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7"/>
  </p:notesMasterIdLst>
  <p:handoutMasterIdLst>
    <p:handoutMasterId r:id="rId58"/>
  </p:handoutMasterIdLst>
  <p:sldIdLst>
    <p:sldId id="428" r:id="rId2"/>
    <p:sldId id="293" r:id="rId3"/>
    <p:sldId id="386" r:id="rId4"/>
    <p:sldId id="266" r:id="rId5"/>
    <p:sldId id="438" r:id="rId6"/>
    <p:sldId id="336" r:id="rId7"/>
    <p:sldId id="401" r:id="rId8"/>
    <p:sldId id="402" r:id="rId9"/>
    <p:sldId id="346" r:id="rId10"/>
    <p:sldId id="350" r:id="rId11"/>
    <p:sldId id="400" r:id="rId12"/>
    <p:sldId id="387" r:id="rId13"/>
    <p:sldId id="357" r:id="rId14"/>
    <p:sldId id="419" r:id="rId15"/>
    <p:sldId id="429" r:id="rId16"/>
    <p:sldId id="394" r:id="rId17"/>
    <p:sldId id="430" r:id="rId18"/>
    <p:sldId id="340" r:id="rId19"/>
    <p:sldId id="348" r:id="rId20"/>
    <p:sldId id="341" r:id="rId21"/>
    <p:sldId id="403" r:id="rId22"/>
    <p:sldId id="347" r:id="rId23"/>
    <p:sldId id="404" r:id="rId24"/>
    <p:sldId id="405" r:id="rId25"/>
    <p:sldId id="421" r:id="rId26"/>
    <p:sldId id="431" r:id="rId27"/>
    <p:sldId id="433" r:id="rId28"/>
    <p:sldId id="434" r:id="rId29"/>
    <p:sldId id="435" r:id="rId30"/>
    <p:sldId id="432" r:id="rId31"/>
    <p:sldId id="366" r:id="rId32"/>
    <p:sldId id="295" r:id="rId33"/>
    <p:sldId id="399" r:id="rId34"/>
    <p:sldId id="372" r:id="rId35"/>
    <p:sldId id="371" r:id="rId36"/>
    <p:sldId id="338" r:id="rId37"/>
    <p:sldId id="407" r:id="rId38"/>
    <p:sldId id="408" r:id="rId39"/>
    <p:sldId id="409" r:id="rId40"/>
    <p:sldId id="410" r:id="rId41"/>
    <p:sldId id="411" r:id="rId42"/>
    <p:sldId id="412" r:id="rId43"/>
    <p:sldId id="414" r:id="rId44"/>
    <p:sldId id="415" r:id="rId45"/>
    <p:sldId id="416" r:id="rId46"/>
    <p:sldId id="417" r:id="rId47"/>
    <p:sldId id="398" r:id="rId48"/>
    <p:sldId id="423" r:id="rId49"/>
    <p:sldId id="345" r:id="rId50"/>
    <p:sldId id="339" r:id="rId51"/>
    <p:sldId id="424" r:id="rId52"/>
    <p:sldId id="396" r:id="rId53"/>
    <p:sldId id="393" r:id="rId54"/>
    <p:sldId id="426" r:id="rId55"/>
    <p:sldId id="391" r:id="rId56"/>
  </p:sldIdLst>
  <p:sldSz cx="9902825" cy="6858000"/>
  <p:notesSz cx="9866313" cy="67516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Courier" charset="0"/>
        <a:ea typeface="+mn-ea"/>
        <a:cs typeface="+mn-cs"/>
      </a:defRPr>
    </a:lvl1pPr>
    <a:lvl2pPr marL="457200" algn="l" rtl="0" eaLnBrk="0" fontAlgn="base" hangingPunct="0">
      <a:spcBef>
        <a:spcPct val="0"/>
      </a:spcBef>
      <a:spcAft>
        <a:spcPct val="0"/>
      </a:spcAft>
      <a:defRPr sz="1600" b="1" kern="1200">
        <a:solidFill>
          <a:schemeClr val="tx1"/>
        </a:solidFill>
        <a:latin typeface="Courier" charset="0"/>
        <a:ea typeface="+mn-ea"/>
        <a:cs typeface="+mn-cs"/>
      </a:defRPr>
    </a:lvl2pPr>
    <a:lvl3pPr marL="914400" algn="l" rtl="0" eaLnBrk="0" fontAlgn="base" hangingPunct="0">
      <a:spcBef>
        <a:spcPct val="0"/>
      </a:spcBef>
      <a:spcAft>
        <a:spcPct val="0"/>
      </a:spcAft>
      <a:defRPr sz="1600" b="1" kern="1200">
        <a:solidFill>
          <a:schemeClr val="tx1"/>
        </a:solidFill>
        <a:latin typeface="Courier" charset="0"/>
        <a:ea typeface="+mn-ea"/>
        <a:cs typeface="+mn-cs"/>
      </a:defRPr>
    </a:lvl3pPr>
    <a:lvl4pPr marL="1371600" algn="l" rtl="0" eaLnBrk="0" fontAlgn="base" hangingPunct="0">
      <a:spcBef>
        <a:spcPct val="0"/>
      </a:spcBef>
      <a:spcAft>
        <a:spcPct val="0"/>
      </a:spcAft>
      <a:defRPr sz="1600" b="1" kern="1200">
        <a:solidFill>
          <a:schemeClr val="tx1"/>
        </a:solidFill>
        <a:latin typeface="Courier" charset="0"/>
        <a:ea typeface="+mn-ea"/>
        <a:cs typeface="+mn-cs"/>
      </a:defRPr>
    </a:lvl4pPr>
    <a:lvl5pPr marL="1828800" algn="l" rtl="0" eaLnBrk="0" fontAlgn="base" hangingPunct="0">
      <a:spcBef>
        <a:spcPct val="0"/>
      </a:spcBef>
      <a:spcAft>
        <a:spcPct val="0"/>
      </a:spcAft>
      <a:defRPr sz="1600" b="1" kern="1200">
        <a:solidFill>
          <a:schemeClr val="tx1"/>
        </a:solidFill>
        <a:latin typeface="Courier" charset="0"/>
        <a:ea typeface="+mn-ea"/>
        <a:cs typeface="+mn-cs"/>
      </a:defRPr>
    </a:lvl5pPr>
    <a:lvl6pPr marL="2286000" algn="l" defTabSz="914400" rtl="0" eaLnBrk="1" latinLnBrk="0" hangingPunct="1">
      <a:defRPr sz="1600" b="1" kern="1200">
        <a:solidFill>
          <a:schemeClr val="tx1"/>
        </a:solidFill>
        <a:latin typeface="Courier" charset="0"/>
        <a:ea typeface="+mn-ea"/>
        <a:cs typeface="+mn-cs"/>
      </a:defRPr>
    </a:lvl6pPr>
    <a:lvl7pPr marL="2743200" algn="l" defTabSz="914400" rtl="0" eaLnBrk="1" latinLnBrk="0" hangingPunct="1">
      <a:defRPr sz="1600" b="1" kern="1200">
        <a:solidFill>
          <a:schemeClr val="tx1"/>
        </a:solidFill>
        <a:latin typeface="Courier" charset="0"/>
        <a:ea typeface="+mn-ea"/>
        <a:cs typeface="+mn-cs"/>
      </a:defRPr>
    </a:lvl7pPr>
    <a:lvl8pPr marL="3200400" algn="l" defTabSz="914400" rtl="0" eaLnBrk="1" latinLnBrk="0" hangingPunct="1">
      <a:defRPr sz="1600" b="1" kern="1200">
        <a:solidFill>
          <a:schemeClr val="tx1"/>
        </a:solidFill>
        <a:latin typeface="Courier" charset="0"/>
        <a:ea typeface="+mn-ea"/>
        <a:cs typeface="+mn-cs"/>
      </a:defRPr>
    </a:lvl8pPr>
    <a:lvl9pPr marL="3657600" algn="l" defTabSz="914400" rtl="0" eaLnBrk="1" latinLnBrk="0" hangingPunct="1">
      <a:defRPr sz="1600" b="1" kern="1200">
        <a:solidFill>
          <a:schemeClr val="tx1"/>
        </a:solidFill>
        <a:latin typeface="Courier"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22">
          <p15:clr>
            <a:srgbClr val="A4A3A4"/>
          </p15:clr>
        </p15:guide>
        <p15:guide id="3"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33"/>
    <a:srgbClr val="FFECD9"/>
    <a:srgbClr val="6699FF"/>
    <a:srgbClr val="FFCCCC"/>
    <a:srgbClr val="EAEAEA"/>
    <a:srgbClr val="808080"/>
    <a:srgbClr val="C0C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snapToGrid="0">
      <p:cViewPr varScale="1">
        <p:scale>
          <a:sx n="75" d="100"/>
          <a:sy n="75" d="100"/>
        </p:scale>
        <p:origin x="1710" y="72"/>
      </p:cViewPr>
      <p:guideLst>
        <p:guide orient="horz" pos="2160"/>
        <p:guide orient="horz" pos="622"/>
        <p:guide pos="3119"/>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484688" y="6413500"/>
            <a:ext cx="896937" cy="269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9B02809C-B560-41E2-8098-B2BF5777CC8B}"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Tree>
    <p:extLst>
      <p:ext uri="{BB962C8B-B14F-4D97-AF65-F5344CB8AC3E}">
        <p14:creationId xmlns:p14="http://schemas.microsoft.com/office/powerpoint/2010/main" val="3074449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57225" y="2432050"/>
            <a:ext cx="8613775" cy="3868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4484688" y="6413500"/>
            <a:ext cx="896937" cy="269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A6BE8FC0-3536-4A89-9BBB-7AFF54F51B1E}"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
        <p:nvSpPr>
          <p:cNvPr id="2052" name="Rectangle 4"/>
          <p:cNvSpPr>
            <a:spLocks noChangeArrowheads="1" noTextEdit="1"/>
          </p:cNvSpPr>
          <p:nvPr>
            <p:ph type="sldImg" idx="2"/>
          </p:nvPr>
        </p:nvSpPr>
        <p:spPr bwMode="auto">
          <a:xfrm>
            <a:off x="3024188" y="-90488"/>
            <a:ext cx="3656012" cy="253206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463832963"/>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noTextEdit="1"/>
          </p:cNvSpPr>
          <p:nvPr>
            <p:ph type="sldImg"/>
          </p:nvPr>
        </p:nvSpPr>
        <p:spPr>
          <a:xfrm>
            <a:off x="3105150" y="506413"/>
            <a:ext cx="3656013" cy="2532062"/>
          </a:xfrm>
          <a:ln cap="flat"/>
        </p:spPr>
      </p:sp>
      <p:sp>
        <p:nvSpPr>
          <p:cNvPr id="173059" name="Rectangle 3"/>
          <p:cNvSpPr>
            <a:spLocks noGrp="1" noChangeArrowheads="1"/>
          </p:cNvSpPr>
          <p:nvPr>
            <p:ph type="body" idx="1"/>
          </p:nvPr>
        </p:nvSpPr>
        <p:spPr>
          <a:xfrm>
            <a:off x="1316038" y="3206750"/>
            <a:ext cx="7234237" cy="3038475"/>
          </a:xfrm>
          <a:ln/>
        </p:spPr>
        <p:txBody>
          <a:bodyPr/>
          <a:lstStyle/>
          <a:p>
            <a:endParaRPr lang="de-DE" altLang="en-US"/>
          </a:p>
        </p:txBody>
      </p:sp>
    </p:spTree>
    <p:extLst>
      <p:ext uri="{BB962C8B-B14F-4D97-AF65-F5344CB8AC3E}">
        <p14:creationId xmlns:p14="http://schemas.microsoft.com/office/powerpoint/2010/main" val="123296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1316038" y="3208338"/>
            <a:ext cx="7234237" cy="2844800"/>
          </a:xfrm>
          <a:ln/>
        </p:spPr>
        <p:txBody>
          <a:bodyPr lIns="90488" rIns="90488"/>
          <a:lstStyle/>
          <a:p>
            <a:endParaRPr lang="de-DE" altLang="en-US"/>
          </a:p>
        </p:txBody>
      </p:sp>
      <p:sp>
        <p:nvSpPr>
          <p:cNvPr id="202755" name="Rectangle 3"/>
          <p:cNvSpPr>
            <a:spLocks noChangeArrowheads="1" noTextEdit="1"/>
          </p:cNvSpPr>
          <p:nvPr>
            <p:ph type="sldImg"/>
          </p:nvPr>
        </p:nvSpPr>
        <p:spPr>
          <a:xfrm>
            <a:off x="3535363" y="576263"/>
            <a:ext cx="2760662" cy="1912937"/>
          </a:xfrm>
          <a:ln cap="flat"/>
        </p:spPr>
      </p:sp>
    </p:spTree>
    <p:extLst>
      <p:ext uri="{BB962C8B-B14F-4D97-AF65-F5344CB8AC3E}">
        <p14:creationId xmlns:p14="http://schemas.microsoft.com/office/powerpoint/2010/main" val="403298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1316038" y="3208338"/>
            <a:ext cx="7234237" cy="2844800"/>
          </a:xfrm>
          <a:ln/>
        </p:spPr>
        <p:txBody>
          <a:bodyPr lIns="90488" rIns="90488"/>
          <a:lstStyle/>
          <a:p>
            <a:endParaRPr lang="de-DE" altLang="en-US"/>
          </a:p>
        </p:txBody>
      </p:sp>
      <p:sp>
        <p:nvSpPr>
          <p:cNvPr id="200707" name="Rectangle 3"/>
          <p:cNvSpPr>
            <a:spLocks noChangeArrowheads="1" noTextEdit="1"/>
          </p:cNvSpPr>
          <p:nvPr>
            <p:ph type="sldImg"/>
          </p:nvPr>
        </p:nvSpPr>
        <p:spPr>
          <a:xfrm>
            <a:off x="3535363" y="576263"/>
            <a:ext cx="2760662" cy="1912937"/>
          </a:xfrm>
          <a:ln cap="flat"/>
        </p:spPr>
      </p:sp>
    </p:spTree>
    <p:extLst>
      <p:ext uri="{BB962C8B-B14F-4D97-AF65-F5344CB8AC3E}">
        <p14:creationId xmlns:p14="http://schemas.microsoft.com/office/powerpoint/2010/main" val="83930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0035" name="Rectangle 3"/>
          <p:cNvSpPr>
            <a:spLocks noGrp="1" noChangeArrowheads="1"/>
          </p:cNvSpPr>
          <p:nvPr>
            <p:ph type="ctrTitle"/>
          </p:nvPr>
        </p:nvSpPr>
        <p:spPr>
          <a:xfrm>
            <a:off x="1609725" y="320675"/>
            <a:ext cx="6105525" cy="2143125"/>
          </a:xfrm>
          <a:solidFill>
            <a:srgbClr val="C0C0C0">
              <a:alpha val="50000"/>
            </a:srgbClr>
          </a:solidFill>
        </p:spPr>
        <p:txBody>
          <a:bodyPr/>
          <a:lstStyle>
            <a:lvl1pPr algn="ctr">
              <a:defRPr sz="2400" i="0"/>
            </a:lvl1pPr>
          </a:lstStyle>
          <a:p>
            <a:pPr lvl="0"/>
            <a:r>
              <a:rPr lang="en-US" altLang="en-US" noProof="0" smtClean="0"/>
              <a:t>Click to edit Master title style</a:t>
            </a:r>
          </a:p>
        </p:txBody>
      </p:sp>
      <p:sp>
        <p:nvSpPr>
          <p:cNvPr id="300036" name="Rectangle 4"/>
          <p:cNvSpPr>
            <a:spLocks noChangeArrowheads="1"/>
          </p:cNvSpPr>
          <p:nvPr/>
        </p:nvSpPr>
        <p:spPr bwMode="auto">
          <a:xfrm rot="16200000">
            <a:off x="-2213769" y="2936082"/>
            <a:ext cx="6416675" cy="512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latin typeface="Times" panose="02020603050405020304" pitchFamily="18" charset="0"/>
              </a:rPr>
              <a:t>Using UML, Patterns, and Java</a:t>
            </a:r>
          </a:p>
        </p:txBody>
      </p:sp>
      <p:sp>
        <p:nvSpPr>
          <p:cNvPr id="300037" name="Text Box 5"/>
          <p:cNvSpPr txBox="1">
            <a:spLocks noChangeArrowheads="1"/>
          </p:cNvSpPr>
          <p:nvPr/>
        </p:nvSpPr>
        <p:spPr bwMode="auto">
          <a:xfrm rot="16200000">
            <a:off x="-2635249" y="3173412"/>
            <a:ext cx="640556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latin typeface="Times" panose="02020603050405020304" pitchFamily="18" charset="0"/>
              </a:rPr>
              <a:t>Object-Oriented Software Engineering</a:t>
            </a:r>
            <a:endParaRPr lang="en-US" altLang="en-US" sz="2400" b="0">
              <a:latin typeface="Times"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6510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1363" y="222250"/>
            <a:ext cx="2233612"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85763" y="222250"/>
            <a:ext cx="655320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60017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4025" y="222250"/>
            <a:ext cx="8829675" cy="70485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85763" y="1295400"/>
            <a:ext cx="8939212" cy="2384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85763" y="3832225"/>
            <a:ext cx="8939212" cy="2384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868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26607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075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76275" y="4589463"/>
            <a:ext cx="854075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57011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85763" y="1295400"/>
            <a:ext cx="4392612"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30775" y="1295400"/>
            <a:ext cx="43942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51685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075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82625" y="1681163"/>
            <a:ext cx="4189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625" y="2505075"/>
            <a:ext cx="418941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13325" y="1681163"/>
            <a:ext cx="42100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3325" y="2505075"/>
            <a:ext cx="421005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1891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143988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896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4210050" y="987425"/>
            <a:ext cx="50133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566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4210050" y="987425"/>
            <a:ext cx="501332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6819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1026"/>
          <p:cNvSpPr>
            <a:spLocks noGrp="1" noChangeArrowheads="1"/>
          </p:cNvSpPr>
          <p:nvPr>
            <p:ph type="body" idx="1"/>
          </p:nvPr>
        </p:nvSpPr>
        <p:spPr bwMode="auto">
          <a:xfrm>
            <a:off x="385763" y="1295400"/>
            <a:ext cx="8939212"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99011" name="Rectangle 1027"/>
          <p:cNvSpPr>
            <a:spLocks noChangeArrowheads="1"/>
          </p:cNvSpPr>
          <p:nvPr/>
        </p:nvSpPr>
        <p:spPr bwMode="auto">
          <a:xfrm>
            <a:off x="1081088"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3A4D7824-8F65-4F5F-B452-D9E164625B44}" type="slidenum">
              <a:rPr lang="en-US" altLang="en-US" sz="800"/>
              <a:pPr algn="ctr"/>
              <a:t>‹#›</a:t>
            </a:fld>
            <a:endParaRPr lang="en-US" altLang="en-US" sz="800"/>
          </a:p>
        </p:txBody>
      </p:sp>
      <p:sp>
        <p:nvSpPr>
          <p:cNvPr id="299012" name="Rectangle 1028"/>
          <p:cNvSpPr>
            <a:spLocks noGrp="1" noChangeArrowheads="1"/>
          </p:cNvSpPr>
          <p:nvPr>
            <p:ph type="title"/>
          </p:nvPr>
        </p:nvSpPr>
        <p:spPr bwMode="auto">
          <a:xfrm>
            <a:off x="454025" y="222250"/>
            <a:ext cx="8829675"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785" name="Picture 89" descr="CO.13.Backpacks.tif                                            0012C2BCMacintosh HD                   B7C803F1:"/>
          <p:cNvPicPr>
            <a:picLocks noChangeAspect="1" noChangeArrowheads="1"/>
          </p:cNvPicPr>
          <p:nvPr/>
        </p:nvPicPr>
        <p:blipFill>
          <a:blip r:embed="rId2">
            <a:extLst>
              <a:ext uri="{28A0092B-C50C-407E-A947-70E740481C1C}">
                <a14:useLocalDpi xmlns:a14="http://schemas.microsoft.com/office/drawing/2010/main" val="0"/>
              </a:ext>
            </a:extLst>
          </a:blip>
          <a:srcRect t="5099" b="16301"/>
          <a:stretch>
            <a:fillRect/>
          </a:stretch>
        </p:blipFill>
        <p:spPr bwMode="auto">
          <a:xfrm>
            <a:off x="1384300" y="188913"/>
            <a:ext cx="8248650" cy="6483350"/>
          </a:xfrm>
          <a:prstGeom prst="rect">
            <a:avLst/>
          </a:prstGeom>
          <a:noFill/>
          <a:extLst>
            <a:ext uri="{909E8E84-426E-40DD-AFC4-6F175D3DCCD1}">
              <a14:hiddenFill xmlns:a14="http://schemas.microsoft.com/office/drawing/2010/main">
                <a:solidFill>
                  <a:srgbClr val="FFFFFF"/>
                </a:solidFill>
              </a14:hiddenFill>
            </a:ext>
          </a:extLst>
        </p:spPr>
      </p:pic>
      <p:sp>
        <p:nvSpPr>
          <p:cNvPr id="285784" name="Rectangle 88"/>
          <p:cNvSpPr>
            <a:spLocks noGrp="1" noChangeArrowheads="1"/>
          </p:cNvSpPr>
          <p:nvPr>
            <p:ph type="ctrTitle"/>
          </p:nvPr>
        </p:nvSpPr>
        <p:spPr>
          <a:xfrm>
            <a:off x="5170488" y="381000"/>
            <a:ext cx="4462462" cy="1419225"/>
          </a:xfrm>
          <a:noFill/>
          <a:extLst>
            <a:ext uri="{909E8E84-426E-40DD-AFC4-6F175D3DCCD1}">
              <a14:hiddenFill xmlns:a14="http://schemas.microsoft.com/office/drawing/2010/main">
                <a:solidFill>
                  <a:srgbClr val="C0C0C0">
                    <a:alpha val="50000"/>
                  </a:srgbClr>
                </a:solidFill>
              </a14:hiddenFill>
            </a:ext>
          </a:extLst>
        </p:spPr>
        <p:txBody>
          <a:bodyPr/>
          <a:lstStyle/>
          <a:p>
            <a:r>
              <a:rPr lang="en-US" altLang="en-US" sz="4000">
                <a:solidFill>
                  <a:schemeClr val="tx1"/>
                </a:solidFill>
              </a:rPr>
              <a:t>Chapter 13</a:t>
            </a:r>
            <a:br>
              <a:rPr lang="en-US" altLang="en-US" sz="4000">
                <a:solidFill>
                  <a:schemeClr val="tx1"/>
                </a:solidFill>
              </a:rPr>
            </a:br>
            <a:r>
              <a:rPr lang="en-US" altLang="en-US" sz="4000">
                <a:solidFill>
                  <a:schemeClr val="tx1"/>
                </a:solidFill>
              </a:rPr>
              <a:t>Configuration Management</a:t>
            </a:r>
            <a:endParaRPr lang="en-US" altLang="en-US" sz="20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Terminology: Configuration Item</a:t>
            </a:r>
          </a:p>
        </p:txBody>
      </p:sp>
      <p:sp>
        <p:nvSpPr>
          <p:cNvPr id="176131" name="Rectangle 3"/>
          <p:cNvSpPr>
            <a:spLocks noGrp="1" noChangeArrowheads="1"/>
          </p:cNvSpPr>
          <p:nvPr>
            <p:ph type="body" idx="1"/>
          </p:nvPr>
        </p:nvSpPr>
        <p:spPr/>
        <p:txBody>
          <a:bodyPr/>
          <a:lstStyle/>
          <a:p>
            <a:pPr>
              <a:lnSpc>
                <a:spcPct val="80000"/>
              </a:lnSpc>
              <a:buFont typeface="Symbol" panose="05050102010706020507" pitchFamily="18" charset="2"/>
              <a:buNone/>
            </a:pPr>
            <a:r>
              <a:rPr lang="en-US" altLang="en-US"/>
              <a:t>   </a:t>
            </a:r>
            <a:r>
              <a:rPr lang="en-US" altLang="en-US" i="1"/>
              <a:t>“An aggregation of hardware, software, or both, that is designated for configuration management and treated as a single entity in the configuration management process.”</a:t>
            </a:r>
            <a:endParaRPr lang="en-US" altLang="en-US"/>
          </a:p>
          <a:p>
            <a:pPr>
              <a:lnSpc>
                <a:spcPct val="80000"/>
              </a:lnSpc>
              <a:buFont typeface="Wingdings" panose="05000000000000000000" pitchFamily="2" charset="2"/>
              <a:buChar char="ð"/>
            </a:pPr>
            <a:endParaRPr lang="en-US" altLang="en-US"/>
          </a:p>
          <a:p>
            <a:pPr>
              <a:lnSpc>
                <a:spcPct val="80000"/>
              </a:lnSpc>
              <a:buFont typeface="Wingdings" panose="05000000000000000000" pitchFamily="2" charset="2"/>
              <a:buChar char="v"/>
            </a:pPr>
            <a:r>
              <a:rPr lang="en-US" altLang="en-US" sz="2000"/>
              <a:t>Software configuration items are not only program code segments but all type of documents according to development, e.g</a:t>
            </a:r>
          </a:p>
          <a:p>
            <a:pPr lvl="1">
              <a:lnSpc>
                <a:spcPct val="80000"/>
              </a:lnSpc>
              <a:buFont typeface="Monotype Sorts" charset="2"/>
              <a:buChar char="í"/>
            </a:pPr>
            <a:r>
              <a:rPr lang="en-US" altLang="en-US"/>
              <a:t>all type of code files</a:t>
            </a:r>
          </a:p>
          <a:p>
            <a:pPr lvl="1">
              <a:lnSpc>
                <a:spcPct val="80000"/>
              </a:lnSpc>
              <a:buFont typeface="Monotype Sorts" charset="2"/>
              <a:buChar char="í"/>
            </a:pPr>
            <a:r>
              <a:rPr lang="en-US" altLang="en-US"/>
              <a:t>drivers for tests</a:t>
            </a:r>
          </a:p>
          <a:p>
            <a:pPr lvl="1">
              <a:lnSpc>
                <a:spcPct val="80000"/>
              </a:lnSpc>
              <a:buFont typeface="Monotype Sorts" charset="2"/>
              <a:buChar char="í"/>
            </a:pPr>
            <a:r>
              <a:rPr lang="en-US" altLang="en-US"/>
              <a:t>analysis or design documents</a:t>
            </a:r>
          </a:p>
          <a:p>
            <a:pPr lvl="1">
              <a:lnSpc>
                <a:spcPct val="80000"/>
              </a:lnSpc>
              <a:buFont typeface="Monotype Sorts" charset="2"/>
              <a:buChar char="í"/>
            </a:pPr>
            <a:r>
              <a:rPr lang="en-US" altLang="en-US"/>
              <a:t>user or developer manuals</a:t>
            </a:r>
          </a:p>
          <a:p>
            <a:pPr lvl="1">
              <a:lnSpc>
                <a:spcPct val="80000"/>
              </a:lnSpc>
              <a:buFont typeface="Monotype Sorts" charset="2"/>
              <a:buChar char="í"/>
            </a:pPr>
            <a:r>
              <a:rPr lang="en-US" altLang="en-US"/>
              <a:t>system configurations (e.g. version of compiler used)</a:t>
            </a:r>
          </a:p>
          <a:p>
            <a:pPr>
              <a:lnSpc>
                <a:spcPct val="80000"/>
              </a:lnSpc>
              <a:buFont typeface="Wingdings" panose="05000000000000000000" pitchFamily="2" charset="2"/>
              <a:buChar char="v"/>
            </a:pPr>
            <a:endParaRPr lang="en-US" altLang="en-US" sz="2000"/>
          </a:p>
          <a:p>
            <a:pPr>
              <a:lnSpc>
                <a:spcPct val="80000"/>
              </a:lnSpc>
              <a:buFont typeface="Wingdings" panose="05000000000000000000" pitchFamily="2" charset="2"/>
              <a:buChar char="v"/>
            </a:pPr>
            <a:r>
              <a:rPr lang="en-US" altLang="en-US" sz="2000"/>
              <a:t>In some systems, not only software but also hardware configuration items (CPUs, bus speed frequencies) exist!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1026"/>
          <p:cNvSpPr>
            <a:spLocks noGrp="1" noChangeArrowheads="1"/>
          </p:cNvSpPr>
          <p:nvPr>
            <p:ph type="title"/>
          </p:nvPr>
        </p:nvSpPr>
        <p:spPr/>
        <p:txBody>
          <a:bodyPr/>
          <a:lstStyle/>
          <a:p>
            <a:r>
              <a:rPr lang="en-US" altLang="en-US"/>
              <a:t>Tasks for the Configuration Managers </a:t>
            </a:r>
          </a:p>
        </p:txBody>
      </p:sp>
      <p:sp>
        <p:nvSpPr>
          <p:cNvPr id="245763" name="Rectangle 1027"/>
          <p:cNvSpPr>
            <a:spLocks noChangeArrowheads="1"/>
          </p:cNvSpPr>
          <p:nvPr/>
        </p:nvSpPr>
        <p:spPr bwMode="auto">
          <a:xfrm>
            <a:off x="1884363" y="1981200"/>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Define configuration items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63"/>
                                        </p:tgtEl>
                                        <p:attrNameLst>
                                          <p:attrName>style.visibility</p:attrName>
                                        </p:attrNameLst>
                                      </p:cBhvr>
                                      <p:to>
                                        <p:strVal val="visible"/>
                                      </p:to>
                                    </p:set>
                                    <p:anim calcmode="lin" valueType="num">
                                      <p:cBhvr additive="base">
                                        <p:cTn id="7" dur="500" fill="hold"/>
                                        <p:tgtEl>
                                          <p:spTgt spid="245763"/>
                                        </p:tgtEl>
                                        <p:attrNameLst>
                                          <p:attrName>ppt_x</p:attrName>
                                        </p:attrNameLst>
                                      </p:cBhvr>
                                      <p:tavLst>
                                        <p:tav tm="0">
                                          <p:val>
                                            <p:strVal val="#ppt_x"/>
                                          </p:val>
                                        </p:tav>
                                        <p:tav tm="100000">
                                          <p:val>
                                            <p:strVal val="#ppt_x"/>
                                          </p:val>
                                        </p:tav>
                                      </p:tavLst>
                                    </p:anim>
                                    <p:anim calcmode="lin" valueType="num">
                                      <p:cBhvr additive="base">
                                        <p:cTn id="8" dur="500" fill="hold"/>
                                        <p:tgtEl>
                                          <p:spTgt spid="245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42" name="Rectangle 1034"/>
          <p:cNvSpPr>
            <a:spLocks noGrp="1" noChangeArrowheads="1"/>
          </p:cNvSpPr>
          <p:nvPr>
            <p:ph type="title"/>
          </p:nvPr>
        </p:nvSpPr>
        <p:spPr/>
        <p:txBody>
          <a:bodyPr/>
          <a:lstStyle/>
          <a:p>
            <a:r>
              <a:rPr lang="en-US" altLang="en-US"/>
              <a:t>Finding Configuration Items</a:t>
            </a:r>
          </a:p>
        </p:txBody>
      </p:sp>
      <p:sp>
        <p:nvSpPr>
          <p:cNvPr id="223243" name="Rectangle 1035"/>
          <p:cNvSpPr>
            <a:spLocks noGrp="1" noChangeArrowheads="1"/>
          </p:cNvSpPr>
          <p:nvPr>
            <p:ph type="body" idx="1"/>
          </p:nvPr>
        </p:nvSpPr>
        <p:spPr/>
        <p:txBody>
          <a:bodyPr/>
          <a:lstStyle/>
          <a:p>
            <a:pPr>
              <a:lnSpc>
                <a:spcPct val="80000"/>
              </a:lnSpc>
            </a:pPr>
            <a:r>
              <a:rPr lang="en-US" altLang="en-US"/>
              <a:t>Large projects typically produce thousands of entities (files, documents, data ...) which must be uniquely identified.</a:t>
            </a:r>
          </a:p>
          <a:p>
            <a:pPr>
              <a:lnSpc>
                <a:spcPct val="80000"/>
              </a:lnSpc>
            </a:pPr>
            <a:r>
              <a:rPr lang="en-US" altLang="en-US"/>
              <a:t>Any entity  managed in the software engineering process can potentially be brought under configuration management control</a:t>
            </a:r>
          </a:p>
          <a:p>
            <a:pPr>
              <a:lnSpc>
                <a:spcPct val="80000"/>
              </a:lnSpc>
            </a:pPr>
            <a:r>
              <a:rPr lang="en-US" altLang="en-US"/>
              <a:t>But not every entity needs to be under configuration management control all the time. </a:t>
            </a:r>
          </a:p>
          <a:p>
            <a:pPr>
              <a:lnSpc>
                <a:spcPct val="80000"/>
              </a:lnSpc>
            </a:pPr>
            <a:r>
              <a:rPr lang="en-US" altLang="en-US"/>
              <a:t>Two Issues:</a:t>
            </a:r>
          </a:p>
          <a:p>
            <a:pPr lvl="1">
              <a:lnSpc>
                <a:spcPct val="80000"/>
              </a:lnSpc>
            </a:pPr>
            <a:r>
              <a:rPr lang="en-US" altLang="en-US"/>
              <a:t>What: Selection of Configuration Items</a:t>
            </a:r>
          </a:p>
          <a:p>
            <a:pPr lvl="2">
              <a:lnSpc>
                <a:spcPct val="80000"/>
              </a:lnSpc>
            </a:pPr>
            <a:r>
              <a:rPr lang="en-US" altLang="en-US"/>
              <a:t>What should be under configuration control?</a:t>
            </a:r>
          </a:p>
          <a:p>
            <a:pPr lvl="1">
              <a:lnSpc>
                <a:spcPct val="80000"/>
              </a:lnSpc>
            </a:pPr>
            <a:r>
              <a:rPr lang="en-US" altLang="en-US"/>
              <a:t>When: When do you start to place entities under configuration control?</a:t>
            </a:r>
          </a:p>
          <a:p>
            <a:pPr>
              <a:lnSpc>
                <a:spcPct val="80000"/>
              </a:lnSpc>
            </a:pPr>
            <a:r>
              <a:rPr lang="en-US" altLang="en-US"/>
              <a:t>Conflict for the Project Manager:</a:t>
            </a:r>
          </a:p>
          <a:p>
            <a:pPr lvl="1">
              <a:lnSpc>
                <a:spcPct val="80000"/>
              </a:lnSpc>
            </a:pPr>
            <a:r>
              <a:rPr lang="en-US" altLang="en-US"/>
              <a:t>Starting with CIs too early introduces too much bureaucracy</a:t>
            </a:r>
          </a:p>
          <a:p>
            <a:pPr lvl="1">
              <a:lnSpc>
                <a:spcPct val="80000"/>
              </a:lnSpc>
            </a:pPr>
            <a:r>
              <a:rPr lang="en-US" altLang="en-US"/>
              <a:t>Starting with CIs too late introduces chaos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6" name="Rectangle 6"/>
          <p:cNvSpPr>
            <a:spLocks noGrp="1" noChangeArrowheads="1"/>
          </p:cNvSpPr>
          <p:nvPr>
            <p:ph type="title"/>
          </p:nvPr>
        </p:nvSpPr>
        <p:spPr/>
        <p:txBody>
          <a:bodyPr/>
          <a:lstStyle/>
          <a:p>
            <a:r>
              <a:rPr lang="en-US" altLang="en-US"/>
              <a:t>Finding Configuration Items (continued)</a:t>
            </a:r>
          </a:p>
        </p:txBody>
      </p:sp>
      <p:sp>
        <p:nvSpPr>
          <p:cNvPr id="184327" name="Rectangle 7"/>
          <p:cNvSpPr>
            <a:spLocks noGrp="1" noChangeArrowheads="1"/>
          </p:cNvSpPr>
          <p:nvPr>
            <p:ph type="body" idx="1"/>
          </p:nvPr>
        </p:nvSpPr>
        <p:spPr/>
        <p:txBody>
          <a:bodyPr/>
          <a:lstStyle/>
          <a:p>
            <a:r>
              <a:rPr lang="en-US" altLang="en-US"/>
              <a:t>Some items must be maintained for the lifetime of the software. This includes also the phase, when the software is no longer developed but still in use; perhaps by industrial customers who are expecting proper support for lots of years.</a:t>
            </a:r>
          </a:p>
          <a:p>
            <a:r>
              <a:rPr lang="en-US" altLang="en-US"/>
              <a:t>An entity naming scheme should be defined </a:t>
            </a:r>
            <a:br>
              <a:rPr lang="en-US" altLang="en-US"/>
            </a:br>
            <a:r>
              <a:rPr lang="en-US" altLang="en-US"/>
              <a:t>so that related documents have related names.</a:t>
            </a:r>
          </a:p>
          <a:p>
            <a:endParaRPr lang="en-US" altLang="en-US"/>
          </a:p>
          <a:p>
            <a:r>
              <a:rPr lang="en-US" altLang="en-US"/>
              <a:t>Selecting the right configuration items is a skill that takes practice</a:t>
            </a:r>
          </a:p>
          <a:p>
            <a:pPr lvl="1"/>
            <a:r>
              <a:rPr lang="en-US" altLang="en-US"/>
              <a:t>Very similar to object modeling</a:t>
            </a:r>
          </a:p>
          <a:p>
            <a:pPr lvl="1"/>
            <a:r>
              <a:rPr lang="en-US" altLang="en-US"/>
              <a:t>Use techniques similar to object modeling for finding Cis!</a:t>
            </a:r>
          </a:p>
          <a:p>
            <a:pPr lvl="2"/>
            <a:r>
              <a:rPr lang="en-US" altLang="en-US"/>
              <a:t>Find the CIs</a:t>
            </a:r>
          </a:p>
          <a:p>
            <a:pPr lvl="2"/>
            <a:r>
              <a:rPr lang="en-US" altLang="en-US"/>
              <a:t>Find relationships between CIs</a:t>
            </a:r>
          </a:p>
          <a:p>
            <a:endParaRPr lang="en-US"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en-US"/>
              <a:t>Which of these Entities should be Configuration Items?</a:t>
            </a:r>
          </a:p>
        </p:txBody>
      </p:sp>
      <p:sp>
        <p:nvSpPr>
          <p:cNvPr id="275459" name="Rectangle 3"/>
          <p:cNvSpPr>
            <a:spLocks noGrp="1" noChangeArrowheads="1"/>
          </p:cNvSpPr>
          <p:nvPr>
            <p:ph type="body" sz="half" idx="1"/>
          </p:nvPr>
        </p:nvSpPr>
        <p:spPr/>
        <p:txBody>
          <a:bodyPr/>
          <a:lstStyle/>
          <a:p>
            <a:pPr>
              <a:lnSpc>
                <a:spcPct val="80000"/>
              </a:lnSpc>
            </a:pPr>
            <a:r>
              <a:rPr lang="en-US" altLang="en-US" sz="2000"/>
              <a:t>Problem Statement </a:t>
            </a:r>
          </a:p>
          <a:p>
            <a:pPr>
              <a:lnSpc>
                <a:spcPct val="80000"/>
              </a:lnSpc>
            </a:pPr>
            <a:r>
              <a:rPr lang="en-US" altLang="en-US" sz="2000"/>
              <a:t>Software Project Management Plan (SPMP)</a:t>
            </a:r>
          </a:p>
          <a:p>
            <a:pPr>
              <a:lnSpc>
                <a:spcPct val="80000"/>
              </a:lnSpc>
            </a:pPr>
            <a:r>
              <a:rPr lang="en-US" altLang="en-US" sz="2000"/>
              <a:t>Requirements Analysis Document (RAD)</a:t>
            </a:r>
          </a:p>
          <a:p>
            <a:pPr>
              <a:lnSpc>
                <a:spcPct val="80000"/>
              </a:lnSpc>
            </a:pPr>
            <a:r>
              <a:rPr lang="en-US" altLang="en-US" sz="2000"/>
              <a:t>System Design Document (SDD)</a:t>
            </a:r>
          </a:p>
          <a:p>
            <a:pPr>
              <a:lnSpc>
                <a:spcPct val="80000"/>
              </a:lnSpc>
            </a:pPr>
            <a:r>
              <a:rPr lang="en-US" altLang="en-US" sz="2000"/>
              <a:t>Project Agreement </a:t>
            </a:r>
          </a:p>
          <a:p>
            <a:pPr>
              <a:lnSpc>
                <a:spcPct val="80000"/>
              </a:lnSpc>
            </a:pPr>
            <a:r>
              <a:rPr lang="en-US" altLang="en-US" sz="2000"/>
              <a:t>Object Design Document  (ODD)</a:t>
            </a:r>
          </a:p>
          <a:p>
            <a:pPr>
              <a:lnSpc>
                <a:spcPct val="80000"/>
              </a:lnSpc>
            </a:pPr>
            <a:r>
              <a:rPr lang="en-US" altLang="en-US" sz="2000"/>
              <a:t>Dynamic Model</a:t>
            </a:r>
          </a:p>
          <a:p>
            <a:pPr>
              <a:lnSpc>
                <a:spcPct val="80000"/>
              </a:lnSpc>
            </a:pPr>
            <a:r>
              <a:rPr lang="en-US" altLang="en-US" sz="2000"/>
              <a:t>Object model</a:t>
            </a:r>
          </a:p>
          <a:p>
            <a:pPr>
              <a:lnSpc>
                <a:spcPct val="80000"/>
              </a:lnSpc>
            </a:pPr>
            <a:r>
              <a:rPr lang="en-US" altLang="en-US" sz="2000"/>
              <a:t>Functional Model </a:t>
            </a:r>
          </a:p>
          <a:p>
            <a:pPr>
              <a:lnSpc>
                <a:spcPct val="80000"/>
              </a:lnSpc>
            </a:pPr>
            <a:r>
              <a:rPr lang="en-US" altLang="en-US" sz="2000"/>
              <a:t>Unit tests</a:t>
            </a:r>
          </a:p>
          <a:p>
            <a:pPr>
              <a:lnSpc>
                <a:spcPct val="80000"/>
              </a:lnSpc>
            </a:pPr>
            <a:r>
              <a:rPr lang="en-US" altLang="en-US" sz="2000"/>
              <a:t>Integration test strategy</a:t>
            </a:r>
          </a:p>
          <a:p>
            <a:pPr>
              <a:lnSpc>
                <a:spcPct val="80000"/>
              </a:lnSpc>
            </a:pPr>
            <a:endParaRPr lang="en-US" altLang="en-US" sz="2000"/>
          </a:p>
          <a:p>
            <a:pPr>
              <a:lnSpc>
                <a:spcPct val="80000"/>
              </a:lnSpc>
            </a:pPr>
            <a:endParaRPr lang="en-US" altLang="en-US" sz="2000"/>
          </a:p>
        </p:txBody>
      </p:sp>
      <p:sp>
        <p:nvSpPr>
          <p:cNvPr id="275460" name="Rectangle 4"/>
          <p:cNvSpPr>
            <a:spLocks noGrp="1" noChangeArrowheads="1"/>
          </p:cNvSpPr>
          <p:nvPr>
            <p:ph type="body" sz="half" idx="2"/>
          </p:nvPr>
        </p:nvSpPr>
        <p:spPr/>
        <p:txBody>
          <a:bodyPr/>
          <a:lstStyle/>
          <a:p>
            <a:r>
              <a:rPr lang="en-US" altLang="en-US" sz="2000"/>
              <a:t>Source code</a:t>
            </a:r>
          </a:p>
          <a:p>
            <a:r>
              <a:rPr lang="en-US" altLang="en-US" sz="2000"/>
              <a:t>API Specification</a:t>
            </a:r>
          </a:p>
          <a:p>
            <a:r>
              <a:rPr lang="en-US" altLang="en-US" sz="2000"/>
              <a:t>Input data and data bases</a:t>
            </a:r>
          </a:p>
          <a:p>
            <a:r>
              <a:rPr lang="en-US" altLang="en-US" sz="2000"/>
              <a:t>Test plan</a:t>
            </a:r>
          </a:p>
          <a:p>
            <a:r>
              <a:rPr lang="en-US" altLang="en-US" sz="2000"/>
              <a:t>Test data</a:t>
            </a:r>
          </a:p>
          <a:p>
            <a:r>
              <a:rPr lang="en-US" altLang="en-US" sz="2000"/>
              <a:t>Support software (part of the product)</a:t>
            </a:r>
          </a:p>
          <a:p>
            <a:r>
              <a:rPr lang="en-US" altLang="en-US" sz="2000"/>
              <a:t>Support software (not part of the product)</a:t>
            </a:r>
          </a:p>
          <a:p>
            <a:r>
              <a:rPr lang="en-US" altLang="en-US" sz="2000"/>
              <a:t>User manual</a:t>
            </a:r>
          </a:p>
          <a:p>
            <a:r>
              <a:rPr lang="en-US" altLang="en-US" sz="2000"/>
              <a:t>Administrator manual</a:t>
            </a:r>
            <a:endParaRPr lang="de-DE"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1026"/>
          <p:cNvSpPr>
            <a:spLocks noGrp="1" noChangeArrowheads="1"/>
          </p:cNvSpPr>
          <p:nvPr>
            <p:ph type="title"/>
          </p:nvPr>
        </p:nvSpPr>
        <p:spPr/>
        <p:txBody>
          <a:bodyPr/>
          <a:lstStyle/>
          <a:p>
            <a:r>
              <a:rPr lang="en-US" altLang="en-US"/>
              <a:t>Possible Selection of Configuration Items</a:t>
            </a:r>
          </a:p>
        </p:txBody>
      </p:sp>
      <p:sp>
        <p:nvSpPr>
          <p:cNvPr id="286723" name="Rectangle 1027"/>
          <p:cNvSpPr>
            <a:spLocks noGrp="1" noChangeArrowheads="1"/>
          </p:cNvSpPr>
          <p:nvPr>
            <p:ph type="body" sz="half" idx="1"/>
          </p:nvPr>
        </p:nvSpPr>
        <p:spPr/>
        <p:txBody>
          <a:bodyPr/>
          <a:lstStyle/>
          <a:p>
            <a:pPr>
              <a:lnSpc>
                <a:spcPct val="80000"/>
              </a:lnSpc>
            </a:pPr>
            <a:r>
              <a:rPr lang="en-US" altLang="en-US" sz="2000"/>
              <a:t>Problem Statement </a:t>
            </a:r>
          </a:p>
          <a:p>
            <a:pPr>
              <a:lnSpc>
                <a:spcPct val="80000"/>
              </a:lnSpc>
            </a:pPr>
            <a:r>
              <a:rPr lang="en-US" altLang="en-US" sz="2000"/>
              <a:t>Software Project Management Plan (SPMP)</a:t>
            </a:r>
          </a:p>
          <a:p>
            <a:pPr>
              <a:lnSpc>
                <a:spcPct val="80000"/>
              </a:lnSpc>
              <a:buFont typeface="Monotype Sorts" charset="2"/>
              <a:buChar char="4"/>
            </a:pPr>
            <a:r>
              <a:rPr lang="en-US" altLang="en-US" sz="2000"/>
              <a:t>Requirements Analysis Document (RAD)</a:t>
            </a:r>
          </a:p>
          <a:p>
            <a:pPr>
              <a:lnSpc>
                <a:spcPct val="80000"/>
              </a:lnSpc>
              <a:buFont typeface="Monotype Sorts" charset="2"/>
              <a:buChar char="4"/>
            </a:pPr>
            <a:r>
              <a:rPr lang="en-US" altLang="en-US" sz="2000"/>
              <a:t>System Design Document (SDD)</a:t>
            </a:r>
          </a:p>
          <a:p>
            <a:pPr>
              <a:lnSpc>
                <a:spcPct val="80000"/>
              </a:lnSpc>
            </a:pPr>
            <a:r>
              <a:rPr lang="en-US" altLang="en-US" sz="2000"/>
              <a:t>Project Agreement </a:t>
            </a:r>
          </a:p>
          <a:p>
            <a:pPr>
              <a:lnSpc>
                <a:spcPct val="80000"/>
              </a:lnSpc>
              <a:buFont typeface="Monotype Sorts" charset="2"/>
              <a:buChar char="4"/>
            </a:pPr>
            <a:r>
              <a:rPr lang="en-US" altLang="en-US" sz="2000"/>
              <a:t>Object Design Document  (ODD)</a:t>
            </a:r>
          </a:p>
          <a:p>
            <a:pPr>
              <a:lnSpc>
                <a:spcPct val="80000"/>
              </a:lnSpc>
            </a:pPr>
            <a:r>
              <a:rPr lang="en-US" altLang="en-US" sz="2000"/>
              <a:t>Dynamic Model</a:t>
            </a:r>
          </a:p>
          <a:p>
            <a:pPr>
              <a:lnSpc>
                <a:spcPct val="80000"/>
              </a:lnSpc>
            </a:pPr>
            <a:r>
              <a:rPr lang="en-US" altLang="en-US" sz="2000"/>
              <a:t>Object model</a:t>
            </a:r>
          </a:p>
          <a:p>
            <a:pPr>
              <a:lnSpc>
                <a:spcPct val="80000"/>
              </a:lnSpc>
            </a:pPr>
            <a:r>
              <a:rPr lang="en-US" altLang="en-US" sz="2000"/>
              <a:t>Functional Model </a:t>
            </a:r>
          </a:p>
          <a:p>
            <a:pPr>
              <a:lnSpc>
                <a:spcPct val="80000"/>
              </a:lnSpc>
              <a:buFont typeface="Monotype Sorts" charset="2"/>
              <a:buChar char="4"/>
            </a:pPr>
            <a:r>
              <a:rPr lang="en-US" altLang="en-US" sz="2000"/>
              <a:t>Unit tests</a:t>
            </a:r>
          </a:p>
          <a:p>
            <a:pPr>
              <a:lnSpc>
                <a:spcPct val="80000"/>
              </a:lnSpc>
            </a:pPr>
            <a:r>
              <a:rPr lang="en-US" altLang="en-US" sz="2000"/>
              <a:t>Integration test strategy</a:t>
            </a:r>
          </a:p>
          <a:p>
            <a:pPr>
              <a:lnSpc>
                <a:spcPct val="80000"/>
              </a:lnSpc>
            </a:pPr>
            <a:endParaRPr lang="en-US" altLang="en-US" sz="2000"/>
          </a:p>
          <a:p>
            <a:pPr>
              <a:lnSpc>
                <a:spcPct val="80000"/>
              </a:lnSpc>
            </a:pPr>
            <a:endParaRPr lang="en-US" altLang="en-US" sz="2000"/>
          </a:p>
        </p:txBody>
      </p:sp>
      <p:sp>
        <p:nvSpPr>
          <p:cNvPr id="286724" name="Rectangle 1028"/>
          <p:cNvSpPr>
            <a:spLocks noGrp="1" noChangeArrowheads="1"/>
          </p:cNvSpPr>
          <p:nvPr>
            <p:ph type="body" sz="half" idx="2"/>
          </p:nvPr>
        </p:nvSpPr>
        <p:spPr/>
        <p:txBody>
          <a:bodyPr/>
          <a:lstStyle/>
          <a:p>
            <a:pPr>
              <a:buFont typeface="Monotype Sorts" charset="2"/>
              <a:buChar char="4"/>
            </a:pPr>
            <a:r>
              <a:rPr lang="en-US" altLang="en-US" sz="2000"/>
              <a:t>Source code</a:t>
            </a:r>
          </a:p>
          <a:p>
            <a:r>
              <a:rPr lang="en-US" altLang="en-US" sz="2000"/>
              <a:t>API Specification</a:t>
            </a:r>
          </a:p>
          <a:p>
            <a:pPr>
              <a:buFont typeface="Monotype Sorts" charset="2"/>
              <a:buChar char="4"/>
            </a:pPr>
            <a:r>
              <a:rPr lang="en-US" altLang="en-US" sz="2000"/>
              <a:t>Input data and data bases</a:t>
            </a:r>
          </a:p>
          <a:p>
            <a:r>
              <a:rPr lang="en-US" altLang="en-US" sz="2000"/>
              <a:t>Test plan</a:t>
            </a:r>
          </a:p>
          <a:p>
            <a:pPr>
              <a:buFont typeface="Monotype Sorts" charset="2"/>
              <a:buChar char="4"/>
            </a:pPr>
            <a:r>
              <a:rPr lang="en-US" altLang="en-US" sz="2000"/>
              <a:t>Test data</a:t>
            </a:r>
          </a:p>
          <a:p>
            <a:pPr>
              <a:buFont typeface="Monotype Sorts" charset="2"/>
              <a:buChar char="4"/>
            </a:pPr>
            <a:r>
              <a:rPr lang="en-US" altLang="en-US" sz="2000"/>
              <a:t>Support software (part of the product)</a:t>
            </a:r>
          </a:p>
          <a:p>
            <a:r>
              <a:rPr lang="en-US" altLang="en-US" sz="2000"/>
              <a:t>Support software (not part of the product)</a:t>
            </a:r>
          </a:p>
          <a:p>
            <a:r>
              <a:rPr lang="en-US" altLang="en-US" sz="2000"/>
              <a:t>User manual</a:t>
            </a:r>
          </a:p>
          <a:p>
            <a:r>
              <a:rPr lang="en-US" altLang="en-US" sz="2000"/>
              <a:t>Administrator manual</a:t>
            </a:r>
            <a:endParaRPr lang="de-DE" altLang="en-US" sz="2000"/>
          </a:p>
        </p:txBody>
      </p:sp>
      <p:sp>
        <p:nvSpPr>
          <p:cNvPr id="286725" name="Text Box 1029"/>
          <p:cNvSpPr txBox="1">
            <a:spLocks noChangeArrowheads="1"/>
          </p:cNvSpPr>
          <p:nvPr/>
        </p:nvSpPr>
        <p:spPr bwMode="auto">
          <a:xfrm>
            <a:off x="584200" y="6119813"/>
            <a:ext cx="86741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sz="2000">
                <a:latin typeface="Times" panose="02020603050405020304" pitchFamily="18" charset="0"/>
              </a:rPr>
              <a:t>Once the Configuration Items are selected, they are usually organized in a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05" name="Rectangle 37"/>
          <p:cNvSpPr>
            <a:spLocks noChangeArrowheads="1"/>
          </p:cNvSpPr>
          <p:nvPr/>
        </p:nvSpPr>
        <p:spPr bwMode="auto">
          <a:xfrm>
            <a:off x="4043363" y="927100"/>
            <a:ext cx="1898650" cy="7493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“The project” CI</a:t>
            </a:r>
          </a:p>
        </p:txBody>
      </p:sp>
      <p:sp>
        <p:nvSpPr>
          <p:cNvPr id="237606" name="Rectangle 38"/>
          <p:cNvSpPr>
            <a:spLocks noChangeArrowheads="1"/>
          </p:cNvSpPr>
          <p:nvPr/>
        </p:nvSpPr>
        <p:spPr bwMode="auto">
          <a:xfrm>
            <a:off x="1073150" y="2590800"/>
            <a:ext cx="1897063"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Models</a:t>
            </a:r>
            <a:endParaRPr lang="en-US" altLang="en-US" sz="1800">
              <a:latin typeface="Times" panose="02020603050405020304" pitchFamily="18" charset="0"/>
            </a:endParaRPr>
          </a:p>
        </p:txBody>
      </p:sp>
      <p:sp>
        <p:nvSpPr>
          <p:cNvPr id="237607" name="Rectangle 39"/>
          <p:cNvSpPr>
            <a:spLocks noChangeArrowheads="1"/>
          </p:cNvSpPr>
          <p:nvPr/>
        </p:nvSpPr>
        <p:spPr bwMode="auto">
          <a:xfrm>
            <a:off x="4043363" y="2590800"/>
            <a:ext cx="1898650"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Subsystems</a:t>
            </a:r>
            <a:endParaRPr lang="en-US" altLang="en-US" sz="1800">
              <a:latin typeface="Times" panose="02020603050405020304" pitchFamily="18" charset="0"/>
            </a:endParaRPr>
          </a:p>
        </p:txBody>
      </p:sp>
      <p:sp>
        <p:nvSpPr>
          <p:cNvPr id="237608" name="Rectangle 40"/>
          <p:cNvSpPr>
            <a:spLocks noChangeArrowheads="1"/>
          </p:cNvSpPr>
          <p:nvPr/>
        </p:nvSpPr>
        <p:spPr bwMode="auto">
          <a:xfrm>
            <a:off x="6767513" y="2590800"/>
            <a:ext cx="1897062"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Documents</a:t>
            </a:r>
            <a:endParaRPr lang="en-US" altLang="en-US" sz="1800">
              <a:latin typeface="Times" panose="02020603050405020304" pitchFamily="18" charset="0"/>
            </a:endParaRPr>
          </a:p>
        </p:txBody>
      </p:sp>
      <p:sp>
        <p:nvSpPr>
          <p:cNvPr id="237609" name="Rectangle 41"/>
          <p:cNvSpPr>
            <a:spLocks noChangeArrowheads="1"/>
          </p:cNvSpPr>
          <p:nvPr/>
        </p:nvSpPr>
        <p:spPr bwMode="auto">
          <a:xfrm>
            <a:off x="82550" y="3962400"/>
            <a:ext cx="1898650"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Object Model</a:t>
            </a:r>
            <a:endParaRPr lang="en-US" altLang="en-US" sz="1800">
              <a:latin typeface="Times" panose="02020603050405020304" pitchFamily="18" charset="0"/>
            </a:endParaRPr>
          </a:p>
        </p:txBody>
      </p:sp>
      <p:sp>
        <p:nvSpPr>
          <p:cNvPr id="237610" name="Rectangle 42"/>
          <p:cNvSpPr>
            <a:spLocks noChangeArrowheads="1"/>
          </p:cNvSpPr>
          <p:nvPr/>
        </p:nvSpPr>
        <p:spPr bwMode="auto">
          <a:xfrm>
            <a:off x="2090738" y="3962400"/>
            <a:ext cx="1898650"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Dynamic Model</a:t>
            </a:r>
            <a:endParaRPr lang="en-US" altLang="en-US" sz="1800">
              <a:latin typeface="Times" panose="02020603050405020304" pitchFamily="18" charset="0"/>
            </a:endParaRPr>
          </a:p>
        </p:txBody>
      </p:sp>
      <p:sp>
        <p:nvSpPr>
          <p:cNvPr id="237612" name="Rectangle 44"/>
          <p:cNvSpPr>
            <a:spLocks noChangeArrowheads="1"/>
          </p:cNvSpPr>
          <p:nvPr/>
        </p:nvSpPr>
        <p:spPr bwMode="auto">
          <a:xfrm>
            <a:off x="2557463" y="4953000"/>
            <a:ext cx="1898650"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Database</a:t>
            </a:r>
            <a:endParaRPr lang="en-US" altLang="en-US" sz="1800">
              <a:latin typeface="Times" panose="02020603050405020304" pitchFamily="18" charset="0"/>
            </a:endParaRPr>
          </a:p>
        </p:txBody>
      </p:sp>
      <p:sp>
        <p:nvSpPr>
          <p:cNvPr id="237613" name="Rectangle 45"/>
          <p:cNvSpPr>
            <a:spLocks noChangeArrowheads="1"/>
          </p:cNvSpPr>
          <p:nvPr/>
        </p:nvSpPr>
        <p:spPr bwMode="auto">
          <a:xfrm>
            <a:off x="4538663" y="4953000"/>
            <a:ext cx="1898650"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User Interface</a:t>
            </a:r>
            <a:endParaRPr lang="en-US" altLang="en-US" sz="1800">
              <a:latin typeface="Times" panose="02020603050405020304" pitchFamily="18" charset="0"/>
            </a:endParaRPr>
          </a:p>
        </p:txBody>
      </p:sp>
      <p:sp>
        <p:nvSpPr>
          <p:cNvPr id="237614" name="Text Box 46"/>
          <p:cNvSpPr txBox="1">
            <a:spLocks noChangeArrowheads="1"/>
          </p:cNvSpPr>
          <p:nvPr/>
        </p:nvSpPr>
        <p:spPr bwMode="auto">
          <a:xfrm>
            <a:off x="9091613" y="3979863"/>
            <a:ext cx="5810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spAutoFit/>
          </a:bodyPr>
          <a:lstStyle/>
          <a:p>
            <a:pPr algn="ctr">
              <a:spcBef>
                <a:spcPct val="50000"/>
              </a:spcBef>
            </a:pPr>
            <a:r>
              <a:rPr lang="en-US" altLang="en-US" sz="1800">
                <a:latin typeface="Times" panose="02020603050405020304" pitchFamily="18" charset="0"/>
              </a:rPr>
              <a:t>. . . .</a:t>
            </a:r>
          </a:p>
        </p:txBody>
      </p:sp>
      <p:sp>
        <p:nvSpPr>
          <p:cNvPr id="237615" name="Rectangle 47"/>
          <p:cNvSpPr>
            <a:spLocks noChangeArrowheads="1"/>
          </p:cNvSpPr>
          <p:nvPr/>
        </p:nvSpPr>
        <p:spPr bwMode="auto">
          <a:xfrm>
            <a:off x="3217863" y="5981700"/>
            <a:ext cx="1403350"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Code</a:t>
            </a:r>
            <a:endParaRPr lang="en-US" altLang="en-US" sz="1800">
              <a:latin typeface="Times" panose="02020603050405020304" pitchFamily="18" charset="0"/>
            </a:endParaRPr>
          </a:p>
        </p:txBody>
      </p:sp>
      <p:sp>
        <p:nvSpPr>
          <p:cNvPr id="237616" name="Rectangle 48"/>
          <p:cNvSpPr>
            <a:spLocks noChangeArrowheads="1"/>
          </p:cNvSpPr>
          <p:nvPr/>
        </p:nvSpPr>
        <p:spPr bwMode="auto">
          <a:xfrm>
            <a:off x="4730750" y="5984875"/>
            <a:ext cx="1403350"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Data</a:t>
            </a:r>
            <a:endParaRPr lang="en-US" altLang="en-US" sz="1800">
              <a:latin typeface="Times" panose="02020603050405020304" pitchFamily="18" charset="0"/>
            </a:endParaRPr>
          </a:p>
        </p:txBody>
      </p:sp>
      <p:sp>
        <p:nvSpPr>
          <p:cNvPr id="237617" name="Rectangle 49"/>
          <p:cNvSpPr>
            <a:spLocks noChangeArrowheads="1"/>
          </p:cNvSpPr>
          <p:nvPr/>
        </p:nvSpPr>
        <p:spPr bwMode="auto">
          <a:xfrm>
            <a:off x="6243638" y="5981700"/>
            <a:ext cx="1403350"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Unit Test</a:t>
            </a:r>
            <a:endParaRPr lang="en-US" altLang="en-US" sz="1800">
              <a:latin typeface="Times" panose="02020603050405020304" pitchFamily="18" charset="0"/>
            </a:endParaRPr>
          </a:p>
        </p:txBody>
      </p:sp>
      <p:sp>
        <p:nvSpPr>
          <p:cNvPr id="237636" name="Rectangle 68"/>
          <p:cNvSpPr>
            <a:spLocks noChangeArrowheads="1"/>
          </p:cNvSpPr>
          <p:nvPr/>
        </p:nvSpPr>
        <p:spPr bwMode="auto">
          <a:xfrm>
            <a:off x="6243638" y="3962400"/>
            <a:ext cx="1323975"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RAD</a:t>
            </a:r>
            <a:endParaRPr lang="en-US" altLang="en-US" sz="1800">
              <a:latin typeface="Times" panose="02020603050405020304" pitchFamily="18" charset="0"/>
            </a:endParaRPr>
          </a:p>
        </p:txBody>
      </p:sp>
      <p:sp>
        <p:nvSpPr>
          <p:cNvPr id="237637" name="Rectangle 69"/>
          <p:cNvSpPr>
            <a:spLocks noChangeArrowheads="1"/>
          </p:cNvSpPr>
          <p:nvPr/>
        </p:nvSpPr>
        <p:spPr bwMode="auto">
          <a:xfrm>
            <a:off x="7646988" y="3962400"/>
            <a:ext cx="1323975" cy="38100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ODD</a:t>
            </a:r>
            <a:endParaRPr lang="en-US" altLang="en-US" sz="1800">
              <a:latin typeface="Times" panose="02020603050405020304" pitchFamily="18" charset="0"/>
            </a:endParaRPr>
          </a:p>
        </p:txBody>
      </p:sp>
      <p:sp>
        <p:nvSpPr>
          <p:cNvPr id="237659" name="Text Box 91"/>
          <p:cNvSpPr txBox="1">
            <a:spLocks noChangeArrowheads="1"/>
          </p:cNvSpPr>
          <p:nvPr/>
        </p:nvSpPr>
        <p:spPr bwMode="auto">
          <a:xfrm>
            <a:off x="2503488" y="5984875"/>
            <a:ext cx="5810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spAutoFit/>
          </a:bodyPr>
          <a:lstStyle/>
          <a:p>
            <a:pPr algn="ctr">
              <a:spcBef>
                <a:spcPct val="50000"/>
              </a:spcBef>
            </a:pPr>
            <a:r>
              <a:rPr lang="en-US" altLang="en-US" sz="1800">
                <a:latin typeface="Times" panose="02020603050405020304" pitchFamily="18" charset="0"/>
              </a:rPr>
              <a:t>. . . .</a:t>
            </a:r>
          </a:p>
        </p:txBody>
      </p:sp>
      <p:sp>
        <p:nvSpPr>
          <p:cNvPr id="237660" name="Text Box 92"/>
          <p:cNvSpPr txBox="1">
            <a:spLocks noChangeArrowheads="1"/>
          </p:cNvSpPr>
          <p:nvPr/>
        </p:nvSpPr>
        <p:spPr bwMode="auto">
          <a:xfrm>
            <a:off x="7670800" y="5969000"/>
            <a:ext cx="5810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spAutoFit/>
          </a:bodyPr>
          <a:lstStyle/>
          <a:p>
            <a:pPr algn="ctr">
              <a:spcBef>
                <a:spcPct val="50000"/>
              </a:spcBef>
            </a:pPr>
            <a:r>
              <a:rPr lang="en-US" altLang="en-US" sz="1800">
                <a:latin typeface="Times" panose="02020603050405020304" pitchFamily="18" charset="0"/>
              </a:rPr>
              <a:t>. . . .</a:t>
            </a:r>
          </a:p>
        </p:txBody>
      </p:sp>
      <p:sp>
        <p:nvSpPr>
          <p:cNvPr id="237664" name="Text Box 96"/>
          <p:cNvSpPr txBox="1">
            <a:spLocks noChangeArrowheads="1"/>
          </p:cNvSpPr>
          <p:nvPr/>
        </p:nvSpPr>
        <p:spPr bwMode="auto">
          <a:xfrm>
            <a:off x="6461125" y="4953000"/>
            <a:ext cx="5810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spAutoFit/>
          </a:bodyPr>
          <a:lstStyle/>
          <a:p>
            <a:pPr algn="ctr">
              <a:spcBef>
                <a:spcPct val="50000"/>
              </a:spcBef>
            </a:pPr>
            <a:r>
              <a:rPr lang="en-US" altLang="en-US" sz="1800">
                <a:latin typeface="Times" panose="02020603050405020304" pitchFamily="18" charset="0"/>
              </a:rPr>
              <a:t>. . . .</a:t>
            </a:r>
          </a:p>
        </p:txBody>
      </p:sp>
      <p:sp>
        <p:nvSpPr>
          <p:cNvPr id="237666" name="Line 98"/>
          <p:cNvSpPr>
            <a:spLocks noChangeShapeType="1"/>
          </p:cNvSpPr>
          <p:nvPr/>
        </p:nvSpPr>
        <p:spPr bwMode="auto">
          <a:xfrm flipV="1">
            <a:off x="1055688" y="2971800"/>
            <a:ext cx="523875" cy="9906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67" name="Line 99"/>
          <p:cNvSpPr>
            <a:spLocks noChangeShapeType="1"/>
          </p:cNvSpPr>
          <p:nvPr/>
        </p:nvSpPr>
        <p:spPr bwMode="auto">
          <a:xfrm flipH="1" flipV="1">
            <a:off x="2479675" y="2971800"/>
            <a:ext cx="628650" cy="9906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0" name="Line 102"/>
          <p:cNvSpPr>
            <a:spLocks noChangeShapeType="1"/>
          </p:cNvSpPr>
          <p:nvPr/>
        </p:nvSpPr>
        <p:spPr bwMode="auto">
          <a:xfrm flipV="1">
            <a:off x="3989388" y="5334000"/>
            <a:ext cx="914400" cy="6477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1" name="Line 103"/>
          <p:cNvSpPr>
            <a:spLocks noChangeShapeType="1"/>
          </p:cNvSpPr>
          <p:nvPr/>
        </p:nvSpPr>
        <p:spPr bwMode="auto">
          <a:xfrm flipV="1">
            <a:off x="5446713" y="5334000"/>
            <a:ext cx="0" cy="65087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2" name="Line 104"/>
          <p:cNvSpPr>
            <a:spLocks noChangeShapeType="1"/>
          </p:cNvSpPr>
          <p:nvPr/>
        </p:nvSpPr>
        <p:spPr bwMode="auto">
          <a:xfrm flipH="1" flipV="1">
            <a:off x="5942013" y="5334000"/>
            <a:ext cx="990600" cy="6477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3" name="Line 105"/>
          <p:cNvSpPr>
            <a:spLocks noChangeShapeType="1"/>
          </p:cNvSpPr>
          <p:nvPr/>
        </p:nvSpPr>
        <p:spPr bwMode="auto">
          <a:xfrm flipV="1">
            <a:off x="5446713" y="2971800"/>
            <a:ext cx="0" cy="19812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4" name="Line 106"/>
          <p:cNvSpPr>
            <a:spLocks noChangeShapeType="1"/>
          </p:cNvSpPr>
          <p:nvPr/>
        </p:nvSpPr>
        <p:spPr bwMode="auto">
          <a:xfrm flipV="1">
            <a:off x="3989388" y="2971800"/>
            <a:ext cx="549275" cy="19812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5" name="Line 107"/>
          <p:cNvSpPr>
            <a:spLocks noChangeShapeType="1"/>
          </p:cNvSpPr>
          <p:nvPr/>
        </p:nvSpPr>
        <p:spPr bwMode="auto">
          <a:xfrm flipV="1">
            <a:off x="6932613" y="2971800"/>
            <a:ext cx="354012" cy="9906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6" name="Line 108"/>
          <p:cNvSpPr>
            <a:spLocks noChangeShapeType="1"/>
          </p:cNvSpPr>
          <p:nvPr/>
        </p:nvSpPr>
        <p:spPr bwMode="auto">
          <a:xfrm flipH="1" flipV="1">
            <a:off x="7991475" y="2971800"/>
            <a:ext cx="298450" cy="9906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7" name="Line 109"/>
          <p:cNvSpPr>
            <a:spLocks noChangeShapeType="1"/>
          </p:cNvSpPr>
          <p:nvPr/>
        </p:nvSpPr>
        <p:spPr bwMode="auto">
          <a:xfrm flipV="1">
            <a:off x="2090738" y="1647825"/>
            <a:ext cx="1952625" cy="94297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8" name="Line 110"/>
          <p:cNvSpPr>
            <a:spLocks noChangeShapeType="1"/>
          </p:cNvSpPr>
          <p:nvPr/>
        </p:nvSpPr>
        <p:spPr bwMode="auto">
          <a:xfrm flipV="1">
            <a:off x="4992688" y="1676400"/>
            <a:ext cx="0" cy="9144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7679" name="Line 111"/>
          <p:cNvSpPr>
            <a:spLocks noChangeShapeType="1"/>
          </p:cNvSpPr>
          <p:nvPr/>
        </p:nvSpPr>
        <p:spPr bwMode="auto">
          <a:xfrm flipH="1" flipV="1">
            <a:off x="5942013" y="1676400"/>
            <a:ext cx="1344612" cy="9144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grpSp>
        <p:nvGrpSpPr>
          <p:cNvPr id="237604" name="Group 36"/>
          <p:cNvGrpSpPr>
            <a:grpSpLocks/>
          </p:cNvGrpSpPr>
          <p:nvPr/>
        </p:nvGrpSpPr>
        <p:grpSpPr bwMode="auto">
          <a:xfrm>
            <a:off x="0" y="5181600"/>
            <a:ext cx="1898650" cy="1676400"/>
            <a:chOff x="905" y="1728"/>
            <a:chExt cx="1104" cy="1056"/>
          </a:xfrm>
        </p:grpSpPr>
        <p:sp>
          <p:nvSpPr>
            <p:cNvPr id="237603" name="Rectangle 35"/>
            <p:cNvSpPr>
              <a:spLocks noChangeArrowheads="1"/>
            </p:cNvSpPr>
            <p:nvPr/>
          </p:nvSpPr>
          <p:spPr bwMode="auto">
            <a:xfrm>
              <a:off x="905" y="1728"/>
              <a:ext cx="1104" cy="1056"/>
            </a:xfrm>
            <a:prstGeom prst="rect">
              <a:avLst/>
            </a:prstGeom>
            <a:solidFill>
              <a:srgbClr val="FFECD9"/>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en-US" altLang="en-US" sz="1800">
                <a:latin typeface="Times" panose="02020603050405020304" pitchFamily="18" charset="0"/>
              </a:endParaRPr>
            </a:p>
            <a:p>
              <a:pPr algn="ctr"/>
              <a:endParaRPr lang="en-US" altLang="en-US" sz="1800">
                <a:latin typeface="Times" panose="02020603050405020304" pitchFamily="18" charset="0"/>
              </a:endParaRPr>
            </a:p>
            <a:p>
              <a:pPr algn="ctr"/>
              <a:endParaRPr lang="en-US" altLang="en-US" sz="1800">
                <a:latin typeface="Times" panose="02020603050405020304" pitchFamily="18" charset="0"/>
              </a:endParaRPr>
            </a:p>
            <a:p>
              <a:pPr algn="ctr"/>
              <a:endParaRPr lang="en-US" altLang="en-US" sz="1800">
                <a:latin typeface="Times" panose="02020603050405020304" pitchFamily="18" charset="0"/>
              </a:endParaRPr>
            </a:p>
            <a:p>
              <a:pPr algn="ctr"/>
              <a:endParaRPr lang="en-US" altLang="en-US" sz="1800">
                <a:latin typeface="Times" panose="02020603050405020304" pitchFamily="18" charset="0"/>
              </a:endParaRPr>
            </a:p>
            <a:p>
              <a:pPr algn="ctr"/>
              <a:r>
                <a:rPr lang="en-US" altLang="en-US" sz="1800">
                  <a:latin typeface="Times" panose="02020603050405020304" pitchFamily="18" charset="0"/>
                </a:rPr>
                <a:t>“The project”</a:t>
              </a:r>
            </a:p>
          </p:txBody>
        </p:sp>
        <p:grpSp>
          <p:nvGrpSpPr>
            <p:cNvPr id="237600" name="Group 32"/>
            <p:cNvGrpSpPr>
              <a:grpSpLocks/>
            </p:cNvGrpSpPr>
            <p:nvPr/>
          </p:nvGrpSpPr>
          <p:grpSpPr bwMode="auto">
            <a:xfrm>
              <a:off x="1063" y="1763"/>
              <a:ext cx="761" cy="829"/>
              <a:chOff x="916" y="1536"/>
              <a:chExt cx="668" cy="678"/>
            </a:xfrm>
          </p:grpSpPr>
          <p:sp>
            <p:nvSpPr>
              <p:cNvPr id="237574" name="Freeform 6"/>
              <p:cNvSpPr>
                <a:spLocks/>
              </p:cNvSpPr>
              <p:nvPr/>
            </p:nvSpPr>
            <p:spPr bwMode="auto">
              <a:xfrm>
                <a:off x="1129" y="1536"/>
                <a:ext cx="455" cy="357"/>
              </a:xfrm>
              <a:custGeom>
                <a:avLst/>
                <a:gdLst>
                  <a:gd name="T0" fmla="*/ 11 w 910"/>
                  <a:gd name="T1" fmla="*/ 595 h 714"/>
                  <a:gd name="T2" fmla="*/ 44 w 910"/>
                  <a:gd name="T3" fmla="*/ 523 h 714"/>
                  <a:gd name="T4" fmla="*/ 85 w 910"/>
                  <a:gd name="T5" fmla="*/ 440 h 714"/>
                  <a:gd name="T6" fmla="*/ 134 w 910"/>
                  <a:gd name="T7" fmla="*/ 350 h 714"/>
                  <a:gd name="T8" fmla="*/ 186 w 910"/>
                  <a:gd name="T9" fmla="*/ 259 h 714"/>
                  <a:gd name="T10" fmla="*/ 241 w 910"/>
                  <a:gd name="T11" fmla="*/ 173 h 714"/>
                  <a:gd name="T12" fmla="*/ 296 w 910"/>
                  <a:gd name="T13" fmla="*/ 98 h 714"/>
                  <a:gd name="T14" fmla="*/ 348 w 910"/>
                  <a:gd name="T15" fmla="*/ 37 h 714"/>
                  <a:gd name="T16" fmla="*/ 395 w 910"/>
                  <a:gd name="T17" fmla="*/ 13 h 714"/>
                  <a:gd name="T18" fmla="*/ 449 w 910"/>
                  <a:gd name="T19" fmla="*/ 9 h 714"/>
                  <a:gd name="T20" fmla="*/ 514 w 910"/>
                  <a:gd name="T21" fmla="*/ 7 h 714"/>
                  <a:gd name="T22" fmla="*/ 585 w 910"/>
                  <a:gd name="T23" fmla="*/ 5 h 714"/>
                  <a:gd name="T24" fmla="*/ 659 w 910"/>
                  <a:gd name="T25" fmla="*/ 4 h 714"/>
                  <a:gd name="T26" fmla="*/ 729 w 910"/>
                  <a:gd name="T27" fmla="*/ 3 h 714"/>
                  <a:gd name="T28" fmla="*/ 791 w 910"/>
                  <a:gd name="T29" fmla="*/ 1 h 714"/>
                  <a:gd name="T30" fmla="*/ 840 w 910"/>
                  <a:gd name="T31" fmla="*/ 0 h 714"/>
                  <a:gd name="T32" fmla="*/ 766 w 910"/>
                  <a:gd name="T33" fmla="*/ 148 h 714"/>
                  <a:gd name="T34" fmla="*/ 803 w 910"/>
                  <a:gd name="T35" fmla="*/ 149 h 714"/>
                  <a:gd name="T36" fmla="*/ 840 w 910"/>
                  <a:gd name="T37" fmla="*/ 152 h 714"/>
                  <a:gd name="T38" fmla="*/ 876 w 910"/>
                  <a:gd name="T39" fmla="*/ 155 h 714"/>
                  <a:gd name="T40" fmla="*/ 910 w 910"/>
                  <a:gd name="T41" fmla="*/ 161 h 714"/>
                  <a:gd name="T42" fmla="*/ 893 w 910"/>
                  <a:gd name="T43" fmla="*/ 193 h 714"/>
                  <a:gd name="T44" fmla="*/ 864 w 910"/>
                  <a:gd name="T45" fmla="*/ 223 h 714"/>
                  <a:gd name="T46" fmla="*/ 828 w 910"/>
                  <a:gd name="T47" fmla="*/ 251 h 714"/>
                  <a:gd name="T48" fmla="*/ 786 w 910"/>
                  <a:gd name="T49" fmla="*/ 277 h 714"/>
                  <a:gd name="T50" fmla="*/ 745 w 910"/>
                  <a:gd name="T51" fmla="*/ 303 h 714"/>
                  <a:gd name="T52" fmla="*/ 705 w 910"/>
                  <a:gd name="T53" fmla="*/ 328 h 714"/>
                  <a:gd name="T54" fmla="*/ 672 w 910"/>
                  <a:gd name="T55" fmla="*/ 353 h 714"/>
                  <a:gd name="T56" fmla="*/ 650 w 910"/>
                  <a:gd name="T57" fmla="*/ 379 h 714"/>
                  <a:gd name="T58" fmla="*/ 615 w 910"/>
                  <a:gd name="T59" fmla="*/ 439 h 714"/>
                  <a:gd name="T60" fmla="*/ 570 w 910"/>
                  <a:gd name="T61" fmla="*/ 522 h 714"/>
                  <a:gd name="T62" fmla="*/ 528 w 910"/>
                  <a:gd name="T63" fmla="*/ 617 h 714"/>
                  <a:gd name="T64" fmla="*/ 499 w 910"/>
                  <a:gd name="T65" fmla="*/ 714 h 714"/>
                  <a:gd name="T66" fmla="*/ 449 w 910"/>
                  <a:gd name="T67" fmla="*/ 704 h 714"/>
                  <a:gd name="T68" fmla="*/ 385 w 910"/>
                  <a:gd name="T69" fmla="*/ 691 h 714"/>
                  <a:gd name="T70" fmla="*/ 314 w 910"/>
                  <a:gd name="T71" fmla="*/ 678 h 714"/>
                  <a:gd name="T72" fmla="*/ 239 w 910"/>
                  <a:gd name="T73" fmla="*/ 663 h 714"/>
                  <a:gd name="T74" fmla="*/ 165 w 910"/>
                  <a:gd name="T75" fmla="*/ 649 h 714"/>
                  <a:gd name="T76" fmla="*/ 97 w 910"/>
                  <a:gd name="T77" fmla="*/ 637 h 714"/>
                  <a:gd name="T78" fmla="*/ 41 w 910"/>
                  <a:gd name="T79" fmla="*/ 629 h 714"/>
                  <a:gd name="T80" fmla="*/ 0 w 910"/>
                  <a:gd name="T81" fmla="*/ 625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714">
                    <a:moveTo>
                      <a:pt x="0" y="625"/>
                    </a:moveTo>
                    <a:lnTo>
                      <a:pt x="11" y="595"/>
                    </a:lnTo>
                    <a:lnTo>
                      <a:pt x="27" y="560"/>
                    </a:lnTo>
                    <a:lnTo>
                      <a:pt x="44" y="523"/>
                    </a:lnTo>
                    <a:lnTo>
                      <a:pt x="64" y="482"/>
                    </a:lnTo>
                    <a:lnTo>
                      <a:pt x="85" y="440"/>
                    </a:lnTo>
                    <a:lnTo>
                      <a:pt x="109" y="395"/>
                    </a:lnTo>
                    <a:lnTo>
                      <a:pt x="134" y="350"/>
                    </a:lnTo>
                    <a:lnTo>
                      <a:pt x="159" y="304"/>
                    </a:lnTo>
                    <a:lnTo>
                      <a:pt x="186" y="259"/>
                    </a:lnTo>
                    <a:lnTo>
                      <a:pt x="214" y="215"/>
                    </a:lnTo>
                    <a:lnTo>
                      <a:pt x="241" y="173"/>
                    </a:lnTo>
                    <a:lnTo>
                      <a:pt x="269" y="135"/>
                    </a:lnTo>
                    <a:lnTo>
                      <a:pt x="296" y="98"/>
                    </a:lnTo>
                    <a:lnTo>
                      <a:pt x="323" y="66"/>
                    </a:lnTo>
                    <a:lnTo>
                      <a:pt x="348" y="37"/>
                    </a:lnTo>
                    <a:lnTo>
                      <a:pt x="374" y="15"/>
                    </a:lnTo>
                    <a:lnTo>
                      <a:pt x="395" y="13"/>
                    </a:lnTo>
                    <a:lnTo>
                      <a:pt x="420" y="11"/>
                    </a:lnTo>
                    <a:lnTo>
                      <a:pt x="449" y="9"/>
                    </a:lnTo>
                    <a:lnTo>
                      <a:pt x="481" y="8"/>
                    </a:lnTo>
                    <a:lnTo>
                      <a:pt x="514" y="7"/>
                    </a:lnTo>
                    <a:lnTo>
                      <a:pt x="549" y="7"/>
                    </a:lnTo>
                    <a:lnTo>
                      <a:pt x="585" y="5"/>
                    </a:lnTo>
                    <a:lnTo>
                      <a:pt x="622" y="4"/>
                    </a:lnTo>
                    <a:lnTo>
                      <a:pt x="659" y="4"/>
                    </a:lnTo>
                    <a:lnTo>
                      <a:pt x="695" y="3"/>
                    </a:lnTo>
                    <a:lnTo>
                      <a:pt x="729" y="3"/>
                    </a:lnTo>
                    <a:lnTo>
                      <a:pt x="761" y="1"/>
                    </a:lnTo>
                    <a:lnTo>
                      <a:pt x="791" y="1"/>
                    </a:lnTo>
                    <a:lnTo>
                      <a:pt x="818" y="1"/>
                    </a:lnTo>
                    <a:lnTo>
                      <a:pt x="840" y="0"/>
                    </a:lnTo>
                    <a:lnTo>
                      <a:pt x="857" y="0"/>
                    </a:lnTo>
                    <a:lnTo>
                      <a:pt x="766" y="148"/>
                    </a:lnTo>
                    <a:lnTo>
                      <a:pt x="784" y="149"/>
                    </a:lnTo>
                    <a:lnTo>
                      <a:pt x="803" y="149"/>
                    </a:lnTo>
                    <a:lnTo>
                      <a:pt x="821" y="151"/>
                    </a:lnTo>
                    <a:lnTo>
                      <a:pt x="840" y="152"/>
                    </a:lnTo>
                    <a:lnTo>
                      <a:pt x="858" y="153"/>
                    </a:lnTo>
                    <a:lnTo>
                      <a:pt x="876" y="155"/>
                    </a:lnTo>
                    <a:lnTo>
                      <a:pt x="893" y="157"/>
                    </a:lnTo>
                    <a:lnTo>
                      <a:pt x="910" y="161"/>
                    </a:lnTo>
                    <a:lnTo>
                      <a:pt x="903" y="177"/>
                    </a:lnTo>
                    <a:lnTo>
                      <a:pt x="893" y="193"/>
                    </a:lnTo>
                    <a:lnTo>
                      <a:pt x="880" y="209"/>
                    </a:lnTo>
                    <a:lnTo>
                      <a:pt x="864" y="223"/>
                    </a:lnTo>
                    <a:lnTo>
                      <a:pt x="847" y="238"/>
                    </a:lnTo>
                    <a:lnTo>
                      <a:pt x="828" y="251"/>
                    </a:lnTo>
                    <a:lnTo>
                      <a:pt x="807" y="264"/>
                    </a:lnTo>
                    <a:lnTo>
                      <a:pt x="786" y="277"/>
                    </a:lnTo>
                    <a:lnTo>
                      <a:pt x="765" y="291"/>
                    </a:lnTo>
                    <a:lnTo>
                      <a:pt x="745" y="303"/>
                    </a:lnTo>
                    <a:lnTo>
                      <a:pt x="724" y="316"/>
                    </a:lnTo>
                    <a:lnTo>
                      <a:pt x="705" y="328"/>
                    </a:lnTo>
                    <a:lnTo>
                      <a:pt x="688" y="341"/>
                    </a:lnTo>
                    <a:lnTo>
                      <a:pt x="672" y="353"/>
                    </a:lnTo>
                    <a:lnTo>
                      <a:pt x="659" y="366"/>
                    </a:lnTo>
                    <a:lnTo>
                      <a:pt x="650" y="379"/>
                    </a:lnTo>
                    <a:lnTo>
                      <a:pt x="634" y="406"/>
                    </a:lnTo>
                    <a:lnTo>
                      <a:pt x="615" y="439"/>
                    </a:lnTo>
                    <a:lnTo>
                      <a:pt x="593" y="478"/>
                    </a:lnTo>
                    <a:lnTo>
                      <a:pt x="570" y="522"/>
                    </a:lnTo>
                    <a:lnTo>
                      <a:pt x="549" y="569"/>
                    </a:lnTo>
                    <a:lnTo>
                      <a:pt x="528" y="617"/>
                    </a:lnTo>
                    <a:lnTo>
                      <a:pt x="512" y="666"/>
                    </a:lnTo>
                    <a:lnTo>
                      <a:pt x="499" y="714"/>
                    </a:lnTo>
                    <a:lnTo>
                      <a:pt x="475" y="710"/>
                    </a:lnTo>
                    <a:lnTo>
                      <a:pt x="449" y="704"/>
                    </a:lnTo>
                    <a:lnTo>
                      <a:pt x="418" y="698"/>
                    </a:lnTo>
                    <a:lnTo>
                      <a:pt x="385" y="691"/>
                    </a:lnTo>
                    <a:lnTo>
                      <a:pt x="351" y="684"/>
                    </a:lnTo>
                    <a:lnTo>
                      <a:pt x="314" y="678"/>
                    </a:lnTo>
                    <a:lnTo>
                      <a:pt x="277" y="670"/>
                    </a:lnTo>
                    <a:lnTo>
                      <a:pt x="239" y="663"/>
                    </a:lnTo>
                    <a:lnTo>
                      <a:pt x="202" y="655"/>
                    </a:lnTo>
                    <a:lnTo>
                      <a:pt x="165" y="649"/>
                    </a:lnTo>
                    <a:lnTo>
                      <a:pt x="130" y="642"/>
                    </a:lnTo>
                    <a:lnTo>
                      <a:pt x="97" y="637"/>
                    </a:lnTo>
                    <a:lnTo>
                      <a:pt x="67" y="633"/>
                    </a:lnTo>
                    <a:lnTo>
                      <a:pt x="41" y="629"/>
                    </a:lnTo>
                    <a:lnTo>
                      <a:pt x="18" y="626"/>
                    </a:lnTo>
                    <a:lnTo>
                      <a:pt x="0"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75" name="Freeform 7"/>
              <p:cNvSpPr>
                <a:spLocks/>
              </p:cNvSpPr>
              <p:nvPr/>
            </p:nvSpPr>
            <p:spPr bwMode="auto">
              <a:xfrm>
                <a:off x="1159" y="1560"/>
                <a:ext cx="354" cy="309"/>
              </a:xfrm>
              <a:custGeom>
                <a:avLst/>
                <a:gdLst>
                  <a:gd name="T0" fmla="*/ 0 w 709"/>
                  <a:gd name="T1" fmla="*/ 539 h 618"/>
                  <a:gd name="T2" fmla="*/ 8 w 709"/>
                  <a:gd name="T3" fmla="*/ 521 h 618"/>
                  <a:gd name="T4" fmla="*/ 19 w 709"/>
                  <a:gd name="T5" fmla="*/ 499 h 618"/>
                  <a:gd name="T6" fmla="*/ 32 w 709"/>
                  <a:gd name="T7" fmla="*/ 471 h 618"/>
                  <a:gd name="T8" fmla="*/ 49 w 709"/>
                  <a:gd name="T9" fmla="*/ 440 h 618"/>
                  <a:gd name="T10" fmla="*/ 68 w 709"/>
                  <a:gd name="T11" fmla="*/ 404 h 618"/>
                  <a:gd name="T12" fmla="*/ 89 w 709"/>
                  <a:gd name="T13" fmla="*/ 366 h 618"/>
                  <a:gd name="T14" fmla="*/ 111 w 709"/>
                  <a:gd name="T15" fmla="*/ 325 h 618"/>
                  <a:gd name="T16" fmla="*/ 135 w 709"/>
                  <a:gd name="T17" fmla="*/ 284 h 618"/>
                  <a:gd name="T18" fmla="*/ 160 w 709"/>
                  <a:gd name="T19" fmla="*/ 243 h 618"/>
                  <a:gd name="T20" fmla="*/ 187 w 709"/>
                  <a:gd name="T21" fmla="*/ 202 h 618"/>
                  <a:gd name="T22" fmla="*/ 213 w 709"/>
                  <a:gd name="T23" fmla="*/ 162 h 618"/>
                  <a:gd name="T24" fmla="*/ 238 w 709"/>
                  <a:gd name="T25" fmla="*/ 125 h 618"/>
                  <a:gd name="T26" fmla="*/ 265 w 709"/>
                  <a:gd name="T27" fmla="*/ 91 h 618"/>
                  <a:gd name="T28" fmla="*/ 290 w 709"/>
                  <a:gd name="T29" fmla="*/ 60 h 618"/>
                  <a:gd name="T30" fmla="*/ 315 w 709"/>
                  <a:gd name="T31" fmla="*/ 34 h 618"/>
                  <a:gd name="T32" fmla="*/ 337 w 709"/>
                  <a:gd name="T33" fmla="*/ 14 h 618"/>
                  <a:gd name="T34" fmla="*/ 709 w 709"/>
                  <a:gd name="T35" fmla="*/ 0 h 618"/>
                  <a:gd name="T36" fmla="*/ 697 w 709"/>
                  <a:gd name="T37" fmla="*/ 17 h 618"/>
                  <a:gd name="T38" fmla="*/ 682 w 709"/>
                  <a:gd name="T39" fmla="*/ 42 h 618"/>
                  <a:gd name="T40" fmla="*/ 665 w 709"/>
                  <a:gd name="T41" fmla="*/ 71 h 618"/>
                  <a:gd name="T42" fmla="*/ 645 w 709"/>
                  <a:gd name="T43" fmla="*/ 105 h 618"/>
                  <a:gd name="T44" fmla="*/ 624 w 709"/>
                  <a:gd name="T45" fmla="*/ 145 h 618"/>
                  <a:gd name="T46" fmla="*/ 602 w 709"/>
                  <a:gd name="T47" fmla="*/ 186 h 618"/>
                  <a:gd name="T48" fmla="*/ 578 w 709"/>
                  <a:gd name="T49" fmla="*/ 231 h 618"/>
                  <a:gd name="T50" fmla="*/ 554 w 709"/>
                  <a:gd name="T51" fmla="*/ 277 h 618"/>
                  <a:gd name="T52" fmla="*/ 530 w 709"/>
                  <a:gd name="T53" fmla="*/ 325 h 618"/>
                  <a:gd name="T54" fmla="*/ 508 w 709"/>
                  <a:gd name="T55" fmla="*/ 372 h 618"/>
                  <a:gd name="T56" fmla="*/ 485 w 709"/>
                  <a:gd name="T57" fmla="*/ 420 h 618"/>
                  <a:gd name="T58" fmla="*/ 465 w 709"/>
                  <a:gd name="T59" fmla="*/ 465 h 618"/>
                  <a:gd name="T60" fmla="*/ 447 w 709"/>
                  <a:gd name="T61" fmla="*/ 508 h 618"/>
                  <a:gd name="T62" fmla="*/ 432 w 709"/>
                  <a:gd name="T63" fmla="*/ 549 h 618"/>
                  <a:gd name="T64" fmla="*/ 421 w 709"/>
                  <a:gd name="T65" fmla="*/ 586 h 618"/>
                  <a:gd name="T66" fmla="*/ 411 w 709"/>
                  <a:gd name="T67" fmla="*/ 618 h 618"/>
                  <a:gd name="T68" fmla="*/ 393 w 709"/>
                  <a:gd name="T69" fmla="*/ 614 h 618"/>
                  <a:gd name="T70" fmla="*/ 372 w 709"/>
                  <a:gd name="T71" fmla="*/ 609 h 618"/>
                  <a:gd name="T72" fmla="*/ 347 w 709"/>
                  <a:gd name="T73" fmla="*/ 603 h 618"/>
                  <a:gd name="T74" fmla="*/ 317 w 709"/>
                  <a:gd name="T75" fmla="*/ 598 h 618"/>
                  <a:gd name="T76" fmla="*/ 288 w 709"/>
                  <a:gd name="T77" fmla="*/ 593 h 618"/>
                  <a:gd name="T78" fmla="*/ 257 w 709"/>
                  <a:gd name="T79" fmla="*/ 586 h 618"/>
                  <a:gd name="T80" fmla="*/ 225 w 709"/>
                  <a:gd name="T81" fmla="*/ 580 h 618"/>
                  <a:gd name="T82" fmla="*/ 193 w 709"/>
                  <a:gd name="T83" fmla="*/ 574 h 618"/>
                  <a:gd name="T84" fmla="*/ 162 w 709"/>
                  <a:gd name="T85" fmla="*/ 568 h 618"/>
                  <a:gd name="T86" fmla="*/ 130 w 709"/>
                  <a:gd name="T87" fmla="*/ 562 h 618"/>
                  <a:gd name="T88" fmla="*/ 101 w 709"/>
                  <a:gd name="T89" fmla="*/ 557 h 618"/>
                  <a:gd name="T90" fmla="*/ 74 w 709"/>
                  <a:gd name="T91" fmla="*/ 552 h 618"/>
                  <a:gd name="T92" fmla="*/ 51 w 709"/>
                  <a:gd name="T93" fmla="*/ 547 h 618"/>
                  <a:gd name="T94" fmla="*/ 29 w 709"/>
                  <a:gd name="T95" fmla="*/ 544 h 618"/>
                  <a:gd name="T96" fmla="*/ 12 w 709"/>
                  <a:gd name="T97" fmla="*/ 540 h 618"/>
                  <a:gd name="T98" fmla="*/ 0 w 709"/>
                  <a:gd name="T99" fmla="*/ 539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9" h="618">
                    <a:moveTo>
                      <a:pt x="0" y="539"/>
                    </a:moveTo>
                    <a:lnTo>
                      <a:pt x="8" y="521"/>
                    </a:lnTo>
                    <a:lnTo>
                      <a:pt x="19" y="499"/>
                    </a:lnTo>
                    <a:lnTo>
                      <a:pt x="32" y="471"/>
                    </a:lnTo>
                    <a:lnTo>
                      <a:pt x="49" y="440"/>
                    </a:lnTo>
                    <a:lnTo>
                      <a:pt x="68" y="404"/>
                    </a:lnTo>
                    <a:lnTo>
                      <a:pt x="89" y="366"/>
                    </a:lnTo>
                    <a:lnTo>
                      <a:pt x="111" y="325"/>
                    </a:lnTo>
                    <a:lnTo>
                      <a:pt x="135" y="284"/>
                    </a:lnTo>
                    <a:lnTo>
                      <a:pt x="160" y="243"/>
                    </a:lnTo>
                    <a:lnTo>
                      <a:pt x="187" y="202"/>
                    </a:lnTo>
                    <a:lnTo>
                      <a:pt x="213" y="162"/>
                    </a:lnTo>
                    <a:lnTo>
                      <a:pt x="238" y="125"/>
                    </a:lnTo>
                    <a:lnTo>
                      <a:pt x="265" y="91"/>
                    </a:lnTo>
                    <a:lnTo>
                      <a:pt x="290" y="60"/>
                    </a:lnTo>
                    <a:lnTo>
                      <a:pt x="315" y="34"/>
                    </a:lnTo>
                    <a:lnTo>
                      <a:pt x="337" y="14"/>
                    </a:lnTo>
                    <a:lnTo>
                      <a:pt x="709" y="0"/>
                    </a:lnTo>
                    <a:lnTo>
                      <a:pt x="697" y="17"/>
                    </a:lnTo>
                    <a:lnTo>
                      <a:pt x="682" y="42"/>
                    </a:lnTo>
                    <a:lnTo>
                      <a:pt x="665" y="71"/>
                    </a:lnTo>
                    <a:lnTo>
                      <a:pt x="645" y="105"/>
                    </a:lnTo>
                    <a:lnTo>
                      <a:pt x="624" y="145"/>
                    </a:lnTo>
                    <a:lnTo>
                      <a:pt x="602" y="186"/>
                    </a:lnTo>
                    <a:lnTo>
                      <a:pt x="578" y="231"/>
                    </a:lnTo>
                    <a:lnTo>
                      <a:pt x="554" y="277"/>
                    </a:lnTo>
                    <a:lnTo>
                      <a:pt x="530" y="325"/>
                    </a:lnTo>
                    <a:lnTo>
                      <a:pt x="508" y="372"/>
                    </a:lnTo>
                    <a:lnTo>
                      <a:pt x="485" y="420"/>
                    </a:lnTo>
                    <a:lnTo>
                      <a:pt x="465" y="465"/>
                    </a:lnTo>
                    <a:lnTo>
                      <a:pt x="447" y="508"/>
                    </a:lnTo>
                    <a:lnTo>
                      <a:pt x="432" y="549"/>
                    </a:lnTo>
                    <a:lnTo>
                      <a:pt x="421" y="586"/>
                    </a:lnTo>
                    <a:lnTo>
                      <a:pt x="411" y="618"/>
                    </a:lnTo>
                    <a:lnTo>
                      <a:pt x="393" y="614"/>
                    </a:lnTo>
                    <a:lnTo>
                      <a:pt x="372" y="609"/>
                    </a:lnTo>
                    <a:lnTo>
                      <a:pt x="347" y="603"/>
                    </a:lnTo>
                    <a:lnTo>
                      <a:pt x="317" y="598"/>
                    </a:lnTo>
                    <a:lnTo>
                      <a:pt x="288" y="593"/>
                    </a:lnTo>
                    <a:lnTo>
                      <a:pt x="257" y="586"/>
                    </a:lnTo>
                    <a:lnTo>
                      <a:pt x="225" y="580"/>
                    </a:lnTo>
                    <a:lnTo>
                      <a:pt x="193" y="574"/>
                    </a:lnTo>
                    <a:lnTo>
                      <a:pt x="162" y="568"/>
                    </a:lnTo>
                    <a:lnTo>
                      <a:pt x="130" y="562"/>
                    </a:lnTo>
                    <a:lnTo>
                      <a:pt x="101" y="557"/>
                    </a:lnTo>
                    <a:lnTo>
                      <a:pt x="74" y="552"/>
                    </a:lnTo>
                    <a:lnTo>
                      <a:pt x="51" y="547"/>
                    </a:lnTo>
                    <a:lnTo>
                      <a:pt x="29" y="544"/>
                    </a:lnTo>
                    <a:lnTo>
                      <a:pt x="12" y="540"/>
                    </a:lnTo>
                    <a:lnTo>
                      <a:pt x="0" y="5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76" name="Freeform 8"/>
              <p:cNvSpPr>
                <a:spLocks/>
              </p:cNvSpPr>
              <p:nvPr/>
            </p:nvSpPr>
            <p:spPr bwMode="auto">
              <a:xfrm>
                <a:off x="1464" y="1630"/>
                <a:ext cx="82" cy="55"/>
              </a:xfrm>
              <a:custGeom>
                <a:avLst/>
                <a:gdLst>
                  <a:gd name="T0" fmla="*/ 0 w 162"/>
                  <a:gd name="T1" fmla="*/ 111 h 111"/>
                  <a:gd name="T2" fmla="*/ 71 w 162"/>
                  <a:gd name="T3" fmla="*/ 0 h 111"/>
                  <a:gd name="T4" fmla="*/ 82 w 162"/>
                  <a:gd name="T5" fmla="*/ 0 h 111"/>
                  <a:gd name="T6" fmla="*/ 94 w 162"/>
                  <a:gd name="T7" fmla="*/ 0 h 111"/>
                  <a:gd name="T8" fmla="*/ 108 w 162"/>
                  <a:gd name="T9" fmla="*/ 0 h 111"/>
                  <a:gd name="T10" fmla="*/ 121 w 162"/>
                  <a:gd name="T11" fmla="*/ 1 h 111"/>
                  <a:gd name="T12" fmla="*/ 135 w 162"/>
                  <a:gd name="T13" fmla="*/ 2 h 111"/>
                  <a:gd name="T14" fmla="*/ 147 w 162"/>
                  <a:gd name="T15" fmla="*/ 4 h 111"/>
                  <a:gd name="T16" fmla="*/ 156 w 162"/>
                  <a:gd name="T17" fmla="*/ 5 h 111"/>
                  <a:gd name="T18" fmla="*/ 162 w 162"/>
                  <a:gd name="T19" fmla="*/ 5 h 111"/>
                  <a:gd name="T20" fmla="*/ 150 w 162"/>
                  <a:gd name="T21" fmla="*/ 14 h 111"/>
                  <a:gd name="T22" fmla="*/ 132 w 162"/>
                  <a:gd name="T23" fmla="*/ 26 h 111"/>
                  <a:gd name="T24" fmla="*/ 107 w 162"/>
                  <a:gd name="T25" fmla="*/ 41 h 111"/>
                  <a:gd name="T26" fmla="*/ 82 w 162"/>
                  <a:gd name="T27" fmla="*/ 58 h 111"/>
                  <a:gd name="T28" fmla="*/ 55 w 162"/>
                  <a:gd name="T29" fmla="*/ 74 h 111"/>
                  <a:gd name="T30" fmla="*/ 30 w 162"/>
                  <a:gd name="T31" fmla="*/ 88 h 111"/>
                  <a:gd name="T32" fmla="*/ 12 w 162"/>
                  <a:gd name="T33" fmla="*/ 101 h 111"/>
                  <a:gd name="T34" fmla="*/ 0 w 162"/>
                  <a:gd name="T3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1">
                    <a:moveTo>
                      <a:pt x="0" y="111"/>
                    </a:moveTo>
                    <a:lnTo>
                      <a:pt x="71" y="0"/>
                    </a:lnTo>
                    <a:lnTo>
                      <a:pt x="82" y="0"/>
                    </a:lnTo>
                    <a:lnTo>
                      <a:pt x="94" y="0"/>
                    </a:lnTo>
                    <a:lnTo>
                      <a:pt x="108" y="0"/>
                    </a:lnTo>
                    <a:lnTo>
                      <a:pt x="121" y="1"/>
                    </a:lnTo>
                    <a:lnTo>
                      <a:pt x="135" y="2"/>
                    </a:lnTo>
                    <a:lnTo>
                      <a:pt x="147" y="4"/>
                    </a:lnTo>
                    <a:lnTo>
                      <a:pt x="156" y="5"/>
                    </a:lnTo>
                    <a:lnTo>
                      <a:pt x="162" y="5"/>
                    </a:lnTo>
                    <a:lnTo>
                      <a:pt x="150" y="14"/>
                    </a:lnTo>
                    <a:lnTo>
                      <a:pt x="132" y="26"/>
                    </a:lnTo>
                    <a:lnTo>
                      <a:pt x="107" y="41"/>
                    </a:lnTo>
                    <a:lnTo>
                      <a:pt x="82" y="58"/>
                    </a:lnTo>
                    <a:lnTo>
                      <a:pt x="55" y="74"/>
                    </a:lnTo>
                    <a:lnTo>
                      <a:pt x="30" y="88"/>
                    </a:lnTo>
                    <a:lnTo>
                      <a:pt x="12" y="101"/>
                    </a:lnTo>
                    <a:lnTo>
                      <a:pt x="0"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77" name="Freeform 9"/>
              <p:cNvSpPr>
                <a:spLocks/>
              </p:cNvSpPr>
              <p:nvPr/>
            </p:nvSpPr>
            <p:spPr bwMode="auto">
              <a:xfrm>
                <a:off x="971" y="1762"/>
                <a:ext cx="587" cy="452"/>
              </a:xfrm>
              <a:custGeom>
                <a:avLst/>
                <a:gdLst>
                  <a:gd name="T0" fmla="*/ 0 w 1174"/>
                  <a:gd name="T1" fmla="*/ 213 h 904"/>
                  <a:gd name="T2" fmla="*/ 663 w 1174"/>
                  <a:gd name="T3" fmla="*/ 0 h 904"/>
                  <a:gd name="T4" fmla="*/ 1174 w 1174"/>
                  <a:gd name="T5" fmla="*/ 79 h 904"/>
                  <a:gd name="T6" fmla="*/ 1163 w 1174"/>
                  <a:gd name="T7" fmla="*/ 547 h 904"/>
                  <a:gd name="T8" fmla="*/ 600 w 1174"/>
                  <a:gd name="T9" fmla="*/ 904 h 904"/>
                  <a:gd name="T10" fmla="*/ 24 w 1174"/>
                  <a:gd name="T11" fmla="*/ 708 h 904"/>
                  <a:gd name="T12" fmla="*/ 0 w 1174"/>
                  <a:gd name="T13" fmla="*/ 213 h 904"/>
                </a:gdLst>
                <a:ahLst/>
                <a:cxnLst>
                  <a:cxn ang="0">
                    <a:pos x="T0" y="T1"/>
                  </a:cxn>
                  <a:cxn ang="0">
                    <a:pos x="T2" y="T3"/>
                  </a:cxn>
                  <a:cxn ang="0">
                    <a:pos x="T4" y="T5"/>
                  </a:cxn>
                  <a:cxn ang="0">
                    <a:pos x="T6" y="T7"/>
                  </a:cxn>
                  <a:cxn ang="0">
                    <a:pos x="T8" y="T9"/>
                  </a:cxn>
                  <a:cxn ang="0">
                    <a:pos x="T10" y="T11"/>
                  </a:cxn>
                  <a:cxn ang="0">
                    <a:pos x="T12" y="T13"/>
                  </a:cxn>
                </a:cxnLst>
                <a:rect l="0" t="0" r="r" b="b"/>
                <a:pathLst>
                  <a:path w="1174" h="904">
                    <a:moveTo>
                      <a:pt x="0" y="213"/>
                    </a:moveTo>
                    <a:lnTo>
                      <a:pt x="663" y="0"/>
                    </a:lnTo>
                    <a:lnTo>
                      <a:pt x="1174" y="79"/>
                    </a:lnTo>
                    <a:lnTo>
                      <a:pt x="1163" y="547"/>
                    </a:lnTo>
                    <a:lnTo>
                      <a:pt x="600" y="904"/>
                    </a:lnTo>
                    <a:lnTo>
                      <a:pt x="24" y="708"/>
                    </a:lnTo>
                    <a:lnTo>
                      <a:pt x="0"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78" name="Freeform 10"/>
              <p:cNvSpPr>
                <a:spLocks/>
              </p:cNvSpPr>
              <p:nvPr/>
            </p:nvSpPr>
            <p:spPr bwMode="auto">
              <a:xfrm>
                <a:off x="1281" y="1833"/>
                <a:ext cx="255" cy="346"/>
              </a:xfrm>
              <a:custGeom>
                <a:avLst/>
                <a:gdLst>
                  <a:gd name="T0" fmla="*/ 0 w 512"/>
                  <a:gd name="T1" fmla="*/ 233 h 691"/>
                  <a:gd name="T2" fmla="*/ 512 w 512"/>
                  <a:gd name="T3" fmla="*/ 0 h 691"/>
                  <a:gd name="T4" fmla="*/ 497 w 512"/>
                  <a:gd name="T5" fmla="*/ 381 h 691"/>
                  <a:gd name="T6" fmla="*/ 4 w 512"/>
                  <a:gd name="T7" fmla="*/ 691 h 691"/>
                  <a:gd name="T8" fmla="*/ 0 w 512"/>
                  <a:gd name="T9" fmla="*/ 233 h 691"/>
                </a:gdLst>
                <a:ahLst/>
                <a:cxnLst>
                  <a:cxn ang="0">
                    <a:pos x="T0" y="T1"/>
                  </a:cxn>
                  <a:cxn ang="0">
                    <a:pos x="T2" y="T3"/>
                  </a:cxn>
                  <a:cxn ang="0">
                    <a:pos x="T4" y="T5"/>
                  </a:cxn>
                  <a:cxn ang="0">
                    <a:pos x="T6" y="T7"/>
                  </a:cxn>
                  <a:cxn ang="0">
                    <a:pos x="T8" y="T9"/>
                  </a:cxn>
                </a:cxnLst>
                <a:rect l="0" t="0" r="r" b="b"/>
                <a:pathLst>
                  <a:path w="512" h="691">
                    <a:moveTo>
                      <a:pt x="0" y="233"/>
                    </a:moveTo>
                    <a:lnTo>
                      <a:pt x="512" y="0"/>
                    </a:lnTo>
                    <a:lnTo>
                      <a:pt x="497" y="381"/>
                    </a:lnTo>
                    <a:lnTo>
                      <a:pt x="4" y="691"/>
                    </a:lnTo>
                    <a:lnTo>
                      <a:pt x="0" y="233"/>
                    </a:lnTo>
                    <a:close/>
                  </a:path>
                </a:pathLst>
              </a:custGeom>
              <a:solidFill>
                <a:srgbClr val="BF7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79" name="Freeform 11"/>
              <p:cNvSpPr>
                <a:spLocks/>
              </p:cNvSpPr>
              <p:nvPr/>
            </p:nvSpPr>
            <p:spPr bwMode="auto">
              <a:xfrm>
                <a:off x="995" y="1892"/>
                <a:ext cx="261" cy="293"/>
              </a:xfrm>
              <a:custGeom>
                <a:avLst/>
                <a:gdLst>
                  <a:gd name="T0" fmla="*/ 0 w 522"/>
                  <a:gd name="T1" fmla="*/ 0 h 586"/>
                  <a:gd name="T2" fmla="*/ 515 w 522"/>
                  <a:gd name="T3" fmla="*/ 123 h 586"/>
                  <a:gd name="T4" fmla="*/ 522 w 522"/>
                  <a:gd name="T5" fmla="*/ 586 h 586"/>
                  <a:gd name="T6" fmla="*/ 18 w 522"/>
                  <a:gd name="T7" fmla="*/ 424 h 586"/>
                  <a:gd name="T8" fmla="*/ 0 w 522"/>
                  <a:gd name="T9" fmla="*/ 0 h 586"/>
                </a:gdLst>
                <a:ahLst/>
                <a:cxnLst>
                  <a:cxn ang="0">
                    <a:pos x="T0" y="T1"/>
                  </a:cxn>
                  <a:cxn ang="0">
                    <a:pos x="T2" y="T3"/>
                  </a:cxn>
                  <a:cxn ang="0">
                    <a:pos x="T4" y="T5"/>
                  </a:cxn>
                  <a:cxn ang="0">
                    <a:pos x="T6" y="T7"/>
                  </a:cxn>
                  <a:cxn ang="0">
                    <a:pos x="T8" y="T9"/>
                  </a:cxn>
                </a:cxnLst>
                <a:rect l="0" t="0" r="r" b="b"/>
                <a:pathLst>
                  <a:path w="522" h="586">
                    <a:moveTo>
                      <a:pt x="0" y="0"/>
                    </a:moveTo>
                    <a:lnTo>
                      <a:pt x="515" y="123"/>
                    </a:lnTo>
                    <a:lnTo>
                      <a:pt x="522" y="586"/>
                    </a:lnTo>
                    <a:lnTo>
                      <a:pt x="18" y="424"/>
                    </a:lnTo>
                    <a:lnTo>
                      <a:pt x="0" y="0"/>
                    </a:lnTo>
                    <a:close/>
                  </a:path>
                </a:pathLst>
              </a:custGeom>
              <a:solidFill>
                <a:srgbClr val="BF7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80" name="Freeform 12"/>
              <p:cNvSpPr>
                <a:spLocks/>
              </p:cNvSpPr>
              <p:nvPr/>
            </p:nvSpPr>
            <p:spPr bwMode="auto">
              <a:xfrm>
                <a:off x="1014" y="1784"/>
                <a:ext cx="281" cy="147"/>
              </a:xfrm>
              <a:custGeom>
                <a:avLst/>
                <a:gdLst>
                  <a:gd name="T0" fmla="*/ 0 w 562"/>
                  <a:gd name="T1" fmla="*/ 178 h 294"/>
                  <a:gd name="T2" fmla="*/ 562 w 562"/>
                  <a:gd name="T3" fmla="*/ 0 h 294"/>
                  <a:gd name="T4" fmla="*/ 556 w 562"/>
                  <a:gd name="T5" fmla="*/ 269 h 294"/>
                  <a:gd name="T6" fmla="*/ 503 w 562"/>
                  <a:gd name="T7" fmla="*/ 294 h 294"/>
                  <a:gd name="T8" fmla="*/ 0 w 562"/>
                  <a:gd name="T9" fmla="*/ 178 h 294"/>
                </a:gdLst>
                <a:ahLst/>
                <a:cxnLst>
                  <a:cxn ang="0">
                    <a:pos x="T0" y="T1"/>
                  </a:cxn>
                  <a:cxn ang="0">
                    <a:pos x="T2" y="T3"/>
                  </a:cxn>
                  <a:cxn ang="0">
                    <a:pos x="T4" y="T5"/>
                  </a:cxn>
                  <a:cxn ang="0">
                    <a:pos x="T6" y="T7"/>
                  </a:cxn>
                  <a:cxn ang="0">
                    <a:pos x="T8" y="T9"/>
                  </a:cxn>
                </a:cxnLst>
                <a:rect l="0" t="0" r="r" b="b"/>
                <a:pathLst>
                  <a:path w="562" h="294">
                    <a:moveTo>
                      <a:pt x="0" y="178"/>
                    </a:moveTo>
                    <a:lnTo>
                      <a:pt x="562" y="0"/>
                    </a:lnTo>
                    <a:lnTo>
                      <a:pt x="556" y="269"/>
                    </a:lnTo>
                    <a:lnTo>
                      <a:pt x="503" y="294"/>
                    </a:lnTo>
                    <a:lnTo>
                      <a:pt x="0" y="178"/>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81" name="Freeform 13"/>
              <p:cNvSpPr>
                <a:spLocks/>
              </p:cNvSpPr>
              <p:nvPr/>
            </p:nvSpPr>
            <p:spPr bwMode="auto">
              <a:xfrm>
                <a:off x="1410" y="1835"/>
                <a:ext cx="48" cy="16"/>
              </a:xfrm>
              <a:custGeom>
                <a:avLst/>
                <a:gdLst>
                  <a:gd name="T0" fmla="*/ 61 w 97"/>
                  <a:gd name="T1" fmla="*/ 31 h 31"/>
                  <a:gd name="T2" fmla="*/ 97 w 97"/>
                  <a:gd name="T3" fmla="*/ 15 h 31"/>
                  <a:gd name="T4" fmla="*/ 85 w 97"/>
                  <a:gd name="T5" fmla="*/ 13 h 31"/>
                  <a:gd name="T6" fmla="*/ 72 w 97"/>
                  <a:gd name="T7" fmla="*/ 10 h 31"/>
                  <a:gd name="T8" fmla="*/ 57 w 97"/>
                  <a:gd name="T9" fmla="*/ 6 h 31"/>
                  <a:gd name="T10" fmla="*/ 41 w 97"/>
                  <a:gd name="T11" fmla="*/ 4 h 31"/>
                  <a:gd name="T12" fmla="*/ 28 w 97"/>
                  <a:gd name="T13" fmla="*/ 1 h 31"/>
                  <a:gd name="T14" fmla="*/ 16 w 97"/>
                  <a:gd name="T15" fmla="*/ 0 h 31"/>
                  <a:gd name="T16" fmla="*/ 7 w 97"/>
                  <a:gd name="T17" fmla="*/ 1 h 31"/>
                  <a:gd name="T18" fmla="*/ 1 w 97"/>
                  <a:gd name="T19" fmla="*/ 5 h 31"/>
                  <a:gd name="T20" fmla="*/ 0 w 97"/>
                  <a:gd name="T21" fmla="*/ 9 h 31"/>
                  <a:gd name="T22" fmla="*/ 3 w 97"/>
                  <a:gd name="T23" fmla="*/ 13 h 31"/>
                  <a:gd name="T24" fmla="*/ 8 w 97"/>
                  <a:gd name="T25" fmla="*/ 17 h 31"/>
                  <a:gd name="T26" fmla="*/ 16 w 97"/>
                  <a:gd name="T27" fmla="*/ 19 h 31"/>
                  <a:gd name="T28" fmla="*/ 25 w 97"/>
                  <a:gd name="T29" fmla="*/ 22 h 31"/>
                  <a:gd name="T30" fmla="*/ 36 w 97"/>
                  <a:gd name="T31" fmla="*/ 26 h 31"/>
                  <a:gd name="T32" fmla="*/ 48 w 97"/>
                  <a:gd name="T33" fmla="*/ 29 h 31"/>
                  <a:gd name="T34" fmla="*/ 61 w 97"/>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31">
                    <a:moveTo>
                      <a:pt x="61" y="31"/>
                    </a:moveTo>
                    <a:lnTo>
                      <a:pt x="97" y="15"/>
                    </a:lnTo>
                    <a:lnTo>
                      <a:pt x="85" y="13"/>
                    </a:lnTo>
                    <a:lnTo>
                      <a:pt x="72" y="10"/>
                    </a:lnTo>
                    <a:lnTo>
                      <a:pt x="57" y="6"/>
                    </a:lnTo>
                    <a:lnTo>
                      <a:pt x="41" y="4"/>
                    </a:lnTo>
                    <a:lnTo>
                      <a:pt x="28" y="1"/>
                    </a:lnTo>
                    <a:lnTo>
                      <a:pt x="16" y="0"/>
                    </a:lnTo>
                    <a:lnTo>
                      <a:pt x="7" y="1"/>
                    </a:lnTo>
                    <a:lnTo>
                      <a:pt x="1" y="5"/>
                    </a:lnTo>
                    <a:lnTo>
                      <a:pt x="0" y="9"/>
                    </a:lnTo>
                    <a:lnTo>
                      <a:pt x="3" y="13"/>
                    </a:lnTo>
                    <a:lnTo>
                      <a:pt x="8" y="17"/>
                    </a:lnTo>
                    <a:lnTo>
                      <a:pt x="16" y="19"/>
                    </a:lnTo>
                    <a:lnTo>
                      <a:pt x="25" y="22"/>
                    </a:lnTo>
                    <a:lnTo>
                      <a:pt x="36" y="26"/>
                    </a:lnTo>
                    <a:lnTo>
                      <a:pt x="48" y="29"/>
                    </a:lnTo>
                    <a:lnTo>
                      <a:pt x="61" y="31"/>
                    </a:lnTo>
                    <a:close/>
                  </a:path>
                </a:pathLst>
              </a:custGeom>
              <a:solidFill>
                <a:srgbClr val="B256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82" name="Freeform 14"/>
              <p:cNvSpPr>
                <a:spLocks/>
              </p:cNvSpPr>
              <p:nvPr/>
            </p:nvSpPr>
            <p:spPr bwMode="auto">
              <a:xfrm>
                <a:off x="1316" y="1782"/>
                <a:ext cx="200" cy="126"/>
              </a:xfrm>
              <a:custGeom>
                <a:avLst/>
                <a:gdLst>
                  <a:gd name="T0" fmla="*/ 323 w 400"/>
                  <a:gd name="T1" fmla="*/ 102 h 251"/>
                  <a:gd name="T2" fmla="*/ 400 w 400"/>
                  <a:gd name="T3" fmla="*/ 67 h 251"/>
                  <a:gd name="T4" fmla="*/ 3 w 400"/>
                  <a:gd name="T5" fmla="*/ 0 h 251"/>
                  <a:gd name="T6" fmla="*/ 0 w 400"/>
                  <a:gd name="T7" fmla="*/ 251 h 251"/>
                  <a:gd name="T8" fmla="*/ 220 w 400"/>
                  <a:gd name="T9" fmla="*/ 149 h 251"/>
                  <a:gd name="T10" fmla="*/ 204 w 400"/>
                  <a:gd name="T11" fmla="*/ 145 h 251"/>
                  <a:gd name="T12" fmla="*/ 188 w 400"/>
                  <a:gd name="T13" fmla="*/ 141 h 251"/>
                  <a:gd name="T14" fmla="*/ 174 w 400"/>
                  <a:gd name="T15" fmla="*/ 136 h 251"/>
                  <a:gd name="T16" fmla="*/ 162 w 400"/>
                  <a:gd name="T17" fmla="*/ 129 h 251"/>
                  <a:gd name="T18" fmla="*/ 151 w 400"/>
                  <a:gd name="T19" fmla="*/ 123 h 251"/>
                  <a:gd name="T20" fmla="*/ 146 w 400"/>
                  <a:gd name="T21" fmla="*/ 115 h 251"/>
                  <a:gd name="T22" fmla="*/ 145 w 400"/>
                  <a:gd name="T23" fmla="*/ 106 h 251"/>
                  <a:gd name="T24" fmla="*/ 149 w 400"/>
                  <a:gd name="T25" fmla="*/ 95 h 251"/>
                  <a:gd name="T26" fmla="*/ 159 w 400"/>
                  <a:gd name="T27" fmla="*/ 86 h 251"/>
                  <a:gd name="T28" fmla="*/ 178 w 400"/>
                  <a:gd name="T29" fmla="*/ 82 h 251"/>
                  <a:gd name="T30" fmla="*/ 202 w 400"/>
                  <a:gd name="T31" fmla="*/ 82 h 251"/>
                  <a:gd name="T32" fmla="*/ 228 w 400"/>
                  <a:gd name="T33" fmla="*/ 84 h 251"/>
                  <a:gd name="T34" fmla="*/ 255 w 400"/>
                  <a:gd name="T35" fmla="*/ 88 h 251"/>
                  <a:gd name="T36" fmla="*/ 281 w 400"/>
                  <a:gd name="T37" fmla="*/ 94 h 251"/>
                  <a:gd name="T38" fmla="*/ 305 w 400"/>
                  <a:gd name="T39" fmla="*/ 99 h 251"/>
                  <a:gd name="T40" fmla="*/ 323 w 400"/>
                  <a:gd name="T41" fmla="*/ 10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251">
                    <a:moveTo>
                      <a:pt x="323" y="102"/>
                    </a:moveTo>
                    <a:lnTo>
                      <a:pt x="400" y="67"/>
                    </a:lnTo>
                    <a:lnTo>
                      <a:pt x="3" y="0"/>
                    </a:lnTo>
                    <a:lnTo>
                      <a:pt x="0" y="251"/>
                    </a:lnTo>
                    <a:lnTo>
                      <a:pt x="220" y="149"/>
                    </a:lnTo>
                    <a:lnTo>
                      <a:pt x="204" y="145"/>
                    </a:lnTo>
                    <a:lnTo>
                      <a:pt x="188" y="141"/>
                    </a:lnTo>
                    <a:lnTo>
                      <a:pt x="174" y="136"/>
                    </a:lnTo>
                    <a:lnTo>
                      <a:pt x="162" y="129"/>
                    </a:lnTo>
                    <a:lnTo>
                      <a:pt x="151" y="123"/>
                    </a:lnTo>
                    <a:lnTo>
                      <a:pt x="146" y="115"/>
                    </a:lnTo>
                    <a:lnTo>
                      <a:pt x="145" y="106"/>
                    </a:lnTo>
                    <a:lnTo>
                      <a:pt x="149" y="95"/>
                    </a:lnTo>
                    <a:lnTo>
                      <a:pt x="159" y="86"/>
                    </a:lnTo>
                    <a:lnTo>
                      <a:pt x="178" y="82"/>
                    </a:lnTo>
                    <a:lnTo>
                      <a:pt x="202" y="82"/>
                    </a:lnTo>
                    <a:lnTo>
                      <a:pt x="228" y="84"/>
                    </a:lnTo>
                    <a:lnTo>
                      <a:pt x="255" y="88"/>
                    </a:lnTo>
                    <a:lnTo>
                      <a:pt x="281" y="94"/>
                    </a:lnTo>
                    <a:lnTo>
                      <a:pt x="305" y="99"/>
                    </a:lnTo>
                    <a:lnTo>
                      <a:pt x="323" y="102"/>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83" name="Freeform 15"/>
              <p:cNvSpPr>
                <a:spLocks/>
              </p:cNvSpPr>
              <p:nvPr/>
            </p:nvSpPr>
            <p:spPr bwMode="auto">
              <a:xfrm>
                <a:off x="1054" y="1935"/>
                <a:ext cx="129" cy="66"/>
              </a:xfrm>
              <a:custGeom>
                <a:avLst/>
                <a:gdLst>
                  <a:gd name="T0" fmla="*/ 250 w 258"/>
                  <a:gd name="T1" fmla="*/ 114 h 132"/>
                  <a:gd name="T2" fmla="*/ 231 w 258"/>
                  <a:gd name="T3" fmla="*/ 128 h 132"/>
                  <a:gd name="T4" fmla="*/ 208 w 258"/>
                  <a:gd name="T5" fmla="*/ 132 h 132"/>
                  <a:gd name="T6" fmla="*/ 183 w 258"/>
                  <a:gd name="T7" fmla="*/ 128 h 132"/>
                  <a:gd name="T8" fmla="*/ 157 w 258"/>
                  <a:gd name="T9" fmla="*/ 122 h 132"/>
                  <a:gd name="T10" fmla="*/ 119 w 258"/>
                  <a:gd name="T11" fmla="*/ 111 h 132"/>
                  <a:gd name="T12" fmla="*/ 76 w 258"/>
                  <a:gd name="T13" fmla="*/ 101 h 132"/>
                  <a:gd name="T14" fmla="*/ 41 w 258"/>
                  <a:gd name="T15" fmla="*/ 91 h 132"/>
                  <a:gd name="T16" fmla="*/ 17 w 258"/>
                  <a:gd name="T17" fmla="*/ 82 h 132"/>
                  <a:gd name="T18" fmla="*/ 0 w 258"/>
                  <a:gd name="T19" fmla="*/ 53 h 132"/>
                  <a:gd name="T20" fmla="*/ 3 w 258"/>
                  <a:gd name="T21" fmla="*/ 21 h 132"/>
                  <a:gd name="T22" fmla="*/ 16 w 258"/>
                  <a:gd name="T23" fmla="*/ 8 h 132"/>
                  <a:gd name="T24" fmla="*/ 36 w 258"/>
                  <a:gd name="T25" fmla="*/ 1 h 132"/>
                  <a:gd name="T26" fmla="*/ 60 w 258"/>
                  <a:gd name="T27" fmla="*/ 1 h 132"/>
                  <a:gd name="T28" fmla="*/ 85 w 258"/>
                  <a:gd name="T29" fmla="*/ 7 h 132"/>
                  <a:gd name="T30" fmla="*/ 119 w 258"/>
                  <a:gd name="T31" fmla="*/ 16 h 132"/>
                  <a:gd name="T32" fmla="*/ 156 w 258"/>
                  <a:gd name="T33" fmla="*/ 25 h 132"/>
                  <a:gd name="T34" fmla="*/ 189 w 258"/>
                  <a:gd name="T35" fmla="*/ 34 h 132"/>
                  <a:gd name="T36" fmla="*/ 212 w 258"/>
                  <a:gd name="T37" fmla="*/ 41 h 132"/>
                  <a:gd name="T38" fmla="*/ 234 w 258"/>
                  <a:gd name="T39" fmla="*/ 50 h 132"/>
                  <a:gd name="T40" fmla="*/ 251 w 258"/>
                  <a:gd name="T41" fmla="*/ 65 h 132"/>
                  <a:gd name="T42" fmla="*/ 258 w 258"/>
                  <a:gd name="T43" fmla="*/ 86 h 132"/>
                  <a:gd name="T44" fmla="*/ 221 w 258"/>
                  <a:gd name="T45" fmla="*/ 93 h 132"/>
                  <a:gd name="T46" fmla="*/ 216 w 258"/>
                  <a:gd name="T47" fmla="*/ 75 h 132"/>
                  <a:gd name="T48" fmla="*/ 200 w 258"/>
                  <a:gd name="T49" fmla="*/ 67 h 132"/>
                  <a:gd name="T50" fmla="*/ 175 w 258"/>
                  <a:gd name="T51" fmla="*/ 61 h 132"/>
                  <a:gd name="T52" fmla="*/ 131 w 258"/>
                  <a:gd name="T53" fmla="*/ 49 h 132"/>
                  <a:gd name="T54" fmla="*/ 86 w 258"/>
                  <a:gd name="T55" fmla="*/ 37 h 132"/>
                  <a:gd name="T56" fmla="*/ 61 w 258"/>
                  <a:gd name="T57" fmla="*/ 30 h 132"/>
                  <a:gd name="T58" fmla="*/ 43 w 258"/>
                  <a:gd name="T59" fmla="*/ 30 h 132"/>
                  <a:gd name="T60" fmla="*/ 32 w 258"/>
                  <a:gd name="T61" fmla="*/ 42 h 132"/>
                  <a:gd name="T62" fmla="*/ 35 w 258"/>
                  <a:gd name="T63" fmla="*/ 57 h 132"/>
                  <a:gd name="T64" fmla="*/ 44 w 258"/>
                  <a:gd name="T65" fmla="*/ 65 h 132"/>
                  <a:gd name="T66" fmla="*/ 68 w 258"/>
                  <a:gd name="T67" fmla="*/ 71 h 132"/>
                  <a:gd name="T68" fmla="*/ 114 w 258"/>
                  <a:gd name="T69" fmla="*/ 83 h 132"/>
                  <a:gd name="T70" fmla="*/ 160 w 258"/>
                  <a:gd name="T71" fmla="*/ 95 h 132"/>
                  <a:gd name="T72" fmla="*/ 187 w 258"/>
                  <a:gd name="T73" fmla="*/ 102 h 132"/>
                  <a:gd name="T74" fmla="*/ 206 w 258"/>
                  <a:gd name="T75" fmla="*/ 104 h 132"/>
                  <a:gd name="T76" fmla="*/ 221 w 258"/>
                  <a:gd name="T77" fmla="*/ 9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8" h="132">
                    <a:moveTo>
                      <a:pt x="255" y="101"/>
                    </a:moveTo>
                    <a:lnTo>
                      <a:pt x="250" y="114"/>
                    </a:lnTo>
                    <a:lnTo>
                      <a:pt x="241" y="123"/>
                    </a:lnTo>
                    <a:lnTo>
                      <a:pt x="231" y="128"/>
                    </a:lnTo>
                    <a:lnTo>
                      <a:pt x="220" y="131"/>
                    </a:lnTo>
                    <a:lnTo>
                      <a:pt x="208" y="132"/>
                    </a:lnTo>
                    <a:lnTo>
                      <a:pt x="194" y="131"/>
                    </a:lnTo>
                    <a:lnTo>
                      <a:pt x="183" y="128"/>
                    </a:lnTo>
                    <a:lnTo>
                      <a:pt x="171" y="126"/>
                    </a:lnTo>
                    <a:lnTo>
                      <a:pt x="157" y="122"/>
                    </a:lnTo>
                    <a:lnTo>
                      <a:pt x="139" y="116"/>
                    </a:lnTo>
                    <a:lnTo>
                      <a:pt x="119" y="111"/>
                    </a:lnTo>
                    <a:lnTo>
                      <a:pt x="97" y="106"/>
                    </a:lnTo>
                    <a:lnTo>
                      <a:pt x="76" y="101"/>
                    </a:lnTo>
                    <a:lnTo>
                      <a:pt x="57" y="95"/>
                    </a:lnTo>
                    <a:lnTo>
                      <a:pt x="41" y="91"/>
                    </a:lnTo>
                    <a:lnTo>
                      <a:pt x="31" y="89"/>
                    </a:lnTo>
                    <a:lnTo>
                      <a:pt x="17" y="82"/>
                    </a:lnTo>
                    <a:lnTo>
                      <a:pt x="6" y="70"/>
                    </a:lnTo>
                    <a:lnTo>
                      <a:pt x="0" y="53"/>
                    </a:lnTo>
                    <a:lnTo>
                      <a:pt x="0" y="32"/>
                    </a:lnTo>
                    <a:lnTo>
                      <a:pt x="3" y="21"/>
                    </a:lnTo>
                    <a:lnTo>
                      <a:pt x="8" y="13"/>
                    </a:lnTo>
                    <a:lnTo>
                      <a:pt x="16" y="8"/>
                    </a:lnTo>
                    <a:lnTo>
                      <a:pt x="25" y="3"/>
                    </a:lnTo>
                    <a:lnTo>
                      <a:pt x="36" y="1"/>
                    </a:lnTo>
                    <a:lnTo>
                      <a:pt x="48" y="0"/>
                    </a:lnTo>
                    <a:lnTo>
                      <a:pt x="60" y="1"/>
                    </a:lnTo>
                    <a:lnTo>
                      <a:pt x="72" y="3"/>
                    </a:lnTo>
                    <a:lnTo>
                      <a:pt x="85" y="7"/>
                    </a:lnTo>
                    <a:lnTo>
                      <a:pt x="101" y="11"/>
                    </a:lnTo>
                    <a:lnTo>
                      <a:pt x="119" y="16"/>
                    </a:lnTo>
                    <a:lnTo>
                      <a:pt x="138" y="20"/>
                    </a:lnTo>
                    <a:lnTo>
                      <a:pt x="156" y="25"/>
                    </a:lnTo>
                    <a:lnTo>
                      <a:pt x="173" y="30"/>
                    </a:lnTo>
                    <a:lnTo>
                      <a:pt x="189" y="34"/>
                    </a:lnTo>
                    <a:lnTo>
                      <a:pt x="201" y="38"/>
                    </a:lnTo>
                    <a:lnTo>
                      <a:pt x="212" y="41"/>
                    </a:lnTo>
                    <a:lnTo>
                      <a:pt x="224" y="45"/>
                    </a:lnTo>
                    <a:lnTo>
                      <a:pt x="234" y="50"/>
                    </a:lnTo>
                    <a:lnTo>
                      <a:pt x="243" y="57"/>
                    </a:lnTo>
                    <a:lnTo>
                      <a:pt x="251" y="65"/>
                    </a:lnTo>
                    <a:lnTo>
                      <a:pt x="255" y="74"/>
                    </a:lnTo>
                    <a:lnTo>
                      <a:pt x="258" y="86"/>
                    </a:lnTo>
                    <a:lnTo>
                      <a:pt x="255" y="101"/>
                    </a:lnTo>
                    <a:lnTo>
                      <a:pt x="221" y="93"/>
                    </a:lnTo>
                    <a:lnTo>
                      <a:pt x="221" y="82"/>
                    </a:lnTo>
                    <a:lnTo>
                      <a:pt x="216" y="75"/>
                    </a:lnTo>
                    <a:lnTo>
                      <a:pt x="208" y="70"/>
                    </a:lnTo>
                    <a:lnTo>
                      <a:pt x="200" y="67"/>
                    </a:lnTo>
                    <a:lnTo>
                      <a:pt x="191" y="65"/>
                    </a:lnTo>
                    <a:lnTo>
                      <a:pt x="175" y="61"/>
                    </a:lnTo>
                    <a:lnTo>
                      <a:pt x="154" y="56"/>
                    </a:lnTo>
                    <a:lnTo>
                      <a:pt x="131" y="49"/>
                    </a:lnTo>
                    <a:lnTo>
                      <a:pt x="107" y="42"/>
                    </a:lnTo>
                    <a:lnTo>
                      <a:pt x="86" y="37"/>
                    </a:lnTo>
                    <a:lnTo>
                      <a:pt x="70" y="33"/>
                    </a:lnTo>
                    <a:lnTo>
                      <a:pt x="61" y="30"/>
                    </a:lnTo>
                    <a:lnTo>
                      <a:pt x="50" y="29"/>
                    </a:lnTo>
                    <a:lnTo>
                      <a:pt x="43" y="30"/>
                    </a:lnTo>
                    <a:lnTo>
                      <a:pt x="35" y="34"/>
                    </a:lnTo>
                    <a:lnTo>
                      <a:pt x="32" y="42"/>
                    </a:lnTo>
                    <a:lnTo>
                      <a:pt x="32" y="50"/>
                    </a:lnTo>
                    <a:lnTo>
                      <a:pt x="35" y="57"/>
                    </a:lnTo>
                    <a:lnTo>
                      <a:pt x="39" y="62"/>
                    </a:lnTo>
                    <a:lnTo>
                      <a:pt x="44" y="65"/>
                    </a:lnTo>
                    <a:lnTo>
                      <a:pt x="52" y="67"/>
                    </a:lnTo>
                    <a:lnTo>
                      <a:pt x="68" y="71"/>
                    </a:lnTo>
                    <a:lnTo>
                      <a:pt x="89" y="77"/>
                    </a:lnTo>
                    <a:lnTo>
                      <a:pt x="114" y="83"/>
                    </a:lnTo>
                    <a:lnTo>
                      <a:pt x="138" y="90"/>
                    </a:lnTo>
                    <a:lnTo>
                      <a:pt x="160" y="95"/>
                    </a:lnTo>
                    <a:lnTo>
                      <a:pt x="177" y="99"/>
                    </a:lnTo>
                    <a:lnTo>
                      <a:pt x="187" y="102"/>
                    </a:lnTo>
                    <a:lnTo>
                      <a:pt x="197" y="104"/>
                    </a:lnTo>
                    <a:lnTo>
                      <a:pt x="206" y="104"/>
                    </a:lnTo>
                    <a:lnTo>
                      <a:pt x="216" y="102"/>
                    </a:lnTo>
                    <a:lnTo>
                      <a:pt x="221" y="93"/>
                    </a:lnTo>
                    <a:lnTo>
                      <a:pt x="255"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89" name="Freeform 21"/>
              <p:cNvSpPr>
                <a:spLocks/>
              </p:cNvSpPr>
              <p:nvPr/>
            </p:nvSpPr>
            <p:spPr bwMode="auto">
              <a:xfrm>
                <a:off x="916" y="1595"/>
                <a:ext cx="445" cy="318"/>
              </a:xfrm>
              <a:custGeom>
                <a:avLst/>
                <a:gdLst>
                  <a:gd name="T0" fmla="*/ 872 w 889"/>
                  <a:gd name="T1" fmla="*/ 432 h 636"/>
                  <a:gd name="T2" fmla="*/ 829 w 889"/>
                  <a:gd name="T3" fmla="*/ 375 h 636"/>
                  <a:gd name="T4" fmla="*/ 776 w 889"/>
                  <a:gd name="T5" fmla="*/ 311 h 636"/>
                  <a:gd name="T6" fmla="*/ 715 w 889"/>
                  <a:gd name="T7" fmla="*/ 243 h 636"/>
                  <a:gd name="T8" fmla="*/ 650 w 889"/>
                  <a:gd name="T9" fmla="*/ 175 h 636"/>
                  <a:gd name="T10" fmla="*/ 585 w 889"/>
                  <a:gd name="T11" fmla="*/ 112 h 636"/>
                  <a:gd name="T12" fmla="*/ 522 w 889"/>
                  <a:gd name="T13" fmla="*/ 56 h 636"/>
                  <a:gd name="T14" fmla="*/ 464 w 889"/>
                  <a:gd name="T15" fmla="*/ 14 h 636"/>
                  <a:gd name="T16" fmla="*/ 419 w 889"/>
                  <a:gd name="T17" fmla="*/ 2 h 636"/>
                  <a:gd name="T18" fmla="*/ 371 w 889"/>
                  <a:gd name="T19" fmla="*/ 10 h 636"/>
                  <a:gd name="T20" fmla="*/ 313 w 889"/>
                  <a:gd name="T21" fmla="*/ 22 h 636"/>
                  <a:gd name="T22" fmla="*/ 251 w 889"/>
                  <a:gd name="T23" fmla="*/ 35 h 636"/>
                  <a:gd name="T24" fmla="*/ 186 w 889"/>
                  <a:gd name="T25" fmla="*/ 48 h 636"/>
                  <a:gd name="T26" fmla="*/ 124 w 889"/>
                  <a:gd name="T27" fmla="*/ 63 h 636"/>
                  <a:gd name="T28" fmla="*/ 70 w 889"/>
                  <a:gd name="T29" fmla="*/ 75 h 636"/>
                  <a:gd name="T30" fmla="*/ 28 w 889"/>
                  <a:gd name="T31" fmla="*/ 84 h 636"/>
                  <a:gd name="T32" fmla="*/ 123 w 889"/>
                  <a:gd name="T33" fmla="*/ 198 h 636"/>
                  <a:gd name="T34" fmla="*/ 91 w 889"/>
                  <a:gd name="T35" fmla="*/ 207 h 636"/>
                  <a:gd name="T36" fmla="*/ 60 w 889"/>
                  <a:gd name="T37" fmla="*/ 216 h 636"/>
                  <a:gd name="T38" fmla="*/ 29 w 889"/>
                  <a:gd name="T39" fmla="*/ 227 h 636"/>
                  <a:gd name="T40" fmla="*/ 0 w 889"/>
                  <a:gd name="T41" fmla="*/ 239 h 636"/>
                  <a:gd name="T42" fmla="*/ 21 w 889"/>
                  <a:gd name="T43" fmla="*/ 264 h 636"/>
                  <a:gd name="T44" fmla="*/ 53 w 889"/>
                  <a:gd name="T45" fmla="*/ 284 h 636"/>
                  <a:gd name="T46" fmla="*/ 90 w 889"/>
                  <a:gd name="T47" fmla="*/ 301 h 636"/>
                  <a:gd name="T48" fmla="*/ 132 w 889"/>
                  <a:gd name="T49" fmla="*/ 315 h 636"/>
                  <a:gd name="T50" fmla="*/ 173 w 889"/>
                  <a:gd name="T51" fmla="*/ 329 h 636"/>
                  <a:gd name="T52" fmla="*/ 213 w 889"/>
                  <a:gd name="T53" fmla="*/ 343 h 636"/>
                  <a:gd name="T54" fmla="*/ 247 w 889"/>
                  <a:gd name="T55" fmla="*/ 358 h 636"/>
                  <a:gd name="T56" fmla="*/ 272 w 889"/>
                  <a:gd name="T57" fmla="*/ 376 h 636"/>
                  <a:gd name="T58" fmla="*/ 315 w 889"/>
                  <a:gd name="T59" fmla="*/ 421 h 636"/>
                  <a:gd name="T60" fmla="*/ 370 w 889"/>
                  <a:gd name="T61" fmla="*/ 485 h 636"/>
                  <a:gd name="T62" fmla="*/ 426 w 889"/>
                  <a:gd name="T63" fmla="*/ 559 h 636"/>
                  <a:gd name="T64" fmla="*/ 472 w 889"/>
                  <a:gd name="T65" fmla="*/ 636 h 636"/>
                  <a:gd name="T66" fmla="*/ 514 w 889"/>
                  <a:gd name="T67" fmla="*/ 618 h 636"/>
                  <a:gd name="T68" fmla="*/ 567 w 889"/>
                  <a:gd name="T69" fmla="*/ 594 h 636"/>
                  <a:gd name="T70" fmla="*/ 626 w 889"/>
                  <a:gd name="T71" fmla="*/ 566 h 636"/>
                  <a:gd name="T72" fmla="*/ 689 w 889"/>
                  <a:gd name="T73" fmla="*/ 537 h 636"/>
                  <a:gd name="T74" fmla="*/ 751 w 889"/>
                  <a:gd name="T75" fmla="*/ 511 h 636"/>
                  <a:gd name="T76" fmla="*/ 806 w 889"/>
                  <a:gd name="T77" fmla="*/ 486 h 636"/>
                  <a:gd name="T78" fmla="*/ 855 w 889"/>
                  <a:gd name="T79" fmla="*/ 467 h 636"/>
                  <a:gd name="T80" fmla="*/ 889 w 889"/>
                  <a:gd name="T81" fmla="*/ 455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9" h="636">
                    <a:moveTo>
                      <a:pt x="889" y="455"/>
                    </a:moveTo>
                    <a:lnTo>
                      <a:pt x="872" y="432"/>
                    </a:lnTo>
                    <a:lnTo>
                      <a:pt x="852" y="405"/>
                    </a:lnTo>
                    <a:lnTo>
                      <a:pt x="829" y="375"/>
                    </a:lnTo>
                    <a:lnTo>
                      <a:pt x="803" y="344"/>
                    </a:lnTo>
                    <a:lnTo>
                      <a:pt x="776" y="311"/>
                    </a:lnTo>
                    <a:lnTo>
                      <a:pt x="745" y="277"/>
                    </a:lnTo>
                    <a:lnTo>
                      <a:pt x="715" y="243"/>
                    </a:lnTo>
                    <a:lnTo>
                      <a:pt x="683" y="208"/>
                    </a:lnTo>
                    <a:lnTo>
                      <a:pt x="650" y="175"/>
                    </a:lnTo>
                    <a:lnTo>
                      <a:pt x="617" y="142"/>
                    </a:lnTo>
                    <a:lnTo>
                      <a:pt x="585" y="112"/>
                    </a:lnTo>
                    <a:lnTo>
                      <a:pt x="552" y="83"/>
                    </a:lnTo>
                    <a:lnTo>
                      <a:pt x="522" y="56"/>
                    </a:lnTo>
                    <a:lnTo>
                      <a:pt x="492" y="34"/>
                    </a:lnTo>
                    <a:lnTo>
                      <a:pt x="464" y="14"/>
                    </a:lnTo>
                    <a:lnTo>
                      <a:pt x="437" y="0"/>
                    </a:lnTo>
                    <a:lnTo>
                      <a:pt x="419" y="2"/>
                    </a:lnTo>
                    <a:lnTo>
                      <a:pt x="396" y="6"/>
                    </a:lnTo>
                    <a:lnTo>
                      <a:pt x="371" y="10"/>
                    </a:lnTo>
                    <a:lnTo>
                      <a:pt x="344" y="17"/>
                    </a:lnTo>
                    <a:lnTo>
                      <a:pt x="313" y="22"/>
                    </a:lnTo>
                    <a:lnTo>
                      <a:pt x="283" y="29"/>
                    </a:lnTo>
                    <a:lnTo>
                      <a:pt x="251" y="35"/>
                    </a:lnTo>
                    <a:lnTo>
                      <a:pt x="218" y="42"/>
                    </a:lnTo>
                    <a:lnTo>
                      <a:pt x="186" y="48"/>
                    </a:lnTo>
                    <a:lnTo>
                      <a:pt x="155" y="56"/>
                    </a:lnTo>
                    <a:lnTo>
                      <a:pt x="124" y="63"/>
                    </a:lnTo>
                    <a:lnTo>
                      <a:pt x="97" y="68"/>
                    </a:lnTo>
                    <a:lnTo>
                      <a:pt x="70" y="75"/>
                    </a:lnTo>
                    <a:lnTo>
                      <a:pt x="48" y="79"/>
                    </a:lnTo>
                    <a:lnTo>
                      <a:pt x="28" y="84"/>
                    </a:lnTo>
                    <a:lnTo>
                      <a:pt x="12" y="87"/>
                    </a:lnTo>
                    <a:lnTo>
                      <a:pt x="123" y="198"/>
                    </a:lnTo>
                    <a:lnTo>
                      <a:pt x="107" y="202"/>
                    </a:lnTo>
                    <a:lnTo>
                      <a:pt x="91" y="207"/>
                    </a:lnTo>
                    <a:lnTo>
                      <a:pt x="75" y="211"/>
                    </a:lnTo>
                    <a:lnTo>
                      <a:pt x="60" y="216"/>
                    </a:lnTo>
                    <a:lnTo>
                      <a:pt x="44" y="222"/>
                    </a:lnTo>
                    <a:lnTo>
                      <a:pt x="29" y="227"/>
                    </a:lnTo>
                    <a:lnTo>
                      <a:pt x="13" y="232"/>
                    </a:lnTo>
                    <a:lnTo>
                      <a:pt x="0" y="239"/>
                    </a:lnTo>
                    <a:lnTo>
                      <a:pt x="9" y="252"/>
                    </a:lnTo>
                    <a:lnTo>
                      <a:pt x="21" y="264"/>
                    </a:lnTo>
                    <a:lnTo>
                      <a:pt x="36" y="274"/>
                    </a:lnTo>
                    <a:lnTo>
                      <a:pt x="53" y="284"/>
                    </a:lnTo>
                    <a:lnTo>
                      <a:pt x="70" y="292"/>
                    </a:lnTo>
                    <a:lnTo>
                      <a:pt x="90" y="301"/>
                    </a:lnTo>
                    <a:lnTo>
                      <a:pt x="111" y="307"/>
                    </a:lnTo>
                    <a:lnTo>
                      <a:pt x="132" y="315"/>
                    </a:lnTo>
                    <a:lnTo>
                      <a:pt x="153" y="322"/>
                    </a:lnTo>
                    <a:lnTo>
                      <a:pt x="173" y="329"/>
                    </a:lnTo>
                    <a:lnTo>
                      <a:pt x="194" y="335"/>
                    </a:lnTo>
                    <a:lnTo>
                      <a:pt x="213" y="343"/>
                    </a:lnTo>
                    <a:lnTo>
                      <a:pt x="231" y="350"/>
                    </a:lnTo>
                    <a:lnTo>
                      <a:pt x="247" y="358"/>
                    </a:lnTo>
                    <a:lnTo>
                      <a:pt x="260" y="367"/>
                    </a:lnTo>
                    <a:lnTo>
                      <a:pt x="272" y="376"/>
                    </a:lnTo>
                    <a:lnTo>
                      <a:pt x="291" y="396"/>
                    </a:lnTo>
                    <a:lnTo>
                      <a:pt x="315" y="421"/>
                    </a:lnTo>
                    <a:lnTo>
                      <a:pt x="342" y="450"/>
                    </a:lnTo>
                    <a:lnTo>
                      <a:pt x="370" y="485"/>
                    </a:lnTo>
                    <a:lnTo>
                      <a:pt x="399" y="520"/>
                    </a:lnTo>
                    <a:lnTo>
                      <a:pt x="426" y="559"/>
                    </a:lnTo>
                    <a:lnTo>
                      <a:pt x="451" y="597"/>
                    </a:lnTo>
                    <a:lnTo>
                      <a:pt x="472" y="636"/>
                    </a:lnTo>
                    <a:lnTo>
                      <a:pt x="492" y="629"/>
                    </a:lnTo>
                    <a:lnTo>
                      <a:pt x="514" y="618"/>
                    </a:lnTo>
                    <a:lnTo>
                      <a:pt x="539" y="606"/>
                    </a:lnTo>
                    <a:lnTo>
                      <a:pt x="567" y="594"/>
                    </a:lnTo>
                    <a:lnTo>
                      <a:pt x="596" y="581"/>
                    </a:lnTo>
                    <a:lnTo>
                      <a:pt x="626" y="566"/>
                    </a:lnTo>
                    <a:lnTo>
                      <a:pt x="657" y="552"/>
                    </a:lnTo>
                    <a:lnTo>
                      <a:pt x="689" y="537"/>
                    </a:lnTo>
                    <a:lnTo>
                      <a:pt x="720" y="524"/>
                    </a:lnTo>
                    <a:lnTo>
                      <a:pt x="751" y="511"/>
                    </a:lnTo>
                    <a:lnTo>
                      <a:pt x="780" y="498"/>
                    </a:lnTo>
                    <a:lnTo>
                      <a:pt x="806" y="486"/>
                    </a:lnTo>
                    <a:lnTo>
                      <a:pt x="831" y="477"/>
                    </a:lnTo>
                    <a:lnTo>
                      <a:pt x="855" y="467"/>
                    </a:lnTo>
                    <a:lnTo>
                      <a:pt x="874" y="461"/>
                    </a:lnTo>
                    <a:lnTo>
                      <a:pt x="889" y="4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90" name="Freeform 22"/>
              <p:cNvSpPr>
                <a:spLocks/>
              </p:cNvSpPr>
              <p:nvPr/>
            </p:nvSpPr>
            <p:spPr bwMode="auto">
              <a:xfrm>
                <a:off x="966" y="1619"/>
                <a:ext cx="364" cy="270"/>
              </a:xfrm>
              <a:custGeom>
                <a:avLst/>
                <a:gdLst>
                  <a:gd name="T0" fmla="*/ 729 w 729"/>
                  <a:gd name="T1" fmla="*/ 387 h 542"/>
                  <a:gd name="T2" fmla="*/ 718 w 729"/>
                  <a:gd name="T3" fmla="*/ 374 h 542"/>
                  <a:gd name="T4" fmla="*/ 705 w 729"/>
                  <a:gd name="T5" fmla="*/ 357 h 542"/>
                  <a:gd name="T6" fmla="*/ 686 w 729"/>
                  <a:gd name="T7" fmla="*/ 336 h 542"/>
                  <a:gd name="T8" fmla="*/ 665 w 729"/>
                  <a:gd name="T9" fmla="*/ 311 h 542"/>
                  <a:gd name="T10" fmla="*/ 641 w 729"/>
                  <a:gd name="T11" fmla="*/ 284 h 542"/>
                  <a:gd name="T12" fmla="*/ 615 w 729"/>
                  <a:gd name="T13" fmla="*/ 255 h 542"/>
                  <a:gd name="T14" fmla="*/ 587 w 729"/>
                  <a:gd name="T15" fmla="*/ 225 h 542"/>
                  <a:gd name="T16" fmla="*/ 558 w 729"/>
                  <a:gd name="T17" fmla="*/ 193 h 542"/>
                  <a:gd name="T18" fmla="*/ 528 w 729"/>
                  <a:gd name="T19" fmla="*/ 163 h 542"/>
                  <a:gd name="T20" fmla="*/ 496 w 729"/>
                  <a:gd name="T21" fmla="*/ 132 h 542"/>
                  <a:gd name="T22" fmla="*/ 466 w 729"/>
                  <a:gd name="T23" fmla="*/ 103 h 542"/>
                  <a:gd name="T24" fmla="*/ 435 w 729"/>
                  <a:gd name="T25" fmla="*/ 75 h 542"/>
                  <a:gd name="T26" fmla="*/ 405 w 729"/>
                  <a:gd name="T27" fmla="*/ 52 h 542"/>
                  <a:gd name="T28" fmla="*/ 377 w 729"/>
                  <a:gd name="T29" fmla="*/ 31 h 542"/>
                  <a:gd name="T30" fmla="*/ 349 w 729"/>
                  <a:gd name="T31" fmla="*/ 13 h 542"/>
                  <a:gd name="T32" fmla="*/ 326 w 729"/>
                  <a:gd name="T33" fmla="*/ 0 h 542"/>
                  <a:gd name="T34" fmla="*/ 0 w 729"/>
                  <a:gd name="T35" fmla="*/ 64 h 542"/>
                  <a:gd name="T36" fmla="*/ 14 w 729"/>
                  <a:gd name="T37" fmla="*/ 77 h 542"/>
                  <a:gd name="T38" fmla="*/ 32 w 729"/>
                  <a:gd name="T39" fmla="*/ 95 h 542"/>
                  <a:gd name="T40" fmla="*/ 53 w 729"/>
                  <a:gd name="T41" fmla="*/ 118 h 542"/>
                  <a:gd name="T42" fmla="*/ 77 w 729"/>
                  <a:gd name="T43" fmla="*/ 143 h 542"/>
                  <a:gd name="T44" fmla="*/ 104 w 729"/>
                  <a:gd name="T45" fmla="*/ 173 h 542"/>
                  <a:gd name="T46" fmla="*/ 133 w 729"/>
                  <a:gd name="T47" fmla="*/ 205 h 542"/>
                  <a:gd name="T48" fmla="*/ 162 w 729"/>
                  <a:gd name="T49" fmla="*/ 239 h 542"/>
                  <a:gd name="T50" fmla="*/ 192 w 729"/>
                  <a:gd name="T51" fmla="*/ 275 h 542"/>
                  <a:gd name="T52" fmla="*/ 222 w 729"/>
                  <a:gd name="T53" fmla="*/ 311 h 542"/>
                  <a:gd name="T54" fmla="*/ 253 w 729"/>
                  <a:gd name="T55" fmla="*/ 348 h 542"/>
                  <a:gd name="T56" fmla="*/ 281 w 729"/>
                  <a:gd name="T57" fmla="*/ 385 h 542"/>
                  <a:gd name="T58" fmla="*/ 308 w 729"/>
                  <a:gd name="T59" fmla="*/ 420 h 542"/>
                  <a:gd name="T60" fmla="*/ 332 w 729"/>
                  <a:gd name="T61" fmla="*/ 453 h 542"/>
                  <a:gd name="T62" fmla="*/ 355 w 729"/>
                  <a:gd name="T63" fmla="*/ 486 h 542"/>
                  <a:gd name="T64" fmla="*/ 372 w 729"/>
                  <a:gd name="T65" fmla="*/ 515 h 542"/>
                  <a:gd name="T66" fmla="*/ 386 w 729"/>
                  <a:gd name="T67" fmla="*/ 542 h 542"/>
                  <a:gd name="T68" fmla="*/ 401 w 729"/>
                  <a:gd name="T69" fmla="*/ 535 h 542"/>
                  <a:gd name="T70" fmla="*/ 419 w 729"/>
                  <a:gd name="T71" fmla="*/ 526 h 542"/>
                  <a:gd name="T72" fmla="*/ 441 w 729"/>
                  <a:gd name="T73" fmla="*/ 517 h 542"/>
                  <a:gd name="T74" fmla="*/ 463 w 729"/>
                  <a:gd name="T75" fmla="*/ 506 h 542"/>
                  <a:gd name="T76" fmla="*/ 488 w 729"/>
                  <a:gd name="T77" fmla="*/ 494 h 542"/>
                  <a:gd name="T78" fmla="*/ 515 w 729"/>
                  <a:gd name="T79" fmla="*/ 482 h 542"/>
                  <a:gd name="T80" fmla="*/ 541 w 729"/>
                  <a:gd name="T81" fmla="*/ 471 h 542"/>
                  <a:gd name="T82" fmla="*/ 567 w 729"/>
                  <a:gd name="T83" fmla="*/ 459 h 542"/>
                  <a:gd name="T84" fmla="*/ 594 w 729"/>
                  <a:gd name="T85" fmla="*/ 447 h 542"/>
                  <a:gd name="T86" fmla="*/ 620 w 729"/>
                  <a:gd name="T87" fmla="*/ 435 h 542"/>
                  <a:gd name="T88" fmla="*/ 644 w 729"/>
                  <a:gd name="T89" fmla="*/ 424 h 542"/>
                  <a:gd name="T90" fmla="*/ 666 w 729"/>
                  <a:gd name="T91" fmla="*/ 415 h 542"/>
                  <a:gd name="T92" fmla="*/ 686 w 729"/>
                  <a:gd name="T93" fmla="*/ 406 h 542"/>
                  <a:gd name="T94" fmla="*/ 705 w 729"/>
                  <a:gd name="T95" fmla="*/ 398 h 542"/>
                  <a:gd name="T96" fmla="*/ 718 w 729"/>
                  <a:gd name="T97" fmla="*/ 391 h 542"/>
                  <a:gd name="T98" fmla="*/ 729 w 729"/>
                  <a:gd name="T99" fmla="*/ 38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9" h="542">
                    <a:moveTo>
                      <a:pt x="729" y="387"/>
                    </a:moveTo>
                    <a:lnTo>
                      <a:pt x="718" y="374"/>
                    </a:lnTo>
                    <a:lnTo>
                      <a:pt x="705" y="357"/>
                    </a:lnTo>
                    <a:lnTo>
                      <a:pt x="686" y="336"/>
                    </a:lnTo>
                    <a:lnTo>
                      <a:pt x="665" y="311"/>
                    </a:lnTo>
                    <a:lnTo>
                      <a:pt x="641" y="284"/>
                    </a:lnTo>
                    <a:lnTo>
                      <a:pt x="615" y="255"/>
                    </a:lnTo>
                    <a:lnTo>
                      <a:pt x="587" y="225"/>
                    </a:lnTo>
                    <a:lnTo>
                      <a:pt x="558" y="193"/>
                    </a:lnTo>
                    <a:lnTo>
                      <a:pt x="528" y="163"/>
                    </a:lnTo>
                    <a:lnTo>
                      <a:pt x="496" y="132"/>
                    </a:lnTo>
                    <a:lnTo>
                      <a:pt x="466" y="103"/>
                    </a:lnTo>
                    <a:lnTo>
                      <a:pt x="435" y="75"/>
                    </a:lnTo>
                    <a:lnTo>
                      <a:pt x="405" y="52"/>
                    </a:lnTo>
                    <a:lnTo>
                      <a:pt x="377" y="31"/>
                    </a:lnTo>
                    <a:lnTo>
                      <a:pt x="349" y="13"/>
                    </a:lnTo>
                    <a:lnTo>
                      <a:pt x="326" y="0"/>
                    </a:lnTo>
                    <a:lnTo>
                      <a:pt x="0" y="64"/>
                    </a:lnTo>
                    <a:lnTo>
                      <a:pt x="14" y="77"/>
                    </a:lnTo>
                    <a:lnTo>
                      <a:pt x="32" y="95"/>
                    </a:lnTo>
                    <a:lnTo>
                      <a:pt x="53" y="118"/>
                    </a:lnTo>
                    <a:lnTo>
                      <a:pt x="77" y="143"/>
                    </a:lnTo>
                    <a:lnTo>
                      <a:pt x="104" y="173"/>
                    </a:lnTo>
                    <a:lnTo>
                      <a:pt x="133" y="205"/>
                    </a:lnTo>
                    <a:lnTo>
                      <a:pt x="162" y="239"/>
                    </a:lnTo>
                    <a:lnTo>
                      <a:pt x="192" y="275"/>
                    </a:lnTo>
                    <a:lnTo>
                      <a:pt x="222" y="311"/>
                    </a:lnTo>
                    <a:lnTo>
                      <a:pt x="253" y="348"/>
                    </a:lnTo>
                    <a:lnTo>
                      <a:pt x="281" y="385"/>
                    </a:lnTo>
                    <a:lnTo>
                      <a:pt x="308" y="420"/>
                    </a:lnTo>
                    <a:lnTo>
                      <a:pt x="332" y="453"/>
                    </a:lnTo>
                    <a:lnTo>
                      <a:pt x="355" y="486"/>
                    </a:lnTo>
                    <a:lnTo>
                      <a:pt x="372" y="515"/>
                    </a:lnTo>
                    <a:lnTo>
                      <a:pt x="386" y="542"/>
                    </a:lnTo>
                    <a:lnTo>
                      <a:pt x="401" y="535"/>
                    </a:lnTo>
                    <a:lnTo>
                      <a:pt x="419" y="526"/>
                    </a:lnTo>
                    <a:lnTo>
                      <a:pt x="441" y="517"/>
                    </a:lnTo>
                    <a:lnTo>
                      <a:pt x="463" y="506"/>
                    </a:lnTo>
                    <a:lnTo>
                      <a:pt x="488" y="494"/>
                    </a:lnTo>
                    <a:lnTo>
                      <a:pt x="515" y="482"/>
                    </a:lnTo>
                    <a:lnTo>
                      <a:pt x="541" y="471"/>
                    </a:lnTo>
                    <a:lnTo>
                      <a:pt x="567" y="459"/>
                    </a:lnTo>
                    <a:lnTo>
                      <a:pt x="594" y="447"/>
                    </a:lnTo>
                    <a:lnTo>
                      <a:pt x="620" y="435"/>
                    </a:lnTo>
                    <a:lnTo>
                      <a:pt x="644" y="424"/>
                    </a:lnTo>
                    <a:lnTo>
                      <a:pt x="666" y="415"/>
                    </a:lnTo>
                    <a:lnTo>
                      <a:pt x="686" y="406"/>
                    </a:lnTo>
                    <a:lnTo>
                      <a:pt x="705" y="398"/>
                    </a:lnTo>
                    <a:lnTo>
                      <a:pt x="718" y="391"/>
                    </a:lnTo>
                    <a:lnTo>
                      <a:pt x="729" y="3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91" name="Freeform 23"/>
              <p:cNvSpPr>
                <a:spLocks/>
              </p:cNvSpPr>
              <p:nvPr/>
            </p:nvSpPr>
            <p:spPr bwMode="auto">
              <a:xfrm>
                <a:off x="953" y="1708"/>
                <a:ext cx="81" cy="41"/>
              </a:xfrm>
              <a:custGeom>
                <a:avLst/>
                <a:gdLst>
                  <a:gd name="T0" fmla="*/ 163 w 163"/>
                  <a:gd name="T1" fmla="*/ 82 h 82"/>
                  <a:gd name="T2" fmla="*/ 78 w 163"/>
                  <a:gd name="T3" fmla="*/ 0 h 82"/>
                  <a:gd name="T4" fmla="*/ 69 w 163"/>
                  <a:gd name="T5" fmla="*/ 3 h 82"/>
                  <a:gd name="T6" fmla="*/ 58 w 163"/>
                  <a:gd name="T7" fmla="*/ 5 h 82"/>
                  <a:gd name="T8" fmla="*/ 46 w 163"/>
                  <a:gd name="T9" fmla="*/ 8 h 82"/>
                  <a:gd name="T10" fmla="*/ 34 w 163"/>
                  <a:gd name="T11" fmla="*/ 12 h 82"/>
                  <a:gd name="T12" fmla="*/ 24 w 163"/>
                  <a:gd name="T13" fmla="*/ 16 h 82"/>
                  <a:gd name="T14" fmla="*/ 13 w 163"/>
                  <a:gd name="T15" fmla="*/ 20 h 82"/>
                  <a:gd name="T16" fmla="*/ 5 w 163"/>
                  <a:gd name="T17" fmla="*/ 22 h 82"/>
                  <a:gd name="T18" fmla="*/ 0 w 163"/>
                  <a:gd name="T19" fmla="*/ 24 h 82"/>
                  <a:gd name="T20" fmla="*/ 12 w 163"/>
                  <a:gd name="T21" fmla="*/ 29 h 82"/>
                  <a:gd name="T22" fmla="*/ 30 w 163"/>
                  <a:gd name="T23" fmla="*/ 36 h 82"/>
                  <a:gd name="T24" fmla="*/ 56 w 163"/>
                  <a:gd name="T25" fmla="*/ 45 h 82"/>
                  <a:gd name="T26" fmla="*/ 82 w 163"/>
                  <a:gd name="T27" fmla="*/ 53 h 82"/>
                  <a:gd name="T28" fmla="*/ 107 w 163"/>
                  <a:gd name="T29" fmla="*/ 61 h 82"/>
                  <a:gd name="T30" fmla="*/ 132 w 163"/>
                  <a:gd name="T31" fmla="*/ 70 h 82"/>
                  <a:gd name="T32" fmla="*/ 151 w 163"/>
                  <a:gd name="T33" fmla="*/ 77 h 82"/>
                  <a:gd name="T34" fmla="*/ 163 w 163"/>
                  <a:gd name="T35"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82">
                    <a:moveTo>
                      <a:pt x="163" y="82"/>
                    </a:moveTo>
                    <a:lnTo>
                      <a:pt x="78" y="0"/>
                    </a:lnTo>
                    <a:lnTo>
                      <a:pt x="69" y="3"/>
                    </a:lnTo>
                    <a:lnTo>
                      <a:pt x="58" y="5"/>
                    </a:lnTo>
                    <a:lnTo>
                      <a:pt x="46" y="8"/>
                    </a:lnTo>
                    <a:lnTo>
                      <a:pt x="34" y="12"/>
                    </a:lnTo>
                    <a:lnTo>
                      <a:pt x="24" y="16"/>
                    </a:lnTo>
                    <a:lnTo>
                      <a:pt x="13" y="20"/>
                    </a:lnTo>
                    <a:lnTo>
                      <a:pt x="5" y="22"/>
                    </a:lnTo>
                    <a:lnTo>
                      <a:pt x="0" y="24"/>
                    </a:lnTo>
                    <a:lnTo>
                      <a:pt x="12" y="29"/>
                    </a:lnTo>
                    <a:lnTo>
                      <a:pt x="30" y="36"/>
                    </a:lnTo>
                    <a:lnTo>
                      <a:pt x="56" y="45"/>
                    </a:lnTo>
                    <a:lnTo>
                      <a:pt x="82" y="53"/>
                    </a:lnTo>
                    <a:lnTo>
                      <a:pt x="107" y="61"/>
                    </a:lnTo>
                    <a:lnTo>
                      <a:pt x="132" y="70"/>
                    </a:lnTo>
                    <a:lnTo>
                      <a:pt x="151" y="77"/>
                    </a:lnTo>
                    <a:lnTo>
                      <a:pt x="163"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92" name="Freeform 24"/>
              <p:cNvSpPr>
                <a:spLocks/>
              </p:cNvSpPr>
              <p:nvPr/>
            </p:nvSpPr>
            <p:spPr bwMode="auto">
              <a:xfrm>
                <a:off x="1055" y="1655"/>
                <a:ext cx="480" cy="287"/>
              </a:xfrm>
              <a:custGeom>
                <a:avLst/>
                <a:gdLst>
                  <a:gd name="T0" fmla="*/ 18 w 960"/>
                  <a:gd name="T1" fmla="*/ 449 h 573"/>
                  <a:gd name="T2" fmla="*/ 64 w 960"/>
                  <a:gd name="T3" fmla="*/ 390 h 573"/>
                  <a:gd name="T4" fmla="*/ 121 w 960"/>
                  <a:gd name="T5" fmla="*/ 322 h 573"/>
                  <a:gd name="T6" fmla="*/ 183 w 960"/>
                  <a:gd name="T7" fmla="*/ 252 h 573"/>
                  <a:gd name="T8" fmla="*/ 251 w 960"/>
                  <a:gd name="T9" fmla="*/ 182 h 573"/>
                  <a:gd name="T10" fmla="*/ 319 w 960"/>
                  <a:gd name="T11" fmla="*/ 117 h 573"/>
                  <a:gd name="T12" fmla="*/ 387 w 960"/>
                  <a:gd name="T13" fmla="*/ 61 h 573"/>
                  <a:gd name="T14" fmla="*/ 449 w 960"/>
                  <a:gd name="T15" fmla="*/ 16 h 573"/>
                  <a:gd name="T16" fmla="*/ 499 w 960"/>
                  <a:gd name="T17" fmla="*/ 2 h 573"/>
                  <a:gd name="T18" fmla="*/ 552 w 960"/>
                  <a:gd name="T19" fmla="*/ 12 h 573"/>
                  <a:gd name="T20" fmla="*/ 615 w 960"/>
                  <a:gd name="T21" fmla="*/ 25 h 573"/>
                  <a:gd name="T22" fmla="*/ 685 w 960"/>
                  <a:gd name="T23" fmla="*/ 39 h 573"/>
                  <a:gd name="T24" fmla="*/ 755 w 960"/>
                  <a:gd name="T25" fmla="*/ 55 h 573"/>
                  <a:gd name="T26" fmla="*/ 824 w 960"/>
                  <a:gd name="T27" fmla="*/ 70 h 573"/>
                  <a:gd name="T28" fmla="*/ 884 w 960"/>
                  <a:gd name="T29" fmla="*/ 83 h 573"/>
                  <a:gd name="T30" fmla="*/ 931 w 960"/>
                  <a:gd name="T31" fmla="*/ 92 h 573"/>
                  <a:gd name="T32" fmla="*/ 825 w 960"/>
                  <a:gd name="T33" fmla="*/ 219 h 573"/>
                  <a:gd name="T34" fmla="*/ 860 w 960"/>
                  <a:gd name="T35" fmla="*/ 228 h 573"/>
                  <a:gd name="T36" fmla="*/ 895 w 960"/>
                  <a:gd name="T37" fmla="*/ 239 h 573"/>
                  <a:gd name="T38" fmla="*/ 930 w 960"/>
                  <a:gd name="T39" fmla="*/ 251 h 573"/>
                  <a:gd name="T40" fmla="*/ 960 w 960"/>
                  <a:gd name="T41" fmla="*/ 264 h 573"/>
                  <a:gd name="T42" fmla="*/ 936 w 960"/>
                  <a:gd name="T43" fmla="*/ 292 h 573"/>
                  <a:gd name="T44" fmla="*/ 903 w 960"/>
                  <a:gd name="T45" fmla="*/ 314 h 573"/>
                  <a:gd name="T46" fmla="*/ 861 w 960"/>
                  <a:gd name="T47" fmla="*/ 333 h 573"/>
                  <a:gd name="T48" fmla="*/ 816 w 960"/>
                  <a:gd name="T49" fmla="*/ 349 h 573"/>
                  <a:gd name="T50" fmla="*/ 770 w 960"/>
                  <a:gd name="T51" fmla="*/ 363 h 573"/>
                  <a:gd name="T52" fmla="*/ 726 w 960"/>
                  <a:gd name="T53" fmla="*/ 379 h 573"/>
                  <a:gd name="T54" fmla="*/ 689 w 960"/>
                  <a:gd name="T55" fmla="*/ 396 h 573"/>
                  <a:gd name="T56" fmla="*/ 662 w 960"/>
                  <a:gd name="T57" fmla="*/ 416 h 573"/>
                  <a:gd name="T58" fmla="*/ 638 w 960"/>
                  <a:gd name="T59" fmla="*/ 436 h 573"/>
                  <a:gd name="T60" fmla="*/ 605 w 960"/>
                  <a:gd name="T61" fmla="*/ 460 h 573"/>
                  <a:gd name="T62" fmla="*/ 566 w 960"/>
                  <a:gd name="T63" fmla="*/ 486 h 573"/>
                  <a:gd name="T64" fmla="*/ 527 w 960"/>
                  <a:gd name="T65" fmla="*/ 511 h 573"/>
                  <a:gd name="T66" fmla="*/ 488 w 960"/>
                  <a:gd name="T67" fmla="*/ 535 h 573"/>
                  <a:gd name="T68" fmla="*/ 455 w 960"/>
                  <a:gd name="T69" fmla="*/ 555 h 573"/>
                  <a:gd name="T70" fmla="*/ 432 w 960"/>
                  <a:gd name="T71" fmla="*/ 568 h 573"/>
                  <a:gd name="T72" fmla="*/ 421 w 960"/>
                  <a:gd name="T73" fmla="*/ 573 h 573"/>
                  <a:gd name="T74" fmla="*/ 395 w 960"/>
                  <a:gd name="T75" fmla="*/ 568 h 573"/>
                  <a:gd name="T76" fmla="*/ 350 w 960"/>
                  <a:gd name="T77" fmla="*/ 557 h 573"/>
                  <a:gd name="T78" fmla="*/ 292 w 960"/>
                  <a:gd name="T79" fmla="*/ 544 h 573"/>
                  <a:gd name="T80" fmla="*/ 226 w 960"/>
                  <a:gd name="T81" fmla="*/ 530 h 573"/>
                  <a:gd name="T82" fmla="*/ 158 w 960"/>
                  <a:gd name="T83" fmla="*/ 514 h 573"/>
                  <a:gd name="T84" fmla="*/ 93 w 960"/>
                  <a:gd name="T85" fmla="*/ 498 h 573"/>
                  <a:gd name="T86" fmla="*/ 39 w 960"/>
                  <a:gd name="T87" fmla="*/ 485 h 573"/>
                  <a:gd name="T88" fmla="*/ 0 w 960"/>
                  <a:gd name="T89" fmla="*/ 47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0" h="573">
                    <a:moveTo>
                      <a:pt x="0" y="474"/>
                    </a:moveTo>
                    <a:lnTo>
                      <a:pt x="18" y="449"/>
                    </a:lnTo>
                    <a:lnTo>
                      <a:pt x="39" y="420"/>
                    </a:lnTo>
                    <a:lnTo>
                      <a:pt x="64" y="390"/>
                    </a:lnTo>
                    <a:lnTo>
                      <a:pt x="92" y="357"/>
                    </a:lnTo>
                    <a:lnTo>
                      <a:pt x="121" y="322"/>
                    </a:lnTo>
                    <a:lnTo>
                      <a:pt x="152" y="288"/>
                    </a:lnTo>
                    <a:lnTo>
                      <a:pt x="183" y="252"/>
                    </a:lnTo>
                    <a:lnTo>
                      <a:pt x="218" y="217"/>
                    </a:lnTo>
                    <a:lnTo>
                      <a:pt x="251" y="182"/>
                    </a:lnTo>
                    <a:lnTo>
                      <a:pt x="285" y="149"/>
                    </a:lnTo>
                    <a:lnTo>
                      <a:pt x="319" y="117"/>
                    </a:lnTo>
                    <a:lnTo>
                      <a:pt x="354" y="87"/>
                    </a:lnTo>
                    <a:lnTo>
                      <a:pt x="387" y="61"/>
                    </a:lnTo>
                    <a:lnTo>
                      <a:pt x="418" y="37"/>
                    </a:lnTo>
                    <a:lnTo>
                      <a:pt x="449" y="16"/>
                    </a:lnTo>
                    <a:lnTo>
                      <a:pt x="478" y="0"/>
                    </a:lnTo>
                    <a:lnTo>
                      <a:pt x="499" y="2"/>
                    </a:lnTo>
                    <a:lnTo>
                      <a:pt x="524" y="8"/>
                    </a:lnTo>
                    <a:lnTo>
                      <a:pt x="552" y="12"/>
                    </a:lnTo>
                    <a:lnTo>
                      <a:pt x="582" y="18"/>
                    </a:lnTo>
                    <a:lnTo>
                      <a:pt x="615" y="25"/>
                    </a:lnTo>
                    <a:lnTo>
                      <a:pt x="650" y="32"/>
                    </a:lnTo>
                    <a:lnTo>
                      <a:pt x="685" y="39"/>
                    </a:lnTo>
                    <a:lnTo>
                      <a:pt x="721" y="47"/>
                    </a:lnTo>
                    <a:lnTo>
                      <a:pt x="755" y="55"/>
                    </a:lnTo>
                    <a:lnTo>
                      <a:pt x="791" y="62"/>
                    </a:lnTo>
                    <a:lnTo>
                      <a:pt x="824" y="70"/>
                    </a:lnTo>
                    <a:lnTo>
                      <a:pt x="855" y="76"/>
                    </a:lnTo>
                    <a:lnTo>
                      <a:pt x="884" y="83"/>
                    </a:lnTo>
                    <a:lnTo>
                      <a:pt x="909" y="88"/>
                    </a:lnTo>
                    <a:lnTo>
                      <a:pt x="931" y="92"/>
                    </a:lnTo>
                    <a:lnTo>
                      <a:pt x="948" y="96"/>
                    </a:lnTo>
                    <a:lnTo>
                      <a:pt x="825" y="219"/>
                    </a:lnTo>
                    <a:lnTo>
                      <a:pt x="843" y="224"/>
                    </a:lnTo>
                    <a:lnTo>
                      <a:pt x="860" y="228"/>
                    </a:lnTo>
                    <a:lnTo>
                      <a:pt x="878" y="234"/>
                    </a:lnTo>
                    <a:lnTo>
                      <a:pt x="895" y="239"/>
                    </a:lnTo>
                    <a:lnTo>
                      <a:pt x="913" y="244"/>
                    </a:lnTo>
                    <a:lnTo>
                      <a:pt x="930" y="251"/>
                    </a:lnTo>
                    <a:lnTo>
                      <a:pt x="946" y="258"/>
                    </a:lnTo>
                    <a:lnTo>
                      <a:pt x="960" y="264"/>
                    </a:lnTo>
                    <a:lnTo>
                      <a:pt x="950" y="279"/>
                    </a:lnTo>
                    <a:lnTo>
                      <a:pt x="936" y="292"/>
                    </a:lnTo>
                    <a:lnTo>
                      <a:pt x="921" y="302"/>
                    </a:lnTo>
                    <a:lnTo>
                      <a:pt x="903" y="314"/>
                    </a:lnTo>
                    <a:lnTo>
                      <a:pt x="882" y="324"/>
                    </a:lnTo>
                    <a:lnTo>
                      <a:pt x="861" y="333"/>
                    </a:lnTo>
                    <a:lnTo>
                      <a:pt x="839" y="341"/>
                    </a:lnTo>
                    <a:lnTo>
                      <a:pt x="816" y="349"/>
                    </a:lnTo>
                    <a:lnTo>
                      <a:pt x="792" y="357"/>
                    </a:lnTo>
                    <a:lnTo>
                      <a:pt x="770" y="363"/>
                    </a:lnTo>
                    <a:lnTo>
                      <a:pt x="747" y="371"/>
                    </a:lnTo>
                    <a:lnTo>
                      <a:pt x="726" y="379"/>
                    </a:lnTo>
                    <a:lnTo>
                      <a:pt x="707" y="387"/>
                    </a:lnTo>
                    <a:lnTo>
                      <a:pt x="689" y="396"/>
                    </a:lnTo>
                    <a:lnTo>
                      <a:pt x="673" y="405"/>
                    </a:lnTo>
                    <a:lnTo>
                      <a:pt x="662" y="416"/>
                    </a:lnTo>
                    <a:lnTo>
                      <a:pt x="651" y="425"/>
                    </a:lnTo>
                    <a:lnTo>
                      <a:pt x="638" y="436"/>
                    </a:lnTo>
                    <a:lnTo>
                      <a:pt x="622" y="448"/>
                    </a:lnTo>
                    <a:lnTo>
                      <a:pt x="605" y="460"/>
                    </a:lnTo>
                    <a:lnTo>
                      <a:pt x="586" y="473"/>
                    </a:lnTo>
                    <a:lnTo>
                      <a:pt x="566" y="486"/>
                    </a:lnTo>
                    <a:lnTo>
                      <a:pt x="547" y="499"/>
                    </a:lnTo>
                    <a:lnTo>
                      <a:pt x="527" y="511"/>
                    </a:lnTo>
                    <a:lnTo>
                      <a:pt x="507" y="523"/>
                    </a:lnTo>
                    <a:lnTo>
                      <a:pt x="488" y="535"/>
                    </a:lnTo>
                    <a:lnTo>
                      <a:pt x="471" y="546"/>
                    </a:lnTo>
                    <a:lnTo>
                      <a:pt x="455" y="555"/>
                    </a:lnTo>
                    <a:lnTo>
                      <a:pt x="442" y="561"/>
                    </a:lnTo>
                    <a:lnTo>
                      <a:pt x="432" y="568"/>
                    </a:lnTo>
                    <a:lnTo>
                      <a:pt x="425" y="572"/>
                    </a:lnTo>
                    <a:lnTo>
                      <a:pt x="421" y="573"/>
                    </a:lnTo>
                    <a:lnTo>
                      <a:pt x="411" y="571"/>
                    </a:lnTo>
                    <a:lnTo>
                      <a:pt x="395" y="568"/>
                    </a:lnTo>
                    <a:lnTo>
                      <a:pt x="375" y="563"/>
                    </a:lnTo>
                    <a:lnTo>
                      <a:pt x="350" y="557"/>
                    </a:lnTo>
                    <a:lnTo>
                      <a:pt x="322" y="552"/>
                    </a:lnTo>
                    <a:lnTo>
                      <a:pt x="292" y="544"/>
                    </a:lnTo>
                    <a:lnTo>
                      <a:pt x="260" y="538"/>
                    </a:lnTo>
                    <a:lnTo>
                      <a:pt x="226" y="530"/>
                    </a:lnTo>
                    <a:lnTo>
                      <a:pt x="191" y="522"/>
                    </a:lnTo>
                    <a:lnTo>
                      <a:pt x="158" y="514"/>
                    </a:lnTo>
                    <a:lnTo>
                      <a:pt x="125" y="506"/>
                    </a:lnTo>
                    <a:lnTo>
                      <a:pt x="93" y="498"/>
                    </a:lnTo>
                    <a:lnTo>
                      <a:pt x="64" y="491"/>
                    </a:lnTo>
                    <a:lnTo>
                      <a:pt x="39" y="485"/>
                    </a:lnTo>
                    <a:lnTo>
                      <a:pt x="17" y="479"/>
                    </a:lnTo>
                    <a:lnTo>
                      <a:pt x="0" y="4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93" name="Freeform 25"/>
              <p:cNvSpPr>
                <a:spLocks/>
              </p:cNvSpPr>
              <p:nvPr/>
            </p:nvSpPr>
            <p:spPr bwMode="auto">
              <a:xfrm>
                <a:off x="1084" y="1679"/>
                <a:ext cx="400" cy="249"/>
              </a:xfrm>
              <a:custGeom>
                <a:avLst/>
                <a:gdLst>
                  <a:gd name="T0" fmla="*/ 0 w 799"/>
                  <a:gd name="T1" fmla="*/ 405 h 497"/>
                  <a:gd name="T2" fmla="*/ 10 w 799"/>
                  <a:gd name="T3" fmla="*/ 391 h 497"/>
                  <a:gd name="T4" fmla="*/ 26 w 799"/>
                  <a:gd name="T5" fmla="*/ 372 h 497"/>
                  <a:gd name="T6" fmla="*/ 46 w 799"/>
                  <a:gd name="T7" fmla="*/ 351 h 497"/>
                  <a:gd name="T8" fmla="*/ 68 w 799"/>
                  <a:gd name="T9" fmla="*/ 325 h 497"/>
                  <a:gd name="T10" fmla="*/ 95 w 799"/>
                  <a:gd name="T11" fmla="*/ 297 h 497"/>
                  <a:gd name="T12" fmla="*/ 123 w 799"/>
                  <a:gd name="T13" fmla="*/ 267 h 497"/>
                  <a:gd name="T14" fmla="*/ 153 w 799"/>
                  <a:gd name="T15" fmla="*/ 235 h 497"/>
                  <a:gd name="T16" fmla="*/ 186 w 799"/>
                  <a:gd name="T17" fmla="*/ 202 h 497"/>
                  <a:gd name="T18" fmla="*/ 219 w 799"/>
                  <a:gd name="T19" fmla="*/ 170 h 497"/>
                  <a:gd name="T20" fmla="*/ 252 w 799"/>
                  <a:gd name="T21" fmla="*/ 138 h 497"/>
                  <a:gd name="T22" fmla="*/ 286 w 799"/>
                  <a:gd name="T23" fmla="*/ 108 h 497"/>
                  <a:gd name="T24" fmla="*/ 319 w 799"/>
                  <a:gd name="T25" fmla="*/ 80 h 497"/>
                  <a:gd name="T26" fmla="*/ 351 w 799"/>
                  <a:gd name="T27" fmla="*/ 54 h 497"/>
                  <a:gd name="T28" fmla="*/ 383 w 799"/>
                  <a:gd name="T29" fmla="*/ 33 h 497"/>
                  <a:gd name="T30" fmla="*/ 412 w 799"/>
                  <a:gd name="T31" fmla="*/ 14 h 497"/>
                  <a:gd name="T32" fmla="*/ 438 w 799"/>
                  <a:gd name="T33" fmla="*/ 0 h 497"/>
                  <a:gd name="T34" fmla="*/ 799 w 799"/>
                  <a:gd name="T35" fmla="*/ 70 h 497"/>
                  <a:gd name="T36" fmla="*/ 783 w 799"/>
                  <a:gd name="T37" fmla="*/ 83 h 497"/>
                  <a:gd name="T38" fmla="*/ 763 w 799"/>
                  <a:gd name="T39" fmla="*/ 100 h 497"/>
                  <a:gd name="T40" fmla="*/ 740 w 799"/>
                  <a:gd name="T41" fmla="*/ 120 h 497"/>
                  <a:gd name="T42" fmla="*/ 713 w 799"/>
                  <a:gd name="T43" fmla="*/ 142 h 497"/>
                  <a:gd name="T44" fmla="*/ 683 w 799"/>
                  <a:gd name="T45" fmla="*/ 166 h 497"/>
                  <a:gd name="T46" fmla="*/ 650 w 799"/>
                  <a:gd name="T47" fmla="*/ 194 h 497"/>
                  <a:gd name="T48" fmla="*/ 617 w 799"/>
                  <a:gd name="T49" fmla="*/ 222 h 497"/>
                  <a:gd name="T50" fmla="*/ 582 w 799"/>
                  <a:gd name="T51" fmla="*/ 252 h 497"/>
                  <a:gd name="T52" fmla="*/ 548 w 799"/>
                  <a:gd name="T53" fmla="*/ 282 h 497"/>
                  <a:gd name="T54" fmla="*/ 515 w 799"/>
                  <a:gd name="T55" fmla="*/ 314 h 497"/>
                  <a:gd name="T56" fmla="*/ 482 w 799"/>
                  <a:gd name="T57" fmla="*/ 346 h 497"/>
                  <a:gd name="T58" fmla="*/ 452 w 799"/>
                  <a:gd name="T59" fmla="*/ 378 h 497"/>
                  <a:gd name="T60" fmla="*/ 424 w 799"/>
                  <a:gd name="T61" fmla="*/ 409 h 497"/>
                  <a:gd name="T62" fmla="*/ 400 w 799"/>
                  <a:gd name="T63" fmla="*/ 440 h 497"/>
                  <a:gd name="T64" fmla="*/ 379 w 799"/>
                  <a:gd name="T65" fmla="*/ 469 h 497"/>
                  <a:gd name="T66" fmla="*/ 363 w 799"/>
                  <a:gd name="T67" fmla="*/ 497 h 497"/>
                  <a:gd name="T68" fmla="*/ 347 w 799"/>
                  <a:gd name="T69" fmla="*/ 490 h 497"/>
                  <a:gd name="T70" fmla="*/ 327 w 799"/>
                  <a:gd name="T71" fmla="*/ 482 h 497"/>
                  <a:gd name="T72" fmla="*/ 305 w 799"/>
                  <a:gd name="T73" fmla="*/ 475 h 497"/>
                  <a:gd name="T74" fmla="*/ 281 w 799"/>
                  <a:gd name="T75" fmla="*/ 469 h 497"/>
                  <a:gd name="T76" fmla="*/ 255 w 799"/>
                  <a:gd name="T77" fmla="*/ 462 h 497"/>
                  <a:gd name="T78" fmla="*/ 227 w 799"/>
                  <a:gd name="T79" fmla="*/ 456 h 497"/>
                  <a:gd name="T80" fmla="*/ 199 w 799"/>
                  <a:gd name="T81" fmla="*/ 449 h 497"/>
                  <a:gd name="T82" fmla="*/ 170 w 799"/>
                  <a:gd name="T83" fmla="*/ 444 h 497"/>
                  <a:gd name="T84" fmla="*/ 142 w 799"/>
                  <a:gd name="T85" fmla="*/ 438 h 497"/>
                  <a:gd name="T86" fmla="*/ 116 w 799"/>
                  <a:gd name="T87" fmla="*/ 432 h 497"/>
                  <a:gd name="T88" fmla="*/ 90 w 799"/>
                  <a:gd name="T89" fmla="*/ 427 h 497"/>
                  <a:gd name="T90" fmla="*/ 66 w 799"/>
                  <a:gd name="T91" fmla="*/ 423 h 497"/>
                  <a:gd name="T92" fmla="*/ 45 w 799"/>
                  <a:gd name="T93" fmla="*/ 417 h 497"/>
                  <a:gd name="T94" fmla="*/ 26 w 799"/>
                  <a:gd name="T95" fmla="*/ 413 h 497"/>
                  <a:gd name="T96" fmla="*/ 10 w 799"/>
                  <a:gd name="T97" fmla="*/ 409 h 497"/>
                  <a:gd name="T98" fmla="*/ 0 w 799"/>
                  <a:gd name="T99" fmla="*/ 405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497">
                    <a:moveTo>
                      <a:pt x="0" y="405"/>
                    </a:moveTo>
                    <a:lnTo>
                      <a:pt x="10" y="391"/>
                    </a:lnTo>
                    <a:lnTo>
                      <a:pt x="26" y="372"/>
                    </a:lnTo>
                    <a:lnTo>
                      <a:pt x="46" y="351"/>
                    </a:lnTo>
                    <a:lnTo>
                      <a:pt x="68" y="325"/>
                    </a:lnTo>
                    <a:lnTo>
                      <a:pt x="95" y="297"/>
                    </a:lnTo>
                    <a:lnTo>
                      <a:pt x="123" y="267"/>
                    </a:lnTo>
                    <a:lnTo>
                      <a:pt x="153" y="235"/>
                    </a:lnTo>
                    <a:lnTo>
                      <a:pt x="186" y="202"/>
                    </a:lnTo>
                    <a:lnTo>
                      <a:pt x="219" y="170"/>
                    </a:lnTo>
                    <a:lnTo>
                      <a:pt x="252" y="138"/>
                    </a:lnTo>
                    <a:lnTo>
                      <a:pt x="286" y="108"/>
                    </a:lnTo>
                    <a:lnTo>
                      <a:pt x="319" y="80"/>
                    </a:lnTo>
                    <a:lnTo>
                      <a:pt x="351" y="54"/>
                    </a:lnTo>
                    <a:lnTo>
                      <a:pt x="383" y="33"/>
                    </a:lnTo>
                    <a:lnTo>
                      <a:pt x="412" y="14"/>
                    </a:lnTo>
                    <a:lnTo>
                      <a:pt x="438" y="0"/>
                    </a:lnTo>
                    <a:lnTo>
                      <a:pt x="799" y="70"/>
                    </a:lnTo>
                    <a:lnTo>
                      <a:pt x="783" y="83"/>
                    </a:lnTo>
                    <a:lnTo>
                      <a:pt x="763" y="100"/>
                    </a:lnTo>
                    <a:lnTo>
                      <a:pt x="740" y="120"/>
                    </a:lnTo>
                    <a:lnTo>
                      <a:pt x="713" y="142"/>
                    </a:lnTo>
                    <a:lnTo>
                      <a:pt x="683" y="166"/>
                    </a:lnTo>
                    <a:lnTo>
                      <a:pt x="650" y="194"/>
                    </a:lnTo>
                    <a:lnTo>
                      <a:pt x="617" y="222"/>
                    </a:lnTo>
                    <a:lnTo>
                      <a:pt x="582" y="252"/>
                    </a:lnTo>
                    <a:lnTo>
                      <a:pt x="548" y="282"/>
                    </a:lnTo>
                    <a:lnTo>
                      <a:pt x="515" y="314"/>
                    </a:lnTo>
                    <a:lnTo>
                      <a:pt x="482" y="346"/>
                    </a:lnTo>
                    <a:lnTo>
                      <a:pt x="452" y="378"/>
                    </a:lnTo>
                    <a:lnTo>
                      <a:pt x="424" y="409"/>
                    </a:lnTo>
                    <a:lnTo>
                      <a:pt x="400" y="440"/>
                    </a:lnTo>
                    <a:lnTo>
                      <a:pt x="379" y="469"/>
                    </a:lnTo>
                    <a:lnTo>
                      <a:pt x="363" y="497"/>
                    </a:lnTo>
                    <a:lnTo>
                      <a:pt x="347" y="490"/>
                    </a:lnTo>
                    <a:lnTo>
                      <a:pt x="327" y="482"/>
                    </a:lnTo>
                    <a:lnTo>
                      <a:pt x="305" y="475"/>
                    </a:lnTo>
                    <a:lnTo>
                      <a:pt x="281" y="469"/>
                    </a:lnTo>
                    <a:lnTo>
                      <a:pt x="255" y="462"/>
                    </a:lnTo>
                    <a:lnTo>
                      <a:pt x="227" y="456"/>
                    </a:lnTo>
                    <a:lnTo>
                      <a:pt x="199" y="449"/>
                    </a:lnTo>
                    <a:lnTo>
                      <a:pt x="170" y="444"/>
                    </a:lnTo>
                    <a:lnTo>
                      <a:pt x="142" y="438"/>
                    </a:lnTo>
                    <a:lnTo>
                      <a:pt x="116" y="432"/>
                    </a:lnTo>
                    <a:lnTo>
                      <a:pt x="90" y="427"/>
                    </a:lnTo>
                    <a:lnTo>
                      <a:pt x="66" y="423"/>
                    </a:lnTo>
                    <a:lnTo>
                      <a:pt x="45" y="417"/>
                    </a:lnTo>
                    <a:lnTo>
                      <a:pt x="26" y="413"/>
                    </a:lnTo>
                    <a:lnTo>
                      <a:pt x="10" y="409"/>
                    </a:lnTo>
                    <a:lnTo>
                      <a:pt x="0"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7594" name="Freeform 26"/>
              <p:cNvSpPr>
                <a:spLocks/>
              </p:cNvSpPr>
              <p:nvPr/>
            </p:nvSpPr>
            <p:spPr bwMode="auto">
              <a:xfrm>
                <a:off x="1405" y="1780"/>
                <a:ext cx="90" cy="46"/>
              </a:xfrm>
              <a:custGeom>
                <a:avLst/>
                <a:gdLst>
                  <a:gd name="T0" fmla="*/ 0 w 181"/>
                  <a:gd name="T1" fmla="*/ 91 h 91"/>
                  <a:gd name="T2" fmla="*/ 94 w 181"/>
                  <a:gd name="T3" fmla="*/ 0 h 91"/>
                  <a:gd name="T4" fmla="*/ 104 w 181"/>
                  <a:gd name="T5" fmla="*/ 3 h 91"/>
                  <a:gd name="T6" fmla="*/ 116 w 181"/>
                  <a:gd name="T7" fmla="*/ 5 h 91"/>
                  <a:gd name="T8" fmla="*/ 129 w 181"/>
                  <a:gd name="T9" fmla="*/ 9 h 91"/>
                  <a:gd name="T10" fmla="*/ 141 w 181"/>
                  <a:gd name="T11" fmla="*/ 13 h 91"/>
                  <a:gd name="T12" fmla="*/ 155 w 181"/>
                  <a:gd name="T13" fmla="*/ 17 h 91"/>
                  <a:gd name="T14" fmla="*/ 165 w 181"/>
                  <a:gd name="T15" fmla="*/ 21 h 91"/>
                  <a:gd name="T16" fmla="*/ 174 w 181"/>
                  <a:gd name="T17" fmla="*/ 24 h 91"/>
                  <a:gd name="T18" fmla="*/ 181 w 181"/>
                  <a:gd name="T19" fmla="*/ 26 h 91"/>
                  <a:gd name="T20" fmla="*/ 168 w 181"/>
                  <a:gd name="T21" fmla="*/ 33 h 91"/>
                  <a:gd name="T22" fmla="*/ 145 w 181"/>
                  <a:gd name="T23" fmla="*/ 40 h 91"/>
                  <a:gd name="T24" fmla="*/ 119 w 181"/>
                  <a:gd name="T25" fmla="*/ 49 h 91"/>
                  <a:gd name="T26" fmla="*/ 90 w 181"/>
                  <a:gd name="T27" fmla="*/ 58 h 91"/>
                  <a:gd name="T28" fmla="*/ 61 w 181"/>
                  <a:gd name="T29" fmla="*/ 69 h 91"/>
                  <a:gd name="T30" fmla="*/ 34 w 181"/>
                  <a:gd name="T31" fmla="*/ 78 h 91"/>
                  <a:gd name="T32" fmla="*/ 13 w 181"/>
                  <a:gd name="T33" fmla="*/ 84 h 91"/>
                  <a:gd name="T34" fmla="*/ 0 w 181"/>
                  <a:gd name="T3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1" h="91">
                    <a:moveTo>
                      <a:pt x="0" y="91"/>
                    </a:moveTo>
                    <a:lnTo>
                      <a:pt x="94" y="0"/>
                    </a:lnTo>
                    <a:lnTo>
                      <a:pt x="104" y="3"/>
                    </a:lnTo>
                    <a:lnTo>
                      <a:pt x="116" y="5"/>
                    </a:lnTo>
                    <a:lnTo>
                      <a:pt x="129" y="9"/>
                    </a:lnTo>
                    <a:lnTo>
                      <a:pt x="141" y="13"/>
                    </a:lnTo>
                    <a:lnTo>
                      <a:pt x="155" y="17"/>
                    </a:lnTo>
                    <a:lnTo>
                      <a:pt x="165" y="21"/>
                    </a:lnTo>
                    <a:lnTo>
                      <a:pt x="174" y="24"/>
                    </a:lnTo>
                    <a:lnTo>
                      <a:pt x="181" y="26"/>
                    </a:lnTo>
                    <a:lnTo>
                      <a:pt x="168" y="33"/>
                    </a:lnTo>
                    <a:lnTo>
                      <a:pt x="145" y="40"/>
                    </a:lnTo>
                    <a:lnTo>
                      <a:pt x="119" y="49"/>
                    </a:lnTo>
                    <a:lnTo>
                      <a:pt x="90" y="58"/>
                    </a:lnTo>
                    <a:lnTo>
                      <a:pt x="61" y="69"/>
                    </a:lnTo>
                    <a:lnTo>
                      <a:pt x="34" y="78"/>
                    </a:lnTo>
                    <a:lnTo>
                      <a:pt x="13" y="84"/>
                    </a:lnTo>
                    <a:lnTo>
                      <a:pt x="0"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sp>
        <p:nvSpPr>
          <p:cNvPr id="237689" name="Rectangle 121"/>
          <p:cNvSpPr>
            <a:spLocks noGrp="1" noChangeArrowheads="1"/>
          </p:cNvSpPr>
          <p:nvPr>
            <p:ph type="title"/>
          </p:nvPr>
        </p:nvSpPr>
        <p:spPr/>
        <p:txBody>
          <a:bodyPr/>
          <a:lstStyle/>
          <a:p>
            <a:r>
              <a:rPr lang="en-US" altLang="en-US"/>
              <a:t>Configuration Item Tree (Example)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37609"/>
                                        </p:tgtEl>
                                        <p:attrNameLst>
                                          <p:attrName>style.visibility</p:attrName>
                                        </p:attrNameLst>
                                      </p:cBhvr>
                                      <p:to>
                                        <p:strVal val="visible"/>
                                      </p:to>
                                    </p:set>
                                    <p:anim calcmode="lin" valueType="num">
                                      <p:cBhvr additive="base">
                                        <p:cTn id="7" dur="500" fill="hold"/>
                                        <p:tgtEl>
                                          <p:spTgt spid="237609"/>
                                        </p:tgtEl>
                                        <p:attrNameLst>
                                          <p:attrName>ppt_x</p:attrName>
                                        </p:attrNameLst>
                                      </p:cBhvr>
                                      <p:tavLst>
                                        <p:tav tm="0">
                                          <p:val>
                                            <p:strVal val="0-#ppt_w/2"/>
                                          </p:val>
                                        </p:tav>
                                        <p:tav tm="100000">
                                          <p:val>
                                            <p:strVal val="#ppt_x"/>
                                          </p:val>
                                        </p:tav>
                                      </p:tavLst>
                                    </p:anim>
                                    <p:anim calcmode="lin" valueType="num">
                                      <p:cBhvr additive="base">
                                        <p:cTn id="8" dur="500" fill="hold"/>
                                        <p:tgtEl>
                                          <p:spTgt spid="23760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1000"/>
                                  </p:stCondLst>
                                  <p:childTnLst>
                                    <p:set>
                                      <p:cBhvr>
                                        <p:cTn id="11" dur="1" fill="hold">
                                          <p:stCondLst>
                                            <p:cond delay="0"/>
                                          </p:stCondLst>
                                        </p:cTn>
                                        <p:tgtEl>
                                          <p:spTgt spid="237610"/>
                                        </p:tgtEl>
                                        <p:attrNameLst>
                                          <p:attrName>style.visibility</p:attrName>
                                        </p:attrNameLst>
                                      </p:cBhvr>
                                      <p:to>
                                        <p:strVal val="visible"/>
                                      </p:to>
                                    </p:set>
                                    <p:anim calcmode="lin" valueType="num">
                                      <p:cBhvr additive="base">
                                        <p:cTn id="12" dur="500" fill="hold"/>
                                        <p:tgtEl>
                                          <p:spTgt spid="237610"/>
                                        </p:tgtEl>
                                        <p:attrNameLst>
                                          <p:attrName>ppt_x</p:attrName>
                                        </p:attrNameLst>
                                      </p:cBhvr>
                                      <p:tavLst>
                                        <p:tav tm="0">
                                          <p:val>
                                            <p:strVal val="0-#ppt_w/2"/>
                                          </p:val>
                                        </p:tav>
                                        <p:tav tm="100000">
                                          <p:val>
                                            <p:strVal val="#ppt_x"/>
                                          </p:val>
                                        </p:tav>
                                      </p:tavLst>
                                    </p:anim>
                                    <p:anim calcmode="lin" valueType="num">
                                      <p:cBhvr additive="base">
                                        <p:cTn id="13" dur="500" fill="hold"/>
                                        <p:tgtEl>
                                          <p:spTgt spid="23761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237659"/>
                                        </p:tgtEl>
                                        <p:attrNameLst>
                                          <p:attrName>style.visibility</p:attrName>
                                        </p:attrNameLst>
                                      </p:cBhvr>
                                      <p:to>
                                        <p:strVal val="visible"/>
                                      </p:to>
                                    </p:set>
                                    <p:anim calcmode="lin" valueType="num">
                                      <p:cBhvr additive="base">
                                        <p:cTn id="17" dur="500" fill="hold"/>
                                        <p:tgtEl>
                                          <p:spTgt spid="237659"/>
                                        </p:tgtEl>
                                        <p:attrNameLst>
                                          <p:attrName>ppt_x</p:attrName>
                                        </p:attrNameLst>
                                      </p:cBhvr>
                                      <p:tavLst>
                                        <p:tav tm="0">
                                          <p:val>
                                            <p:strVal val="0-#ppt_w/2"/>
                                          </p:val>
                                        </p:tav>
                                        <p:tav tm="100000">
                                          <p:val>
                                            <p:strVal val="#ppt_x"/>
                                          </p:val>
                                        </p:tav>
                                      </p:tavLst>
                                    </p:anim>
                                    <p:anim calcmode="lin" valueType="num">
                                      <p:cBhvr additive="base">
                                        <p:cTn id="18" dur="500" fill="hold"/>
                                        <p:tgtEl>
                                          <p:spTgt spid="23765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500"/>
                            </p:stCondLst>
                            <p:childTnLst>
                              <p:par>
                                <p:cTn id="20" presetID="2" presetClass="entr" presetSubtype="12" fill="hold" grpId="0" nodeType="afterEffect">
                                  <p:stCondLst>
                                    <p:cond delay="1000"/>
                                  </p:stCondLst>
                                  <p:childTnLst>
                                    <p:set>
                                      <p:cBhvr>
                                        <p:cTn id="21" dur="1" fill="hold">
                                          <p:stCondLst>
                                            <p:cond delay="0"/>
                                          </p:stCondLst>
                                        </p:cTn>
                                        <p:tgtEl>
                                          <p:spTgt spid="237615"/>
                                        </p:tgtEl>
                                        <p:attrNameLst>
                                          <p:attrName>style.visibility</p:attrName>
                                        </p:attrNameLst>
                                      </p:cBhvr>
                                      <p:to>
                                        <p:strVal val="visible"/>
                                      </p:to>
                                    </p:set>
                                    <p:anim calcmode="lin" valueType="num">
                                      <p:cBhvr additive="base">
                                        <p:cTn id="22" dur="500" fill="hold"/>
                                        <p:tgtEl>
                                          <p:spTgt spid="237615"/>
                                        </p:tgtEl>
                                        <p:attrNameLst>
                                          <p:attrName>ppt_x</p:attrName>
                                        </p:attrNameLst>
                                      </p:cBhvr>
                                      <p:tavLst>
                                        <p:tav tm="0">
                                          <p:val>
                                            <p:strVal val="0-#ppt_w/2"/>
                                          </p:val>
                                        </p:tav>
                                        <p:tav tm="100000">
                                          <p:val>
                                            <p:strVal val="#ppt_x"/>
                                          </p:val>
                                        </p:tav>
                                      </p:tavLst>
                                    </p:anim>
                                    <p:anim calcmode="lin" valueType="num">
                                      <p:cBhvr additive="base">
                                        <p:cTn id="23" dur="500" fill="hold"/>
                                        <p:tgtEl>
                                          <p:spTgt spid="23761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4000"/>
                            </p:stCondLst>
                            <p:childTnLst>
                              <p:par>
                                <p:cTn id="25" presetID="2" presetClass="entr" presetSubtype="12" fill="hold" grpId="0" nodeType="afterEffect">
                                  <p:stCondLst>
                                    <p:cond delay="1000"/>
                                  </p:stCondLst>
                                  <p:childTnLst>
                                    <p:set>
                                      <p:cBhvr>
                                        <p:cTn id="26" dur="1" fill="hold">
                                          <p:stCondLst>
                                            <p:cond delay="0"/>
                                          </p:stCondLst>
                                        </p:cTn>
                                        <p:tgtEl>
                                          <p:spTgt spid="237616"/>
                                        </p:tgtEl>
                                        <p:attrNameLst>
                                          <p:attrName>style.visibility</p:attrName>
                                        </p:attrNameLst>
                                      </p:cBhvr>
                                      <p:to>
                                        <p:strVal val="visible"/>
                                      </p:to>
                                    </p:set>
                                    <p:anim calcmode="lin" valueType="num">
                                      <p:cBhvr additive="base">
                                        <p:cTn id="27" dur="500" fill="hold"/>
                                        <p:tgtEl>
                                          <p:spTgt spid="237616"/>
                                        </p:tgtEl>
                                        <p:attrNameLst>
                                          <p:attrName>ppt_x</p:attrName>
                                        </p:attrNameLst>
                                      </p:cBhvr>
                                      <p:tavLst>
                                        <p:tav tm="0">
                                          <p:val>
                                            <p:strVal val="0-#ppt_w/2"/>
                                          </p:val>
                                        </p:tav>
                                        <p:tav tm="100000">
                                          <p:val>
                                            <p:strVal val="#ppt_x"/>
                                          </p:val>
                                        </p:tav>
                                      </p:tavLst>
                                    </p:anim>
                                    <p:anim calcmode="lin" valueType="num">
                                      <p:cBhvr additive="base">
                                        <p:cTn id="28" dur="500" fill="hold"/>
                                        <p:tgtEl>
                                          <p:spTgt spid="23761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500"/>
                            </p:stCondLst>
                            <p:childTnLst>
                              <p:par>
                                <p:cTn id="30" presetID="2" presetClass="entr" presetSubtype="12" fill="hold" grpId="0" nodeType="afterEffect">
                                  <p:stCondLst>
                                    <p:cond delay="1000"/>
                                  </p:stCondLst>
                                  <p:childTnLst>
                                    <p:set>
                                      <p:cBhvr>
                                        <p:cTn id="31" dur="1" fill="hold">
                                          <p:stCondLst>
                                            <p:cond delay="0"/>
                                          </p:stCondLst>
                                        </p:cTn>
                                        <p:tgtEl>
                                          <p:spTgt spid="237617"/>
                                        </p:tgtEl>
                                        <p:attrNameLst>
                                          <p:attrName>style.visibility</p:attrName>
                                        </p:attrNameLst>
                                      </p:cBhvr>
                                      <p:to>
                                        <p:strVal val="visible"/>
                                      </p:to>
                                    </p:set>
                                    <p:anim calcmode="lin" valueType="num">
                                      <p:cBhvr additive="base">
                                        <p:cTn id="32" dur="500" fill="hold"/>
                                        <p:tgtEl>
                                          <p:spTgt spid="237617"/>
                                        </p:tgtEl>
                                        <p:attrNameLst>
                                          <p:attrName>ppt_x</p:attrName>
                                        </p:attrNameLst>
                                      </p:cBhvr>
                                      <p:tavLst>
                                        <p:tav tm="0">
                                          <p:val>
                                            <p:strVal val="0-#ppt_w/2"/>
                                          </p:val>
                                        </p:tav>
                                        <p:tav tm="100000">
                                          <p:val>
                                            <p:strVal val="#ppt_x"/>
                                          </p:val>
                                        </p:tav>
                                      </p:tavLst>
                                    </p:anim>
                                    <p:anim calcmode="lin" valueType="num">
                                      <p:cBhvr additive="base">
                                        <p:cTn id="33" dur="500" fill="hold"/>
                                        <p:tgtEl>
                                          <p:spTgt spid="23761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7000"/>
                            </p:stCondLst>
                            <p:childTnLst>
                              <p:par>
                                <p:cTn id="35" presetID="2" presetClass="entr" presetSubtype="8" fill="hold" grpId="0" nodeType="afterEffect">
                                  <p:stCondLst>
                                    <p:cond delay="1000"/>
                                  </p:stCondLst>
                                  <p:childTnLst>
                                    <p:set>
                                      <p:cBhvr>
                                        <p:cTn id="36" dur="1" fill="hold">
                                          <p:stCondLst>
                                            <p:cond delay="0"/>
                                          </p:stCondLst>
                                        </p:cTn>
                                        <p:tgtEl>
                                          <p:spTgt spid="237660"/>
                                        </p:tgtEl>
                                        <p:attrNameLst>
                                          <p:attrName>style.visibility</p:attrName>
                                        </p:attrNameLst>
                                      </p:cBhvr>
                                      <p:to>
                                        <p:strVal val="visible"/>
                                      </p:to>
                                    </p:set>
                                    <p:anim calcmode="lin" valueType="num">
                                      <p:cBhvr additive="base">
                                        <p:cTn id="37" dur="500" fill="hold"/>
                                        <p:tgtEl>
                                          <p:spTgt spid="237660"/>
                                        </p:tgtEl>
                                        <p:attrNameLst>
                                          <p:attrName>ppt_x</p:attrName>
                                        </p:attrNameLst>
                                      </p:cBhvr>
                                      <p:tavLst>
                                        <p:tav tm="0">
                                          <p:val>
                                            <p:strVal val="0-#ppt_w/2"/>
                                          </p:val>
                                        </p:tav>
                                        <p:tav tm="100000">
                                          <p:val>
                                            <p:strVal val="#ppt_x"/>
                                          </p:val>
                                        </p:tav>
                                      </p:tavLst>
                                    </p:anim>
                                    <p:anim calcmode="lin" valueType="num">
                                      <p:cBhvr additive="base">
                                        <p:cTn id="38" dur="500" fill="hold"/>
                                        <p:tgtEl>
                                          <p:spTgt spid="23766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8500"/>
                            </p:stCondLst>
                            <p:childTnLst>
                              <p:par>
                                <p:cTn id="40" presetID="2" presetClass="entr" presetSubtype="12" fill="hold" grpId="0" nodeType="afterEffect">
                                  <p:stCondLst>
                                    <p:cond delay="1000"/>
                                  </p:stCondLst>
                                  <p:childTnLst>
                                    <p:set>
                                      <p:cBhvr>
                                        <p:cTn id="41" dur="1" fill="hold">
                                          <p:stCondLst>
                                            <p:cond delay="0"/>
                                          </p:stCondLst>
                                        </p:cTn>
                                        <p:tgtEl>
                                          <p:spTgt spid="237636"/>
                                        </p:tgtEl>
                                        <p:attrNameLst>
                                          <p:attrName>style.visibility</p:attrName>
                                        </p:attrNameLst>
                                      </p:cBhvr>
                                      <p:to>
                                        <p:strVal val="visible"/>
                                      </p:to>
                                    </p:set>
                                    <p:anim calcmode="lin" valueType="num">
                                      <p:cBhvr additive="base">
                                        <p:cTn id="42" dur="500" fill="hold"/>
                                        <p:tgtEl>
                                          <p:spTgt spid="237636"/>
                                        </p:tgtEl>
                                        <p:attrNameLst>
                                          <p:attrName>ppt_x</p:attrName>
                                        </p:attrNameLst>
                                      </p:cBhvr>
                                      <p:tavLst>
                                        <p:tav tm="0">
                                          <p:val>
                                            <p:strVal val="0-#ppt_w/2"/>
                                          </p:val>
                                        </p:tav>
                                        <p:tav tm="100000">
                                          <p:val>
                                            <p:strVal val="#ppt_x"/>
                                          </p:val>
                                        </p:tav>
                                      </p:tavLst>
                                    </p:anim>
                                    <p:anim calcmode="lin" valueType="num">
                                      <p:cBhvr additive="base">
                                        <p:cTn id="43" dur="500" fill="hold"/>
                                        <p:tgtEl>
                                          <p:spTgt spid="23763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0000"/>
                            </p:stCondLst>
                            <p:childTnLst>
                              <p:par>
                                <p:cTn id="45" presetID="2" presetClass="entr" presetSubtype="12" fill="hold" grpId="0" nodeType="afterEffect">
                                  <p:stCondLst>
                                    <p:cond delay="1000"/>
                                  </p:stCondLst>
                                  <p:childTnLst>
                                    <p:set>
                                      <p:cBhvr>
                                        <p:cTn id="46" dur="1" fill="hold">
                                          <p:stCondLst>
                                            <p:cond delay="0"/>
                                          </p:stCondLst>
                                        </p:cTn>
                                        <p:tgtEl>
                                          <p:spTgt spid="237637"/>
                                        </p:tgtEl>
                                        <p:attrNameLst>
                                          <p:attrName>style.visibility</p:attrName>
                                        </p:attrNameLst>
                                      </p:cBhvr>
                                      <p:to>
                                        <p:strVal val="visible"/>
                                      </p:to>
                                    </p:set>
                                    <p:anim calcmode="lin" valueType="num">
                                      <p:cBhvr additive="base">
                                        <p:cTn id="47" dur="500" fill="hold"/>
                                        <p:tgtEl>
                                          <p:spTgt spid="237637"/>
                                        </p:tgtEl>
                                        <p:attrNameLst>
                                          <p:attrName>ppt_x</p:attrName>
                                        </p:attrNameLst>
                                      </p:cBhvr>
                                      <p:tavLst>
                                        <p:tav tm="0">
                                          <p:val>
                                            <p:strVal val="0-#ppt_w/2"/>
                                          </p:val>
                                        </p:tav>
                                        <p:tav tm="100000">
                                          <p:val>
                                            <p:strVal val="#ppt_x"/>
                                          </p:val>
                                        </p:tav>
                                      </p:tavLst>
                                    </p:anim>
                                    <p:anim calcmode="lin" valueType="num">
                                      <p:cBhvr additive="base">
                                        <p:cTn id="48" dur="500" fill="hold"/>
                                        <p:tgtEl>
                                          <p:spTgt spid="237637"/>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11500"/>
                            </p:stCondLst>
                            <p:childTnLst>
                              <p:par>
                                <p:cTn id="50" presetID="2" presetClass="entr" presetSubtype="8" fill="hold" grpId="0" nodeType="afterEffect">
                                  <p:stCondLst>
                                    <p:cond delay="1000"/>
                                  </p:stCondLst>
                                  <p:childTnLst>
                                    <p:set>
                                      <p:cBhvr>
                                        <p:cTn id="51" dur="1" fill="hold">
                                          <p:stCondLst>
                                            <p:cond delay="0"/>
                                          </p:stCondLst>
                                        </p:cTn>
                                        <p:tgtEl>
                                          <p:spTgt spid="237614"/>
                                        </p:tgtEl>
                                        <p:attrNameLst>
                                          <p:attrName>style.visibility</p:attrName>
                                        </p:attrNameLst>
                                      </p:cBhvr>
                                      <p:to>
                                        <p:strVal val="visible"/>
                                      </p:to>
                                    </p:set>
                                    <p:anim calcmode="lin" valueType="num">
                                      <p:cBhvr additive="base">
                                        <p:cTn id="52" dur="500" fill="hold"/>
                                        <p:tgtEl>
                                          <p:spTgt spid="237614"/>
                                        </p:tgtEl>
                                        <p:attrNameLst>
                                          <p:attrName>ppt_x</p:attrName>
                                        </p:attrNameLst>
                                      </p:cBhvr>
                                      <p:tavLst>
                                        <p:tav tm="0">
                                          <p:val>
                                            <p:strVal val="0-#ppt_w/2"/>
                                          </p:val>
                                        </p:tav>
                                        <p:tav tm="100000">
                                          <p:val>
                                            <p:strVal val="#ppt_x"/>
                                          </p:val>
                                        </p:tav>
                                      </p:tavLst>
                                    </p:anim>
                                    <p:anim calcmode="lin" valueType="num">
                                      <p:cBhvr additive="base">
                                        <p:cTn id="53" dur="500" fill="hold"/>
                                        <p:tgtEl>
                                          <p:spTgt spid="237614"/>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237606"/>
                                        </p:tgtEl>
                                        <p:attrNameLst>
                                          <p:attrName>style.visibility</p:attrName>
                                        </p:attrNameLst>
                                      </p:cBhvr>
                                      <p:to>
                                        <p:strVal val="visible"/>
                                      </p:to>
                                    </p:set>
                                    <p:anim calcmode="lin" valueType="num">
                                      <p:cBhvr>
                                        <p:cTn id="58" dur="500" fill="hold"/>
                                        <p:tgtEl>
                                          <p:spTgt spid="237606"/>
                                        </p:tgtEl>
                                        <p:attrNameLst>
                                          <p:attrName>ppt_w</p:attrName>
                                        </p:attrNameLst>
                                      </p:cBhvr>
                                      <p:tavLst>
                                        <p:tav tm="0">
                                          <p:val>
                                            <p:fltVal val="0"/>
                                          </p:val>
                                        </p:tav>
                                        <p:tav tm="100000">
                                          <p:val>
                                            <p:strVal val="#ppt_w"/>
                                          </p:val>
                                        </p:tav>
                                      </p:tavLst>
                                    </p:anim>
                                    <p:anim calcmode="lin" valueType="num">
                                      <p:cBhvr>
                                        <p:cTn id="59" dur="500" fill="hold"/>
                                        <p:tgtEl>
                                          <p:spTgt spid="237606"/>
                                        </p:tgtEl>
                                        <p:attrNameLst>
                                          <p:attrName>ppt_h</p:attrName>
                                        </p:attrNameLst>
                                      </p:cBhvr>
                                      <p:tavLst>
                                        <p:tav tm="0">
                                          <p:val>
                                            <p:fltVal val="0"/>
                                          </p:val>
                                        </p:tav>
                                        <p:tav tm="100000">
                                          <p:val>
                                            <p:strVal val="#ppt_h"/>
                                          </p:val>
                                        </p:tav>
                                      </p:tavLst>
                                    </p:anim>
                                  </p:childTnLst>
                                </p:cTn>
                              </p:par>
                            </p:childTnLst>
                          </p:cTn>
                        </p:par>
                        <p:par>
                          <p:cTn id="60" fill="hold" nodeType="afterGroup">
                            <p:stCondLst>
                              <p:cond delay="500"/>
                            </p:stCondLst>
                            <p:childTnLst>
                              <p:par>
                                <p:cTn id="61" presetID="23" presetClass="entr" presetSubtype="16" fill="hold" grpId="0" nodeType="afterEffect">
                                  <p:stCondLst>
                                    <p:cond delay="0"/>
                                  </p:stCondLst>
                                  <p:childTnLst>
                                    <p:set>
                                      <p:cBhvr>
                                        <p:cTn id="62" dur="1" fill="hold">
                                          <p:stCondLst>
                                            <p:cond delay="0"/>
                                          </p:stCondLst>
                                        </p:cTn>
                                        <p:tgtEl>
                                          <p:spTgt spid="237666"/>
                                        </p:tgtEl>
                                        <p:attrNameLst>
                                          <p:attrName>style.visibility</p:attrName>
                                        </p:attrNameLst>
                                      </p:cBhvr>
                                      <p:to>
                                        <p:strVal val="visible"/>
                                      </p:to>
                                    </p:set>
                                    <p:anim calcmode="lin" valueType="num">
                                      <p:cBhvr>
                                        <p:cTn id="63" dur="500" fill="hold"/>
                                        <p:tgtEl>
                                          <p:spTgt spid="237666"/>
                                        </p:tgtEl>
                                        <p:attrNameLst>
                                          <p:attrName>ppt_w</p:attrName>
                                        </p:attrNameLst>
                                      </p:cBhvr>
                                      <p:tavLst>
                                        <p:tav tm="0">
                                          <p:val>
                                            <p:fltVal val="0"/>
                                          </p:val>
                                        </p:tav>
                                        <p:tav tm="100000">
                                          <p:val>
                                            <p:strVal val="#ppt_w"/>
                                          </p:val>
                                        </p:tav>
                                      </p:tavLst>
                                    </p:anim>
                                    <p:anim calcmode="lin" valueType="num">
                                      <p:cBhvr>
                                        <p:cTn id="64" dur="500" fill="hold"/>
                                        <p:tgtEl>
                                          <p:spTgt spid="237666"/>
                                        </p:tgtEl>
                                        <p:attrNameLst>
                                          <p:attrName>ppt_h</p:attrName>
                                        </p:attrNameLst>
                                      </p:cBhvr>
                                      <p:tavLst>
                                        <p:tav tm="0">
                                          <p:val>
                                            <p:fltVal val="0"/>
                                          </p:val>
                                        </p:tav>
                                        <p:tav tm="100000">
                                          <p:val>
                                            <p:strVal val="#ppt_h"/>
                                          </p:val>
                                        </p:tav>
                                      </p:tavLst>
                                    </p:anim>
                                  </p:childTnLst>
                                </p:cTn>
                              </p:par>
                            </p:childTnLst>
                          </p:cTn>
                        </p:par>
                        <p:par>
                          <p:cTn id="65" fill="hold" nodeType="afterGroup">
                            <p:stCondLst>
                              <p:cond delay="1000"/>
                            </p:stCondLst>
                            <p:childTnLst>
                              <p:par>
                                <p:cTn id="66" presetID="23" presetClass="entr" presetSubtype="16" fill="hold" grpId="0" nodeType="afterEffect">
                                  <p:stCondLst>
                                    <p:cond delay="0"/>
                                  </p:stCondLst>
                                  <p:childTnLst>
                                    <p:set>
                                      <p:cBhvr>
                                        <p:cTn id="67" dur="1" fill="hold">
                                          <p:stCondLst>
                                            <p:cond delay="0"/>
                                          </p:stCondLst>
                                        </p:cTn>
                                        <p:tgtEl>
                                          <p:spTgt spid="237667"/>
                                        </p:tgtEl>
                                        <p:attrNameLst>
                                          <p:attrName>style.visibility</p:attrName>
                                        </p:attrNameLst>
                                      </p:cBhvr>
                                      <p:to>
                                        <p:strVal val="visible"/>
                                      </p:to>
                                    </p:set>
                                    <p:anim calcmode="lin" valueType="num">
                                      <p:cBhvr>
                                        <p:cTn id="68" dur="500" fill="hold"/>
                                        <p:tgtEl>
                                          <p:spTgt spid="237667"/>
                                        </p:tgtEl>
                                        <p:attrNameLst>
                                          <p:attrName>ppt_w</p:attrName>
                                        </p:attrNameLst>
                                      </p:cBhvr>
                                      <p:tavLst>
                                        <p:tav tm="0">
                                          <p:val>
                                            <p:fltVal val="0"/>
                                          </p:val>
                                        </p:tav>
                                        <p:tav tm="100000">
                                          <p:val>
                                            <p:strVal val="#ppt_w"/>
                                          </p:val>
                                        </p:tav>
                                      </p:tavLst>
                                    </p:anim>
                                    <p:anim calcmode="lin" valueType="num">
                                      <p:cBhvr>
                                        <p:cTn id="69" dur="500" fill="hold"/>
                                        <p:tgtEl>
                                          <p:spTgt spid="237667"/>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12" fill="hold" grpId="0" nodeType="clickEffect">
                                  <p:stCondLst>
                                    <p:cond delay="0"/>
                                  </p:stCondLst>
                                  <p:childTnLst>
                                    <p:set>
                                      <p:cBhvr>
                                        <p:cTn id="73" dur="1" fill="hold">
                                          <p:stCondLst>
                                            <p:cond delay="0"/>
                                          </p:stCondLst>
                                        </p:cTn>
                                        <p:tgtEl>
                                          <p:spTgt spid="237613"/>
                                        </p:tgtEl>
                                        <p:attrNameLst>
                                          <p:attrName>style.visibility</p:attrName>
                                        </p:attrNameLst>
                                      </p:cBhvr>
                                      <p:to>
                                        <p:strVal val="visible"/>
                                      </p:to>
                                    </p:set>
                                    <p:anim calcmode="lin" valueType="num">
                                      <p:cBhvr additive="base">
                                        <p:cTn id="74" dur="500" fill="hold"/>
                                        <p:tgtEl>
                                          <p:spTgt spid="237613"/>
                                        </p:tgtEl>
                                        <p:attrNameLst>
                                          <p:attrName>ppt_x</p:attrName>
                                        </p:attrNameLst>
                                      </p:cBhvr>
                                      <p:tavLst>
                                        <p:tav tm="0">
                                          <p:val>
                                            <p:strVal val="0-#ppt_w/2"/>
                                          </p:val>
                                        </p:tav>
                                        <p:tav tm="100000">
                                          <p:val>
                                            <p:strVal val="#ppt_x"/>
                                          </p:val>
                                        </p:tav>
                                      </p:tavLst>
                                    </p:anim>
                                    <p:anim calcmode="lin" valueType="num">
                                      <p:cBhvr additive="base">
                                        <p:cTn id="75" dur="500" fill="hold"/>
                                        <p:tgtEl>
                                          <p:spTgt spid="237613"/>
                                        </p:tgtEl>
                                        <p:attrNameLst>
                                          <p:attrName>ppt_y</p:attrName>
                                        </p:attrNameLst>
                                      </p:cBhvr>
                                      <p:tavLst>
                                        <p:tav tm="0">
                                          <p:val>
                                            <p:strVal val="1+#ppt_h/2"/>
                                          </p:val>
                                        </p:tav>
                                        <p:tav tm="100000">
                                          <p:val>
                                            <p:strVal val="#ppt_y"/>
                                          </p:val>
                                        </p:tav>
                                      </p:tavLst>
                                    </p:anim>
                                  </p:childTnLst>
                                </p:cTn>
                              </p:par>
                            </p:childTnLst>
                          </p:cTn>
                        </p:par>
                        <p:par>
                          <p:cTn id="76" fill="hold" nodeType="afterGroup">
                            <p:stCondLst>
                              <p:cond delay="500"/>
                            </p:stCondLst>
                            <p:childTnLst>
                              <p:par>
                                <p:cTn id="77" presetID="23" presetClass="entr" presetSubtype="16" fill="hold" grpId="0" nodeType="afterEffect">
                                  <p:stCondLst>
                                    <p:cond delay="0"/>
                                  </p:stCondLst>
                                  <p:childTnLst>
                                    <p:set>
                                      <p:cBhvr>
                                        <p:cTn id="78" dur="1" fill="hold">
                                          <p:stCondLst>
                                            <p:cond delay="0"/>
                                          </p:stCondLst>
                                        </p:cTn>
                                        <p:tgtEl>
                                          <p:spTgt spid="237670"/>
                                        </p:tgtEl>
                                        <p:attrNameLst>
                                          <p:attrName>style.visibility</p:attrName>
                                        </p:attrNameLst>
                                      </p:cBhvr>
                                      <p:to>
                                        <p:strVal val="visible"/>
                                      </p:to>
                                    </p:set>
                                    <p:anim calcmode="lin" valueType="num">
                                      <p:cBhvr>
                                        <p:cTn id="79" dur="500" fill="hold"/>
                                        <p:tgtEl>
                                          <p:spTgt spid="237670"/>
                                        </p:tgtEl>
                                        <p:attrNameLst>
                                          <p:attrName>ppt_w</p:attrName>
                                        </p:attrNameLst>
                                      </p:cBhvr>
                                      <p:tavLst>
                                        <p:tav tm="0">
                                          <p:val>
                                            <p:fltVal val="0"/>
                                          </p:val>
                                        </p:tav>
                                        <p:tav tm="100000">
                                          <p:val>
                                            <p:strVal val="#ppt_w"/>
                                          </p:val>
                                        </p:tav>
                                      </p:tavLst>
                                    </p:anim>
                                    <p:anim calcmode="lin" valueType="num">
                                      <p:cBhvr>
                                        <p:cTn id="80" dur="500" fill="hold"/>
                                        <p:tgtEl>
                                          <p:spTgt spid="237670"/>
                                        </p:tgtEl>
                                        <p:attrNameLst>
                                          <p:attrName>ppt_h</p:attrName>
                                        </p:attrNameLst>
                                      </p:cBhvr>
                                      <p:tavLst>
                                        <p:tav tm="0">
                                          <p:val>
                                            <p:fltVal val="0"/>
                                          </p:val>
                                        </p:tav>
                                        <p:tav tm="100000">
                                          <p:val>
                                            <p:strVal val="#ppt_h"/>
                                          </p:val>
                                        </p:tav>
                                      </p:tavLst>
                                    </p:anim>
                                  </p:childTnLst>
                                </p:cTn>
                              </p:par>
                            </p:childTnLst>
                          </p:cTn>
                        </p:par>
                        <p:par>
                          <p:cTn id="81" fill="hold" nodeType="afterGroup">
                            <p:stCondLst>
                              <p:cond delay="1000"/>
                            </p:stCondLst>
                            <p:childTnLst>
                              <p:par>
                                <p:cTn id="82" presetID="23" presetClass="entr" presetSubtype="16" fill="hold" grpId="0" nodeType="afterEffect">
                                  <p:stCondLst>
                                    <p:cond delay="0"/>
                                  </p:stCondLst>
                                  <p:childTnLst>
                                    <p:set>
                                      <p:cBhvr>
                                        <p:cTn id="83" dur="1" fill="hold">
                                          <p:stCondLst>
                                            <p:cond delay="0"/>
                                          </p:stCondLst>
                                        </p:cTn>
                                        <p:tgtEl>
                                          <p:spTgt spid="237671"/>
                                        </p:tgtEl>
                                        <p:attrNameLst>
                                          <p:attrName>style.visibility</p:attrName>
                                        </p:attrNameLst>
                                      </p:cBhvr>
                                      <p:to>
                                        <p:strVal val="visible"/>
                                      </p:to>
                                    </p:set>
                                    <p:anim calcmode="lin" valueType="num">
                                      <p:cBhvr>
                                        <p:cTn id="84" dur="500" fill="hold"/>
                                        <p:tgtEl>
                                          <p:spTgt spid="237671"/>
                                        </p:tgtEl>
                                        <p:attrNameLst>
                                          <p:attrName>ppt_w</p:attrName>
                                        </p:attrNameLst>
                                      </p:cBhvr>
                                      <p:tavLst>
                                        <p:tav tm="0">
                                          <p:val>
                                            <p:fltVal val="0"/>
                                          </p:val>
                                        </p:tav>
                                        <p:tav tm="100000">
                                          <p:val>
                                            <p:strVal val="#ppt_w"/>
                                          </p:val>
                                        </p:tav>
                                      </p:tavLst>
                                    </p:anim>
                                    <p:anim calcmode="lin" valueType="num">
                                      <p:cBhvr>
                                        <p:cTn id="85" dur="500" fill="hold"/>
                                        <p:tgtEl>
                                          <p:spTgt spid="237671"/>
                                        </p:tgtEl>
                                        <p:attrNameLst>
                                          <p:attrName>ppt_h</p:attrName>
                                        </p:attrNameLst>
                                      </p:cBhvr>
                                      <p:tavLst>
                                        <p:tav tm="0">
                                          <p:val>
                                            <p:fltVal val="0"/>
                                          </p:val>
                                        </p:tav>
                                        <p:tav tm="100000">
                                          <p:val>
                                            <p:strVal val="#ppt_h"/>
                                          </p:val>
                                        </p:tav>
                                      </p:tavLst>
                                    </p:anim>
                                  </p:childTnLst>
                                </p:cTn>
                              </p:par>
                            </p:childTnLst>
                          </p:cTn>
                        </p:par>
                        <p:par>
                          <p:cTn id="86" fill="hold" nodeType="afterGroup">
                            <p:stCondLst>
                              <p:cond delay="1500"/>
                            </p:stCondLst>
                            <p:childTnLst>
                              <p:par>
                                <p:cTn id="87" presetID="23" presetClass="entr" presetSubtype="16" fill="hold" grpId="0" nodeType="afterEffect">
                                  <p:stCondLst>
                                    <p:cond delay="0"/>
                                  </p:stCondLst>
                                  <p:childTnLst>
                                    <p:set>
                                      <p:cBhvr>
                                        <p:cTn id="88" dur="1" fill="hold">
                                          <p:stCondLst>
                                            <p:cond delay="0"/>
                                          </p:stCondLst>
                                        </p:cTn>
                                        <p:tgtEl>
                                          <p:spTgt spid="237672"/>
                                        </p:tgtEl>
                                        <p:attrNameLst>
                                          <p:attrName>style.visibility</p:attrName>
                                        </p:attrNameLst>
                                      </p:cBhvr>
                                      <p:to>
                                        <p:strVal val="visible"/>
                                      </p:to>
                                    </p:set>
                                    <p:anim calcmode="lin" valueType="num">
                                      <p:cBhvr>
                                        <p:cTn id="89" dur="500" fill="hold"/>
                                        <p:tgtEl>
                                          <p:spTgt spid="237672"/>
                                        </p:tgtEl>
                                        <p:attrNameLst>
                                          <p:attrName>ppt_w</p:attrName>
                                        </p:attrNameLst>
                                      </p:cBhvr>
                                      <p:tavLst>
                                        <p:tav tm="0">
                                          <p:val>
                                            <p:fltVal val="0"/>
                                          </p:val>
                                        </p:tav>
                                        <p:tav tm="100000">
                                          <p:val>
                                            <p:strVal val="#ppt_w"/>
                                          </p:val>
                                        </p:tav>
                                      </p:tavLst>
                                    </p:anim>
                                    <p:anim calcmode="lin" valueType="num">
                                      <p:cBhvr>
                                        <p:cTn id="90" dur="500" fill="hold"/>
                                        <p:tgtEl>
                                          <p:spTgt spid="237672"/>
                                        </p:tgtEl>
                                        <p:attrNameLst>
                                          <p:attrName>ppt_h</p:attrName>
                                        </p:attrNameLst>
                                      </p:cBhvr>
                                      <p:tavLst>
                                        <p:tav tm="0">
                                          <p:val>
                                            <p:fltVal val="0"/>
                                          </p:val>
                                        </p:tav>
                                        <p:tav tm="100000">
                                          <p:val>
                                            <p:strVal val="#ppt_h"/>
                                          </p:val>
                                        </p:tav>
                                      </p:tavLst>
                                    </p:anim>
                                  </p:childTnLst>
                                </p:cTn>
                              </p:par>
                            </p:childTnLst>
                          </p:cTn>
                        </p:par>
                        <p:par>
                          <p:cTn id="91" fill="hold" nodeType="afterGroup">
                            <p:stCondLst>
                              <p:cond delay="2000"/>
                            </p:stCondLst>
                            <p:childTnLst>
                              <p:par>
                                <p:cTn id="92" presetID="23" presetClass="entr" presetSubtype="16" fill="hold" grpId="0" nodeType="afterEffect">
                                  <p:stCondLst>
                                    <p:cond delay="1000"/>
                                  </p:stCondLst>
                                  <p:childTnLst>
                                    <p:set>
                                      <p:cBhvr>
                                        <p:cTn id="93" dur="1" fill="hold">
                                          <p:stCondLst>
                                            <p:cond delay="0"/>
                                          </p:stCondLst>
                                        </p:cTn>
                                        <p:tgtEl>
                                          <p:spTgt spid="237612"/>
                                        </p:tgtEl>
                                        <p:attrNameLst>
                                          <p:attrName>style.visibility</p:attrName>
                                        </p:attrNameLst>
                                      </p:cBhvr>
                                      <p:to>
                                        <p:strVal val="visible"/>
                                      </p:to>
                                    </p:set>
                                    <p:anim calcmode="lin" valueType="num">
                                      <p:cBhvr>
                                        <p:cTn id="94" dur="500" fill="hold"/>
                                        <p:tgtEl>
                                          <p:spTgt spid="237612"/>
                                        </p:tgtEl>
                                        <p:attrNameLst>
                                          <p:attrName>ppt_w</p:attrName>
                                        </p:attrNameLst>
                                      </p:cBhvr>
                                      <p:tavLst>
                                        <p:tav tm="0">
                                          <p:val>
                                            <p:fltVal val="0"/>
                                          </p:val>
                                        </p:tav>
                                        <p:tav tm="100000">
                                          <p:val>
                                            <p:strVal val="#ppt_w"/>
                                          </p:val>
                                        </p:tav>
                                      </p:tavLst>
                                    </p:anim>
                                    <p:anim calcmode="lin" valueType="num">
                                      <p:cBhvr>
                                        <p:cTn id="95" dur="500" fill="hold"/>
                                        <p:tgtEl>
                                          <p:spTgt spid="237612"/>
                                        </p:tgtEl>
                                        <p:attrNameLst>
                                          <p:attrName>ppt_h</p:attrName>
                                        </p:attrNameLst>
                                      </p:cBhvr>
                                      <p:tavLst>
                                        <p:tav tm="0">
                                          <p:val>
                                            <p:fltVal val="0"/>
                                          </p:val>
                                        </p:tav>
                                        <p:tav tm="100000">
                                          <p:val>
                                            <p:strVal val="#ppt_h"/>
                                          </p:val>
                                        </p:tav>
                                      </p:tavLst>
                                    </p:anim>
                                  </p:childTnLst>
                                </p:cTn>
                              </p:par>
                            </p:childTnLst>
                          </p:cTn>
                        </p:par>
                        <p:par>
                          <p:cTn id="96" fill="hold" nodeType="afterGroup">
                            <p:stCondLst>
                              <p:cond delay="3500"/>
                            </p:stCondLst>
                            <p:childTnLst>
                              <p:par>
                                <p:cTn id="97" presetID="23" presetClass="entr" presetSubtype="16" fill="hold" grpId="0" nodeType="afterEffect">
                                  <p:stCondLst>
                                    <p:cond delay="1000"/>
                                  </p:stCondLst>
                                  <p:childTnLst>
                                    <p:set>
                                      <p:cBhvr>
                                        <p:cTn id="98" dur="1" fill="hold">
                                          <p:stCondLst>
                                            <p:cond delay="0"/>
                                          </p:stCondLst>
                                        </p:cTn>
                                        <p:tgtEl>
                                          <p:spTgt spid="237664"/>
                                        </p:tgtEl>
                                        <p:attrNameLst>
                                          <p:attrName>style.visibility</p:attrName>
                                        </p:attrNameLst>
                                      </p:cBhvr>
                                      <p:to>
                                        <p:strVal val="visible"/>
                                      </p:to>
                                    </p:set>
                                    <p:anim calcmode="lin" valueType="num">
                                      <p:cBhvr>
                                        <p:cTn id="99" dur="500" fill="hold"/>
                                        <p:tgtEl>
                                          <p:spTgt spid="237664"/>
                                        </p:tgtEl>
                                        <p:attrNameLst>
                                          <p:attrName>ppt_w</p:attrName>
                                        </p:attrNameLst>
                                      </p:cBhvr>
                                      <p:tavLst>
                                        <p:tav tm="0">
                                          <p:val>
                                            <p:fltVal val="0"/>
                                          </p:val>
                                        </p:tav>
                                        <p:tav tm="100000">
                                          <p:val>
                                            <p:strVal val="#ppt_w"/>
                                          </p:val>
                                        </p:tav>
                                      </p:tavLst>
                                    </p:anim>
                                    <p:anim calcmode="lin" valueType="num">
                                      <p:cBhvr>
                                        <p:cTn id="100" dur="500" fill="hold"/>
                                        <p:tgtEl>
                                          <p:spTgt spid="237664"/>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16" fill="hold" grpId="0" nodeType="clickEffect">
                                  <p:stCondLst>
                                    <p:cond delay="0"/>
                                  </p:stCondLst>
                                  <p:childTnLst>
                                    <p:set>
                                      <p:cBhvr>
                                        <p:cTn id="104" dur="1" fill="hold">
                                          <p:stCondLst>
                                            <p:cond delay="0"/>
                                          </p:stCondLst>
                                        </p:cTn>
                                        <p:tgtEl>
                                          <p:spTgt spid="237607"/>
                                        </p:tgtEl>
                                        <p:attrNameLst>
                                          <p:attrName>style.visibility</p:attrName>
                                        </p:attrNameLst>
                                      </p:cBhvr>
                                      <p:to>
                                        <p:strVal val="visible"/>
                                      </p:to>
                                    </p:set>
                                    <p:anim calcmode="lin" valueType="num">
                                      <p:cBhvr>
                                        <p:cTn id="105" dur="500" fill="hold"/>
                                        <p:tgtEl>
                                          <p:spTgt spid="237607"/>
                                        </p:tgtEl>
                                        <p:attrNameLst>
                                          <p:attrName>ppt_w</p:attrName>
                                        </p:attrNameLst>
                                      </p:cBhvr>
                                      <p:tavLst>
                                        <p:tav tm="0">
                                          <p:val>
                                            <p:fltVal val="0"/>
                                          </p:val>
                                        </p:tav>
                                        <p:tav tm="100000">
                                          <p:val>
                                            <p:strVal val="#ppt_w"/>
                                          </p:val>
                                        </p:tav>
                                      </p:tavLst>
                                    </p:anim>
                                    <p:anim calcmode="lin" valueType="num">
                                      <p:cBhvr>
                                        <p:cTn id="106" dur="500" fill="hold"/>
                                        <p:tgtEl>
                                          <p:spTgt spid="237607"/>
                                        </p:tgtEl>
                                        <p:attrNameLst>
                                          <p:attrName>ppt_h</p:attrName>
                                        </p:attrNameLst>
                                      </p:cBhvr>
                                      <p:tavLst>
                                        <p:tav tm="0">
                                          <p:val>
                                            <p:fltVal val="0"/>
                                          </p:val>
                                        </p:tav>
                                        <p:tav tm="100000">
                                          <p:val>
                                            <p:strVal val="#ppt_h"/>
                                          </p:val>
                                        </p:tav>
                                      </p:tavLst>
                                    </p:anim>
                                  </p:childTnLst>
                                </p:cTn>
                              </p:par>
                            </p:childTnLst>
                          </p:cTn>
                        </p:par>
                        <p:par>
                          <p:cTn id="107" fill="hold" nodeType="afterGroup">
                            <p:stCondLst>
                              <p:cond delay="500"/>
                            </p:stCondLst>
                            <p:childTnLst>
                              <p:par>
                                <p:cTn id="108" presetID="23" presetClass="entr" presetSubtype="16" fill="hold" grpId="0" nodeType="afterEffect">
                                  <p:stCondLst>
                                    <p:cond delay="0"/>
                                  </p:stCondLst>
                                  <p:childTnLst>
                                    <p:set>
                                      <p:cBhvr>
                                        <p:cTn id="109" dur="1" fill="hold">
                                          <p:stCondLst>
                                            <p:cond delay="0"/>
                                          </p:stCondLst>
                                        </p:cTn>
                                        <p:tgtEl>
                                          <p:spTgt spid="237673"/>
                                        </p:tgtEl>
                                        <p:attrNameLst>
                                          <p:attrName>style.visibility</p:attrName>
                                        </p:attrNameLst>
                                      </p:cBhvr>
                                      <p:to>
                                        <p:strVal val="visible"/>
                                      </p:to>
                                    </p:set>
                                    <p:anim calcmode="lin" valueType="num">
                                      <p:cBhvr>
                                        <p:cTn id="110" dur="500" fill="hold"/>
                                        <p:tgtEl>
                                          <p:spTgt spid="237673"/>
                                        </p:tgtEl>
                                        <p:attrNameLst>
                                          <p:attrName>ppt_w</p:attrName>
                                        </p:attrNameLst>
                                      </p:cBhvr>
                                      <p:tavLst>
                                        <p:tav tm="0">
                                          <p:val>
                                            <p:fltVal val="0"/>
                                          </p:val>
                                        </p:tav>
                                        <p:tav tm="100000">
                                          <p:val>
                                            <p:strVal val="#ppt_w"/>
                                          </p:val>
                                        </p:tav>
                                      </p:tavLst>
                                    </p:anim>
                                    <p:anim calcmode="lin" valueType="num">
                                      <p:cBhvr>
                                        <p:cTn id="111" dur="500" fill="hold"/>
                                        <p:tgtEl>
                                          <p:spTgt spid="237673"/>
                                        </p:tgtEl>
                                        <p:attrNameLst>
                                          <p:attrName>ppt_h</p:attrName>
                                        </p:attrNameLst>
                                      </p:cBhvr>
                                      <p:tavLst>
                                        <p:tav tm="0">
                                          <p:val>
                                            <p:fltVal val="0"/>
                                          </p:val>
                                        </p:tav>
                                        <p:tav tm="100000">
                                          <p:val>
                                            <p:strVal val="#ppt_h"/>
                                          </p:val>
                                        </p:tav>
                                      </p:tavLst>
                                    </p:anim>
                                  </p:childTnLst>
                                </p:cTn>
                              </p:par>
                            </p:childTnLst>
                          </p:cTn>
                        </p:par>
                        <p:par>
                          <p:cTn id="112" fill="hold" nodeType="afterGroup">
                            <p:stCondLst>
                              <p:cond delay="1000"/>
                            </p:stCondLst>
                            <p:childTnLst>
                              <p:par>
                                <p:cTn id="113" presetID="23" presetClass="entr" presetSubtype="16" fill="hold" grpId="0" nodeType="afterEffect">
                                  <p:stCondLst>
                                    <p:cond delay="0"/>
                                  </p:stCondLst>
                                  <p:childTnLst>
                                    <p:set>
                                      <p:cBhvr>
                                        <p:cTn id="114" dur="1" fill="hold">
                                          <p:stCondLst>
                                            <p:cond delay="0"/>
                                          </p:stCondLst>
                                        </p:cTn>
                                        <p:tgtEl>
                                          <p:spTgt spid="237674"/>
                                        </p:tgtEl>
                                        <p:attrNameLst>
                                          <p:attrName>style.visibility</p:attrName>
                                        </p:attrNameLst>
                                      </p:cBhvr>
                                      <p:to>
                                        <p:strVal val="visible"/>
                                      </p:to>
                                    </p:set>
                                    <p:anim calcmode="lin" valueType="num">
                                      <p:cBhvr>
                                        <p:cTn id="115" dur="500" fill="hold"/>
                                        <p:tgtEl>
                                          <p:spTgt spid="237674"/>
                                        </p:tgtEl>
                                        <p:attrNameLst>
                                          <p:attrName>ppt_w</p:attrName>
                                        </p:attrNameLst>
                                      </p:cBhvr>
                                      <p:tavLst>
                                        <p:tav tm="0">
                                          <p:val>
                                            <p:fltVal val="0"/>
                                          </p:val>
                                        </p:tav>
                                        <p:tav tm="100000">
                                          <p:val>
                                            <p:strVal val="#ppt_w"/>
                                          </p:val>
                                        </p:tav>
                                      </p:tavLst>
                                    </p:anim>
                                    <p:anim calcmode="lin" valueType="num">
                                      <p:cBhvr>
                                        <p:cTn id="116" dur="500" fill="hold"/>
                                        <p:tgtEl>
                                          <p:spTgt spid="237674"/>
                                        </p:tgtEl>
                                        <p:attrNameLst>
                                          <p:attrName>ppt_h</p:attrName>
                                        </p:attrNameLst>
                                      </p:cBhvr>
                                      <p:tavLst>
                                        <p:tav tm="0">
                                          <p:val>
                                            <p:fltVal val="0"/>
                                          </p:val>
                                        </p:tav>
                                        <p:tav tm="100000">
                                          <p:val>
                                            <p:strVal val="#ppt_h"/>
                                          </p:val>
                                        </p:tav>
                                      </p:tavLst>
                                    </p:anim>
                                  </p:childTnLst>
                                </p:cTn>
                              </p:par>
                            </p:childTnLst>
                          </p:cTn>
                        </p:par>
                        <p:par>
                          <p:cTn id="117" fill="hold" nodeType="afterGroup">
                            <p:stCondLst>
                              <p:cond delay="1500"/>
                            </p:stCondLst>
                            <p:childTnLst>
                              <p:par>
                                <p:cTn id="118" presetID="23" presetClass="entr" presetSubtype="16" fill="hold" grpId="0" nodeType="afterEffect">
                                  <p:stCondLst>
                                    <p:cond delay="1000"/>
                                  </p:stCondLst>
                                  <p:childTnLst>
                                    <p:set>
                                      <p:cBhvr>
                                        <p:cTn id="119" dur="1" fill="hold">
                                          <p:stCondLst>
                                            <p:cond delay="0"/>
                                          </p:stCondLst>
                                        </p:cTn>
                                        <p:tgtEl>
                                          <p:spTgt spid="237608"/>
                                        </p:tgtEl>
                                        <p:attrNameLst>
                                          <p:attrName>style.visibility</p:attrName>
                                        </p:attrNameLst>
                                      </p:cBhvr>
                                      <p:to>
                                        <p:strVal val="visible"/>
                                      </p:to>
                                    </p:set>
                                    <p:anim calcmode="lin" valueType="num">
                                      <p:cBhvr>
                                        <p:cTn id="120" dur="500" fill="hold"/>
                                        <p:tgtEl>
                                          <p:spTgt spid="237608"/>
                                        </p:tgtEl>
                                        <p:attrNameLst>
                                          <p:attrName>ppt_w</p:attrName>
                                        </p:attrNameLst>
                                      </p:cBhvr>
                                      <p:tavLst>
                                        <p:tav tm="0">
                                          <p:val>
                                            <p:fltVal val="0"/>
                                          </p:val>
                                        </p:tav>
                                        <p:tav tm="100000">
                                          <p:val>
                                            <p:strVal val="#ppt_w"/>
                                          </p:val>
                                        </p:tav>
                                      </p:tavLst>
                                    </p:anim>
                                    <p:anim calcmode="lin" valueType="num">
                                      <p:cBhvr>
                                        <p:cTn id="121" dur="500" fill="hold"/>
                                        <p:tgtEl>
                                          <p:spTgt spid="237608"/>
                                        </p:tgtEl>
                                        <p:attrNameLst>
                                          <p:attrName>ppt_h</p:attrName>
                                        </p:attrNameLst>
                                      </p:cBhvr>
                                      <p:tavLst>
                                        <p:tav tm="0">
                                          <p:val>
                                            <p:fltVal val="0"/>
                                          </p:val>
                                        </p:tav>
                                        <p:tav tm="100000">
                                          <p:val>
                                            <p:strVal val="#ppt_h"/>
                                          </p:val>
                                        </p:tav>
                                      </p:tavLst>
                                    </p:anim>
                                  </p:childTnLst>
                                </p:cTn>
                              </p:par>
                            </p:childTnLst>
                          </p:cTn>
                        </p:par>
                        <p:par>
                          <p:cTn id="122" fill="hold" nodeType="afterGroup">
                            <p:stCondLst>
                              <p:cond delay="3000"/>
                            </p:stCondLst>
                            <p:childTnLst>
                              <p:par>
                                <p:cTn id="123" presetID="23" presetClass="entr" presetSubtype="16" fill="hold" grpId="0" nodeType="afterEffect">
                                  <p:stCondLst>
                                    <p:cond delay="0"/>
                                  </p:stCondLst>
                                  <p:childTnLst>
                                    <p:set>
                                      <p:cBhvr>
                                        <p:cTn id="124" dur="1" fill="hold">
                                          <p:stCondLst>
                                            <p:cond delay="0"/>
                                          </p:stCondLst>
                                        </p:cTn>
                                        <p:tgtEl>
                                          <p:spTgt spid="237675"/>
                                        </p:tgtEl>
                                        <p:attrNameLst>
                                          <p:attrName>style.visibility</p:attrName>
                                        </p:attrNameLst>
                                      </p:cBhvr>
                                      <p:to>
                                        <p:strVal val="visible"/>
                                      </p:to>
                                    </p:set>
                                    <p:anim calcmode="lin" valueType="num">
                                      <p:cBhvr>
                                        <p:cTn id="125" dur="500" fill="hold"/>
                                        <p:tgtEl>
                                          <p:spTgt spid="237675"/>
                                        </p:tgtEl>
                                        <p:attrNameLst>
                                          <p:attrName>ppt_w</p:attrName>
                                        </p:attrNameLst>
                                      </p:cBhvr>
                                      <p:tavLst>
                                        <p:tav tm="0">
                                          <p:val>
                                            <p:fltVal val="0"/>
                                          </p:val>
                                        </p:tav>
                                        <p:tav tm="100000">
                                          <p:val>
                                            <p:strVal val="#ppt_w"/>
                                          </p:val>
                                        </p:tav>
                                      </p:tavLst>
                                    </p:anim>
                                    <p:anim calcmode="lin" valueType="num">
                                      <p:cBhvr>
                                        <p:cTn id="126" dur="500" fill="hold"/>
                                        <p:tgtEl>
                                          <p:spTgt spid="237675"/>
                                        </p:tgtEl>
                                        <p:attrNameLst>
                                          <p:attrName>ppt_h</p:attrName>
                                        </p:attrNameLst>
                                      </p:cBhvr>
                                      <p:tavLst>
                                        <p:tav tm="0">
                                          <p:val>
                                            <p:fltVal val="0"/>
                                          </p:val>
                                        </p:tav>
                                        <p:tav tm="100000">
                                          <p:val>
                                            <p:strVal val="#ppt_h"/>
                                          </p:val>
                                        </p:tav>
                                      </p:tavLst>
                                    </p:anim>
                                  </p:childTnLst>
                                </p:cTn>
                              </p:par>
                            </p:childTnLst>
                          </p:cTn>
                        </p:par>
                        <p:par>
                          <p:cTn id="127" fill="hold" nodeType="afterGroup">
                            <p:stCondLst>
                              <p:cond delay="3500"/>
                            </p:stCondLst>
                            <p:childTnLst>
                              <p:par>
                                <p:cTn id="128" presetID="23" presetClass="entr" presetSubtype="16" fill="hold" grpId="0" nodeType="afterEffect">
                                  <p:stCondLst>
                                    <p:cond delay="0"/>
                                  </p:stCondLst>
                                  <p:childTnLst>
                                    <p:set>
                                      <p:cBhvr>
                                        <p:cTn id="129" dur="1" fill="hold">
                                          <p:stCondLst>
                                            <p:cond delay="0"/>
                                          </p:stCondLst>
                                        </p:cTn>
                                        <p:tgtEl>
                                          <p:spTgt spid="237676"/>
                                        </p:tgtEl>
                                        <p:attrNameLst>
                                          <p:attrName>style.visibility</p:attrName>
                                        </p:attrNameLst>
                                      </p:cBhvr>
                                      <p:to>
                                        <p:strVal val="visible"/>
                                      </p:to>
                                    </p:set>
                                    <p:anim calcmode="lin" valueType="num">
                                      <p:cBhvr>
                                        <p:cTn id="130" dur="500" fill="hold"/>
                                        <p:tgtEl>
                                          <p:spTgt spid="237676"/>
                                        </p:tgtEl>
                                        <p:attrNameLst>
                                          <p:attrName>ppt_w</p:attrName>
                                        </p:attrNameLst>
                                      </p:cBhvr>
                                      <p:tavLst>
                                        <p:tav tm="0">
                                          <p:val>
                                            <p:fltVal val="0"/>
                                          </p:val>
                                        </p:tav>
                                        <p:tav tm="100000">
                                          <p:val>
                                            <p:strVal val="#ppt_w"/>
                                          </p:val>
                                        </p:tav>
                                      </p:tavLst>
                                    </p:anim>
                                    <p:anim calcmode="lin" valueType="num">
                                      <p:cBhvr>
                                        <p:cTn id="131" dur="500" fill="hold"/>
                                        <p:tgtEl>
                                          <p:spTgt spid="237676"/>
                                        </p:tgtEl>
                                        <p:attrNameLst>
                                          <p:attrName>ppt_h</p:attrName>
                                        </p:attrNameLst>
                                      </p:cBhvr>
                                      <p:tavLst>
                                        <p:tav tm="0">
                                          <p:val>
                                            <p:fltVal val="0"/>
                                          </p:val>
                                        </p:tav>
                                        <p:tav tm="100000">
                                          <p:val>
                                            <p:strVal val="#ppt_h"/>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5" presetClass="entr" presetSubtype="0" fill="hold" grpId="0" nodeType="clickEffect">
                                  <p:stCondLst>
                                    <p:cond delay="0"/>
                                  </p:stCondLst>
                                  <p:childTnLst>
                                    <p:set>
                                      <p:cBhvr>
                                        <p:cTn id="135" dur="1" fill="hold">
                                          <p:stCondLst>
                                            <p:cond delay="0"/>
                                          </p:stCondLst>
                                        </p:cTn>
                                        <p:tgtEl>
                                          <p:spTgt spid="237605"/>
                                        </p:tgtEl>
                                        <p:attrNameLst>
                                          <p:attrName>style.visibility</p:attrName>
                                        </p:attrNameLst>
                                      </p:cBhvr>
                                      <p:to>
                                        <p:strVal val="visible"/>
                                      </p:to>
                                    </p:set>
                                    <p:anim calcmode="lin" valueType="num">
                                      <p:cBhvr>
                                        <p:cTn id="136" dur="1000" fill="hold"/>
                                        <p:tgtEl>
                                          <p:spTgt spid="237605"/>
                                        </p:tgtEl>
                                        <p:attrNameLst>
                                          <p:attrName>ppt_w</p:attrName>
                                        </p:attrNameLst>
                                      </p:cBhvr>
                                      <p:tavLst>
                                        <p:tav tm="0">
                                          <p:val>
                                            <p:fltVal val="0"/>
                                          </p:val>
                                        </p:tav>
                                        <p:tav tm="100000">
                                          <p:val>
                                            <p:strVal val="#ppt_w"/>
                                          </p:val>
                                        </p:tav>
                                      </p:tavLst>
                                    </p:anim>
                                    <p:anim calcmode="lin" valueType="num">
                                      <p:cBhvr>
                                        <p:cTn id="137" dur="1000" fill="hold"/>
                                        <p:tgtEl>
                                          <p:spTgt spid="237605"/>
                                        </p:tgtEl>
                                        <p:attrNameLst>
                                          <p:attrName>ppt_h</p:attrName>
                                        </p:attrNameLst>
                                      </p:cBhvr>
                                      <p:tavLst>
                                        <p:tav tm="0">
                                          <p:val>
                                            <p:fltVal val="0"/>
                                          </p:val>
                                        </p:tav>
                                        <p:tav tm="100000">
                                          <p:val>
                                            <p:strVal val="#ppt_h"/>
                                          </p:val>
                                        </p:tav>
                                      </p:tavLst>
                                    </p:anim>
                                    <p:anim calcmode="lin" valueType="num">
                                      <p:cBhvr>
                                        <p:cTn id="138" dur="1000" fill="hold"/>
                                        <p:tgtEl>
                                          <p:spTgt spid="237605"/>
                                        </p:tgtEl>
                                        <p:attrNameLst>
                                          <p:attrName>ppt_x</p:attrName>
                                        </p:attrNameLst>
                                      </p:cBhvr>
                                      <p:tavLst>
                                        <p:tav tm="0" fmla="#ppt_x+(cos(-2*pi*(1-$))*-#ppt_x-sin(-2*pi*(1-$))*(1-#ppt_y))*(1-$)">
                                          <p:val>
                                            <p:fltVal val="0"/>
                                          </p:val>
                                        </p:tav>
                                        <p:tav tm="100000">
                                          <p:val>
                                            <p:fltVal val="1"/>
                                          </p:val>
                                        </p:tav>
                                      </p:tavLst>
                                    </p:anim>
                                    <p:anim calcmode="lin" valueType="num">
                                      <p:cBhvr>
                                        <p:cTn id="139" dur="1000" fill="hold"/>
                                        <p:tgtEl>
                                          <p:spTgt spid="237605"/>
                                        </p:tgtEl>
                                        <p:attrNameLst>
                                          <p:attrName>ppt_y</p:attrName>
                                        </p:attrNameLst>
                                      </p:cBhvr>
                                      <p:tavLst>
                                        <p:tav tm="0" fmla="#ppt_y+(sin(-2*pi*(1-$))*-#ppt_x+cos(-2*pi*(1-$))*(1-#ppt_y))*(1-$)">
                                          <p:val>
                                            <p:fltVal val="0"/>
                                          </p:val>
                                        </p:tav>
                                        <p:tav tm="100000">
                                          <p:val>
                                            <p:fltVal val="1"/>
                                          </p:val>
                                        </p:tav>
                                      </p:tavLst>
                                    </p:anim>
                                  </p:childTnLst>
                                </p:cTn>
                              </p:par>
                            </p:childTnLst>
                          </p:cTn>
                        </p:par>
                        <p:par>
                          <p:cTn id="140" fill="hold" nodeType="afterGroup">
                            <p:stCondLst>
                              <p:cond delay="1000"/>
                            </p:stCondLst>
                            <p:childTnLst>
                              <p:par>
                                <p:cTn id="141" presetID="23" presetClass="entr" presetSubtype="16" fill="hold" grpId="0" nodeType="afterEffect">
                                  <p:stCondLst>
                                    <p:cond delay="0"/>
                                  </p:stCondLst>
                                  <p:childTnLst>
                                    <p:set>
                                      <p:cBhvr>
                                        <p:cTn id="142" dur="1" fill="hold">
                                          <p:stCondLst>
                                            <p:cond delay="0"/>
                                          </p:stCondLst>
                                        </p:cTn>
                                        <p:tgtEl>
                                          <p:spTgt spid="237677"/>
                                        </p:tgtEl>
                                        <p:attrNameLst>
                                          <p:attrName>style.visibility</p:attrName>
                                        </p:attrNameLst>
                                      </p:cBhvr>
                                      <p:to>
                                        <p:strVal val="visible"/>
                                      </p:to>
                                    </p:set>
                                    <p:anim calcmode="lin" valueType="num">
                                      <p:cBhvr>
                                        <p:cTn id="143" dur="500" fill="hold"/>
                                        <p:tgtEl>
                                          <p:spTgt spid="237677"/>
                                        </p:tgtEl>
                                        <p:attrNameLst>
                                          <p:attrName>ppt_w</p:attrName>
                                        </p:attrNameLst>
                                      </p:cBhvr>
                                      <p:tavLst>
                                        <p:tav tm="0">
                                          <p:val>
                                            <p:fltVal val="0"/>
                                          </p:val>
                                        </p:tav>
                                        <p:tav tm="100000">
                                          <p:val>
                                            <p:strVal val="#ppt_w"/>
                                          </p:val>
                                        </p:tav>
                                      </p:tavLst>
                                    </p:anim>
                                    <p:anim calcmode="lin" valueType="num">
                                      <p:cBhvr>
                                        <p:cTn id="144" dur="500" fill="hold"/>
                                        <p:tgtEl>
                                          <p:spTgt spid="237677"/>
                                        </p:tgtEl>
                                        <p:attrNameLst>
                                          <p:attrName>ppt_h</p:attrName>
                                        </p:attrNameLst>
                                      </p:cBhvr>
                                      <p:tavLst>
                                        <p:tav tm="0">
                                          <p:val>
                                            <p:fltVal val="0"/>
                                          </p:val>
                                        </p:tav>
                                        <p:tav tm="100000">
                                          <p:val>
                                            <p:strVal val="#ppt_h"/>
                                          </p:val>
                                        </p:tav>
                                      </p:tavLst>
                                    </p:anim>
                                  </p:childTnLst>
                                </p:cTn>
                              </p:par>
                            </p:childTnLst>
                          </p:cTn>
                        </p:par>
                        <p:par>
                          <p:cTn id="145" fill="hold" nodeType="afterGroup">
                            <p:stCondLst>
                              <p:cond delay="1500"/>
                            </p:stCondLst>
                            <p:childTnLst>
                              <p:par>
                                <p:cTn id="146" presetID="23" presetClass="entr" presetSubtype="16" fill="hold" grpId="0" nodeType="afterEffect">
                                  <p:stCondLst>
                                    <p:cond delay="0"/>
                                  </p:stCondLst>
                                  <p:childTnLst>
                                    <p:set>
                                      <p:cBhvr>
                                        <p:cTn id="147" dur="1" fill="hold">
                                          <p:stCondLst>
                                            <p:cond delay="0"/>
                                          </p:stCondLst>
                                        </p:cTn>
                                        <p:tgtEl>
                                          <p:spTgt spid="237678"/>
                                        </p:tgtEl>
                                        <p:attrNameLst>
                                          <p:attrName>style.visibility</p:attrName>
                                        </p:attrNameLst>
                                      </p:cBhvr>
                                      <p:to>
                                        <p:strVal val="visible"/>
                                      </p:to>
                                    </p:set>
                                    <p:anim calcmode="lin" valueType="num">
                                      <p:cBhvr>
                                        <p:cTn id="148" dur="500" fill="hold"/>
                                        <p:tgtEl>
                                          <p:spTgt spid="237678"/>
                                        </p:tgtEl>
                                        <p:attrNameLst>
                                          <p:attrName>ppt_w</p:attrName>
                                        </p:attrNameLst>
                                      </p:cBhvr>
                                      <p:tavLst>
                                        <p:tav tm="0">
                                          <p:val>
                                            <p:fltVal val="0"/>
                                          </p:val>
                                        </p:tav>
                                        <p:tav tm="100000">
                                          <p:val>
                                            <p:strVal val="#ppt_w"/>
                                          </p:val>
                                        </p:tav>
                                      </p:tavLst>
                                    </p:anim>
                                    <p:anim calcmode="lin" valueType="num">
                                      <p:cBhvr>
                                        <p:cTn id="149" dur="500" fill="hold"/>
                                        <p:tgtEl>
                                          <p:spTgt spid="237678"/>
                                        </p:tgtEl>
                                        <p:attrNameLst>
                                          <p:attrName>ppt_h</p:attrName>
                                        </p:attrNameLst>
                                      </p:cBhvr>
                                      <p:tavLst>
                                        <p:tav tm="0">
                                          <p:val>
                                            <p:fltVal val="0"/>
                                          </p:val>
                                        </p:tav>
                                        <p:tav tm="100000">
                                          <p:val>
                                            <p:strVal val="#ppt_h"/>
                                          </p:val>
                                        </p:tav>
                                      </p:tavLst>
                                    </p:anim>
                                  </p:childTnLst>
                                </p:cTn>
                              </p:par>
                            </p:childTnLst>
                          </p:cTn>
                        </p:par>
                        <p:par>
                          <p:cTn id="150" fill="hold" nodeType="afterGroup">
                            <p:stCondLst>
                              <p:cond delay="2000"/>
                            </p:stCondLst>
                            <p:childTnLst>
                              <p:par>
                                <p:cTn id="151" presetID="23" presetClass="entr" presetSubtype="16" fill="hold" grpId="0" nodeType="afterEffect">
                                  <p:stCondLst>
                                    <p:cond delay="0"/>
                                  </p:stCondLst>
                                  <p:childTnLst>
                                    <p:set>
                                      <p:cBhvr>
                                        <p:cTn id="152" dur="1" fill="hold">
                                          <p:stCondLst>
                                            <p:cond delay="0"/>
                                          </p:stCondLst>
                                        </p:cTn>
                                        <p:tgtEl>
                                          <p:spTgt spid="237679"/>
                                        </p:tgtEl>
                                        <p:attrNameLst>
                                          <p:attrName>style.visibility</p:attrName>
                                        </p:attrNameLst>
                                      </p:cBhvr>
                                      <p:to>
                                        <p:strVal val="visible"/>
                                      </p:to>
                                    </p:set>
                                    <p:anim calcmode="lin" valueType="num">
                                      <p:cBhvr>
                                        <p:cTn id="153" dur="500" fill="hold"/>
                                        <p:tgtEl>
                                          <p:spTgt spid="237679"/>
                                        </p:tgtEl>
                                        <p:attrNameLst>
                                          <p:attrName>ppt_w</p:attrName>
                                        </p:attrNameLst>
                                      </p:cBhvr>
                                      <p:tavLst>
                                        <p:tav tm="0">
                                          <p:val>
                                            <p:fltVal val="0"/>
                                          </p:val>
                                        </p:tav>
                                        <p:tav tm="100000">
                                          <p:val>
                                            <p:strVal val="#ppt_w"/>
                                          </p:val>
                                        </p:tav>
                                      </p:tavLst>
                                    </p:anim>
                                    <p:anim calcmode="lin" valueType="num">
                                      <p:cBhvr>
                                        <p:cTn id="154" dur="500" fill="hold"/>
                                        <p:tgtEl>
                                          <p:spTgt spid="2376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05" grpId="0" animBg="1" autoUpdateAnimBg="0"/>
      <p:bldP spid="237606" grpId="0" animBg="1" autoUpdateAnimBg="0"/>
      <p:bldP spid="237607" grpId="0" animBg="1" autoUpdateAnimBg="0"/>
      <p:bldP spid="237608" grpId="0" animBg="1" autoUpdateAnimBg="0"/>
      <p:bldP spid="237609" grpId="0" animBg="1" autoUpdateAnimBg="0"/>
      <p:bldP spid="237610" grpId="0" animBg="1" autoUpdateAnimBg="0"/>
      <p:bldP spid="237612" grpId="0" animBg="1" autoUpdateAnimBg="0"/>
      <p:bldP spid="237613" grpId="0" animBg="1" autoUpdateAnimBg="0"/>
      <p:bldP spid="237614" grpId="0" autoUpdateAnimBg="0"/>
      <p:bldP spid="237615" grpId="0" animBg="1" autoUpdateAnimBg="0"/>
      <p:bldP spid="237616" grpId="0" animBg="1" autoUpdateAnimBg="0"/>
      <p:bldP spid="237617" grpId="0" animBg="1" autoUpdateAnimBg="0"/>
      <p:bldP spid="237636" grpId="0" animBg="1" autoUpdateAnimBg="0"/>
      <p:bldP spid="237637" grpId="0" animBg="1" autoUpdateAnimBg="0"/>
      <p:bldP spid="237659" grpId="0" autoUpdateAnimBg="0"/>
      <p:bldP spid="237660" grpId="0" autoUpdateAnimBg="0"/>
      <p:bldP spid="237664" grpId="0" autoUpdateAnimBg="0"/>
      <p:bldP spid="237666" grpId="0" animBg="1"/>
      <p:bldP spid="237667" grpId="0" animBg="1"/>
      <p:bldP spid="237670" grpId="0" animBg="1"/>
      <p:bldP spid="237671" grpId="0" animBg="1"/>
      <p:bldP spid="237672" grpId="0" animBg="1"/>
      <p:bldP spid="237673" grpId="0" animBg="1"/>
      <p:bldP spid="237674" grpId="0" animBg="1"/>
      <p:bldP spid="237675" grpId="0" animBg="1"/>
      <p:bldP spid="237676" grpId="0" animBg="1"/>
      <p:bldP spid="237677" grpId="0" animBg="1"/>
      <p:bldP spid="237678" grpId="0" animBg="1"/>
      <p:bldP spid="2376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50" name="Rectangle 1030"/>
          <p:cNvSpPr>
            <a:spLocks noGrp="1" noChangeArrowheads="1"/>
          </p:cNvSpPr>
          <p:nvPr>
            <p:ph type="title"/>
          </p:nvPr>
        </p:nvSpPr>
        <p:spPr/>
        <p:txBody>
          <a:bodyPr/>
          <a:lstStyle/>
          <a:p>
            <a:r>
              <a:rPr lang="de-DE" altLang="en-US"/>
              <a:t>Terminology: Version </a:t>
            </a:r>
          </a:p>
        </p:txBody>
      </p:sp>
      <p:sp>
        <p:nvSpPr>
          <p:cNvPr id="287751" name="Rectangle 1031"/>
          <p:cNvSpPr>
            <a:spLocks noGrp="1" noChangeArrowheads="1"/>
          </p:cNvSpPr>
          <p:nvPr>
            <p:ph type="body" idx="1"/>
          </p:nvPr>
        </p:nvSpPr>
        <p:spPr/>
        <p:txBody>
          <a:bodyPr/>
          <a:lstStyle/>
          <a:p>
            <a:r>
              <a:rPr lang="en-US" altLang="en-US"/>
              <a:t>The initial release or re-release of a configuration item associated with a complete compilation or recompilation of the item. Different versions have different functionality.</a:t>
            </a:r>
            <a:endParaRPr lang="de-DE"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Terminology: Baseline</a:t>
            </a:r>
          </a:p>
        </p:txBody>
      </p:sp>
      <p:sp>
        <p:nvSpPr>
          <p:cNvPr id="164867" name="Rectangle 3"/>
          <p:cNvSpPr>
            <a:spLocks noGrp="1" noChangeArrowheads="1"/>
          </p:cNvSpPr>
          <p:nvPr>
            <p:ph type="body" idx="1"/>
          </p:nvPr>
        </p:nvSpPr>
        <p:spPr>
          <a:xfrm>
            <a:off x="385763" y="1843088"/>
            <a:ext cx="8939212" cy="4373562"/>
          </a:xfrm>
        </p:spPr>
        <p:txBody>
          <a:bodyPr/>
          <a:lstStyle/>
          <a:p>
            <a:pPr>
              <a:buFont typeface="Symbol" panose="05050102010706020507" pitchFamily="18" charset="2"/>
              <a:buNone/>
            </a:pPr>
            <a:r>
              <a:rPr lang="en-US" altLang="en-US"/>
              <a:t>    “</a:t>
            </a:r>
            <a:r>
              <a:rPr lang="en-US" altLang="en-US" i="1"/>
              <a:t>A specification or product that has been formally reviewed and agreed to by responsible management, that thereafter serves as the basis for further development, and can be changed only through formal change control procedures</a:t>
            </a:r>
            <a:r>
              <a:rPr lang="en-US" altLang="en-US"/>
              <a:t>.”</a:t>
            </a:r>
          </a:p>
          <a:p>
            <a:pPr>
              <a:buFont typeface="Symbol" panose="05050102010706020507" pitchFamily="18" charset="2"/>
              <a:buNone/>
            </a:pPr>
            <a:endParaRPr lang="en-US" altLang="en-US"/>
          </a:p>
          <a:p>
            <a:pPr>
              <a:buFont typeface="Symbol" panose="05050102010706020507" pitchFamily="18" charset="2"/>
              <a:buNone/>
            </a:pPr>
            <a:r>
              <a:rPr lang="en-US" altLang="en-US"/>
              <a:t>Examples: </a:t>
            </a:r>
          </a:p>
          <a:p>
            <a:pPr lvl="1">
              <a:buFont typeface="Wingdings" panose="05000000000000000000" pitchFamily="2" charset="2"/>
              <a:buNone/>
            </a:pPr>
            <a:r>
              <a:rPr lang="en-US" altLang="en-US"/>
              <a:t>Baseline A: All t</a:t>
            </a:r>
            <a:r>
              <a:rPr lang="en-US" altLang="en-US" b="0"/>
              <a:t>he API have completely been defined; the bodies of the methods are empty</a:t>
            </a:r>
            <a:r>
              <a:rPr lang="en-US" altLang="en-US"/>
              <a:t>.</a:t>
            </a:r>
          </a:p>
          <a:p>
            <a:pPr lvl="1">
              <a:buFont typeface="Wingdings" panose="05000000000000000000" pitchFamily="2" charset="2"/>
              <a:buNone/>
            </a:pPr>
            <a:r>
              <a:rPr lang="en-US" altLang="en-US"/>
              <a:t>Baseline B: </a:t>
            </a:r>
            <a:r>
              <a:rPr lang="en-US" altLang="en-US" b="0"/>
              <a:t>All data access methods are implemented and tested</a:t>
            </a:r>
            <a:r>
              <a:rPr lang="en-US" altLang="en-US"/>
              <a:t>.</a:t>
            </a:r>
          </a:p>
          <a:p>
            <a:pPr lvl="1">
              <a:buFont typeface="Wingdings" panose="05000000000000000000" pitchFamily="2" charset="2"/>
              <a:buNone/>
            </a:pPr>
            <a:r>
              <a:rPr lang="en-US" altLang="en-US"/>
              <a:t>Baseline C: </a:t>
            </a:r>
            <a:r>
              <a:rPr lang="en-US" altLang="en-US" b="0"/>
              <a:t>The</a:t>
            </a:r>
            <a:r>
              <a:rPr lang="en-US" altLang="en-US"/>
              <a:t> </a:t>
            </a:r>
            <a:r>
              <a:rPr lang="en-US" altLang="en-US" b="0"/>
              <a:t>GUI is implemented.</a:t>
            </a:r>
            <a:endParaRPr lang="en-US" altLang="en-US" sz="1800" b="0"/>
          </a:p>
        </p:txBody>
      </p:sp>
      <p:sp>
        <p:nvSpPr>
          <p:cNvPr id="164868" name="AutoShape 4">
            <a:hlinkClick r:id="" action="ppaction://hlinkshowjump?jump=lastslideviewed" highlightClick="1"/>
          </p:cNvPr>
          <p:cNvSpPr>
            <a:spLocks noChangeArrowheads="1"/>
          </p:cNvSpPr>
          <p:nvPr/>
        </p:nvSpPr>
        <p:spPr bwMode="auto">
          <a:xfrm>
            <a:off x="8994775" y="152400"/>
            <a:ext cx="539750" cy="498475"/>
          </a:xfrm>
          <a:prstGeom prst="actionButtonReturn">
            <a:avLst/>
          </a:prstGeom>
          <a:solidFill>
            <a:srgbClr val="FFECD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026"/>
          <p:cNvSpPr>
            <a:spLocks noGrp="1" noChangeArrowheads="1"/>
          </p:cNvSpPr>
          <p:nvPr>
            <p:ph type="title"/>
          </p:nvPr>
        </p:nvSpPr>
        <p:spPr>
          <a:noFill/>
          <a:ln/>
        </p:spPr>
        <p:txBody>
          <a:bodyPr/>
          <a:lstStyle/>
          <a:p>
            <a:r>
              <a:rPr lang="en-US" altLang="en-US"/>
              <a:t>More on Baselines</a:t>
            </a:r>
          </a:p>
        </p:txBody>
      </p:sp>
      <p:sp>
        <p:nvSpPr>
          <p:cNvPr id="174083" name="Rectangle 1027"/>
          <p:cNvSpPr>
            <a:spLocks noGrp="1" noChangeArrowheads="1"/>
          </p:cNvSpPr>
          <p:nvPr>
            <p:ph type="body" idx="1"/>
          </p:nvPr>
        </p:nvSpPr>
        <p:spPr>
          <a:xfrm>
            <a:off x="292100" y="1041400"/>
            <a:ext cx="9261475" cy="5283200"/>
          </a:xfrm>
          <a:noFill/>
          <a:ln/>
        </p:spPr>
        <p:txBody>
          <a:bodyPr/>
          <a:lstStyle/>
          <a:p>
            <a:r>
              <a:rPr lang="en-US" altLang="en-US"/>
              <a:t>As systems are developed, a series of baselines is developed, usually after a review (analysis review, design review, code review, system testing, client acceptance, ...)</a:t>
            </a:r>
          </a:p>
          <a:p>
            <a:pPr lvl="1"/>
            <a:r>
              <a:rPr lang="en-US" altLang="en-US" i="1"/>
              <a:t>Developmental baseline</a:t>
            </a:r>
            <a:r>
              <a:rPr lang="en-US" altLang="en-US"/>
              <a:t>  (RAD, SDD, Integration Test, ...)</a:t>
            </a:r>
          </a:p>
          <a:p>
            <a:pPr lvl="2"/>
            <a:r>
              <a:rPr lang="en-US" altLang="en-US"/>
              <a:t>Goal: Coordinate engineering activities.</a:t>
            </a:r>
          </a:p>
          <a:p>
            <a:pPr lvl="1"/>
            <a:r>
              <a:rPr lang="en-US" altLang="en-US" i="1"/>
              <a:t>Functional baseline </a:t>
            </a:r>
            <a:r>
              <a:rPr lang="en-US" altLang="en-US"/>
              <a:t> (first prototype, alpha release, beta release)</a:t>
            </a:r>
          </a:p>
          <a:p>
            <a:pPr lvl="2"/>
            <a:r>
              <a:rPr lang="en-US" altLang="en-US"/>
              <a:t> Goal: Get first customer experiences with functional system.</a:t>
            </a:r>
          </a:p>
          <a:p>
            <a:pPr lvl="1"/>
            <a:r>
              <a:rPr lang="en-US" altLang="en-US" i="1"/>
              <a:t>Product baseline </a:t>
            </a:r>
            <a:r>
              <a:rPr lang="en-US" altLang="en-US"/>
              <a:t> (product)</a:t>
            </a:r>
          </a:p>
          <a:p>
            <a:pPr lvl="2"/>
            <a:r>
              <a:rPr lang="en-US" altLang="en-US"/>
              <a:t>Goal: Coordinate sales and customer support.</a:t>
            </a:r>
          </a:p>
          <a:p>
            <a:r>
              <a:rPr lang="en-US" altLang="en-US"/>
              <a:t>Many naming scheme for baselines exist (1.0, 6.01a, ...)</a:t>
            </a:r>
          </a:p>
          <a:p>
            <a:r>
              <a:rPr lang="en-US" altLang="en-US"/>
              <a:t>A 3 digit scheme is quite common: </a:t>
            </a:r>
          </a:p>
        </p:txBody>
      </p:sp>
      <p:sp>
        <p:nvSpPr>
          <p:cNvPr id="174085" name="Line 1029"/>
          <p:cNvSpPr>
            <a:spLocks noChangeShapeType="1"/>
          </p:cNvSpPr>
          <p:nvPr/>
        </p:nvSpPr>
        <p:spPr bwMode="auto">
          <a:xfrm flipH="1">
            <a:off x="3373438" y="5248275"/>
            <a:ext cx="825500" cy="258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086" name="Line 1030"/>
          <p:cNvSpPr>
            <a:spLocks noChangeShapeType="1"/>
          </p:cNvSpPr>
          <p:nvPr/>
        </p:nvSpPr>
        <p:spPr bwMode="auto">
          <a:xfrm flipH="1">
            <a:off x="4398963" y="5246688"/>
            <a:ext cx="74612" cy="3603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087" name="Line 1031"/>
          <p:cNvSpPr>
            <a:spLocks noChangeShapeType="1"/>
          </p:cNvSpPr>
          <p:nvPr/>
        </p:nvSpPr>
        <p:spPr bwMode="auto">
          <a:xfrm>
            <a:off x="4719638" y="5213350"/>
            <a:ext cx="2571750" cy="393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088" name="Rectangle 1032"/>
          <p:cNvSpPr>
            <a:spLocks noChangeArrowheads="1"/>
          </p:cNvSpPr>
          <p:nvPr/>
        </p:nvSpPr>
        <p:spPr bwMode="auto">
          <a:xfrm>
            <a:off x="2147888" y="5510213"/>
            <a:ext cx="135572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800">
                <a:latin typeface="Times" panose="02020603050405020304" pitchFamily="18" charset="0"/>
              </a:rPr>
              <a:t>Release</a:t>
            </a:r>
          </a:p>
          <a:p>
            <a:pPr algn="ctr"/>
            <a:r>
              <a:rPr lang="en-US" altLang="en-US" sz="1800">
                <a:latin typeface="Times" panose="02020603050405020304" pitchFamily="18" charset="0"/>
              </a:rPr>
              <a:t> (Customer)</a:t>
            </a:r>
          </a:p>
        </p:txBody>
      </p:sp>
      <p:sp>
        <p:nvSpPr>
          <p:cNvPr id="174089" name="Rectangle 1033"/>
          <p:cNvSpPr>
            <a:spLocks noChangeArrowheads="1"/>
          </p:cNvSpPr>
          <p:nvPr/>
        </p:nvSpPr>
        <p:spPr bwMode="auto">
          <a:xfrm>
            <a:off x="4010025" y="5526088"/>
            <a:ext cx="138112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800">
                <a:latin typeface="Times" panose="02020603050405020304" pitchFamily="18" charset="0"/>
              </a:rPr>
              <a:t>Version </a:t>
            </a:r>
          </a:p>
          <a:p>
            <a:pPr algn="ctr"/>
            <a:r>
              <a:rPr lang="en-US" altLang="en-US" sz="1800">
                <a:latin typeface="Times" panose="02020603050405020304" pitchFamily="18" charset="0"/>
              </a:rPr>
              <a:t> (Developer)</a:t>
            </a:r>
          </a:p>
        </p:txBody>
      </p:sp>
      <p:sp>
        <p:nvSpPr>
          <p:cNvPr id="174090" name="Rectangle 1034"/>
          <p:cNvSpPr>
            <a:spLocks noChangeArrowheads="1"/>
          </p:cNvSpPr>
          <p:nvPr/>
        </p:nvSpPr>
        <p:spPr bwMode="auto">
          <a:xfrm>
            <a:off x="6759575" y="5543550"/>
            <a:ext cx="13239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800">
                <a:latin typeface="Times" panose="02020603050405020304" pitchFamily="18" charset="0"/>
              </a:rPr>
              <a:t>Revision </a:t>
            </a:r>
          </a:p>
          <a:p>
            <a:pPr algn="ctr"/>
            <a:r>
              <a:rPr lang="en-US" altLang="en-US" sz="1800">
                <a:latin typeface="Times" panose="02020603050405020304" pitchFamily="18" charset="0"/>
              </a:rPr>
              <a:t>(Developer)</a:t>
            </a:r>
          </a:p>
        </p:txBody>
      </p:sp>
      <p:sp>
        <p:nvSpPr>
          <p:cNvPr id="174084" name="Rectangle 1028"/>
          <p:cNvSpPr>
            <a:spLocks noChangeArrowheads="1"/>
          </p:cNvSpPr>
          <p:nvPr/>
        </p:nvSpPr>
        <p:spPr bwMode="auto">
          <a:xfrm>
            <a:off x="4110038" y="4983163"/>
            <a:ext cx="638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800">
                <a:latin typeface="Times" panose="02020603050405020304" pitchFamily="18" charset="0"/>
              </a:rPr>
              <a:t>7.5.5</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1028"/>
          <p:cNvSpPr>
            <a:spLocks noGrp="1" noChangeArrowheads="1"/>
          </p:cNvSpPr>
          <p:nvPr>
            <p:ph type="title"/>
          </p:nvPr>
        </p:nvSpPr>
        <p:spPr/>
        <p:txBody>
          <a:bodyPr/>
          <a:lstStyle/>
          <a:p>
            <a:r>
              <a:rPr lang="en-US" altLang="en-US"/>
              <a:t>Outline of the Lecture</a:t>
            </a:r>
          </a:p>
        </p:txBody>
      </p:sp>
      <p:sp>
        <p:nvSpPr>
          <p:cNvPr id="84997" name="Rectangle 1029"/>
          <p:cNvSpPr>
            <a:spLocks noGrp="1" noChangeArrowheads="1"/>
          </p:cNvSpPr>
          <p:nvPr>
            <p:ph type="body" idx="1"/>
          </p:nvPr>
        </p:nvSpPr>
        <p:spPr>
          <a:xfrm>
            <a:off x="593725" y="885825"/>
            <a:ext cx="8747125" cy="5105400"/>
          </a:xfrm>
        </p:spPr>
        <p:txBody>
          <a:bodyPr/>
          <a:lstStyle/>
          <a:p>
            <a:r>
              <a:rPr lang="en-US" altLang="en-US"/>
              <a:t>Purpose of Software Configuration Management (SCM)</a:t>
            </a:r>
          </a:p>
          <a:p>
            <a:pPr lvl="1"/>
            <a:r>
              <a:rPr lang="en-US" altLang="en-US"/>
              <a:t>Motivation: Why software configuration management?</a:t>
            </a:r>
          </a:p>
          <a:p>
            <a:pPr lvl="1"/>
            <a:r>
              <a:rPr lang="en-US" altLang="en-US"/>
              <a:t>Definition: What is software configuration management?</a:t>
            </a:r>
          </a:p>
          <a:p>
            <a:pPr lvl="1"/>
            <a:r>
              <a:rPr lang="en-US" altLang="en-US"/>
              <a:t>Activities and roles in software configuration management</a:t>
            </a:r>
          </a:p>
          <a:p>
            <a:r>
              <a:rPr lang="en-US" altLang="en-US"/>
              <a:t>Some Terminology</a:t>
            </a:r>
          </a:p>
          <a:p>
            <a:pPr lvl="1"/>
            <a:r>
              <a:rPr lang="en-US" altLang="en-US"/>
              <a:t>Configuration Item, Baseline, SCM Directory, Version, Revision Release.</a:t>
            </a:r>
          </a:p>
          <a:p>
            <a:r>
              <a:rPr lang="en-US" altLang="en-US"/>
              <a:t>Software Configuration Management Activities</a:t>
            </a:r>
          </a:p>
          <a:p>
            <a:pPr lvl="1"/>
            <a:r>
              <a:rPr lang="en-US" altLang="en-US"/>
              <a:t>Promotion Management, Release Management, Change Management</a:t>
            </a:r>
          </a:p>
          <a:p>
            <a:r>
              <a:rPr lang="en-US" altLang="en-US"/>
              <a:t>Outline of  a Software Configuration Management Plans</a:t>
            </a:r>
          </a:p>
          <a:p>
            <a:pPr lvl="1"/>
            <a:r>
              <a:rPr lang="en-US" altLang="en-US"/>
              <a:t>Standards (Example: IEEE 828-1990)</a:t>
            </a:r>
          </a:p>
          <a:p>
            <a:pPr lvl="1"/>
            <a:r>
              <a:rPr lang="en-US" altLang="en-US"/>
              <a:t>Basic elements of IEEE 828-1990</a:t>
            </a:r>
          </a:p>
          <a:p>
            <a:r>
              <a:rPr lang="en-US" altLang="en-US"/>
              <a:t>Configuration Management Tools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a:t>Baselines in SCM</a:t>
            </a:r>
          </a:p>
        </p:txBody>
      </p:sp>
      <p:sp>
        <p:nvSpPr>
          <p:cNvPr id="165892" name="Text Box 4"/>
          <p:cNvSpPr txBox="1">
            <a:spLocks noChangeArrowheads="1"/>
          </p:cNvSpPr>
          <p:nvPr/>
        </p:nvSpPr>
        <p:spPr bwMode="auto">
          <a:xfrm>
            <a:off x="7786688" y="4876800"/>
            <a:ext cx="196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2000" b="0">
                <a:latin typeface="Arial" panose="020B0604020202020204" pitchFamily="34" charset="0"/>
              </a:rPr>
              <a:t>Official Release</a:t>
            </a:r>
            <a:endParaRPr lang="en-US" altLang="en-US" sz="2400" b="0">
              <a:latin typeface="Times" panose="02020603050405020304" pitchFamily="18" charset="0"/>
            </a:endParaRPr>
          </a:p>
        </p:txBody>
      </p:sp>
      <p:sp>
        <p:nvSpPr>
          <p:cNvPr id="165893" name="Line 5"/>
          <p:cNvSpPr>
            <a:spLocks noChangeShapeType="1"/>
          </p:cNvSpPr>
          <p:nvPr/>
        </p:nvSpPr>
        <p:spPr bwMode="auto">
          <a:xfrm>
            <a:off x="1885950" y="2362200"/>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894" name="Line 6"/>
          <p:cNvSpPr>
            <a:spLocks noChangeShapeType="1"/>
          </p:cNvSpPr>
          <p:nvPr/>
        </p:nvSpPr>
        <p:spPr bwMode="auto">
          <a:xfrm>
            <a:off x="482600" y="2362200"/>
            <a:ext cx="42910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895" name="Line 7"/>
          <p:cNvSpPr>
            <a:spLocks noChangeShapeType="1"/>
          </p:cNvSpPr>
          <p:nvPr/>
        </p:nvSpPr>
        <p:spPr bwMode="auto">
          <a:xfrm>
            <a:off x="2462213" y="3276600"/>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896" name="Line 8"/>
          <p:cNvSpPr>
            <a:spLocks noChangeShapeType="1"/>
          </p:cNvSpPr>
          <p:nvPr/>
        </p:nvSpPr>
        <p:spPr bwMode="auto">
          <a:xfrm>
            <a:off x="895350" y="3276600"/>
            <a:ext cx="42910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897" name="Line 9"/>
          <p:cNvSpPr>
            <a:spLocks noChangeShapeType="1"/>
          </p:cNvSpPr>
          <p:nvPr/>
        </p:nvSpPr>
        <p:spPr bwMode="auto">
          <a:xfrm>
            <a:off x="1555750" y="4191000"/>
            <a:ext cx="42910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898" name="Line 10"/>
          <p:cNvSpPr>
            <a:spLocks noChangeShapeType="1"/>
          </p:cNvSpPr>
          <p:nvPr/>
        </p:nvSpPr>
        <p:spPr bwMode="auto">
          <a:xfrm>
            <a:off x="3040063" y="4191000"/>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899" name="Line 11"/>
          <p:cNvSpPr>
            <a:spLocks noChangeShapeType="1"/>
          </p:cNvSpPr>
          <p:nvPr/>
        </p:nvSpPr>
        <p:spPr bwMode="auto">
          <a:xfrm>
            <a:off x="2132013" y="5105400"/>
            <a:ext cx="4292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900" name="Text Box 12"/>
          <p:cNvSpPr txBox="1">
            <a:spLocks noChangeArrowheads="1"/>
          </p:cNvSpPr>
          <p:nvPr/>
        </p:nvSpPr>
        <p:spPr bwMode="auto">
          <a:xfrm>
            <a:off x="6459538" y="2133600"/>
            <a:ext cx="3290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2000" b="0">
                <a:solidFill>
                  <a:schemeClr val="accent2"/>
                </a:solidFill>
                <a:latin typeface="Arial" panose="020B0604020202020204" pitchFamily="34" charset="0"/>
              </a:rPr>
              <a:t>Baseline A (developmental)</a:t>
            </a:r>
            <a:endParaRPr lang="en-US" altLang="en-US" sz="2400" b="0">
              <a:latin typeface="Times" panose="02020603050405020304" pitchFamily="18" charset="0"/>
            </a:endParaRPr>
          </a:p>
        </p:txBody>
      </p:sp>
      <p:sp>
        <p:nvSpPr>
          <p:cNvPr id="165901" name="Text Box 13"/>
          <p:cNvSpPr txBox="1">
            <a:spLocks noChangeArrowheads="1"/>
          </p:cNvSpPr>
          <p:nvPr/>
        </p:nvSpPr>
        <p:spPr bwMode="auto">
          <a:xfrm>
            <a:off x="5349875" y="3048000"/>
            <a:ext cx="440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2000" b="0">
                <a:solidFill>
                  <a:schemeClr val="accent2"/>
                </a:solidFill>
                <a:latin typeface="Arial" panose="020B0604020202020204" pitchFamily="34" charset="0"/>
              </a:rPr>
              <a:t>Baseline B (functional, first prototype)</a:t>
            </a:r>
            <a:endParaRPr lang="en-US" altLang="en-US" sz="2400" b="0">
              <a:latin typeface="Times" panose="02020603050405020304" pitchFamily="18" charset="0"/>
            </a:endParaRPr>
          </a:p>
        </p:txBody>
      </p:sp>
      <p:sp>
        <p:nvSpPr>
          <p:cNvPr id="165902" name="Text Box 14"/>
          <p:cNvSpPr txBox="1">
            <a:spLocks noChangeArrowheads="1"/>
          </p:cNvSpPr>
          <p:nvPr/>
        </p:nvSpPr>
        <p:spPr bwMode="auto">
          <a:xfrm>
            <a:off x="5899150" y="3962400"/>
            <a:ext cx="385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2000" b="0">
                <a:solidFill>
                  <a:schemeClr val="accent2"/>
                </a:solidFill>
                <a:latin typeface="Arial" panose="020B0604020202020204" pitchFamily="34" charset="0"/>
              </a:rPr>
              <a:t>Baseline C (functional, beta test)</a:t>
            </a:r>
            <a:endParaRPr lang="en-US" altLang="en-US" sz="2400" b="0">
              <a:latin typeface="Times" panose="02020603050405020304" pitchFamily="18" charset="0"/>
            </a:endParaRPr>
          </a:p>
        </p:txBody>
      </p:sp>
      <p:sp>
        <p:nvSpPr>
          <p:cNvPr id="165903" name="Text Box 15"/>
          <p:cNvSpPr txBox="1">
            <a:spLocks noChangeArrowheads="1"/>
          </p:cNvSpPr>
          <p:nvPr/>
        </p:nvSpPr>
        <p:spPr bwMode="auto">
          <a:xfrm>
            <a:off x="1981200" y="5610225"/>
            <a:ext cx="669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b="0">
                <a:latin typeface="Arial" panose="020B0604020202020204" pitchFamily="34" charset="0"/>
              </a:rPr>
              <a:t>How do we manage changes in the  baselines?</a:t>
            </a:r>
            <a:endParaRPr lang="en-US" altLang="en-US" sz="2400" b="0">
              <a:latin typeface="Times" panose="02020603050405020304" pitchFamily="18" charset="0"/>
            </a:endParaRPr>
          </a:p>
        </p:txBody>
      </p:sp>
      <p:sp>
        <p:nvSpPr>
          <p:cNvPr id="165906" name="Line 18"/>
          <p:cNvSpPr>
            <a:spLocks noChangeShapeType="1"/>
          </p:cNvSpPr>
          <p:nvPr/>
        </p:nvSpPr>
        <p:spPr bwMode="auto">
          <a:xfrm>
            <a:off x="396875" y="6096000"/>
            <a:ext cx="8128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907" name="Text Box 19"/>
          <p:cNvSpPr txBox="1">
            <a:spLocks noChangeArrowheads="1"/>
          </p:cNvSpPr>
          <p:nvPr/>
        </p:nvSpPr>
        <p:spPr bwMode="auto">
          <a:xfrm>
            <a:off x="7921625" y="6276975"/>
            <a:ext cx="6365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a:latin typeface="Times" panose="02020603050405020304" pitchFamily="18" charset="0"/>
              </a:rPr>
              <a:t>Time</a:t>
            </a:r>
          </a:p>
        </p:txBody>
      </p:sp>
      <p:sp>
        <p:nvSpPr>
          <p:cNvPr id="165908" name="Line 20"/>
          <p:cNvSpPr>
            <a:spLocks noChangeShapeType="1"/>
          </p:cNvSpPr>
          <p:nvPr/>
        </p:nvSpPr>
        <p:spPr bwMode="auto">
          <a:xfrm>
            <a:off x="2863850" y="2355850"/>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909" name="Line 21"/>
          <p:cNvSpPr>
            <a:spLocks noChangeShapeType="1"/>
          </p:cNvSpPr>
          <p:nvPr/>
        </p:nvSpPr>
        <p:spPr bwMode="auto">
          <a:xfrm>
            <a:off x="4843463" y="4168775"/>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910" name="Line 22"/>
          <p:cNvSpPr>
            <a:spLocks noChangeShapeType="1"/>
          </p:cNvSpPr>
          <p:nvPr/>
        </p:nvSpPr>
        <p:spPr bwMode="auto">
          <a:xfrm>
            <a:off x="4535488" y="3302000"/>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911" name="Line 23"/>
          <p:cNvSpPr>
            <a:spLocks noChangeShapeType="1"/>
          </p:cNvSpPr>
          <p:nvPr/>
        </p:nvSpPr>
        <p:spPr bwMode="auto">
          <a:xfrm>
            <a:off x="3984625" y="2397125"/>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912" name="Line 24"/>
          <p:cNvSpPr>
            <a:spLocks noChangeShapeType="1"/>
          </p:cNvSpPr>
          <p:nvPr/>
        </p:nvSpPr>
        <p:spPr bwMode="auto">
          <a:xfrm>
            <a:off x="3429000" y="2381250"/>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9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p:txBody>
          <a:bodyPr/>
          <a:lstStyle/>
          <a:p>
            <a:r>
              <a:rPr lang="en-US" altLang="en-US"/>
              <a:t>Change management</a:t>
            </a:r>
          </a:p>
        </p:txBody>
      </p:sp>
      <p:sp>
        <p:nvSpPr>
          <p:cNvPr id="256003" name="Rectangle 1027"/>
          <p:cNvSpPr>
            <a:spLocks noGrp="1" noChangeArrowheads="1"/>
          </p:cNvSpPr>
          <p:nvPr>
            <p:ph type="body" idx="1"/>
          </p:nvPr>
        </p:nvSpPr>
        <p:spPr/>
        <p:txBody>
          <a:bodyPr/>
          <a:lstStyle/>
          <a:p>
            <a:r>
              <a:rPr lang="en-US" altLang="en-US"/>
              <a:t>Change management is the handling of change requests</a:t>
            </a:r>
          </a:p>
          <a:p>
            <a:pPr lvl="1"/>
            <a:r>
              <a:rPr lang="en-US" altLang="en-US"/>
              <a:t>A change request leads to the creation of a new release </a:t>
            </a:r>
          </a:p>
          <a:p>
            <a:r>
              <a:rPr lang="en-US" altLang="en-US"/>
              <a:t>General change process</a:t>
            </a:r>
          </a:p>
          <a:p>
            <a:pPr lvl="1"/>
            <a:r>
              <a:rPr lang="en-US" altLang="en-US"/>
              <a:t>The change is requested (this can be done by anyone including users and developers)</a:t>
            </a:r>
          </a:p>
          <a:p>
            <a:pPr lvl="1"/>
            <a:r>
              <a:rPr lang="en-US" altLang="en-US"/>
              <a:t>The change request is assessed against project goals</a:t>
            </a:r>
          </a:p>
          <a:p>
            <a:pPr lvl="1"/>
            <a:r>
              <a:rPr lang="en-US" altLang="en-US"/>
              <a:t>Following the assessment, the change is accepted or rejected</a:t>
            </a:r>
          </a:p>
          <a:p>
            <a:pPr lvl="1"/>
            <a:r>
              <a:rPr lang="en-US" altLang="en-US"/>
              <a:t>If it is accepted, the change is assigned to a developer and implemented</a:t>
            </a:r>
          </a:p>
          <a:p>
            <a:pPr lvl="1"/>
            <a:r>
              <a:rPr lang="en-US" altLang="en-US"/>
              <a:t>The implemented change is audited.</a:t>
            </a:r>
          </a:p>
          <a:p>
            <a:pPr>
              <a:lnSpc>
                <a:spcPct val="100000"/>
              </a:lnSpc>
            </a:pPr>
            <a:r>
              <a:rPr lang="en-US" altLang="en-US" sz="2000"/>
              <a:t>The complexity of the change management process varies with the project. Small projects can perform change requests informally and fast while complex projects require detailed change request forms and the official approval by one more managers.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sz="half" idx="1"/>
          </p:nvPr>
        </p:nvSpPr>
        <p:spPr>
          <a:xfrm>
            <a:off x="385763" y="1295400"/>
            <a:ext cx="8939212" cy="4724400"/>
          </a:xfrm>
        </p:spPr>
        <p:txBody>
          <a:bodyPr/>
          <a:lstStyle/>
          <a:p>
            <a:r>
              <a:rPr lang="en-US" altLang="en-US" sz="2000"/>
              <a:t>Two types of controlling change:</a:t>
            </a:r>
            <a:endParaRPr lang="en-US" altLang="en-US" sz="1600"/>
          </a:p>
          <a:p>
            <a:pPr lvl="1"/>
            <a:r>
              <a:rPr lang="en-US" altLang="en-US" sz="1600" i="1"/>
              <a:t>Promotion:</a:t>
            </a:r>
            <a:r>
              <a:rPr lang="en-US" altLang="en-US" sz="1600"/>
              <a:t> The internal development state of a software is changed.</a:t>
            </a:r>
          </a:p>
          <a:p>
            <a:pPr lvl="1"/>
            <a:r>
              <a:rPr lang="en-US" altLang="en-US" sz="1600" i="1"/>
              <a:t>Release: </a:t>
            </a:r>
            <a:r>
              <a:rPr lang="en-US" altLang="en-US" sz="1600"/>
              <a:t>A changed software system is made visible outside the development organization.</a:t>
            </a:r>
          </a:p>
          <a:p>
            <a:endParaRPr lang="en-US" altLang="en-US" sz="1800"/>
          </a:p>
          <a:p>
            <a:endParaRPr lang="en-US" altLang="en-US" sz="1800"/>
          </a:p>
          <a:p>
            <a:endParaRPr lang="en-US" altLang="en-US" sz="1800"/>
          </a:p>
          <a:p>
            <a:endParaRPr lang="en-US" altLang="en-US" sz="1800"/>
          </a:p>
          <a:p>
            <a:endParaRPr lang="en-US" altLang="en-US" sz="1800"/>
          </a:p>
          <a:p>
            <a:endParaRPr lang="en-US" altLang="en-US" sz="1800"/>
          </a:p>
          <a:p>
            <a:pPr>
              <a:lnSpc>
                <a:spcPct val="70000"/>
              </a:lnSpc>
            </a:pPr>
            <a:endParaRPr lang="en-US" altLang="en-US" sz="1800"/>
          </a:p>
          <a:p>
            <a:pPr>
              <a:lnSpc>
                <a:spcPct val="70000"/>
              </a:lnSpc>
            </a:pPr>
            <a:endParaRPr lang="en-US" altLang="en-US" sz="1800"/>
          </a:p>
          <a:p>
            <a:pPr>
              <a:lnSpc>
                <a:spcPct val="70000"/>
              </a:lnSpc>
            </a:pPr>
            <a:endParaRPr lang="en-US" altLang="en-US" sz="1800"/>
          </a:p>
          <a:p>
            <a:pPr>
              <a:lnSpc>
                <a:spcPct val="70000"/>
              </a:lnSpc>
            </a:pPr>
            <a:r>
              <a:rPr lang="en-US" altLang="en-US" sz="1800"/>
              <a:t>Approaches for controlling change (Change Policy)</a:t>
            </a:r>
          </a:p>
          <a:p>
            <a:pPr lvl="1"/>
            <a:r>
              <a:rPr lang="en-US" altLang="en-US" sz="1600"/>
              <a:t>Informal (good for research type environments and promotions)</a:t>
            </a:r>
          </a:p>
          <a:p>
            <a:pPr lvl="1"/>
            <a:r>
              <a:rPr lang="en-US" altLang="en-US" sz="1600"/>
              <a:t>Formal approach (good for externally developed CIs and for releases)</a:t>
            </a:r>
          </a:p>
        </p:txBody>
      </p:sp>
      <p:sp>
        <p:nvSpPr>
          <p:cNvPr id="172035" name="Rectangle 3"/>
          <p:cNvSpPr>
            <a:spLocks noGrp="1" noChangeArrowheads="1"/>
          </p:cNvSpPr>
          <p:nvPr>
            <p:ph type="title"/>
          </p:nvPr>
        </p:nvSpPr>
        <p:spPr/>
        <p:txBody>
          <a:bodyPr/>
          <a:lstStyle/>
          <a:p>
            <a:r>
              <a:rPr lang="en-US" altLang="en-US"/>
              <a:t>Controlling Changes</a:t>
            </a:r>
          </a:p>
        </p:txBody>
      </p:sp>
      <p:sp>
        <p:nvSpPr>
          <p:cNvPr id="172038" name="Line 6"/>
          <p:cNvSpPr>
            <a:spLocks noChangeShapeType="1"/>
          </p:cNvSpPr>
          <p:nvPr/>
        </p:nvSpPr>
        <p:spPr bwMode="auto">
          <a:xfrm>
            <a:off x="3151188" y="3589338"/>
            <a:ext cx="0" cy="725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52" tIns="40993" rIns="83452" bIns="40993">
            <a:spAutoFit/>
          </a:bodyPr>
          <a:lstStyle/>
          <a:p>
            <a:endParaRPr lang="en-IN"/>
          </a:p>
        </p:txBody>
      </p:sp>
      <p:sp>
        <p:nvSpPr>
          <p:cNvPr id="172039" name="Line 7"/>
          <p:cNvSpPr>
            <a:spLocks noChangeShapeType="1"/>
          </p:cNvSpPr>
          <p:nvPr/>
        </p:nvSpPr>
        <p:spPr bwMode="auto">
          <a:xfrm>
            <a:off x="6000750" y="3589338"/>
            <a:ext cx="0" cy="725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52" tIns="40993" rIns="83452" bIns="40993">
            <a:spAutoFit/>
          </a:bodyPr>
          <a:lstStyle/>
          <a:p>
            <a:endParaRPr lang="en-IN"/>
          </a:p>
        </p:txBody>
      </p:sp>
      <p:sp>
        <p:nvSpPr>
          <p:cNvPr id="172041" name="Line 9"/>
          <p:cNvSpPr>
            <a:spLocks noChangeShapeType="1"/>
          </p:cNvSpPr>
          <p:nvPr/>
        </p:nvSpPr>
        <p:spPr bwMode="auto">
          <a:xfrm>
            <a:off x="2609850" y="4402138"/>
            <a:ext cx="12461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52" tIns="40993" rIns="83452" bIns="40993">
            <a:spAutoFit/>
          </a:bodyPr>
          <a:lstStyle/>
          <a:p>
            <a:endParaRPr lang="en-IN"/>
          </a:p>
        </p:txBody>
      </p:sp>
      <p:sp>
        <p:nvSpPr>
          <p:cNvPr id="172042" name="Line 10"/>
          <p:cNvSpPr>
            <a:spLocks noChangeShapeType="1"/>
          </p:cNvSpPr>
          <p:nvPr/>
        </p:nvSpPr>
        <p:spPr bwMode="auto">
          <a:xfrm>
            <a:off x="5457825" y="4402138"/>
            <a:ext cx="12477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52" tIns="40993" rIns="83452" bIns="40993">
            <a:spAutoFit/>
          </a:bodyPr>
          <a:lstStyle/>
          <a:p>
            <a:endParaRPr lang="en-IN"/>
          </a:p>
        </p:txBody>
      </p:sp>
      <p:sp>
        <p:nvSpPr>
          <p:cNvPr id="172043" name="Rectangle 11"/>
          <p:cNvSpPr>
            <a:spLocks noChangeArrowheads="1"/>
          </p:cNvSpPr>
          <p:nvPr/>
        </p:nvSpPr>
        <p:spPr bwMode="auto">
          <a:xfrm>
            <a:off x="2601913" y="4443413"/>
            <a:ext cx="1209675" cy="357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52" tIns="40993" rIns="83452" bIns="40993">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Promotion</a:t>
            </a:r>
          </a:p>
        </p:txBody>
      </p:sp>
      <p:sp>
        <p:nvSpPr>
          <p:cNvPr id="172044" name="Rectangle 12"/>
          <p:cNvSpPr>
            <a:spLocks noChangeArrowheads="1"/>
          </p:cNvSpPr>
          <p:nvPr/>
        </p:nvSpPr>
        <p:spPr bwMode="auto">
          <a:xfrm>
            <a:off x="5600700" y="4443413"/>
            <a:ext cx="904875" cy="357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52" tIns="40993" rIns="83452" bIns="40993">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Release</a:t>
            </a:r>
          </a:p>
        </p:txBody>
      </p:sp>
      <p:sp>
        <p:nvSpPr>
          <p:cNvPr id="172045" name="Rectangle 13"/>
          <p:cNvSpPr>
            <a:spLocks noChangeArrowheads="1"/>
          </p:cNvSpPr>
          <p:nvPr/>
        </p:nvSpPr>
        <p:spPr bwMode="auto">
          <a:xfrm>
            <a:off x="6864350" y="4114800"/>
            <a:ext cx="1847850" cy="327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52" tIns="40993" rIns="83452" bIns="40993">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b="0"/>
              <a:t>Software Repository</a:t>
            </a:r>
          </a:p>
        </p:txBody>
      </p:sp>
      <p:sp>
        <p:nvSpPr>
          <p:cNvPr id="172046" name="Rectangle 14"/>
          <p:cNvSpPr>
            <a:spLocks noChangeArrowheads="1"/>
          </p:cNvSpPr>
          <p:nvPr/>
        </p:nvSpPr>
        <p:spPr bwMode="auto">
          <a:xfrm>
            <a:off x="8815388" y="3927475"/>
            <a:ext cx="647700" cy="387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52" tIns="40993" rIns="83452" bIns="40993">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b="0"/>
              <a:t>User</a:t>
            </a:r>
            <a:endParaRPr lang="en-US" altLang="en-US" sz="2000">
              <a:solidFill>
                <a:srgbClr val="00279F"/>
              </a:solidFill>
            </a:endParaRPr>
          </a:p>
        </p:txBody>
      </p:sp>
      <p:sp>
        <p:nvSpPr>
          <p:cNvPr id="172047" name="Line 15"/>
          <p:cNvSpPr>
            <a:spLocks noChangeShapeType="1"/>
          </p:cNvSpPr>
          <p:nvPr/>
        </p:nvSpPr>
        <p:spPr bwMode="auto">
          <a:xfrm>
            <a:off x="536575" y="4122738"/>
            <a:ext cx="8251825"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2048" name="Rectangle 16"/>
          <p:cNvSpPr>
            <a:spLocks noChangeArrowheads="1"/>
          </p:cNvSpPr>
          <p:nvPr/>
        </p:nvSpPr>
        <p:spPr bwMode="auto">
          <a:xfrm>
            <a:off x="536575" y="4198938"/>
            <a:ext cx="1979613" cy="387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52" tIns="40993" rIns="83452" bIns="40993">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b="0"/>
              <a:t>Programmer</a:t>
            </a:r>
            <a:endParaRPr lang="en-US" altLang="en-US" sz="2000">
              <a:solidFill>
                <a:srgbClr val="00279F"/>
              </a:solidFill>
            </a:endParaRPr>
          </a:p>
        </p:txBody>
      </p:sp>
      <p:sp>
        <p:nvSpPr>
          <p:cNvPr id="172049" name="AutoShape 17"/>
          <p:cNvSpPr>
            <a:spLocks noChangeArrowheads="1"/>
          </p:cNvSpPr>
          <p:nvPr/>
        </p:nvSpPr>
        <p:spPr bwMode="auto">
          <a:xfrm>
            <a:off x="2609850" y="3095625"/>
            <a:ext cx="1181100" cy="1219200"/>
          </a:xfrm>
          <a:prstGeom prst="foldedCorner">
            <a:avLst>
              <a:gd name="adj" fmla="val 12500"/>
            </a:avLst>
          </a:prstGeom>
          <a:solidFill>
            <a:srgbClr val="FFECD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en-US" sz="1800" i="1">
                <a:latin typeface="Times" panose="02020603050405020304" pitchFamily="18" charset="0"/>
              </a:rPr>
              <a:t>Promote</a:t>
            </a:r>
          </a:p>
          <a:p>
            <a:r>
              <a:rPr lang="en-US" altLang="en-US" sz="1800" i="1">
                <a:latin typeface="Times" panose="02020603050405020304" pitchFamily="18" charset="0"/>
              </a:rPr>
              <a:t>Policy</a:t>
            </a:r>
            <a:endParaRPr lang="en-US" altLang="en-US" sz="1800">
              <a:latin typeface="Times" panose="02020603050405020304" pitchFamily="18" charset="0"/>
            </a:endParaRPr>
          </a:p>
        </p:txBody>
      </p:sp>
      <p:graphicFrame>
        <p:nvGraphicFramePr>
          <p:cNvPr id="172050" name="Object 18"/>
          <p:cNvGraphicFramePr>
            <a:graphicFrameLocks noChangeAspect="1"/>
          </p:cNvGraphicFramePr>
          <p:nvPr/>
        </p:nvGraphicFramePr>
        <p:xfrm>
          <a:off x="838200" y="3138488"/>
          <a:ext cx="1320800" cy="1176337"/>
        </p:xfrm>
        <a:graphic>
          <a:graphicData uri="http://schemas.openxmlformats.org/presentationml/2006/ole">
            <mc:AlternateContent xmlns:mc="http://schemas.openxmlformats.org/markup-compatibility/2006">
              <mc:Choice xmlns:v="urn:schemas-microsoft-com:vml" Requires="v">
                <p:oleObj spid="_x0000_s301056" name="Clip" r:id="rId4" imgW="1878840" imgH="1673640" progId="MS_ClipArt_Gallery.2">
                  <p:embed/>
                </p:oleObj>
              </mc:Choice>
              <mc:Fallback>
                <p:oleObj name="Clip" r:id="rId4" imgW="1878840" imgH="1673640" progId="MS_ClipArt_Gallery.2">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138488"/>
                        <a:ext cx="1320800"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1" name="AutoShape 19"/>
          <p:cNvSpPr>
            <a:spLocks noChangeArrowheads="1"/>
          </p:cNvSpPr>
          <p:nvPr/>
        </p:nvSpPr>
        <p:spPr bwMode="auto">
          <a:xfrm>
            <a:off x="5462588" y="3095625"/>
            <a:ext cx="1181100" cy="1219200"/>
          </a:xfrm>
          <a:prstGeom prst="foldedCorner">
            <a:avLst>
              <a:gd name="adj" fmla="val 12500"/>
            </a:avLst>
          </a:prstGeom>
          <a:solidFill>
            <a:srgbClr val="FFECD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en-US" sz="1800" i="1">
                <a:latin typeface="Times" panose="02020603050405020304" pitchFamily="18" charset="0"/>
              </a:rPr>
              <a:t>Release</a:t>
            </a:r>
          </a:p>
          <a:p>
            <a:r>
              <a:rPr lang="en-US" altLang="en-US" sz="1800" i="1">
                <a:latin typeface="Times" panose="02020603050405020304" pitchFamily="18" charset="0"/>
              </a:rPr>
              <a:t>Policy</a:t>
            </a:r>
            <a:endParaRPr lang="en-US" altLang="en-US" sz="1800">
              <a:latin typeface="Times" panose="02020603050405020304" pitchFamily="18" charset="0"/>
            </a:endParaRPr>
          </a:p>
        </p:txBody>
      </p:sp>
      <p:sp>
        <p:nvSpPr>
          <p:cNvPr id="172052" name="Rectangle 20"/>
          <p:cNvSpPr>
            <a:spLocks noChangeArrowheads="1"/>
          </p:cNvSpPr>
          <p:nvPr/>
        </p:nvSpPr>
        <p:spPr bwMode="auto">
          <a:xfrm>
            <a:off x="3671888" y="4108450"/>
            <a:ext cx="1981200" cy="692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52" tIns="40993" rIns="83452" bIns="40993">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b="0"/>
              <a:t>Master</a:t>
            </a:r>
          </a:p>
          <a:p>
            <a:pPr algn="ctr"/>
            <a:r>
              <a:rPr lang="en-US" altLang="en-US" sz="2000" b="0"/>
              <a:t>Directory</a:t>
            </a:r>
            <a:endParaRPr lang="en-US" altLang="en-US" sz="2000">
              <a:solidFill>
                <a:srgbClr val="00279F"/>
              </a:solidFill>
            </a:endParaRPr>
          </a:p>
        </p:txBody>
      </p:sp>
      <p:graphicFrame>
        <p:nvGraphicFramePr>
          <p:cNvPr id="172053" name="Object 21"/>
          <p:cNvGraphicFramePr>
            <a:graphicFrameLocks noChangeAspect="1"/>
          </p:cNvGraphicFramePr>
          <p:nvPr/>
        </p:nvGraphicFramePr>
        <p:xfrm>
          <a:off x="7264400" y="3057525"/>
          <a:ext cx="1068388" cy="1050925"/>
        </p:xfrm>
        <a:graphic>
          <a:graphicData uri="http://schemas.openxmlformats.org/presentationml/2006/ole">
            <mc:AlternateContent xmlns:mc="http://schemas.openxmlformats.org/markup-compatibility/2006">
              <mc:Choice xmlns:v="urn:schemas-microsoft-com:vml" Requires="v">
                <p:oleObj spid="_x0000_s301057" name="Clip" r:id="rId6" imgW="3382560" imgH="3328920" progId="MS_ClipArt_Gallery.2">
                  <p:embed/>
                </p:oleObj>
              </mc:Choice>
              <mc:Fallback>
                <p:oleObj name="Clip" r:id="rId6" imgW="3382560" imgH="3328920" progId="MS_ClipArt_Gallery.2">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4400" y="3057525"/>
                        <a:ext cx="1068388"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54" name="Object 22"/>
          <p:cNvGraphicFramePr>
            <a:graphicFrameLocks noChangeAspect="1"/>
          </p:cNvGraphicFramePr>
          <p:nvPr/>
        </p:nvGraphicFramePr>
        <p:xfrm>
          <a:off x="4281488" y="2819400"/>
          <a:ext cx="742950" cy="1303338"/>
        </p:xfrm>
        <a:graphic>
          <a:graphicData uri="http://schemas.openxmlformats.org/presentationml/2006/ole">
            <mc:AlternateContent xmlns:mc="http://schemas.openxmlformats.org/markup-compatibility/2006">
              <mc:Choice xmlns:v="urn:schemas-microsoft-com:vml" Requires="v">
                <p:oleObj spid="_x0000_s301058" name="Clip" r:id="rId8" imgW="1927080" imgH="3382560" progId="MS_ClipArt_Gallery.2">
                  <p:embed/>
                </p:oleObj>
              </mc:Choice>
              <mc:Fallback>
                <p:oleObj name="Clip" r:id="rId8" imgW="1927080" imgH="3382560" progId="MS_ClipArt_Gallery.2">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1488" y="2819400"/>
                        <a:ext cx="742950" cy="1303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72049"/>
                                        </p:tgtEl>
                                        <p:attrNameLst>
                                          <p:attrName>style.visibility</p:attrName>
                                        </p:attrNameLst>
                                      </p:cBhvr>
                                      <p:to>
                                        <p:strVal val="visible"/>
                                      </p:to>
                                    </p:set>
                                    <p:anim calcmode="lin" valueType="num">
                                      <p:cBhvr additive="base">
                                        <p:cTn id="7" dur="500" fill="hold"/>
                                        <p:tgtEl>
                                          <p:spTgt spid="172049"/>
                                        </p:tgtEl>
                                        <p:attrNameLst>
                                          <p:attrName>ppt_x</p:attrName>
                                        </p:attrNameLst>
                                      </p:cBhvr>
                                      <p:tavLst>
                                        <p:tav tm="0">
                                          <p:val>
                                            <p:strVal val="0-#ppt_w/2"/>
                                          </p:val>
                                        </p:tav>
                                        <p:tav tm="100000">
                                          <p:val>
                                            <p:strVal val="#ppt_x"/>
                                          </p:val>
                                        </p:tav>
                                      </p:tavLst>
                                    </p:anim>
                                    <p:anim calcmode="lin" valueType="num">
                                      <p:cBhvr additive="base">
                                        <p:cTn id="8" dur="500" fill="hold"/>
                                        <p:tgtEl>
                                          <p:spTgt spid="17204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72051"/>
                                        </p:tgtEl>
                                        <p:attrNameLst>
                                          <p:attrName>style.visibility</p:attrName>
                                        </p:attrNameLst>
                                      </p:cBhvr>
                                      <p:to>
                                        <p:strVal val="visible"/>
                                      </p:to>
                                    </p:set>
                                    <p:anim calcmode="lin" valueType="num">
                                      <p:cBhvr additive="base">
                                        <p:cTn id="13" dur="500" fill="hold"/>
                                        <p:tgtEl>
                                          <p:spTgt spid="172051"/>
                                        </p:tgtEl>
                                        <p:attrNameLst>
                                          <p:attrName>ppt_x</p:attrName>
                                        </p:attrNameLst>
                                      </p:cBhvr>
                                      <p:tavLst>
                                        <p:tav tm="0">
                                          <p:val>
                                            <p:strVal val="1+#ppt_w/2"/>
                                          </p:val>
                                        </p:tav>
                                        <p:tav tm="100000">
                                          <p:val>
                                            <p:strVal val="#ppt_x"/>
                                          </p:val>
                                        </p:tav>
                                      </p:tavLst>
                                    </p:anim>
                                    <p:anim calcmode="lin" valueType="num">
                                      <p:cBhvr additive="base">
                                        <p:cTn id="14" dur="500" fill="hold"/>
                                        <p:tgtEl>
                                          <p:spTgt spid="1720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9" grpId="0" animBg="1" autoUpdateAnimBg="0"/>
      <p:bldP spid="17205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noFill/>
          <a:ln/>
        </p:spPr>
        <p:txBody>
          <a:bodyPr/>
          <a:lstStyle/>
          <a:p>
            <a:r>
              <a:rPr lang="en-US" altLang="en-US"/>
              <a:t>Terminology: SCM Directories</a:t>
            </a:r>
          </a:p>
        </p:txBody>
      </p:sp>
      <p:sp>
        <p:nvSpPr>
          <p:cNvPr id="259075" name="Rectangle 3"/>
          <p:cNvSpPr>
            <a:spLocks noGrp="1" noChangeArrowheads="1"/>
          </p:cNvSpPr>
          <p:nvPr>
            <p:ph type="body" idx="1"/>
          </p:nvPr>
        </p:nvSpPr>
        <p:spPr>
          <a:noFill/>
          <a:ln/>
        </p:spPr>
        <p:txBody>
          <a:bodyPr/>
          <a:lstStyle/>
          <a:p>
            <a:pPr>
              <a:lnSpc>
                <a:spcPct val="80000"/>
              </a:lnSpc>
            </a:pPr>
            <a:r>
              <a:rPr lang="en-US" altLang="en-US"/>
              <a:t>Programmer’s Directory (IEEE: Dynamic Library)</a:t>
            </a:r>
          </a:p>
          <a:p>
            <a:pPr lvl="1">
              <a:lnSpc>
                <a:spcPct val="80000"/>
              </a:lnSpc>
            </a:pPr>
            <a:r>
              <a:rPr lang="en-US" altLang="en-US"/>
              <a:t>Library for holding newly created or modified software entities. </a:t>
            </a:r>
          </a:p>
          <a:p>
            <a:pPr lvl="1">
              <a:lnSpc>
                <a:spcPct val="80000"/>
              </a:lnSpc>
            </a:pPr>
            <a:r>
              <a:rPr lang="en-US" altLang="en-US"/>
              <a:t>The programmer’s workspace is controlled by the programmer only.</a:t>
            </a:r>
          </a:p>
          <a:p>
            <a:pPr>
              <a:lnSpc>
                <a:spcPct val="110000"/>
              </a:lnSpc>
            </a:pPr>
            <a:r>
              <a:rPr lang="en-US" altLang="en-US"/>
              <a:t>Master Directory (IEEE: Controlled Library)</a:t>
            </a:r>
          </a:p>
          <a:p>
            <a:pPr lvl="1">
              <a:lnSpc>
                <a:spcPct val="80000"/>
              </a:lnSpc>
            </a:pPr>
            <a:r>
              <a:rPr lang="en-US" altLang="en-US"/>
              <a:t>Manages the current baseline(s) and for controlling changes made to them. </a:t>
            </a:r>
          </a:p>
          <a:p>
            <a:pPr lvl="1">
              <a:lnSpc>
                <a:spcPct val="80000"/>
              </a:lnSpc>
            </a:pPr>
            <a:r>
              <a:rPr lang="en-US" altLang="en-US"/>
              <a:t>Entry is controlled, usually after verification. </a:t>
            </a:r>
          </a:p>
          <a:p>
            <a:pPr lvl="1">
              <a:lnSpc>
                <a:spcPct val="80000"/>
              </a:lnSpc>
            </a:pPr>
            <a:r>
              <a:rPr lang="en-US" altLang="en-US"/>
              <a:t>Changes must be authorized.</a:t>
            </a:r>
          </a:p>
          <a:p>
            <a:pPr>
              <a:lnSpc>
                <a:spcPct val="110000"/>
              </a:lnSpc>
            </a:pPr>
            <a:r>
              <a:rPr lang="en-US" altLang="en-US"/>
              <a:t>Software Repository (IEEE: Static Library)</a:t>
            </a:r>
          </a:p>
          <a:p>
            <a:pPr lvl="1">
              <a:lnSpc>
                <a:spcPct val="80000"/>
              </a:lnSpc>
            </a:pPr>
            <a:r>
              <a:rPr lang="en-US" altLang="en-US"/>
              <a:t>Archive for the various baselines released for general use. </a:t>
            </a:r>
          </a:p>
          <a:p>
            <a:pPr lvl="1">
              <a:lnSpc>
                <a:spcPct val="80000"/>
              </a:lnSpc>
            </a:pPr>
            <a:r>
              <a:rPr lang="en-US" altLang="en-US"/>
              <a:t>Copies of these baselines may be made available to requesting organizations.</a:t>
            </a:r>
          </a:p>
          <a:p>
            <a:pPr lvl="1">
              <a:lnSpc>
                <a:spcPct val="80000"/>
              </a:lnSpc>
            </a:pPr>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0" y="1665288"/>
            <a:ext cx="9902825" cy="1611312"/>
          </a:xfrm>
          <a:prstGeom prst="rect">
            <a:avLst/>
          </a:prstGeom>
          <a:solidFill>
            <a:srgbClr val="FF75DB"/>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60099" name="Rectangle 3"/>
          <p:cNvSpPr>
            <a:spLocks noChangeArrowheads="1"/>
          </p:cNvSpPr>
          <p:nvPr/>
        </p:nvSpPr>
        <p:spPr bwMode="auto">
          <a:xfrm>
            <a:off x="0" y="3276600"/>
            <a:ext cx="9902825" cy="1524000"/>
          </a:xfrm>
          <a:prstGeom prst="rect">
            <a:avLst/>
          </a:prstGeom>
          <a:solidFill>
            <a:srgbClr val="FF99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60100" name="Rectangle 4"/>
          <p:cNvSpPr>
            <a:spLocks noChangeArrowheads="1"/>
          </p:cNvSpPr>
          <p:nvPr/>
        </p:nvSpPr>
        <p:spPr bwMode="auto">
          <a:xfrm>
            <a:off x="0" y="4800600"/>
            <a:ext cx="9902825" cy="1492250"/>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60101" name="AutoShape 5"/>
          <p:cNvSpPr>
            <a:spLocks noChangeArrowheads="1"/>
          </p:cNvSpPr>
          <p:nvPr/>
        </p:nvSpPr>
        <p:spPr bwMode="auto">
          <a:xfrm>
            <a:off x="6602413" y="5334000"/>
            <a:ext cx="825500" cy="609600"/>
          </a:xfrm>
          <a:prstGeom prst="can">
            <a:avLst>
              <a:gd name="adj" fmla="val 25000"/>
            </a:avLst>
          </a:prstGeom>
          <a:solidFill>
            <a:srgbClr val="FFECD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0">
                <a:latin typeface="Times" panose="02020603050405020304" pitchFamily="18" charset="0"/>
              </a:rPr>
              <a:t>Foo’95</a:t>
            </a:r>
            <a:endParaRPr lang="en-US" altLang="en-US" sz="2400" b="0">
              <a:latin typeface="Times" panose="02020603050405020304" pitchFamily="18" charset="0"/>
            </a:endParaRPr>
          </a:p>
        </p:txBody>
      </p:sp>
      <p:sp>
        <p:nvSpPr>
          <p:cNvPr id="260102" name="AutoShape 6"/>
          <p:cNvSpPr>
            <a:spLocks noChangeArrowheads="1"/>
          </p:cNvSpPr>
          <p:nvPr/>
        </p:nvSpPr>
        <p:spPr bwMode="auto">
          <a:xfrm>
            <a:off x="8251825" y="5334000"/>
            <a:ext cx="825500" cy="609600"/>
          </a:xfrm>
          <a:prstGeom prst="can">
            <a:avLst>
              <a:gd name="adj" fmla="val 25000"/>
            </a:avLst>
          </a:prstGeom>
          <a:solidFill>
            <a:srgbClr val="FFECD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0">
                <a:latin typeface="Times" panose="02020603050405020304" pitchFamily="18" charset="0"/>
              </a:rPr>
              <a:t>Foo’98</a:t>
            </a:r>
            <a:endParaRPr lang="en-US" altLang="en-US" sz="2400" b="0">
              <a:latin typeface="Times" panose="02020603050405020304" pitchFamily="18" charset="0"/>
            </a:endParaRPr>
          </a:p>
        </p:txBody>
      </p:sp>
      <p:sp>
        <p:nvSpPr>
          <p:cNvPr id="260103" name="Rectangle 7"/>
          <p:cNvSpPr>
            <a:spLocks noGrp="1" noChangeArrowheads="1"/>
          </p:cNvSpPr>
          <p:nvPr>
            <p:ph type="title"/>
          </p:nvPr>
        </p:nvSpPr>
        <p:spPr/>
        <p:txBody>
          <a:bodyPr/>
          <a:lstStyle/>
          <a:p>
            <a:r>
              <a:rPr lang="en-US" altLang="en-US"/>
              <a:t>Standard SCM Directories</a:t>
            </a:r>
          </a:p>
        </p:txBody>
      </p:sp>
      <p:sp>
        <p:nvSpPr>
          <p:cNvPr id="260104" name="Rectangle 8"/>
          <p:cNvSpPr>
            <a:spLocks noGrp="1" noChangeArrowheads="1"/>
          </p:cNvSpPr>
          <p:nvPr>
            <p:ph type="body" idx="1"/>
          </p:nvPr>
        </p:nvSpPr>
        <p:spPr>
          <a:xfrm>
            <a:off x="385763" y="1295400"/>
            <a:ext cx="5145087" cy="4921250"/>
          </a:xfrm>
        </p:spPr>
        <p:txBody>
          <a:bodyPr/>
          <a:lstStyle/>
          <a:p>
            <a:pPr>
              <a:lnSpc>
                <a:spcPct val="70000"/>
              </a:lnSpc>
            </a:pPr>
            <a:endParaRPr lang="en-US" altLang="en-US"/>
          </a:p>
          <a:p>
            <a:r>
              <a:rPr lang="en-US" altLang="en-US"/>
              <a:t>Programmer’s Directory </a:t>
            </a:r>
          </a:p>
          <a:p>
            <a:pPr lvl="1"/>
            <a:r>
              <a:rPr lang="en-US" altLang="en-US"/>
              <a:t>(IEEE Std: “Dynamic Library”)</a:t>
            </a:r>
          </a:p>
          <a:p>
            <a:pPr lvl="1">
              <a:lnSpc>
                <a:spcPct val="110000"/>
              </a:lnSpc>
            </a:pPr>
            <a:r>
              <a:rPr lang="en-US" altLang="en-US"/>
              <a:t>Completely under control of one programmer.</a:t>
            </a:r>
          </a:p>
          <a:p>
            <a:pPr>
              <a:lnSpc>
                <a:spcPct val="140000"/>
              </a:lnSpc>
            </a:pPr>
            <a:r>
              <a:rPr lang="en-US" altLang="en-US"/>
              <a:t>Master Directory </a:t>
            </a:r>
          </a:p>
          <a:p>
            <a:pPr lvl="1"/>
            <a:r>
              <a:rPr lang="en-US" altLang="en-US"/>
              <a:t>(IEEE Std: “Controlled Library”) </a:t>
            </a:r>
          </a:p>
          <a:p>
            <a:pPr lvl="1"/>
            <a:r>
              <a:rPr lang="en-US" altLang="en-US"/>
              <a:t>Central directory of all promotions.</a:t>
            </a:r>
          </a:p>
          <a:p>
            <a:pPr>
              <a:lnSpc>
                <a:spcPct val="40000"/>
              </a:lnSpc>
            </a:pPr>
            <a:endParaRPr lang="en-US" altLang="en-US"/>
          </a:p>
          <a:p>
            <a:pPr>
              <a:lnSpc>
                <a:spcPct val="110000"/>
              </a:lnSpc>
            </a:pPr>
            <a:r>
              <a:rPr lang="en-US" altLang="en-US"/>
              <a:t>Software Repository</a:t>
            </a:r>
          </a:p>
          <a:p>
            <a:pPr lvl="1"/>
            <a:r>
              <a:rPr lang="en-US" altLang="en-US"/>
              <a:t>(IEEE Std: “Static Library”)</a:t>
            </a:r>
          </a:p>
          <a:p>
            <a:pPr lvl="1"/>
            <a:r>
              <a:rPr lang="en-US" altLang="en-US"/>
              <a:t>Externally released baselines.</a:t>
            </a:r>
          </a:p>
        </p:txBody>
      </p:sp>
      <p:graphicFrame>
        <p:nvGraphicFramePr>
          <p:cNvPr id="260105" name="Object 9"/>
          <p:cNvGraphicFramePr>
            <a:graphicFrameLocks noChangeAspect="1"/>
          </p:cNvGraphicFramePr>
          <p:nvPr/>
        </p:nvGraphicFramePr>
        <p:xfrm>
          <a:off x="7818438" y="1771650"/>
          <a:ext cx="1320800" cy="1176338"/>
        </p:xfrm>
        <a:graphic>
          <a:graphicData uri="http://schemas.openxmlformats.org/presentationml/2006/ole">
            <mc:AlternateContent xmlns:mc="http://schemas.openxmlformats.org/markup-compatibility/2006">
              <mc:Choice xmlns:v="urn:schemas-microsoft-com:vml" Requires="v">
                <p:oleObj spid="_x0000_s302080" name="Clip" r:id="rId3" imgW="1878840" imgH="1673640" progId="MS_ClipArt_Gallery.2">
                  <p:embed/>
                </p:oleObj>
              </mc:Choice>
              <mc:Fallback>
                <p:oleObj name="Clip" r:id="rId3" imgW="1878840" imgH="1673640"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8438" y="1771650"/>
                        <a:ext cx="1320800"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0106" name="Group 10"/>
          <p:cNvGrpSpPr>
            <a:grpSpLocks noChangeAspect="1"/>
          </p:cNvGrpSpPr>
          <p:nvPr/>
        </p:nvGrpSpPr>
        <p:grpSpPr bwMode="auto">
          <a:xfrm>
            <a:off x="5884863" y="1665288"/>
            <a:ext cx="1446212" cy="1300162"/>
            <a:chOff x="334" y="-59"/>
            <a:chExt cx="1201" cy="1169"/>
          </a:xfrm>
        </p:grpSpPr>
        <p:graphicFrame>
          <p:nvGraphicFramePr>
            <p:cNvPr id="260107" name="Object 11"/>
            <p:cNvGraphicFramePr>
              <a:graphicFrameLocks noChangeAspect="1"/>
            </p:cNvGraphicFramePr>
            <p:nvPr/>
          </p:nvGraphicFramePr>
          <p:xfrm>
            <a:off x="809" y="-59"/>
            <a:ext cx="726" cy="577"/>
          </p:xfrm>
          <a:graphic>
            <a:graphicData uri="http://schemas.openxmlformats.org/presentationml/2006/ole">
              <mc:AlternateContent xmlns:mc="http://schemas.openxmlformats.org/markup-compatibility/2006">
                <mc:Choice xmlns:v="urn:schemas-microsoft-com:vml" Requires="v">
                  <p:oleObj spid="_x0000_s302081" name="Clip" r:id="rId5" imgW="4602960" imgH="3652200" progId="MS_ClipArt_Gallery.2">
                    <p:embed/>
                  </p:oleObj>
                </mc:Choice>
                <mc:Fallback>
                  <p:oleObj name="Clip" r:id="rId5" imgW="4602960" imgH="3652200" progId="MS_ClipArt_Gallery.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 y="-59"/>
                          <a:ext cx="72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08" name="Freeform 12"/>
            <p:cNvSpPr>
              <a:spLocks noChangeAspect="1"/>
            </p:cNvSpPr>
            <p:nvPr/>
          </p:nvSpPr>
          <p:spPr bwMode="auto">
            <a:xfrm>
              <a:off x="1000" y="263"/>
              <a:ext cx="36" cy="29"/>
            </a:xfrm>
            <a:custGeom>
              <a:avLst/>
              <a:gdLst>
                <a:gd name="T0" fmla="*/ 69 w 72"/>
                <a:gd name="T1" fmla="*/ 52 h 59"/>
                <a:gd name="T2" fmla="*/ 69 w 72"/>
                <a:gd name="T3" fmla="*/ 52 h 59"/>
                <a:gd name="T4" fmla="*/ 56 w 72"/>
                <a:gd name="T5" fmla="*/ 52 h 59"/>
                <a:gd name="T6" fmla="*/ 46 w 72"/>
                <a:gd name="T7" fmla="*/ 49 h 59"/>
                <a:gd name="T8" fmla="*/ 35 w 72"/>
                <a:gd name="T9" fmla="*/ 44 h 59"/>
                <a:gd name="T10" fmla="*/ 27 w 72"/>
                <a:gd name="T11" fmla="*/ 38 h 59"/>
                <a:gd name="T12" fmla="*/ 20 w 72"/>
                <a:gd name="T13" fmla="*/ 30 h 59"/>
                <a:gd name="T14" fmla="*/ 13 w 72"/>
                <a:gd name="T15" fmla="*/ 22 h 59"/>
                <a:gd name="T16" fmla="*/ 9 w 72"/>
                <a:gd name="T17" fmla="*/ 11 h 59"/>
                <a:gd name="T18" fmla="*/ 6 w 72"/>
                <a:gd name="T19" fmla="*/ 0 h 59"/>
                <a:gd name="T20" fmla="*/ 0 w 72"/>
                <a:gd name="T21" fmla="*/ 0 h 59"/>
                <a:gd name="T22" fmla="*/ 2 w 72"/>
                <a:gd name="T23" fmla="*/ 13 h 59"/>
                <a:gd name="T24" fmla="*/ 6 w 72"/>
                <a:gd name="T25" fmla="*/ 24 h 59"/>
                <a:gd name="T26" fmla="*/ 13 w 72"/>
                <a:gd name="T27" fmla="*/ 35 h 59"/>
                <a:gd name="T28" fmla="*/ 23 w 72"/>
                <a:gd name="T29" fmla="*/ 45 h 59"/>
                <a:gd name="T30" fmla="*/ 33 w 72"/>
                <a:gd name="T31" fmla="*/ 51 h 59"/>
                <a:gd name="T32" fmla="*/ 43 w 72"/>
                <a:gd name="T33" fmla="*/ 55 h 59"/>
                <a:gd name="T34" fmla="*/ 56 w 72"/>
                <a:gd name="T35" fmla="*/ 59 h 59"/>
                <a:gd name="T36" fmla="*/ 69 w 72"/>
                <a:gd name="T37" fmla="*/ 59 h 59"/>
                <a:gd name="T38" fmla="*/ 69 w 72"/>
                <a:gd name="T39" fmla="*/ 59 h 59"/>
                <a:gd name="T40" fmla="*/ 69 w 72"/>
                <a:gd name="T41" fmla="*/ 59 h 59"/>
                <a:gd name="T42" fmla="*/ 71 w 72"/>
                <a:gd name="T43" fmla="*/ 58 h 59"/>
                <a:gd name="T44" fmla="*/ 72 w 72"/>
                <a:gd name="T45" fmla="*/ 55 h 59"/>
                <a:gd name="T46" fmla="*/ 71 w 72"/>
                <a:gd name="T47" fmla="*/ 53 h 59"/>
                <a:gd name="T48" fmla="*/ 69 w 72"/>
                <a:gd name="T4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59">
                  <a:moveTo>
                    <a:pt x="69" y="52"/>
                  </a:moveTo>
                  <a:lnTo>
                    <a:pt x="69" y="52"/>
                  </a:lnTo>
                  <a:lnTo>
                    <a:pt x="56" y="52"/>
                  </a:lnTo>
                  <a:lnTo>
                    <a:pt x="46" y="49"/>
                  </a:lnTo>
                  <a:lnTo>
                    <a:pt x="35" y="44"/>
                  </a:lnTo>
                  <a:lnTo>
                    <a:pt x="27" y="38"/>
                  </a:lnTo>
                  <a:lnTo>
                    <a:pt x="20" y="30"/>
                  </a:lnTo>
                  <a:lnTo>
                    <a:pt x="13" y="22"/>
                  </a:lnTo>
                  <a:lnTo>
                    <a:pt x="9" y="11"/>
                  </a:lnTo>
                  <a:lnTo>
                    <a:pt x="6" y="0"/>
                  </a:lnTo>
                  <a:lnTo>
                    <a:pt x="0" y="0"/>
                  </a:lnTo>
                  <a:lnTo>
                    <a:pt x="2" y="13"/>
                  </a:lnTo>
                  <a:lnTo>
                    <a:pt x="6" y="24"/>
                  </a:lnTo>
                  <a:lnTo>
                    <a:pt x="13" y="35"/>
                  </a:lnTo>
                  <a:lnTo>
                    <a:pt x="23" y="45"/>
                  </a:lnTo>
                  <a:lnTo>
                    <a:pt x="33" y="51"/>
                  </a:lnTo>
                  <a:lnTo>
                    <a:pt x="43" y="55"/>
                  </a:lnTo>
                  <a:lnTo>
                    <a:pt x="56" y="59"/>
                  </a:lnTo>
                  <a:lnTo>
                    <a:pt x="69" y="59"/>
                  </a:lnTo>
                  <a:lnTo>
                    <a:pt x="69" y="59"/>
                  </a:lnTo>
                  <a:lnTo>
                    <a:pt x="69" y="59"/>
                  </a:lnTo>
                  <a:lnTo>
                    <a:pt x="71" y="58"/>
                  </a:lnTo>
                  <a:lnTo>
                    <a:pt x="72" y="55"/>
                  </a:lnTo>
                  <a:lnTo>
                    <a:pt x="71" y="53"/>
                  </a:lnTo>
                  <a:lnTo>
                    <a:pt x="69"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09" name="Freeform 13"/>
            <p:cNvSpPr>
              <a:spLocks noChangeAspect="1"/>
            </p:cNvSpPr>
            <p:nvPr/>
          </p:nvSpPr>
          <p:spPr bwMode="auto">
            <a:xfrm>
              <a:off x="334" y="711"/>
              <a:ext cx="2" cy="4"/>
            </a:xfrm>
            <a:custGeom>
              <a:avLst/>
              <a:gdLst>
                <a:gd name="T0" fmla="*/ 5 w 5"/>
                <a:gd name="T1" fmla="*/ 0 h 9"/>
                <a:gd name="T2" fmla="*/ 2 w 5"/>
                <a:gd name="T3" fmla="*/ 1 h 9"/>
                <a:gd name="T4" fmla="*/ 0 w 5"/>
                <a:gd name="T5" fmla="*/ 5 h 9"/>
                <a:gd name="T6" fmla="*/ 2 w 5"/>
                <a:gd name="T7" fmla="*/ 8 h 9"/>
                <a:gd name="T8" fmla="*/ 5 w 5"/>
                <a:gd name="T9" fmla="*/ 9 h 9"/>
                <a:gd name="T10" fmla="*/ 5 w 5"/>
                <a:gd name="T11" fmla="*/ 0 h 9"/>
              </a:gdLst>
              <a:ahLst/>
              <a:cxnLst>
                <a:cxn ang="0">
                  <a:pos x="T0" y="T1"/>
                </a:cxn>
                <a:cxn ang="0">
                  <a:pos x="T2" y="T3"/>
                </a:cxn>
                <a:cxn ang="0">
                  <a:pos x="T4" y="T5"/>
                </a:cxn>
                <a:cxn ang="0">
                  <a:pos x="T6" y="T7"/>
                </a:cxn>
                <a:cxn ang="0">
                  <a:pos x="T8" y="T9"/>
                </a:cxn>
                <a:cxn ang="0">
                  <a:pos x="T10" y="T11"/>
                </a:cxn>
              </a:cxnLst>
              <a:rect l="0" t="0" r="r" b="b"/>
              <a:pathLst>
                <a:path w="5" h="9">
                  <a:moveTo>
                    <a:pt x="5" y="0"/>
                  </a:moveTo>
                  <a:lnTo>
                    <a:pt x="2" y="1"/>
                  </a:lnTo>
                  <a:lnTo>
                    <a:pt x="0" y="5"/>
                  </a:lnTo>
                  <a:lnTo>
                    <a:pt x="2" y="8"/>
                  </a:lnTo>
                  <a:lnTo>
                    <a:pt x="5" y="9"/>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0" name="Freeform 14"/>
            <p:cNvSpPr>
              <a:spLocks noChangeAspect="1"/>
            </p:cNvSpPr>
            <p:nvPr/>
          </p:nvSpPr>
          <p:spPr bwMode="auto">
            <a:xfrm>
              <a:off x="336" y="711"/>
              <a:ext cx="1133" cy="4"/>
            </a:xfrm>
            <a:custGeom>
              <a:avLst/>
              <a:gdLst>
                <a:gd name="T0" fmla="*/ 2266 w 2266"/>
                <a:gd name="T1" fmla="*/ 5 h 9"/>
                <a:gd name="T2" fmla="*/ 2266 w 2266"/>
                <a:gd name="T3" fmla="*/ 0 h 9"/>
                <a:gd name="T4" fmla="*/ 0 w 2266"/>
                <a:gd name="T5" fmla="*/ 0 h 9"/>
                <a:gd name="T6" fmla="*/ 0 w 2266"/>
                <a:gd name="T7" fmla="*/ 9 h 9"/>
                <a:gd name="T8" fmla="*/ 2266 w 2266"/>
                <a:gd name="T9" fmla="*/ 9 h 9"/>
                <a:gd name="T10" fmla="*/ 2266 w 2266"/>
                <a:gd name="T11" fmla="*/ 5 h 9"/>
              </a:gdLst>
              <a:ahLst/>
              <a:cxnLst>
                <a:cxn ang="0">
                  <a:pos x="T0" y="T1"/>
                </a:cxn>
                <a:cxn ang="0">
                  <a:pos x="T2" y="T3"/>
                </a:cxn>
                <a:cxn ang="0">
                  <a:pos x="T4" y="T5"/>
                </a:cxn>
                <a:cxn ang="0">
                  <a:pos x="T6" y="T7"/>
                </a:cxn>
                <a:cxn ang="0">
                  <a:pos x="T8" y="T9"/>
                </a:cxn>
                <a:cxn ang="0">
                  <a:pos x="T10" y="T11"/>
                </a:cxn>
              </a:cxnLst>
              <a:rect l="0" t="0" r="r" b="b"/>
              <a:pathLst>
                <a:path w="2266" h="9">
                  <a:moveTo>
                    <a:pt x="2266" y="5"/>
                  </a:moveTo>
                  <a:lnTo>
                    <a:pt x="2266" y="0"/>
                  </a:lnTo>
                  <a:lnTo>
                    <a:pt x="0" y="0"/>
                  </a:lnTo>
                  <a:lnTo>
                    <a:pt x="0" y="9"/>
                  </a:lnTo>
                  <a:lnTo>
                    <a:pt x="2266" y="9"/>
                  </a:lnTo>
                  <a:lnTo>
                    <a:pt x="226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1" name="Freeform 15"/>
            <p:cNvSpPr>
              <a:spLocks noChangeAspect="1"/>
            </p:cNvSpPr>
            <p:nvPr/>
          </p:nvSpPr>
          <p:spPr bwMode="auto">
            <a:xfrm>
              <a:off x="1469" y="711"/>
              <a:ext cx="2" cy="4"/>
            </a:xfrm>
            <a:custGeom>
              <a:avLst/>
              <a:gdLst>
                <a:gd name="T0" fmla="*/ 0 w 5"/>
                <a:gd name="T1" fmla="*/ 9 h 9"/>
                <a:gd name="T2" fmla="*/ 3 w 5"/>
                <a:gd name="T3" fmla="*/ 8 h 9"/>
                <a:gd name="T4" fmla="*/ 5 w 5"/>
                <a:gd name="T5" fmla="*/ 5 h 9"/>
                <a:gd name="T6" fmla="*/ 3 w 5"/>
                <a:gd name="T7" fmla="*/ 1 h 9"/>
                <a:gd name="T8" fmla="*/ 0 w 5"/>
                <a:gd name="T9" fmla="*/ 0 h 9"/>
                <a:gd name="T10" fmla="*/ 0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0" y="9"/>
                  </a:moveTo>
                  <a:lnTo>
                    <a:pt x="3" y="8"/>
                  </a:lnTo>
                  <a:lnTo>
                    <a:pt x="5" y="5"/>
                  </a:lnTo>
                  <a:lnTo>
                    <a:pt x="3" y="1"/>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2" name="Freeform 16"/>
            <p:cNvSpPr>
              <a:spLocks noChangeAspect="1"/>
            </p:cNvSpPr>
            <p:nvPr/>
          </p:nvSpPr>
          <p:spPr bwMode="auto">
            <a:xfrm>
              <a:off x="442" y="713"/>
              <a:ext cx="655" cy="395"/>
            </a:xfrm>
            <a:custGeom>
              <a:avLst/>
              <a:gdLst>
                <a:gd name="T0" fmla="*/ 108 w 1309"/>
                <a:gd name="T1" fmla="*/ 30 h 790"/>
                <a:gd name="T2" fmla="*/ 86 w 1309"/>
                <a:gd name="T3" fmla="*/ 93 h 790"/>
                <a:gd name="T4" fmla="*/ 63 w 1309"/>
                <a:gd name="T5" fmla="*/ 155 h 790"/>
                <a:gd name="T6" fmla="*/ 42 w 1309"/>
                <a:gd name="T7" fmla="*/ 211 h 790"/>
                <a:gd name="T8" fmla="*/ 22 w 1309"/>
                <a:gd name="T9" fmla="*/ 259 h 790"/>
                <a:gd name="T10" fmla="*/ 2 w 1309"/>
                <a:gd name="T11" fmla="*/ 323 h 790"/>
                <a:gd name="T12" fmla="*/ 3 w 1309"/>
                <a:gd name="T13" fmla="*/ 401 h 790"/>
                <a:gd name="T14" fmla="*/ 44 w 1309"/>
                <a:gd name="T15" fmla="*/ 489 h 790"/>
                <a:gd name="T16" fmla="*/ 109 w 1309"/>
                <a:gd name="T17" fmla="*/ 558 h 790"/>
                <a:gd name="T18" fmla="*/ 161 w 1309"/>
                <a:gd name="T19" fmla="*/ 599 h 790"/>
                <a:gd name="T20" fmla="*/ 220 w 1309"/>
                <a:gd name="T21" fmla="*/ 636 h 790"/>
                <a:gd name="T22" fmla="*/ 283 w 1309"/>
                <a:gd name="T23" fmla="*/ 668 h 790"/>
                <a:gd name="T24" fmla="*/ 350 w 1309"/>
                <a:gd name="T25" fmla="*/ 697 h 790"/>
                <a:gd name="T26" fmla="*/ 420 w 1309"/>
                <a:gd name="T27" fmla="*/ 721 h 790"/>
                <a:gd name="T28" fmla="*/ 492 w 1309"/>
                <a:gd name="T29" fmla="*/ 742 h 790"/>
                <a:gd name="T30" fmla="*/ 564 w 1309"/>
                <a:gd name="T31" fmla="*/ 759 h 790"/>
                <a:gd name="T32" fmla="*/ 637 w 1309"/>
                <a:gd name="T33" fmla="*/ 772 h 790"/>
                <a:gd name="T34" fmla="*/ 708 w 1309"/>
                <a:gd name="T35" fmla="*/ 782 h 790"/>
                <a:gd name="T36" fmla="*/ 778 w 1309"/>
                <a:gd name="T37" fmla="*/ 788 h 790"/>
                <a:gd name="T38" fmla="*/ 844 w 1309"/>
                <a:gd name="T39" fmla="*/ 790 h 790"/>
                <a:gd name="T40" fmla="*/ 907 w 1309"/>
                <a:gd name="T41" fmla="*/ 789 h 790"/>
                <a:gd name="T42" fmla="*/ 965 w 1309"/>
                <a:gd name="T43" fmla="*/ 784 h 790"/>
                <a:gd name="T44" fmla="*/ 1015 w 1309"/>
                <a:gd name="T45" fmla="*/ 776 h 790"/>
                <a:gd name="T46" fmla="*/ 1060 w 1309"/>
                <a:gd name="T47" fmla="*/ 765 h 790"/>
                <a:gd name="T48" fmla="*/ 1126 w 1309"/>
                <a:gd name="T49" fmla="*/ 736 h 790"/>
                <a:gd name="T50" fmla="*/ 1194 w 1309"/>
                <a:gd name="T51" fmla="*/ 683 h 790"/>
                <a:gd name="T52" fmla="*/ 1233 w 1309"/>
                <a:gd name="T53" fmla="*/ 616 h 790"/>
                <a:gd name="T54" fmla="*/ 1249 w 1309"/>
                <a:gd name="T55" fmla="*/ 539 h 790"/>
                <a:gd name="T56" fmla="*/ 1250 w 1309"/>
                <a:gd name="T57" fmla="*/ 425 h 790"/>
                <a:gd name="T58" fmla="*/ 1265 w 1309"/>
                <a:gd name="T59" fmla="*/ 243 h 790"/>
                <a:gd name="T60" fmla="*/ 1280 w 1309"/>
                <a:gd name="T61" fmla="*/ 131 h 790"/>
                <a:gd name="T62" fmla="*/ 1298 w 1309"/>
                <a:gd name="T63" fmla="*/ 49 h 790"/>
                <a:gd name="T64" fmla="*/ 1303 w 1309"/>
                <a:gd name="T65" fmla="*/ 0 h 790"/>
                <a:gd name="T66" fmla="*/ 1274 w 1309"/>
                <a:gd name="T67" fmla="*/ 0 h 790"/>
                <a:gd name="T68" fmla="*/ 1225 w 1309"/>
                <a:gd name="T69" fmla="*/ 0 h 790"/>
                <a:gd name="T70" fmla="*/ 1156 w 1309"/>
                <a:gd name="T71" fmla="*/ 0 h 790"/>
                <a:gd name="T72" fmla="*/ 1072 w 1309"/>
                <a:gd name="T73" fmla="*/ 0 h 790"/>
                <a:gd name="T74" fmla="*/ 976 w 1309"/>
                <a:gd name="T75" fmla="*/ 0 h 790"/>
                <a:gd name="T76" fmla="*/ 873 w 1309"/>
                <a:gd name="T77" fmla="*/ 0 h 790"/>
                <a:gd name="T78" fmla="*/ 764 w 1309"/>
                <a:gd name="T79" fmla="*/ 0 h 790"/>
                <a:gd name="T80" fmla="*/ 654 w 1309"/>
                <a:gd name="T81" fmla="*/ 0 h 790"/>
                <a:gd name="T82" fmla="*/ 546 w 1309"/>
                <a:gd name="T83" fmla="*/ 0 h 790"/>
                <a:gd name="T84" fmla="*/ 442 w 1309"/>
                <a:gd name="T85" fmla="*/ 0 h 790"/>
                <a:gd name="T86" fmla="*/ 348 w 1309"/>
                <a:gd name="T87" fmla="*/ 0 h 790"/>
                <a:gd name="T88" fmla="*/ 266 w 1309"/>
                <a:gd name="T89" fmla="*/ 0 h 790"/>
                <a:gd name="T90" fmla="*/ 198 w 1309"/>
                <a:gd name="T91" fmla="*/ 0 h 790"/>
                <a:gd name="T92" fmla="*/ 150 w 1309"/>
                <a:gd name="T93" fmla="*/ 0 h 790"/>
                <a:gd name="T94" fmla="*/ 123 w 1309"/>
                <a:gd name="T95"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09" h="790">
                  <a:moveTo>
                    <a:pt x="118" y="0"/>
                  </a:moveTo>
                  <a:lnTo>
                    <a:pt x="108" y="30"/>
                  </a:lnTo>
                  <a:lnTo>
                    <a:pt x="98" y="61"/>
                  </a:lnTo>
                  <a:lnTo>
                    <a:pt x="86" y="93"/>
                  </a:lnTo>
                  <a:lnTo>
                    <a:pt x="75" y="125"/>
                  </a:lnTo>
                  <a:lnTo>
                    <a:pt x="63" y="155"/>
                  </a:lnTo>
                  <a:lnTo>
                    <a:pt x="53" y="184"/>
                  </a:lnTo>
                  <a:lnTo>
                    <a:pt x="42" y="211"/>
                  </a:lnTo>
                  <a:lnTo>
                    <a:pt x="32" y="234"/>
                  </a:lnTo>
                  <a:lnTo>
                    <a:pt x="22" y="259"/>
                  </a:lnTo>
                  <a:lnTo>
                    <a:pt x="10" y="289"/>
                  </a:lnTo>
                  <a:lnTo>
                    <a:pt x="2" y="323"/>
                  </a:lnTo>
                  <a:lnTo>
                    <a:pt x="0" y="360"/>
                  </a:lnTo>
                  <a:lnTo>
                    <a:pt x="3" y="401"/>
                  </a:lnTo>
                  <a:lnTo>
                    <a:pt x="17" y="444"/>
                  </a:lnTo>
                  <a:lnTo>
                    <a:pt x="44" y="489"/>
                  </a:lnTo>
                  <a:lnTo>
                    <a:pt x="85" y="537"/>
                  </a:lnTo>
                  <a:lnTo>
                    <a:pt x="109" y="558"/>
                  </a:lnTo>
                  <a:lnTo>
                    <a:pt x="135" y="579"/>
                  </a:lnTo>
                  <a:lnTo>
                    <a:pt x="161" y="599"/>
                  </a:lnTo>
                  <a:lnTo>
                    <a:pt x="190" y="617"/>
                  </a:lnTo>
                  <a:lnTo>
                    <a:pt x="220" y="636"/>
                  </a:lnTo>
                  <a:lnTo>
                    <a:pt x="251" y="652"/>
                  </a:lnTo>
                  <a:lnTo>
                    <a:pt x="283" y="668"/>
                  </a:lnTo>
                  <a:lnTo>
                    <a:pt x="317" y="683"/>
                  </a:lnTo>
                  <a:lnTo>
                    <a:pt x="350" y="697"/>
                  </a:lnTo>
                  <a:lnTo>
                    <a:pt x="384" y="709"/>
                  </a:lnTo>
                  <a:lnTo>
                    <a:pt x="420" y="721"/>
                  </a:lnTo>
                  <a:lnTo>
                    <a:pt x="456" y="732"/>
                  </a:lnTo>
                  <a:lnTo>
                    <a:pt x="492" y="742"/>
                  </a:lnTo>
                  <a:lnTo>
                    <a:pt x="528" y="751"/>
                  </a:lnTo>
                  <a:lnTo>
                    <a:pt x="564" y="759"/>
                  </a:lnTo>
                  <a:lnTo>
                    <a:pt x="601" y="766"/>
                  </a:lnTo>
                  <a:lnTo>
                    <a:pt x="637" y="772"/>
                  </a:lnTo>
                  <a:lnTo>
                    <a:pt x="672" y="777"/>
                  </a:lnTo>
                  <a:lnTo>
                    <a:pt x="708" y="782"/>
                  </a:lnTo>
                  <a:lnTo>
                    <a:pt x="744" y="785"/>
                  </a:lnTo>
                  <a:lnTo>
                    <a:pt x="778" y="788"/>
                  </a:lnTo>
                  <a:lnTo>
                    <a:pt x="812" y="789"/>
                  </a:lnTo>
                  <a:lnTo>
                    <a:pt x="844" y="790"/>
                  </a:lnTo>
                  <a:lnTo>
                    <a:pt x="876" y="790"/>
                  </a:lnTo>
                  <a:lnTo>
                    <a:pt x="907" y="789"/>
                  </a:lnTo>
                  <a:lnTo>
                    <a:pt x="936" y="786"/>
                  </a:lnTo>
                  <a:lnTo>
                    <a:pt x="965" y="784"/>
                  </a:lnTo>
                  <a:lnTo>
                    <a:pt x="991" y="781"/>
                  </a:lnTo>
                  <a:lnTo>
                    <a:pt x="1015" y="776"/>
                  </a:lnTo>
                  <a:lnTo>
                    <a:pt x="1040" y="770"/>
                  </a:lnTo>
                  <a:lnTo>
                    <a:pt x="1060" y="765"/>
                  </a:lnTo>
                  <a:lnTo>
                    <a:pt x="1080" y="758"/>
                  </a:lnTo>
                  <a:lnTo>
                    <a:pt x="1126" y="736"/>
                  </a:lnTo>
                  <a:lnTo>
                    <a:pt x="1163" y="712"/>
                  </a:lnTo>
                  <a:lnTo>
                    <a:pt x="1194" y="683"/>
                  </a:lnTo>
                  <a:lnTo>
                    <a:pt x="1217" y="651"/>
                  </a:lnTo>
                  <a:lnTo>
                    <a:pt x="1233" y="616"/>
                  </a:lnTo>
                  <a:lnTo>
                    <a:pt x="1243" y="579"/>
                  </a:lnTo>
                  <a:lnTo>
                    <a:pt x="1249" y="539"/>
                  </a:lnTo>
                  <a:lnTo>
                    <a:pt x="1250" y="496"/>
                  </a:lnTo>
                  <a:lnTo>
                    <a:pt x="1250" y="425"/>
                  </a:lnTo>
                  <a:lnTo>
                    <a:pt x="1256" y="336"/>
                  </a:lnTo>
                  <a:lnTo>
                    <a:pt x="1265" y="243"/>
                  </a:lnTo>
                  <a:lnTo>
                    <a:pt x="1276" y="159"/>
                  </a:lnTo>
                  <a:lnTo>
                    <a:pt x="1280" y="131"/>
                  </a:lnTo>
                  <a:lnTo>
                    <a:pt x="1288" y="94"/>
                  </a:lnTo>
                  <a:lnTo>
                    <a:pt x="1298" y="49"/>
                  </a:lnTo>
                  <a:lnTo>
                    <a:pt x="1309" y="0"/>
                  </a:lnTo>
                  <a:lnTo>
                    <a:pt x="1303" y="0"/>
                  </a:lnTo>
                  <a:lnTo>
                    <a:pt x="1292" y="0"/>
                  </a:lnTo>
                  <a:lnTo>
                    <a:pt x="1274" y="0"/>
                  </a:lnTo>
                  <a:lnTo>
                    <a:pt x="1253" y="0"/>
                  </a:lnTo>
                  <a:lnTo>
                    <a:pt x="1225" y="0"/>
                  </a:lnTo>
                  <a:lnTo>
                    <a:pt x="1192" y="0"/>
                  </a:lnTo>
                  <a:lnTo>
                    <a:pt x="1156" y="0"/>
                  </a:lnTo>
                  <a:lnTo>
                    <a:pt x="1116" y="0"/>
                  </a:lnTo>
                  <a:lnTo>
                    <a:pt x="1072" y="0"/>
                  </a:lnTo>
                  <a:lnTo>
                    <a:pt x="1026" y="0"/>
                  </a:lnTo>
                  <a:lnTo>
                    <a:pt x="976" y="0"/>
                  </a:lnTo>
                  <a:lnTo>
                    <a:pt x="926" y="0"/>
                  </a:lnTo>
                  <a:lnTo>
                    <a:pt x="873" y="0"/>
                  </a:lnTo>
                  <a:lnTo>
                    <a:pt x="819" y="0"/>
                  </a:lnTo>
                  <a:lnTo>
                    <a:pt x="764" y="0"/>
                  </a:lnTo>
                  <a:lnTo>
                    <a:pt x="709" y="0"/>
                  </a:lnTo>
                  <a:lnTo>
                    <a:pt x="654" y="0"/>
                  </a:lnTo>
                  <a:lnTo>
                    <a:pt x="600" y="0"/>
                  </a:lnTo>
                  <a:lnTo>
                    <a:pt x="546" y="0"/>
                  </a:lnTo>
                  <a:lnTo>
                    <a:pt x="493" y="0"/>
                  </a:lnTo>
                  <a:lnTo>
                    <a:pt x="442" y="0"/>
                  </a:lnTo>
                  <a:lnTo>
                    <a:pt x="394" y="0"/>
                  </a:lnTo>
                  <a:lnTo>
                    <a:pt x="348" y="0"/>
                  </a:lnTo>
                  <a:lnTo>
                    <a:pt x="305" y="0"/>
                  </a:lnTo>
                  <a:lnTo>
                    <a:pt x="266" y="0"/>
                  </a:lnTo>
                  <a:lnTo>
                    <a:pt x="229" y="0"/>
                  </a:lnTo>
                  <a:lnTo>
                    <a:pt x="198" y="0"/>
                  </a:lnTo>
                  <a:lnTo>
                    <a:pt x="171" y="0"/>
                  </a:lnTo>
                  <a:lnTo>
                    <a:pt x="150" y="0"/>
                  </a:lnTo>
                  <a:lnTo>
                    <a:pt x="133" y="0"/>
                  </a:lnTo>
                  <a:lnTo>
                    <a:pt x="123" y="0"/>
                  </a:lnTo>
                  <a:lnTo>
                    <a:pt x="118" y="0"/>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3" name="Freeform 17"/>
            <p:cNvSpPr>
              <a:spLocks noChangeAspect="1"/>
            </p:cNvSpPr>
            <p:nvPr/>
          </p:nvSpPr>
          <p:spPr bwMode="auto">
            <a:xfrm>
              <a:off x="456" y="712"/>
              <a:ext cx="47" cy="118"/>
            </a:xfrm>
            <a:custGeom>
              <a:avLst/>
              <a:gdLst>
                <a:gd name="T0" fmla="*/ 7 w 93"/>
                <a:gd name="T1" fmla="*/ 236 h 236"/>
                <a:gd name="T2" fmla="*/ 7 w 93"/>
                <a:gd name="T3" fmla="*/ 236 h 236"/>
                <a:gd name="T4" fmla="*/ 17 w 93"/>
                <a:gd name="T5" fmla="*/ 213 h 236"/>
                <a:gd name="T6" fmla="*/ 27 w 93"/>
                <a:gd name="T7" fmla="*/ 186 h 236"/>
                <a:gd name="T8" fmla="*/ 38 w 93"/>
                <a:gd name="T9" fmla="*/ 157 h 236"/>
                <a:gd name="T10" fmla="*/ 49 w 93"/>
                <a:gd name="T11" fmla="*/ 128 h 236"/>
                <a:gd name="T12" fmla="*/ 61 w 93"/>
                <a:gd name="T13" fmla="*/ 95 h 236"/>
                <a:gd name="T14" fmla="*/ 72 w 93"/>
                <a:gd name="T15" fmla="*/ 63 h 236"/>
                <a:gd name="T16" fmla="*/ 83 w 93"/>
                <a:gd name="T17" fmla="*/ 32 h 236"/>
                <a:gd name="T18" fmla="*/ 93 w 93"/>
                <a:gd name="T19" fmla="*/ 2 h 236"/>
                <a:gd name="T20" fmla="*/ 86 w 93"/>
                <a:gd name="T21" fmla="*/ 0 h 236"/>
                <a:gd name="T22" fmla="*/ 76 w 93"/>
                <a:gd name="T23" fmla="*/ 30 h 236"/>
                <a:gd name="T24" fmla="*/ 65 w 93"/>
                <a:gd name="T25" fmla="*/ 61 h 236"/>
                <a:gd name="T26" fmla="*/ 54 w 93"/>
                <a:gd name="T27" fmla="*/ 93 h 236"/>
                <a:gd name="T28" fmla="*/ 42 w 93"/>
                <a:gd name="T29" fmla="*/ 125 h 236"/>
                <a:gd name="T30" fmla="*/ 31 w 93"/>
                <a:gd name="T31" fmla="*/ 155 h 236"/>
                <a:gd name="T32" fmla="*/ 20 w 93"/>
                <a:gd name="T33" fmla="*/ 184 h 236"/>
                <a:gd name="T34" fmla="*/ 10 w 93"/>
                <a:gd name="T35" fmla="*/ 210 h 236"/>
                <a:gd name="T36" fmla="*/ 0 w 93"/>
                <a:gd name="T37" fmla="*/ 234 h 236"/>
                <a:gd name="T38" fmla="*/ 0 w 93"/>
                <a:gd name="T39" fmla="*/ 234 h 236"/>
                <a:gd name="T40" fmla="*/ 7 w 93"/>
                <a:gd name="T41"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236">
                  <a:moveTo>
                    <a:pt x="7" y="236"/>
                  </a:moveTo>
                  <a:lnTo>
                    <a:pt x="7" y="236"/>
                  </a:lnTo>
                  <a:lnTo>
                    <a:pt x="17" y="213"/>
                  </a:lnTo>
                  <a:lnTo>
                    <a:pt x="27" y="186"/>
                  </a:lnTo>
                  <a:lnTo>
                    <a:pt x="38" y="157"/>
                  </a:lnTo>
                  <a:lnTo>
                    <a:pt x="49" y="128"/>
                  </a:lnTo>
                  <a:lnTo>
                    <a:pt x="61" y="95"/>
                  </a:lnTo>
                  <a:lnTo>
                    <a:pt x="72" y="63"/>
                  </a:lnTo>
                  <a:lnTo>
                    <a:pt x="83" y="32"/>
                  </a:lnTo>
                  <a:lnTo>
                    <a:pt x="93" y="2"/>
                  </a:lnTo>
                  <a:lnTo>
                    <a:pt x="86" y="0"/>
                  </a:lnTo>
                  <a:lnTo>
                    <a:pt x="76" y="30"/>
                  </a:lnTo>
                  <a:lnTo>
                    <a:pt x="65" y="61"/>
                  </a:lnTo>
                  <a:lnTo>
                    <a:pt x="54" y="93"/>
                  </a:lnTo>
                  <a:lnTo>
                    <a:pt x="42" y="125"/>
                  </a:lnTo>
                  <a:lnTo>
                    <a:pt x="31" y="155"/>
                  </a:lnTo>
                  <a:lnTo>
                    <a:pt x="20" y="184"/>
                  </a:lnTo>
                  <a:lnTo>
                    <a:pt x="10" y="210"/>
                  </a:lnTo>
                  <a:lnTo>
                    <a:pt x="0" y="234"/>
                  </a:lnTo>
                  <a:lnTo>
                    <a:pt x="0" y="234"/>
                  </a:lnTo>
                  <a:lnTo>
                    <a:pt x="7"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4" name="Freeform 18"/>
            <p:cNvSpPr>
              <a:spLocks noChangeAspect="1"/>
            </p:cNvSpPr>
            <p:nvPr/>
          </p:nvSpPr>
          <p:spPr bwMode="auto">
            <a:xfrm>
              <a:off x="440" y="829"/>
              <a:ext cx="46" cy="153"/>
            </a:xfrm>
            <a:custGeom>
              <a:avLst/>
              <a:gdLst>
                <a:gd name="T0" fmla="*/ 92 w 92"/>
                <a:gd name="T1" fmla="*/ 301 h 306"/>
                <a:gd name="T2" fmla="*/ 92 w 92"/>
                <a:gd name="T3" fmla="*/ 301 h 306"/>
                <a:gd name="T4" fmla="*/ 52 w 92"/>
                <a:gd name="T5" fmla="*/ 254 h 306"/>
                <a:gd name="T6" fmla="*/ 26 w 92"/>
                <a:gd name="T7" fmla="*/ 210 h 306"/>
                <a:gd name="T8" fmla="*/ 12 w 92"/>
                <a:gd name="T9" fmla="*/ 168 h 306"/>
                <a:gd name="T10" fmla="*/ 9 w 92"/>
                <a:gd name="T11" fmla="*/ 127 h 306"/>
                <a:gd name="T12" fmla="*/ 11 w 92"/>
                <a:gd name="T13" fmla="*/ 90 h 306"/>
                <a:gd name="T14" fmla="*/ 19 w 92"/>
                <a:gd name="T15" fmla="*/ 57 h 306"/>
                <a:gd name="T16" fmla="*/ 30 w 92"/>
                <a:gd name="T17" fmla="*/ 27 h 306"/>
                <a:gd name="T18" fmla="*/ 41 w 92"/>
                <a:gd name="T19" fmla="*/ 2 h 306"/>
                <a:gd name="T20" fmla="*/ 34 w 92"/>
                <a:gd name="T21" fmla="*/ 0 h 306"/>
                <a:gd name="T22" fmla="*/ 23 w 92"/>
                <a:gd name="T23" fmla="*/ 25 h 306"/>
                <a:gd name="T24" fmla="*/ 12 w 92"/>
                <a:gd name="T25" fmla="*/ 55 h 306"/>
                <a:gd name="T26" fmla="*/ 4 w 92"/>
                <a:gd name="T27" fmla="*/ 90 h 306"/>
                <a:gd name="T28" fmla="*/ 0 w 92"/>
                <a:gd name="T29" fmla="*/ 127 h 306"/>
                <a:gd name="T30" fmla="*/ 5 w 92"/>
                <a:gd name="T31" fmla="*/ 168 h 306"/>
                <a:gd name="T32" fmla="*/ 19 w 92"/>
                <a:gd name="T33" fmla="*/ 213 h 306"/>
                <a:gd name="T34" fmla="*/ 45 w 92"/>
                <a:gd name="T35" fmla="*/ 259 h 306"/>
                <a:gd name="T36" fmla="*/ 88 w 92"/>
                <a:gd name="T37" fmla="*/ 306 h 306"/>
                <a:gd name="T38" fmla="*/ 88 w 92"/>
                <a:gd name="T39" fmla="*/ 306 h 306"/>
                <a:gd name="T40" fmla="*/ 92 w 92"/>
                <a:gd name="T41" fmla="*/ 30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306">
                  <a:moveTo>
                    <a:pt x="92" y="301"/>
                  </a:moveTo>
                  <a:lnTo>
                    <a:pt x="92" y="301"/>
                  </a:lnTo>
                  <a:lnTo>
                    <a:pt x="52" y="254"/>
                  </a:lnTo>
                  <a:lnTo>
                    <a:pt x="26" y="210"/>
                  </a:lnTo>
                  <a:lnTo>
                    <a:pt x="12" y="168"/>
                  </a:lnTo>
                  <a:lnTo>
                    <a:pt x="9" y="127"/>
                  </a:lnTo>
                  <a:lnTo>
                    <a:pt x="11" y="90"/>
                  </a:lnTo>
                  <a:lnTo>
                    <a:pt x="19" y="57"/>
                  </a:lnTo>
                  <a:lnTo>
                    <a:pt x="30" y="27"/>
                  </a:lnTo>
                  <a:lnTo>
                    <a:pt x="41" y="2"/>
                  </a:lnTo>
                  <a:lnTo>
                    <a:pt x="34" y="0"/>
                  </a:lnTo>
                  <a:lnTo>
                    <a:pt x="23" y="25"/>
                  </a:lnTo>
                  <a:lnTo>
                    <a:pt x="12" y="55"/>
                  </a:lnTo>
                  <a:lnTo>
                    <a:pt x="4" y="90"/>
                  </a:lnTo>
                  <a:lnTo>
                    <a:pt x="0" y="127"/>
                  </a:lnTo>
                  <a:lnTo>
                    <a:pt x="5" y="168"/>
                  </a:lnTo>
                  <a:lnTo>
                    <a:pt x="19" y="213"/>
                  </a:lnTo>
                  <a:lnTo>
                    <a:pt x="45" y="259"/>
                  </a:lnTo>
                  <a:lnTo>
                    <a:pt x="88" y="306"/>
                  </a:lnTo>
                  <a:lnTo>
                    <a:pt x="88" y="306"/>
                  </a:lnTo>
                  <a:lnTo>
                    <a:pt x="92" y="3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5" name="Freeform 19"/>
            <p:cNvSpPr>
              <a:spLocks noChangeAspect="1"/>
            </p:cNvSpPr>
            <p:nvPr/>
          </p:nvSpPr>
          <p:spPr bwMode="auto">
            <a:xfrm>
              <a:off x="483" y="980"/>
              <a:ext cx="500" cy="130"/>
            </a:xfrm>
            <a:custGeom>
              <a:avLst/>
              <a:gdLst>
                <a:gd name="T0" fmla="*/ 996 w 998"/>
                <a:gd name="T1" fmla="*/ 220 h 261"/>
                <a:gd name="T2" fmla="*/ 957 w 998"/>
                <a:gd name="T3" fmla="*/ 233 h 261"/>
                <a:gd name="T4" fmla="*/ 908 w 998"/>
                <a:gd name="T5" fmla="*/ 243 h 261"/>
                <a:gd name="T6" fmla="*/ 853 w 998"/>
                <a:gd name="T7" fmla="*/ 249 h 261"/>
                <a:gd name="T8" fmla="*/ 793 w 998"/>
                <a:gd name="T9" fmla="*/ 251 h 261"/>
                <a:gd name="T10" fmla="*/ 729 w 998"/>
                <a:gd name="T11" fmla="*/ 251 h 261"/>
                <a:gd name="T12" fmla="*/ 661 w 998"/>
                <a:gd name="T13" fmla="*/ 248 h 261"/>
                <a:gd name="T14" fmla="*/ 589 w 998"/>
                <a:gd name="T15" fmla="*/ 240 h 261"/>
                <a:gd name="T16" fmla="*/ 518 w 998"/>
                <a:gd name="T17" fmla="*/ 228 h 261"/>
                <a:gd name="T18" fmla="*/ 445 w 998"/>
                <a:gd name="T19" fmla="*/ 213 h 261"/>
                <a:gd name="T20" fmla="*/ 374 w 998"/>
                <a:gd name="T21" fmla="*/ 195 h 261"/>
                <a:gd name="T22" fmla="*/ 303 w 998"/>
                <a:gd name="T23" fmla="*/ 172 h 261"/>
                <a:gd name="T24" fmla="*/ 235 w 998"/>
                <a:gd name="T25" fmla="*/ 145 h 261"/>
                <a:gd name="T26" fmla="*/ 169 w 998"/>
                <a:gd name="T27" fmla="*/ 114 h 261"/>
                <a:gd name="T28" fmla="*/ 109 w 998"/>
                <a:gd name="T29" fmla="*/ 80 h 261"/>
                <a:gd name="T30" fmla="*/ 54 w 998"/>
                <a:gd name="T31" fmla="*/ 42 h 261"/>
                <a:gd name="T32" fmla="*/ 4 w 998"/>
                <a:gd name="T33" fmla="*/ 0 h 261"/>
                <a:gd name="T34" fmla="*/ 24 w 998"/>
                <a:gd name="T35" fmla="*/ 28 h 261"/>
                <a:gd name="T36" fmla="*/ 76 w 998"/>
                <a:gd name="T37" fmla="*/ 68 h 261"/>
                <a:gd name="T38" fmla="*/ 136 w 998"/>
                <a:gd name="T39" fmla="*/ 105 h 261"/>
                <a:gd name="T40" fmla="*/ 199 w 998"/>
                <a:gd name="T41" fmla="*/ 137 h 261"/>
                <a:gd name="T42" fmla="*/ 266 w 998"/>
                <a:gd name="T43" fmla="*/ 166 h 261"/>
                <a:gd name="T44" fmla="*/ 336 w 998"/>
                <a:gd name="T45" fmla="*/ 190 h 261"/>
                <a:gd name="T46" fmla="*/ 409 w 998"/>
                <a:gd name="T47" fmla="*/ 211 h 261"/>
                <a:gd name="T48" fmla="*/ 481 w 998"/>
                <a:gd name="T49" fmla="*/ 228 h 261"/>
                <a:gd name="T50" fmla="*/ 554 w 998"/>
                <a:gd name="T51" fmla="*/ 241 h 261"/>
                <a:gd name="T52" fmla="*/ 625 w 998"/>
                <a:gd name="T53" fmla="*/ 251 h 261"/>
                <a:gd name="T54" fmla="*/ 695 w 998"/>
                <a:gd name="T55" fmla="*/ 257 h 261"/>
                <a:gd name="T56" fmla="*/ 761 w 998"/>
                <a:gd name="T57" fmla="*/ 261 h 261"/>
                <a:gd name="T58" fmla="*/ 824 w 998"/>
                <a:gd name="T59" fmla="*/ 258 h 261"/>
                <a:gd name="T60" fmla="*/ 882 w 998"/>
                <a:gd name="T61" fmla="*/ 254 h 261"/>
                <a:gd name="T62" fmla="*/ 932 w 998"/>
                <a:gd name="T63" fmla="*/ 246 h 261"/>
                <a:gd name="T64" fmla="*/ 978 w 998"/>
                <a:gd name="T65" fmla="*/ 234 h 261"/>
                <a:gd name="T66" fmla="*/ 998 w 998"/>
                <a:gd name="T67" fmla="*/ 227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8" h="261">
                  <a:moveTo>
                    <a:pt x="996" y="220"/>
                  </a:moveTo>
                  <a:lnTo>
                    <a:pt x="996" y="220"/>
                  </a:lnTo>
                  <a:lnTo>
                    <a:pt x="976" y="227"/>
                  </a:lnTo>
                  <a:lnTo>
                    <a:pt x="957" y="233"/>
                  </a:lnTo>
                  <a:lnTo>
                    <a:pt x="932" y="239"/>
                  </a:lnTo>
                  <a:lnTo>
                    <a:pt x="908" y="243"/>
                  </a:lnTo>
                  <a:lnTo>
                    <a:pt x="882" y="247"/>
                  </a:lnTo>
                  <a:lnTo>
                    <a:pt x="853" y="249"/>
                  </a:lnTo>
                  <a:lnTo>
                    <a:pt x="824" y="251"/>
                  </a:lnTo>
                  <a:lnTo>
                    <a:pt x="793" y="251"/>
                  </a:lnTo>
                  <a:lnTo>
                    <a:pt x="761" y="251"/>
                  </a:lnTo>
                  <a:lnTo>
                    <a:pt x="729" y="251"/>
                  </a:lnTo>
                  <a:lnTo>
                    <a:pt x="695" y="250"/>
                  </a:lnTo>
                  <a:lnTo>
                    <a:pt x="661" y="248"/>
                  </a:lnTo>
                  <a:lnTo>
                    <a:pt x="625" y="244"/>
                  </a:lnTo>
                  <a:lnTo>
                    <a:pt x="589" y="240"/>
                  </a:lnTo>
                  <a:lnTo>
                    <a:pt x="554" y="234"/>
                  </a:lnTo>
                  <a:lnTo>
                    <a:pt x="518" y="228"/>
                  </a:lnTo>
                  <a:lnTo>
                    <a:pt x="481" y="221"/>
                  </a:lnTo>
                  <a:lnTo>
                    <a:pt x="445" y="213"/>
                  </a:lnTo>
                  <a:lnTo>
                    <a:pt x="409" y="204"/>
                  </a:lnTo>
                  <a:lnTo>
                    <a:pt x="374" y="195"/>
                  </a:lnTo>
                  <a:lnTo>
                    <a:pt x="338" y="183"/>
                  </a:lnTo>
                  <a:lnTo>
                    <a:pt x="303" y="172"/>
                  </a:lnTo>
                  <a:lnTo>
                    <a:pt x="268" y="159"/>
                  </a:lnTo>
                  <a:lnTo>
                    <a:pt x="235" y="145"/>
                  </a:lnTo>
                  <a:lnTo>
                    <a:pt x="201" y="130"/>
                  </a:lnTo>
                  <a:lnTo>
                    <a:pt x="169" y="114"/>
                  </a:lnTo>
                  <a:lnTo>
                    <a:pt x="138" y="98"/>
                  </a:lnTo>
                  <a:lnTo>
                    <a:pt x="109" y="80"/>
                  </a:lnTo>
                  <a:lnTo>
                    <a:pt x="80" y="61"/>
                  </a:lnTo>
                  <a:lnTo>
                    <a:pt x="54" y="42"/>
                  </a:lnTo>
                  <a:lnTo>
                    <a:pt x="29" y="21"/>
                  </a:lnTo>
                  <a:lnTo>
                    <a:pt x="4" y="0"/>
                  </a:lnTo>
                  <a:lnTo>
                    <a:pt x="0" y="5"/>
                  </a:lnTo>
                  <a:lnTo>
                    <a:pt x="24" y="28"/>
                  </a:lnTo>
                  <a:lnTo>
                    <a:pt x="49" y="49"/>
                  </a:lnTo>
                  <a:lnTo>
                    <a:pt x="76" y="68"/>
                  </a:lnTo>
                  <a:lnTo>
                    <a:pt x="105" y="87"/>
                  </a:lnTo>
                  <a:lnTo>
                    <a:pt x="136" y="105"/>
                  </a:lnTo>
                  <a:lnTo>
                    <a:pt x="167" y="121"/>
                  </a:lnTo>
                  <a:lnTo>
                    <a:pt x="199" y="137"/>
                  </a:lnTo>
                  <a:lnTo>
                    <a:pt x="232" y="152"/>
                  </a:lnTo>
                  <a:lnTo>
                    <a:pt x="266" y="166"/>
                  </a:lnTo>
                  <a:lnTo>
                    <a:pt x="300" y="179"/>
                  </a:lnTo>
                  <a:lnTo>
                    <a:pt x="336" y="190"/>
                  </a:lnTo>
                  <a:lnTo>
                    <a:pt x="372" y="202"/>
                  </a:lnTo>
                  <a:lnTo>
                    <a:pt x="409" y="211"/>
                  </a:lnTo>
                  <a:lnTo>
                    <a:pt x="445" y="220"/>
                  </a:lnTo>
                  <a:lnTo>
                    <a:pt x="481" y="228"/>
                  </a:lnTo>
                  <a:lnTo>
                    <a:pt x="518" y="235"/>
                  </a:lnTo>
                  <a:lnTo>
                    <a:pt x="554" y="241"/>
                  </a:lnTo>
                  <a:lnTo>
                    <a:pt x="589" y="247"/>
                  </a:lnTo>
                  <a:lnTo>
                    <a:pt x="625" y="251"/>
                  </a:lnTo>
                  <a:lnTo>
                    <a:pt x="661" y="255"/>
                  </a:lnTo>
                  <a:lnTo>
                    <a:pt x="695" y="257"/>
                  </a:lnTo>
                  <a:lnTo>
                    <a:pt x="729" y="258"/>
                  </a:lnTo>
                  <a:lnTo>
                    <a:pt x="761" y="261"/>
                  </a:lnTo>
                  <a:lnTo>
                    <a:pt x="793" y="261"/>
                  </a:lnTo>
                  <a:lnTo>
                    <a:pt x="824" y="258"/>
                  </a:lnTo>
                  <a:lnTo>
                    <a:pt x="853" y="256"/>
                  </a:lnTo>
                  <a:lnTo>
                    <a:pt x="882" y="254"/>
                  </a:lnTo>
                  <a:lnTo>
                    <a:pt x="908" y="250"/>
                  </a:lnTo>
                  <a:lnTo>
                    <a:pt x="932" y="246"/>
                  </a:lnTo>
                  <a:lnTo>
                    <a:pt x="957" y="240"/>
                  </a:lnTo>
                  <a:lnTo>
                    <a:pt x="978" y="234"/>
                  </a:lnTo>
                  <a:lnTo>
                    <a:pt x="998" y="227"/>
                  </a:lnTo>
                  <a:lnTo>
                    <a:pt x="998" y="227"/>
                  </a:lnTo>
                  <a:lnTo>
                    <a:pt x="996" y="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6" name="Freeform 20"/>
            <p:cNvSpPr>
              <a:spLocks noChangeAspect="1"/>
            </p:cNvSpPr>
            <p:nvPr/>
          </p:nvSpPr>
          <p:spPr bwMode="auto">
            <a:xfrm>
              <a:off x="981" y="961"/>
              <a:ext cx="88" cy="133"/>
            </a:xfrm>
            <a:custGeom>
              <a:avLst/>
              <a:gdLst>
                <a:gd name="T0" fmla="*/ 168 w 175"/>
                <a:gd name="T1" fmla="*/ 0 h 265"/>
                <a:gd name="T2" fmla="*/ 168 w 175"/>
                <a:gd name="T3" fmla="*/ 0 h 265"/>
                <a:gd name="T4" fmla="*/ 167 w 175"/>
                <a:gd name="T5" fmla="*/ 43 h 265"/>
                <a:gd name="T6" fmla="*/ 161 w 175"/>
                <a:gd name="T7" fmla="*/ 83 h 265"/>
                <a:gd name="T8" fmla="*/ 151 w 175"/>
                <a:gd name="T9" fmla="*/ 119 h 265"/>
                <a:gd name="T10" fmla="*/ 134 w 175"/>
                <a:gd name="T11" fmla="*/ 152 h 265"/>
                <a:gd name="T12" fmla="*/ 113 w 175"/>
                <a:gd name="T13" fmla="*/ 185 h 265"/>
                <a:gd name="T14" fmla="*/ 81 w 175"/>
                <a:gd name="T15" fmla="*/ 212 h 265"/>
                <a:gd name="T16" fmla="*/ 46 w 175"/>
                <a:gd name="T17" fmla="*/ 236 h 265"/>
                <a:gd name="T18" fmla="*/ 0 w 175"/>
                <a:gd name="T19" fmla="*/ 258 h 265"/>
                <a:gd name="T20" fmla="*/ 2 w 175"/>
                <a:gd name="T21" fmla="*/ 265 h 265"/>
                <a:gd name="T22" fmla="*/ 48 w 175"/>
                <a:gd name="T23" fmla="*/ 243 h 265"/>
                <a:gd name="T24" fmla="*/ 86 w 175"/>
                <a:gd name="T25" fmla="*/ 219 h 265"/>
                <a:gd name="T26" fmla="*/ 117 w 175"/>
                <a:gd name="T27" fmla="*/ 189 h 265"/>
                <a:gd name="T28" fmla="*/ 141 w 175"/>
                <a:gd name="T29" fmla="*/ 157 h 265"/>
                <a:gd name="T30" fmla="*/ 157 w 175"/>
                <a:gd name="T31" fmla="*/ 121 h 265"/>
                <a:gd name="T32" fmla="*/ 168 w 175"/>
                <a:gd name="T33" fmla="*/ 83 h 265"/>
                <a:gd name="T34" fmla="*/ 174 w 175"/>
                <a:gd name="T35" fmla="*/ 43 h 265"/>
                <a:gd name="T36" fmla="*/ 175 w 175"/>
                <a:gd name="T37" fmla="*/ 0 h 265"/>
                <a:gd name="T38" fmla="*/ 175 w 175"/>
                <a:gd name="T39" fmla="*/ 0 h 265"/>
                <a:gd name="T40" fmla="*/ 168 w 175"/>
                <a:gd name="T41"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265">
                  <a:moveTo>
                    <a:pt x="168" y="0"/>
                  </a:moveTo>
                  <a:lnTo>
                    <a:pt x="168" y="0"/>
                  </a:lnTo>
                  <a:lnTo>
                    <a:pt x="167" y="43"/>
                  </a:lnTo>
                  <a:lnTo>
                    <a:pt x="161" y="83"/>
                  </a:lnTo>
                  <a:lnTo>
                    <a:pt x="151" y="119"/>
                  </a:lnTo>
                  <a:lnTo>
                    <a:pt x="134" y="152"/>
                  </a:lnTo>
                  <a:lnTo>
                    <a:pt x="113" y="185"/>
                  </a:lnTo>
                  <a:lnTo>
                    <a:pt x="81" y="212"/>
                  </a:lnTo>
                  <a:lnTo>
                    <a:pt x="46" y="236"/>
                  </a:lnTo>
                  <a:lnTo>
                    <a:pt x="0" y="258"/>
                  </a:lnTo>
                  <a:lnTo>
                    <a:pt x="2" y="265"/>
                  </a:lnTo>
                  <a:lnTo>
                    <a:pt x="48" y="243"/>
                  </a:lnTo>
                  <a:lnTo>
                    <a:pt x="86" y="219"/>
                  </a:lnTo>
                  <a:lnTo>
                    <a:pt x="117" y="189"/>
                  </a:lnTo>
                  <a:lnTo>
                    <a:pt x="141" y="157"/>
                  </a:lnTo>
                  <a:lnTo>
                    <a:pt x="157" y="121"/>
                  </a:lnTo>
                  <a:lnTo>
                    <a:pt x="168" y="83"/>
                  </a:lnTo>
                  <a:lnTo>
                    <a:pt x="174" y="43"/>
                  </a:lnTo>
                  <a:lnTo>
                    <a:pt x="175" y="0"/>
                  </a:lnTo>
                  <a:lnTo>
                    <a:pt x="175" y="0"/>
                  </a:lnTo>
                  <a:lnTo>
                    <a:pt x="1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7" name="Freeform 21"/>
            <p:cNvSpPr>
              <a:spLocks noChangeAspect="1"/>
            </p:cNvSpPr>
            <p:nvPr/>
          </p:nvSpPr>
          <p:spPr bwMode="auto">
            <a:xfrm>
              <a:off x="1065" y="792"/>
              <a:ext cx="17" cy="169"/>
            </a:xfrm>
            <a:custGeom>
              <a:avLst/>
              <a:gdLst>
                <a:gd name="T0" fmla="*/ 25 w 32"/>
                <a:gd name="T1" fmla="*/ 0 h 337"/>
                <a:gd name="T2" fmla="*/ 25 w 32"/>
                <a:gd name="T3" fmla="*/ 0 h 337"/>
                <a:gd name="T4" fmla="*/ 15 w 32"/>
                <a:gd name="T5" fmla="*/ 84 h 337"/>
                <a:gd name="T6" fmla="*/ 6 w 32"/>
                <a:gd name="T7" fmla="*/ 177 h 337"/>
                <a:gd name="T8" fmla="*/ 0 w 32"/>
                <a:gd name="T9" fmla="*/ 266 h 337"/>
                <a:gd name="T10" fmla="*/ 0 w 32"/>
                <a:gd name="T11" fmla="*/ 337 h 337"/>
                <a:gd name="T12" fmla="*/ 7 w 32"/>
                <a:gd name="T13" fmla="*/ 337 h 337"/>
                <a:gd name="T14" fmla="*/ 7 w 32"/>
                <a:gd name="T15" fmla="*/ 266 h 337"/>
                <a:gd name="T16" fmla="*/ 13 w 32"/>
                <a:gd name="T17" fmla="*/ 177 h 337"/>
                <a:gd name="T18" fmla="*/ 22 w 32"/>
                <a:gd name="T19" fmla="*/ 84 h 337"/>
                <a:gd name="T20" fmla="*/ 32 w 32"/>
                <a:gd name="T21" fmla="*/ 0 h 337"/>
                <a:gd name="T22" fmla="*/ 32 w 32"/>
                <a:gd name="T23" fmla="*/ 0 h 337"/>
                <a:gd name="T24" fmla="*/ 25 w 32"/>
                <a:gd name="T25"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37">
                  <a:moveTo>
                    <a:pt x="25" y="0"/>
                  </a:moveTo>
                  <a:lnTo>
                    <a:pt x="25" y="0"/>
                  </a:lnTo>
                  <a:lnTo>
                    <a:pt x="15" y="84"/>
                  </a:lnTo>
                  <a:lnTo>
                    <a:pt x="6" y="177"/>
                  </a:lnTo>
                  <a:lnTo>
                    <a:pt x="0" y="266"/>
                  </a:lnTo>
                  <a:lnTo>
                    <a:pt x="0" y="337"/>
                  </a:lnTo>
                  <a:lnTo>
                    <a:pt x="7" y="337"/>
                  </a:lnTo>
                  <a:lnTo>
                    <a:pt x="7" y="266"/>
                  </a:lnTo>
                  <a:lnTo>
                    <a:pt x="13" y="177"/>
                  </a:lnTo>
                  <a:lnTo>
                    <a:pt x="22" y="84"/>
                  </a:lnTo>
                  <a:lnTo>
                    <a:pt x="32" y="0"/>
                  </a:lnTo>
                  <a:lnTo>
                    <a:pt x="32"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8" name="Freeform 22"/>
            <p:cNvSpPr>
              <a:spLocks noChangeAspect="1"/>
            </p:cNvSpPr>
            <p:nvPr/>
          </p:nvSpPr>
          <p:spPr bwMode="auto">
            <a:xfrm>
              <a:off x="1078" y="711"/>
              <a:ext cx="20" cy="81"/>
            </a:xfrm>
            <a:custGeom>
              <a:avLst/>
              <a:gdLst>
                <a:gd name="T0" fmla="*/ 37 w 40"/>
                <a:gd name="T1" fmla="*/ 9 h 164"/>
                <a:gd name="T2" fmla="*/ 34 w 40"/>
                <a:gd name="T3" fmla="*/ 5 h 164"/>
                <a:gd name="T4" fmla="*/ 22 w 40"/>
                <a:gd name="T5" fmla="*/ 54 h 164"/>
                <a:gd name="T6" fmla="*/ 13 w 40"/>
                <a:gd name="T7" fmla="*/ 99 h 164"/>
                <a:gd name="T8" fmla="*/ 5 w 40"/>
                <a:gd name="T9" fmla="*/ 136 h 164"/>
                <a:gd name="T10" fmla="*/ 0 w 40"/>
                <a:gd name="T11" fmla="*/ 164 h 164"/>
                <a:gd name="T12" fmla="*/ 7 w 40"/>
                <a:gd name="T13" fmla="*/ 164 h 164"/>
                <a:gd name="T14" fmla="*/ 12 w 40"/>
                <a:gd name="T15" fmla="*/ 136 h 164"/>
                <a:gd name="T16" fmla="*/ 20 w 40"/>
                <a:gd name="T17" fmla="*/ 99 h 164"/>
                <a:gd name="T18" fmla="*/ 29 w 40"/>
                <a:gd name="T19" fmla="*/ 54 h 164"/>
                <a:gd name="T20" fmla="*/ 40 w 40"/>
                <a:gd name="T21" fmla="*/ 5 h 164"/>
                <a:gd name="T22" fmla="*/ 37 w 40"/>
                <a:gd name="T23" fmla="*/ 0 h 164"/>
                <a:gd name="T24" fmla="*/ 40 w 40"/>
                <a:gd name="T25" fmla="*/ 5 h 164"/>
                <a:gd name="T26" fmla="*/ 39 w 40"/>
                <a:gd name="T27" fmla="*/ 3 h 164"/>
                <a:gd name="T28" fmla="*/ 37 w 40"/>
                <a:gd name="T29" fmla="*/ 1 h 164"/>
                <a:gd name="T30" fmla="*/ 35 w 40"/>
                <a:gd name="T31" fmla="*/ 3 h 164"/>
                <a:gd name="T32" fmla="*/ 34 w 40"/>
                <a:gd name="T33" fmla="*/ 5 h 164"/>
                <a:gd name="T34" fmla="*/ 37 w 40"/>
                <a:gd name="T35"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164">
                  <a:moveTo>
                    <a:pt x="37" y="9"/>
                  </a:moveTo>
                  <a:lnTo>
                    <a:pt x="34" y="5"/>
                  </a:lnTo>
                  <a:lnTo>
                    <a:pt x="22" y="54"/>
                  </a:lnTo>
                  <a:lnTo>
                    <a:pt x="13" y="99"/>
                  </a:lnTo>
                  <a:lnTo>
                    <a:pt x="5" y="136"/>
                  </a:lnTo>
                  <a:lnTo>
                    <a:pt x="0" y="164"/>
                  </a:lnTo>
                  <a:lnTo>
                    <a:pt x="7" y="164"/>
                  </a:lnTo>
                  <a:lnTo>
                    <a:pt x="12" y="136"/>
                  </a:lnTo>
                  <a:lnTo>
                    <a:pt x="20" y="99"/>
                  </a:lnTo>
                  <a:lnTo>
                    <a:pt x="29" y="54"/>
                  </a:lnTo>
                  <a:lnTo>
                    <a:pt x="40" y="5"/>
                  </a:lnTo>
                  <a:lnTo>
                    <a:pt x="37" y="0"/>
                  </a:lnTo>
                  <a:lnTo>
                    <a:pt x="40" y="5"/>
                  </a:lnTo>
                  <a:lnTo>
                    <a:pt x="39" y="3"/>
                  </a:lnTo>
                  <a:lnTo>
                    <a:pt x="37" y="1"/>
                  </a:lnTo>
                  <a:lnTo>
                    <a:pt x="35" y="3"/>
                  </a:lnTo>
                  <a:lnTo>
                    <a:pt x="34" y="5"/>
                  </a:lnTo>
                  <a:lnTo>
                    <a:pt x="3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19" name="Freeform 23"/>
            <p:cNvSpPr>
              <a:spLocks noChangeAspect="1"/>
            </p:cNvSpPr>
            <p:nvPr/>
          </p:nvSpPr>
          <p:spPr bwMode="auto">
            <a:xfrm>
              <a:off x="499" y="711"/>
              <a:ext cx="598" cy="4"/>
            </a:xfrm>
            <a:custGeom>
              <a:avLst/>
              <a:gdLst>
                <a:gd name="T0" fmla="*/ 4 w 1195"/>
                <a:gd name="T1" fmla="*/ 9 h 9"/>
                <a:gd name="T2" fmla="*/ 19 w 1195"/>
                <a:gd name="T3" fmla="*/ 9 h 9"/>
                <a:gd name="T4" fmla="*/ 57 w 1195"/>
                <a:gd name="T5" fmla="*/ 9 h 9"/>
                <a:gd name="T6" fmla="*/ 115 w 1195"/>
                <a:gd name="T7" fmla="*/ 9 h 9"/>
                <a:gd name="T8" fmla="*/ 191 w 1195"/>
                <a:gd name="T9" fmla="*/ 9 h 9"/>
                <a:gd name="T10" fmla="*/ 280 w 1195"/>
                <a:gd name="T11" fmla="*/ 9 h 9"/>
                <a:gd name="T12" fmla="*/ 379 w 1195"/>
                <a:gd name="T13" fmla="*/ 9 h 9"/>
                <a:gd name="T14" fmla="*/ 486 w 1195"/>
                <a:gd name="T15" fmla="*/ 9 h 9"/>
                <a:gd name="T16" fmla="*/ 595 w 1195"/>
                <a:gd name="T17" fmla="*/ 9 h 9"/>
                <a:gd name="T18" fmla="*/ 705 w 1195"/>
                <a:gd name="T19" fmla="*/ 9 h 9"/>
                <a:gd name="T20" fmla="*/ 812 w 1195"/>
                <a:gd name="T21" fmla="*/ 9 h 9"/>
                <a:gd name="T22" fmla="*/ 912 w 1195"/>
                <a:gd name="T23" fmla="*/ 9 h 9"/>
                <a:gd name="T24" fmla="*/ 1002 w 1195"/>
                <a:gd name="T25" fmla="*/ 9 h 9"/>
                <a:gd name="T26" fmla="*/ 1078 w 1195"/>
                <a:gd name="T27" fmla="*/ 9 h 9"/>
                <a:gd name="T28" fmla="*/ 1139 w 1195"/>
                <a:gd name="T29" fmla="*/ 9 h 9"/>
                <a:gd name="T30" fmla="*/ 1178 w 1195"/>
                <a:gd name="T31" fmla="*/ 9 h 9"/>
                <a:gd name="T32" fmla="*/ 1195 w 1195"/>
                <a:gd name="T33" fmla="*/ 9 h 9"/>
                <a:gd name="T34" fmla="*/ 1189 w 1195"/>
                <a:gd name="T35" fmla="*/ 0 h 9"/>
                <a:gd name="T36" fmla="*/ 1160 w 1195"/>
                <a:gd name="T37" fmla="*/ 0 h 9"/>
                <a:gd name="T38" fmla="*/ 1111 w 1195"/>
                <a:gd name="T39" fmla="*/ 0 h 9"/>
                <a:gd name="T40" fmla="*/ 1042 w 1195"/>
                <a:gd name="T41" fmla="*/ 0 h 9"/>
                <a:gd name="T42" fmla="*/ 958 w 1195"/>
                <a:gd name="T43" fmla="*/ 0 h 9"/>
                <a:gd name="T44" fmla="*/ 862 w 1195"/>
                <a:gd name="T45" fmla="*/ 0 h 9"/>
                <a:gd name="T46" fmla="*/ 759 w 1195"/>
                <a:gd name="T47" fmla="*/ 0 h 9"/>
                <a:gd name="T48" fmla="*/ 650 w 1195"/>
                <a:gd name="T49" fmla="*/ 0 h 9"/>
                <a:gd name="T50" fmla="*/ 540 w 1195"/>
                <a:gd name="T51" fmla="*/ 0 h 9"/>
                <a:gd name="T52" fmla="*/ 432 w 1195"/>
                <a:gd name="T53" fmla="*/ 0 h 9"/>
                <a:gd name="T54" fmla="*/ 328 w 1195"/>
                <a:gd name="T55" fmla="*/ 0 h 9"/>
                <a:gd name="T56" fmla="*/ 234 w 1195"/>
                <a:gd name="T57" fmla="*/ 0 h 9"/>
                <a:gd name="T58" fmla="*/ 152 w 1195"/>
                <a:gd name="T59" fmla="*/ 0 h 9"/>
                <a:gd name="T60" fmla="*/ 84 w 1195"/>
                <a:gd name="T61" fmla="*/ 0 h 9"/>
                <a:gd name="T62" fmla="*/ 36 w 1195"/>
                <a:gd name="T63" fmla="*/ 0 h 9"/>
                <a:gd name="T64" fmla="*/ 9 w 1195"/>
                <a:gd name="T65" fmla="*/ 0 h 9"/>
                <a:gd name="T66" fmla="*/ 1 w 1195"/>
                <a:gd name="T67" fmla="*/ 4 h 9"/>
                <a:gd name="T68" fmla="*/ 1 w 1195"/>
                <a:gd name="T69" fmla="*/ 1 h 9"/>
                <a:gd name="T70" fmla="*/ 1 w 1195"/>
                <a:gd name="T71" fmla="*/ 8 h 9"/>
                <a:gd name="T72" fmla="*/ 8 w 1195"/>
                <a:gd name="T7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5" h="9">
                  <a:moveTo>
                    <a:pt x="8" y="6"/>
                  </a:moveTo>
                  <a:lnTo>
                    <a:pt x="4" y="9"/>
                  </a:lnTo>
                  <a:lnTo>
                    <a:pt x="9" y="9"/>
                  </a:lnTo>
                  <a:lnTo>
                    <a:pt x="19" y="9"/>
                  </a:lnTo>
                  <a:lnTo>
                    <a:pt x="36" y="9"/>
                  </a:lnTo>
                  <a:lnTo>
                    <a:pt x="57" y="9"/>
                  </a:lnTo>
                  <a:lnTo>
                    <a:pt x="84" y="9"/>
                  </a:lnTo>
                  <a:lnTo>
                    <a:pt x="115" y="9"/>
                  </a:lnTo>
                  <a:lnTo>
                    <a:pt x="152" y="9"/>
                  </a:lnTo>
                  <a:lnTo>
                    <a:pt x="191" y="9"/>
                  </a:lnTo>
                  <a:lnTo>
                    <a:pt x="234" y="9"/>
                  </a:lnTo>
                  <a:lnTo>
                    <a:pt x="280" y="9"/>
                  </a:lnTo>
                  <a:lnTo>
                    <a:pt x="328" y="9"/>
                  </a:lnTo>
                  <a:lnTo>
                    <a:pt x="379" y="9"/>
                  </a:lnTo>
                  <a:lnTo>
                    <a:pt x="432" y="9"/>
                  </a:lnTo>
                  <a:lnTo>
                    <a:pt x="486" y="9"/>
                  </a:lnTo>
                  <a:lnTo>
                    <a:pt x="540" y="9"/>
                  </a:lnTo>
                  <a:lnTo>
                    <a:pt x="595" y="9"/>
                  </a:lnTo>
                  <a:lnTo>
                    <a:pt x="650" y="9"/>
                  </a:lnTo>
                  <a:lnTo>
                    <a:pt x="705" y="9"/>
                  </a:lnTo>
                  <a:lnTo>
                    <a:pt x="759" y="9"/>
                  </a:lnTo>
                  <a:lnTo>
                    <a:pt x="812" y="9"/>
                  </a:lnTo>
                  <a:lnTo>
                    <a:pt x="862" y="9"/>
                  </a:lnTo>
                  <a:lnTo>
                    <a:pt x="912" y="9"/>
                  </a:lnTo>
                  <a:lnTo>
                    <a:pt x="958" y="9"/>
                  </a:lnTo>
                  <a:lnTo>
                    <a:pt x="1002" y="9"/>
                  </a:lnTo>
                  <a:lnTo>
                    <a:pt x="1042" y="9"/>
                  </a:lnTo>
                  <a:lnTo>
                    <a:pt x="1078" y="9"/>
                  </a:lnTo>
                  <a:lnTo>
                    <a:pt x="1111" y="9"/>
                  </a:lnTo>
                  <a:lnTo>
                    <a:pt x="1139" y="9"/>
                  </a:lnTo>
                  <a:lnTo>
                    <a:pt x="1160" y="9"/>
                  </a:lnTo>
                  <a:lnTo>
                    <a:pt x="1178" y="9"/>
                  </a:lnTo>
                  <a:lnTo>
                    <a:pt x="1189" y="9"/>
                  </a:lnTo>
                  <a:lnTo>
                    <a:pt x="1195" y="9"/>
                  </a:lnTo>
                  <a:lnTo>
                    <a:pt x="1195" y="0"/>
                  </a:lnTo>
                  <a:lnTo>
                    <a:pt x="1189" y="0"/>
                  </a:lnTo>
                  <a:lnTo>
                    <a:pt x="1178" y="0"/>
                  </a:lnTo>
                  <a:lnTo>
                    <a:pt x="1160" y="0"/>
                  </a:lnTo>
                  <a:lnTo>
                    <a:pt x="1139" y="0"/>
                  </a:lnTo>
                  <a:lnTo>
                    <a:pt x="1111" y="0"/>
                  </a:lnTo>
                  <a:lnTo>
                    <a:pt x="1078" y="0"/>
                  </a:lnTo>
                  <a:lnTo>
                    <a:pt x="1042" y="0"/>
                  </a:lnTo>
                  <a:lnTo>
                    <a:pt x="1002" y="0"/>
                  </a:lnTo>
                  <a:lnTo>
                    <a:pt x="958" y="0"/>
                  </a:lnTo>
                  <a:lnTo>
                    <a:pt x="912" y="0"/>
                  </a:lnTo>
                  <a:lnTo>
                    <a:pt x="862" y="0"/>
                  </a:lnTo>
                  <a:lnTo>
                    <a:pt x="812" y="0"/>
                  </a:lnTo>
                  <a:lnTo>
                    <a:pt x="759" y="0"/>
                  </a:lnTo>
                  <a:lnTo>
                    <a:pt x="705" y="0"/>
                  </a:lnTo>
                  <a:lnTo>
                    <a:pt x="650" y="0"/>
                  </a:lnTo>
                  <a:lnTo>
                    <a:pt x="595" y="0"/>
                  </a:lnTo>
                  <a:lnTo>
                    <a:pt x="540" y="0"/>
                  </a:lnTo>
                  <a:lnTo>
                    <a:pt x="486" y="0"/>
                  </a:lnTo>
                  <a:lnTo>
                    <a:pt x="432" y="0"/>
                  </a:lnTo>
                  <a:lnTo>
                    <a:pt x="379" y="0"/>
                  </a:lnTo>
                  <a:lnTo>
                    <a:pt x="328" y="0"/>
                  </a:lnTo>
                  <a:lnTo>
                    <a:pt x="280" y="0"/>
                  </a:lnTo>
                  <a:lnTo>
                    <a:pt x="234" y="0"/>
                  </a:lnTo>
                  <a:lnTo>
                    <a:pt x="191" y="0"/>
                  </a:lnTo>
                  <a:lnTo>
                    <a:pt x="152" y="0"/>
                  </a:lnTo>
                  <a:lnTo>
                    <a:pt x="115" y="0"/>
                  </a:lnTo>
                  <a:lnTo>
                    <a:pt x="84" y="0"/>
                  </a:lnTo>
                  <a:lnTo>
                    <a:pt x="57" y="0"/>
                  </a:lnTo>
                  <a:lnTo>
                    <a:pt x="36" y="0"/>
                  </a:lnTo>
                  <a:lnTo>
                    <a:pt x="19" y="0"/>
                  </a:lnTo>
                  <a:lnTo>
                    <a:pt x="9" y="0"/>
                  </a:lnTo>
                  <a:lnTo>
                    <a:pt x="4" y="0"/>
                  </a:lnTo>
                  <a:lnTo>
                    <a:pt x="1" y="4"/>
                  </a:lnTo>
                  <a:lnTo>
                    <a:pt x="4" y="0"/>
                  </a:lnTo>
                  <a:lnTo>
                    <a:pt x="1" y="1"/>
                  </a:lnTo>
                  <a:lnTo>
                    <a:pt x="0" y="5"/>
                  </a:lnTo>
                  <a:lnTo>
                    <a:pt x="1" y="8"/>
                  </a:lnTo>
                  <a:lnTo>
                    <a:pt x="4" y="9"/>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0" name="Freeform 24"/>
            <p:cNvSpPr>
              <a:spLocks noChangeAspect="1"/>
            </p:cNvSpPr>
            <p:nvPr/>
          </p:nvSpPr>
          <p:spPr bwMode="auto">
            <a:xfrm>
              <a:off x="402" y="713"/>
              <a:ext cx="80" cy="79"/>
            </a:xfrm>
            <a:custGeom>
              <a:avLst/>
              <a:gdLst>
                <a:gd name="T0" fmla="*/ 18 w 160"/>
                <a:gd name="T1" fmla="*/ 0 h 158"/>
                <a:gd name="T2" fmla="*/ 2 w 160"/>
                <a:gd name="T3" fmla="*/ 78 h 158"/>
                <a:gd name="T4" fmla="*/ 0 w 160"/>
                <a:gd name="T5" fmla="*/ 91 h 158"/>
                <a:gd name="T6" fmla="*/ 0 w 160"/>
                <a:gd name="T7" fmla="*/ 102 h 158"/>
                <a:gd name="T8" fmla="*/ 4 w 160"/>
                <a:gd name="T9" fmla="*/ 114 h 158"/>
                <a:gd name="T10" fmla="*/ 8 w 160"/>
                <a:gd name="T11" fmla="*/ 125 h 158"/>
                <a:gd name="T12" fmla="*/ 17 w 160"/>
                <a:gd name="T13" fmla="*/ 135 h 158"/>
                <a:gd name="T14" fmla="*/ 25 w 160"/>
                <a:gd name="T15" fmla="*/ 143 h 158"/>
                <a:gd name="T16" fmla="*/ 35 w 160"/>
                <a:gd name="T17" fmla="*/ 148 h 158"/>
                <a:gd name="T18" fmla="*/ 46 w 160"/>
                <a:gd name="T19" fmla="*/ 153 h 158"/>
                <a:gd name="T20" fmla="*/ 64 w 160"/>
                <a:gd name="T21" fmla="*/ 156 h 158"/>
                <a:gd name="T22" fmla="*/ 75 w 160"/>
                <a:gd name="T23" fmla="*/ 158 h 158"/>
                <a:gd name="T24" fmla="*/ 88 w 160"/>
                <a:gd name="T25" fmla="*/ 156 h 158"/>
                <a:gd name="T26" fmla="*/ 98 w 160"/>
                <a:gd name="T27" fmla="*/ 153 h 158"/>
                <a:gd name="T28" fmla="*/ 109 w 160"/>
                <a:gd name="T29" fmla="*/ 147 h 158"/>
                <a:gd name="T30" fmla="*/ 118 w 160"/>
                <a:gd name="T31" fmla="*/ 140 h 158"/>
                <a:gd name="T32" fmla="*/ 126 w 160"/>
                <a:gd name="T33" fmla="*/ 131 h 158"/>
                <a:gd name="T34" fmla="*/ 132 w 160"/>
                <a:gd name="T35" fmla="*/ 120 h 158"/>
                <a:gd name="T36" fmla="*/ 136 w 160"/>
                <a:gd name="T37" fmla="*/ 108 h 158"/>
                <a:gd name="T38" fmla="*/ 160 w 160"/>
                <a:gd name="T39" fmla="*/ 0 h 158"/>
                <a:gd name="T40" fmla="*/ 151 w 160"/>
                <a:gd name="T41" fmla="*/ 0 h 158"/>
                <a:gd name="T42" fmla="*/ 134 w 160"/>
                <a:gd name="T43" fmla="*/ 0 h 158"/>
                <a:gd name="T44" fmla="*/ 112 w 160"/>
                <a:gd name="T45" fmla="*/ 0 h 158"/>
                <a:gd name="T46" fmla="*/ 87 w 160"/>
                <a:gd name="T47" fmla="*/ 0 h 158"/>
                <a:gd name="T48" fmla="*/ 63 w 160"/>
                <a:gd name="T49" fmla="*/ 0 h 158"/>
                <a:gd name="T50" fmla="*/ 41 w 160"/>
                <a:gd name="T51" fmla="*/ 0 h 158"/>
                <a:gd name="T52" fmla="*/ 25 w 160"/>
                <a:gd name="T53" fmla="*/ 0 h 158"/>
                <a:gd name="T54" fmla="*/ 18 w 160"/>
                <a:gd name="T5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58">
                  <a:moveTo>
                    <a:pt x="18" y="0"/>
                  </a:moveTo>
                  <a:lnTo>
                    <a:pt x="2" y="78"/>
                  </a:lnTo>
                  <a:lnTo>
                    <a:pt x="0" y="91"/>
                  </a:lnTo>
                  <a:lnTo>
                    <a:pt x="0" y="102"/>
                  </a:lnTo>
                  <a:lnTo>
                    <a:pt x="4" y="114"/>
                  </a:lnTo>
                  <a:lnTo>
                    <a:pt x="8" y="125"/>
                  </a:lnTo>
                  <a:lnTo>
                    <a:pt x="17" y="135"/>
                  </a:lnTo>
                  <a:lnTo>
                    <a:pt x="25" y="143"/>
                  </a:lnTo>
                  <a:lnTo>
                    <a:pt x="35" y="148"/>
                  </a:lnTo>
                  <a:lnTo>
                    <a:pt x="46" y="153"/>
                  </a:lnTo>
                  <a:lnTo>
                    <a:pt x="64" y="156"/>
                  </a:lnTo>
                  <a:lnTo>
                    <a:pt x="75" y="158"/>
                  </a:lnTo>
                  <a:lnTo>
                    <a:pt x="88" y="156"/>
                  </a:lnTo>
                  <a:lnTo>
                    <a:pt x="98" y="153"/>
                  </a:lnTo>
                  <a:lnTo>
                    <a:pt x="109" y="147"/>
                  </a:lnTo>
                  <a:lnTo>
                    <a:pt x="118" y="140"/>
                  </a:lnTo>
                  <a:lnTo>
                    <a:pt x="126" y="131"/>
                  </a:lnTo>
                  <a:lnTo>
                    <a:pt x="132" y="120"/>
                  </a:lnTo>
                  <a:lnTo>
                    <a:pt x="136" y="108"/>
                  </a:lnTo>
                  <a:lnTo>
                    <a:pt x="160" y="0"/>
                  </a:lnTo>
                  <a:lnTo>
                    <a:pt x="151" y="0"/>
                  </a:lnTo>
                  <a:lnTo>
                    <a:pt x="134" y="0"/>
                  </a:lnTo>
                  <a:lnTo>
                    <a:pt x="112" y="0"/>
                  </a:lnTo>
                  <a:lnTo>
                    <a:pt x="87" y="0"/>
                  </a:lnTo>
                  <a:lnTo>
                    <a:pt x="63" y="0"/>
                  </a:lnTo>
                  <a:lnTo>
                    <a:pt x="41" y="0"/>
                  </a:lnTo>
                  <a:lnTo>
                    <a:pt x="25" y="0"/>
                  </a:lnTo>
                  <a:lnTo>
                    <a:pt x="18" y="0"/>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1" name="Freeform 25"/>
            <p:cNvSpPr>
              <a:spLocks noChangeAspect="1"/>
            </p:cNvSpPr>
            <p:nvPr/>
          </p:nvSpPr>
          <p:spPr bwMode="auto">
            <a:xfrm>
              <a:off x="401" y="713"/>
              <a:ext cx="12" cy="41"/>
            </a:xfrm>
            <a:custGeom>
              <a:avLst/>
              <a:gdLst>
                <a:gd name="T0" fmla="*/ 7 w 23"/>
                <a:gd name="T1" fmla="*/ 78 h 82"/>
                <a:gd name="T2" fmla="*/ 7 w 23"/>
                <a:gd name="T3" fmla="*/ 78 h 82"/>
                <a:gd name="T4" fmla="*/ 23 w 23"/>
                <a:gd name="T5" fmla="*/ 0 h 82"/>
                <a:gd name="T6" fmla="*/ 16 w 23"/>
                <a:gd name="T7" fmla="*/ 0 h 82"/>
                <a:gd name="T8" fmla="*/ 0 w 23"/>
                <a:gd name="T9" fmla="*/ 78 h 82"/>
                <a:gd name="T10" fmla="*/ 0 w 23"/>
                <a:gd name="T11" fmla="*/ 78 h 82"/>
                <a:gd name="T12" fmla="*/ 0 w 23"/>
                <a:gd name="T13" fmla="*/ 78 h 82"/>
                <a:gd name="T14" fmla="*/ 1 w 23"/>
                <a:gd name="T15" fmla="*/ 80 h 82"/>
                <a:gd name="T16" fmla="*/ 4 w 23"/>
                <a:gd name="T17" fmla="*/ 82 h 82"/>
                <a:gd name="T18" fmla="*/ 6 w 23"/>
                <a:gd name="T19" fmla="*/ 80 h 82"/>
                <a:gd name="T20" fmla="*/ 7 w 23"/>
                <a:gd name="T21" fmla="*/ 7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82">
                  <a:moveTo>
                    <a:pt x="7" y="78"/>
                  </a:moveTo>
                  <a:lnTo>
                    <a:pt x="7" y="78"/>
                  </a:lnTo>
                  <a:lnTo>
                    <a:pt x="23" y="0"/>
                  </a:lnTo>
                  <a:lnTo>
                    <a:pt x="16" y="0"/>
                  </a:lnTo>
                  <a:lnTo>
                    <a:pt x="0" y="78"/>
                  </a:lnTo>
                  <a:lnTo>
                    <a:pt x="0" y="78"/>
                  </a:lnTo>
                  <a:lnTo>
                    <a:pt x="0" y="78"/>
                  </a:lnTo>
                  <a:lnTo>
                    <a:pt x="1" y="80"/>
                  </a:lnTo>
                  <a:lnTo>
                    <a:pt x="4" y="82"/>
                  </a:lnTo>
                  <a:lnTo>
                    <a:pt x="6" y="80"/>
                  </a:lnTo>
                  <a:lnTo>
                    <a:pt x="7"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2" name="Freeform 26"/>
            <p:cNvSpPr>
              <a:spLocks noChangeAspect="1"/>
            </p:cNvSpPr>
            <p:nvPr/>
          </p:nvSpPr>
          <p:spPr bwMode="auto">
            <a:xfrm>
              <a:off x="400" y="752"/>
              <a:ext cx="27" cy="39"/>
            </a:xfrm>
            <a:custGeom>
              <a:avLst/>
              <a:gdLst>
                <a:gd name="T0" fmla="*/ 50 w 54"/>
                <a:gd name="T1" fmla="*/ 72 h 78"/>
                <a:gd name="T2" fmla="*/ 50 w 54"/>
                <a:gd name="T3" fmla="*/ 72 h 78"/>
                <a:gd name="T4" fmla="*/ 40 w 54"/>
                <a:gd name="T5" fmla="*/ 67 h 78"/>
                <a:gd name="T6" fmla="*/ 31 w 54"/>
                <a:gd name="T7" fmla="*/ 61 h 78"/>
                <a:gd name="T8" fmla="*/ 23 w 54"/>
                <a:gd name="T9" fmla="*/ 54 h 78"/>
                <a:gd name="T10" fmla="*/ 16 w 54"/>
                <a:gd name="T11" fmla="*/ 45 h 78"/>
                <a:gd name="T12" fmla="*/ 11 w 54"/>
                <a:gd name="T13" fmla="*/ 35 h 78"/>
                <a:gd name="T14" fmla="*/ 8 w 54"/>
                <a:gd name="T15" fmla="*/ 24 h 78"/>
                <a:gd name="T16" fmla="*/ 9 w 54"/>
                <a:gd name="T17" fmla="*/ 13 h 78"/>
                <a:gd name="T18" fmla="*/ 9 w 54"/>
                <a:gd name="T19" fmla="*/ 0 h 78"/>
                <a:gd name="T20" fmla="*/ 2 w 54"/>
                <a:gd name="T21" fmla="*/ 0 h 78"/>
                <a:gd name="T22" fmla="*/ 0 w 54"/>
                <a:gd name="T23" fmla="*/ 13 h 78"/>
                <a:gd name="T24" fmla="*/ 1 w 54"/>
                <a:gd name="T25" fmla="*/ 24 h 78"/>
                <a:gd name="T26" fmla="*/ 4 w 54"/>
                <a:gd name="T27" fmla="*/ 37 h 78"/>
                <a:gd name="T28" fmla="*/ 9 w 54"/>
                <a:gd name="T29" fmla="*/ 50 h 78"/>
                <a:gd name="T30" fmla="*/ 18 w 54"/>
                <a:gd name="T31" fmla="*/ 59 h 78"/>
                <a:gd name="T32" fmla="*/ 26 w 54"/>
                <a:gd name="T33" fmla="*/ 68 h 78"/>
                <a:gd name="T34" fmla="*/ 38 w 54"/>
                <a:gd name="T35" fmla="*/ 74 h 78"/>
                <a:gd name="T36" fmla="*/ 50 w 54"/>
                <a:gd name="T37" fmla="*/ 78 h 78"/>
                <a:gd name="T38" fmla="*/ 50 w 54"/>
                <a:gd name="T39" fmla="*/ 78 h 78"/>
                <a:gd name="T40" fmla="*/ 50 w 54"/>
                <a:gd name="T41" fmla="*/ 78 h 78"/>
                <a:gd name="T42" fmla="*/ 53 w 54"/>
                <a:gd name="T43" fmla="*/ 77 h 78"/>
                <a:gd name="T44" fmla="*/ 54 w 54"/>
                <a:gd name="T45" fmla="*/ 75 h 78"/>
                <a:gd name="T46" fmla="*/ 53 w 54"/>
                <a:gd name="T47" fmla="*/ 73 h 78"/>
                <a:gd name="T48" fmla="*/ 50 w 54"/>
                <a:gd name="T49"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78">
                  <a:moveTo>
                    <a:pt x="50" y="72"/>
                  </a:moveTo>
                  <a:lnTo>
                    <a:pt x="50" y="72"/>
                  </a:lnTo>
                  <a:lnTo>
                    <a:pt x="40" y="67"/>
                  </a:lnTo>
                  <a:lnTo>
                    <a:pt x="31" y="61"/>
                  </a:lnTo>
                  <a:lnTo>
                    <a:pt x="23" y="54"/>
                  </a:lnTo>
                  <a:lnTo>
                    <a:pt x="16" y="45"/>
                  </a:lnTo>
                  <a:lnTo>
                    <a:pt x="11" y="35"/>
                  </a:lnTo>
                  <a:lnTo>
                    <a:pt x="8" y="24"/>
                  </a:lnTo>
                  <a:lnTo>
                    <a:pt x="9" y="13"/>
                  </a:lnTo>
                  <a:lnTo>
                    <a:pt x="9" y="0"/>
                  </a:lnTo>
                  <a:lnTo>
                    <a:pt x="2" y="0"/>
                  </a:lnTo>
                  <a:lnTo>
                    <a:pt x="0" y="13"/>
                  </a:lnTo>
                  <a:lnTo>
                    <a:pt x="1" y="24"/>
                  </a:lnTo>
                  <a:lnTo>
                    <a:pt x="4" y="37"/>
                  </a:lnTo>
                  <a:lnTo>
                    <a:pt x="9" y="50"/>
                  </a:lnTo>
                  <a:lnTo>
                    <a:pt x="18" y="59"/>
                  </a:lnTo>
                  <a:lnTo>
                    <a:pt x="26" y="68"/>
                  </a:lnTo>
                  <a:lnTo>
                    <a:pt x="38" y="74"/>
                  </a:lnTo>
                  <a:lnTo>
                    <a:pt x="50" y="78"/>
                  </a:lnTo>
                  <a:lnTo>
                    <a:pt x="50" y="78"/>
                  </a:lnTo>
                  <a:lnTo>
                    <a:pt x="50" y="78"/>
                  </a:lnTo>
                  <a:lnTo>
                    <a:pt x="53" y="77"/>
                  </a:lnTo>
                  <a:lnTo>
                    <a:pt x="54" y="75"/>
                  </a:lnTo>
                  <a:lnTo>
                    <a:pt x="53" y="73"/>
                  </a:lnTo>
                  <a:lnTo>
                    <a:pt x="5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3" name="Freeform 27"/>
            <p:cNvSpPr>
              <a:spLocks noChangeAspect="1"/>
            </p:cNvSpPr>
            <p:nvPr/>
          </p:nvSpPr>
          <p:spPr bwMode="auto">
            <a:xfrm>
              <a:off x="425" y="788"/>
              <a:ext cx="11" cy="5"/>
            </a:xfrm>
            <a:custGeom>
              <a:avLst/>
              <a:gdLst>
                <a:gd name="T0" fmla="*/ 18 w 21"/>
                <a:gd name="T1" fmla="*/ 3 h 10"/>
                <a:gd name="T2" fmla="*/ 18 w 21"/>
                <a:gd name="T3" fmla="*/ 3 h 10"/>
                <a:gd name="T4" fmla="*/ 0 w 21"/>
                <a:gd name="T5" fmla="*/ 0 h 10"/>
                <a:gd name="T6" fmla="*/ 0 w 21"/>
                <a:gd name="T7" fmla="*/ 6 h 10"/>
                <a:gd name="T8" fmla="*/ 18 w 21"/>
                <a:gd name="T9" fmla="*/ 10 h 10"/>
                <a:gd name="T10" fmla="*/ 18 w 21"/>
                <a:gd name="T11" fmla="*/ 10 h 10"/>
                <a:gd name="T12" fmla="*/ 18 w 21"/>
                <a:gd name="T13" fmla="*/ 10 h 10"/>
                <a:gd name="T14" fmla="*/ 20 w 21"/>
                <a:gd name="T15" fmla="*/ 9 h 10"/>
                <a:gd name="T16" fmla="*/ 21 w 21"/>
                <a:gd name="T17" fmla="*/ 6 h 10"/>
                <a:gd name="T18" fmla="*/ 20 w 21"/>
                <a:gd name="T19" fmla="*/ 4 h 10"/>
                <a:gd name="T20" fmla="*/ 18 w 21"/>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8" y="3"/>
                  </a:moveTo>
                  <a:lnTo>
                    <a:pt x="18" y="3"/>
                  </a:lnTo>
                  <a:lnTo>
                    <a:pt x="0" y="0"/>
                  </a:lnTo>
                  <a:lnTo>
                    <a:pt x="0" y="6"/>
                  </a:lnTo>
                  <a:lnTo>
                    <a:pt x="18" y="10"/>
                  </a:lnTo>
                  <a:lnTo>
                    <a:pt x="18" y="10"/>
                  </a:lnTo>
                  <a:lnTo>
                    <a:pt x="18" y="10"/>
                  </a:lnTo>
                  <a:lnTo>
                    <a:pt x="20" y="9"/>
                  </a:lnTo>
                  <a:lnTo>
                    <a:pt x="21" y="6"/>
                  </a:lnTo>
                  <a:lnTo>
                    <a:pt x="20" y="4"/>
                  </a:lnTo>
                  <a:lnTo>
                    <a:pt x="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4" name="Freeform 28"/>
            <p:cNvSpPr>
              <a:spLocks noChangeAspect="1"/>
            </p:cNvSpPr>
            <p:nvPr/>
          </p:nvSpPr>
          <p:spPr bwMode="auto">
            <a:xfrm>
              <a:off x="434" y="765"/>
              <a:ext cx="38" cy="29"/>
            </a:xfrm>
            <a:custGeom>
              <a:avLst/>
              <a:gdLst>
                <a:gd name="T0" fmla="*/ 69 w 76"/>
                <a:gd name="T1" fmla="*/ 3 h 57"/>
                <a:gd name="T2" fmla="*/ 69 w 76"/>
                <a:gd name="T3" fmla="*/ 3 h 57"/>
                <a:gd name="T4" fmla="*/ 64 w 76"/>
                <a:gd name="T5" fmla="*/ 13 h 57"/>
                <a:gd name="T6" fmla="*/ 58 w 76"/>
                <a:gd name="T7" fmla="*/ 24 h 57"/>
                <a:gd name="T8" fmla="*/ 52 w 76"/>
                <a:gd name="T9" fmla="*/ 33 h 57"/>
                <a:gd name="T10" fmla="*/ 42 w 76"/>
                <a:gd name="T11" fmla="*/ 39 h 57"/>
                <a:gd name="T12" fmla="*/ 33 w 76"/>
                <a:gd name="T13" fmla="*/ 45 h 57"/>
                <a:gd name="T14" fmla="*/ 24 w 76"/>
                <a:gd name="T15" fmla="*/ 48 h 57"/>
                <a:gd name="T16" fmla="*/ 11 w 76"/>
                <a:gd name="T17" fmla="*/ 48 h 57"/>
                <a:gd name="T18" fmla="*/ 0 w 76"/>
                <a:gd name="T19" fmla="*/ 48 h 57"/>
                <a:gd name="T20" fmla="*/ 0 w 76"/>
                <a:gd name="T21" fmla="*/ 55 h 57"/>
                <a:gd name="T22" fmla="*/ 11 w 76"/>
                <a:gd name="T23" fmla="*/ 57 h 57"/>
                <a:gd name="T24" fmla="*/ 24 w 76"/>
                <a:gd name="T25" fmla="*/ 55 h 57"/>
                <a:gd name="T26" fmla="*/ 35 w 76"/>
                <a:gd name="T27" fmla="*/ 51 h 57"/>
                <a:gd name="T28" fmla="*/ 47 w 76"/>
                <a:gd name="T29" fmla="*/ 46 h 57"/>
                <a:gd name="T30" fmla="*/ 56 w 76"/>
                <a:gd name="T31" fmla="*/ 38 h 57"/>
                <a:gd name="T32" fmla="*/ 65 w 76"/>
                <a:gd name="T33" fmla="*/ 28 h 57"/>
                <a:gd name="T34" fmla="*/ 71 w 76"/>
                <a:gd name="T35" fmla="*/ 16 h 57"/>
                <a:gd name="T36" fmla="*/ 76 w 76"/>
                <a:gd name="T37" fmla="*/ 3 h 57"/>
                <a:gd name="T38" fmla="*/ 76 w 76"/>
                <a:gd name="T39" fmla="*/ 3 h 57"/>
                <a:gd name="T40" fmla="*/ 76 w 76"/>
                <a:gd name="T41" fmla="*/ 3 h 57"/>
                <a:gd name="T42" fmla="*/ 75 w 76"/>
                <a:gd name="T43" fmla="*/ 1 h 57"/>
                <a:gd name="T44" fmla="*/ 72 w 76"/>
                <a:gd name="T45" fmla="*/ 0 h 57"/>
                <a:gd name="T46" fmla="*/ 70 w 76"/>
                <a:gd name="T47" fmla="*/ 1 h 57"/>
                <a:gd name="T48" fmla="*/ 69 w 76"/>
                <a:gd name="T49"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57">
                  <a:moveTo>
                    <a:pt x="69" y="3"/>
                  </a:moveTo>
                  <a:lnTo>
                    <a:pt x="69" y="3"/>
                  </a:lnTo>
                  <a:lnTo>
                    <a:pt x="64" y="13"/>
                  </a:lnTo>
                  <a:lnTo>
                    <a:pt x="58" y="24"/>
                  </a:lnTo>
                  <a:lnTo>
                    <a:pt x="52" y="33"/>
                  </a:lnTo>
                  <a:lnTo>
                    <a:pt x="42" y="39"/>
                  </a:lnTo>
                  <a:lnTo>
                    <a:pt x="33" y="45"/>
                  </a:lnTo>
                  <a:lnTo>
                    <a:pt x="24" y="48"/>
                  </a:lnTo>
                  <a:lnTo>
                    <a:pt x="11" y="48"/>
                  </a:lnTo>
                  <a:lnTo>
                    <a:pt x="0" y="48"/>
                  </a:lnTo>
                  <a:lnTo>
                    <a:pt x="0" y="55"/>
                  </a:lnTo>
                  <a:lnTo>
                    <a:pt x="11" y="57"/>
                  </a:lnTo>
                  <a:lnTo>
                    <a:pt x="24" y="55"/>
                  </a:lnTo>
                  <a:lnTo>
                    <a:pt x="35" y="51"/>
                  </a:lnTo>
                  <a:lnTo>
                    <a:pt x="47" y="46"/>
                  </a:lnTo>
                  <a:lnTo>
                    <a:pt x="56" y="38"/>
                  </a:lnTo>
                  <a:lnTo>
                    <a:pt x="65" y="28"/>
                  </a:lnTo>
                  <a:lnTo>
                    <a:pt x="71" y="16"/>
                  </a:lnTo>
                  <a:lnTo>
                    <a:pt x="76" y="3"/>
                  </a:lnTo>
                  <a:lnTo>
                    <a:pt x="76" y="3"/>
                  </a:lnTo>
                  <a:lnTo>
                    <a:pt x="76" y="3"/>
                  </a:lnTo>
                  <a:lnTo>
                    <a:pt x="75" y="1"/>
                  </a:lnTo>
                  <a:lnTo>
                    <a:pt x="72" y="0"/>
                  </a:lnTo>
                  <a:lnTo>
                    <a:pt x="70" y="1"/>
                  </a:lnTo>
                  <a:lnTo>
                    <a:pt x="6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5" name="Freeform 29"/>
            <p:cNvSpPr>
              <a:spLocks noChangeAspect="1"/>
            </p:cNvSpPr>
            <p:nvPr/>
          </p:nvSpPr>
          <p:spPr bwMode="auto">
            <a:xfrm>
              <a:off x="468" y="711"/>
              <a:ext cx="16" cy="56"/>
            </a:xfrm>
            <a:custGeom>
              <a:avLst/>
              <a:gdLst>
                <a:gd name="T0" fmla="*/ 27 w 31"/>
                <a:gd name="T1" fmla="*/ 9 h 113"/>
                <a:gd name="T2" fmla="*/ 24 w 31"/>
                <a:gd name="T3" fmla="*/ 5 h 113"/>
                <a:gd name="T4" fmla="*/ 0 w 31"/>
                <a:gd name="T5" fmla="*/ 113 h 113"/>
                <a:gd name="T6" fmla="*/ 7 w 31"/>
                <a:gd name="T7" fmla="*/ 113 h 113"/>
                <a:gd name="T8" fmla="*/ 31 w 31"/>
                <a:gd name="T9" fmla="*/ 5 h 113"/>
                <a:gd name="T10" fmla="*/ 27 w 31"/>
                <a:gd name="T11" fmla="*/ 0 h 113"/>
                <a:gd name="T12" fmla="*/ 31 w 31"/>
                <a:gd name="T13" fmla="*/ 5 h 113"/>
                <a:gd name="T14" fmla="*/ 30 w 31"/>
                <a:gd name="T15" fmla="*/ 3 h 113"/>
                <a:gd name="T16" fmla="*/ 27 w 31"/>
                <a:gd name="T17" fmla="*/ 1 h 113"/>
                <a:gd name="T18" fmla="*/ 25 w 31"/>
                <a:gd name="T19" fmla="*/ 3 h 113"/>
                <a:gd name="T20" fmla="*/ 24 w 31"/>
                <a:gd name="T21" fmla="*/ 5 h 113"/>
                <a:gd name="T22" fmla="*/ 27 w 31"/>
                <a:gd name="T23"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13">
                  <a:moveTo>
                    <a:pt x="27" y="9"/>
                  </a:moveTo>
                  <a:lnTo>
                    <a:pt x="24" y="5"/>
                  </a:lnTo>
                  <a:lnTo>
                    <a:pt x="0" y="113"/>
                  </a:lnTo>
                  <a:lnTo>
                    <a:pt x="7" y="113"/>
                  </a:lnTo>
                  <a:lnTo>
                    <a:pt x="31" y="5"/>
                  </a:lnTo>
                  <a:lnTo>
                    <a:pt x="27" y="0"/>
                  </a:lnTo>
                  <a:lnTo>
                    <a:pt x="31" y="5"/>
                  </a:lnTo>
                  <a:lnTo>
                    <a:pt x="30" y="3"/>
                  </a:lnTo>
                  <a:lnTo>
                    <a:pt x="27" y="1"/>
                  </a:lnTo>
                  <a:lnTo>
                    <a:pt x="25" y="3"/>
                  </a:lnTo>
                  <a:lnTo>
                    <a:pt x="24" y="5"/>
                  </a:lnTo>
                  <a:lnTo>
                    <a:pt x="2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6" name="Freeform 30"/>
            <p:cNvSpPr>
              <a:spLocks noChangeAspect="1"/>
            </p:cNvSpPr>
            <p:nvPr/>
          </p:nvSpPr>
          <p:spPr bwMode="auto">
            <a:xfrm>
              <a:off x="409" y="711"/>
              <a:ext cx="73" cy="4"/>
            </a:xfrm>
            <a:custGeom>
              <a:avLst/>
              <a:gdLst>
                <a:gd name="T0" fmla="*/ 8 w 147"/>
                <a:gd name="T1" fmla="*/ 5 h 9"/>
                <a:gd name="T2" fmla="*/ 5 w 147"/>
                <a:gd name="T3" fmla="*/ 9 h 9"/>
                <a:gd name="T4" fmla="*/ 12 w 147"/>
                <a:gd name="T5" fmla="*/ 9 h 9"/>
                <a:gd name="T6" fmla="*/ 28 w 147"/>
                <a:gd name="T7" fmla="*/ 9 h 9"/>
                <a:gd name="T8" fmla="*/ 50 w 147"/>
                <a:gd name="T9" fmla="*/ 9 h 9"/>
                <a:gd name="T10" fmla="*/ 74 w 147"/>
                <a:gd name="T11" fmla="*/ 9 h 9"/>
                <a:gd name="T12" fmla="*/ 99 w 147"/>
                <a:gd name="T13" fmla="*/ 9 h 9"/>
                <a:gd name="T14" fmla="*/ 121 w 147"/>
                <a:gd name="T15" fmla="*/ 9 h 9"/>
                <a:gd name="T16" fmla="*/ 138 w 147"/>
                <a:gd name="T17" fmla="*/ 9 h 9"/>
                <a:gd name="T18" fmla="*/ 147 w 147"/>
                <a:gd name="T19" fmla="*/ 9 h 9"/>
                <a:gd name="T20" fmla="*/ 147 w 147"/>
                <a:gd name="T21" fmla="*/ 0 h 9"/>
                <a:gd name="T22" fmla="*/ 138 w 147"/>
                <a:gd name="T23" fmla="*/ 0 h 9"/>
                <a:gd name="T24" fmla="*/ 121 w 147"/>
                <a:gd name="T25" fmla="*/ 0 h 9"/>
                <a:gd name="T26" fmla="*/ 99 w 147"/>
                <a:gd name="T27" fmla="*/ 0 h 9"/>
                <a:gd name="T28" fmla="*/ 74 w 147"/>
                <a:gd name="T29" fmla="*/ 0 h 9"/>
                <a:gd name="T30" fmla="*/ 50 w 147"/>
                <a:gd name="T31" fmla="*/ 0 h 9"/>
                <a:gd name="T32" fmla="*/ 28 w 147"/>
                <a:gd name="T33" fmla="*/ 0 h 9"/>
                <a:gd name="T34" fmla="*/ 12 w 147"/>
                <a:gd name="T35" fmla="*/ 0 h 9"/>
                <a:gd name="T36" fmla="*/ 5 w 147"/>
                <a:gd name="T37" fmla="*/ 0 h 9"/>
                <a:gd name="T38" fmla="*/ 1 w 147"/>
                <a:gd name="T39" fmla="*/ 5 h 9"/>
                <a:gd name="T40" fmla="*/ 5 w 147"/>
                <a:gd name="T41" fmla="*/ 0 h 9"/>
                <a:gd name="T42" fmla="*/ 1 w 147"/>
                <a:gd name="T43" fmla="*/ 1 h 9"/>
                <a:gd name="T44" fmla="*/ 0 w 147"/>
                <a:gd name="T45" fmla="*/ 5 h 9"/>
                <a:gd name="T46" fmla="*/ 1 w 147"/>
                <a:gd name="T47" fmla="*/ 8 h 9"/>
                <a:gd name="T48" fmla="*/ 5 w 147"/>
                <a:gd name="T49" fmla="*/ 9 h 9"/>
                <a:gd name="T50" fmla="*/ 8 w 147"/>
                <a:gd name="T51"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9">
                  <a:moveTo>
                    <a:pt x="8" y="5"/>
                  </a:moveTo>
                  <a:lnTo>
                    <a:pt x="5" y="9"/>
                  </a:lnTo>
                  <a:lnTo>
                    <a:pt x="12" y="9"/>
                  </a:lnTo>
                  <a:lnTo>
                    <a:pt x="28" y="9"/>
                  </a:lnTo>
                  <a:lnTo>
                    <a:pt x="50" y="9"/>
                  </a:lnTo>
                  <a:lnTo>
                    <a:pt x="74" y="9"/>
                  </a:lnTo>
                  <a:lnTo>
                    <a:pt x="99" y="9"/>
                  </a:lnTo>
                  <a:lnTo>
                    <a:pt x="121" y="9"/>
                  </a:lnTo>
                  <a:lnTo>
                    <a:pt x="138" y="9"/>
                  </a:lnTo>
                  <a:lnTo>
                    <a:pt x="147" y="9"/>
                  </a:lnTo>
                  <a:lnTo>
                    <a:pt x="147" y="0"/>
                  </a:lnTo>
                  <a:lnTo>
                    <a:pt x="138" y="0"/>
                  </a:lnTo>
                  <a:lnTo>
                    <a:pt x="121" y="0"/>
                  </a:lnTo>
                  <a:lnTo>
                    <a:pt x="99" y="0"/>
                  </a:lnTo>
                  <a:lnTo>
                    <a:pt x="74" y="0"/>
                  </a:lnTo>
                  <a:lnTo>
                    <a:pt x="50" y="0"/>
                  </a:lnTo>
                  <a:lnTo>
                    <a:pt x="28" y="0"/>
                  </a:lnTo>
                  <a:lnTo>
                    <a:pt x="12" y="0"/>
                  </a:lnTo>
                  <a:lnTo>
                    <a:pt x="5" y="0"/>
                  </a:lnTo>
                  <a:lnTo>
                    <a:pt x="1" y="5"/>
                  </a:lnTo>
                  <a:lnTo>
                    <a:pt x="5" y="0"/>
                  </a:lnTo>
                  <a:lnTo>
                    <a:pt x="1" y="1"/>
                  </a:lnTo>
                  <a:lnTo>
                    <a:pt x="0" y="5"/>
                  </a:lnTo>
                  <a:lnTo>
                    <a:pt x="1" y="8"/>
                  </a:lnTo>
                  <a:lnTo>
                    <a:pt x="5" y="9"/>
                  </a:lnTo>
                  <a:lnTo>
                    <a:pt x="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7" name="Freeform 31"/>
            <p:cNvSpPr>
              <a:spLocks noChangeAspect="1"/>
            </p:cNvSpPr>
            <p:nvPr/>
          </p:nvSpPr>
          <p:spPr bwMode="auto">
            <a:xfrm>
              <a:off x="1081" y="713"/>
              <a:ext cx="119" cy="227"/>
            </a:xfrm>
            <a:custGeom>
              <a:avLst/>
              <a:gdLst>
                <a:gd name="T0" fmla="*/ 85 w 238"/>
                <a:gd name="T1" fmla="*/ 0 h 455"/>
                <a:gd name="T2" fmla="*/ 1 w 238"/>
                <a:gd name="T3" fmla="*/ 375 h 455"/>
                <a:gd name="T4" fmla="*/ 0 w 238"/>
                <a:gd name="T5" fmla="*/ 388 h 455"/>
                <a:gd name="T6" fmla="*/ 1 w 238"/>
                <a:gd name="T7" fmla="*/ 401 h 455"/>
                <a:gd name="T8" fmla="*/ 3 w 238"/>
                <a:gd name="T9" fmla="*/ 412 h 455"/>
                <a:gd name="T10" fmla="*/ 9 w 238"/>
                <a:gd name="T11" fmla="*/ 423 h 455"/>
                <a:gd name="T12" fmla="*/ 16 w 238"/>
                <a:gd name="T13" fmla="*/ 433 h 455"/>
                <a:gd name="T14" fmla="*/ 25 w 238"/>
                <a:gd name="T15" fmla="*/ 441 h 455"/>
                <a:gd name="T16" fmla="*/ 36 w 238"/>
                <a:gd name="T17" fmla="*/ 447 h 455"/>
                <a:gd name="T18" fmla="*/ 47 w 238"/>
                <a:gd name="T19" fmla="*/ 450 h 455"/>
                <a:gd name="T20" fmla="*/ 64 w 238"/>
                <a:gd name="T21" fmla="*/ 454 h 455"/>
                <a:gd name="T22" fmla="*/ 76 w 238"/>
                <a:gd name="T23" fmla="*/ 455 h 455"/>
                <a:gd name="T24" fmla="*/ 89 w 238"/>
                <a:gd name="T25" fmla="*/ 454 h 455"/>
                <a:gd name="T26" fmla="*/ 99 w 238"/>
                <a:gd name="T27" fmla="*/ 450 h 455"/>
                <a:gd name="T28" fmla="*/ 109 w 238"/>
                <a:gd name="T29" fmla="*/ 444 h 455"/>
                <a:gd name="T30" fmla="*/ 119 w 238"/>
                <a:gd name="T31" fmla="*/ 438 h 455"/>
                <a:gd name="T32" fmla="*/ 127 w 238"/>
                <a:gd name="T33" fmla="*/ 428 h 455"/>
                <a:gd name="T34" fmla="*/ 132 w 238"/>
                <a:gd name="T35" fmla="*/ 418 h 455"/>
                <a:gd name="T36" fmla="*/ 136 w 238"/>
                <a:gd name="T37" fmla="*/ 405 h 455"/>
                <a:gd name="T38" fmla="*/ 238 w 238"/>
                <a:gd name="T39" fmla="*/ 0 h 455"/>
                <a:gd name="T40" fmla="*/ 230 w 238"/>
                <a:gd name="T41" fmla="*/ 0 h 455"/>
                <a:gd name="T42" fmla="*/ 213 w 238"/>
                <a:gd name="T43" fmla="*/ 0 h 455"/>
                <a:gd name="T44" fmla="*/ 189 w 238"/>
                <a:gd name="T45" fmla="*/ 0 h 455"/>
                <a:gd name="T46" fmla="*/ 162 w 238"/>
                <a:gd name="T47" fmla="*/ 0 h 455"/>
                <a:gd name="T48" fmla="*/ 136 w 238"/>
                <a:gd name="T49" fmla="*/ 0 h 455"/>
                <a:gd name="T50" fmla="*/ 112 w 238"/>
                <a:gd name="T51" fmla="*/ 0 h 455"/>
                <a:gd name="T52" fmla="*/ 93 w 238"/>
                <a:gd name="T53" fmla="*/ 0 h 455"/>
                <a:gd name="T54" fmla="*/ 85 w 238"/>
                <a:gd name="T55"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 h="455">
                  <a:moveTo>
                    <a:pt x="85" y="0"/>
                  </a:moveTo>
                  <a:lnTo>
                    <a:pt x="1" y="375"/>
                  </a:lnTo>
                  <a:lnTo>
                    <a:pt x="0" y="388"/>
                  </a:lnTo>
                  <a:lnTo>
                    <a:pt x="1" y="401"/>
                  </a:lnTo>
                  <a:lnTo>
                    <a:pt x="3" y="412"/>
                  </a:lnTo>
                  <a:lnTo>
                    <a:pt x="9" y="423"/>
                  </a:lnTo>
                  <a:lnTo>
                    <a:pt x="16" y="433"/>
                  </a:lnTo>
                  <a:lnTo>
                    <a:pt x="25" y="441"/>
                  </a:lnTo>
                  <a:lnTo>
                    <a:pt x="36" y="447"/>
                  </a:lnTo>
                  <a:lnTo>
                    <a:pt x="47" y="450"/>
                  </a:lnTo>
                  <a:lnTo>
                    <a:pt x="64" y="454"/>
                  </a:lnTo>
                  <a:lnTo>
                    <a:pt x="76" y="455"/>
                  </a:lnTo>
                  <a:lnTo>
                    <a:pt x="89" y="454"/>
                  </a:lnTo>
                  <a:lnTo>
                    <a:pt x="99" y="450"/>
                  </a:lnTo>
                  <a:lnTo>
                    <a:pt x="109" y="444"/>
                  </a:lnTo>
                  <a:lnTo>
                    <a:pt x="119" y="438"/>
                  </a:lnTo>
                  <a:lnTo>
                    <a:pt x="127" y="428"/>
                  </a:lnTo>
                  <a:lnTo>
                    <a:pt x="132" y="418"/>
                  </a:lnTo>
                  <a:lnTo>
                    <a:pt x="136" y="405"/>
                  </a:lnTo>
                  <a:lnTo>
                    <a:pt x="238" y="0"/>
                  </a:lnTo>
                  <a:lnTo>
                    <a:pt x="230" y="0"/>
                  </a:lnTo>
                  <a:lnTo>
                    <a:pt x="213" y="0"/>
                  </a:lnTo>
                  <a:lnTo>
                    <a:pt x="189" y="0"/>
                  </a:lnTo>
                  <a:lnTo>
                    <a:pt x="162" y="0"/>
                  </a:lnTo>
                  <a:lnTo>
                    <a:pt x="136" y="0"/>
                  </a:lnTo>
                  <a:lnTo>
                    <a:pt x="112" y="0"/>
                  </a:lnTo>
                  <a:lnTo>
                    <a:pt x="93" y="0"/>
                  </a:lnTo>
                  <a:lnTo>
                    <a:pt x="85" y="0"/>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8" name="Freeform 32"/>
            <p:cNvSpPr>
              <a:spLocks noChangeAspect="1"/>
            </p:cNvSpPr>
            <p:nvPr/>
          </p:nvSpPr>
          <p:spPr bwMode="auto">
            <a:xfrm>
              <a:off x="1080" y="713"/>
              <a:ext cx="45" cy="189"/>
            </a:xfrm>
            <a:custGeom>
              <a:avLst/>
              <a:gdLst>
                <a:gd name="T0" fmla="*/ 7 w 91"/>
                <a:gd name="T1" fmla="*/ 375 h 379"/>
                <a:gd name="T2" fmla="*/ 7 w 91"/>
                <a:gd name="T3" fmla="*/ 375 h 379"/>
                <a:gd name="T4" fmla="*/ 91 w 91"/>
                <a:gd name="T5" fmla="*/ 0 h 379"/>
                <a:gd name="T6" fmla="*/ 84 w 91"/>
                <a:gd name="T7" fmla="*/ 0 h 379"/>
                <a:gd name="T8" fmla="*/ 0 w 91"/>
                <a:gd name="T9" fmla="*/ 375 h 379"/>
                <a:gd name="T10" fmla="*/ 0 w 91"/>
                <a:gd name="T11" fmla="*/ 375 h 379"/>
                <a:gd name="T12" fmla="*/ 0 w 91"/>
                <a:gd name="T13" fmla="*/ 375 h 379"/>
                <a:gd name="T14" fmla="*/ 1 w 91"/>
                <a:gd name="T15" fmla="*/ 378 h 379"/>
                <a:gd name="T16" fmla="*/ 3 w 91"/>
                <a:gd name="T17" fmla="*/ 379 h 379"/>
                <a:gd name="T18" fmla="*/ 5 w 91"/>
                <a:gd name="T19" fmla="*/ 378 h 379"/>
                <a:gd name="T20" fmla="*/ 7 w 91"/>
                <a:gd name="T21" fmla="*/ 375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379">
                  <a:moveTo>
                    <a:pt x="7" y="375"/>
                  </a:moveTo>
                  <a:lnTo>
                    <a:pt x="7" y="375"/>
                  </a:lnTo>
                  <a:lnTo>
                    <a:pt x="91" y="0"/>
                  </a:lnTo>
                  <a:lnTo>
                    <a:pt x="84" y="0"/>
                  </a:lnTo>
                  <a:lnTo>
                    <a:pt x="0" y="375"/>
                  </a:lnTo>
                  <a:lnTo>
                    <a:pt x="0" y="375"/>
                  </a:lnTo>
                  <a:lnTo>
                    <a:pt x="0" y="375"/>
                  </a:lnTo>
                  <a:lnTo>
                    <a:pt x="1" y="378"/>
                  </a:lnTo>
                  <a:lnTo>
                    <a:pt x="3" y="379"/>
                  </a:lnTo>
                  <a:lnTo>
                    <a:pt x="5" y="378"/>
                  </a:lnTo>
                  <a:lnTo>
                    <a:pt x="7" y="3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29" name="Freeform 33"/>
            <p:cNvSpPr>
              <a:spLocks noChangeAspect="1"/>
            </p:cNvSpPr>
            <p:nvPr/>
          </p:nvSpPr>
          <p:spPr bwMode="auto">
            <a:xfrm>
              <a:off x="1079" y="901"/>
              <a:ext cx="27" cy="39"/>
            </a:xfrm>
            <a:custGeom>
              <a:avLst/>
              <a:gdLst>
                <a:gd name="T0" fmla="*/ 52 w 56"/>
                <a:gd name="T1" fmla="*/ 72 h 79"/>
                <a:gd name="T2" fmla="*/ 52 w 56"/>
                <a:gd name="T3" fmla="*/ 72 h 79"/>
                <a:gd name="T4" fmla="*/ 42 w 56"/>
                <a:gd name="T5" fmla="*/ 68 h 79"/>
                <a:gd name="T6" fmla="*/ 33 w 56"/>
                <a:gd name="T7" fmla="*/ 63 h 79"/>
                <a:gd name="T8" fmla="*/ 25 w 56"/>
                <a:gd name="T9" fmla="*/ 56 h 79"/>
                <a:gd name="T10" fmla="*/ 18 w 56"/>
                <a:gd name="T11" fmla="*/ 45 h 79"/>
                <a:gd name="T12" fmla="*/ 12 w 56"/>
                <a:gd name="T13" fmla="*/ 36 h 79"/>
                <a:gd name="T14" fmla="*/ 10 w 56"/>
                <a:gd name="T15" fmla="*/ 26 h 79"/>
                <a:gd name="T16" fmla="*/ 10 w 56"/>
                <a:gd name="T17" fmla="*/ 13 h 79"/>
                <a:gd name="T18" fmla="*/ 10 w 56"/>
                <a:gd name="T19" fmla="*/ 0 h 79"/>
                <a:gd name="T20" fmla="*/ 3 w 56"/>
                <a:gd name="T21" fmla="*/ 0 h 79"/>
                <a:gd name="T22" fmla="*/ 0 w 56"/>
                <a:gd name="T23" fmla="*/ 13 h 79"/>
                <a:gd name="T24" fmla="*/ 3 w 56"/>
                <a:gd name="T25" fmla="*/ 26 h 79"/>
                <a:gd name="T26" fmla="*/ 5 w 56"/>
                <a:gd name="T27" fmla="*/ 38 h 79"/>
                <a:gd name="T28" fmla="*/ 11 w 56"/>
                <a:gd name="T29" fmla="*/ 50 h 79"/>
                <a:gd name="T30" fmla="*/ 18 w 56"/>
                <a:gd name="T31" fmla="*/ 60 h 79"/>
                <a:gd name="T32" fmla="*/ 28 w 56"/>
                <a:gd name="T33" fmla="*/ 69 h 79"/>
                <a:gd name="T34" fmla="*/ 39 w 56"/>
                <a:gd name="T35" fmla="*/ 75 h 79"/>
                <a:gd name="T36" fmla="*/ 52 w 56"/>
                <a:gd name="T37" fmla="*/ 79 h 79"/>
                <a:gd name="T38" fmla="*/ 52 w 56"/>
                <a:gd name="T39" fmla="*/ 79 h 79"/>
                <a:gd name="T40" fmla="*/ 52 w 56"/>
                <a:gd name="T41" fmla="*/ 79 h 79"/>
                <a:gd name="T42" fmla="*/ 54 w 56"/>
                <a:gd name="T43" fmla="*/ 77 h 79"/>
                <a:gd name="T44" fmla="*/ 56 w 56"/>
                <a:gd name="T45" fmla="*/ 75 h 79"/>
                <a:gd name="T46" fmla="*/ 54 w 56"/>
                <a:gd name="T47" fmla="*/ 73 h 79"/>
                <a:gd name="T48" fmla="*/ 52 w 56"/>
                <a:gd name="T49"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79">
                  <a:moveTo>
                    <a:pt x="52" y="72"/>
                  </a:moveTo>
                  <a:lnTo>
                    <a:pt x="52" y="72"/>
                  </a:lnTo>
                  <a:lnTo>
                    <a:pt x="42" y="68"/>
                  </a:lnTo>
                  <a:lnTo>
                    <a:pt x="33" y="63"/>
                  </a:lnTo>
                  <a:lnTo>
                    <a:pt x="25" y="56"/>
                  </a:lnTo>
                  <a:lnTo>
                    <a:pt x="18" y="45"/>
                  </a:lnTo>
                  <a:lnTo>
                    <a:pt x="12" y="36"/>
                  </a:lnTo>
                  <a:lnTo>
                    <a:pt x="10" y="26"/>
                  </a:lnTo>
                  <a:lnTo>
                    <a:pt x="10" y="13"/>
                  </a:lnTo>
                  <a:lnTo>
                    <a:pt x="10" y="0"/>
                  </a:lnTo>
                  <a:lnTo>
                    <a:pt x="3" y="0"/>
                  </a:lnTo>
                  <a:lnTo>
                    <a:pt x="0" y="13"/>
                  </a:lnTo>
                  <a:lnTo>
                    <a:pt x="3" y="26"/>
                  </a:lnTo>
                  <a:lnTo>
                    <a:pt x="5" y="38"/>
                  </a:lnTo>
                  <a:lnTo>
                    <a:pt x="11" y="50"/>
                  </a:lnTo>
                  <a:lnTo>
                    <a:pt x="18" y="60"/>
                  </a:lnTo>
                  <a:lnTo>
                    <a:pt x="28" y="69"/>
                  </a:lnTo>
                  <a:lnTo>
                    <a:pt x="39" y="75"/>
                  </a:lnTo>
                  <a:lnTo>
                    <a:pt x="52" y="79"/>
                  </a:lnTo>
                  <a:lnTo>
                    <a:pt x="52" y="79"/>
                  </a:lnTo>
                  <a:lnTo>
                    <a:pt x="52" y="79"/>
                  </a:lnTo>
                  <a:lnTo>
                    <a:pt x="54" y="77"/>
                  </a:lnTo>
                  <a:lnTo>
                    <a:pt x="56" y="75"/>
                  </a:lnTo>
                  <a:lnTo>
                    <a:pt x="54" y="73"/>
                  </a:lnTo>
                  <a:lnTo>
                    <a:pt x="5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0" name="Freeform 34"/>
            <p:cNvSpPr>
              <a:spLocks noChangeAspect="1"/>
            </p:cNvSpPr>
            <p:nvPr/>
          </p:nvSpPr>
          <p:spPr bwMode="auto">
            <a:xfrm>
              <a:off x="1105" y="936"/>
              <a:ext cx="10" cy="6"/>
            </a:xfrm>
            <a:custGeom>
              <a:avLst/>
              <a:gdLst>
                <a:gd name="T0" fmla="*/ 17 w 21"/>
                <a:gd name="T1" fmla="*/ 3 h 10"/>
                <a:gd name="T2" fmla="*/ 17 w 21"/>
                <a:gd name="T3" fmla="*/ 3 h 10"/>
                <a:gd name="T4" fmla="*/ 0 w 21"/>
                <a:gd name="T5" fmla="*/ 0 h 10"/>
                <a:gd name="T6" fmla="*/ 0 w 21"/>
                <a:gd name="T7" fmla="*/ 7 h 10"/>
                <a:gd name="T8" fmla="*/ 17 w 21"/>
                <a:gd name="T9" fmla="*/ 10 h 10"/>
                <a:gd name="T10" fmla="*/ 17 w 21"/>
                <a:gd name="T11" fmla="*/ 10 h 10"/>
                <a:gd name="T12" fmla="*/ 17 w 21"/>
                <a:gd name="T13" fmla="*/ 10 h 10"/>
                <a:gd name="T14" fmla="*/ 20 w 21"/>
                <a:gd name="T15" fmla="*/ 9 h 10"/>
                <a:gd name="T16" fmla="*/ 21 w 21"/>
                <a:gd name="T17" fmla="*/ 7 h 10"/>
                <a:gd name="T18" fmla="*/ 20 w 21"/>
                <a:gd name="T19" fmla="*/ 4 h 10"/>
                <a:gd name="T20" fmla="*/ 17 w 21"/>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7" y="3"/>
                  </a:moveTo>
                  <a:lnTo>
                    <a:pt x="17" y="3"/>
                  </a:lnTo>
                  <a:lnTo>
                    <a:pt x="0" y="0"/>
                  </a:lnTo>
                  <a:lnTo>
                    <a:pt x="0" y="7"/>
                  </a:lnTo>
                  <a:lnTo>
                    <a:pt x="17" y="10"/>
                  </a:lnTo>
                  <a:lnTo>
                    <a:pt x="17" y="10"/>
                  </a:lnTo>
                  <a:lnTo>
                    <a:pt x="17" y="10"/>
                  </a:lnTo>
                  <a:lnTo>
                    <a:pt x="20" y="9"/>
                  </a:lnTo>
                  <a:lnTo>
                    <a:pt x="21" y="7"/>
                  </a:lnTo>
                  <a:lnTo>
                    <a:pt x="20" y="4"/>
                  </a:lnTo>
                  <a:lnTo>
                    <a:pt x="1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1" name="Freeform 35"/>
            <p:cNvSpPr>
              <a:spLocks noChangeAspect="1"/>
            </p:cNvSpPr>
            <p:nvPr/>
          </p:nvSpPr>
          <p:spPr bwMode="auto">
            <a:xfrm>
              <a:off x="1113" y="914"/>
              <a:ext cx="38" cy="29"/>
            </a:xfrm>
            <a:custGeom>
              <a:avLst/>
              <a:gdLst>
                <a:gd name="T0" fmla="*/ 68 w 75"/>
                <a:gd name="T1" fmla="*/ 3 h 57"/>
                <a:gd name="T2" fmla="*/ 68 w 75"/>
                <a:gd name="T3" fmla="*/ 3 h 57"/>
                <a:gd name="T4" fmla="*/ 65 w 75"/>
                <a:gd name="T5" fmla="*/ 15 h 57"/>
                <a:gd name="T6" fmla="*/ 59 w 75"/>
                <a:gd name="T7" fmla="*/ 24 h 57"/>
                <a:gd name="T8" fmla="*/ 52 w 75"/>
                <a:gd name="T9" fmla="*/ 33 h 57"/>
                <a:gd name="T10" fmla="*/ 43 w 75"/>
                <a:gd name="T11" fmla="*/ 39 h 57"/>
                <a:gd name="T12" fmla="*/ 34 w 75"/>
                <a:gd name="T13" fmla="*/ 45 h 57"/>
                <a:gd name="T14" fmla="*/ 25 w 75"/>
                <a:gd name="T15" fmla="*/ 48 h 57"/>
                <a:gd name="T16" fmla="*/ 12 w 75"/>
                <a:gd name="T17" fmla="*/ 48 h 57"/>
                <a:gd name="T18" fmla="*/ 0 w 75"/>
                <a:gd name="T19" fmla="*/ 48 h 57"/>
                <a:gd name="T20" fmla="*/ 0 w 75"/>
                <a:gd name="T21" fmla="*/ 55 h 57"/>
                <a:gd name="T22" fmla="*/ 12 w 75"/>
                <a:gd name="T23" fmla="*/ 57 h 57"/>
                <a:gd name="T24" fmla="*/ 25 w 75"/>
                <a:gd name="T25" fmla="*/ 55 h 57"/>
                <a:gd name="T26" fmla="*/ 36 w 75"/>
                <a:gd name="T27" fmla="*/ 52 h 57"/>
                <a:gd name="T28" fmla="*/ 48 w 75"/>
                <a:gd name="T29" fmla="*/ 46 h 57"/>
                <a:gd name="T30" fmla="*/ 57 w 75"/>
                <a:gd name="T31" fmla="*/ 38 h 57"/>
                <a:gd name="T32" fmla="*/ 66 w 75"/>
                <a:gd name="T33" fmla="*/ 29 h 57"/>
                <a:gd name="T34" fmla="*/ 72 w 75"/>
                <a:gd name="T35" fmla="*/ 17 h 57"/>
                <a:gd name="T36" fmla="*/ 75 w 75"/>
                <a:gd name="T37" fmla="*/ 3 h 57"/>
                <a:gd name="T38" fmla="*/ 75 w 75"/>
                <a:gd name="T39" fmla="*/ 3 h 57"/>
                <a:gd name="T40" fmla="*/ 75 w 75"/>
                <a:gd name="T41" fmla="*/ 3 h 57"/>
                <a:gd name="T42" fmla="*/ 74 w 75"/>
                <a:gd name="T43" fmla="*/ 1 h 57"/>
                <a:gd name="T44" fmla="*/ 72 w 75"/>
                <a:gd name="T45" fmla="*/ 0 h 57"/>
                <a:gd name="T46" fmla="*/ 70 w 75"/>
                <a:gd name="T47" fmla="*/ 1 h 57"/>
                <a:gd name="T48" fmla="*/ 68 w 75"/>
                <a:gd name="T49"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57">
                  <a:moveTo>
                    <a:pt x="68" y="3"/>
                  </a:moveTo>
                  <a:lnTo>
                    <a:pt x="68" y="3"/>
                  </a:lnTo>
                  <a:lnTo>
                    <a:pt x="65" y="15"/>
                  </a:lnTo>
                  <a:lnTo>
                    <a:pt x="59" y="24"/>
                  </a:lnTo>
                  <a:lnTo>
                    <a:pt x="52" y="33"/>
                  </a:lnTo>
                  <a:lnTo>
                    <a:pt x="43" y="39"/>
                  </a:lnTo>
                  <a:lnTo>
                    <a:pt x="34" y="45"/>
                  </a:lnTo>
                  <a:lnTo>
                    <a:pt x="25" y="48"/>
                  </a:lnTo>
                  <a:lnTo>
                    <a:pt x="12" y="48"/>
                  </a:lnTo>
                  <a:lnTo>
                    <a:pt x="0" y="48"/>
                  </a:lnTo>
                  <a:lnTo>
                    <a:pt x="0" y="55"/>
                  </a:lnTo>
                  <a:lnTo>
                    <a:pt x="12" y="57"/>
                  </a:lnTo>
                  <a:lnTo>
                    <a:pt x="25" y="55"/>
                  </a:lnTo>
                  <a:lnTo>
                    <a:pt x="36" y="52"/>
                  </a:lnTo>
                  <a:lnTo>
                    <a:pt x="48" y="46"/>
                  </a:lnTo>
                  <a:lnTo>
                    <a:pt x="57" y="38"/>
                  </a:lnTo>
                  <a:lnTo>
                    <a:pt x="66" y="29"/>
                  </a:lnTo>
                  <a:lnTo>
                    <a:pt x="72" y="17"/>
                  </a:lnTo>
                  <a:lnTo>
                    <a:pt x="75" y="3"/>
                  </a:lnTo>
                  <a:lnTo>
                    <a:pt x="75" y="3"/>
                  </a:lnTo>
                  <a:lnTo>
                    <a:pt x="75" y="3"/>
                  </a:lnTo>
                  <a:lnTo>
                    <a:pt x="74" y="1"/>
                  </a:lnTo>
                  <a:lnTo>
                    <a:pt x="72" y="0"/>
                  </a:lnTo>
                  <a:lnTo>
                    <a:pt x="70" y="1"/>
                  </a:lnTo>
                  <a:lnTo>
                    <a:pt x="6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2" name="Freeform 36"/>
            <p:cNvSpPr>
              <a:spLocks noChangeAspect="1"/>
            </p:cNvSpPr>
            <p:nvPr/>
          </p:nvSpPr>
          <p:spPr bwMode="auto">
            <a:xfrm>
              <a:off x="1147" y="711"/>
              <a:ext cx="55" cy="205"/>
            </a:xfrm>
            <a:custGeom>
              <a:avLst/>
              <a:gdLst>
                <a:gd name="T0" fmla="*/ 106 w 110"/>
                <a:gd name="T1" fmla="*/ 9 h 410"/>
                <a:gd name="T2" fmla="*/ 103 w 110"/>
                <a:gd name="T3" fmla="*/ 5 h 410"/>
                <a:gd name="T4" fmla="*/ 0 w 110"/>
                <a:gd name="T5" fmla="*/ 410 h 410"/>
                <a:gd name="T6" fmla="*/ 7 w 110"/>
                <a:gd name="T7" fmla="*/ 410 h 410"/>
                <a:gd name="T8" fmla="*/ 110 w 110"/>
                <a:gd name="T9" fmla="*/ 5 h 410"/>
                <a:gd name="T10" fmla="*/ 106 w 110"/>
                <a:gd name="T11" fmla="*/ 0 h 410"/>
                <a:gd name="T12" fmla="*/ 110 w 110"/>
                <a:gd name="T13" fmla="*/ 5 h 410"/>
                <a:gd name="T14" fmla="*/ 109 w 110"/>
                <a:gd name="T15" fmla="*/ 3 h 410"/>
                <a:gd name="T16" fmla="*/ 106 w 110"/>
                <a:gd name="T17" fmla="*/ 1 h 410"/>
                <a:gd name="T18" fmla="*/ 104 w 110"/>
                <a:gd name="T19" fmla="*/ 3 h 410"/>
                <a:gd name="T20" fmla="*/ 103 w 110"/>
                <a:gd name="T21" fmla="*/ 5 h 410"/>
                <a:gd name="T22" fmla="*/ 106 w 110"/>
                <a:gd name="T23" fmla="*/ 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410">
                  <a:moveTo>
                    <a:pt x="106" y="9"/>
                  </a:moveTo>
                  <a:lnTo>
                    <a:pt x="103" y="5"/>
                  </a:lnTo>
                  <a:lnTo>
                    <a:pt x="0" y="410"/>
                  </a:lnTo>
                  <a:lnTo>
                    <a:pt x="7" y="410"/>
                  </a:lnTo>
                  <a:lnTo>
                    <a:pt x="110" y="5"/>
                  </a:lnTo>
                  <a:lnTo>
                    <a:pt x="106" y="0"/>
                  </a:lnTo>
                  <a:lnTo>
                    <a:pt x="110" y="5"/>
                  </a:lnTo>
                  <a:lnTo>
                    <a:pt x="109" y="3"/>
                  </a:lnTo>
                  <a:lnTo>
                    <a:pt x="106" y="1"/>
                  </a:lnTo>
                  <a:lnTo>
                    <a:pt x="104" y="3"/>
                  </a:lnTo>
                  <a:lnTo>
                    <a:pt x="103" y="5"/>
                  </a:lnTo>
                  <a:lnTo>
                    <a:pt x="10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3" name="Freeform 37"/>
            <p:cNvSpPr>
              <a:spLocks noChangeAspect="1"/>
            </p:cNvSpPr>
            <p:nvPr/>
          </p:nvSpPr>
          <p:spPr bwMode="auto">
            <a:xfrm>
              <a:off x="1121" y="711"/>
              <a:ext cx="79" cy="4"/>
            </a:xfrm>
            <a:custGeom>
              <a:avLst/>
              <a:gdLst>
                <a:gd name="T0" fmla="*/ 8 w 157"/>
                <a:gd name="T1" fmla="*/ 5 h 9"/>
                <a:gd name="T2" fmla="*/ 4 w 157"/>
                <a:gd name="T3" fmla="*/ 9 h 9"/>
                <a:gd name="T4" fmla="*/ 12 w 157"/>
                <a:gd name="T5" fmla="*/ 9 h 9"/>
                <a:gd name="T6" fmla="*/ 31 w 157"/>
                <a:gd name="T7" fmla="*/ 9 h 9"/>
                <a:gd name="T8" fmla="*/ 55 w 157"/>
                <a:gd name="T9" fmla="*/ 9 h 9"/>
                <a:gd name="T10" fmla="*/ 81 w 157"/>
                <a:gd name="T11" fmla="*/ 9 h 9"/>
                <a:gd name="T12" fmla="*/ 108 w 157"/>
                <a:gd name="T13" fmla="*/ 9 h 9"/>
                <a:gd name="T14" fmla="*/ 132 w 157"/>
                <a:gd name="T15" fmla="*/ 9 h 9"/>
                <a:gd name="T16" fmla="*/ 149 w 157"/>
                <a:gd name="T17" fmla="*/ 9 h 9"/>
                <a:gd name="T18" fmla="*/ 157 w 157"/>
                <a:gd name="T19" fmla="*/ 9 h 9"/>
                <a:gd name="T20" fmla="*/ 157 w 157"/>
                <a:gd name="T21" fmla="*/ 0 h 9"/>
                <a:gd name="T22" fmla="*/ 149 w 157"/>
                <a:gd name="T23" fmla="*/ 0 h 9"/>
                <a:gd name="T24" fmla="*/ 132 w 157"/>
                <a:gd name="T25" fmla="*/ 0 h 9"/>
                <a:gd name="T26" fmla="*/ 108 w 157"/>
                <a:gd name="T27" fmla="*/ 0 h 9"/>
                <a:gd name="T28" fmla="*/ 81 w 157"/>
                <a:gd name="T29" fmla="*/ 0 h 9"/>
                <a:gd name="T30" fmla="*/ 55 w 157"/>
                <a:gd name="T31" fmla="*/ 0 h 9"/>
                <a:gd name="T32" fmla="*/ 31 w 157"/>
                <a:gd name="T33" fmla="*/ 0 h 9"/>
                <a:gd name="T34" fmla="*/ 12 w 157"/>
                <a:gd name="T35" fmla="*/ 0 h 9"/>
                <a:gd name="T36" fmla="*/ 4 w 157"/>
                <a:gd name="T37" fmla="*/ 0 h 9"/>
                <a:gd name="T38" fmla="*/ 1 w 157"/>
                <a:gd name="T39" fmla="*/ 5 h 9"/>
                <a:gd name="T40" fmla="*/ 4 w 157"/>
                <a:gd name="T41" fmla="*/ 0 h 9"/>
                <a:gd name="T42" fmla="*/ 1 w 157"/>
                <a:gd name="T43" fmla="*/ 1 h 9"/>
                <a:gd name="T44" fmla="*/ 0 w 157"/>
                <a:gd name="T45" fmla="*/ 5 h 9"/>
                <a:gd name="T46" fmla="*/ 1 w 157"/>
                <a:gd name="T47" fmla="*/ 8 h 9"/>
                <a:gd name="T48" fmla="*/ 4 w 157"/>
                <a:gd name="T49" fmla="*/ 9 h 9"/>
                <a:gd name="T50" fmla="*/ 8 w 157"/>
                <a:gd name="T51"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9">
                  <a:moveTo>
                    <a:pt x="8" y="5"/>
                  </a:moveTo>
                  <a:lnTo>
                    <a:pt x="4" y="9"/>
                  </a:lnTo>
                  <a:lnTo>
                    <a:pt x="12" y="9"/>
                  </a:lnTo>
                  <a:lnTo>
                    <a:pt x="31" y="9"/>
                  </a:lnTo>
                  <a:lnTo>
                    <a:pt x="55" y="9"/>
                  </a:lnTo>
                  <a:lnTo>
                    <a:pt x="81" y="9"/>
                  </a:lnTo>
                  <a:lnTo>
                    <a:pt x="108" y="9"/>
                  </a:lnTo>
                  <a:lnTo>
                    <a:pt x="132" y="9"/>
                  </a:lnTo>
                  <a:lnTo>
                    <a:pt x="149" y="9"/>
                  </a:lnTo>
                  <a:lnTo>
                    <a:pt x="157" y="9"/>
                  </a:lnTo>
                  <a:lnTo>
                    <a:pt x="157" y="0"/>
                  </a:lnTo>
                  <a:lnTo>
                    <a:pt x="149" y="0"/>
                  </a:lnTo>
                  <a:lnTo>
                    <a:pt x="132" y="0"/>
                  </a:lnTo>
                  <a:lnTo>
                    <a:pt x="108" y="0"/>
                  </a:lnTo>
                  <a:lnTo>
                    <a:pt x="81" y="0"/>
                  </a:lnTo>
                  <a:lnTo>
                    <a:pt x="55" y="0"/>
                  </a:lnTo>
                  <a:lnTo>
                    <a:pt x="31" y="0"/>
                  </a:lnTo>
                  <a:lnTo>
                    <a:pt x="12" y="0"/>
                  </a:lnTo>
                  <a:lnTo>
                    <a:pt x="4" y="0"/>
                  </a:lnTo>
                  <a:lnTo>
                    <a:pt x="1" y="5"/>
                  </a:lnTo>
                  <a:lnTo>
                    <a:pt x="4" y="0"/>
                  </a:lnTo>
                  <a:lnTo>
                    <a:pt x="1" y="1"/>
                  </a:lnTo>
                  <a:lnTo>
                    <a:pt x="0" y="5"/>
                  </a:lnTo>
                  <a:lnTo>
                    <a:pt x="1" y="8"/>
                  </a:lnTo>
                  <a:lnTo>
                    <a:pt x="4" y="9"/>
                  </a:lnTo>
                  <a:lnTo>
                    <a:pt x="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4" name="Freeform 38"/>
            <p:cNvSpPr>
              <a:spLocks noChangeAspect="1"/>
            </p:cNvSpPr>
            <p:nvPr/>
          </p:nvSpPr>
          <p:spPr bwMode="auto">
            <a:xfrm>
              <a:off x="1170" y="300"/>
              <a:ext cx="36" cy="149"/>
            </a:xfrm>
            <a:custGeom>
              <a:avLst/>
              <a:gdLst>
                <a:gd name="T0" fmla="*/ 73 w 73"/>
                <a:gd name="T1" fmla="*/ 297 h 297"/>
                <a:gd name="T2" fmla="*/ 50 w 73"/>
                <a:gd name="T3" fmla="*/ 273 h 297"/>
                <a:gd name="T4" fmla="*/ 33 w 73"/>
                <a:gd name="T5" fmla="*/ 244 h 297"/>
                <a:gd name="T6" fmla="*/ 18 w 73"/>
                <a:gd name="T7" fmla="*/ 212 h 297"/>
                <a:gd name="T8" fmla="*/ 8 w 73"/>
                <a:gd name="T9" fmla="*/ 179 h 297"/>
                <a:gd name="T10" fmla="*/ 3 w 73"/>
                <a:gd name="T11" fmla="*/ 144 h 297"/>
                <a:gd name="T12" fmla="*/ 0 w 73"/>
                <a:gd name="T13" fmla="*/ 113 h 297"/>
                <a:gd name="T14" fmla="*/ 3 w 73"/>
                <a:gd name="T15" fmla="*/ 84 h 297"/>
                <a:gd name="T16" fmla="*/ 8 w 73"/>
                <a:gd name="T17" fmla="*/ 61 h 297"/>
                <a:gd name="T18" fmla="*/ 11 w 73"/>
                <a:gd name="T19" fmla="*/ 50 h 297"/>
                <a:gd name="T20" fmla="*/ 11 w 73"/>
                <a:gd name="T21" fmla="*/ 35 h 297"/>
                <a:gd name="T22" fmla="*/ 8 w 73"/>
                <a:gd name="T23" fmla="*/ 21 h 297"/>
                <a:gd name="T24" fmla="*/ 6 w 73"/>
                <a:gd name="T25" fmla="*/ 10 h 297"/>
                <a:gd name="T26" fmla="*/ 7 w 73"/>
                <a:gd name="T27" fmla="*/ 4 h 297"/>
                <a:gd name="T28" fmla="*/ 13 w 73"/>
                <a:gd name="T29" fmla="*/ 0 h 297"/>
                <a:gd name="T30" fmla="*/ 21 w 73"/>
                <a:gd name="T31" fmla="*/ 0 h 297"/>
                <a:gd name="T32" fmla="*/ 30 w 73"/>
                <a:gd name="T33" fmla="*/ 7 h 297"/>
                <a:gd name="T34" fmla="*/ 37 w 73"/>
                <a:gd name="T35" fmla="*/ 19 h 297"/>
                <a:gd name="T36" fmla="*/ 43 w 73"/>
                <a:gd name="T37" fmla="*/ 29 h 297"/>
                <a:gd name="T38" fmla="*/ 47 w 73"/>
                <a:gd name="T39" fmla="*/ 39 h 297"/>
                <a:gd name="T40" fmla="*/ 49 w 73"/>
                <a:gd name="T41" fmla="*/ 48 h 297"/>
                <a:gd name="T42" fmla="*/ 49 w 73"/>
                <a:gd name="T43" fmla="*/ 55 h 297"/>
                <a:gd name="T44" fmla="*/ 47 w 73"/>
                <a:gd name="T45" fmla="*/ 63 h 297"/>
                <a:gd name="T46" fmla="*/ 47 w 73"/>
                <a:gd name="T47" fmla="*/ 74 h 297"/>
                <a:gd name="T48" fmla="*/ 47 w 73"/>
                <a:gd name="T49" fmla="*/ 84 h 297"/>
                <a:gd name="T50" fmla="*/ 45 w 73"/>
                <a:gd name="T51" fmla="*/ 104 h 297"/>
                <a:gd name="T52" fmla="*/ 42 w 73"/>
                <a:gd name="T53" fmla="*/ 120 h 297"/>
                <a:gd name="T54" fmla="*/ 42 w 73"/>
                <a:gd name="T55" fmla="*/ 134 h 297"/>
                <a:gd name="T56" fmla="*/ 45 w 73"/>
                <a:gd name="T57" fmla="*/ 142 h 297"/>
                <a:gd name="T58" fmla="*/ 51 w 73"/>
                <a:gd name="T59" fmla="*/ 147 h 297"/>
                <a:gd name="T60" fmla="*/ 54 w 73"/>
                <a:gd name="T61" fmla="*/ 153 h 297"/>
                <a:gd name="T62" fmla="*/ 57 w 73"/>
                <a:gd name="T63" fmla="*/ 159 h 297"/>
                <a:gd name="T64" fmla="*/ 57 w 73"/>
                <a:gd name="T65" fmla="*/ 165 h 297"/>
                <a:gd name="T66" fmla="*/ 57 w 73"/>
                <a:gd name="T67" fmla="*/ 176 h 297"/>
                <a:gd name="T68" fmla="*/ 57 w 73"/>
                <a:gd name="T69" fmla="*/ 196 h 297"/>
                <a:gd name="T70" fmla="*/ 59 w 73"/>
                <a:gd name="T71" fmla="*/ 218 h 297"/>
                <a:gd name="T72" fmla="*/ 62 w 73"/>
                <a:gd name="T73" fmla="*/ 236 h 297"/>
                <a:gd name="T74" fmla="*/ 67 w 73"/>
                <a:gd name="T75" fmla="*/ 251 h 297"/>
                <a:gd name="T76" fmla="*/ 69 w 73"/>
                <a:gd name="T77" fmla="*/ 265 h 297"/>
                <a:gd name="T78" fmla="*/ 72 w 73"/>
                <a:gd name="T79" fmla="*/ 280 h 297"/>
                <a:gd name="T80" fmla="*/ 73 w 73"/>
                <a:gd name="T81"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297">
                  <a:moveTo>
                    <a:pt x="73" y="297"/>
                  </a:moveTo>
                  <a:lnTo>
                    <a:pt x="50" y="273"/>
                  </a:lnTo>
                  <a:lnTo>
                    <a:pt x="33" y="244"/>
                  </a:lnTo>
                  <a:lnTo>
                    <a:pt x="18" y="212"/>
                  </a:lnTo>
                  <a:lnTo>
                    <a:pt x="8" y="179"/>
                  </a:lnTo>
                  <a:lnTo>
                    <a:pt x="3" y="144"/>
                  </a:lnTo>
                  <a:lnTo>
                    <a:pt x="0" y="113"/>
                  </a:lnTo>
                  <a:lnTo>
                    <a:pt x="3" y="84"/>
                  </a:lnTo>
                  <a:lnTo>
                    <a:pt x="8" y="61"/>
                  </a:lnTo>
                  <a:lnTo>
                    <a:pt x="11" y="50"/>
                  </a:lnTo>
                  <a:lnTo>
                    <a:pt x="11" y="35"/>
                  </a:lnTo>
                  <a:lnTo>
                    <a:pt x="8" y="21"/>
                  </a:lnTo>
                  <a:lnTo>
                    <a:pt x="6" y="10"/>
                  </a:lnTo>
                  <a:lnTo>
                    <a:pt x="7" y="4"/>
                  </a:lnTo>
                  <a:lnTo>
                    <a:pt x="13" y="0"/>
                  </a:lnTo>
                  <a:lnTo>
                    <a:pt x="21" y="0"/>
                  </a:lnTo>
                  <a:lnTo>
                    <a:pt x="30" y="7"/>
                  </a:lnTo>
                  <a:lnTo>
                    <a:pt x="37" y="19"/>
                  </a:lnTo>
                  <a:lnTo>
                    <a:pt x="43" y="29"/>
                  </a:lnTo>
                  <a:lnTo>
                    <a:pt x="47" y="39"/>
                  </a:lnTo>
                  <a:lnTo>
                    <a:pt x="49" y="48"/>
                  </a:lnTo>
                  <a:lnTo>
                    <a:pt x="49" y="55"/>
                  </a:lnTo>
                  <a:lnTo>
                    <a:pt x="47" y="63"/>
                  </a:lnTo>
                  <a:lnTo>
                    <a:pt x="47" y="74"/>
                  </a:lnTo>
                  <a:lnTo>
                    <a:pt x="47" y="84"/>
                  </a:lnTo>
                  <a:lnTo>
                    <a:pt x="45" y="104"/>
                  </a:lnTo>
                  <a:lnTo>
                    <a:pt x="42" y="120"/>
                  </a:lnTo>
                  <a:lnTo>
                    <a:pt x="42" y="134"/>
                  </a:lnTo>
                  <a:lnTo>
                    <a:pt x="45" y="142"/>
                  </a:lnTo>
                  <a:lnTo>
                    <a:pt x="51" y="147"/>
                  </a:lnTo>
                  <a:lnTo>
                    <a:pt x="54" y="153"/>
                  </a:lnTo>
                  <a:lnTo>
                    <a:pt x="57" y="159"/>
                  </a:lnTo>
                  <a:lnTo>
                    <a:pt x="57" y="165"/>
                  </a:lnTo>
                  <a:lnTo>
                    <a:pt x="57" y="176"/>
                  </a:lnTo>
                  <a:lnTo>
                    <a:pt x="57" y="196"/>
                  </a:lnTo>
                  <a:lnTo>
                    <a:pt x="59" y="218"/>
                  </a:lnTo>
                  <a:lnTo>
                    <a:pt x="62" y="236"/>
                  </a:lnTo>
                  <a:lnTo>
                    <a:pt x="67" y="251"/>
                  </a:lnTo>
                  <a:lnTo>
                    <a:pt x="69" y="265"/>
                  </a:lnTo>
                  <a:lnTo>
                    <a:pt x="72" y="280"/>
                  </a:lnTo>
                  <a:lnTo>
                    <a:pt x="73" y="29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5" name="Freeform 39"/>
            <p:cNvSpPr>
              <a:spLocks noChangeAspect="1"/>
            </p:cNvSpPr>
            <p:nvPr/>
          </p:nvSpPr>
          <p:spPr bwMode="auto">
            <a:xfrm>
              <a:off x="1170" y="300"/>
              <a:ext cx="36" cy="149"/>
            </a:xfrm>
            <a:custGeom>
              <a:avLst/>
              <a:gdLst>
                <a:gd name="T0" fmla="*/ 73 w 73"/>
                <a:gd name="T1" fmla="*/ 297 h 297"/>
                <a:gd name="T2" fmla="*/ 50 w 73"/>
                <a:gd name="T3" fmla="*/ 273 h 297"/>
                <a:gd name="T4" fmla="*/ 33 w 73"/>
                <a:gd name="T5" fmla="*/ 244 h 297"/>
                <a:gd name="T6" fmla="*/ 18 w 73"/>
                <a:gd name="T7" fmla="*/ 212 h 297"/>
                <a:gd name="T8" fmla="*/ 8 w 73"/>
                <a:gd name="T9" fmla="*/ 179 h 297"/>
                <a:gd name="T10" fmla="*/ 3 w 73"/>
                <a:gd name="T11" fmla="*/ 144 h 297"/>
                <a:gd name="T12" fmla="*/ 0 w 73"/>
                <a:gd name="T13" fmla="*/ 113 h 297"/>
                <a:gd name="T14" fmla="*/ 3 w 73"/>
                <a:gd name="T15" fmla="*/ 84 h 297"/>
                <a:gd name="T16" fmla="*/ 8 w 73"/>
                <a:gd name="T17" fmla="*/ 61 h 297"/>
                <a:gd name="T18" fmla="*/ 11 w 73"/>
                <a:gd name="T19" fmla="*/ 50 h 297"/>
                <a:gd name="T20" fmla="*/ 11 w 73"/>
                <a:gd name="T21" fmla="*/ 35 h 297"/>
                <a:gd name="T22" fmla="*/ 8 w 73"/>
                <a:gd name="T23" fmla="*/ 21 h 297"/>
                <a:gd name="T24" fmla="*/ 6 w 73"/>
                <a:gd name="T25" fmla="*/ 10 h 297"/>
                <a:gd name="T26" fmla="*/ 7 w 73"/>
                <a:gd name="T27" fmla="*/ 4 h 297"/>
                <a:gd name="T28" fmla="*/ 13 w 73"/>
                <a:gd name="T29" fmla="*/ 0 h 297"/>
                <a:gd name="T30" fmla="*/ 21 w 73"/>
                <a:gd name="T31" fmla="*/ 0 h 297"/>
                <a:gd name="T32" fmla="*/ 30 w 73"/>
                <a:gd name="T33" fmla="*/ 7 h 297"/>
                <a:gd name="T34" fmla="*/ 37 w 73"/>
                <a:gd name="T35" fmla="*/ 19 h 297"/>
                <a:gd name="T36" fmla="*/ 43 w 73"/>
                <a:gd name="T37" fmla="*/ 29 h 297"/>
                <a:gd name="T38" fmla="*/ 47 w 73"/>
                <a:gd name="T39" fmla="*/ 39 h 297"/>
                <a:gd name="T40" fmla="*/ 49 w 73"/>
                <a:gd name="T41" fmla="*/ 48 h 297"/>
                <a:gd name="T42" fmla="*/ 49 w 73"/>
                <a:gd name="T43" fmla="*/ 55 h 297"/>
                <a:gd name="T44" fmla="*/ 47 w 73"/>
                <a:gd name="T45" fmla="*/ 63 h 297"/>
                <a:gd name="T46" fmla="*/ 47 w 73"/>
                <a:gd name="T47" fmla="*/ 74 h 297"/>
                <a:gd name="T48" fmla="*/ 47 w 73"/>
                <a:gd name="T49" fmla="*/ 84 h 297"/>
                <a:gd name="T50" fmla="*/ 73 w 73"/>
                <a:gd name="T51"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97">
                  <a:moveTo>
                    <a:pt x="73" y="297"/>
                  </a:moveTo>
                  <a:lnTo>
                    <a:pt x="50" y="273"/>
                  </a:lnTo>
                  <a:lnTo>
                    <a:pt x="33" y="244"/>
                  </a:lnTo>
                  <a:lnTo>
                    <a:pt x="18" y="212"/>
                  </a:lnTo>
                  <a:lnTo>
                    <a:pt x="8" y="179"/>
                  </a:lnTo>
                  <a:lnTo>
                    <a:pt x="3" y="144"/>
                  </a:lnTo>
                  <a:lnTo>
                    <a:pt x="0" y="113"/>
                  </a:lnTo>
                  <a:lnTo>
                    <a:pt x="3" y="84"/>
                  </a:lnTo>
                  <a:lnTo>
                    <a:pt x="8" y="61"/>
                  </a:lnTo>
                  <a:lnTo>
                    <a:pt x="11" y="50"/>
                  </a:lnTo>
                  <a:lnTo>
                    <a:pt x="11" y="35"/>
                  </a:lnTo>
                  <a:lnTo>
                    <a:pt x="8" y="21"/>
                  </a:lnTo>
                  <a:lnTo>
                    <a:pt x="6" y="10"/>
                  </a:lnTo>
                  <a:lnTo>
                    <a:pt x="7" y="4"/>
                  </a:lnTo>
                  <a:lnTo>
                    <a:pt x="13" y="0"/>
                  </a:lnTo>
                  <a:lnTo>
                    <a:pt x="21" y="0"/>
                  </a:lnTo>
                  <a:lnTo>
                    <a:pt x="30" y="7"/>
                  </a:lnTo>
                  <a:lnTo>
                    <a:pt x="37" y="19"/>
                  </a:lnTo>
                  <a:lnTo>
                    <a:pt x="43" y="29"/>
                  </a:lnTo>
                  <a:lnTo>
                    <a:pt x="47" y="39"/>
                  </a:lnTo>
                  <a:lnTo>
                    <a:pt x="49" y="48"/>
                  </a:lnTo>
                  <a:lnTo>
                    <a:pt x="49" y="55"/>
                  </a:lnTo>
                  <a:lnTo>
                    <a:pt x="47" y="63"/>
                  </a:lnTo>
                  <a:lnTo>
                    <a:pt x="47" y="74"/>
                  </a:lnTo>
                  <a:lnTo>
                    <a:pt x="47" y="84"/>
                  </a:lnTo>
                  <a:lnTo>
                    <a:pt x="73" y="297"/>
                  </a:lnTo>
                  <a:close/>
                </a:path>
              </a:pathLst>
            </a:custGeom>
            <a:solidFill>
              <a:srgbClr val="5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6" name="Freeform 40"/>
            <p:cNvSpPr>
              <a:spLocks noChangeAspect="1"/>
            </p:cNvSpPr>
            <p:nvPr/>
          </p:nvSpPr>
          <p:spPr bwMode="auto">
            <a:xfrm>
              <a:off x="1205" y="447"/>
              <a:ext cx="3" cy="3"/>
            </a:xfrm>
            <a:custGeom>
              <a:avLst/>
              <a:gdLst>
                <a:gd name="T0" fmla="*/ 0 w 7"/>
                <a:gd name="T1" fmla="*/ 7 h 7"/>
                <a:gd name="T2" fmla="*/ 4 w 7"/>
                <a:gd name="T3" fmla="*/ 7 h 7"/>
                <a:gd name="T4" fmla="*/ 6 w 7"/>
                <a:gd name="T5" fmla="*/ 4 h 7"/>
                <a:gd name="T6" fmla="*/ 7 w 7"/>
                <a:gd name="T7" fmla="*/ 2 h 7"/>
                <a:gd name="T8" fmla="*/ 5 w 7"/>
                <a:gd name="T9" fmla="*/ 0 h 7"/>
                <a:gd name="T10" fmla="*/ 0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0" y="7"/>
                  </a:moveTo>
                  <a:lnTo>
                    <a:pt x="4" y="7"/>
                  </a:lnTo>
                  <a:lnTo>
                    <a:pt x="6" y="4"/>
                  </a:lnTo>
                  <a:lnTo>
                    <a:pt x="7" y="2"/>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7" name="Freeform 41"/>
            <p:cNvSpPr>
              <a:spLocks noChangeAspect="1"/>
            </p:cNvSpPr>
            <p:nvPr/>
          </p:nvSpPr>
          <p:spPr bwMode="auto">
            <a:xfrm>
              <a:off x="1167" y="330"/>
              <a:ext cx="40" cy="120"/>
            </a:xfrm>
            <a:custGeom>
              <a:avLst/>
              <a:gdLst>
                <a:gd name="T0" fmla="*/ 9 w 79"/>
                <a:gd name="T1" fmla="*/ 0 h 241"/>
                <a:gd name="T2" fmla="*/ 9 w 79"/>
                <a:gd name="T3" fmla="*/ 0 h 241"/>
                <a:gd name="T4" fmla="*/ 3 w 79"/>
                <a:gd name="T5" fmla="*/ 24 h 241"/>
                <a:gd name="T6" fmla="*/ 0 w 79"/>
                <a:gd name="T7" fmla="*/ 53 h 241"/>
                <a:gd name="T8" fmla="*/ 3 w 79"/>
                <a:gd name="T9" fmla="*/ 84 h 241"/>
                <a:gd name="T10" fmla="*/ 9 w 79"/>
                <a:gd name="T11" fmla="*/ 119 h 241"/>
                <a:gd name="T12" fmla="*/ 18 w 79"/>
                <a:gd name="T13" fmla="*/ 153 h 241"/>
                <a:gd name="T14" fmla="*/ 33 w 79"/>
                <a:gd name="T15" fmla="*/ 185 h 241"/>
                <a:gd name="T16" fmla="*/ 50 w 79"/>
                <a:gd name="T17" fmla="*/ 215 h 241"/>
                <a:gd name="T18" fmla="*/ 74 w 79"/>
                <a:gd name="T19" fmla="*/ 241 h 241"/>
                <a:gd name="T20" fmla="*/ 79 w 79"/>
                <a:gd name="T21" fmla="*/ 234 h 241"/>
                <a:gd name="T22" fmla="*/ 57 w 79"/>
                <a:gd name="T23" fmla="*/ 211 h 241"/>
                <a:gd name="T24" fmla="*/ 40 w 79"/>
                <a:gd name="T25" fmla="*/ 183 h 241"/>
                <a:gd name="T26" fmla="*/ 25 w 79"/>
                <a:gd name="T27" fmla="*/ 151 h 241"/>
                <a:gd name="T28" fmla="*/ 16 w 79"/>
                <a:gd name="T29" fmla="*/ 119 h 241"/>
                <a:gd name="T30" fmla="*/ 10 w 79"/>
                <a:gd name="T31" fmla="*/ 84 h 241"/>
                <a:gd name="T32" fmla="*/ 9 w 79"/>
                <a:gd name="T33" fmla="*/ 53 h 241"/>
                <a:gd name="T34" fmla="*/ 10 w 79"/>
                <a:gd name="T35" fmla="*/ 24 h 241"/>
                <a:gd name="T36" fmla="*/ 16 w 79"/>
                <a:gd name="T37" fmla="*/ 2 h 241"/>
                <a:gd name="T38" fmla="*/ 16 w 79"/>
                <a:gd name="T39" fmla="*/ 2 h 241"/>
                <a:gd name="T40" fmla="*/ 9 w 79"/>
                <a:gd name="T4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241">
                  <a:moveTo>
                    <a:pt x="9" y="0"/>
                  </a:moveTo>
                  <a:lnTo>
                    <a:pt x="9" y="0"/>
                  </a:lnTo>
                  <a:lnTo>
                    <a:pt x="3" y="24"/>
                  </a:lnTo>
                  <a:lnTo>
                    <a:pt x="0" y="53"/>
                  </a:lnTo>
                  <a:lnTo>
                    <a:pt x="3" y="84"/>
                  </a:lnTo>
                  <a:lnTo>
                    <a:pt x="9" y="119"/>
                  </a:lnTo>
                  <a:lnTo>
                    <a:pt x="18" y="153"/>
                  </a:lnTo>
                  <a:lnTo>
                    <a:pt x="33" y="185"/>
                  </a:lnTo>
                  <a:lnTo>
                    <a:pt x="50" y="215"/>
                  </a:lnTo>
                  <a:lnTo>
                    <a:pt x="74" y="241"/>
                  </a:lnTo>
                  <a:lnTo>
                    <a:pt x="79" y="234"/>
                  </a:lnTo>
                  <a:lnTo>
                    <a:pt x="57" y="211"/>
                  </a:lnTo>
                  <a:lnTo>
                    <a:pt x="40" y="183"/>
                  </a:lnTo>
                  <a:lnTo>
                    <a:pt x="25" y="151"/>
                  </a:lnTo>
                  <a:lnTo>
                    <a:pt x="16" y="119"/>
                  </a:lnTo>
                  <a:lnTo>
                    <a:pt x="10" y="84"/>
                  </a:lnTo>
                  <a:lnTo>
                    <a:pt x="9" y="53"/>
                  </a:lnTo>
                  <a:lnTo>
                    <a:pt x="10" y="24"/>
                  </a:lnTo>
                  <a:lnTo>
                    <a:pt x="16" y="2"/>
                  </a:lnTo>
                  <a:lnTo>
                    <a:pt x="16"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8" name="Freeform 42"/>
            <p:cNvSpPr>
              <a:spLocks noChangeAspect="1"/>
            </p:cNvSpPr>
            <p:nvPr/>
          </p:nvSpPr>
          <p:spPr bwMode="auto">
            <a:xfrm>
              <a:off x="1171" y="305"/>
              <a:ext cx="6" cy="26"/>
            </a:xfrm>
            <a:custGeom>
              <a:avLst/>
              <a:gdLst>
                <a:gd name="T0" fmla="*/ 0 w 11"/>
                <a:gd name="T1" fmla="*/ 1 h 53"/>
                <a:gd name="T2" fmla="*/ 0 w 11"/>
                <a:gd name="T3" fmla="*/ 3 h 53"/>
                <a:gd name="T4" fmla="*/ 2 w 11"/>
                <a:gd name="T5" fmla="*/ 12 h 53"/>
                <a:gd name="T6" fmla="*/ 4 w 11"/>
                <a:gd name="T7" fmla="*/ 26 h 53"/>
                <a:gd name="T8" fmla="*/ 4 w 11"/>
                <a:gd name="T9" fmla="*/ 41 h 53"/>
                <a:gd name="T10" fmla="*/ 2 w 11"/>
                <a:gd name="T11" fmla="*/ 51 h 53"/>
                <a:gd name="T12" fmla="*/ 9 w 11"/>
                <a:gd name="T13" fmla="*/ 53 h 53"/>
                <a:gd name="T14" fmla="*/ 11 w 11"/>
                <a:gd name="T15" fmla="*/ 41 h 53"/>
                <a:gd name="T16" fmla="*/ 11 w 11"/>
                <a:gd name="T17" fmla="*/ 26 h 53"/>
                <a:gd name="T18" fmla="*/ 9 w 11"/>
                <a:gd name="T19" fmla="*/ 12 h 53"/>
                <a:gd name="T20" fmla="*/ 6 w 11"/>
                <a:gd name="T21" fmla="*/ 0 h 53"/>
                <a:gd name="T22" fmla="*/ 6 w 11"/>
                <a:gd name="T23" fmla="*/ 1 h 53"/>
                <a:gd name="T24" fmla="*/ 0 w 11"/>
                <a:gd name="T25"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53">
                  <a:moveTo>
                    <a:pt x="0" y="1"/>
                  </a:moveTo>
                  <a:lnTo>
                    <a:pt x="0" y="3"/>
                  </a:lnTo>
                  <a:lnTo>
                    <a:pt x="2" y="12"/>
                  </a:lnTo>
                  <a:lnTo>
                    <a:pt x="4" y="26"/>
                  </a:lnTo>
                  <a:lnTo>
                    <a:pt x="4" y="41"/>
                  </a:lnTo>
                  <a:lnTo>
                    <a:pt x="2" y="51"/>
                  </a:lnTo>
                  <a:lnTo>
                    <a:pt x="9" y="53"/>
                  </a:lnTo>
                  <a:lnTo>
                    <a:pt x="11" y="41"/>
                  </a:lnTo>
                  <a:lnTo>
                    <a:pt x="11" y="26"/>
                  </a:lnTo>
                  <a:lnTo>
                    <a:pt x="9" y="12"/>
                  </a:lnTo>
                  <a:lnTo>
                    <a:pt x="6" y="0"/>
                  </a:lnTo>
                  <a:lnTo>
                    <a:pt x="6"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39" name="Freeform 43"/>
            <p:cNvSpPr>
              <a:spLocks noChangeAspect="1"/>
            </p:cNvSpPr>
            <p:nvPr/>
          </p:nvSpPr>
          <p:spPr bwMode="auto">
            <a:xfrm>
              <a:off x="1171" y="298"/>
              <a:ext cx="15" cy="7"/>
            </a:xfrm>
            <a:custGeom>
              <a:avLst/>
              <a:gdLst>
                <a:gd name="T0" fmla="*/ 31 w 31"/>
                <a:gd name="T1" fmla="*/ 8 h 13"/>
                <a:gd name="T2" fmla="*/ 31 w 31"/>
                <a:gd name="T3" fmla="*/ 8 h 13"/>
                <a:gd name="T4" fmla="*/ 19 w 31"/>
                <a:gd name="T5" fmla="*/ 0 h 13"/>
                <a:gd name="T6" fmla="*/ 10 w 31"/>
                <a:gd name="T7" fmla="*/ 0 h 13"/>
                <a:gd name="T8" fmla="*/ 1 w 31"/>
                <a:gd name="T9" fmla="*/ 4 h 13"/>
                <a:gd name="T10" fmla="*/ 0 w 31"/>
                <a:gd name="T11" fmla="*/ 13 h 13"/>
                <a:gd name="T12" fmla="*/ 6 w 31"/>
                <a:gd name="T13" fmla="*/ 13 h 13"/>
                <a:gd name="T14" fmla="*/ 8 w 31"/>
                <a:gd name="T15" fmla="*/ 9 h 13"/>
                <a:gd name="T16" fmla="*/ 10 w 31"/>
                <a:gd name="T17" fmla="*/ 7 h 13"/>
                <a:gd name="T18" fmla="*/ 17 w 31"/>
                <a:gd name="T19" fmla="*/ 7 h 13"/>
                <a:gd name="T20" fmla="*/ 24 w 31"/>
                <a:gd name="T21" fmla="*/ 12 h 13"/>
                <a:gd name="T22" fmla="*/ 24 w 31"/>
                <a:gd name="T23" fmla="*/ 12 h 13"/>
                <a:gd name="T24" fmla="*/ 31 w 31"/>
                <a:gd name="T25"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13">
                  <a:moveTo>
                    <a:pt x="31" y="8"/>
                  </a:moveTo>
                  <a:lnTo>
                    <a:pt x="31" y="8"/>
                  </a:lnTo>
                  <a:lnTo>
                    <a:pt x="19" y="0"/>
                  </a:lnTo>
                  <a:lnTo>
                    <a:pt x="10" y="0"/>
                  </a:lnTo>
                  <a:lnTo>
                    <a:pt x="1" y="4"/>
                  </a:lnTo>
                  <a:lnTo>
                    <a:pt x="0" y="13"/>
                  </a:lnTo>
                  <a:lnTo>
                    <a:pt x="6" y="13"/>
                  </a:lnTo>
                  <a:lnTo>
                    <a:pt x="8" y="9"/>
                  </a:lnTo>
                  <a:lnTo>
                    <a:pt x="10" y="7"/>
                  </a:lnTo>
                  <a:lnTo>
                    <a:pt x="17" y="7"/>
                  </a:lnTo>
                  <a:lnTo>
                    <a:pt x="24" y="12"/>
                  </a:lnTo>
                  <a:lnTo>
                    <a:pt x="24" y="12"/>
                  </a:lnTo>
                  <a:lnTo>
                    <a:pt x="3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0" name="Freeform 44"/>
            <p:cNvSpPr>
              <a:spLocks noChangeAspect="1"/>
            </p:cNvSpPr>
            <p:nvPr/>
          </p:nvSpPr>
          <p:spPr bwMode="auto">
            <a:xfrm>
              <a:off x="1183" y="302"/>
              <a:ext cx="13" cy="22"/>
            </a:xfrm>
            <a:custGeom>
              <a:avLst/>
              <a:gdLst>
                <a:gd name="T0" fmla="*/ 26 w 26"/>
                <a:gd name="T1" fmla="*/ 43 h 43"/>
                <a:gd name="T2" fmla="*/ 26 w 26"/>
                <a:gd name="T3" fmla="*/ 43 h 43"/>
                <a:gd name="T4" fmla="*/ 24 w 26"/>
                <a:gd name="T5" fmla="*/ 33 h 43"/>
                <a:gd name="T6" fmla="*/ 19 w 26"/>
                <a:gd name="T7" fmla="*/ 23 h 43"/>
                <a:gd name="T8" fmla="*/ 14 w 26"/>
                <a:gd name="T9" fmla="*/ 11 h 43"/>
                <a:gd name="T10" fmla="*/ 7 w 26"/>
                <a:gd name="T11" fmla="*/ 0 h 43"/>
                <a:gd name="T12" fmla="*/ 0 w 26"/>
                <a:gd name="T13" fmla="*/ 4 h 43"/>
                <a:gd name="T14" fmla="*/ 7 w 26"/>
                <a:gd name="T15" fmla="*/ 16 h 43"/>
                <a:gd name="T16" fmla="*/ 12 w 26"/>
                <a:gd name="T17" fmla="*/ 25 h 43"/>
                <a:gd name="T18" fmla="*/ 17 w 26"/>
                <a:gd name="T19" fmla="*/ 35 h 43"/>
                <a:gd name="T20" fmla="*/ 17 w 26"/>
                <a:gd name="T21" fmla="*/ 43 h 43"/>
                <a:gd name="T22" fmla="*/ 17 w 26"/>
                <a:gd name="T23" fmla="*/ 43 h 43"/>
                <a:gd name="T24" fmla="*/ 26 w 26"/>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3">
                  <a:moveTo>
                    <a:pt x="26" y="43"/>
                  </a:moveTo>
                  <a:lnTo>
                    <a:pt x="26" y="43"/>
                  </a:lnTo>
                  <a:lnTo>
                    <a:pt x="24" y="33"/>
                  </a:lnTo>
                  <a:lnTo>
                    <a:pt x="19" y="23"/>
                  </a:lnTo>
                  <a:lnTo>
                    <a:pt x="14" y="11"/>
                  </a:lnTo>
                  <a:lnTo>
                    <a:pt x="7" y="0"/>
                  </a:lnTo>
                  <a:lnTo>
                    <a:pt x="0" y="4"/>
                  </a:lnTo>
                  <a:lnTo>
                    <a:pt x="7" y="16"/>
                  </a:lnTo>
                  <a:lnTo>
                    <a:pt x="12" y="25"/>
                  </a:lnTo>
                  <a:lnTo>
                    <a:pt x="17" y="35"/>
                  </a:lnTo>
                  <a:lnTo>
                    <a:pt x="17" y="43"/>
                  </a:lnTo>
                  <a:lnTo>
                    <a:pt x="17" y="43"/>
                  </a:lnTo>
                  <a:lnTo>
                    <a:pt x="2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1" name="Freeform 45"/>
            <p:cNvSpPr>
              <a:spLocks noChangeAspect="1"/>
            </p:cNvSpPr>
            <p:nvPr/>
          </p:nvSpPr>
          <p:spPr bwMode="auto">
            <a:xfrm>
              <a:off x="1191" y="324"/>
              <a:ext cx="5" cy="18"/>
            </a:xfrm>
            <a:custGeom>
              <a:avLst/>
              <a:gdLst>
                <a:gd name="T0" fmla="*/ 8 w 10"/>
                <a:gd name="T1" fmla="*/ 36 h 36"/>
                <a:gd name="T2" fmla="*/ 9 w 10"/>
                <a:gd name="T3" fmla="*/ 26 h 36"/>
                <a:gd name="T4" fmla="*/ 8 w 10"/>
                <a:gd name="T5" fmla="*/ 15 h 36"/>
                <a:gd name="T6" fmla="*/ 9 w 10"/>
                <a:gd name="T7" fmla="*/ 7 h 36"/>
                <a:gd name="T8" fmla="*/ 10 w 10"/>
                <a:gd name="T9" fmla="*/ 0 h 36"/>
                <a:gd name="T10" fmla="*/ 1 w 10"/>
                <a:gd name="T11" fmla="*/ 0 h 36"/>
                <a:gd name="T12" fmla="*/ 2 w 10"/>
                <a:gd name="T13" fmla="*/ 7 h 36"/>
                <a:gd name="T14" fmla="*/ 1 w 10"/>
                <a:gd name="T15" fmla="*/ 15 h 36"/>
                <a:gd name="T16" fmla="*/ 0 w 10"/>
                <a:gd name="T17" fmla="*/ 26 h 36"/>
                <a:gd name="T18" fmla="*/ 1 w 10"/>
                <a:gd name="T19" fmla="*/ 36 h 36"/>
                <a:gd name="T20" fmla="*/ 8 w 10"/>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36">
                  <a:moveTo>
                    <a:pt x="8" y="36"/>
                  </a:moveTo>
                  <a:lnTo>
                    <a:pt x="9" y="26"/>
                  </a:lnTo>
                  <a:lnTo>
                    <a:pt x="8" y="15"/>
                  </a:lnTo>
                  <a:lnTo>
                    <a:pt x="9" y="7"/>
                  </a:lnTo>
                  <a:lnTo>
                    <a:pt x="10" y="0"/>
                  </a:lnTo>
                  <a:lnTo>
                    <a:pt x="1" y="0"/>
                  </a:lnTo>
                  <a:lnTo>
                    <a:pt x="2" y="7"/>
                  </a:lnTo>
                  <a:lnTo>
                    <a:pt x="1" y="15"/>
                  </a:lnTo>
                  <a:lnTo>
                    <a:pt x="0" y="26"/>
                  </a:lnTo>
                  <a:lnTo>
                    <a:pt x="1" y="36"/>
                  </a:lnTo>
                  <a:lnTo>
                    <a:pt x="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2" name="Freeform 46"/>
            <p:cNvSpPr>
              <a:spLocks noChangeAspect="1"/>
            </p:cNvSpPr>
            <p:nvPr/>
          </p:nvSpPr>
          <p:spPr bwMode="auto">
            <a:xfrm>
              <a:off x="1192" y="342"/>
              <a:ext cx="3" cy="2"/>
            </a:xfrm>
            <a:custGeom>
              <a:avLst/>
              <a:gdLst>
                <a:gd name="T0" fmla="*/ 0 w 7"/>
                <a:gd name="T1" fmla="*/ 0 h 4"/>
                <a:gd name="T2" fmla="*/ 1 w 7"/>
                <a:gd name="T3" fmla="*/ 2 h 4"/>
                <a:gd name="T4" fmla="*/ 3 w 7"/>
                <a:gd name="T5" fmla="*/ 4 h 4"/>
                <a:gd name="T6" fmla="*/ 6 w 7"/>
                <a:gd name="T7" fmla="*/ 2 h 4"/>
                <a:gd name="T8" fmla="*/ 7 w 7"/>
                <a:gd name="T9" fmla="*/ 0 h 4"/>
                <a:gd name="T10" fmla="*/ 0 w 7"/>
                <a:gd name="T11" fmla="*/ 0 h 4"/>
              </a:gdLst>
              <a:ahLst/>
              <a:cxnLst>
                <a:cxn ang="0">
                  <a:pos x="T0" y="T1"/>
                </a:cxn>
                <a:cxn ang="0">
                  <a:pos x="T2" y="T3"/>
                </a:cxn>
                <a:cxn ang="0">
                  <a:pos x="T4" y="T5"/>
                </a:cxn>
                <a:cxn ang="0">
                  <a:pos x="T6" y="T7"/>
                </a:cxn>
                <a:cxn ang="0">
                  <a:pos x="T8" y="T9"/>
                </a:cxn>
                <a:cxn ang="0">
                  <a:pos x="T10" y="T11"/>
                </a:cxn>
              </a:cxnLst>
              <a:rect l="0" t="0" r="r" b="b"/>
              <a:pathLst>
                <a:path w="7" h="4">
                  <a:moveTo>
                    <a:pt x="0" y="0"/>
                  </a:moveTo>
                  <a:lnTo>
                    <a:pt x="1" y="2"/>
                  </a:lnTo>
                  <a:lnTo>
                    <a:pt x="3" y="4"/>
                  </a:lnTo>
                  <a:lnTo>
                    <a:pt x="6" y="2"/>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3" name="Freeform 47"/>
            <p:cNvSpPr>
              <a:spLocks noChangeAspect="1"/>
            </p:cNvSpPr>
            <p:nvPr/>
          </p:nvSpPr>
          <p:spPr bwMode="auto">
            <a:xfrm>
              <a:off x="514" y="349"/>
              <a:ext cx="817" cy="605"/>
            </a:xfrm>
            <a:custGeom>
              <a:avLst/>
              <a:gdLst>
                <a:gd name="T0" fmla="*/ 541 w 1634"/>
                <a:gd name="T1" fmla="*/ 233 h 1210"/>
                <a:gd name="T2" fmla="*/ 511 w 1634"/>
                <a:gd name="T3" fmla="*/ 266 h 1210"/>
                <a:gd name="T4" fmla="*/ 467 w 1634"/>
                <a:gd name="T5" fmla="*/ 291 h 1210"/>
                <a:gd name="T6" fmla="*/ 448 w 1634"/>
                <a:gd name="T7" fmla="*/ 335 h 1210"/>
                <a:gd name="T8" fmla="*/ 448 w 1634"/>
                <a:gd name="T9" fmla="*/ 389 h 1210"/>
                <a:gd name="T10" fmla="*/ 584 w 1634"/>
                <a:gd name="T11" fmla="*/ 462 h 1210"/>
                <a:gd name="T12" fmla="*/ 688 w 1634"/>
                <a:gd name="T13" fmla="*/ 550 h 1210"/>
                <a:gd name="T14" fmla="*/ 792 w 1634"/>
                <a:gd name="T15" fmla="*/ 635 h 1210"/>
                <a:gd name="T16" fmla="*/ 882 w 1634"/>
                <a:gd name="T17" fmla="*/ 699 h 1210"/>
                <a:gd name="T18" fmla="*/ 942 w 1634"/>
                <a:gd name="T19" fmla="*/ 779 h 1210"/>
                <a:gd name="T20" fmla="*/ 1010 w 1634"/>
                <a:gd name="T21" fmla="*/ 812 h 1210"/>
                <a:gd name="T22" fmla="*/ 1062 w 1634"/>
                <a:gd name="T23" fmla="*/ 805 h 1210"/>
                <a:gd name="T24" fmla="*/ 1105 w 1634"/>
                <a:gd name="T25" fmla="*/ 797 h 1210"/>
                <a:gd name="T26" fmla="*/ 1185 w 1634"/>
                <a:gd name="T27" fmla="*/ 788 h 1210"/>
                <a:gd name="T28" fmla="*/ 1258 w 1634"/>
                <a:gd name="T29" fmla="*/ 767 h 1210"/>
                <a:gd name="T30" fmla="*/ 1301 w 1634"/>
                <a:gd name="T31" fmla="*/ 749 h 1210"/>
                <a:gd name="T32" fmla="*/ 1319 w 1634"/>
                <a:gd name="T33" fmla="*/ 714 h 1210"/>
                <a:gd name="T34" fmla="*/ 1325 w 1634"/>
                <a:gd name="T35" fmla="*/ 632 h 1210"/>
                <a:gd name="T36" fmla="*/ 1325 w 1634"/>
                <a:gd name="T37" fmla="*/ 583 h 1210"/>
                <a:gd name="T38" fmla="*/ 1311 w 1634"/>
                <a:gd name="T39" fmla="*/ 510 h 1210"/>
                <a:gd name="T40" fmla="*/ 1378 w 1634"/>
                <a:gd name="T41" fmla="*/ 470 h 1210"/>
                <a:gd name="T42" fmla="*/ 1405 w 1634"/>
                <a:gd name="T43" fmla="*/ 438 h 1210"/>
                <a:gd name="T44" fmla="*/ 1418 w 1634"/>
                <a:gd name="T45" fmla="*/ 380 h 1210"/>
                <a:gd name="T46" fmla="*/ 1450 w 1634"/>
                <a:gd name="T47" fmla="*/ 372 h 1210"/>
                <a:gd name="T48" fmla="*/ 1476 w 1634"/>
                <a:gd name="T49" fmla="*/ 383 h 1210"/>
                <a:gd name="T50" fmla="*/ 1559 w 1634"/>
                <a:gd name="T51" fmla="*/ 381 h 1210"/>
                <a:gd name="T52" fmla="*/ 1634 w 1634"/>
                <a:gd name="T53" fmla="*/ 533 h 1210"/>
                <a:gd name="T54" fmla="*/ 1615 w 1634"/>
                <a:gd name="T55" fmla="*/ 662 h 1210"/>
                <a:gd name="T56" fmla="*/ 1581 w 1634"/>
                <a:gd name="T57" fmla="*/ 863 h 1210"/>
                <a:gd name="T58" fmla="*/ 1531 w 1634"/>
                <a:gd name="T59" fmla="*/ 937 h 1210"/>
                <a:gd name="T60" fmla="*/ 1469 w 1634"/>
                <a:gd name="T61" fmla="*/ 969 h 1210"/>
                <a:gd name="T62" fmla="*/ 1428 w 1634"/>
                <a:gd name="T63" fmla="*/ 1002 h 1210"/>
                <a:gd name="T64" fmla="*/ 1341 w 1634"/>
                <a:gd name="T65" fmla="*/ 1033 h 1210"/>
                <a:gd name="T66" fmla="*/ 1231 w 1634"/>
                <a:gd name="T67" fmla="*/ 1081 h 1210"/>
                <a:gd name="T68" fmla="*/ 1103 w 1634"/>
                <a:gd name="T69" fmla="*/ 1137 h 1210"/>
                <a:gd name="T70" fmla="*/ 1012 w 1634"/>
                <a:gd name="T71" fmla="*/ 1162 h 1210"/>
                <a:gd name="T72" fmla="*/ 903 w 1634"/>
                <a:gd name="T73" fmla="*/ 1187 h 1210"/>
                <a:gd name="T74" fmla="*/ 806 w 1634"/>
                <a:gd name="T75" fmla="*/ 1207 h 1210"/>
                <a:gd name="T76" fmla="*/ 672 w 1634"/>
                <a:gd name="T77" fmla="*/ 1209 h 1210"/>
                <a:gd name="T78" fmla="*/ 591 w 1634"/>
                <a:gd name="T79" fmla="*/ 1199 h 1210"/>
                <a:gd name="T80" fmla="*/ 541 w 1634"/>
                <a:gd name="T81" fmla="*/ 1182 h 1210"/>
                <a:gd name="T82" fmla="*/ 482 w 1634"/>
                <a:gd name="T83" fmla="*/ 1175 h 1210"/>
                <a:gd name="T84" fmla="*/ 406 w 1634"/>
                <a:gd name="T85" fmla="*/ 1148 h 1210"/>
                <a:gd name="T86" fmla="*/ 199 w 1634"/>
                <a:gd name="T87" fmla="*/ 992 h 1210"/>
                <a:gd name="T88" fmla="*/ 60 w 1634"/>
                <a:gd name="T89" fmla="*/ 810 h 1210"/>
                <a:gd name="T90" fmla="*/ 0 w 1634"/>
                <a:gd name="T91" fmla="*/ 540 h 1210"/>
                <a:gd name="T92" fmla="*/ 45 w 1634"/>
                <a:gd name="T93" fmla="*/ 310 h 1210"/>
                <a:gd name="T94" fmla="*/ 81 w 1634"/>
                <a:gd name="T95" fmla="*/ 257 h 1210"/>
                <a:gd name="T96" fmla="*/ 128 w 1634"/>
                <a:gd name="T97" fmla="*/ 218 h 1210"/>
                <a:gd name="T98" fmla="*/ 160 w 1634"/>
                <a:gd name="T99" fmla="*/ 154 h 1210"/>
                <a:gd name="T100" fmla="*/ 201 w 1634"/>
                <a:gd name="T101" fmla="*/ 74 h 1210"/>
                <a:gd name="T102" fmla="*/ 254 w 1634"/>
                <a:gd name="T103" fmla="*/ 51 h 1210"/>
                <a:gd name="T104" fmla="*/ 284 w 1634"/>
                <a:gd name="T105" fmla="*/ 49 h 1210"/>
                <a:gd name="T106" fmla="*/ 357 w 1634"/>
                <a:gd name="T107" fmla="*/ 16 h 1210"/>
                <a:gd name="T108" fmla="*/ 428 w 1634"/>
                <a:gd name="T109" fmla="*/ 0 h 1210"/>
                <a:gd name="T110" fmla="*/ 499 w 1634"/>
                <a:gd name="T111" fmla="*/ 29 h 1210"/>
                <a:gd name="T112" fmla="*/ 533 w 1634"/>
                <a:gd name="T113" fmla="*/ 20 h 1210"/>
                <a:gd name="T114" fmla="*/ 571 w 1634"/>
                <a:gd name="T115" fmla="*/ 30 h 1210"/>
                <a:gd name="T116" fmla="*/ 615 w 1634"/>
                <a:gd name="T117" fmla="*/ 91 h 1210"/>
                <a:gd name="T118" fmla="*/ 602 w 1634"/>
                <a:gd name="T119" fmla="*/ 172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4" h="1210">
                  <a:moveTo>
                    <a:pt x="572" y="195"/>
                  </a:moveTo>
                  <a:lnTo>
                    <a:pt x="568" y="200"/>
                  </a:lnTo>
                  <a:lnTo>
                    <a:pt x="563" y="206"/>
                  </a:lnTo>
                  <a:lnTo>
                    <a:pt x="557" y="213"/>
                  </a:lnTo>
                  <a:lnTo>
                    <a:pt x="551" y="219"/>
                  </a:lnTo>
                  <a:lnTo>
                    <a:pt x="546" y="226"/>
                  </a:lnTo>
                  <a:lnTo>
                    <a:pt x="541" y="233"/>
                  </a:lnTo>
                  <a:lnTo>
                    <a:pt x="538" y="240"/>
                  </a:lnTo>
                  <a:lnTo>
                    <a:pt x="535" y="245"/>
                  </a:lnTo>
                  <a:lnTo>
                    <a:pt x="530" y="250"/>
                  </a:lnTo>
                  <a:lnTo>
                    <a:pt x="525" y="255"/>
                  </a:lnTo>
                  <a:lnTo>
                    <a:pt x="520" y="258"/>
                  </a:lnTo>
                  <a:lnTo>
                    <a:pt x="516" y="263"/>
                  </a:lnTo>
                  <a:lnTo>
                    <a:pt x="511" y="266"/>
                  </a:lnTo>
                  <a:lnTo>
                    <a:pt x="507" y="268"/>
                  </a:lnTo>
                  <a:lnTo>
                    <a:pt x="502" y="272"/>
                  </a:lnTo>
                  <a:lnTo>
                    <a:pt x="499" y="273"/>
                  </a:lnTo>
                  <a:lnTo>
                    <a:pt x="489" y="275"/>
                  </a:lnTo>
                  <a:lnTo>
                    <a:pt x="479" y="280"/>
                  </a:lnTo>
                  <a:lnTo>
                    <a:pt x="471" y="286"/>
                  </a:lnTo>
                  <a:lnTo>
                    <a:pt x="467" y="291"/>
                  </a:lnTo>
                  <a:lnTo>
                    <a:pt x="467" y="298"/>
                  </a:lnTo>
                  <a:lnTo>
                    <a:pt x="469" y="305"/>
                  </a:lnTo>
                  <a:lnTo>
                    <a:pt x="467" y="312"/>
                  </a:lnTo>
                  <a:lnTo>
                    <a:pt x="466" y="316"/>
                  </a:lnTo>
                  <a:lnTo>
                    <a:pt x="462" y="320"/>
                  </a:lnTo>
                  <a:lnTo>
                    <a:pt x="455" y="328"/>
                  </a:lnTo>
                  <a:lnTo>
                    <a:pt x="448" y="335"/>
                  </a:lnTo>
                  <a:lnTo>
                    <a:pt x="440" y="339"/>
                  </a:lnTo>
                  <a:lnTo>
                    <a:pt x="439" y="344"/>
                  </a:lnTo>
                  <a:lnTo>
                    <a:pt x="435" y="351"/>
                  </a:lnTo>
                  <a:lnTo>
                    <a:pt x="432" y="358"/>
                  </a:lnTo>
                  <a:lnTo>
                    <a:pt x="426" y="363"/>
                  </a:lnTo>
                  <a:lnTo>
                    <a:pt x="434" y="377"/>
                  </a:lnTo>
                  <a:lnTo>
                    <a:pt x="448" y="389"/>
                  </a:lnTo>
                  <a:lnTo>
                    <a:pt x="465" y="402"/>
                  </a:lnTo>
                  <a:lnTo>
                    <a:pt x="486" y="413"/>
                  </a:lnTo>
                  <a:lnTo>
                    <a:pt x="509" y="425"/>
                  </a:lnTo>
                  <a:lnTo>
                    <a:pt x="531" y="436"/>
                  </a:lnTo>
                  <a:lnTo>
                    <a:pt x="554" y="447"/>
                  </a:lnTo>
                  <a:lnTo>
                    <a:pt x="573" y="456"/>
                  </a:lnTo>
                  <a:lnTo>
                    <a:pt x="584" y="462"/>
                  </a:lnTo>
                  <a:lnTo>
                    <a:pt x="595" y="470"/>
                  </a:lnTo>
                  <a:lnTo>
                    <a:pt x="609" y="480"/>
                  </a:lnTo>
                  <a:lnTo>
                    <a:pt x="623" y="492"/>
                  </a:lnTo>
                  <a:lnTo>
                    <a:pt x="639" y="506"/>
                  </a:lnTo>
                  <a:lnTo>
                    <a:pt x="655" y="521"/>
                  </a:lnTo>
                  <a:lnTo>
                    <a:pt x="672" y="536"/>
                  </a:lnTo>
                  <a:lnTo>
                    <a:pt x="688" y="550"/>
                  </a:lnTo>
                  <a:lnTo>
                    <a:pt x="706" y="565"/>
                  </a:lnTo>
                  <a:lnTo>
                    <a:pt x="722" y="580"/>
                  </a:lnTo>
                  <a:lnTo>
                    <a:pt x="738" y="594"/>
                  </a:lnTo>
                  <a:lnTo>
                    <a:pt x="754" y="607"/>
                  </a:lnTo>
                  <a:lnTo>
                    <a:pt x="768" y="618"/>
                  </a:lnTo>
                  <a:lnTo>
                    <a:pt x="781" y="628"/>
                  </a:lnTo>
                  <a:lnTo>
                    <a:pt x="792" y="635"/>
                  </a:lnTo>
                  <a:lnTo>
                    <a:pt x="802" y="639"/>
                  </a:lnTo>
                  <a:lnTo>
                    <a:pt x="820" y="646"/>
                  </a:lnTo>
                  <a:lnTo>
                    <a:pt x="836" y="655"/>
                  </a:lnTo>
                  <a:lnTo>
                    <a:pt x="850" y="666"/>
                  </a:lnTo>
                  <a:lnTo>
                    <a:pt x="862" y="676"/>
                  </a:lnTo>
                  <a:lnTo>
                    <a:pt x="873" y="688"/>
                  </a:lnTo>
                  <a:lnTo>
                    <a:pt x="882" y="699"/>
                  </a:lnTo>
                  <a:lnTo>
                    <a:pt x="888" y="708"/>
                  </a:lnTo>
                  <a:lnTo>
                    <a:pt x="891" y="716"/>
                  </a:lnTo>
                  <a:lnTo>
                    <a:pt x="896" y="726"/>
                  </a:lnTo>
                  <a:lnTo>
                    <a:pt x="904" y="737"/>
                  </a:lnTo>
                  <a:lnTo>
                    <a:pt x="914" y="750"/>
                  </a:lnTo>
                  <a:lnTo>
                    <a:pt x="928" y="764"/>
                  </a:lnTo>
                  <a:lnTo>
                    <a:pt x="942" y="779"/>
                  </a:lnTo>
                  <a:lnTo>
                    <a:pt x="958" y="794"/>
                  </a:lnTo>
                  <a:lnTo>
                    <a:pt x="973" y="806"/>
                  </a:lnTo>
                  <a:lnTo>
                    <a:pt x="988" y="818"/>
                  </a:lnTo>
                  <a:lnTo>
                    <a:pt x="992" y="817"/>
                  </a:lnTo>
                  <a:lnTo>
                    <a:pt x="997" y="814"/>
                  </a:lnTo>
                  <a:lnTo>
                    <a:pt x="1003" y="813"/>
                  </a:lnTo>
                  <a:lnTo>
                    <a:pt x="1010" y="812"/>
                  </a:lnTo>
                  <a:lnTo>
                    <a:pt x="1017" y="811"/>
                  </a:lnTo>
                  <a:lnTo>
                    <a:pt x="1025" y="810"/>
                  </a:lnTo>
                  <a:lnTo>
                    <a:pt x="1032" y="808"/>
                  </a:lnTo>
                  <a:lnTo>
                    <a:pt x="1040" y="807"/>
                  </a:lnTo>
                  <a:lnTo>
                    <a:pt x="1047" y="806"/>
                  </a:lnTo>
                  <a:lnTo>
                    <a:pt x="1055" y="806"/>
                  </a:lnTo>
                  <a:lnTo>
                    <a:pt x="1062" y="805"/>
                  </a:lnTo>
                  <a:lnTo>
                    <a:pt x="1068" y="805"/>
                  </a:lnTo>
                  <a:lnTo>
                    <a:pt x="1075" y="804"/>
                  </a:lnTo>
                  <a:lnTo>
                    <a:pt x="1081" y="804"/>
                  </a:lnTo>
                  <a:lnTo>
                    <a:pt x="1087" y="804"/>
                  </a:lnTo>
                  <a:lnTo>
                    <a:pt x="1091" y="804"/>
                  </a:lnTo>
                  <a:lnTo>
                    <a:pt x="1098" y="802"/>
                  </a:lnTo>
                  <a:lnTo>
                    <a:pt x="1105" y="797"/>
                  </a:lnTo>
                  <a:lnTo>
                    <a:pt x="1112" y="791"/>
                  </a:lnTo>
                  <a:lnTo>
                    <a:pt x="1121" y="787"/>
                  </a:lnTo>
                  <a:lnTo>
                    <a:pt x="1125" y="787"/>
                  </a:lnTo>
                  <a:lnTo>
                    <a:pt x="1135" y="787"/>
                  </a:lnTo>
                  <a:lnTo>
                    <a:pt x="1149" y="787"/>
                  </a:lnTo>
                  <a:lnTo>
                    <a:pt x="1166" y="787"/>
                  </a:lnTo>
                  <a:lnTo>
                    <a:pt x="1185" y="788"/>
                  </a:lnTo>
                  <a:lnTo>
                    <a:pt x="1203" y="789"/>
                  </a:lnTo>
                  <a:lnTo>
                    <a:pt x="1219" y="790"/>
                  </a:lnTo>
                  <a:lnTo>
                    <a:pt x="1232" y="792"/>
                  </a:lnTo>
                  <a:lnTo>
                    <a:pt x="1235" y="784"/>
                  </a:lnTo>
                  <a:lnTo>
                    <a:pt x="1241" y="777"/>
                  </a:lnTo>
                  <a:lnTo>
                    <a:pt x="1249" y="772"/>
                  </a:lnTo>
                  <a:lnTo>
                    <a:pt x="1258" y="767"/>
                  </a:lnTo>
                  <a:lnTo>
                    <a:pt x="1268" y="765"/>
                  </a:lnTo>
                  <a:lnTo>
                    <a:pt x="1278" y="762"/>
                  </a:lnTo>
                  <a:lnTo>
                    <a:pt x="1287" y="762"/>
                  </a:lnTo>
                  <a:lnTo>
                    <a:pt x="1295" y="765"/>
                  </a:lnTo>
                  <a:lnTo>
                    <a:pt x="1303" y="766"/>
                  </a:lnTo>
                  <a:lnTo>
                    <a:pt x="1305" y="758"/>
                  </a:lnTo>
                  <a:lnTo>
                    <a:pt x="1301" y="749"/>
                  </a:lnTo>
                  <a:lnTo>
                    <a:pt x="1298" y="742"/>
                  </a:lnTo>
                  <a:lnTo>
                    <a:pt x="1296" y="737"/>
                  </a:lnTo>
                  <a:lnTo>
                    <a:pt x="1298" y="731"/>
                  </a:lnTo>
                  <a:lnTo>
                    <a:pt x="1299" y="724"/>
                  </a:lnTo>
                  <a:lnTo>
                    <a:pt x="1302" y="717"/>
                  </a:lnTo>
                  <a:lnTo>
                    <a:pt x="1315" y="724"/>
                  </a:lnTo>
                  <a:lnTo>
                    <a:pt x="1319" y="714"/>
                  </a:lnTo>
                  <a:lnTo>
                    <a:pt x="1318" y="693"/>
                  </a:lnTo>
                  <a:lnTo>
                    <a:pt x="1314" y="671"/>
                  </a:lnTo>
                  <a:lnTo>
                    <a:pt x="1313" y="662"/>
                  </a:lnTo>
                  <a:lnTo>
                    <a:pt x="1314" y="653"/>
                  </a:lnTo>
                  <a:lnTo>
                    <a:pt x="1316" y="645"/>
                  </a:lnTo>
                  <a:lnTo>
                    <a:pt x="1321" y="638"/>
                  </a:lnTo>
                  <a:lnTo>
                    <a:pt x="1325" y="632"/>
                  </a:lnTo>
                  <a:lnTo>
                    <a:pt x="1331" y="627"/>
                  </a:lnTo>
                  <a:lnTo>
                    <a:pt x="1337" y="622"/>
                  </a:lnTo>
                  <a:lnTo>
                    <a:pt x="1343" y="616"/>
                  </a:lnTo>
                  <a:lnTo>
                    <a:pt x="1338" y="608"/>
                  </a:lnTo>
                  <a:lnTo>
                    <a:pt x="1333" y="600"/>
                  </a:lnTo>
                  <a:lnTo>
                    <a:pt x="1329" y="592"/>
                  </a:lnTo>
                  <a:lnTo>
                    <a:pt x="1325" y="583"/>
                  </a:lnTo>
                  <a:lnTo>
                    <a:pt x="1321" y="572"/>
                  </a:lnTo>
                  <a:lnTo>
                    <a:pt x="1316" y="562"/>
                  </a:lnTo>
                  <a:lnTo>
                    <a:pt x="1311" y="550"/>
                  </a:lnTo>
                  <a:lnTo>
                    <a:pt x="1307" y="539"/>
                  </a:lnTo>
                  <a:lnTo>
                    <a:pt x="1305" y="529"/>
                  </a:lnTo>
                  <a:lnTo>
                    <a:pt x="1307" y="519"/>
                  </a:lnTo>
                  <a:lnTo>
                    <a:pt x="1311" y="510"/>
                  </a:lnTo>
                  <a:lnTo>
                    <a:pt x="1319" y="502"/>
                  </a:lnTo>
                  <a:lnTo>
                    <a:pt x="1330" y="495"/>
                  </a:lnTo>
                  <a:lnTo>
                    <a:pt x="1340" y="488"/>
                  </a:lnTo>
                  <a:lnTo>
                    <a:pt x="1353" y="481"/>
                  </a:lnTo>
                  <a:lnTo>
                    <a:pt x="1364" y="476"/>
                  </a:lnTo>
                  <a:lnTo>
                    <a:pt x="1371" y="472"/>
                  </a:lnTo>
                  <a:lnTo>
                    <a:pt x="1378" y="470"/>
                  </a:lnTo>
                  <a:lnTo>
                    <a:pt x="1384" y="468"/>
                  </a:lnTo>
                  <a:lnTo>
                    <a:pt x="1390" y="465"/>
                  </a:lnTo>
                  <a:lnTo>
                    <a:pt x="1394" y="463"/>
                  </a:lnTo>
                  <a:lnTo>
                    <a:pt x="1398" y="461"/>
                  </a:lnTo>
                  <a:lnTo>
                    <a:pt x="1401" y="458"/>
                  </a:lnTo>
                  <a:lnTo>
                    <a:pt x="1404" y="456"/>
                  </a:lnTo>
                  <a:lnTo>
                    <a:pt x="1405" y="438"/>
                  </a:lnTo>
                  <a:lnTo>
                    <a:pt x="1404" y="415"/>
                  </a:lnTo>
                  <a:lnTo>
                    <a:pt x="1401" y="393"/>
                  </a:lnTo>
                  <a:lnTo>
                    <a:pt x="1400" y="375"/>
                  </a:lnTo>
                  <a:lnTo>
                    <a:pt x="1405" y="378"/>
                  </a:lnTo>
                  <a:lnTo>
                    <a:pt x="1409" y="380"/>
                  </a:lnTo>
                  <a:lnTo>
                    <a:pt x="1414" y="381"/>
                  </a:lnTo>
                  <a:lnTo>
                    <a:pt x="1418" y="380"/>
                  </a:lnTo>
                  <a:lnTo>
                    <a:pt x="1423" y="380"/>
                  </a:lnTo>
                  <a:lnTo>
                    <a:pt x="1427" y="379"/>
                  </a:lnTo>
                  <a:lnTo>
                    <a:pt x="1431" y="377"/>
                  </a:lnTo>
                  <a:lnTo>
                    <a:pt x="1436" y="375"/>
                  </a:lnTo>
                  <a:lnTo>
                    <a:pt x="1440" y="374"/>
                  </a:lnTo>
                  <a:lnTo>
                    <a:pt x="1445" y="373"/>
                  </a:lnTo>
                  <a:lnTo>
                    <a:pt x="1450" y="372"/>
                  </a:lnTo>
                  <a:lnTo>
                    <a:pt x="1454" y="371"/>
                  </a:lnTo>
                  <a:lnTo>
                    <a:pt x="1459" y="371"/>
                  </a:lnTo>
                  <a:lnTo>
                    <a:pt x="1465" y="371"/>
                  </a:lnTo>
                  <a:lnTo>
                    <a:pt x="1470" y="372"/>
                  </a:lnTo>
                  <a:lnTo>
                    <a:pt x="1476" y="373"/>
                  </a:lnTo>
                  <a:lnTo>
                    <a:pt x="1473" y="380"/>
                  </a:lnTo>
                  <a:lnTo>
                    <a:pt x="1476" y="383"/>
                  </a:lnTo>
                  <a:lnTo>
                    <a:pt x="1484" y="383"/>
                  </a:lnTo>
                  <a:lnTo>
                    <a:pt x="1497" y="380"/>
                  </a:lnTo>
                  <a:lnTo>
                    <a:pt x="1509" y="375"/>
                  </a:lnTo>
                  <a:lnTo>
                    <a:pt x="1523" y="370"/>
                  </a:lnTo>
                  <a:lnTo>
                    <a:pt x="1537" y="365"/>
                  </a:lnTo>
                  <a:lnTo>
                    <a:pt x="1547" y="360"/>
                  </a:lnTo>
                  <a:lnTo>
                    <a:pt x="1559" y="381"/>
                  </a:lnTo>
                  <a:lnTo>
                    <a:pt x="1565" y="402"/>
                  </a:lnTo>
                  <a:lnTo>
                    <a:pt x="1566" y="422"/>
                  </a:lnTo>
                  <a:lnTo>
                    <a:pt x="1566" y="438"/>
                  </a:lnTo>
                  <a:lnTo>
                    <a:pt x="1596" y="454"/>
                  </a:lnTo>
                  <a:lnTo>
                    <a:pt x="1617" y="476"/>
                  </a:lnTo>
                  <a:lnTo>
                    <a:pt x="1629" y="503"/>
                  </a:lnTo>
                  <a:lnTo>
                    <a:pt x="1634" y="533"/>
                  </a:lnTo>
                  <a:lnTo>
                    <a:pt x="1634" y="563"/>
                  </a:lnTo>
                  <a:lnTo>
                    <a:pt x="1630" y="591"/>
                  </a:lnTo>
                  <a:lnTo>
                    <a:pt x="1626" y="614"/>
                  </a:lnTo>
                  <a:lnTo>
                    <a:pt x="1620" y="630"/>
                  </a:lnTo>
                  <a:lnTo>
                    <a:pt x="1618" y="639"/>
                  </a:lnTo>
                  <a:lnTo>
                    <a:pt x="1617" y="651"/>
                  </a:lnTo>
                  <a:lnTo>
                    <a:pt x="1615" y="662"/>
                  </a:lnTo>
                  <a:lnTo>
                    <a:pt x="1612" y="671"/>
                  </a:lnTo>
                  <a:lnTo>
                    <a:pt x="1599" y="696"/>
                  </a:lnTo>
                  <a:lnTo>
                    <a:pt x="1591" y="728"/>
                  </a:lnTo>
                  <a:lnTo>
                    <a:pt x="1587" y="764"/>
                  </a:lnTo>
                  <a:lnTo>
                    <a:pt x="1585" y="800"/>
                  </a:lnTo>
                  <a:lnTo>
                    <a:pt x="1585" y="833"/>
                  </a:lnTo>
                  <a:lnTo>
                    <a:pt x="1581" y="863"/>
                  </a:lnTo>
                  <a:lnTo>
                    <a:pt x="1572" y="888"/>
                  </a:lnTo>
                  <a:lnTo>
                    <a:pt x="1554" y="904"/>
                  </a:lnTo>
                  <a:lnTo>
                    <a:pt x="1554" y="912"/>
                  </a:lnTo>
                  <a:lnTo>
                    <a:pt x="1551" y="919"/>
                  </a:lnTo>
                  <a:lnTo>
                    <a:pt x="1546" y="926"/>
                  </a:lnTo>
                  <a:lnTo>
                    <a:pt x="1539" y="932"/>
                  </a:lnTo>
                  <a:lnTo>
                    <a:pt x="1531" y="937"/>
                  </a:lnTo>
                  <a:lnTo>
                    <a:pt x="1522" y="943"/>
                  </a:lnTo>
                  <a:lnTo>
                    <a:pt x="1513" y="948"/>
                  </a:lnTo>
                  <a:lnTo>
                    <a:pt x="1503" y="952"/>
                  </a:lnTo>
                  <a:lnTo>
                    <a:pt x="1493" y="957"/>
                  </a:lnTo>
                  <a:lnTo>
                    <a:pt x="1484" y="961"/>
                  </a:lnTo>
                  <a:lnTo>
                    <a:pt x="1476" y="965"/>
                  </a:lnTo>
                  <a:lnTo>
                    <a:pt x="1469" y="969"/>
                  </a:lnTo>
                  <a:lnTo>
                    <a:pt x="1463" y="973"/>
                  </a:lnTo>
                  <a:lnTo>
                    <a:pt x="1459" y="977"/>
                  </a:lnTo>
                  <a:lnTo>
                    <a:pt x="1454" y="981"/>
                  </a:lnTo>
                  <a:lnTo>
                    <a:pt x="1452" y="986"/>
                  </a:lnTo>
                  <a:lnTo>
                    <a:pt x="1447" y="992"/>
                  </a:lnTo>
                  <a:lnTo>
                    <a:pt x="1439" y="996"/>
                  </a:lnTo>
                  <a:lnTo>
                    <a:pt x="1428" y="1002"/>
                  </a:lnTo>
                  <a:lnTo>
                    <a:pt x="1415" y="1007"/>
                  </a:lnTo>
                  <a:lnTo>
                    <a:pt x="1401" y="1011"/>
                  </a:lnTo>
                  <a:lnTo>
                    <a:pt x="1387" y="1016"/>
                  </a:lnTo>
                  <a:lnTo>
                    <a:pt x="1376" y="1019"/>
                  </a:lnTo>
                  <a:lnTo>
                    <a:pt x="1366" y="1023"/>
                  </a:lnTo>
                  <a:lnTo>
                    <a:pt x="1355" y="1027"/>
                  </a:lnTo>
                  <a:lnTo>
                    <a:pt x="1341" y="1033"/>
                  </a:lnTo>
                  <a:lnTo>
                    <a:pt x="1325" y="1042"/>
                  </a:lnTo>
                  <a:lnTo>
                    <a:pt x="1307" y="1051"/>
                  </a:lnTo>
                  <a:lnTo>
                    <a:pt x="1290" y="1061"/>
                  </a:lnTo>
                  <a:lnTo>
                    <a:pt x="1272" y="1069"/>
                  </a:lnTo>
                  <a:lnTo>
                    <a:pt x="1256" y="1075"/>
                  </a:lnTo>
                  <a:lnTo>
                    <a:pt x="1243" y="1078"/>
                  </a:lnTo>
                  <a:lnTo>
                    <a:pt x="1231" y="1081"/>
                  </a:lnTo>
                  <a:lnTo>
                    <a:pt x="1214" y="1087"/>
                  </a:lnTo>
                  <a:lnTo>
                    <a:pt x="1194" y="1094"/>
                  </a:lnTo>
                  <a:lnTo>
                    <a:pt x="1173" y="1102"/>
                  </a:lnTo>
                  <a:lnTo>
                    <a:pt x="1153" y="1111"/>
                  </a:lnTo>
                  <a:lnTo>
                    <a:pt x="1133" y="1121"/>
                  </a:lnTo>
                  <a:lnTo>
                    <a:pt x="1116" y="1130"/>
                  </a:lnTo>
                  <a:lnTo>
                    <a:pt x="1103" y="1137"/>
                  </a:lnTo>
                  <a:lnTo>
                    <a:pt x="1091" y="1142"/>
                  </a:lnTo>
                  <a:lnTo>
                    <a:pt x="1080" y="1148"/>
                  </a:lnTo>
                  <a:lnTo>
                    <a:pt x="1067" y="1153"/>
                  </a:lnTo>
                  <a:lnTo>
                    <a:pt x="1053" y="1156"/>
                  </a:lnTo>
                  <a:lnTo>
                    <a:pt x="1040" y="1160"/>
                  </a:lnTo>
                  <a:lnTo>
                    <a:pt x="1026" y="1162"/>
                  </a:lnTo>
                  <a:lnTo>
                    <a:pt x="1012" y="1162"/>
                  </a:lnTo>
                  <a:lnTo>
                    <a:pt x="998" y="1162"/>
                  </a:lnTo>
                  <a:lnTo>
                    <a:pt x="984" y="1162"/>
                  </a:lnTo>
                  <a:lnTo>
                    <a:pt x="969" y="1164"/>
                  </a:lnTo>
                  <a:lnTo>
                    <a:pt x="953" y="1169"/>
                  </a:lnTo>
                  <a:lnTo>
                    <a:pt x="936" y="1175"/>
                  </a:lnTo>
                  <a:lnTo>
                    <a:pt x="920" y="1180"/>
                  </a:lnTo>
                  <a:lnTo>
                    <a:pt x="903" y="1187"/>
                  </a:lnTo>
                  <a:lnTo>
                    <a:pt x="887" y="1193"/>
                  </a:lnTo>
                  <a:lnTo>
                    <a:pt x="872" y="1198"/>
                  </a:lnTo>
                  <a:lnTo>
                    <a:pt x="864" y="1200"/>
                  </a:lnTo>
                  <a:lnTo>
                    <a:pt x="852" y="1202"/>
                  </a:lnTo>
                  <a:lnTo>
                    <a:pt x="838" y="1204"/>
                  </a:lnTo>
                  <a:lnTo>
                    <a:pt x="823" y="1206"/>
                  </a:lnTo>
                  <a:lnTo>
                    <a:pt x="806" y="1207"/>
                  </a:lnTo>
                  <a:lnTo>
                    <a:pt x="788" y="1208"/>
                  </a:lnTo>
                  <a:lnTo>
                    <a:pt x="768" y="1208"/>
                  </a:lnTo>
                  <a:lnTo>
                    <a:pt x="748" y="1209"/>
                  </a:lnTo>
                  <a:lnTo>
                    <a:pt x="729" y="1209"/>
                  </a:lnTo>
                  <a:lnTo>
                    <a:pt x="709" y="1210"/>
                  </a:lnTo>
                  <a:lnTo>
                    <a:pt x="691" y="1210"/>
                  </a:lnTo>
                  <a:lnTo>
                    <a:pt x="672" y="1209"/>
                  </a:lnTo>
                  <a:lnTo>
                    <a:pt x="656" y="1209"/>
                  </a:lnTo>
                  <a:lnTo>
                    <a:pt x="641" y="1209"/>
                  </a:lnTo>
                  <a:lnTo>
                    <a:pt x="629" y="1208"/>
                  </a:lnTo>
                  <a:lnTo>
                    <a:pt x="618" y="1207"/>
                  </a:lnTo>
                  <a:lnTo>
                    <a:pt x="609" y="1205"/>
                  </a:lnTo>
                  <a:lnTo>
                    <a:pt x="600" y="1202"/>
                  </a:lnTo>
                  <a:lnTo>
                    <a:pt x="591" y="1199"/>
                  </a:lnTo>
                  <a:lnTo>
                    <a:pt x="583" y="1194"/>
                  </a:lnTo>
                  <a:lnTo>
                    <a:pt x="573" y="1190"/>
                  </a:lnTo>
                  <a:lnTo>
                    <a:pt x="565" y="1186"/>
                  </a:lnTo>
                  <a:lnTo>
                    <a:pt x="558" y="1184"/>
                  </a:lnTo>
                  <a:lnTo>
                    <a:pt x="550" y="1182"/>
                  </a:lnTo>
                  <a:lnTo>
                    <a:pt x="546" y="1182"/>
                  </a:lnTo>
                  <a:lnTo>
                    <a:pt x="541" y="1182"/>
                  </a:lnTo>
                  <a:lnTo>
                    <a:pt x="535" y="1182"/>
                  </a:lnTo>
                  <a:lnTo>
                    <a:pt x="528" y="1182"/>
                  </a:lnTo>
                  <a:lnTo>
                    <a:pt x="522" y="1182"/>
                  </a:lnTo>
                  <a:lnTo>
                    <a:pt x="513" y="1182"/>
                  </a:lnTo>
                  <a:lnTo>
                    <a:pt x="505" y="1180"/>
                  </a:lnTo>
                  <a:lnTo>
                    <a:pt x="496" y="1178"/>
                  </a:lnTo>
                  <a:lnTo>
                    <a:pt x="482" y="1175"/>
                  </a:lnTo>
                  <a:lnTo>
                    <a:pt x="470" y="1171"/>
                  </a:lnTo>
                  <a:lnTo>
                    <a:pt x="461" y="1169"/>
                  </a:lnTo>
                  <a:lnTo>
                    <a:pt x="451" y="1167"/>
                  </a:lnTo>
                  <a:lnTo>
                    <a:pt x="442" y="1164"/>
                  </a:lnTo>
                  <a:lnTo>
                    <a:pt x="433" y="1161"/>
                  </a:lnTo>
                  <a:lnTo>
                    <a:pt x="420" y="1155"/>
                  </a:lnTo>
                  <a:lnTo>
                    <a:pt x="406" y="1148"/>
                  </a:lnTo>
                  <a:lnTo>
                    <a:pt x="374" y="1131"/>
                  </a:lnTo>
                  <a:lnTo>
                    <a:pt x="343" y="1111"/>
                  </a:lnTo>
                  <a:lnTo>
                    <a:pt x="312" y="1089"/>
                  </a:lnTo>
                  <a:lnTo>
                    <a:pt x="282" y="1066"/>
                  </a:lnTo>
                  <a:lnTo>
                    <a:pt x="253" y="1042"/>
                  </a:lnTo>
                  <a:lnTo>
                    <a:pt x="226" y="1018"/>
                  </a:lnTo>
                  <a:lnTo>
                    <a:pt x="199" y="992"/>
                  </a:lnTo>
                  <a:lnTo>
                    <a:pt x="174" y="965"/>
                  </a:lnTo>
                  <a:lnTo>
                    <a:pt x="150" y="939"/>
                  </a:lnTo>
                  <a:lnTo>
                    <a:pt x="128" y="912"/>
                  </a:lnTo>
                  <a:lnTo>
                    <a:pt x="107" y="886"/>
                  </a:lnTo>
                  <a:lnTo>
                    <a:pt x="90" y="859"/>
                  </a:lnTo>
                  <a:lnTo>
                    <a:pt x="74" y="834"/>
                  </a:lnTo>
                  <a:lnTo>
                    <a:pt x="60" y="810"/>
                  </a:lnTo>
                  <a:lnTo>
                    <a:pt x="48" y="785"/>
                  </a:lnTo>
                  <a:lnTo>
                    <a:pt x="39" y="764"/>
                  </a:lnTo>
                  <a:lnTo>
                    <a:pt x="31" y="729"/>
                  </a:lnTo>
                  <a:lnTo>
                    <a:pt x="26" y="691"/>
                  </a:lnTo>
                  <a:lnTo>
                    <a:pt x="21" y="650"/>
                  </a:lnTo>
                  <a:lnTo>
                    <a:pt x="10" y="600"/>
                  </a:lnTo>
                  <a:lnTo>
                    <a:pt x="0" y="540"/>
                  </a:lnTo>
                  <a:lnTo>
                    <a:pt x="0" y="474"/>
                  </a:lnTo>
                  <a:lnTo>
                    <a:pt x="5" y="415"/>
                  </a:lnTo>
                  <a:lnTo>
                    <a:pt x="11" y="373"/>
                  </a:lnTo>
                  <a:lnTo>
                    <a:pt x="16" y="359"/>
                  </a:lnTo>
                  <a:lnTo>
                    <a:pt x="24" y="343"/>
                  </a:lnTo>
                  <a:lnTo>
                    <a:pt x="33" y="326"/>
                  </a:lnTo>
                  <a:lnTo>
                    <a:pt x="45" y="310"/>
                  </a:lnTo>
                  <a:lnTo>
                    <a:pt x="52" y="301"/>
                  </a:lnTo>
                  <a:lnTo>
                    <a:pt x="58" y="291"/>
                  </a:lnTo>
                  <a:lnTo>
                    <a:pt x="63" y="282"/>
                  </a:lnTo>
                  <a:lnTo>
                    <a:pt x="69" y="274"/>
                  </a:lnTo>
                  <a:lnTo>
                    <a:pt x="74" y="267"/>
                  </a:lnTo>
                  <a:lnTo>
                    <a:pt x="78" y="261"/>
                  </a:lnTo>
                  <a:lnTo>
                    <a:pt x="81" y="257"/>
                  </a:lnTo>
                  <a:lnTo>
                    <a:pt x="83" y="253"/>
                  </a:lnTo>
                  <a:lnTo>
                    <a:pt x="87" y="244"/>
                  </a:lnTo>
                  <a:lnTo>
                    <a:pt x="94" y="237"/>
                  </a:lnTo>
                  <a:lnTo>
                    <a:pt x="102" y="233"/>
                  </a:lnTo>
                  <a:lnTo>
                    <a:pt x="112" y="229"/>
                  </a:lnTo>
                  <a:lnTo>
                    <a:pt x="121" y="225"/>
                  </a:lnTo>
                  <a:lnTo>
                    <a:pt x="128" y="218"/>
                  </a:lnTo>
                  <a:lnTo>
                    <a:pt x="134" y="210"/>
                  </a:lnTo>
                  <a:lnTo>
                    <a:pt x="140" y="204"/>
                  </a:lnTo>
                  <a:lnTo>
                    <a:pt x="146" y="195"/>
                  </a:lnTo>
                  <a:lnTo>
                    <a:pt x="152" y="182"/>
                  </a:lnTo>
                  <a:lnTo>
                    <a:pt x="157" y="169"/>
                  </a:lnTo>
                  <a:lnTo>
                    <a:pt x="158" y="160"/>
                  </a:lnTo>
                  <a:lnTo>
                    <a:pt x="160" y="154"/>
                  </a:lnTo>
                  <a:lnTo>
                    <a:pt x="166" y="147"/>
                  </a:lnTo>
                  <a:lnTo>
                    <a:pt x="173" y="140"/>
                  </a:lnTo>
                  <a:lnTo>
                    <a:pt x="180" y="132"/>
                  </a:lnTo>
                  <a:lnTo>
                    <a:pt x="186" y="120"/>
                  </a:lnTo>
                  <a:lnTo>
                    <a:pt x="192" y="102"/>
                  </a:lnTo>
                  <a:lnTo>
                    <a:pt x="197" y="85"/>
                  </a:lnTo>
                  <a:lnTo>
                    <a:pt x="201" y="74"/>
                  </a:lnTo>
                  <a:lnTo>
                    <a:pt x="205" y="70"/>
                  </a:lnTo>
                  <a:lnTo>
                    <a:pt x="211" y="67"/>
                  </a:lnTo>
                  <a:lnTo>
                    <a:pt x="219" y="63"/>
                  </a:lnTo>
                  <a:lnTo>
                    <a:pt x="229" y="59"/>
                  </a:lnTo>
                  <a:lnTo>
                    <a:pt x="238" y="56"/>
                  </a:lnTo>
                  <a:lnTo>
                    <a:pt x="246" y="53"/>
                  </a:lnTo>
                  <a:lnTo>
                    <a:pt x="254" y="51"/>
                  </a:lnTo>
                  <a:lnTo>
                    <a:pt x="259" y="48"/>
                  </a:lnTo>
                  <a:lnTo>
                    <a:pt x="262" y="47"/>
                  </a:lnTo>
                  <a:lnTo>
                    <a:pt x="266" y="46"/>
                  </a:lnTo>
                  <a:lnTo>
                    <a:pt x="269" y="46"/>
                  </a:lnTo>
                  <a:lnTo>
                    <a:pt x="274" y="47"/>
                  </a:lnTo>
                  <a:lnTo>
                    <a:pt x="279" y="47"/>
                  </a:lnTo>
                  <a:lnTo>
                    <a:pt x="284" y="49"/>
                  </a:lnTo>
                  <a:lnTo>
                    <a:pt x="290" y="51"/>
                  </a:lnTo>
                  <a:lnTo>
                    <a:pt x="297" y="53"/>
                  </a:lnTo>
                  <a:lnTo>
                    <a:pt x="303" y="41"/>
                  </a:lnTo>
                  <a:lnTo>
                    <a:pt x="313" y="32"/>
                  </a:lnTo>
                  <a:lnTo>
                    <a:pt x="326" y="25"/>
                  </a:lnTo>
                  <a:lnTo>
                    <a:pt x="342" y="20"/>
                  </a:lnTo>
                  <a:lnTo>
                    <a:pt x="357" y="16"/>
                  </a:lnTo>
                  <a:lnTo>
                    <a:pt x="373" y="14"/>
                  </a:lnTo>
                  <a:lnTo>
                    <a:pt x="386" y="13"/>
                  </a:lnTo>
                  <a:lnTo>
                    <a:pt x="396" y="14"/>
                  </a:lnTo>
                  <a:lnTo>
                    <a:pt x="402" y="8"/>
                  </a:lnTo>
                  <a:lnTo>
                    <a:pt x="409" y="5"/>
                  </a:lnTo>
                  <a:lnTo>
                    <a:pt x="418" y="2"/>
                  </a:lnTo>
                  <a:lnTo>
                    <a:pt x="428" y="0"/>
                  </a:lnTo>
                  <a:lnTo>
                    <a:pt x="435" y="0"/>
                  </a:lnTo>
                  <a:lnTo>
                    <a:pt x="446" y="2"/>
                  </a:lnTo>
                  <a:lnTo>
                    <a:pt x="456" y="7"/>
                  </a:lnTo>
                  <a:lnTo>
                    <a:pt x="469" y="13"/>
                  </a:lnTo>
                  <a:lnTo>
                    <a:pt x="480" y="18"/>
                  </a:lnTo>
                  <a:lnTo>
                    <a:pt x="490" y="24"/>
                  </a:lnTo>
                  <a:lnTo>
                    <a:pt x="499" y="29"/>
                  </a:lnTo>
                  <a:lnTo>
                    <a:pt x="504" y="32"/>
                  </a:lnTo>
                  <a:lnTo>
                    <a:pt x="510" y="31"/>
                  </a:lnTo>
                  <a:lnTo>
                    <a:pt x="515" y="30"/>
                  </a:lnTo>
                  <a:lnTo>
                    <a:pt x="520" y="28"/>
                  </a:lnTo>
                  <a:lnTo>
                    <a:pt x="525" y="25"/>
                  </a:lnTo>
                  <a:lnTo>
                    <a:pt x="530" y="22"/>
                  </a:lnTo>
                  <a:lnTo>
                    <a:pt x="533" y="20"/>
                  </a:lnTo>
                  <a:lnTo>
                    <a:pt x="538" y="17"/>
                  </a:lnTo>
                  <a:lnTo>
                    <a:pt x="541" y="15"/>
                  </a:lnTo>
                  <a:lnTo>
                    <a:pt x="548" y="17"/>
                  </a:lnTo>
                  <a:lnTo>
                    <a:pt x="554" y="20"/>
                  </a:lnTo>
                  <a:lnTo>
                    <a:pt x="560" y="23"/>
                  </a:lnTo>
                  <a:lnTo>
                    <a:pt x="565" y="26"/>
                  </a:lnTo>
                  <a:lnTo>
                    <a:pt x="571" y="30"/>
                  </a:lnTo>
                  <a:lnTo>
                    <a:pt x="577" y="33"/>
                  </a:lnTo>
                  <a:lnTo>
                    <a:pt x="581" y="38"/>
                  </a:lnTo>
                  <a:lnTo>
                    <a:pt x="586" y="43"/>
                  </a:lnTo>
                  <a:lnTo>
                    <a:pt x="595" y="53"/>
                  </a:lnTo>
                  <a:lnTo>
                    <a:pt x="603" y="64"/>
                  </a:lnTo>
                  <a:lnTo>
                    <a:pt x="610" y="77"/>
                  </a:lnTo>
                  <a:lnTo>
                    <a:pt x="615" y="91"/>
                  </a:lnTo>
                  <a:lnTo>
                    <a:pt x="618" y="106"/>
                  </a:lnTo>
                  <a:lnTo>
                    <a:pt x="619" y="121"/>
                  </a:lnTo>
                  <a:lnTo>
                    <a:pt x="619" y="137"/>
                  </a:lnTo>
                  <a:lnTo>
                    <a:pt x="618" y="154"/>
                  </a:lnTo>
                  <a:lnTo>
                    <a:pt x="615" y="159"/>
                  </a:lnTo>
                  <a:lnTo>
                    <a:pt x="609" y="165"/>
                  </a:lnTo>
                  <a:lnTo>
                    <a:pt x="602" y="172"/>
                  </a:lnTo>
                  <a:lnTo>
                    <a:pt x="595" y="177"/>
                  </a:lnTo>
                  <a:lnTo>
                    <a:pt x="588" y="183"/>
                  </a:lnTo>
                  <a:lnTo>
                    <a:pt x="581" y="189"/>
                  </a:lnTo>
                  <a:lnTo>
                    <a:pt x="576" y="192"/>
                  </a:lnTo>
                  <a:lnTo>
                    <a:pt x="572" y="195"/>
                  </a:lnTo>
                  <a:close/>
                </a:path>
              </a:pathLst>
            </a:custGeom>
            <a:solidFill>
              <a:srgbClr val="FFF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4" name="Freeform 48"/>
            <p:cNvSpPr>
              <a:spLocks noChangeAspect="1"/>
            </p:cNvSpPr>
            <p:nvPr/>
          </p:nvSpPr>
          <p:spPr bwMode="auto">
            <a:xfrm>
              <a:off x="780" y="445"/>
              <a:ext cx="22" cy="28"/>
            </a:xfrm>
            <a:custGeom>
              <a:avLst/>
              <a:gdLst>
                <a:gd name="T0" fmla="*/ 6 w 44"/>
                <a:gd name="T1" fmla="*/ 57 h 57"/>
                <a:gd name="T2" fmla="*/ 7 w 44"/>
                <a:gd name="T3" fmla="*/ 53 h 57"/>
                <a:gd name="T4" fmla="*/ 9 w 44"/>
                <a:gd name="T5" fmla="*/ 49 h 57"/>
                <a:gd name="T6" fmla="*/ 13 w 44"/>
                <a:gd name="T7" fmla="*/ 43 h 57"/>
                <a:gd name="T8" fmla="*/ 17 w 44"/>
                <a:gd name="T9" fmla="*/ 36 h 57"/>
                <a:gd name="T10" fmla="*/ 22 w 44"/>
                <a:gd name="T11" fmla="*/ 29 h 57"/>
                <a:gd name="T12" fmla="*/ 28 w 44"/>
                <a:gd name="T13" fmla="*/ 23 h 57"/>
                <a:gd name="T14" fmla="*/ 34 w 44"/>
                <a:gd name="T15" fmla="*/ 16 h 57"/>
                <a:gd name="T16" fmla="*/ 39 w 44"/>
                <a:gd name="T17" fmla="*/ 11 h 57"/>
                <a:gd name="T18" fmla="*/ 44 w 44"/>
                <a:gd name="T19" fmla="*/ 5 h 57"/>
                <a:gd name="T20" fmla="*/ 37 w 44"/>
                <a:gd name="T21" fmla="*/ 0 h 57"/>
                <a:gd name="T22" fmla="*/ 32 w 44"/>
                <a:gd name="T23" fmla="*/ 6 h 57"/>
                <a:gd name="T24" fmla="*/ 28 w 44"/>
                <a:gd name="T25" fmla="*/ 12 h 57"/>
                <a:gd name="T26" fmla="*/ 23 w 44"/>
                <a:gd name="T27" fmla="*/ 19 h 57"/>
                <a:gd name="T28" fmla="*/ 17 w 44"/>
                <a:gd name="T29" fmla="*/ 24 h 57"/>
                <a:gd name="T30" fmla="*/ 10 w 44"/>
                <a:gd name="T31" fmla="*/ 31 h 57"/>
                <a:gd name="T32" fmla="*/ 6 w 44"/>
                <a:gd name="T33" fmla="*/ 38 h 57"/>
                <a:gd name="T34" fmla="*/ 2 w 44"/>
                <a:gd name="T35" fmla="*/ 46 h 57"/>
                <a:gd name="T36" fmla="*/ 0 w 44"/>
                <a:gd name="T37" fmla="*/ 53 h 57"/>
                <a:gd name="T38" fmla="*/ 1 w 44"/>
                <a:gd name="T39" fmla="*/ 50 h 57"/>
                <a:gd name="T40" fmla="*/ 0 w 44"/>
                <a:gd name="T41" fmla="*/ 53 h 57"/>
                <a:gd name="T42" fmla="*/ 1 w 44"/>
                <a:gd name="T43" fmla="*/ 56 h 57"/>
                <a:gd name="T44" fmla="*/ 3 w 44"/>
                <a:gd name="T45" fmla="*/ 57 h 57"/>
                <a:gd name="T46" fmla="*/ 6 w 44"/>
                <a:gd name="T47" fmla="*/ 56 h 57"/>
                <a:gd name="T48" fmla="*/ 7 w 44"/>
                <a:gd name="T49" fmla="*/ 53 h 57"/>
                <a:gd name="T50" fmla="*/ 6 w 44"/>
                <a:gd name="T5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7">
                  <a:moveTo>
                    <a:pt x="6" y="57"/>
                  </a:moveTo>
                  <a:lnTo>
                    <a:pt x="7" y="53"/>
                  </a:lnTo>
                  <a:lnTo>
                    <a:pt x="9" y="49"/>
                  </a:lnTo>
                  <a:lnTo>
                    <a:pt x="13" y="43"/>
                  </a:lnTo>
                  <a:lnTo>
                    <a:pt x="17" y="36"/>
                  </a:lnTo>
                  <a:lnTo>
                    <a:pt x="22" y="29"/>
                  </a:lnTo>
                  <a:lnTo>
                    <a:pt x="28" y="23"/>
                  </a:lnTo>
                  <a:lnTo>
                    <a:pt x="34" y="16"/>
                  </a:lnTo>
                  <a:lnTo>
                    <a:pt x="39" y="11"/>
                  </a:lnTo>
                  <a:lnTo>
                    <a:pt x="44" y="5"/>
                  </a:lnTo>
                  <a:lnTo>
                    <a:pt x="37" y="0"/>
                  </a:lnTo>
                  <a:lnTo>
                    <a:pt x="32" y="6"/>
                  </a:lnTo>
                  <a:lnTo>
                    <a:pt x="28" y="12"/>
                  </a:lnTo>
                  <a:lnTo>
                    <a:pt x="23" y="19"/>
                  </a:lnTo>
                  <a:lnTo>
                    <a:pt x="17" y="24"/>
                  </a:lnTo>
                  <a:lnTo>
                    <a:pt x="10" y="31"/>
                  </a:lnTo>
                  <a:lnTo>
                    <a:pt x="6" y="38"/>
                  </a:lnTo>
                  <a:lnTo>
                    <a:pt x="2" y="46"/>
                  </a:lnTo>
                  <a:lnTo>
                    <a:pt x="0" y="53"/>
                  </a:lnTo>
                  <a:lnTo>
                    <a:pt x="1" y="50"/>
                  </a:lnTo>
                  <a:lnTo>
                    <a:pt x="0" y="53"/>
                  </a:lnTo>
                  <a:lnTo>
                    <a:pt x="1" y="56"/>
                  </a:lnTo>
                  <a:lnTo>
                    <a:pt x="3" y="57"/>
                  </a:lnTo>
                  <a:lnTo>
                    <a:pt x="6" y="56"/>
                  </a:lnTo>
                  <a:lnTo>
                    <a:pt x="7" y="53"/>
                  </a:lnTo>
                  <a:lnTo>
                    <a:pt x="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5" name="Freeform 49"/>
            <p:cNvSpPr>
              <a:spLocks noChangeAspect="1"/>
            </p:cNvSpPr>
            <p:nvPr/>
          </p:nvSpPr>
          <p:spPr bwMode="auto">
            <a:xfrm>
              <a:off x="763" y="470"/>
              <a:ext cx="20" cy="17"/>
            </a:xfrm>
            <a:custGeom>
              <a:avLst/>
              <a:gdLst>
                <a:gd name="T0" fmla="*/ 2 w 41"/>
                <a:gd name="T1" fmla="*/ 34 h 34"/>
                <a:gd name="T2" fmla="*/ 3 w 41"/>
                <a:gd name="T3" fmla="*/ 34 h 34"/>
                <a:gd name="T4" fmla="*/ 6 w 41"/>
                <a:gd name="T5" fmla="*/ 33 h 34"/>
                <a:gd name="T6" fmla="*/ 12 w 41"/>
                <a:gd name="T7" fmla="*/ 30 h 34"/>
                <a:gd name="T8" fmla="*/ 16 w 41"/>
                <a:gd name="T9" fmla="*/ 27 h 34"/>
                <a:gd name="T10" fmla="*/ 21 w 41"/>
                <a:gd name="T11" fmla="*/ 24 h 34"/>
                <a:gd name="T12" fmla="*/ 26 w 41"/>
                <a:gd name="T13" fmla="*/ 19 h 34"/>
                <a:gd name="T14" fmla="*/ 30 w 41"/>
                <a:gd name="T15" fmla="*/ 16 h 34"/>
                <a:gd name="T16" fmla="*/ 35 w 41"/>
                <a:gd name="T17" fmla="*/ 10 h 34"/>
                <a:gd name="T18" fmla="*/ 41 w 41"/>
                <a:gd name="T19" fmla="*/ 7 h 34"/>
                <a:gd name="T20" fmla="*/ 36 w 41"/>
                <a:gd name="T21" fmla="*/ 0 h 34"/>
                <a:gd name="T22" fmla="*/ 30 w 41"/>
                <a:gd name="T23" fmla="*/ 6 h 34"/>
                <a:gd name="T24" fmla="*/ 26 w 41"/>
                <a:gd name="T25" fmla="*/ 9 h 34"/>
                <a:gd name="T26" fmla="*/ 21 w 41"/>
                <a:gd name="T27" fmla="*/ 13 h 34"/>
                <a:gd name="T28" fmla="*/ 16 w 41"/>
                <a:gd name="T29" fmla="*/ 17 h 34"/>
                <a:gd name="T30" fmla="*/ 12 w 41"/>
                <a:gd name="T31" fmla="*/ 21 h 34"/>
                <a:gd name="T32" fmla="*/ 7 w 41"/>
                <a:gd name="T33" fmla="*/ 23 h 34"/>
                <a:gd name="T34" fmla="*/ 4 w 41"/>
                <a:gd name="T35" fmla="*/ 26 h 34"/>
                <a:gd name="T36" fmla="*/ 0 w 41"/>
                <a:gd name="T37" fmla="*/ 27 h 34"/>
                <a:gd name="T38" fmla="*/ 2 w 41"/>
                <a:gd name="T39" fmla="*/ 27 h 34"/>
                <a:gd name="T40" fmla="*/ 2 w 41"/>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4">
                  <a:moveTo>
                    <a:pt x="2" y="34"/>
                  </a:moveTo>
                  <a:lnTo>
                    <a:pt x="3" y="34"/>
                  </a:lnTo>
                  <a:lnTo>
                    <a:pt x="6" y="33"/>
                  </a:lnTo>
                  <a:lnTo>
                    <a:pt x="12" y="30"/>
                  </a:lnTo>
                  <a:lnTo>
                    <a:pt x="16" y="27"/>
                  </a:lnTo>
                  <a:lnTo>
                    <a:pt x="21" y="24"/>
                  </a:lnTo>
                  <a:lnTo>
                    <a:pt x="26" y="19"/>
                  </a:lnTo>
                  <a:lnTo>
                    <a:pt x="30" y="16"/>
                  </a:lnTo>
                  <a:lnTo>
                    <a:pt x="35" y="10"/>
                  </a:lnTo>
                  <a:lnTo>
                    <a:pt x="41" y="7"/>
                  </a:lnTo>
                  <a:lnTo>
                    <a:pt x="36" y="0"/>
                  </a:lnTo>
                  <a:lnTo>
                    <a:pt x="30" y="6"/>
                  </a:lnTo>
                  <a:lnTo>
                    <a:pt x="26" y="9"/>
                  </a:lnTo>
                  <a:lnTo>
                    <a:pt x="21" y="13"/>
                  </a:lnTo>
                  <a:lnTo>
                    <a:pt x="16" y="17"/>
                  </a:lnTo>
                  <a:lnTo>
                    <a:pt x="12" y="21"/>
                  </a:lnTo>
                  <a:lnTo>
                    <a:pt x="7" y="23"/>
                  </a:lnTo>
                  <a:lnTo>
                    <a:pt x="4" y="26"/>
                  </a:lnTo>
                  <a:lnTo>
                    <a:pt x="0" y="27"/>
                  </a:lnTo>
                  <a:lnTo>
                    <a:pt x="2" y="27"/>
                  </a:lnTo>
                  <a:lnTo>
                    <a:pt x="2"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6" name="Freeform 50"/>
            <p:cNvSpPr>
              <a:spLocks noChangeAspect="1"/>
            </p:cNvSpPr>
            <p:nvPr/>
          </p:nvSpPr>
          <p:spPr bwMode="auto">
            <a:xfrm>
              <a:off x="746" y="484"/>
              <a:ext cx="18" cy="11"/>
            </a:xfrm>
            <a:custGeom>
              <a:avLst/>
              <a:gdLst>
                <a:gd name="T0" fmla="*/ 9 w 36"/>
                <a:gd name="T1" fmla="*/ 22 h 22"/>
                <a:gd name="T2" fmla="*/ 9 w 36"/>
                <a:gd name="T3" fmla="*/ 22 h 22"/>
                <a:gd name="T4" fmla="*/ 10 w 36"/>
                <a:gd name="T5" fmla="*/ 19 h 22"/>
                <a:gd name="T6" fmla="*/ 17 w 36"/>
                <a:gd name="T7" fmla="*/ 14 h 22"/>
                <a:gd name="T8" fmla="*/ 27 w 36"/>
                <a:gd name="T9" fmla="*/ 10 h 22"/>
                <a:gd name="T10" fmla="*/ 36 w 36"/>
                <a:gd name="T11" fmla="*/ 7 h 22"/>
                <a:gd name="T12" fmla="*/ 36 w 36"/>
                <a:gd name="T13" fmla="*/ 0 h 22"/>
                <a:gd name="T14" fmla="*/ 25 w 36"/>
                <a:gd name="T15" fmla="*/ 3 h 22"/>
                <a:gd name="T16" fmla="*/ 15 w 36"/>
                <a:gd name="T17" fmla="*/ 7 h 22"/>
                <a:gd name="T18" fmla="*/ 6 w 36"/>
                <a:gd name="T19" fmla="*/ 14 h 22"/>
                <a:gd name="T20" fmla="*/ 0 w 36"/>
                <a:gd name="T21" fmla="*/ 22 h 22"/>
                <a:gd name="T22" fmla="*/ 0 w 36"/>
                <a:gd name="T23" fmla="*/ 22 h 22"/>
                <a:gd name="T24" fmla="*/ 9 w 36"/>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2">
                  <a:moveTo>
                    <a:pt x="9" y="22"/>
                  </a:moveTo>
                  <a:lnTo>
                    <a:pt x="9" y="22"/>
                  </a:lnTo>
                  <a:lnTo>
                    <a:pt x="10" y="19"/>
                  </a:lnTo>
                  <a:lnTo>
                    <a:pt x="17" y="14"/>
                  </a:lnTo>
                  <a:lnTo>
                    <a:pt x="27" y="10"/>
                  </a:lnTo>
                  <a:lnTo>
                    <a:pt x="36" y="7"/>
                  </a:lnTo>
                  <a:lnTo>
                    <a:pt x="36" y="0"/>
                  </a:lnTo>
                  <a:lnTo>
                    <a:pt x="25" y="3"/>
                  </a:lnTo>
                  <a:lnTo>
                    <a:pt x="15" y="7"/>
                  </a:lnTo>
                  <a:lnTo>
                    <a:pt x="6" y="14"/>
                  </a:lnTo>
                  <a:lnTo>
                    <a:pt x="0" y="22"/>
                  </a:lnTo>
                  <a:lnTo>
                    <a:pt x="0" y="22"/>
                  </a:lnTo>
                  <a:lnTo>
                    <a:pt x="9"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7" name="Freeform 51"/>
            <p:cNvSpPr>
              <a:spLocks noChangeAspect="1"/>
            </p:cNvSpPr>
            <p:nvPr/>
          </p:nvSpPr>
          <p:spPr bwMode="auto">
            <a:xfrm>
              <a:off x="746" y="495"/>
              <a:ext cx="5" cy="13"/>
            </a:xfrm>
            <a:custGeom>
              <a:avLst/>
              <a:gdLst>
                <a:gd name="T0" fmla="*/ 6 w 10"/>
                <a:gd name="T1" fmla="*/ 27 h 28"/>
                <a:gd name="T2" fmla="*/ 6 w 10"/>
                <a:gd name="T3" fmla="*/ 28 h 28"/>
                <a:gd name="T4" fmla="*/ 8 w 10"/>
                <a:gd name="T5" fmla="*/ 21 h 28"/>
                <a:gd name="T6" fmla="*/ 10 w 10"/>
                <a:gd name="T7" fmla="*/ 14 h 28"/>
                <a:gd name="T8" fmla="*/ 8 w 10"/>
                <a:gd name="T9" fmla="*/ 7 h 28"/>
                <a:gd name="T10" fmla="*/ 9 w 10"/>
                <a:gd name="T11" fmla="*/ 0 h 28"/>
                <a:gd name="T12" fmla="*/ 0 w 10"/>
                <a:gd name="T13" fmla="*/ 0 h 28"/>
                <a:gd name="T14" fmla="*/ 1 w 10"/>
                <a:gd name="T15" fmla="*/ 7 h 28"/>
                <a:gd name="T16" fmla="*/ 1 w 10"/>
                <a:gd name="T17" fmla="*/ 14 h 28"/>
                <a:gd name="T18" fmla="*/ 1 w 10"/>
                <a:gd name="T19" fmla="*/ 21 h 28"/>
                <a:gd name="T20" fmla="*/ 1 w 10"/>
                <a:gd name="T21" fmla="*/ 21 h 28"/>
                <a:gd name="T22" fmla="*/ 1 w 10"/>
                <a:gd name="T23" fmla="*/ 22 h 28"/>
                <a:gd name="T24" fmla="*/ 6 w 10"/>
                <a:gd name="T2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8">
                  <a:moveTo>
                    <a:pt x="6" y="27"/>
                  </a:moveTo>
                  <a:lnTo>
                    <a:pt x="6" y="28"/>
                  </a:lnTo>
                  <a:lnTo>
                    <a:pt x="8" y="21"/>
                  </a:lnTo>
                  <a:lnTo>
                    <a:pt x="10" y="14"/>
                  </a:lnTo>
                  <a:lnTo>
                    <a:pt x="8" y="7"/>
                  </a:lnTo>
                  <a:lnTo>
                    <a:pt x="9" y="0"/>
                  </a:lnTo>
                  <a:lnTo>
                    <a:pt x="0" y="0"/>
                  </a:lnTo>
                  <a:lnTo>
                    <a:pt x="1" y="7"/>
                  </a:lnTo>
                  <a:lnTo>
                    <a:pt x="1" y="14"/>
                  </a:lnTo>
                  <a:lnTo>
                    <a:pt x="1" y="21"/>
                  </a:lnTo>
                  <a:lnTo>
                    <a:pt x="1" y="21"/>
                  </a:lnTo>
                  <a:lnTo>
                    <a:pt x="1" y="22"/>
                  </a:lnTo>
                  <a:lnTo>
                    <a:pt x="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8" name="Freeform 52"/>
            <p:cNvSpPr>
              <a:spLocks noChangeAspect="1"/>
            </p:cNvSpPr>
            <p:nvPr/>
          </p:nvSpPr>
          <p:spPr bwMode="auto">
            <a:xfrm>
              <a:off x="732" y="506"/>
              <a:ext cx="17" cy="15"/>
            </a:xfrm>
            <a:custGeom>
              <a:avLst/>
              <a:gdLst>
                <a:gd name="T0" fmla="*/ 8 w 34"/>
                <a:gd name="T1" fmla="*/ 26 h 30"/>
                <a:gd name="T2" fmla="*/ 5 w 34"/>
                <a:gd name="T3" fmla="*/ 30 h 30"/>
                <a:gd name="T4" fmla="*/ 15 w 34"/>
                <a:gd name="T5" fmla="*/ 26 h 30"/>
                <a:gd name="T6" fmla="*/ 22 w 34"/>
                <a:gd name="T7" fmla="*/ 18 h 30"/>
                <a:gd name="T8" fmla="*/ 29 w 34"/>
                <a:gd name="T9" fmla="*/ 9 h 30"/>
                <a:gd name="T10" fmla="*/ 34 w 34"/>
                <a:gd name="T11" fmla="*/ 5 h 30"/>
                <a:gd name="T12" fmla="*/ 29 w 34"/>
                <a:gd name="T13" fmla="*/ 0 h 30"/>
                <a:gd name="T14" fmla="*/ 24 w 34"/>
                <a:gd name="T15" fmla="*/ 5 h 30"/>
                <a:gd name="T16" fmla="*/ 17 w 34"/>
                <a:gd name="T17" fmla="*/ 13 h 30"/>
                <a:gd name="T18" fmla="*/ 11 w 34"/>
                <a:gd name="T19" fmla="*/ 19 h 30"/>
                <a:gd name="T20" fmla="*/ 5 w 34"/>
                <a:gd name="T21" fmla="*/ 21 h 30"/>
                <a:gd name="T22" fmla="*/ 1 w 34"/>
                <a:gd name="T23" fmla="*/ 26 h 30"/>
                <a:gd name="T24" fmla="*/ 5 w 34"/>
                <a:gd name="T25" fmla="*/ 21 h 30"/>
                <a:gd name="T26" fmla="*/ 1 w 34"/>
                <a:gd name="T27" fmla="*/ 22 h 30"/>
                <a:gd name="T28" fmla="*/ 0 w 34"/>
                <a:gd name="T29" fmla="*/ 26 h 30"/>
                <a:gd name="T30" fmla="*/ 1 w 34"/>
                <a:gd name="T31" fmla="*/ 29 h 30"/>
                <a:gd name="T32" fmla="*/ 5 w 34"/>
                <a:gd name="T33" fmla="*/ 30 h 30"/>
                <a:gd name="T34" fmla="*/ 8 w 34"/>
                <a:gd name="T3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0">
                  <a:moveTo>
                    <a:pt x="8" y="26"/>
                  </a:moveTo>
                  <a:lnTo>
                    <a:pt x="5" y="30"/>
                  </a:lnTo>
                  <a:lnTo>
                    <a:pt x="15" y="26"/>
                  </a:lnTo>
                  <a:lnTo>
                    <a:pt x="22" y="18"/>
                  </a:lnTo>
                  <a:lnTo>
                    <a:pt x="29" y="9"/>
                  </a:lnTo>
                  <a:lnTo>
                    <a:pt x="34" y="5"/>
                  </a:lnTo>
                  <a:lnTo>
                    <a:pt x="29" y="0"/>
                  </a:lnTo>
                  <a:lnTo>
                    <a:pt x="24" y="5"/>
                  </a:lnTo>
                  <a:lnTo>
                    <a:pt x="17" y="13"/>
                  </a:lnTo>
                  <a:lnTo>
                    <a:pt x="11" y="19"/>
                  </a:lnTo>
                  <a:lnTo>
                    <a:pt x="5" y="21"/>
                  </a:lnTo>
                  <a:lnTo>
                    <a:pt x="1" y="26"/>
                  </a:lnTo>
                  <a:lnTo>
                    <a:pt x="5" y="21"/>
                  </a:lnTo>
                  <a:lnTo>
                    <a:pt x="1" y="22"/>
                  </a:lnTo>
                  <a:lnTo>
                    <a:pt x="0" y="26"/>
                  </a:lnTo>
                  <a:lnTo>
                    <a:pt x="1" y="29"/>
                  </a:lnTo>
                  <a:lnTo>
                    <a:pt x="5" y="30"/>
                  </a:lnTo>
                  <a:lnTo>
                    <a:pt x="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49" name="Freeform 53"/>
            <p:cNvSpPr>
              <a:spLocks noChangeAspect="1"/>
            </p:cNvSpPr>
            <p:nvPr/>
          </p:nvSpPr>
          <p:spPr bwMode="auto">
            <a:xfrm>
              <a:off x="726" y="518"/>
              <a:ext cx="10" cy="14"/>
            </a:xfrm>
            <a:custGeom>
              <a:avLst/>
              <a:gdLst>
                <a:gd name="T0" fmla="*/ 6 w 20"/>
                <a:gd name="T1" fmla="*/ 23 h 27"/>
                <a:gd name="T2" fmla="*/ 4 w 20"/>
                <a:gd name="T3" fmla="*/ 27 h 27"/>
                <a:gd name="T4" fmla="*/ 12 w 20"/>
                <a:gd name="T5" fmla="*/ 21 h 27"/>
                <a:gd name="T6" fmla="*/ 16 w 20"/>
                <a:gd name="T7" fmla="*/ 13 h 27"/>
                <a:gd name="T8" fmla="*/ 19 w 20"/>
                <a:gd name="T9" fmla="*/ 6 h 27"/>
                <a:gd name="T10" fmla="*/ 20 w 20"/>
                <a:gd name="T11" fmla="*/ 0 h 27"/>
                <a:gd name="T12" fmla="*/ 13 w 20"/>
                <a:gd name="T13" fmla="*/ 0 h 27"/>
                <a:gd name="T14" fmla="*/ 12 w 20"/>
                <a:gd name="T15" fmla="*/ 4 h 27"/>
                <a:gd name="T16" fmla="*/ 9 w 20"/>
                <a:gd name="T17" fmla="*/ 11 h 27"/>
                <a:gd name="T18" fmla="*/ 5 w 20"/>
                <a:gd name="T19" fmla="*/ 17 h 27"/>
                <a:gd name="T20" fmla="*/ 2 w 20"/>
                <a:gd name="T21" fmla="*/ 20 h 27"/>
                <a:gd name="T22" fmla="*/ 0 w 20"/>
                <a:gd name="T23" fmla="*/ 25 h 27"/>
                <a:gd name="T24" fmla="*/ 2 w 20"/>
                <a:gd name="T25" fmla="*/ 20 h 27"/>
                <a:gd name="T26" fmla="*/ 0 w 20"/>
                <a:gd name="T27" fmla="*/ 21 h 27"/>
                <a:gd name="T28" fmla="*/ 0 w 20"/>
                <a:gd name="T29" fmla="*/ 25 h 27"/>
                <a:gd name="T30" fmla="*/ 1 w 20"/>
                <a:gd name="T31" fmla="*/ 27 h 27"/>
                <a:gd name="T32" fmla="*/ 4 w 20"/>
                <a:gd name="T33" fmla="*/ 27 h 27"/>
                <a:gd name="T34" fmla="*/ 6 w 20"/>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7">
                  <a:moveTo>
                    <a:pt x="6" y="23"/>
                  </a:moveTo>
                  <a:lnTo>
                    <a:pt x="4" y="27"/>
                  </a:lnTo>
                  <a:lnTo>
                    <a:pt x="12" y="21"/>
                  </a:lnTo>
                  <a:lnTo>
                    <a:pt x="16" y="13"/>
                  </a:lnTo>
                  <a:lnTo>
                    <a:pt x="19" y="6"/>
                  </a:lnTo>
                  <a:lnTo>
                    <a:pt x="20" y="0"/>
                  </a:lnTo>
                  <a:lnTo>
                    <a:pt x="13" y="0"/>
                  </a:lnTo>
                  <a:lnTo>
                    <a:pt x="12" y="4"/>
                  </a:lnTo>
                  <a:lnTo>
                    <a:pt x="9" y="11"/>
                  </a:lnTo>
                  <a:lnTo>
                    <a:pt x="5" y="17"/>
                  </a:lnTo>
                  <a:lnTo>
                    <a:pt x="2" y="20"/>
                  </a:lnTo>
                  <a:lnTo>
                    <a:pt x="0" y="25"/>
                  </a:lnTo>
                  <a:lnTo>
                    <a:pt x="2" y="20"/>
                  </a:lnTo>
                  <a:lnTo>
                    <a:pt x="0" y="21"/>
                  </a:lnTo>
                  <a:lnTo>
                    <a:pt x="0" y="25"/>
                  </a:lnTo>
                  <a:lnTo>
                    <a:pt x="1" y="27"/>
                  </a:lnTo>
                  <a:lnTo>
                    <a:pt x="4" y="27"/>
                  </a:lnTo>
                  <a:lnTo>
                    <a:pt x="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0" name="Freeform 54"/>
            <p:cNvSpPr>
              <a:spLocks noChangeAspect="1"/>
            </p:cNvSpPr>
            <p:nvPr/>
          </p:nvSpPr>
          <p:spPr bwMode="auto">
            <a:xfrm>
              <a:off x="726" y="530"/>
              <a:ext cx="76" cy="49"/>
            </a:xfrm>
            <a:custGeom>
              <a:avLst/>
              <a:gdLst>
                <a:gd name="T0" fmla="*/ 152 w 152"/>
                <a:gd name="T1" fmla="*/ 91 h 98"/>
                <a:gd name="T2" fmla="*/ 152 w 152"/>
                <a:gd name="T3" fmla="*/ 91 h 98"/>
                <a:gd name="T4" fmla="*/ 132 w 152"/>
                <a:gd name="T5" fmla="*/ 81 h 98"/>
                <a:gd name="T6" fmla="*/ 109 w 152"/>
                <a:gd name="T7" fmla="*/ 71 h 98"/>
                <a:gd name="T8" fmla="*/ 87 w 152"/>
                <a:gd name="T9" fmla="*/ 60 h 98"/>
                <a:gd name="T10" fmla="*/ 64 w 152"/>
                <a:gd name="T11" fmla="*/ 48 h 98"/>
                <a:gd name="T12" fmla="*/ 44 w 152"/>
                <a:gd name="T13" fmla="*/ 36 h 98"/>
                <a:gd name="T14" fmla="*/ 27 w 152"/>
                <a:gd name="T15" fmla="*/ 24 h 98"/>
                <a:gd name="T16" fmla="*/ 14 w 152"/>
                <a:gd name="T17" fmla="*/ 12 h 98"/>
                <a:gd name="T18" fmla="*/ 6 w 152"/>
                <a:gd name="T19" fmla="*/ 0 h 98"/>
                <a:gd name="T20" fmla="*/ 0 w 152"/>
                <a:gd name="T21" fmla="*/ 2 h 98"/>
                <a:gd name="T22" fmla="*/ 8 w 152"/>
                <a:gd name="T23" fmla="*/ 17 h 98"/>
                <a:gd name="T24" fmla="*/ 23 w 152"/>
                <a:gd name="T25" fmla="*/ 31 h 98"/>
                <a:gd name="T26" fmla="*/ 40 w 152"/>
                <a:gd name="T27" fmla="*/ 43 h 98"/>
                <a:gd name="T28" fmla="*/ 62 w 152"/>
                <a:gd name="T29" fmla="*/ 55 h 98"/>
                <a:gd name="T30" fmla="*/ 85 w 152"/>
                <a:gd name="T31" fmla="*/ 66 h 98"/>
                <a:gd name="T32" fmla="*/ 107 w 152"/>
                <a:gd name="T33" fmla="*/ 78 h 98"/>
                <a:gd name="T34" fmla="*/ 130 w 152"/>
                <a:gd name="T35" fmla="*/ 88 h 98"/>
                <a:gd name="T36" fmla="*/ 149 w 152"/>
                <a:gd name="T37" fmla="*/ 98 h 98"/>
                <a:gd name="T38" fmla="*/ 149 w 152"/>
                <a:gd name="T39" fmla="*/ 98 h 98"/>
                <a:gd name="T40" fmla="*/ 152 w 152"/>
                <a:gd name="T41" fmla="*/ 9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98">
                  <a:moveTo>
                    <a:pt x="152" y="91"/>
                  </a:moveTo>
                  <a:lnTo>
                    <a:pt x="152" y="91"/>
                  </a:lnTo>
                  <a:lnTo>
                    <a:pt x="132" y="81"/>
                  </a:lnTo>
                  <a:lnTo>
                    <a:pt x="109" y="71"/>
                  </a:lnTo>
                  <a:lnTo>
                    <a:pt x="87" y="60"/>
                  </a:lnTo>
                  <a:lnTo>
                    <a:pt x="64" y="48"/>
                  </a:lnTo>
                  <a:lnTo>
                    <a:pt x="44" y="36"/>
                  </a:lnTo>
                  <a:lnTo>
                    <a:pt x="27" y="24"/>
                  </a:lnTo>
                  <a:lnTo>
                    <a:pt x="14" y="12"/>
                  </a:lnTo>
                  <a:lnTo>
                    <a:pt x="6" y="0"/>
                  </a:lnTo>
                  <a:lnTo>
                    <a:pt x="0" y="2"/>
                  </a:lnTo>
                  <a:lnTo>
                    <a:pt x="8" y="17"/>
                  </a:lnTo>
                  <a:lnTo>
                    <a:pt x="23" y="31"/>
                  </a:lnTo>
                  <a:lnTo>
                    <a:pt x="40" y="43"/>
                  </a:lnTo>
                  <a:lnTo>
                    <a:pt x="62" y="55"/>
                  </a:lnTo>
                  <a:lnTo>
                    <a:pt x="85" y="66"/>
                  </a:lnTo>
                  <a:lnTo>
                    <a:pt x="107" y="78"/>
                  </a:lnTo>
                  <a:lnTo>
                    <a:pt x="130" y="88"/>
                  </a:lnTo>
                  <a:lnTo>
                    <a:pt x="149" y="98"/>
                  </a:lnTo>
                  <a:lnTo>
                    <a:pt x="149" y="98"/>
                  </a:lnTo>
                  <a:lnTo>
                    <a:pt x="152"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1" name="Freeform 55"/>
            <p:cNvSpPr>
              <a:spLocks noChangeAspect="1"/>
            </p:cNvSpPr>
            <p:nvPr/>
          </p:nvSpPr>
          <p:spPr bwMode="auto">
            <a:xfrm>
              <a:off x="801" y="575"/>
              <a:ext cx="115" cy="95"/>
            </a:xfrm>
            <a:custGeom>
              <a:avLst/>
              <a:gdLst>
                <a:gd name="T0" fmla="*/ 232 w 232"/>
                <a:gd name="T1" fmla="*/ 183 h 190"/>
                <a:gd name="T2" fmla="*/ 232 w 232"/>
                <a:gd name="T3" fmla="*/ 183 h 190"/>
                <a:gd name="T4" fmla="*/ 221 w 232"/>
                <a:gd name="T5" fmla="*/ 178 h 190"/>
                <a:gd name="T6" fmla="*/ 211 w 232"/>
                <a:gd name="T7" fmla="*/ 171 h 190"/>
                <a:gd name="T8" fmla="*/ 198 w 232"/>
                <a:gd name="T9" fmla="*/ 162 h 190"/>
                <a:gd name="T10" fmla="*/ 184 w 232"/>
                <a:gd name="T11" fmla="*/ 150 h 190"/>
                <a:gd name="T12" fmla="*/ 168 w 232"/>
                <a:gd name="T13" fmla="*/ 138 h 190"/>
                <a:gd name="T14" fmla="*/ 152 w 232"/>
                <a:gd name="T15" fmla="*/ 125 h 190"/>
                <a:gd name="T16" fmla="*/ 136 w 232"/>
                <a:gd name="T17" fmla="*/ 110 h 190"/>
                <a:gd name="T18" fmla="*/ 119 w 232"/>
                <a:gd name="T19" fmla="*/ 95 h 190"/>
                <a:gd name="T20" fmla="*/ 103 w 232"/>
                <a:gd name="T21" fmla="*/ 80 h 190"/>
                <a:gd name="T22" fmla="*/ 85 w 232"/>
                <a:gd name="T23" fmla="*/ 65 h 190"/>
                <a:gd name="T24" fmla="*/ 69 w 232"/>
                <a:gd name="T25" fmla="*/ 50 h 190"/>
                <a:gd name="T26" fmla="*/ 53 w 232"/>
                <a:gd name="T27" fmla="*/ 35 h 190"/>
                <a:gd name="T28" fmla="*/ 39 w 232"/>
                <a:gd name="T29" fmla="*/ 24 h 190"/>
                <a:gd name="T30" fmla="*/ 26 w 232"/>
                <a:gd name="T31" fmla="*/ 13 h 190"/>
                <a:gd name="T32" fmla="*/ 14 w 232"/>
                <a:gd name="T33" fmla="*/ 5 h 190"/>
                <a:gd name="T34" fmla="*/ 3 w 232"/>
                <a:gd name="T35" fmla="*/ 0 h 190"/>
                <a:gd name="T36" fmla="*/ 0 w 232"/>
                <a:gd name="T37" fmla="*/ 7 h 190"/>
                <a:gd name="T38" fmla="*/ 9 w 232"/>
                <a:gd name="T39" fmla="*/ 12 h 190"/>
                <a:gd name="T40" fmla="*/ 21 w 232"/>
                <a:gd name="T41" fmla="*/ 20 h 190"/>
                <a:gd name="T42" fmla="*/ 35 w 232"/>
                <a:gd name="T43" fmla="*/ 31 h 190"/>
                <a:gd name="T44" fmla="*/ 49 w 232"/>
                <a:gd name="T45" fmla="*/ 42 h 190"/>
                <a:gd name="T46" fmla="*/ 65 w 232"/>
                <a:gd name="T47" fmla="*/ 55 h 190"/>
                <a:gd name="T48" fmla="*/ 81 w 232"/>
                <a:gd name="T49" fmla="*/ 70 h 190"/>
                <a:gd name="T50" fmla="*/ 98 w 232"/>
                <a:gd name="T51" fmla="*/ 85 h 190"/>
                <a:gd name="T52" fmla="*/ 114 w 232"/>
                <a:gd name="T53" fmla="*/ 100 h 190"/>
                <a:gd name="T54" fmla="*/ 131 w 232"/>
                <a:gd name="T55" fmla="*/ 115 h 190"/>
                <a:gd name="T56" fmla="*/ 148 w 232"/>
                <a:gd name="T57" fmla="*/ 130 h 190"/>
                <a:gd name="T58" fmla="*/ 164 w 232"/>
                <a:gd name="T59" fmla="*/ 145 h 190"/>
                <a:gd name="T60" fmla="*/ 180 w 232"/>
                <a:gd name="T61" fmla="*/ 157 h 190"/>
                <a:gd name="T62" fmla="*/ 194 w 232"/>
                <a:gd name="T63" fmla="*/ 169 h 190"/>
                <a:gd name="T64" fmla="*/ 206 w 232"/>
                <a:gd name="T65" fmla="*/ 178 h 190"/>
                <a:gd name="T66" fmla="*/ 219 w 232"/>
                <a:gd name="T67" fmla="*/ 185 h 190"/>
                <a:gd name="T68" fmla="*/ 229 w 232"/>
                <a:gd name="T69" fmla="*/ 190 h 190"/>
                <a:gd name="T70" fmla="*/ 229 w 232"/>
                <a:gd name="T71" fmla="*/ 190 h 190"/>
                <a:gd name="T72" fmla="*/ 232 w 232"/>
                <a:gd name="T73" fmla="*/ 18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190">
                  <a:moveTo>
                    <a:pt x="232" y="183"/>
                  </a:moveTo>
                  <a:lnTo>
                    <a:pt x="232" y="183"/>
                  </a:lnTo>
                  <a:lnTo>
                    <a:pt x="221" y="178"/>
                  </a:lnTo>
                  <a:lnTo>
                    <a:pt x="211" y="171"/>
                  </a:lnTo>
                  <a:lnTo>
                    <a:pt x="198" y="162"/>
                  </a:lnTo>
                  <a:lnTo>
                    <a:pt x="184" y="150"/>
                  </a:lnTo>
                  <a:lnTo>
                    <a:pt x="168" y="138"/>
                  </a:lnTo>
                  <a:lnTo>
                    <a:pt x="152" y="125"/>
                  </a:lnTo>
                  <a:lnTo>
                    <a:pt x="136" y="110"/>
                  </a:lnTo>
                  <a:lnTo>
                    <a:pt x="119" y="95"/>
                  </a:lnTo>
                  <a:lnTo>
                    <a:pt x="103" y="80"/>
                  </a:lnTo>
                  <a:lnTo>
                    <a:pt x="85" y="65"/>
                  </a:lnTo>
                  <a:lnTo>
                    <a:pt x="69" y="50"/>
                  </a:lnTo>
                  <a:lnTo>
                    <a:pt x="53" y="35"/>
                  </a:lnTo>
                  <a:lnTo>
                    <a:pt x="39" y="24"/>
                  </a:lnTo>
                  <a:lnTo>
                    <a:pt x="26" y="13"/>
                  </a:lnTo>
                  <a:lnTo>
                    <a:pt x="14" y="5"/>
                  </a:lnTo>
                  <a:lnTo>
                    <a:pt x="3" y="0"/>
                  </a:lnTo>
                  <a:lnTo>
                    <a:pt x="0" y="7"/>
                  </a:lnTo>
                  <a:lnTo>
                    <a:pt x="9" y="12"/>
                  </a:lnTo>
                  <a:lnTo>
                    <a:pt x="21" y="20"/>
                  </a:lnTo>
                  <a:lnTo>
                    <a:pt x="35" y="31"/>
                  </a:lnTo>
                  <a:lnTo>
                    <a:pt x="49" y="42"/>
                  </a:lnTo>
                  <a:lnTo>
                    <a:pt x="65" y="55"/>
                  </a:lnTo>
                  <a:lnTo>
                    <a:pt x="81" y="70"/>
                  </a:lnTo>
                  <a:lnTo>
                    <a:pt x="98" y="85"/>
                  </a:lnTo>
                  <a:lnTo>
                    <a:pt x="114" y="100"/>
                  </a:lnTo>
                  <a:lnTo>
                    <a:pt x="131" y="115"/>
                  </a:lnTo>
                  <a:lnTo>
                    <a:pt x="148" y="130"/>
                  </a:lnTo>
                  <a:lnTo>
                    <a:pt x="164" y="145"/>
                  </a:lnTo>
                  <a:lnTo>
                    <a:pt x="180" y="157"/>
                  </a:lnTo>
                  <a:lnTo>
                    <a:pt x="194" y="169"/>
                  </a:lnTo>
                  <a:lnTo>
                    <a:pt x="206" y="178"/>
                  </a:lnTo>
                  <a:lnTo>
                    <a:pt x="219" y="185"/>
                  </a:lnTo>
                  <a:lnTo>
                    <a:pt x="229" y="190"/>
                  </a:lnTo>
                  <a:lnTo>
                    <a:pt x="229" y="190"/>
                  </a:lnTo>
                  <a:lnTo>
                    <a:pt x="232"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2" name="Freeform 56"/>
            <p:cNvSpPr>
              <a:spLocks noChangeAspect="1"/>
            </p:cNvSpPr>
            <p:nvPr/>
          </p:nvSpPr>
          <p:spPr bwMode="auto">
            <a:xfrm>
              <a:off x="915" y="667"/>
              <a:ext cx="47" cy="41"/>
            </a:xfrm>
            <a:custGeom>
              <a:avLst/>
              <a:gdLst>
                <a:gd name="T0" fmla="*/ 94 w 94"/>
                <a:gd name="T1" fmla="*/ 79 h 81"/>
                <a:gd name="T2" fmla="*/ 94 w 94"/>
                <a:gd name="T3" fmla="*/ 79 h 81"/>
                <a:gd name="T4" fmla="*/ 90 w 94"/>
                <a:gd name="T5" fmla="*/ 71 h 81"/>
                <a:gd name="T6" fmla="*/ 84 w 94"/>
                <a:gd name="T7" fmla="*/ 61 h 81"/>
                <a:gd name="T8" fmla="*/ 75 w 94"/>
                <a:gd name="T9" fmla="*/ 49 h 81"/>
                <a:gd name="T10" fmla="*/ 64 w 94"/>
                <a:gd name="T11" fmla="*/ 38 h 81"/>
                <a:gd name="T12" fmla="*/ 51 w 94"/>
                <a:gd name="T13" fmla="*/ 26 h 81"/>
                <a:gd name="T14" fmla="*/ 37 w 94"/>
                <a:gd name="T15" fmla="*/ 16 h 81"/>
                <a:gd name="T16" fmla="*/ 20 w 94"/>
                <a:gd name="T17" fmla="*/ 7 h 81"/>
                <a:gd name="T18" fmla="*/ 3 w 94"/>
                <a:gd name="T19" fmla="*/ 0 h 81"/>
                <a:gd name="T20" fmla="*/ 0 w 94"/>
                <a:gd name="T21" fmla="*/ 7 h 81"/>
                <a:gd name="T22" fmla="*/ 18 w 94"/>
                <a:gd name="T23" fmla="*/ 14 h 81"/>
                <a:gd name="T24" fmla="*/ 33 w 94"/>
                <a:gd name="T25" fmla="*/ 23 h 81"/>
                <a:gd name="T26" fmla="*/ 46 w 94"/>
                <a:gd name="T27" fmla="*/ 33 h 81"/>
                <a:gd name="T28" fmla="*/ 59 w 94"/>
                <a:gd name="T29" fmla="*/ 42 h 81"/>
                <a:gd name="T30" fmla="*/ 68 w 94"/>
                <a:gd name="T31" fmla="*/ 54 h 81"/>
                <a:gd name="T32" fmla="*/ 77 w 94"/>
                <a:gd name="T33" fmla="*/ 65 h 81"/>
                <a:gd name="T34" fmla="*/ 83 w 94"/>
                <a:gd name="T35" fmla="*/ 73 h 81"/>
                <a:gd name="T36" fmla="*/ 87 w 94"/>
                <a:gd name="T37" fmla="*/ 81 h 81"/>
                <a:gd name="T38" fmla="*/ 87 w 94"/>
                <a:gd name="T39" fmla="*/ 81 h 81"/>
                <a:gd name="T40" fmla="*/ 94 w 94"/>
                <a:gd name="T41" fmla="*/ 7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81">
                  <a:moveTo>
                    <a:pt x="94" y="79"/>
                  </a:moveTo>
                  <a:lnTo>
                    <a:pt x="94" y="79"/>
                  </a:lnTo>
                  <a:lnTo>
                    <a:pt x="90" y="71"/>
                  </a:lnTo>
                  <a:lnTo>
                    <a:pt x="84" y="61"/>
                  </a:lnTo>
                  <a:lnTo>
                    <a:pt x="75" y="49"/>
                  </a:lnTo>
                  <a:lnTo>
                    <a:pt x="64" y="38"/>
                  </a:lnTo>
                  <a:lnTo>
                    <a:pt x="51" y="26"/>
                  </a:lnTo>
                  <a:lnTo>
                    <a:pt x="37" y="16"/>
                  </a:lnTo>
                  <a:lnTo>
                    <a:pt x="20" y="7"/>
                  </a:lnTo>
                  <a:lnTo>
                    <a:pt x="3" y="0"/>
                  </a:lnTo>
                  <a:lnTo>
                    <a:pt x="0" y="7"/>
                  </a:lnTo>
                  <a:lnTo>
                    <a:pt x="18" y="14"/>
                  </a:lnTo>
                  <a:lnTo>
                    <a:pt x="33" y="23"/>
                  </a:lnTo>
                  <a:lnTo>
                    <a:pt x="46" y="33"/>
                  </a:lnTo>
                  <a:lnTo>
                    <a:pt x="59" y="42"/>
                  </a:lnTo>
                  <a:lnTo>
                    <a:pt x="68" y="54"/>
                  </a:lnTo>
                  <a:lnTo>
                    <a:pt x="77" y="65"/>
                  </a:lnTo>
                  <a:lnTo>
                    <a:pt x="83" y="73"/>
                  </a:lnTo>
                  <a:lnTo>
                    <a:pt x="87" y="81"/>
                  </a:lnTo>
                  <a:lnTo>
                    <a:pt x="87" y="81"/>
                  </a:lnTo>
                  <a:lnTo>
                    <a:pt x="94"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3" name="Freeform 57"/>
            <p:cNvSpPr>
              <a:spLocks noChangeAspect="1"/>
            </p:cNvSpPr>
            <p:nvPr/>
          </p:nvSpPr>
          <p:spPr bwMode="auto">
            <a:xfrm>
              <a:off x="958" y="707"/>
              <a:ext cx="53" cy="53"/>
            </a:xfrm>
            <a:custGeom>
              <a:avLst/>
              <a:gdLst>
                <a:gd name="T0" fmla="*/ 99 w 104"/>
                <a:gd name="T1" fmla="*/ 99 h 106"/>
                <a:gd name="T2" fmla="*/ 102 w 104"/>
                <a:gd name="T3" fmla="*/ 99 h 106"/>
                <a:gd name="T4" fmla="*/ 87 w 104"/>
                <a:gd name="T5" fmla="*/ 88 h 106"/>
                <a:gd name="T6" fmla="*/ 72 w 104"/>
                <a:gd name="T7" fmla="*/ 76 h 106"/>
                <a:gd name="T8" fmla="*/ 56 w 104"/>
                <a:gd name="T9" fmla="*/ 61 h 106"/>
                <a:gd name="T10" fmla="*/ 42 w 104"/>
                <a:gd name="T11" fmla="*/ 46 h 106"/>
                <a:gd name="T12" fmla="*/ 28 w 104"/>
                <a:gd name="T13" fmla="*/ 32 h 106"/>
                <a:gd name="T14" fmla="*/ 19 w 104"/>
                <a:gd name="T15" fmla="*/ 20 h 106"/>
                <a:gd name="T16" fmla="*/ 11 w 104"/>
                <a:gd name="T17" fmla="*/ 8 h 106"/>
                <a:gd name="T18" fmla="*/ 7 w 104"/>
                <a:gd name="T19" fmla="*/ 0 h 106"/>
                <a:gd name="T20" fmla="*/ 0 w 104"/>
                <a:gd name="T21" fmla="*/ 2 h 106"/>
                <a:gd name="T22" fmla="*/ 4 w 104"/>
                <a:gd name="T23" fmla="*/ 13 h 106"/>
                <a:gd name="T24" fmla="*/ 12 w 104"/>
                <a:gd name="T25" fmla="*/ 24 h 106"/>
                <a:gd name="T26" fmla="*/ 24 w 104"/>
                <a:gd name="T27" fmla="*/ 37 h 106"/>
                <a:gd name="T28" fmla="*/ 38 w 104"/>
                <a:gd name="T29" fmla="*/ 51 h 106"/>
                <a:gd name="T30" fmla="*/ 52 w 104"/>
                <a:gd name="T31" fmla="*/ 66 h 106"/>
                <a:gd name="T32" fmla="*/ 68 w 104"/>
                <a:gd name="T33" fmla="*/ 81 h 106"/>
                <a:gd name="T34" fmla="*/ 83 w 104"/>
                <a:gd name="T35" fmla="*/ 95 h 106"/>
                <a:gd name="T36" fmla="*/ 98 w 104"/>
                <a:gd name="T37" fmla="*/ 106 h 106"/>
                <a:gd name="T38" fmla="*/ 101 w 104"/>
                <a:gd name="T39" fmla="*/ 106 h 106"/>
                <a:gd name="T40" fmla="*/ 98 w 104"/>
                <a:gd name="T41" fmla="*/ 106 h 106"/>
                <a:gd name="T42" fmla="*/ 101 w 104"/>
                <a:gd name="T43" fmla="*/ 106 h 106"/>
                <a:gd name="T44" fmla="*/ 103 w 104"/>
                <a:gd name="T45" fmla="*/ 104 h 106"/>
                <a:gd name="T46" fmla="*/ 104 w 104"/>
                <a:gd name="T47" fmla="*/ 102 h 106"/>
                <a:gd name="T48" fmla="*/ 102 w 104"/>
                <a:gd name="T49" fmla="*/ 99 h 106"/>
                <a:gd name="T50" fmla="*/ 99 w 104"/>
                <a:gd name="T51"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06">
                  <a:moveTo>
                    <a:pt x="99" y="99"/>
                  </a:moveTo>
                  <a:lnTo>
                    <a:pt x="102" y="99"/>
                  </a:lnTo>
                  <a:lnTo>
                    <a:pt x="87" y="88"/>
                  </a:lnTo>
                  <a:lnTo>
                    <a:pt x="72" y="76"/>
                  </a:lnTo>
                  <a:lnTo>
                    <a:pt x="56" y="61"/>
                  </a:lnTo>
                  <a:lnTo>
                    <a:pt x="42" y="46"/>
                  </a:lnTo>
                  <a:lnTo>
                    <a:pt x="28" y="32"/>
                  </a:lnTo>
                  <a:lnTo>
                    <a:pt x="19" y="20"/>
                  </a:lnTo>
                  <a:lnTo>
                    <a:pt x="11" y="8"/>
                  </a:lnTo>
                  <a:lnTo>
                    <a:pt x="7" y="0"/>
                  </a:lnTo>
                  <a:lnTo>
                    <a:pt x="0" y="2"/>
                  </a:lnTo>
                  <a:lnTo>
                    <a:pt x="4" y="13"/>
                  </a:lnTo>
                  <a:lnTo>
                    <a:pt x="12" y="24"/>
                  </a:lnTo>
                  <a:lnTo>
                    <a:pt x="24" y="37"/>
                  </a:lnTo>
                  <a:lnTo>
                    <a:pt x="38" y="51"/>
                  </a:lnTo>
                  <a:lnTo>
                    <a:pt x="52" y="66"/>
                  </a:lnTo>
                  <a:lnTo>
                    <a:pt x="68" y="81"/>
                  </a:lnTo>
                  <a:lnTo>
                    <a:pt x="83" y="95"/>
                  </a:lnTo>
                  <a:lnTo>
                    <a:pt x="98" y="106"/>
                  </a:lnTo>
                  <a:lnTo>
                    <a:pt x="101" y="106"/>
                  </a:lnTo>
                  <a:lnTo>
                    <a:pt x="98" y="106"/>
                  </a:lnTo>
                  <a:lnTo>
                    <a:pt x="101" y="106"/>
                  </a:lnTo>
                  <a:lnTo>
                    <a:pt x="103" y="104"/>
                  </a:lnTo>
                  <a:lnTo>
                    <a:pt x="104" y="102"/>
                  </a:lnTo>
                  <a:lnTo>
                    <a:pt x="102" y="99"/>
                  </a:lnTo>
                  <a:lnTo>
                    <a:pt x="99"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4" name="Freeform 58"/>
            <p:cNvSpPr>
              <a:spLocks noChangeAspect="1"/>
            </p:cNvSpPr>
            <p:nvPr/>
          </p:nvSpPr>
          <p:spPr bwMode="auto">
            <a:xfrm>
              <a:off x="1008" y="751"/>
              <a:ext cx="28" cy="9"/>
            </a:xfrm>
            <a:custGeom>
              <a:avLst/>
              <a:gdLst>
                <a:gd name="T0" fmla="*/ 53 w 56"/>
                <a:gd name="T1" fmla="*/ 0 h 17"/>
                <a:gd name="T2" fmla="*/ 53 w 56"/>
                <a:gd name="T3" fmla="*/ 0 h 17"/>
                <a:gd name="T4" fmla="*/ 45 w 56"/>
                <a:gd name="T5" fmla="*/ 1 h 17"/>
                <a:gd name="T6" fmla="*/ 38 w 56"/>
                <a:gd name="T7" fmla="*/ 2 h 17"/>
                <a:gd name="T8" fmla="*/ 30 w 56"/>
                <a:gd name="T9" fmla="*/ 3 h 17"/>
                <a:gd name="T10" fmla="*/ 23 w 56"/>
                <a:gd name="T11" fmla="*/ 4 h 17"/>
                <a:gd name="T12" fmla="*/ 16 w 56"/>
                <a:gd name="T13" fmla="*/ 6 h 17"/>
                <a:gd name="T14" fmla="*/ 9 w 56"/>
                <a:gd name="T15" fmla="*/ 7 h 17"/>
                <a:gd name="T16" fmla="*/ 4 w 56"/>
                <a:gd name="T17" fmla="*/ 9 h 17"/>
                <a:gd name="T18" fmla="*/ 0 w 56"/>
                <a:gd name="T19" fmla="*/ 10 h 17"/>
                <a:gd name="T20" fmla="*/ 2 w 56"/>
                <a:gd name="T21" fmla="*/ 17 h 17"/>
                <a:gd name="T22" fmla="*/ 7 w 56"/>
                <a:gd name="T23" fmla="*/ 16 h 17"/>
                <a:gd name="T24" fmla="*/ 11 w 56"/>
                <a:gd name="T25" fmla="*/ 14 h 17"/>
                <a:gd name="T26" fmla="*/ 16 w 56"/>
                <a:gd name="T27" fmla="*/ 13 h 17"/>
                <a:gd name="T28" fmla="*/ 23 w 56"/>
                <a:gd name="T29" fmla="*/ 11 h 17"/>
                <a:gd name="T30" fmla="*/ 30 w 56"/>
                <a:gd name="T31" fmla="*/ 10 h 17"/>
                <a:gd name="T32" fmla="*/ 38 w 56"/>
                <a:gd name="T33" fmla="*/ 9 h 17"/>
                <a:gd name="T34" fmla="*/ 45 w 56"/>
                <a:gd name="T35" fmla="*/ 8 h 17"/>
                <a:gd name="T36" fmla="*/ 53 w 56"/>
                <a:gd name="T37" fmla="*/ 7 h 17"/>
                <a:gd name="T38" fmla="*/ 53 w 56"/>
                <a:gd name="T39" fmla="*/ 7 h 17"/>
                <a:gd name="T40" fmla="*/ 53 w 56"/>
                <a:gd name="T41" fmla="*/ 7 h 17"/>
                <a:gd name="T42" fmla="*/ 55 w 56"/>
                <a:gd name="T43" fmla="*/ 6 h 17"/>
                <a:gd name="T44" fmla="*/ 56 w 56"/>
                <a:gd name="T45" fmla="*/ 3 h 17"/>
                <a:gd name="T46" fmla="*/ 55 w 56"/>
                <a:gd name="T47" fmla="*/ 1 h 17"/>
                <a:gd name="T48" fmla="*/ 53 w 56"/>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7">
                  <a:moveTo>
                    <a:pt x="53" y="0"/>
                  </a:moveTo>
                  <a:lnTo>
                    <a:pt x="53" y="0"/>
                  </a:lnTo>
                  <a:lnTo>
                    <a:pt x="45" y="1"/>
                  </a:lnTo>
                  <a:lnTo>
                    <a:pt x="38" y="2"/>
                  </a:lnTo>
                  <a:lnTo>
                    <a:pt x="30" y="3"/>
                  </a:lnTo>
                  <a:lnTo>
                    <a:pt x="23" y="4"/>
                  </a:lnTo>
                  <a:lnTo>
                    <a:pt x="16" y="6"/>
                  </a:lnTo>
                  <a:lnTo>
                    <a:pt x="9" y="7"/>
                  </a:lnTo>
                  <a:lnTo>
                    <a:pt x="4" y="9"/>
                  </a:lnTo>
                  <a:lnTo>
                    <a:pt x="0" y="10"/>
                  </a:lnTo>
                  <a:lnTo>
                    <a:pt x="2" y="17"/>
                  </a:lnTo>
                  <a:lnTo>
                    <a:pt x="7" y="16"/>
                  </a:lnTo>
                  <a:lnTo>
                    <a:pt x="11" y="14"/>
                  </a:lnTo>
                  <a:lnTo>
                    <a:pt x="16" y="13"/>
                  </a:lnTo>
                  <a:lnTo>
                    <a:pt x="23" y="11"/>
                  </a:lnTo>
                  <a:lnTo>
                    <a:pt x="30" y="10"/>
                  </a:lnTo>
                  <a:lnTo>
                    <a:pt x="38" y="9"/>
                  </a:lnTo>
                  <a:lnTo>
                    <a:pt x="45" y="8"/>
                  </a:lnTo>
                  <a:lnTo>
                    <a:pt x="53" y="7"/>
                  </a:lnTo>
                  <a:lnTo>
                    <a:pt x="53" y="7"/>
                  </a:lnTo>
                  <a:lnTo>
                    <a:pt x="53" y="7"/>
                  </a:lnTo>
                  <a:lnTo>
                    <a:pt x="55" y="6"/>
                  </a:lnTo>
                  <a:lnTo>
                    <a:pt x="56" y="3"/>
                  </a:lnTo>
                  <a:lnTo>
                    <a:pt x="55" y="1"/>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5" name="Freeform 59"/>
            <p:cNvSpPr>
              <a:spLocks noChangeAspect="1"/>
            </p:cNvSpPr>
            <p:nvPr/>
          </p:nvSpPr>
          <p:spPr bwMode="auto">
            <a:xfrm>
              <a:off x="1034" y="749"/>
              <a:ext cx="26" cy="5"/>
            </a:xfrm>
            <a:custGeom>
              <a:avLst/>
              <a:gdLst>
                <a:gd name="T0" fmla="*/ 51 w 51"/>
                <a:gd name="T1" fmla="*/ 0 h 12"/>
                <a:gd name="T2" fmla="*/ 51 w 51"/>
                <a:gd name="T3" fmla="*/ 0 h 12"/>
                <a:gd name="T4" fmla="*/ 47 w 51"/>
                <a:gd name="T5" fmla="*/ 0 h 12"/>
                <a:gd name="T6" fmla="*/ 41 w 51"/>
                <a:gd name="T7" fmla="*/ 0 h 12"/>
                <a:gd name="T8" fmla="*/ 35 w 51"/>
                <a:gd name="T9" fmla="*/ 1 h 12"/>
                <a:gd name="T10" fmla="*/ 28 w 51"/>
                <a:gd name="T11" fmla="*/ 3 h 12"/>
                <a:gd name="T12" fmla="*/ 22 w 51"/>
                <a:gd name="T13" fmla="*/ 3 h 12"/>
                <a:gd name="T14" fmla="*/ 15 w 51"/>
                <a:gd name="T15" fmla="*/ 4 h 12"/>
                <a:gd name="T16" fmla="*/ 7 w 51"/>
                <a:gd name="T17" fmla="*/ 4 h 12"/>
                <a:gd name="T18" fmla="*/ 0 w 51"/>
                <a:gd name="T19" fmla="*/ 5 h 12"/>
                <a:gd name="T20" fmla="*/ 0 w 51"/>
                <a:gd name="T21" fmla="*/ 12 h 12"/>
                <a:gd name="T22" fmla="*/ 7 w 51"/>
                <a:gd name="T23" fmla="*/ 11 h 12"/>
                <a:gd name="T24" fmla="*/ 15 w 51"/>
                <a:gd name="T25" fmla="*/ 11 h 12"/>
                <a:gd name="T26" fmla="*/ 22 w 51"/>
                <a:gd name="T27" fmla="*/ 9 h 12"/>
                <a:gd name="T28" fmla="*/ 28 w 51"/>
                <a:gd name="T29" fmla="*/ 9 h 12"/>
                <a:gd name="T30" fmla="*/ 35 w 51"/>
                <a:gd name="T31" fmla="*/ 8 h 12"/>
                <a:gd name="T32" fmla="*/ 41 w 51"/>
                <a:gd name="T33" fmla="*/ 9 h 12"/>
                <a:gd name="T34" fmla="*/ 47 w 51"/>
                <a:gd name="T35" fmla="*/ 9 h 12"/>
                <a:gd name="T36" fmla="*/ 51 w 51"/>
                <a:gd name="T37" fmla="*/ 9 h 12"/>
                <a:gd name="T38" fmla="*/ 51 w 51"/>
                <a:gd name="T39" fmla="*/ 9 h 12"/>
                <a:gd name="T40" fmla="*/ 51 w 51"/>
                <a:gd name="T4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12">
                  <a:moveTo>
                    <a:pt x="51" y="0"/>
                  </a:moveTo>
                  <a:lnTo>
                    <a:pt x="51" y="0"/>
                  </a:lnTo>
                  <a:lnTo>
                    <a:pt x="47" y="0"/>
                  </a:lnTo>
                  <a:lnTo>
                    <a:pt x="41" y="0"/>
                  </a:lnTo>
                  <a:lnTo>
                    <a:pt x="35" y="1"/>
                  </a:lnTo>
                  <a:lnTo>
                    <a:pt x="28" y="3"/>
                  </a:lnTo>
                  <a:lnTo>
                    <a:pt x="22" y="3"/>
                  </a:lnTo>
                  <a:lnTo>
                    <a:pt x="15" y="4"/>
                  </a:lnTo>
                  <a:lnTo>
                    <a:pt x="7" y="4"/>
                  </a:lnTo>
                  <a:lnTo>
                    <a:pt x="0" y="5"/>
                  </a:lnTo>
                  <a:lnTo>
                    <a:pt x="0" y="12"/>
                  </a:lnTo>
                  <a:lnTo>
                    <a:pt x="7" y="11"/>
                  </a:lnTo>
                  <a:lnTo>
                    <a:pt x="15" y="11"/>
                  </a:lnTo>
                  <a:lnTo>
                    <a:pt x="22" y="9"/>
                  </a:lnTo>
                  <a:lnTo>
                    <a:pt x="28" y="9"/>
                  </a:lnTo>
                  <a:lnTo>
                    <a:pt x="35" y="8"/>
                  </a:lnTo>
                  <a:lnTo>
                    <a:pt x="41" y="9"/>
                  </a:lnTo>
                  <a:lnTo>
                    <a:pt x="47" y="9"/>
                  </a:lnTo>
                  <a:lnTo>
                    <a:pt x="51" y="9"/>
                  </a:lnTo>
                  <a:lnTo>
                    <a:pt x="51" y="9"/>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6" name="Freeform 60"/>
            <p:cNvSpPr>
              <a:spLocks noChangeAspect="1"/>
            </p:cNvSpPr>
            <p:nvPr/>
          </p:nvSpPr>
          <p:spPr bwMode="auto">
            <a:xfrm>
              <a:off x="1060" y="740"/>
              <a:ext cx="15" cy="13"/>
            </a:xfrm>
            <a:custGeom>
              <a:avLst/>
              <a:gdLst>
                <a:gd name="T0" fmla="*/ 30 w 30"/>
                <a:gd name="T1" fmla="*/ 0 h 26"/>
                <a:gd name="T2" fmla="*/ 30 w 30"/>
                <a:gd name="T3" fmla="*/ 1 h 26"/>
                <a:gd name="T4" fmla="*/ 19 w 30"/>
                <a:gd name="T5" fmla="*/ 6 h 26"/>
                <a:gd name="T6" fmla="*/ 12 w 30"/>
                <a:gd name="T7" fmla="*/ 12 h 26"/>
                <a:gd name="T8" fmla="*/ 6 w 30"/>
                <a:gd name="T9" fmla="*/ 16 h 26"/>
                <a:gd name="T10" fmla="*/ 0 w 30"/>
                <a:gd name="T11" fmla="*/ 17 h 26"/>
                <a:gd name="T12" fmla="*/ 0 w 30"/>
                <a:gd name="T13" fmla="*/ 26 h 26"/>
                <a:gd name="T14" fmla="*/ 9 w 30"/>
                <a:gd name="T15" fmla="*/ 23 h 26"/>
                <a:gd name="T16" fmla="*/ 17 w 30"/>
                <a:gd name="T17" fmla="*/ 18 h 26"/>
                <a:gd name="T18" fmla="*/ 24 w 30"/>
                <a:gd name="T19" fmla="*/ 13 h 26"/>
                <a:gd name="T20" fmla="*/ 30 w 30"/>
                <a:gd name="T21" fmla="*/ 8 h 26"/>
                <a:gd name="T22" fmla="*/ 30 w 30"/>
                <a:gd name="T23" fmla="*/ 9 h 26"/>
                <a:gd name="T24" fmla="*/ 30 w 30"/>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6">
                  <a:moveTo>
                    <a:pt x="30" y="0"/>
                  </a:moveTo>
                  <a:lnTo>
                    <a:pt x="30" y="1"/>
                  </a:lnTo>
                  <a:lnTo>
                    <a:pt x="19" y="6"/>
                  </a:lnTo>
                  <a:lnTo>
                    <a:pt x="12" y="12"/>
                  </a:lnTo>
                  <a:lnTo>
                    <a:pt x="6" y="16"/>
                  </a:lnTo>
                  <a:lnTo>
                    <a:pt x="0" y="17"/>
                  </a:lnTo>
                  <a:lnTo>
                    <a:pt x="0" y="26"/>
                  </a:lnTo>
                  <a:lnTo>
                    <a:pt x="9" y="23"/>
                  </a:lnTo>
                  <a:lnTo>
                    <a:pt x="17" y="18"/>
                  </a:lnTo>
                  <a:lnTo>
                    <a:pt x="24" y="13"/>
                  </a:lnTo>
                  <a:lnTo>
                    <a:pt x="30" y="8"/>
                  </a:lnTo>
                  <a:lnTo>
                    <a:pt x="30" y="9"/>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7" name="Freeform 61"/>
            <p:cNvSpPr>
              <a:spLocks noChangeAspect="1"/>
            </p:cNvSpPr>
            <p:nvPr/>
          </p:nvSpPr>
          <p:spPr bwMode="auto">
            <a:xfrm>
              <a:off x="1075" y="740"/>
              <a:ext cx="57" cy="7"/>
            </a:xfrm>
            <a:custGeom>
              <a:avLst/>
              <a:gdLst>
                <a:gd name="T0" fmla="*/ 108 w 114"/>
                <a:gd name="T1" fmla="*/ 10 h 14"/>
                <a:gd name="T2" fmla="*/ 111 w 114"/>
                <a:gd name="T3" fmla="*/ 7 h 14"/>
                <a:gd name="T4" fmla="*/ 98 w 114"/>
                <a:gd name="T5" fmla="*/ 5 h 14"/>
                <a:gd name="T6" fmla="*/ 82 w 114"/>
                <a:gd name="T7" fmla="*/ 3 h 14"/>
                <a:gd name="T8" fmla="*/ 64 w 114"/>
                <a:gd name="T9" fmla="*/ 2 h 14"/>
                <a:gd name="T10" fmla="*/ 45 w 114"/>
                <a:gd name="T11" fmla="*/ 0 h 14"/>
                <a:gd name="T12" fmla="*/ 28 w 114"/>
                <a:gd name="T13" fmla="*/ 0 h 14"/>
                <a:gd name="T14" fmla="*/ 14 w 114"/>
                <a:gd name="T15" fmla="*/ 0 h 14"/>
                <a:gd name="T16" fmla="*/ 4 w 114"/>
                <a:gd name="T17" fmla="*/ 0 h 14"/>
                <a:gd name="T18" fmla="*/ 0 w 114"/>
                <a:gd name="T19" fmla="*/ 0 h 14"/>
                <a:gd name="T20" fmla="*/ 0 w 114"/>
                <a:gd name="T21" fmla="*/ 9 h 14"/>
                <a:gd name="T22" fmla="*/ 4 w 114"/>
                <a:gd name="T23" fmla="*/ 9 h 14"/>
                <a:gd name="T24" fmla="*/ 14 w 114"/>
                <a:gd name="T25" fmla="*/ 9 h 14"/>
                <a:gd name="T26" fmla="*/ 28 w 114"/>
                <a:gd name="T27" fmla="*/ 9 h 14"/>
                <a:gd name="T28" fmla="*/ 45 w 114"/>
                <a:gd name="T29" fmla="*/ 9 h 14"/>
                <a:gd name="T30" fmla="*/ 64 w 114"/>
                <a:gd name="T31" fmla="*/ 9 h 14"/>
                <a:gd name="T32" fmla="*/ 82 w 114"/>
                <a:gd name="T33" fmla="*/ 10 h 14"/>
                <a:gd name="T34" fmla="*/ 98 w 114"/>
                <a:gd name="T35" fmla="*/ 12 h 14"/>
                <a:gd name="T36" fmla="*/ 111 w 114"/>
                <a:gd name="T37" fmla="*/ 14 h 14"/>
                <a:gd name="T38" fmla="*/ 114 w 114"/>
                <a:gd name="T39" fmla="*/ 10 h 14"/>
                <a:gd name="T40" fmla="*/ 111 w 114"/>
                <a:gd name="T41" fmla="*/ 14 h 14"/>
                <a:gd name="T42" fmla="*/ 113 w 114"/>
                <a:gd name="T43" fmla="*/ 13 h 14"/>
                <a:gd name="T44" fmla="*/ 114 w 114"/>
                <a:gd name="T45" fmla="*/ 10 h 14"/>
                <a:gd name="T46" fmla="*/ 113 w 114"/>
                <a:gd name="T47" fmla="*/ 8 h 14"/>
                <a:gd name="T48" fmla="*/ 111 w 114"/>
                <a:gd name="T49" fmla="*/ 7 h 14"/>
                <a:gd name="T50" fmla="*/ 108 w 114"/>
                <a:gd name="T5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14">
                  <a:moveTo>
                    <a:pt x="108" y="10"/>
                  </a:moveTo>
                  <a:lnTo>
                    <a:pt x="111" y="7"/>
                  </a:lnTo>
                  <a:lnTo>
                    <a:pt x="98" y="5"/>
                  </a:lnTo>
                  <a:lnTo>
                    <a:pt x="82" y="3"/>
                  </a:lnTo>
                  <a:lnTo>
                    <a:pt x="64" y="2"/>
                  </a:lnTo>
                  <a:lnTo>
                    <a:pt x="45" y="0"/>
                  </a:lnTo>
                  <a:lnTo>
                    <a:pt x="28" y="0"/>
                  </a:lnTo>
                  <a:lnTo>
                    <a:pt x="14" y="0"/>
                  </a:lnTo>
                  <a:lnTo>
                    <a:pt x="4" y="0"/>
                  </a:lnTo>
                  <a:lnTo>
                    <a:pt x="0" y="0"/>
                  </a:lnTo>
                  <a:lnTo>
                    <a:pt x="0" y="9"/>
                  </a:lnTo>
                  <a:lnTo>
                    <a:pt x="4" y="9"/>
                  </a:lnTo>
                  <a:lnTo>
                    <a:pt x="14" y="9"/>
                  </a:lnTo>
                  <a:lnTo>
                    <a:pt x="28" y="9"/>
                  </a:lnTo>
                  <a:lnTo>
                    <a:pt x="45" y="9"/>
                  </a:lnTo>
                  <a:lnTo>
                    <a:pt x="64" y="9"/>
                  </a:lnTo>
                  <a:lnTo>
                    <a:pt x="82" y="10"/>
                  </a:lnTo>
                  <a:lnTo>
                    <a:pt x="98" y="12"/>
                  </a:lnTo>
                  <a:lnTo>
                    <a:pt x="111" y="14"/>
                  </a:lnTo>
                  <a:lnTo>
                    <a:pt x="114" y="10"/>
                  </a:lnTo>
                  <a:lnTo>
                    <a:pt x="111" y="14"/>
                  </a:lnTo>
                  <a:lnTo>
                    <a:pt x="113" y="13"/>
                  </a:lnTo>
                  <a:lnTo>
                    <a:pt x="114" y="10"/>
                  </a:lnTo>
                  <a:lnTo>
                    <a:pt x="113" y="8"/>
                  </a:lnTo>
                  <a:lnTo>
                    <a:pt x="111" y="7"/>
                  </a:lnTo>
                  <a:lnTo>
                    <a:pt x="10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8" name="Freeform 62"/>
            <p:cNvSpPr>
              <a:spLocks noChangeAspect="1"/>
            </p:cNvSpPr>
            <p:nvPr/>
          </p:nvSpPr>
          <p:spPr bwMode="auto">
            <a:xfrm>
              <a:off x="1129" y="728"/>
              <a:ext cx="34" cy="17"/>
            </a:xfrm>
            <a:custGeom>
              <a:avLst/>
              <a:gdLst>
                <a:gd name="T0" fmla="*/ 67 w 67"/>
                <a:gd name="T1" fmla="*/ 2 h 33"/>
                <a:gd name="T2" fmla="*/ 67 w 67"/>
                <a:gd name="T3" fmla="*/ 2 h 33"/>
                <a:gd name="T4" fmla="*/ 58 w 67"/>
                <a:gd name="T5" fmla="*/ 0 h 33"/>
                <a:gd name="T6" fmla="*/ 49 w 67"/>
                <a:gd name="T7" fmla="*/ 0 h 33"/>
                <a:gd name="T8" fmla="*/ 39 w 67"/>
                <a:gd name="T9" fmla="*/ 2 h 33"/>
                <a:gd name="T10" fmla="*/ 28 w 67"/>
                <a:gd name="T11" fmla="*/ 5 h 33"/>
                <a:gd name="T12" fmla="*/ 18 w 67"/>
                <a:gd name="T13" fmla="*/ 9 h 33"/>
                <a:gd name="T14" fmla="*/ 10 w 67"/>
                <a:gd name="T15" fmla="*/ 16 h 33"/>
                <a:gd name="T16" fmla="*/ 3 w 67"/>
                <a:gd name="T17" fmla="*/ 23 h 33"/>
                <a:gd name="T18" fmla="*/ 0 w 67"/>
                <a:gd name="T19" fmla="*/ 33 h 33"/>
                <a:gd name="T20" fmla="*/ 6 w 67"/>
                <a:gd name="T21" fmla="*/ 33 h 33"/>
                <a:gd name="T22" fmla="*/ 10 w 67"/>
                <a:gd name="T23" fmla="*/ 28 h 33"/>
                <a:gd name="T24" fmla="*/ 14 w 67"/>
                <a:gd name="T25" fmla="*/ 21 h 33"/>
                <a:gd name="T26" fmla="*/ 23 w 67"/>
                <a:gd name="T27" fmla="*/ 16 h 33"/>
                <a:gd name="T28" fmla="*/ 31 w 67"/>
                <a:gd name="T29" fmla="*/ 11 h 33"/>
                <a:gd name="T30" fmla="*/ 39 w 67"/>
                <a:gd name="T31" fmla="*/ 9 h 33"/>
                <a:gd name="T32" fmla="*/ 49 w 67"/>
                <a:gd name="T33" fmla="*/ 7 h 33"/>
                <a:gd name="T34" fmla="*/ 58 w 67"/>
                <a:gd name="T35" fmla="*/ 7 h 33"/>
                <a:gd name="T36" fmla="*/ 65 w 67"/>
                <a:gd name="T37" fmla="*/ 9 h 33"/>
                <a:gd name="T38" fmla="*/ 65 w 67"/>
                <a:gd name="T39" fmla="*/ 9 h 33"/>
                <a:gd name="T40" fmla="*/ 67 w 67"/>
                <a:gd name="T4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33">
                  <a:moveTo>
                    <a:pt x="67" y="2"/>
                  </a:moveTo>
                  <a:lnTo>
                    <a:pt x="67" y="2"/>
                  </a:lnTo>
                  <a:lnTo>
                    <a:pt x="58" y="0"/>
                  </a:lnTo>
                  <a:lnTo>
                    <a:pt x="49" y="0"/>
                  </a:lnTo>
                  <a:lnTo>
                    <a:pt x="39" y="2"/>
                  </a:lnTo>
                  <a:lnTo>
                    <a:pt x="28" y="5"/>
                  </a:lnTo>
                  <a:lnTo>
                    <a:pt x="18" y="9"/>
                  </a:lnTo>
                  <a:lnTo>
                    <a:pt x="10" y="16"/>
                  </a:lnTo>
                  <a:lnTo>
                    <a:pt x="3" y="23"/>
                  </a:lnTo>
                  <a:lnTo>
                    <a:pt x="0" y="33"/>
                  </a:lnTo>
                  <a:lnTo>
                    <a:pt x="6" y="33"/>
                  </a:lnTo>
                  <a:lnTo>
                    <a:pt x="10" y="28"/>
                  </a:lnTo>
                  <a:lnTo>
                    <a:pt x="14" y="21"/>
                  </a:lnTo>
                  <a:lnTo>
                    <a:pt x="23" y="16"/>
                  </a:lnTo>
                  <a:lnTo>
                    <a:pt x="31" y="11"/>
                  </a:lnTo>
                  <a:lnTo>
                    <a:pt x="39" y="9"/>
                  </a:lnTo>
                  <a:lnTo>
                    <a:pt x="49" y="7"/>
                  </a:lnTo>
                  <a:lnTo>
                    <a:pt x="58" y="7"/>
                  </a:lnTo>
                  <a:lnTo>
                    <a:pt x="65" y="9"/>
                  </a:lnTo>
                  <a:lnTo>
                    <a:pt x="65" y="9"/>
                  </a:lnTo>
                  <a:lnTo>
                    <a:pt x="6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59" name="Freeform 63"/>
            <p:cNvSpPr>
              <a:spLocks noChangeAspect="1"/>
            </p:cNvSpPr>
            <p:nvPr/>
          </p:nvSpPr>
          <p:spPr bwMode="auto">
            <a:xfrm>
              <a:off x="1162" y="719"/>
              <a:ext cx="6" cy="15"/>
            </a:xfrm>
            <a:custGeom>
              <a:avLst/>
              <a:gdLst>
                <a:gd name="T0" fmla="*/ 0 w 14"/>
                <a:gd name="T1" fmla="*/ 4 h 30"/>
                <a:gd name="T2" fmla="*/ 0 w 14"/>
                <a:gd name="T3" fmla="*/ 5 h 30"/>
                <a:gd name="T4" fmla="*/ 4 w 14"/>
                <a:gd name="T5" fmla="*/ 11 h 30"/>
                <a:gd name="T6" fmla="*/ 7 w 14"/>
                <a:gd name="T7" fmla="*/ 19 h 30"/>
                <a:gd name="T8" fmla="*/ 7 w 14"/>
                <a:gd name="T9" fmla="*/ 23 h 30"/>
                <a:gd name="T10" fmla="*/ 2 w 14"/>
                <a:gd name="T11" fmla="*/ 22 h 30"/>
                <a:gd name="T12" fmla="*/ 0 w 14"/>
                <a:gd name="T13" fmla="*/ 29 h 30"/>
                <a:gd name="T14" fmla="*/ 12 w 14"/>
                <a:gd name="T15" fmla="*/ 30 h 30"/>
                <a:gd name="T16" fmla="*/ 14 w 14"/>
                <a:gd name="T17" fmla="*/ 19 h 30"/>
                <a:gd name="T18" fmla="*/ 11 w 14"/>
                <a:gd name="T19" fmla="*/ 8 h 30"/>
                <a:gd name="T20" fmla="*/ 7 w 14"/>
                <a:gd name="T21" fmla="*/ 0 h 30"/>
                <a:gd name="T22" fmla="*/ 7 w 14"/>
                <a:gd name="T23" fmla="*/ 2 h 30"/>
                <a:gd name="T24" fmla="*/ 0 w 14"/>
                <a:gd name="T25"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30">
                  <a:moveTo>
                    <a:pt x="0" y="4"/>
                  </a:moveTo>
                  <a:lnTo>
                    <a:pt x="0" y="5"/>
                  </a:lnTo>
                  <a:lnTo>
                    <a:pt x="4" y="11"/>
                  </a:lnTo>
                  <a:lnTo>
                    <a:pt x="7" y="19"/>
                  </a:lnTo>
                  <a:lnTo>
                    <a:pt x="7" y="23"/>
                  </a:lnTo>
                  <a:lnTo>
                    <a:pt x="2" y="22"/>
                  </a:lnTo>
                  <a:lnTo>
                    <a:pt x="0" y="29"/>
                  </a:lnTo>
                  <a:lnTo>
                    <a:pt x="12" y="30"/>
                  </a:lnTo>
                  <a:lnTo>
                    <a:pt x="14" y="19"/>
                  </a:lnTo>
                  <a:lnTo>
                    <a:pt x="11" y="8"/>
                  </a:lnTo>
                  <a:lnTo>
                    <a:pt x="7" y="0"/>
                  </a:lnTo>
                  <a:lnTo>
                    <a:pt x="7"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0" name="Freeform 64"/>
            <p:cNvSpPr>
              <a:spLocks noChangeAspect="1"/>
            </p:cNvSpPr>
            <p:nvPr/>
          </p:nvSpPr>
          <p:spPr bwMode="auto">
            <a:xfrm>
              <a:off x="1160" y="706"/>
              <a:ext cx="7" cy="14"/>
            </a:xfrm>
            <a:custGeom>
              <a:avLst/>
              <a:gdLst>
                <a:gd name="T0" fmla="*/ 13 w 14"/>
                <a:gd name="T1" fmla="*/ 1 h 29"/>
                <a:gd name="T2" fmla="*/ 7 w 14"/>
                <a:gd name="T3" fmla="*/ 2 h 29"/>
                <a:gd name="T4" fmla="*/ 3 w 14"/>
                <a:gd name="T5" fmla="*/ 9 h 29"/>
                <a:gd name="T6" fmla="*/ 2 w 14"/>
                <a:gd name="T7" fmla="*/ 17 h 29"/>
                <a:gd name="T8" fmla="*/ 0 w 14"/>
                <a:gd name="T9" fmla="*/ 23 h 29"/>
                <a:gd name="T10" fmla="*/ 2 w 14"/>
                <a:gd name="T11" fmla="*/ 29 h 29"/>
                <a:gd name="T12" fmla="*/ 9 w 14"/>
                <a:gd name="T13" fmla="*/ 27 h 29"/>
                <a:gd name="T14" fmla="*/ 9 w 14"/>
                <a:gd name="T15" fmla="*/ 23 h 29"/>
                <a:gd name="T16" fmla="*/ 9 w 14"/>
                <a:gd name="T17" fmla="*/ 17 h 29"/>
                <a:gd name="T18" fmla="*/ 10 w 14"/>
                <a:gd name="T19" fmla="*/ 12 h 29"/>
                <a:gd name="T20" fmla="*/ 14 w 14"/>
                <a:gd name="T21" fmla="*/ 5 h 29"/>
                <a:gd name="T22" fmla="*/ 8 w 14"/>
                <a:gd name="T23" fmla="*/ 6 h 29"/>
                <a:gd name="T24" fmla="*/ 14 w 14"/>
                <a:gd name="T25" fmla="*/ 5 h 29"/>
                <a:gd name="T26" fmla="*/ 14 w 14"/>
                <a:gd name="T27" fmla="*/ 1 h 29"/>
                <a:gd name="T28" fmla="*/ 11 w 14"/>
                <a:gd name="T29" fmla="*/ 0 h 29"/>
                <a:gd name="T30" fmla="*/ 9 w 14"/>
                <a:gd name="T31" fmla="*/ 0 h 29"/>
                <a:gd name="T32" fmla="*/ 7 w 14"/>
                <a:gd name="T33" fmla="*/ 2 h 29"/>
                <a:gd name="T34" fmla="*/ 13 w 14"/>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29">
                  <a:moveTo>
                    <a:pt x="13" y="1"/>
                  </a:moveTo>
                  <a:lnTo>
                    <a:pt x="7" y="2"/>
                  </a:lnTo>
                  <a:lnTo>
                    <a:pt x="3" y="9"/>
                  </a:lnTo>
                  <a:lnTo>
                    <a:pt x="2" y="17"/>
                  </a:lnTo>
                  <a:lnTo>
                    <a:pt x="0" y="23"/>
                  </a:lnTo>
                  <a:lnTo>
                    <a:pt x="2" y="29"/>
                  </a:lnTo>
                  <a:lnTo>
                    <a:pt x="9" y="27"/>
                  </a:lnTo>
                  <a:lnTo>
                    <a:pt x="9" y="23"/>
                  </a:lnTo>
                  <a:lnTo>
                    <a:pt x="9" y="17"/>
                  </a:lnTo>
                  <a:lnTo>
                    <a:pt x="10" y="12"/>
                  </a:lnTo>
                  <a:lnTo>
                    <a:pt x="14" y="5"/>
                  </a:lnTo>
                  <a:lnTo>
                    <a:pt x="8" y="6"/>
                  </a:lnTo>
                  <a:lnTo>
                    <a:pt x="14" y="5"/>
                  </a:lnTo>
                  <a:lnTo>
                    <a:pt x="14" y="1"/>
                  </a:lnTo>
                  <a:lnTo>
                    <a:pt x="11" y="0"/>
                  </a:lnTo>
                  <a:lnTo>
                    <a:pt x="9" y="0"/>
                  </a:lnTo>
                  <a:lnTo>
                    <a:pt x="7" y="2"/>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1" name="Freeform 65"/>
            <p:cNvSpPr>
              <a:spLocks noChangeAspect="1"/>
            </p:cNvSpPr>
            <p:nvPr/>
          </p:nvSpPr>
          <p:spPr bwMode="auto">
            <a:xfrm>
              <a:off x="1164" y="684"/>
              <a:ext cx="12" cy="29"/>
            </a:xfrm>
            <a:custGeom>
              <a:avLst/>
              <a:gdLst>
                <a:gd name="T0" fmla="*/ 10 w 23"/>
                <a:gd name="T1" fmla="*/ 1 h 58"/>
                <a:gd name="T2" fmla="*/ 10 w 23"/>
                <a:gd name="T3" fmla="*/ 3 h 58"/>
                <a:gd name="T4" fmla="*/ 15 w 23"/>
                <a:gd name="T5" fmla="*/ 23 h 58"/>
                <a:gd name="T6" fmla="*/ 16 w 23"/>
                <a:gd name="T7" fmla="*/ 44 h 58"/>
                <a:gd name="T8" fmla="*/ 15 w 23"/>
                <a:gd name="T9" fmla="*/ 51 h 58"/>
                <a:gd name="T10" fmla="*/ 5 w 23"/>
                <a:gd name="T11" fmla="*/ 45 h 58"/>
                <a:gd name="T12" fmla="*/ 0 w 23"/>
                <a:gd name="T13" fmla="*/ 50 h 58"/>
                <a:gd name="T14" fmla="*/ 15 w 23"/>
                <a:gd name="T15" fmla="*/ 58 h 58"/>
                <a:gd name="T16" fmla="*/ 23 w 23"/>
                <a:gd name="T17" fmla="*/ 44 h 58"/>
                <a:gd name="T18" fmla="*/ 22 w 23"/>
                <a:gd name="T19" fmla="*/ 23 h 58"/>
                <a:gd name="T20" fmla="*/ 17 w 23"/>
                <a:gd name="T21" fmla="*/ 0 h 58"/>
                <a:gd name="T22" fmla="*/ 17 w 23"/>
                <a:gd name="T23" fmla="*/ 1 h 58"/>
                <a:gd name="T24" fmla="*/ 10 w 23"/>
                <a:gd name="T25"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58">
                  <a:moveTo>
                    <a:pt x="10" y="1"/>
                  </a:moveTo>
                  <a:lnTo>
                    <a:pt x="10" y="3"/>
                  </a:lnTo>
                  <a:lnTo>
                    <a:pt x="15" y="23"/>
                  </a:lnTo>
                  <a:lnTo>
                    <a:pt x="16" y="44"/>
                  </a:lnTo>
                  <a:lnTo>
                    <a:pt x="15" y="51"/>
                  </a:lnTo>
                  <a:lnTo>
                    <a:pt x="5" y="45"/>
                  </a:lnTo>
                  <a:lnTo>
                    <a:pt x="0" y="50"/>
                  </a:lnTo>
                  <a:lnTo>
                    <a:pt x="15" y="58"/>
                  </a:lnTo>
                  <a:lnTo>
                    <a:pt x="23" y="44"/>
                  </a:lnTo>
                  <a:lnTo>
                    <a:pt x="22" y="23"/>
                  </a:lnTo>
                  <a:lnTo>
                    <a:pt x="17" y="0"/>
                  </a:lnTo>
                  <a:lnTo>
                    <a:pt x="17" y="1"/>
                  </a:lnTo>
                  <a:lnTo>
                    <a:pt x="1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2" name="Freeform 66"/>
            <p:cNvSpPr>
              <a:spLocks noChangeAspect="1"/>
            </p:cNvSpPr>
            <p:nvPr/>
          </p:nvSpPr>
          <p:spPr bwMode="auto">
            <a:xfrm>
              <a:off x="1168" y="655"/>
              <a:ext cx="19" cy="30"/>
            </a:xfrm>
            <a:custGeom>
              <a:avLst/>
              <a:gdLst>
                <a:gd name="T0" fmla="*/ 31 w 38"/>
                <a:gd name="T1" fmla="*/ 5 h 58"/>
                <a:gd name="T2" fmla="*/ 32 w 38"/>
                <a:gd name="T3" fmla="*/ 1 h 58"/>
                <a:gd name="T4" fmla="*/ 26 w 38"/>
                <a:gd name="T5" fmla="*/ 7 h 58"/>
                <a:gd name="T6" fmla="*/ 21 w 38"/>
                <a:gd name="T7" fmla="*/ 11 h 58"/>
                <a:gd name="T8" fmla="*/ 15 w 38"/>
                <a:gd name="T9" fmla="*/ 17 h 58"/>
                <a:gd name="T10" fmla="*/ 9 w 38"/>
                <a:gd name="T11" fmla="*/ 23 h 58"/>
                <a:gd name="T12" fmla="*/ 5 w 38"/>
                <a:gd name="T13" fmla="*/ 31 h 58"/>
                <a:gd name="T14" fmla="*/ 2 w 38"/>
                <a:gd name="T15" fmla="*/ 40 h 58"/>
                <a:gd name="T16" fmla="*/ 0 w 38"/>
                <a:gd name="T17" fmla="*/ 49 h 58"/>
                <a:gd name="T18" fmla="*/ 2 w 38"/>
                <a:gd name="T19" fmla="*/ 58 h 58"/>
                <a:gd name="T20" fmla="*/ 9 w 38"/>
                <a:gd name="T21" fmla="*/ 58 h 58"/>
                <a:gd name="T22" fmla="*/ 9 w 38"/>
                <a:gd name="T23" fmla="*/ 49 h 58"/>
                <a:gd name="T24" fmla="*/ 9 w 38"/>
                <a:gd name="T25" fmla="*/ 40 h 58"/>
                <a:gd name="T26" fmla="*/ 11 w 38"/>
                <a:gd name="T27" fmla="*/ 33 h 58"/>
                <a:gd name="T28" fmla="*/ 16 w 38"/>
                <a:gd name="T29" fmla="*/ 27 h 58"/>
                <a:gd name="T30" fmla="*/ 20 w 38"/>
                <a:gd name="T31" fmla="*/ 22 h 58"/>
                <a:gd name="T32" fmla="*/ 25 w 38"/>
                <a:gd name="T33" fmla="*/ 16 h 58"/>
                <a:gd name="T34" fmla="*/ 31 w 38"/>
                <a:gd name="T35" fmla="*/ 11 h 58"/>
                <a:gd name="T36" fmla="*/ 37 w 38"/>
                <a:gd name="T37" fmla="*/ 5 h 58"/>
                <a:gd name="T38" fmla="*/ 38 w 38"/>
                <a:gd name="T39" fmla="*/ 1 h 58"/>
                <a:gd name="T40" fmla="*/ 37 w 38"/>
                <a:gd name="T41" fmla="*/ 5 h 58"/>
                <a:gd name="T42" fmla="*/ 38 w 38"/>
                <a:gd name="T43" fmla="*/ 3 h 58"/>
                <a:gd name="T44" fmla="*/ 37 w 38"/>
                <a:gd name="T45" fmla="*/ 1 h 58"/>
                <a:gd name="T46" fmla="*/ 35 w 38"/>
                <a:gd name="T47" fmla="*/ 0 h 58"/>
                <a:gd name="T48" fmla="*/ 32 w 38"/>
                <a:gd name="T49" fmla="*/ 1 h 58"/>
                <a:gd name="T50" fmla="*/ 31 w 38"/>
                <a:gd name="T51" fmla="*/ 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58">
                  <a:moveTo>
                    <a:pt x="31" y="5"/>
                  </a:moveTo>
                  <a:lnTo>
                    <a:pt x="32" y="1"/>
                  </a:lnTo>
                  <a:lnTo>
                    <a:pt x="26" y="7"/>
                  </a:lnTo>
                  <a:lnTo>
                    <a:pt x="21" y="11"/>
                  </a:lnTo>
                  <a:lnTo>
                    <a:pt x="15" y="17"/>
                  </a:lnTo>
                  <a:lnTo>
                    <a:pt x="9" y="23"/>
                  </a:lnTo>
                  <a:lnTo>
                    <a:pt x="5" y="31"/>
                  </a:lnTo>
                  <a:lnTo>
                    <a:pt x="2" y="40"/>
                  </a:lnTo>
                  <a:lnTo>
                    <a:pt x="0" y="49"/>
                  </a:lnTo>
                  <a:lnTo>
                    <a:pt x="2" y="58"/>
                  </a:lnTo>
                  <a:lnTo>
                    <a:pt x="9" y="58"/>
                  </a:lnTo>
                  <a:lnTo>
                    <a:pt x="9" y="49"/>
                  </a:lnTo>
                  <a:lnTo>
                    <a:pt x="9" y="40"/>
                  </a:lnTo>
                  <a:lnTo>
                    <a:pt x="11" y="33"/>
                  </a:lnTo>
                  <a:lnTo>
                    <a:pt x="16" y="27"/>
                  </a:lnTo>
                  <a:lnTo>
                    <a:pt x="20" y="22"/>
                  </a:lnTo>
                  <a:lnTo>
                    <a:pt x="25" y="16"/>
                  </a:lnTo>
                  <a:lnTo>
                    <a:pt x="31" y="11"/>
                  </a:lnTo>
                  <a:lnTo>
                    <a:pt x="37" y="5"/>
                  </a:lnTo>
                  <a:lnTo>
                    <a:pt x="38" y="1"/>
                  </a:lnTo>
                  <a:lnTo>
                    <a:pt x="37" y="5"/>
                  </a:lnTo>
                  <a:lnTo>
                    <a:pt x="38" y="3"/>
                  </a:lnTo>
                  <a:lnTo>
                    <a:pt x="37" y="1"/>
                  </a:lnTo>
                  <a:lnTo>
                    <a:pt x="35" y="0"/>
                  </a:lnTo>
                  <a:lnTo>
                    <a:pt x="32" y="1"/>
                  </a:lnTo>
                  <a:lnTo>
                    <a:pt x="3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3" name="Freeform 67"/>
            <p:cNvSpPr>
              <a:spLocks noChangeAspect="1"/>
            </p:cNvSpPr>
            <p:nvPr/>
          </p:nvSpPr>
          <p:spPr bwMode="auto">
            <a:xfrm>
              <a:off x="1166" y="618"/>
              <a:ext cx="21" cy="40"/>
            </a:xfrm>
            <a:custGeom>
              <a:avLst/>
              <a:gdLst>
                <a:gd name="T0" fmla="*/ 0 w 43"/>
                <a:gd name="T1" fmla="*/ 2 h 80"/>
                <a:gd name="T2" fmla="*/ 0 w 43"/>
                <a:gd name="T3" fmla="*/ 2 h 80"/>
                <a:gd name="T4" fmla="*/ 5 w 43"/>
                <a:gd name="T5" fmla="*/ 14 h 80"/>
                <a:gd name="T6" fmla="*/ 10 w 43"/>
                <a:gd name="T7" fmla="*/ 25 h 80"/>
                <a:gd name="T8" fmla="*/ 14 w 43"/>
                <a:gd name="T9" fmla="*/ 36 h 80"/>
                <a:gd name="T10" fmla="*/ 19 w 43"/>
                <a:gd name="T11" fmla="*/ 46 h 80"/>
                <a:gd name="T12" fmla="*/ 22 w 43"/>
                <a:gd name="T13" fmla="*/ 55 h 80"/>
                <a:gd name="T14" fmla="*/ 27 w 43"/>
                <a:gd name="T15" fmla="*/ 63 h 80"/>
                <a:gd name="T16" fmla="*/ 31 w 43"/>
                <a:gd name="T17" fmla="*/ 71 h 80"/>
                <a:gd name="T18" fmla="*/ 36 w 43"/>
                <a:gd name="T19" fmla="*/ 80 h 80"/>
                <a:gd name="T20" fmla="*/ 43 w 43"/>
                <a:gd name="T21" fmla="*/ 76 h 80"/>
                <a:gd name="T22" fmla="*/ 38 w 43"/>
                <a:gd name="T23" fmla="*/ 69 h 80"/>
                <a:gd name="T24" fmla="*/ 34 w 43"/>
                <a:gd name="T25" fmla="*/ 61 h 80"/>
                <a:gd name="T26" fmla="*/ 29 w 43"/>
                <a:gd name="T27" fmla="*/ 53 h 80"/>
                <a:gd name="T28" fmla="*/ 26 w 43"/>
                <a:gd name="T29" fmla="*/ 44 h 80"/>
                <a:gd name="T30" fmla="*/ 21 w 43"/>
                <a:gd name="T31" fmla="*/ 33 h 80"/>
                <a:gd name="T32" fmla="*/ 16 w 43"/>
                <a:gd name="T33" fmla="*/ 23 h 80"/>
                <a:gd name="T34" fmla="*/ 12 w 43"/>
                <a:gd name="T35" fmla="*/ 11 h 80"/>
                <a:gd name="T36" fmla="*/ 7 w 43"/>
                <a:gd name="T37" fmla="*/ 0 h 80"/>
                <a:gd name="T38" fmla="*/ 7 w 43"/>
                <a:gd name="T39" fmla="*/ 0 h 80"/>
                <a:gd name="T40" fmla="*/ 0 w 43"/>
                <a:gd name="T41"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80">
                  <a:moveTo>
                    <a:pt x="0" y="2"/>
                  </a:moveTo>
                  <a:lnTo>
                    <a:pt x="0" y="2"/>
                  </a:lnTo>
                  <a:lnTo>
                    <a:pt x="5" y="14"/>
                  </a:lnTo>
                  <a:lnTo>
                    <a:pt x="10" y="25"/>
                  </a:lnTo>
                  <a:lnTo>
                    <a:pt x="14" y="36"/>
                  </a:lnTo>
                  <a:lnTo>
                    <a:pt x="19" y="46"/>
                  </a:lnTo>
                  <a:lnTo>
                    <a:pt x="22" y="55"/>
                  </a:lnTo>
                  <a:lnTo>
                    <a:pt x="27" y="63"/>
                  </a:lnTo>
                  <a:lnTo>
                    <a:pt x="31" y="71"/>
                  </a:lnTo>
                  <a:lnTo>
                    <a:pt x="36" y="80"/>
                  </a:lnTo>
                  <a:lnTo>
                    <a:pt x="43" y="76"/>
                  </a:lnTo>
                  <a:lnTo>
                    <a:pt x="38" y="69"/>
                  </a:lnTo>
                  <a:lnTo>
                    <a:pt x="34" y="61"/>
                  </a:lnTo>
                  <a:lnTo>
                    <a:pt x="29" y="53"/>
                  </a:lnTo>
                  <a:lnTo>
                    <a:pt x="26" y="44"/>
                  </a:lnTo>
                  <a:lnTo>
                    <a:pt x="21" y="33"/>
                  </a:lnTo>
                  <a:lnTo>
                    <a:pt x="16" y="23"/>
                  </a:lnTo>
                  <a:lnTo>
                    <a:pt x="12" y="11"/>
                  </a:lnTo>
                  <a:lnTo>
                    <a:pt x="7" y="0"/>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4" name="Freeform 68"/>
            <p:cNvSpPr>
              <a:spLocks noChangeAspect="1"/>
            </p:cNvSpPr>
            <p:nvPr/>
          </p:nvSpPr>
          <p:spPr bwMode="auto">
            <a:xfrm>
              <a:off x="1164" y="585"/>
              <a:ext cx="33" cy="34"/>
            </a:xfrm>
            <a:custGeom>
              <a:avLst/>
              <a:gdLst>
                <a:gd name="T0" fmla="*/ 63 w 66"/>
                <a:gd name="T1" fmla="*/ 0 h 68"/>
                <a:gd name="T2" fmla="*/ 63 w 66"/>
                <a:gd name="T3" fmla="*/ 0 h 68"/>
                <a:gd name="T4" fmla="*/ 52 w 66"/>
                <a:gd name="T5" fmla="*/ 6 h 68"/>
                <a:gd name="T6" fmla="*/ 38 w 66"/>
                <a:gd name="T7" fmla="*/ 13 h 68"/>
                <a:gd name="T8" fmla="*/ 28 w 66"/>
                <a:gd name="T9" fmla="*/ 20 h 68"/>
                <a:gd name="T10" fmla="*/ 17 w 66"/>
                <a:gd name="T11" fmla="*/ 27 h 68"/>
                <a:gd name="T12" fmla="*/ 8 w 66"/>
                <a:gd name="T13" fmla="*/ 36 h 68"/>
                <a:gd name="T14" fmla="*/ 3 w 66"/>
                <a:gd name="T15" fmla="*/ 46 h 68"/>
                <a:gd name="T16" fmla="*/ 0 w 66"/>
                <a:gd name="T17" fmla="*/ 57 h 68"/>
                <a:gd name="T18" fmla="*/ 3 w 66"/>
                <a:gd name="T19" fmla="*/ 68 h 68"/>
                <a:gd name="T20" fmla="*/ 10 w 66"/>
                <a:gd name="T21" fmla="*/ 66 h 68"/>
                <a:gd name="T22" fmla="*/ 9 w 66"/>
                <a:gd name="T23" fmla="*/ 57 h 68"/>
                <a:gd name="T24" fmla="*/ 10 w 66"/>
                <a:gd name="T25" fmla="*/ 49 h 68"/>
                <a:gd name="T26" fmla="*/ 15 w 66"/>
                <a:gd name="T27" fmla="*/ 40 h 68"/>
                <a:gd name="T28" fmla="*/ 22 w 66"/>
                <a:gd name="T29" fmla="*/ 34 h 68"/>
                <a:gd name="T30" fmla="*/ 32 w 66"/>
                <a:gd name="T31" fmla="*/ 27 h 68"/>
                <a:gd name="T32" fmla="*/ 43 w 66"/>
                <a:gd name="T33" fmla="*/ 20 h 68"/>
                <a:gd name="T34" fmla="*/ 54 w 66"/>
                <a:gd name="T35" fmla="*/ 13 h 68"/>
                <a:gd name="T36" fmla="*/ 66 w 66"/>
                <a:gd name="T37" fmla="*/ 7 h 68"/>
                <a:gd name="T38" fmla="*/ 66 w 66"/>
                <a:gd name="T39" fmla="*/ 7 h 68"/>
                <a:gd name="T40" fmla="*/ 63 w 66"/>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8">
                  <a:moveTo>
                    <a:pt x="63" y="0"/>
                  </a:moveTo>
                  <a:lnTo>
                    <a:pt x="63" y="0"/>
                  </a:lnTo>
                  <a:lnTo>
                    <a:pt x="52" y="6"/>
                  </a:lnTo>
                  <a:lnTo>
                    <a:pt x="38" y="13"/>
                  </a:lnTo>
                  <a:lnTo>
                    <a:pt x="28" y="20"/>
                  </a:lnTo>
                  <a:lnTo>
                    <a:pt x="17" y="27"/>
                  </a:lnTo>
                  <a:lnTo>
                    <a:pt x="8" y="36"/>
                  </a:lnTo>
                  <a:lnTo>
                    <a:pt x="3" y="46"/>
                  </a:lnTo>
                  <a:lnTo>
                    <a:pt x="0" y="57"/>
                  </a:lnTo>
                  <a:lnTo>
                    <a:pt x="3" y="68"/>
                  </a:lnTo>
                  <a:lnTo>
                    <a:pt x="10" y="66"/>
                  </a:lnTo>
                  <a:lnTo>
                    <a:pt x="9" y="57"/>
                  </a:lnTo>
                  <a:lnTo>
                    <a:pt x="10" y="49"/>
                  </a:lnTo>
                  <a:lnTo>
                    <a:pt x="15" y="40"/>
                  </a:lnTo>
                  <a:lnTo>
                    <a:pt x="22" y="34"/>
                  </a:lnTo>
                  <a:lnTo>
                    <a:pt x="32" y="27"/>
                  </a:lnTo>
                  <a:lnTo>
                    <a:pt x="43" y="20"/>
                  </a:lnTo>
                  <a:lnTo>
                    <a:pt x="54" y="13"/>
                  </a:lnTo>
                  <a:lnTo>
                    <a:pt x="66" y="7"/>
                  </a:lnTo>
                  <a:lnTo>
                    <a:pt x="66" y="7"/>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5" name="Freeform 69"/>
            <p:cNvSpPr>
              <a:spLocks noChangeAspect="1"/>
            </p:cNvSpPr>
            <p:nvPr/>
          </p:nvSpPr>
          <p:spPr bwMode="auto">
            <a:xfrm>
              <a:off x="1196" y="575"/>
              <a:ext cx="22" cy="14"/>
            </a:xfrm>
            <a:custGeom>
              <a:avLst/>
              <a:gdLst>
                <a:gd name="T0" fmla="*/ 37 w 44"/>
                <a:gd name="T1" fmla="*/ 5 h 28"/>
                <a:gd name="T2" fmla="*/ 37 w 44"/>
                <a:gd name="T3" fmla="*/ 3 h 28"/>
                <a:gd name="T4" fmla="*/ 36 w 44"/>
                <a:gd name="T5" fmla="*/ 4 h 28"/>
                <a:gd name="T6" fmla="*/ 32 w 44"/>
                <a:gd name="T7" fmla="*/ 6 h 28"/>
                <a:gd name="T8" fmla="*/ 30 w 44"/>
                <a:gd name="T9" fmla="*/ 9 h 28"/>
                <a:gd name="T10" fmla="*/ 26 w 44"/>
                <a:gd name="T11" fmla="*/ 11 h 28"/>
                <a:gd name="T12" fmla="*/ 20 w 44"/>
                <a:gd name="T13" fmla="*/ 13 h 28"/>
                <a:gd name="T14" fmla="*/ 14 w 44"/>
                <a:gd name="T15" fmla="*/ 15 h 28"/>
                <a:gd name="T16" fmla="*/ 7 w 44"/>
                <a:gd name="T17" fmla="*/ 18 h 28"/>
                <a:gd name="T18" fmla="*/ 0 w 44"/>
                <a:gd name="T19" fmla="*/ 21 h 28"/>
                <a:gd name="T20" fmla="*/ 3 w 44"/>
                <a:gd name="T21" fmla="*/ 28 h 28"/>
                <a:gd name="T22" fmla="*/ 9 w 44"/>
                <a:gd name="T23" fmla="*/ 25 h 28"/>
                <a:gd name="T24" fmla="*/ 16 w 44"/>
                <a:gd name="T25" fmla="*/ 22 h 28"/>
                <a:gd name="T26" fmla="*/ 22 w 44"/>
                <a:gd name="T27" fmla="*/ 20 h 28"/>
                <a:gd name="T28" fmla="*/ 28 w 44"/>
                <a:gd name="T29" fmla="*/ 18 h 28"/>
                <a:gd name="T30" fmla="*/ 32 w 44"/>
                <a:gd name="T31" fmla="*/ 15 h 28"/>
                <a:gd name="T32" fmla="*/ 37 w 44"/>
                <a:gd name="T33" fmla="*/ 13 h 28"/>
                <a:gd name="T34" fmla="*/ 41 w 44"/>
                <a:gd name="T35" fmla="*/ 11 h 28"/>
                <a:gd name="T36" fmla="*/ 44 w 44"/>
                <a:gd name="T37" fmla="*/ 7 h 28"/>
                <a:gd name="T38" fmla="*/ 44 w 44"/>
                <a:gd name="T39" fmla="*/ 5 h 28"/>
                <a:gd name="T40" fmla="*/ 44 w 44"/>
                <a:gd name="T41" fmla="*/ 7 h 28"/>
                <a:gd name="T42" fmla="*/ 44 w 44"/>
                <a:gd name="T43" fmla="*/ 4 h 28"/>
                <a:gd name="T44" fmla="*/ 43 w 44"/>
                <a:gd name="T45" fmla="*/ 2 h 28"/>
                <a:gd name="T46" fmla="*/ 39 w 44"/>
                <a:gd name="T47" fmla="*/ 0 h 28"/>
                <a:gd name="T48" fmla="*/ 37 w 44"/>
                <a:gd name="T49" fmla="*/ 3 h 28"/>
                <a:gd name="T50" fmla="*/ 37 w 44"/>
                <a:gd name="T51"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28">
                  <a:moveTo>
                    <a:pt x="37" y="5"/>
                  </a:moveTo>
                  <a:lnTo>
                    <a:pt x="37" y="3"/>
                  </a:lnTo>
                  <a:lnTo>
                    <a:pt x="36" y="4"/>
                  </a:lnTo>
                  <a:lnTo>
                    <a:pt x="32" y="6"/>
                  </a:lnTo>
                  <a:lnTo>
                    <a:pt x="30" y="9"/>
                  </a:lnTo>
                  <a:lnTo>
                    <a:pt x="26" y="11"/>
                  </a:lnTo>
                  <a:lnTo>
                    <a:pt x="20" y="13"/>
                  </a:lnTo>
                  <a:lnTo>
                    <a:pt x="14" y="15"/>
                  </a:lnTo>
                  <a:lnTo>
                    <a:pt x="7" y="18"/>
                  </a:lnTo>
                  <a:lnTo>
                    <a:pt x="0" y="21"/>
                  </a:lnTo>
                  <a:lnTo>
                    <a:pt x="3" y="28"/>
                  </a:lnTo>
                  <a:lnTo>
                    <a:pt x="9" y="25"/>
                  </a:lnTo>
                  <a:lnTo>
                    <a:pt x="16" y="22"/>
                  </a:lnTo>
                  <a:lnTo>
                    <a:pt x="22" y="20"/>
                  </a:lnTo>
                  <a:lnTo>
                    <a:pt x="28" y="18"/>
                  </a:lnTo>
                  <a:lnTo>
                    <a:pt x="32" y="15"/>
                  </a:lnTo>
                  <a:lnTo>
                    <a:pt x="37" y="13"/>
                  </a:lnTo>
                  <a:lnTo>
                    <a:pt x="41" y="11"/>
                  </a:lnTo>
                  <a:lnTo>
                    <a:pt x="44" y="7"/>
                  </a:lnTo>
                  <a:lnTo>
                    <a:pt x="44" y="5"/>
                  </a:lnTo>
                  <a:lnTo>
                    <a:pt x="44" y="7"/>
                  </a:lnTo>
                  <a:lnTo>
                    <a:pt x="44" y="4"/>
                  </a:lnTo>
                  <a:lnTo>
                    <a:pt x="43" y="2"/>
                  </a:lnTo>
                  <a:lnTo>
                    <a:pt x="39" y="0"/>
                  </a:lnTo>
                  <a:lnTo>
                    <a:pt x="37" y="3"/>
                  </a:lnTo>
                  <a:lnTo>
                    <a:pt x="3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6" name="Freeform 70"/>
            <p:cNvSpPr>
              <a:spLocks noChangeAspect="1"/>
            </p:cNvSpPr>
            <p:nvPr/>
          </p:nvSpPr>
          <p:spPr bwMode="auto">
            <a:xfrm>
              <a:off x="1212" y="534"/>
              <a:ext cx="7" cy="43"/>
            </a:xfrm>
            <a:custGeom>
              <a:avLst/>
              <a:gdLst>
                <a:gd name="T0" fmla="*/ 7 w 14"/>
                <a:gd name="T1" fmla="*/ 1 h 85"/>
                <a:gd name="T2" fmla="*/ 0 w 14"/>
                <a:gd name="T3" fmla="*/ 4 h 85"/>
                <a:gd name="T4" fmla="*/ 3 w 14"/>
                <a:gd name="T5" fmla="*/ 22 h 85"/>
                <a:gd name="T6" fmla="*/ 5 w 14"/>
                <a:gd name="T7" fmla="*/ 44 h 85"/>
                <a:gd name="T8" fmla="*/ 5 w 14"/>
                <a:gd name="T9" fmla="*/ 67 h 85"/>
                <a:gd name="T10" fmla="*/ 5 w 14"/>
                <a:gd name="T11" fmla="*/ 85 h 85"/>
                <a:gd name="T12" fmla="*/ 12 w 14"/>
                <a:gd name="T13" fmla="*/ 85 h 85"/>
                <a:gd name="T14" fmla="*/ 14 w 14"/>
                <a:gd name="T15" fmla="*/ 67 h 85"/>
                <a:gd name="T16" fmla="*/ 12 w 14"/>
                <a:gd name="T17" fmla="*/ 44 h 85"/>
                <a:gd name="T18" fmla="*/ 10 w 14"/>
                <a:gd name="T19" fmla="*/ 22 h 85"/>
                <a:gd name="T20" fmla="*/ 10 w 14"/>
                <a:gd name="T21" fmla="*/ 4 h 85"/>
                <a:gd name="T22" fmla="*/ 3 w 14"/>
                <a:gd name="T23" fmla="*/ 8 h 85"/>
                <a:gd name="T24" fmla="*/ 10 w 14"/>
                <a:gd name="T25" fmla="*/ 4 h 85"/>
                <a:gd name="T26" fmla="*/ 9 w 14"/>
                <a:gd name="T27" fmla="*/ 1 h 85"/>
                <a:gd name="T28" fmla="*/ 5 w 14"/>
                <a:gd name="T29" fmla="*/ 0 h 85"/>
                <a:gd name="T30" fmla="*/ 2 w 14"/>
                <a:gd name="T31" fmla="*/ 1 h 85"/>
                <a:gd name="T32" fmla="*/ 0 w 14"/>
                <a:gd name="T33" fmla="*/ 4 h 85"/>
                <a:gd name="T34" fmla="*/ 7 w 14"/>
                <a:gd name="T35" fmla="*/ 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85">
                  <a:moveTo>
                    <a:pt x="7" y="1"/>
                  </a:moveTo>
                  <a:lnTo>
                    <a:pt x="0" y="4"/>
                  </a:lnTo>
                  <a:lnTo>
                    <a:pt x="3" y="22"/>
                  </a:lnTo>
                  <a:lnTo>
                    <a:pt x="5" y="44"/>
                  </a:lnTo>
                  <a:lnTo>
                    <a:pt x="5" y="67"/>
                  </a:lnTo>
                  <a:lnTo>
                    <a:pt x="5" y="85"/>
                  </a:lnTo>
                  <a:lnTo>
                    <a:pt x="12" y="85"/>
                  </a:lnTo>
                  <a:lnTo>
                    <a:pt x="14" y="67"/>
                  </a:lnTo>
                  <a:lnTo>
                    <a:pt x="12" y="44"/>
                  </a:lnTo>
                  <a:lnTo>
                    <a:pt x="10" y="22"/>
                  </a:lnTo>
                  <a:lnTo>
                    <a:pt x="10" y="4"/>
                  </a:lnTo>
                  <a:lnTo>
                    <a:pt x="3" y="8"/>
                  </a:lnTo>
                  <a:lnTo>
                    <a:pt x="10" y="4"/>
                  </a:lnTo>
                  <a:lnTo>
                    <a:pt x="9" y="1"/>
                  </a:lnTo>
                  <a:lnTo>
                    <a:pt x="5" y="0"/>
                  </a:lnTo>
                  <a:lnTo>
                    <a:pt x="2" y="1"/>
                  </a:lnTo>
                  <a:lnTo>
                    <a:pt x="0" y="4"/>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7" name="Freeform 71"/>
            <p:cNvSpPr>
              <a:spLocks noChangeAspect="1"/>
            </p:cNvSpPr>
            <p:nvPr/>
          </p:nvSpPr>
          <p:spPr bwMode="auto">
            <a:xfrm>
              <a:off x="1213" y="535"/>
              <a:ext cx="20" cy="7"/>
            </a:xfrm>
            <a:custGeom>
              <a:avLst/>
              <a:gdLst>
                <a:gd name="T0" fmla="*/ 37 w 39"/>
                <a:gd name="T1" fmla="*/ 0 h 14"/>
                <a:gd name="T2" fmla="*/ 37 w 39"/>
                <a:gd name="T3" fmla="*/ 0 h 14"/>
                <a:gd name="T4" fmla="*/ 32 w 39"/>
                <a:gd name="T5" fmla="*/ 1 h 14"/>
                <a:gd name="T6" fmla="*/ 27 w 39"/>
                <a:gd name="T7" fmla="*/ 3 h 14"/>
                <a:gd name="T8" fmla="*/ 25 w 39"/>
                <a:gd name="T9" fmla="*/ 5 h 14"/>
                <a:gd name="T10" fmla="*/ 20 w 39"/>
                <a:gd name="T11" fmla="*/ 5 h 14"/>
                <a:gd name="T12" fmla="*/ 16 w 39"/>
                <a:gd name="T13" fmla="*/ 5 h 14"/>
                <a:gd name="T14" fmla="*/ 12 w 39"/>
                <a:gd name="T15" fmla="*/ 5 h 14"/>
                <a:gd name="T16" fmla="*/ 8 w 39"/>
                <a:gd name="T17" fmla="*/ 2 h 14"/>
                <a:gd name="T18" fmla="*/ 4 w 39"/>
                <a:gd name="T19" fmla="*/ 0 h 14"/>
                <a:gd name="T20" fmla="*/ 0 w 39"/>
                <a:gd name="T21" fmla="*/ 7 h 14"/>
                <a:gd name="T22" fmla="*/ 6 w 39"/>
                <a:gd name="T23" fmla="*/ 9 h 14"/>
                <a:gd name="T24" fmla="*/ 10 w 39"/>
                <a:gd name="T25" fmla="*/ 11 h 14"/>
                <a:gd name="T26" fmla="*/ 16 w 39"/>
                <a:gd name="T27" fmla="*/ 14 h 14"/>
                <a:gd name="T28" fmla="*/ 20 w 39"/>
                <a:gd name="T29" fmla="*/ 11 h 14"/>
                <a:gd name="T30" fmla="*/ 25 w 39"/>
                <a:gd name="T31" fmla="*/ 11 h 14"/>
                <a:gd name="T32" fmla="*/ 30 w 39"/>
                <a:gd name="T33" fmla="*/ 10 h 14"/>
                <a:gd name="T34" fmla="*/ 34 w 39"/>
                <a:gd name="T35" fmla="*/ 8 h 14"/>
                <a:gd name="T36" fmla="*/ 39 w 39"/>
                <a:gd name="T37" fmla="*/ 7 h 14"/>
                <a:gd name="T38" fmla="*/ 39 w 39"/>
                <a:gd name="T39" fmla="*/ 7 h 14"/>
                <a:gd name="T40" fmla="*/ 37 w 39"/>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4">
                  <a:moveTo>
                    <a:pt x="37" y="0"/>
                  </a:moveTo>
                  <a:lnTo>
                    <a:pt x="37" y="0"/>
                  </a:lnTo>
                  <a:lnTo>
                    <a:pt x="32" y="1"/>
                  </a:lnTo>
                  <a:lnTo>
                    <a:pt x="27" y="3"/>
                  </a:lnTo>
                  <a:lnTo>
                    <a:pt x="25" y="5"/>
                  </a:lnTo>
                  <a:lnTo>
                    <a:pt x="20" y="5"/>
                  </a:lnTo>
                  <a:lnTo>
                    <a:pt x="16" y="5"/>
                  </a:lnTo>
                  <a:lnTo>
                    <a:pt x="12" y="5"/>
                  </a:lnTo>
                  <a:lnTo>
                    <a:pt x="8" y="2"/>
                  </a:lnTo>
                  <a:lnTo>
                    <a:pt x="4" y="0"/>
                  </a:lnTo>
                  <a:lnTo>
                    <a:pt x="0" y="7"/>
                  </a:lnTo>
                  <a:lnTo>
                    <a:pt x="6" y="9"/>
                  </a:lnTo>
                  <a:lnTo>
                    <a:pt x="10" y="11"/>
                  </a:lnTo>
                  <a:lnTo>
                    <a:pt x="16" y="14"/>
                  </a:lnTo>
                  <a:lnTo>
                    <a:pt x="20" y="11"/>
                  </a:lnTo>
                  <a:lnTo>
                    <a:pt x="25" y="11"/>
                  </a:lnTo>
                  <a:lnTo>
                    <a:pt x="30" y="10"/>
                  </a:lnTo>
                  <a:lnTo>
                    <a:pt x="34" y="8"/>
                  </a:lnTo>
                  <a:lnTo>
                    <a:pt x="39" y="7"/>
                  </a:lnTo>
                  <a:lnTo>
                    <a:pt x="39" y="7"/>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8" name="Freeform 72"/>
            <p:cNvSpPr>
              <a:spLocks noChangeAspect="1"/>
            </p:cNvSpPr>
            <p:nvPr/>
          </p:nvSpPr>
          <p:spPr bwMode="auto">
            <a:xfrm>
              <a:off x="1232" y="532"/>
              <a:ext cx="22" cy="6"/>
            </a:xfrm>
            <a:custGeom>
              <a:avLst/>
              <a:gdLst>
                <a:gd name="T0" fmla="*/ 45 w 45"/>
                <a:gd name="T1" fmla="*/ 9 h 13"/>
                <a:gd name="T2" fmla="*/ 41 w 45"/>
                <a:gd name="T3" fmla="*/ 4 h 13"/>
                <a:gd name="T4" fmla="*/ 35 w 45"/>
                <a:gd name="T5" fmla="*/ 3 h 13"/>
                <a:gd name="T6" fmla="*/ 30 w 45"/>
                <a:gd name="T7" fmla="*/ 1 h 13"/>
                <a:gd name="T8" fmla="*/ 24 w 45"/>
                <a:gd name="T9" fmla="*/ 0 h 13"/>
                <a:gd name="T10" fmla="*/ 19 w 45"/>
                <a:gd name="T11" fmla="*/ 1 h 13"/>
                <a:gd name="T12" fmla="*/ 15 w 45"/>
                <a:gd name="T13" fmla="*/ 3 h 13"/>
                <a:gd name="T14" fmla="*/ 10 w 45"/>
                <a:gd name="T15" fmla="*/ 4 h 13"/>
                <a:gd name="T16" fmla="*/ 5 w 45"/>
                <a:gd name="T17" fmla="*/ 5 h 13"/>
                <a:gd name="T18" fmla="*/ 0 w 45"/>
                <a:gd name="T19" fmla="*/ 6 h 13"/>
                <a:gd name="T20" fmla="*/ 2 w 45"/>
                <a:gd name="T21" fmla="*/ 13 h 13"/>
                <a:gd name="T22" fmla="*/ 5 w 45"/>
                <a:gd name="T23" fmla="*/ 12 h 13"/>
                <a:gd name="T24" fmla="*/ 10 w 45"/>
                <a:gd name="T25" fmla="*/ 11 h 13"/>
                <a:gd name="T26" fmla="*/ 15 w 45"/>
                <a:gd name="T27" fmla="*/ 9 h 13"/>
                <a:gd name="T28" fmla="*/ 19 w 45"/>
                <a:gd name="T29" fmla="*/ 8 h 13"/>
                <a:gd name="T30" fmla="*/ 24 w 45"/>
                <a:gd name="T31" fmla="*/ 9 h 13"/>
                <a:gd name="T32" fmla="*/ 30 w 45"/>
                <a:gd name="T33" fmla="*/ 8 h 13"/>
                <a:gd name="T34" fmla="*/ 35 w 45"/>
                <a:gd name="T35" fmla="*/ 9 h 13"/>
                <a:gd name="T36" fmla="*/ 41 w 45"/>
                <a:gd name="T37" fmla="*/ 11 h 13"/>
                <a:gd name="T38" fmla="*/ 38 w 45"/>
                <a:gd name="T39" fmla="*/ 5 h 13"/>
                <a:gd name="T40" fmla="*/ 41 w 45"/>
                <a:gd name="T41" fmla="*/ 11 h 13"/>
                <a:gd name="T42" fmla="*/ 43 w 45"/>
                <a:gd name="T43" fmla="*/ 9 h 13"/>
                <a:gd name="T44" fmla="*/ 45 w 45"/>
                <a:gd name="T45" fmla="*/ 7 h 13"/>
                <a:gd name="T46" fmla="*/ 43 w 45"/>
                <a:gd name="T47" fmla="*/ 5 h 13"/>
                <a:gd name="T48" fmla="*/ 41 w 45"/>
                <a:gd name="T49" fmla="*/ 4 h 13"/>
                <a:gd name="T50" fmla="*/ 45 w 45"/>
                <a:gd name="T5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13">
                  <a:moveTo>
                    <a:pt x="45" y="9"/>
                  </a:moveTo>
                  <a:lnTo>
                    <a:pt x="41" y="4"/>
                  </a:lnTo>
                  <a:lnTo>
                    <a:pt x="35" y="3"/>
                  </a:lnTo>
                  <a:lnTo>
                    <a:pt x="30" y="1"/>
                  </a:lnTo>
                  <a:lnTo>
                    <a:pt x="24" y="0"/>
                  </a:lnTo>
                  <a:lnTo>
                    <a:pt x="19" y="1"/>
                  </a:lnTo>
                  <a:lnTo>
                    <a:pt x="15" y="3"/>
                  </a:lnTo>
                  <a:lnTo>
                    <a:pt x="10" y="4"/>
                  </a:lnTo>
                  <a:lnTo>
                    <a:pt x="5" y="5"/>
                  </a:lnTo>
                  <a:lnTo>
                    <a:pt x="0" y="6"/>
                  </a:lnTo>
                  <a:lnTo>
                    <a:pt x="2" y="13"/>
                  </a:lnTo>
                  <a:lnTo>
                    <a:pt x="5" y="12"/>
                  </a:lnTo>
                  <a:lnTo>
                    <a:pt x="10" y="11"/>
                  </a:lnTo>
                  <a:lnTo>
                    <a:pt x="15" y="9"/>
                  </a:lnTo>
                  <a:lnTo>
                    <a:pt x="19" y="8"/>
                  </a:lnTo>
                  <a:lnTo>
                    <a:pt x="24" y="9"/>
                  </a:lnTo>
                  <a:lnTo>
                    <a:pt x="30" y="8"/>
                  </a:lnTo>
                  <a:lnTo>
                    <a:pt x="35" y="9"/>
                  </a:lnTo>
                  <a:lnTo>
                    <a:pt x="41" y="11"/>
                  </a:lnTo>
                  <a:lnTo>
                    <a:pt x="38" y="5"/>
                  </a:lnTo>
                  <a:lnTo>
                    <a:pt x="41" y="11"/>
                  </a:lnTo>
                  <a:lnTo>
                    <a:pt x="43" y="9"/>
                  </a:lnTo>
                  <a:lnTo>
                    <a:pt x="45" y="7"/>
                  </a:lnTo>
                  <a:lnTo>
                    <a:pt x="43" y="5"/>
                  </a:lnTo>
                  <a:lnTo>
                    <a:pt x="41" y="4"/>
                  </a:lnTo>
                  <a:lnTo>
                    <a:pt x="4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69" name="Freeform 73"/>
            <p:cNvSpPr>
              <a:spLocks noChangeAspect="1"/>
            </p:cNvSpPr>
            <p:nvPr/>
          </p:nvSpPr>
          <p:spPr bwMode="auto">
            <a:xfrm>
              <a:off x="1249" y="528"/>
              <a:ext cx="41" cy="14"/>
            </a:xfrm>
            <a:custGeom>
              <a:avLst/>
              <a:gdLst>
                <a:gd name="T0" fmla="*/ 83 w 83"/>
                <a:gd name="T1" fmla="*/ 1 h 30"/>
                <a:gd name="T2" fmla="*/ 78 w 83"/>
                <a:gd name="T3" fmla="*/ 0 h 30"/>
                <a:gd name="T4" fmla="*/ 68 w 83"/>
                <a:gd name="T5" fmla="*/ 5 h 30"/>
                <a:gd name="T6" fmla="*/ 54 w 83"/>
                <a:gd name="T7" fmla="*/ 9 h 30"/>
                <a:gd name="T8" fmla="*/ 40 w 83"/>
                <a:gd name="T9" fmla="*/ 15 h 30"/>
                <a:gd name="T10" fmla="*/ 28 w 83"/>
                <a:gd name="T11" fmla="*/ 20 h 30"/>
                <a:gd name="T12" fmla="*/ 16 w 83"/>
                <a:gd name="T13" fmla="*/ 23 h 30"/>
                <a:gd name="T14" fmla="*/ 9 w 83"/>
                <a:gd name="T15" fmla="*/ 23 h 30"/>
                <a:gd name="T16" fmla="*/ 9 w 83"/>
                <a:gd name="T17" fmla="*/ 23 h 30"/>
                <a:gd name="T18" fmla="*/ 12 w 83"/>
                <a:gd name="T19" fmla="*/ 18 h 30"/>
                <a:gd name="T20" fmla="*/ 5 w 83"/>
                <a:gd name="T21" fmla="*/ 14 h 30"/>
                <a:gd name="T22" fmla="*/ 0 w 83"/>
                <a:gd name="T23" fmla="*/ 23 h 30"/>
                <a:gd name="T24" fmla="*/ 7 w 83"/>
                <a:gd name="T25" fmla="*/ 30 h 30"/>
                <a:gd name="T26" fmla="*/ 16 w 83"/>
                <a:gd name="T27" fmla="*/ 30 h 30"/>
                <a:gd name="T28" fmla="*/ 30 w 83"/>
                <a:gd name="T29" fmla="*/ 26 h 30"/>
                <a:gd name="T30" fmla="*/ 43 w 83"/>
                <a:gd name="T31" fmla="*/ 22 h 30"/>
                <a:gd name="T32" fmla="*/ 56 w 83"/>
                <a:gd name="T33" fmla="*/ 16 h 30"/>
                <a:gd name="T34" fmla="*/ 70 w 83"/>
                <a:gd name="T35" fmla="*/ 12 h 30"/>
                <a:gd name="T36" fmla="*/ 81 w 83"/>
                <a:gd name="T37" fmla="*/ 7 h 30"/>
                <a:gd name="T38" fmla="*/ 76 w 83"/>
                <a:gd name="T39" fmla="*/ 6 h 30"/>
                <a:gd name="T40" fmla="*/ 81 w 83"/>
                <a:gd name="T41" fmla="*/ 7 h 30"/>
                <a:gd name="T42" fmla="*/ 83 w 83"/>
                <a:gd name="T43" fmla="*/ 5 h 30"/>
                <a:gd name="T44" fmla="*/ 83 w 83"/>
                <a:gd name="T45" fmla="*/ 2 h 30"/>
                <a:gd name="T46" fmla="*/ 82 w 83"/>
                <a:gd name="T47" fmla="*/ 0 h 30"/>
                <a:gd name="T48" fmla="*/ 78 w 83"/>
                <a:gd name="T49" fmla="*/ 0 h 30"/>
                <a:gd name="T50" fmla="*/ 83 w 83"/>
                <a:gd name="T5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30">
                  <a:moveTo>
                    <a:pt x="83" y="1"/>
                  </a:moveTo>
                  <a:lnTo>
                    <a:pt x="78" y="0"/>
                  </a:lnTo>
                  <a:lnTo>
                    <a:pt x="68" y="5"/>
                  </a:lnTo>
                  <a:lnTo>
                    <a:pt x="54" y="9"/>
                  </a:lnTo>
                  <a:lnTo>
                    <a:pt x="40" y="15"/>
                  </a:lnTo>
                  <a:lnTo>
                    <a:pt x="28" y="20"/>
                  </a:lnTo>
                  <a:lnTo>
                    <a:pt x="16" y="23"/>
                  </a:lnTo>
                  <a:lnTo>
                    <a:pt x="9" y="23"/>
                  </a:lnTo>
                  <a:lnTo>
                    <a:pt x="9" y="23"/>
                  </a:lnTo>
                  <a:lnTo>
                    <a:pt x="12" y="18"/>
                  </a:lnTo>
                  <a:lnTo>
                    <a:pt x="5" y="14"/>
                  </a:lnTo>
                  <a:lnTo>
                    <a:pt x="0" y="23"/>
                  </a:lnTo>
                  <a:lnTo>
                    <a:pt x="7" y="30"/>
                  </a:lnTo>
                  <a:lnTo>
                    <a:pt x="16" y="30"/>
                  </a:lnTo>
                  <a:lnTo>
                    <a:pt x="30" y="26"/>
                  </a:lnTo>
                  <a:lnTo>
                    <a:pt x="43" y="22"/>
                  </a:lnTo>
                  <a:lnTo>
                    <a:pt x="56" y="16"/>
                  </a:lnTo>
                  <a:lnTo>
                    <a:pt x="70" y="12"/>
                  </a:lnTo>
                  <a:lnTo>
                    <a:pt x="81" y="7"/>
                  </a:lnTo>
                  <a:lnTo>
                    <a:pt x="76" y="6"/>
                  </a:lnTo>
                  <a:lnTo>
                    <a:pt x="81" y="7"/>
                  </a:lnTo>
                  <a:lnTo>
                    <a:pt x="83" y="5"/>
                  </a:lnTo>
                  <a:lnTo>
                    <a:pt x="83" y="2"/>
                  </a:lnTo>
                  <a:lnTo>
                    <a:pt x="82" y="0"/>
                  </a:lnTo>
                  <a:lnTo>
                    <a:pt x="78" y="0"/>
                  </a:lnTo>
                  <a:lnTo>
                    <a:pt x="8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0" name="Freeform 74"/>
            <p:cNvSpPr>
              <a:spLocks noChangeAspect="1"/>
            </p:cNvSpPr>
            <p:nvPr/>
          </p:nvSpPr>
          <p:spPr bwMode="auto">
            <a:xfrm>
              <a:off x="1286" y="528"/>
              <a:ext cx="14" cy="42"/>
            </a:xfrm>
            <a:custGeom>
              <a:avLst/>
              <a:gdLst>
                <a:gd name="T0" fmla="*/ 23 w 26"/>
                <a:gd name="T1" fmla="*/ 76 h 83"/>
                <a:gd name="T2" fmla="*/ 25 w 26"/>
                <a:gd name="T3" fmla="*/ 80 h 83"/>
                <a:gd name="T4" fmla="*/ 26 w 26"/>
                <a:gd name="T5" fmla="*/ 64 h 83"/>
                <a:gd name="T6" fmla="*/ 24 w 26"/>
                <a:gd name="T7" fmla="*/ 44 h 83"/>
                <a:gd name="T8" fmla="*/ 18 w 26"/>
                <a:gd name="T9" fmla="*/ 22 h 83"/>
                <a:gd name="T10" fmla="*/ 7 w 26"/>
                <a:gd name="T11" fmla="*/ 0 h 83"/>
                <a:gd name="T12" fmla="*/ 0 w 26"/>
                <a:gd name="T13" fmla="*/ 5 h 83"/>
                <a:gd name="T14" fmla="*/ 12 w 26"/>
                <a:gd name="T15" fmla="*/ 24 h 83"/>
                <a:gd name="T16" fmla="*/ 17 w 26"/>
                <a:gd name="T17" fmla="*/ 44 h 83"/>
                <a:gd name="T18" fmla="*/ 17 w 26"/>
                <a:gd name="T19" fmla="*/ 64 h 83"/>
                <a:gd name="T20" fmla="*/ 18 w 26"/>
                <a:gd name="T21" fmla="*/ 80 h 83"/>
                <a:gd name="T22" fmla="*/ 21 w 26"/>
                <a:gd name="T23" fmla="*/ 83 h 83"/>
                <a:gd name="T24" fmla="*/ 18 w 26"/>
                <a:gd name="T25" fmla="*/ 80 h 83"/>
                <a:gd name="T26" fmla="*/ 20 w 26"/>
                <a:gd name="T27" fmla="*/ 82 h 83"/>
                <a:gd name="T28" fmla="*/ 22 w 26"/>
                <a:gd name="T29" fmla="*/ 83 h 83"/>
                <a:gd name="T30" fmla="*/ 24 w 26"/>
                <a:gd name="T31" fmla="*/ 82 h 83"/>
                <a:gd name="T32" fmla="*/ 25 w 26"/>
                <a:gd name="T33" fmla="*/ 80 h 83"/>
                <a:gd name="T34" fmla="*/ 23 w 26"/>
                <a:gd name="T35"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83">
                  <a:moveTo>
                    <a:pt x="23" y="76"/>
                  </a:moveTo>
                  <a:lnTo>
                    <a:pt x="25" y="80"/>
                  </a:lnTo>
                  <a:lnTo>
                    <a:pt x="26" y="64"/>
                  </a:lnTo>
                  <a:lnTo>
                    <a:pt x="24" y="44"/>
                  </a:lnTo>
                  <a:lnTo>
                    <a:pt x="18" y="22"/>
                  </a:lnTo>
                  <a:lnTo>
                    <a:pt x="7" y="0"/>
                  </a:lnTo>
                  <a:lnTo>
                    <a:pt x="0" y="5"/>
                  </a:lnTo>
                  <a:lnTo>
                    <a:pt x="12" y="24"/>
                  </a:lnTo>
                  <a:lnTo>
                    <a:pt x="17" y="44"/>
                  </a:lnTo>
                  <a:lnTo>
                    <a:pt x="17" y="64"/>
                  </a:lnTo>
                  <a:lnTo>
                    <a:pt x="18" y="80"/>
                  </a:lnTo>
                  <a:lnTo>
                    <a:pt x="21" y="83"/>
                  </a:lnTo>
                  <a:lnTo>
                    <a:pt x="18" y="80"/>
                  </a:lnTo>
                  <a:lnTo>
                    <a:pt x="20" y="82"/>
                  </a:lnTo>
                  <a:lnTo>
                    <a:pt x="22" y="83"/>
                  </a:lnTo>
                  <a:lnTo>
                    <a:pt x="24" y="82"/>
                  </a:lnTo>
                  <a:lnTo>
                    <a:pt x="25" y="80"/>
                  </a:lnTo>
                  <a:lnTo>
                    <a:pt x="23"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1" name="Freeform 75"/>
            <p:cNvSpPr>
              <a:spLocks noChangeAspect="1"/>
            </p:cNvSpPr>
            <p:nvPr/>
          </p:nvSpPr>
          <p:spPr bwMode="auto">
            <a:xfrm>
              <a:off x="1297" y="566"/>
              <a:ext cx="36" cy="99"/>
            </a:xfrm>
            <a:custGeom>
              <a:avLst/>
              <a:gdLst>
                <a:gd name="T0" fmla="*/ 58 w 72"/>
                <a:gd name="T1" fmla="*/ 197 h 197"/>
                <a:gd name="T2" fmla="*/ 58 w 72"/>
                <a:gd name="T3" fmla="*/ 197 h 197"/>
                <a:gd name="T4" fmla="*/ 64 w 72"/>
                <a:gd name="T5" fmla="*/ 181 h 197"/>
                <a:gd name="T6" fmla="*/ 69 w 72"/>
                <a:gd name="T7" fmla="*/ 157 h 197"/>
                <a:gd name="T8" fmla="*/ 72 w 72"/>
                <a:gd name="T9" fmla="*/ 129 h 197"/>
                <a:gd name="T10" fmla="*/ 72 w 72"/>
                <a:gd name="T11" fmla="*/ 99 h 197"/>
                <a:gd name="T12" fmla="*/ 68 w 72"/>
                <a:gd name="T13" fmla="*/ 68 h 197"/>
                <a:gd name="T14" fmla="*/ 55 w 72"/>
                <a:gd name="T15" fmla="*/ 39 h 197"/>
                <a:gd name="T16" fmla="*/ 33 w 72"/>
                <a:gd name="T17" fmla="*/ 16 h 197"/>
                <a:gd name="T18" fmla="*/ 2 w 72"/>
                <a:gd name="T19" fmla="*/ 0 h 197"/>
                <a:gd name="T20" fmla="*/ 0 w 72"/>
                <a:gd name="T21" fmla="*/ 7 h 197"/>
                <a:gd name="T22" fmla="*/ 29 w 72"/>
                <a:gd name="T23" fmla="*/ 23 h 197"/>
                <a:gd name="T24" fmla="*/ 48 w 72"/>
                <a:gd name="T25" fmla="*/ 44 h 197"/>
                <a:gd name="T26" fmla="*/ 61 w 72"/>
                <a:gd name="T27" fmla="*/ 70 h 197"/>
                <a:gd name="T28" fmla="*/ 65 w 72"/>
                <a:gd name="T29" fmla="*/ 99 h 197"/>
                <a:gd name="T30" fmla="*/ 65 w 72"/>
                <a:gd name="T31" fmla="*/ 129 h 197"/>
                <a:gd name="T32" fmla="*/ 62 w 72"/>
                <a:gd name="T33" fmla="*/ 157 h 197"/>
                <a:gd name="T34" fmla="*/ 57 w 72"/>
                <a:gd name="T35" fmla="*/ 179 h 197"/>
                <a:gd name="T36" fmla="*/ 52 w 72"/>
                <a:gd name="T37" fmla="*/ 195 h 197"/>
                <a:gd name="T38" fmla="*/ 52 w 72"/>
                <a:gd name="T39" fmla="*/ 195 h 197"/>
                <a:gd name="T40" fmla="*/ 58 w 72"/>
                <a:gd name="T4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197">
                  <a:moveTo>
                    <a:pt x="58" y="197"/>
                  </a:moveTo>
                  <a:lnTo>
                    <a:pt x="58" y="197"/>
                  </a:lnTo>
                  <a:lnTo>
                    <a:pt x="64" y="181"/>
                  </a:lnTo>
                  <a:lnTo>
                    <a:pt x="69" y="157"/>
                  </a:lnTo>
                  <a:lnTo>
                    <a:pt x="72" y="129"/>
                  </a:lnTo>
                  <a:lnTo>
                    <a:pt x="72" y="99"/>
                  </a:lnTo>
                  <a:lnTo>
                    <a:pt x="68" y="68"/>
                  </a:lnTo>
                  <a:lnTo>
                    <a:pt x="55" y="39"/>
                  </a:lnTo>
                  <a:lnTo>
                    <a:pt x="33" y="16"/>
                  </a:lnTo>
                  <a:lnTo>
                    <a:pt x="2" y="0"/>
                  </a:lnTo>
                  <a:lnTo>
                    <a:pt x="0" y="7"/>
                  </a:lnTo>
                  <a:lnTo>
                    <a:pt x="29" y="23"/>
                  </a:lnTo>
                  <a:lnTo>
                    <a:pt x="48" y="44"/>
                  </a:lnTo>
                  <a:lnTo>
                    <a:pt x="61" y="70"/>
                  </a:lnTo>
                  <a:lnTo>
                    <a:pt x="65" y="99"/>
                  </a:lnTo>
                  <a:lnTo>
                    <a:pt x="65" y="129"/>
                  </a:lnTo>
                  <a:lnTo>
                    <a:pt x="62" y="157"/>
                  </a:lnTo>
                  <a:lnTo>
                    <a:pt x="57" y="179"/>
                  </a:lnTo>
                  <a:lnTo>
                    <a:pt x="52" y="195"/>
                  </a:lnTo>
                  <a:lnTo>
                    <a:pt x="52" y="195"/>
                  </a:lnTo>
                  <a:lnTo>
                    <a:pt x="58"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2" name="Freeform 76"/>
            <p:cNvSpPr>
              <a:spLocks noChangeAspect="1"/>
            </p:cNvSpPr>
            <p:nvPr/>
          </p:nvSpPr>
          <p:spPr bwMode="auto">
            <a:xfrm>
              <a:off x="1319" y="663"/>
              <a:ext cx="7" cy="23"/>
            </a:xfrm>
            <a:custGeom>
              <a:avLst/>
              <a:gdLst>
                <a:gd name="T0" fmla="*/ 7 w 15"/>
                <a:gd name="T1" fmla="*/ 45 h 45"/>
                <a:gd name="T2" fmla="*/ 7 w 15"/>
                <a:gd name="T3" fmla="*/ 45 h 45"/>
                <a:gd name="T4" fmla="*/ 11 w 15"/>
                <a:gd name="T5" fmla="*/ 33 h 45"/>
                <a:gd name="T6" fmla="*/ 12 w 15"/>
                <a:gd name="T7" fmla="*/ 22 h 45"/>
                <a:gd name="T8" fmla="*/ 13 w 15"/>
                <a:gd name="T9" fmla="*/ 10 h 45"/>
                <a:gd name="T10" fmla="*/ 15 w 15"/>
                <a:gd name="T11" fmla="*/ 2 h 45"/>
                <a:gd name="T12" fmla="*/ 9 w 15"/>
                <a:gd name="T13" fmla="*/ 0 h 45"/>
                <a:gd name="T14" fmla="*/ 6 w 15"/>
                <a:gd name="T15" fmla="*/ 10 h 45"/>
                <a:gd name="T16" fmla="*/ 5 w 15"/>
                <a:gd name="T17" fmla="*/ 22 h 45"/>
                <a:gd name="T18" fmla="*/ 4 w 15"/>
                <a:gd name="T19" fmla="*/ 33 h 45"/>
                <a:gd name="T20" fmla="*/ 0 w 15"/>
                <a:gd name="T21" fmla="*/ 40 h 45"/>
                <a:gd name="T22" fmla="*/ 0 w 15"/>
                <a:gd name="T23" fmla="*/ 40 h 45"/>
                <a:gd name="T24" fmla="*/ 7 w 15"/>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5">
                  <a:moveTo>
                    <a:pt x="7" y="45"/>
                  </a:moveTo>
                  <a:lnTo>
                    <a:pt x="7" y="45"/>
                  </a:lnTo>
                  <a:lnTo>
                    <a:pt x="11" y="33"/>
                  </a:lnTo>
                  <a:lnTo>
                    <a:pt x="12" y="22"/>
                  </a:lnTo>
                  <a:lnTo>
                    <a:pt x="13" y="10"/>
                  </a:lnTo>
                  <a:lnTo>
                    <a:pt x="15" y="2"/>
                  </a:lnTo>
                  <a:lnTo>
                    <a:pt x="9" y="0"/>
                  </a:lnTo>
                  <a:lnTo>
                    <a:pt x="6" y="10"/>
                  </a:lnTo>
                  <a:lnTo>
                    <a:pt x="5" y="22"/>
                  </a:lnTo>
                  <a:lnTo>
                    <a:pt x="4" y="33"/>
                  </a:lnTo>
                  <a:lnTo>
                    <a:pt x="0" y="40"/>
                  </a:lnTo>
                  <a:lnTo>
                    <a:pt x="0" y="40"/>
                  </a:lnTo>
                  <a:lnTo>
                    <a:pt x="7"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3" name="Freeform 77"/>
            <p:cNvSpPr>
              <a:spLocks noChangeAspect="1"/>
            </p:cNvSpPr>
            <p:nvPr/>
          </p:nvSpPr>
          <p:spPr bwMode="auto">
            <a:xfrm>
              <a:off x="1305" y="684"/>
              <a:ext cx="17" cy="65"/>
            </a:xfrm>
            <a:custGeom>
              <a:avLst/>
              <a:gdLst>
                <a:gd name="T0" fmla="*/ 7 w 33"/>
                <a:gd name="T1" fmla="*/ 131 h 131"/>
                <a:gd name="T2" fmla="*/ 7 w 33"/>
                <a:gd name="T3" fmla="*/ 131 h 131"/>
                <a:gd name="T4" fmla="*/ 8 w 33"/>
                <a:gd name="T5" fmla="*/ 95 h 131"/>
                <a:gd name="T6" fmla="*/ 13 w 33"/>
                <a:gd name="T7" fmla="*/ 59 h 131"/>
                <a:gd name="T8" fmla="*/ 21 w 33"/>
                <a:gd name="T9" fmla="*/ 28 h 131"/>
                <a:gd name="T10" fmla="*/ 33 w 33"/>
                <a:gd name="T11" fmla="*/ 5 h 131"/>
                <a:gd name="T12" fmla="*/ 26 w 33"/>
                <a:gd name="T13" fmla="*/ 0 h 131"/>
                <a:gd name="T14" fmla="*/ 14 w 33"/>
                <a:gd name="T15" fmla="*/ 25 h 131"/>
                <a:gd name="T16" fmla="*/ 6 w 33"/>
                <a:gd name="T17" fmla="*/ 59 h 131"/>
                <a:gd name="T18" fmla="*/ 1 w 33"/>
                <a:gd name="T19" fmla="*/ 95 h 131"/>
                <a:gd name="T20" fmla="*/ 0 w 33"/>
                <a:gd name="T21" fmla="*/ 131 h 131"/>
                <a:gd name="T22" fmla="*/ 0 w 33"/>
                <a:gd name="T23" fmla="*/ 131 h 131"/>
                <a:gd name="T24" fmla="*/ 7 w 33"/>
                <a:gd name="T25"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31">
                  <a:moveTo>
                    <a:pt x="7" y="131"/>
                  </a:moveTo>
                  <a:lnTo>
                    <a:pt x="7" y="131"/>
                  </a:lnTo>
                  <a:lnTo>
                    <a:pt x="8" y="95"/>
                  </a:lnTo>
                  <a:lnTo>
                    <a:pt x="13" y="59"/>
                  </a:lnTo>
                  <a:lnTo>
                    <a:pt x="21" y="28"/>
                  </a:lnTo>
                  <a:lnTo>
                    <a:pt x="33" y="5"/>
                  </a:lnTo>
                  <a:lnTo>
                    <a:pt x="26" y="0"/>
                  </a:lnTo>
                  <a:lnTo>
                    <a:pt x="14" y="25"/>
                  </a:lnTo>
                  <a:lnTo>
                    <a:pt x="6" y="59"/>
                  </a:lnTo>
                  <a:lnTo>
                    <a:pt x="1" y="95"/>
                  </a:lnTo>
                  <a:lnTo>
                    <a:pt x="0" y="131"/>
                  </a:lnTo>
                  <a:lnTo>
                    <a:pt x="0" y="131"/>
                  </a:lnTo>
                  <a:lnTo>
                    <a:pt x="7"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4" name="Freeform 78"/>
            <p:cNvSpPr>
              <a:spLocks noChangeAspect="1"/>
            </p:cNvSpPr>
            <p:nvPr/>
          </p:nvSpPr>
          <p:spPr bwMode="auto">
            <a:xfrm>
              <a:off x="1290" y="749"/>
              <a:ext cx="19" cy="54"/>
            </a:xfrm>
            <a:custGeom>
              <a:avLst/>
              <a:gdLst>
                <a:gd name="T0" fmla="*/ 7 w 38"/>
                <a:gd name="T1" fmla="*/ 104 h 108"/>
                <a:gd name="T2" fmla="*/ 5 w 38"/>
                <a:gd name="T3" fmla="*/ 108 h 108"/>
                <a:gd name="T4" fmla="*/ 24 w 38"/>
                <a:gd name="T5" fmla="*/ 90 h 108"/>
                <a:gd name="T6" fmla="*/ 33 w 38"/>
                <a:gd name="T7" fmla="*/ 63 h 108"/>
                <a:gd name="T8" fmla="*/ 38 w 38"/>
                <a:gd name="T9" fmla="*/ 33 h 108"/>
                <a:gd name="T10" fmla="*/ 38 w 38"/>
                <a:gd name="T11" fmla="*/ 0 h 108"/>
                <a:gd name="T12" fmla="*/ 31 w 38"/>
                <a:gd name="T13" fmla="*/ 0 h 108"/>
                <a:gd name="T14" fmla="*/ 31 w 38"/>
                <a:gd name="T15" fmla="*/ 33 h 108"/>
                <a:gd name="T16" fmla="*/ 26 w 38"/>
                <a:gd name="T17" fmla="*/ 63 h 108"/>
                <a:gd name="T18" fmla="*/ 17 w 38"/>
                <a:gd name="T19" fmla="*/ 86 h 108"/>
                <a:gd name="T20" fmla="*/ 2 w 38"/>
                <a:gd name="T21" fmla="*/ 101 h 108"/>
                <a:gd name="T22" fmla="*/ 0 w 38"/>
                <a:gd name="T23" fmla="*/ 104 h 108"/>
                <a:gd name="T24" fmla="*/ 2 w 38"/>
                <a:gd name="T25" fmla="*/ 101 h 108"/>
                <a:gd name="T26" fmla="*/ 0 w 38"/>
                <a:gd name="T27" fmla="*/ 102 h 108"/>
                <a:gd name="T28" fmla="*/ 0 w 38"/>
                <a:gd name="T29" fmla="*/ 105 h 108"/>
                <a:gd name="T30" fmla="*/ 1 w 38"/>
                <a:gd name="T31" fmla="*/ 108 h 108"/>
                <a:gd name="T32" fmla="*/ 5 w 38"/>
                <a:gd name="T33" fmla="*/ 108 h 108"/>
                <a:gd name="T34" fmla="*/ 7 w 38"/>
                <a:gd name="T35" fmla="*/ 10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108">
                  <a:moveTo>
                    <a:pt x="7" y="104"/>
                  </a:moveTo>
                  <a:lnTo>
                    <a:pt x="5" y="108"/>
                  </a:lnTo>
                  <a:lnTo>
                    <a:pt x="24" y="90"/>
                  </a:lnTo>
                  <a:lnTo>
                    <a:pt x="33" y="63"/>
                  </a:lnTo>
                  <a:lnTo>
                    <a:pt x="38" y="33"/>
                  </a:lnTo>
                  <a:lnTo>
                    <a:pt x="38" y="0"/>
                  </a:lnTo>
                  <a:lnTo>
                    <a:pt x="31" y="0"/>
                  </a:lnTo>
                  <a:lnTo>
                    <a:pt x="31" y="33"/>
                  </a:lnTo>
                  <a:lnTo>
                    <a:pt x="26" y="63"/>
                  </a:lnTo>
                  <a:lnTo>
                    <a:pt x="17" y="86"/>
                  </a:lnTo>
                  <a:lnTo>
                    <a:pt x="2" y="101"/>
                  </a:lnTo>
                  <a:lnTo>
                    <a:pt x="0" y="104"/>
                  </a:lnTo>
                  <a:lnTo>
                    <a:pt x="2" y="101"/>
                  </a:lnTo>
                  <a:lnTo>
                    <a:pt x="0" y="102"/>
                  </a:lnTo>
                  <a:lnTo>
                    <a:pt x="0" y="105"/>
                  </a:lnTo>
                  <a:lnTo>
                    <a:pt x="1" y="108"/>
                  </a:lnTo>
                  <a:lnTo>
                    <a:pt x="5" y="108"/>
                  </a:lnTo>
                  <a:lnTo>
                    <a:pt x="7"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5" name="Freeform 79"/>
            <p:cNvSpPr>
              <a:spLocks noChangeAspect="1"/>
            </p:cNvSpPr>
            <p:nvPr/>
          </p:nvSpPr>
          <p:spPr bwMode="auto">
            <a:xfrm>
              <a:off x="1265" y="801"/>
              <a:ext cx="28" cy="26"/>
            </a:xfrm>
            <a:custGeom>
              <a:avLst/>
              <a:gdLst>
                <a:gd name="T0" fmla="*/ 3 w 57"/>
                <a:gd name="T1" fmla="*/ 52 h 52"/>
                <a:gd name="T2" fmla="*/ 3 w 57"/>
                <a:gd name="T3" fmla="*/ 52 h 52"/>
                <a:gd name="T4" fmla="*/ 13 w 57"/>
                <a:gd name="T5" fmla="*/ 47 h 52"/>
                <a:gd name="T6" fmla="*/ 22 w 57"/>
                <a:gd name="T7" fmla="*/ 43 h 52"/>
                <a:gd name="T8" fmla="*/ 33 w 57"/>
                <a:gd name="T9" fmla="*/ 37 h 52"/>
                <a:gd name="T10" fmla="*/ 41 w 57"/>
                <a:gd name="T11" fmla="*/ 31 h 52"/>
                <a:gd name="T12" fmla="*/ 48 w 57"/>
                <a:gd name="T13" fmla="*/ 24 h 52"/>
                <a:gd name="T14" fmla="*/ 53 w 57"/>
                <a:gd name="T15" fmla="*/ 17 h 52"/>
                <a:gd name="T16" fmla="*/ 57 w 57"/>
                <a:gd name="T17" fmla="*/ 8 h 52"/>
                <a:gd name="T18" fmla="*/ 57 w 57"/>
                <a:gd name="T19" fmla="*/ 0 h 52"/>
                <a:gd name="T20" fmla="*/ 50 w 57"/>
                <a:gd name="T21" fmla="*/ 0 h 52"/>
                <a:gd name="T22" fmla="*/ 50 w 57"/>
                <a:gd name="T23" fmla="*/ 8 h 52"/>
                <a:gd name="T24" fmla="*/ 46 w 57"/>
                <a:gd name="T25" fmla="*/ 13 h 52"/>
                <a:gd name="T26" fmla="*/ 43 w 57"/>
                <a:gd name="T27" fmla="*/ 20 h 52"/>
                <a:gd name="T28" fmla="*/ 36 w 57"/>
                <a:gd name="T29" fmla="*/ 24 h 52"/>
                <a:gd name="T30" fmla="*/ 28 w 57"/>
                <a:gd name="T31" fmla="*/ 30 h 52"/>
                <a:gd name="T32" fmla="*/ 20 w 57"/>
                <a:gd name="T33" fmla="*/ 36 h 52"/>
                <a:gd name="T34" fmla="*/ 11 w 57"/>
                <a:gd name="T35" fmla="*/ 40 h 52"/>
                <a:gd name="T36" fmla="*/ 0 w 57"/>
                <a:gd name="T37" fmla="*/ 45 h 52"/>
                <a:gd name="T38" fmla="*/ 0 w 57"/>
                <a:gd name="T39" fmla="*/ 45 h 52"/>
                <a:gd name="T40" fmla="*/ 3 w 57"/>
                <a:gd name="T4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 h="52">
                  <a:moveTo>
                    <a:pt x="3" y="52"/>
                  </a:moveTo>
                  <a:lnTo>
                    <a:pt x="3" y="52"/>
                  </a:lnTo>
                  <a:lnTo>
                    <a:pt x="13" y="47"/>
                  </a:lnTo>
                  <a:lnTo>
                    <a:pt x="22" y="43"/>
                  </a:lnTo>
                  <a:lnTo>
                    <a:pt x="33" y="37"/>
                  </a:lnTo>
                  <a:lnTo>
                    <a:pt x="41" y="31"/>
                  </a:lnTo>
                  <a:lnTo>
                    <a:pt x="48" y="24"/>
                  </a:lnTo>
                  <a:lnTo>
                    <a:pt x="53" y="17"/>
                  </a:lnTo>
                  <a:lnTo>
                    <a:pt x="57" y="8"/>
                  </a:lnTo>
                  <a:lnTo>
                    <a:pt x="57" y="0"/>
                  </a:lnTo>
                  <a:lnTo>
                    <a:pt x="50" y="0"/>
                  </a:lnTo>
                  <a:lnTo>
                    <a:pt x="50" y="8"/>
                  </a:lnTo>
                  <a:lnTo>
                    <a:pt x="46" y="13"/>
                  </a:lnTo>
                  <a:lnTo>
                    <a:pt x="43" y="20"/>
                  </a:lnTo>
                  <a:lnTo>
                    <a:pt x="36" y="24"/>
                  </a:lnTo>
                  <a:lnTo>
                    <a:pt x="28" y="30"/>
                  </a:lnTo>
                  <a:lnTo>
                    <a:pt x="20" y="36"/>
                  </a:lnTo>
                  <a:lnTo>
                    <a:pt x="11" y="40"/>
                  </a:lnTo>
                  <a:lnTo>
                    <a:pt x="0" y="45"/>
                  </a:lnTo>
                  <a:lnTo>
                    <a:pt x="0" y="45"/>
                  </a:lnTo>
                  <a:lnTo>
                    <a:pt x="3"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6" name="Freeform 80"/>
            <p:cNvSpPr>
              <a:spLocks noChangeAspect="1"/>
            </p:cNvSpPr>
            <p:nvPr/>
          </p:nvSpPr>
          <p:spPr bwMode="auto">
            <a:xfrm>
              <a:off x="1239" y="823"/>
              <a:ext cx="27" cy="19"/>
            </a:xfrm>
            <a:custGeom>
              <a:avLst/>
              <a:gdLst>
                <a:gd name="T0" fmla="*/ 7 w 56"/>
                <a:gd name="T1" fmla="*/ 38 h 38"/>
                <a:gd name="T2" fmla="*/ 7 w 56"/>
                <a:gd name="T3" fmla="*/ 38 h 38"/>
                <a:gd name="T4" fmla="*/ 10 w 56"/>
                <a:gd name="T5" fmla="*/ 35 h 38"/>
                <a:gd name="T6" fmla="*/ 13 w 56"/>
                <a:gd name="T7" fmla="*/ 31 h 38"/>
                <a:gd name="T8" fmla="*/ 18 w 56"/>
                <a:gd name="T9" fmla="*/ 28 h 38"/>
                <a:gd name="T10" fmla="*/ 23 w 56"/>
                <a:gd name="T11" fmla="*/ 23 h 38"/>
                <a:gd name="T12" fmla="*/ 29 w 56"/>
                <a:gd name="T13" fmla="*/ 20 h 38"/>
                <a:gd name="T14" fmla="*/ 37 w 56"/>
                <a:gd name="T15" fmla="*/ 15 h 38"/>
                <a:gd name="T16" fmla="*/ 46 w 56"/>
                <a:gd name="T17" fmla="*/ 12 h 38"/>
                <a:gd name="T18" fmla="*/ 56 w 56"/>
                <a:gd name="T19" fmla="*/ 7 h 38"/>
                <a:gd name="T20" fmla="*/ 53 w 56"/>
                <a:gd name="T21" fmla="*/ 0 h 38"/>
                <a:gd name="T22" fmla="*/ 44 w 56"/>
                <a:gd name="T23" fmla="*/ 5 h 38"/>
                <a:gd name="T24" fmla="*/ 35 w 56"/>
                <a:gd name="T25" fmla="*/ 8 h 38"/>
                <a:gd name="T26" fmla="*/ 27 w 56"/>
                <a:gd name="T27" fmla="*/ 13 h 38"/>
                <a:gd name="T28" fmla="*/ 19 w 56"/>
                <a:gd name="T29" fmla="*/ 16 h 38"/>
                <a:gd name="T30" fmla="*/ 13 w 56"/>
                <a:gd name="T31" fmla="*/ 21 h 38"/>
                <a:gd name="T32" fmla="*/ 8 w 56"/>
                <a:gd name="T33" fmla="*/ 24 h 38"/>
                <a:gd name="T34" fmla="*/ 3 w 56"/>
                <a:gd name="T35" fmla="*/ 30 h 38"/>
                <a:gd name="T36" fmla="*/ 0 w 56"/>
                <a:gd name="T37" fmla="*/ 36 h 38"/>
                <a:gd name="T38" fmla="*/ 0 w 56"/>
                <a:gd name="T39" fmla="*/ 36 h 38"/>
                <a:gd name="T40" fmla="*/ 7 w 56"/>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8">
                  <a:moveTo>
                    <a:pt x="7" y="38"/>
                  </a:moveTo>
                  <a:lnTo>
                    <a:pt x="7" y="38"/>
                  </a:lnTo>
                  <a:lnTo>
                    <a:pt x="10" y="35"/>
                  </a:lnTo>
                  <a:lnTo>
                    <a:pt x="13" y="31"/>
                  </a:lnTo>
                  <a:lnTo>
                    <a:pt x="18" y="28"/>
                  </a:lnTo>
                  <a:lnTo>
                    <a:pt x="23" y="23"/>
                  </a:lnTo>
                  <a:lnTo>
                    <a:pt x="29" y="20"/>
                  </a:lnTo>
                  <a:lnTo>
                    <a:pt x="37" y="15"/>
                  </a:lnTo>
                  <a:lnTo>
                    <a:pt x="46" y="12"/>
                  </a:lnTo>
                  <a:lnTo>
                    <a:pt x="56" y="7"/>
                  </a:lnTo>
                  <a:lnTo>
                    <a:pt x="53" y="0"/>
                  </a:lnTo>
                  <a:lnTo>
                    <a:pt x="44" y="5"/>
                  </a:lnTo>
                  <a:lnTo>
                    <a:pt x="35" y="8"/>
                  </a:lnTo>
                  <a:lnTo>
                    <a:pt x="27" y="13"/>
                  </a:lnTo>
                  <a:lnTo>
                    <a:pt x="19" y="16"/>
                  </a:lnTo>
                  <a:lnTo>
                    <a:pt x="13" y="21"/>
                  </a:lnTo>
                  <a:lnTo>
                    <a:pt x="8" y="24"/>
                  </a:lnTo>
                  <a:lnTo>
                    <a:pt x="3" y="30"/>
                  </a:lnTo>
                  <a:lnTo>
                    <a:pt x="0" y="36"/>
                  </a:lnTo>
                  <a:lnTo>
                    <a:pt x="0" y="36"/>
                  </a:lnTo>
                  <a:lnTo>
                    <a:pt x="7"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7" name="Freeform 81"/>
            <p:cNvSpPr>
              <a:spLocks noChangeAspect="1"/>
            </p:cNvSpPr>
            <p:nvPr/>
          </p:nvSpPr>
          <p:spPr bwMode="auto">
            <a:xfrm>
              <a:off x="1197" y="841"/>
              <a:ext cx="45" cy="21"/>
            </a:xfrm>
            <a:custGeom>
              <a:avLst/>
              <a:gdLst>
                <a:gd name="T0" fmla="*/ 3 w 91"/>
                <a:gd name="T1" fmla="*/ 41 h 41"/>
                <a:gd name="T2" fmla="*/ 3 w 91"/>
                <a:gd name="T3" fmla="*/ 41 h 41"/>
                <a:gd name="T4" fmla="*/ 13 w 91"/>
                <a:gd name="T5" fmla="*/ 38 h 41"/>
                <a:gd name="T6" fmla="*/ 25 w 91"/>
                <a:gd name="T7" fmla="*/ 34 h 41"/>
                <a:gd name="T8" fmla="*/ 38 w 91"/>
                <a:gd name="T9" fmla="*/ 30 h 41"/>
                <a:gd name="T10" fmla="*/ 52 w 91"/>
                <a:gd name="T11" fmla="*/ 25 h 41"/>
                <a:gd name="T12" fmla="*/ 65 w 91"/>
                <a:gd name="T13" fmla="*/ 20 h 41"/>
                <a:gd name="T14" fmla="*/ 76 w 91"/>
                <a:gd name="T15" fmla="*/ 15 h 41"/>
                <a:gd name="T16" fmla="*/ 86 w 91"/>
                <a:gd name="T17" fmla="*/ 10 h 41"/>
                <a:gd name="T18" fmla="*/ 91 w 91"/>
                <a:gd name="T19" fmla="*/ 2 h 41"/>
                <a:gd name="T20" fmla="*/ 84 w 91"/>
                <a:gd name="T21" fmla="*/ 0 h 41"/>
                <a:gd name="T22" fmla="*/ 81 w 91"/>
                <a:gd name="T23" fmla="*/ 3 h 41"/>
                <a:gd name="T24" fmla="*/ 74 w 91"/>
                <a:gd name="T25" fmla="*/ 8 h 41"/>
                <a:gd name="T26" fmla="*/ 63 w 91"/>
                <a:gd name="T27" fmla="*/ 14 h 41"/>
                <a:gd name="T28" fmla="*/ 50 w 91"/>
                <a:gd name="T29" fmla="*/ 18 h 41"/>
                <a:gd name="T30" fmla="*/ 36 w 91"/>
                <a:gd name="T31" fmla="*/ 23 h 41"/>
                <a:gd name="T32" fmla="*/ 22 w 91"/>
                <a:gd name="T33" fmla="*/ 27 h 41"/>
                <a:gd name="T34" fmla="*/ 11 w 91"/>
                <a:gd name="T35" fmla="*/ 31 h 41"/>
                <a:gd name="T36" fmla="*/ 0 w 91"/>
                <a:gd name="T37" fmla="*/ 34 h 41"/>
                <a:gd name="T38" fmla="*/ 0 w 91"/>
                <a:gd name="T39" fmla="*/ 34 h 41"/>
                <a:gd name="T40" fmla="*/ 3 w 91"/>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41">
                  <a:moveTo>
                    <a:pt x="3" y="41"/>
                  </a:moveTo>
                  <a:lnTo>
                    <a:pt x="3" y="41"/>
                  </a:lnTo>
                  <a:lnTo>
                    <a:pt x="13" y="38"/>
                  </a:lnTo>
                  <a:lnTo>
                    <a:pt x="25" y="34"/>
                  </a:lnTo>
                  <a:lnTo>
                    <a:pt x="38" y="30"/>
                  </a:lnTo>
                  <a:lnTo>
                    <a:pt x="52" y="25"/>
                  </a:lnTo>
                  <a:lnTo>
                    <a:pt x="65" y="20"/>
                  </a:lnTo>
                  <a:lnTo>
                    <a:pt x="76" y="15"/>
                  </a:lnTo>
                  <a:lnTo>
                    <a:pt x="86" y="10"/>
                  </a:lnTo>
                  <a:lnTo>
                    <a:pt x="91" y="2"/>
                  </a:lnTo>
                  <a:lnTo>
                    <a:pt x="84" y="0"/>
                  </a:lnTo>
                  <a:lnTo>
                    <a:pt x="81" y="3"/>
                  </a:lnTo>
                  <a:lnTo>
                    <a:pt x="74" y="8"/>
                  </a:lnTo>
                  <a:lnTo>
                    <a:pt x="63" y="14"/>
                  </a:lnTo>
                  <a:lnTo>
                    <a:pt x="50" y="18"/>
                  </a:lnTo>
                  <a:lnTo>
                    <a:pt x="36" y="23"/>
                  </a:lnTo>
                  <a:lnTo>
                    <a:pt x="22" y="27"/>
                  </a:lnTo>
                  <a:lnTo>
                    <a:pt x="11" y="31"/>
                  </a:lnTo>
                  <a:lnTo>
                    <a:pt x="0" y="34"/>
                  </a:lnTo>
                  <a:lnTo>
                    <a:pt x="0" y="34"/>
                  </a:lnTo>
                  <a:lnTo>
                    <a:pt x="3"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8" name="Freeform 82"/>
            <p:cNvSpPr>
              <a:spLocks noChangeAspect="1"/>
            </p:cNvSpPr>
            <p:nvPr/>
          </p:nvSpPr>
          <p:spPr bwMode="auto">
            <a:xfrm>
              <a:off x="1136" y="859"/>
              <a:ext cx="62" cy="31"/>
            </a:xfrm>
            <a:custGeom>
              <a:avLst/>
              <a:gdLst>
                <a:gd name="T0" fmla="*/ 0 w 124"/>
                <a:gd name="T1" fmla="*/ 62 h 62"/>
                <a:gd name="T2" fmla="*/ 0 w 124"/>
                <a:gd name="T3" fmla="*/ 62 h 62"/>
                <a:gd name="T4" fmla="*/ 14 w 124"/>
                <a:gd name="T5" fmla="*/ 59 h 62"/>
                <a:gd name="T6" fmla="*/ 30 w 124"/>
                <a:gd name="T7" fmla="*/ 53 h 62"/>
                <a:gd name="T8" fmla="*/ 48 w 124"/>
                <a:gd name="T9" fmla="*/ 45 h 62"/>
                <a:gd name="T10" fmla="*/ 65 w 124"/>
                <a:gd name="T11" fmla="*/ 36 h 62"/>
                <a:gd name="T12" fmla="*/ 83 w 124"/>
                <a:gd name="T13" fmla="*/ 27 h 62"/>
                <a:gd name="T14" fmla="*/ 100 w 124"/>
                <a:gd name="T15" fmla="*/ 18 h 62"/>
                <a:gd name="T16" fmla="*/ 113 w 124"/>
                <a:gd name="T17" fmla="*/ 12 h 62"/>
                <a:gd name="T18" fmla="*/ 124 w 124"/>
                <a:gd name="T19" fmla="*/ 7 h 62"/>
                <a:gd name="T20" fmla="*/ 121 w 124"/>
                <a:gd name="T21" fmla="*/ 0 h 62"/>
                <a:gd name="T22" fmla="*/ 111 w 124"/>
                <a:gd name="T23" fmla="*/ 5 h 62"/>
                <a:gd name="T24" fmla="*/ 97 w 124"/>
                <a:gd name="T25" fmla="*/ 11 h 62"/>
                <a:gd name="T26" fmla="*/ 81 w 124"/>
                <a:gd name="T27" fmla="*/ 20 h 62"/>
                <a:gd name="T28" fmla="*/ 63 w 124"/>
                <a:gd name="T29" fmla="*/ 29 h 62"/>
                <a:gd name="T30" fmla="*/ 45 w 124"/>
                <a:gd name="T31" fmla="*/ 38 h 62"/>
                <a:gd name="T32" fmla="*/ 28 w 124"/>
                <a:gd name="T33" fmla="*/ 46 h 62"/>
                <a:gd name="T34" fmla="*/ 12 w 124"/>
                <a:gd name="T35" fmla="*/ 52 h 62"/>
                <a:gd name="T36" fmla="*/ 0 w 124"/>
                <a:gd name="T37" fmla="*/ 56 h 62"/>
                <a:gd name="T38" fmla="*/ 0 w 124"/>
                <a:gd name="T39" fmla="*/ 56 h 62"/>
                <a:gd name="T40" fmla="*/ 0 w 124"/>
                <a:gd name="T4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 h="62">
                  <a:moveTo>
                    <a:pt x="0" y="62"/>
                  </a:moveTo>
                  <a:lnTo>
                    <a:pt x="0" y="62"/>
                  </a:lnTo>
                  <a:lnTo>
                    <a:pt x="14" y="59"/>
                  </a:lnTo>
                  <a:lnTo>
                    <a:pt x="30" y="53"/>
                  </a:lnTo>
                  <a:lnTo>
                    <a:pt x="48" y="45"/>
                  </a:lnTo>
                  <a:lnTo>
                    <a:pt x="65" y="36"/>
                  </a:lnTo>
                  <a:lnTo>
                    <a:pt x="83" y="27"/>
                  </a:lnTo>
                  <a:lnTo>
                    <a:pt x="100" y="18"/>
                  </a:lnTo>
                  <a:lnTo>
                    <a:pt x="113" y="12"/>
                  </a:lnTo>
                  <a:lnTo>
                    <a:pt x="124" y="7"/>
                  </a:lnTo>
                  <a:lnTo>
                    <a:pt x="121" y="0"/>
                  </a:lnTo>
                  <a:lnTo>
                    <a:pt x="111" y="5"/>
                  </a:lnTo>
                  <a:lnTo>
                    <a:pt x="97" y="11"/>
                  </a:lnTo>
                  <a:lnTo>
                    <a:pt x="81" y="20"/>
                  </a:lnTo>
                  <a:lnTo>
                    <a:pt x="63" y="29"/>
                  </a:lnTo>
                  <a:lnTo>
                    <a:pt x="45" y="38"/>
                  </a:lnTo>
                  <a:lnTo>
                    <a:pt x="28" y="46"/>
                  </a:lnTo>
                  <a:lnTo>
                    <a:pt x="12" y="52"/>
                  </a:lnTo>
                  <a:lnTo>
                    <a:pt x="0" y="56"/>
                  </a:lnTo>
                  <a:lnTo>
                    <a:pt x="0" y="56"/>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79" name="Freeform 83"/>
            <p:cNvSpPr>
              <a:spLocks noChangeAspect="1"/>
            </p:cNvSpPr>
            <p:nvPr/>
          </p:nvSpPr>
          <p:spPr bwMode="auto">
            <a:xfrm>
              <a:off x="1065" y="886"/>
              <a:ext cx="71" cy="33"/>
            </a:xfrm>
            <a:custGeom>
              <a:avLst/>
              <a:gdLst>
                <a:gd name="T0" fmla="*/ 4 w 142"/>
                <a:gd name="T1" fmla="*/ 65 h 65"/>
                <a:gd name="T2" fmla="*/ 4 w 142"/>
                <a:gd name="T3" fmla="*/ 65 h 65"/>
                <a:gd name="T4" fmla="*/ 16 w 142"/>
                <a:gd name="T5" fmla="*/ 58 h 65"/>
                <a:gd name="T6" fmla="*/ 33 w 142"/>
                <a:gd name="T7" fmla="*/ 49 h 65"/>
                <a:gd name="T8" fmla="*/ 53 w 142"/>
                <a:gd name="T9" fmla="*/ 40 h 65"/>
                <a:gd name="T10" fmla="*/ 73 w 142"/>
                <a:gd name="T11" fmla="*/ 31 h 65"/>
                <a:gd name="T12" fmla="*/ 94 w 142"/>
                <a:gd name="T13" fmla="*/ 23 h 65"/>
                <a:gd name="T14" fmla="*/ 114 w 142"/>
                <a:gd name="T15" fmla="*/ 16 h 65"/>
                <a:gd name="T16" fmla="*/ 131 w 142"/>
                <a:gd name="T17" fmla="*/ 10 h 65"/>
                <a:gd name="T18" fmla="*/ 142 w 142"/>
                <a:gd name="T19" fmla="*/ 6 h 65"/>
                <a:gd name="T20" fmla="*/ 142 w 142"/>
                <a:gd name="T21" fmla="*/ 0 h 65"/>
                <a:gd name="T22" fmla="*/ 129 w 142"/>
                <a:gd name="T23" fmla="*/ 3 h 65"/>
                <a:gd name="T24" fmla="*/ 111 w 142"/>
                <a:gd name="T25" fmla="*/ 9 h 65"/>
                <a:gd name="T26" fmla="*/ 92 w 142"/>
                <a:gd name="T27" fmla="*/ 16 h 65"/>
                <a:gd name="T28" fmla="*/ 71 w 142"/>
                <a:gd name="T29" fmla="*/ 24 h 65"/>
                <a:gd name="T30" fmla="*/ 50 w 142"/>
                <a:gd name="T31" fmla="*/ 33 h 65"/>
                <a:gd name="T32" fmla="*/ 31 w 142"/>
                <a:gd name="T33" fmla="*/ 42 h 65"/>
                <a:gd name="T34" fmla="*/ 14 w 142"/>
                <a:gd name="T35" fmla="*/ 51 h 65"/>
                <a:gd name="T36" fmla="*/ 0 w 142"/>
                <a:gd name="T37" fmla="*/ 58 h 65"/>
                <a:gd name="T38" fmla="*/ 0 w 142"/>
                <a:gd name="T39" fmla="*/ 58 h 65"/>
                <a:gd name="T40" fmla="*/ 4 w 142"/>
                <a:gd name="T4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65">
                  <a:moveTo>
                    <a:pt x="4" y="65"/>
                  </a:moveTo>
                  <a:lnTo>
                    <a:pt x="4" y="65"/>
                  </a:lnTo>
                  <a:lnTo>
                    <a:pt x="16" y="58"/>
                  </a:lnTo>
                  <a:lnTo>
                    <a:pt x="33" y="49"/>
                  </a:lnTo>
                  <a:lnTo>
                    <a:pt x="53" y="40"/>
                  </a:lnTo>
                  <a:lnTo>
                    <a:pt x="73" y="31"/>
                  </a:lnTo>
                  <a:lnTo>
                    <a:pt x="94" y="23"/>
                  </a:lnTo>
                  <a:lnTo>
                    <a:pt x="114" y="16"/>
                  </a:lnTo>
                  <a:lnTo>
                    <a:pt x="131" y="10"/>
                  </a:lnTo>
                  <a:lnTo>
                    <a:pt x="142" y="6"/>
                  </a:lnTo>
                  <a:lnTo>
                    <a:pt x="142" y="0"/>
                  </a:lnTo>
                  <a:lnTo>
                    <a:pt x="129" y="3"/>
                  </a:lnTo>
                  <a:lnTo>
                    <a:pt x="111" y="9"/>
                  </a:lnTo>
                  <a:lnTo>
                    <a:pt x="92" y="16"/>
                  </a:lnTo>
                  <a:lnTo>
                    <a:pt x="71" y="24"/>
                  </a:lnTo>
                  <a:lnTo>
                    <a:pt x="50" y="33"/>
                  </a:lnTo>
                  <a:lnTo>
                    <a:pt x="31" y="42"/>
                  </a:lnTo>
                  <a:lnTo>
                    <a:pt x="14" y="51"/>
                  </a:lnTo>
                  <a:lnTo>
                    <a:pt x="0" y="58"/>
                  </a:lnTo>
                  <a:lnTo>
                    <a:pt x="0" y="58"/>
                  </a:lnTo>
                  <a:lnTo>
                    <a:pt x="4"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0" name="Freeform 84"/>
            <p:cNvSpPr>
              <a:spLocks noChangeAspect="1"/>
            </p:cNvSpPr>
            <p:nvPr/>
          </p:nvSpPr>
          <p:spPr bwMode="auto">
            <a:xfrm>
              <a:off x="1014" y="916"/>
              <a:ext cx="53" cy="16"/>
            </a:xfrm>
            <a:custGeom>
              <a:avLst/>
              <a:gdLst>
                <a:gd name="T0" fmla="*/ 0 w 107"/>
                <a:gd name="T1" fmla="*/ 33 h 34"/>
                <a:gd name="T2" fmla="*/ 0 w 107"/>
                <a:gd name="T3" fmla="*/ 33 h 34"/>
                <a:gd name="T4" fmla="*/ 14 w 107"/>
                <a:gd name="T5" fmla="*/ 34 h 34"/>
                <a:gd name="T6" fmla="*/ 28 w 107"/>
                <a:gd name="T7" fmla="*/ 33 h 34"/>
                <a:gd name="T8" fmla="*/ 42 w 107"/>
                <a:gd name="T9" fmla="*/ 30 h 34"/>
                <a:gd name="T10" fmla="*/ 55 w 107"/>
                <a:gd name="T11" fmla="*/ 27 h 34"/>
                <a:gd name="T12" fmla="*/ 70 w 107"/>
                <a:gd name="T13" fmla="*/ 23 h 34"/>
                <a:gd name="T14" fmla="*/ 83 w 107"/>
                <a:gd name="T15" fmla="*/ 19 h 34"/>
                <a:gd name="T16" fmla="*/ 95 w 107"/>
                <a:gd name="T17" fmla="*/ 13 h 34"/>
                <a:gd name="T18" fmla="*/ 107 w 107"/>
                <a:gd name="T19" fmla="*/ 7 h 34"/>
                <a:gd name="T20" fmla="*/ 103 w 107"/>
                <a:gd name="T21" fmla="*/ 0 h 34"/>
                <a:gd name="T22" fmla="*/ 92 w 107"/>
                <a:gd name="T23" fmla="*/ 6 h 34"/>
                <a:gd name="T24" fmla="*/ 81 w 107"/>
                <a:gd name="T25" fmla="*/ 12 h 34"/>
                <a:gd name="T26" fmla="*/ 68 w 107"/>
                <a:gd name="T27" fmla="*/ 16 h 34"/>
                <a:gd name="T28" fmla="*/ 55 w 107"/>
                <a:gd name="T29" fmla="*/ 20 h 34"/>
                <a:gd name="T30" fmla="*/ 42 w 107"/>
                <a:gd name="T31" fmla="*/ 23 h 34"/>
                <a:gd name="T32" fmla="*/ 28 w 107"/>
                <a:gd name="T33" fmla="*/ 26 h 34"/>
                <a:gd name="T34" fmla="*/ 14 w 107"/>
                <a:gd name="T35" fmla="*/ 24 h 34"/>
                <a:gd name="T36" fmla="*/ 0 w 107"/>
                <a:gd name="T37" fmla="*/ 26 h 34"/>
                <a:gd name="T38" fmla="*/ 0 w 107"/>
                <a:gd name="T39" fmla="*/ 26 h 34"/>
                <a:gd name="T40" fmla="*/ 0 w 107"/>
                <a:gd name="T41"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34">
                  <a:moveTo>
                    <a:pt x="0" y="33"/>
                  </a:moveTo>
                  <a:lnTo>
                    <a:pt x="0" y="33"/>
                  </a:lnTo>
                  <a:lnTo>
                    <a:pt x="14" y="34"/>
                  </a:lnTo>
                  <a:lnTo>
                    <a:pt x="28" y="33"/>
                  </a:lnTo>
                  <a:lnTo>
                    <a:pt x="42" y="30"/>
                  </a:lnTo>
                  <a:lnTo>
                    <a:pt x="55" y="27"/>
                  </a:lnTo>
                  <a:lnTo>
                    <a:pt x="70" y="23"/>
                  </a:lnTo>
                  <a:lnTo>
                    <a:pt x="83" y="19"/>
                  </a:lnTo>
                  <a:lnTo>
                    <a:pt x="95" y="13"/>
                  </a:lnTo>
                  <a:lnTo>
                    <a:pt x="107" y="7"/>
                  </a:lnTo>
                  <a:lnTo>
                    <a:pt x="103" y="0"/>
                  </a:lnTo>
                  <a:lnTo>
                    <a:pt x="92" y="6"/>
                  </a:lnTo>
                  <a:lnTo>
                    <a:pt x="81" y="12"/>
                  </a:lnTo>
                  <a:lnTo>
                    <a:pt x="68" y="16"/>
                  </a:lnTo>
                  <a:lnTo>
                    <a:pt x="55" y="20"/>
                  </a:lnTo>
                  <a:lnTo>
                    <a:pt x="42" y="23"/>
                  </a:lnTo>
                  <a:lnTo>
                    <a:pt x="28" y="26"/>
                  </a:lnTo>
                  <a:lnTo>
                    <a:pt x="14" y="24"/>
                  </a:lnTo>
                  <a:lnTo>
                    <a:pt x="0" y="26"/>
                  </a:lnTo>
                  <a:lnTo>
                    <a:pt x="0" y="26"/>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1" name="Freeform 85"/>
            <p:cNvSpPr>
              <a:spLocks noChangeAspect="1"/>
            </p:cNvSpPr>
            <p:nvPr/>
          </p:nvSpPr>
          <p:spPr bwMode="auto">
            <a:xfrm>
              <a:off x="950" y="928"/>
              <a:ext cx="64" cy="22"/>
            </a:xfrm>
            <a:custGeom>
              <a:avLst/>
              <a:gdLst>
                <a:gd name="T0" fmla="*/ 3 w 128"/>
                <a:gd name="T1" fmla="*/ 42 h 42"/>
                <a:gd name="T2" fmla="*/ 3 w 128"/>
                <a:gd name="T3" fmla="*/ 42 h 42"/>
                <a:gd name="T4" fmla="*/ 18 w 128"/>
                <a:gd name="T5" fmla="*/ 38 h 42"/>
                <a:gd name="T6" fmla="*/ 34 w 128"/>
                <a:gd name="T7" fmla="*/ 32 h 42"/>
                <a:gd name="T8" fmla="*/ 51 w 128"/>
                <a:gd name="T9" fmla="*/ 25 h 42"/>
                <a:gd name="T10" fmla="*/ 67 w 128"/>
                <a:gd name="T11" fmla="*/ 19 h 42"/>
                <a:gd name="T12" fmla="*/ 84 w 128"/>
                <a:gd name="T13" fmla="*/ 13 h 42"/>
                <a:gd name="T14" fmla="*/ 99 w 128"/>
                <a:gd name="T15" fmla="*/ 9 h 42"/>
                <a:gd name="T16" fmla="*/ 114 w 128"/>
                <a:gd name="T17" fmla="*/ 7 h 42"/>
                <a:gd name="T18" fmla="*/ 128 w 128"/>
                <a:gd name="T19" fmla="*/ 7 h 42"/>
                <a:gd name="T20" fmla="*/ 128 w 128"/>
                <a:gd name="T21" fmla="*/ 0 h 42"/>
                <a:gd name="T22" fmla="*/ 114 w 128"/>
                <a:gd name="T23" fmla="*/ 0 h 42"/>
                <a:gd name="T24" fmla="*/ 99 w 128"/>
                <a:gd name="T25" fmla="*/ 2 h 42"/>
                <a:gd name="T26" fmla="*/ 82 w 128"/>
                <a:gd name="T27" fmla="*/ 7 h 42"/>
                <a:gd name="T28" fmla="*/ 65 w 128"/>
                <a:gd name="T29" fmla="*/ 12 h 42"/>
                <a:gd name="T30" fmla="*/ 49 w 128"/>
                <a:gd name="T31" fmla="*/ 18 h 42"/>
                <a:gd name="T32" fmla="*/ 32 w 128"/>
                <a:gd name="T33" fmla="*/ 25 h 42"/>
                <a:gd name="T34" fmla="*/ 15 w 128"/>
                <a:gd name="T35" fmla="*/ 31 h 42"/>
                <a:gd name="T36" fmla="*/ 0 w 128"/>
                <a:gd name="T37" fmla="*/ 35 h 42"/>
                <a:gd name="T38" fmla="*/ 0 w 128"/>
                <a:gd name="T39" fmla="*/ 35 h 42"/>
                <a:gd name="T40" fmla="*/ 3 w 128"/>
                <a:gd name="T4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42">
                  <a:moveTo>
                    <a:pt x="3" y="42"/>
                  </a:moveTo>
                  <a:lnTo>
                    <a:pt x="3" y="42"/>
                  </a:lnTo>
                  <a:lnTo>
                    <a:pt x="18" y="38"/>
                  </a:lnTo>
                  <a:lnTo>
                    <a:pt x="34" y="32"/>
                  </a:lnTo>
                  <a:lnTo>
                    <a:pt x="51" y="25"/>
                  </a:lnTo>
                  <a:lnTo>
                    <a:pt x="67" y="19"/>
                  </a:lnTo>
                  <a:lnTo>
                    <a:pt x="84" y="13"/>
                  </a:lnTo>
                  <a:lnTo>
                    <a:pt x="99" y="9"/>
                  </a:lnTo>
                  <a:lnTo>
                    <a:pt x="114" y="7"/>
                  </a:lnTo>
                  <a:lnTo>
                    <a:pt x="128" y="7"/>
                  </a:lnTo>
                  <a:lnTo>
                    <a:pt x="128" y="0"/>
                  </a:lnTo>
                  <a:lnTo>
                    <a:pt x="114" y="0"/>
                  </a:lnTo>
                  <a:lnTo>
                    <a:pt x="99" y="2"/>
                  </a:lnTo>
                  <a:lnTo>
                    <a:pt x="82" y="7"/>
                  </a:lnTo>
                  <a:lnTo>
                    <a:pt x="65" y="12"/>
                  </a:lnTo>
                  <a:lnTo>
                    <a:pt x="49" y="18"/>
                  </a:lnTo>
                  <a:lnTo>
                    <a:pt x="32" y="25"/>
                  </a:lnTo>
                  <a:lnTo>
                    <a:pt x="15" y="31"/>
                  </a:lnTo>
                  <a:lnTo>
                    <a:pt x="0" y="35"/>
                  </a:lnTo>
                  <a:lnTo>
                    <a:pt x="0" y="35"/>
                  </a:lnTo>
                  <a:lnTo>
                    <a:pt x="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2" name="Freeform 86"/>
            <p:cNvSpPr>
              <a:spLocks noChangeAspect="1"/>
            </p:cNvSpPr>
            <p:nvPr/>
          </p:nvSpPr>
          <p:spPr bwMode="auto">
            <a:xfrm>
              <a:off x="824" y="946"/>
              <a:ext cx="127" cy="11"/>
            </a:xfrm>
            <a:custGeom>
              <a:avLst/>
              <a:gdLst>
                <a:gd name="T0" fmla="*/ 0 w 255"/>
                <a:gd name="T1" fmla="*/ 16 h 21"/>
                <a:gd name="T2" fmla="*/ 0 w 255"/>
                <a:gd name="T3" fmla="*/ 16 h 21"/>
                <a:gd name="T4" fmla="*/ 11 w 255"/>
                <a:gd name="T5" fmla="*/ 18 h 21"/>
                <a:gd name="T6" fmla="*/ 23 w 255"/>
                <a:gd name="T7" fmla="*/ 20 h 21"/>
                <a:gd name="T8" fmla="*/ 38 w 255"/>
                <a:gd name="T9" fmla="*/ 20 h 21"/>
                <a:gd name="T10" fmla="*/ 54 w 255"/>
                <a:gd name="T11" fmla="*/ 20 h 21"/>
                <a:gd name="T12" fmla="*/ 73 w 255"/>
                <a:gd name="T13" fmla="*/ 21 h 21"/>
                <a:gd name="T14" fmla="*/ 91 w 255"/>
                <a:gd name="T15" fmla="*/ 21 h 21"/>
                <a:gd name="T16" fmla="*/ 111 w 255"/>
                <a:gd name="T17" fmla="*/ 20 h 21"/>
                <a:gd name="T18" fmla="*/ 130 w 255"/>
                <a:gd name="T19" fmla="*/ 20 h 21"/>
                <a:gd name="T20" fmla="*/ 150 w 255"/>
                <a:gd name="T21" fmla="*/ 19 h 21"/>
                <a:gd name="T22" fmla="*/ 170 w 255"/>
                <a:gd name="T23" fmla="*/ 19 h 21"/>
                <a:gd name="T24" fmla="*/ 188 w 255"/>
                <a:gd name="T25" fmla="*/ 16 h 21"/>
                <a:gd name="T26" fmla="*/ 205 w 255"/>
                <a:gd name="T27" fmla="*/ 15 h 21"/>
                <a:gd name="T28" fmla="*/ 220 w 255"/>
                <a:gd name="T29" fmla="*/ 13 h 21"/>
                <a:gd name="T30" fmla="*/ 234 w 255"/>
                <a:gd name="T31" fmla="*/ 12 h 21"/>
                <a:gd name="T32" fmla="*/ 246 w 255"/>
                <a:gd name="T33" fmla="*/ 10 h 21"/>
                <a:gd name="T34" fmla="*/ 255 w 255"/>
                <a:gd name="T35" fmla="*/ 7 h 21"/>
                <a:gd name="T36" fmla="*/ 252 w 255"/>
                <a:gd name="T37" fmla="*/ 0 h 21"/>
                <a:gd name="T38" fmla="*/ 246 w 255"/>
                <a:gd name="T39" fmla="*/ 3 h 21"/>
                <a:gd name="T40" fmla="*/ 234 w 255"/>
                <a:gd name="T41" fmla="*/ 5 h 21"/>
                <a:gd name="T42" fmla="*/ 220 w 255"/>
                <a:gd name="T43" fmla="*/ 6 h 21"/>
                <a:gd name="T44" fmla="*/ 205 w 255"/>
                <a:gd name="T45" fmla="*/ 8 h 21"/>
                <a:gd name="T46" fmla="*/ 188 w 255"/>
                <a:gd name="T47" fmla="*/ 10 h 21"/>
                <a:gd name="T48" fmla="*/ 170 w 255"/>
                <a:gd name="T49" fmla="*/ 10 h 21"/>
                <a:gd name="T50" fmla="*/ 150 w 255"/>
                <a:gd name="T51" fmla="*/ 10 h 21"/>
                <a:gd name="T52" fmla="*/ 130 w 255"/>
                <a:gd name="T53" fmla="*/ 11 h 21"/>
                <a:gd name="T54" fmla="*/ 111 w 255"/>
                <a:gd name="T55" fmla="*/ 11 h 21"/>
                <a:gd name="T56" fmla="*/ 91 w 255"/>
                <a:gd name="T57" fmla="*/ 12 h 21"/>
                <a:gd name="T58" fmla="*/ 73 w 255"/>
                <a:gd name="T59" fmla="*/ 12 h 21"/>
                <a:gd name="T60" fmla="*/ 54 w 255"/>
                <a:gd name="T61" fmla="*/ 11 h 21"/>
                <a:gd name="T62" fmla="*/ 38 w 255"/>
                <a:gd name="T63" fmla="*/ 11 h 21"/>
                <a:gd name="T64" fmla="*/ 23 w 255"/>
                <a:gd name="T65" fmla="*/ 11 h 21"/>
                <a:gd name="T66" fmla="*/ 11 w 255"/>
                <a:gd name="T67" fmla="*/ 11 h 21"/>
                <a:gd name="T68" fmla="*/ 0 w 255"/>
                <a:gd name="T69" fmla="*/ 10 h 21"/>
                <a:gd name="T70" fmla="*/ 0 w 255"/>
                <a:gd name="T71" fmla="*/ 10 h 21"/>
                <a:gd name="T72" fmla="*/ 0 w 255"/>
                <a:gd name="T7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5" h="21">
                  <a:moveTo>
                    <a:pt x="0" y="16"/>
                  </a:moveTo>
                  <a:lnTo>
                    <a:pt x="0" y="16"/>
                  </a:lnTo>
                  <a:lnTo>
                    <a:pt x="11" y="18"/>
                  </a:lnTo>
                  <a:lnTo>
                    <a:pt x="23" y="20"/>
                  </a:lnTo>
                  <a:lnTo>
                    <a:pt x="38" y="20"/>
                  </a:lnTo>
                  <a:lnTo>
                    <a:pt x="54" y="20"/>
                  </a:lnTo>
                  <a:lnTo>
                    <a:pt x="73" y="21"/>
                  </a:lnTo>
                  <a:lnTo>
                    <a:pt x="91" y="21"/>
                  </a:lnTo>
                  <a:lnTo>
                    <a:pt x="111" y="20"/>
                  </a:lnTo>
                  <a:lnTo>
                    <a:pt x="130" y="20"/>
                  </a:lnTo>
                  <a:lnTo>
                    <a:pt x="150" y="19"/>
                  </a:lnTo>
                  <a:lnTo>
                    <a:pt x="170" y="19"/>
                  </a:lnTo>
                  <a:lnTo>
                    <a:pt x="188" y="16"/>
                  </a:lnTo>
                  <a:lnTo>
                    <a:pt x="205" y="15"/>
                  </a:lnTo>
                  <a:lnTo>
                    <a:pt x="220" y="13"/>
                  </a:lnTo>
                  <a:lnTo>
                    <a:pt x="234" y="12"/>
                  </a:lnTo>
                  <a:lnTo>
                    <a:pt x="246" y="10"/>
                  </a:lnTo>
                  <a:lnTo>
                    <a:pt x="255" y="7"/>
                  </a:lnTo>
                  <a:lnTo>
                    <a:pt x="252" y="0"/>
                  </a:lnTo>
                  <a:lnTo>
                    <a:pt x="246" y="3"/>
                  </a:lnTo>
                  <a:lnTo>
                    <a:pt x="234" y="5"/>
                  </a:lnTo>
                  <a:lnTo>
                    <a:pt x="220" y="6"/>
                  </a:lnTo>
                  <a:lnTo>
                    <a:pt x="205" y="8"/>
                  </a:lnTo>
                  <a:lnTo>
                    <a:pt x="188" y="10"/>
                  </a:lnTo>
                  <a:lnTo>
                    <a:pt x="170" y="10"/>
                  </a:lnTo>
                  <a:lnTo>
                    <a:pt x="150" y="10"/>
                  </a:lnTo>
                  <a:lnTo>
                    <a:pt x="130" y="11"/>
                  </a:lnTo>
                  <a:lnTo>
                    <a:pt x="111" y="11"/>
                  </a:lnTo>
                  <a:lnTo>
                    <a:pt x="91" y="12"/>
                  </a:lnTo>
                  <a:lnTo>
                    <a:pt x="73" y="12"/>
                  </a:lnTo>
                  <a:lnTo>
                    <a:pt x="54" y="11"/>
                  </a:lnTo>
                  <a:lnTo>
                    <a:pt x="38" y="11"/>
                  </a:lnTo>
                  <a:lnTo>
                    <a:pt x="23" y="11"/>
                  </a:lnTo>
                  <a:lnTo>
                    <a:pt x="11" y="11"/>
                  </a:lnTo>
                  <a:lnTo>
                    <a:pt x="0" y="10"/>
                  </a:lnTo>
                  <a:lnTo>
                    <a:pt x="0" y="1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3" name="Freeform 87"/>
            <p:cNvSpPr>
              <a:spLocks noChangeAspect="1"/>
            </p:cNvSpPr>
            <p:nvPr/>
          </p:nvSpPr>
          <p:spPr bwMode="auto">
            <a:xfrm>
              <a:off x="790" y="938"/>
              <a:ext cx="34" cy="16"/>
            </a:xfrm>
            <a:custGeom>
              <a:avLst/>
              <a:gdLst>
                <a:gd name="T0" fmla="*/ 0 w 68"/>
                <a:gd name="T1" fmla="*/ 7 h 32"/>
                <a:gd name="T2" fmla="*/ 0 w 68"/>
                <a:gd name="T3" fmla="*/ 7 h 32"/>
                <a:gd name="T4" fmla="*/ 7 w 68"/>
                <a:gd name="T5" fmla="*/ 9 h 32"/>
                <a:gd name="T6" fmla="*/ 14 w 68"/>
                <a:gd name="T7" fmla="*/ 12 h 32"/>
                <a:gd name="T8" fmla="*/ 22 w 68"/>
                <a:gd name="T9" fmla="*/ 15 h 32"/>
                <a:gd name="T10" fmla="*/ 31 w 68"/>
                <a:gd name="T11" fmla="*/ 20 h 32"/>
                <a:gd name="T12" fmla="*/ 39 w 68"/>
                <a:gd name="T13" fmla="*/ 24 h 32"/>
                <a:gd name="T14" fmla="*/ 49 w 68"/>
                <a:gd name="T15" fmla="*/ 28 h 32"/>
                <a:gd name="T16" fmla="*/ 59 w 68"/>
                <a:gd name="T17" fmla="*/ 30 h 32"/>
                <a:gd name="T18" fmla="*/ 68 w 68"/>
                <a:gd name="T19" fmla="*/ 32 h 32"/>
                <a:gd name="T20" fmla="*/ 68 w 68"/>
                <a:gd name="T21" fmla="*/ 26 h 32"/>
                <a:gd name="T22" fmla="*/ 59 w 68"/>
                <a:gd name="T23" fmla="*/ 23 h 32"/>
                <a:gd name="T24" fmla="*/ 51 w 68"/>
                <a:gd name="T25" fmla="*/ 21 h 32"/>
                <a:gd name="T26" fmla="*/ 42 w 68"/>
                <a:gd name="T27" fmla="*/ 17 h 32"/>
                <a:gd name="T28" fmla="*/ 34 w 68"/>
                <a:gd name="T29" fmla="*/ 13 h 32"/>
                <a:gd name="T30" fmla="*/ 25 w 68"/>
                <a:gd name="T31" fmla="*/ 8 h 32"/>
                <a:gd name="T32" fmla="*/ 16 w 68"/>
                <a:gd name="T33" fmla="*/ 5 h 32"/>
                <a:gd name="T34" fmla="*/ 10 w 68"/>
                <a:gd name="T35" fmla="*/ 2 h 32"/>
                <a:gd name="T36" fmla="*/ 0 w 68"/>
                <a:gd name="T37" fmla="*/ 0 h 32"/>
                <a:gd name="T38" fmla="*/ 0 w 68"/>
                <a:gd name="T39" fmla="*/ 0 h 32"/>
                <a:gd name="T40" fmla="*/ 0 w 68"/>
                <a:gd name="T41"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32">
                  <a:moveTo>
                    <a:pt x="0" y="7"/>
                  </a:moveTo>
                  <a:lnTo>
                    <a:pt x="0" y="7"/>
                  </a:lnTo>
                  <a:lnTo>
                    <a:pt x="7" y="9"/>
                  </a:lnTo>
                  <a:lnTo>
                    <a:pt x="14" y="12"/>
                  </a:lnTo>
                  <a:lnTo>
                    <a:pt x="22" y="15"/>
                  </a:lnTo>
                  <a:lnTo>
                    <a:pt x="31" y="20"/>
                  </a:lnTo>
                  <a:lnTo>
                    <a:pt x="39" y="24"/>
                  </a:lnTo>
                  <a:lnTo>
                    <a:pt x="49" y="28"/>
                  </a:lnTo>
                  <a:lnTo>
                    <a:pt x="59" y="30"/>
                  </a:lnTo>
                  <a:lnTo>
                    <a:pt x="68" y="32"/>
                  </a:lnTo>
                  <a:lnTo>
                    <a:pt x="68" y="26"/>
                  </a:lnTo>
                  <a:lnTo>
                    <a:pt x="59" y="23"/>
                  </a:lnTo>
                  <a:lnTo>
                    <a:pt x="51" y="21"/>
                  </a:lnTo>
                  <a:lnTo>
                    <a:pt x="42" y="17"/>
                  </a:lnTo>
                  <a:lnTo>
                    <a:pt x="34" y="13"/>
                  </a:lnTo>
                  <a:lnTo>
                    <a:pt x="25" y="8"/>
                  </a:lnTo>
                  <a:lnTo>
                    <a:pt x="16" y="5"/>
                  </a:lnTo>
                  <a:lnTo>
                    <a:pt x="10" y="2"/>
                  </a:lnTo>
                  <a:lnTo>
                    <a:pt x="0"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4" name="Freeform 88"/>
            <p:cNvSpPr>
              <a:spLocks noChangeAspect="1"/>
            </p:cNvSpPr>
            <p:nvPr/>
          </p:nvSpPr>
          <p:spPr bwMode="auto">
            <a:xfrm>
              <a:off x="762" y="936"/>
              <a:ext cx="28" cy="6"/>
            </a:xfrm>
            <a:custGeom>
              <a:avLst/>
              <a:gdLst>
                <a:gd name="T0" fmla="*/ 0 w 55"/>
                <a:gd name="T1" fmla="*/ 7 h 11"/>
                <a:gd name="T2" fmla="*/ 0 w 55"/>
                <a:gd name="T3" fmla="*/ 7 h 11"/>
                <a:gd name="T4" fmla="*/ 10 w 55"/>
                <a:gd name="T5" fmla="*/ 9 h 11"/>
                <a:gd name="T6" fmla="*/ 18 w 55"/>
                <a:gd name="T7" fmla="*/ 10 h 11"/>
                <a:gd name="T8" fmla="*/ 27 w 55"/>
                <a:gd name="T9" fmla="*/ 11 h 11"/>
                <a:gd name="T10" fmla="*/ 33 w 55"/>
                <a:gd name="T11" fmla="*/ 11 h 11"/>
                <a:gd name="T12" fmla="*/ 40 w 55"/>
                <a:gd name="T13" fmla="*/ 11 h 11"/>
                <a:gd name="T14" fmla="*/ 46 w 55"/>
                <a:gd name="T15" fmla="*/ 11 h 11"/>
                <a:gd name="T16" fmla="*/ 51 w 55"/>
                <a:gd name="T17" fmla="*/ 11 h 11"/>
                <a:gd name="T18" fmla="*/ 55 w 55"/>
                <a:gd name="T19" fmla="*/ 10 h 11"/>
                <a:gd name="T20" fmla="*/ 55 w 55"/>
                <a:gd name="T21" fmla="*/ 3 h 11"/>
                <a:gd name="T22" fmla="*/ 51 w 55"/>
                <a:gd name="T23" fmla="*/ 2 h 11"/>
                <a:gd name="T24" fmla="*/ 46 w 55"/>
                <a:gd name="T25" fmla="*/ 2 h 11"/>
                <a:gd name="T26" fmla="*/ 40 w 55"/>
                <a:gd name="T27" fmla="*/ 2 h 11"/>
                <a:gd name="T28" fmla="*/ 33 w 55"/>
                <a:gd name="T29" fmla="*/ 2 h 11"/>
                <a:gd name="T30" fmla="*/ 27 w 55"/>
                <a:gd name="T31" fmla="*/ 2 h 11"/>
                <a:gd name="T32" fmla="*/ 18 w 55"/>
                <a:gd name="T33" fmla="*/ 3 h 11"/>
                <a:gd name="T34" fmla="*/ 10 w 55"/>
                <a:gd name="T35" fmla="*/ 2 h 11"/>
                <a:gd name="T36" fmla="*/ 2 w 55"/>
                <a:gd name="T37" fmla="*/ 0 h 11"/>
                <a:gd name="T38" fmla="*/ 2 w 55"/>
                <a:gd name="T39" fmla="*/ 0 h 11"/>
                <a:gd name="T40" fmla="*/ 0 w 55"/>
                <a:gd name="T4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11">
                  <a:moveTo>
                    <a:pt x="0" y="7"/>
                  </a:moveTo>
                  <a:lnTo>
                    <a:pt x="0" y="7"/>
                  </a:lnTo>
                  <a:lnTo>
                    <a:pt x="10" y="9"/>
                  </a:lnTo>
                  <a:lnTo>
                    <a:pt x="18" y="10"/>
                  </a:lnTo>
                  <a:lnTo>
                    <a:pt x="27" y="11"/>
                  </a:lnTo>
                  <a:lnTo>
                    <a:pt x="33" y="11"/>
                  </a:lnTo>
                  <a:lnTo>
                    <a:pt x="40" y="11"/>
                  </a:lnTo>
                  <a:lnTo>
                    <a:pt x="46" y="11"/>
                  </a:lnTo>
                  <a:lnTo>
                    <a:pt x="51" y="11"/>
                  </a:lnTo>
                  <a:lnTo>
                    <a:pt x="55" y="10"/>
                  </a:lnTo>
                  <a:lnTo>
                    <a:pt x="55" y="3"/>
                  </a:lnTo>
                  <a:lnTo>
                    <a:pt x="51" y="2"/>
                  </a:lnTo>
                  <a:lnTo>
                    <a:pt x="46" y="2"/>
                  </a:lnTo>
                  <a:lnTo>
                    <a:pt x="40" y="2"/>
                  </a:lnTo>
                  <a:lnTo>
                    <a:pt x="33" y="2"/>
                  </a:lnTo>
                  <a:lnTo>
                    <a:pt x="27" y="2"/>
                  </a:lnTo>
                  <a:lnTo>
                    <a:pt x="18" y="3"/>
                  </a:lnTo>
                  <a:lnTo>
                    <a:pt x="10" y="2"/>
                  </a:lnTo>
                  <a:lnTo>
                    <a:pt x="2" y="0"/>
                  </a:lnTo>
                  <a:lnTo>
                    <a:pt x="2"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5" name="Freeform 89"/>
            <p:cNvSpPr>
              <a:spLocks noChangeAspect="1"/>
            </p:cNvSpPr>
            <p:nvPr/>
          </p:nvSpPr>
          <p:spPr bwMode="auto">
            <a:xfrm>
              <a:off x="717" y="921"/>
              <a:ext cx="46" cy="19"/>
            </a:xfrm>
            <a:custGeom>
              <a:avLst/>
              <a:gdLst>
                <a:gd name="T0" fmla="*/ 0 w 92"/>
                <a:gd name="T1" fmla="*/ 7 h 37"/>
                <a:gd name="T2" fmla="*/ 0 w 92"/>
                <a:gd name="T3" fmla="*/ 7 h 37"/>
                <a:gd name="T4" fmla="*/ 14 w 92"/>
                <a:gd name="T5" fmla="*/ 14 h 37"/>
                <a:gd name="T6" fmla="*/ 27 w 92"/>
                <a:gd name="T7" fmla="*/ 19 h 37"/>
                <a:gd name="T8" fmla="*/ 36 w 92"/>
                <a:gd name="T9" fmla="*/ 23 h 37"/>
                <a:gd name="T10" fmla="*/ 46 w 92"/>
                <a:gd name="T11" fmla="*/ 25 h 37"/>
                <a:gd name="T12" fmla="*/ 56 w 92"/>
                <a:gd name="T13" fmla="*/ 27 h 37"/>
                <a:gd name="T14" fmla="*/ 64 w 92"/>
                <a:gd name="T15" fmla="*/ 30 h 37"/>
                <a:gd name="T16" fmla="*/ 76 w 92"/>
                <a:gd name="T17" fmla="*/ 33 h 37"/>
                <a:gd name="T18" fmla="*/ 90 w 92"/>
                <a:gd name="T19" fmla="*/ 37 h 37"/>
                <a:gd name="T20" fmla="*/ 92 w 92"/>
                <a:gd name="T21" fmla="*/ 30 h 37"/>
                <a:gd name="T22" fmla="*/ 79 w 92"/>
                <a:gd name="T23" fmla="*/ 26 h 37"/>
                <a:gd name="T24" fmla="*/ 66 w 92"/>
                <a:gd name="T25" fmla="*/ 23 h 37"/>
                <a:gd name="T26" fmla="*/ 56 w 92"/>
                <a:gd name="T27" fmla="*/ 21 h 37"/>
                <a:gd name="T28" fmla="*/ 46 w 92"/>
                <a:gd name="T29" fmla="*/ 18 h 37"/>
                <a:gd name="T30" fmla="*/ 38 w 92"/>
                <a:gd name="T31" fmla="*/ 16 h 37"/>
                <a:gd name="T32" fmla="*/ 29 w 92"/>
                <a:gd name="T33" fmla="*/ 12 h 37"/>
                <a:gd name="T34" fmla="*/ 16 w 92"/>
                <a:gd name="T35" fmla="*/ 7 h 37"/>
                <a:gd name="T36" fmla="*/ 3 w 92"/>
                <a:gd name="T37" fmla="*/ 0 h 37"/>
                <a:gd name="T38" fmla="*/ 3 w 92"/>
                <a:gd name="T39" fmla="*/ 0 h 37"/>
                <a:gd name="T40" fmla="*/ 0 w 92"/>
                <a:gd name="T4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37">
                  <a:moveTo>
                    <a:pt x="0" y="7"/>
                  </a:moveTo>
                  <a:lnTo>
                    <a:pt x="0" y="7"/>
                  </a:lnTo>
                  <a:lnTo>
                    <a:pt x="14" y="14"/>
                  </a:lnTo>
                  <a:lnTo>
                    <a:pt x="27" y="19"/>
                  </a:lnTo>
                  <a:lnTo>
                    <a:pt x="36" y="23"/>
                  </a:lnTo>
                  <a:lnTo>
                    <a:pt x="46" y="25"/>
                  </a:lnTo>
                  <a:lnTo>
                    <a:pt x="56" y="27"/>
                  </a:lnTo>
                  <a:lnTo>
                    <a:pt x="64" y="30"/>
                  </a:lnTo>
                  <a:lnTo>
                    <a:pt x="76" y="33"/>
                  </a:lnTo>
                  <a:lnTo>
                    <a:pt x="90" y="37"/>
                  </a:lnTo>
                  <a:lnTo>
                    <a:pt x="92" y="30"/>
                  </a:lnTo>
                  <a:lnTo>
                    <a:pt x="79" y="26"/>
                  </a:lnTo>
                  <a:lnTo>
                    <a:pt x="66" y="23"/>
                  </a:lnTo>
                  <a:lnTo>
                    <a:pt x="56" y="21"/>
                  </a:lnTo>
                  <a:lnTo>
                    <a:pt x="46" y="18"/>
                  </a:lnTo>
                  <a:lnTo>
                    <a:pt x="38" y="16"/>
                  </a:lnTo>
                  <a:lnTo>
                    <a:pt x="29" y="12"/>
                  </a:lnTo>
                  <a:lnTo>
                    <a:pt x="16" y="7"/>
                  </a:lnTo>
                  <a:lnTo>
                    <a:pt x="3" y="0"/>
                  </a:lnTo>
                  <a:lnTo>
                    <a:pt x="3"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6" name="Freeform 90"/>
            <p:cNvSpPr>
              <a:spLocks noChangeAspect="1"/>
            </p:cNvSpPr>
            <p:nvPr/>
          </p:nvSpPr>
          <p:spPr bwMode="auto">
            <a:xfrm>
              <a:off x="532" y="730"/>
              <a:ext cx="186" cy="195"/>
            </a:xfrm>
            <a:custGeom>
              <a:avLst/>
              <a:gdLst>
                <a:gd name="T0" fmla="*/ 0 w 372"/>
                <a:gd name="T1" fmla="*/ 3 h 390"/>
                <a:gd name="T2" fmla="*/ 0 w 372"/>
                <a:gd name="T3" fmla="*/ 3 h 390"/>
                <a:gd name="T4" fmla="*/ 9 w 372"/>
                <a:gd name="T5" fmla="*/ 25 h 390"/>
                <a:gd name="T6" fmla="*/ 20 w 372"/>
                <a:gd name="T7" fmla="*/ 49 h 390"/>
                <a:gd name="T8" fmla="*/ 34 w 372"/>
                <a:gd name="T9" fmla="*/ 74 h 390"/>
                <a:gd name="T10" fmla="*/ 50 w 372"/>
                <a:gd name="T11" fmla="*/ 99 h 390"/>
                <a:gd name="T12" fmla="*/ 68 w 372"/>
                <a:gd name="T13" fmla="*/ 126 h 390"/>
                <a:gd name="T14" fmla="*/ 88 w 372"/>
                <a:gd name="T15" fmla="*/ 152 h 390"/>
                <a:gd name="T16" fmla="*/ 110 w 372"/>
                <a:gd name="T17" fmla="*/ 179 h 390"/>
                <a:gd name="T18" fmla="*/ 136 w 372"/>
                <a:gd name="T19" fmla="*/ 205 h 390"/>
                <a:gd name="T20" fmla="*/ 161 w 372"/>
                <a:gd name="T21" fmla="*/ 232 h 390"/>
                <a:gd name="T22" fmla="*/ 187 w 372"/>
                <a:gd name="T23" fmla="*/ 258 h 390"/>
                <a:gd name="T24" fmla="*/ 215 w 372"/>
                <a:gd name="T25" fmla="*/ 284 h 390"/>
                <a:gd name="T26" fmla="*/ 244 w 372"/>
                <a:gd name="T27" fmla="*/ 308 h 390"/>
                <a:gd name="T28" fmla="*/ 274 w 372"/>
                <a:gd name="T29" fmla="*/ 331 h 390"/>
                <a:gd name="T30" fmla="*/ 305 w 372"/>
                <a:gd name="T31" fmla="*/ 353 h 390"/>
                <a:gd name="T32" fmla="*/ 336 w 372"/>
                <a:gd name="T33" fmla="*/ 372 h 390"/>
                <a:gd name="T34" fmla="*/ 369 w 372"/>
                <a:gd name="T35" fmla="*/ 390 h 390"/>
                <a:gd name="T36" fmla="*/ 372 w 372"/>
                <a:gd name="T37" fmla="*/ 383 h 390"/>
                <a:gd name="T38" fmla="*/ 340 w 372"/>
                <a:gd name="T39" fmla="*/ 366 h 390"/>
                <a:gd name="T40" fmla="*/ 309 w 372"/>
                <a:gd name="T41" fmla="*/ 346 h 390"/>
                <a:gd name="T42" fmla="*/ 278 w 372"/>
                <a:gd name="T43" fmla="*/ 324 h 390"/>
                <a:gd name="T44" fmla="*/ 248 w 372"/>
                <a:gd name="T45" fmla="*/ 301 h 390"/>
                <a:gd name="T46" fmla="*/ 220 w 372"/>
                <a:gd name="T47" fmla="*/ 277 h 390"/>
                <a:gd name="T48" fmla="*/ 192 w 372"/>
                <a:gd name="T49" fmla="*/ 254 h 390"/>
                <a:gd name="T50" fmla="*/ 165 w 372"/>
                <a:gd name="T51" fmla="*/ 227 h 390"/>
                <a:gd name="T52" fmla="*/ 140 w 372"/>
                <a:gd name="T53" fmla="*/ 201 h 390"/>
                <a:gd name="T54" fmla="*/ 117 w 372"/>
                <a:gd name="T55" fmla="*/ 174 h 390"/>
                <a:gd name="T56" fmla="*/ 95 w 372"/>
                <a:gd name="T57" fmla="*/ 148 h 390"/>
                <a:gd name="T58" fmla="*/ 74 w 372"/>
                <a:gd name="T59" fmla="*/ 121 h 390"/>
                <a:gd name="T60" fmla="*/ 57 w 372"/>
                <a:gd name="T61" fmla="*/ 95 h 390"/>
                <a:gd name="T62" fmla="*/ 41 w 372"/>
                <a:gd name="T63" fmla="*/ 70 h 390"/>
                <a:gd name="T64" fmla="*/ 27 w 372"/>
                <a:gd name="T65" fmla="*/ 46 h 390"/>
                <a:gd name="T66" fmla="*/ 16 w 372"/>
                <a:gd name="T67" fmla="*/ 22 h 390"/>
                <a:gd name="T68" fmla="*/ 7 w 372"/>
                <a:gd name="T69" fmla="*/ 0 h 390"/>
                <a:gd name="T70" fmla="*/ 7 w 372"/>
                <a:gd name="T71" fmla="*/ 0 h 390"/>
                <a:gd name="T72" fmla="*/ 0 w 372"/>
                <a:gd name="T73" fmla="*/ 3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2" h="390">
                  <a:moveTo>
                    <a:pt x="0" y="3"/>
                  </a:moveTo>
                  <a:lnTo>
                    <a:pt x="0" y="3"/>
                  </a:lnTo>
                  <a:lnTo>
                    <a:pt x="9" y="25"/>
                  </a:lnTo>
                  <a:lnTo>
                    <a:pt x="20" y="49"/>
                  </a:lnTo>
                  <a:lnTo>
                    <a:pt x="34" y="74"/>
                  </a:lnTo>
                  <a:lnTo>
                    <a:pt x="50" y="99"/>
                  </a:lnTo>
                  <a:lnTo>
                    <a:pt x="68" y="126"/>
                  </a:lnTo>
                  <a:lnTo>
                    <a:pt x="88" y="152"/>
                  </a:lnTo>
                  <a:lnTo>
                    <a:pt x="110" y="179"/>
                  </a:lnTo>
                  <a:lnTo>
                    <a:pt x="136" y="205"/>
                  </a:lnTo>
                  <a:lnTo>
                    <a:pt x="161" y="232"/>
                  </a:lnTo>
                  <a:lnTo>
                    <a:pt x="187" y="258"/>
                  </a:lnTo>
                  <a:lnTo>
                    <a:pt x="215" y="284"/>
                  </a:lnTo>
                  <a:lnTo>
                    <a:pt x="244" y="308"/>
                  </a:lnTo>
                  <a:lnTo>
                    <a:pt x="274" y="331"/>
                  </a:lnTo>
                  <a:lnTo>
                    <a:pt x="305" y="353"/>
                  </a:lnTo>
                  <a:lnTo>
                    <a:pt x="336" y="372"/>
                  </a:lnTo>
                  <a:lnTo>
                    <a:pt x="369" y="390"/>
                  </a:lnTo>
                  <a:lnTo>
                    <a:pt x="372" y="383"/>
                  </a:lnTo>
                  <a:lnTo>
                    <a:pt x="340" y="366"/>
                  </a:lnTo>
                  <a:lnTo>
                    <a:pt x="309" y="346"/>
                  </a:lnTo>
                  <a:lnTo>
                    <a:pt x="278" y="324"/>
                  </a:lnTo>
                  <a:lnTo>
                    <a:pt x="248" y="301"/>
                  </a:lnTo>
                  <a:lnTo>
                    <a:pt x="220" y="277"/>
                  </a:lnTo>
                  <a:lnTo>
                    <a:pt x="192" y="254"/>
                  </a:lnTo>
                  <a:lnTo>
                    <a:pt x="165" y="227"/>
                  </a:lnTo>
                  <a:lnTo>
                    <a:pt x="140" y="201"/>
                  </a:lnTo>
                  <a:lnTo>
                    <a:pt x="117" y="174"/>
                  </a:lnTo>
                  <a:lnTo>
                    <a:pt x="95" y="148"/>
                  </a:lnTo>
                  <a:lnTo>
                    <a:pt x="74" y="121"/>
                  </a:lnTo>
                  <a:lnTo>
                    <a:pt x="57" y="95"/>
                  </a:lnTo>
                  <a:lnTo>
                    <a:pt x="41" y="70"/>
                  </a:lnTo>
                  <a:lnTo>
                    <a:pt x="27" y="46"/>
                  </a:lnTo>
                  <a:lnTo>
                    <a:pt x="16" y="22"/>
                  </a:lnTo>
                  <a:lnTo>
                    <a:pt x="7" y="0"/>
                  </a:lnTo>
                  <a:lnTo>
                    <a:pt x="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7" name="Freeform 91"/>
            <p:cNvSpPr>
              <a:spLocks noChangeAspect="1"/>
            </p:cNvSpPr>
            <p:nvPr/>
          </p:nvSpPr>
          <p:spPr bwMode="auto">
            <a:xfrm>
              <a:off x="518" y="648"/>
              <a:ext cx="18" cy="83"/>
            </a:xfrm>
            <a:custGeom>
              <a:avLst/>
              <a:gdLst>
                <a:gd name="T0" fmla="*/ 0 w 36"/>
                <a:gd name="T1" fmla="*/ 2 h 166"/>
                <a:gd name="T2" fmla="*/ 0 w 36"/>
                <a:gd name="T3" fmla="*/ 2 h 166"/>
                <a:gd name="T4" fmla="*/ 10 w 36"/>
                <a:gd name="T5" fmla="*/ 51 h 166"/>
                <a:gd name="T6" fmla="*/ 16 w 36"/>
                <a:gd name="T7" fmla="*/ 92 h 166"/>
                <a:gd name="T8" fmla="*/ 21 w 36"/>
                <a:gd name="T9" fmla="*/ 130 h 166"/>
                <a:gd name="T10" fmla="*/ 29 w 36"/>
                <a:gd name="T11" fmla="*/ 166 h 166"/>
                <a:gd name="T12" fmla="*/ 36 w 36"/>
                <a:gd name="T13" fmla="*/ 163 h 166"/>
                <a:gd name="T14" fmla="*/ 27 w 36"/>
                <a:gd name="T15" fmla="*/ 130 h 166"/>
                <a:gd name="T16" fmla="*/ 23 w 36"/>
                <a:gd name="T17" fmla="*/ 92 h 166"/>
                <a:gd name="T18" fmla="*/ 17 w 36"/>
                <a:gd name="T19" fmla="*/ 51 h 166"/>
                <a:gd name="T20" fmla="*/ 7 w 36"/>
                <a:gd name="T21" fmla="*/ 0 h 166"/>
                <a:gd name="T22" fmla="*/ 7 w 36"/>
                <a:gd name="T23" fmla="*/ 0 h 166"/>
                <a:gd name="T24" fmla="*/ 0 w 36"/>
                <a:gd name="T25"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66">
                  <a:moveTo>
                    <a:pt x="0" y="2"/>
                  </a:moveTo>
                  <a:lnTo>
                    <a:pt x="0" y="2"/>
                  </a:lnTo>
                  <a:lnTo>
                    <a:pt x="10" y="51"/>
                  </a:lnTo>
                  <a:lnTo>
                    <a:pt x="16" y="92"/>
                  </a:lnTo>
                  <a:lnTo>
                    <a:pt x="21" y="130"/>
                  </a:lnTo>
                  <a:lnTo>
                    <a:pt x="29" y="166"/>
                  </a:lnTo>
                  <a:lnTo>
                    <a:pt x="36" y="163"/>
                  </a:lnTo>
                  <a:lnTo>
                    <a:pt x="27" y="130"/>
                  </a:lnTo>
                  <a:lnTo>
                    <a:pt x="23" y="92"/>
                  </a:lnTo>
                  <a:lnTo>
                    <a:pt x="17" y="51"/>
                  </a:lnTo>
                  <a:lnTo>
                    <a:pt x="7" y="0"/>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8" name="Freeform 92"/>
            <p:cNvSpPr>
              <a:spLocks noChangeAspect="1"/>
            </p:cNvSpPr>
            <p:nvPr/>
          </p:nvSpPr>
          <p:spPr bwMode="auto">
            <a:xfrm>
              <a:off x="513" y="536"/>
              <a:ext cx="9" cy="114"/>
            </a:xfrm>
            <a:custGeom>
              <a:avLst/>
              <a:gdLst>
                <a:gd name="T0" fmla="*/ 12 w 19"/>
                <a:gd name="T1" fmla="*/ 0 h 228"/>
                <a:gd name="T2" fmla="*/ 12 w 19"/>
                <a:gd name="T3" fmla="*/ 0 h 228"/>
                <a:gd name="T4" fmla="*/ 5 w 19"/>
                <a:gd name="T5" fmla="*/ 42 h 228"/>
                <a:gd name="T6" fmla="*/ 0 w 19"/>
                <a:gd name="T7" fmla="*/ 101 h 228"/>
                <a:gd name="T8" fmla="*/ 0 w 19"/>
                <a:gd name="T9" fmla="*/ 167 h 228"/>
                <a:gd name="T10" fmla="*/ 11 w 19"/>
                <a:gd name="T11" fmla="*/ 228 h 228"/>
                <a:gd name="T12" fmla="*/ 18 w 19"/>
                <a:gd name="T13" fmla="*/ 226 h 228"/>
                <a:gd name="T14" fmla="*/ 7 w 19"/>
                <a:gd name="T15" fmla="*/ 167 h 228"/>
                <a:gd name="T16" fmla="*/ 7 w 19"/>
                <a:gd name="T17" fmla="*/ 101 h 228"/>
                <a:gd name="T18" fmla="*/ 12 w 19"/>
                <a:gd name="T19" fmla="*/ 42 h 228"/>
                <a:gd name="T20" fmla="*/ 19 w 19"/>
                <a:gd name="T21" fmla="*/ 0 h 228"/>
                <a:gd name="T22" fmla="*/ 19 w 19"/>
                <a:gd name="T23" fmla="*/ 0 h 228"/>
                <a:gd name="T24" fmla="*/ 12 w 19"/>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28">
                  <a:moveTo>
                    <a:pt x="12" y="0"/>
                  </a:moveTo>
                  <a:lnTo>
                    <a:pt x="12" y="0"/>
                  </a:lnTo>
                  <a:lnTo>
                    <a:pt x="5" y="42"/>
                  </a:lnTo>
                  <a:lnTo>
                    <a:pt x="0" y="101"/>
                  </a:lnTo>
                  <a:lnTo>
                    <a:pt x="0" y="167"/>
                  </a:lnTo>
                  <a:lnTo>
                    <a:pt x="11" y="228"/>
                  </a:lnTo>
                  <a:lnTo>
                    <a:pt x="18" y="226"/>
                  </a:lnTo>
                  <a:lnTo>
                    <a:pt x="7" y="167"/>
                  </a:lnTo>
                  <a:lnTo>
                    <a:pt x="7" y="101"/>
                  </a:lnTo>
                  <a:lnTo>
                    <a:pt x="12" y="42"/>
                  </a:lnTo>
                  <a:lnTo>
                    <a:pt x="19" y="0"/>
                  </a:lnTo>
                  <a:lnTo>
                    <a:pt x="19"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89" name="Freeform 93"/>
            <p:cNvSpPr>
              <a:spLocks noChangeAspect="1"/>
            </p:cNvSpPr>
            <p:nvPr/>
          </p:nvSpPr>
          <p:spPr bwMode="auto">
            <a:xfrm>
              <a:off x="519" y="503"/>
              <a:ext cx="20" cy="33"/>
            </a:xfrm>
            <a:custGeom>
              <a:avLst/>
              <a:gdLst>
                <a:gd name="T0" fmla="*/ 33 w 40"/>
                <a:gd name="T1" fmla="*/ 0 h 66"/>
                <a:gd name="T2" fmla="*/ 33 w 40"/>
                <a:gd name="T3" fmla="*/ 0 h 66"/>
                <a:gd name="T4" fmla="*/ 22 w 40"/>
                <a:gd name="T5" fmla="*/ 17 h 66"/>
                <a:gd name="T6" fmla="*/ 13 w 40"/>
                <a:gd name="T7" fmla="*/ 35 h 66"/>
                <a:gd name="T8" fmla="*/ 5 w 40"/>
                <a:gd name="T9" fmla="*/ 51 h 66"/>
                <a:gd name="T10" fmla="*/ 0 w 40"/>
                <a:gd name="T11" fmla="*/ 66 h 66"/>
                <a:gd name="T12" fmla="*/ 7 w 40"/>
                <a:gd name="T13" fmla="*/ 66 h 66"/>
                <a:gd name="T14" fmla="*/ 12 w 40"/>
                <a:gd name="T15" fmla="*/ 53 h 66"/>
                <a:gd name="T16" fmla="*/ 20 w 40"/>
                <a:gd name="T17" fmla="*/ 37 h 66"/>
                <a:gd name="T18" fmla="*/ 29 w 40"/>
                <a:gd name="T19" fmla="*/ 21 h 66"/>
                <a:gd name="T20" fmla="*/ 40 w 40"/>
                <a:gd name="T21" fmla="*/ 5 h 66"/>
                <a:gd name="T22" fmla="*/ 40 w 40"/>
                <a:gd name="T23" fmla="*/ 5 h 66"/>
                <a:gd name="T24" fmla="*/ 33 w 40"/>
                <a:gd name="T2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6">
                  <a:moveTo>
                    <a:pt x="33" y="0"/>
                  </a:moveTo>
                  <a:lnTo>
                    <a:pt x="33" y="0"/>
                  </a:lnTo>
                  <a:lnTo>
                    <a:pt x="22" y="17"/>
                  </a:lnTo>
                  <a:lnTo>
                    <a:pt x="13" y="35"/>
                  </a:lnTo>
                  <a:lnTo>
                    <a:pt x="5" y="51"/>
                  </a:lnTo>
                  <a:lnTo>
                    <a:pt x="0" y="66"/>
                  </a:lnTo>
                  <a:lnTo>
                    <a:pt x="7" y="66"/>
                  </a:lnTo>
                  <a:lnTo>
                    <a:pt x="12" y="53"/>
                  </a:lnTo>
                  <a:lnTo>
                    <a:pt x="20" y="37"/>
                  </a:lnTo>
                  <a:lnTo>
                    <a:pt x="29" y="21"/>
                  </a:lnTo>
                  <a:lnTo>
                    <a:pt x="40" y="5"/>
                  </a:lnTo>
                  <a:lnTo>
                    <a:pt x="40" y="5"/>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90" name="Freeform 94"/>
            <p:cNvSpPr>
              <a:spLocks noChangeAspect="1"/>
            </p:cNvSpPr>
            <p:nvPr/>
          </p:nvSpPr>
          <p:spPr bwMode="auto">
            <a:xfrm>
              <a:off x="535" y="475"/>
              <a:ext cx="23" cy="30"/>
            </a:xfrm>
            <a:custGeom>
              <a:avLst/>
              <a:gdLst>
                <a:gd name="T0" fmla="*/ 38 w 45"/>
                <a:gd name="T1" fmla="*/ 0 h 60"/>
                <a:gd name="T2" fmla="*/ 38 w 45"/>
                <a:gd name="T3" fmla="*/ 0 h 60"/>
                <a:gd name="T4" fmla="*/ 36 w 45"/>
                <a:gd name="T5" fmla="*/ 4 h 60"/>
                <a:gd name="T6" fmla="*/ 34 w 45"/>
                <a:gd name="T7" fmla="*/ 7 h 60"/>
                <a:gd name="T8" fmla="*/ 29 w 45"/>
                <a:gd name="T9" fmla="*/ 13 h 60"/>
                <a:gd name="T10" fmla="*/ 25 w 45"/>
                <a:gd name="T11" fmla="*/ 20 h 60"/>
                <a:gd name="T12" fmla="*/ 19 w 45"/>
                <a:gd name="T13" fmla="*/ 28 h 60"/>
                <a:gd name="T14" fmla="*/ 13 w 45"/>
                <a:gd name="T15" fmla="*/ 37 h 60"/>
                <a:gd name="T16" fmla="*/ 7 w 45"/>
                <a:gd name="T17" fmla="*/ 46 h 60"/>
                <a:gd name="T18" fmla="*/ 0 w 45"/>
                <a:gd name="T19" fmla="*/ 55 h 60"/>
                <a:gd name="T20" fmla="*/ 7 w 45"/>
                <a:gd name="T21" fmla="*/ 60 h 60"/>
                <a:gd name="T22" fmla="*/ 14 w 45"/>
                <a:gd name="T23" fmla="*/ 51 h 60"/>
                <a:gd name="T24" fmla="*/ 20 w 45"/>
                <a:gd name="T25" fmla="*/ 42 h 60"/>
                <a:gd name="T26" fmla="*/ 26 w 45"/>
                <a:gd name="T27" fmla="*/ 32 h 60"/>
                <a:gd name="T28" fmla="*/ 31 w 45"/>
                <a:gd name="T29" fmla="*/ 24 h 60"/>
                <a:gd name="T30" fmla="*/ 36 w 45"/>
                <a:gd name="T31" fmla="*/ 17 h 60"/>
                <a:gd name="T32" fmla="*/ 41 w 45"/>
                <a:gd name="T33" fmla="*/ 12 h 60"/>
                <a:gd name="T34" fmla="*/ 43 w 45"/>
                <a:gd name="T35" fmla="*/ 6 h 60"/>
                <a:gd name="T36" fmla="*/ 45 w 45"/>
                <a:gd name="T37" fmla="*/ 3 h 60"/>
                <a:gd name="T38" fmla="*/ 45 w 45"/>
                <a:gd name="T39" fmla="*/ 3 h 60"/>
                <a:gd name="T40" fmla="*/ 38 w 45"/>
                <a:gd name="T4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60">
                  <a:moveTo>
                    <a:pt x="38" y="0"/>
                  </a:moveTo>
                  <a:lnTo>
                    <a:pt x="38" y="0"/>
                  </a:lnTo>
                  <a:lnTo>
                    <a:pt x="36" y="4"/>
                  </a:lnTo>
                  <a:lnTo>
                    <a:pt x="34" y="7"/>
                  </a:lnTo>
                  <a:lnTo>
                    <a:pt x="29" y="13"/>
                  </a:lnTo>
                  <a:lnTo>
                    <a:pt x="25" y="20"/>
                  </a:lnTo>
                  <a:lnTo>
                    <a:pt x="19" y="28"/>
                  </a:lnTo>
                  <a:lnTo>
                    <a:pt x="13" y="37"/>
                  </a:lnTo>
                  <a:lnTo>
                    <a:pt x="7" y="46"/>
                  </a:lnTo>
                  <a:lnTo>
                    <a:pt x="0" y="55"/>
                  </a:lnTo>
                  <a:lnTo>
                    <a:pt x="7" y="60"/>
                  </a:lnTo>
                  <a:lnTo>
                    <a:pt x="14" y="51"/>
                  </a:lnTo>
                  <a:lnTo>
                    <a:pt x="20" y="42"/>
                  </a:lnTo>
                  <a:lnTo>
                    <a:pt x="26" y="32"/>
                  </a:lnTo>
                  <a:lnTo>
                    <a:pt x="31" y="24"/>
                  </a:lnTo>
                  <a:lnTo>
                    <a:pt x="36" y="17"/>
                  </a:lnTo>
                  <a:lnTo>
                    <a:pt x="41" y="12"/>
                  </a:lnTo>
                  <a:lnTo>
                    <a:pt x="43" y="6"/>
                  </a:lnTo>
                  <a:lnTo>
                    <a:pt x="45" y="3"/>
                  </a:lnTo>
                  <a:lnTo>
                    <a:pt x="45" y="3"/>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91" name="Freeform 95"/>
            <p:cNvSpPr>
              <a:spLocks noChangeAspect="1"/>
            </p:cNvSpPr>
            <p:nvPr/>
          </p:nvSpPr>
          <p:spPr bwMode="auto">
            <a:xfrm>
              <a:off x="554" y="462"/>
              <a:ext cx="17" cy="14"/>
            </a:xfrm>
            <a:custGeom>
              <a:avLst/>
              <a:gdLst>
                <a:gd name="T0" fmla="*/ 31 w 34"/>
                <a:gd name="T1" fmla="*/ 0 h 29"/>
                <a:gd name="T2" fmla="*/ 31 w 34"/>
                <a:gd name="T3" fmla="*/ 0 h 29"/>
                <a:gd name="T4" fmla="*/ 22 w 34"/>
                <a:gd name="T5" fmla="*/ 3 h 29"/>
                <a:gd name="T6" fmla="*/ 13 w 34"/>
                <a:gd name="T7" fmla="*/ 8 h 29"/>
                <a:gd name="T8" fmla="*/ 5 w 34"/>
                <a:gd name="T9" fmla="*/ 16 h 29"/>
                <a:gd name="T10" fmla="*/ 0 w 34"/>
                <a:gd name="T11" fmla="*/ 26 h 29"/>
                <a:gd name="T12" fmla="*/ 7 w 34"/>
                <a:gd name="T13" fmla="*/ 29 h 29"/>
                <a:gd name="T14" fmla="*/ 12 w 34"/>
                <a:gd name="T15" fmla="*/ 20 h 29"/>
                <a:gd name="T16" fmla="*/ 18 w 34"/>
                <a:gd name="T17" fmla="*/ 15 h 29"/>
                <a:gd name="T18" fmla="*/ 25 w 34"/>
                <a:gd name="T19" fmla="*/ 10 h 29"/>
                <a:gd name="T20" fmla="*/ 34 w 34"/>
                <a:gd name="T21" fmla="*/ 7 h 29"/>
                <a:gd name="T22" fmla="*/ 34 w 34"/>
                <a:gd name="T23" fmla="*/ 7 h 29"/>
                <a:gd name="T24" fmla="*/ 31 w 34"/>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9">
                  <a:moveTo>
                    <a:pt x="31" y="0"/>
                  </a:moveTo>
                  <a:lnTo>
                    <a:pt x="31" y="0"/>
                  </a:lnTo>
                  <a:lnTo>
                    <a:pt x="22" y="3"/>
                  </a:lnTo>
                  <a:lnTo>
                    <a:pt x="13" y="8"/>
                  </a:lnTo>
                  <a:lnTo>
                    <a:pt x="5" y="16"/>
                  </a:lnTo>
                  <a:lnTo>
                    <a:pt x="0" y="26"/>
                  </a:lnTo>
                  <a:lnTo>
                    <a:pt x="7" y="29"/>
                  </a:lnTo>
                  <a:lnTo>
                    <a:pt x="12" y="20"/>
                  </a:lnTo>
                  <a:lnTo>
                    <a:pt x="18" y="15"/>
                  </a:lnTo>
                  <a:lnTo>
                    <a:pt x="25" y="10"/>
                  </a:lnTo>
                  <a:lnTo>
                    <a:pt x="34" y="7"/>
                  </a:lnTo>
                  <a:lnTo>
                    <a:pt x="34"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260192" name="Group 96"/>
            <p:cNvGrpSpPr>
              <a:grpSpLocks noChangeAspect="1"/>
            </p:cNvGrpSpPr>
            <p:nvPr/>
          </p:nvGrpSpPr>
          <p:grpSpPr bwMode="auto">
            <a:xfrm>
              <a:off x="513" y="347"/>
              <a:ext cx="777" cy="610"/>
              <a:chOff x="513" y="347"/>
              <a:chExt cx="777" cy="610"/>
            </a:xfrm>
          </p:grpSpPr>
          <p:sp>
            <p:nvSpPr>
              <p:cNvPr id="260193" name="Freeform 97"/>
              <p:cNvSpPr>
                <a:spLocks noChangeAspect="1"/>
              </p:cNvSpPr>
              <p:nvPr/>
            </p:nvSpPr>
            <p:spPr bwMode="auto">
              <a:xfrm>
                <a:off x="570" y="449"/>
                <a:ext cx="16" cy="16"/>
              </a:xfrm>
              <a:custGeom>
                <a:avLst/>
                <a:gdLst>
                  <a:gd name="T0" fmla="*/ 28 w 33"/>
                  <a:gd name="T1" fmla="*/ 0 h 33"/>
                  <a:gd name="T2" fmla="*/ 28 w 33"/>
                  <a:gd name="T3" fmla="*/ 0 h 33"/>
                  <a:gd name="T4" fmla="*/ 21 w 33"/>
                  <a:gd name="T5" fmla="*/ 7 h 33"/>
                  <a:gd name="T6" fmla="*/ 14 w 33"/>
                  <a:gd name="T7" fmla="*/ 15 h 33"/>
                  <a:gd name="T8" fmla="*/ 9 w 33"/>
                  <a:gd name="T9" fmla="*/ 21 h 33"/>
                  <a:gd name="T10" fmla="*/ 0 w 33"/>
                  <a:gd name="T11" fmla="*/ 26 h 33"/>
                  <a:gd name="T12" fmla="*/ 3 w 33"/>
                  <a:gd name="T13" fmla="*/ 33 h 33"/>
                  <a:gd name="T14" fmla="*/ 13 w 33"/>
                  <a:gd name="T15" fmla="*/ 28 h 33"/>
                  <a:gd name="T16" fmla="*/ 21 w 33"/>
                  <a:gd name="T17" fmla="*/ 20 h 33"/>
                  <a:gd name="T18" fmla="*/ 26 w 33"/>
                  <a:gd name="T19" fmla="*/ 12 h 33"/>
                  <a:gd name="T20" fmla="*/ 33 w 33"/>
                  <a:gd name="T21" fmla="*/ 7 h 33"/>
                  <a:gd name="T22" fmla="*/ 33 w 33"/>
                  <a:gd name="T23" fmla="*/ 7 h 33"/>
                  <a:gd name="T24" fmla="*/ 28 w 33"/>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3">
                    <a:moveTo>
                      <a:pt x="28" y="0"/>
                    </a:moveTo>
                    <a:lnTo>
                      <a:pt x="28" y="0"/>
                    </a:lnTo>
                    <a:lnTo>
                      <a:pt x="21" y="7"/>
                    </a:lnTo>
                    <a:lnTo>
                      <a:pt x="14" y="15"/>
                    </a:lnTo>
                    <a:lnTo>
                      <a:pt x="9" y="21"/>
                    </a:lnTo>
                    <a:lnTo>
                      <a:pt x="0" y="26"/>
                    </a:lnTo>
                    <a:lnTo>
                      <a:pt x="3" y="33"/>
                    </a:lnTo>
                    <a:lnTo>
                      <a:pt x="13" y="28"/>
                    </a:lnTo>
                    <a:lnTo>
                      <a:pt x="21" y="20"/>
                    </a:lnTo>
                    <a:lnTo>
                      <a:pt x="26" y="12"/>
                    </a:lnTo>
                    <a:lnTo>
                      <a:pt x="33" y="7"/>
                    </a:lnTo>
                    <a:lnTo>
                      <a:pt x="33" y="7"/>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94" name="Freeform 98"/>
              <p:cNvSpPr>
                <a:spLocks noChangeAspect="1"/>
              </p:cNvSpPr>
              <p:nvPr/>
            </p:nvSpPr>
            <p:spPr bwMode="auto">
              <a:xfrm>
                <a:off x="584" y="429"/>
                <a:ext cx="12" cy="24"/>
              </a:xfrm>
              <a:custGeom>
                <a:avLst/>
                <a:gdLst>
                  <a:gd name="T0" fmla="*/ 15 w 24"/>
                  <a:gd name="T1" fmla="*/ 0 h 47"/>
                  <a:gd name="T2" fmla="*/ 15 w 24"/>
                  <a:gd name="T3" fmla="*/ 0 h 47"/>
                  <a:gd name="T4" fmla="*/ 15 w 24"/>
                  <a:gd name="T5" fmla="*/ 8 h 47"/>
                  <a:gd name="T6" fmla="*/ 10 w 24"/>
                  <a:gd name="T7" fmla="*/ 21 h 47"/>
                  <a:gd name="T8" fmla="*/ 5 w 24"/>
                  <a:gd name="T9" fmla="*/ 33 h 47"/>
                  <a:gd name="T10" fmla="*/ 0 w 24"/>
                  <a:gd name="T11" fmla="*/ 40 h 47"/>
                  <a:gd name="T12" fmla="*/ 5 w 24"/>
                  <a:gd name="T13" fmla="*/ 47 h 47"/>
                  <a:gd name="T14" fmla="*/ 12 w 24"/>
                  <a:gd name="T15" fmla="*/ 36 h 47"/>
                  <a:gd name="T16" fmla="*/ 17 w 24"/>
                  <a:gd name="T17" fmla="*/ 23 h 47"/>
                  <a:gd name="T18" fmla="*/ 22 w 24"/>
                  <a:gd name="T19" fmla="*/ 10 h 47"/>
                  <a:gd name="T20" fmla="*/ 24 w 24"/>
                  <a:gd name="T21" fmla="*/ 0 h 47"/>
                  <a:gd name="T22" fmla="*/ 24 w 24"/>
                  <a:gd name="T23" fmla="*/ 0 h 47"/>
                  <a:gd name="T24" fmla="*/ 15 w 24"/>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7">
                    <a:moveTo>
                      <a:pt x="15" y="0"/>
                    </a:moveTo>
                    <a:lnTo>
                      <a:pt x="15" y="0"/>
                    </a:lnTo>
                    <a:lnTo>
                      <a:pt x="15" y="8"/>
                    </a:lnTo>
                    <a:lnTo>
                      <a:pt x="10" y="21"/>
                    </a:lnTo>
                    <a:lnTo>
                      <a:pt x="5" y="33"/>
                    </a:lnTo>
                    <a:lnTo>
                      <a:pt x="0" y="40"/>
                    </a:lnTo>
                    <a:lnTo>
                      <a:pt x="5" y="47"/>
                    </a:lnTo>
                    <a:lnTo>
                      <a:pt x="12" y="36"/>
                    </a:lnTo>
                    <a:lnTo>
                      <a:pt x="17" y="23"/>
                    </a:lnTo>
                    <a:lnTo>
                      <a:pt x="22" y="10"/>
                    </a:lnTo>
                    <a:lnTo>
                      <a:pt x="24" y="0"/>
                    </a:lnTo>
                    <a:lnTo>
                      <a:pt x="24"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95" name="Freeform 99"/>
              <p:cNvSpPr>
                <a:spLocks noChangeAspect="1"/>
              </p:cNvSpPr>
              <p:nvPr/>
            </p:nvSpPr>
            <p:spPr bwMode="auto">
              <a:xfrm>
                <a:off x="591" y="414"/>
                <a:ext cx="14" cy="15"/>
              </a:xfrm>
              <a:custGeom>
                <a:avLst/>
                <a:gdLst>
                  <a:gd name="T0" fmla="*/ 24 w 29"/>
                  <a:gd name="T1" fmla="*/ 0 h 30"/>
                  <a:gd name="T2" fmla="*/ 24 w 29"/>
                  <a:gd name="T3" fmla="*/ 0 h 30"/>
                  <a:gd name="T4" fmla="*/ 17 w 29"/>
                  <a:gd name="T5" fmla="*/ 8 h 30"/>
                  <a:gd name="T6" fmla="*/ 10 w 29"/>
                  <a:gd name="T7" fmla="*/ 15 h 30"/>
                  <a:gd name="T8" fmla="*/ 4 w 29"/>
                  <a:gd name="T9" fmla="*/ 22 h 30"/>
                  <a:gd name="T10" fmla="*/ 0 w 29"/>
                  <a:gd name="T11" fmla="*/ 30 h 30"/>
                  <a:gd name="T12" fmla="*/ 9 w 29"/>
                  <a:gd name="T13" fmla="*/ 30 h 30"/>
                  <a:gd name="T14" fmla="*/ 10 w 29"/>
                  <a:gd name="T15" fmla="*/ 27 h 30"/>
                  <a:gd name="T16" fmla="*/ 15 w 29"/>
                  <a:gd name="T17" fmla="*/ 20 h 30"/>
                  <a:gd name="T18" fmla="*/ 22 w 29"/>
                  <a:gd name="T19" fmla="*/ 13 h 30"/>
                  <a:gd name="T20" fmla="*/ 29 w 29"/>
                  <a:gd name="T21" fmla="*/ 5 h 30"/>
                  <a:gd name="T22" fmla="*/ 29 w 29"/>
                  <a:gd name="T23" fmla="*/ 5 h 30"/>
                  <a:gd name="T24" fmla="*/ 24 w 29"/>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30">
                    <a:moveTo>
                      <a:pt x="24" y="0"/>
                    </a:moveTo>
                    <a:lnTo>
                      <a:pt x="24" y="0"/>
                    </a:lnTo>
                    <a:lnTo>
                      <a:pt x="17" y="8"/>
                    </a:lnTo>
                    <a:lnTo>
                      <a:pt x="10" y="15"/>
                    </a:lnTo>
                    <a:lnTo>
                      <a:pt x="4" y="22"/>
                    </a:lnTo>
                    <a:lnTo>
                      <a:pt x="0" y="30"/>
                    </a:lnTo>
                    <a:lnTo>
                      <a:pt x="9" y="30"/>
                    </a:lnTo>
                    <a:lnTo>
                      <a:pt x="10" y="27"/>
                    </a:lnTo>
                    <a:lnTo>
                      <a:pt x="15" y="20"/>
                    </a:lnTo>
                    <a:lnTo>
                      <a:pt x="22" y="13"/>
                    </a:lnTo>
                    <a:lnTo>
                      <a:pt x="29" y="5"/>
                    </a:lnTo>
                    <a:lnTo>
                      <a:pt x="29" y="5"/>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96" name="Freeform 100"/>
              <p:cNvSpPr>
                <a:spLocks noChangeAspect="1"/>
              </p:cNvSpPr>
              <p:nvPr/>
            </p:nvSpPr>
            <p:spPr bwMode="auto">
              <a:xfrm>
                <a:off x="603" y="385"/>
                <a:ext cx="14" cy="31"/>
              </a:xfrm>
              <a:custGeom>
                <a:avLst/>
                <a:gdLst>
                  <a:gd name="T0" fmla="*/ 21 w 28"/>
                  <a:gd name="T1" fmla="*/ 0 h 62"/>
                  <a:gd name="T2" fmla="*/ 21 w 28"/>
                  <a:gd name="T3" fmla="*/ 0 h 62"/>
                  <a:gd name="T4" fmla="*/ 16 w 28"/>
                  <a:gd name="T5" fmla="*/ 11 h 62"/>
                  <a:gd name="T6" fmla="*/ 12 w 28"/>
                  <a:gd name="T7" fmla="*/ 28 h 62"/>
                  <a:gd name="T8" fmla="*/ 6 w 28"/>
                  <a:gd name="T9" fmla="*/ 46 h 62"/>
                  <a:gd name="T10" fmla="*/ 0 w 28"/>
                  <a:gd name="T11" fmla="*/ 57 h 62"/>
                  <a:gd name="T12" fmla="*/ 5 w 28"/>
                  <a:gd name="T13" fmla="*/ 62 h 62"/>
                  <a:gd name="T14" fmla="*/ 13 w 28"/>
                  <a:gd name="T15" fmla="*/ 48 h 62"/>
                  <a:gd name="T16" fmla="*/ 19 w 28"/>
                  <a:gd name="T17" fmla="*/ 31 h 62"/>
                  <a:gd name="T18" fmla="*/ 23 w 28"/>
                  <a:gd name="T19" fmla="*/ 13 h 62"/>
                  <a:gd name="T20" fmla="*/ 28 w 28"/>
                  <a:gd name="T21" fmla="*/ 2 h 62"/>
                  <a:gd name="T22" fmla="*/ 28 w 28"/>
                  <a:gd name="T23" fmla="*/ 2 h 62"/>
                  <a:gd name="T24" fmla="*/ 21 w 28"/>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62">
                    <a:moveTo>
                      <a:pt x="21" y="0"/>
                    </a:moveTo>
                    <a:lnTo>
                      <a:pt x="21" y="0"/>
                    </a:lnTo>
                    <a:lnTo>
                      <a:pt x="16" y="11"/>
                    </a:lnTo>
                    <a:lnTo>
                      <a:pt x="12" y="28"/>
                    </a:lnTo>
                    <a:lnTo>
                      <a:pt x="6" y="46"/>
                    </a:lnTo>
                    <a:lnTo>
                      <a:pt x="0" y="57"/>
                    </a:lnTo>
                    <a:lnTo>
                      <a:pt x="5" y="62"/>
                    </a:lnTo>
                    <a:lnTo>
                      <a:pt x="13" y="48"/>
                    </a:lnTo>
                    <a:lnTo>
                      <a:pt x="19" y="31"/>
                    </a:lnTo>
                    <a:lnTo>
                      <a:pt x="23" y="13"/>
                    </a:lnTo>
                    <a:lnTo>
                      <a:pt x="28" y="2"/>
                    </a:lnTo>
                    <a:lnTo>
                      <a:pt x="28"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97" name="Freeform 101"/>
              <p:cNvSpPr>
                <a:spLocks noChangeAspect="1"/>
              </p:cNvSpPr>
              <p:nvPr/>
            </p:nvSpPr>
            <p:spPr bwMode="auto">
              <a:xfrm>
                <a:off x="613" y="371"/>
                <a:ext cx="32" cy="15"/>
              </a:xfrm>
              <a:custGeom>
                <a:avLst/>
                <a:gdLst>
                  <a:gd name="T0" fmla="*/ 60 w 62"/>
                  <a:gd name="T1" fmla="*/ 0 h 30"/>
                  <a:gd name="T2" fmla="*/ 60 w 62"/>
                  <a:gd name="T3" fmla="*/ 0 h 30"/>
                  <a:gd name="T4" fmla="*/ 55 w 62"/>
                  <a:gd name="T5" fmla="*/ 2 h 30"/>
                  <a:gd name="T6" fmla="*/ 47 w 62"/>
                  <a:gd name="T7" fmla="*/ 4 h 30"/>
                  <a:gd name="T8" fmla="*/ 39 w 62"/>
                  <a:gd name="T9" fmla="*/ 8 h 30"/>
                  <a:gd name="T10" fmla="*/ 30 w 62"/>
                  <a:gd name="T11" fmla="*/ 10 h 30"/>
                  <a:gd name="T12" fmla="*/ 20 w 62"/>
                  <a:gd name="T13" fmla="*/ 15 h 30"/>
                  <a:gd name="T14" fmla="*/ 12 w 62"/>
                  <a:gd name="T15" fmla="*/ 18 h 30"/>
                  <a:gd name="T16" fmla="*/ 5 w 62"/>
                  <a:gd name="T17" fmla="*/ 22 h 30"/>
                  <a:gd name="T18" fmla="*/ 0 w 62"/>
                  <a:gd name="T19" fmla="*/ 28 h 30"/>
                  <a:gd name="T20" fmla="*/ 7 w 62"/>
                  <a:gd name="T21" fmla="*/ 30 h 30"/>
                  <a:gd name="T22" fmla="*/ 9 w 62"/>
                  <a:gd name="T23" fmla="*/ 29 h 30"/>
                  <a:gd name="T24" fmla="*/ 14 w 62"/>
                  <a:gd name="T25" fmla="*/ 25 h 30"/>
                  <a:gd name="T26" fmla="*/ 22 w 62"/>
                  <a:gd name="T27" fmla="*/ 22 h 30"/>
                  <a:gd name="T28" fmla="*/ 32 w 62"/>
                  <a:gd name="T29" fmla="*/ 17 h 30"/>
                  <a:gd name="T30" fmla="*/ 41 w 62"/>
                  <a:gd name="T31" fmla="*/ 15 h 30"/>
                  <a:gd name="T32" fmla="*/ 49 w 62"/>
                  <a:gd name="T33" fmla="*/ 11 h 30"/>
                  <a:gd name="T34" fmla="*/ 58 w 62"/>
                  <a:gd name="T35" fmla="*/ 9 h 30"/>
                  <a:gd name="T36" fmla="*/ 62 w 62"/>
                  <a:gd name="T37" fmla="*/ 7 h 30"/>
                  <a:gd name="T38" fmla="*/ 62 w 62"/>
                  <a:gd name="T39" fmla="*/ 7 h 30"/>
                  <a:gd name="T40" fmla="*/ 60 w 62"/>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30">
                    <a:moveTo>
                      <a:pt x="60" y="0"/>
                    </a:moveTo>
                    <a:lnTo>
                      <a:pt x="60" y="0"/>
                    </a:lnTo>
                    <a:lnTo>
                      <a:pt x="55" y="2"/>
                    </a:lnTo>
                    <a:lnTo>
                      <a:pt x="47" y="4"/>
                    </a:lnTo>
                    <a:lnTo>
                      <a:pt x="39" y="8"/>
                    </a:lnTo>
                    <a:lnTo>
                      <a:pt x="30" y="10"/>
                    </a:lnTo>
                    <a:lnTo>
                      <a:pt x="20" y="15"/>
                    </a:lnTo>
                    <a:lnTo>
                      <a:pt x="12" y="18"/>
                    </a:lnTo>
                    <a:lnTo>
                      <a:pt x="5" y="22"/>
                    </a:lnTo>
                    <a:lnTo>
                      <a:pt x="0" y="28"/>
                    </a:lnTo>
                    <a:lnTo>
                      <a:pt x="7" y="30"/>
                    </a:lnTo>
                    <a:lnTo>
                      <a:pt x="9" y="29"/>
                    </a:lnTo>
                    <a:lnTo>
                      <a:pt x="14" y="25"/>
                    </a:lnTo>
                    <a:lnTo>
                      <a:pt x="22" y="22"/>
                    </a:lnTo>
                    <a:lnTo>
                      <a:pt x="32" y="17"/>
                    </a:lnTo>
                    <a:lnTo>
                      <a:pt x="41" y="15"/>
                    </a:lnTo>
                    <a:lnTo>
                      <a:pt x="49" y="11"/>
                    </a:lnTo>
                    <a:lnTo>
                      <a:pt x="58" y="9"/>
                    </a:lnTo>
                    <a:lnTo>
                      <a:pt x="62" y="7"/>
                    </a:lnTo>
                    <a:lnTo>
                      <a:pt x="62" y="7"/>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98" name="Freeform 102"/>
              <p:cNvSpPr>
                <a:spLocks noChangeAspect="1"/>
              </p:cNvSpPr>
              <p:nvPr/>
            </p:nvSpPr>
            <p:spPr bwMode="auto">
              <a:xfrm>
                <a:off x="643" y="370"/>
                <a:ext cx="22" cy="7"/>
              </a:xfrm>
              <a:custGeom>
                <a:avLst/>
                <a:gdLst>
                  <a:gd name="T0" fmla="*/ 36 w 42"/>
                  <a:gd name="T1" fmla="*/ 10 h 13"/>
                  <a:gd name="T2" fmla="*/ 40 w 42"/>
                  <a:gd name="T3" fmla="*/ 6 h 13"/>
                  <a:gd name="T4" fmla="*/ 33 w 42"/>
                  <a:gd name="T5" fmla="*/ 4 h 13"/>
                  <a:gd name="T6" fmla="*/ 27 w 42"/>
                  <a:gd name="T7" fmla="*/ 3 h 13"/>
                  <a:gd name="T8" fmla="*/ 21 w 42"/>
                  <a:gd name="T9" fmla="*/ 1 h 13"/>
                  <a:gd name="T10" fmla="*/ 16 w 42"/>
                  <a:gd name="T11" fmla="*/ 1 h 13"/>
                  <a:gd name="T12" fmla="*/ 11 w 42"/>
                  <a:gd name="T13" fmla="*/ 0 h 13"/>
                  <a:gd name="T14" fmla="*/ 8 w 42"/>
                  <a:gd name="T15" fmla="*/ 0 h 13"/>
                  <a:gd name="T16" fmla="*/ 3 w 42"/>
                  <a:gd name="T17" fmla="*/ 1 h 13"/>
                  <a:gd name="T18" fmla="*/ 0 w 42"/>
                  <a:gd name="T19" fmla="*/ 2 h 13"/>
                  <a:gd name="T20" fmla="*/ 2 w 42"/>
                  <a:gd name="T21" fmla="*/ 9 h 13"/>
                  <a:gd name="T22" fmla="*/ 6 w 42"/>
                  <a:gd name="T23" fmla="*/ 8 h 13"/>
                  <a:gd name="T24" fmla="*/ 8 w 42"/>
                  <a:gd name="T25" fmla="*/ 6 h 13"/>
                  <a:gd name="T26" fmla="*/ 11 w 42"/>
                  <a:gd name="T27" fmla="*/ 6 h 13"/>
                  <a:gd name="T28" fmla="*/ 16 w 42"/>
                  <a:gd name="T29" fmla="*/ 8 h 13"/>
                  <a:gd name="T30" fmla="*/ 21 w 42"/>
                  <a:gd name="T31" fmla="*/ 8 h 13"/>
                  <a:gd name="T32" fmla="*/ 25 w 42"/>
                  <a:gd name="T33" fmla="*/ 10 h 13"/>
                  <a:gd name="T34" fmla="*/ 31 w 42"/>
                  <a:gd name="T35" fmla="*/ 11 h 13"/>
                  <a:gd name="T36" fmla="*/ 38 w 42"/>
                  <a:gd name="T37" fmla="*/ 13 h 13"/>
                  <a:gd name="T38" fmla="*/ 42 w 42"/>
                  <a:gd name="T39" fmla="*/ 10 h 13"/>
                  <a:gd name="T40" fmla="*/ 38 w 42"/>
                  <a:gd name="T41" fmla="*/ 13 h 13"/>
                  <a:gd name="T42" fmla="*/ 41 w 42"/>
                  <a:gd name="T43" fmla="*/ 13 h 13"/>
                  <a:gd name="T44" fmla="*/ 42 w 42"/>
                  <a:gd name="T45" fmla="*/ 11 h 13"/>
                  <a:gd name="T46" fmla="*/ 42 w 42"/>
                  <a:gd name="T47" fmla="*/ 8 h 13"/>
                  <a:gd name="T48" fmla="*/ 40 w 42"/>
                  <a:gd name="T49" fmla="*/ 6 h 13"/>
                  <a:gd name="T50" fmla="*/ 36 w 42"/>
                  <a:gd name="T5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13">
                    <a:moveTo>
                      <a:pt x="36" y="10"/>
                    </a:moveTo>
                    <a:lnTo>
                      <a:pt x="40" y="6"/>
                    </a:lnTo>
                    <a:lnTo>
                      <a:pt x="33" y="4"/>
                    </a:lnTo>
                    <a:lnTo>
                      <a:pt x="27" y="3"/>
                    </a:lnTo>
                    <a:lnTo>
                      <a:pt x="21" y="1"/>
                    </a:lnTo>
                    <a:lnTo>
                      <a:pt x="16" y="1"/>
                    </a:lnTo>
                    <a:lnTo>
                      <a:pt x="11" y="0"/>
                    </a:lnTo>
                    <a:lnTo>
                      <a:pt x="8" y="0"/>
                    </a:lnTo>
                    <a:lnTo>
                      <a:pt x="3" y="1"/>
                    </a:lnTo>
                    <a:lnTo>
                      <a:pt x="0" y="2"/>
                    </a:lnTo>
                    <a:lnTo>
                      <a:pt x="2" y="9"/>
                    </a:lnTo>
                    <a:lnTo>
                      <a:pt x="6" y="8"/>
                    </a:lnTo>
                    <a:lnTo>
                      <a:pt x="8" y="6"/>
                    </a:lnTo>
                    <a:lnTo>
                      <a:pt x="11" y="6"/>
                    </a:lnTo>
                    <a:lnTo>
                      <a:pt x="16" y="8"/>
                    </a:lnTo>
                    <a:lnTo>
                      <a:pt x="21" y="8"/>
                    </a:lnTo>
                    <a:lnTo>
                      <a:pt x="25" y="10"/>
                    </a:lnTo>
                    <a:lnTo>
                      <a:pt x="31" y="11"/>
                    </a:lnTo>
                    <a:lnTo>
                      <a:pt x="38" y="13"/>
                    </a:lnTo>
                    <a:lnTo>
                      <a:pt x="42" y="10"/>
                    </a:lnTo>
                    <a:lnTo>
                      <a:pt x="38" y="13"/>
                    </a:lnTo>
                    <a:lnTo>
                      <a:pt x="41" y="13"/>
                    </a:lnTo>
                    <a:lnTo>
                      <a:pt x="42" y="11"/>
                    </a:lnTo>
                    <a:lnTo>
                      <a:pt x="42" y="8"/>
                    </a:lnTo>
                    <a:lnTo>
                      <a:pt x="40" y="6"/>
                    </a:lnTo>
                    <a:lnTo>
                      <a:pt x="3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199" name="Freeform 103"/>
              <p:cNvSpPr>
                <a:spLocks noChangeAspect="1"/>
              </p:cNvSpPr>
              <p:nvPr/>
            </p:nvSpPr>
            <p:spPr bwMode="auto">
              <a:xfrm>
                <a:off x="661" y="353"/>
                <a:ext cx="53" cy="22"/>
              </a:xfrm>
              <a:custGeom>
                <a:avLst/>
                <a:gdLst>
                  <a:gd name="T0" fmla="*/ 99 w 105"/>
                  <a:gd name="T1" fmla="*/ 3 h 45"/>
                  <a:gd name="T2" fmla="*/ 102 w 105"/>
                  <a:gd name="T3" fmla="*/ 2 h 45"/>
                  <a:gd name="T4" fmla="*/ 92 w 105"/>
                  <a:gd name="T5" fmla="*/ 0 h 45"/>
                  <a:gd name="T6" fmla="*/ 79 w 105"/>
                  <a:gd name="T7" fmla="*/ 2 h 45"/>
                  <a:gd name="T8" fmla="*/ 63 w 105"/>
                  <a:gd name="T9" fmla="*/ 5 h 45"/>
                  <a:gd name="T10" fmla="*/ 47 w 105"/>
                  <a:gd name="T11" fmla="*/ 8 h 45"/>
                  <a:gd name="T12" fmla="*/ 31 w 105"/>
                  <a:gd name="T13" fmla="*/ 14 h 45"/>
                  <a:gd name="T14" fmla="*/ 17 w 105"/>
                  <a:gd name="T15" fmla="*/ 21 h 45"/>
                  <a:gd name="T16" fmla="*/ 5 w 105"/>
                  <a:gd name="T17" fmla="*/ 31 h 45"/>
                  <a:gd name="T18" fmla="*/ 0 w 105"/>
                  <a:gd name="T19" fmla="*/ 45 h 45"/>
                  <a:gd name="T20" fmla="*/ 6 w 105"/>
                  <a:gd name="T21" fmla="*/ 45 h 45"/>
                  <a:gd name="T22" fmla="*/ 12 w 105"/>
                  <a:gd name="T23" fmla="*/ 36 h 45"/>
                  <a:gd name="T24" fmla="*/ 21 w 105"/>
                  <a:gd name="T25" fmla="*/ 28 h 45"/>
                  <a:gd name="T26" fmla="*/ 33 w 105"/>
                  <a:gd name="T27" fmla="*/ 21 h 45"/>
                  <a:gd name="T28" fmla="*/ 49 w 105"/>
                  <a:gd name="T29" fmla="*/ 15 h 45"/>
                  <a:gd name="T30" fmla="*/ 63 w 105"/>
                  <a:gd name="T31" fmla="*/ 12 h 45"/>
                  <a:gd name="T32" fmla="*/ 79 w 105"/>
                  <a:gd name="T33" fmla="*/ 9 h 45"/>
                  <a:gd name="T34" fmla="*/ 92 w 105"/>
                  <a:gd name="T35" fmla="*/ 9 h 45"/>
                  <a:gd name="T36" fmla="*/ 102 w 105"/>
                  <a:gd name="T37" fmla="*/ 9 h 45"/>
                  <a:gd name="T38" fmla="*/ 105 w 105"/>
                  <a:gd name="T39" fmla="*/ 8 h 45"/>
                  <a:gd name="T40" fmla="*/ 102 w 105"/>
                  <a:gd name="T41" fmla="*/ 9 h 45"/>
                  <a:gd name="T42" fmla="*/ 104 w 105"/>
                  <a:gd name="T43" fmla="*/ 8 h 45"/>
                  <a:gd name="T44" fmla="*/ 105 w 105"/>
                  <a:gd name="T45" fmla="*/ 6 h 45"/>
                  <a:gd name="T46" fmla="*/ 104 w 105"/>
                  <a:gd name="T47" fmla="*/ 3 h 45"/>
                  <a:gd name="T48" fmla="*/ 102 w 105"/>
                  <a:gd name="T49" fmla="*/ 2 h 45"/>
                  <a:gd name="T50" fmla="*/ 99 w 105"/>
                  <a:gd name="T51"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45">
                    <a:moveTo>
                      <a:pt x="99" y="3"/>
                    </a:moveTo>
                    <a:lnTo>
                      <a:pt x="102" y="2"/>
                    </a:lnTo>
                    <a:lnTo>
                      <a:pt x="92" y="0"/>
                    </a:lnTo>
                    <a:lnTo>
                      <a:pt x="79" y="2"/>
                    </a:lnTo>
                    <a:lnTo>
                      <a:pt x="63" y="5"/>
                    </a:lnTo>
                    <a:lnTo>
                      <a:pt x="47" y="8"/>
                    </a:lnTo>
                    <a:lnTo>
                      <a:pt x="31" y="14"/>
                    </a:lnTo>
                    <a:lnTo>
                      <a:pt x="17" y="21"/>
                    </a:lnTo>
                    <a:lnTo>
                      <a:pt x="5" y="31"/>
                    </a:lnTo>
                    <a:lnTo>
                      <a:pt x="0" y="45"/>
                    </a:lnTo>
                    <a:lnTo>
                      <a:pt x="6" y="45"/>
                    </a:lnTo>
                    <a:lnTo>
                      <a:pt x="12" y="36"/>
                    </a:lnTo>
                    <a:lnTo>
                      <a:pt x="21" y="28"/>
                    </a:lnTo>
                    <a:lnTo>
                      <a:pt x="33" y="21"/>
                    </a:lnTo>
                    <a:lnTo>
                      <a:pt x="49" y="15"/>
                    </a:lnTo>
                    <a:lnTo>
                      <a:pt x="63" y="12"/>
                    </a:lnTo>
                    <a:lnTo>
                      <a:pt x="79" y="9"/>
                    </a:lnTo>
                    <a:lnTo>
                      <a:pt x="92" y="9"/>
                    </a:lnTo>
                    <a:lnTo>
                      <a:pt x="102" y="9"/>
                    </a:lnTo>
                    <a:lnTo>
                      <a:pt x="105" y="8"/>
                    </a:lnTo>
                    <a:lnTo>
                      <a:pt x="102" y="9"/>
                    </a:lnTo>
                    <a:lnTo>
                      <a:pt x="104" y="8"/>
                    </a:lnTo>
                    <a:lnTo>
                      <a:pt x="105" y="6"/>
                    </a:lnTo>
                    <a:lnTo>
                      <a:pt x="104" y="3"/>
                    </a:lnTo>
                    <a:lnTo>
                      <a:pt x="102" y="2"/>
                    </a:lnTo>
                    <a:lnTo>
                      <a:pt x="9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0" name="Freeform 104"/>
              <p:cNvSpPr>
                <a:spLocks noChangeAspect="1"/>
              </p:cNvSpPr>
              <p:nvPr/>
            </p:nvSpPr>
            <p:spPr bwMode="auto">
              <a:xfrm>
                <a:off x="711" y="347"/>
                <a:ext cx="18" cy="10"/>
              </a:xfrm>
              <a:custGeom>
                <a:avLst/>
                <a:gdLst>
                  <a:gd name="T0" fmla="*/ 35 w 36"/>
                  <a:gd name="T1" fmla="*/ 0 h 19"/>
                  <a:gd name="T2" fmla="*/ 34 w 36"/>
                  <a:gd name="T3" fmla="*/ 0 h 19"/>
                  <a:gd name="T4" fmla="*/ 25 w 36"/>
                  <a:gd name="T5" fmla="*/ 2 h 19"/>
                  <a:gd name="T6" fmla="*/ 15 w 36"/>
                  <a:gd name="T7" fmla="*/ 4 h 19"/>
                  <a:gd name="T8" fmla="*/ 6 w 36"/>
                  <a:gd name="T9" fmla="*/ 8 h 19"/>
                  <a:gd name="T10" fmla="*/ 0 w 36"/>
                  <a:gd name="T11" fmla="*/ 14 h 19"/>
                  <a:gd name="T12" fmla="*/ 6 w 36"/>
                  <a:gd name="T13" fmla="*/ 19 h 19"/>
                  <a:gd name="T14" fmla="*/ 11 w 36"/>
                  <a:gd name="T15" fmla="*/ 14 h 19"/>
                  <a:gd name="T16" fmla="*/ 17 w 36"/>
                  <a:gd name="T17" fmla="*/ 11 h 19"/>
                  <a:gd name="T18" fmla="*/ 25 w 36"/>
                  <a:gd name="T19" fmla="*/ 9 h 19"/>
                  <a:gd name="T20" fmla="*/ 36 w 36"/>
                  <a:gd name="T21" fmla="*/ 6 h 19"/>
                  <a:gd name="T22" fmla="*/ 35 w 36"/>
                  <a:gd name="T23" fmla="*/ 6 h 19"/>
                  <a:gd name="T24" fmla="*/ 35 w 36"/>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9">
                    <a:moveTo>
                      <a:pt x="35" y="0"/>
                    </a:moveTo>
                    <a:lnTo>
                      <a:pt x="34" y="0"/>
                    </a:lnTo>
                    <a:lnTo>
                      <a:pt x="25" y="2"/>
                    </a:lnTo>
                    <a:lnTo>
                      <a:pt x="15" y="4"/>
                    </a:lnTo>
                    <a:lnTo>
                      <a:pt x="6" y="8"/>
                    </a:lnTo>
                    <a:lnTo>
                      <a:pt x="0" y="14"/>
                    </a:lnTo>
                    <a:lnTo>
                      <a:pt x="6" y="19"/>
                    </a:lnTo>
                    <a:lnTo>
                      <a:pt x="11" y="14"/>
                    </a:lnTo>
                    <a:lnTo>
                      <a:pt x="17" y="11"/>
                    </a:lnTo>
                    <a:lnTo>
                      <a:pt x="25" y="9"/>
                    </a:lnTo>
                    <a:lnTo>
                      <a:pt x="36" y="6"/>
                    </a:lnTo>
                    <a:lnTo>
                      <a:pt x="35" y="6"/>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1" name="Freeform 105"/>
              <p:cNvSpPr>
                <a:spLocks noChangeAspect="1"/>
              </p:cNvSpPr>
              <p:nvPr/>
            </p:nvSpPr>
            <p:spPr bwMode="auto">
              <a:xfrm>
                <a:off x="729" y="347"/>
                <a:ext cx="39" cy="20"/>
              </a:xfrm>
              <a:custGeom>
                <a:avLst/>
                <a:gdLst>
                  <a:gd name="T0" fmla="*/ 76 w 80"/>
                  <a:gd name="T1" fmla="*/ 32 h 39"/>
                  <a:gd name="T2" fmla="*/ 77 w 80"/>
                  <a:gd name="T3" fmla="*/ 32 h 39"/>
                  <a:gd name="T4" fmla="*/ 73 w 80"/>
                  <a:gd name="T5" fmla="*/ 28 h 39"/>
                  <a:gd name="T6" fmla="*/ 64 w 80"/>
                  <a:gd name="T7" fmla="*/ 24 h 39"/>
                  <a:gd name="T8" fmla="*/ 53 w 80"/>
                  <a:gd name="T9" fmla="*/ 18 h 39"/>
                  <a:gd name="T10" fmla="*/ 42 w 80"/>
                  <a:gd name="T11" fmla="*/ 12 h 39"/>
                  <a:gd name="T12" fmla="*/ 29 w 80"/>
                  <a:gd name="T13" fmla="*/ 6 h 39"/>
                  <a:gd name="T14" fmla="*/ 19 w 80"/>
                  <a:gd name="T15" fmla="*/ 2 h 39"/>
                  <a:gd name="T16" fmla="*/ 7 w 80"/>
                  <a:gd name="T17" fmla="*/ 0 h 39"/>
                  <a:gd name="T18" fmla="*/ 0 w 80"/>
                  <a:gd name="T19" fmla="*/ 0 h 39"/>
                  <a:gd name="T20" fmla="*/ 0 w 80"/>
                  <a:gd name="T21" fmla="*/ 6 h 39"/>
                  <a:gd name="T22" fmla="*/ 7 w 80"/>
                  <a:gd name="T23" fmla="*/ 6 h 39"/>
                  <a:gd name="T24" fmla="*/ 16 w 80"/>
                  <a:gd name="T25" fmla="*/ 9 h 39"/>
                  <a:gd name="T26" fmla="*/ 27 w 80"/>
                  <a:gd name="T27" fmla="*/ 13 h 39"/>
                  <a:gd name="T28" fmla="*/ 39 w 80"/>
                  <a:gd name="T29" fmla="*/ 19 h 39"/>
                  <a:gd name="T30" fmla="*/ 51 w 80"/>
                  <a:gd name="T31" fmla="*/ 25 h 39"/>
                  <a:gd name="T32" fmla="*/ 61 w 80"/>
                  <a:gd name="T33" fmla="*/ 31 h 39"/>
                  <a:gd name="T34" fmla="*/ 68 w 80"/>
                  <a:gd name="T35" fmla="*/ 35 h 39"/>
                  <a:gd name="T36" fmla="*/ 75 w 80"/>
                  <a:gd name="T37" fmla="*/ 39 h 39"/>
                  <a:gd name="T38" fmla="*/ 76 w 80"/>
                  <a:gd name="T39" fmla="*/ 39 h 39"/>
                  <a:gd name="T40" fmla="*/ 75 w 80"/>
                  <a:gd name="T41" fmla="*/ 39 h 39"/>
                  <a:gd name="T42" fmla="*/ 79 w 80"/>
                  <a:gd name="T43" fmla="*/ 39 h 39"/>
                  <a:gd name="T44" fmla="*/ 80 w 80"/>
                  <a:gd name="T45" fmla="*/ 36 h 39"/>
                  <a:gd name="T46" fmla="*/ 80 w 80"/>
                  <a:gd name="T47" fmla="*/ 33 h 39"/>
                  <a:gd name="T48" fmla="*/ 77 w 80"/>
                  <a:gd name="T49" fmla="*/ 32 h 39"/>
                  <a:gd name="T50" fmla="*/ 76 w 80"/>
                  <a:gd name="T51"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39">
                    <a:moveTo>
                      <a:pt x="76" y="32"/>
                    </a:moveTo>
                    <a:lnTo>
                      <a:pt x="77" y="32"/>
                    </a:lnTo>
                    <a:lnTo>
                      <a:pt x="73" y="28"/>
                    </a:lnTo>
                    <a:lnTo>
                      <a:pt x="64" y="24"/>
                    </a:lnTo>
                    <a:lnTo>
                      <a:pt x="53" y="18"/>
                    </a:lnTo>
                    <a:lnTo>
                      <a:pt x="42" y="12"/>
                    </a:lnTo>
                    <a:lnTo>
                      <a:pt x="29" y="6"/>
                    </a:lnTo>
                    <a:lnTo>
                      <a:pt x="19" y="2"/>
                    </a:lnTo>
                    <a:lnTo>
                      <a:pt x="7" y="0"/>
                    </a:lnTo>
                    <a:lnTo>
                      <a:pt x="0" y="0"/>
                    </a:lnTo>
                    <a:lnTo>
                      <a:pt x="0" y="6"/>
                    </a:lnTo>
                    <a:lnTo>
                      <a:pt x="7" y="6"/>
                    </a:lnTo>
                    <a:lnTo>
                      <a:pt x="16" y="9"/>
                    </a:lnTo>
                    <a:lnTo>
                      <a:pt x="27" y="13"/>
                    </a:lnTo>
                    <a:lnTo>
                      <a:pt x="39" y="19"/>
                    </a:lnTo>
                    <a:lnTo>
                      <a:pt x="51" y="25"/>
                    </a:lnTo>
                    <a:lnTo>
                      <a:pt x="61" y="31"/>
                    </a:lnTo>
                    <a:lnTo>
                      <a:pt x="68" y="35"/>
                    </a:lnTo>
                    <a:lnTo>
                      <a:pt x="75" y="39"/>
                    </a:lnTo>
                    <a:lnTo>
                      <a:pt x="76" y="39"/>
                    </a:lnTo>
                    <a:lnTo>
                      <a:pt x="75" y="39"/>
                    </a:lnTo>
                    <a:lnTo>
                      <a:pt x="79" y="39"/>
                    </a:lnTo>
                    <a:lnTo>
                      <a:pt x="80" y="36"/>
                    </a:lnTo>
                    <a:lnTo>
                      <a:pt x="80" y="33"/>
                    </a:lnTo>
                    <a:lnTo>
                      <a:pt x="77" y="32"/>
                    </a:lnTo>
                    <a:lnTo>
                      <a:pt x="7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2" name="Freeform 106"/>
              <p:cNvSpPr>
                <a:spLocks noChangeAspect="1"/>
              </p:cNvSpPr>
              <p:nvPr/>
            </p:nvSpPr>
            <p:spPr bwMode="auto">
              <a:xfrm>
                <a:off x="767" y="355"/>
                <a:ext cx="20" cy="12"/>
              </a:xfrm>
              <a:custGeom>
                <a:avLst/>
                <a:gdLst>
                  <a:gd name="T0" fmla="*/ 38 w 42"/>
                  <a:gd name="T1" fmla="*/ 0 h 25"/>
                  <a:gd name="T2" fmla="*/ 35 w 42"/>
                  <a:gd name="T3" fmla="*/ 0 h 25"/>
                  <a:gd name="T4" fmla="*/ 33 w 42"/>
                  <a:gd name="T5" fmla="*/ 3 h 25"/>
                  <a:gd name="T6" fmla="*/ 28 w 42"/>
                  <a:gd name="T7" fmla="*/ 5 h 25"/>
                  <a:gd name="T8" fmla="*/ 23 w 42"/>
                  <a:gd name="T9" fmla="*/ 7 h 25"/>
                  <a:gd name="T10" fmla="*/ 19 w 42"/>
                  <a:gd name="T11" fmla="*/ 11 h 25"/>
                  <a:gd name="T12" fmla="*/ 15 w 42"/>
                  <a:gd name="T13" fmla="*/ 13 h 25"/>
                  <a:gd name="T14" fmla="*/ 9 w 42"/>
                  <a:gd name="T15" fmla="*/ 15 h 25"/>
                  <a:gd name="T16" fmla="*/ 6 w 42"/>
                  <a:gd name="T17" fmla="*/ 17 h 25"/>
                  <a:gd name="T18" fmla="*/ 0 w 42"/>
                  <a:gd name="T19" fmla="*/ 18 h 25"/>
                  <a:gd name="T20" fmla="*/ 0 w 42"/>
                  <a:gd name="T21" fmla="*/ 25 h 25"/>
                  <a:gd name="T22" fmla="*/ 6 w 42"/>
                  <a:gd name="T23" fmla="*/ 24 h 25"/>
                  <a:gd name="T24" fmla="*/ 12 w 42"/>
                  <a:gd name="T25" fmla="*/ 22 h 25"/>
                  <a:gd name="T26" fmla="*/ 18 w 42"/>
                  <a:gd name="T27" fmla="*/ 20 h 25"/>
                  <a:gd name="T28" fmla="*/ 23 w 42"/>
                  <a:gd name="T29" fmla="*/ 18 h 25"/>
                  <a:gd name="T30" fmla="*/ 28 w 42"/>
                  <a:gd name="T31" fmla="*/ 14 h 25"/>
                  <a:gd name="T32" fmla="*/ 30 w 42"/>
                  <a:gd name="T33" fmla="*/ 12 h 25"/>
                  <a:gd name="T34" fmla="*/ 35 w 42"/>
                  <a:gd name="T35" fmla="*/ 10 h 25"/>
                  <a:gd name="T36" fmla="*/ 39 w 42"/>
                  <a:gd name="T37" fmla="*/ 7 h 25"/>
                  <a:gd name="T38" fmla="*/ 36 w 42"/>
                  <a:gd name="T39" fmla="*/ 7 h 25"/>
                  <a:gd name="T40" fmla="*/ 39 w 42"/>
                  <a:gd name="T41" fmla="*/ 7 h 25"/>
                  <a:gd name="T42" fmla="*/ 42 w 42"/>
                  <a:gd name="T43" fmla="*/ 5 h 25"/>
                  <a:gd name="T44" fmla="*/ 41 w 42"/>
                  <a:gd name="T45" fmla="*/ 2 h 25"/>
                  <a:gd name="T46" fmla="*/ 38 w 42"/>
                  <a:gd name="T47" fmla="*/ 0 h 25"/>
                  <a:gd name="T48" fmla="*/ 35 w 42"/>
                  <a:gd name="T49" fmla="*/ 0 h 25"/>
                  <a:gd name="T50" fmla="*/ 38 w 42"/>
                  <a:gd name="T5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25">
                    <a:moveTo>
                      <a:pt x="38" y="0"/>
                    </a:moveTo>
                    <a:lnTo>
                      <a:pt x="35" y="0"/>
                    </a:lnTo>
                    <a:lnTo>
                      <a:pt x="33" y="3"/>
                    </a:lnTo>
                    <a:lnTo>
                      <a:pt x="28" y="5"/>
                    </a:lnTo>
                    <a:lnTo>
                      <a:pt x="23" y="7"/>
                    </a:lnTo>
                    <a:lnTo>
                      <a:pt x="19" y="11"/>
                    </a:lnTo>
                    <a:lnTo>
                      <a:pt x="15" y="13"/>
                    </a:lnTo>
                    <a:lnTo>
                      <a:pt x="9" y="15"/>
                    </a:lnTo>
                    <a:lnTo>
                      <a:pt x="6" y="17"/>
                    </a:lnTo>
                    <a:lnTo>
                      <a:pt x="0" y="18"/>
                    </a:lnTo>
                    <a:lnTo>
                      <a:pt x="0" y="25"/>
                    </a:lnTo>
                    <a:lnTo>
                      <a:pt x="6" y="24"/>
                    </a:lnTo>
                    <a:lnTo>
                      <a:pt x="12" y="22"/>
                    </a:lnTo>
                    <a:lnTo>
                      <a:pt x="18" y="20"/>
                    </a:lnTo>
                    <a:lnTo>
                      <a:pt x="23" y="18"/>
                    </a:lnTo>
                    <a:lnTo>
                      <a:pt x="28" y="14"/>
                    </a:lnTo>
                    <a:lnTo>
                      <a:pt x="30" y="12"/>
                    </a:lnTo>
                    <a:lnTo>
                      <a:pt x="35" y="10"/>
                    </a:lnTo>
                    <a:lnTo>
                      <a:pt x="39" y="7"/>
                    </a:lnTo>
                    <a:lnTo>
                      <a:pt x="36" y="7"/>
                    </a:lnTo>
                    <a:lnTo>
                      <a:pt x="39" y="7"/>
                    </a:lnTo>
                    <a:lnTo>
                      <a:pt x="42" y="5"/>
                    </a:lnTo>
                    <a:lnTo>
                      <a:pt x="41" y="2"/>
                    </a:lnTo>
                    <a:lnTo>
                      <a:pt x="38" y="0"/>
                    </a:lnTo>
                    <a:lnTo>
                      <a:pt x="35"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3" name="Freeform 107"/>
              <p:cNvSpPr>
                <a:spLocks noChangeAspect="1"/>
              </p:cNvSpPr>
              <p:nvPr/>
            </p:nvSpPr>
            <p:spPr bwMode="auto">
              <a:xfrm>
                <a:off x="784" y="355"/>
                <a:ext cx="25" cy="16"/>
              </a:xfrm>
              <a:custGeom>
                <a:avLst/>
                <a:gdLst>
                  <a:gd name="T0" fmla="*/ 48 w 49"/>
                  <a:gd name="T1" fmla="*/ 29 h 34"/>
                  <a:gd name="T2" fmla="*/ 48 w 49"/>
                  <a:gd name="T3" fmla="*/ 29 h 34"/>
                  <a:gd name="T4" fmla="*/ 44 w 49"/>
                  <a:gd name="T5" fmla="*/ 25 h 34"/>
                  <a:gd name="T6" fmla="*/ 39 w 49"/>
                  <a:gd name="T7" fmla="*/ 19 h 34"/>
                  <a:gd name="T8" fmla="*/ 33 w 49"/>
                  <a:gd name="T9" fmla="*/ 15 h 34"/>
                  <a:gd name="T10" fmla="*/ 28 w 49"/>
                  <a:gd name="T11" fmla="*/ 12 h 34"/>
                  <a:gd name="T12" fmla="*/ 22 w 49"/>
                  <a:gd name="T13" fmla="*/ 9 h 34"/>
                  <a:gd name="T14" fmla="*/ 15 w 49"/>
                  <a:gd name="T15" fmla="*/ 5 h 34"/>
                  <a:gd name="T16" fmla="*/ 9 w 49"/>
                  <a:gd name="T17" fmla="*/ 3 h 34"/>
                  <a:gd name="T18" fmla="*/ 2 w 49"/>
                  <a:gd name="T19" fmla="*/ 0 h 34"/>
                  <a:gd name="T20" fmla="*/ 0 w 49"/>
                  <a:gd name="T21" fmla="*/ 7 h 34"/>
                  <a:gd name="T22" fmla="*/ 7 w 49"/>
                  <a:gd name="T23" fmla="*/ 10 h 34"/>
                  <a:gd name="T24" fmla="*/ 13 w 49"/>
                  <a:gd name="T25" fmla="*/ 12 h 34"/>
                  <a:gd name="T26" fmla="*/ 17 w 49"/>
                  <a:gd name="T27" fmla="*/ 15 h 34"/>
                  <a:gd name="T28" fmla="*/ 23 w 49"/>
                  <a:gd name="T29" fmla="*/ 19 h 34"/>
                  <a:gd name="T30" fmla="*/ 29 w 49"/>
                  <a:gd name="T31" fmla="*/ 22 h 34"/>
                  <a:gd name="T32" fmla="*/ 35 w 49"/>
                  <a:gd name="T33" fmla="*/ 26 h 34"/>
                  <a:gd name="T34" fmla="*/ 39 w 49"/>
                  <a:gd name="T35" fmla="*/ 29 h 34"/>
                  <a:gd name="T36" fmla="*/ 44 w 49"/>
                  <a:gd name="T37" fmla="*/ 34 h 34"/>
                  <a:gd name="T38" fmla="*/ 44 w 49"/>
                  <a:gd name="T39" fmla="*/ 34 h 34"/>
                  <a:gd name="T40" fmla="*/ 44 w 49"/>
                  <a:gd name="T41" fmla="*/ 34 h 34"/>
                  <a:gd name="T42" fmla="*/ 46 w 49"/>
                  <a:gd name="T43" fmla="*/ 34 h 34"/>
                  <a:gd name="T44" fmla="*/ 48 w 49"/>
                  <a:gd name="T45" fmla="*/ 33 h 34"/>
                  <a:gd name="T46" fmla="*/ 49 w 49"/>
                  <a:gd name="T47" fmla="*/ 32 h 34"/>
                  <a:gd name="T48" fmla="*/ 48 w 49"/>
                  <a:gd name="T49"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34">
                    <a:moveTo>
                      <a:pt x="48" y="29"/>
                    </a:moveTo>
                    <a:lnTo>
                      <a:pt x="48" y="29"/>
                    </a:lnTo>
                    <a:lnTo>
                      <a:pt x="44" y="25"/>
                    </a:lnTo>
                    <a:lnTo>
                      <a:pt x="39" y="19"/>
                    </a:lnTo>
                    <a:lnTo>
                      <a:pt x="33" y="15"/>
                    </a:lnTo>
                    <a:lnTo>
                      <a:pt x="28" y="12"/>
                    </a:lnTo>
                    <a:lnTo>
                      <a:pt x="22" y="9"/>
                    </a:lnTo>
                    <a:lnTo>
                      <a:pt x="15" y="5"/>
                    </a:lnTo>
                    <a:lnTo>
                      <a:pt x="9" y="3"/>
                    </a:lnTo>
                    <a:lnTo>
                      <a:pt x="2" y="0"/>
                    </a:lnTo>
                    <a:lnTo>
                      <a:pt x="0" y="7"/>
                    </a:lnTo>
                    <a:lnTo>
                      <a:pt x="7" y="10"/>
                    </a:lnTo>
                    <a:lnTo>
                      <a:pt x="13" y="12"/>
                    </a:lnTo>
                    <a:lnTo>
                      <a:pt x="17" y="15"/>
                    </a:lnTo>
                    <a:lnTo>
                      <a:pt x="23" y="19"/>
                    </a:lnTo>
                    <a:lnTo>
                      <a:pt x="29" y="22"/>
                    </a:lnTo>
                    <a:lnTo>
                      <a:pt x="35" y="26"/>
                    </a:lnTo>
                    <a:lnTo>
                      <a:pt x="39" y="29"/>
                    </a:lnTo>
                    <a:lnTo>
                      <a:pt x="44" y="34"/>
                    </a:lnTo>
                    <a:lnTo>
                      <a:pt x="44" y="34"/>
                    </a:lnTo>
                    <a:lnTo>
                      <a:pt x="44" y="34"/>
                    </a:lnTo>
                    <a:lnTo>
                      <a:pt x="46" y="34"/>
                    </a:lnTo>
                    <a:lnTo>
                      <a:pt x="48" y="33"/>
                    </a:lnTo>
                    <a:lnTo>
                      <a:pt x="49" y="32"/>
                    </a:lnTo>
                    <a:lnTo>
                      <a:pt x="48"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4" name="Freeform 108"/>
              <p:cNvSpPr>
                <a:spLocks noChangeAspect="1"/>
              </p:cNvSpPr>
              <p:nvPr/>
            </p:nvSpPr>
            <p:spPr bwMode="auto">
              <a:xfrm>
                <a:off x="806" y="369"/>
                <a:ext cx="21" cy="59"/>
              </a:xfrm>
              <a:custGeom>
                <a:avLst/>
                <a:gdLst>
                  <a:gd name="T0" fmla="*/ 38 w 40"/>
                  <a:gd name="T1" fmla="*/ 117 h 118"/>
                  <a:gd name="T2" fmla="*/ 38 w 40"/>
                  <a:gd name="T3" fmla="*/ 114 h 118"/>
                  <a:gd name="T4" fmla="*/ 40 w 40"/>
                  <a:gd name="T5" fmla="*/ 97 h 118"/>
                  <a:gd name="T6" fmla="*/ 40 w 40"/>
                  <a:gd name="T7" fmla="*/ 81 h 118"/>
                  <a:gd name="T8" fmla="*/ 38 w 40"/>
                  <a:gd name="T9" fmla="*/ 66 h 118"/>
                  <a:gd name="T10" fmla="*/ 34 w 40"/>
                  <a:gd name="T11" fmla="*/ 50 h 118"/>
                  <a:gd name="T12" fmla="*/ 30 w 40"/>
                  <a:gd name="T13" fmla="*/ 36 h 118"/>
                  <a:gd name="T14" fmla="*/ 23 w 40"/>
                  <a:gd name="T15" fmla="*/ 22 h 118"/>
                  <a:gd name="T16" fmla="*/ 15 w 40"/>
                  <a:gd name="T17" fmla="*/ 11 h 118"/>
                  <a:gd name="T18" fmla="*/ 4 w 40"/>
                  <a:gd name="T19" fmla="*/ 0 h 118"/>
                  <a:gd name="T20" fmla="*/ 0 w 40"/>
                  <a:gd name="T21" fmla="*/ 5 h 118"/>
                  <a:gd name="T22" fmla="*/ 8 w 40"/>
                  <a:gd name="T23" fmla="*/ 15 h 118"/>
                  <a:gd name="T24" fmla="*/ 16 w 40"/>
                  <a:gd name="T25" fmla="*/ 27 h 118"/>
                  <a:gd name="T26" fmla="*/ 23 w 40"/>
                  <a:gd name="T27" fmla="*/ 38 h 118"/>
                  <a:gd name="T28" fmla="*/ 27 w 40"/>
                  <a:gd name="T29" fmla="*/ 52 h 118"/>
                  <a:gd name="T30" fmla="*/ 31 w 40"/>
                  <a:gd name="T31" fmla="*/ 66 h 118"/>
                  <a:gd name="T32" fmla="*/ 31 w 40"/>
                  <a:gd name="T33" fmla="*/ 81 h 118"/>
                  <a:gd name="T34" fmla="*/ 31 w 40"/>
                  <a:gd name="T35" fmla="*/ 97 h 118"/>
                  <a:gd name="T36" fmla="*/ 31 w 40"/>
                  <a:gd name="T37" fmla="*/ 114 h 118"/>
                  <a:gd name="T38" fmla="*/ 31 w 40"/>
                  <a:gd name="T39" fmla="*/ 112 h 118"/>
                  <a:gd name="T40" fmla="*/ 31 w 40"/>
                  <a:gd name="T41" fmla="*/ 114 h 118"/>
                  <a:gd name="T42" fmla="*/ 32 w 40"/>
                  <a:gd name="T43" fmla="*/ 117 h 118"/>
                  <a:gd name="T44" fmla="*/ 34 w 40"/>
                  <a:gd name="T45" fmla="*/ 118 h 118"/>
                  <a:gd name="T46" fmla="*/ 37 w 40"/>
                  <a:gd name="T47" fmla="*/ 117 h 118"/>
                  <a:gd name="T48" fmla="*/ 38 w 40"/>
                  <a:gd name="T49" fmla="*/ 114 h 118"/>
                  <a:gd name="T50" fmla="*/ 38 w 40"/>
                  <a:gd name="T51"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18">
                    <a:moveTo>
                      <a:pt x="38" y="117"/>
                    </a:moveTo>
                    <a:lnTo>
                      <a:pt x="38" y="114"/>
                    </a:lnTo>
                    <a:lnTo>
                      <a:pt x="40" y="97"/>
                    </a:lnTo>
                    <a:lnTo>
                      <a:pt x="40" y="81"/>
                    </a:lnTo>
                    <a:lnTo>
                      <a:pt x="38" y="66"/>
                    </a:lnTo>
                    <a:lnTo>
                      <a:pt x="34" y="50"/>
                    </a:lnTo>
                    <a:lnTo>
                      <a:pt x="30" y="36"/>
                    </a:lnTo>
                    <a:lnTo>
                      <a:pt x="23" y="22"/>
                    </a:lnTo>
                    <a:lnTo>
                      <a:pt x="15" y="11"/>
                    </a:lnTo>
                    <a:lnTo>
                      <a:pt x="4" y="0"/>
                    </a:lnTo>
                    <a:lnTo>
                      <a:pt x="0" y="5"/>
                    </a:lnTo>
                    <a:lnTo>
                      <a:pt x="8" y="15"/>
                    </a:lnTo>
                    <a:lnTo>
                      <a:pt x="16" y="27"/>
                    </a:lnTo>
                    <a:lnTo>
                      <a:pt x="23" y="38"/>
                    </a:lnTo>
                    <a:lnTo>
                      <a:pt x="27" y="52"/>
                    </a:lnTo>
                    <a:lnTo>
                      <a:pt x="31" y="66"/>
                    </a:lnTo>
                    <a:lnTo>
                      <a:pt x="31" y="81"/>
                    </a:lnTo>
                    <a:lnTo>
                      <a:pt x="31" y="97"/>
                    </a:lnTo>
                    <a:lnTo>
                      <a:pt x="31" y="114"/>
                    </a:lnTo>
                    <a:lnTo>
                      <a:pt x="31" y="112"/>
                    </a:lnTo>
                    <a:lnTo>
                      <a:pt x="31" y="114"/>
                    </a:lnTo>
                    <a:lnTo>
                      <a:pt x="32" y="117"/>
                    </a:lnTo>
                    <a:lnTo>
                      <a:pt x="34" y="118"/>
                    </a:lnTo>
                    <a:lnTo>
                      <a:pt x="37" y="117"/>
                    </a:lnTo>
                    <a:lnTo>
                      <a:pt x="38" y="114"/>
                    </a:lnTo>
                    <a:lnTo>
                      <a:pt x="38"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5" name="Freeform 109"/>
              <p:cNvSpPr>
                <a:spLocks noChangeAspect="1"/>
              </p:cNvSpPr>
              <p:nvPr/>
            </p:nvSpPr>
            <p:spPr bwMode="auto">
              <a:xfrm>
                <a:off x="799" y="425"/>
                <a:ext cx="26" cy="23"/>
              </a:xfrm>
              <a:custGeom>
                <a:avLst/>
                <a:gdLst>
                  <a:gd name="T0" fmla="*/ 7 w 53"/>
                  <a:gd name="T1" fmla="*/ 45 h 46"/>
                  <a:gd name="T2" fmla="*/ 4 w 53"/>
                  <a:gd name="T3" fmla="*/ 46 h 46"/>
                  <a:gd name="T4" fmla="*/ 9 w 53"/>
                  <a:gd name="T5" fmla="*/ 44 h 46"/>
                  <a:gd name="T6" fmla="*/ 15 w 53"/>
                  <a:gd name="T7" fmla="*/ 40 h 46"/>
                  <a:gd name="T8" fmla="*/ 22 w 53"/>
                  <a:gd name="T9" fmla="*/ 35 h 46"/>
                  <a:gd name="T10" fmla="*/ 29 w 53"/>
                  <a:gd name="T11" fmla="*/ 29 h 46"/>
                  <a:gd name="T12" fmla="*/ 35 w 53"/>
                  <a:gd name="T13" fmla="*/ 22 h 46"/>
                  <a:gd name="T14" fmla="*/ 42 w 53"/>
                  <a:gd name="T15" fmla="*/ 15 h 46"/>
                  <a:gd name="T16" fmla="*/ 48 w 53"/>
                  <a:gd name="T17" fmla="*/ 9 h 46"/>
                  <a:gd name="T18" fmla="*/ 53 w 53"/>
                  <a:gd name="T19" fmla="*/ 5 h 46"/>
                  <a:gd name="T20" fmla="*/ 46 w 53"/>
                  <a:gd name="T21" fmla="*/ 0 h 46"/>
                  <a:gd name="T22" fmla="*/ 43 w 53"/>
                  <a:gd name="T23" fmla="*/ 5 h 46"/>
                  <a:gd name="T24" fmla="*/ 38 w 53"/>
                  <a:gd name="T25" fmla="*/ 10 h 46"/>
                  <a:gd name="T26" fmla="*/ 31 w 53"/>
                  <a:gd name="T27" fmla="*/ 17 h 46"/>
                  <a:gd name="T28" fmla="*/ 24 w 53"/>
                  <a:gd name="T29" fmla="*/ 22 h 46"/>
                  <a:gd name="T30" fmla="*/ 17 w 53"/>
                  <a:gd name="T31" fmla="*/ 28 h 46"/>
                  <a:gd name="T32" fmla="*/ 10 w 53"/>
                  <a:gd name="T33" fmla="*/ 33 h 46"/>
                  <a:gd name="T34" fmla="*/ 4 w 53"/>
                  <a:gd name="T35" fmla="*/ 37 h 46"/>
                  <a:gd name="T36" fmla="*/ 2 w 53"/>
                  <a:gd name="T37" fmla="*/ 39 h 46"/>
                  <a:gd name="T38" fmla="*/ 0 w 53"/>
                  <a:gd name="T39" fmla="*/ 40 h 46"/>
                  <a:gd name="T40" fmla="*/ 2 w 53"/>
                  <a:gd name="T41" fmla="*/ 39 h 46"/>
                  <a:gd name="T42" fmla="*/ 0 w 53"/>
                  <a:gd name="T43" fmla="*/ 40 h 46"/>
                  <a:gd name="T44" fmla="*/ 0 w 53"/>
                  <a:gd name="T45" fmla="*/ 44 h 46"/>
                  <a:gd name="T46" fmla="*/ 1 w 53"/>
                  <a:gd name="T47" fmla="*/ 46 h 46"/>
                  <a:gd name="T48" fmla="*/ 4 w 53"/>
                  <a:gd name="T49" fmla="*/ 46 h 46"/>
                  <a:gd name="T50" fmla="*/ 7 w 53"/>
                  <a:gd name="T51"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46">
                    <a:moveTo>
                      <a:pt x="7" y="45"/>
                    </a:moveTo>
                    <a:lnTo>
                      <a:pt x="4" y="46"/>
                    </a:lnTo>
                    <a:lnTo>
                      <a:pt x="9" y="44"/>
                    </a:lnTo>
                    <a:lnTo>
                      <a:pt x="15" y="40"/>
                    </a:lnTo>
                    <a:lnTo>
                      <a:pt x="22" y="35"/>
                    </a:lnTo>
                    <a:lnTo>
                      <a:pt x="29" y="29"/>
                    </a:lnTo>
                    <a:lnTo>
                      <a:pt x="35" y="22"/>
                    </a:lnTo>
                    <a:lnTo>
                      <a:pt x="42" y="15"/>
                    </a:lnTo>
                    <a:lnTo>
                      <a:pt x="48" y="9"/>
                    </a:lnTo>
                    <a:lnTo>
                      <a:pt x="53" y="5"/>
                    </a:lnTo>
                    <a:lnTo>
                      <a:pt x="46" y="0"/>
                    </a:lnTo>
                    <a:lnTo>
                      <a:pt x="43" y="5"/>
                    </a:lnTo>
                    <a:lnTo>
                      <a:pt x="38" y="10"/>
                    </a:lnTo>
                    <a:lnTo>
                      <a:pt x="31" y="17"/>
                    </a:lnTo>
                    <a:lnTo>
                      <a:pt x="24" y="22"/>
                    </a:lnTo>
                    <a:lnTo>
                      <a:pt x="17" y="28"/>
                    </a:lnTo>
                    <a:lnTo>
                      <a:pt x="10" y="33"/>
                    </a:lnTo>
                    <a:lnTo>
                      <a:pt x="4" y="37"/>
                    </a:lnTo>
                    <a:lnTo>
                      <a:pt x="2" y="39"/>
                    </a:lnTo>
                    <a:lnTo>
                      <a:pt x="0" y="40"/>
                    </a:lnTo>
                    <a:lnTo>
                      <a:pt x="2" y="39"/>
                    </a:lnTo>
                    <a:lnTo>
                      <a:pt x="0" y="40"/>
                    </a:lnTo>
                    <a:lnTo>
                      <a:pt x="0" y="44"/>
                    </a:lnTo>
                    <a:lnTo>
                      <a:pt x="1" y="46"/>
                    </a:lnTo>
                    <a:lnTo>
                      <a:pt x="4" y="46"/>
                    </a:lnTo>
                    <a:lnTo>
                      <a:pt x="7"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6" name="Freeform 110"/>
              <p:cNvSpPr>
                <a:spLocks noChangeAspect="1"/>
              </p:cNvSpPr>
              <p:nvPr/>
            </p:nvSpPr>
            <p:spPr bwMode="auto">
              <a:xfrm>
                <a:off x="1197" y="540"/>
                <a:ext cx="91" cy="61"/>
              </a:xfrm>
              <a:custGeom>
                <a:avLst/>
                <a:gdLst>
                  <a:gd name="T0" fmla="*/ 37 w 183"/>
                  <a:gd name="T1" fmla="*/ 76 h 121"/>
                  <a:gd name="T2" fmla="*/ 30 w 183"/>
                  <a:gd name="T3" fmla="*/ 81 h 121"/>
                  <a:gd name="T4" fmla="*/ 20 w 183"/>
                  <a:gd name="T5" fmla="*/ 86 h 121"/>
                  <a:gd name="T6" fmla="*/ 7 w 183"/>
                  <a:gd name="T7" fmla="*/ 90 h 121"/>
                  <a:gd name="T8" fmla="*/ 11 w 183"/>
                  <a:gd name="T9" fmla="*/ 103 h 121"/>
                  <a:gd name="T10" fmla="*/ 34 w 183"/>
                  <a:gd name="T11" fmla="*/ 117 h 121"/>
                  <a:gd name="T12" fmla="*/ 53 w 183"/>
                  <a:gd name="T13" fmla="*/ 121 h 121"/>
                  <a:gd name="T14" fmla="*/ 66 w 183"/>
                  <a:gd name="T15" fmla="*/ 110 h 121"/>
                  <a:gd name="T16" fmla="*/ 76 w 183"/>
                  <a:gd name="T17" fmla="*/ 95 h 121"/>
                  <a:gd name="T18" fmla="*/ 98 w 183"/>
                  <a:gd name="T19" fmla="*/ 91 h 121"/>
                  <a:gd name="T20" fmla="*/ 129 w 183"/>
                  <a:gd name="T21" fmla="*/ 91 h 121"/>
                  <a:gd name="T22" fmla="*/ 165 w 183"/>
                  <a:gd name="T23" fmla="*/ 98 h 121"/>
                  <a:gd name="T24" fmla="*/ 180 w 183"/>
                  <a:gd name="T25" fmla="*/ 96 h 121"/>
                  <a:gd name="T26" fmla="*/ 163 w 183"/>
                  <a:gd name="T27" fmla="*/ 76 h 121"/>
                  <a:gd name="T28" fmla="*/ 149 w 183"/>
                  <a:gd name="T29" fmla="*/ 72 h 121"/>
                  <a:gd name="T30" fmla="*/ 137 w 183"/>
                  <a:gd name="T31" fmla="*/ 71 h 121"/>
                  <a:gd name="T32" fmla="*/ 126 w 183"/>
                  <a:gd name="T33" fmla="*/ 71 h 121"/>
                  <a:gd name="T34" fmla="*/ 116 w 183"/>
                  <a:gd name="T35" fmla="*/ 71 h 121"/>
                  <a:gd name="T36" fmla="*/ 111 w 183"/>
                  <a:gd name="T37" fmla="*/ 59 h 121"/>
                  <a:gd name="T38" fmla="*/ 106 w 183"/>
                  <a:gd name="T39" fmla="*/ 29 h 121"/>
                  <a:gd name="T40" fmla="*/ 105 w 183"/>
                  <a:gd name="T41" fmla="*/ 33 h 121"/>
                  <a:gd name="T42" fmla="*/ 105 w 183"/>
                  <a:gd name="T43" fmla="*/ 64 h 121"/>
                  <a:gd name="T44" fmla="*/ 99 w 183"/>
                  <a:gd name="T45" fmla="*/ 76 h 121"/>
                  <a:gd name="T46" fmla="*/ 91 w 183"/>
                  <a:gd name="T47" fmla="*/ 78 h 121"/>
                  <a:gd name="T48" fmla="*/ 86 w 183"/>
                  <a:gd name="T49" fmla="*/ 64 h 121"/>
                  <a:gd name="T50" fmla="*/ 81 w 183"/>
                  <a:gd name="T51" fmla="*/ 25 h 121"/>
                  <a:gd name="T52" fmla="*/ 80 w 183"/>
                  <a:gd name="T53" fmla="*/ 25 h 121"/>
                  <a:gd name="T54" fmla="*/ 78 w 183"/>
                  <a:gd name="T55" fmla="*/ 66 h 121"/>
                  <a:gd name="T56" fmla="*/ 68 w 183"/>
                  <a:gd name="T57" fmla="*/ 66 h 121"/>
                  <a:gd name="T58" fmla="*/ 61 w 183"/>
                  <a:gd name="T59" fmla="*/ 13 h 121"/>
                  <a:gd name="T60" fmla="*/ 58 w 183"/>
                  <a:gd name="T61" fmla="*/ 16 h 121"/>
                  <a:gd name="T62" fmla="*/ 58 w 183"/>
                  <a:gd name="T63" fmla="*/ 59 h 121"/>
                  <a:gd name="T64" fmla="*/ 56 w 183"/>
                  <a:gd name="T65" fmla="*/ 71 h 121"/>
                  <a:gd name="T66" fmla="*/ 45 w 183"/>
                  <a:gd name="T67" fmla="*/ 7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3" h="121">
                    <a:moveTo>
                      <a:pt x="40" y="74"/>
                    </a:moveTo>
                    <a:lnTo>
                      <a:pt x="37" y="76"/>
                    </a:lnTo>
                    <a:lnTo>
                      <a:pt x="34" y="79"/>
                    </a:lnTo>
                    <a:lnTo>
                      <a:pt x="30" y="81"/>
                    </a:lnTo>
                    <a:lnTo>
                      <a:pt x="26" y="83"/>
                    </a:lnTo>
                    <a:lnTo>
                      <a:pt x="20" y="86"/>
                    </a:lnTo>
                    <a:lnTo>
                      <a:pt x="14" y="88"/>
                    </a:lnTo>
                    <a:lnTo>
                      <a:pt x="7" y="90"/>
                    </a:lnTo>
                    <a:lnTo>
                      <a:pt x="0" y="94"/>
                    </a:lnTo>
                    <a:lnTo>
                      <a:pt x="11" y="103"/>
                    </a:lnTo>
                    <a:lnTo>
                      <a:pt x="22" y="111"/>
                    </a:lnTo>
                    <a:lnTo>
                      <a:pt x="34" y="117"/>
                    </a:lnTo>
                    <a:lnTo>
                      <a:pt x="44" y="120"/>
                    </a:lnTo>
                    <a:lnTo>
                      <a:pt x="53" y="121"/>
                    </a:lnTo>
                    <a:lnTo>
                      <a:pt x="60" y="118"/>
                    </a:lnTo>
                    <a:lnTo>
                      <a:pt x="66" y="110"/>
                    </a:lnTo>
                    <a:lnTo>
                      <a:pt x="68" y="96"/>
                    </a:lnTo>
                    <a:lnTo>
                      <a:pt x="76" y="95"/>
                    </a:lnTo>
                    <a:lnTo>
                      <a:pt x="86" y="92"/>
                    </a:lnTo>
                    <a:lnTo>
                      <a:pt x="98" y="91"/>
                    </a:lnTo>
                    <a:lnTo>
                      <a:pt x="113" y="90"/>
                    </a:lnTo>
                    <a:lnTo>
                      <a:pt x="129" y="91"/>
                    </a:lnTo>
                    <a:lnTo>
                      <a:pt x="147" y="94"/>
                    </a:lnTo>
                    <a:lnTo>
                      <a:pt x="165" y="98"/>
                    </a:lnTo>
                    <a:lnTo>
                      <a:pt x="183" y="106"/>
                    </a:lnTo>
                    <a:lnTo>
                      <a:pt x="180" y="96"/>
                    </a:lnTo>
                    <a:lnTo>
                      <a:pt x="172" y="84"/>
                    </a:lnTo>
                    <a:lnTo>
                      <a:pt x="163" y="76"/>
                    </a:lnTo>
                    <a:lnTo>
                      <a:pt x="154" y="72"/>
                    </a:lnTo>
                    <a:lnTo>
                      <a:pt x="149" y="72"/>
                    </a:lnTo>
                    <a:lnTo>
                      <a:pt x="143" y="71"/>
                    </a:lnTo>
                    <a:lnTo>
                      <a:pt x="137" y="71"/>
                    </a:lnTo>
                    <a:lnTo>
                      <a:pt x="132" y="71"/>
                    </a:lnTo>
                    <a:lnTo>
                      <a:pt x="126" y="71"/>
                    </a:lnTo>
                    <a:lnTo>
                      <a:pt x="121" y="71"/>
                    </a:lnTo>
                    <a:lnTo>
                      <a:pt x="116" y="71"/>
                    </a:lnTo>
                    <a:lnTo>
                      <a:pt x="112" y="72"/>
                    </a:lnTo>
                    <a:lnTo>
                      <a:pt x="111" y="59"/>
                    </a:lnTo>
                    <a:lnTo>
                      <a:pt x="109" y="44"/>
                    </a:lnTo>
                    <a:lnTo>
                      <a:pt x="106" y="29"/>
                    </a:lnTo>
                    <a:lnTo>
                      <a:pt x="105" y="21"/>
                    </a:lnTo>
                    <a:lnTo>
                      <a:pt x="105" y="33"/>
                    </a:lnTo>
                    <a:lnTo>
                      <a:pt x="105" y="49"/>
                    </a:lnTo>
                    <a:lnTo>
                      <a:pt x="105" y="64"/>
                    </a:lnTo>
                    <a:lnTo>
                      <a:pt x="105" y="74"/>
                    </a:lnTo>
                    <a:lnTo>
                      <a:pt x="99" y="76"/>
                    </a:lnTo>
                    <a:lnTo>
                      <a:pt x="95" y="78"/>
                    </a:lnTo>
                    <a:lnTo>
                      <a:pt x="91" y="78"/>
                    </a:lnTo>
                    <a:lnTo>
                      <a:pt x="88" y="78"/>
                    </a:lnTo>
                    <a:lnTo>
                      <a:pt x="86" y="64"/>
                    </a:lnTo>
                    <a:lnTo>
                      <a:pt x="83" y="44"/>
                    </a:lnTo>
                    <a:lnTo>
                      <a:pt x="81" y="25"/>
                    </a:lnTo>
                    <a:lnTo>
                      <a:pt x="81" y="11"/>
                    </a:lnTo>
                    <a:lnTo>
                      <a:pt x="80" y="25"/>
                    </a:lnTo>
                    <a:lnTo>
                      <a:pt x="79" y="45"/>
                    </a:lnTo>
                    <a:lnTo>
                      <a:pt x="78" y="66"/>
                    </a:lnTo>
                    <a:lnTo>
                      <a:pt x="78" y="78"/>
                    </a:lnTo>
                    <a:lnTo>
                      <a:pt x="68" y="66"/>
                    </a:lnTo>
                    <a:lnTo>
                      <a:pt x="64" y="40"/>
                    </a:lnTo>
                    <a:lnTo>
                      <a:pt x="61" y="13"/>
                    </a:lnTo>
                    <a:lnTo>
                      <a:pt x="58" y="0"/>
                    </a:lnTo>
                    <a:lnTo>
                      <a:pt x="58" y="16"/>
                    </a:lnTo>
                    <a:lnTo>
                      <a:pt x="58" y="38"/>
                    </a:lnTo>
                    <a:lnTo>
                      <a:pt x="58" y="59"/>
                    </a:lnTo>
                    <a:lnTo>
                      <a:pt x="58" y="71"/>
                    </a:lnTo>
                    <a:lnTo>
                      <a:pt x="56" y="71"/>
                    </a:lnTo>
                    <a:lnTo>
                      <a:pt x="51" y="72"/>
                    </a:lnTo>
                    <a:lnTo>
                      <a:pt x="45" y="74"/>
                    </a:lnTo>
                    <a:lnTo>
                      <a:pt x="40" y="74"/>
                    </a:lnTo>
                    <a:close/>
                  </a:path>
                </a:pathLst>
              </a:custGeom>
              <a:solidFill>
                <a:srgbClr val="C97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7" name="Freeform 111"/>
              <p:cNvSpPr>
                <a:spLocks noChangeAspect="1"/>
              </p:cNvSpPr>
              <p:nvPr/>
            </p:nvSpPr>
            <p:spPr bwMode="auto">
              <a:xfrm>
                <a:off x="1195" y="576"/>
                <a:ext cx="23" cy="13"/>
              </a:xfrm>
              <a:custGeom>
                <a:avLst/>
                <a:gdLst>
                  <a:gd name="T0" fmla="*/ 6 w 46"/>
                  <a:gd name="T1" fmla="*/ 18 h 25"/>
                  <a:gd name="T2" fmla="*/ 5 w 46"/>
                  <a:gd name="T3" fmla="*/ 25 h 25"/>
                  <a:gd name="T4" fmla="*/ 11 w 46"/>
                  <a:gd name="T5" fmla="*/ 22 h 25"/>
                  <a:gd name="T6" fmla="*/ 18 w 46"/>
                  <a:gd name="T7" fmla="*/ 19 h 25"/>
                  <a:gd name="T8" fmla="*/ 24 w 46"/>
                  <a:gd name="T9" fmla="*/ 17 h 25"/>
                  <a:gd name="T10" fmla="*/ 30 w 46"/>
                  <a:gd name="T11" fmla="*/ 15 h 25"/>
                  <a:gd name="T12" fmla="*/ 34 w 46"/>
                  <a:gd name="T13" fmla="*/ 12 h 25"/>
                  <a:gd name="T14" fmla="*/ 39 w 46"/>
                  <a:gd name="T15" fmla="*/ 10 h 25"/>
                  <a:gd name="T16" fmla="*/ 43 w 46"/>
                  <a:gd name="T17" fmla="*/ 8 h 25"/>
                  <a:gd name="T18" fmla="*/ 46 w 46"/>
                  <a:gd name="T19" fmla="*/ 4 h 25"/>
                  <a:gd name="T20" fmla="*/ 39 w 46"/>
                  <a:gd name="T21" fmla="*/ 0 h 25"/>
                  <a:gd name="T22" fmla="*/ 38 w 46"/>
                  <a:gd name="T23" fmla="*/ 1 h 25"/>
                  <a:gd name="T24" fmla="*/ 34 w 46"/>
                  <a:gd name="T25" fmla="*/ 3 h 25"/>
                  <a:gd name="T26" fmla="*/ 32 w 46"/>
                  <a:gd name="T27" fmla="*/ 6 h 25"/>
                  <a:gd name="T28" fmla="*/ 28 w 46"/>
                  <a:gd name="T29" fmla="*/ 8 h 25"/>
                  <a:gd name="T30" fmla="*/ 22 w 46"/>
                  <a:gd name="T31" fmla="*/ 10 h 25"/>
                  <a:gd name="T32" fmla="*/ 16 w 46"/>
                  <a:gd name="T33" fmla="*/ 12 h 25"/>
                  <a:gd name="T34" fmla="*/ 9 w 46"/>
                  <a:gd name="T35" fmla="*/ 15 h 25"/>
                  <a:gd name="T36" fmla="*/ 2 w 46"/>
                  <a:gd name="T37" fmla="*/ 18 h 25"/>
                  <a:gd name="T38" fmla="*/ 1 w 46"/>
                  <a:gd name="T39" fmla="*/ 25 h 25"/>
                  <a:gd name="T40" fmla="*/ 2 w 46"/>
                  <a:gd name="T41" fmla="*/ 18 h 25"/>
                  <a:gd name="T42" fmla="*/ 0 w 46"/>
                  <a:gd name="T43" fmla="*/ 19 h 25"/>
                  <a:gd name="T44" fmla="*/ 0 w 46"/>
                  <a:gd name="T45" fmla="*/ 23 h 25"/>
                  <a:gd name="T46" fmla="*/ 1 w 46"/>
                  <a:gd name="T47" fmla="*/ 25 h 25"/>
                  <a:gd name="T48" fmla="*/ 5 w 46"/>
                  <a:gd name="T49" fmla="*/ 25 h 25"/>
                  <a:gd name="T50" fmla="*/ 6 w 46"/>
                  <a:gd name="T5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25">
                    <a:moveTo>
                      <a:pt x="6" y="18"/>
                    </a:moveTo>
                    <a:lnTo>
                      <a:pt x="5" y="25"/>
                    </a:lnTo>
                    <a:lnTo>
                      <a:pt x="11" y="22"/>
                    </a:lnTo>
                    <a:lnTo>
                      <a:pt x="18" y="19"/>
                    </a:lnTo>
                    <a:lnTo>
                      <a:pt x="24" y="17"/>
                    </a:lnTo>
                    <a:lnTo>
                      <a:pt x="30" y="15"/>
                    </a:lnTo>
                    <a:lnTo>
                      <a:pt x="34" y="12"/>
                    </a:lnTo>
                    <a:lnTo>
                      <a:pt x="39" y="10"/>
                    </a:lnTo>
                    <a:lnTo>
                      <a:pt x="43" y="8"/>
                    </a:lnTo>
                    <a:lnTo>
                      <a:pt x="46" y="4"/>
                    </a:lnTo>
                    <a:lnTo>
                      <a:pt x="39" y="0"/>
                    </a:lnTo>
                    <a:lnTo>
                      <a:pt x="38" y="1"/>
                    </a:lnTo>
                    <a:lnTo>
                      <a:pt x="34" y="3"/>
                    </a:lnTo>
                    <a:lnTo>
                      <a:pt x="32" y="6"/>
                    </a:lnTo>
                    <a:lnTo>
                      <a:pt x="28" y="8"/>
                    </a:lnTo>
                    <a:lnTo>
                      <a:pt x="22" y="10"/>
                    </a:lnTo>
                    <a:lnTo>
                      <a:pt x="16" y="12"/>
                    </a:lnTo>
                    <a:lnTo>
                      <a:pt x="9" y="15"/>
                    </a:lnTo>
                    <a:lnTo>
                      <a:pt x="2" y="18"/>
                    </a:lnTo>
                    <a:lnTo>
                      <a:pt x="1" y="25"/>
                    </a:lnTo>
                    <a:lnTo>
                      <a:pt x="2" y="18"/>
                    </a:lnTo>
                    <a:lnTo>
                      <a:pt x="0" y="19"/>
                    </a:lnTo>
                    <a:lnTo>
                      <a:pt x="0" y="23"/>
                    </a:lnTo>
                    <a:lnTo>
                      <a:pt x="1" y="25"/>
                    </a:lnTo>
                    <a:lnTo>
                      <a:pt x="5" y="25"/>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8" name="Freeform 112"/>
              <p:cNvSpPr>
                <a:spLocks noChangeAspect="1"/>
              </p:cNvSpPr>
              <p:nvPr/>
            </p:nvSpPr>
            <p:spPr bwMode="auto">
              <a:xfrm>
                <a:off x="1196" y="585"/>
                <a:ext cx="36" cy="17"/>
              </a:xfrm>
              <a:custGeom>
                <a:avLst/>
                <a:gdLst>
                  <a:gd name="T0" fmla="*/ 70 w 74"/>
                  <a:gd name="T1" fmla="*/ 2 h 35"/>
                  <a:gd name="T2" fmla="*/ 67 w 74"/>
                  <a:gd name="T3" fmla="*/ 6 h 35"/>
                  <a:gd name="T4" fmla="*/ 65 w 74"/>
                  <a:gd name="T5" fmla="*/ 19 h 35"/>
                  <a:gd name="T6" fmla="*/ 60 w 74"/>
                  <a:gd name="T7" fmla="*/ 26 h 35"/>
                  <a:gd name="T8" fmla="*/ 55 w 74"/>
                  <a:gd name="T9" fmla="*/ 28 h 35"/>
                  <a:gd name="T10" fmla="*/ 46 w 74"/>
                  <a:gd name="T11" fmla="*/ 27 h 35"/>
                  <a:gd name="T12" fmla="*/ 37 w 74"/>
                  <a:gd name="T13" fmla="*/ 23 h 35"/>
                  <a:gd name="T14" fmla="*/ 27 w 74"/>
                  <a:gd name="T15" fmla="*/ 17 h 35"/>
                  <a:gd name="T16" fmla="*/ 15 w 74"/>
                  <a:gd name="T17" fmla="*/ 9 h 35"/>
                  <a:gd name="T18" fmla="*/ 5 w 74"/>
                  <a:gd name="T19" fmla="*/ 0 h 35"/>
                  <a:gd name="T20" fmla="*/ 0 w 74"/>
                  <a:gd name="T21" fmla="*/ 7 h 35"/>
                  <a:gd name="T22" fmla="*/ 10 w 74"/>
                  <a:gd name="T23" fmla="*/ 16 h 35"/>
                  <a:gd name="T24" fmla="*/ 22 w 74"/>
                  <a:gd name="T25" fmla="*/ 24 h 35"/>
                  <a:gd name="T26" fmla="*/ 35 w 74"/>
                  <a:gd name="T27" fmla="*/ 30 h 35"/>
                  <a:gd name="T28" fmla="*/ 46 w 74"/>
                  <a:gd name="T29" fmla="*/ 34 h 35"/>
                  <a:gd name="T30" fmla="*/ 55 w 74"/>
                  <a:gd name="T31" fmla="*/ 35 h 35"/>
                  <a:gd name="T32" fmla="*/ 65 w 74"/>
                  <a:gd name="T33" fmla="*/ 30 h 35"/>
                  <a:gd name="T34" fmla="*/ 71 w 74"/>
                  <a:gd name="T35" fmla="*/ 21 h 35"/>
                  <a:gd name="T36" fmla="*/ 74 w 74"/>
                  <a:gd name="T37" fmla="*/ 6 h 35"/>
                  <a:gd name="T38" fmla="*/ 70 w 74"/>
                  <a:gd name="T39" fmla="*/ 9 h 35"/>
                  <a:gd name="T40" fmla="*/ 74 w 74"/>
                  <a:gd name="T41" fmla="*/ 6 h 35"/>
                  <a:gd name="T42" fmla="*/ 73 w 74"/>
                  <a:gd name="T43" fmla="*/ 4 h 35"/>
                  <a:gd name="T44" fmla="*/ 70 w 74"/>
                  <a:gd name="T45" fmla="*/ 2 h 35"/>
                  <a:gd name="T46" fmla="*/ 68 w 74"/>
                  <a:gd name="T47" fmla="*/ 4 h 35"/>
                  <a:gd name="T48" fmla="*/ 67 w 74"/>
                  <a:gd name="T49" fmla="*/ 6 h 35"/>
                  <a:gd name="T50" fmla="*/ 70 w 74"/>
                  <a:gd name="T5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35">
                    <a:moveTo>
                      <a:pt x="70" y="2"/>
                    </a:moveTo>
                    <a:lnTo>
                      <a:pt x="67" y="6"/>
                    </a:lnTo>
                    <a:lnTo>
                      <a:pt x="65" y="19"/>
                    </a:lnTo>
                    <a:lnTo>
                      <a:pt x="60" y="26"/>
                    </a:lnTo>
                    <a:lnTo>
                      <a:pt x="55" y="28"/>
                    </a:lnTo>
                    <a:lnTo>
                      <a:pt x="46" y="27"/>
                    </a:lnTo>
                    <a:lnTo>
                      <a:pt x="37" y="23"/>
                    </a:lnTo>
                    <a:lnTo>
                      <a:pt x="27" y="17"/>
                    </a:lnTo>
                    <a:lnTo>
                      <a:pt x="15" y="9"/>
                    </a:lnTo>
                    <a:lnTo>
                      <a:pt x="5" y="0"/>
                    </a:lnTo>
                    <a:lnTo>
                      <a:pt x="0" y="7"/>
                    </a:lnTo>
                    <a:lnTo>
                      <a:pt x="10" y="16"/>
                    </a:lnTo>
                    <a:lnTo>
                      <a:pt x="22" y="24"/>
                    </a:lnTo>
                    <a:lnTo>
                      <a:pt x="35" y="30"/>
                    </a:lnTo>
                    <a:lnTo>
                      <a:pt x="46" y="34"/>
                    </a:lnTo>
                    <a:lnTo>
                      <a:pt x="55" y="35"/>
                    </a:lnTo>
                    <a:lnTo>
                      <a:pt x="65" y="30"/>
                    </a:lnTo>
                    <a:lnTo>
                      <a:pt x="71" y="21"/>
                    </a:lnTo>
                    <a:lnTo>
                      <a:pt x="74" y="6"/>
                    </a:lnTo>
                    <a:lnTo>
                      <a:pt x="70" y="9"/>
                    </a:lnTo>
                    <a:lnTo>
                      <a:pt x="74" y="6"/>
                    </a:lnTo>
                    <a:lnTo>
                      <a:pt x="73" y="4"/>
                    </a:lnTo>
                    <a:lnTo>
                      <a:pt x="70" y="2"/>
                    </a:lnTo>
                    <a:lnTo>
                      <a:pt x="68" y="4"/>
                    </a:lnTo>
                    <a:lnTo>
                      <a:pt x="67" y="6"/>
                    </a:lnTo>
                    <a:lnTo>
                      <a:pt x="7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09" name="Freeform 113"/>
              <p:cNvSpPr>
                <a:spLocks noChangeAspect="1"/>
              </p:cNvSpPr>
              <p:nvPr/>
            </p:nvSpPr>
            <p:spPr bwMode="auto">
              <a:xfrm>
                <a:off x="1231" y="583"/>
                <a:ext cx="59" cy="12"/>
              </a:xfrm>
              <a:custGeom>
                <a:avLst/>
                <a:gdLst>
                  <a:gd name="T0" fmla="*/ 112 w 119"/>
                  <a:gd name="T1" fmla="*/ 20 h 24"/>
                  <a:gd name="T2" fmla="*/ 117 w 119"/>
                  <a:gd name="T3" fmla="*/ 17 h 24"/>
                  <a:gd name="T4" fmla="*/ 98 w 119"/>
                  <a:gd name="T5" fmla="*/ 9 h 24"/>
                  <a:gd name="T6" fmla="*/ 79 w 119"/>
                  <a:gd name="T7" fmla="*/ 4 h 24"/>
                  <a:gd name="T8" fmla="*/ 61 w 119"/>
                  <a:gd name="T9" fmla="*/ 2 h 24"/>
                  <a:gd name="T10" fmla="*/ 45 w 119"/>
                  <a:gd name="T11" fmla="*/ 0 h 24"/>
                  <a:gd name="T12" fmla="*/ 30 w 119"/>
                  <a:gd name="T13" fmla="*/ 2 h 24"/>
                  <a:gd name="T14" fmla="*/ 18 w 119"/>
                  <a:gd name="T15" fmla="*/ 3 h 24"/>
                  <a:gd name="T16" fmla="*/ 8 w 119"/>
                  <a:gd name="T17" fmla="*/ 5 h 24"/>
                  <a:gd name="T18" fmla="*/ 0 w 119"/>
                  <a:gd name="T19" fmla="*/ 6 h 24"/>
                  <a:gd name="T20" fmla="*/ 0 w 119"/>
                  <a:gd name="T21" fmla="*/ 13 h 24"/>
                  <a:gd name="T22" fmla="*/ 8 w 119"/>
                  <a:gd name="T23" fmla="*/ 12 h 24"/>
                  <a:gd name="T24" fmla="*/ 18 w 119"/>
                  <a:gd name="T25" fmla="*/ 10 h 24"/>
                  <a:gd name="T26" fmla="*/ 30 w 119"/>
                  <a:gd name="T27" fmla="*/ 9 h 24"/>
                  <a:gd name="T28" fmla="*/ 45 w 119"/>
                  <a:gd name="T29" fmla="*/ 9 h 24"/>
                  <a:gd name="T30" fmla="*/ 61 w 119"/>
                  <a:gd name="T31" fmla="*/ 9 h 24"/>
                  <a:gd name="T32" fmla="*/ 79 w 119"/>
                  <a:gd name="T33" fmla="*/ 11 h 24"/>
                  <a:gd name="T34" fmla="*/ 96 w 119"/>
                  <a:gd name="T35" fmla="*/ 16 h 24"/>
                  <a:gd name="T36" fmla="*/ 114 w 119"/>
                  <a:gd name="T37" fmla="*/ 24 h 24"/>
                  <a:gd name="T38" fmla="*/ 119 w 119"/>
                  <a:gd name="T39" fmla="*/ 20 h 24"/>
                  <a:gd name="T40" fmla="*/ 114 w 119"/>
                  <a:gd name="T41" fmla="*/ 24 h 24"/>
                  <a:gd name="T42" fmla="*/ 118 w 119"/>
                  <a:gd name="T43" fmla="*/ 24 h 24"/>
                  <a:gd name="T44" fmla="*/ 119 w 119"/>
                  <a:gd name="T45" fmla="*/ 21 h 24"/>
                  <a:gd name="T46" fmla="*/ 119 w 119"/>
                  <a:gd name="T47" fmla="*/ 18 h 24"/>
                  <a:gd name="T48" fmla="*/ 117 w 119"/>
                  <a:gd name="T49" fmla="*/ 17 h 24"/>
                  <a:gd name="T50" fmla="*/ 112 w 119"/>
                  <a:gd name="T5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9" h="24">
                    <a:moveTo>
                      <a:pt x="112" y="20"/>
                    </a:moveTo>
                    <a:lnTo>
                      <a:pt x="117" y="17"/>
                    </a:lnTo>
                    <a:lnTo>
                      <a:pt x="98" y="9"/>
                    </a:lnTo>
                    <a:lnTo>
                      <a:pt x="79" y="4"/>
                    </a:lnTo>
                    <a:lnTo>
                      <a:pt x="61" y="2"/>
                    </a:lnTo>
                    <a:lnTo>
                      <a:pt x="45" y="0"/>
                    </a:lnTo>
                    <a:lnTo>
                      <a:pt x="30" y="2"/>
                    </a:lnTo>
                    <a:lnTo>
                      <a:pt x="18" y="3"/>
                    </a:lnTo>
                    <a:lnTo>
                      <a:pt x="8" y="5"/>
                    </a:lnTo>
                    <a:lnTo>
                      <a:pt x="0" y="6"/>
                    </a:lnTo>
                    <a:lnTo>
                      <a:pt x="0" y="13"/>
                    </a:lnTo>
                    <a:lnTo>
                      <a:pt x="8" y="12"/>
                    </a:lnTo>
                    <a:lnTo>
                      <a:pt x="18" y="10"/>
                    </a:lnTo>
                    <a:lnTo>
                      <a:pt x="30" y="9"/>
                    </a:lnTo>
                    <a:lnTo>
                      <a:pt x="45" y="9"/>
                    </a:lnTo>
                    <a:lnTo>
                      <a:pt x="61" y="9"/>
                    </a:lnTo>
                    <a:lnTo>
                      <a:pt x="79" y="11"/>
                    </a:lnTo>
                    <a:lnTo>
                      <a:pt x="96" y="16"/>
                    </a:lnTo>
                    <a:lnTo>
                      <a:pt x="114" y="24"/>
                    </a:lnTo>
                    <a:lnTo>
                      <a:pt x="119" y="20"/>
                    </a:lnTo>
                    <a:lnTo>
                      <a:pt x="114" y="24"/>
                    </a:lnTo>
                    <a:lnTo>
                      <a:pt x="118" y="24"/>
                    </a:lnTo>
                    <a:lnTo>
                      <a:pt x="119" y="21"/>
                    </a:lnTo>
                    <a:lnTo>
                      <a:pt x="119" y="18"/>
                    </a:lnTo>
                    <a:lnTo>
                      <a:pt x="117" y="17"/>
                    </a:lnTo>
                    <a:lnTo>
                      <a:pt x="11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0" name="Freeform 114"/>
              <p:cNvSpPr>
                <a:spLocks noChangeAspect="1"/>
              </p:cNvSpPr>
              <p:nvPr/>
            </p:nvSpPr>
            <p:spPr bwMode="auto">
              <a:xfrm>
                <a:off x="1273" y="574"/>
                <a:ext cx="17" cy="19"/>
              </a:xfrm>
              <a:custGeom>
                <a:avLst/>
                <a:gdLst>
                  <a:gd name="T0" fmla="*/ 0 w 33"/>
                  <a:gd name="T1" fmla="*/ 7 h 38"/>
                  <a:gd name="T2" fmla="*/ 0 w 33"/>
                  <a:gd name="T3" fmla="*/ 7 h 38"/>
                  <a:gd name="T4" fmla="*/ 6 w 33"/>
                  <a:gd name="T5" fmla="*/ 12 h 38"/>
                  <a:gd name="T6" fmla="*/ 16 w 33"/>
                  <a:gd name="T7" fmla="*/ 19 h 38"/>
                  <a:gd name="T8" fmla="*/ 23 w 33"/>
                  <a:gd name="T9" fmla="*/ 29 h 38"/>
                  <a:gd name="T10" fmla="*/ 26 w 33"/>
                  <a:gd name="T11" fmla="*/ 38 h 38"/>
                  <a:gd name="T12" fmla="*/ 33 w 33"/>
                  <a:gd name="T13" fmla="*/ 38 h 38"/>
                  <a:gd name="T14" fmla="*/ 29 w 33"/>
                  <a:gd name="T15" fmla="*/ 27 h 38"/>
                  <a:gd name="T16" fmla="*/ 20 w 33"/>
                  <a:gd name="T17" fmla="*/ 14 h 38"/>
                  <a:gd name="T18" fmla="*/ 11 w 33"/>
                  <a:gd name="T19" fmla="*/ 5 h 38"/>
                  <a:gd name="T20" fmla="*/ 0 w 33"/>
                  <a:gd name="T21" fmla="*/ 0 h 38"/>
                  <a:gd name="T22" fmla="*/ 0 w 33"/>
                  <a:gd name="T23" fmla="*/ 0 h 38"/>
                  <a:gd name="T24" fmla="*/ 0 w 33"/>
                  <a:gd name="T25"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0" y="7"/>
                    </a:moveTo>
                    <a:lnTo>
                      <a:pt x="0" y="7"/>
                    </a:lnTo>
                    <a:lnTo>
                      <a:pt x="6" y="12"/>
                    </a:lnTo>
                    <a:lnTo>
                      <a:pt x="16" y="19"/>
                    </a:lnTo>
                    <a:lnTo>
                      <a:pt x="23" y="29"/>
                    </a:lnTo>
                    <a:lnTo>
                      <a:pt x="26" y="38"/>
                    </a:lnTo>
                    <a:lnTo>
                      <a:pt x="33" y="38"/>
                    </a:lnTo>
                    <a:lnTo>
                      <a:pt x="29" y="27"/>
                    </a:lnTo>
                    <a:lnTo>
                      <a:pt x="20" y="14"/>
                    </a:lnTo>
                    <a:lnTo>
                      <a:pt x="11" y="5"/>
                    </a:lnTo>
                    <a:lnTo>
                      <a:pt x="0"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1" name="Freeform 115"/>
              <p:cNvSpPr>
                <a:spLocks noChangeAspect="1"/>
              </p:cNvSpPr>
              <p:nvPr/>
            </p:nvSpPr>
            <p:spPr bwMode="auto">
              <a:xfrm>
                <a:off x="1250" y="573"/>
                <a:ext cx="23" cy="5"/>
              </a:xfrm>
              <a:custGeom>
                <a:avLst/>
                <a:gdLst>
                  <a:gd name="T0" fmla="*/ 0 w 47"/>
                  <a:gd name="T1" fmla="*/ 6 h 9"/>
                  <a:gd name="T2" fmla="*/ 5 w 47"/>
                  <a:gd name="T3" fmla="*/ 9 h 9"/>
                  <a:gd name="T4" fmla="*/ 9 w 47"/>
                  <a:gd name="T5" fmla="*/ 8 h 9"/>
                  <a:gd name="T6" fmla="*/ 14 w 47"/>
                  <a:gd name="T7" fmla="*/ 9 h 9"/>
                  <a:gd name="T8" fmla="*/ 19 w 47"/>
                  <a:gd name="T9" fmla="*/ 9 h 9"/>
                  <a:gd name="T10" fmla="*/ 25 w 47"/>
                  <a:gd name="T11" fmla="*/ 9 h 9"/>
                  <a:gd name="T12" fmla="*/ 30 w 47"/>
                  <a:gd name="T13" fmla="*/ 9 h 9"/>
                  <a:gd name="T14" fmla="*/ 36 w 47"/>
                  <a:gd name="T15" fmla="*/ 8 h 9"/>
                  <a:gd name="T16" fmla="*/ 42 w 47"/>
                  <a:gd name="T17" fmla="*/ 9 h 9"/>
                  <a:gd name="T18" fmla="*/ 47 w 47"/>
                  <a:gd name="T19" fmla="*/ 9 h 9"/>
                  <a:gd name="T20" fmla="*/ 47 w 47"/>
                  <a:gd name="T21" fmla="*/ 2 h 9"/>
                  <a:gd name="T22" fmla="*/ 42 w 47"/>
                  <a:gd name="T23" fmla="*/ 2 h 9"/>
                  <a:gd name="T24" fmla="*/ 36 w 47"/>
                  <a:gd name="T25" fmla="*/ 1 h 9"/>
                  <a:gd name="T26" fmla="*/ 30 w 47"/>
                  <a:gd name="T27" fmla="*/ 0 h 9"/>
                  <a:gd name="T28" fmla="*/ 25 w 47"/>
                  <a:gd name="T29" fmla="*/ 0 h 9"/>
                  <a:gd name="T30" fmla="*/ 19 w 47"/>
                  <a:gd name="T31" fmla="*/ 0 h 9"/>
                  <a:gd name="T32" fmla="*/ 14 w 47"/>
                  <a:gd name="T33" fmla="*/ 0 h 9"/>
                  <a:gd name="T34" fmla="*/ 9 w 47"/>
                  <a:gd name="T35" fmla="*/ 1 h 9"/>
                  <a:gd name="T36" fmla="*/ 5 w 47"/>
                  <a:gd name="T37" fmla="*/ 2 h 9"/>
                  <a:gd name="T38" fmla="*/ 10 w 47"/>
                  <a:gd name="T39" fmla="*/ 6 h 9"/>
                  <a:gd name="T40" fmla="*/ 5 w 47"/>
                  <a:gd name="T41" fmla="*/ 2 h 9"/>
                  <a:gd name="T42" fmla="*/ 3 w 47"/>
                  <a:gd name="T43" fmla="*/ 3 h 9"/>
                  <a:gd name="T44" fmla="*/ 2 w 47"/>
                  <a:gd name="T45" fmla="*/ 6 h 9"/>
                  <a:gd name="T46" fmla="*/ 3 w 47"/>
                  <a:gd name="T47" fmla="*/ 8 h 9"/>
                  <a:gd name="T48" fmla="*/ 5 w 47"/>
                  <a:gd name="T49" fmla="*/ 9 h 9"/>
                  <a:gd name="T50" fmla="*/ 0 w 47"/>
                  <a:gd name="T5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9">
                    <a:moveTo>
                      <a:pt x="0" y="6"/>
                    </a:moveTo>
                    <a:lnTo>
                      <a:pt x="5" y="9"/>
                    </a:lnTo>
                    <a:lnTo>
                      <a:pt x="9" y="8"/>
                    </a:lnTo>
                    <a:lnTo>
                      <a:pt x="14" y="9"/>
                    </a:lnTo>
                    <a:lnTo>
                      <a:pt x="19" y="9"/>
                    </a:lnTo>
                    <a:lnTo>
                      <a:pt x="25" y="9"/>
                    </a:lnTo>
                    <a:lnTo>
                      <a:pt x="30" y="9"/>
                    </a:lnTo>
                    <a:lnTo>
                      <a:pt x="36" y="8"/>
                    </a:lnTo>
                    <a:lnTo>
                      <a:pt x="42" y="9"/>
                    </a:lnTo>
                    <a:lnTo>
                      <a:pt x="47" y="9"/>
                    </a:lnTo>
                    <a:lnTo>
                      <a:pt x="47" y="2"/>
                    </a:lnTo>
                    <a:lnTo>
                      <a:pt x="42" y="2"/>
                    </a:lnTo>
                    <a:lnTo>
                      <a:pt x="36" y="1"/>
                    </a:lnTo>
                    <a:lnTo>
                      <a:pt x="30" y="0"/>
                    </a:lnTo>
                    <a:lnTo>
                      <a:pt x="25" y="0"/>
                    </a:lnTo>
                    <a:lnTo>
                      <a:pt x="19" y="0"/>
                    </a:lnTo>
                    <a:lnTo>
                      <a:pt x="14" y="0"/>
                    </a:lnTo>
                    <a:lnTo>
                      <a:pt x="9" y="1"/>
                    </a:lnTo>
                    <a:lnTo>
                      <a:pt x="5" y="2"/>
                    </a:lnTo>
                    <a:lnTo>
                      <a:pt x="10" y="6"/>
                    </a:lnTo>
                    <a:lnTo>
                      <a:pt x="5" y="2"/>
                    </a:lnTo>
                    <a:lnTo>
                      <a:pt x="3" y="3"/>
                    </a:lnTo>
                    <a:lnTo>
                      <a:pt x="2" y="6"/>
                    </a:lnTo>
                    <a:lnTo>
                      <a:pt x="3" y="8"/>
                    </a:lnTo>
                    <a:lnTo>
                      <a:pt x="5" y="9"/>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2" name="Freeform 116"/>
              <p:cNvSpPr>
                <a:spLocks noChangeAspect="1"/>
              </p:cNvSpPr>
              <p:nvPr/>
            </p:nvSpPr>
            <p:spPr bwMode="auto">
              <a:xfrm>
                <a:off x="1247" y="548"/>
                <a:ext cx="8" cy="28"/>
              </a:xfrm>
              <a:custGeom>
                <a:avLst/>
                <a:gdLst>
                  <a:gd name="T0" fmla="*/ 9 w 16"/>
                  <a:gd name="T1" fmla="*/ 5 h 56"/>
                  <a:gd name="T2" fmla="*/ 0 w 16"/>
                  <a:gd name="T3" fmla="*/ 5 h 56"/>
                  <a:gd name="T4" fmla="*/ 2 w 16"/>
                  <a:gd name="T5" fmla="*/ 13 h 56"/>
                  <a:gd name="T6" fmla="*/ 4 w 16"/>
                  <a:gd name="T7" fmla="*/ 28 h 56"/>
                  <a:gd name="T8" fmla="*/ 6 w 16"/>
                  <a:gd name="T9" fmla="*/ 43 h 56"/>
                  <a:gd name="T10" fmla="*/ 6 w 16"/>
                  <a:gd name="T11" fmla="*/ 56 h 56"/>
                  <a:gd name="T12" fmla="*/ 16 w 16"/>
                  <a:gd name="T13" fmla="*/ 56 h 56"/>
                  <a:gd name="T14" fmla="*/ 13 w 16"/>
                  <a:gd name="T15" fmla="*/ 43 h 56"/>
                  <a:gd name="T16" fmla="*/ 11 w 16"/>
                  <a:gd name="T17" fmla="*/ 28 h 56"/>
                  <a:gd name="T18" fmla="*/ 9 w 16"/>
                  <a:gd name="T19" fmla="*/ 13 h 56"/>
                  <a:gd name="T20" fmla="*/ 9 w 16"/>
                  <a:gd name="T21" fmla="*/ 5 h 56"/>
                  <a:gd name="T22" fmla="*/ 0 w 16"/>
                  <a:gd name="T23" fmla="*/ 5 h 56"/>
                  <a:gd name="T24" fmla="*/ 9 w 16"/>
                  <a:gd name="T25" fmla="*/ 5 h 56"/>
                  <a:gd name="T26" fmla="*/ 8 w 16"/>
                  <a:gd name="T27" fmla="*/ 2 h 56"/>
                  <a:gd name="T28" fmla="*/ 4 w 16"/>
                  <a:gd name="T29" fmla="*/ 0 h 56"/>
                  <a:gd name="T30" fmla="*/ 1 w 16"/>
                  <a:gd name="T31" fmla="*/ 2 h 56"/>
                  <a:gd name="T32" fmla="*/ 0 w 16"/>
                  <a:gd name="T33" fmla="*/ 5 h 56"/>
                  <a:gd name="T34" fmla="*/ 9 w 16"/>
                  <a:gd name="T35"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56">
                    <a:moveTo>
                      <a:pt x="9" y="5"/>
                    </a:moveTo>
                    <a:lnTo>
                      <a:pt x="0" y="5"/>
                    </a:lnTo>
                    <a:lnTo>
                      <a:pt x="2" y="13"/>
                    </a:lnTo>
                    <a:lnTo>
                      <a:pt x="4" y="28"/>
                    </a:lnTo>
                    <a:lnTo>
                      <a:pt x="6" y="43"/>
                    </a:lnTo>
                    <a:lnTo>
                      <a:pt x="6" y="56"/>
                    </a:lnTo>
                    <a:lnTo>
                      <a:pt x="16" y="56"/>
                    </a:lnTo>
                    <a:lnTo>
                      <a:pt x="13" y="43"/>
                    </a:lnTo>
                    <a:lnTo>
                      <a:pt x="11" y="28"/>
                    </a:lnTo>
                    <a:lnTo>
                      <a:pt x="9" y="13"/>
                    </a:lnTo>
                    <a:lnTo>
                      <a:pt x="9" y="5"/>
                    </a:lnTo>
                    <a:lnTo>
                      <a:pt x="0" y="5"/>
                    </a:lnTo>
                    <a:lnTo>
                      <a:pt x="9" y="5"/>
                    </a:lnTo>
                    <a:lnTo>
                      <a:pt x="8" y="2"/>
                    </a:lnTo>
                    <a:lnTo>
                      <a:pt x="4" y="0"/>
                    </a:lnTo>
                    <a:lnTo>
                      <a:pt x="1" y="2"/>
                    </a:lnTo>
                    <a:lnTo>
                      <a:pt x="0" y="5"/>
                    </a:lnTo>
                    <a:lnTo>
                      <a:pt x="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3" name="Freeform 117"/>
              <p:cNvSpPr>
                <a:spLocks noChangeAspect="1"/>
              </p:cNvSpPr>
              <p:nvPr/>
            </p:nvSpPr>
            <p:spPr bwMode="auto">
              <a:xfrm>
                <a:off x="1247" y="551"/>
                <a:ext cx="4" cy="28"/>
              </a:xfrm>
              <a:custGeom>
                <a:avLst/>
                <a:gdLst>
                  <a:gd name="T0" fmla="*/ 5 w 9"/>
                  <a:gd name="T1" fmla="*/ 57 h 58"/>
                  <a:gd name="T2" fmla="*/ 9 w 9"/>
                  <a:gd name="T3" fmla="*/ 53 h 58"/>
                  <a:gd name="T4" fmla="*/ 9 w 9"/>
                  <a:gd name="T5" fmla="*/ 43 h 58"/>
                  <a:gd name="T6" fmla="*/ 9 w 9"/>
                  <a:gd name="T7" fmla="*/ 28 h 58"/>
                  <a:gd name="T8" fmla="*/ 9 w 9"/>
                  <a:gd name="T9" fmla="*/ 12 h 58"/>
                  <a:gd name="T10" fmla="*/ 9 w 9"/>
                  <a:gd name="T11" fmla="*/ 0 h 58"/>
                  <a:gd name="T12" fmla="*/ 0 w 9"/>
                  <a:gd name="T13" fmla="*/ 0 h 58"/>
                  <a:gd name="T14" fmla="*/ 0 w 9"/>
                  <a:gd name="T15" fmla="*/ 12 h 58"/>
                  <a:gd name="T16" fmla="*/ 0 w 9"/>
                  <a:gd name="T17" fmla="*/ 28 h 58"/>
                  <a:gd name="T18" fmla="*/ 0 w 9"/>
                  <a:gd name="T19" fmla="*/ 43 h 58"/>
                  <a:gd name="T20" fmla="*/ 0 w 9"/>
                  <a:gd name="T21" fmla="*/ 53 h 58"/>
                  <a:gd name="T22" fmla="*/ 3 w 9"/>
                  <a:gd name="T23" fmla="*/ 50 h 58"/>
                  <a:gd name="T24" fmla="*/ 0 w 9"/>
                  <a:gd name="T25" fmla="*/ 53 h 58"/>
                  <a:gd name="T26" fmla="*/ 1 w 9"/>
                  <a:gd name="T27" fmla="*/ 57 h 58"/>
                  <a:gd name="T28" fmla="*/ 4 w 9"/>
                  <a:gd name="T29" fmla="*/ 58 h 58"/>
                  <a:gd name="T30" fmla="*/ 8 w 9"/>
                  <a:gd name="T31" fmla="*/ 57 h 58"/>
                  <a:gd name="T32" fmla="*/ 9 w 9"/>
                  <a:gd name="T33" fmla="*/ 53 h 58"/>
                  <a:gd name="T34" fmla="*/ 5 w 9"/>
                  <a:gd name="T35"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58">
                    <a:moveTo>
                      <a:pt x="5" y="57"/>
                    </a:moveTo>
                    <a:lnTo>
                      <a:pt x="9" y="53"/>
                    </a:lnTo>
                    <a:lnTo>
                      <a:pt x="9" y="43"/>
                    </a:lnTo>
                    <a:lnTo>
                      <a:pt x="9" y="28"/>
                    </a:lnTo>
                    <a:lnTo>
                      <a:pt x="9" y="12"/>
                    </a:lnTo>
                    <a:lnTo>
                      <a:pt x="9" y="0"/>
                    </a:lnTo>
                    <a:lnTo>
                      <a:pt x="0" y="0"/>
                    </a:lnTo>
                    <a:lnTo>
                      <a:pt x="0" y="12"/>
                    </a:lnTo>
                    <a:lnTo>
                      <a:pt x="0" y="28"/>
                    </a:lnTo>
                    <a:lnTo>
                      <a:pt x="0" y="43"/>
                    </a:lnTo>
                    <a:lnTo>
                      <a:pt x="0" y="53"/>
                    </a:lnTo>
                    <a:lnTo>
                      <a:pt x="3" y="50"/>
                    </a:lnTo>
                    <a:lnTo>
                      <a:pt x="0" y="53"/>
                    </a:lnTo>
                    <a:lnTo>
                      <a:pt x="1" y="57"/>
                    </a:lnTo>
                    <a:lnTo>
                      <a:pt x="4" y="58"/>
                    </a:lnTo>
                    <a:lnTo>
                      <a:pt x="8" y="57"/>
                    </a:lnTo>
                    <a:lnTo>
                      <a:pt x="9" y="53"/>
                    </a:lnTo>
                    <a:lnTo>
                      <a:pt x="5"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4" name="Freeform 118"/>
              <p:cNvSpPr>
                <a:spLocks noChangeAspect="1"/>
              </p:cNvSpPr>
              <p:nvPr/>
            </p:nvSpPr>
            <p:spPr bwMode="auto">
              <a:xfrm>
                <a:off x="1238" y="575"/>
                <a:ext cx="12" cy="6"/>
              </a:xfrm>
              <a:custGeom>
                <a:avLst/>
                <a:gdLst>
                  <a:gd name="T0" fmla="*/ 1 w 23"/>
                  <a:gd name="T1" fmla="*/ 7 h 11"/>
                  <a:gd name="T2" fmla="*/ 5 w 23"/>
                  <a:gd name="T3" fmla="*/ 11 h 11"/>
                  <a:gd name="T4" fmla="*/ 8 w 23"/>
                  <a:gd name="T5" fmla="*/ 11 h 11"/>
                  <a:gd name="T6" fmla="*/ 12 w 23"/>
                  <a:gd name="T7" fmla="*/ 10 h 11"/>
                  <a:gd name="T8" fmla="*/ 18 w 23"/>
                  <a:gd name="T9" fmla="*/ 9 h 11"/>
                  <a:gd name="T10" fmla="*/ 23 w 23"/>
                  <a:gd name="T11" fmla="*/ 7 h 11"/>
                  <a:gd name="T12" fmla="*/ 21 w 23"/>
                  <a:gd name="T13" fmla="*/ 0 h 11"/>
                  <a:gd name="T14" fmla="*/ 15 w 23"/>
                  <a:gd name="T15" fmla="*/ 2 h 11"/>
                  <a:gd name="T16" fmla="*/ 12 w 23"/>
                  <a:gd name="T17" fmla="*/ 3 h 11"/>
                  <a:gd name="T18" fmla="*/ 8 w 23"/>
                  <a:gd name="T19" fmla="*/ 2 h 11"/>
                  <a:gd name="T20" fmla="*/ 5 w 23"/>
                  <a:gd name="T21" fmla="*/ 2 h 11"/>
                  <a:gd name="T22" fmla="*/ 8 w 23"/>
                  <a:gd name="T23" fmla="*/ 7 h 11"/>
                  <a:gd name="T24" fmla="*/ 5 w 23"/>
                  <a:gd name="T25" fmla="*/ 2 h 11"/>
                  <a:gd name="T26" fmla="*/ 1 w 23"/>
                  <a:gd name="T27" fmla="*/ 3 h 11"/>
                  <a:gd name="T28" fmla="*/ 0 w 23"/>
                  <a:gd name="T29" fmla="*/ 7 h 11"/>
                  <a:gd name="T30" fmla="*/ 1 w 23"/>
                  <a:gd name="T31" fmla="*/ 10 h 11"/>
                  <a:gd name="T32" fmla="*/ 5 w 23"/>
                  <a:gd name="T33" fmla="*/ 11 h 11"/>
                  <a:gd name="T34" fmla="*/ 1 w 23"/>
                  <a:gd name="T3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1">
                    <a:moveTo>
                      <a:pt x="1" y="7"/>
                    </a:moveTo>
                    <a:lnTo>
                      <a:pt x="5" y="11"/>
                    </a:lnTo>
                    <a:lnTo>
                      <a:pt x="8" y="11"/>
                    </a:lnTo>
                    <a:lnTo>
                      <a:pt x="12" y="10"/>
                    </a:lnTo>
                    <a:lnTo>
                      <a:pt x="18" y="9"/>
                    </a:lnTo>
                    <a:lnTo>
                      <a:pt x="23" y="7"/>
                    </a:lnTo>
                    <a:lnTo>
                      <a:pt x="21" y="0"/>
                    </a:lnTo>
                    <a:lnTo>
                      <a:pt x="15" y="2"/>
                    </a:lnTo>
                    <a:lnTo>
                      <a:pt x="12" y="3"/>
                    </a:lnTo>
                    <a:lnTo>
                      <a:pt x="8" y="2"/>
                    </a:lnTo>
                    <a:lnTo>
                      <a:pt x="5" y="2"/>
                    </a:lnTo>
                    <a:lnTo>
                      <a:pt x="8" y="7"/>
                    </a:lnTo>
                    <a:lnTo>
                      <a:pt x="5" y="2"/>
                    </a:lnTo>
                    <a:lnTo>
                      <a:pt x="1" y="3"/>
                    </a:lnTo>
                    <a:lnTo>
                      <a:pt x="0" y="7"/>
                    </a:lnTo>
                    <a:lnTo>
                      <a:pt x="1" y="10"/>
                    </a:lnTo>
                    <a:lnTo>
                      <a:pt x="5" y="11"/>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5" name="Freeform 119"/>
              <p:cNvSpPr>
                <a:spLocks noChangeAspect="1"/>
              </p:cNvSpPr>
              <p:nvPr/>
            </p:nvSpPr>
            <p:spPr bwMode="auto">
              <a:xfrm>
                <a:off x="1235" y="544"/>
                <a:ext cx="7" cy="35"/>
              </a:xfrm>
              <a:custGeom>
                <a:avLst/>
                <a:gdLst>
                  <a:gd name="T0" fmla="*/ 6 w 13"/>
                  <a:gd name="T1" fmla="*/ 4 h 71"/>
                  <a:gd name="T2" fmla="*/ 0 w 13"/>
                  <a:gd name="T3" fmla="*/ 4 h 71"/>
                  <a:gd name="T4" fmla="*/ 0 w 13"/>
                  <a:gd name="T5" fmla="*/ 18 h 71"/>
                  <a:gd name="T6" fmla="*/ 2 w 13"/>
                  <a:gd name="T7" fmla="*/ 37 h 71"/>
                  <a:gd name="T8" fmla="*/ 4 w 13"/>
                  <a:gd name="T9" fmla="*/ 57 h 71"/>
                  <a:gd name="T10" fmla="*/ 6 w 13"/>
                  <a:gd name="T11" fmla="*/ 71 h 71"/>
                  <a:gd name="T12" fmla="*/ 13 w 13"/>
                  <a:gd name="T13" fmla="*/ 71 h 71"/>
                  <a:gd name="T14" fmla="*/ 11 w 13"/>
                  <a:gd name="T15" fmla="*/ 57 h 71"/>
                  <a:gd name="T16" fmla="*/ 9 w 13"/>
                  <a:gd name="T17" fmla="*/ 37 h 71"/>
                  <a:gd name="T18" fmla="*/ 6 w 13"/>
                  <a:gd name="T19" fmla="*/ 18 h 71"/>
                  <a:gd name="T20" fmla="*/ 6 w 13"/>
                  <a:gd name="T21" fmla="*/ 4 h 71"/>
                  <a:gd name="T22" fmla="*/ 0 w 13"/>
                  <a:gd name="T23" fmla="*/ 4 h 71"/>
                  <a:gd name="T24" fmla="*/ 6 w 13"/>
                  <a:gd name="T25" fmla="*/ 4 h 71"/>
                  <a:gd name="T26" fmla="*/ 5 w 13"/>
                  <a:gd name="T27" fmla="*/ 1 h 71"/>
                  <a:gd name="T28" fmla="*/ 3 w 13"/>
                  <a:gd name="T29" fmla="*/ 0 h 71"/>
                  <a:gd name="T30" fmla="*/ 1 w 13"/>
                  <a:gd name="T31" fmla="*/ 1 h 71"/>
                  <a:gd name="T32" fmla="*/ 0 w 13"/>
                  <a:gd name="T33" fmla="*/ 4 h 71"/>
                  <a:gd name="T34" fmla="*/ 6 w 13"/>
                  <a:gd name="T35" fmla="*/ 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71">
                    <a:moveTo>
                      <a:pt x="6" y="4"/>
                    </a:moveTo>
                    <a:lnTo>
                      <a:pt x="0" y="4"/>
                    </a:lnTo>
                    <a:lnTo>
                      <a:pt x="0" y="18"/>
                    </a:lnTo>
                    <a:lnTo>
                      <a:pt x="2" y="37"/>
                    </a:lnTo>
                    <a:lnTo>
                      <a:pt x="4" y="57"/>
                    </a:lnTo>
                    <a:lnTo>
                      <a:pt x="6" y="71"/>
                    </a:lnTo>
                    <a:lnTo>
                      <a:pt x="13" y="71"/>
                    </a:lnTo>
                    <a:lnTo>
                      <a:pt x="11" y="57"/>
                    </a:lnTo>
                    <a:lnTo>
                      <a:pt x="9" y="37"/>
                    </a:lnTo>
                    <a:lnTo>
                      <a:pt x="6" y="18"/>
                    </a:lnTo>
                    <a:lnTo>
                      <a:pt x="6" y="4"/>
                    </a:lnTo>
                    <a:lnTo>
                      <a:pt x="0" y="4"/>
                    </a:lnTo>
                    <a:lnTo>
                      <a:pt x="6" y="4"/>
                    </a:lnTo>
                    <a:lnTo>
                      <a:pt x="5" y="1"/>
                    </a:lnTo>
                    <a:lnTo>
                      <a:pt x="3" y="0"/>
                    </a:lnTo>
                    <a:lnTo>
                      <a:pt x="1" y="1"/>
                    </a:lnTo>
                    <a:lnTo>
                      <a:pt x="0" y="4"/>
                    </a:lnTo>
                    <a:lnTo>
                      <a:pt x="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6" name="Freeform 120"/>
              <p:cNvSpPr>
                <a:spLocks noChangeAspect="1"/>
              </p:cNvSpPr>
              <p:nvPr/>
            </p:nvSpPr>
            <p:spPr bwMode="auto">
              <a:xfrm>
                <a:off x="1233" y="545"/>
                <a:ext cx="6" cy="36"/>
              </a:xfrm>
              <a:custGeom>
                <a:avLst/>
                <a:gdLst>
                  <a:gd name="T0" fmla="*/ 5 w 11"/>
                  <a:gd name="T1" fmla="*/ 70 h 71"/>
                  <a:gd name="T2" fmla="*/ 9 w 11"/>
                  <a:gd name="T3" fmla="*/ 67 h 71"/>
                  <a:gd name="T4" fmla="*/ 9 w 11"/>
                  <a:gd name="T5" fmla="*/ 55 h 71"/>
                  <a:gd name="T6" fmla="*/ 9 w 11"/>
                  <a:gd name="T7" fmla="*/ 34 h 71"/>
                  <a:gd name="T8" fmla="*/ 10 w 11"/>
                  <a:gd name="T9" fmla="*/ 14 h 71"/>
                  <a:gd name="T10" fmla="*/ 11 w 11"/>
                  <a:gd name="T11" fmla="*/ 0 h 71"/>
                  <a:gd name="T12" fmla="*/ 5 w 11"/>
                  <a:gd name="T13" fmla="*/ 0 h 71"/>
                  <a:gd name="T14" fmla="*/ 3 w 11"/>
                  <a:gd name="T15" fmla="*/ 14 h 71"/>
                  <a:gd name="T16" fmla="*/ 2 w 11"/>
                  <a:gd name="T17" fmla="*/ 34 h 71"/>
                  <a:gd name="T18" fmla="*/ 0 w 11"/>
                  <a:gd name="T19" fmla="*/ 55 h 71"/>
                  <a:gd name="T20" fmla="*/ 0 w 11"/>
                  <a:gd name="T21" fmla="*/ 67 h 71"/>
                  <a:gd name="T22" fmla="*/ 5 w 11"/>
                  <a:gd name="T23" fmla="*/ 63 h 71"/>
                  <a:gd name="T24" fmla="*/ 0 w 11"/>
                  <a:gd name="T25" fmla="*/ 67 h 71"/>
                  <a:gd name="T26" fmla="*/ 1 w 11"/>
                  <a:gd name="T27" fmla="*/ 70 h 71"/>
                  <a:gd name="T28" fmla="*/ 5 w 11"/>
                  <a:gd name="T29" fmla="*/ 71 h 71"/>
                  <a:gd name="T30" fmla="*/ 8 w 11"/>
                  <a:gd name="T31" fmla="*/ 70 h 71"/>
                  <a:gd name="T32" fmla="*/ 9 w 11"/>
                  <a:gd name="T33" fmla="*/ 67 h 71"/>
                  <a:gd name="T34" fmla="*/ 5 w 11"/>
                  <a:gd name="T35" fmla="*/ 7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71">
                    <a:moveTo>
                      <a:pt x="5" y="70"/>
                    </a:moveTo>
                    <a:lnTo>
                      <a:pt x="9" y="67"/>
                    </a:lnTo>
                    <a:lnTo>
                      <a:pt x="9" y="55"/>
                    </a:lnTo>
                    <a:lnTo>
                      <a:pt x="9" y="34"/>
                    </a:lnTo>
                    <a:lnTo>
                      <a:pt x="10" y="14"/>
                    </a:lnTo>
                    <a:lnTo>
                      <a:pt x="11" y="0"/>
                    </a:lnTo>
                    <a:lnTo>
                      <a:pt x="5" y="0"/>
                    </a:lnTo>
                    <a:lnTo>
                      <a:pt x="3" y="14"/>
                    </a:lnTo>
                    <a:lnTo>
                      <a:pt x="2" y="34"/>
                    </a:lnTo>
                    <a:lnTo>
                      <a:pt x="0" y="55"/>
                    </a:lnTo>
                    <a:lnTo>
                      <a:pt x="0" y="67"/>
                    </a:lnTo>
                    <a:lnTo>
                      <a:pt x="5" y="63"/>
                    </a:lnTo>
                    <a:lnTo>
                      <a:pt x="0" y="67"/>
                    </a:lnTo>
                    <a:lnTo>
                      <a:pt x="1" y="70"/>
                    </a:lnTo>
                    <a:lnTo>
                      <a:pt x="5" y="71"/>
                    </a:lnTo>
                    <a:lnTo>
                      <a:pt x="8" y="70"/>
                    </a:lnTo>
                    <a:lnTo>
                      <a:pt x="9" y="67"/>
                    </a:lnTo>
                    <a:lnTo>
                      <a:pt x="5"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7" name="Freeform 121"/>
              <p:cNvSpPr>
                <a:spLocks noChangeAspect="1"/>
              </p:cNvSpPr>
              <p:nvPr/>
            </p:nvSpPr>
            <p:spPr bwMode="auto">
              <a:xfrm>
                <a:off x="1223" y="538"/>
                <a:ext cx="12" cy="42"/>
              </a:xfrm>
              <a:custGeom>
                <a:avLst/>
                <a:gdLst>
                  <a:gd name="T0" fmla="*/ 8 w 25"/>
                  <a:gd name="T1" fmla="*/ 4 h 85"/>
                  <a:gd name="T2" fmla="*/ 5 w 25"/>
                  <a:gd name="T3" fmla="*/ 9 h 85"/>
                  <a:gd name="T4" fmla="*/ 5 w 25"/>
                  <a:gd name="T5" fmla="*/ 17 h 85"/>
                  <a:gd name="T6" fmla="*/ 7 w 25"/>
                  <a:gd name="T7" fmla="*/ 44 h 85"/>
                  <a:gd name="T8" fmla="*/ 12 w 25"/>
                  <a:gd name="T9" fmla="*/ 71 h 85"/>
                  <a:gd name="T10" fmla="*/ 25 w 25"/>
                  <a:gd name="T11" fmla="*/ 85 h 85"/>
                  <a:gd name="T12" fmla="*/ 25 w 25"/>
                  <a:gd name="T13" fmla="*/ 78 h 85"/>
                  <a:gd name="T14" fmla="*/ 19 w 25"/>
                  <a:gd name="T15" fmla="*/ 69 h 85"/>
                  <a:gd name="T16" fmla="*/ 14 w 25"/>
                  <a:gd name="T17" fmla="*/ 44 h 85"/>
                  <a:gd name="T18" fmla="*/ 12 w 25"/>
                  <a:gd name="T19" fmla="*/ 17 h 85"/>
                  <a:gd name="T20" fmla="*/ 5 w 25"/>
                  <a:gd name="T21" fmla="*/ 0 h 85"/>
                  <a:gd name="T22" fmla="*/ 1 w 25"/>
                  <a:gd name="T23" fmla="*/ 4 h 85"/>
                  <a:gd name="T24" fmla="*/ 5 w 25"/>
                  <a:gd name="T25" fmla="*/ 0 h 85"/>
                  <a:gd name="T26" fmla="*/ 1 w 25"/>
                  <a:gd name="T27" fmla="*/ 1 h 85"/>
                  <a:gd name="T28" fmla="*/ 0 w 25"/>
                  <a:gd name="T29" fmla="*/ 4 h 85"/>
                  <a:gd name="T30" fmla="*/ 1 w 25"/>
                  <a:gd name="T31" fmla="*/ 8 h 85"/>
                  <a:gd name="T32" fmla="*/ 5 w 25"/>
                  <a:gd name="T33" fmla="*/ 9 h 85"/>
                  <a:gd name="T34" fmla="*/ 8 w 25"/>
                  <a:gd name="T35"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85">
                    <a:moveTo>
                      <a:pt x="8" y="4"/>
                    </a:moveTo>
                    <a:lnTo>
                      <a:pt x="5" y="9"/>
                    </a:lnTo>
                    <a:lnTo>
                      <a:pt x="5" y="17"/>
                    </a:lnTo>
                    <a:lnTo>
                      <a:pt x="7" y="44"/>
                    </a:lnTo>
                    <a:lnTo>
                      <a:pt x="12" y="71"/>
                    </a:lnTo>
                    <a:lnTo>
                      <a:pt x="25" y="85"/>
                    </a:lnTo>
                    <a:lnTo>
                      <a:pt x="25" y="78"/>
                    </a:lnTo>
                    <a:lnTo>
                      <a:pt x="19" y="69"/>
                    </a:lnTo>
                    <a:lnTo>
                      <a:pt x="14" y="44"/>
                    </a:lnTo>
                    <a:lnTo>
                      <a:pt x="12" y="17"/>
                    </a:lnTo>
                    <a:lnTo>
                      <a:pt x="5" y="0"/>
                    </a:lnTo>
                    <a:lnTo>
                      <a:pt x="1" y="4"/>
                    </a:lnTo>
                    <a:lnTo>
                      <a:pt x="5" y="0"/>
                    </a:lnTo>
                    <a:lnTo>
                      <a:pt x="1" y="1"/>
                    </a:lnTo>
                    <a:lnTo>
                      <a:pt x="0" y="4"/>
                    </a:lnTo>
                    <a:lnTo>
                      <a:pt x="1" y="8"/>
                    </a:lnTo>
                    <a:lnTo>
                      <a:pt x="5" y="9"/>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8" name="Freeform 122"/>
              <p:cNvSpPr>
                <a:spLocks noChangeAspect="1"/>
              </p:cNvSpPr>
              <p:nvPr/>
            </p:nvSpPr>
            <p:spPr bwMode="auto">
              <a:xfrm>
                <a:off x="1223" y="540"/>
                <a:ext cx="5" cy="37"/>
              </a:xfrm>
              <a:custGeom>
                <a:avLst/>
                <a:gdLst>
                  <a:gd name="T0" fmla="*/ 6 w 10"/>
                  <a:gd name="T1" fmla="*/ 74 h 74"/>
                  <a:gd name="T2" fmla="*/ 10 w 10"/>
                  <a:gd name="T3" fmla="*/ 71 h 74"/>
                  <a:gd name="T4" fmla="*/ 10 w 10"/>
                  <a:gd name="T5" fmla="*/ 59 h 74"/>
                  <a:gd name="T6" fmla="*/ 10 w 10"/>
                  <a:gd name="T7" fmla="*/ 38 h 74"/>
                  <a:gd name="T8" fmla="*/ 10 w 10"/>
                  <a:gd name="T9" fmla="*/ 16 h 74"/>
                  <a:gd name="T10" fmla="*/ 8 w 10"/>
                  <a:gd name="T11" fmla="*/ 0 h 74"/>
                  <a:gd name="T12" fmla="*/ 1 w 10"/>
                  <a:gd name="T13" fmla="*/ 0 h 74"/>
                  <a:gd name="T14" fmla="*/ 0 w 10"/>
                  <a:gd name="T15" fmla="*/ 16 h 74"/>
                  <a:gd name="T16" fmla="*/ 0 w 10"/>
                  <a:gd name="T17" fmla="*/ 38 h 74"/>
                  <a:gd name="T18" fmla="*/ 0 w 10"/>
                  <a:gd name="T19" fmla="*/ 59 h 74"/>
                  <a:gd name="T20" fmla="*/ 0 w 10"/>
                  <a:gd name="T21" fmla="*/ 71 h 74"/>
                  <a:gd name="T22" fmla="*/ 4 w 10"/>
                  <a:gd name="T23" fmla="*/ 67 h 74"/>
                  <a:gd name="T24" fmla="*/ 6 w 10"/>
                  <a:gd name="T25"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4">
                    <a:moveTo>
                      <a:pt x="6" y="74"/>
                    </a:moveTo>
                    <a:lnTo>
                      <a:pt x="10" y="71"/>
                    </a:lnTo>
                    <a:lnTo>
                      <a:pt x="10" y="59"/>
                    </a:lnTo>
                    <a:lnTo>
                      <a:pt x="10" y="38"/>
                    </a:lnTo>
                    <a:lnTo>
                      <a:pt x="10" y="16"/>
                    </a:lnTo>
                    <a:lnTo>
                      <a:pt x="8" y="0"/>
                    </a:lnTo>
                    <a:lnTo>
                      <a:pt x="1" y="0"/>
                    </a:lnTo>
                    <a:lnTo>
                      <a:pt x="0" y="16"/>
                    </a:lnTo>
                    <a:lnTo>
                      <a:pt x="0" y="38"/>
                    </a:lnTo>
                    <a:lnTo>
                      <a:pt x="0" y="59"/>
                    </a:lnTo>
                    <a:lnTo>
                      <a:pt x="0" y="71"/>
                    </a:lnTo>
                    <a:lnTo>
                      <a:pt x="4" y="67"/>
                    </a:lnTo>
                    <a:lnTo>
                      <a:pt x="6"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19" name="Freeform 123"/>
              <p:cNvSpPr>
                <a:spLocks noChangeAspect="1"/>
              </p:cNvSpPr>
              <p:nvPr/>
            </p:nvSpPr>
            <p:spPr bwMode="auto">
              <a:xfrm>
                <a:off x="1214" y="574"/>
                <a:ext cx="12" cy="5"/>
              </a:xfrm>
              <a:custGeom>
                <a:avLst/>
                <a:gdLst>
                  <a:gd name="T0" fmla="*/ 8 w 24"/>
                  <a:gd name="T1" fmla="*/ 9 h 12"/>
                  <a:gd name="T2" fmla="*/ 5 w 24"/>
                  <a:gd name="T3" fmla="*/ 12 h 12"/>
                  <a:gd name="T4" fmla="*/ 10 w 24"/>
                  <a:gd name="T5" fmla="*/ 11 h 12"/>
                  <a:gd name="T6" fmla="*/ 17 w 24"/>
                  <a:gd name="T7" fmla="*/ 8 h 12"/>
                  <a:gd name="T8" fmla="*/ 21 w 24"/>
                  <a:gd name="T9" fmla="*/ 7 h 12"/>
                  <a:gd name="T10" fmla="*/ 24 w 24"/>
                  <a:gd name="T11" fmla="*/ 7 h 12"/>
                  <a:gd name="T12" fmla="*/ 22 w 24"/>
                  <a:gd name="T13" fmla="*/ 0 h 12"/>
                  <a:gd name="T14" fmla="*/ 21 w 24"/>
                  <a:gd name="T15" fmla="*/ 0 h 12"/>
                  <a:gd name="T16" fmla="*/ 15 w 24"/>
                  <a:gd name="T17" fmla="*/ 1 h 12"/>
                  <a:gd name="T18" fmla="*/ 10 w 24"/>
                  <a:gd name="T19" fmla="*/ 4 h 12"/>
                  <a:gd name="T20" fmla="*/ 5 w 24"/>
                  <a:gd name="T21" fmla="*/ 2 h 12"/>
                  <a:gd name="T22" fmla="*/ 1 w 24"/>
                  <a:gd name="T23" fmla="*/ 5 h 12"/>
                  <a:gd name="T24" fmla="*/ 5 w 24"/>
                  <a:gd name="T25" fmla="*/ 2 h 12"/>
                  <a:gd name="T26" fmla="*/ 1 w 24"/>
                  <a:gd name="T27" fmla="*/ 4 h 12"/>
                  <a:gd name="T28" fmla="*/ 0 w 24"/>
                  <a:gd name="T29" fmla="*/ 7 h 12"/>
                  <a:gd name="T30" fmla="*/ 1 w 24"/>
                  <a:gd name="T31" fmla="*/ 11 h 12"/>
                  <a:gd name="T32" fmla="*/ 5 w 24"/>
                  <a:gd name="T33" fmla="*/ 12 h 12"/>
                  <a:gd name="T34" fmla="*/ 8 w 24"/>
                  <a:gd name="T35"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12">
                    <a:moveTo>
                      <a:pt x="8" y="9"/>
                    </a:moveTo>
                    <a:lnTo>
                      <a:pt x="5" y="12"/>
                    </a:lnTo>
                    <a:lnTo>
                      <a:pt x="10" y="11"/>
                    </a:lnTo>
                    <a:lnTo>
                      <a:pt x="17" y="8"/>
                    </a:lnTo>
                    <a:lnTo>
                      <a:pt x="21" y="7"/>
                    </a:lnTo>
                    <a:lnTo>
                      <a:pt x="24" y="7"/>
                    </a:lnTo>
                    <a:lnTo>
                      <a:pt x="22" y="0"/>
                    </a:lnTo>
                    <a:lnTo>
                      <a:pt x="21" y="0"/>
                    </a:lnTo>
                    <a:lnTo>
                      <a:pt x="15" y="1"/>
                    </a:lnTo>
                    <a:lnTo>
                      <a:pt x="10" y="4"/>
                    </a:lnTo>
                    <a:lnTo>
                      <a:pt x="5" y="2"/>
                    </a:lnTo>
                    <a:lnTo>
                      <a:pt x="1" y="5"/>
                    </a:lnTo>
                    <a:lnTo>
                      <a:pt x="5" y="2"/>
                    </a:lnTo>
                    <a:lnTo>
                      <a:pt x="1" y="4"/>
                    </a:lnTo>
                    <a:lnTo>
                      <a:pt x="0" y="7"/>
                    </a:lnTo>
                    <a:lnTo>
                      <a:pt x="1" y="11"/>
                    </a:lnTo>
                    <a:lnTo>
                      <a:pt x="5" y="12"/>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0" name="Freeform 124"/>
              <p:cNvSpPr>
                <a:spLocks noChangeAspect="1"/>
              </p:cNvSpPr>
              <p:nvPr/>
            </p:nvSpPr>
            <p:spPr bwMode="auto">
              <a:xfrm>
                <a:off x="1075" y="742"/>
                <a:ext cx="76" cy="49"/>
              </a:xfrm>
              <a:custGeom>
                <a:avLst/>
                <a:gdLst>
                  <a:gd name="T0" fmla="*/ 111 w 152"/>
                  <a:gd name="T1" fmla="*/ 5 h 97"/>
                  <a:gd name="T2" fmla="*/ 98 w 152"/>
                  <a:gd name="T3" fmla="*/ 3 h 97"/>
                  <a:gd name="T4" fmla="*/ 82 w 152"/>
                  <a:gd name="T5" fmla="*/ 2 h 97"/>
                  <a:gd name="T6" fmla="*/ 64 w 152"/>
                  <a:gd name="T7" fmla="*/ 1 h 97"/>
                  <a:gd name="T8" fmla="*/ 45 w 152"/>
                  <a:gd name="T9" fmla="*/ 0 h 97"/>
                  <a:gd name="T10" fmla="*/ 28 w 152"/>
                  <a:gd name="T11" fmla="*/ 0 h 97"/>
                  <a:gd name="T12" fmla="*/ 14 w 152"/>
                  <a:gd name="T13" fmla="*/ 0 h 97"/>
                  <a:gd name="T14" fmla="*/ 4 w 152"/>
                  <a:gd name="T15" fmla="*/ 0 h 97"/>
                  <a:gd name="T16" fmla="*/ 0 w 152"/>
                  <a:gd name="T17" fmla="*/ 0 h 97"/>
                  <a:gd name="T18" fmla="*/ 12 w 152"/>
                  <a:gd name="T19" fmla="*/ 8 h 97"/>
                  <a:gd name="T20" fmla="*/ 29 w 152"/>
                  <a:gd name="T21" fmla="*/ 20 h 97"/>
                  <a:gd name="T22" fmla="*/ 51 w 152"/>
                  <a:gd name="T23" fmla="*/ 34 h 97"/>
                  <a:gd name="T24" fmla="*/ 75 w 152"/>
                  <a:gd name="T25" fmla="*/ 50 h 97"/>
                  <a:gd name="T26" fmla="*/ 99 w 152"/>
                  <a:gd name="T27" fmla="*/ 65 h 97"/>
                  <a:gd name="T28" fmla="*/ 122 w 152"/>
                  <a:gd name="T29" fmla="*/ 79 h 97"/>
                  <a:gd name="T30" fmla="*/ 141 w 152"/>
                  <a:gd name="T31" fmla="*/ 91 h 97"/>
                  <a:gd name="T32" fmla="*/ 152 w 152"/>
                  <a:gd name="T33" fmla="*/ 97 h 97"/>
                  <a:gd name="T34" fmla="*/ 148 w 152"/>
                  <a:gd name="T35" fmla="*/ 87 h 97"/>
                  <a:gd name="T36" fmla="*/ 141 w 152"/>
                  <a:gd name="T37" fmla="*/ 78 h 97"/>
                  <a:gd name="T38" fmla="*/ 131 w 152"/>
                  <a:gd name="T39" fmla="*/ 71 h 97"/>
                  <a:gd name="T40" fmla="*/ 119 w 152"/>
                  <a:gd name="T41" fmla="*/ 69 h 97"/>
                  <a:gd name="T42" fmla="*/ 114 w 152"/>
                  <a:gd name="T43" fmla="*/ 64 h 97"/>
                  <a:gd name="T44" fmla="*/ 110 w 152"/>
                  <a:gd name="T45" fmla="*/ 57 h 97"/>
                  <a:gd name="T46" fmla="*/ 103 w 152"/>
                  <a:gd name="T47" fmla="*/ 50 h 97"/>
                  <a:gd name="T48" fmla="*/ 97 w 152"/>
                  <a:gd name="T49" fmla="*/ 43 h 97"/>
                  <a:gd name="T50" fmla="*/ 93 w 152"/>
                  <a:gd name="T51" fmla="*/ 36 h 97"/>
                  <a:gd name="T52" fmla="*/ 88 w 152"/>
                  <a:gd name="T53" fmla="*/ 30 h 97"/>
                  <a:gd name="T54" fmla="*/ 84 w 152"/>
                  <a:gd name="T55" fmla="*/ 25 h 97"/>
                  <a:gd name="T56" fmla="*/ 84 w 152"/>
                  <a:gd name="T57" fmla="*/ 21 h 97"/>
                  <a:gd name="T58" fmla="*/ 88 w 152"/>
                  <a:gd name="T59" fmla="*/ 17 h 97"/>
                  <a:gd name="T60" fmla="*/ 93 w 152"/>
                  <a:gd name="T61" fmla="*/ 11 h 97"/>
                  <a:gd name="T62" fmla="*/ 101 w 152"/>
                  <a:gd name="T63" fmla="*/ 7 h 97"/>
                  <a:gd name="T64" fmla="*/ 111 w 152"/>
                  <a:gd name="T65"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97">
                    <a:moveTo>
                      <a:pt x="111" y="5"/>
                    </a:moveTo>
                    <a:lnTo>
                      <a:pt x="98" y="3"/>
                    </a:lnTo>
                    <a:lnTo>
                      <a:pt x="82" y="2"/>
                    </a:lnTo>
                    <a:lnTo>
                      <a:pt x="64" y="1"/>
                    </a:lnTo>
                    <a:lnTo>
                      <a:pt x="45" y="0"/>
                    </a:lnTo>
                    <a:lnTo>
                      <a:pt x="28" y="0"/>
                    </a:lnTo>
                    <a:lnTo>
                      <a:pt x="14" y="0"/>
                    </a:lnTo>
                    <a:lnTo>
                      <a:pt x="4" y="0"/>
                    </a:lnTo>
                    <a:lnTo>
                      <a:pt x="0" y="0"/>
                    </a:lnTo>
                    <a:lnTo>
                      <a:pt x="12" y="8"/>
                    </a:lnTo>
                    <a:lnTo>
                      <a:pt x="29" y="20"/>
                    </a:lnTo>
                    <a:lnTo>
                      <a:pt x="51" y="34"/>
                    </a:lnTo>
                    <a:lnTo>
                      <a:pt x="75" y="50"/>
                    </a:lnTo>
                    <a:lnTo>
                      <a:pt x="99" y="65"/>
                    </a:lnTo>
                    <a:lnTo>
                      <a:pt x="122" y="79"/>
                    </a:lnTo>
                    <a:lnTo>
                      <a:pt x="141" y="91"/>
                    </a:lnTo>
                    <a:lnTo>
                      <a:pt x="152" y="97"/>
                    </a:lnTo>
                    <a:lnTo>
                      <a:pt x="148" y="87"/>
                    </a:lnTo>
                    <a:lnTo>
                      <a:pt x="141" y="78"/>
                    </a:lnTo>
                    <a:lnTo>
                      <a:pt x="131" y="71"/>
                    </a:lnTo>
                    <a:lnTo>
                      <a:pt x="119" y="69"/>
                    </a:lnTo>
                    <a:lnTo>
                      <a:pt x="114" y="64"/>
                    </a:lnTo>
                    <a:lnTo>
                      <a:pt x="110" y="57"/>
                    </a:lnTo>
                    <a:lnTo>
                      <a:pt x="103" y="50"/>
                    </a:lnTo>
                    <a:lnTo>
                      <a:pt x="97" y="43"/>
                    </a:lnTo>
                    <a:lnTo>
                      <a:pt x="93" y="36"/>
                    </a:lnTo>
                    <a:lnTo>
                      <a:pt x="88" y="30"/>
                    </a:lnTo>
                    <a:lnTo>
                      <a:pt x="84" y="25"/>
                    </a:lnTo>
                    <a:lnTo>
                      <a:pt x="84" y="21"/>
                    </a:lnTo>
                    <a:lnTo>
                      <a:pt x="88" y="17"/>
                    </a:lnTo>
                    <a:lnTo>
                      <a:pt x="93" y="11"/>
                    </a:lnTo>
                    <a:lnTo>
                      <a:pt x="101" y="7"/>
                    </a:lnTo>
                    <a:lnTo>
                      <a:pt x="111" y="5"/>
                    </a:lnTo>
                    <a:close/>
                  </a:path>
                </a:pathLst>
              </a:custGeom>
              <a:solidFill>
                <a:srgbClr val="C97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1" name="Freeform 125"/>
              <p:cNvSpPr>
                <a:spLocks noChangeAspect="1"/>
              </p:cNvSpPr>
              <p:nvPr/>
            </p:nvSpPr>
            <p:spPr bwMode="auto">
              <a:xfrm>
                <a:off x="1073" y="740"/>
                <a:ext cx="57" cy="7"/>
              </a:xfrm>
              <a:custGeom>
                <a:avLst/>
                <a:gdLst>
                  <a:gd name="T0" fmla="*/ 7 w 115"/>
                  <a:gd name="T1" fmla="*/ 2 h 14"/>
                  <a:gd name="T2" fmla="*/ 4 w 115"/>
                  <a:gd name="T3" fmla="*/ 9 h 14"/>
                  <a:gd name="T4" fmla="*/ 8 w 115"/>
                  <a:gd name="T5" fmla="*/ 9 h 14"/>
                  <a:gd name="T6" fmla="*/ 18 w 115"/>
                  <a:gd name="T7" fmla="*/ 9 h 14"/>
                  <a:gd name="T8" fmla="*/ 32 w 115"/>
                  <a:gd name="T9" fmla="*/ 9 h 14"/>
                  <a:gd name="T10" fmla="*/ 49 w 115"/>
                  <a:gd name="T11" fmla="*/ 9 h 14"/>
                  <a:gd name="T12" fmla="*/ 68 w 115"/>
                  <a:gd name="T13" fmla="*/ 9 h 14"/>
                  <a:gd name="T14" fmla="*/ 86 w 115"/>
                  <a:gd name="T15" fmla="*/ 10 h 14"/>
                  <a:gd name="T16" fmla="*/ 102 w 115"/>
                  <a:gd name="T17" fmla="*/ 12 h 14"/>
                  <a:gd name="T18" fmla="*/ 115 w 115"/>
                  <a:gd name="T19" fmla="*/ 14 h 14"/>
                  <a:gd name="T20" fmla="*/ 115 w 115"/>
                  <a:gd name="T21" fmla="*/ 7 h 14"/>
                  <a:gd name="T22" fmla="*/ 102 w 115"/>
                  <a:gd name="T23" fmla="*/ 5 h 14"/>
                  <a:gd name="T24" fmla="*/ 86 w 115"/>
                  <a:gd name="T25" fmla="*/ 3 h 14"/>
                  <a:gd name="T26" fmla="*/ 68 w 115"/>
                  <a:gd name="T27" fmla="*/ 2 h 14"/>
                  <a:gd name="T28" fmla="*/ 49 w 115"/>
                  <a:gd name="T29" fmla="*/ 0 h 14"/>
                  <a:gd name="T30" fmla="*/ 32 w 115"/>
                  <a:gd name="T31" fmla="*/ 0 h 14"/>
                  <a:gd name="T32" fmla="*/ 18 w 115"/>
                  <a:gd name="T33" fmla="*/ 0 h 14"/>
                  <a:gd name="T34" fmla="*/ 8 w 115"/>
                  <a:gd name="T35" fmla="*/ 0 h 14"/>
                  <a:gd name="T36" fmla="*/ 4 w 115"/>
                  <a:gd name="T37" fmla="*/ 0 h 14"/>
                  <a:gd name="T38" fmla="*/ 2 w 115"/>
                  <a:gd name="T39" fmla="*/ 7 h 14"/>
                  <a:gd name="T40" fmla="*/ 4 w 115"/>
                  <a:gd name="T41" fmla="*/ 0 h 14"/>
                  <a:gd name="T42" fmla="*/ 1 w 115"/>
                  <a:gd name="T43" fmla="*/ 1 h 14"/>
                  <a:gd name="T44" fmla="*/ 0 w 115"/>
                  <a:gd name="T45" fmla="*/ 5 h 14"/>
                  <a:gd name="T46" fmla="*/ 1 w 115"/>
                  <a:gd name="T47" fmla="*/ 8 h 14"/>
                  <a:gd name="T48" fmla="*/ 4 w 115"/>
                  <a:gd name="T49" fmla="*/ 9 h 14"/>
                  <a:gd name="T50" fmla="*/ 7 w 115"/>
                  <a:gd name="T51"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5" h="14">
                    <a:moveTo>
                      <a:pt x="7" y="2"/>
                    </a:moveTo>
                    <a:lnTo>
                      <a:pt x="4" y="9"/>
                    </a:lnTo>
                    <a:lnTo>
                      <a:pt x="8" y="9"/>
                    </a:lnTo>
                    <a:lnTo>
                      <a:pt x="18" y="9"/>
                    </a:lnTo>
                    <a:lnTo>
                      <a:pt x="32" y="9"/>
                    </a:lnTo>
                    <a:lnTo>
                      <a:pt x="49" y="9"/>
                    </a:lnTo>
                    <a:lnTo>
                      <a:pt x="68" y="9"/>
                    </a:lnTo>
                    <a:lnTo>
                      <a:pt x="86" y="10"/>
                    </a:lnTo>
                    <a:lnTo>
                      <a:pt x="102" y="12"/>
                    </a:lnTo>
                    <a:lnTo>
                      <a:pt x="115" y="14"/>
                    </a:lnTo>
                    <a:lnTo>
                      <a:pt x="115" y="7"/>
                    </a:lnTo>
                    <a:lnTo>
                      <a:pt x="102" y="5"/>
                    </a:lnTo>
                    <a:lnTo>
                      <a:pt x="86" y="3"/>
                    </a:lnTo>
                    <a:lnTo>
                      <a:pt x="68" y="2"/>
                    </a:lnTo>
                    <a:lnTo>
                      <a:pt x="49" y="0"/>
                    </a:lnTo>
                    <a:lnTo>
                      <a:pt x="32" y="0"/>
                    </a:lnTo>
                    <a:lnTo>
                      <a:pt x="18" y="0"/>
                    </a:lnTo>
                    <a:lnTo>
                      <a:pt x="8" y="0"/>
                    </a:lnTo>
                    <a:lnTo>
                      <a:pt x="4" y="0"/>
                    </a:lnTo>
                    <a:lnTo>
                      <a:pt x="2" y="7"/>
                    </a:lnTo>
                    <a:lnTo>
                      <a:pt x="4" y="0"/>
                    </a:lnTo>
                    <a:lnTo>
                      <a:pt x="1" y="1"/>
                    </a:lnTo>
                    <a:lnTo>
                      <a:pt x="0" y="5"/>
                    </a:lnTo>
                    <a:lnTo>
                      <a:pt x="1" y="8"/>
                    </a:lnTo>
                    <a:lnTo>
                      <a:pt x="4" y="9"/>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2" name="Freeform 126"/>
              <p:cNvSpPr>
                <a:spLocks noChangeAspect="1"/>
              </p:cNvSpPr>
              <p:nvPr/>
            </p:nvSpPr>
            <p:spPr bwMode="auto">
              <a:xfrm>
                <a:off x="1074" y="741"/>
                <a:ext cx="80" cy="52"/>
              </a:xfrm>
              <a:custGeom>
                <a:avLst/>
                <a:gdLst>
                  <a:gd name="T0" fmla="*/ 151 w 159"/>
                  <a:gd name="T1" fmla="*/ 102 h 104"/>
                  <a:gd name="T2" fmla="*/ 157 w 159"/>
                  <a:gd name="T3" fmla="*/ 97 h 104"/>
                  <a:gd name="T4" fmla="*/ 145 w 159"/>
                  <a:gd name="T5" fmla="*/ 90 h 104"/>
                  <a:gd name="T6" fmla="*/ 127 w 159"/>
                  <a:gd name="T7" fmla="*/ 79 h 104"/>
                  <a:gd name="T8" fmla="*/ 104 w 159"/>
                  <a:gd name="T9" fmla="*/ 65 h 104"/>
                  <a:gd name="T10" fmla="*/ 80 w 159"/>
                  <a:gd name="T11" fmla="*/ 50 h 104"/>
                  <a:gd name="T12" fmla="*/ 55 w 159"/>
                  <a:gd name="T13" fmla="*/ 34 h 104"/>
                  <a:gd name="T14" fmla="*/ 34 w 159"/>
                  <a:gd name="T15" fmla="*/ 20 h 104"/>
                  <a:gd name="T16" fmla="*/ 16 w 159"/>
                  <a:gd name="T17" fmla="*/ 7 h 104"/>
                  <a:gd name="T18" fmla="*/ 5 w 159"/>
                  <a:gd name="T19" fmla="*/ 0 h 104"/>
                  <a:gd name="T20" fmla="*/ 0 w 159"/>
                  <a:gd name="T21" fmla="*/ 5 h 104"/>
                  <a:gd name="T22" fmla="*/ 12 w 159"/>
                  <a:gd name="T23" fmla="*/ 14 h 104"/>
                  <a:gd name="T24" fmla="*/ 29 w 159"/>
                  <a:gd name="T25" fmla="*/ 27 h 104"/>
                  <a:gd name="T26" fmla="*/ 51 w 159"/>
                  <a:gd name="T27" fmla="*/ 41 h 104"/>
                  <a:gd name="T28" fmla="*/ 75 w 159"/>
                  <a:gd name="T29" fmla="*/ 57 h 104"/>
                  <a:gd name="T30" fmla="*/ 99 w 159"/>
                  <a:gd name="T31" fmla="*/ 72 h 104"/>
                  <a:gd name="T32" fmla="*/ 122 w 159"/>
                  <a:gd name="T33" fmla="*/ 86 h 104"/>
                  <a:gd name="T34" fmla="*/ 141 w 159"/>
                  <a:gd name="T35" fmla="*/ 97 h 104"/>
                  <a:gd name="T36" fmla="*/ 152 w 159"/>
                  <a:gd name="T37" fmla="*/ 104 h 104"/>
                  <a:gd name="T38" fmla="*/ 158 w 159"/>
                  <a:gd name="T39" fmla="*/ 99 h 104"/>
                  <a:gd name="T40" fmla="*/ 152 w 159"/>
                  <a:gd name="T41" fmla="*/ 104 h 104"/>
                  <a:gd name="T42" fmla="*/ 156 w 159"/>
                  <a:gd name="T43" fmla="*/ 104 h 104"/>
                  <a:gd name="T44" fmla="*/ 158 w 159"/>
                  <a:gd name="T45" fmla="*/ 102 h 104"/>
                  <a:gd name="T46" fmla="*/ 159 w 159"/>
                  <a:gd name="T47" fmla="*/ 99 h 104"/>
                  <a:gd name="T48" fmla="*/ 157 w 159"/>
                  <a:gd name="T49" fmla="*/ 97 h 104"/>
                  <a:gd name="T50" fmla="*/ 151 w 159"/>
                  <a:gd name="T51" fmla="*/ 10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4">
                    <a:moveTo>
                      <a:pt x="151" y="102"/>
                    </a:moveTo>
                    <a:lnTo>
                      <a:pt x="157" y="97"/>
                    </a:lnTo>
                    <a:lnTo>
                      <a:pt x="145" y="90"/>
                    </a:lnTo>
                    <a:lnTo>
                      <a:pt x="127" y="79"/>
                    </a:lnTo>
                    <a:lnTo>
                      <a:pt x="104" y="65"/>
                    </a:lnTo>
                    <a:lnTo>
                      <a:pt x="80" y="50"/>
                    </a:lnTo>
                    <a:lnTo>
                      <a:pt x="55" y="34"/>
                    </a:lnTo>
                    <a:lnTo>
                      <a:pt x="34" y="20"/>
                    </a:lnTo>
                    <a:lnTo>
                      <a:pt x="16" y="7"/>
                    </a:lnTo>
                    <a:lnTo>
                      <a:pt x="5" y="0"/>
                    </a:lnTo>
                    <a:lnTo>
                      <a:pt x="0" y="5"/>
                    </a:lnTo>
                    <a:lnTo>
                      <a:pt x="12" y="14"/>
                    </a:lnTo>
                    <a:lnTo>
                      <a:pt x="29" y="27"/>
                    </a:lnTo>
                    <a:lnTo>
                      <a:pt x="51" y="41"/>
                    </a:lnTo>
                    <a:lnTo>
                      <a:pt x="75" y="57"/>
                    </a:lnTo>
                    <a:lnTo>
                      <a:pt x="99" y="72"/>
                    </a:lnTo>
                    <a:lnTo>
                      <a:pt x="122" y="86"/>
                    </a:lnTo>
                    <a:lnTo>
                      <a:pt x="141" y="97"/>
                    </a:lnTo>
                    <a:lnTo>
                      <a:pt x="152" y="104"/>
                    </a:lnTo>
                    <a:lnTo>
                      <a:pt x="158" y="99"/>
                    </a:lnTo>
                    <a:lnTo>
                      <a:pt x="152" y="104"/>
                    </a:lnTo>
                    <a:lnTo>
                      <a:pt x="156" y="104"/>
                    </a:lnTo>
                    <a:lnTo>
                      <a:pt x="158" y="102"/>
                    </a:lnTo>
                    <a:lnTo>
                      <a:pt x="159" y="99"/>
                    </a:lnTo>
                    <a:lnTo>
                      <a:pt x="157" y="97"/>
                    </a:lnTo>
                    <a:lnTo>
                      <a:pt x="15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3" name="Freeform 127"/>
              <p:cNvSpPr>
                <a:spLocks noChangeAspect="1"/>
              </p:cNvSpPr>
              <p:nvPr/>
            </p:nvSpPr>
            <p:spPr bwMode="auto">
              <a:xfrm>
                <a:off x="1133" y="775"/>
                <a:ext cx="20" cy="17"/>
              </a:xfrm>
              <a:custGeom>
                <a:avLst/>
                <a:gdLst>
                  <a:gd name="T0" fmla="*/ 1 w 40"/>
                  <a:gd name="T1" fmla="*/ 6 h 34"/>
                  <a:gd name="T2" fmla="*/ 3 w 40"/>
                  <a:gd name="T3" fmla="*/ 7 h 34"/>
                  <a:gd name="T4" fmla="*/ 13 w 40"/>
                  <a:gd name="T5" fmla="*/ 9 h 34"/>
                  <a:gd name="T6" fmla="*/ 23 w 40"/>
                  <a:gd name="T7" fmla="*/ 15 h 34"/>
                  <a:gd name="T8" fmla="*/ 28 w 40"/>
                  <a:gd name="T9" fmla="*/ 24 h 34"/>
                  <a:gd name="T10" fmla="*/ 33 w 40"/>
                  <a:gd name="T11" fmla="*/ 34 h 34"/>
                  <a:gd name="T12" fmla="*/ 40 w 40"/>
                  <a:gd name="T13" fmla="*/ 31 h 34"/>
                  <a:gd name="T14" fmla="*/ 35 w 40"/>
                  <a:gd name="T15" fmla="*/ 20 h 34"/>
                  <a:gd name="T16" fmla="*/ 27 w 40"/>
                  <a:gd name="T17" fmla="*/ 11 h 34"/>
                  <a:gd name="T18" fmla="*/ 16 w 40"/>
                  <a:gd name="T19" fmla="*/ 3 h 34"/>
                  <a:gd name="T20" fmla="*/ 3 w 40"/>
                  <a:gd name="T21" fmla="*/ 0 h 34"/>
                  <a:gd name="T22" fmla="*/ 5 w 40"/>
                  <a:gd name="T23" fmla="*/ 1 h 34"/>
                  <a:gd name="T24" fmla="*/ 3 w 40"/>
                  <a:gd name="T25" fmla="*/ 0 h 34"/>
                  <a:gd name="T26" fmla="*/ 1 w 40"/>
                  <a:gd name="T27" fmla="*/ 1 h 34"/>
                  <a:gd name="T28" fmla="*/ 0 w 40"/>
                  <a:gd name="T29" fmla="*/ 4 h 34"/>
                  <a:gd name="T30" fmla="*/ 1 w 40"/>
                  <a:gd name="T31" fmla="*/ 6 h 34"/>
                  <a:gd name="T32" fmla="*/ 3 w 40"/>
                  <a:gd name="T33" fmla="*/ 7 h 34"/>
                  <a:gd name="T34" fmla="*/ 1 w 40"/>
                  <a:gd name="T35"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1" y="6"/>
                    </a:moveTo>
                    <a:lnTo>
                      <a:pt x="3" y="7"/>
                    </a:lnTo>
                    <a:lnTo>
                      <a:pt x="13" y="9"/>
                    </a:lnTo>
                    <a:lnTo>
                      <a:pt x="23" y="15"/>
                    </a:lnTo>
                    <a:lnTo>
                      <a:pt x="28" y="24"/>
                    </a:lnTo>
                    <a:lnTo>
                      <a:pt x="33" y="34"/>
                    </a:lnTo>
                    <a:lnTo>
                      <a:pt x="40" y="31"/>
                    </a:lnTo>
                    <a:lnTo>
                      <a:pt x="35" y="20"/>
                    </a:lnTo>
                    <a:lnTo>
                      <a:pt x="27" y="11"/>
                    </a:lnTo>
                    <a:lnTo>
                      <a:pt x="16" y="3"/>
                    </a:lnTo>
                    <a:lnTo>
                      <a:pt x="3" y="0"/>
                    </a:lnTo>
                    <a:lnTo>
                      <a:pt x="5" y="1"/>
                    </a:lnTo>
                    <a:lnTo>
                      <a:pt x="3" y="0"/>
                    </a:lnTo>
                    <a:lnTo>
                      <a:pt x="1" y="1"/>
                    </a:lnTo>
                    <a:lnTo>
                      <a:pt x="0" y="4"/>
                    </a:lnTo>
                    <a:lnTo>
                      <a:pt x="1" y="6"/>
                    </a:lnTo>
                    <a:lnTo>
                      <a:pt x="3" y="7"/>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4" name="Freeform 128"/>
              <p:cNvSpPr>
                <a:spLocks noChangeAspect="1"/>
              </p:cNvSpPr>
              <p:nvPr/>
            </p:nvSpPr>
            <p:spPr bwMode="auto">
              <a:xfrm>
                <a:off x="1116" y="752"/>
                <a:ext cx="20" cy="26"/>
              </a:xfrm>
              <a:custGeom>
                <a:avLst/>
                <a:gdLst>
                  <a:gd name="T0" fmla="*/ 0 w 40"/>
                  <a:gd name="T1" fmla="*/ 0 h 52"/>
                  <a:gd name="T2" fmla="*/ 0 w 40"/>
                  <a:gd name="T3" fmla="*/ 1 h 52"/>
                  <a:gd name="T4" fmla="*/ 0 w 40"/>
                  <a:gd name="T5" fmla="*/ 7 h 52"/>
                  <a:gd name="T6" fmla="*/ 3 w 40"/>
                  <a:gd name="T7" fmla="*/ 13 h 52"/>
                  <a:gd name="T8" fmla="*/ 8 w 40"/>
                  <a:gd name="T9" fmla="*/ 20 h 52"/>
                  <a:gd name="T10" fmla="*/ 13 w 40"/>
                  <a:gd name="T11" fmla="*/ 27 h 52"/>
                  <a:gd name="T12" fmla="*/ 20 w 40"/>
                  <a:gd name="T13" fmla="*/ 34 h 52"/>
                  <a:gd name="T14" fmla="*/ 25 w 40"/>
                  <a:gd name="T15" fmla="*/ 40 h 52"/>
                  <a:gd name="T16" fmla="*/ 30 w 40"/>
                  <a:gd name="T17" fmla="*/ 47 h 52"/>
                  <a:gd name="T18" fmla="*/ 36 w 40"/>
                  <a:gd name="T19" fmla="*/ 52 h 52"/>
                  <a:gd name="T20" fmla="*/ 40 w 40"/>
                  <a:gd name="T21" fmla="*/ 47 h 52"/>
                  <a:gd name="T22" fmla="*/ 37 w 40"/>
                  <a:gd name="T23" fmla="*/ 43 h 52"/>
                  <a:gd name="T24" fmla="*/ 32 w 40"/>
                  <a:gd name="T25" fmla="*/ 36 h 52"/>
                  <a:gd name="T26" fmla="*/ 24 w 40"/>
                  <a:gd name="T27" fmla="*/ 29 h 52"/>
                  <a:gd name="T28" fmla="*/ 20 w 40"/>
                  <a:gd name="T29" fmla="*/ 22 h 52"/>
                  <a:gd name="T30" fmla="*/ 15 w 40"/>
                  <a:gd name="T31" fmla="*/ 15 h 52"/>
                  <a:gd name="T32" fmla="*/ 10 w 40"/>
                  <a:gd name="T33" fmla="*/ 8 h 52"/>
                  <a:gd name="T34" fmla="*/ 7 w 40"/>
                  <a:gd name="T35" fmla="*/ 5 h 52"/>
                  <a:gd name="T36" fmla="*/ 7 w 40"/>
                  <a:gd name="T37" fmla="*/ 4 h 52"/>
                  <a:gd name="T38" fmla="*/ 7 w 40"/>
                  <a:gd name="T39" fmla="*/ 5 h 52"/>
                  <a:gd name="T40" fmla="*/ 0 w 40"/>
                  <a:gd name="T4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52">
                    <a:moveTo>
                      <a:pt x="0" y="0"/>
                    </a:moveTo>
                    <a:lnTo>
                      <a:pt x="0" y="1"/>
                    </a:lnTo>
                    <a:lnTo>
                      <a:pt x="0" y="7"/>
                    </a:lnTo>
                    <a:lnTo>
                      <a:pt x="3" y="13"/>
                    </a:lnTo>
                    <a:lnTo>
                      <a:pt x="8" y="20"/>
                    </a:lnTo>
                    <a:lnTo>
                      <a:pt x="13" y="27"/>
                    </a:lnTo>
                    <a:lnTo>
                      <a:pt x="20" y="34"/>
                    </a:lnTo>
                    <a:lnTo>
                      <a:pt x="25" y="40"/>
                    </a:lnTo>
                    <a:lnTo>
                      <a:pt x="30" y="47"/>
                    </a:lnTo>
                    <a:lnTo>
                      <a:pt x="36" y="52"/>
                    </a:lnTo>
                    <a:lnTo>
                      <a:pt x="40" y="47"/>
                    </a:lnTo>
                    <a:lnTo>
                      <a:pt x="37" y="43"/>
                    </a:lnTo>
                    <a:lnTo>
                      <a:pt x="32" y="36"/>
                    </a:lnTo>
                    <a:lnTo>
                      <a:pt x="24" y="29"/>
                    </a:lnTo>
                    <a:lnTo>
                      <a:pt x="20" y="22"/>
                    </a:lnTo>
                    <a:lnTo>
                      <a:pt x="15" y="15"/>
                    </a:lnTo>
                    <a:lnTo>
                      <a:pt x="10" y="8"/>
                    </a:lnTo>
                    <a:lnTo>
                      <a:pt x="7" y="5"/>
                    </a:lnTo>
                    <a:lnTo>
                      <a:pt x="7" y="4"/>
                    </a:lnTo>
                    <a:lnTo>
                      <a:pt x="7"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5" name="Freeform 129"/>
              <p:cNvSpPr>
                <a:spLocks noChangeAspect="1"/>
              </p:cNvSpPr>
              <p:nvPr/>
            </p:nvSpPr>
            <p:spPr bwMode="auto">
              <a:xfrm>
                <a:off x="1116" y="743"/>
                <a:ext cx="17" cy="11"/>
              </a:xfrm>
              <a:custGeom>
                <a:avLst/>
                <a:gdLst>
                  <a:gd name="T0" fmla="*/ 30 w 35"/>
                  <a:gd name="T1" fmla="*/ 8 h 23"/>
                  <a:gd name="T2" fmla="*/ 30 w 35"/>
                  <a:gd name="T3" fmla="*/ 0 h 23"/>
                  <a:gd name="T4" fmla="*/ 18 w 35"/>
                  <a:gd name="T5" fmla="*/ 2 h 23"/>
                  <a:gd name="T6" fmla="*/ 9 w 35"/>
                  <a:gd name="T7" fmla="*/ 7 h 23"/>
                  <a:gd name="T8" fmla="*/ 3 w 35"/>
                  <a:gd name="T9" fmla="*/ 14 h 23"/>
                  <a:gd name="T10" fmla="*/ 0 w 35"/>
                  <a:gd name="T11" fmla="*/ 18 h 23"/>
                  <a:gd name="T12" fmla="*/ 7 w 35"/>
                  <a:gd name="T13" fmla="*/ 23 h 23"/>
                  <a:gd name="T14" fmla="*/ 10 w 35"/>
                  <a:gd name="T15" fmla="*/ 18 h 23"/>
                  <a:gd name="T16" fmla="*/ 14 w 35"/>
                  <a:gd name="T17" fmla="*/ 14 h 23"/>
                  <a:gd name="T18" fmla="*/ 21 w 35"/>
                  <a:gd name="T19" fmla="*/ 9 h 23"/>
                  <a:gd name="T20" fmla="*/ 30 w 35"/>
                  <a:gd name="T21" fmla="*/ 9 h 23"/>
                  <a:gd name="T22" fmla="*/ 30 w 35"/>
                  <a:gd name="T23" fmla="*/ 1 h 23"/>
                  <a:gd name="T24" fmla="*/ 30 w 35"/>
                  <a:gd name="T25" fmla="*/ 9 h 23"/>
                  <a:gd name="T26" fmla="*/ 33 w 35"/>
                  <a:gd name="T27" fmla="*/ 8 h 23"/>
                  <a:gd name="T28" fmla="*/ 35 w 35"/>
                  <a:gd name="T29" fmla="*/ 4 h 23"/>
                  <a:gd name="T30" fmla="*/ 33 w 35"/>
                  <a:gd name="T31" fmla="*/ 1 h 23"/>
                  <a:gd name="T32" fmla="*/ 30 w 35"/>
                  <a:gd name="T33" fmla="*/ 0 h 23"/>
                  <a:gd name="T34" fmla="*/ 30 w 35"/>
                  <a:gd name="T3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23">
                    <a:moveTo>
                      <a:pt x="30" y="8"/>
                    </a:moveTo>
                    <a:lnTo>
                      <a:pt x="30" y="0"/>
                    </a:lnTo>
                    <a:lnTo>
                      <a:pt x="18" y="2"/>
                    </a:lnTo>
                    <a:lnTo>
                      <a:pt x="9" y="7"/>
                    </a:lnTo>
                    <a:lnTo>
                      <a:pt x="3" y="14"/>
                    </a:lnTo>
                    <a:lnTo>
                      <a:pt x="0" y="18"/>
                    </a:lnTo>
                    <a:lnTo>
                      <a:pt x="7" y="23"/>
                    </a:lnTo>
                    <a:lnTo>
                      <a:pt x="10" y="18"/>
                    </a:lnTo>
                    <a:lnTo>
                      <a:pt x="14" y="14"/>
                    </a:lnTo>
                    <a:lnTo>
                      <a:pt x="21" y="9"/>
                    </a:lnTo>
                    <a:lnTo>
                      <a:pt x="30" y="9"/>
                    </a:lnTo>
                    <a:lnTo>
                      <a:pt x="30" y="1"/>
                    </a:lnTo>
                    <a:lnTo>
                      <a:pt x="30" y="9"/>
                    </a:lnTo>
                    <a:lnTo>
                      <a:pt x="33" y="8"/>
                    </a:lnTo>
                    <a:lnTo>
                      <a:pt x="35" y="4"/>
                    </a:lnTo>
                    <a:lnTo>
                      <a:pt x="33" y="1"/>
                    </a:lnTo>
                    <a:lnTo>
                      <a:pt x="30" y="0"/>
                    </a:lnTo>
                    <a:lnTo>
                      <a:pt x="3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6" name="Freeform 130"/>
              <p:cNvSpPr>
                <a:spLocks noChangeAspect="1"/>
              </p:cNvSpPr>
              <p:nvPr/>
            </p:nvSpPr>
            <p:spPr bwMode="auto">
              <a:xfrm>
                <a:off x="727" y="469"/>
                <a:ext cx="55" cy="61"/>
              </a:xfrm>
              <a:custGeom>
                <a:avLst/>
                <a:gdLst>
                  <a:gd name="T0" fmla="*/ 0 w 109"/>
                  <a:gd name="T1" fmla="*/ 123 h 123"/>
                  <a:gd name="T2" fmla="*/ 6 w 109"/>
                  <a:gd name="T3" fmla="*/ 118 h 123"/>
                  <a:gd name="T4" fmla="*/ 9 w 109"/>
                  <a:gd name="T5" fmla="*/ 111 h 123"/>
                  <a:gd name="T6" fmla="*/ 13 w 109"/>
                  <a:gd name="T7" fmla="*/ 104 h 123"/>
                  <a:gd name="T8" fmla="*/ 14 w 109"/>
                  <a:gd name="T9" fmla="*/ 99 h 123"/>
                  <a:gd name="T10" fmla="*/ 22 w 109"/>
                  <a:gd name="T11" fmla="*/ 95 h 123"/>
                  <a:gd name="T12" fmla="*/ 29 w 109"/>
                  <a:gd name="T13" fmla="*/ 88 h 123"/>
                  <a:gd name="T14" fmla="*/ 36 w 109"/>
                  <a:gd name="T15" fmla="*/ 80 h 123"/>
                  <a:gd name="T16" fmla="*/ 40 w 109"/>
                  <a:gd name="T17" fmla="*/ 76 h 123"/>
                  <a:gd name="T18" fmla="*/ 41 w 109"/>
                  <a:gd name="T19" fmla="*/ 72 h 123"/>
                  <a:gd name="T20" fmla="*/ 43 w 109"/>
                  <a:gd name="T21" fmla="*/ 65 h 123"/>
                  <a:gd name="T22" fmla="*/ 41 w 109"/>
                  <a:gd name="T23" fmla="*/ 58 h 123"/>
                  <a:gd name="T24" fmla="*/ 41 w 109"/>
                  <a:gd name="T25" fmla="*/ 51 h 123"/>
                  <a:gd name="T26" fmla="*/ 45 w 109"/>
                  <a:gd name="T27" fmla="*/ 46 h 123"/>
                  <a:gd name="T28" fmla="*/ 53 w 109"/>
                  <a:gd name="T29" fmla="*/ 40 h 123"/>
                  <a:gd name="T30" fmla="*/ 63 w 109"/>
                  <a:gd name="T31" fmla="*/ 35 h 123"/>
                  <a:gd name="T32" fmla="*/ 73 w 109"/>
                  <a:gd name="T33" fmla="*/ 33 h 123"/>
                  <a:gd name="T34" fmla="*/ 76 w 109"/>
                  <a:gd name="T35" fmla="*/ 32 h 123"/>
                  <a:gd name="T36" fmla="*/ 81 w 109"/>
                  <a:gd name="T37" fmla="*/ 28 h 123"/>
                  <a:gd name="T38" fmla="*/ 85 w 109"/>
                  <a:gd name="T39" fmla="*/ 26 h 123"/>
                  <a:gd name="T40" fmla="*/ 90 w 109"/>
                  <a:gd name="T41" fmla="*/ 23 h 123"/>
                  <a:gd name="T42" fmla="*/ 94 w 109"/>
                  <a:gd name="T43" fmla="*/ 18 h 123"/>
                  <a:gd name="T44" fmla="*/ 99 w 109"/>
                  <a:gd name="T45" fmla="*/ 15 h 123"/>
                  <a:gd name="T46" fmla="*/ 104 w 109"/>
                  <a:gd name="T47" fmla="*/ 10 h 123"/>
                  <a:gd name="T48" fmla="*/ 109 w 109"/>
                  <a:gd name="T49" fmla="*/ 5 h 123"/>
                  <a:gd name="T50" fmla="*/ 104 w 109"/>
                  <a:gd name="T51" fmla="*/ 8 h 123"/>
                  <a:gd name="T52" fmla="*/ 99 w 109"/>
                  <a:gd name="T53" fmla="*/ 9 h 123"/>
                  <a:gd name="T54" fmla="*/ 93 w 109"/>
                  <a:gd name="T55" fmla="*/ 9 h 123"/>
                  <a:gd name="T56" fmla="*/ 87 w 109"/>
                  <a:gd name="T57" fmla="*/ 8 h 123"/>
                  <a:gd name="T58" fmla="*/ 83 w 109"/>
                  <a:gd name="T59" fmla="*/ 6 h 123"/>
                  <a:gd name="T60" fmla="*/ 78 w 109"/>
                  <a:gd name="T61" fmla="*/ 5 h 123"/>
                  <a:gd name="T62" fmla="*/ 75 w 109"/>
                  <a:gd name="T63" fmla="*/ 4 h 123"/>
                  <a:gd name="T64" fmla="*/ 71 w 109"/>
                  <a:gd name="T65" fmla="*/ 2 h 123"/>
                  <a:gd name="T66" fmla="*/ 64 w 109"/>
                  <a:gd name="T67" fmla="*/ 0 h 123"/>
                  <a:gd name="T68" fmla="*/ 58 w 109"/>
                  <a:gd name="T69" fmla="*/ 2 h 123"/>
                  <a:gd name="T70" fmla="*/ 51 w 109"/>
                  <a:gd name="T71" fmla="*/ 5 h 123"/>
                  <a:gd name="T72" fmla="*/ 46 w 109"/>
                  <a:gd name="T73" fmla="*/ 12 h 123"/>
                  <a:gd name="T74" fmla="*/ 43 w 109"/>
                  <a:gd name="T75" fmla="*/ 23 h 123"/>
                  <a:gd name="T76" fmla="*/ 38 w 109"/>
                  <a:gd name="T77" fmla="*/ 34 h 123"/>
                  <a:gd name="T78" fmla="*/ 31 w 109"/>
                  <a:gd name="T79" fmla="*/ 40 h 123"/>
                  <a:gd name="T80" fmla="*/ 20 w 109"/>
                  <a:gd name="T81" fmla="*/ 35 h 123"/>
                  <a:gd name="T82" fmla="*/ 18 w 109"/>
                  <a:gd name="T83" fmla="*/ 49 h 123"/>
                  <a:gd name="T84" fmla="*/ 15 w 109"/>
                  <a:gd name="T85" fmla="*/ 61 h 123"/>
                  <a:gd name="T86" fmla="*/ 11 w 109"/>
                  <a:gd name="T87" fmla="*/ 71 h 123"/>
                  <a:gd name="T88" fmla="*/ 7 w 109"/>
                  <a:gd name="T89" fmla="*/ 77 h 123"/>
                  <a:gd name="T90" fmla="*/ 7 w 109"/>
                  <a:gd name="T91" fmla="*/ 88 h 123"/>
                  <a:gd name="T92" fmla="*/ 7 w 109"/>
                  <a:gd name="T93" fmla="*/ 102 h 123"/>
                  <a:gd name="T94" fmla="*/ 5 w 109"/>
                  <a:gd name="T95" fmla="*/ 115 h 123"/>
                  <a:gd name="T96" fmla="*/ 0 w 109"/>
                  <a:gd name="T9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 h="123">
                    <a:moveTo>
                      <a:pt x="0" y="123"/>
                    </a:moveTo>
                    <a:lnTo>
                      <a:pt x="6" y="118"/>
                    </a:lnTo>
                    <a:lnTo>
                      <a:pt x="9" y="111"/>
                    </a:lnTo>
                    <a:lnTo>
                      <a:pt x="13" y="104"/>
                    </a:lnTo>
                    <a:lnTo>
                      <a:pt x="14" y="99"/>
                    </a:lnTo>
                    <a:lnTo>
                      <a:pt x="22" y="95"/>
                    </a:lnTo>
                    <a:lnTo>
                      <a:pt x="29" y="88"/>
                    </a:lnTo>
                    <a:lnTo>
                      <a:pt x="36" y="80"/>
                    </a:lnTo>
                    <a:lnTo>
                      <a:pt x="40" y="76"/>
                    </a:lnTo>
                    <a:lnTo>
                      <a:pt x="41" y="72"/>
                    </a:lnTo>
                    <a:lnTo>
                      <a:pt x="43" y="65"/>
                    </a:lnTo>
                    <a:lnTo>
                      <a:pt x="41" y="58"/>
                    </a:lnTo>
                    <a:lnTo>
                      <a:pt x="41" y="51"/>
                    </a:lnTo>
                    <a:lnTo>
                      <a:pt x="45" y="46"/>
                    </a:lnTo>
                    <a:lnTo>
                      <a:pt x="53" y="40"/>
                    </a:lnTo>
                    <a:lnTo>
                      <a:pt x="63" y="35"/>
                    </a:lnTo>
                    <a:lnTo>
                      <a:pt x="73" y="33"/>
                    </a:lnTo>
                    <a:lnTo>
                      <a:pt x="76" y="32"/>
                    </a:lnTo>
                    <a:lnTo>
                      <a:pt x="81" y="28"/>
                    </a:lnTo>
                    <a:lnTo>
                      <a:pt x="85" y="26"/>
                    </a:lnTo>
                    <a:lnTo>
                      <a:pt x="90" y="23"/>
                    </a:lnTo>
                    <a:lnTo>
                      <a:pt x="94" y="18"/>
                    </a:lnTo>
                    <a:lnTo>
                      <a:pt x="99" y="15"/>
                    </a:lnTo>
                    <a:lnTo>
                      <a:pt x="104" y="10"/>
                    </a:lnTo>
                    <a:lnTo>
                      <a:pt x="109" y="5"/>
                    </a:lnTo>
                    <a:lnTo>
                      <a:pt x="104" y="8"/>
                    </a:lnTo>
                    <a:lnTo>
                      <a:pt x="99" y="9"/>
                    </a:lnTo>
                    <a:lnTo>
                      <a:pt x="93" y="9"/>
                    </a:lnTo>
                    <a:lnTo>
                      <a:pt x="87" y="8"/>
                    </a:lnTo>
                    <a:lnTo>
                      <a:pt x="83" y="6"/>
                    </a:lnTo>
                    <a:lnTo>
                      <a:pt x="78" y="5"/>
                    </a:lnTo>
                    <a:lnTo>
                      <a:pt x="75" y="4"/>
                    </a:lnTo>
                    <a:lnTo>
                      <a:pt x="71" y="2"/>
                    </a:lnTo>
                    <a:lnTo>
                      <a:pt x="64" y="0"/>
                    </a:lnTo>
                    <a:lnTo>
                      <a:pt x="58" y="2"/>
                    </a:lnTo>
                    <a:lnTo>
                      <a:pt x="51" y="5"/>
                    </a:lnTo>
                    <a:lnTo>
                      <a:pt x="46" y="12"/>
                    </a:lnTo>
                    <a:lnTo>
                      <a:pt x="43" y="23"/>
                    </a:lnTo>
                    <a:lnTo>
                      <a:pt x="38" y="34"/>
                    </a:lnTo>
                    <a:lnTo>
                      <a:pt x="31" y="40"/>
                    </a:lnTo>
                    <a:lnTo>
                      <a:pt x="20" y="35"/>
                    </a:lnTo>
                    <a:lnTo>
                      <a:pt x="18" y="49"/>
                    </a:lnTo>
                    <a:lnTo>
                      <a:pt x="15" y="61"/>
                    </a:lnTo>
                    <a:lnTo>
                      <a:pt x="11" y="71"/>
                    </a:lnTo>
                    <a:lnTo>
                      <a:pt x="7" y="77"/>
                    </a:lnTo>
                    <a:lnTo>
                      <a:pt x="7" y="88"/>
                    </a:lnTo>
                    <a:lnTo>
                      <a:pt x="7" y="102"/>
                    </a:lnTo>
                    <a:lnTo>
                      <a:pt x="5" y="115"/>
                    </a:lnTo>
                    <a:lnTo>
                      <a:pt x="0" y="123"/>
                    </a:lnTo>
                    <a:close/>
                  </a:path>
                </a:pathLst>
              </a:custGeom>
              <a:solidFill>
                <a:srgbClr val="C97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7" name="Freeform 131"/>
              <p:cNvSpPr>
                <a:spLocks noChangeAspect="1"/>
              </p:cNvSpPr>
              <p:nvPr/>
            </p:nvSpPr>
            <p:spPr bwMode="auto">
              <a:xfrm>
                <a:off x="727" y="516"/>
                <a:ext cx="9" cy="16"/>
              </a:xfrm>
              <a:custGeom>
                <a:avLst/>
                <a:gdLst>
                  <a:gd name="T0" fmla="*/ 15 w 18"/>
                  <a:gd name="T1" fmla="*/ 0 h 32"/>
                  <a:gd name="T2" fmla="*/ 11 w 18"/>
                  <a:gd name="T3" fmla="*/ 5 h 32"/>
                  <a:gd name="T4" fmla="*/ 10 w 18"/>
                  <a:gd name="T5" fmla="*/ 9 h 32"/>
                  <a:gd name="T6" fmla="*/ 7 w 18"/>
                  <a:gd name="T7" fmla="*/ 16 h 32"/>
                  <a:gd name="T8" fmla="*/ 3 w 18"/>
                  <a:gd name="T9" fmla="*/ 22 h 32"/>
                  <a:gd name="T10" fmla="*/ 0 w 18"/>
                  <a:gd name="T11" fmla="*/ 25 h 32"/>
                  <a:gd name="T12" fmla="*/ 2 w 18"/>
                  <a:gd name="T13" fmla="*/ 32 h 32"/>
                  <a:gd name="T14" fmla="*/ 10 w 18"/>
                  <a:gd name="T15" fmla="*/ 26 h 32"/>
                  <a:gd name="T16" fmla="*/ 14 w 18"/>
                  <a:gd name="T17" fmla="*/ 18 h 32"/>
                  <a:gd name="T18" fmla="*/ 17 w 18"/>
                  <a:gd name="T19" fmla="*/ 11 h 32"/>
                  <a:gd name="T20" fmla="*/ 18 w 18"/>
                  <a:gd name="T21" fmla="*/ 5 h 32"/>
                  <a:gd name="T22" fmla="*/ 15 w 18"/>
                  <a:gd name="T23" fmla="*/ 9 h 32"/>
                  <a:gd name="T24" fmla="*/ 18 w 18"/>
                  <a:gd name="T25" fmla="*/ 5 h 32"/>
                  <a:gd name="T26" fmla="*/ 17 w 18"/>
                  <a:gd name="T27" fmla="*/ 2 h 32"/>
                  <a:gd name="T28" fmla="*/ 15 w 18"/>
                  <a:gd name="T29" fmla="*/ 1 h 32"/>
                  <a:gd name="T30" fmla="*/ 12 w 18"/>
                  <a:gd name="T31" fmla="*/ 2 h 32"/>
                  <a:gd name="T32" fmla="*/ 11 w 18"/>
                  <a:gd name="T33" fmla="*/ 5 h 32"/>
                  <a:gd name="T34" fmla="*/ 15 w 18"/>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32">
                    <a:moveTo>
                      <a:pt x="15" y="0"/>
                    </a:moveTo>
                    <a:lnTo>
                      <a:pt x="11" y="5"/>
                    </a:lnTo>
                    <a:lnTo>
                      <a:pt x="10" y="9"/>
                    </a:lnTo>
                    <a:lnTo>
                      <a:pt x="7" y="16"/>
                    </a:lnTo>
                    <a:lnTo>
                      <a:pt x="3" y="22"/>
                    </a:lnTo>
                    <a:lnTo>
                      <a:pt x="0" y="25"/>
                    </a:lnTo>
                    <a:lnTo>
                      <a:pt x="2" y="32"/>
                    </a:lnTo>
                    <a:lnTo>
                      <a:pt x="10" y="26"/>
                    </a:lnTo>
                    <a:lnTo>
                      <a:pt x="14" y="18"/>
                    </a:lnTo>
                    <a:lnTo>
                      <a:pt x="17" y="11"/>
                    </a:lnTo>
                    <a:lnTo>
                      <a:pt x="18" y="5"/>
                    </a:lnTo>
                    <a:lnTo>
                      <a:pt x="15" y="9"/>
                    </a:lnTo>
                    <a:lnTo>
                      <a:pt x="18" y="5"/>
                    </a:lnTo>
                    <a:lnTo>
                      <a:pt x="17" y="2"/>
                    </a:lnTo>
                    <a:lnTo>
                      <a:pt x="15" y="1"/>
                    </a:lnTo>
                    <a:lnTo>
                      <a:pt x="12" y="2"/>
                    </a:lnTo>
                    <a:lnTo>
                      <a:pt x="11" y="5"/>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8" name="Freeform 132"/>
              <p:cNvSpPr>
                <a:spLocks noChangeAspect="1"/>
              </p:cNvSpPr>
              <p:nvPr/>
            </p:nvSpPr>
            <p:spPr bwMode="auto">
              <a:xfrm>
                <a:off x="734" y="505"/>
                <a:ext cx="15" cy="16"/>
              </a:xfrm>
              <a:custGeom>
                <a:avLst/>
                <a:gdLst>
                  <a:gd name="T0" fmla="*/ 24 w 29"/>
                  <a:gd name="T1" fmla="*/ 0 h 31"/>
                  <a:gd name="T2" fmla="*/ 24 w 29"/>
                  <a:gd name="T3" fmla="*/ 1 h 31"/>
                  <a:gd name="T4" fmla="*/ 19 w 29"/>
                  <a:gd name="T5" fmla="*/ 6 h 31"/>
                  <a:gd name="T6" fmla="*/ 12 w 29"/>
                  <a:gd name="T7" fmla="*/ 14 h 31"/>
                  <a:gd name="T8" fmla="*/ 6 w 29"/>
                  <a:gd name="T9" fmla="*/ 20 h 31"/>
                  <a:gd name="T10" fmla="*/ 0 w 29"/>
                  <a:gd name="T11" fmla="*/ 22 h 31"/>
                  <a:gd name="T12" fmla="*/ 0 w 29"/>
                  <a:gd name="T13" fmla="*/ 31 h 31"/>
                  <a:gd name="T14" fmla="*/ 10 w 29"/>
                  <a:gd name="T15" fmla="*/ 27 h 31"/>
                  <a:gd name="T16" fmla="*/ 17 w 29"/>
                  <a:gd name="T17" fmla="*/ 19 h 31"/>
                  <a:gd name="T18" fmla="*/ 24 w 29"/>
                  <a:gd name="T19" fmla="*/ 10 h 31"/>
                  <a:gd name="T20" fmla="*/ 29 w 29"/>
                  <a:gd name="T21" fmla="*/ 6 h 31"/>
                  <a:gd name="T22" fmla="*/ 29 w 29"/>
                  <a:gd name="T23" fmla="*/ 7 h 31"/>
                  <a:gd name="T24" fmla="*/ 24 w 2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31">
                    <a:moveTo>
                      <a:pt x="24" y="0"/>
                    </a:moveTo>
                    <a:lnTo>
                      <a:pt x="24" y="1"/>
                    </a:lnTo>
                    <a:lnTo>
                      <a:pt x="19" y="6"/>
                    </a:lnTo>
                    <a:lnTo>
                      <a:pt x="12" y="14"/>
                    </a:lnTo>
                    <a:lnTo>
                      <a:pt x="6" y="20"/>
                    </a:lnTo>
                    <a:lnTo>
                      <a:pt x="0" y="22"/>
                    </a:lnTo>
                    <a:lnTo>
                      <a:pt x="0" y="31"/>
                    </a:lnTo>
                    <a:lnTo>
                      <a:pt x="10" y="27"/>
                    </a:lnTo>
                    <a:lnTo>
                      <a:pt x="17" y="19"/>
                    </a:lnTo>
                    <a:lnTo>
                      <a:pt x="24" y="10"/>
                    </a:lnTo>
                    <a:lnTo>
                      <a:pt x="29" y="6"/>
                    </a:lnTo>
                    <a:lnTo>
                      <a:pt x="29" y="7"/>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29" name="Freeform 133"/>
              <p:cNvSpPr>
                <a:spLocks noChangeAspect="1"/>
              </p:cNvSpPr>
              <p:nvPr/>
            </p:nvSpPr>
            <p:spPr bwMode="auto">
              <a:xfrm>
                <a:off x="746" y="495"/>
                <a:ext cx="5" cy="13"/>
              </a:xfrm>
              <a:custGeom>
                <a:avLst/>
                <a:gdLst>
                  <a:gd name="T0" fmla="*/ 0 w 10"/>
                  <a:gd name="T1" fmla="*/ 0 h 28"/>
                  <a:gd name="T2" fmla="*/ 0 w 10"/>
                  <a:gd name="T3" fmla="*/ 0 h 28"/>
                  <a:gd name="T4" fmla="*/ 1 w 10"/>
                  <a:gd name="T5" fmla="*/ 7 h 28"/>
                  <a:gd name="T6" fmla="*/ 1 w 10"/>
                  <a:gd name="T7" fmla="*/ 14 h 28"/>
                  <a:gd name="T8" fmla="*/ 1 w 10"/>
                  <a:gd name="T9" fmla="*/ 21 h 28"/>
                  <a:gd name="T10" fmla="*/ 1 w 10"/>
                  <a:gd name="T11" fmla="*/ 21 h 28"/>
                  <a:gd name="T12" fmla="*/ 6 w 10"/>
                  <a:gd name="T13" fmla="*/ 28 h 28"/>
                  <a:gd name="T14" fmla="*/ 8 w 10"/>
                  <a:gd name="T15" fmla="*/ 21 h 28"/>
                  <a:gd name="T16" fmla="*/ 10 w 10"/>
                  <a:gd name="T17" fmla="*/ 14 h 28"/>
                  <a:gd name="T18" fmla="*/ 8 w 10"/>
                  <a:gd name="T19" fmla="*/ 7 h 28"/>
                  <a:gd name="T20" fmla="*/ 9 w 10"/>
                  <a:gd name="T21" fmla="*/ 0 h 28"/>
                  <a:gd name="T22" fmla="*/ 9 w 10"/>
                  <a:gd name="T23" fmla="*/ 0 h 28"/>
                  <a:gd name="T24" fmla="*/ 0 w 10"/>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8">
                    <a:moveTo>
                      <a:pt x="0" y="0"/>
                    </a:moveTo>
                    <a:lnTo>
                      <a:pt x="0" y="0"/>
                    </a:lnTo>
                    <a:lnTo>
                      <a:pt x="1" y="7"/>
                    </a:lnTo>
                    <a:lnTo>
                      <a:pt x="1" y="14"/>
                    </a:lnTo>
                    <a:lnTo>
                      <a:pt x="1" y="21"/>
                    </a:lnTo>
                    <a:lnTo>
                      <a:pt x="1" y="21"/>
                    </a:lnTo>
                    <a:lnTo>
                      <a:pt x="6" y="28"/>
                    </a:lnTo>
                    <a:lnTo>
                      <a:pt x="8" y="21"/>
                    </a:lnTo>
                    <a:lnTo>
                      <a:pt x="10" y="14"/>
                    </a:lnTo>
                    <a:lnTo>
                      <a:pt x="8" y="7"/>
                    </a:lnTo>
                    <a:lnTo>
                      <a:pt x="9" y="0"/>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0" name="Freeform 134"/>
              <p:cNvSpPr>
                <a:spLocks noChangeAspect="1"/>
              </p:cNvSpPr>
              <p:nvPr/>
            </p:nvSpPr>
            <p:spPr bwMode="auto">
              <a:xfrm>
                <a:off x="746" y="484"/>
                <a:ext cx="18" cy="11"/>
              </a:xfrm>
              <a:custGeom>
                <a:avLst/>
                <a:gdLst>
                  <a:gd name="T0" fmla="*/ 34 w 37"/>
                  <a:gd name="T1" fmla="*/ 0 h 22"/>
                  <a:gd name="T2" fmla="*/ 36 w 37"/>
                  <a:gd name="T3" fmla="*/ 0 h 22"/>
                  <a:gd name="T4" fmla="*/ 25 w 37"/>
                  <a:gd name="T5" fmla="*/ 3 h 22"/>
                  <a:gd name="T6" fmla="*/ 15 w 37"/>
                  <a:gd name="T7" fmla="*/ 7 h 22"/>
                  <a:gd name="T8" fmla="*/ 6 w 37"/>
                  <a:gd name="T9" fmla="*/ 14 h 22"/>
                  <a:gd name="T10" fmla="*/ 0 w 37"/>
                  <a:gd name="T11" fmla="*/ 22 h 22"/>
                  <a:gd name="T12" fmla="*/ 9 w 37"/>
                  <a:gd name="T13" fmla="*/ 22 h 22"/>
                  <a:gd name="T14" fmla="*/ 10 w 37"/>
                  <a:gd name="T15" fmla="*/ 19 h 22"/>
                  <a:gd name="T16" fmla="*/ 17 w 37"/>
                  <a:gd name="T17" fmla="*/ 14 h 22"/>
                  <a:gd name="T18" fmla="*/ 27 w 37"/>
                  <a:gd name="T19" fmla="*/ 10 h 22"/>
                  <a:gd name="T20" fmla="*/ 36 w 37"/>
                  <a:gd name="T21" fmla="*/ 7 h 22"/>
                  <a:gd name="T22" fmla="*/ 37 w 37"/>
                  <a:gd name="T23" fmla="*/ 7 h 22"/>
                  <a:gd name="T24" fmla="*/ 34 w 37"/>
                  <a:gd name="T2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22">
                    <a:moveTo>
                      <a:pt x="34" y="0"/>
                    </a:moveTo>
                    <a:lnTo>
                      <a:pt x="36" y="0"/>
                    </a:lnTo>
                    <a:lnTo>
                      <a:pt x="25" y="3"/>
                    </a:lnTo>
                    <a:lnTo>
                      <a:pt x="15" y="7"/>
                    </a:lnTo>
                    <a:lnTo>
                      <a:pt x="6" y="14"/>
                    </a:lnTo>
                    <a:lnTo>
                      <a:pt x="0" y="22"/>
                    </a:lnTo>
                    <a:lnTo>
                      <a:pt x="9" y="22"/>
                    </a:lnTo>
                    <a:lnTo>
                      <a:pt x="10" y="19"/>
                    </a:lnTo>
                    <a:lnTo>
                      <a:pt x="17" y="14"/>
                    </a:lnTo>
                    <a:lnTo>
                      <a:pt x="27" y="10"/>
                    </a:lnTo>
                    <a:lnTo>
                      <a:pt x="36" y="7"/>
                    </a:lnTo>
                    <a:lnTo>
                      <a:pt x="37" y="7"/>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1" name="Freeform 135"/>
              <p:cNvSpPr>
                <a:spLocks noChangeAspect="1"/>
              </p:cNvSpPr>
              <p:nvPr/>
            </p:nvSpPr>
            <p:spPr bwMode="auto">
              <a:xfrm>
                <a:off x="763" y="470"/>
                <a:ext cx="21" cy="17"/>
              </a:xfrm>
              <a:custGeom>
                <a:avLst/>
                <a:gdLst>
                  <a:gd name="T0" fmla="*/ 40 w 43"/>
                  <a:gd name="T1" fmla="*/ 7 h 34"/>
                  <a:gd name="T2" fmla="*/ 36 w 43"/>
                  <a:gd name="T3" fmla="*/ 0 h 34"/>
                  <a:gd name="T4" fmla="*/ 30 w 43"/>
                  <a:gd name="T5" fmla="*/ 6 h 34"/>
                  <a:gd name="T6" fmla="*/ 26 w 43"/>
                  <a:gd name="T7" fmla="*/ 9 h 34"/>
                  <a:gd name="T8" fmla="*/ 21 w 43"/>
                  <a:gd name="T9" fmla="*/ 13 h 34"/>
                  <a:gd name="T10" fmla="*/ 16 w 43"/>
                  <a:gd name="T11" fmla="*/ 17 h 34"/>
                  <a:gd name="T12" fmla="*/ 12 w 43"/>
                  <a:gd name="T13" fmla="*/ 21 h 34"/>
                  <a:gd name="T14" fmla="*/ 7 w 43"/>
                  <a:gd name="T15" fmla="*/ 23 h 34"/>
                  <a:gd name="T16" fmla="*/ 4 w 43"/>
                  <a:gd name="T17" fmla="*/ 26 h 34"/>
                  <a:gd name="T18" fmla="*/ 0 w 43"/>
                  <a:gd name="T19" fmla="*/ 27 h 34"/>
                  <a:gd name="T20" fmla="*/ 3 w 43"/>
                  <a:gd name="T21" fmla="*/ 34 h 34"/>
                  <a:gd name="T22" fmla="*/ 6 w 43"/>
                  <a:gd name="T23" fmla="*/ 33 h 34"/>
                  <a:gd name="T24" fmla="*/ 12 w 43"/>
                  <a:gd name="T25" fmla="*/ 30 h 34"/>
                  <a:gd name="T26" fmla="*/ 16 w 43"/>
                  <a:gd name="T27" fmla="*/ 27 h 34"/>
                  <a:gd name="T28" fmla="*/ 21 w 43"/>
                  <a:gd name="T29" fmla="*/ 24 h 34"/>
                  <a:gd name="T30" fmla="*/ 26 w 43"/>
                  <a:gd name="T31" fmla="*/ 19 h 34"/>
                  <a:gd name="T32" fmla="*/ 30 w 43"/>
                  <a:gd name="T33" fmla="*/ 16 h 34"/>
                  <a:gd name="T34" fmla="*/ 35 w 43"/>
                  <a:gd name="T35" fmla="*/ 10 h 34"/>
                  <a:gd name="T36" fmla="*/ 41 w 43"/>
                  <a:gd name="T37" fmla="*/ 7 h 34"/>
                  <a:gd name="T38" fmla="*/ 37 w 43"/>
                  <a:gd name="T39" fmla="*/ 0 h 34"/>
                  <a:gd name="T40" fmla="*/ 41 w 43"/>
                  <a:gd name="T41" fmla="*/ 7 h 34"/>
                  <a:gd name="T42" fmla="*/ 43 w 43"/>
                  <a:gd name="T43" fmla="*/ 4 h 34"/>
                  <a:gd name="T44" fmla="*/ 42 w 43"/>
                  <a:gd name="T45" fmla="*/ 1 h 34"/>
                  <a:gd name="T46" fmla="*/ 40 w 43"/>
                  <a:gd name="T47" fmla="*/ 0 h 34"/>
                  <a:gd name="T48" fmla="*/ 36 w 43"/>
                  <a:gd name="T49" fmla="*/ 0 h 34"/>
                  <a:gd name="T50" fmla="*/ 40 w 43"/>
                  <a:gd name="T5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34">
                    <a:moveTo>
                      <a:pt x="40" y="7"/>
                    </a:moveTo>
                    <a:lnTo>
                      <a:pt x="36" y="0"/>
                    </a:lnTo>
                    <a:lnTo>
                      <a:pt x="30" y="6"/>
                    </a:lnTo>
                    <a:lnTo>
                      <a:pt x="26" y="9"/>
                    </a:lnTo>
                    <a:lnTo>
                      <a:pt x="21" y="13"/>
                    </a:lnTo>
                    <a:lnTo>
                      <a:pt x="16" y="17"/>
                    </a:lnTo>
                    <a:lnTo>
                      <a:pt x="12" y="21"/>
                    </a:lnTo>
                    <a:lnTo>
                      <a:pt x="7" y="23"/>
                    </a:lnTo>
                    <a:lnTo>
                      <a:pt x="4" y="26"/>
                    </a:lnTo>
                    <a:lnTo>
                      <a:pt x="0" y="27"/>
                    </a:lnTo>
                    <a:lnTo>
                      <a:pt x="3" y="34"/>
                    </a:lnTo>
                    <a:lnTo>
                      <a:pt x="6" y="33"/>
                    </a:lnTo>
                    <a:lnTo>
                      <a:pt x="12" y="30"/>
                    </a:lnTo>
                    <a:lnTo>
                      <a:pt x="16" y="27"/>
                    </a:lnTo>
                    <a:lnTo>
                      <a:pt x="21" y="24"/>
                    </a:lnTo>
                    <a:lnTo>
                      <a:pt x="26" y="19"/>
                    </a:lnTo>
                    <a:lnTo>
                      <a:pt x="30" y="16"/>
                    </a:lnTo>
                    <a:lnTo>
                      <a:pt x="35" y="10"/>
                    </a:lnTo>
                    <a:lnTo>
                      <a:pt x="41" y="7"/>
                    </a:lnTo>
                    <a:lnTo>
                      <a:pt x="37" y="0"/>
                    </a:lnTo>
                    <a:lnTo>
                      <a:pt x="41" y="7"/>
                    </a:lnTo>
                    <a:lnTo>
                      <a:pt x="43" y="4"/>
                    </a:lnTo>
                    <a:lnTo>
                      <a:pt x="42" y="1"/>
                    </a:lnTo>
                    <a:lnTo>
                      <a:pt x="40" y="0"/>
                    </a:lnTo>
                    <a:lnTo>
                      <a:pt x="36" y="0"/>
                    </a:lnTo>
                    <a:lnTo>
                      <a:pt x="4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2" name="Freeform 136"/>
              <p:cNvSpPr>
                <a:spLocks noChangeAspect="1"/>
              </p:cNvSpPr>
              <p:nvPr/>
            </p:nvSpPr>
            <p:spPr bwMode="auto">
              <a:xfrm>
                <a:off x="762" y="468"/>
                <a:ext cx="21" cy="7"/>
              </a:xfrm>
              <a:custGeom>
                <a:avLst/>
                <a:gdLst>
                  <a:gd name="T0" fmla="*/ 1 w 42"/>
                  <a:gd name="T1" fmla="*/ 7 h 14"/>
                  <a:gd name="T2" fmla="*/ 0 w 42"/>
                  <a:gd name="T3" fmla="*/ 7 h 14"/>
                  <a:gd name="T4" fmla="*/ 5 w 42"/>
                  <a:gd name="T5" fmla="*/ 10 h 14"/>
                  <a:gd name="T6" fmla="*/ 8 w 42"/>
                  <a:gd name="T7" fmla="*/ 11 h 14"/>
                  <a:gd name="T8" fmla="*/ 14 w 42"/>
                  <a:gd name="T9" fmla="*/ 12 h 14"/>
                  <a:gd name="T10" fmla="*/ 18 w 42"/>
                  <a:gd name="T11" fmla="*/ 13 h 14"/>
                  <a:gd name="T12" fmla="*/ 24 w 42"/>
                  <a:gd name="T13" fmla="*/ 14 h 14"/>
                  <a:gd name="T14" fmla="*/ 30 w 42"/>
                  <a:gd name="T15" fmla="*/ 14 h 14"/>
                  <a:gd name="T16" fmla="*/ 36 w 42"/>
                  <a:gd name="T17" fmla="*/ 13 h 14"/>
                  <a:gd name="T18" fmla="*/ 42 w 42"/>
                  <a:gd name="T19" fmla="*/ 11 h 14"/>
                  <a:gd name="T20" fmla="*/ 39 w 42"/>
                  <a:gd name="T21" fmla="*/ 4 h 14"/>
                  <a:gd name="T22" fmla="*/ 33 w 42"/>
                  <a:gd name="T23" fmla="*/ 6 h 14"/>
                  <a:gd name="T24" fmla="*/ 30 w 42"/>
                  <a:gd name="T25" fmla="*/ 7 h 14"/>
                  <a:gd name="T26" fmla="*/ 24 w 42"/>
                  <a:gd name="T27" fmla="*/ 7 h 14"/>
                  <a:gd name="T28" fmla="*/ 18 w 42"/>
                  <a:gd name="T29" fmla="*/ 6 h 14"/>
                  <a:gd name="T30" fmla="*/ 14 w 42"/>
                  <a:gd name="T31" fmla="*/ 5 h 14"/>
                  <a:gd name="T32" fmla="*/ 10 w 42"/>
                  <a:gd name="T33" fmla="*/ 4 h 14"/>
                  <a:gd name="T34" fmla="*/ 7 w 42"/>
                  <a:gd name="T35" fmla="*/ 3 h 14"/>
                  <a:gd name="T36" fmla="*/ 5 w 42"/>
                  <a:gd name="T37" fmla="*/ 0 h 14"/>
                  <a:gd name="T38" fmla="*/ 4 w 42"/>
                  <a:gd name="T39" fmla="*/ 0 h 14"/>
                  <a:gd name="T40" fmla="*/ 1 w 42"/>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14">
                    <a:moveTo>
                      <a:pt x="1" y="7"/>
                    </a:moveTo>
                    <a:lnTo>
                      <a:pt x="0" y="7"/>
                    </a:lnTo>
                    <a:lnTo>
                      <a:pt x="5" y="10"/>
                    </a:lnTo>
                    <a:lnTo>
                      <a:pt x="8" y="11"/>
                    </a:lnTo>
                    <a:lnTo>
                      <a:pt x="14" y="12"/>
                    </a:lnTo>
                    <a:lnTo>
                      <a:pt x="18" y="13"/>
                    </a:lnTo>
                    <a:lnTo>
                      <a:pt x="24" y="14"/>
                    </a:lnTo>
                    <a:lnTo>
                      <a:pt x="30" y="14"/>
                    </a:lnTo>
                    <a:lnTo>
                      <a:pt x="36" y="13"/>
                    </a:lnTo>
                    <a:lnTo>
                      <a:pt x="42" y="11"/>
                    </a:lnTo>
                    <a:lnTo>
                      <a:pt x="39" y="4"/>
                    </a:lnTo>
                    <a:lnTo>
                      <a:pt x="33" y="6"/>
                    </a:lnTo>
                    <a:lnTo>
                      <a:pt x="30" y="7"/>
                    </a:lnTo>
                    <a:lnTo>
                      <a:pt x="24" y="7"/>
                    </a:lnTo>
                    <a:lnTo>
                      <a:pt x="18" y="6"/>
                    </a:lnTo>
                    <a:lnTo>
                      <a:pt x="14" y="5"/>
                    </a:lnTo>
                    <a:lnTo>
                      <a:pt x="10" y="4"/>
                    </a:lnTo>
                    <a:lnTo>
                      <a:pt x="7" y="3"/>
                    </a:lnTo>
                    <a:lnTo>
                      <a:pt x="5" y="0"/>
                    </a:lnTo>
                    <a:lnTo>
                      <a:pt x="4"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3" name="Freeform 137"/>
              <p:cNvSpPr>
                <a:spLocks noChangeAspect="1"/>
              </p:cNvSpPr>
              <p:nvPr/>
            </p:nvSpPr>
            <p:spPr bwMode="auto">
              <a:xfrm>
                <a:off x="749" y="466"/>
                <a:ext cx="15" cy="10"/>
              </a:xfrm>
              <a:custGeom>
                <a:avLst/>
                <a:gdLst>
                  <a:gd name="T0" fmla="*/ 6 w 30"/>
                  <a:gd name="T1" fmla="*/ 18 h 18"/>
                  <a:gd name="T2" fmla="*/ 6 w 30"/>
                  <a:gd name="T3" fmla="*/ 18 h 18"/>
                  <a:gd name="T4" fmla="*/ 10 w 30"/>
                  <a:gd name="T5" fmla="*/ 13 h 18"/>
                  <a:gd name="T6" fmla="*/ 16 w 30"/>
                  <a:gd name="T7" fmla="*/ 10 h 18"/>
                  <a:gd name="T8" fmla="*/ 21 w 30"/>
                  <a:gd name="T9" fmla="*/ 9 h 18"/>
                  <a:gd name="T10" fmla="*/ 27 w 30"/>
                  <a:gd name="T11" fmla="*/ 10 h 18"/>
                  <a:gd name="T12" fmla="*/ 30 w 30"/>
                  <a:gd name="T13" fmla="*/ 3 h 18"/>
                  <a:gd name="T14" fmla="*/ 21 w 30"/>
                  <a:gd name="T15" fmla="*/ 0 h 18"/>
                  <a:gd name="T16" fmla="*/ 13 w 30"/>
                  <a:gd name="T17" fmla="*/ 3 h 18"/>
                  <a:gd name="T18" fmla="*/ 5 w 30"/>
                  <a:gd name="T19" fmla="*/ 8 h 18"/>
                  <a:gd name="T20" fmla="*/ 0 w 30"/>
                  <a:gd name="T21" fmla="*/ 16 h 18"/>
                  <a:gd name="T22" fmla="*/ 0 w 30"/>
                  <a:gd name="T23" fmla="*/ 16 h 18"/>
                  <a:gd name="T24" fmla="*/ 6 w 30"/>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8">
                    <a:moveTo>
                      <a:pt x="6" y="18"/>
                    </a:moveTo>
                    <a:lnTo>
                      <a:pt x="6" y="18"/>
                    </a:lnTo>
                    <a:lnTo>
                      <a:pt x="10" y="13"/>
                    </a:lnTo>
                    <a:lnTo>
                      <a:pt x="16" y="10"/>
                    </a:lnTo>
                    <a:lnTo>
                      <a:pt x="21" y="9"/>
                    </a:lnTo>
                    <a:lnTo>
                      <a:pt x="27" y="10"/>
                    </a:lnTo>
                    <a:lnTo>
                      <a:pt x="30" y="3"/>
                    </a:lnTo>
                    <a:lnTo>
                      <a:pt x="21" y="0"/>
                    </a:lnTo>
                    <a:lnTo>
                      <a:pt x="13" y="3"/>
                    </a:lnTo>
                    <a:lnTo>
                      <a:pt x="5" y="8"/>
                    </a:lnTo>
                    <a:lnTo>
                      <a:pt x="0" y="16"/>
                    </a:lnTo>
                    <a:lnTo>
                      <a:pt x="0" y="16"/>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4" name="Freeform 138"/>
              <p:cNvSpPr>
                <a:spLocks noChangeAspect="1"/>
              </p:cNvSpPr>
              <p:nvPr/>
            </p:nvSpPr>
            <p:spPr bwMode="auto">
              <a:xfrm>
                <a:off x="735" y="475"/>
                <a:ext cx="17" cy="16"/>
              </a:xfrm>
              <a:custGeom>
                <a:avLst/>
                <a:gdLst>
                  <a:gd name="T0" fmla="*/ 8 w 34"/>
                  <a:gd name="T1" fmla="*/ 24 h 32"/>
                  <a:gd name="T2" fmla="*/ 2 w 34"/>
                  <a:gd name="T3" fmla="*/ 28 h 32"/>
                  <a:gd name="T4" fmla="*/ 16 w 34"/>
                  <a:gd name="T5" fmla="*/ 32 h 32"/>
                  <a:gd name="T6" fmla="*/ 26 w 34"/>
                  <a:gd name="T7" fmla="*/ 25 h 32"/>
                  <a:gd name="T8" fmla="*/ 31 w 34"/>
                  <a:gd name="T9" fmla="*/ 13 h 32"/>
                  <a:gd name="T10" fmla="*/ 34 w 34"/>
                  <a:gd name="T11" fmla="*/ 2 h 32"/>
                  <a:gd name="T12" fmla="*/ 28 w 34"/>
                  <a:gd name="T13" fmla="*/ 0 h 32"/>
                  <a:gd name="T14" fmla="*/ 24 w 34"/>
                  <a:gd name="T15" fmla="*/ 10 h 32"/>
                  <a:gd name="T16" fmla="*/ 20 w 34"/>
                  <a:gd name="T17" fmla="*/ 21 h 32"/>
                  <a:gd name="T18" fmla="*/ 16 w 34"/>
                  <a:gd name="T19" fmla="*/ 25 h 32"/>
                  <a:gd name="T20" fmla="*/ 7 w 34"/>
                  <a:gd name="T21" fmla="*/ 21 h 32"/>
                  <a:gd name="T22" fmla="*/ 1 w 34"/>
                  <a:gd name="T23" fmla="*/ 24 h 32"/>
                  <a:gd name="T24" fmla="*/ 7 w 34"/>
                  <a:gd name="T25" fmla="*/ 21 h 32"/>
                  <a:gd name="T26" fmla="*/ 3 w 34"/>
                  <a:gd name="T27" fmla="*/ 21 h 32"/>
                  <a:gd name="T28" fmla="*/ 1 w 34"/>
                  <a:gd name="T29" fmla="*/ 22 h 32"/>
                  <a:gd name="T30" fmla="*/ 0 w 34"/>
                  <a:gd name="T31" fmla="*/ 25 h 32"/>
                  <a:gd name="T32" fmla="*/ 2 w 34"/>
                  <a:gd name="T33" fmla="*/ 28 h 32"/>
                  <a:gd name="T34" fmla="*/ 8 w 34"/>
                  <a:gd name="T35"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2">
                    <a:moveTo>
                      <a:pt x="8" y="24"/>
                    </a:moveTo>
                    <a:lnTo>
                      <a:pt x="2" y="28"/>
                    </a:lnTo>
                    <a:lnTo>
                      <a:pt x="16" y="32"/>
                    </a:lnTo>
                    <a:lnTo>
                      <a:pt x="26" y="25"/>
                    </a:lnTo>
                    <a:lnTo>
                      <a:pt x="31" y="13"/>
                    </a:lnTo>
                    <a:lnTo>
                      <a:pt x="34" y="2"/>
                    </a:lnTo>
                    <a:lnTo>
                      <a:pt x="28" y="0"/>
                    </a:lnTo>
                    <a:lnTo>
                      <a:pt x="24" y="10"/>
                    </a:lnTo>
                    <a:lnTo>
                      <a:pt x="20" y="21"/>
                    </a:lnTo>
                    <a:lnTo>
                      <a:pt x="16" y="25"/>
                    </a:lnTo>
                    <a:lnTo>
                      <a:pt x="7" y="21"/>
                    </a:lnTo>
                    <a:lnTo>
                      <a:pt x="1" y="24"/>
                    </a:lnTo>
                    <a:lnTo>
                      <a:pt x="7" y="21"/>
                    </a:lnTo>
                    <a:lnTo>
                      <a:pt x="3" y="21"/>
                    </a:lnTo>
                    <a:lnTo>
                      <a:pt x="1" y="22"/>
                    </a:lnTo>
                    <a:lnTo>
                      <a:pt x="0" y="25"/>
                    </a:lnTo>
                    <a:lnTo>
                      <a:pt x="2" y="28"/>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5" name="Freeform 139"/>
              <p:cNvSpPr>
                <a:spLocks noChangeAspect="1"/>
              </p:cNvSpPr>
              <p:nvPr/>
            </p:nvSpPr>
            <p:spPr bwMode="auto">
              <a:xfrm>
                <a:off x="729" y="487"/>
                <a:ext cx="10" cy="22"/>
              </a:xfrm>
              <a:custGeom>
                <a:avLst/>
                <a:gdLst>
                  <a:gd name="T0" fmla="*/ 9 w 21"/>
                  <a:gd name="T1" fmla="*/ 42 h 45"/>
                  <a:gd name="T2" fmla="*/ 7 w 21"/>
                  <a:gd name="T3" fmla="*/ 45 h 45"/>
                  <a:gd name="T4" fmla="*/ 13 w 21"/>
                  <a:gd name="T5" fmla="*/ 37 h 45"/>
                  <a:gd name="T6" fmla="*/ 16 w 21"/>
                  <a:gd name="T7" fmla="*/ 27 h 45"/>
                  <a:gd name="T8" fmla="*/ 20 w 21"/>
                  <a:gd name="T9" fmla="*/ 14 h 45"/>
                  <a:gd name="T10" fmla="*/ 21 w 21"/>
                  <a:gd name="T11" fmla="*/ 0 h 45"/>
                  <a:gd name="T12" fmla="*/ 14 w 21"/>
                  <a:gd name="T13" fmla="*/ 0 h 45"/>
                  <a:gd name="T14" fmla="*/ 13 w 21"/>
                  <a:gd name="T15" fmla="*/ 14 h 45"/>
                  <a:gd name="T16" fmla="*/ 9 w 21"/>
                  <a:gd name="T17" fmla="*/ 24 h 45"/>
                  <a:gd name="T18" fmla="*/ 6 w 21"/>
                  <a:gd name="T19" fmla="*/ 35 h 45"/>
                  <a:gd name="T20" fmla="*/ 3 w 21"/>
                  <a:gd name="T21" fmla="*/ 38 h 45"/>
                  <a:gd name="T22" fmla="*/ 0 w 21"/>
                  <a:gd name="T23" fmla="*/ 42 h 45"/>
                  <a:gd name="T24" fmla="*/ 3 w 21"/>
                  <a:gd name="T25" fmla="*/ 38 h 45"/>
                  <a:gd name="T26" fmla="*/ 0 w 21"/>
                  <a:gd name="T27" fmla="*/ 41 h 45"/>
                  <a:gd name="T28" fmla="*/ 1 w 21"/>
                  <a:gd name="T29" fmla="*/ 43 h 45"/>
                  <a:gd name="T30" fmla="*/ 4 w 21"/>
                  <a:gd name="T31" fmla="*/ 45 h 45"/>
                  <a:gd name="T32" fmla="*/ 7 w 21"/>
                  <a:gd name="T33" fmla="*/ 45 h 45"/>
                  <a:gd name="T34" fmla="*/ 9 w 21"/>
                  <a:gd name="T35"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45">
                    <a:moveTo>
                      <a:pt x="9" y="42"/>
                    </a:moveTo>
                    <a:lnTo>
                      <a:pt x="7" y="45"/>
                    </a:lnTo>
                    <a:lnTo>
                      <a:pt x="13" y="37"/>
                    </a:lnTo>
                    <a:lnTo>
                      <a:pt x="16" y="27"/>
                    </a:lnTo>
                    <a:lnTo>
                      <a:pt x="20" y="14"/>
                    </a:lnTo>
                    <a:lnTo>
                      <a:pt x="21" y="0"/>
                    </a:lnTo>
                    <a:lnTo>
                      <a:pt x="14" y="0"/>
                    </a:lnTo>
                    <a:lnTo>
                      <a:pt x="13" y="14"/>
                    </a:lnTo>
                    <a:lnTo>
                      <a:pt x="9" y="24"/>
                    </a:lnTo>
                    <a:lnTo>
                      <a:pt x="6" y="35"/>
                    </a:lnTo>
                    <a:lnTo>
                      <a:pt x="3" y="38"/>
                    </a:lnTo>
                    <a:lnTo>
                      <a:pt x="0" y="42"/>
                    </a:lnTo>
                    <a:lnTo>
                      <a:pt x="3" y="38"/>
                    </a:lnTo>
                    <a:lnTo>
                      <a:pt x="0" y="41"/>
                    </a:lnTo>
                    <a:lnTo>
                      <a:pt x="1" y="43"/>
                    </a:lnTo>
                    <a:lnTo>
                      <a:pt x="4" y="45"/>
                    </a:lnTo>
                    <a:lnTo>
                      <a:pt x="7" y="45"/>
                    </a:lnTo>
                    <a:lnTo>
                      <a:pt x="9"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6" name="Freeform 140"/>
              <p:cNvSpPr>
                <a:spLocks noChangeAspect="1"/>
              </p:cNvSpPr>
              <p:nvPr/>
            </p:nvSpPr>
            <p:spPr bwMode="auto">
              <a:xfrm>
                <a:off x="726" y="507"/>
                <a:ext cx="7" cy="25"/>
              </a:xfrm>
              <a:custGeom>
                <a:avLst/>
                <a:gdLst>
                  <a:gd name="T0" fmla="*/ 2 w 14"/>
                  <a:gd name="T1" fmla="*/ 42 h 49"/>
                  <a:gd name="T2" fmla="*/ 4 w 14"/>
                  <a:gd name="T3" fmla="*/ 49 h 49"/>
                  <a:gd name="T4" fmla="*/ 11 w 14"/>
                  <a:gd name="T5" fmla="*/ 39 h 49"/>
                  <a:gd name="T6" fmla="*/ 13 w 14"/>
                  <a:gd name="T7" fmla="*/ 25 h 49"/>
                  <a:gd name="T8" fmla="*/ 14 w 14"/>
                  <a:gd name="T9" fmla="*/ 11 h 49"/>
                  <a:gd name="T10" fmla="*/ 14 w 14"/>
                  <a:gd name="T11" fmla="*/ 0 h 49"/>
                  <a:gd name="T12" fmla="*/ 5 w 14"/>
                  <a:gd name="T13" fmla="*/ 0 h 49"/>
                  <a:gd name="T14" fmla="*/ 5 w 14"/>
                  <a:gd name="T15" fmla="*/ 11 h 49"/>
                  <a:gd name="T16" fmla="*/ 6 w 14"/>
                  <a:gd name="T17" fmla="*/ 25 h 49"/>
                  <a:gd name="T18" fmla="*/ 4 w 14"/>
                  <a:gd name="T19" fmla="*/ 37 h 49"/>
                  <a:gd name="T20" fmla="*/ 2 w 14"/>
                  <a:gd name="T21" fmla="*/ 42 h 49"/>
                  <a:gd name="T22" fmla="*/ 4 w 14"/>
                  <a:gd name="T23" fmla="*/ 49 h 49"/>
                  <a:gd name="T24" fmla="*/ 2 w 14"/>
                  <a:gd name="T25" fmla="*/ 42 h 49"/>
                  <a:gd name="T26" fmla="*/ 0 w 14"/>
                  <a:gd name="T27" fmla="*/ 43 h 49"/>
                  <a:gd name="T28" fmla="*/ 0 w 14"/>
                  <a:gd name="T29" fmla="*/ 47 h 49"/>
                  <a:gd name="T30" fmla="*/ 1 w 14"/>
                  <a:gd name="T31" fmla="*/ 49 h 49"/>
                  <a:gd name="T32" fmla="*/ 4 w 14"/>
                  <a:gd name="T33" fmla="*/ 49 h 49"/>
                  <a:gd name="T34" fmla="*/ 2 w 14"/>
                  <a:gd name="T35" fmla="*/ 4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9">
                    <a:moveTo>
                      <a:pt x="2" y="42"/>
                    </a:moveTo>
                    <a:lnTo>
                      <a:pt x="4" y="49"/>
                    </a:lnTo>
                    <a:lnTo>
                      <a:pt x="11" y="39"/>
                    </a:lnTo>
                    <a:lnTo>
                      <a:pt x="13" y="25"/>
                    </a:lnTo>
                    <a:lnTo>
                      <a:pt x="14" y="11"/>
                    </a:lnTo>
                    <a:lnTo>
                      <a:pt x="14" y="0"/>
                    </a:lnTo>
                    <a:lnTo>
                      <a:pt x="5" y="0"/>
                    </a:lnTo>
                    <a:lnTo>
                      <a:pt x="5" y="11"/>
                    </a:lnTo>
                    <a:lnTo>
                      <a:pt x="6" y="25"/>
                    </a:lnTo>
                    <a:lnTo>
                      <a:pt x="4" y="37"/>
                    </a:lnTo>
                    <a:lnTo>
                      <a:pt x="2" y="42"/>
                    </a:lnTo>
                    <a:lnTo>
                      <a:pt x="4" y="49"/>
                    </a:lnTo>
                    <a:lnTo>
                      <a:pt x="2" y="42"/>
                    </a:lnTo>
                    <a:lnTo>
                      <a:pt x="0" y="43"/>
                    </a:lnTo>
                    <a:lnTo>
                      <a:pt x="0" y="47"/>
                    </a:lnTo>
                    <a:lnTo>
                      <a:pt x="1" y="49"/>
                    </a:lnTo>
                    <a:lnTo>
                      <a:pt x="4" y="49"/>
                    </a:lnTo>
                    <a:lnTo>
                      <a:pt x="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7" name="Freeform 141"/>
              <p:cNvSpPr>
                <a:spLocks noChangeAspect="1"/>
              </p:cNvSpPr>
              <p:nvPr/>
            </p:nvSpPr>
            <p:spPr bwMode="auto">
              <a:xfrm>
                <a:off x="514" y="504"/>
                <a:ext cx="552" cy="450"/>
              </a:xfrm>
              <a:custGeom>
                <a:avLst/>
                <a:gdLst>
                  <a:gd name="T0" fmla="*/ 46 w 1103"/>
                  <a:gd name="T1" fmla="*/ 6 h 900"/>
                  <a:gd name="T2" fmla="*/ 16 w 1103"/>
                  <a:gd name="T3" fmla="*/ 49 h 900"/>
                  <a:gd name="T4" fmla="*/ 0 w 1103"/>
                  <a:gd name="T5" fmla="*/ 230 h 900"/>
                  <a:gd name="T6" fmla="*/ 31 w 1103"/>
                  <a:gd name="T7" fmla="*/ 419 h 900"/>
                  <a:gd name="T8" fmla="*/ 74 w 1103"/>
                  <a:gd name="T9" fmla="*/ 524 h 900"/>
                  <a:gd name="T10" fmla="*/ 150 w 1103"/>
                  <a:gd name="T11" fmla="*/ 629 h 900"/>
                  <a:gd name="T12" fmla="*/ 253 w 1103"/>
                  <a:gd name="T13" fmla="*/ 732 h 900"/>
                  <a:gd name="T14" fmla="*/ 374 w 1103"/>
                  <a:gd name="T15" fmla="*/ 821 h 900"/>
                  <a:gd name="T16" fmla="*/ 442 w 1103"/>
                  <a:gd name="T17" fmla="*/ 854 h 900"/>
                  <a:gd name="T18" fmla="*/ 482 w 1103"/>
                  <a:gd name="T19" fmla="*/ 865 h 900"/>
                  <a:gd name="T20" fmla="*/ 522 w 1103"/>
                  <a:gd name="T21" fmla="*/ 872 h 900"/>
                  <a:gd name="T22" fmla="*/ 546 w 1103"/>
                  <a:gd name="T23" fmla="*/ 872 h 900"/>
                  <a:gd name="T24" fmla="*/ 573 w 1103"/>
                  <a:gd name="T25" fmla="*/ 880 h 900"/>
                  <a:gd name="T26" fmla="*/ 609 w 1103"/>
                  <a:gd name="T27" fmla="*/ 895 h 900"/>
                  <a:gd name="T28" fmla="*/ 656 w 1103"/>
                  <a:gd name="T29" fmla="*/ 899 h 900"/>
                  <a:gd name="T30" fmla="*/ 729 w 1103"/>
                  <a:gd name="T31" fmla="*/ 899 h 900"/>
                  <a:gd name="T32" fmla="*/ 806 w 1103"/>
                  <a:gd name="T33" fmla="*/ 897 h 900"/>
                  <a:gd name="T34" fmla="*/ 864 w 1103"/>
                  <a:gd name="T35" fmla="*/ 890 h 900"/>
                  <a:gd name="T36" fmla="*/ 920 w 1103"/>
                  <a:gd name="T37" fmla="*/ 870 h 900"/>
                  <a:gd name="T38" fmla="*/ 984 w 1103"/>
                  <a:gd name="T39" fmla="*/ 852 h 900"/>
                  <a:gd name="T40" fmla="*/ 1040 w 1103"/>
                  <a:gd name="T41" fmla="*/ 850 h 900"/>
                  <a:gd name="T42" fmla="*/ 1091 w 1103"/>
                  <a:gd name="T43" fmla="*/ 832 h 900"/>
                  <a:gd name="T44" fmla="*/ 1056 w 1103"/>
                  <a:gd name="T45" fmla="*/ 835 h 900"/>
                  <a:gd name="T46" fmla="*/ 980 w 1103"/>
                  <a:gd name="T47" fmla="*/ 845 h 900"/>
                  <a:gd name="T48" fmla="*/ 942 w 1103"/>
                  <a:gd name="T49" fmla="*/ 834 h 900"/>
                  <a:gd name="T50" fmla="*/ 921 w 1103"/>
                  <a:gd name="T51" fmla="*/ 839 h 900"/>
                  <a:gd name="T52" fmla="*/ 898 w 1103"/>
                  <a:gd name="T53" fmla="*/ 854 h 900"/>
                  <a:gd name="T54" fmla="*/ 877 w 1103"/>
                  <a:gd name="T55" fmla="*/ 857 h 900"/>
                  <a:gd name="T56" fmla="*/ 857 w 1103"/>
                  <a:gd name="T57" fmla="*/ 854 h 900"/>
                  <a:gd name="T58" fmla="*/ 838 w 1103"/>
                  <a:gd name="T59" fmla="*/ 851 h 900"/>
                  <a:gd name="T60" fmla="*/ 821 w 1103"/>
                  <a:gd name="T61" fmla="*/ 852 h 900"/>
                  <a:gd name="T62" fmla="*/ 800 w 1103"/>
                  <a:gd name="T63" fmla="*/ 856 h 900"/>
                  <a:gd name="T64" fmla="*/ 782 w 1103"/>
                  <a:gd name="T65" fmla="*/ 853 h 900"/>
                  <a:gd name="T66" fmla="*/ 753 w 1103"/>
                  <a:gd name="T67" fmla="*/ 857 h 900"/>
                  <a:gd name="T68" fmla="*/ 721 w 1103"/>
                  <a:gd name="T69" fmla="*/ 845 h 900"/>
                  <a:gd name="T70" fmla="*/ 694 w 1103"/>
                  <a:gd name="T71" fmla="*/ 838 h 900"/>
                  <a:gd name="T72" fmla="*/ 675 w 1103"/>
                  <a:gd name="T73" fmla="*/ 831 h 900"/>
                  <a:gd name="T74" fmla="*/ 638 w 1103"/>
                  <a:gd name="T75" fmla="*/ 823 h 900"/>
                  <a:gd name="T76" fmla="*/ 595 w 1103"/>
                  <a:gd name="T77" fmla="*/ 801 h 900"/>
                  <a:gd name="T78" fmla="*/ 569 w 1103"/>
                  <a:gd name="T79" fmla="*/ 775 h 900"/>
                  <a:gd name="T80" fmla="*/ 519 w 1103"/>
                  <a:gd name="T81" fmla="*/ 745 h 900"/>
                  <a:gd name="T82" fmla="*/ 462 w 1103"/>
                  <a:gd name="T83" fmla="*/ 721 h 900"/>
                  <a:gd name="T84" fmla="*/ 413 w 1103"/>
                  <a:gd name="T85" fmla="*/ 694 h 900"/>
                  <a:gd name="T86" fmla="*/ 358 w 1103"/>
                  <a:gd name="T87" fmla="*/ 663 h 900"/>
                  <a:gd name="T88" fmla="*/ 317 w 1103"/>
                  <a:gd name="T89" fmla="*/ 621 h 900"/>
                  <a:gd name="T90" fmla="*/ 238 w 1103"/>
                  <a:gd name="T91" fmla="*/ 524 h 900"/>
                  <a:gd name="T92" fmla="*/ 189 w 1103"/>
                  <a:gd name="T93" fmla="*/ 411 h 900"/>
                  <a:gd name="T94" fmla="*/ 161 w 1103"/>
                  <a:gd name="T95" fmla="*/ 387 h 900"/>
                  <a:gd name="T96" fmla="*/ 127 w 1103"/>
                  <a:gd name="T97" fmla="*/ 363 h 900"/>
                  <a:gd name="T98" fmla="*/ 96 w 1103"/>
                  <a:gd name="T99" fmla="*/ 328 h 900"/>
                  <a:gd name="T100" fmla="*/ 81 w 1103"/>
                  <a:gd name="T101" fmla="*/ 239 h 900"/>
                  <a:gd name="T102" fmla="*/ 38 w 1103"/>
                  <a:gd name="T103" fmla="*/ 179 h 900"/>
                  <a:gd name="T104" fmla="*/ 18 w 1103"/>
                  <a:gd name="T105" fmla="*/ 112 h 900"/>
                  <a:gd name="T106" fmla="*/ 43 w 1103"/>
                  <a:gd name="T107" fmla="*/ 4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3" h="900">
                    <a:moveTo>
                      <a:pt x="45" y="27"/>
                    </a:moveTo>
                    <a:lnTo>
                      <a:pt x="46" y="19"/>
                    </a:lnTo>
                    <a:lnTo>
                      <a:pt x="46" y="11"/>
                    </a:lnTo>
                    <a:lnTo>
                      <a:pt x="46" y="6"/>
                    </a:lnTo>
                    <a:lnTo>
                      <a:pt x="45" y="0"/>
                    </a:lnTo>
                    <a:lnTo>
                      <a:pt x="33" y="16"/>
                    </a:lnTo>
                    <a:lnTo>
                      <a:pt x="24" y="33"/>
                    </a:lnTo>
                    <a:lnTo>
                      <a:pt x="16" y="49"/>
                    </a:lnTo>
                    <a:lnTo>
                      <a:pt x="11" y="63"/>
                    </a:lnTo>
                    <a:lnTo>
                      <a:pt x="5" y="105"/>
                    </a:lnTo>
                    <a:lnTo>
                      <a:pt x="0" y="164"/>
                    </a:lnTo>
                    <a:lnTo>
                      <a:pt x="0" y="230"/>
                    </a:lnTo>
                    <a:lnTo>
                      <a:pt x="10" y="290"/>
                    </a:lnTo>
                    <a:lnTo>
                      <a:pt x="21" y="340"/>
                    </a:lnTo>
                    <a:lnTo>
                      <a:pt x="26" y="381"/>
                    </a:lnTo>
                    <a:lnTo>
                      <a:pt x="31" y="419"/>
                    </a:lnTo>
                    <a:lnTo>
                      <a:pt x="39" y="454"/>
                    </a:lnTo>
                    <a:lnTo>
                      <a:pt x="48" y="475"/>
                    </a:lnTo>
                    <a:lnTo>
                      <a:pt x="60" y="500"/>
                    </a:lnTo>
                    <a:lnTo>
                      <a:pt x="74" y="524"/>
                    </a:lnTo>
                    <a:lnTo>
                      <a:pt x="90" y="549"/>
                    </a:lnTo>
                    <a:lnTo>
                      <a:pt x="107" y="576"/>
                    </a:lnTo>
                    <a:lnTo>
                      <a:pt x="128" y="602"/>
                    </a:lnTo>
                    <a:lnTo>
                      <a:pt x="150" y="629"/>
                    </a:lnTo>
                    <a:lnTo>
                      <a:pt x="174" y="655"/>
                    </a:lnTo>
                    <a:lnTo>
                      <a:pt x="199" y="682"/>
                    </a:lnTo>
                    <a:lnTo>
                      <a:pt x="226" y="708"/>
                    </a:lnTo>
                    <a:lnTo>
                      <a:pt x="253" y="732"/>
                    </a:lnTo>
                    <a:lnTo>
                      <a:pt x="282" y="756"/>
                    </a:lnTo>
                    <a:lnTo>
                      <a:pt x="312" y="779"/>
                    </a:lnTo>
                    <a:lnTo>
                      <a:pt x="343" y="801"/>
                    </a:lnTo>
                    <a:lnTo>
                      <a:pt x="374" y="821"/>
                    </a:lnTo>
                    <a:lnTo>
                      <a:pt x="406" y="838"/>
                    </a:lnTo>
                    <a:lnTo>
                      <a:pt x="420" y="845"/>
                    </a:lnTo>
                    <a:lnTo>
                      <a:pt x="433" y="851"/>
                    </a:lnTo>
                    <a:lnTo>
                      <a:pt x="442" y="854"/>
                    </a:lnTo>
                    <a:lnTo>
                      <a:pt x="451" y="857"/>
                    </a:lnTo>
                    <a:lnTo>
                      <a:pt x="461" y="859"/>
                    </a:lnTo>
                    <a:lnTo>
                      <a:pt x="470" y="861"/>
                    </a:lnTo>
                    <a:lnTo>
                      <a:pt x="482" y="865"/>
                    </a:lnTo>
                    <a:lnTo>
                      <a:pt x="496" y="868"/>
                    </a:lnTo>
                    <a:lnTo>
                      <a:pt x="505" y="870"/>
                    </a:lnTo>
                    <a:lnTo>
                      <a:pt x="513" y="872"/>
                    </a:lnTo>
                    <a:lnTo>
                      <a:pt x="522" y="872"/>
                    </a:lnTo>
                    <a:lnTo>
                      <a:pt x="528" y="872"/>
                    </a:lnTo>
                    <a:lnTo>
                      <a:pt x="535" y="872"/>
                    </a:lnTo>
                    <a:lnTo>
                      <a:pt x="541" y="872"/>
                    </a:lnTo>
                    <a:lnTo>
                      <a:pt x="546" y="872"/>
                    </a:lnTo>
                    <a:lnTo>
                      <a:pt x="550" y="872"/>
                    </a:lnTo>
                    <a:lnTo>
                      <a:pt x="558" y="874"/>
                    </a:lnTo>
                    <a:lnTo>
                      <a:pt x="565" y="876"/>
                    </a:lnTo>
                    <a:lnTo>
                      <a:pt x="573" y="880"/>
                    </a:lnTo>
                    <a:lnTo>
                      <a:pt x="583" y="884"/>
                    </a:lnTo>
                    <a:lnTo>
                      <a:pt x="591" y="889"/>
                    </a:lnTo>
                    <a:lnTo>
                      <a:pt x="600" y="892"/>
                    </a:lnTo>
                    <a:lnTo>
                      <a:pt x="609" y="895"/>
                    </a:lnTo>
                    <a:lnTo>
                      <a:pt x="618" y="897"/>
                    </a:lnTo>
                    <a:lnTo>
                      <a:pt x="629" y="898"/>
                    </a:lnTo>
                    <a:lnTo>
                      <a:pt x="641" y="899"/>
                    </a:lnTo>
                    <a:lnTo>
                      <a:pt x="656" y="899"/>
                    </a:lnTo>
                    <a:lnTo>
                      <a:pt x="672" y="899"/>
                    </a:lnTo>
                    <a:lnTo>
                      <a:pt x="691" y="900"/>
                    </a:lnTo>
                    <a:lnTo>
                      <a:pt x="709" y="900"/>
                    </a:lnTo>
                    <a:lnTo>
                      <a:pt x="729" y="899"/>
                    </a:lnTo>
                    <a:lnTo>
                      <a:pt x="748" y="899"/>
                    </a:lnTo>
                    <a:lnTo>
                      <a:pt x="768" y="898"/>
                    </a:lnTo>
                    <a:lnTo>
                      <a:pt x="788" y="898"/>
                    </a:lnTo>
                    <a:lnTo>
                      <a:pt x="806" y="897"/>
                    </a:lnTo>
                    <a:lnTo>
                      <a:pt x="823" y="896"/>
                    </a:lnTo>
                    <a:lnTo>
                      <a:pt x="838" y="894"/>
                    </a:lnTo>
                    <a:lnTo>
                      <a:pt x="852" y="892"/>
                    </a:lnTo>
                    <a:lnTo>
                      <a:pt x="864" y="890"/>
                    </a:lnTo>
                    <a:lnTo>
                      <a:pt x="872" y="888"/>
                    </a:lnTo>
                    <a:lnTo>
                      <a:pt x="887" y="883"/>
                    </a:lnTo>
                    <a:lnTo>
                      <a:pt x="903" y="877"/>
                    </a:lnTo>
                    <a:lnTo>
                      <a:pt x="920" y="870"/>
                    </a:lnTo>
                    <a:lnTo>
                      <a:pt x="936" y="865"/>
                    </a:lnTo>
                    <a:lnTo>
                      <a:pt x="953" y="859"/>
                    </a:lnTo>
                    <a:lnTo>
                      <a:pt x="969" y="854"/>
                    </a:lnTo>
                    <a:lnTo>
                      <a:pt x="984" y="852"/>
                    </a:lnTo>
                    <a:lnTo>
                      <a:pt x="998" y="852"/>
                    </a:lnTo>
                    <a:lnTo>
                      <a:pt x="1012" y="852"/>
                    </a:lnTo>
                    <a:lnTo>
                      <a:pt x="1026" y="852"/>
                    </a:lnTo>
                    <a:lnTo>
                      <a:pt x="1040" y="850"/>
                    </a:lnTo>
                    <a:lnTo>
                      <a:pt x="1053" y="846"/>
                    </a:lnTo>
                    <a:lnTo>
                      <a:pt x="1067" y="843"/>
                    </a:lnTo>
                    <a:lnTo>
                      <a:pt x="1080" y="838"/>
                    </a:lnTo>
                    <a:lnTo>
                      <a:pt x="1091" y="832"/>
                    </a:lnTo>
                    <a:lnTo>
                      <a:pt x="1103" y="827"/>
                    </a:lnTo>
                    <a:lnTo>
                      <a:pt x="1091" y="829"/>
                    </a:lnTo>
                    <a:lnTo>
                      <a:pt x="1075" y="831"/>
                    </a:lnTo>
                    <a:lnTo>
                      <a:pt x="1056" y="835"/>
                    </a:lnTo>
                    <a:lnTo>
                      <a:pt x="1035" y="837"/>
                    </a:lnTo>
                    <a:lnTo>
                      <a:pt x="1014" y="841"/>
                    </a:lnTo>
                    <a:lnTo>
                      <a:pt x="995" y="843"/>
                    </a:lnTo>
                    <a:lnTo>
                      <a:pt x="980" y="845"/>
                    </a:lnTo>
                    <a:lnTo>
                      <a:pt x="968" y="846"/>
                    </a:lnTo>
                    <a:lnTo>
                      <a:pt x="954" y="845"/>
                    </a:lnTo>
                    <a:lnTo>
                      <a:pt x="946" y="841"/>
                    </a:lnTo>
                    <a:lnTo>
                      <a:pt x="942" y="834"/>
                    </a:lnTo>
                    <a:lnTo>
                      <a:pt x="941" y="823"/>
                    </a:lnTo>
                    <a:lnTo>
                      <a:pt x="934" y="829"/>
                    </a:lnTo>
                    <a:lnTo>
                      <a:pt x="928" y="835"/>
                    </a:lnTo>
                    <a:lnTo>
                      <a:pt x="921" y="839"/>
                    </a:lnTo>
                    <a:lnTo>
                      <a:pt x="915" y="844"/>
                    </a:lnTo>
                    <a:lnTo>
                      <a:pt x="910" y="849"/>
                    </a:lnTo>
                    <a:lnTo>
                      <a:pt x="904" y="852"/>
                    </a:lnTo>
                    <a:lnTo>
                      <a:pt x="898" y="854"/>
                    </a:lnTo>
                    <a:lnTo>
                      <a:pt x="892" y="856"/>
                    </a:lnTo>
                    <a:lnTo>
                      <a:pt x="888" y="857"/>
                    </a:lnTo>
                    <a:lnTo>
                      <a:pt x="882" y="857"/>
                    </a:lnTo>
                    <a:lnTo>
                      <a:pt x="877" y="857"/>
                    </a:lnTo>
                    <a:lnTo>
                      <a:pt x="873" y="856"/>
                    </a:lnTo>
                    <a:lnTo>
                      <a:pt x="867" y="856"/>
                    </a:lnTo>
                    <a:lnTo>
                      <a:pt x="862" y="854"/>
                    </a:lnTo>
                    <a:lnTo>
                      <a:pt x="857" y="854"/>
                    </a:lnTo>
                    <a:lnTo>
                      <a:pt x="852" y="853"/>
                    </a:lnTo>
                    <a:lnTo>
                      <a:pt x="847" y="852"/>
                    </a:lnTo>
                    <a:lnTo>
                      <a:pt x="843" y="851"/>
                    </a:lnTo>
                    <a:lnTo>
                      <a:pt x="838" y="851"/>
                    </a:lnTo>
                    <a:lnTo>
                      <a:pt x="834" y="850"/>
                    </a:lnTo>
                    <a:lnTo>
                      <a:pt x="829" y="850"/>
                    </a:lnTo>
                    <a:lnTo>
                      <a:pt x="824" y="851"/>
                    </a:lnTo>
                    <a:lnTo>
                      <a:pt x="821" y="852"/>
                    </a:lnTo>
                    <a:lnTo>
                      <a:pt x="816" y="853"/>
                    </a:lnTo>
                    <a:lnTo>
                      <a:pt x="811" y="854"/>
                    </a:lnTo>
                    <a:lnTo>
                      <a:pt x="806" y="856"/>
                    </a:lnTo>
                    <a:lnTo>
                      <a:pt x="800" y="856"/>
                    </a:lnTo>
                    <a:lnTo>
                      <a:pt x="794" y="856"/>
                    </a:lnTo>
                    <a:lnTo>
                      <a:pt x="790" y="854"/>
                    </a:lnTo>
                    <a:lnTo>
                      <a:pt x="785" y="854"/>
                    </a:lnTo>
                    <a:lnTo>
                      <a:pt x="782" y="853"/>
                    </a:lnTo>
                    <a:lnTo>
                      <a:pt x="778" y="852"/>
                    </a:lnTo>
                    <a:lnTo>
                      <a:pt x="770" y="856"/>
                    </a:lnTo>
                    <a:lnTo>
                      <a:pt x="762" y="857"/>
                    </a:lnTo>
                    <a:lnTo>
                      <a:pt x="753" y="857"/>
                    </a:lnTo>
                    <a:lnTo>
                      <a:pt x="746" y="856"/>
                    </a:lnTo>
                    <a:lnTo>
                      <a:pt x="738" y="853"/>
                    </a:lnTo>
                    <a:lnTo>
                      <a:pt x="729" y="850"/>
                    </a:lnTo>
                    <a:lnTo>
                      <a:pt x="721" y="845"/>
                    </a:lnTo>
                    <a:lnTo>
                      <a:pt x="716" y="839"/>
                    </a:lnTo>
                    <a:lnTo>
                      <a:pt x="709" y="839"/>
                    </a:lnTo>
                    <a:lnTo>
                      <a:pt x="701" y="839"/>
                    </a:lnTo>
                    <a:lnTo>
                      <a:pt x="694" y="838"/>
                    </a:lnTo>
                    <a:lnTo>
                      <a:pt x="687" y="837"/>
                    </a:lnTo>
                    <a:lnTo>
                      <a:pt x="682" y="836"/>
                    </a:lnTo>
                    <a:lnTo>
                      <a:pt x="677" y="834"/>
                    </a:lnTo>
                    <a:lnTo>
                      <a:pt x="675" y="831"/>
                    </a:lnTo>
                    <a:lnTo>
                      <a:pt x="672" y="828"/>
                    </a:lnTo>
                    <a:lnTo>
                      <a:pt x="663" y="827"/>
                    </a:lnTo>
                    <a:lnTo>
                      <a:pt x="650" y="826"/>
                    </a:lnTo>
                    <a:lnTo>
                      <a:pt x="638" y="823"/>
                    </a:lnTo>
                    <a:lnTo>
                      <a:pt x="625" y="819"/>
                    </a:lnTo>
                    <a:lnTo>
                      <a:pt x="612" y="814"/>
                    </a:lnTo>
                    <a:lnTo>
                      <a:pt x="603" y="808"/>
                    </a:lnTo>
                    <a:lnTo>
                      <a:pt x="595" y="801"/>
                    </a:lnTo>
                    <a:lnTo>
                      <a:pt x="592" y="794"/>
                    </a:lnTo>
                    <a:lnTo>
                      <a:pt x="586" y="790"/>
                    </a:lnTo>
                    <a:lnTo>
                      <a:pt x="578" y="783"/>
                    </a:lnTo>
                    <a:lnTo>
                      <a:pt x="569" y="775"/>
                    </a:lnTo>
                    <a:lnTo>
                      <a:pt x="558" y="767"/>
                    </a:lnTo>
                    <a:lnTo>
                      <a:pt x="546" y="760"/>
                    </a:lnTo>
                    <a:lnTo>
                      <a:pt x="533" y="752"/>
                    </a:lnTo>
                    <a:lnTo>
                      <a:pt x="519" y="745"/>
                    </a:lnTo>
                    <a:lnTo>
                      <a:pt x="505" y="740"/>
                    </a:lnTo>
                    <a:lnTo>
                      <a:pt x="490" y="735"/>
                    </a:lnTo>
                    <a:lnTo>
                      <a:pt x="477" y="729"/>
                    </a:lnTo>
                    <a:lnTo>
                      <a:pt x="462" y="721"/>
                    </a:lnTo>
                    <a:lnTo>
                      <a:pt x="448" y="714"/>
                    </a:lnTo>
                    <a:lnTo>
                      <a:pt x="435" y="706"/>
                    </a:lnTo>
                    <a:lnTo>
                      <a:pt x="424" y="699"/>
                    </a:lnTo>
                    <a:lnTo>
                      <a:pt x="413" y="694"/>
                    </a:lnTo>
                    <a:lnTo>
                      <a:pt x="406" y="691"/>
                    </a:lnTo>
                    <a:lnTo>
                      <a:pt x="387" y="682"/>
                    </a:lnTo>
                    <a:lnTo>
                      <a:pt x="372" y="672"/>
                    </a:lnTo>
                    <a:lnTo>
                      <a:pt x="358" y="663"/>
                    </a:lnTo>
                    <a:lnTo>
                      <a:pt x="348" y="652"/>
                    </a:lnTo>
                    <a:lnTo>
                      <a:pt x="337" y="641"/>
                    </a:lnTo>
                    <a:lnTo>
                      <a:pt x="327" y="631"/>
                    </a:lnTo>
                    <a:lnTo>
                      <a:pt x="317" y="621"/>
                    </a:lnTo>
                    <a:lnTo>
                      <a:pt x="304" y="610"/>
                    </a:lnTo>
                    <a:lnTo>
                      <a:pt x="279" y="586"/>
                    </a:lnTo>
                    <a:lnTo>
                      <a:pt x="257" y="557"/>
                    </a:lnTo>
                    <a:lnTo>
                      <a:pt x="238" y="524"/>
                    </a:lnTo>
                    <a:lnTo>
                      <a:pt x="223" y="490"/>
                    </a:lnTo>
                    <a:lnTo>
                      <a:pt x="210" y="458"/>
                    </a:lnTo>
                    <a:lnTo>
                      <a:pt x="199" y="432"/>
                    </a:lnTo>
                    <a:lnTo>
                      <a:pt x="189" y="411"/>
                    </a:lnTo>
                    <a:lnTo>
                      <a:pt x="181" y="399"/>
                    </a:lnTo>
                    <a:lnTo>
                      <a:pt x="175" y="396"/>
                    </a:lnTo>
                    <a:lnTo>
                      <a:pt x="169" y="391"/>
                    </a:lnTo>
                    <a:lnTo>
                      <a:pt x="161" y="387"/>
                    </a:lnTo>
                    <a:lnTo>
                      <a:pt x="153" y="381"/>
                    </a:lnTo>
                    <a:lnTo>
                      <a:pt x="145" y="375"/>
                    </a:lnTo>
                    <a:lnTo>
                      <a:pt x="136" y="369"/>
                    </a:lnTo>
                    <a:lnTo>
                      <a:pt x="127" y="363"/>
                    </a:lnTo>
                    <a:lnTo>
                      <a:pt x="119" y="356"/>
                    </a:lnTo>
                    <a:lnTo>
                      <a:pt x="109" y="346"/>
                    </a:lnTo>
                    <a:lnTo>
                      <a:pt x="102" y="337"/>
                    </a:lnTo>
                    <a:lnTo>
                      <a:pt x="96" y="328"/>
                    </a:lnTo>
                    <a:lnTo>
                      <a:pt x="92" y="319"/>
                    </a:lnTo>
                    <a:lnTo>
                      <a:pt x="87" y="292"/>
                    </a:lnTo>
                    <a:lnTo>
                      <a:pt x="86" y="266"/>
                    </a:lnTo>
                    <a:lnTo>
                      <a:pt x="81" y="239"/>
                    </a:lnTo>
                    <a:lnTo>
                      <a:pt x="68" y="217"/>
                    </a:lnTo>
                    <a:lnTo>
                      <a:pt x="59" y="207"/>
                    </a:lnTo>
                    <a:lnTo>
                      <a:pt x="48" y="194"/>
                    </a:lnTo>
                    <a:lnTo>
                      <a:pt x="38" y="179"/>
                    </a:lnTo>
                    <a:lnTo>
                      <a:pt x="29" y="164"/>
                    </a:lnTo>
                    <a:lnTo>
                      <a:pt x="22" y="147"/>
                    </a:lnTo>
                    <a:lnTo>
                      <a:pt x="18" y="130"/>
                    </a:lnTo>
                    <a:lnTo>
                      <a:pt x="18" y="112"/>
                    </a:lnTo>
                    <a:lnTo>
                      <a:pt x="24" y="93"/>
                    </a:lnTo>
                    <a:lnTo>
                      <a:pt x="32" y="73"/>
                    </a:lnTo>
                    <a:lnTo>
                      <a:pt x="38" y="55"/>
                    </a:lnTo>
                    <a:lnTo>
                      <a:pt x="43" y="40"/>
                    </a:lnTo>
                    <a:lnTo>
                      <a:pt x="45" y="27"/>
                    </a:lnTo>
                    <a:close/>
                  </a:path>
                </a:pathLst>
              </a:custGeom>
              <a:solidFill>
                <a:srgbClr val="C97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8" name="Freeform 142"/>
              <p:cNvSpPr>
                <a:spLocks noChangeAspect="1"/>
              </p:cNvSpPr>
              <p:nvPr/>
            </p:nvSpPr>
            <p:spPr bwMode="auto">
              <a:xfrm>
                <a:off x="535" y="502"/>
                <a:ext cx="5" cy="16"/>
              </a:xfrm>
              <a:custGeom>
                <a:avLst/>
                <a:gdLst>
                  <a:gd name="T0" fmla="*/ 7 w 10"/>
                  <a:gd name="T1" fmla="*/ 6 h 31"/>
                  <a:gd name="T2" fmla="*/ 0 w 10"/>
                  <a:gd name="T3" fmla="*/ 4 h 31"/>
                  <a:gd name="T4" fmla="*/ 2 w 10"/>
                  <a:gd name="T5" fmla="*/ 10 h 31"/>
                  <a:gd name="T6" fmla="*/ 0 w 10"/>
                  <a:gd name="T7" fmla="*/ 15 h 31"/>
                  <a:gd name="T8" fmla="*/ 2 w 10"/>
                  <a:gd name="T9" fmla="*/ 23 h 31"/>
                  <a:gd name="T10" fmla="*/ 0 w 10"/>
                  <a:gd name="T11" fmla="*/ 31 h 31"/>
                  <a:gd name="T12" fmla="*/ 7 w 10"/>
                  <a:gd name="T13" fmla="*/ 31 h 31"/>
                  <a:gd name="T14" fmla="*/ 8 w 10"/>
                  <a:gd name="T15" fmla="*/ 23 h 31"/>
                  <a:gd name="T16" fmla="*/ 10 w 10"/>
                  <a:gd name="T17" fmla="*/ 15 h 31"/>
                  <a:gd name="T18" fmla="*/ 8 w 10"/>
                  <a:gd name="T19" fmla="*/ 10 h 31"/>
                  <a:gd name="T20" fmla="*/ 7 w 10"/>
                  <a:gd name="T21" fmla="*/ 4 h 31"/>
                  <a:gd name="T22" fmla="*/ 0 w 10"/>
                  <a:gd name="T23" fmla="*/ 1 h 31"/>
                  <a:gd name="T24" fmla="*/ 7 w 10"/>
                  <a:gd name="T25" fmla="*/ 4 h 31"/>
                  <a:gd name="T26" fmla="*/ 6 w 10"/>
                  <a:gd name="T27" fmla="*/ 1 h 31"/>
                  <a:gd name="T28" fmla="*/ 4 w 10"/>
                  <a:gd name="T29" fmla="*/ 0 h 31"/>
                  <a:gd name="T30" fmla="*/ 2 w 10"/>
                  <a:gd name="T31" fmla="*/ 1 h 31"/>
                  <a:gd name="T32" fmla="*/ 0 w 10"/>
                  <a:gd name="T33" fmla="*/ 4 h 31"/>
                  <a:gd name="T34" fmla="*/ 7 w 10"/>
                  <a:gd name="T35"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31">
                    <a:moveTo>
                      <a:pt x="7" y="6"/>
                    </a:moveTo>
                    <a:lnTo>
                      <a:pt x="0" y="4"/>
                    </a:lnTo>
                    <a:lnTo>
                      <a:pt x="2" y="10"/>
                    </a:lnTo>
                    <a:lnTo>
                      <a:pt x="0" y="15"/>
                    </a:lnTo>
                    <a:lnTo>
                      <a:pt x="2" y="23"/>
                    </a:lnTo>
                    <a:lnTo>
                      <a:pt x="0" y="31"/>
                    </a:lnTo>
                    <a:lnTo>
                      <a:pt x="7" y="31"/>
                    </a:lnTo>
                    <a:lnTo>
                      <a:pt x="8" y="23"/>
                    </a:lnTo>
                    <a:lnTo>
                      <a:pt x="10" y="15"/>
                    </a:lnTo>
                    <a:lnTo>
                      <a:pt x="8" y="10"/>
                    </a:lnTo>
                    <a:lnTo>
                      <a:pt x="7" y="4"/>
                    </a:lnTo>
                    <a:lnTo>
                      <a:pt x="0" y="1"/>
                    </a:lnTo>
                    <a:lnTo>
                      <a:pt x="7" y="4"/>
                    </a:lnTo>
                    <a:lnTo>
                      <a:pt x="6" y="1"/>
                    </a:lnTo>
                    <a:lnTo>
                      <a:pt x="4" y="0"/>
                    </a:lnTo>
                    <a:lnTo>
                      <a:pt x="2" y="1"/>
                    </a:lnTo>
                    <a:lnTo>
                      <a:pt x="0" y="4"/>
                    </a:lnTo>
                    <a:lnTo>
                      <a:pt x="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39" name="Freeform 143"/>
              <p:cNvSpPr>
                <a:spLocks noChangeAspect="1"/>
              </p:cNvSpPr>
              <p:nvPr/>
            </p:nvSpPr>
            <p:spPr bwMode="auto">
              <a:xfrm>
                <a:off x="519" y="503"/>
                <a:ext cx="20" cy="33"/>
              </a:xfrm>
              <a:custGeom>
                <a:avLst/>
                <a:gdLst>
                  <a:gd name="T0" fmla="*/ 7 w 40"/>
                  <a:gd name="T1" fmla="*/ 66 h 66"/>
                  <a:gd name="T2" fmla="*/ 7 w 40"/>
                  <a:gd name="T3" fmla="*/ 66 h 66"/>
                  <a:gd name="T4" fmla="*/ 12 w 40"/>
                  <a:gd name="T5" fmla="*/ 53 h 66"/>
                  <a:gd name="T6" fmla="*/ 20 w 40"/>
                  <a:gd name="T7" fmla="*/ 37 h 66"/>
                  <a:gd name="T8" fmla="*/ 29 w 40"/>
                  <a:gd name="T9" fmla="*/ 21 h 66"/>
                  <a:gd name="T10" fmla="*/ 40 w 40"/>
                  <a:gd name="T11" fmla="*/ 5 h 66"/>
                  <a:gd name="T12" fmla="*/ 33 w 40"/>
                  <a:gd name="T13" fmla="*/ 0 h 66"/>
                  <a:gd name="T14" fmla="*/ 22 w 40"/>
                  <a:gd name="T15" fmla="*/ 17 h 66"/>
                  <a:gd name="T16" fmla="*/ 13 w 40"/>
                  <a:gd name="T17" fmla="*/ 35 h 66"/>
                  <a:gd name="T18" fmla="*/ 5 w 40"/>
                  <a:gd name="T19" fmla="*/ 51 h 66"/>
                  <a:gd name="T20" fmla="*/ 0 w 40"/>
                  <a:gd name="T21" fmla="*/ 66 h 66"/>
                  <a:gd name="T22" fmla="*/ 0 w 40"/>
                  <a:gd name="T23" fmla="*/ 66 h 66"/>
                  <a:gd name="T24" fmla="*/ 7 w 40"/>
                  <a:gd name="T2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6">
                    <a:moveTo>
                      <a:pt x="7" y="66"/>
                    </a:moveTo>
                    <a:lnTo>
                      <a:pt x="7" y="66"/>
                    </a:lnTo>
                    <a:lnTo>
                      <a:pt x="12" y="53"/>
                    </a:lnTo>
                    <a:lnTo>
                      <a:pt x="20" y="37"/>
                    </a:lnTo>
                    <a:lnTo>
                      <a:pt x="29" y="21"/>
                    </a:lnTo>
                    <a:lnTo>
                      <a:pt x="40" y="5"/>
                    </a:lnTo>
                    <a:lnTo>
                      <a:pt x="33" y="0"/>
                    </a:lnTo>
                    <a:lnTo>
                      <a:pt x="22" y="17"/>
                    </a:lnTo>
                    <a:lnTo>
                      <a:pt x="13" y="35"/>
                    </a:lnTo>
                    <a:lnTo>
                      <a:pt x="5" y="51"/>
                    </a:lnTo>
                    <a:lnTo>
                      <a:pt x="0" y="66"/>
                    </a:lnTo>
                    <a:lnTo>
                      <a:pt x="0" y="66"/>
                    </a:lnTo>
                    <a:lnTo>
                      <a:pt x="7"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0" name="Freeform 144"/>
              <p:cNvSpPr>
                <a:spLocks noChangeAspect="1"/>
              </p:cNvSpPr>
              <p:nvPr/>
            </p:nvSpPr>
            <p:spPr bwMode="auto">
              <a:xfrm>
                <a:off x="513" y="536"/>
                <a:ext cx="9" cy="114"/>
              </a:xfrm>
              <a:custGeom>
                <a:avLst/>
                <a:gdLst>
                  <a:gd name="T0" fmla="*/ 18 w 19"/>
                  <a:gd name="T1" fmla="*/ 226 h 228"/>
                  <a:gd name="T2" fmla="*/ 18 w 19"/>
                  <a:gd name="T3" fmla="*/ 226 h 228"/>
                  <a:gd name="T4" fmla="*/ 7 w 19"/>
                  <a:gd name="T5" fmla="*/ 167 h 228"/>
                  <a:gd name="T6" fmla="*/ 7 w 19"/>
                  <a:gd name="T7" fmla="*/ 101 h 228"/>
                  <a:gd name="T8" fmla="*/ 12 w 19"/>
                  <a:gd name="T9" fmla="*/ 42 h 228"/>
                  <a:gd name="T10" fmla="*/ 19 w 19"/>
                  <a:gd name="T11" fmla="*/ 0 h 228"/>
                  <a:gd name="T12" fmla="*/ 12 w 19"/>
                  <a:gd name="T13" fmla="*/ 0 h 228"/>
                  <a:gd name="T14" fmla="*/ 5 w 19"/>
                  <a:gd name="T15" fmla="*/ 42 h 228"/>
                  <a:gd name="T16" fmla="*/ 0 w 19"/>
                  <a:gd name="T17" fmla="*/ 101 h 228"/>
                  <a:gd name="T18" fmla="*/ 0 w 19"/>
                  <a:gd name="T19" fmla="*/ 167 h 228"/>
                  <a:gd name="T20" fmla="*/ 11 w 19"/>
                  <a:gd name="T21" fmla="*/ 228 h 228"/>
                  <a:gd name="T22" fmla="*/ 11 w 19"/>
                  <a:gd name="T23" fmla="*/ 228 h 228"/>
                  <a:gd name="T24" fmla="*/ 18 w 19"/>
                  <a:gd name="T25" fmla="*/ 22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28">
                    <a:moveTo>
                      <a:pt x="18" y="226"/>
                    </a:moveTo>
                    <a:lnTo>
                      <a:pt x="18" y="226"/>
                    </a:lnTo>
                    <a:lnTo>
                      <a:pt x="7" y="167"/>
                    </a:lnTo>
                    <a:lnTo>
                      <a:pt x="7" y="101"/>
                    </a:lnTo>
                    <a:lnTo>
                      <a:pt x="12" y="42"/>
                    </a:lnTo>
                    <a:lnTo>
                      <a:pt x="19" y="0"/>
                    </a:lnTo>
                    <a:lnTo>
                      <a:pt x="12" y="0"/>
                    </a:lnTo>
                    <a:lnTo>
                      <a:pt x="5" y="42"/>
                    </a:lnTo>
                    <a:lnTo>
                      <a:pt x="0" y="101"/>
                    </a:lnTo>
                    <a:lnTo>
                      <a:pt x="0" y="167"/>
                    </a:lnTo>
                    <a:lnTo>
                      <a:pt x="11" y="228"/>
                    </a:lnTo>
                    <a:lnTo>
                      <a:pt x="11" y="228"/>
                    </a:lnTo>
                    <a:lnTo>
                      <a:pt x="18"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1" name="Freeform 145"/>
              <p:cNvSpPr>
                <a:spLocks noChangeAspect="1"/>
              </p:cNvSpPr>
              <p:nvPr/>
            </p:nvSpPr>
            <p:spPr bwMode="auto">
              <a:xfrm>
                <a:off x="518" y="648"/>
                <a:ext cx="18" cy="83"/>
              </a:xfrm>
              <a:custGeom>
                <a:avLst/>
                <a:gdLst>
                  <a:gd name="T0" fmla="*/ 36 w 36"/>
                  <a:gd name="T1" fmla="*/ 163 h 166"/>
                  <a:gd name="T2" fmla="*/ 36 w 36"/>
                  <a:gd name="T3" fmla="*/ 163 h 166"/>
                  <a:gd name="T4" fmla="*/ 27 w 36"/>
                  <a:gd name="T5" fmla="*/ 130 h 166"/>
                  <a:gd name="T6" fmla="*/ 23 w 36"/>
                  <a:gd name="T7" fmla="*/ 92 h 166"/>
                  <a:gd name="T8" fmla="*/ 17 w 36"/>
                  <a:gd name="T9" fmla="*/ 51 h 166"/>
                  <a:gd name="T10" fmla="*/ 7 w 36"/>
                  <a:gd name="T11" fmla="*/ 0 h 166"/>
                  <a:gd name="T12" fmla="*/ 0 w 36"/>
                  <a:gd name="T13" fmla="*/ 2 h 166"/>
                  <a:gd name="T14" fmla="*/ 10 w 36"/>
                  <a:gd name="T15" fmla="*/ 51 h 166"/>
                  <a:gd name="T16" fmla="*/ 16 w 36"/>
                  <a:gd name="T17" fmla="*/ 92 h 166"/>
                  <a:gd name="T18" fmla="*/ 21 w 36"/>
                  <a:gd name="T19" fmla="*/ 130 h 166"/>
                  <a:gd name="T20" fmla="*/ 29 w 36"/>
                  <a:gd name="T21" fmla="*/ 166 h 166"/>
                  <a:gd name="T22" fmla="*/ 29 w 36"/>
                  <a:gd name="T23" fmla="*/ 166 h 166"/>
                  <a:gd name="T24" fmla="*/ 36 w 36"/>
                  <a:gd name="T25" fmla="*/ 16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66">
                    <a:moveTo>
                      <a:pt x="36" y="163"/>
                    </a:moveTo>
                    <a:lnTo>
                      <a:pt x="36" y="163"/>
                    </a:lnTo>
                    <a:lnTo>
                      <a:pt x="27" y="130"/>
                    </a:lnTo>
                    <a:lnTo>
                      <a:pt x="23" y="92"/>
                    </a:lnTo>
                    <a:lnTo>
                      <a:pt x="17" y="51"/>
                    </a:lnTo>
                    <a:lnTo>
                      <a:pt x="7" y="0"/>
                    </a:lnTo>
                    <a:lnTo>
                      <a:pt x="0" y="2"/>
                    </a:lnTo>
                    <a:lnTo>
                      <a:pt x="10" y="51"/>
                    </a:lnTo>
                    <a:lnTo>
                      <a:pt x="16" y="92"/>
                    </a:lnTo>
                    <a:lnTo>
                      <a:pt x="21" y="130"/>
                    </a:lnTo>
                    <a:lnTo>
                      <a:pt x="29" y="166"/>
                    </a:lnTo>
                    <a:lnTo>
                      <a:pt x="29" y="166"/>
                    </a:lnTo>
                    <a:lnTo>
                      <a:pt x="36"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2" name="Freeform 146"/>
              <p:cNvSpPr>
                <a:spLocks noChangeAspect="1"/>
              </p:cNvSpPr>
              <p:nvPr/>
            </p:nvSpPr>
            <p:spPr bwMode="auto">
              <a:xfrm>
                <a:off x="532" y="730"/>
                <a:ext cx="186" cy="195"/>
              </a:xfrm>
              <a:custGeom>
                <a:avLst/>
                <a:gdLst>
                  <a:gd name="T0" fmla="*/ 372 w 372"/>
                  <a:gd name="T1" fmla="*/ 383 h 390"/>
                  <a:gd name="T2" fmla="*/ 372 w 372"/>
                  <a:gd name="T3" fmla="*/ 383 h 390"/>
                  <a:gd name="T4" fmla="*/ 340 w 372"/>
                  <a:gd name="T5" fmla="*/ 366 h 390"/>
                  <a:gd name="T6" fmla="*/ 309 w 372"/>
                  <a:gd name="T7" fmla="*/ 346 h 390"/>
                  <a:gd name="T8" fmla="*/ 278 w 372"/>
                  <a:gd name="T9" fmla="*/ 324 h 390"/>
                  <a:gd name="T10" fmla="*/ 248 w 372"/>
                  <a:gd name="T11" fmla="*/ 301 h 390"/>
                  <a:gd name="T12" fmla="*/ 220 w 372"/>
                  <a:gd name="T13" fmla="*/ 277 h 390"/>
                  <a:gd name="T14" fmla="*/ 192 w 372"/>
                  <a:gd name="T15" fmla="*/ 254 h 390"/>
                  <a:gd name="T16" fmla="*/ 165 w 372"/>
                  <a:gd name="T17" fmla="*/ 227 h 390"/>
                  <a:gd name="T18" fmla="*/ 140 w 372"/>
                  <a:gd name="T19" fmla="*/ 201 h 390"/>
                  <a:gd name="T20" fmla="*/ 117 w 372"/>
                  <a:gd name="T21" fmla="*/ 174 h 390"/>
                  <a:gd name="T22" fmla="*/ 95 w 372"/>
                  <a:gd name="T23" fmla="*/ 148 h 390"/>
                  <a:gd name="T24" fmla="*/ 74 w 372"/>
                  <a:gd name="T25" fmla="*/ 121 h 390"/>
                  <a:gd name="T26" fmla="*/ 57 w 372"/>
                  <a:gd name="T27" fmla="*/ 95 h 390"/>
                  <a:gd name="T28" fmla="*/ 41 w 372"/>
                  <a:gd name="T29" fmla="*/ 70 h 390"/>
                  <a:gd name="T30" fmla="*/ 27 w 372"/>
                  <a:gd name="T31" fmla="*/ 46 h 390"/>
                  <a:gd name="T32" fmla="*/ 16 w 372"/>
                  <a:gd name="T33" fmla="*/ 22 h 390"/>
                  <a:gd name="T34" fmla="*/ 7 w 372"/>
                  <a:gd name="T35" fmla="*/ 0 h 390"/>
                  <a:gd name="T36" fmla="*/ 0 w 372"/>
                  <a:gd name="T37" fmla="*/ 3 h 390"/>
                  <a:gd name="T38" fmla="*/ 9 w 372"/>
                  <a:gd name="T39" fmla="*/ 25 h 390"/>
                  <a:gd name="T40" fmla="*/ 20 w 372"/>
                  <a:gd name="T41" fmla="*/ 49 h 390"/>
                  <a:gd name="T42" fmla="*/ 34 w 372"/>
                  <a:gd name="T43" fmla="*/ 74 h 390"/>
                  <a:gd name="T44" fmla="*/ 50 w 372"/>
                  <a:gd name="T45" fmla="*/ 99 h 390"/>
                  <a:gd name="T46" fmla="*/ 68 w 372"/>
                  <a:gd name="T47" fmla="*/ 126 h 390"/>
                  <a:gd name="T48" fmla="*/ 88 w 372"/>
                  <a:gd name="T49" fmla="*/ 152 h 390"/>
                  <a:gd name="T50" fmla="*/ 110 w 372"/>
                  <a:gd name="T51" fmla="*/ 179 h 390"/>
                  <a:gd name="T52" fmla="*/ 136 w 372"/>
                  <a:gd name="T53" fmla="*/ 205 h 390"/>
                  <a:gd name="T54" fmla="*/ 161 w 372"/>
                  <a:gd name="T55" fmla="*/ 232 h 390"/>
                  <a:gd name="T56" fmla="*/ 187 w 372"/>
                  <a:gd name="T57" fmla="*/ 258 h 390"/>
                  <a:gd name="T58" fmla="*/ 215 w 372"/>
                  <a:gd name="T59" fmla="*/ 284 h 390"/>
                  <a:gd name="T60" fmla="*/ 244 w 372"/>
                  <a:gd name="T61" fmla="*/ 308 h 390"/>
                  <a:gd name="T62" fmla="*/ 274 w 372"/>
                  <a:gd name="T63" fmla="*/ 331 h 390"/>
                  <a:gd name="T64" fmla="*/ 305 w 372"/>
                  <a:gd name="T65" fmla="*/ 353 h 390"/>
                  <a:gd name="T66" fmla="*/ 336 w 372"/>
                  <a:gd name="T67" fmla="*/ 372 h 390"/>
                  <a:gd name="T68" fmla="*/ 369 w 372"/>
                  <a:gd name="T69" fmla="*/ 390 h 390"/>
                  <a:gd name="T70" fmla="*/ 369 w 372"/>
                  <a:gd name="T71" fmla="*/ 390 h 390"/>
                  <a:gd name="T72" fmla="*/ 372 w 372"/>
                  <a:gd name="T73" fmla="*/ 383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2" h="390">
                    <a:moveTo>
                      <a:pt x="372" y="383"/>
                    </a:moveTo>
                    <a:lnTo>
                      <a:pt x="372" y="383"/>
                    </a:lnTo>
                    <a:lnTo>
                      <a:pt x="340" y="366"/>
                    </a:lnTo>
                    <a:lnTo>
                      <a:pt x="309" y="346"/>
                    </a:lnTo>
                    <a:lnTo>
                      <a:pt x="278" y="324"/>
                    </a:lnTo>
                    <a:lnTo>
                      <a:pt x="248" y="301"/>
                    </a:lnTo>
                    <a:lnTo>
                      <a:pt x="220" y="277"/>
                    </a:lnTo>
                    <a:lnTo>
                      <a:pt x="192" y="254"/>
                    </a:lnTo>
                    <a:lnTo>
                      <a:pt x="165" y="227"/>
                    </a:lnTo>
                    <a:lnTo>
                      <a:pt x="140" y="201"/>
                    </a:lnTo>
                    <a:lnTo>
                      <a:pt x="117" y="174"/>
                    </a:lnTo>
                    <a:lnTo>
                      <a:pt x="95" y="148"/>
                    </a:lnTo>
                    <a:lnTo>
                      <a:pt x="74" y="121"/>
                    </a:lnTo>
                    <a:lnTo>
                      <a:pt x="57" y="95"/>
                    </a:lnTo>
                    <a:lnTo>
                      <a:pt x="41" y="70"/>
                    </a:lnTo>
                    <a:lnTo>
                      <a:pt x="27" y="46"/>
                    </a:lnTo>
                    <a:lnTo>
                      <a:pt x="16" y="22"/>
                    </a:lnTo>
                    <a:lnTo>
                      <a:pt x="7" y="0"/>
                    </a:lnTo>
                    <a:lnTo>
                      <a:pt x="0" y="3"/>
                    </a:lnTo>
                    <a:lnTo>
                      <a:pt x="9" y="25"/>
                    </a:lnTo>
                    <a:lnTo>
                      <a:pt x="20" y="49"/>
                    </a:lnTo>
                    <a:lnTo>
                      <a:pt x="34" y="74"/>
                    </a:lnTo>
                    <a:lnTo>
                      <a:pt x="50" y="99"/>
                    </a:lnTo>
                    <a:lnTo>
                      <a:pt x="68" y="126"/>
                    </a:lnTo>
                    <a:lnTo>
                      <a:pt x="88" y="152"/>
                    </a:lnTo>
                    <a:lnTo>
                      <a:pt x="110" y="179"/>
                    </a:lnTo>
                    <a:lnTo>
                      <a:pt x="136" y="205"/>
                    </a:lnTo>
                    <a:lnTo>
                      <a:pt x="161" y="232"/>
                    </a:lnTo>
                    <a:lnTo>
                      <a:pt x="187" y="258"/>
                    </a:lnTo>
                    <a:lnTo>
                      <a:pt x="215" y="284"/>
                    </a:lnTo>
                    <a:lnTo>
                      <a:pt x="244" y="308"/>
                    </a:lnTo>
                    <a:lnTo>
                      <a:pt x="274" y="331"/>
                    </a:lnTo>
                    <a:lnTo>
                      <a:pt x="305" y="353"/>
                    </a:lnTo>
                    <a:lnTo>
                      <a:pt x="336" y="372"/>
                    </a:lnTo>
                    <a:lnTo>
                      <a:pt x="369" y="390"/>
                    </a:lnTo>
                    <a:lnTo>
                      <a:pt x="369" y="390"/>
                    </a:lnTo>
                    <a:lnTo>
                      <a:pt x="372" y="3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3" name="Freeform 147"/>
              <p:cNvSpPr>
                <a:spLocks noChangeAspect="1"/>
              </p:cNvSpPr>
              <p:nvPr/>
            </p:nvSpPr>
            <p:spPr bwMode="auto">
              <a:xfrm>
                <a:off x="717" y="921"/>
                <a:ext cx="46" cy="19"/>
              </a:xfrm>
              <a:custGeom>
                <a:avLst/>
                <a:gdLst>
                  <a:gd name="T0" fmla="*/ 92 w 92"/>
                  <a:gd name="T1" fmla="*/ 30 h 37"/>
                  <a:gd name="T2" fmla="*/ 92 w 92"/>
                  <a:gd name="T3" fmla="*/ 30 h 37"/>
                  <a:gd name="T4" fmla="*/ 79 w 92"/>
                  <a:gd name="T5" fmla="*/ 26 h 37"/>
                  <a:gd name="T6" fmla="*/ 66 w 92"/>
                  <a:gd name="T7" fmla="*/ 23 h 37"/>
                  <a:gd name="T8" fmla="*/ 56 w 92"/>
                  <a:gd name="T9" fmla="*/ 21 h 37"/>
                  <a:gd name="T10" fmla="*/ 46 w 92"/>
                  <a:gd name="T11" fmla="*/ 18 h 37"/>
                  <a:gd name="T12" fmla="*/ 38 w 92"/>
                  <a:gd name="T13" fmla="*/ 16 h 37"/>
                  <a:gd name="T14" fmla="*/ 29 w 92"/>
                  <a:gd name="T15" fmla="*/ 12 h 37"/>
                  <a:gd name="T16" fmla="*/ 16 w 92"/>
                  <a:gd name="T17" fmla="*/ 7 h 37"/>
                  <a:gd name="T18" fmla="*/ 3 w 92"/>
                  <a:gd name="T19" fmla="*/ 0 h 37"/>
                  <a:gd name="T20" fmla="*/ 0 w 92"/>
                  <a:gd name="T21" fmla="*/ 7 h 37"/>
                  <a:gd name="T22" fmla="*/ 14 w 92"/>
                  <a:gd name="T23" fmla="*/ 14 h 37"/>
                  <a:gd name="T24" fmla="*/ 27 w 92"/>
                  <a:gd name="T25" fmla="*/ 19 h 37"/>
                  <a:gd name="T26" fmla="*/ 36 w 92"/>
                  <a:gd name="T27" fmla="*/ 23 h 37"/>
                  <a:gd name="T28" fmla="*/ 46 w 92"/>
                  <a:gd name="T29" fmla="*/ 25 h 37"/>
                  <a:gd name="T30" fmla="*/ 56 w 92"/>
                  <a:gd name="T31" fmla="*/ 27 h 37"/>
                  <a:gd name="T32" fmla="*/ 64 w 92"/>
                  <a:gd name="T33" fmla="*/ 30 h 37"/>
                  <a:gd name="T34" fmla="*/ 76 w 92"/>
                  <a:gd name="T35" fmla="*/ 33 h 37"/>
                  <a:gd name="T36" fmla="*/ 90 w 92"/>
                  <a:gd name="T37" fmla="*/ 37 h 37"/>
                  <a:gd name="T38" fmla="*/ 90 w 92"/>
                  <a:gd name="T39" fmla="*/ 37 h 37"/>
                  <a:gd name="T40" fmla="*/ 92 w 92"/>
                  <a:gd name="T41"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37">
                    <a:moveTo>
                      <a:pt x="92" y="30"/>
                    </a:moveTo>
                    <a:lnTo>
                      <a:pt x="92" y="30"/>
                    </a:lnTo>
                    <a:lnTo>
                      <a:pt x="79" y="26"/>
                    </a:lnTo>
                    <a:lnTo>
                      <a:pt x="66" y="23"/>
                    </a:lnTo>
                    <a:lnTo>
                      <a:pt x="56" y="21"/>
                    </a:lnTo>
                    <a:lnTo>
                      <a:pt x="46" y="18"/>
                    </a:lnTo>
                    <a:lnTo>
                      <a:pt x="38" y="16"/>
                    </a:lnTo>
                    <a:lnTo>
                      <a:pt x="29" y="12"/>
                    </a:lnTo>
                    <a:lnTo>
                      <a:pt x="16" y="7"/>
                    </a:lnTo>
                    <a:lnTo>
                      <a:pt x="3" y="0"/>
                    </a:lnTo>
                    <a:lnTo>
                      <a:pt x="0" y="7"/>
                    </a:lnTo>
                    <a:lnTo>
                      <a:pt x="14" y="14"/>
                    </a:lnTo>
                    <a:lnTo>
                      <a:pt x="27" y="19"/>
                    </a:lnTo>
                    <a:lnTo>
                      <a:pt x="36" y="23"/>
                    </a:lnTo>
                    <a:lnTo>
                      <a:pt x="46" y="25"/>
                    </a:lnTo>
                    <a:lnTo>
                      <a:pt x="56" y="27"/>
                    </a:lnTo>
                    <a:lnTo>
                      <a:pt x="64" y="30"/>
                    </a:lnTo>
                    <a:lnTo>
                      <a:pt x="76" y="33"/>
                    </a:lnTo>
                    <a:lnTo>
                      <a:pt x="90" y="37"/>
                    </a:lnTo>
                    <a:lnTo>
                      <a:pt x="90" y="37"/>
                    </a:lnTo>
                    <a:lnTo>
                      <a:pt x="92"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4" name="Freeform 148"/>
              <p:cNvSpPr>
                <a:spLocks noChangeAspect="1"/>
              </p:cNvSpPr>
              <p:nvPr/>
            </p:nvSpPr>
            <p:spPr bwMode="auto">
              <a:xfrm>
                <a:off x="762" y="936"/>
                <a:ext cx="28" cy="6"/>
              </a:xfrm>
              <a:custGeom>
                <a:avLst/>
                <a:gdLst>
                  <a:gd name="T0" fmla="*/ 55 w 55"/>
                  <a:gd name="T1" fmla="*/ 3 h 11"/>
                  <a:gd name="T2" fmla="*/ 55 w 55"/>
                  <a:gd name="T3" fmla="*/ 3 h 11"/>
                  <a:gd name="T4" fmla="*/ 51 w 55"/>
                  <a:gd name="T5" fmla="*/ 2 h 11"/>
                  <a:gd name="T6" fmla="*/ 46 w 55"/>
                  <a:gd name="T7" fmla="*/ 2 h 11"/>
                  <a:gd name="T8" fmla="*/ 40 w 55"/>
                  <a:gd name="T9" fmla="*/ 2 h 11"/>
                  <a:gd name="T10" fmla="*/ 33 w 55"/>
                  <a:gd name="T11" fmla="*/ 2 h 11"/>
                  <a:gd name="T12" fmla="*/ 27 w 55"/>
                  <a:gd name="T13" fmla="*/ 2 h 11"/>
                  <a:gd name="T14" fmla="*/ 18 w 55"/>
                  <a:gd name="T15" fmla="*/ 3 h 11"/>
                  <a:gd name="T16" fmla="*/ 10 w 55"/>
                  <a:gd name="T17" fmla="*/ 2 h 11"/>
                  <a:gd name="T18" fmla="*/ 2 w 55"/>
                  <a:gd name="T19" fmla="*/ 0 h 11"/>
                  <a:gd name="T20" fmla="*/ 0 w 55"/>
                  <a:gd name="T21" fmla="*/ 7 h 11"/>
                  <a:gd name="T22" fmla="*/ 10 w 55"/>
                  <a:gd name="T23" fmla="*/ 9 h 11"/>
                  <a:gd name="T24" fmla="*/ 18 w 55"/>
                  <a:gd name="T25" fmla="*/ 10 h 11"/>
                  <a:gd name="T26" fmla="*/ 27 w 55"/>
                  <a:gd name="T27" fmla="*/ 11 h 11"/>
                  <a:gd name="T28" fmla="*/ 33 w 55"/>
                  <a:gd name="T29" fmla="*/ 11 h 11"/>
                  <a:gd name="T30" fmla="*/ 40 w 55"/>
                  <a:gd name="T31" fmla="*/ 11 h 11"/>
                  <a:gd name="T32" fmla="*/ 46 w 55"/>
                  <a:gd name="T33" fmla="*/ 11 h 11"/>
                  <a:gd name="T34" fmla="*/ 51 w 55"/>
                  <a:gd name="T35" fmla="*/ 11 h 11"/>
                  <a:gd name="T36" fmla="*/ 55 w 55"/>
                  <a:gd name="T37" fmla="*/ 10 h 11"/>
                  <a:gd name="T38" fmla="*/ 55 w 55"/>
                  <a:gd name="T39" fmla="*/ 10 h 11"/>
                  <a:gd name="T40" fmla="*/ 55 w 55"/>
                  <a:gd name="T4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11">
                    <a:moveTo>
                      <a:pt x="55" y="3"/>
                    </a:moveTo>
                    <a:lnTo>
                      <a:pt x="55" y="3"/>
                    </a:lnTo>
                    <a:lnTo>
                      <a:pt x="51" y="2"/>
                    </a:lnTo>
                    <a:lnTo>
                      <a:pt x="46" y="2"/>
                    </a:lnTo>
                    <a:lnTo>
                      <a:pt x="40" y="2"/>
                    </a:lnTo>
                    <a:lnTo>
                      <a:pt x="33" y="2"/>
                    </a:lnTo>
                    <a:lnTo>
                      <a:pt x="27" y="2"/>
                    </a:lnTo>
                    <a:lnTo>
                      <a:pt x="18" y="3"/>
                    </a:lnTo>
                    <a:lnTo>
                      <a:pt x="10" y="2"/>
                    </a:lnTo>
                    <a:lnTo>
                      <a:pt x="2" y="0"/>
                    </a:lnTo>
                    <a:lnTo>
                      <a:pt x="0" y="7"/>
                    </a:lnTo>
                    <a:lnTo>
                      <a:pt x="10" y="9"/>
                    </a:lnTo>
                    <a:lnTo>
                      <a:pt x="18" y="10"/>
                    </a:lnTo>
                    <a:lnTo>
                      <a:pt x="27" y="11"/>
                    </a:lnTo>
                    <a:lnTo>
                      <a:pt x="33" y="11"/>
                    </a:lnTo>
                    <a:lnTo>
                      <a:pt x="40" y="11"/>
                    </a:lnTo>
                    <a:lnTo>
                      <a:pt x="46" y="11"/>
                    </a:lnTo>
                    <a:lnTo>
                      <a:pt x="51" y="11"/>
                    </a:lnTo>
                    <a:lnTo>
                      <a:pt x="55" y="10"/>
                    </a:lnTo>
                    <a:lnTo>
                      <a:pt x="55" y="10"/>
                    </a:lnTo>
                    <a:lnTo>
                      <a:pt x="5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5" name="Freeform 149"/>
              <p:cNvSpPr>
                <a:spLocks noChangeAspect="1"/>
              </p:cNvSpPr>
              <p:nvPr/>
            </p:nvSpPr>
            <p:spPr bwMode="auto">
              <a:xfrm>
                <a:off x="790" y="938"/>
                <a:ext cx="34" cy="16"/>
              </a:xfrm>
              <a:custGeom>
                <a:avLst/>
                <a:gdLst>
                  <a:gd name="T0" fmla="*/ 68 w 68"/>
                  <a:gd name="T1" fmla="*/ 26 h 32"/>
                  <a:gd name="T2" fmla="*/ 68 w 68"/>
                  <a:gd name="T3" fmla="*/ 26 h 32"/>
                  <a:gd name="T4" fmla="*/ 59 w 68"/>
                  <a:gd name="T5" fmla="*/ 23 h 32"/>
                  <a:gd name="T6" fmla="*/ 51 w 68"/>
                  <a:gd name="T7" fmla="*/ 21 h 32"/>
                  <a:gd name="T8" fmla="*/ 42 w 68"/>
                  <a:gd name="T9" fmla="*/ 17 h 32"/>
                  <a:gd name="T10" fmla="*/ 34 w 68"/>
                  <a:gd name="T11" fmla="*/ 13 h 32"/>
                  <a:gd name="T12" fmla="*/ 25 w 68"/>
                  <a:gd name="T13" fmla="*/ 8 h 32"/>
                  <a:gd name="T14" fmla="*/ 16 w 68"/>
                  <a:gd name="T15" fmla="*/ 5 h 32"/>
                  <a:gd name="T16" fmla="*/ 10 w 68"/>
                  <a:gd name="T17" fmla="*/ 2 h 32"/>
                  <a:gd name="T18" fmla="*/ 0 w 68"/>
                  <a:gd name="T19" fmla="*/ 0 h 32"/>
                  <a:gd name="T20" fmla="*/ 0 w 68"/>
                  <a:gd name="T21" fmla="*/ 7 h 32"/>
                  <a:gd name="T22" fmla="*/ 7 w 68"/>
                  <a:gd name="T23" fmla="*/ 9 h 32"/>
                  <a:gd name="T24" fmla="*/ 14 w 68"/>
                  <a:gd name="T25" fmla="*/ 12 h 32"/>
                  <a:gd name="T26" fmla="*/ 22 w 68"/>
                  <a:gd name="T27" fmla="*/ 15 h 32"/>
                  <a:gd name="T28" fmla="*/ 31 w 68"/>
                  <a:gd name="T29" fmla="*/ 20 h 32"/>
                  <a:gd name="T30" fmla="*/ 39 w 68"/>
                  <a:gd name="T31" fmla="*/ 24 h 32"/>
                  <a:gd name="T32" fmla="*/ 49 w 68"/>
                  <a:gd name="T33" fmla="*/ 28 h 32"/>
                  <a:gd name="T34" fmla="*/ 59 w 68"/>
                  <a:gd name="T35" fmla="*/ 30 h 32"/>
                  <a:gd name="T36" fmla="*/ 68 w 68"/>
                  <a:gd name="T37" fmla="*/ 32 h 32"/>
                  <a:gd name="T38" fmla="*/ 68 w 68"/>
                  <a:gd name="T39" fmla="*/ 32 h 32"/>
                  <a:gd name="T40" fmla="*/ 68 w 68"/>
                  <a:gd name="T41"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32">
                    <a:moveTo>
                      <a:pt x="68" y="26"/>
                    </a:moveTo>
                    <a:lnTo>
                      <a:pt x="68" y="26"/>
                    </a:lnTo>
                    <a:lnTo>
                      <a:pt x="59" y="23"/>
                    </a:lnTo>
                    <a:lnTo>
                      <a:pt x="51" y="21"/>
                    </a:lnTo>
                    <a:lnTo>
                      <a:pt x="42" y="17"/>
                    </a:lnTo>
                    <a:lnTo>
                      <a:pt x="34" y="13"/>
                    </a:lnTo>
                    <a:lnTo>
                      <a:pt x="25" y="8"/>
                    </a:lnTo>
                    <a:lnTo>
                      <a:pt x="16" y="5"/>
                    </a:lnTo>
                    <a:lnTo>
                      <a:pt x="10" y="2"/>
                    </a:lnTo>
                    <a:lnTo>
                      <a:pt x="0" y="0"/>
                    </a:lnTo>
                    <a:lnTo>
                      <a:pt x="0" y="7"/>
                    </a:lnTo>
                    <a:lnTo>
                      <a:pt x="7" y="9"/>
                    </a:lnTo>
                    <a:lnTo>
                      <a:pt x="14" y="12"/>
                    </a:lnTo>
                    <a:lnTo>
                      <a:pt x="22" y="15"/>
                    </a:lnTo>
                    <a:lnTo>
                      <a:pt x="31" y="20"/>
                    </a:lnTo>
                    <a:lnTo>
                      <a:pt x="39" y="24"/>
                    </a:lnTo>
                    <a:lnTo>
                      <a:pt x="49" y="28"/>
                    </a:lnTo>
                    <a:lnTo>
                      <a:pt x="59" y="30"/>
                    </a:lnTo>
                    <a:lnTo>
                      <a:pt x="68" y="32"/>
                    </a:lnTo>
                    <a:lnTo>
                      <a:pt x="68" y="32"/>
                    </a:lnTo>
                    <a:lnTo>
                      <a:pt x="6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6" name="Freeform 150"/>
              <p:cNvSpPr>
                <a:spLocks noChangeAspect="1"/>
              </p:cNvSpPr>
              <p:nvPr/>
            </p:nvSpPr>
            <p:spPr bwMode="auto">
              <a:xfrm>
                <a:off x="824" y="946"/>
                <a:ext cx="127" cy="11"/>
              </a:xfrm>
              <a:custGeom>
                <a:avLst/>
                <a:gdLst>
                  <a:gd name="T0" fmla="*/ 252 w 255"/>
                  <a:gd name="T1" fmla="*/ 0 h 21"/>
                  <a:gd name="T2" fmla="*/ 252 w 255"/>
                  <a:gd name="T3" fmla="*/ 0 h 21"/>
                  <a:gd name="T4" fmla="*/ 246 w 255"/>
                  <a:gd name="T5" fmla="*/ 3 h 21"/>
                  <a:gd name="T6" fmla="*/ 234 w 255"/>
                  <a:gd name="T7" fmla="*/ 5 h 21"/>
                  <a:gd name="T8" fmla="*/ 220 w 255"/>
                  <a:gd name="T9" fmla="*/ 6 h 21"/>
                  <a:gd name="T10" fmla="*/ 205 w 255"/>
                  <a:gd name="T11" fmla="*/ 8 h 21"/>
                  <a:gd name="T12" fmla="*/ 188 w 255"/>
                  <a:gd name="T13" fmla="*/ 10 h 21"/>
                  <a:gd name="T14" fmla="*/ 170 w 255"/>
                  <a:gd name="T15" fmla="*/ 10 h 21"/>
                  <a:gd name="T16" fmla="*/ 150 w 255"/>
                  <a:gd name="T17" fmla="*/ 10 h 21"/>
                  <a:gd name="T18" fmla="*/ 130 w 255"/>
                  <a:gd name="T19" fmla="*/ 11 h 21"/>
                  <a:gd name="T20" fmla="*/ 111 w 255"/>
                  <a:gd name="T21" fmla="*/ 11 h 21"/>
                  <a:gd name="T22" fmla="*/ 91 w 255"/>
                  <a:gd name="T23" fmla="*/ 12 h 21"/>
                  <a:gd name="T24" fmla="*/ 73 w 255"/>
                  <a:gd name="T25" fmla="*/ 12 h 21"/>
                  <a:gd name="T26" fmla="*/ 54 w 255"/>
                  <a:gd name="T27" fmla="*/ 11 h 21"/>
                  <a:gd name="T28" fmla="*/ 38 w 255"/>
                  <a:gd name="T29" fmla="*/ 11 h 21"/>
                  <a:gd name="T30" fmla="*/ 23 w 255"/>
                  <a:gd name="T31" fmla="*/ 11 h 21"/>
                  <a:gd name="T32" fmla="*/ 11 w 255"/>
                  <a:gd name="T33" fmla="*/ 11 h 21"/>
                  <a:gd name="T34" fmla="*/ 0 w 255"/>
                  <a:gd name="T35" fmla="*/ 10 h 21"/>
                  <a:gd name="T36" fmla="*/ 0 w 255"/>
                  <a:gd name="T37" fmla="*/ 16 h 21"/>
                  <a:gd name="T38" fmla="*/ 11 w 255"/>
                  <a:gd name="T39" fmla="*/ 18 h 21"/>
                  <a:gd name="T40" fmla="*/ 23 w 255"/>
                  <a:gd name="T41" fmla="*/ 20 h 21"/>
                  <a:gd name="T42" fmla="*/ 38 w 255"/>
                  <a:gd name="T43" fmla="*/ 20 h 21"/>
                  <a:gd name="T44" fmla="*/ 54 w 255"/>
                  <a:gd name="T45" fmla="*/ 20 h 21"/>
                  <a:gd name="T46" fmla="*/ 73 w 255"/>
                  <a:gd name="T47" fmla="*/ 21 h 21"/>
                  <a:gd name="T48" fmla="*/ 91 w 255"/>
                  <a:gd name="T49" fmla="*/ 21 h 21"/>
                  <a:gd name="T50" fmla="*/ 111 w 255"/>
                  <a:gd name="T51" fmla="*/ 20 h 21"/>
                  <a:gd name="T52" fmla="*/ 130 w 255"/>
                  <a:gd name="T53" fmla="*/ 20 h 21"/>
                  <a:gd name="T54" fmla="*/ 150 w 255"/>
                  <a:gd name="T55" fmla="*/ 19 h 21"/>
                  <a:gd name="T56" fmla="*/ 170 w 255"/>
                  <a:gd name="T57" fmla="*/ 19 h 21"/>
                  <a:gd name="T58" fmla="*/ 188 w 255"/>
                  <a:gd name="T59" fmla="*/ 16 h 21"/>
                  <a:gd name="T60" fmla="*/ 205 w 255"/>
                  <a:gd name="T61" fmla="*/ 15 h 21"/>
                  <a:gd name="T62" fmla="*/ 220 w 255"/>
                  <a:gd name="T63" fmla="*/ 13 h 21"/>
                  <a:gd name="T64" fmla="*/ 234 w 255"/>
                  <a:gd name="T65" fmla="*/ 12 h 21"/>
                  <a:gd name="T66" fmla="*/ 246 w 255"/>
                  <a:gd name="T67" fmla="*/ 10 h 21"/>
                  <a:gd name="T68" fmla="*/ 255 w 255"/>
                  <a:gd name="T69" fmla="*/ 7 h 21"/>
                  <a:gd name="T70" fmla="*/ 255 w 255"/>
                  <a:gd name="T71" fmla="*/ 7 h 21"/>
                  <a:gd name="T72" fmla="*/ 252 w 255"/>
                  <a:gd name="T7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5" h="21">
                    <a:moveTo>
                      <a:pt x="252" y="0"/>
                    </a:moveTo>
                    <a:lnTo>
                      <a:pt x="252" y="0"/>
                    </a:lnTo>
                    <a:lnTo>
                      <a:pt x="246" y="3"/>
                    </a:lnTo>
                    <a:lnTo>
                      <a:pt x="234" y="5"/>
                    </a:lnTo>
                    <a:lnTo>
                      <a:pt x="220" y="6"/>
                    </a:lnTo>
                    <a:lnTo>
                      <a:pt x="205" y="8"/>
                    </a:lnTo>
                    <a:lnTo>
                      <a:pt x="188" y="10"/>
                    </a:lnTo>
                    <a:lnTo>
                      <a:pt x="170" y="10"/>
                    </a:lnTo>
                    <a:lnTo>
                      <a:pt x="150" y="10"/>
                    </a:lnTo>
                    <a:lnTo>
                      <a:pt x="130" y="11"/>
                    </a:lnTo>
                    <a:lnTo>
                      <a:pt x="111" y="11"/>
                    </a:lnTo>
                    <a:lnTo>
                      <a:pt x="91" y="12"/>
                    </a:lnTo>
                    <a:lnTo>
                      <a:pt x="73" y="12"/>
                    </a:lnTo>
                    <a:lnTo>
                      <a:pt x="54" y="11"/>
                    </a:lnTo>
                    <a:lnTo>
                      <a:pt x="38" y="11"/>
                    </a:lnTo>
                    <a:lnTo>
                      <a:pt x="23" y="11"/>
                    </a:lnTo>
                    <a:lnTo>
                      <a:pt x="11" y="11"/>
                    </a:lnTo>
                    <a:lnTo>
                      <a:pt x="0" y="10"/>
                    </a:lnTo>
                    <a:lnTo>
                      <a:pt x="0" y="16"/>
                    </a:lnTo>
                    <a:lnTo>
                      <a:pt x="11" y="18"/>
                    </a:lnTo>
                    <a:lnTo>
                      <a:pt x="23" y="20"/>
                    </a:lnTo>
                    <a:lnTo>
                      <a:pt x="38" y="20"/>
                    </a:lnTo>
                    <a:lnTo>
                      <a:pt x="54" y="20"/>
                    </a:lnTo>
                    <a:lnTo>
                      <a:pt x="73" y="21"/>
                    </a:lnTo>
                    <a:lnTo>
                      <a:pt x="91" y="21"/>
                    </a:lnTo>
                    <a:lnTo>
                      <a:pt x="111" y="20"/>
                    </a:lnTo>
                    <a:lnTo>
                      <a:pt x="130" y="20"/>
                    </a:lnTo>
                    <a:lnTo>
                      <a:pt x="150" y="19"/>
                    </a:lnTo>
                    <a:lnTo>
                      <a:pt x="170" y="19"/>
                    </a:lnTo>
                    <a:lnTo>
                      <a:pt x="188" y="16"/>
                    </a:lnTo>
                    <a:lnTo>
                      <a:pt x="205" y="15"/>
                    </a:lnTo>
                    <a:lnTo>
                      <a:pt x="220" y="13"/>
                    </a:lnTo>
                    <a:lnTo>
                      <a:pt x="234" y="12"/>
                    </a:lnTo>
                    <a:lnTo>
                      <a:pt x="246" y="10"/>
                    </a:lnTo>
                    <a:lnTo>
                      <a:pt x="255" y="7"/>
                    </a:lnTo>
                    <a:lnTo>
                      <a:pt x="255" y="7"/>
                    </a:lnTo>
                    <a:lnTo>
                      <a:pt x="2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7" name="Freeform 151"/>
              <p:cNvSpPr>
                <a:spLocks noChangeAspect="1"/>
              </p:cNvSpPr>
              <p:nvPr/>
            </p:nvSpPr>
            <p:spPr bwMode="auto">
              <a:xfrm>
                <a:off x="950" y="928"/>
                <a:ext cx="64" cy="22"/>
              </a:xfrm>
              <a:custGeom>
                <a:avLst/>
                <a:gdLst>
                  <a:gd name="T0" fmla="*/ 128 w 128"/>
                  <a:gd name="T1" fmla="*/ 0 h 42"/>
                  <a:gd name="T2" fmla="*/ 128 w 128"/>
                  <a:gd name="T3" fmla="*/ 0 h 42"/>
                  <a:gd name="T4" fmla="*/ 114 w 128"/>
                  <a:gd name="T5" fmla="*/ 0 h 42"/>
                  <a:gd name="T6" fmla="*/ 99 w 128"/>
                  <a:gd name="T7" fmla="*/ 2 h 42"/>
                  <a:gd name="T8" fmla="*/ 82 w 128"/>
                  <a:gd name="T9" fmla="*/ 7 h 42"/>
                  <a:gd name="T10" fmla="*/ 65 w 128"/>
                  <a:gd name="T11" fmla="*/ 12 h 42"/>
                  <a:gd name="T12" fmla="*/ 49 w 128"/>
                  <a:gd name="T13" fmla="*/ 18 h 42"/>
                  <a:gd name="T14" fmla="*/ 32 w 128"/>
                  <a:gd name="T15" fmla="*/ 25 h 42"/>
                  <a:gd name="T16" fmla="*/ 15 w 128"/>
                  <a:gd name="T17" fmla="*/ 31 h 42"/>
                  <a:gd name="T18" fmla="*/ 0 w 128"/>
                  <a:gd name="T19" fmla="*/ 35 h 42"/>
                  <a:gd name="T20" fmla="*/ 3 w 128"/>
                  <a:gd name="T21" fmla="*/ 42 h 42"/>
                  <a:gd name="T22" fmla="*/ 18 w 128"/>
                  <a:gd name="T23" fmla="*/ 38 h 42"/>
                  <a:gd name="T24" fmla="*/ 34 w 128"/>
                  <a:gd name="T25" fmla="*/ 32 h 42"/>
                  <a:gd name="T26" fmla="*/ 51 w 128"/>
                  <a:gd name="T27" fmla="*/ 25 h 42"/>
                  <a:gd name="T28" fmla="*/ 67 w 128"/>
                  <a:gd name="T29" fmla="*/ 19 h 42"/>
                  <a:gd name="T30" fmla="*/ 84 w 128"/>
                  <a:gd name="T31" fmla="*/ 13 h 42"/>
                  <a:gd name="T32" fmla="*/ 99 w 128"/>
                  <a:gd name="T33" fmla="*/ 9 h 42"/>
                  <a:gd name="T34" fmla="*/ 114 w 128"/>
                  <a:gd name="T35" fmla="*/ 7 h 42"/>
                  <a:gd name="T36" fmla="*/ 128 w 128"/>
                  <a:gd name="T37" fmla="*/ 7 h 42"/>
                  <a:gd name="T38" fmla="*/ 128 w 128"/>
                  <a:gd name="T39" fmla="*/ 7 h 42"/>
                  <a:gd name="T40" fmla="*/ 128 w 128"/>
                  <a:gd name="T4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42">
                    <a:moveTo>
                      <a:pt x="128" y="0"/>
                    </a:moveTo>
                    <a:lnTo>
                      <a:pt x="128" y="0"/>
                    </a:lnTo>
                    <a:lnTo>
                      <a:pt x="114" y="0"/>
                    </a:lnTo>
                    <a:lnTo>
                      <a:pt x="99" y="2"/>
                    </a:lnTo>
                    <a:lnTo>
                      <a:pt x="82" y="7"/>
                    </a:lnTo>
                    <a:lnTo>
                      <a:pt x="65" y="12"/>
                    </a:lnTo>
                    <a:lnTo>
                      <a:pt x="49" y="18"/>
                    </a:lnTo>
                    <a:lnTo>
                      <a:pt x="32" y="25"/>
                    </a:lnTo>
                    <a:lnTo>
                      <a:pt x="15" y="31"/>
                    </a:lnTo>
                    <a:lnTo>
                      <a:pt x="0" y="35"/>
                    </a:lnTo>
                    <a:lnTo>
                      <a:pt x="3" y="42"/>
                    </a:lnTo>
                    <a:lnTo>
                      <a:pt x="18" y="38"/>
                    </a:lnTo>
                    <a:lnTo>
                      <a:pt x="34" y="32"/>
                    </a:lnTo>
                    <a:lnTo>
                      <a:pt x="51" y="25"/>
                    </a:lnTo>
                    <a:lnTo>
                      <a:pt x="67" y="19"/>
                    </a:lnTo>
                    <a:lnTo>
                      <a:pt x="84" y="13"/>
                    </a:lnTo>
                    <a:lnTo>
                      <a:pt x="99" y="9"/>
                    </a:lnTo>
                    <a:lnTo>
                      <a:pt x="114" y="7"/>
                    </a:lnTo>
                    <a:lnTo>
                      <a:pt x="128" y="7"/>
                    </a:lnTo>
                    <a:lnTo>
                      <a:pt x="128" y="7"/>
                    </a:lnTo>
                    <a:lnTo>
                      <a:pt x="1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8" name="Freeform 152"/>
              <p:cNvSpPr>
                <a:spLocks noChangeAspect="1"/>
              </p:cNvSpPr>
              <p:nvPr/>
            </p:nvSpPr>
            <p:spPr bwMode="auto">
              <a:xfrm>
                <a:off x="1014" y="916"/>
                <a:ext cx="54" cy="16"/>
              </a:xfrm>
              <a:custGeom>
                <a:avLst/>
                <a:gdLst>
                  <a:gd name="T0" fmla="*/ 105 w 110"/>
                  <a:gd name="T1" fmla="*/ 7 h 34"/>
                  <a:gd name="T2" fmla="*/ 103 w 110"/>
                  <a:gd name="T3" fmla="*/ 0 h 34"/>
                  <a:gd name="T4" fmla="*/ 92 w 110"/>
                  <a:gd name="T5" fmla="*/ 6 h 34"/>
                  <a:gd name="T6" fmla="*/ 81 w 110"/>
                  <a:gd name="T7" fmla="*/ 12 h 34"/>
                  <a:gd name="T8" fmla="*/ 68 w 110"/>
                  <a:gd name="T9" fmla="*/ 16 h 34"/>
                  <a:gd name="T10" fmla="*/ 55 w 110"/>
                  <a:gd name="T11" fmla="*/ 20 h 34"/>
                  <a:gd name="T12" fmla="*/ 42 w 110"/>
                  <a:gd name="T13" fmla="*/ 23 h 34"/>
                  <a:gd name="T14" fmla="*/ 28 w 110"/>
                  <a:gd name="T15" fmla="*/ 26 h 34"/>
                  <a:gd name="T16" fmla="*/ 14 w 110"/>
                  <a:gd name="T17" fmla="*/ 24 h 34"/>
                  <a:gd name="T18" fmla="*/ 0 w 110"/>
                  <a:gd name="T19" fmla="*/ 26 h 34"/>
                  <a:gd name="T20" fmla="*/ 0 w 110"/>
                  <a:gd name="T21" fmla="*/ 33 h 34"/>
                  <a:gd name="T22" fmla="*/ 14 w 110"/>
                  <a:gd name="T23" fmla="*/ 34 h 34"/>
                  <a:gd name="T24" fmla="*/ 28 w 110"/>
                  <a:gd name="T25" fmla="*/ 33 h 34"/>
                  <a:gd name="T26" fmla="*/ 42 w 110"/>
                  <a:gd name="T27" fmla="*/ 30 h 34"/>
                  <a:gd name="T28" fmla="*/ 55 w 110"/>
                  <a:gd name="T29" fmla="*/ 27 h 34"/>
                  <a:gd name="T30" fmla="*/ 70 w 110"/>
                  <a:gd name="T31" fmla="*/ 23 h 34"/>
                  <a:gd name="T32" fmla="*/ 83 w 110"/>
                  <a:gd name="T33" fmla="*/ 19 h 34"/>
                  <a:gd name="T34" fmla="*/ 95 w 110"/>
                  <a:gd name="T35" fmla="*/ 13 h 34"/>
                  <a:gd name="T36" fmla="*/ 107 w 110"/>
                  <a:gd name="T37" fmla="*/ 7 h 34"/>
                  <a:gd name="T38" fmla="*/ 105 w 110"/>
                  <a:gd name="T39" fmla="*/ 0 h 34"/>
                  <a:gd name="T40" fmla="*/ 107 w 110"/>
                  <a:gd name="T41" fmla="*/ 7 h 34"/>
                  <a:gd name="T42" fmla="*/ 110 w 110"/>
                  <a:gd name="T43" fmla="*/ 5 h 34"/>
                  <a:gd name="T44" fmla="*/ 108 w 110"/>
                  <a:gd name="T45" fmla="*/ 1 h 34"/>
                  <a:gd name="T46" fmla="*/ 106 w 110"/>
                  <a:gd name="T47" fmla="*/ 0 h 34"/>
                  <a:gd name="T48" fmla="*/ 103 w 110"/>
                  <a:gd name="T49" fmla="*/ 0 h 34"/>
                  <a:gd name="T50" fmla="*/ 105 w 110"/>
                  <a:gd name="T5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34">
                    <a:moveTo>
                      <a:pt x="105" y="7"/>
                    </a:moveTo>
                    <a:lnTo>
                      <a:pt x="103" y="0"/>
                    </a:lnTo>
                    <a:lnTo>
                      <a:pt x="92" y="6"/>
                    </a:lnTo>
                    <a:lnTo>
                      <a:pt x="81" y="12"/>
                    </a:lnTo>
                    <a:lnTo>
                      <a:pt x="68" y="16"/>
                    </a:lnTo>
                    <a:lnTo>
                      <a:pt x="55" y="20"/>
                    </a:lnTo>
                    <a:lnTo>
                      <a:pt x="42" y="23"/>
                    </a:lnTo>
                    <a:lnTo>
                      <a:pt x="28" y="26"/>
                    </a:lnTo>
                    <a:lnTo>
                      <a:pt x="14" y="24"/>
                    </a:lnTo>
                    <a:lnTo>
                      <a:pt x="0" y="26"/>
                    </a:lnTo>
                    <a:lnTo>
                      <a:pt x="0" y="33"/>
                    </a:lnTo>
                    <a:lnTo>
                      <a:pt x="14" y="34"/>
                    </a:lnTo>
                    <a:lnTo>
                      <a:pt x="28" y="33"/>
                    </a:lnTo>
                    <a:lnTo>
                      <a:pt x="42" y="30"/>
                    </a:lnTo>
                    <a:lnTo>
                      <a:pt x="55" y="27"/>
                    </a:lnTo>
                    <a:lnTo>
                      <a:pt x="70" y="23"/>
                    </a:lnTo>
                    <a:lnTo>
                      <a:pt x="83" y="19"/>
                    </a:lnTo>
                    <a:lnTo>
                      <a:pt x="95" y="13"/>
                    </a:lnTo>
                    <a:lnTo>
                      <a:pt x="107" y="7"/>
                    </a:lnTo>
                    <a:lnTo>
                      <a:pt x="105" y="0"/>
                    </a:lnTo>
                    <a:lnTo>
                      <a:pt x="107" y="7"/>
                    </a:lnTo>
                    <a:lnTo>
                      <a:pt x="110" y="5"/>
                    </a:lnTo>
                    <a:lnTo>
                      <a:pt x="108" y="1"/>
                    </a:lnTo>
                    <a:lnTo>
                      <a:pt x="106" y="0"/>
                    </a:lnTo>
                    <a:lnTo>
                      <a:pt x="103" y="0"/>
                    </a:lnTo>
                    <a:lnTo>
                      <a:pt x="10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49" name="Freeform 153"/>
              <p:cNvSpPr>
                <a:spLocks noChangeAspect="1"/>
              </p:cNvSpPr>
              <p:nvPr/>
            </p:nvSpPr>
            <p:spPr bwMode="auto">
              <a:xfrm>
                <a:off x="999" y="916"/>
                <a:ext cx="67" cy="13"/>
              </a:xfrm>
              <a:custGeom>
                <a:avLst/>
                <a:gdLst>
                  <a:gd name="T0" fmla="*/ 0 w 135"/>
                  <a:gd name="T1" fmla="*/ 27 h 27"/>
                  <a:gd name="T2" fmla="*/ 0 w 135"/>
                  <a:gd name="T3" fmla="*/ 27 h 27"/>
                  <a:gd name="T4" fmla="*/ 12 w 135"/>
                  <a:gd name="T5" fmla="*/ 26 h 27"/>
                  <a:gd name="T6" fmla="*/ 27 w 135"/>
                  <a:gd name="T7" fmla="*/ 23 h 27"/>
                  <a:gd name="T8" fmla="*/ 46 w 135"/>
                  <a:gd name="T9" fmla="*/ 21 h 27"/>
                  <a:gd name="T10" fmla="*/ 67 w 135"/>
                  <a:gd name="T11" fmla="*/ 18 h 27"/>
                  <a:gd name="T12" fmla="*/ 88 w 135"/>
                  <a:gd name="T13" fmla="*/ 15 h 27"/>
                  <a:gd name="T14" fmla="*/ 107 w 135"/>
                  <a:gd name="T15" fmla="*/ 12 h 27"/>
                  <a:gd name="T16" fmla="*/ 123 w 135"/>
                  <a:gd name="T17" fmla="*/ 9 h 27"/>
                  <a:gd name="T18" fmla="*/ 135 w 135"/>
                  <a:gd name="T19" fmla="*/ 7 h 27"/>
                  <a:gd name="T20" fmla="*/ 135 w 135"/>
                  <a:gd name="T21" fmla="*/ 0 h 27"/>
                  <a:gd name="T22" fmla="*/ 123 w 135"/>
                  <a:gd name="T23" fmla="*/ 3 h 27"/>
                  <a:gd name="T24" fmla="*/ 107 w 135"/>
                  <a:gd name="T25" fmla="*/ 5 h 27"/>
                  <a:gd name="T26" fmla="*/ 88 w 135"/>
                  <a:gd name="T27" fmla="*/ 8 h 27"/>
                  <a:gd name="T28" fmla="*/ 67 w 135"/>
                  <a:gd name="T29" fmla="*/ 11 h 27"/>
                  <a:gd name="T30" fmla="*/ 46 w 135"/>
                  <a:gd name="T31" fmla="*/ 14 h 27"/>
                  <a:gd name="T32" fmla="*/ 27 w 135"/>
                  <a:gd name="T33" fmla="*/ 16 h 27"/>
                  <a:gd name="T34" fmla="*/ 12 w 135"/>
                  <a:gd name="T35" fmla="*/ 19 h 27"/>
                  <a:gd name="T36" fmla="*/ 0 w 135"/>
                  <a:gd name="T37" fmla="*/ 20 h 27"/>
                  <a:gd name="T38" fmla="*/ 0 w 135"/>
                  <a:gd name="T39" fmla="*/ 20 h 27"/>
                  <a:gd name="T40" fmla="*/ 0 w 135"/>
                  <a:gd name="T4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27">
                    <a:moveTo>
                      <a:pt x="0" y="27"/>
                    </a:moveTo>
                    <a:lnTo>
                      <a:pt x="0" y="27"/>
                    </a:lnTo>
                    <a:lnTo>
                      <a:pt x="12" y="26"/>
                    </a:lnTo>
                    <a:lnTo>
                      <a:pt x="27" y="23"/>
                    </a:lnTo>
                    <a:lnTo>
                      <a:pt x="46" y="21"/>
                    </a:lnTo>
                    <a:lnTo>
                      <a:pt x="67" y="18"/>
                    </a:lnTo>
                    <a:lnTo>
                      <a:pt x="88" y="15"/>
                    </a:lnTo>
                    <a:lnTo>
                      <a:pt x="107" y="12"/>
                    </a:lnTo>
                    <a:lnTo>
                      <a:pt x="123" y="9"/>
                    </a:lnTo>
                    <a:lnTo>
                      <a:pt x="135" y="7"/>
                    </a:lnTo>
                    <a:lnTo>
                      <a:pt x="135" y="0"/>
                    </a:lnTo>
                    <a:lnTo>
                      <a:pt x="123" y="3"/>
                    </a:lnTo>
                    <a:lnTo>
                      <a:pt x="107" y="5"/>
                    </a:lnTo>
                    <a:lnTo>
                      <a:pt x="88" y="8"/>
                    </a:lnTo>
                    <a:lnTo>
                      <a:pt x="67" y="11"/>
                    </a:lnTo>
                    <a:lnTo>
                      <a:pt x="46" y="14"/>
                    </a:lnTo>
                    <a:lnTo>
                      <a:pt x="27" y="16"/>
                    </a:lnTo>
                    <a:lnTo>
                      <a:pt x="12" y="19"/>
                    </a:lnTo>
                    <a:lnTo>
                      <a:pt x="0" y="20"/>
                    </a:lnTo>
                    <a:lnTo>
                      <a:pt x="0" y="2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0" name="Freeform 154"/>
              <p:cNvSpPr>
                <a:spLocks noChangeAspect="1"/>
              </p:cNvSpPr>
              <p:nvPr/>
            </p:nvSpPr>
            <p:spPr bwMode="auto">
              <a:xfrm>
                <a:off x="983" y="913"/>
                <a:ext cx="16" cy="16"/>
              </a:xfrm>
              <a:custGeom>
                <a:avLst/>
                <a:gdLst>
                  <a:gd name="T0" fmla="*/ 7 w 32"/>
                  <a:gd name="T1" fmla="*/ 8 h 31"/>
                  <a:gd name="T2" fmla="*/ 0 w 32"/>
                  <a:gd name="T3" fmla="*/ 4 h 31"/>
                  <a:gd name="T4" fmla="*/ 2 w 32"/>
                  <a:gd name="T5" fmla="*/ 16 h 31"/>
                  <a:gd name="T6" fmla="*/ 8 w 32"/>
                  <a:gd name="T7" fmla="*/ 24 h 31"/>
                  <a:gd name="T8" fmla="*/ 17 w 32"/>
                  <a:gd name="T9" fmla="*/ 30 h 31"/>
                  <a:gd name="T10" fmla="*/ 32 w 32"/>
                  <a:gd name="T11" fmla="*/ 31 h 31"/>
                  <a:gd name="T12" fmla="*/ 32 w 32"/>
                  <a:gd name="T13" fmla="*/ 24 h 31"/>
                  <a:gd name="T14" fmla="*/ 20 w 32"/>
                  <a:gd name="T15" fmla="*/ 23 h 31"/>
                  <a:gd name="T16" fmla="*/ 13 w 32"/>
                  <a:gd name="T17" fmla="*/ 19 h 31"/>
                  <a:gd name="T18" fmla="*/ 9 w 32"/>
                  <a:gd name="T19" fmla="*/ 13 h 31"/>
                  <a:gd name="T20" fmla="*/ 9 w 32"/>
                  <a:gd name="T21" fmla="*/ 4 h 31"/>
                  <a:gd name="T22" fmla="*/ 2 w 32"/>
                  <a:gd name="T23" fmla="*/ 1 h 31"/>
                  <a:gd name="T24" fmla="*/ 9 w 32"/>
                  <a:gd name="T25" fmla="*/ 4 h 31"/>
                  <a:gd name="T26" fmla="*/ 8 w 32"/>
                  <a:gd name="T27" fmla="*/ 1 h 31"/>
                  <a:gd name="T28" fmla="*/ 5 w 32"/>
                  <a:gd name="T29" fmla="*/ 0 h 31"/>
                  <a:gd name="T30" fmla="*/ 1 w 32"/>
                  <a:gd name="T31" fmla="*/ 1 h 31"/>
                  <a:gd name="T32" fmla="*/ 0 w 32"/>
                  <a:gd name="T33" fmla="*/ 4 h 31"/>
                  <a:gd name="T34" fmla="*/ 7 w 32"/>
                  <a:gd name="T35"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7" y="8"/>
                    </a:moveTo>
                    <a:lnTo>
                      <a:pt x="0" y="4"/>
                    </a:lnTo>
                    <a:lnTo>
                      <a:pt x="2" y="16"/>
                    </a:lnTo>
                    <a:lnTo>
                      <a:pt x="8" y="24"/>
                    </a:lnTo>
                    <a:lnTo>
                      <a:pt x="17" y="30"/>
                    </a:lnTo>
                    <a:lnTo>
                      <a:pt x="32" y="31"/>
                    </a:lnTo>
                    <a:lnTo>
                      <a:pt x="32" y="24"/>
                    </a:lnTo>
                    <a:lnTo>
                      <a:pt x="20" y="23"/>
                    </a:lnTo>
                    <a:lnTo>
                      <a:pt x="13" y="19"/>
                    </a:lnTo>
                    <a:lnTo>
                      <a:pt x="9" y="13"/>
                    </a:lnTo>
                    <a:lnTo>
                      <a:pt x="9" y="4"/>
                    </a:lnTo>
                    <a:lnTo>
                      <a:pt x="2" y="1"/>
                    </a:lnTo>
                    <a:lnTo>
                      <a:pt x="9" y="4"/>
                    </a:lnTo>
                    <a:lnTo>
                      <a:pt x="8" y="1"/>
                    </a:lnTo>
                    <a:lnTo>
                      <a:pt x="5" y="0"/>
                    </a:lnTo>
                    <a:lnTo>
                      <a:pt x="1" y="1"/>
                    </a:lnTo>
                    <a:lnTo>
                      <a:pt x="0" y="4"/>
                    </a:lnTo>
                    <a:lnTo>
                      <a:pt x="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1" name="Freeform 155"/>
              <p:cNvSpPr>
                <a:spLocks noChangeAspect="1"/>
              </p:cNvSpPr>
              <p:nvPr/>
            </p:nvSpPr>
            <p:spPr bwMode="auto">
              <a:xfrm>
                <a:off x="961" y="914"/>
                <a:ext cx="25" cy="19"/>
              </a:xfrm>
              <a:custGeom>
                <a:avLst/>
                <a:gdLst>
                  <a:gd name="T0" fmla="*/ 0 w 51"/>
                  <a:gd name="T1" fmla="*/ 39 h 39"/>
                  <a:gd name="T2" fmla="*/ 0 w 51"/>
                  <a:gd name="T3" fmla="*/ 39 h 39"/>
                  <a:gd name="T4" fmla="*/ 7 w 51"/>
                  <a:gd name="T5" fmla="*/ 38 h 39"/>
                  <a:gd name="T6" fmla="*/ 13 w 51"/>
                  <a:gd name="T7" fmla="*/ 36 h 39"/>
                  <a:gd name="T8" fmla="*/ 20 w 51"/>
                  <a:gd name="T9" fmla="*/ 32 h 39"/>
                  <a:gd name="T10" fmla="*/ 26 w 51"/>
                  <a:gd name="T11" fmla="*/ 27 h 39"/>
                  <a:gd name="T12" fmla="*/ 31 w 51"/>
                  <a:gd name="T13" fmla="*/ 23 h 39"/>
                  <a:gd name="T14" fmla="*/ 38 w 51"/>
                  <a:gd name="T15" fmla="*/ 18 h 39"/>
                  <a:gd name="T16" fmla="*/ 44 w 51"/>
                  <a:gd name="T17" fmla="*/ 11 h 39"/>
                  <a:gd name="T18" fmla="*/ 51 w 51"/>
                  <a:gd name="T19" fmla="*/ 7 h 39"/>
                  <a:gd name="T20" fmla="*/ 46 w 51"/>
                  <a:gd name="T21" fmla="*/ 0 h 39"/>
                  <a:gd name="T22" fmla="*/ 39 w 51"/>
                  <a:gd name="T23" fmla="*/ 7 h 39"/>
                  <a:gd name="T24" fmla="*/ 34 w 51"/>
                  <a:gd name="T25" fmla="*/ 11 h 39"/>
                  <a:gd name="T26" fmla="*/ 27 w 51"/>
                  <a:gd name="T27" fmla="*/ 16 h 39"/>
                  <a:gd name="T28" fmla="*/ 21 w 51"/>
                  <a:gd name="T29" fmla="*/ 21 h 39"/>
                  <a:gd name="T30" fmla="*/ 15 w 51"/>
                  <a:gd name="T31" fmla="*/ 25 h 39"/>
                  <a:gd name="T32" fmla="*/ 11 w 51"/>
                  <a:gd name="T33" fmla="*/ 29 h 39"/>
                  <a:gd name="T34" fmla="*/ 5 w 51"/>
                  <a:gd name="T35" fmla="*/ 31 h 39"/>
                  <a:gd name="T36" fmla="*/ 0 w 51"/>
                  <a:gd name="T37" fmla="*/ 32 h 39"/>
                  <a:gd name="T38" fmla="*/ 0 w 51"/>
                  <a:gd name="T39" fmla="*/ 32 h 39"/>
                  <a:gd name="T40" fmla="*/ 0 w 51"/>
                  <a:gd name="T4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9">
                    <a:moveTo>
                      <a:pt x="0" y="39"/>
                    </a:moveTo>
                    <a:lnTo>
                      <a:pt x="0" y="39"/>
                    </a:lnTo>
                    <a:lnTo>
                      <a:pt x="7" y="38"/>
                    </a:lnTo>
                    <a:lnTo>
                      <a:pt x="13" y="36"/>
                    </a:lnTo>
                    <a:lnTo>
                      <a:pt x="20" y="32"/>
                    </a:lnTo>
                    <a:lnTo>
                      <a:pt x="26" y="27"/>
                    </a:lnTo>
                    <a:lnTo>
                      <a:pt x="31" y="23"/>
                    </a:lnTo>
                    <a:lnTo>
                      <a:pt x="38" y="18"/>
                    </a:lnTo>
                    <a:lnTo>
                      <a:pt x="44" y="11"/>
                    </a:lnTo>
                    <a:lnTo>
                      <a:pt x="51" y="7"/>
                    </a:lnTo>
                    <a:lnTo>
                      <a:pt x="46" y="0"/>
                    </a:lnTo>
                    <a:lnTo>
                      <a:pt x="39" y="7"/>
                    </a:lnTo>
                    <a:lnTo>
                      <a:pt x="34" y="11"/>
                    </a:lnTo>
                    <a:lnTo>
                      <a:pt x="27" y="16"/>
                    </a:lnTo>
                    <a:lnTo>
                      <a:pt x="21" y="21"/>
                    </a:lnTo>
                    <a:lnTo>
                      <a:pt x="15" y="25"/>
                    </a:lnTo>
                    <a:lnTo>
                      <a:pt x="11" y="29"/>
                    </a:lnTo>
                    <a:lnTo>
                      <a:pt x="5" y="31"/>
                    </a:lnTo>
                    <a:lnTo>
                      <a:pt x="0" y="32"/>
                    </a:lnTo>
                    <a:lnTo>
                      <a:pt x="0" y="32"/>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2" name="Freeform 156"/>
              <p:cNvSpPr>
                <a:spLocks noChangeAspect="1"/>
              </p:cNvSpPr>
              <p:nvPr/>
            </p:nvSpPr>
            <p:spPr bwMode="auto">
              <a:xfrm>
                <a:off x="940" y="929"/>
                <a:ext cx="21" cy="6"/>
              </a:xfrm>
              <a:custGeom>
                <a:avLst/>
                <a:gdLst>
                  <a:gd name="T0" fmla="*/ 0 w 40"/>
                  <a:gd name="T1" fmla="*/ 7 h 11"/>
                  <a:gd name="T2" fmla="*/ 0 w 40"/>
                  <a:gd name="T3" fmla="*/ 7 h 11"/>
                  <a:gd name="T4" fmla="*/ 5 w 40"/>
                  <a:gd name="T5" fmla="*/ 8 h 11"/>
                  <a:gd name="T6" fmla="*/ 10 w 40"/>
                  <a:gd name="T7" fmla="*/ 8 h 11"/>
                  <a:gd name="T8" fmla="*/ 15 w 40"/>
                  <a:gd name="T9" fmla="*/ 9 h 11"/>
                  <a:gd name="T10" fmla="*/ 21 w 40"/>
                  <a:gd name="T11" fmla="*/ 9 h 11"/>
                  <a:gd name="T12" fmla="*/ 25 w 40"/>
                  <a:gd name="T13" fmla="*/ 10 h 11"/>
                  <a:gd name="T14" fmla="*/ 30 w 40"/>
                  <a:gd name="T15" fmla="*/ 11 h 11"/>
                  <a:gd name="T16" fmla="*/ 36 w 40"/>
                  <a:gd name="T17" fmla="*/ 10 h 11"/>
                  <a:gd name="T18" fmla="*/ 40 w 40"/>
                  <a:gd name="T19" fmla="*/ 9 h 11"/>
                  <a:gd name="T20" fmla="*/ 40 w 40"/>
                  <a:gd name="T21" fmla="*/ 2 h 11"/>
                  <a:gd name="T22" fmla="*/ 36 w 40"/>
                  <a:gd name="T23" fmla="*/ 3 h 11"/>
                  <a:gd name="T24" fmla="*/ 30 w 40"/>
                  <a:gd name="T25" fmla="*/ 2 h 11"/>
                  <a:gd name="T26" fmla="*/ 25 w 40"/>
                  <a:gd name="T27" fmla="*/ 3 h 11"/>
                  <a:gd name="T28" fmla="*/ 21 w 40"/>
                  <a:gd name="T29" fmla="*/ 2 h 11"/>
                  <a:gd name="T30" fmla="*/ 15 w 40"/>
                  <a:gd name="T31" fmla="*/ 2 h 11"/>
                  <a:gd name="T32" fmla="*/ 10 w 40"/>
                  <a:gd name="T33" fmla="*/ 1 h 11"/>
                  <a:gd name="T34" fmla="*/ 5 w 40"/>
                  <a:gd name="T35" fmla="*/ 1 h 11"/>
                  <a:gd name="T36" fmla="*/ 0 w 40"/>
                  <a:gd name="T37" fmla="*/ 0 h 11"/>
                  <a:gd name="T38" fmla="*/ 0 w 40"/>
                  <a:gd name="T39" fmla="*/ 0 h 11"/>
                  <a:gd name="T40" fmla="*/ 0 w 40"/>
                  <a:gd name="T4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1">
                    <a:moveTo>
                      <a:pt x="0" y="7"/>
                    </a:moveTo>
                    <a:lnTo>
                      <a:pt x="0" y="7"/>
                    </a:lnTo>
                    <a:lnTo>
                      <a:pt x="5" y="8"/>
                    </a:lnTo>
                    <a:lnTo>
                      <a:pt x="10" y="8"/>
                    </a:lnTo>
                    <a:lnTo>
                      <a:pt x="15" y="9"/>
                    </a:lnTo>
                    <a:lnTo>
                      <a:pt x="21" y="9"/>
                    </a:lnTo>
                    <a:lnTo>
                      <a:pt x="25" y="10"/>
                    </a:lnTo>
                    <a:lnTo>
                      <a:pt x="30" y="11"/>
                    </a:lnTo>
                    <a:lnTo>
                      <a:pt x="36" y="10"/>
                    </a:lnTo>
                    <a:lnTo>
                      <a:pt x="40" y="9"/>
                    </a:lnTo>
                    <a:lnTo>
                      <a:pt x="40" y="2"/>
                    </a:lnTo>
                    <a:lnTo>
                      <a:pt x="36" y="3"/>
                    </a:lnTo>
                    <a:lnTo>
                      <a:pt x="30" y="2"/>
                    </a:lnTo>
                    <a:lnTo>
                      <a:pt x="25" y="3"/>
                    </a:lnTo>
                    <a:lnTo>
                      <a:pt x="21" y="2"/>
                    </a:lnTo>
                    <a:lnTo>
                      <a:pt x="15" y="2"/>
                    </a:lnTo>
                    <a:lnTo>
                      <a:pt x="10" y="1"/>
                    </a:lnTo>
                    <a:lnTo>
                      <a:pt x="5" y="1"/>
                    </a:lnTo>
                    <a:lnTo>
                      <a:pt x="0"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3" name="Freeform 157"/>
              <p:cNvSpPr>
                <a:spLocks noChangeAspect="1"/>
              </p:cNvSpPr>
              <p:nvPr/>
            </p:nvSpPr>
            <p:spPr bwMode="auto">
              <a:xfrm>
                <a:off x="922" y="927"/>
                <a:ext cx="18" cy="5"/>
              </a:xfrm>
              <a:custGeom>
                <a:avLst/>
                <a:gdLst>
                  <a:gd name="T0" fmla="*/ 2 w 37"/>
                  <a:gd name="T1" fmla="*/ 11 h 11"/>
                  <a:gd name="T2" fmla="*/ 2 w 37"/>
                  <a:gd name="T3" fmla="*/ 11 h 11"/>
                  <a:gd name="T4" fmla="*/ 7 w 37"/>
                  <a:gd name="T5" fmla="*/ 10 h 11"/>
                  <a:gd name="T6" fmla="*/ 11 w 37"/>
                  <a:gd name="T7" fmla="*/ 8 h 11"/>
                  <a:gd name="T8" fmla="*/ 14 w 37"/>
                  <a:gd name="T9" fmla="*/ 7 h 11"/>
                  <a:gd name="T10" fmla="*/ 19 w 37"/>
                  <a:gd name="T11" fmla="*/ 7 h 11"/>
                  <a:gd name="T12" fmla="*/ 23 w 37"/>
                  <a:gd name="T13" fmla="*/ 8 h 11"/>
                  <a:gd name="T14" fmla="*/ 28 w 37"/>
                  <a:gd name="T15" fmla="*/ 8 h 11"/>
                  <a:gd name="T16" fmla="*/ 32 w 37"/>
                  <a:gd name="T17" fmla="*/ 10 h 11"/>
                  <a:gd name="T18" fmla="*/ 37 w 37"/>
                  <a:gd name="T19" fmla="*/ 11 h 11"/>
                  <a:gd name="T20" fmla="*/ 37 w 37"/>
                  <a:gd name="T21" fmla="*/ 4 h 11"/>
                  <a:gd name="T22" fmla="*/ 32 w 37"/>
                  <a:gd name="T23" fmla="*/ 3 h 11"/>
                  <a:gd name="T24" fmla="*/ 28 w 37"/>
                  <a:gd name="T25" fmla="*/ 1 h 11"/>
                  <a:gd name="T26" fmla="*/ 23 w 37"/>
                  <a:gd name="T27" fmla="*/ 1 h 11"/>
                  <a:gd name="T28" fmla="*/ 19 w 37"/>
                  <a:gd name="T29" fmla="*/ 0 h 11"/>
                  <a:gd name="T30" fmla="*/ 14 w 37"/>
                  <a:gd name="T31" fmla="*/ 0 h 11"/>
                  <a:gd name="T32" fmla="*/ 8 w 37"/>
                  <a:gd name="T33" fmla="*/ 1 h 11"/>
                  <a:gd name="T34" fmla="*/ 5 w 37"/>
                  <a:gd name="T35" fmla="*/ 3 h 11"/>
                  <a:gd name="T36" fmla="*/ 0 w 37"/>
                  <a:gd name="T37" fmla="*/ 4 h 11"/>
                  <a:gd name="T38" fmla="*/ 0 w 37"/>
                  <a:gd name="T39" fmla="*/ 4 h 11"/>
                  <a:gd name="T40" fmla="*/ 2 w 37"/>
                  <a:gd name="T4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1">
                    <a:moveTo>
                      <a:pt x="2" y="11"/>
                    </a:moveTo>
                    <a:lnTo>
                      <a:pt x="2" y="11"/>
                    </a:lnTo>
                    <a:lnTo>
                      <a:pt x="7" y="10"/>
                    </a:lnTo>
                    <a:lnTo>
                      <a:pt x="11" y="8"/>
                    </a:lnTo>
                    <a:lnTo>
                      <a:pt x="14" y="7"/>
                    </a:lnTo>
                    <a:lnTo>
                      <a:pt x="19" y="7"/>
                    </a:lnTo>
                    <a:lnTo>
                      <a:pt x="23" y="8"/>
                    </a:lnTo>
                    <a:lnTo>
                      <a:pt x="28" y="8"/>
                    </a:lnTo>
                    <a:lnTo>
                      <a:pt x="32" y="10"/>
                    </a:lnTo>
                    <a:lnTo>
                      <a:pt x="37" y="11"/>
                    </a:lnTo>
                    <a:lnTo>
                      <a:pt x="37" y="4"/>
                    </a:lnTo>
                    <a:lnTo>
                      <a:pt x="32" y="3"/>
                    </a:lnTo>
                    <a:lnTo>
                      <a:pt x="28" y="1"/>
                    </a:lnTo>
                    <a:lnTo>
                      <a:pt x="23" y="1"/>
                    </a:lnTo>
                    <a:lnTo>
                      <a:pt x="19" y="0"/>
                    </a:lnTo>
                    <a:lnTo>
                      <a:pt x="14" y="0"/>
                    </a:lnTo>
                    <a:lnTo>
                      <a:pt x="8" y="1"/>
                    </a:lnTo>
                    <a:lnTo>
                      <a:pt x="5" y="3"/>
                    </a:lnTo>
                    <a:lnTo>
                      <a:pt x="0" y="4"/>
                    </a:lnTo>
                    <a:lnTo>
                      <a:pt x="0" y="4"/>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4" name="Freeform 158"/>
              <p:cNvSpPr>
                <a:spLocks noChangeAspect="1"/>
              </p:cNvSpPr>
              <p:nvPr/>
            </p:nvSpPr>
            <p:spPr bwMode="auto">
              <a:xfrm>
                <a:off x="902" y="928"/>
                <a:ext cx="21" cy="6"/>
              </a:xfrm>
              <a:custGeom>
                <a:avLst/>
                <a:gdLst>
                  <a:gd name="T0" fmla="*/ 4 w 42"/>
                  <a:gd name="T1" fmla="*/ 7 h 11"/>
                  <a:gd name="T2" fmla="*/ 2 w 42"/>
                  <a:gd name="T3" fmla="*/ 7 h 11"/>
                  <a:gd name="T4" fmla="*/ 6 w 42"/>
                  <a:gd name="T5" fmla="*/ 8 h 11"/>
                  <a:gd name="T6" fmla="*/ 10 w 42"/>
                  <a:gd name="T7" fmla="*/ 9 h 11"/>
                  <a:gd name="T8" fmla="*/ 15 w 42"/>
                  <a:gd name="T9" fmla="*/ 9 h 11"/>
                  <a:gd name="T10" fmla="*/ 19 w 42"/>
                  <a:gd name="T11" fmla="*/ 10 h 11"/>
                  <a:gd name="T12" fmla="*/ 25 w 42"/>
                  <a:gd name="T13" fmla="*/ 11 h 11"/>
                  <a:gd name="T14" fmla="*/ 31 w 42"/>
                  <a:gd name="T15" fmla="*/ 10 h 11"/>
                  <a:gd name="T16" fmla="*/ 36 w 42"/>
                  <a:gd name="T17" fmla="*/ 9 h 11"/>
                  <a:gd name="T18" fmla="*/ 42 w 42"/>
                  <a:gd name="T19" fmla="*/ 8 h 11"/>
                  <a:gd name="T20" fmla="*/ 40 w 42"/>
                  <a:gd name="T21" fmla="*/ 1 h 11"/>
                  <a:gd name="T22" fmla="*/ 36 w 42"/>
                  <a:gd name="T23" fmla="*/ 2 h 11"/>
                  <a:gd name="T24" fmla="*/ 31 w 42"/>
                  <a:gd name="T25" fmla="*/ 3 h 11"/>
                  <a:gd name="T26" fmla="*/ 25 w 42"/>
                  <a:gd name="T27" fmla="*/ 2 h 11"/>
                  <a:gd name="T28" fmla="*/ 19 w 42"/>
                  <a:gd name="T29" fmla="*/ 3 h 11"/>
                  <a:gd name="T30" fmla="*/ 15 w 42"/>
                  <a:gd name="T31" fmla="*/ 2 h 11"/>
                  <a:gd name="T32" fmla="*/ 10 w 42"/>
                  <a:gd name="T33" fmla="*/ 2 h 11"/>
                  <a:gd name="T34" fmla="*/ 8 w 42"/>
                  <a:gd name="T35" fmla="*/ 1 h 11"/>
                  <a:gd name="T36" fmla="*/ 4 w 42"/>
                  <a:gd name="T37" fmla="*/ 0 h 11"/>
                  <a:gd name="T38" fmla="*/ 2 w 42"/>
                  <a:gd name="T39" fmla="*/ 0 h 11"/>
                  <a:gd name="T40" fmla="*/ 4 w 42"/>
                  <a:gd name="T41" fmla="*/ 0 h 11"/>
                  <a:gd name="T42" fmla="*/ 1 w 42"/>
                  <a:gd name="T43" fmla="*/ 0 h 11"/>
                  <a:gd name="T44" fmla="*/ 0 w 42"/>
                  <a:gd name="T45" fmla="*/ 2 h 11"/>
                  <a:gd name="T46" fmla="*/ 0 w 42"/>
                  <a:gd name="T47" fmla="*/ 4 h 11"/>
                  <a:gd name="T48" fmla="*/ 2 w 42"/>
                  <a:gd name="T49" fmla="*/ 7 h 11"/>
                  <a:gd name="T50" fmla="*/ 4 w 42"/>
                  <a:gd name="T5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11">
                    <a:moveTo>
                      <a:pt x="4" y="7"/>
                    </a:moveTo>
                    <a:lnTo>
                      <a:pt x="2" y="7"/>
                    </a:lnTo>
                    <a:lnTo>
                      <a:pt x="6" y="8"/>
                    </a:lnTo>
                    <a:lnTo>
                      <a:pt x="10" y="9"/>
                    </a:lnTo>
                    <a:lnTo>
                      <a:pt x="15" y="9"/>
                    </a:lnTo>
                    <a:lnTo>
                      <a:pt x="19" y="10"/>
                    </a:lnTo>
                    <a:lnTo>
                      <a:pt x="25" y="11"/>
                    </a:lnTo>
                    <a:lnTo>
                      <a:pt x="31" y="10"/>
                    </a:lnTo>
                    <a:lnTo>
                      <a:pt x="36" y="9"/>
                    </a:lnTo>
                    <a:lnTo>
                      <a:pt x="42" y="8"/>
                    </a:lnTo>
                    <a:lnTo>
                      <a:pt x="40" y="1"/>
                    </a:lnTo>
                    <a:lnTo>
                      <a:pt x="36" y="2"/>
                    </a:lnTo>
                    <a:lnTo>
                      <a:pt x="31" y="3"/>
                    </a:lnTo>
                    <a:lnTo>
                      <a:pt x="25" y="2"/>
                    </a:lnTo>
                    <a:lnTo>
                      <a:pt x="19" y="3"/>
                    </a:lnTo>
                    <a:lnTo>
                      <a:pt x="15" y="2"/>
                    </a:lnTo>
                    <a:lnTo>
                      <a:pt x="10" y="2"/>
                    </a:lnTo>
                    <a:lnTo>
                      <a:pt x="8" y="1"/>
                    </a:lnTo>
                    <a:lnTo>
                      <a:pt x="4" y="0"/>
                    </a:lnTo>
                    <a:lnTo>
                      <a:pt x="2" y="0"/>
                    </a:lnTo>
                    <a:lnTo>
                      <a:pt x="4" y="0"/>
                    </a:lnTo>
                    <a:lnTo>
                      <a:pt x="1" y="0"/>
                    </a:lnTo>
                    <a:lnTo>
                      <a:pt x="0" y="2"/>
                    </a:lnTo>
                    <a:lnTo>
                      <a:pt x="0" y="4"/>
                    </a:lnTo>
                    <a:lnTo>
                      <a:pt x="2" y="7"/>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5" name="Freeform 159"/>
              <p:cNvSpPr>
                <a:spLocks noChangeAspect="1"/>
              </p:cNvSpPr>
              <p:nvPr/>
            </p:nvSpPr>
            <p:spPr bwMode="auto">
              <a:xfrm>
                <a:off x="888" y="928"/>
                <a:ext cx="16" cy="6"/>
              </a:xfrm>
              <a:custGeom>
                <a:avLst/>
                <a:gdLst>
                  <a:gd name="T0" fmla="*/ 0 w 33"/>
                  <a:gd name="T1" fmla="*/ 10 h 11"/>
                  <a:gd name="T2" fmla="*/ 0 w 33"/>
                  <a:gd name="T3" fmla="*/ 10 h 11"/>
                  <a:gd name="T4" fmla="*/ 7 w 33"/>
                  <a:gd name="T5" fmla="*/ 11 h 11"/>
                  <a:gd name="T6" fmla="*/ 16 w 33"/>
                  <a:gd name="T7" fmla="*/ 11 h 11"/>
                  <a:gd name="T8" fmla="*/ 25 w 33"/>
                  <a:gd name="T9" fmla="*/ 10 h 11"/>
                  <a:gd name="T10" fmla="*/ 33 w 33"/>
                  <a:gd name="T11" fmla="*/ 7 h 11"/>
                  <a:gd name="T12" fmla="*/ 31 w 33"/>
                  <a:gd name="T13" fmla="*/ 0 h 11"/>
                  <a:gd name="T14" fmla="*/ 23 w 33"/>
                  <a:gd name="T15" fmla="*/ 3 h 11"/>
                  <a:gd name="T16" fmla="*/ 16 w 33"/>
                  <a:gd name="T17" fmla="*/ 4 h 11"/>
                  <a:gd name="T18" fmla="*/ 7 w 33"/>
                  <a:gd name="T19" fmla="*/ 4 h 11"/>
                  <a:gd name="T20" fmla="*/ 0 w 33"/>
                  <a:gd name="T21" fmla="*/ 3 h 11"/>
                  <a:gd name="T22" fmla="*/ 0 w 33"/>
                  <a:gd name="T23" fmla="*/ 3 h 11"/>
                  <a:gd name="T24" fmla="*/ 0 w 33"/>
                  <a:gd name="T25"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1">
                    <a:moveTo>
                      <a:pt x="0" y="10"/>
                    </a:moveTo>
                    <a:lnTo>
                      <a:pt x="0" y="10"/>
                    </a:lnTo>
                    <a:lnTo>
                      <a:pt x="7" y="11"/>
                    </a:lnTo>
                    <a:lnTo>
                      <a:pt x="16" y="11"/>
                    </a:lnTo>
                    <a:lnTo>
                      <a:pt x="25" y="10"/>
                    </a:lnTo>
                    <a:lnTo>
                      <a:pt x="33" y="7"/>
                    </a:lnTo>
                    <a:lnTo>
                      <a:pt x="31" y="0"/>
                    </a:lnTo>
                    <a:lnTo>
                      <a:pt x="23" y="3"/>
                    </a:lnTo>
                    <a:lnTo>
                      <a:pt x="16" y="4"/>
                    </a:lnTo>
                    <a:lnTo>
                      <a:pt x="7" y="4"/>
                    </a:lnTo>
                    <a:lnTo>
                      <a:pt x="0" y="3"/>
                    </a:lnTo>
                    <a:lnTo>
                      <a:pt x="0" y="3"/>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6" name="Freeform 160"/>
              <p:cNvSpPr>
                <a:spLocks noChangeAspect="1"/>
              </p:cNvSpPr>
              <p:nvPr/>
            </p:nvSpPr>
            <p:spPr bwMode="auto">
              <a:xfrm>
                <a:off x="871" y="921"/>
                <a:ext cx="17" cy="12"/>
              </a:xfrm>
              <a:custGeom>
                <a:avLst/>
                <a:gdLst>
                  <a:gd name="T0" fmla="*/ 3 w 33"/>
                  <a:gd name="T1" fmla="*/ 9 h 24"/>
                  <a:gd name="T2" fmla="*/ 0 w 33"/>
                  <a:gd name="T3" fmla="*/ 6 h 24"/>
                  <a:gd name="T4" fmla="*/ 5 w 33"/>
                  <a:gd name="T5" fmla="*/ 14 h 24"/>
                  <a:gd name="T6" fmla="*/ 15 w 33"/>
                  <a:gd name="T7" fmla="*/ 18 h 24"/>
                  <a:gd name="T8" fmla="*/ 24 w 33"/>
                  <a:gd name="T9" fmla="*/ 22 h 24"/>
                  <a:gd name="T10" fmla="*/ 33 w 33"/>
                  <a:gd name="T11" fmla="*/ 24 h 24"/>
                  <a:gd name="T12" fmla="*/ 33 w 33"/>
                  <a:gd name="T13" fmla="*/ 17 h 24"/>
                  <a:gd name="T14" fmla="*/ 26 w 33"/>
                  <a:gd name="T15" fmla="*/ 15 h 24"/>
                  <a:gd name="T16" fmla="*/ 17 w 33"/>
                  <a:gd name="T17" fmla="*/ 11 h 24"/>
                  <a:gd name="T18" fmla="*/ 10 w 33"/>
                  <a:gd name="T19" fmla="*/ 7 h 24"/>
                  <a:gd name="T20" fmla="*/ 7 w 33"/>
                  <a:gd name="T21" fmla="*/ 3 h 24"/>
                  <a:gd name="T22" fmla="*/ 3 w 33"/>
                  <a:gd name="T23" fmla="*/ 0 h 24"/>
                  <a:gd name="T24" fmla="*/ 7 w 33"/>
                  <a:gd name="T25" fmla="*/ 3 h 24"/>
                  <a:gd name="T26" fmla="*/ 5 w 33"/>
                  <a:gd name="T27" fmla="*/ 1 h 24"/>
                  <a:gd name="T28" fmla="*/ 2 w 33"/>
                  <a:gd name="T29" fmla="*/ 1 h 24"/>
                  <a:gd name="T30" fmla="*/ 0 w 33"/>
                  <a:gd name="T31" fmla="*/ 2 h 24"/>
                  <a:gd name="T32" fmla="*/ 0 w 33"/>
                  <a:gd name="T33" fmla="*/ 6 h 24"/>
                  <a:gd name="T34" fmla="*/ 3 w 33"/>
                  <a:gd name="T35"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24">
                    <a:moveTo>
                      <a:pt x="3" y="9"/>
                    </a:moveTo>
                    <a:lnTo>
                      <a:pt x="0" y="6"/>
                    </a:lnTo>
                    <a:lnTo>
                      <a:pt x="5" y="14"/>
                    </a:lnTo>
                    <a:lnTo>
                      <a:pt x="15" y="18"/>
                    </a:lnTo>
                    <a:lnTo>
                      <a:pt x="24" y="22"/>
                    </a:lnTo>
                    <a:lnTo>
                      <a:pt x="33" y="24"/>
                    </a:lnTo>
                    <a:lnTo>
                      <a:pt x="33" y="17"/>
                    </a:lnTo>
                    <a:lnTo>
                      <a:pt x="26" y="15"/>
                    </a:lnTo>
                    <a:lnTo>
                      <a:pt x="17" y="11"/>
                    </a:lnTo>
                    <a:lnTo>
                      <a:pt x="10" y="7"/>
                    </a:lnTo>
                    <a:lnTo>
                      <a:pt x="7" y="3"/>
                    </a:lnTo>
                    <a:lnTo>
                      <a:pt x="3" y="0"/>
                    </a:lnTo>
                    <a:lnTo>
                      <a:pt x="7" y="3"/>
                    </a:lnTo>
                    <a:lnTo>
                      <a:pt x="5" y="1"/>
                    </a:lnTo>
                    <a:lnTo>
                      <a:pt x="2" y="1"/>
                    </a:lnTo>
                    <a:lnTo>
                      <a:pt x="0" y="2"/>
                    </a:lnTo>
                    <a:lnTo>
                      <a:pt x="0" y="6"/>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7" name="Freeform 161"/>
              <p:cNvSpPr>
                <a:spLocks noChangeAspect="1"/>
              </p:cNvSpPr>
              <p:nvPr/>
            </p:nvSpPr>
            <p:spPr bwMode="auto">
              <a:xfrm>
                <a:off x="849" y="916"/>
                <a:ext cx="24" cy="10"/>
              </a:xfrm>
              <a:custGeom>
                <a:avLst/>
                <a:gdLst>
                  <a:gd name="T0" fmla="*/ 3 w 47"/>
                  <a:gd name="T1" fmla="*/ 9 h 21"/>
                  <a:gd name="T2" fmla="*/ 0 w 47"/>
                  <a:gd name="T3" fmla="*/ 5 h 21"/>
                  <a:gd name="T4" fmla="*/ 2 w 47"/>
                  <a:gd name="T5" fmla="*/ 11 h 21"/>
                  <a:gd name="T6" fmla="*/ 6 w 47"/>
                  <a:gd name="T7" fmla="*/ 14 h 21"/>
                  <a:gd name="T8" fmla="*/ 11 w 47"/>
                  <a:gd name="T9" fmla="*/ 16 h 21"/>
                  <a:gd name="T10" fmla="*/ 18 w 47"/>
                  <a:gd name="T11" fmla="*/ 18 h 21"/>
                  <a:gd name="T12" fmla="*/ 25 w 47"/>
                  <a:gd name="T13" fmla="*/ 19 h 21"/>
                  <a:gd name="T14" fmla="*/ 32 w 47"/>
                  <a:gd name="T15" fmla="*/ 20 h 21"/>
                  <a:gd name="T16" fmla="*/ 40 w 47"/>
                  <a:gd name="T17" fmla="*/ 21 h 21"/>
                  <a:gd name="T18" fmla="*/ 47 w 47"/>
                  <a:gd name="T19" fmla="*/ 21 h 21"/>
                  <a:gd name="T20" fmla="*/ 47 w 47"/>
                  <a:gd name="T21" fmla="*/ 12 h 21"/>
                  <a:gd name="T22" fmla="*/ 40 w 47"/>
                  <a:gd name="T23" fmla="*/ 12 h 21"/>
                  <a:gd name="T24" fmla="*/ 32 w 47"/>
                  <a:gd name="T25" fmla="*/ 13 h 21"/>
                  <a:gd name="T26" fmla="*/ 25 w 47"/>
                  <a:gd name="T27" fmla="*/ 12 h 21"/>
                  <a:gd name="T28" fmla="*/ 18 w 47"/>
                  <a:gd name="T29" fmla="*/ 11 h 21"/>
                  <a:gd name="T30" fmla="*/ 14 w 47"/>
                  <a:gd name="T31" fmla="*/ 9 h 21"/>
                  <a:gd name="T32" fmla="*/ 10 w 47"/>
                  <a:gd name="T33" fmla="*/ 7 h 21"/>
                  <a:gd name="T34" fmla="*/ 9 w 47"/>
                  <a:gd name="T35" fmla="*/ 6 h 21"/>
                  <a:gd name="T36" fmla="*/ 7 w 47"/>
                  <a:gd name="T37" fmla="*/ 5 h 21"/>
                  <a:gd name="T38" fmla="*/ 3 w 47"/>
                  <a:gd name="T39" fmla="*/ 0 h 21"/>
                  <a:gd name="T40" fmla="*/ 7 w 47"/>
                  <a:gd name="T41" fmla="*/ 5 h 21"/>
                  <a:gd name="T42" fmla="*/ 6 w 47"/>
                  <a:gd name="T43" fmla="*/ 3 h 21"/>
                  <a:gd name="T44" fmla="*/ 3 w 47"/>
                  <a:gd name="T45" fmla="*/ 1 h 21"/>
                  <a:gd name="T46" fmla="*/ 1 w 47"/>
                  <a:gd name="T47" fmla="*/ 3 h 21"/>
                  <a:gd name="T48" fmla="*/ 0 w 47"/>
                  <a:gd name="T49" fmla="*/ 5 h 21"/>
                  <a:gd name="T50" fmla="*/ 3 w 47"/>
                  <a:gd name="T51"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21">
                    <a:moveTo>
                      <a:pt x="3" y="9"/>
                    </a:moveTo>
                    <a:lnTo>
                      <a:pt x="0" y="5"/>
                    </a:lnTo>
                    <a:lnTo>
                      <a:pt x="2" y="11"/>
                    </a:lnTo>
                    <a:lnTo>
                      <a:pt x="6" y="14"/>
                    </a:lnTo>
                    <a:lnTo>
                      <a:pt x="11" y="16"/>
                    </a:lnTo>
                    <a:lnTo>
                      <a:pt x="18" y="18"/>
                    </a:lnTo>
                    <a:lnTo>
                      <a:pt x="25" y="19"/>
                    </a:lnTo>
                    <a:lnTo>
                      <a:pt x="32" y="20"/>
                    </a:lnTo>
                    <a:lnTo>
                      <a:pt x="40" y="21"/>
                    </a:lnTo>
                    <a:lnTo>
                      <a:pt x="47" y="21"/>
                    </a:lnTo>
                    <a:lnTo>
                      <a:pt x="47" y="12"/>
                    </a:lnTo>
                    <a:lnTo>
                      <a:pt x="40" y="12"/>
                    </a:lnTo>
                    <a:lnTo>
                      <a:pt x="32" y="13"/>
                    </a:lnTo>
                    <a:lnTo>
                      <a:pt x="25" y="12"/>
                    </a:lnTo>
                    <a:lnTo>
                      <a:pt x="18" y="11"/>
                    </a:lnTo>
                    <a:lnTo>
                      <a:pt x="14" y="9"/>
                    </a:lnTo>
                    <a:lnTo>
                      <a:pt x="10" y="7"/>
                    </a:lnTo>
                    <a:lnTo>
                      <a:pt x="9" y="6"/>
                    </a:lnTo>
                    <a:lnTo>
                      <a:pt x="7" y="5"/>
                    </a:lnTo>
                    <a:lnTo>
                      <a:pt x="3" y="0"/>
                    </a:lnTo>
                    <a:lnTo>
                      <a:pt x="7" y="5"/>
                    </a:lnTo>
                    <a:lnTo>
                      <a:pt x="6" y="3"/>
                    </a:lnTo>
                    <a:lnTo>
                      <a:pt x="3" y="1"/>
                    </a:lnTo>
                    <a:lnTo>
                      <a:pt x="1" y="3"/>
                    </a:lnTo>
                    <a:lnTo>
                      <a:pt x="0" y="5"/>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8" name="Freeform 162"/>
              <p:cNvSpPr>
                <a:spLocks noChangeAspect="1"/>
              </p:cNvSpPr>
              <p:nvPr/>
            </p:nvSpPr>
            <p:spPr bwMode="auto">
              <a:xfrm>
                <a:off x="809" y="900"/>
                <a:ext cx="42" cy="20"/>
              </a:xfrm>
              <a:custGeom>
                <a:avLst/>
                <a:gdLst>
                  <a:gd name="T0" fmla="*/ 1 w 84"/>
                  <a:gd name="T1" fmla="*/ 6 h 41"/>
                  <a:gd name="T2" fmla="*/ 0 w 84"/>
                  <a:gd name="T3" fmla="*/ 3 h 41"/>
                  <a:gd name="T4" fmla="*/ 4 w 84"/>
                  <a:gd name="T5" fmla="*/ 13 h 41"/>
                  <a:gd name="T6" fmla="*/ 13 w 84"/>
                  <a:gd name="T7" fmla="*/ 21 h 41"/>
                  <a:gd name="T8" fmla="*/ 23 w 84"/>
                  <a:gd name="T9" fmla="*/ 27 h 41"/>
                  <a:gd name="T10" fmla="*/ 36 w 84"/>
                  <a:gd name="T11" fmla="*/ 31 h 41"/>
                  <a:gd name="T12" fmla="*/ 49 w 84"/>
                  <a:gd name="T13" fmla="*/ 36 h 41"/>
                  <a:gd name="T14" fmla="*/ 62 w 84"/>
                  <a:gd name="T15" fmla="*/ 38 h 41"/>
                  <a:gd name="T16" fmla="*/ 75 w 84"/>
                  <a:gd name="T17" fmla="*/ 39 h 41"/>
                  <a:gd name="T18" fmla="*/ 84 w 84"/>
                  <a:gd name="T19" fmla="*/ 41 h 41"/>
                  <a:gd name="T20" fmla="*/ 84 w 84"/>
                  <a:gd name="T21" fmla="*/ 32 h 41"/>
                  <a:gd name="T22" fmla="*/ 75 w 84"/>
                  <a:gd name="T23" fmla="*/ 32 h 41"/>
                  <a:gd name="T24" fmla="*/ 62 w 84"/>
                  <a:gd name="T25" fmla="*/ 31 h 41"/>
                  <a:gd name="T26" fmla="*/ 51 w 84"/>
                  <a:gd name="T27" fmla="*/ 29 h 41"/>
                  <a:gd name="T28" fmla="*/ 38 w 84"/>
                  <a:gd name="T29" fmla="*/ 24 h 41"/>
                  <a:gd name="T30" fmla="*/ 26 w 84"/>
                  <a:gd name="T31" fmla="*/ 20 h 41"/>
                  <a:gd name="T32" fmla="*/ 18 w 84"/>
                  <a:gd name="T33" fmla="*/ 14 h 41"/>
                  <a:gd name="T34" fmla="*/ 11 w 84"/>
                  <a:gd name="T35" fmla="*/ 8 h 41"/>
                  <a:gd name="T36" fmla="*/ 7 w 84"/>
                  <a:gd name="T37" fmla="*/ 3 h 41"/>
                  <a:gd name="T38" fmla="*/ 6 w 84"/>
                  <a:gd name="T39" fmla="*/ 1 h 41"/>
                  <a:gd name="T40" fmla="*/ 7 w 84"/>
                  <a:gd name="T41" fmla="*/ 3 h 41"/>
                  <a:gd name="T42" fmla="*/ 6 w 84"/>
                  <a:gd name="T43" fmla="*/ 1 h 41"/>
                  <a:gd name="T44" fmla="*/ 4 w 84"/>
                  <a:gd name="T45" fmla="*/ 0 h 41"/>
                  <a:gd name="T46" fmla="*/ 1 w 84"/>
                  <a:gd name="T47" fmla="*/ 1 h 41"/>
                  <a:gd name="T48" fmla="*/ 0 w 84"/>
                  <a:gd name="T49" fmla="*/ 3 h 41"/>
                  <a:gd name="T50" fmla="*/ 1 w 84"/>
                  <a:gd name="T5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41">
                    <a:moveTo>
                      <a:pt x="1" y="6"/>
                    </a:moveTo>
                    <a:lnTo>
                      <a:pt x="0" y="3"/>
                    </a:lnTo>
                    <a:lnTo>
                      <a:pt x="4" y="13"/>
                    </a:lnTo>
                    <a:lnTo>
                      <a:pt x="13" y="21"/>
                    </a:lnTo>
                    <a:lnTo>
                      <a:pt x="23" y="27"/>
                    </a:lnTo>
                    <a:lnTo>
                      <a:pt x="36" y="31"/>
                    </a:lnTo>
                    <a:lnTo>
                      <a:pt x="49" y="36"/>
                    </a:lnTo>
                    <a:lnTo>
                      <a:pt x="62" y="38"/>
                    </a:lnTo>
                    <a:lnTo>
                      <a:pt x="75" y="39"/>
                    </a:lnTo>
                    <a:lnTo>
                      <a:pt x="84" y="41"/>
                    </a:lnTo>
                    <a:lnTo>
                      <a:pt x="84" y="32"/>
                    </a:lnTo>
                    <a:lnTo>
                      <a:pt x="75" y="32"/>
                    </a:lnTo>
                    <a:lnTo>
                      <a:pt x="62" y="31"/>
                    </a:lnTo>
                    <a:lnTo>
                      <a:pt x="51" y="29"/>
                    </a:lnTo>
                    <a:lnTo>
                      <a:pt x="38" y="24"/>
                    </a:lnTo>
                    <a:lnTo>
                      <a:pt x="26" y="20"/>
                    </a:lnTo>
                    <a:lnTo>
                      <a:pt x="18" y="14"/>
                    </a:lnTo>
                    <a:lnTo>
                      <a:pt x="11" y="8"/>
                    </a:lnTo>
                    <a:lnTo>
                      <a:pt x="7" y="3"/>
                    </a:lnTo>
                    <a:lnTo>
                      <a:pt x="6" y="1"/>
                    </a:lnTo>
                    <a:lnTo>
                      <a:pt x="7" y="3"/>
                    </a:lnTo>
                    <a:lnTo>
                      <a:pt x="6" y="1"/>
                    </a:lnTo>
                    <a:lnTo>
                      <a:pt x="4" y="0"/>
                    </a:lnTo>
                    <a:lnTo>
                      <a:pt x="1" y="1"/>
                    </a:lnTo>
                    <a:lnTo>
                      <a:pt x="0" y="3"/>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59" name="Freeform 163"/>
              <p:cNvSpPr>
                <a:spLocks noChangeAspect="1"/>
              </p:cNvSpPr>
              <p:nvPr/>
            </p:nvSpPr>
            <p:spPr bwMode="auto">
              <a:xfrm>
                <a:off x="767" y="872"/>
                <a:ext cx="45" cy="30"/>
              </a:xfrm>
              <a:custGeom>
                <a:avLst/>
                <a:gdLst>
                  <a:gd name="T0" fmla="*/ 0 w 90"/>
                  <a:gd name="T1" fmla="*/ 7 h 60"/>
                  <a:gd name="T2" fmla="*/ 0 w 90"/>
                  <a:gd name="T3" fmla="*/ 7 h 60"/>
                  <a:gd name="T4" fmla="*/ 14 w 90"/>
                  <a:gd name="T5" fmla="*/ 11 h 60"/>
                  <a:gd name="T6" fmla="*/ 28 w 90"/>
                  <a:gd name="T7" fmla="*/ 18 h 60"/>
                  <a:gd name="T8" fmla="*/ 39 w 90"/>
                  <a:gd name="T9" fmla="*/ 26 h 60"/>
                  <a:gd name="T10" fmla="*/ 52 w 90"/>
                  <a:gd name="T11" fmla="*/ 33 h 60"/>
                  <a:gd name="T12" fmla="*/ 62 w 90"/>
                  <a:gd name="T13" fmla="*/ 41 h 60"/>
                  <a:gd name="T14" fmla="*/ 72 w 90"/>
                  <a:gd name="T15" fmla="*/ 49 h 60"/>
                  <a:gd name="T16" fmla="*/ 80 w 90"/>
                  <a:gd name="T17" fmla="*/ 56 h 60"/>
                  <a:gd name="T18" fmla="*/ 85 w 90"/>
                  <a:gd name="T19" fmla="*/ 60 h 60"/>
                  <a:gd name="T20" fmla="*/ 90 w 90"/>
                  <a:gd name="T21" fmla="*/ 55 h 60"/>
                  <a:gd name="T22" fmla="*/ 84 w 90"/>
                  <a:gd name="T23" fmla="*/ 49 h 60"/>
                  <a:gd name="T24" fmla="*/ 76 w 90"/>
                  <a:gd name="T25" fmla="*/ 42 h 60"/>
                  <a:gd name="T26" fmla="*/ 67 w 90"/>
                  <a:gd name="T27" fmla="*/ 34 h 60"/>
                  <a:gd name="T28" fmla="*/ 57 w 90"/>
                  <a:gd name="T29" fmla="*/ 26 h 60"/>
                  <a:gd name="T30" fmla="*/ 44 w 90"/>
                  <a:gd name="T31" fmla="*/ 19 h 60"/>
                  <a:gd name="T32" fmla="*/ 30 w 90"/>
                  <a:gd name="T33" fmla="*/ 11 h 60"/>
                  <a:gd name="T34" fmla="*/ 16 w 90"/>
                  <a:gd name="T35" fmla="*/ 4 h 60"/>
                  <a:gd name="T36" fmla="*/ 3 w 90"/>
                  <a:gd name="T37" fmla="*/ 0 h 60"/>
                  <a:gd name="T38" fmla="*/ 3 w 90"/>
                  <a:gd name="T39" fmla="*/ 0 h 60"/>
                  <a:gd name="T40" fmla="*/ 0 w 90"/>
                  <a:gd name="T41"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60">
                    <a:moveTo>
                      <a:pt x="0" y="7"/>
                    </a:moveTo>
                    <a:lnTo>
                      <a:pt x="0" y="7"/>
                    </a:lnTo>
                    <a:lnTo>
                      <a:pt x="14" y="11"/>
                    </a:lnTo>
                    <a:lnTo>
                      <a:pt x="28" y="18"/>
                    </a:lnTo>
                    <a:lnTo>
                      <a:pt x="39" y="26"/>
                    </a:lnTo>
                    <a:lnTo>
                      <a:pt x="52" y="33"/>
                    </a:lnTo>
                    <a:lnTo>
                      <a:pt x="62" y="41"/>
                    </a:lnTo>
                    <a:lnTo>
                      <a:pt x="72" y="49"/>
                    </a:lnTo>
                    <a:lnTo>
                      <a:pt x="80" y="56"/>
                    </a:lnTo>
                    <a:lnTo>
                      <a:pt x="85" y="60"/>
                    </a:lnTo>
                    <a:lnTo>
                      <a:pt x="90" y="55"/>
                    </a:lnTo>
                    <a:lnTo>
                      <a:pt x="84" y="49"/>
                    </a:lnTo>
                    <a:lnTo>
                      <a:pt x="76" y="42"/>
                    </a:lnTo>
                    <a:lnTo>
                      <a:pt x="67" y="34"/>
                    </a:lnTo>
                    <a:lnTo>
                      <a:pt x="57" y="26"/>
                    </a:lnTo>
                    <a:lnTo>
                      <a:pt x="44" y="19"/>
                    </a:lnTo>
                    <a:lnTo>
                      <a:pt x="30" y="11"/>
                    </a:lnTo>
                    <a:lnTo>
                      <a:pt x="16" y="4"/>
                    </a:lnTo>
                    <a:lnTo>
                      <a:pt x="3" y="0"/>
                    </a:lnTo>
                    <a:lnTo>
                      <a:pt x="3"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0" name="Freeform 164"/>
              <p:cNvSpPr>
                <a:spLocks noChangeAspect="1"/>
              </p:cNvSpPr>
              <p:nvPr/>
            </p:nvSpPr>
            <p:spPr bwMode="auto">
              <a:xfrm>
                <a:off x="717" y="848"/>
                <a:ext cx="51" cy="28"/>
              </a:xfrm>
              <a:custGeom>
                <a:avLst/>
                <a:gdLst>
                  <a:gd name="T0" fmla="*/ 0 w 102"/>
                  <a:gd name="T1" fmla="*/ 7 h 57"/>
                  <a:gd name="T2" fmla="*/ 0 w 102"/>
                  <a:gd name="T3" fmla="*/ 7 h 57"/>
                  <a:gd name="T4" fmla="*/ 7 w 102"/>
                  <a:gd name="T5" fmla="*/ 11 h 57"/>
                  <a:gd name="T6" fmla="*/ 18 w 102"/>
                  <a:gd name="T7" fmla="*/ 15 h 57"/>
                  <a:gd name="T8" fmla="*/ 28 w 102"/>
                  <a:gd name="T9" fmla="*/ 22 h 57"/>
                  <a:gd name="T10" fmla="*/ 42 w 102"/>
                  <a:gd name="T11" fmla="*/ 30 h 57"/>
                  <a:gd name="T12" fmla="*/ 56 w 102"/>
                  <a:gd name="T13" fmla="*/ 37 h 57"/>
                  <a:gd name="T14" fmla="*/ 70 w 102"/>
                  <a:gd name="T15" fmla="*/ 45 h 57"/>
                  <a:gd name="T16" fmla="*/ 84 w 102"/>
                  <a:gd name="T17" fmla="*/ 51 h 57"/>
                  <a:gd name="T18" fmla="*/ 99 w 102"/>
                  <a:gd name="T19" fmla="*/ 57 h 57"/>
                  <a:gd name="T20" fmla="*/ 102 w 102"/>
                  <a:gd name="T21" fmla="*/ 50 h 57"/>
                  <a:gd name="T22" fmla="*/ 87 w 102"/>
                  <a:gd name="T23" fmla="*/ 44 h 57"/>
                  <a:gd name="T24" fmla="*/ 73 w 102"/>
                  <a:gd name="T25" fmla="*/ 38 h 57"/>
                  <a:gd name="T26" fmla="*/ 58 w 102"/>
                  <a:gd name="T27" fmla="*/ 30 h 57"/>
                  <a:gd name="T28" fmla="*/ 44 w 102"/>
                  <a:gd name="T29" fmla="*/ 23 h 57"/>
                  <a:gd name="T30" fmla="*/ 32 w 102"/>
                  <a:gd name="T31" fmla="*/ 15 h 57"/>
                  <a:gd name="T32" fmla="*/ 20 w 102"/>
                  <a:gd name="T33" fmla="*/ 8 h 57"/>
                  <a:gd name="T34" fmla="*/ 9 w 102"/>
                  <a:gd name="T35" fmla="*/ 4 h 57"/>
                  <a:gd name="T36" fmla="*/ 3 w 102"/>
                  <a:gd name="T37" fmla="*/ 0 h 57"/>
                  <a:gd name="T38" fmla="*/ 3 w 102"/>
                  <a:gd name="T39" fmla="*/ 0 h 57"/>
                  <a:gd name="T40" fmla="*/ 0 w 102"/>
                  <a:gd name="T41"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57">
                    <a:moveTo>
                      <a:pt x="0" y="7"/>
                    </a:moveTo>
                    <a:lnTo>
                      <a:pt x="0" y="7"/>
                    </a:lnTo>
                    <a:lnTo>
                      <a:pt x="7" y="11"/>
                    </a:lnTo>
                    <a:lnTo>
                      <a:pt x="18" y="15"/>
                    </a:lnTo>
                    <a:lnTo>
                      <a:pt x="28" y="22"/>
                    </a:lnTo>
                    <a:lnTo>
                      <a:pt x="42" y="30"/>
                    </a:lnTo>
                    <a:lnTo>
                      <a:pt x="56" y="37"/>
                    </a:lnTo>
                    <a:lnTo>
                      <a:pt x="70" y="45"/>
                    </a:lnTo>
                    <a:lnTo>
                      <a:pt x="84" y="51"/>
                    </a:lnTo>
                    <a:lnTo>
                      <a:pt x="99" y="57"/>
                    </a:lnTo>
                    <a:lnTo>
                      <a:pt x="102" y="50"/>
                    </a:lnTo>
                    <a:lnTo>
                      <a:pt x="87" y="44"/>
                    </a:lnTo>
                    <a:lnTo>
                      <a:pt x="73" y="38"/>
                    </a:lnTo>
                    <a:lnTo>
                      <a:pt x="58" y="30"/>
                    </a:lnTo>
                    <a:lnTo>
                      <a:pt x="44" y="23"/>
                    </a:lnTo>
                    <a:lnTo>
                      <a:pt x="32" y="15"/>
                    </a:lnTo>
                    <a:lnTo>
                      <a:pt x="20" y="8"/>
                    </a:lnTo>
                    <a:lnTo>
                      <a:pt x="9" y="4"/>
                    </a:lnTo>
                    <a:lnTo>
                      <a:pt x="3" y="0"/>
                    </a:lnTo>
                    <a:lnTo>
                      <a:pt x="3"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1" name="Freeform 165"/>
              <p:cNvSpPr>
                <a:spLocks noChangeAspect="1"/>
              </p:cNvSpPr>
              <p:nvPr/>
            </p:nvSpPr>
            <p:spPr bwMode="auto">
              <a:xfrm>
                <a:off x="665" y="807"/>
                <a:ext cx="53" cy="44"/>
              </a:xfrm>
              <a:custGeom>
                <a:avLst/>
                <a:gdLst>
                  <a:gd name="T0" fmla="*/ 0 w 106"/>
                  <a:gd name="T1" fmla="*/ 7 h 87"/>
                  <a:gd name="T2" fmla="*/ 0 w 106"/>
                  <a:gd name="T3" fmla="*/ 7 h 87"/>
                  <a:gd name="T4" fmla="*/ 12 w 106"/>
                  <a:gd name="T5" fmla="*/ 16 h 87"/>
                  <a:gd name="T6" fmla="*/ 23 w 106"/>
                  <a:gd name="T7" fmla="*/ 26 h 87"/>
                  <a:gd name="T8" fmla="*/ 33 w 106"/>
                  <a:gd name="T9" fmla="*/ 37 h 87"/>
                  <a:gd name="T10" fmla="*/ 43 w 106"/>
                  <a:gd name="T11" fmla="*/ 47 h 87"/>
                  <a:gd name="T12" fmla="*/ 54 w 106"/>
                  <a:gd name="T13" fmla="*/ 60 h 87"/>
                  <a:gd name="T14" fmla="*/ 68 w 106"/>
                  <a:gd name="T15" fmla="*/ 69 h 87"/>
                  <a:gd name="T16" fmla="*/ 84 w 106"/>
                  <a:gd name="T17" fmla="*/ 78 h 87"/>
                  <a:gd name="T18" fmla="*/ 103 w 106"/>
                  <a:gd name="T19" fmla="*/ 87 h 87"/>
                  <a:gd name="T20" fmla="*/ 106 w 106"/>
                  <a:gd name="T21" fmla="*/ 80 h 87"/>
                  <a:gd name="T22" fmla="*/ 86 w 106"/>
                  <a:gd name="T23" fmla="*/ 71 h 87"/>
                  <a:gd name="T24" fmla="*/ 72 w 106"/>
                  <a:gd name="T25" fmla="*/ 62 h 87"/>
                  <a:gd name="T26" fmla="*/ 58 w 106"/>
                  <a:gd name="T27" fmla="*/ 53 h 87"/>
                  <a:gd name="T28" fmla="*/ 48 w 106"/>
                  <a:gd name="T29" fmla="*/ 42 h 87"/>
                  <a:gd name="T30" fmla="*/ 38 w 106"/>
                  <a:gd name="T31" fmla="*/ 32 h 87"/>
                  <a:gd name="T32" fmla="*/ 27 w 106"/>
                  <a:gd name="T33" fmla="*/ 22 h 87"/>
                  <a:gd name="T34" fmla="*/ 17 w 106"/>
                  <a:gd name="T35" fmla="*/ 11 h 87"/>
                  <a:gd name="T36" fmla="*/ 4 w 106"/>
                  <a:gd name="T37" fmla="*/ 0 h 87"/>
                  <a:gd name="T38" fmla="*/ 4 w 106"/>
                  <a:gd name="T39" fmla="*/ 0 h 87"/>
                  <a:gd name="T40" fmla="*/ 0 w 106"/>
                  <a:gd name="T41"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87">
                    <a:moveTo>
                      <a:pt x="0" y="7"/>
                    </a:moveTo>
                    <a:lnTo>
                      <a:pt x="0" y="7"/>
                    </a:lnTo>
                    <a:lnTo>
                      <a:pt x="12" y="16"/>
                    </a:lnTo>
                    <a:lnTo>
                      <a:pt x="23" y="26"/>
                    </a:lnTo>
                    <a:lnTo>
                      <a:pt x="33" y="37"/>
                    </a:lnTo>
                    <a:lnTo>
                      <a:pt x="43" y="47"/>
                    </a:lnTo>
                    <a:lnTo>
                      <a:pt x="54" y="60"/>
                    </a:lnTo>
                    <a:lnTo>
                      <a:pt x="68" y="69"/>
                    </a:lnTo>
                    <a:lnTo>
                      <a:pt x="84" y="78"/>
                    </a:lnTo>
                    <a:lnTo>
                      <a:pt x="103" y="87"/>
                    </a:lnTo>
                    <a:lnTo>
                      <a:pt x="106" y="80"/>
                    </a:lnTo>
                    <a:lnTo>
                      <a:pt x="86" y="71"/>
                    </a:lnTo>
                    <a:lnTo>
                      <a:pt x="72" y="62"/>
                    </a:lnTo>
                    <a:lnTo>
                      <a:pt x="58" y="53"/>
                    </a:lnTo>
                    <a:lnTo>
                      <a:pt x="48" y="42"/>
                    </a:lnTo>
                    <a:lnTo>
                      <a:pt x="38" y="32"/>
                    </a:lnTo>
                    <a:lnTo>
                      <a:pt x="27" y="22"/>
                    </a:lnTo>
                    <a:lnTo>
                      <a:pt x="17" y="11"/>
                    </a:lnTo>
                    <a:lnTo>
                      <a:pt x="4" y="0"/>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2" name="Freeform 166"/>
              <p:cNvSpPr>
                <a:spLocks noChangeAspect="1"/>
              </p:cNvSpPr>
              <p:nvPr/>
            </p:nvSpPr>
            <p:spPr bwMode="auto">
              <a:xfrm>
                <a:off x="604" y="702"/>
                <a:ext cx="64" cy="109"/>
              </a:xfrm>
              <a:custGeom>
                <a:avLst/>
                <a:gdLst>
                  <a:gd name="T0" fmla="*/ 0 w 128"/>
                  <a:gd name="T1" fmla="*/ 7 h 218"/>
                  <a:gd name="T2" fmla="*/ 0 w 128"/>
                  <a:gd name="T3" fmla="*/ 7 h 218"/>
                  <a:gd name="T4" fmla="*/ 7 w 128"/>
                  <a:gd name="T5" fmla="*/ 16 h 218"/>
                  <a:gd name="T6" fmla="*/ 18 w 128"/>
                  <a:gd name="T7" fmla="*/ 37 h 218"/>
                  <a:gd name="T8" fmla="*/ 28 w 128"/>
                  <a:gd name="T9" fmla="*/ 63 h 218"/>
                  <a:gd name="T10" fmla="*/ 42 w 128"/>
                  <a:gd name="T11" fmla="*/ 96 h 218"/>
                  <a:gd name="T12" fmla="*/ 57 w 128"/>
                  <a:gd name="T13" fmla="*/ 129 h 218"/>
                  <a:gd name="T14" fmla="*/ 75 w 128"/>
                  <a:gd name="T15" fmla="*/ 164 h 218"/>
                  <a:gd name="T16" fmla="*/ 98 w 128"/>
                  <a:gd name="T17" fmla="*/ 192 h 218"/>
                  <a:gd name="T18" fmla="*/ 124 w 128"/>
                  <a:gd name="T19" fmla="*/ 218 h 218"/>
                  <a:gd name="T20" fmla="*/ 128 w 128"/>
                  <a:gd name="T21" fmla="*/ 211 h 218"/>
                  <a:gd name="T22" fmla="*/ 103 w 128"/>
                  <a:gd name="T23" fmla="*/ 188 h 218"/>
                  <a:gd name="T24" fmla="*/ 82 w 128"/>
                  <a:gd name="T25" fmla="*/ 159 h 218"/>
                  <a:gd name="T26" fmla="*/ 64 w 128"/>
                  <a:gd name="T27" fmla="*/ 127 h 218"/>
                  <a:gd name="T28" fmla="*/ 49 w 128"/>
                  <a:gd name="T29" fmla="*/ 93 h 218"/>
                  <a:gd name="T30" fmla="*/ 35 w 128"/>
                  <a:gd name="T31" fmla="*/ 61 h 218"/>
                  <a:gd name="T32" fmla="*/ 25 w 128"/>
                  <a:gd name="T33" fmla="*/ 35 h 218"/>
                  <a:gd name="T34" fmla="*/ 14 w 128"/>
                  <a:gd name="T35" fmla="*/ 14 h 218"/>
                  <a:gd name="T36" fmla="*/ 5 w 128"/>
                  <a:gd name="T37" fmla="*/ 0 h 218"/>
                  <a:gd name="T38" fmla="*/ 5 w 128"/>
                  <a:gd name="T39" fmla="*/ 0 h 218"/>
                  <a:gd name="T40" fmla="*/ 0 w 128"/>
                  <a:gd name="T41" fmla="*/ 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218">
                    <a:moveTo>
                      <a:pt x="0" y="7"/>
                    </a:moveTo>
                    <a:lnTo>
                      <a:pt x="0" y="7"/>
                    </a:lnTo>
                    <a:lnTo>
                      <a:pt x="7" y="16"/>
                    </a:lnTo>
                    <a:lnTo>
                      <a:pt x="18" y="37"/>
                    </a:lnTo>
                    <a:lnTo>
                      <a:pt x="28" y="63"/>
                    </a:lnTo>
                    <a:lnTo>
                      <a:pt x="42" y="96"/>
                    </a:lnTo>
                    <a:lnTo>
                      <a:pt x="57" y="129"/>
                    </a:lnTo>
                    <a:lnTo>
                      <a:pt x="75" y="164"/>
                    </a:lnTo>
                    <a:lnTo>
                      <a:pt x="98" y="192"/>
                    </a:lnTo>
                    <a:lnTo>
                      <a:pt x="124" y="218"/>
                    </a:lnTo>
                    <a:lnTo>
                      <a:pt x="128" y="211"/>
                    </a:lnTo>
                    <a:lnTo>
                      <a:pt x="103" y="188"/>
                    </a:lnTo>
                    <a:lnTo>
                      <a:pt x="82" y="159"/>
                    </a:lnTo>
                    <a:lnTo>
                      <a:pt x="64" y="127"/>
                    </a:lnTo>
                    <a:lnTo>
                      <a:pt x="49" y="93"/>
                    </a:lnTo>
                    <a:lnTo>
                      <a:pt x="35" y="61"/>
                    </a:lnTo>
                    <a:lnTo>
                      <a:pt x="25" y="35"/>
                    </a:lnTo>
                    <a:lnTo>
                      <a:pt x="14" y="14"/>
                    </a:lnTo>
                    <a:lnTo>
                      <a:pt x="5" y="0"/>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3" name="Freeform 167"/>
              <p:cNvSpPr>
                <a:spLocks noChangeAspect="1"/>
              </p:cNvSpPr>
              <p:nvPr/>
            </p:nvSpPr>
            <p:spPr bwMode="auto">
              <a:xfrm>
                <a:off x="573" y="680"/>
                <a:ext cx="33" cy="25"/>
              </a:xfrm>
              <a:custGeom>
                <a:avLst/>
                <a:gdLst>
                  <a:gd name="T0" fmla="*/ 0 w 67"/>
                  <a:gd name="T1" fmla="*/ 6 h 51"/>
                  <a:gd name="T2" fmla="*/ 0 w 67"/>
                  <a:gd name="T3" fmla="*/ 7 h 51"/>
                  <a:gd name="T4" fmla="*/ 8 w 67"/>
                  <a:gd name="T5" fmla="*/ 14 h 51"/>
                  <a:gd name="T6" fmla="*/ 18 w 67"/>
                  <a:gd name="T7" fmla="*/ 21 h 51"/>
                  <a:gd name="T8" fmla="*/ 27 w 67"/>
                  <a:gd name="T9" fmla="*/ 27 h 51"/>
                  <a:gd name="T10" fmla="*/ 35 w 67"/>
                  <a:gd name="T11" fmla="*/ 32 h 51"/>
                  <a:gd name="T12" fmla="*/ 43 w 67"/>
                  <a:gd name="T13" fmla="*/ 38 h 51"/>
                  <a:gd name="T14" fmla="*/ 51 w 67"/>
                  <a:gd name="T15" fmla="*/ 43 h 51"/>
                  <a:gd name="T16" fmla="*/ 57 w 67"/>
                  <a:gd name="T17" fmla="*/ 47 h 51"/>
                  <a:gd name="T18" fmla="*/ 62 w 67"/>
                  <a:gd name="T19" fmla="*/ 51 h 51"/>
                  <a:gd name="T20" fmla="*/ 67 w 67"/>
                  <a:gd name="T21" fmla="*/ 44 h 51"/>
                  <a:gd name="T22" fmla="*/ 61 w 67"/>
                  <a:gd name="T23" fmla="*/ 41 h 51"/>
                  <a:gd name="T24" fmla="*/ 56 w 67"/>
                  <a:gd name="T25" fmla="*/ 36 h 51"/>
                  <a:gd name="T26" fmla="*/ 47 w 67"/>
                  <a:gd name="T27" fmla="*/ 31 h 51"/>
                  <a:gd name="T28" fmla="*/ 39 w 67"/>
                  <a:gd name="T29" fmla="*/ 26 h 51"/>
                  <a:gd name="T30" fmla="*/ 31 w 67"/>
                  <a:gd name="T31" fmla="*/ 20 h 51"/>
                  <a:gd name="T32" fmla="*/ 22 w 67"/>
                  <a:gd name="T33" fmla="*/ 14 h 51"/>
                  <a:gd name="T34" fmla="*/ 13 w 67"/>
                  <a:gd name="T35" fmla="*/ 7 h 51"/>
                  <a:gd name="T36" fmla="*/ 5 w 67"/>
                  <a:gd name="T37" fmla="*/ 0 h 51"/>
                  <a:gd name="T38" fmla="*/ 5 w 67"/>
                  <a:gd name="T39" fmla="*/ 1 h 51"/>
                  <a:gd name="T40" fmla="*/ 0 w 67"/>
                  <a:gd name="T41"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51">
                    <a:moveTo>
                      <a:pt x="0" y="6"/>
                    </a:moveTo>
                    <a:lnTo>
                      <a:pt x="0" y="7"/>
                    </a:lnTo>
                    <a:lnTo>
                      <a:pt x="8" y="14"/>
                    </a:lnTo>
                    <a:lnTo>
                      <a:pt x="18" y="21"/>
                    </a:lnTo>
                    <a:lnTo>
                      <a:pt x="27" y="27"/>
                    </a:lnTo>
                    <a:lnTo>
                      <a:pt x="35" y="32"/>
                    </a:lnTo>
                    <a:lnTo>
                      <a:pt x="43" y="38"/>
                    </a:lnTo>
                    <a:lnTo>
                      <a:pt x="51" y="43"/>
                    </a:lnTo>
                    <a:lnTo>
                      <a:pt x="57" y="47"/>
                    </a:lnTo>
                    <a:lnTo>
                      <a:pt x="62" y="51"/>
                    </a:lnTo>
                    <a:lnTo>
                      <a:pt x="67" y="44"/>
                    </a:lnTo>
                    <a:lnTo>
                      <a:pt x="61" y="41"/>
                    </a:lnTo>
                    <a:lnTo>
                      <a:pt x="56" y="36"/>
                    </a:lnTo>
                    <a:lnTo>
                      <a:pt x="47" y="31"/>
                    </a:lnTo>
                    <a:lnTo>
                      <a:pt x="39" y="26"/>
                    </a:lnTo>
                    <a:lnTo>
                      <a:pt x="31" y="20"/>
                    </a:lnTo>
                    <a:lnTo>
                      <a:pt x="22" y="14"/>
                    </a:lnTo>
                    <a:lnTo>
                      <a:pt x="13" y="7"/>
                    </a:lnTo>
                    <a:lnTo>
                      <a:pt x="5" y="0"/>
                    </a:lnTo>
                    <a:lnTo>
                      <a:pt x="5" y="1"/>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4" name="Freeform 168"/>
              <p:cNvSpPr>
                <a:spLocks noChangeAspect="1"/>
              </p:cNvSpPr>
              <p:nvPr/>
            </p:nvSpPr>
            <p:spPr bwMode="auto">
              <a:xfrm>
                <a:off x="559" y="663"/>
                <a:ext cx="16" cy="20"/>
              </a:xfrm>
              <a:custGeom>
                <a:avLst/>
                <a:gdLst>
                  <a:gd name="T0" fmla="*/ 0 w 32"/>
                  <a:gd name="T1" fmla="*/ 2 h 40"/>
                  <a:gd name="T2" fmla="*/ 0 w 32"/>
                  <a:gd name="T3" fmla="*/ 2 h 40"/>
                  <a:gd name="T4" fmla="*/ 3 w 32"/>
                  <a:gd name="T5" fmla="*/ 11 h 40"/>
                  <a:gd name="T6" fmla="*/ 10 w 32"/>
                  <a:gd name="T7" fmla="*/ 22 h 40"/>
                  <a:gd name="T8" fmla="*/ 17 w 32"/>
                  <a:gd name="T9" fmla="*/ 31 h 40"/>
                  <a:gd name="T10" fmla="*/ 27 w 32"/>
                  <a:gd name="T11" fmla="*/ 40 h 40"/>
                  <a:gd name="T12" fmla="*/ 32 w 32"/>
                  <a:gd name="T13" fmla="*/ 35 h 40"/>
                  <a:gd name="T14" fmla="*/ 24 w 32"/>
                  <a:gd name="T15" fmla="*/ 26 h 40"/>
                  <a:gd name="T16" fmla="*/ 17 w 32"/>
                  <a:gd name="T17" fmla="*/ 17 h 40"/>
                  <a:gd name="T18" fmla="*/ 10 w 32"/>
                  <a:gd name="T19" fmla="*/ 9 h 40"/>
                  <a:gd name="T20" fmla="*/ 7 w 32"/>
                  <a:gd name="T21" fmla="*/ 0 h 40"/>
                  <a:gd name="T22" fmla="*/ 7 w 32"/>
                  <a:gd name="T23" fmla="*/ 0 h 40"/>
                  <a:gd name="T24" fmla="*/ 0 w 32"/>
                  <a:gd name="T2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0">
                    <a:moveTo>
                      <a:pt x="0" y="2"/>
                    </a:moveTo>
                    <a:lnTo>
                      <a:pt x="0" y="2"/>
                    </a:lnTo>
                    <a:lnTo>
                      <a:pt x="3" y="11"/>
                    </a:lnTo>
                    <a:lnTo>
                      <a:pt x="10" y="22"/>
                    </a:lnTo>
                    <a:lnTo>
                      <a:pt x="17" y="31"/>
                    </a:lnTo>
                    <a:lnTo>
                      <a:pt x="27" y="40"/>
                    </a:lnTo>
                    <a:lnTo>
                      <a:pt x="32" y="35"/>
                    </a:lnTo>
                    <a:lnTo>
                      <a:pt x="24" y="26"/>
                    </a:lnTo>
                    <a:lnTo>
                      <a:pt x="17" y="17"/>
                    </a:lnTo>
                    <a:lnTo>
                      <a:pt x="10" y="9"/>
                    </a:lnTo>
                    <a:lnTo>
                      <a:pt x="7" y="0"/>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5" name="Freeform 169"/>
              <p:cNvSpPr>
                <a:spLocks noChangeAspect="1"/>
              </p:cNvSpPr>
              <p:nvPr/>
            </p:nvSpPr>
            <p:spPr bwMode="auto">
              <a:xfrm>
                <a:off x="547" y="612"/>
                <a:ext cx="15" cy="52"/>
              </a:xfrm>
              <a:custGeom>
                <a:avLst/>
                <a:gdLst>
                  <a:gd name="T0" fmla="*/ 0 w 30"/>
                  <a:gd name="T1" fmla="*/ 5 h 105"/>
                  <a:gd name="T2" fmla="*/ 0 w 30"/>
                  <a:gd name="T3" fmla="*/ 5 h 105"/>
                  <a:gd name="T4" fmla="*/ 11 w 30"/>
                  <a:gd name="T5" fmla="*/ 25 h 105"/>
                  <a:gd name="T6" fmla="*/ 17 w 30"/>
                  <a:gd name="T7" fmla="*/ 51 h 105"/>
                  <a:gd name="T8" fmla="*/ 18 w 30"/>
                  <a:gd name="T9" fmla="*/ 77 h 105"/>
                  <a:gd name="T10" fmla="*/ 23 w 30"/>
                  <a:gd name="T11" fmla="*/ 105 h 105"/>
                  <a:gd name="T12" fmla="*/ 30 w 30"/>
                  <a:gd name="T13" fmla="*/ 103 h 105"/>
                  <a:gd name="T14" fmla="*/ 25 w 30"/>
                  <a:gd name="T15" fmla="*/ 77 h 105"/>
                  <a:gd name="T16" fmla="*/ 24 w 30"/>
                  <a:gd name="T17" fmla="*/ 51 h 105"/>
                  <a:gd name="T18" fmla="*/ 18 w 30"/>
                  <a:gd name="T19" fmla="*/ 23 h 105"/>
                  <a:gd name="T20" fmla="*/ 4 w 30"/>
                  <a:gd name="T21" fmla="*/ 0 h 105"/>
                  <a:gd name="T22" fmla="*/ 4 w 30"/>
                  <a:gd name="T23" fmla="*/ 0 h 105"/>
                  <a:gd name="T24" fmla="*/ 0 w 30"/>
                  <a:gd name="T25" fmla="*/ 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05">
                    <a:moveTo>
                      <a:pt x="0" y="5"/>
                    </a:moveTo>
                    <a:lnTo>
                      <a:pt x="0" y="5"/>
                    </a:lnTo>
                    <a:lnTo>
                      <a:pt x="11" y="25"/>
                    </a:lnTo>
                    <a:lnTo>
                      <a:pt x="17" y="51"/>
                    </a:lnTo>
                    <a:lnTo>
                      <a:pt x="18" y="77"/>
                    </a:lnTo>
                    <a:lnTo>
                      <a:pt x="23" y="105"/>
                    </a:lnTo>
                    <a:lnTo>
                      <a:pt x="30" y="103"/>
                    </a:lnTo>
                    <a:lnTo>
                      <a:pt x="25" y="77"/>
                    </a:lnTo>
                    <a:lnTo>
                      <a:pt x="24" y="51"/>
                    </a:lnTo>
                    <a:lnTo>
                      <a:pt x="18" y="23"/>
                    </a:lnTo>
                    <a:lnTo>
                      <a:pt x="4" y="0"/>
                    </a:lnTo>
                    <a:lnTo>
                      <a:pt x="4"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6" name="Freeform 170"/>
              <p:cNvSpPr>
                <a:spLocks noChangeAspect="1"/>
              </p:cNvSpPr>
              <p:nvPr/>
            </p:nvSpPr>
            <p:spPr bwMode="auto">
              <a:xfrm>
                <a:off x="522" y="550"/>
                <a:ext cx="28" cy="64"/>
              </a:xfrm>
              <a:custGeom>
                <a:avLst/>
                <a:gdLst>
                  <a:gd name="T0" fmla="*/ 6 w 55"/>
                  <a:gd name="T1" fmla="*/ 0 h 128"/>
                  <a:gd name="T2" fmla="*/ 6 w 55"/>
                  <a:gd name="T3" fmla="*/ 0 h 128"/>
                  <a:gd name="T4" fmla="*/ 0 w 55"/>
                  <a:gd name="T5" fmla="*/ 20 h 128"/>
                  <a:gd name="T6" fmla="*/ 0 w 55"/>
                  <a:gd name="T7" fmla="*/ 38 h 128"/>
                  <a:gd name="T8" fmla="*/ 3 w 55"/>
                  <a:gd name="T9" fmla="*/ 56 h 128"/>
                  <a:gd name="T10" fmla="*/ 10 w 55"/>
                  <a:gd name="T11" fmla="*/ 74 h 128"/>
                  <a:gd name="T12" fmla="*/ 19 w 55"/>
                  <a:gd name="T13" fmla="*/ 90 h 128"/>
                  <a:gd name="T14" fmla="*/ 30 w 55"/>
                  <a:gd name="T15" fmla="*/ 105 h 128"/>
                  <a:gd name="T16" fmla="*/ 40 w 55"/>
                  <a:gd name="T17" fmla="*/ 117 h 128"/>
                  <a:gd name="T18" fmla="*/ 51 w 55"/>
                  <a:gd name="T19" fmla="*/ 128 h 128"/>
                  <a:gd name="T20" fmla="*/ 55 w 55"/>
                  <a:gd name="T21" fmla="*/ 123 h 128"/>
                  <a:gd name="T22" fmla="*/ 47 w 55"/>
                  <a:gd name="T23" fmla="*/ 113 h 128"/>
                  <a:gd name="T24" fmla="*/ 37 w 55"/>
                  <a:gd name="T25" fmla="*/ 100 h 128"/>
                  <a:gd name="T26" fmla="*/ 26 w 55"/>
                  <a:gd name="T27" fmla="*/ 85 h 128"/>
                  <a:gd name="T28" fmla="*/ 17 w 55"/>
                  <a:gd name="T29" fmla="*/ 71 h 128"/>
                  <a:gd name="T30" fmla="*/ 10 w 55"/>
                  <a:gd name="T31" fmla="*/ 54 h 128"/>
                  <a:gd name="T32" fmla="*/ 7 w 55"/>
                  <a:gd name="T33" fmla="*/ 38 h 128"/>
                  <a:gd name="T34" fmla="*/ 7 w 55"/>
                  <a:gd name="T35" fmla="*/ 20 h 128"/>
                  <a:gd name="T36" fmla="*/ 13 w 55"/>
                  <a:gd name="T37" fmla="*/ 2 h 128"/>
                  <a:gd name="T38" fmla="*/ 13 w 55"/>
                  <a:gd name="T39" fmla="*/ 2 h 128"/>
                  <a:gd name="T40" fmla="*/ 6 w 55"/>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128">
                    <a:moveTo>
                      <a:pt x="6" y="0"/>
                    </a:moveTo>
                    <a:lnTo>
                      <a:pt x="6" y="0"/>
                    </a:lnTo>
                    <a:lnTo>
                      <a:pt x="0" y="20"/>
                    </a:lnTo>
                    <a:lnTo>
                      <a:pt x="0" y="38"/>
                    </a:lnTo>
                    <a:lnTo>
                      <a:pt x="3" y="56"/>
                    </a:lnTo>
                    <a:lnTo>
                      <a:pt x="10" y="74"/>
                    </a:lnTo>
                    <a:lnTo>
                      <a:pt x="19" y="90"/>
                    </a:lnTo>
                    <a:lnTo>
                      <a:pt x="30" y="105"/>
                    </a:lnTo>
                    <a:lnTo>
                      <a:pt x="40" y="117"/>
                    </a:lnTo>
                    <a:lnTo>
                      <a:pt x="51" y="128"/>
                    </a:lnTo>
                    <a:lnTo>
                      <a:pt x="55" y="123"/>
                    </a:lnTo>
                    <a:lnTo>
                      <a:pt x="47" y="113"/>
                    </a:lnTo>
                    <a:lnTo>
                      <a:pt x="37" y="100"/>
                    </a:lnTo>
                    <a:lnTo>
                      <a:pt x="26" y="85"/>
                    </a:lnTo>
                    <a:lnTo>
                      <a:pt x="17" y="71"/>
                    </a:lnTo>
                    <a:lnTo>
                      <a:pt x="10" y="54"/>
                    </a:lnTo>
                    <a:lnTo>
                      <a:pt x="7" y="38"/>
                    </a:lnTo>
                    <a:lnTo>
                      <a:pt x="7" y="20"/>
                    </a:lnTo>
                    <a:lnTo>
                      <a:pt x="13" y="2"/>
                    </a:lnTo>
                    <a:lnTo>
                      <a:pt x="13"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7" name="Freeform 171"/>
              <p:cNvSpPr>
                <a:spLocks noChangeAspect="1"/>
              </p:cNvSpPr>
              <p:nvPr/>
            </p:nvSpPr>
            <p:spPr bwMode="auto">
              <a:xfrm>
                <a:off x="525" y="516"/>
                <a:ext cx="14" cy="35"/>
              </a:xfrm>
              <a:custGeom>
                <a:avLst/>
                <a:gdLst>
                  <a:gd name="T0" fmla="*/ 20 w 27"/>
                  <a:gd name="T1" fmla="*/ 3 h 70"/>
                  <a:gd name="T2" fmla="*/ 20 w 27"/>
                  <a:gd name="T3" fmla="*/ 3 h 70"/>
                  <a:gd name="T4" fmla="*/ 18 w 27"/>
                  <a:gd name="T5" fmla="*/ 16 h 70"/>
                  <a:gd name="T6" fmla="*/ 13 w 27"/>
                  <a:gd name="T7" fmla="*/ 30 h 70"/>
                  <a:gd name="T8" fmla="*/ 8 w 27"/>
                  <a:gd name="T9" fmla="*/ 48 h 70"/>
                  <a:gd name="T10" fmla="*/ 0 w 27"/>
                  <a:gd name="T11" fmla="*/ 68 h 70"/>
                  <a:gd name="T12" fmla="*/ 7 w 27"/>
                  <a:gd name="T13" fmla="*/ 70 h 70"/>
                  <a:gd name="T14" fmla="*/ 15 w 27"/>
                  <a:gd name="T15" fmla="*/ 51 h 70"/>
                  <a:gd name="T16" fmla="*/ 20 w 27"/>
                  <a:gd name="T17" fmla="*/ 32 h 70"/>
                  <a:gd name="T18" fmla="*/ 25 w 27"/>
                  <a:gd name="T19" fmla="*/ 16 h 70"/>
                  <a:gd name="T20" fmla="*/ 27 w 27"/>
                  <a:gd name="T21" fmla="*/ 3 h 70"/>
                  <a:gd name="T22" fmla="*/ 27 w 27"/>
                  <a:gd name="T23" fmla="*/ 3 h 70"/>
                  <a:gd name="T24" fmla="*/ 27 w 27"/>
                  <a:gd name="T25" fmla="*/ 3 h 70"/>
                  <a:gd name="T26" fmla="*/ 26 w 27"/>
                  <a:gd name="T27" fmla="*/ 1 h 70"/>
                  <a:gd name="T28" fmla="*/ 24 w 27"/>
                  <a:gd name="T29" fmla="*/ 0 h 70"/>
                  <a:gd name="T30" fmla="*/ 22 w 27"/>
                  <a:gd name="T31" fmla="*/ 1 h 70"/>
                  <a:gd name="T32" fmla="*/ 20 w 27"/>
                  <a:gd name="T33" fmla="*/ 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70">
                    <a:moveTo>
                      <a:pt x="20" y="3"/>
                    </a:moveTo>
                    <a:lnTo>
                      <a:pt x="20" y="3"/>
                    </a:lnTo>
                    <a:lnTo>
                      <a:pt x="18" y="16"/>
                    </a:lnTo>
                    <a:lnTo>
                      <a:pt x="13" y="30"/>
                    </a:lnTo>
                    <a:lnTo>
                      <a:pt x="8" y="48"/>
                    </a:lnTo>
                    <a:lnTo>
                      <a:pt x="0" y="68"/>
                    </a:lnTo>
                    <a:lnTo>
                      <a:pt x="7" y="70"/>
                    </a:lnTo>
                    <a:lnTo>
                      <a:pt x="15" y="51"/>
                    </a:lnTo>
                    <a:lnTo>
                      <a:pt x="20" y="32"/>
                    </a:lnTo>
                    <a:lnTo>
                      <a:pt x="25" y="16"/>
                    </a:lnTo>
                    <a:lnTo>
                      <a:pt x="27" y="3"/>
                    </a:lnTo>
                    <a:lnTo>
                      <a:pt x="27" y="3"/>
                    </a:lnTo>
                    <a:lnTo>
                      <a:pt x="27" y="3"/>
                    </a:lnTo>
                    <a:lnTo>
                      <a:pt x="26" y="1"/>
                    </a:lnTo>
                    <a:lnTo>
                      <a:pt x="24" y="0"/>
                    </a:lnTo>
                    <a:lnTo>
                      <a:pt x="22" y="1"/>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8" name="Freeform 172"/>
              <p:cNvSpPr>
                <a:spLocks noChangeAspect="1"/>
              </p:cNvSpPr>
              <p:nvPr/>
            </p:nvSpPr>
            <p:spPr bwMode="auto">
              <a:xfrm>
                <a:off x="702" y="413"/>
                <a:ext cx="25" cy="51"/>
              </a:xfrm>
              <a:custGeom>
                <a:avLst/>
                <a:gdLst>
                  <a:gd name="T0" fmla="*/ 0 w 52"/>
                  <a:gd name="T1" fmla="*/ 0 h 101"/>
                  <a:gd name="T2" fmla="*/ 2 w 52"/>
                  <a:gd name="T3" fmla="*/ 9 h 101"/>
                  <a:gd name="T4" fmla="*/ 7 w 52"/>
                  <a:gd name="T5" fmla="*/ 23 h 101"/>
                  <a:gd name="T6" fmla="*/ 14 w 52"/>
                  <a:gd name="T7" fmla="*/ 39 h 101"/>
                  <a:gd name="T8" fmla="*/ 21 w 52"/>
                  <a:gd name="T9" fmla="*/ 58 h 101"/>
                  <a:gd name="T10" fmla="*/ 29 w 52"/>
                  <a:gd name="T11" fmla="*/ 74 h 101"/>
                  <a:gd name="T12" fmla="*/ 37 w 52"/>
                  <a:gd name="T13" fmla="*/ 87 h 101"/>
                  <a:gd name="T14" fmla="*/ 43 w 52"/>
                  <a:gd name="T15" fmla="*/ 98 h 101"/>
                  <a:gd name="T16" fmla="*/ 49 w 52"/>
                  <a:gd name="T17" fmla="*/ 101 h 101"/>
                  <a:gd name="T18" fmla="*/ 52 w 52"/>
                  <a:gd name="T19" fmla="*/ 96 h 101"/>
                  <a:gd name="T20" fmla="*/ 47 w 52"/>
                  <a:gd name="T21" fmla="*/ 82 h 101"/>
                  <a:gd name="T22" fmla="*/ 42 w 52"/>
                  <a:gd name="T23" fmla="*/ 67 h 101"/>
                  <a:gd name="T24" fmla="*/ 39 w 52"/>
                  <a:gd name="T25" fmla="*/ 54 h 101"/>
                  <a:gd name="T26" fmla="*/ 39 w 52"/>
                  <a:gd name="T27" fmla="*/ 48 h 101"/>
                  <a:gd name="T28" fmla="*/ 37 w 52"/>
                  <a:gd name="T29" fmla="*/ 41 h 101"/>
                  <a:gd name="T30" fmla="*/ 34 w 52"/>
                  <a:gd name="T31" fmla="*/ 33 h 101"/>
                  <a:gd name="T32" fmla="*/ 29 w 52"/>
                  <a:gd name="T33" fmla="*/ 24 h 101"/>
                  <a:gd name="T34" fmla="*/ 22 w 52"/>
                  <a:gd name="T35" fmla="*/ 16 h 101"/>
                  <a:gd name="T36" fmla="*/ 15 w 52"/>
                  <a:gd name="T37" fmla="*/ 9 h 101"/>
                  <a:gd name="T38" fmla="*/ 7 w 52"/>
                  <a:gd name="T39" fmla="*/ 3 h 101"/>
                  <a:gd name="T40" fmla="*/ 0 w 52"/>
                  <a:gd name="T4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101">
                    <a:moveTo>
                      <a:pt x="0" y="0"/>
                    </a:moveTo>
                    <a:lnTo>
                      <a:pt x="2" y="9"/>
                    </a:lnTo>
                    <a:lnTo>
                      <a:pt x="7" y="23"/>
                    </a:lnTo>
                    <a:lnTo>
                      <a:pt x="14" y="39"/>
                    </a:lnTo>
                    <a:lnTo>
                      <a:pt x="21" y="58"/>
                    </a:lnTo>
                    <a:lnTo>
                      <a:pt x="29" y="74"/>
                    </a:lnTo>
                    <a:lnTo>
                      <a:pt x="37" y="87"/>
                    </a:lnTo>
                    <a:lnTo>
                      <a:pt x="43" y="98"/>
                    </a:lnTo>
                    <a:lnTo>
                      <a:pt x="49" y="101"/>
                    </a:lnTo>
                    <a:lnTo>
                      <a:pt x="52" y="96"/>
                    </a:lnTo>
                    <a:lnTo>
                      <a:pt x="47" y="82"/>
                    </a:lnTo>
                    <a:lnTo>
                      <a:pt x="42" y="67"/>
                    </a:lnTo>
                    <a:lnTo>
                      <a:pt x="39" y="54"/>
                    </a:lnTo>
                    <a:lnTo>
                      <a:pt x="39" y="48"/>
                    </a:lnTo>
                    <a:lnTo>
                      <a:pt x="37" y="41"/>
                    </a:lnTo>
                    <a:lnTo>
                      <a:pt x="34" y="33"/>
                    </a:lnTo>
                    <a:lnTo>
                      <a:pt x="29" y="24"/>
                    </a:lnTo>
                    <a:lnTo>
                      <a:pt x="22" y="16"/>
                    </a:lnTo>
                    <a:lnTo>
                      <a:pt x="15" y="9"/>
                    </a:lnTo>
                    <a:lnTo>
                      <a:pt x="7" y="3"/>
                    </a:lnTo>
                    <a:lnTo>
                      <a:pt x="0" y="0"/>
                    </a:lnTo>
                    <a:close/>
                  </a:path>
                </a:pathLst>
              </a:custGeom>
              <a:solidFill>
                <a:srgbClr val="C97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69" name="Freeform 173"/>
              <p:cNvSpPr>
                <a:spLocks noChangeAspect="1"/>
              </p:cNvSpPr>
              <p:nvPr/>
            </p:nvSpPr>
            <p:spPr bwMode="auto">
              <a:xfrm>
                <a:off x="700" y="413"/>
                <a:ext cx="26" cy="53"/>
              </a:xfrm>
              <a:custGeom>
                <a:avLst/>
                <a:gdLst>
                  <a:gd name="T0" fmla="*/ 52 w 52"/>
                  <a:gd name="T1" fmla="*/ 97 h 106"/>
                  <a:gd name="T2" fmla="*/ 52 w 52"/>
                  <a:gd name="T3" fmla="*/ 97 h 106"/>
                  <a:gd name="T4" fmla="*/ 49 w 52"/>
                  <a:gd name="T5" fmla="*/ 96 h 106"/>
                  <a:gd name="T6" fmla="*/ 43 w 52"/>
                  <a:gd name="T7" fmla="*/ 86 h 106"/>
                  <a:gd name="T8" fmla="*/ 35 w 52"/>
                  <a:gd name="T9" fmla="*/ 73 h 106"/>
                  <a:gd name="T10" fmla="*/ 27 w 52"/>
                  <a:gd name="T11" fmla="*/ 56 h 106"/>
                  <a:gd name="T12" fmla="*/ 20 w 52"/>
                  <a:gd name="T13" fmla="*/ 38 h 106"/>
                  <a:gd name="T14" fmla="*/ 14 w 52"/>
                  <a:gd name="T15" fmla="*/ 22 h 106"/>
                  <a:gd name="T16" fmla="*/ 9 w 52"/>
                  <a:gd name="T17" fmla="*/ 8 h 106"/>
                  <a:gd name="T18" fmla="*/ 7 w 52"/>
                  <a:gd name="T19" fmla="*/ 0 h 106"/>
                  <a:gd name="T20" fmla="*/ 0 w 52"/>
                  <a:gd name="T21" fmla="*/ 0 h 106"/>
                  <a:gd name="T22" fmla="*/ 2 w 52"/>
                  <a:gd name="T23" fmla="*/ 10 h 106"/>
                  <a:gd name="T24" fmla="*/ 7 w 52"/>
                  <a:gd name="T25" fmla="*/ 24 h 106"/>
                  <a:gd name="T26" fmla="*/ 14 w 52"/>
                  <a:gd name="T27" fmla="*/ 40 h 106"/>
                  <a:gd name="T28" fmla="*/ 20 w 52"/>
                  <a:gd name="T29" fmla="*/ 59 h 106"/>
                  <a:gd name="T30" fmla="*/ 28 w 52"/>
                  <a:gd name="T31" fmla="*/ 75 h 106"/>
                  <a:gd name="T32" fmla="*/ 37 w 52"/>
                  <a:gd name="T33" fmla="*/ 89 h 106"/>
                  <a:gd name="T34" fmla="*/ 42 w 52"/>
                  <a:gd name="T35" fmla="*/ 100 h 106"/>
                  <a:gd name="T36" fmla="*/ 52 w 52"/>
                  <a:gd name="T37" fmla="*/ 106 h 106"/>
                  <a:gd name="T38" fmla="*/ 52 w 52"/>
                  <a:gd name="T39" fmla="*/ 106 h 106"/>
                  <a:gd name="T40" fmla="*/ 52 w 52"/>
                  <a:gd name="T41" fmla="*/ 9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106">
                    <a:moveTo>
                      <a:pt x="52" y="97"/>
                    </a:moveTo>
                    <a:lnTo>
                      <a:pt x="52" y="97"/>
                    </a:lnTo>
                    <a:lnTo>
                      <a:pt x="49" y="96"/>
                    </a:lnTo>
                    <a:lnTo>
                      <a:pt x="43" y="86"/>
                    </a:lnTo>
                    <a:lnTo>
                      <a:pt x="35" y="73"/>
                    </a:lnTo>
                    <a:lnTo>
                      <a:pt x="27" y="56"/>
                    </a:lnTo>
                    <a:lnTo>
                      <a:pt x="20" y="38"/>
                    </a:lnTo>
                    <a:lnTo>
                      <a:pt x="14" y="22"/>
                    </a:lnTo>
                    <a:lnTo>
                      <a:pt x="9" y="8"/>
                    </a:lnTo>
                    <a:lnTo>
                      <a:pt x="7" y="0"/>
                    </a:lnTo>
                    <a:lnTo>
                      <a:pt x="0" y="0"/>
                    </a:lnTo>
                    <a:lnTo>
                      <a:pt x="2" y="10"/>
                    </a:lnTo>
                    <a:lnTo>
                      <a:pt x="7" y="24"/>
                    </a:lnTo>
                    <a:lnTo>
                      <a:pt x="14" y="40"/>
                    </a:lnTo>
                    <a:lnTo>
                      <a:pt x="20" y="59"/>
                    </a:lnTo>
                    <a:lnTo>
                      <a:pt x="28" y="75"/>
                    </a:lnTo>
                    <a:lnTo>
                      <a:pt x="37" y="89"/>
                    </a:lnTo>
                    <a:lnTo>
                      <a:pt x="42" y="100"/>
                    </a:lnTo>
                    <a:lnTo>
                      <a:pt x="52" y="106"/>
                    </a:lnTo>
                    <a:lnTo>
                      <a:pt x="52" y="106"/>
                    </a:lnTo>
                    <a:lnTo>
                      <a:pt x="52"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0" name="Freeform 174"/>
              <p:cNvSpPr>
                <a:spLocks noChangeAspect="1"/>
              </p:cNvSpPr>
              <p:nvPr/>
            </p:nvSpPr>
            <p:spPr bwMode="auto">
              <a:xfrm>
                <a:off x="719" y="440"/>
                <a:ext cx="11" cy="26"/>
              </a:xfrm>
              <a:custGeom>
                <a:avLst/>
                <a:gdLst>
                  <a:gd name="T0" fmla="*/ 0 w 21"/>
                  <a:gd name="T1" fmla="*/ 0 h 53"/>
                  <a:gd name="T2" fmla="*/ 0 w 21"/>
                  <a:gd name="T3" fmla="*/ 1 h 53"/>
                  <a:gd name="T4" fmla="*/ 2 w 21"/>
                  <a:gd name="T5" fmla="*/ 15 h 53"/>
                  <a:gd name="T6" fmla="*/ 8 w 21"/>
                  <a:gd name="T7" fmla="*/ 30 h 53"/>
                  <a:gd name="T8" fmla="*/ 11 w 21"/>
                  <a:gd name="T9" fmla="*/ 43 h 53"/>
                  <a:gd name="T10" fmla="*/ 13 w 21"/>
                  <a:gd name="T11" fmla="*/ 44 h 53"/>
                  <a:gd name="T12" fmla="*/ 13 w 21"/>
                  <a:gd name="T13" fmla="*/ 53 h 53"/>
                  <a:gd name="T14" fmla="*/ 21 w 21"/>
                  <a:gd name="T15" fmla="*/ 43 h 53"/>
                  <a:gd name="T16" fmla="*/ 15 w 21"/>
                  <a:gd name="T17" fmla="*/ 28 h 53"/>
                  <a:gd name="T18" fmla="*/ 9 w 21"/>
                  <a:gd name="T19" fmla="*/ 13 h 53"/>
                  <a:gd name="T20" fmla="*/ 7 w 21"/>
                  <a:gd name="T21" fmla="*/ 1 h 53"/>
                  <a:gd name="T22" fmla="*/ 7 w 21"/>
                  <a:gd name="T23" fmla="*/ 2 h 53"/>
                  <a:gd name="T24" fmla="*/ 0 w 21"/>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3">
                    <a:moveTo>
                      <a:pt x="0" y="0"/>
                    </a:moveTo>
                    <a:lnTo>
                      <a:pt x="0" y="1"/>
                    </a:lnTo>
                    <a:lnTo>
                      <a:pt x="2" y="15"/>
                    </a:lnTo>
                    <a:lnTo>
                      <a:pt x="8" y="30"/>
                    </a:lnTo>
                    <a:lnTo>
                      <a:pt x="11" y="43"/>
                    </a:lnTo>
                    <a:lnTo>
                      <a:pt x="13" y="44"/>
                    </a:lnTo>
                    <a:lnTo>
                      <a:pt x="13" y="53"/>
                    </a:lnTo>
                    <a:lnTo>
                      <a:pt x="21" y="43"/>
                    </a:lnTo>
                    <a:lnTo>
                      <a:pt x="15" y="28"/>
                    </a:lnTo>
                    <a:lnTo>
                      <a:pt x="9" y="13"/>
                    </a:lnTo>
                    <a:lnTo>
                      <a:pt x="7" y="1"/>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1" name="Freeform 175"/>
              <p:cNvSpPr>
                <a:spLocks noChangeAspect="1"/>
              </p:cNvSpPr>
              <p:nvPr/>
            </p:nvSpPr>
            <p:spPr bwMode="auto">
              <a:xfrm>
                <a:off x="700" y="412"/>
                <a:ext cx="23" cy="29"/>
              </a:xfrm>
              <a:custGeom>
                <a:avLst/>
                <a:gdLst>
                  <a:gd name="T0" fmla="*/ 7 w 46"/>
                  <a:gd name="T1" fmla="*/ 3 h 58"/>
                  <a:gd name="T2" fmla="*/ 3 w 46"/>
                  <a:gd name="T3" fmla="*/ 6 h 58"/>
                  <a:gd name="T4" fmla="*/ 8 w 46"/>
                  <a:gd name="T5" fmla="*/ 10 h 58"/>
                  <a:gd name="T6" fmla="*/ 16 w 46"/>
                  <a:gd name="T7" fmla="*/ 16 h 58"/>
                  <a:gd name="T8" fmla="*/ 23 w 46"/>
                  <a:gd name="T9" fmla="*/ 21 h 58"/>
                  <a:gd name="T10" fmla="*/ 28 w 46"/>
                  <a:gd name="T11" fmla="*/ 29 h 58"/>
                  <a:gd name="T12" fmla="*/ 33 w 46"/>
                  <a:gd name="T13" fmla="*/ 38 h 58"/>
                  <a:gd name="T14" fmla="*/ 37 w 46"/>
                  <a:gd name="T15" fmla="*/ 46 h 58"/>
                  <a:gd name="T16" fmla="*/ 39 w 46"/>
                  <a:gd name="T17" fmla="*/ 51 h 58"/>
                  <a:gd name="T18" fmla="*/ 39 w 46"/>
                  <a:gd name="T19" fmla="*/ 56 h 58"/>
                  <a:gd name="T20" fmla="*/ 46 w 46"/>
                  <a:gd name="T21" fmla="*/ 58 h 58"/>
                  <a:gd name="T22" fmla="*/ 46 w 46"/>
                  <a:gd name="T23" fmla="*/ 51 h 58"/>
                  <a:gd name="T24" fmla="*/ 43 w 46"/>
                  <a:gd name="T25" fmla="*/ 43 h 58"/>
                  <a:gd name="T26" fmla="*/ 40 w 46"/>
                  <a:gd name="T27" fmla="*/ 35 h 58"/>
                  <a:gd name="T28" fmla="*/ 35 w 46"/>
                  <a:gd name="T29" fmla="*/ 25 h 58"/>
                  <a:gd name="T30" fmla="*/ 27 w 46"/>
                  <a:gd name="T31" fmla="*/ 17 h 58"/>
                  <a:gd name="T32" fmla="*/ 20 w 46"/>
                  <a:gd name="T33" fmla="*/ 9 h 58"/>
                  <a:gd name="T34" fmla="*/ 12 w 46"/>
                  <a:gd name="T35" fmla="*/ 3 h 58"/>
                  <a:gd name="T36" fmla="*/ 3 w 46"/>
                  <a:gd name="T37" fmla="*/ 0 h 58"/>
                  <a:gd name="T38" fmla="*/ 0 w 46"/>
                  <a:gd name="T39" fmla="*/ 3 h 58"/>
                  <a:gd name="T40" fmla="*/ 3 w 46"/>
                  <a:gd name="T41" fmla="*/ 0 h 58"/>
                  <a:gd name="T42" fmla="*/ 1 w 46"/>
                  <a:gd name="T43" fmla="*/ 1 h 58"/>
                  <a:gd name="T44" fmla="*/ 0 w 46"/>
                  <a:gd name="T45" fmla="*/ 3 h 58"/>
                  <a:gd name="T46" fmla="*/ 1 w 46"/>
                  <a:gd name="T47" fmla="*/ 5 h 58"/>
                  <a:gd name="T48" fmla="*/ 3 w 46"/>
                  <a:gd name="T49" fmla="*/ 6 h 58"/>
                  <a:gd name="T50" fmla="*/ 7 w 46"/>
                  <a:gd name="T51"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58">
                    <a:moveTo>
                      <a:pt x="7" y="3"/>
                    </a:moveTo>
                    <a:lnTo>
                      <a:pt x="3" y="6"/>
                    </a:lnTo>
                    <a:lnTo>
                      <a:pt x="8" y="10"/>
                    </a:lnTo>
                    <a:lnTo>
                      <a:pt x="16" y="16"/>
                    </a:lnTo>
                    <a:lnTo>
                      <a:pt x="23" y="21"/>
                    </a:lnTo>
                    <a:lnTo>
                      <a:pt x="28" y="29"/>
                    </a:lnTo>
                    <a:lnTo>
                      <a:pt x="33" y="38"/>
                    </a:lnTo>
                    <a:lnTo>
                      <a:pt x="37" y="46"/>
                    </a:lnTo>
                    <a:lnTo>
                      <a:pt x="39" y="51"/>
                    </a:lnTo>
                    <a:lnTo>
                      <a:pt x="39" y="56"/>
                    </a:lnTo>
                    <a:lnTo>
                      <a:pt x="46" y="58"/>
                    </a:lnTo>
                    <a:lnTo>
                      <a:pt x="46" y="51"/>
                    </a:lnTo>
                    <a:lnTo>
                      <a:pt x="43" y="43"/>
                    </a:lnTo>
                    <a:lnTo>
                      <a:pt x="40" y="35"/>
                    </a:lnTo>
                    <a:lnTo>
                      <a:pt x="35" y="25"/>
                    </a:lnTo>
                    <a:lnTo>
                      <a:pt x="27" y="17"/>
                    </a:lnTo>
                    <a:lnTo>
                      <a:pt x="20" y="9"/>
                    </a:lnTo>
                    <a:lnTo>
                      <a:pt x="12" y="3"/>
                    </a:lnTo>
                    <a:lnTo>
                      <a:pt x="3" y="0"/>
                    </a:lnTo>
                    <a:lnTo>
                      <a:pt x="0" y="3"/>
                    </a:lnTo>
                    <a:lnTo>
                      <a:pt x="3" y="0"/>
                    </a:lnTo>
                    <a:lnTo>
                      <a:pt x="1" y="1"/>
                    </a:lnTo>
                    <a:lnTo>
                      <a:pt x="0" y="3"/>
                    </a:lnTo>
                    <a:lnTo>
                      <a:pt x="1" y="5"/>
                    </a:lnTo>
                    <a:lnTo>
                      <a:pt x="3" y="6"/>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2" name="Freeform 176"/>
              <p:cNvSpPr>
                <a:spLocks noChangeAspect="1"/>
              </p:cNvSpPr>
              <p:nvPr/>
            </p:nvSpPr>
            <p:spPr bwMode="auto">
              <a:xfrm>
                <a:off x="913" y="704"/>
                <a:ext cx="79" cy="60"/>
              </a:xfrm>
              <a:custGeom>
                <a:avLst/>
                <a:gdLst>
                  <a:gd name="T0" fmla="*/ 4 w 159"/>
                  <a:gd name="T1" fmla="*/ 0 h 119"/>
                  <a:gd name="T2" fmla="*/ 8 w 159"/>
                  <a:gd name="T3" fmla="*/ 9 h 119"/>
                  <a:gd name="T4" fmla="*/ 9 w 159"/>
                  <a:gd name="T5" fmla="*/ 20 h 119"/>
                  <a:gd name="T6" fmla="*/ 11 w 159"/>
                  <a:gd name="T7" fmla="*/ 32 h 119"/>
                  <a:gd name="T8" fmla="*/ 16 w 159"/>
                  <a:gd name="T9" fmla="*/ 39 h 119"/>
                  <a:gd name="T10" fmla="*/ 22 w 159"/>
                  <a:gd name="T11" fmla="*/ 43 h 119"/>
                  <a:gd name="T12" fmla="*/ 29 w 159"/>
                  <a:gd name="T13" fmla="*/ 46 h 119"/>
                  <a:gd name="T14" fmla="*/ 34 w 159"/>
                  <a:gd name="T15" fmla="*/ 48 h 119"/>
                  <a:gd name="T16" fmla="*/ 40 w 159"/>
                  <a:gd name="T17" fmla="*/ 49 h 119"/>
                  <a:gd name="T18" fmla="*/ 46 w 159"/>
                  <a:gd name="T19" fmla="*/ 50 h 119"/>
                  <a:gd name="T20" fmla="*/ 52 w 159"/>
                  <a:gd name="T21" fmla="*/ 50 h 119"/>
                  <a:gd name="T22" fmla="*/ 55 w 159"/>
                  <a:gd name="T23" fmla="*/ 51 h 119"/>
                  <a:gd name="T24" fmla="*/ 57 w 159"/>
                  <a:gd name="T25" fmla="*/ 53 h 119"/>
                  <a:gd name="T26" fmla="*/ 62 w 159"/>
                  <a:gd name="T27" fmla="*/ 56 h 119"/>
                  <a:gd name="T28" fmla="*/ 70 w 159"/>
                  <a:gd name="T29" fmla="*/ 63 h 119"/>
                  <a:gd name="T30" fmla="*/ 81 w 159"/>
                  <a:gd name="T31" fmla="*/ 72 h 119"/>
                  <a:gd name="T32" fmla="*/ 96 w 159"/>
                  <a:gd name="T33" fmla="*/ 83 h 119"/>
                  <a:gd name="T34" fmla="*/ 111 w 159"/>
                  <a:gd name="T35" fmla="*/ 94 h 119"/>
                  <a:gd name="T36" fmla="*/ 128 w 159"/>
                  <a:gd name="T37" fmla="*/ 104 h 119"/>
                  <a:gd name="T38" fmla="*/ 144 w 159"/>
                  <a:gd name="T39" fmla="*/ 114 h 119"/>
                  <a:gd name="T40" fmla="*/ 159 w 159"/>
                  <a:gd name="T41" fmla="*/ 119 h 119"/>
                  <a:gd name="T42" fmla="*/ 147 w 159"/>
                  <a:gd name="T43" fmla="*/ 115 h 119"/>
                  <a:gd name="T44" fmla="*/ 133 w 159"/>
                  <a:gd name="T45" fmla="*/ 109 h 119"/>
                  <a:gd name="T46" fmla="*/ 118 w 159"/>
                  <a:gd name="T47" fmla="*/ 101 h 119"/>
                  <a:gd name="T48" fmla="*/ 102 w 159"/>
                  <a:gd name="T49" fmla="*/ 93 h 119"/>
                  <a:gd name="T50" fmla="*/ 87 w 159"/>
                  <a:gd name="T51" fmla="*/ 85 h 119"/>
                  <a:gd name="T52" fmla="*/ 75 w 159"/>
                  <a:gd name="T53" fmla="*/ 78 h 119"/>
                  <a:gd name="T54" fmla="*/ 63 w 159"/>
                  <a:gd name="T55" fmla="*/ 74 h 119"/>
                  <a:gd name="T56" fmla="*/ 55 w 159"/>
                  <a:gd name="T57" fmla="*/ 73 h 119"/>
                  <a:gd name="T58" fmla="*/ 48 w 159"/>
                  <a:gd name="T59" fmla="*/ 74 h 119"/>
                  <a:gd name="T60" fmla="*/ 42 w 159"/>
                  <a:gd name="T61" fmla="*/ 76 h 119"/>
                  <a:gd name="T62" fmla="*/ 34 w 159"/>
                  <a:gd name="T63" fmla="*/ 77 h 119"/>
                  <a:gd name="T64" fmla="*/ 29 w 159"/>
                  <a:gd name="T65" fmla="*/ 78 h 119"/>
                  <a:gd name="T66" fmla="*/ 22 w 159"/>
                  <a:gd name="T67" fmla="*/ 79 h 119"/>
                  <a:gd name="T68" fmla="*/ 16 w 159"/>
                  <a:gd name="T69" fmla="*/ 79 h 119"/>
                  <a:gd name="T70" fmla="*/ 11 w 159"/>
                  <a:gd name="T71" fmla="*/ 79 h 119"/>
                  <a:gd name="T72" fmla="*/ 8 w 159"/>
                  <a:gd name="T73" fmla="*/ 79 h 119"/>
                  <a:gd name="T74" fmla="*/ 3 w 159"/>
                  <a:gd name="T75" fmla="*/ 77 h 119"/>
                  <a:gd name="T76" fmla="*/ 0 w 159"/>
                  <a:gd name="T77" fmla="*/ 72 h 119"/>
                  <a:gd name="T78" fmla="*/ 0 w 159"/>
                  <a:gd name="T79" fmla="*/ 64 h 119"/>
                  <a:gd name="T80" fmla="*/ 2 w 159"/>
                  <a:gd name="T81" fmla="*/ 49 h 119"/>
                  <a:gd name="T82" fmla="*/ 5 w 159"/>
                  <a:gd name="T83" fmla="*/ 33 h 119"/>
                  <a:gd name="T84" fmla="*/ 5 w 159"/>
                  <a:gd name="T85" fmla="*/ 21 h 119"/>
                  <a:gd name="T86" fmla="*/ 5 w 159"/>
                  <a:gd name="T87" fmla="*/ 12 h 119"/>
                  <a:gd name="T88" fmla="*/ 4 w 159"/>
                  <a:gd name="T8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19">
                    <a:moveTo>
                      <a:pt x="4" y="0"/>
                    </a:moveTo>
                    <a:lnTo>
                      <a:pt x="8" y="9"/>
                    </a:lnTo>
                    <a:lnTo>
                      <a:pt x="9" y="20"/>
                    </a:lnTo>
                    <a:lnTo>
                      <a:pt x="11" y="32"/>
                    </a:lnTo>
                    <a:lnTo>
                      <a:pt x="16" y="39"/>
                    </a:lnTo>
                    <a:lnTo>
                      <a:pt x="22" y="43"/>
                    </a:lnTo>
                    <a:lnTo>
                      <a:pt x="29" y="46"/>
                    </a:lnTo>
                    <a:lnTo>
                      <a:pt x="34" y="48"/>
                    </a:lnTo>
                    <a:lnTo>
                      <a:pt x="40" y="49"/>
                    </a:lnTo>
                    <a:lnTo>
                      <a:pt x="46" y="50"/>
                    </a:lnTo>
                    <a:lnTo>
                      <a:pt x="52" y="50"/>
                    </a:lnTo>
                    <a:lnTo>
                      <a:pt x="55" y="51"/>
                    </a:lnTo>
                    <a:lnTo>
                      <a:pt x="57" y="53"/>
                    </a:lnTo>
                    <a:lnTo>
                      <a:pt x="62" y="56"/>
                    </a:lnTo>
                    <a:lnTo>
                      <a:pt x="70" y="63"/>
                    </a:lnTo>
                    <a:lnTo>
                      <a:pt x="81" y="72"/>
                    </a:lnTo>
                    <a:lnTo>
                      <a:pt x="96" y="83"/>
                    </a:lnTo>
                    <a:lnTo>
                      <a:pt x="111" y="94"/>
                    </a:lnTo>
                    <a:lnTo>
                      <a:pt x="128" y="104"/>
                    </a:lnTo>
                    <a:lnTo>
                      <a:pt x="144" y="114"/>
                    </a:lnTo>
                    <a:lnTo>
                      <a:pt x="159" y="119"/>
                    </a:lnTo>
                    <a:lnTo>
                      <a:pt x="147" y="115"/>
                    </a:lnTo>
                    <a:lnTo>
                      <a:pt x="133" y="109"/>
                    </a:lnTo>
                    <a:lnTo>
                      <a:pt x="118" y="101"/>
                    </a:lnTo>
                    <a:lnTo>
                      <a:pt x="102" y="93"/>
                    </a:lnTo>
                    <a:lnTo>
                      <a:pt x="87" y="85"/>
                    </a:lnTo>
                    <a:lnTo>
                      <a:pt x="75" y="78"/>
                    </a:lnTo>
                    <a:lnTo>
                      <a:pt x="63" y="74"/>
                    </a:lnTo>
                    <a:lnTo>
                      <a:pt x="55" y="73"/>
                    </a:lnTo>
                    <a:lnTo>
                      <a:pt x="48" y="74"/>
                    </a:lnTo>
                    <a:lnTo>
                      <a:pt x="42" y="76"/>
                    </a:lnTo>
                    <a:lnTo>
                      <a:pt x="34" y="77"/>
                    </a:lnTo>
                    <a:lnTo>
                      <a:pt x="29" y="78"/>
                    </a:lnTo>
                    <a:lnTo>
                      <a:pt x="22" y="79"/>
                    </a:lnTo>
                    <a:lnTo>
                      <a:pt x="16" y="79"/>
                    </a:lnTo>
                    <a:lnTo>
                      <a:pt x="11" y="79"/>
                    </a:lnTo>
                    <a:lnTo>
                      <a:pt x="8" y="79"/>
                    </a:lnTo>
                    <a:lnTo>
                      <a:pt x="3" y="77"/>
                    </a:lnTo>
                    <a:lnTo>
                      <a:pt x="0" y="72"/>
                    </a:lnTo>
                    <a:lnTo>
                      <a:pt x="0" y="64"/>
                    </a:lnTo>
                    <a:lnTo>
                      <a:pt x="2" y="49"/>
                    </a:lnTo>
                    <a:lnTo>
                      <a:pt x="5" y="33"/>
                    </a:lnTo>
                    <a:lnTo>
                      <a:pt x="5" y="21"/>
                    </a:lnTo>
                    <a:lnTo>
                      <a:pt x="5" y="12"/>
                    </a:lnTo>
                    <a:lnTo>
                      <a:pt x="4" y="0"/>
                    </a:lnTo>
                    <a:close/>
                  </a:path>
                </a:pathLst>
              </a:custGeom>
              <a:solidFill>
                <a:srgbClr val="C97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3" name="Freeform 177"/>
              <p:cNvSpPr>
                <a:spLocks noChangeAspect="1"/>
              </p:cNvSpPr>
              <p:nvPr/>
            </p:nvSpPr>
            <p:spPr bwMode="auto">
              <a:xfrm>
                <a:off x="913" y="704"/>
                <a:ext cx="9" cy="22"/>
              </a:xfrm>
              <a:custGeom>
                <a:avLst/>
                <a:gdLst>
                  <a:gd name="T0" fmla="*/ 17 w 17"/>
                  <a:gd name="T1" fmla="*/ 38 h 44"/>
                  <a:gd name="T2" fmla="*/ 17 w 17"/>
                  <a:gd name="T3" fmla="*/ 37 h 44"/>
                  <a:gd name="T4" fmla="*/ 14 w 17"/>
                  <a:gd name="T5" fmla="*/ 33 h 44"/>
                  <a:gd name="T6" fmla="*/ 11 w 17"/>
                  <a:gd name="T7" fmla="*/ 22 h 44"/>
                  <a:gd name="T8" fmla="*/ 10 w 17"/>
                  <a:gd name="T9" fmla="*/ 11 h 44"/>
                  <a:gd name="T10" fmla="*/ 7 w 17"/>
                  <a:gd name="T11" fmla="*/ 0 h 44"/>
                  <a:gd name="T12" fmla="*/ 0 w 17"/>
                  <a:gd name="T13" fmla="*/ 3 h 44"/>
                  <a:gd name="T14" fmla="*/ 3 w 17"/>
                  <a:gd name="T15" fmla="*/ 11 h 44"/>
                  <a:gd name="T16" fmla="*/ 4 w 17"/>
                  <a:gd name="T17" fmla="*/ 22 h 44"/>
                  <a:gd name="T18" fmla="*/ 7 w 17"/>
                  <a:gd name="T19" fmla="*/ 35 h 44"/>
                  <a:gd name="T20" fmla="*/ 13 w 17"/>
                  <a:gd name="T21" fmla="*/ 44 h 44"/>
                  <a:gd name="T22" fmla="*/ 13 w 17"/>
                  <a:gd name="T23" fmla="*/ 43 h 44"/>
                  <a:gd name="T24" fmla="*/ 17 w 17"/>
                  <a:gd name="T2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44">
                    <a:moveTo>
                      <a:pt x="17" y="38"/>
                    </a:moveTo>
                    <a:lnTo>
                      <a:pt x="17" y="37"/>
                    </a:lnTo>
                    <a:lnTo>
                      <a:pt x="14" y="33"/>
                    </a:lnTo>
                    <a:lnTo>
                      <a:pt x="11" y="22"/>
                    </a:lnTo>
                    <a:lnTo>
                      <a:pt x="10" y="11"/>
                    </a:lnTo>
                    <a:lnTo>
                      <a:pt x="7" y="0"/>
                    </a:lnTo>
                    <a:lnTo>
                      <a:pt x="0" y="3"/>
                    </a:lnTo>
                    <a:lnTo>
                      <a:pt x="3" y="11"/>
                    </a:lnTo>
                    <a:lnTo>
                      <a:pt x="4" y="22"/>
                    </a:lnTo>
                    <a:lnTo>
                      <a:pt x="7" y="35"/>
                    </a:lnTo>
                    <a:lnTo>
                      <a:pt x="13" y="44"/>
                    </a:lnTo>
                    <a:lnTo>
                      <a:pt x="13" y="43"/>
                    </a:lnTo>
                    <a:lnTo>
                      <a:pt x="17"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4" name="Freeform 178"/>
              <p:cNvSpPr>
                <a:spLocks noChangeAspect="1"/>
              </p:cNvSpPr>
              <p:nvPr/>
            </p:nvSpPr>
            <p:spPr bwMode="auto">
              <a:xfrm>
                <a:off x="920" y="723"/>
                <a:ext cx="23" cy="9"/>
              </a:xfrm>
              <a:custGeom>
                <a:avLst/>
                <a:gdLst>
                  <a:gd name="T0" fmla="*/ 46 w 46"/>
                  <a:gd name="T1" fmla="*/ 14 h 19"/>
                  <a:gd name="T2" fmla="*/ 46 w 46"/>
                  <a:gd name="T3" fmla="*/ 14 h 19"/>
                  <a:gd name="T4" fmla="*/ 42 w 46"/>
                  <a:gd name="T5" fmla="*/ 12 h 19"/>
                  <a:gd name="T6" fmla="*/ 38 w 46"/>
                  <a:gd name="T7" fmla="*/ 11 h 19"/>
                  <a:gd name="T8" fmla="*/ 32 w 46"/>
                  <a:gd name="T9" fmla="*/ 11 h 19"/>
                  <a:gd name="T10" fmla="*/ 26 w 46"/>
                  <a:gd name="T11" fmla="*/ 10 h 19"/>
                  <a:gd name="T12" fmla="*/ 21 w 46"/>
                  <a:gd name="T13" fmla="*/ 8 h 19"/>
                  <a:gd name="T14" fmla="*/ 16 w 46"/>
                  <a:gd name="T15" fmla="*/ 6 h 19"/>
                  <a:gd name="T16" fmla="*/ 9 w 46"/>
                  <a:gd name="T17" fmla="*/ 4 h 19"/>
                  <a:gd name="T18" fmla="*/ 4 w 46"/>
                  <a:gd name="T19" fmla="*/ 0 h 19"/>
                  <a:gd name="T20" fmla="*/ 0 w 46"/>
                  <a:gd name="T21" fmla="*/ 5 h 19"/>
                  <a:gd name="T22" fmla="*/ 6 w 46"/>
                  <a:gd name="T23" fmla="*/ 11 h 19"/>
                  <a:gd name="T24" fmla="*/ 13 w 46"/>
                  <a:gd name="T25" fmla="*/ 13 h 19"/>
                  <a:gd name="T26" fmla="*/ 19 w 46"/>
                  <a:gd name="T27" fmla="*/ 15 h 19"/>
                  <a:gd name="T28" fmla="*/ 26 w 46"/>
                  <a:gd name="T29" fmla="*/ 17 h 19"/>
                  <a:gd name="T30" fmla="*/ 32 w 46"/>
                  <a:gd name="T31" fmla="*/ 18 h 19"/>
                  <a:gd name="T32" fmla="*/ 38 w 46"/>
                  <a:gd name="T33" fmla="*/ 18 h 19"/>
                  <a:gd name="T34" fmla="*/ 40 w 46"/>
                  <a:gd name="T35" fmla="*/ 19 h 19"/>
                  <a:gd name="T36" fmla="*/ 41 w 46"/>
                  <a:gd name="T37" fmla="*/ 19 h 19"/>
                  <a:gd name="T38" fmla="*/ 41 w 46"/>
                  <a:gd name="T39" fmla="*/ 19 h 19"/>
                  <a:gd name="T40" fmla="*/ 46 w 46"/>
                  <a:gd name="T41"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9">
                    <a:moveTo>
                      <a:pt x="46" y="14"/>
                    </a:moveTo>
                    <a:lnTo>
                      <a:pt x="46" y="14"/>
                    </a:lnTo>
                    <a:lnTo>
                      <a:pt x="42" y="12"/>
                    </a:lnTo>
                    <a:lnTo>
                      <a:pt x="38" y="11"/>
                    </a:lnTo>
                    <a:lnTo>
                      <a:pt x="32" y="11"/>
                    </a:lnTo>
                    <a:lnTo>
                      <a:pt x="26" y="10"/>
                    </a:lnTo>
                    <a:lnTo>
                      <a:pt x="21" y="8"/>
                    </a:lnTo>
                    <a:lnTo>
                      <a:pt x="16" y="6"/>
                    </a:lnTo>
                    <a:lnTo>
                      <a:pt x="9" y="4"/>
                    </a:lnTo>
                    <a:lnTo>
                      <a:pt x="4" y="0"/>
                    </a:lnTo>
                    <a:lnTo>
                      <a:pt x="0" y="5"/>
                    </a:lnTo>
                    <a:lnTo>
                      <a:pt x="6" y="11"/>
                    </a:lnTo>
                    <a:lnTo>
                      <a:pt x="13" y="13"/>
                    </a:lnTo>
                    <a:lnTo>
                      <a:pt x="19" y="15"/>
                    </a:lnTo>
                    <a:lnTo>
                      <a:pt x="26" y="17"/>
                    </a:lnTo>
                    <a:lnTo>
                      <a:pt x="32" y="18"/>
                    </a:lnTo>
                    <a:lnTo>
                      <a:pt x="38" y="18"/>
                    </a:lnTo>
                    <a:lnTo>
                      <a:pt x="40" y="19"/>
                    </a:lnTo>
                    <a:lnTo>
                      <a:pt x="41" y="19"/>
                    </a:lnTo>
                    <a:lnTo>
                      <a:pt x="41" y="19"/>
                    </a:lnTo>
                    <a:lnTo>
                      <a:pt x="4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5" name="Freeform 179"/>
              <p:cNvSpPr>
                <a:spLocks noChangeAspect="1"/>
              </p:cNvSpPr>
              <p:nvPr/>
            </p:nvSpPr>
            <p:spPr bwMode="auto">
              <a:xfrm>
                <a:off x="940" y="730"/>
                <a:ext cx="54" cy="36"/>
              </a:xfrm>
              <a:custGeom>
                <a:avLst/>
                <a:gdLst>
                  <a:gd name="T0" fmla="*/ 104 w 107"/>
                  <a:gd name="T1" fmla="*/ 73 h 73"/>
                  <a:gd name="T2" fmla="*/ 105 w 107"/>
                  <a:gd name="T3" fmla="*/ 66 h 73"/>
                  <a:gd name="T4" fmla="*/ 90 w 107"/>
                  <a:gd name="T5" fmla="*/ 60 h 73"/>
                  <a:gd name="T6" fmla="*/ 75 w 107"/>
                  <a:gd name="T7" fmla="*/ 51 h 73"/>
                  <a:gd name="T8" fmla="*/ 59 w 107"/>
                  <a:gd name="T9" fmla="*/ 41 h 73"/>
                  <a:gd name="T10" fmla="*/ 44 w 107"/>
                  <a:gd name="T11" fmla="*/ 29 h 73"/>
                  <a:gd name="T12" fmla="*/ 29 w 107"/>
                  <a:gd name="T13" fmla="*/ 19 h 73"/>
                  <a:gd name="T14" fmla="*/ 17 w 107"/>
                  <a:gd name="T15" fmla="*/ 9 h 73"/>
                  <a:gd name="T16" fmla="*/ 9 w 107"/>
                  <a:gd name="T17" fmla="*/ 3 h 73"/>
                  <a:gd name="T18" fmla="*/ 5 w 107"/>
                  <a:gd name="T19" fmla="*/ 0 h 73"/>
                  <a:gd name="T20" fmla="*/ 0 w 107"/>
                  <a:gd name="T21" fmla="*/ 5 h 73"/>
                  <a:gd name="T22" fmla="*/ 5 w 107"/>
                  <a:gd name="T23" fmla="*/ 9 h 73"/>
                  <a:gd name="T24" fmla="*/ 13 w 107"/>
                  <a:gd name="T25" fmla="*/ 16 h 73"/>
                  <a:gd name="T26" fmla="*/ 24 w 107"/>
                  <a:gd name="T27" fmla="*/ 26 h 73"/>
                  <a:gd name="T28" fmla="*/ 39 w 107"/>
                  <a:gd name="T29" fmla="*/ 36 h 73"/>
                  <a:gd name="T30" fmla="*/ 54 w 107"/>
                  <a:gd name="T31" fmla="*/ 47 h 73"/>
                  <a:gd name="T32" fmla="*/ 70 w 107"/>
                  <a:gd name="T33" fmla="*/ 58 h 73"/>
                  <a:gd name="T34" fmla="*/ 88 w 107"/>
                  <a:gd name="T35" fmla="*/ 67 h 73"/>
                  <a:gd name="T36" fmla="*/ 102 w 107"/>
                  <a:gd name="T37" fmla="*/ 73 h 73"/>
                  <a:gd name="T38" fmla="*/ 104 w 107"/>
                  <a:gd name="T39" fmla="*/ 66 h 73"/>
                  <a:gd name="T40" fmla="*/ 102 w 107"/>
                  <a:gd name="T41" fmla="*/ 73 h 73"/>
                  <a:gd name="T42" fmla="*/ 106 w 107"/>
                  <a:gd name="T43" fmla="*/ 73 h 73"/>
                  <a:gd name="T44" fmla="*/ 107 w 107"/>
                  <a:gd name="T45" fmla="*/ 71 h 73"/>
                  <a:gd name="T46" fmla="*/ 107 w 107"/>
                  <a:gd name="T47" fmla="*/ 67 h 73"/>
                  <a:gd name="T48" fmla="*/ 105 w 107"/>
                  <a:gd name="T49" fmla="*/ 66 h 73"/>
                  <a:gd name="T50" fmla="*/ 104 w 107"/>
                  <a:gd name="T5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73">
                    <a:moveTo>
                      <a:pt x="104" y="73"/>
                    </a:moveTo>
                    <a:lnTo>
                      <a:pt x="105" y="66"/>
                    </a:lnTo>
                    <a:lnTo>
                      <a:pt x="90" y="60"/>
                    </a:lnTo>
                    <a:lnTo>
                      <a:pt x="75" y="51"/>
                    </a:lnTo>
                    <a:lnTo>
                      <a:pt x="59" y="41"/>
                    </a:lnTo>
                    <a:lnTo>
                      <a:pt x="44" y="29"/>
                    </a:lnTo>
                    <a:lnTo>
                      <a:pt x="29" y="19"/>
                    </a:lnTo>
                    <a:lnTo>
                      <a:pt x="17" y="9"/>
                    </a:lnTo>
                    <a:lnTo>
                      <a:pt x="9" y="3"/>
                    </a:lnTo>
                    <a:lnTo>
                      <a:pt x="5" y="0"/>
                    </a:lnTo>
                    <a:lnTo>
                      <a:pt x="0" y="5"/>
                    </a:lnTo>
                    <a:lnTo>
                      <a:pt x="5" y="9"/>
                    </a:lnTo>
                    <a:lnTo>
                      <a:pt x="13" y="16"/>
                    </a:lnTo>
                    <a:lnTo>
                      <a:pt x="24" y="26"/>
                    </a:lnTo>
                    <a:lnTo>
                      <a:pt x="39" y="36"/>
                    </a:lnTo>
                    <a:lnTo>
                      <a:pt x="54" y="47"/>
                    </a:lnTo>
                    <a:lnTo>
                      <a:pt x="70" y="58"/>
                    </a:lnTo>
                    <a:lnTo>
                      <a:pt x="88" y="67"/>
                    </a:lnTo>
                    <a:lnTo>
                      <a:pt x="102" y="73"/>
                    </a:lnTo>
                    <a:lnTo>
                      <a:pt x="104" y="66"/>
                    </a:lnTo>
                    <a:lnTo>
                      <a:pt x="102" y="73"/>
                    </a:lnTo>
                    <a:lnTo>
                      <a:pt x="106" y="73"/>
                    </a:lnTo>
                    <a:lnTo>
                      <a:pt x="107" y="71"/>
                    </a:lnTo>
                    <a:lnTo>
                      <a:pt x="107" y="67"/>
                    </a:lnTo>
                    <a:lnTo>
                      <a:pt x="105" y="66"/>
                    </a:lnTo>
                    <a:lnTo>
                      <a:pt x="104"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6" name="Freeform 180"/>
              <p:cNvSpPr>
                <a:spLocks noChangeAspect="1"/>
              </p:cNvSpPr>
              <p:nvPr/>
            </p:nvSpPr>
            <p:spPr bwMode="auto">
              <a:xfrm>
                <a:off x="940" y="739"/>
                <a:ext cx="52" cy="27"/>
              </a:xfrm>
              <a:custGeom>
                <a:avLst/>
                <a:gdLst>
                  <a:gd name="T0" fmla="*/ 0 w 104"/>
                  <a:gd name="T1" fmla="*/ 7 h 53"/>
                  <a:gd name="T2" fmla="*/ 0 w 104"/>
                  <a:gd name="T3" fmla="*/ 7 h 53"/>
                  <a:gd name="T4" fmla="*/ 8 w 104"/>
                  <a:gd name="T5" fmla="*/ 8 h 53"/>
                  <a:gd name="T6" fmla="*/ 18 w 104"/>
                  <a:gd name="T7" fmla="*/ 11 h 53"/>
                  <a:gd name="T8" fmla="*/ 31 w 104"/>
                  <a:gd name="T9" fmla="*/ 18 h 53"/>
                  <a:gd name="T10" fmla="*/ 46 w 104"/>
                  <a:gd name="T11" fmla="*/ 26 h 53"/>
                  <a:gd name="T12" fmla="*/ 62 w 104"/>
                  <a:gd name="T13" fmla="*/ 34 h 53"/>
                  <a:gd name="T14" fmla="*/ 77 w 104"/>
                  <a:gd name="T15" fmla="*/ 42 h 53"/>
                  <a:gd name="T16" fmla="*/ 91 w 104"/>
                  <a:gd name="T17" fmla="*/ 48 h 53"/>
                  <a:gd name="T18" fmla="*/ 104 w 104"/>
                  <a:gd name="T19" fmla="*/ 53 h 53"/>
                  <a:gd name="T20" fmla="*/ 104 w 104"/>
                  <a:gd name="T21" fmla="*/ 46 h 53"/>
                  <a:gd name="T22" fmla="*/ 93 w 104"/>
                  <a:gd name="T23" fmla="*/ 41 h 53"/>
                  <a:gd name="T24" fmla="*/ 79 w 104"/>
                  <a:gd name="T25" fmla="*/ 36 h 53"/>
                  <a:gd name="T26" fmla="*/ 64 w 104"/>
                  <a:gd name="T27" fmla="*/ 27 h 53"/>
                  <a:gd name="T28" fmla="*/ 48 w 104"/>
                  <a:gd name="T29" fmla="*/ 19 h 53"/>
                  <a:gd name="T30" fmla="*/ 33 w 104"/>
                  <a:gd name="T31" fmla="*/ 11 h 53"/>
                  <a:gd name="T32" fmla="*/ 21 w 104"/>
                  <a:gd name="T33" fmla="*/ 4 h 53"/>
                  <a:gd name="T34" fmla="*/ 8 w 104"/>
                  <a:gd name="T35" fmla="*/ 1 h 53"/>
                  <a:gd name="T36" fmla="*/ 0 w 104"/>
                  <a:gd name="T37" fmla="*/ 0 h 53"/>
                  <a:gd name="T38" fmla="*/ 0 w 104"/>
                  <a:gd name="T39" fmla="*/ 0 h 53"/>
                  <a:gd name="T40" fmla="*/ 0 w 104"/>
                  <a:gd name="T41"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53">
                    <a:moveTo>
                      <a:pt x="0" y="7"/>
                    </a:moveTo>
                    <a:lnTo>
                      <a:pt x="0" y="7"/>
                    </a:lnTo>
                    <a:lnTo>
                      <a:pt x="8" y="8"/>
                    </a:lnTo>
                    <a:lnTo>
                      <a:pt x="18" y="11"/>
                    </a:lnTo>
                    <a:lnTo>
                      <a:pt x="31" y="18"/>
                    </a:lnTo>
                    <a:lnTo>
                      <a:pt x="46" y="26"/>
                    </a:lnTo>
                    <a:lnTo>
                      <a:pt x="62" y="34"/>
                    </a:lnTo>
                    <a:lnTo>
                      <a:pt x="77" y="42"/>
                    </a:lnTo>
                    <a:lnTo>
                      <a:pt x="91" y="48"/>
                    </a:lnTo>
                    <a:lnTo>
                      <a:pt x="104" y="53"/>
                    </a:lnTo>
                    <a:lnTo>
                      <a:pt x="104" y="46"/>
                    </a:lnTo>
                    <a:lnTo>
                      <a:pt x="93" y="41"/>
                    </a:lnTo>
                    <a:lnTo>
                      <a:pt x="79" y="36"/>
                    </a:lnTo>
                    <a:lnTo>
                      <a:pt x="64" y="27"/>
                    </a:lnTo>
                    <a:lnTo>
                      <a:pt x="48" y="19"/>
                    </a:lnTo>
                    <a:lnTo>
                      <a:pt x="33" y="11"/>
                    </a:lnTo>
                    <a:lnTo>
                      <a:pt x="21" y="4"/>
                    </a:lnTo>
                    <a:lnTo>
                      <a:pt x="8" y="1"/>
                    </a:lnTo>
                    <a:lnTo>
                      <a:pt x="0"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7" name="Freeform 181"/>
              <p:cNvSpPr>
                <a:spLocks noChangeAspect="1"/>
              </p:cNvSpPr>
              <p:nvPr/>
            </p:nvSpPr>
            <p:spPr bwMode="auto">
              <a:xfrm>
                <a:off x="916" y="739"/>
                <a:ext cx="24" cy="7"/>
              </a:xfrm>
              <a:custGeom>
                <a:avLst/>
                <a:gdLst>
                  <a:gd name="T0" fmla="*/ 0 w 48"/>
                  <a:gd name="T1" fmla="*/ 13 h 14"/>
                  <a:gd name="T2" fmla="*/ 0 w 48"/>
                  <a:gd name="T3" fmla="*/ 13 h 14"/>
                  <a:gd name="T4" fmla="*/ 4 w 48"/>
                  <a:gd name="T5" fmla="*/ 14 h 14"/>
                  <a:gd name="T6" fmla="*/ 9 w 48"/>
                  <a:gd name="T7" fmla="*/ 14 h 14"/>
                  <a:gd name="T8" fmla="*/ 15 w 48"/>
                  <a:gd name="T9" fmla="*/ 13 h 14"/>
                  <a:gd name="T10" fmla="*/ 22 w 48"/>
                  <a:gd name="T11" fmla="*/ 11 h 14"/>
                  <a:gd name="T12" fmla="*/ 27 w 48"/>
                  <a:gd name="T13" fmla="*/ 10 h 14"/>
                  <a:gd name="T14" fmla="*/ 35 w 48"/>
                  <a:gd name="T15" fmla="*/ 9 h 14"/>
                  <a:gd name="T16" fmla="*/ 41 w 48"/>
                  <a:gd name="T17" fmla="*/ 8 h 14"/>
                  <a:gd name="T18" fmla="*/ 48 w 48"/>
                  <a:gd name="T19" fmla="*/ 7 h 14"/>
                  <a:gd name="T20" fmla="*/ 48 w 48"/>
                  <a:gd name="T21" fmla="*/ 0 h 14"/>
                  <a:gd name="T22" fmla="*/ 41 w 48"/>
                  <a:gd name="T23" fmla="*/ 1 h 14"/>
                  <a:gd name="T24" fmla="*/ 35 w 48"/>
                  <a:gd name="T25" fmla="*/ 2 h 14"/>
                  <a:gd name="T26" fmla="*/ 27 w 48"/>
                  <a:gd name="T27" fmla="*/ 3 h 14"/>
                  <a:gd name="T28" fmla="*/ 22 w 48"/>
                  <a:gd name="T29" fmla="*/ 4 h 14"/>
                  <a:gd name="T30" fmla="*/ 15 w 48"/>
                  <a:gd name="T31" fmla="*/ 6 h 14"/>
                  <a:gd name="T32" fmla="*/ 9 w 48"/>
                  <a:gd name="T33" fmla="*/ 4 h 14"/>
                  <a:gd name="T34" fmla="*/ 4 w 48"/>
                  <a:gd name="T35" fmla="*/ 4 h 14"/>
                  <a:gd name="T36" fmla="*/ 2 w 48"/>
                  <a:gd name="T37" fmla="*/ 6 h 14"/>
                  <a:gd name="T38" fmla="*/ 2 w 48"/>
                  <a:gd name="T39" fmla="*/ 6 h 14"/>
                  <a:gd name="T40" fmla="*/ 0 w 48"/>
                  <a:gd name="T41"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14">
                    <a:moveTo>
                      <a:pt x="0" y="13"/>
                    </a:moveTo>
                    <a:lnTo>
                      <a:pt x="0" y="13"/>
                    </a:lnTo>
                    <a:lnTo>
                      <a:pt x="4" y="14"/>
                    </a:lnTo>
                    <a:lnTo>
                      <a:pt x="9" y="14"/>
                    </a:lnTo>
                    <a:lnTo>
                      <a:pt x="15" y="13"/>
                    </a:lnTo>
                    <a:lnTo>
                      <a:pt x="22" y="11"/>
                    </a:lnTo>
                    <a:lnTo>
                      <a:pt x="27" y="10"/>
                    </a:lnTo>
                    <a:lnTo>
                      <a:pt x="35" y="9"/>
                    </a:lnTo>
                    <a:lnTo>
                      <a:pt x="41" y="8"/>
                    </a:lnTo>
                    <a:lnTo>
                      <a:pt x="48" y="7"/>
                    </a:lnTo>
                    <a:lnTo>
                      <a:pt x="48" y="0"/>
                    </a:lnTo>
                    <a:lnTo>
                      <a:pt x="41" y="1"/>
                    </a:lnTo>
                    <a:lnTo>
                      <a:pt x="35" y="2"/>
                    </a:lnTo>
                    <a:lnTo>
                      <a:pt x="27" y="3"/>
                    </a:lnTo>
                    <a:lnTo>
                      <a:pt x="22" y="4"/>
                    </a:lnTo>
                    <a:lnTo>
                      <a:pt x="15" y="6"/>
                    </a:lnTo>
                    <a:lnTo>
                      <a:pt x="9" y="4"/>
                    </a:lnTo>
                    <a:lnTo>
                      <a:pt x="4" y="4"/>
                    </a:lnTo>
                    <a:lnTo>
                      <a:pt x="2" y="6"/>
                    </a:lnTo>
                    <a:lnTo>
                      <a:pt x="2" y="6"/>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8" name="Freeform 182"/>
              <p:cNvSpPr>
                <a:spLocks noChangeAspect="1"/>
              </p:cNvSpPr>
              <p:nvPr/>
            </p:nvSpPr>
            <p:spPr bwMode="auto">
              <a:xfrm>
                <a:off x="911" y="729"/>
                <a:ext cx="6" cy="17"/>
              </a:xfrm>
              <a:custGeom>
                <a:avLst/>
                <a:gdLst>
                  <a:gd name="T0" fmla="*/ 3 w 13"/>
                  <a:gd name="T1" fmla="*/ 0 h 34"/>
                  <a:gd name="T2" fmla="*/ 3 w 13"/>
                  <a:gd name="T3" fmla="*/ 0 h 34"/>
                  <a:gd name="T4" fmla="*/ 0 w 13"/>
                  <a:gd name="T5" fmla="*/ 15 h 34"/>
                  <a:gd name="T6" fmla="*/ 0 w 13"/>
                  <a:gd name="T7" fmla="*/ 24 h 34"/>
                  <a:gd name="T8" fmla="*/ 5 w 13"/>
                  <a:gd name="T9" fmla="*/ 31 h 34"/>
                  <a:gd name="T10" fmla="*/ 11 w 13"/>
                  <a:gd name="T11" fmla="*/ 34 h 34"/>
                  <a:gd name="T12" fmla="*/ 13 w 13"/>
                  <a:gd name="T13" fmla="*/ 27 h 34"/>
                  <a:gd name="T14" fmla="*/ 9 w 13"/>
                  <a:gd name="T15" fmla="*/ 24 h 34"/>
                  <a:gd name="T16" fmla="*/ 7 w 13"/>
                  <a:gd name="T17" fmla="*/ 22 h 34"/>
                  <a:gd name="T18" fmla="*/ 7 w 13"/>
                  <a:gd name="T19" fmla="*/ 15 h 34"/>
                  <a:gd name="T20" fmla="*/ 9 w 13"/>
                  <a:gd name="T21" fmla="*/ 0 h 34"/>
                  <a:gd name="T22" fmla="*/ 9 w 13"/>
                  <a:gd name="T23" fmla="*/ 0 h 34"/>
                  <a:gd name="T24" fmla="*/ 3 w 13"/>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34">
                    <a:moveTo>
                      <a:pt x="3" y="0"/>
                    </a:moveTo>
                    <a:lnTo>
                      <a:pt x="3" y="0"/>
                    </a:lnTo>
                    <a:lnTo>
                      <a:pt x="0" y="15"/>
                    </a:lnTo>
                    <a:lnTo>
                      <a:pt x="0" y="24"/>
                    </a:lnTo>
                    <a:lnTo>
                      <a:pt x="5" y="31"/>
                    </a:lnTo>
                    <a:lnTo>
                      <a:pt x="11" y="34"/>
                    </a:lnTo>
                    <a:lnTo>
                      <a:pt x="13" y="27"/>
                    </a:lnTo>
                    <a:lnTo>
                      <a:pt x="9" y="24"/>
                    </a:lnTo>
                    <a:lnTo>
                      <a:pt x="7" y="22"/>
                    </a:lnTo>
                    <a:lnTo>
                      <a:pt x="7" y="15"/>
                    </a:lnTo>
                    <a:lnTo>
                      <a:pt x="9" y="0"/>
                    </a:lnTo>
                    <a:lnTo>
                      <a:pt x="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79" name="Freeform 183"/>
              <p:cNvSpPr>
                <a:spLocks noChangeAspect="1"/>
              </p:cNvSpPr>
              <p:nvPr/>
            </p:nvSpPr>
            <p:spPr bwMode="auto">
              <a:xfrm>
                <a:off x="912" y="702"/>
                <a:ext cx="6" cy="27"/>
              </a:xfrm>
              <a:custGeom>
                <a:avLst/>
                <a:gdLst>
                  <a:gd name="T0" fmla="*/ 9 w 11"/>
                  <a:gd name="T1" fmla="*/ 3 h 54"/>
                  <a:gd name="T2" fmla="*/ 2 w 11"/>
                  <a:gd name="T3" fmla="*/ 5 h 54"/>
                  <a:gd name="T4" fmla="*/ 2 w 11"/>
                  <a:gd name="T5" fmla="*/ 17 h 54"/>
                  <a:gd name="T6" fmla="*/ 2 w 11"/>
                  <a:gd name="T7" fmla="*/ 26 h 54"/>
                  <a:gd name="T8" fmla="*/ 3 w 11"/>
                  <a:gd name="T9" fmla="*/ 38 h 54"/>
                  <a:gd name="T10" fmla="*/ 0 w 11"/>
                  <a:gd name="T11" fmla="*/ 54 h 54"/>
                  <a:gd name="T12" fmla="*/ 6 w 11"/>
                  <a:gd name="T13" fmla="*/ 54 h 54"/>
                  <a:gd name="T14" fmla="*/ 10 w 11"/>
                  <a:gd name="T15" fmla="*/ 38 h 54"/>
                  <a:gd name="T16" fmla="*/ 11 w 11"/>
                  <a:gd name="T17" fmla="*/ 26 h 54"/>
                  <a:gd name="T18" fmla="*/ 11 w 11"/>
                  <a:gd name="T19" fmla="*/ 17 h 54"/>
                  <a:gd name="T20" fmla="*/ 9 w 11"/>
                  <a:gd name="T21" fmla="*/ 5 h 54"/>
                  <a:gd name="T22" fmla="*/ 2 w 11"/>
                  <a:gd name="T23" fmla="*/ 6 h 54"/>
                  <a:gd name="T24" fmla="*/ 10 w 11"/>
                  <a:gd name="T25" fmla="*/ 5 h 54"/>
                  <a:gd name="T26" fmla="*/ 9 w 11"/>
                  <a:gd name="T27" fmla="*/ 1 h 54"/>
                  <a:gd name="T28" fmla="*/ 5 w 11"/>
                  <a:gd name="T29" fmla="*/ 0 h 54"/>
                  <a:gd name="T30" fmla="*/ 2 w 11"/>
                  <a:gd name="T31" fmla="*/ 1 h 54"/>
                  <a:gd name="T32" fmla="*/ 1 w 11"/>
                  <a:gd name="T33" fmla="*/ 5 h 54"/>
                  <a:gd name="T34" fmla="*/ 9 w 11"/>
                  <a:gd name="T35" fmla="*/ 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54">
                    <a:moveTo>
                      <a:pt x="9" y="3"/>
                    </a:moveTo>
                    <a:lnTo>
                      <a:pt x="2" y="5"/>
                    </a:lnTo>
                    <a:lnTo>
                      <a:pt x="2" y="17"/>
                    </a:lnTo>
                    <a:lnTo>
                      <a:pt x="2" y="26"/>
                    </a:lnTo>
                    <a:lnTo>
                      <a:pt x="3" y="38"/>
                    </a:lnTo>
                    <a:lnTo>
                      <a:pt x="0" y="54"/>
                    </a:lnTo>
                    <a:lnTo>
                      <a:pt x="6" y="54"/>
                    </a:lnTo>
                    <a:lnTo>
                      <a:pt x="10" y="38"/>
                    </a:lnTo>
                    <a:lnTo>
                      <a:pt x="11" y="26"/>
                    </a:lnTo>
                    <a:lnTo>
                      <a:pt x="11" y="17"/>
                    </a:lnTo>
                    <a:lnTo>
                      <a:pt x="9" y="5"/>
                    </a:lnTo>
                    <a:lnTo>
                      <a:pt x="2" y="6"/>
                    </a:lnTo>
                    <a:lnTo>
                      <a:pt x="10" y="5"/>
                    </a:lnTo>
                    <a:lnTo>
                      <a:pt x="9" y="1"/>
                    </a:lnTo>
                    <a:lnTo>
                      <a:pt x="5" y="0"/>
                    </a:lnTo>
                    <a:lnTo>
                      <a:pt x="2" y="1"/>
                    </a:lnTo>
                    <a:lnTo>
                      <a:pt x="1" y="5"/>
                    </a:lnTo>
                    <a:lnTo>
                      <a:pt x="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0" name="Freeform 184"/>
              <p:cNvSpPr>
                <a:spLocks noChangeAspect="1"/>
              </p:cNvSpPr>
              <p:nvPr/>
            </p:nvSpPr>
            <p:spPr bwMode="auto">
              <a:xfrm>
                <a:off x="767" y="356"/>
                <a:ext cx="41" cy="24"/>
              </a:xfrm>
              <a:custGeom>
                <a:avLst/>
                <a:gdLst>
                  <a:gd name="T0" fmla="*/ 82 w 82"/>
                  <a:gd name="T1" fmla="*/ 28 h 47"/>
                  <a:gd name="T2" fmla="*/ 77 w 82"/>
                  <a:gd name="T3" fmla="*/ 23 h 47"/>
                  <a:gd name="T4" fmla="*/ 73 w 82"/>
                  <a:gd name="T5" fmla="*/ 18 h 47"/>
                  <a:gd name="T6" fmla="*/ 67 w 82"/>
                  <a:gd name="T7" fmla="*/ 15 h 47"/>
                  <a:gd name="T8" fmla="*/ 61 w 82"/>
                  <a:gd name="T9" fmla="*/ 11 h 47"/>
                  <a:gd name="T10" fmla="*/ 56 w 82"/>
                  <a:gd name="T11" fmla="*/ 8 h 47"/>
                  <a:gd name="T12" fmla="*/ 50 w 82"/>
                  <a:gd name="T13" fmla="*/ 5 h 47"/>
                  <a:gd name="T14" fmla="*/ 44 w 82"/>
                  <a:gd name="T15" fmla="*/ 2 h 47"/>
                  <a:gd name="T16" fmla="*/ 37 w 82"/>
                  <a:gd name="T17" fmla="*/ 0 h 47"/>
                  <a:gd name="T18" fmla="*/ 34 w 82"/>
                  <a:gd name="T19" fmla="*/ 2 h 47"/>
                  <a:gd name="T20" fmla="*/ 29 w 82"/>
                  <a:gd name="T21" fmla="*/ 5 h 47"/>
                  <a:gd name="T22" fmla="*/ 26 w 82"/>
                  <a:gd name="T23" fmla="*/ 7 h 47"/>
                  <a:gd name="T24" fmla="*/ 21 w 82"/>
                  <a:gd name="T25" fmla="*/ 10 h 47"/>
                  <a:gd name="T26" fmla="*/ 16 w 82"/>
                  <a:gd name="T27" fmla="*/ 13 h 47"/>
                  <a:gd name="T28" fmla="*/ 11 w 82"/>
                  <a:gd name="T29" fmla="*/ 15 h 47"/>
                  <a:gd name="T30" fmla="*/ 6 w 82"/>
                  <a:gd name="T31" fmla="*/ 16 h 47"/>
                  <a:gd name="T32" fmla="*/ 0 w 82"/>
                  <a:gd name="T33" fmla="*/ 17 h 47"/>
                  <a:gd name="T34" fmla="*/ 5 w 82"/>
                  <a:gd name="T35" fmla="*/ 20 h 47"/>
                  <a:gd name="T36" fmla="*/ 9 w 82"/>
                  <a:gd name="T37" fmla="*/ 23 h 47"/>
                  <a:gd name="T38" fmla="*/ 14 w 82"/>
                  <a:gd name="T39" fmla="*/ 28 h 47"/>
                  <a:gd name="T40" fmla="*/ 20 w 82"/>
                  <a:gd name="T41" fmla="*/ 32 h 47"/>
                  <a:gd name="T42" fmla="*/ 24 w 82"/>
                  <a:gd name="T43" fmla="*/ 37 h 47"/>
                  <a:gd name="T44" fmla="*/ 29 w 82"/>
                  <a:gd name="T45" fmla="*/ 41 h 47"/>
                  <a:gd name="T46" fmla="*/ 34 w 82"/>
                  <a:gd name="T47" fmla="*/ 45 h 47"/>
                  <a:gd name="T48" fmla="*/ 36 w 82"/>
                  <a:gd name="T49" fmla="*/ 47 h 47"/>
                  <a:gd name="T50" fmla="*/ 41 w 82"/>
                  <a:gd name="T51" fmla="*/ 46 h 47"/>
                  <a:gd name="T52" fmla="*/ 46 w 82"/>
                  <a:gd name="T53" fmla="*/ 44 h 47"/>
                  <a:gd name="T54" fmla="*/ 52 w 82"/>
                  <a:gd name="T55" fmla="*/ 41 h 47"/>
                  <a:gd name="T56" fmla="*/ 59 w 82"/>
                  <a:gd name="T57" fmla="*/ 38 h 47"/>
                  <a:gd name="T58" fmla="*/ 65 w 82"/>
                  <a:gd name="T59" fmla="*/ 36 h 47"/>
                  <a:gd name="T60" fmla="*/ 71 w 82"/>
                  <a:gd name="T61" fmla="*/ 32 h 47"/>
                  <a:gd name="T62" fmla="*/ 76 w 82"/>
                  <a:gd name="T63" fmla="*/ 30 h 47"/>
                  <a:gd name="T64" fmla="*/ 82 w 82"/>
                  <a:gd name="T65"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47">
                    <a:moveTo>
                      <a:pt x="82" y="28"/>
                    </a:moveTo>
                    <a:lnTo>
                      <a:pt x="77" y="23"/>
                    </a:lnTo>
                    <a:lnTo>
                      <a:pt x="73" y="18"/>
                    </a:lnTo>
                    <a:lnTo>
                      <a:pt x="67" y="15"/>
                    </a:lnTo>
                    <a:lnTo>
                      <a:pt x="61" y="11"/>
                    </a:lnTo>
                    <a:lnTo>
                      <a:pt x="56" y="8"/>
                    </a:lnTo>
                    <a:lnTo>
                      <a:pt x="50" y="5"/>
                    </a:lnTo>
                    <a:lnTo>
                      <a:pt x="44" y="2"/>
                    </a:lnTo>
                    <a:lnTo>
                      <a:pt x="37" y="0"/>
                    </a:lnTo>
                    <a:lnTo>
                      <a:pt x="34" y="2"/>
                    </a:lnTo>
                    <a:lnTo>
                      <a:pt x="29" y="5"/>
                    </a:lnTo>
                    <a:lnTo>
                      <a:pt x="26" y="7"/>
                    </a:lnTo>
                    <a:lnTo>
                      <a:pt x="21" y="10"/>
                    </a:lnTo>
                    <a:lnTo>
                      <a:pt x="16" y="13"/>
                    </a:lnTo>
                    <a:lnTo>
                      <a:pt x="11" y="15"/>
                    </a:lnTo>
                    <a:lnTo>
                      <a:pt x="6" y="16"/>
                    </a:lnTo>
                    <a:lnTo>
                      <a:pt x="0" y="17"/>
                    </a:lnTo>
                    <a:lnTo>
                      <a:pt x="5" y="20"/>
                    </a:lnTo>
                    <a:lnTo>
                      <a:pt x="9" y="23"/>
                    </a:lnTo>
                    <a:lnTo>
                      <a:pt x="14" y="28"/>
                    </a:lnTo>
                    <a:lnTo>
                      <a:pt x="20" y="32"/>
                    </a:lnTo>
                    <a:lnTo>
                      <a:pt x="24" y="37"/>
                    </a:lnTo>
                    <a:lnTo>
                      <a:pt x="29" y="41"/>
                    </a:lnTo>
                    <a:lnTo>
                      <a:pt x="34" y="45"/>
                    </a:lnTo>
                    <a:lnTo>
                      <a:pt x="36" y="47"/>
                    </a:lnTo>
                    <a:lnTo>
                      <a:pt x="41" y="46"/>
                    </a:lnTo>
                    <a:lnTo>
                      <a:pt x="46" y="44"/>
                    </a:lnTo>
                    <a:lnTo>
                      <a:pt x="52" y="41"/>
                    </a:lnTo>
                    <a:lnTo>
                      <a:pt x="59" y="38"/>
                    </a:lnTo>
                    <a:lnTo>
                      <a:pt x="65" y="36"/>
                    </a:lnTo>
                    <a:lnTo>
                      <a:pt x="71" y="32"/>
                    </a:lnTo>
                    <a:lnTo>
                      <a:pt x="76" y="30"/>
                    </a:lnTo>
                    <a:lnTo>
                      <a:pt x="82" y="28"/>
                    </a:lnTo>
                    <a:close/>
                  </a:path>
                </a:pathLst>
              </a:custGeom>
              <a:solidFill>
                <a:srgbClr val="C97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1" name="Freeform 185"/>
              <p:cNvSpPr>
                <a:spLocks noChangeAspect="1"/>
              </p:cNvSpPr>
              <p:nvPr/>
            </p:nvSpPr>
            <p:spPr bwMode="auto">
              <a:xfrm>
                <a:off x="783" y="355"/>
                <a:ext cx="26" cy="16"/>
              </a:xfrm>
              <a:custGeom>
                <a:avLst/>
                <a:gdLst>
                  <a:gd name="T0" fmla="*/ 5 w 50"/>
                  <a:gd name="T1" fmla="*/ 7 h 34"/>
                  <a:gd name="T2" fmla="*/ 2 w 50"/>
                  <a:gd name="T3" fmla="*/ 7 h 34"/>
                  <a:gd name="T4" fmla="*/ 9 w 50"/>
                  <a:gd name="T5" fmla="*/ 10 h 34"/>
                  <a:gd name="T6" fmla="*/ 15 w 50"/>
                  <a:gd name="T7" fmla="*/ 12 h 34"/>
                  <a:gd name="T8" fmla="*/ 19 w 50"/>
                  <a:gd name="T9" fmla="*/ 15 h 34"/>
                  <a:gd name="T10" fmla="*/ 25 w 50"/>
                  <a:gd name="T11" fmla="*/ 19 h 34"/>
                  <a:gd name="T12" fmla="*/ 31 w 50"/>
                  <a:gd name="T13" fmla="*/ 22 h 34"/>
                  <a:gd name="T14" fmla="*/ 37 w 50"/>
                  <a:gd name="T15" fmla="*/ 26 h 34"/>
                  <a:gd name="T16" fmla="*/ 41 w 50"/>
                  <a:gd name="T17" fmla="*/ 29 h 34"/>
                  <a:gd name="T18" fmla="*/ 46 w 50"/>
                  <a:gd name="T19" fmla="*/ 34 h 34"/>
                  <a:gd name="T20" fmla="*/ 50 w 50"/>
                  <a:gd name="T21" fmla="*/ 29 h 34"/>
                  <a:gd name="T22" fmla="*/ 46 w 50"/>
                  <a:gd name="T23" fmla="*/ 25 h 34"/>
                  <a:gd name="T24" fmla="*/ 41 w 50"/>
                  <a:gd name="T25" fmla="*/ 19 h 34"/>
                  <a:gd name="T26" fmla="*/ 35 w 50"/>
                  <a:gd name="T27" fmla="*/ 15 h 34"/>
                  <a:gd name="T28" fmla="*/ 30 w 50"/>
                  <a:gd name="T29" fmla="*/ 12 h 34"/>
                  <a:gd name="T30" fmla="*/ 24 w 50"/>
                  <a:gd name="T31" fmla="*/ 9 h 34"/>
                  <a:gd name="T32" fmla="*/ 17 w 50"/>
                  <a:gd name="T33" fmla="*/ 5 h 34"/>
                  <a:gd name="T34" fmla="*/ 11 w 50"/>
                  <a:gd name="T35" fmla="*/ 3 h 34"/>
                  <a:gd name="T36" fmla="*/ 4 w 50"/>
                  <a:gd name="T37" fmla="*/ 0 h 34"/>
                  <a:gd name="T38" fmla="*/ 1 w 50"/>
                  <a:gd name="T39" fmla="*/ 0 h 34"/>
                  <a:gd name="T40" fmla="*/ 4 w 50"/>
                  <a:gd name="T41" fmla="*/ 0 h 34"/>
                  <a:gd name="T42" fmla="*/ 1 w 50"/>
                  <a:gd name="T43" fmla="*/ 0 h 34"/>
                  <a:gd name="T44" fmla="*/ 0 w 50"/>
                  <a:gd name="T45" fmla="*/ 3 h 34"/>
                  <a:gd name="T46" fmla="*/ 0 w 50"/>
                  <a:gd name="T47" fmla="*/ 5 h 34"/>
                  <a:gd name="T48" fmla="*/ 2 w 50"/>
                  <a:gd name="T49" fmla="*/ 7 h 34"/>
                  <a:gd name="T50" fmla="*/ 5 w 50"/>
                  <a:gd name="T5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4">
                    <a:moveTo>
                      <a:pt x="5" y="7"/>
                    </a:moveTo>
                    <a:lnTo>
                      <a:pt x="2" y="7"/>
                    </a:lnTo>
                    <a:lnTo>
                      <a:pt x="9" y="10"/>
                    </a:lnTo>
                    <a:lnTo>
                      <a:pt x="15" y="12"/>
                    </a:lnTo>
                    <a:lnTo>
                      <a:pt x="19" y="15"/>
                    </a:lnTo>
                    <a:lnTo>
                      <a:pt x="25" y="19"/>
                    </a:lnTo>
                    <a:lnTo>
                      <a:pt x="31" y="22"/>
                    </a:lnTo>
                    <a:lnTo>
                      <a:pt x="37" y="26"/>
                    </a:lnTo>
                    <a:lnTo>
                      <a:pt x="41" y="29"/>
                    </a:lnTo>
                    <a:lnTo>
                      <a:pt x="46" y="34"/>
                    </a:lnTo>
                    <a:lnTo>
                      <a:pt x="50" y="29"/>
                    </a:lnTo>
                    <a:lnTo>
                      <a:pt x="46" y="25"/>
                    </a:lnTo>
                    <a:lnTo>
                      <a:pt x="41" y="19"/>
                    </a:lnTo>
                    <a:lnTo>
                      <a:pt x="35" y="15"/>
                    </a:lnTo>
                    <a:lnTo>
                      <a:pt x="30" y="12"/>
                    </a:lnTo>
                    <a:lnTo>
                      <a:pt x="24" y="9"/>
                    </a:lnTo>
                    <a:lnTo>
                      <a:pt x="17" y="5"/>
                    </a:lnTo>
                    <a:lnTo>
                      <a:pt x="11" y="3"/>
                    </a:lnTo>
                    <a:lnTo>
                      <a:pt x="4" y="0"/>
                    </a:lnTo>
                    <a:lnTo>
                      <a:pt x="1" y="0"/>
                    </a:lnTo>
                    <a:lnTo>
                      <a:pt x="4" y="0"/>
                    </a:lnTo>
                    <a:lnTo>
                      <a:pt x="1" y="0"/>
                    </a:lnTo>
                    <a:lnTo>
                      <a:pt x="0" y="3"/>
                    </a:lnTo>
                    <a:lnTo>
                      <a:pt x="0" y="5"/>
                    </a:lnTo>
                    <a:lnTo>
                      <a:pt x="2" y="7"/>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2" name="Freeform 186"/>
              <p:cNvSpPr>
                <a:spLocks noChangeAspect="1"/>
              </p:cNvSpPr>
              <p:nvPr/>
            </p:nvSpPr>
            <p:spPr bwMode="auto">
              <a:xfrm>
                <a:off x="765" y="355"/>
                <a:ext cx="21" cy="12"/>
              </a:xfrm>
              <a:custGeom>
                <a:avLst/>
                <a:gdLst>
                  <a:gd name="T0" fmla="*/ 4 w 42"/>
                  <a:gd name="T1" fmla="*/ 18 h 25"/>
                  <a:gd name="T2" fmla="*/ 3 w 42"/>
                  <a:gd name="T3" fmla="*/ 25 h 25"/>
                  <a:gd name="T4" fmla="*/ 9 w 42"/>
                  <a:gd name="T5" fmla="*/ 24 h 25"/>
                  <a:gd name="T6" fmla="*/ 15 w 42"/>
                  <a:gd name="T7" fmla="*/ 22 h 25"/>
                  <a:gd name="T8" fmla="*/ 21 w 42"/>
                  <a:gd name="T9" fmla="*/ 20 h 25"/>
                  <a:gd name="T10" fmla="*/ 26 w 42"/>
                  <a:gd name="T11" fmla="*/ 18 h 25"/>
                  <a:gd name="T12" fmla="*/ 31 w 42"/>
                  <a:gd name="T13" fmla="*/ 14 h 25"/>
                  <a:gd name="T14" fmla="*/ 33 w 42"/>
                  <a:gd name="T15" fmla="*/ 12 h 25"/>
                  <a:gd name="T16" fmla="*/ 38 w 42"/>
                  <a:gd name="T17" fmla="*/ 10 h 25"/>
                  <a:gd name="T18" fmla="*/ 42 w 42"/>
                  <a:gd name="T19" fmla="*/ 7 h 25"/>
                  <a:gd name="T20" fmla="*/ 38 w 42"/>
                  <a:gd name="T21" fmla="*/ 0 h 25"/>
                  <a:gd name="T22" fmla="*/ 36 w 42"/>
                  <a:gd name="T23" fmla="*/ 3 h 25"/>
                  <a:gd name="T24" fmla="*/ 31 w 42"/>
                  <a:gd name="T25" fmla="*/ 5 h 25"/>
                  <a:gd name="T26" fmla="*/ 26 w 42"/>
                  <a:gd name="T27" fmla="*/ 7 h 25"/>
                  <a:gd name="T28" fmla="*/ 22 w 42"/>
                  <a:gd name="T29" fmla="*/ 11 h 25"/>
                  <a:gd name="T30" fmla="*/ 18 w 42"/>
                  <a:gd name="T31" fmla="*/ 13 h 25"/>
                  <a:gd name="T32" fmla="*/ 12 w 42"/>
                  <a:gd name="T33" fmla="*/ 15 h 25"/>
                  <a:gd name="T34" fmla="*/ 9 w 42"/>
                  <a:gd name="T35" fmla="*/ 17 h 25"/>
                  <a:gd name="T36" fmla="*/ 3 w 42"/>
                  <a:gd name="T37" fmla="*/ 18 h 25"/>
                  <a:gd name="T38" fmla="*/ 2 w 42"/>
                  <a:gd name="T39" fmla="*/ 25 h 25"/>
                  <a:gd name="T40" fmla="*/ 3 w 42"/>
                  <a:gd name="T41" fmla="*/ 18 h 25"/>
                  <a:gd name="T42" fmla="*/ 1 w 42"/>
                  <a:gd name="T43" fmla="*/ 19 h 25"/>
                  <a:gd name="T44" fmla="*/ 0 w 42"/>
                  <a:gd name="T45" fmla="*/ 21 h 25"/>
                  <a:gd name="T46" fmla="*/ 1 w 42"/>
                  <a:gd name="T47" fmla="*/ 24 h 25"/>
                  <a:gd name="T48" fmla="*/ 3 w 42"/>
                  <a:gd name="T49" fmla="*/ 25 h 25"/>
                  <a:gd name="T50" fmla="*/ 4 w 42"/>
                  <a:gd name="T5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25">
                    <a:moveTo>
                      <a:pt x="4" y="18"/>
                    </a:moveTo>
                    <a:lnTo>
                      <a:pt x="3" y="25"/>
                    </a:lnTo>
                    <a:lnTo>
                      <a:pt x="9" y="24"/>
                    </a:lnTo>
                    <a:lnTo>
                      <a:pt x="15" y="22"/>
                    </a:lnTo>
                    <a:lnTo>
                      <a:pt x="21" y="20"/>
                    </a:lnTo>
                    <a:lnTo>
                      <a:pt x="26" y="18"/>
                    </a:lnTo>
                    <a:lnTo>
                      <a:pt x="31" y="14"/>
                    </a:lnTo>
                    <a:lnTo>
                      <a:pt x="33" y="12"/>
                    </a:lnTo>
                    <a:lnTo>
                      <a:pt x="38" y="10"/>
                    </a:lnTo>
                    <a:lnTo>
                      <a:pt x="42" y="7"/>
                    </a:lnTo>
                    <a:lnTo>
                      <a:pt x="38" y="0"/>
                    </a:lnTo>
                    <a:lnTo>
                      <a:pt x="36" y="3"/>
                    </a:lnTo>
                    <a:lnTo>
                      <a:pt x="31" y="5"/>
                    </a:lnTo>
                    <a:lnTo>
                      <a:pt x="26" y="7"/>
                    </a:lnTo>
                    <a:lnTo>
                      <a:pt x="22" y="11"/>
                    </a:lnTo>
                    <a:lnTo>
                      <a:pt x="18" y="13"/>
                    </a:lnTo>
                    <a:lnTo>
                      <a:pt x="12" y="15"/>
                    </a:lnTo>
                    <a:lnTo>
                      <a:pt x="9" y="17"/>
                    </a:lnTo>
                    <a:lnTo>
                      <a:pt x="3" y="18"/>
                    </a:lnTo>
                    <a:lnTo>
                      <a:pt x="2" y="25"/>
                    </a:lnTo>
                    <a:lnTo>
                      <a:pt x="3" y="18"/>
                    </a:lnTo>
                    <a:lnTo>
                      <a:pt x="1" y="19"/>
                    </a:lnTo>
                    <a:lnTo>
                      <a:pt x="0" y="21"/>
                    </a:lnTo>
                    <a:lnTo>
                      <a:pt x="1" y="24"/>
                    </a:lnTo>
                    <a:lnTo>
                      <a:pt x="3" y="25"/>
                    </a:lnTo>
                    <a:lnTo>
                      <a:pt x="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3" name="Freeform 187"/>
              <p:cNvSpPr>
                <a:spLocks noChangeAspect="1"/>
              </p:cNvSpPr>
              <p:nvPr/>
            </p:nvSpPr>
            <p:spPr bwMode="auto">
              <a:xfrm>
                <a:off x="766" y="363"/>
                <a:ext cx="20" cy="19"/>
              </a:xfrm>
              <a:custGeom>
                <a:avLst/>
                <a:gdLst>
                  <a:gd name="T0" fmla="*/ 36 w 40"/>
                  <a:gd name="T1" fmla="*/ 30 h 37"/>
                  <a:gd name="T2" fmla="*/ 39 w 40"/>
                  <a:gd name="T3" fmla="*/ 31 h 37"/>
                  <a:gd name="T4" fmla="*/ 37 w 40"/>
                  <a:gd name="T5" fmla="*/ 27 h 37"/>
                  <a:gd name="T6" fmla="*/ 32 w 40"/>
                  <a:gd name="T7" fmla="*/ 24 h 37"/>
                  <a:gd name="T8" fmla="*/ 28 w 40"/>
                  <a:gd name="T9" fmla="*/ 20 h 37"/>
                  <a:gd name="T10" fmla="*/ 23 w 40"/>
                  <a:gd name="T11" fmla="*/ 16 h 37"/>
                  <a:gd name="T12" fmla="*/ 17 w 40"/>
                  <a:gd name="T13" fmla="*/ 11 h 37"/>
                  <a:gd name="T14" fmla="*/ 13 w 40"/>
                  <a:gd name="T15" fmla="*/ 6 h 37"/>
                  <a:gd name="T16" fmla="*/ 8 w 40"/>
                  <a:gd name="T17" fmla="*/ 2 h 37"/>
                  <a:gd name="T18" fmla="*/ 2 w 40"/>
                  <a:gd name="T19" fmla="*/ 0 h 37"/>
                  <a:gd name="T20" fmla="*/ 0 w 40"/>
                  <a:gd name="T21" fmla="*/ 7 h 37"/>
                  <a:gd name="T22" fmla="*/ 4 w 40"/>
                  <a:gd name="T23" fmla="*/ 9 h 37"/>
                  <a:gd name="T24" fmla="*/ 8 w 40"/>
                  <a:gd name="T25" fmla="*/ 12 h 37"/>
                  <a:gd name="T26" fmla="*/ 13 w 40"/>
                  <a:gd name="T27" fmla="*/ 16 h 37"/>
                  <a:gd name="T28" fmla="*/ 19 w 40"/>
                  <a:gd name="T29" fmla="*/ 20 h 37"/>
                  <a:gd name="T30" fmla="*/ 23 w 40"/>
                  <a:gd name="T31" fmla="*/ 25 h 37"/>
                  <a:gd name="T32" fmla="*/ 28 w 40"/>
                  <a:gd name="T33" fmla="*/ 31 h 37"/>
                  <a:gd name="T34" fmla="*/ 32 w 40"/>
                  <a:gd name="T35" fmla="*/ 34 h 37"/>
                  <a:gd name="T36" fmla="*/ 35 w 40"/>
                  <a:gd name="T37" fmla="*/ 35 h 37"/>
                  <a:gd name="T38" fmla="*/ 38 w 40"/>
                  <a:gd name="T39" fmla="*/ 37 h 37"/>
                  <a:gd name="T40" fmla="*/ 35 w 40"/>
                  <a:gd name="T41" fmla="*/ 35 h 37"/>
                  <a:gd name="T42" fmla="*/ 37 w 40"/>
                  <a:gd name="T43" fmla="*/ 35 h 37"/>
                  <a:gd name="T44" fmla="*/ 39 w 40"/>
                  <a:gd name="T45" fmla="*/ 34 h 37"/>
                  <a:gd name="T46" fmla="*/ 40 w 40"/>
                  <a:gd name="T47" fmla="*/ 33 h 37"/>
                  <a:gd name="T48" fmla="*/ 39 w 40"/>
                  <a:gd name="T49" fmla="*/ 31 h 37"/>
                  <a:gd name="T50" fmla="*/ 36 w 40"/>
                  <a:gd name="T51"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7">
                    <a:moveTo>
                      <a:pt x="36" y="30"/>
                    </a:moveTo>
                    <a:lnTo>
                      <a:pt x="39" y="31"/>
                    </a:lnTo>
                    <a:lnTo>
                      <a:pt x="37" y="27"/>
                    </a:lnTo>
                    <a:lnTo>
                      <a:pt x="32" y="24"/>
                    </a:lnTo>
                    <a:lnTo>
                      <a:pt x="28" y="20"/>
                    </a:lnTo>
                    <a:lnTo>
                      <a:pt x="23" y="16"/>
                    </a:lnTo>
                    <a:lnTo>
                      <a:pt x="17" y="11"/>
                    </a:lnTo>
                    <a:lnTo>
                      <a:pt x="13" y="6"/>
                    </a:lnTo>
                    <a:lnTo>
                      <a:pt x="8" y="2"/>
                    </a:lnTo>
                    <a:lnTo>
                      <a:pt x="2" y="0"/>
                    </a:lnTo>
                    <a:lnTo>
                      <a:pt x="0" y="7"/>
                    </a:lnTo>
                    <a:lnTo>
                      <a:pt x="4" y="9"/>
                    </a:lnTo>
                    <a:lnTo>
                      <a:pt x="8" y="12"/>
                    </a:lnTo>
                    <a:lnTo>
                      <a:pt x="13" y="16"/>
                    </a:lnTo>
                    <a:lnTo>
                      <a:pt x="19" y="20"/>
                    </a:lnTo>
                    <a:lnTo>
                      <a:pt x="23" y="25"/>
                    </a:lnTo>
                    <a:lnTo>
                      <a:pt x="28" y="31"/>
                    </a:lnTo>
                    <a:lnTo>
                      <a:pt x="32" y="34"/>
                    </a:lnTo>
                    <a:lnTo>
                      <a:pt x="35" y="35"/>
                    </a:lnTo>
                    <a:lnTo>
                      <a:pt x="38" y="37"/>
                    </a:lnTo>
                    <a:lnTo>
                      <a:pt x="35" y="35"/>
                    </a:lnTo>
                    <a:lnTo>
                      <a:pt x="37" y="35"/>
                    </a:lnTo>
                    <a:lnTo>
                      <a:pt x="39" y="34"/>
                    </a:lnTo>
                    <a:lnTo>
                      <a:pt x="40" y="33"/>
                    </a:lnTo>
                    <a:lnTo>
                      <a:pt x="39" y="31"/>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4" name="Freeform 188"/>
              <p:cNvSpPr>
                <a:spLocks noChangeAspect="1"/>
              </p:cNvSpPr>
              <p:nvPr/>
            </p:nvSpPr>
            <p:spPr bwMode="auto">
              <a:xfrm>
                <a:off x="784" y="369"/>
                <a:ext cx="25" cy="13"/>
              </a:xfrm>
              <a:custGeom>
                <a:avLst/>
                <a:gdLst>
                  <a:gd name="T0" fmla="*/ 45 w 50"/>
                  <a:gd name="T1" fmla="*/ 6 h 27"/>
                  <a:gd name="T2" fmla="*/ 46 w 50"/>
                  <a:gd name="T3" fmla="*/ 0 h 27"/>
                  <a:gd name="T4" fmla="*/ 40 w 50"/>
                  <a:gd name="T5" fmla="*/ 2 h 27"/>
                  <a:gd name="T6" fmla="*/ 34 w 50"/>
                  <a:gd name="T7" fmla="*/ 5 h 27"/>
                  <a:gd name="T8" fmla="*/ 29 w 50"/>
                  <a:gd name="T9" fmla="*/ 8 h 27"/>
                  <a:gd name="T10" fmla="*/ 23 w 50"/>
                  <a:gd name="T11" fmla="*/ 10 h 27"/>
                  <a:gd name="T12" fmla="*/ 16 w 50"/>
                  <a:gd name="T13" fmla="*/ 14 h 27"/>
                  <a:gd name="T14" fmla="*/ 10 w 50"/>
                  <a:gd name="T15" fmla="*/ 16 h 27"/>
                  <a:gd name="T16" fmla="*/ 4 w 50"/>
                  <a:gd name="T17" fmla="*/ 19 h 27"/>
                  <a:gd name="T18" fmla="*/ 0 w 50"/>
                  <a:gd name="T19" fmla="*/ 20 h 27"/>
                  <a:gd name="T20" fmla="*/ 2 w 50"/>
                  <a:gd name="T21" fmla="*/ 27 h 27"/>
                  <a:gd name="T22" fmla="*/ 7 w 50"/>
                  <a:gd name="T23" fmla="*/ 25 h 27"/>
                  <a:gd name="T24" fmla="*/ 12 w 50"/>
                  <a:gd name="T25" fmla="*/ 23 h 27"/>
                  <a:gd name="T26" fmla="*/ 18 w 50"/>
                  <a:gd name="T27" fmla="*/ 21 h 27"/>
                  <a:gd name="T28" fmla="*/ 25 w 50"/>
                  <a:gd name="T29" fmla="*/ 17 h 27"/>
                  <a:gd name="T30" fmla="*/ 31 w 50"/>
                  <a:gd name="T31" fmla="*/ 15 h 27"/>
                  <a:gd name="T32" fmla="*/ 37 w 50"/>
                  <a:gd name="T33" fmla="*/ 12 h 27"/>
                  <a:gd name="T34" fmla="*/ 42 w 50"/>
                  <a:gd name="T35" fmla="*/ 9 h 27"/>
                  <a:gd name="T36" fmla="*/ 48 w 50"/>
                  <a:gd name="T37" fmla="*/ 7 h 27"/>
                  <a:gd name="T38" fmla="*/ 49 w 50"/>
                  <a:gd name="T39" fmla="*/ 1 h 27"/>
                  <a:gd name="T40" fmla="*/ 48 w 50"/>
                  <a:gd name="T41" fmla="*/ 7 h 27"/>
                  <a:gd name="T42" fmla="*/ 50 w 50"/>
                  <a:gd name="T43" fmla="*/ 5 h 27"/>
                  <a:gd name="T44" fmla="*/ 50 w 50"/>
                  <a:gd name="T45" fmla="*/ 2 h 27"/>
                  <a:gd name="T46" fmla="*/ 49 w 50"/>
                  <a:gd name="T47" fmla="*/ 0 h 27"/>
                  <a:gd name="T48" fmla="*/ 46 w 50"/>
                  <a:gd name="T49" fmla="*/ 0 h 27"/>
                  <a:gd name="T50" fmla="*/ 45 w 50"/>
                  <a:gd name="T51"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27">
                    <a:moveTo>
                      <a:pt x="45" y="6"/>
                    </a:moveTo>
                    <a:lnTo>
                      <a:pt x="46" y="0"/>
                    </a:lnTo>
                    <a:lnTo>
                      <a:pt x="40" y="2"/>
                    </a:lnTo>
                    <a:lnTo>
                      <a:pt x="34" y="5"/>
                    </a:lnTo>
                    <a:lnTo>
                      <a:pt x="29" y="8"/>
                    </a:lnTo>
                    <a:lnTo>
                      <a:pt x="23" y="10"/>
                    </a:lnTo>
                    <a:lnTo>
                      <a:pt x="16" y="14"/>
                    </a:lnTo>
                    <a:lnTo>
                      <a:pt x="10" y="16"/>
                    </a:lnTo>
                    <a:lnTo>
                      <a:pt x="4" y="19"/>
                    </a:lnTo>
                    <a:lnTo>
                      <a:pt x="0" y="20"/>
                    </a:lnTo>
                    <a:lnTo>
                      <a:pt x="2" y="27"/>
                    </a:lnTo>
                    <a:lnTo>
                      <a:pt x="7" y="25"/>
                    </a:lnTo>
                    <a:lnTo>
                      <a:pt x="12" y="23"/>
                    </a:lnTo>
                    <a:lnTo>
                      <a:pt x="18" y="21"/>
                    </a:lnTo>
                    <a:lnTo>
                      <a:pt x="25" y="17"/>
                    </a:lnTo>
                    <a:lnTo>
                      <a:pt x="31" y="15"/>
                    </a:lnTo>
                    <a:lnTo>
                      <a:pt x="37" y="12"/>
                    </a:lnTo>
                    <a:lnTo>
                      <a:pt x="42" y="9"/>
                    </a:lnTo>
                    <a:lnTo>
                      <a:pt x="48" y="7"/>
                    </a:lnTo>
                    <a:lnTo>
                      <a:pt x="49" y="1"/>
                    </a:lnTo>
                    <a:lnTo>
                      <a:pt x="48" y="7"/>
                    </a:lnTo>
                    <a:lnTo>
                      <a:pt x="50" y="5"/>
                    </a:lnTo>
                    <a:lnTo>
                      <a:pt x="50" y="2"/>
                    </a:lnTo>
                    <a:lnTo>
                      <a:pt x="49" y="0"/>
                    </a:lnTo>
                    <a:lnTo>
                      <a:pt x="46" y="0"/>
                    </a:lnTo>
                    <a:lnTo>
                      <a:pt x="4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5" name="Freeform 189"/>
              <p:cNvSpPr>
                <a:spLocks noChangeAspect="1"/>
              </p:cNvSpPr>
              <p:nvPr/>
            </p:nvSpPr>
            <p:spPr bwMode="auto">
              <a:xfrm>
                <a:off x="1130" y="611"/>
                <a:ext cx="105" cy="155"/>
              </a:xfrm>
              <a:custGeom>
                <a:avLst/>
                <a:gdLst>
                  <a:gd name="T0" fmla="*/ 3 w 208"/>
                  <a:gd name="T1" fmla="*/ 260 h 311"/>
                  <a:gd name="T2" fmla="*/ 17 w 208"/>
                  <a:gd name="T3" fmla="*/ 248 h 311"/>
                  <a:gd name="T4" fmla="*/ 36 w 208"/>
                  <a:gd name="T5" fmla="*/ 241 h 311"/>
                  <a:gd name="T6" fmla="*/ 55 w 208"/>
                  <a:gd name="T7" fmla="*/ 238 h 311"/>
                  <a:gd name="T8" fmla="*/ 71 w 208"/>
                  <a:gd name="T9" fmla="*/ 242 h 311"/>
                  <a:gd name="T10" fmla="*/ 69 w 208"/>
                  <a:gd name="T11" fmla="*/ 225 h 311"/>
                  <a:gd name="T12" fmla="*/ 64 w 208"/>
                  <a:gd name="T13" fmla="*/ 213 h 311"/>
                  <a:gd name="T14" fmla="*/ 67 w 208"/>
                  <a:gd name="T15" fmla="*/ 200 h 311"/>
                  <a:gd name="T16" fmla="*/ 83 w 208"/>
                  <a:gd name="T17" fmla="*/ 200 h 311"/>
                  <a:gd name="T18" fmla="*/ 86 w 208"/>
                  <a:gd name="T19" fmla="*/ 169 h 311"/>
                  <a:gd name="T20" fmla="*/ 81 w 208"/>
                  <a:gd name="T21" fmla="*/ 138 h 311"/>
                  <a:gd name="T22" fmla="*/ 84 w 208"/>
                  <a:gd name="T23" fmla="*/ 121 h 311"/>
                  <a:gd name="T24" fmla="*/ 93 w 208"/>
                  <a:gd name="T25" fmla="*/ 108 h 311"/>
                  <a:gd name="T26" fmla="*/ 105 w 208"/>
                  <a:gd name="T27" fmla="*/ 98 h 311"/>
                  <a:gd name="T28" fmla="*/ 106 w 208"/>
                  <a:gd name="T29" fmla="*/ 84 h 311"/>
                  <a:gd name="T30" fmla="*/ 97 w 208"/>
                  <a:gd name="T31" fmla="*/ 68 h 311"/>
                  <a:gd name="T32" fmla="*/ 89 w 208"/>
                  <a:gd name="T33" fmla="*/ 48 h 311"/>
                  <a:gd name="T34" fmla="*/ 79 w 208"/>
                  <a:gd name="T35" fmla="*/ 26 h 311"/>
                  <a:gd name="T36" fmla="*/ 84 w 208"/>
                  <a:gd name="T37" fmla="*/ 15 h 311"/>
                  <a:gd name="T38" fmla="*/ 102 w 208"/>
                  <a:gd name="T39" fmla="*/ 14 h 311"/>
                  <a:gd name="T40" fmla="*/ 119 w 208"/>
                  <a:gd name="T41" fmla="*/ 13 h 311"/>
                  <a:gd name="T42" fmla="*/ 130 w 208"/>
                  <a:gd name="T43" fmla="*/ 10 h 311"/>
                  <a:gd name="T44" fmla="*/ 137 w 208"/>
                  <a:gd name="T45" fmla="*/ 12 h 311"/>
                  <a:gd name="T46" fmla="*/ 142 w 208"/>
                  <a:gd name="T47" fmla="*/ 16 h 311"/>
                  <a:gd name="T48" fmla="*/ 154 w 208"/>
                  <a:gd name="T49" fmla="*/ 13 h 311"/>
                  <a:gd name="T50" fmla="*/ 174 w 208"/>
                  <a:gd name="T51" fmla="*/ 5 h 311"/>
                  <a:gd name="T52" fmla="*/ 190 w 208"/>
                  <a:gd name="T53" fmla="*/ 0 h 311"/>
                  <a:gd name="T54" fmla="*/ 203 w 208"/>
                  <a:gd name="T55" fmla="*/ 2 h 311"/>
                  <a:gd name="T56" fmla="*/ 208 w 208"/>
                  <a:gd name="T57" fmla="*/ 17 h 311"/>
                  <a:gd name="T58" fmla="*/ 197 w 208"/>
                  <a:gd name="T59" fmla="*/ 35 h 311"/>
                  <a:gd name="T60" fmla="*/ 181 w 208"/>
                  <a:gd name="T61" fmla="*/ 43 h 311"/>
                  <a:gd name="T62" fmla="*/ 163 w 208"/>
                  <a:gd name="T63" fmla="*/ 47 h 311"/>
                  <a:gd name="T64" fmla="*/ 145 w 208"/>
                  <a:gd name="T65" fmla="*/ 54 h 311"/>
                  <a:gd name="T66" fmla="*/ 134 w 208"/>
                  <a:gd name="T67" fmla="*/ 66 h 311"/>
                  <a:gd name="T68" fmla="*/ 132 w 208"/>
                  <a:gd name="T69" fmla="*/ 90 h 311"/>
                  <a:gd name="T70" fmla="*/ 138 w 208"/>
                  <a:gd name="T71" fmla="*/ 114 h 311"/>
                  <a:gd name="T72" fmla="*/ 162 w 208"/>
                  <a:gd name="T73" fmla="*/ 136 h 311"/>
                  <a:gd name="T74" fmla="*/ 159 w 208"/>
                  <a:gd name="T75" fmla="*/ 160 h 311"/>
                  <a:gd name="T76" fmla="*/ 145 w 208"/>
                  <a:gd name="T77" fmla="*/ 167 h 311"/>
                  <a:gd name="T78" fmla="*/ 139 w 208"/>
                  <a:gd name="T79" fmla="*/ 179 h 311"/>
                  <a:gd name="T80" fmla="*/ 142 w 208"/>
                  <a:gd name="T81" fmla="*/ 191 h 311"/>
                  <a:gd name="T82" fmla="*/ 139 w 208"/>
                  <a:gd name="T83" fmla="*/ 206 h 311"/>
                  <a:gd name="T84" fmla="*/ 129 w 208"/>
                  <a:gd name="T85" fmla="*/ 218 h 311"/>
                  <a:gd name="T86" fmla="*/ 124 w 208"/>
                  <a:gd name="T87" fmla="*/ 236 h 311"/>
                  <a:gd name="T88" fmla="*/ 131 w 208"/>
                  <a:gd name="T89" fmla="*/ 253 h 311"/>
                  <a:gd name="T90" fmla="*/ 140 w 208"/>
                  <a:gd name="T91" fmla="*/ 270 h 311"/>
                  <a:gd name="T92" fmla="*/ 153 w 208"/>
                  <a:gd name="T93" fmla="*/ 288 h 311"/>
                  <a:gd name="T94" fmla="*/ 167 w 208"/>
                  <a:gd name="T95" fmla="*/ 304 h 311"/>
                  <a:gd name="T96" fmla="*/ 167 w 208"/>
                  <a:gd name="T97" fmla="*/ 310 h 311"/>
                  <a:gd name="T98" fmla="*/ 151 w 208"/>
                  <a:gd name="T99" fmla="*/ 305 h 311"/>
                  <a:gd name="T100" fmla="*/ 136 w 208"/>
                  <a:gd name="T101" fmla="*/ 298 h 311"/>
                  <a:gd name="T102" fmla="*/ 122 w 208"/>
                  <a:gd name="T103" fmla="*/ 288 h 311"/>
                  <a:gd name="T104" fmla="*/ 112 w 208"/>
                  <a:gd name="T105" fmla="*/ 276 h 311"/>
                  <a:gd name="T106" fmla="*/ 99 w 208"/>
                  <a:gd name="T107" fmla="*/ 276 h 311"/>
                  <a:gd name="T108" fmla="*/ 86 w 208"/>
                  <a:gd name="T109" fmla="*/ 278 h 311"/>
                  <a:gd name="T110" fmla="*/ 76 w 208"/>
                  <a:gd name="T111" fmla="*/ 279 h 311"/>
                  <a:gd name="T112" fmla="*/ 67 w 208"/>
                  <a:gd name="T113" fmla="*/ 280 h 311"/>
                  <a:gd name="T114" fmla="*/ 58 w 208"/>
                  <a:gd name="T115" fmla="*/ 282 h 311"/>
                  <a:gd name="T116" fmla="*/ 47 w 208"/>
                  <a:gd name="T117" fmla="*/ 284 h 311"/>
                  <a:gd name="T118" fmla="*/ 32 w 208"/>
                  <a:gd name="T119" fmla="*/ 284 h 311"/>
                  <a:gd name="T120" fmla="*/ 15 w 208"/>
                  <a:gd name="T121" fmla="*/ 281 h 311"/>
                  <a:gd name="T122" fmla="*/ 2 w 208"/>
                  <a:gd name="T123" fmla="*/ 27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8" h="311">
                    <a:moveTo>
                      <a:pt x="0" y="268"/>
                    </a:moveTo>
                    <a:lnTo>
                      <a:pt x="3" y="260"/>
                    </a:lnTo>
                    <a:lnTo>
                      <a:pt x="9" y="253"/>
                    </a:lnTo>
                    <a:lnTo>
                      <a:pt x="17" y="248"/>
                    </a:lnTo>
                    <a:lnTo>
                      <a:pt x="26" y="243"/>
                    </a:lnTo>
                    <a:lnTo>
                      <a:pt x="36" y="241"/>
                    </a:lnTo>
                    <a:lnTo>
                      <a:pt x="46" y="238"/>
                    </a:lnTo>
                    <a:lnTo>
                      <a:pt x="55" y="238"/>
                    </a:lnTo>
                    <a:lnTo>
                      <a:pt x="63" y="241"/>
                    </a:lnTo>
                    <a:lnTo>
                      <a:pt x="71" y="242"/>
                    </a:lnTo>
                    <a:lnTo>
                      <a:pt x="73" y="234"/>
                    </a:lnTo>
                    <a:lnTo>
                      <a:pt x="69" y="225"/>
                    </a:lnTo>
                    <a:lnTo>
                      <a:pt x="66" y="218"/>
                    </a:lnTo>
                    <a:lnTo>
                      <a:pt x="64" y="213"/>
                    </a:lnTo>
                    <a:lnTo>
                      <a:pt x="66" y="207"/>
                    </a:lnTo>
                    <a:lnTo>
                      <a:pt x="67" y="200"/>
                    </a:lnTo>
                    <a:lnTo>
                      <a:pt x="70" y="193"/>
                    </a:lnTo>
                    <a:lnTo>
                      <a:pt x="83" y="200"/>
                    </a:lnTo>
                    <a:lnTo>
                      <a:pt x="87" y="190"/>
                    </a:lnTo>
                    <a:lnTo>
                      <a:pt x="86" y="169"/>
                    </a:lnTo>
                    <a:lnTo>
                      <a:pt x="82" y="147"/>
                    </a:lnTo>
                    <a:lnTo>
                      <a:pt x="81" y="138"/>
                    </a:lnTo>
                    <a:lnTo>
                      <a:pt x="82" y="129"/>
                    </a:lnTo>
                    <a:lnTo>
                      <a:pt x="84" y="121"/>
                    </a:lnTo>
                    <a:lnTo>
                      <a:pt x="89" y="114"/>
                    </a:lnTo>
                    <a:lnTo>
                      <a:pt x="93" y="108"/>
                    </a:lnTo>
                    <a:lnTo>
                      <a:pt x="99" y="103"/>
                    </a:lnTo>
                    <a:lnTo>
                      <a:pt x="105" y="98"/>
                    </a:lnTo>
                    <a:lnTo>
                      <a:pt x="111" y="92"/>
                    </a:lnTo>
                    <a:lnTo>
                      <a:pt x="106" y="84"/>
                    </a:lnTo>
                    <a:lnTo>
                      <a:pt x="101" y="76"/>
                    </a:lnTo>
                    <a:lnTo>
                      <a:pt x="97" y="68"/>
                    </a:lnTo>
                    <a:lnTo>
                      <a:pt x="93" y="59"/>
                    </a:lnTo>
                    <a:lnTo>
                      <a:pt x="89" y="48"/>
                    </a:lnTo>
                    <a:lnTo>
                      <a:pt x="84" y="38"/>
                    </a:lnTo>
                    <a:lnTo>
                      <a:pt x="79" y="26"/>
                    </a:lnTo>
                    <a:lnTo>
                      <a:pt x="75" y="15"/>
                    </a:lnTo>
                    <a:lnTo>
                      <a:pt x="84" y="15"/>
                    </a:lnTo>
                    <a:lnTo>
                      <a:pt x="94" y="15"/>
                    </a:lnTo>
                    <a:lnTo>
                      <a:pt x="102" y="14"/>
                    </a:lnTo>
                    <a:lnTo>
                      <a:pt x="111" y="14"/>
                    </a:lnTo>
                    <a:lnTo>
                      <a:pt x="119" y="13"/>
                    </a:lnTo>
                    <a:lnTo>
                      <a:pt x="124" y="12"/>
                    </a:lnTo>
                    <a:lnTo>
                      <a:pt x="130" y="10"/>
                    </a:lnTo>
                    <a:lnTo>
                      <a:pt x="135" y="9"/>
                    </a:lnTo>
                    <a:lnTo>
                      <a:pt x="137" y="12"/>
                    </a:lnTo>
                    <a:lnTo>
                      <a:pt x="139" y="14"/>
                    </a:lnTo>
                    <a:lnTo>
                      <a:pt x="142" y="16"/>
                    </a:lnTo>
                    <a:lnTo>
                      <a:pt x="144" y="18"/>
                    </a:lnTo>
                    <a:lnTo>
                      <a:pt x="154" y="13"/>
                    </a:lnTo>
                    <a:lnTo>
                      <a:pt x="163" y="8"/>
                    </a:lnTo>
                    <a:lnTo>
                      <a:pt x="174" y="5"/>
                    </a:lnTo>
                    <a:lnTo>
                      <a:pt x="182" y="2"/>
                    </a:lnTo>
                    <a:lnTo>
                      <a:pt x="190" y="0"/>
                    </a:lnTo>
                    <a:lnTo>
                      <a:pt x="197" y="1"/>
                    </a:lnTo>
                    <a:lnTo>
                      <a:pt x="203" y="2"/>
                    </a:lnTo>
                    <a:lnTo>
                      <a:pt x="206" y="7"/>
                    </a:lnTo>
                    <a:lnTo>
                      <a:pt x="208" y="17"/>
                    </a:lnTo>
                    <a:lnTo>
                      <a:pt x="205" y="26"/>
                    </a:lnTo>
                    <a:lnTo>
                      <a:pt x="197" y="35"/>
                    </a:lnTo>
                    <a:lnTo>
                      <a:pt x="188" y="40"/>
                    </a:lnTo>
                    <a:lnTo>
                      <a:pt x="181" y="43"/>
                    </a:lnTo>
                    <a:lnTo>
                      <a:pt x="173" y="44"/>
                    </a:lnTo>
                    <a:lnTo>
                      <a:pt x="163" y="47"/>
                    </a:lnTo>
                    <a:lnTo>
                      <a:pt x="154" y="50"/>
                    </a:lnTo>
                    <a:lnTo>
                      <a:pt x="145" y="54"/>
                    </a:lnTo>
                    <a:lnTo>
                      <a:pt x="138" y="60"/>
                    </a:lnTo>
                    <a:lnTo>
                      <a:pt x="134" y="66"/>
                    </a:lnTo>
                    <a:lnTo>
                      <a:pt x="132" y="74"/>
                    </a:lnTo>
                    <a:lnTo>
                      <a:pt x="132" y="90"/>
                    </a:lnTo>
                    <a:lnTo>
                      <a:pt x="134" y="104"/>
                    </a:lnTo>
                    <a:lnTo>
                      <a:pt x="138" y="114"/>
                    </a:lnTo>
                    <a:lnTo>
                      <a:pt x="151" y="123"/>
                    </a:lnTo>
                    <a:lnTo>
                      <a:pt x="162" y="136"/>
                    </a:lnTo>
                    <a:lnTo>
                      <a:pt x="163" y="149"/>
                    </a:lnTo>
                    <a:lnTo>
                      <a:pt x="159" y="160"/>
                    </a:lnTo>
                    <a:lnTo>
                      <a:pt x="151" y="165"/>
                    </a:lnTo>
                    <a:lnTo>
                      <a:pt x="145" y="167"/>
                    </a:lnTo>
                    <a:lnTo>
                      <a:pt x="140" y="172"/>
                    </a:lnTo>
                    <a:lnTo>
                      <a:pt x="139" y="179"/>
                    </a:lnTo>
                    <a:lnTo>
                      <a:pt x="140" y="184"/>
                    </a:lnTo>
                    <a:lnTo>
                      <a:pt x="142" y="191"/>
                    </a:lnTo>
                    <a:lnTo>
                      <a:pt x="142" y="198"/>
                    </a:lnTo>
                    <a:lnTo>
                      <a:pt x="139" y="206"/>
                    </a:lnTo>
                    <a:lnTo>
                      <a:pt x="135" y="212"/>
                    </a:lnTo>
                    <a:lnTo>
                      <a:pt x="129" y="218"/>
                    </a:lnTo>
                    <a:lnTo>
                      <a:pt x="125" y="226"/>
                    </a:lnTo>
                    <a:lnTo>
                      <a:pt x="124" y="236"/>
                    </a:lnTo>
                    <a:lnTo>
                      <a:pt x="128" y="246"/>
                    </a:lnTo>
                    <a:lnTo>
                      <a:pt x="131" y="253"/>
                    </a:lnTo>
                    <a:lnTo>
                      <a:pt x="136" y="260"/>
                    </a:lnTo>
                    <a:lnTo>
                      <a:pt x="140" y="270"/>
                    </a:lnTo>
                    <a:lnTo>
                      <a:pt x="146" y="279"/>
                    </a:lnTo>
                    <a:lnTo>
                      <a:pt x="153" y="288"/>
                    </a:lnTo>
                    <a:lnTo>
                      <a:pt x="160" y="296"/>
                    </a:lnTo>
                    <a:lnTo>
                      <a:pt x="167" y="304"/>
                    </a:lnTo>
                    <a:lnTo>
                      <a:pt x="174" y="311"/>
                    </a:lnTo>
                    <a:lnTo>
                      <a:pt x="167" y="310"/>
                    </a:lnTo>
                    <a:lnTo>
                      <a:pt x="159" y="308"/>
                    </a:lnTo>
                    <a:lnTo>
                      <a:pt x="151" y="305"/>
                    </a:lnTo>
                    <a:lnTo>
                      <a:pt x="143" y="302"/>
                    </a:lnTo>
                    <a:lnTo>
                      <a:pt x="136" y="298"/>
                    </a:lnTo>
                    <a:lnTo>
                      <a:pt x="129" y="294"/>
                    </a:lnTo>
                    <a:lnTo>
                      <a:pt x="122" y="288"/>
                    </a:lnTo>
                    <a:lnTo>
                      <a:pt x="117" y="282"/>
                    </a:lnTo>
                    <a:lnTo>
                      <a:pt x="112" y="276"/>
                    </a:lnTo>
                    <a:lnTo>
                      <a:pt x="106" y="275"/>
                    </a:lnTo>
                    <a:lnTo>
                      <a:pt x="99" y="276"/>
                    </a:lnTo>
                    <a:lnTo>
                      <a:pt x="91" y="278"/>
                    </a:lnTo>
                    <a:lnTo>
                      <a:pt x="86" y="278"/>
                    </a:lnTo>
                    <a:lnTo>
                      <a:pt x="82" y="279"/>
                    </a:lnTo>
                    <a:lnTo>
                      <a:pt x="76" y="279"/>
                    </a:lnTo>
                    <a:lnTo>
                      <a:pt x="71" y="280"/>
                    </a:lnTo>
                    <a:lnTo>
                      <a:pt x="67" y="280"/>
                    </a:lnTo>
                    <a:lnTo>
                      <a:pt x="62" y="281"/>
                    </a:lnTo>
                    <a:lnTo>
                      <a:pt x="58" y="282"/>
                    </a:lnTo>
                    <a:lnTo>
                      <a:pt x="53" y="283"/>
                    </a:lnTo>
                    <a:lnTo>
                      <a:pt x="47" y="284"/>
                    </a:lnTo>
                    <a:lnTo>
                      <a:pt x="40" y="284"/>
                    </a:lnTo>
                    <a:lnTo>
                      <a:pt x="32" y="284"/>
                    </a:lnTo>
                    <a:lnTo>
                      <a:pt x="23" y="282"/>
                    </a:lnTo>
                    <a:lnTo>
                      <a:pt x="15" y="281"/>
                    </a:lnTo>
                    <a:lnTo>
                      <a:pt x="8" y="278"/>
                    </a:lnTo>
                    <a:lnTo>
                      <a:pt x="2" y="273"/>
                    </a:lnTo>
                    <a:lnTo>
                      <a:pt x="0" y="268"/>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6" name="Freeform 190"/>
              <p:cNvSpPr>
                <a:spLocks noChangeAspect="1"/>
              </p:cNvSpPr>
              <p:nvPr/>
            </p:nvSpPr>
            <p:spPr bwMode="auto">
              <a:xfrm>
                <a:off x="1129" y="745"/>
                <a:ext cx="3" cy="2"/>
              </a:xfrm>
              <a:custGeom>
                <a:avLst/>
                <a:gdLst>
                  <a:gd name="T0" fmla="*/ 0 w 6"/>
                  <a:gd name="T1" fmla="*/ 0 h 4"/>
                  <a:gd name="T2" fmla="*/ 1 w 6"/>
                  <a:gd name="T3" fmla="*/ 3 h 4"/>
                  <a:gd name="T4" fmla="*/ 3 w 6"/>
                  <a:gd name="T5" fmla="*/ 4 h 4"/>
                  <a:gd name="T6" fmla="*/ 5 w 6"/>
                  <a:gd name="T7" fmla="*/ 3 h 4"/>
                  <a:gd name="T8" fmla="*/ 6 w 6"/>
                  <a:gd name="T9" fmla="*/ 0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1" y="3"/>
                    </a:lnTo>
                    <a:lnTo>
                      <a:pt x="3" y="4"/>
                    </a:lnTo>
                    <a:lnTo>
                      <a:pt x="5" y="3"/>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7" name="Freeform 191"/>
              <p:cNvSpPr>
                <a:spLocks noChangeAspect="1"/>
              </p:cNvSpPr>
              <p:nvPr/>
            </p:nvSpPr>
            <p:spPr bwMode="auto">
              <a:xfrm>
                <a:off x="1129" y="728"/>
                <a:ext cx="34" cy="17"/>
              </a:xfrm>
              <a:custGeom>
                <a:avLst/>
                <a:gdLst>
                  <a:gd name="T0" fmla="*/ 67 w 67"/>
                  <a:gd name="T1" fmla="*/ 2 h 33"/>
                  <a:gd name="T2" fmla="*/ 67 w 67"/>
                  <a:gd name="T3" fmla="*/ 2 h 33"/>
                  <a:gd name="T4" fmla="*/ 58 w 67"/>
                  <a:gd name="T5" fmla="*/ 0 h 33"/>
                  <a:gd name="T6" fmla="*/ 49 w 67"/>
                  <a:gd name="T7" fmla="*/ 0 h 33"/>
                  <a:gd name="T8" fmla="*/ 39 w 67"/>
                  <a:gd name="T9" fmla="*/ 2 h 33"/>
                  <a:gd name="T10" fmla="*/ 28 w 67"/>
                  <a:gd name="T11" fmla="*/ 5 h 33"/>
                  <a:gd name="T12" fmla="*/ 18 w 67"/>
                  <a:gd name="T13" fmla="*/ 9 h 33"/>
                  <a:gd name="T14" fmla="*/ 10 w 67"/>
                  <a:gd name="T15" fmla="*/ 16 h 33"/>
                  <a:gd name="T16" fmla="*/ 3 w 67"/>
                  <a:gd name="T17" fmla="*/ 23 h 33"/>
                  <a:gd name="T18" fmla="*/ 0 w 67"/>
                  <a:gd name="T19" fmla="*/ 33 h 33"/>
                  <a:gd name="T20" fmla="*/ 6 w 67"/>
                  <a:gd name="T21" fmla="*/ 33 h 33"/>
                  <a:gd name="T22" fmla="*/ 10 w 67"/>
                  <a:gd name="T23" fmla="*/ 28 h 33"/>
                  <a:gd name="T24" fmla="*/ 14 w 67"/>
                  <a:gd name="T25" fmla="*/ 21 h 33"/>
                  <a:gd name="T26" fmla="*/ 23 w 67"/>
                  <a:gd name="T27" fmla="*/ 16 h 33"/>
                  <a:gd name="T28" fmla="*/ 31 w 67"/>
                  <a:gd name="T29" fmla="*/ 11 h 33"/>
                  <a:gd name="T30" fmla="*/ 39 w 67"/>
                  <a:gd name="T31" fmla="*/ 9 h 33"/>
                  <a:gd name="T32" fmla="*/ 49 w 67"/>
                  <a:gd name="T33" fmla="*/ 7 h 33"/>
                  <a:gd name="T34" fmla="*/ 58 w 67"/>
                  <a:gd name="T35" fmla="*/ 7 h 33"/>
                  <a:gd name="T36" fmla="*/ 65 w 67"/>
                  <a:gd name="T37" fmla="*/ 9 h 33"/>
                  <a:gd name="T38" fmla="*/ 65 w 67"/>
                  <a:gd name="T39" fmla="*/ 9 h 33"/>
                  <a:gd name="T40" fmla="*/ 67 w 67"/>
                  <a:gd name="T4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33">
                    <a:moveTo>
                      <a:pt x="67" y="2"/>
                    </a:moveTo>
                    <a:lnTo>
                      <a:pt x="67" y="2"/>
                    </a:lnTo>
                    <a:lnTo>
                      <a:pt x="58" y="0"/>
                    </a:lnTo>
                    <a:lnTo>
                      <a:pt x="49" y="0"/>
                    </a:lnTo>
                    <a:lnTo>
                      <a:pt x="39" y="2"/>
                    </a:lnTo>
                    <a:lnTo>
                      <a:pt x="28" y="5"/>
                    </a:lnTo>
                    <a:lnTo>
                      <a:pt x="18" y="9"/>
                    </a:lnTo>
                    <a:lnTo>
                      <a:pt x="10" y="16"/>
                    </a:lnTo>
                    <a:lnTo>
                      <a:pt x="3" y="23"/>
                    </a:lnTo>
                    <a:lnTo>
                      <a:pt x="0" y="33"/>
                    </a:lnTo>
                    <a:lnTo>
                      <a:pt x="6" y="33"/>
                    </a:lnTo>
                    <a:lnTo>
                      <a:pt x="10" y="28"/>
                    </a:lnTo>
                    <a:lnTo>
                      <a:pt x="14" y="21"/>
                    </a:lnTo>
                    <a:lnTo>
                      <a:pt x="23" y="16"/>
                    </a:lnTo>
                    <a:lnTo>
                      <a:pt x="31" y="11"/>
                    </a:lnTo>
                    <a:lnTo>
                      <a:pt x="39" y="9"/>
                    </a:lnTo>
                    <a:lnTo>
                      <a:pt x="49" y="7"/>
                    </a:lnTo>
                    <a:lnTo>
                      <a:pt x="58" y="7"/>
                    </a:lnTo>
                    <a:lnTo>
                      <a:pt x="65" y="9"/>
                    </a:lnTo>
                    <a:lnTo>
                      <a:pt x="65" y="9"/>
                    </a:lnTo>
                    <a:lnTo>
                      <a:pt x="6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8" name="Freeform 192"/>
              <p:cNvSpPr>
                <a:spLocks noChangeAspect="1"/>
              </p:cNvSpPr>
              <p:nvPr/>
            </p:nvSpPr>
            <p:spPr bwMode="auto">
              <a:xfrm>
                <a:off x="1162" y="719"/>
                <a:ext cx="6" cy="15"/>
              </a:xfrm>
              <a:custGeom>
                <a:avLst/>
                <a:gdLst>
                  <a:gd name="T0" fmla="*/ 0 w 14"/>
                  <a:gd name="T1" fmla="*/ 4 h 30"/>
                  <a:gd name="T2" fmla="*/ 0 w 14"/>
                  <a:gd name="T3" fmla="*/ 5 h 30"/>
                  <a:gd name="T4" fmla="*/ 4 w 14"/>
                  <a:gd name="T5" fmla="*/ 11 h 30"/>
                  <a:gd name="T6" fmla="*/ 7 w 14"/>
                  <a:gd name="T7" fmla="*/ 19 h 30"/>
                  <a:gd name="T8" fmla="*/ 7 w 14"/>
                  <a:gd name="T9" fmla="*/ 23 h 30"/>
                  <a:gd name="T10" fmla="*/ 2 w 14"/>
                  <a:gd name="T11" fmla="*/ 22 h 30"/>
                  <a:gd name="T12" fmla="*/ 0 w 14"/>
                  <a:gd name="T13" fmla="*/ 29 h 30"/>
                  <a:gd name="T14" fmla="*/ 12 w 14"/>
                  <a:gd name="T15" fmla="*/ 30 h 30"/>
                  <a:gd name="T16" fmla="*/ 14 w 14"/>
                  <a:gd name="T17" fmla="*/ 19 h 30"/>
                  <a:gd name="T18" fmla="*/ 11 w 14"/>
                  <a:gd name="T19" fmla="*/ 8 h 30"/>
                  <a:gd name="T20" fmla="*/ 7 w 14"/>
                  <a:gd name="T21" fmla="*/ 0 h 30"/>
                  <a:gd name="T22" fmla="*/ 7 w 14"/>
                  <a:gd name="T23" fmla="*/ 2 h 30"/>
                  <a:gd name="T24" fmla="*/ 0 w 14"/>
                  <a:gd name="T25"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30">
                    <a:moveTo>
                      <a:pt x="0" y="4"/>
                    </a:moveTo>
                    <a:lnTo>
                      <a:pt x="0" y="5"/>
                    </a:lnTo>
                    <a:lnTo>
                      <a:pt x="4" y="11"/>
                    </a:lnTo>
                    <a:lnTo>
                      <a:pt x="7" y="19"/>
                    </a:lnTo>
                    <a:lnTo>
                      <a:pt x="7" y="23"/>
                    </a:lnTo>
                    <a:lnTo>
                      <a:pt x="2" y="22"/>
                    </a:lnTo>
                    <a:lnTo>
                      <a:pt x="0" y="29"/>
                    </a:lnTo>
                    <a:lnTo>
                      <a:pt x="12" y="30"/>
                    </a:lnTo>
                    <a:lnTo>
                      <a:pt x="14" y="19"/>
                    </a:lnTo>
                    <a:lnTo>
                      <a:pt x="11" y="8"/>
                    </a:lnTo>
                    <a:lnTo>
                      <a:pt x="7" y="0"/>
                    </a:lnTo>
                    <a:lnTo>
                      <a:pt x="7"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89" name="Freeform 193"/>
              <p:cNvSpPr>
                <a:spLocks noChangeAspect="1"/>
              </p:cNvSpPr>
              <p:nvPr/>
            </p:nvSpPr>
            <p:spPr bwMode="auto">
              <a:xfrm>
                <a:off x="1160" y="706"/>
                <a:ext cx="7" cy="14"/>
              </a:xfrm>
              <a:custGeom>
                <a:avLst/>
                <a:gdLst>
                  <a:gd name="T0" fmla="*/ 13 w 14"/>
                  <a:gd name="T1" fmla="*/ 1 h 29"/>
                  <a:gd name="T2" fmla="*/ 7 w 14"/>
                  <a:gd name="T3" fmla="*/ 2 h 29"/>
                  <a:gd name="T4" fmla="*/ 3 w 14"/>
                  <a:gd name="T5" fmla="*/ 9 h 29"/>
                  <a:gd name="T6" fmla="*/ 2 w 14"/>
                  <a:gd name="T7" fmla="*/ 17 h 29"/>
                  <a:gd name="T8" fmla="*/ 0 w 14"/>
                  <a:gd name="T9" fmla="*/ 23 h 29"/>
                  <a:gd name="T10" fmla="*/ 2 w 14"/>
                  <a:gd name="T11" fmla="*/ 29 h 29"/>
                  <a:gd name="T12" fmla="*/ 9 w 14"/>
                  <a:gd name="T13" fmla="*/ 27 h 29"/>
                  <a:gd name="T14" fmla="*/ 9 w 14"/>
                  <a:gd name="T15" fmla="*/ 23 h 29"/>
                  <a:gd name="T16" fmla="*/ 9 w 14"/>
                  <a:gd name="T17" fmla="*/ 17 h 29"/>
                  <a:gd name="T18" fmla="*/ 10 w 14"/>
                  <a:gd name="T19" fmla="*/ 12 h 29"/>
                  <a:gd name="T20" fmla="*/ 14 w 14"/>
                  <a:gd name="T21" fmla="*/ 5 h 29"/>
                  <a:gd name="T22" fmla="*/ 8 w 14"/>
                  <a:gd name="T23" fmla="*/ 6 h 29"/>
                  <a:gd name="T24" fmla="*/ 14 w 14"/>
                  <a:gd name="T25" fmla="*/ 5 h 29"/>
                  <a:gd name="T26" fmla="*/ 14 w 14"/>
                  <a:gd name="T27" fmla="*/ 1 h 29"/>
                  <a:gd name="T28" fmla="*/ 11 w 14"/>
                  <a:gd name="T29" fmla="*/ 0 h 29"/>
                  <a:gd name="T30" fmla="*/ 9 w 14"/>
                  <a:gd name="T31" fmla="*/ 0 h 29"/>
                  <a:gd name="T32" fmla="*/ 7 w 14"/>
                  <a:gd name="T33" fmla="*/ 2 h 29"/>
                  <a:gd name="T34" fmla="*/ 13 w 14"/>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29">
                    <a:moveTo>
                      <a:pt x="13" y="1"/>
                    </a:moveTo>
                    <a:lnTo>
                      <a:pt x="7" y="2"/>
                    </a:lnTo>
                    <a:lnTo>
                      <a:pt x="3" y="9"/>
                    </a:lnTo>
                    <a:lnTo>
                      <a:pt x="2" y="17"/>
                    </a:lnTo>
                    <a:lnTo>
                      <a:pt x="0" y="23"/>
                    </a:lnTo>
                    <a:lnTo>
                      <a:pt x="2" y="29"/>
                    </a:lnTo>
                    <a:lnTo>
                      <a:pt x="9" y="27"/>
                    </a:lnTo>
                    <a:lnTo>
                      <a:pt x="9" y="23"/>
                    </a:lnTo>
                    <a:lnTo>
                      <a:pt x="9" y="17"/>
                    </a:lnTo>
                    <a:lnTo>
                      <a:pt x="10" y="12"/>
                    </a:lnTo>
                    <a:lnTo>
                      <a:pt x="14" y="5"/>
                    </a:lnTo>
                    <a:lnTo>
                      <a:pt x="8" y="6"/>
                    </a:lnTo>
                    <a:lnTo>
                      <a:pt x="14" y="5"/>
                    </a:lnTo>
                    <a:lnTo>
                      <a:pt x="14" y="1"/>
                    </a:lnTo>
                    <a:lnTo>
                      <a:pt x="11" y="0"/>
                    </a:lnTo>
                    <a:lnTo>
                      <a:pt x="9" y="0"/>
                    </a:lnTo>
                    <a:lnTo>
                      <a:pt x="7" y="2"/>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0" name="Freeform 194"/>
              <p:cNvSpPr>
                <a:spLocks noChangeAspect="1"/>
              </p:cNvSpPr>
              <p:nvPr/>
            </p:nvSpPr>
            <p:spPr bwMode="auto">
              <a:xfrm>
                <a:off x="1164" y="684"/>
                <a:ext cx="12" cy="29"/>
              </a:xfrm>
              <a:custGeom>
                <a:avLst/>
                <a:gdLst>
                  <a:gd name="T0" fmla="*/ 10 w 23"/>
                  <a:gd name="T1" fmla="*/ 1 h 58"/>
                  <a:gd name="T2" fmla="*/ 10 w 23"/>
                  <a:gd name="T3" fmla="*/ 3 h 58"/>
                  <a:gd name="T4" fmla="*/ 15 w 23"/>
                  <a:gd name="T5" fmla="*/ 23 h 58"/>
                  <a:gd name="T6" fmla="*/ 16 w 23"/>
                  <a:gd name="T7" fmla="*/ 44 h 58"/>
                  <a:gd name="T8" fmla="*/ 15 w 23"/>
                  <a:gd name="T9" fmla="*/ 51 h 58"/>
                  <a:gd name="T10" fmla="*/ 5 w 23"/>
                  <a:gd name="T11" fmla="*/ 45 h 58"/>
                  <a:gd name="T12" fmla="*/ 0 w 23"/>
                  <a:gd name="T13" fmla="*/ 50 h 58"/>
                  <a:gd name="T14" fmla="*/ 15 w 23"/>
                  <a:gd name="T15" fmla="*/ 58 h 58"/>
                  <a:gd name="T16" fmla="*/ 23 w 23"/>
                  <a:gd name="T17" fmla="*/ 44 h 58"/>
                  <a:gd name="T18" fmla="*/ 22 w 23"/>
                  <a:gd name="T19" fmla="*/ 23 h 58"/>
                  <a:gd name="T20" fmla="*/ 17 w 23"/>
                  <a:gd name="T21" fmla="*/ 0 h 58"/>
                  <a:gd name="T22" fmla="*/ 17 w 23"/>
                  <a:gd name="T23" fmla="*/ 1 h 58"/>
                  <a:gd name="T24" fmla="*/ 10 w 23"/>
                  <a:gd name="T25"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58">
                    <a:moveTo>
                      <a:pt x="10" y="1"/>
                    </a:moveTo>
                    <a:lnTo>
                      <a:pt x="10" y="3"/>
                    </a:lnTo>
                    <a:lnTo>
                      <a:pt x="15" y="23"/>
                    </a:lnTo>
                    <a:lnTo>
                      <a:pt x="16" y="44"/>
                    </a:lnTo>
                    <a:lnTo>
                      <a:pt x="15" y="51"/>
                    </a:lnTo>
                    <a:lnTo>
                      <a:pt x="5" y="45"/>
                    </a:lnTo>
                    <a:lnTo>
                      <a:pt x="0" y="50"/>
                    </a:lnTo>
                    <a:lnTo>
                      <a:pt x="15" y="58"/>
                    </a:lnTo>
                    <a:lnTo>
                      <a:pt x="23" y="44"/>
                    </a:lnTo>
                    <a:lnTo>
                      <a:pt x="22" y="23"/>
                    </a:lnTo>
                    <a:lnTo>
                      <a:pt x="17" y="0"/>
                    </a:lnTo>
                    <a:lnTo>
                      <a:pt x="17" y="1"/>
                    </a:lnTo>
                    <a:lnTo>
                      <a:pt x="1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1" name="Freeform 195"/>
              <p:cNvSpPr>
                <a:spLocks noChangeAspect="1"/>
              </p:cNvSpPr>
              <p:nvPr/>
            </p:nvSpPr>
            <p:spPr bwMode="auto">
              <a:xfrm>
                <a:off x="1168" y="655"/>
                <a:ext cx="19" cy="30"/>
              </a:xfrm>
              <a:custGeom>
                <a:avLst/>
                <a:gdLst>
                  <a:gd name="T0" fmla="*/ 31 w 38"/>
                  <a:gd name="T1" fmla="*/ 5 h 58"/>
                  <a:gd name="T2" fmla="*/ 32 w 38"/>
                  <a:gd name="T3" fmla="*/ 1 h 58"/>
                  <a:gd name="T4" fmla="*/ 26 w 38"/>
                  <a:gd name="T5" fmla="*/ 7 h 58"/>
                  <a:gd name="T6" fmla="*/ 21 w 38"/>
                  <a:gd name="T7" fmla="*/ 11 h 58"/>
                  <a:gd name="T8" fmla="*/ 15 w 38"/>
                  <a:gd name="T9" fmla="*/ 17 h 58"/>
                  <a:gd name="T10" fmla="*/ 9 w 38"/>
                  <a:gd name="T11" fmla="*/ 23 h 58"/>
                  <a:gd name="T12" fmla="*/ 5 w 38"/>
                  <a:gd name="T13" fmla="*/ 31 h 58"/>
                  <a:gd name="T14" fmla="*/ 2 w 38"/>
                  <a:gd name="T15" fmla="*/ 40 h 58"/>
                  <a:gd name="T16" fmla="*/ 0 w 38"/>
                  <a:gd name="T17" fmla="*/ 49 h 58"/>
                  <a:gd name="T18" fmla="*/ 2 w 38"/>
                  <a:gd name="T19" fmla="*/ 58 h 58"/>
                  <a:gd name="T20" fmla="*/ 9 w 38"/>
                  <a:gd name="T21" fmla="*/ 58 h 58"/>
                  <a:gd name="T22" fmla="*/ 9 w 38"/>
                  <a:gd name="T23" fmla="*/ 49 h 58"/>
                  <a:gd name="T24" fmla="*/ 9 w 38"/>
                  <a:gd name="T25" fmla="*/ 40 h 58"/>
                  <a:gd name="T26" fmla="*/ 11 w 38"/>
                  <a:gd name="T27" fmla="*/ 33 h 58"/>
                  <a:gd name="T28" fmla="*/ 16 w 38"/>
                  <a:gd name="T29" fmla="*/ 27 h 58"/>
                  <a:gd name="T30" fmla="*/ 20 w 38"/>
                  <a:gd name="T31" fmla="*/ 22 h 58"/>
                  <a:gd name="T32" fmla="*/ 25 w 38"/>
                  <a:gd name="T33" fmla="*/ 16 h 58"/>
                  <a:gd name="T34" fmla="*/ 31 w 38"/>
                  <a:gd name="T35" fmla="*/ 11 h 58"/>
                  <a:gd name="T36" fmla="*/ 37 w 38"/>
                  <a:gd name="T37" fmla="*/ 5 h 58"/>
                  <a:gd name="T38" fmla="*/ 38 w 38"/>
                  <a:gd name="T39" fmla="*/ 1 h 58"/>
                  <a:gd name="T40" fmla="*/ 37 w 38"/>
                  <a:gd name="T41" fmla="*/ 5 h 58"/>
                  <a:gd name="T42" fmla="*/ 38 w 38"/>
                  <a:gd name="T43" fmla="*/ 3 h 58"/>
                  <a:gd name="T44" fmla="*/ 37 w 38"/>
                  <a:gd name="T45" fmla="*/ 1 h 58"/>
                  <a:gd name="T46" fmla="*/ 35 w 38"/>
                  <a:gd name="T47" fmla="*/ 0 h 58"/>
                  <a:gd name="T48" fmla="*/ 32 w 38"/>
                  <a:gd name="T49" fmla="*/ 1 h 58"/>
                  <a:gd name="T50" fmla="*/ 31 w 38"/>
                  <a:gd name="T51" fmla="*/ 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58">
                    <a:moveTo>
                      <a:pt x="31" y="5"/>
                    </a:moveTo>
                    <a:lnTo>
                      <a:pt x="32" y="1"/>
                    </a:lnTo>
                    <a:lnTo>
                      <a:pt x="26" y="7"/>
                    </a:lnTo>
                    <a:lnTo>
                      <a:pt x="21" y="11"/>
                    </a:lnTo>
                    <a:lnTo>
                      <a:pt x="15" y="17"/>
                    </a:lnTo>
                    <a:lnTo>
                      <a:pt x="9" y="23"/>
                    </a:lnTo>
                    <a:lnTo>
                      <a:pt x="5" y="31"/>
                    </a:lnTo>
                    <a:lnTo>
                      <a:pt x="2" y="40"/>
                    </a:lnTo>
                    <a:lnTo>
                      <a:pt x="0" y="49"/>
                    </a:lnTo>
                    <a:lnTo>
                      <a:pt x="2" y="58"/>
                    </a:lnTo>
                    <a:lnTo>
                      <a:pt x="9" y="58"/>
                    </a:lnTo>
                    <a:lnTo>
                      <a:pt x="9" y="49"/>
                    </a:lnTo>
                    <a:lnTo>
                      <a:pt x="9" y="40"/>
                    </a:lnTo>
                    <a:lnTo>
                      <a:pt x="11" y="33"/>
                    </a:lnTo>
                    <a:lnTo>
                      <a:pt x="16" y="27"/>
                    </a:lnTo>
                    <a:lnTo>
                      <a:pt x="20" y="22"/>
                    </a:lnTo>
                    <a:lnTo>
                      <a:pt x="25" y="16"/>
                    </a:lnTo>
                    <a:lnTo>
                      <a:pt x="31" y="11"/>
                    </a:lnTo>
                    <a:lnTo>
                      <a:pt x="37" y="5"/>
                    </a:lnTo>
                    <a:lnTo>
                      <a:pt x="38" y="1"/>
                    </a:lnTo>
                    <a:lnTo>
                      <a:pt x="37" y="5"/>
                    </a:lnTo>
                    <a:lnTo>
                      <a:pt x="38" y="3"/>
                    </a:lnTo>
                    <a:lnTo>
                      <a:pt x="37" y="1"/>
                    </a:lnTo>
                    <a:lnTo>
                      <a:pt x="35" y="0"/>
                    </a:lnTo>
                    <a:lnTo>
                      <a:pt x="32" y="1"/>
                    </a:lnTo>
                    <a:lnTo>
                      <a:pt x="3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2" name="Freeform 196"/>
              <p:cNvSpPr>
                <a:spLocks noChangeAspect="1"/>
              </p:cNvSpPr>
              <p:nvPr/>
            </p:nvSpPr>
            <p:spPr bwMode="auto">
              <a:xfrm>
                <a:off x="1166" y="616"/>
                <a:ext cx="21" cy="42"/>
              </a:xfrm>
              <a:custGeom>
                <a:avLst/>
                <a:gdLst>
                  <a:gd name="T0" fmla="*/ 4 w 43"/>
                  <a:gd name="T1" fmla="*/ 0 h 84"/>
                  <a:gd name="T2" fmla="*/ 0 w 43"/>
                  <a:gd name="T3" fmla="*/ 6 h 84"/>
                  <a:gd name="T4" fmla="*/ 5 w 43"/>
                  <a:gd name="T5" fmla="*/ 18 h 84"/>
                  <a:gd name="T6" fmla="*/ 10 w 43"/>
                  <a:gd name="T7" fmla="*/ 29 h 84"/>
                  <a:gd name="T8" fmla="*/ 14 w 43"/>
                  <a:gd name="T9" fmla="*/ 40 h 84"/>
                  <a:gd name="T10" fmla="*/ 19 w 43"/>
                  <a:gd name="T11" fmla="*/ 50 h 84"/>
                  <a:gd name="T12" fmla="*/ 22 w 43"/>
                  <a:gd name="T13" fmla="*/ 59 h 84"/>
                  <a:gd name="T14" fmla="*/ 27 w 43"/>
                  <a:gd name="T15" fmla="*/ 67 h 84"/>
                  <a:gd name="T16" fmla="*/ 31 w 43"/>
                  <a:gd name="T17" fmla="*/ 75 h 84"/>
                  <a:gd name="T18" fmla="*/ 36 w 43"/>
                  <a:gd name="T19" fmla="*/ 84 h 84"/>
                  <a:gd name="T20" fmla="*/ 43 w 43"/>
                  <a:gd name="T21" fmla="*/ 80 h 84"/>
                  <a:gd name="T22" fmla="*/ 38 w 43"/>
                  <a:gd name="T23" fmla="*/ 73 h 84"/>
                  <a:gd name="T24" fmla="*/ 34 w 43"/>
                  <a:gd name="T25" fmla="*/ 65 h 84"/>
                  <a:gd name="T26" fmla="*/ 29 w 43"/>
                  <a:gd name="T27" fmla="*/ 57 h 84"/>
                  <a:gd name="T28" fmla="*/ 26 w 43"/>
                  <a:gd name="T29" fmla="*/ 48 h 84"/>
                  <a:gd name="T30" fmla="*/ 21 w 43"/>
                  <a:gd name="T31" fmla="*/ 37 h 84"/>
                  <a:gd name="T32" fmla="*/ 16 w 43"/>
                  <a:gd name="T33" fmla="*/ 27 h 84"/>
                  <a:gd name="T34" fmla="*/ 12 w 43"/>
                  <a:gd name="T35" fmla="*/ 15 h 84"/>
                  <a:gd name="T36" fmla="*/ 7 w 43"/>
                  <a:gd name="T37" fmla="*/ 4 h 84"/>
                  <a:gd name="T38" fmla="*/ 4 w 43"/>
                  <a:gd name="T39" fmla="*/ 10 h 84"/>
                  <a:gd name="T40" fmla="*/ 7 w 43"/>
                  <a:gd name="T41" fmla="*/ 4 h 84"/>
                  <a:gd name="T42" fmla="*/ 6 w 43"/>
                  <a:gd name="T43" fmla="*/ 2 h 84"/>
                  <a:gd name="T44" fmla="*/ 3 w 43"/>
                  <a:gd name="T45" fmla="*/ 2 h 84"/>
                  <a:gd name="T46" fmla="*/ 0 w 43"/>
                  <a:gd name="T47" fmla="*/ 3 h 84"/>
                  <a:gd name="T48" fmla="*/ 0 w 43"/>
                  <a:gd name="T49" fmla="*/ 6 h 84"/>
                  <a:gd name="T50" fmla="*/ 4 w 43"/>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84">
                    <a:moveTo>
                      <a:pt x="4" y="0"/>
                    </a:moveTo>
                    <a:lnTo>
                      <a:pt x="0" y="6"/>
                    </a:lnTo>
                    <a:lnTo>
                      <a:pt x="5" y="18"/>
                    </a:lnTo>
                    <a:lnTo>
                      <a:pt x="10" y="29"/>
                    </a:lnTo>
                    <a:lnTo>
                      <a:pt x="14" y="40"/>
                    </a:lnTo>
                    <a:lnTo>
                      <a:pt x="19" y="50"/>
                    </a:lnTo>
                    <a:lnTo>
                      <a:pt x="22" y="59"/>
                    </a:lnTo>
                    <a:lnTo>
                      <a:pt x="27" y="67"/>
                    </a:lnTo>
                    <a:lnTo>
                      <a:pt x="31" y="75"/>
                    </a:lnTo>
                    <a:lnTo>
                      <a:pt x="36" y="84"/>
                    </a:lnTo>
                    <a:lnTo>
                      <a:pt x="43" y="80"/>
                    </a:lnTo>
                    <a:lnTo>
                      <a:pt x="38" y="73"/>
                    </a:lnTo>
                    <a:lnTo>
                      <a:pt x="34" y="65"/>
                    </a:lnTo>
                    <a:lnTo>
                      <a:pt x="29" y="57"/>
                    </a:lnTo>
                    <a:lnTo>
                      <a:pt x="26" y="48"/>
                    </a:lnTo>
                    <a:lnTo>
                      <a:pt x="21" y="37"/>
                    </a:lnTo>
                    <a:lnTo>
                      <a:pt x="16" y="27"/>
                    </a:lnTo>
                    <a:lnTo>
                      <a:pt x="12" y="15"/>
                    </a:lnTo>
                    <a:lnTo>
                      <a:pt x="7" y="4"/>
                    </a:lnTo>
                    <a:lnTo>
                      <a:pt x="4" y="10"/>
                    </a:lnTo>
                    <a:lnTo>
                      <a:pt x="7" y="4"/>
                    </a:lnTo>
                    <a:lnTo>
                      <a:pt x="6" y="2"/>
                    </a:lnTo>
                    <a:lnTo>
                      <a:pt x="3" y="2"/>
                    </a:lnTo>
                    <a:lnTo>
                      <a:pt x="0" y="3"/>
                    </a:lnTo>
                    <a:lnTo>
                      <a:pt x="0" y="6"/>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3" name="Freeform 197"/>
              <p:cNvSpPr>
                <a:spLocks noChangeAspect="1"/>
              </p:cNvSpPr>
              <p:nvPr/>
            </p:nvSpPr>
            <p:spPr bwMode="auto">
              <a:xfrm>
                <a:off x="1168" y="614"/>
                <a:ext cx="32" cy="7"/>
              </a:xfrm>
              <a:custGeom>
                <a:avLst/>
                <a:gdLst>
                  <a:gd name="T0" fmla="*/ 62 w 63"/>
                  <a:gd name="T1" fmla="*/ 1 h 14"/>
                  <a:gd name="T2" fmla="*/ 59 w 63"/>
                  <a:gd name="T3" fmla="*/ 0 h 14"/>
                  <a:gd name="T4" fmla="*/ 55 w 63"/>
                  <a:gd name="T5" fmla="*/ 1 h 14"/>
                  <a:gd name="T6" fmla="*/ 49 w 63"/>
                  <a:gd name="T7" fmla="*/ 2 h 14"/>
                  <a:gd name="T8" fmla="*/ 44 w 63"/>
                  <a:gd name="T9" fmla="*/ 3 h 14"/>
                  <a:gd name="T10" fmla="*/ 36 w 63"/>
                  <a:gd name="T11" fmla="*/ 4 h 14"/>
                  <a:gd name="T12" fmla="*/ 27 w 63"/>
                  <a:gd name="T13" fmla="*/ 4 h 14"/>
                  <a:gd name="T14" fmla="*/ 19 w 63"/>
                  <a:gd name="T15" fmla="*/ 6 h 14"/>
                  <a:gd name="T16" fmla="*/ 9 w 63"/>
                  <a:gd name="T17" fmla="*/ 4 h 14"/>
                  <a:gd name="T18" fmla="*/ 0 w 63"/>
                  <a:gd name="T19" fmla="*/ 4 h 14"/>
                  <a:gd name="T20" fmla="*/ 0 w 63"/>
                  <a:gd name="T21" fmla="*/ 14 h 14"/>
                  <a:gd name="T22" fmla="*/ 9 w 63"/>
                  <a:gd name="T23" fmla="*/ 14 h 14"/>
                  <a:gd name="T24" fmla="*/ 19 w 63"/>
                  <a:gd name="T25" fmla="*/ 12 h 14"/>
                  <a:gd name="T26" fmla="*/ 27 w 63"/>
                  <a:gd name="T27" fmla="*/ 11 h 14"/>
                  <a:gd name="T28" fmla="*/ 36 w 63"/>
                  <a:gd name="T29" fmla="*/ 11 h 14"/>
                  <a:gd name="T30" fmla="*/ 44 w 63"/>
                  <a:gd name="T31" fmla="*/ 10 h 14"/>
                  <a:gd name="T32" fmla="*/ 49 w 63"/>
                  <a:gd name="T33" fmla="*/ 9 h 14"/>
                  <a:gd name="T34" fmla="*/ 55 w 63"/>
                  <a:gd name="T35" fmla="*/ 8 h 14"/>
                  <a:gd name="T36" fmla="*/ 61 w 63"/>
                  <a:gd name="T37" fmla="*/ 7 h 14"/>
                  <a:gd name="T38" fmla="*/ 57 w 63"/>
                  <a:gd name="T39" fmla="*/ 6 h 14"/>
                  <a:gd name="T40" fmla="*/ 61 w 63"/>
                  <a:gd name="T41" fmla="*/ 7 h 14"/>
                  <a:gd name="T42" fmla="*/ 63 w 63"/>
                  <a:gd name="T43" fmla="*/ 4 h 14"/>
                  <a:gd name="T44" fmla="*/ 63 w 63"/>
                  <a:gd name="T45" fmla="*/ 2 h 14"/>
                  <a:gd name="T46" fmla="*/ 62 w 63"/>
                  <a:gd name="T47" fmla="*/ 0 h 14"/>
                  <a:gd name="T48" fmla="*/ 59 w 63"/>
                  <a:gd name="T49" fmla="*/ 0 h 14"/>
                  <a:gd name="T50" fmla="*/ 62 w 63"/>
                  <a:gd name="T5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14">
                    <a:moveTo>
                      <a:pt x="62" y="1"/>
                    </a:moveTo>
                    <a:lnTo>
                      <a:pt x="59" y="0"/>
                    </a:lnTo>
                    <a:lnTo>
                      <a:pt x="55" y="1"/>
                    </a:lnTo>
                    <a:lnTo>
                      <a:pt x="49" y="2"/>
                    </a:lnTo>
                    <a:lnTo>
                      <a:pt x="44" y="3"/>
                    </a:lnTo>
                    <a:lnTo>
                      <a:pt x="36" y="4"/>
                    </a:lnTo>
                    <a:lnTo>
                      <a:pt x="27" y="4"/>
                    </a:lnTo>
                    <a:lnTo>
                      <a:pt x="19" y="6"/>
                    </a:lnTo>
                    <a:lnTo>
                      <a:pt x="9" y="4"/>
                    </a:lnTo>
                    <a:lnTo>
                      <a:pt x="0" y="4"/>
                    </a:lnTo>
                    <a:lnTo>
                      <a:pt x="0" y="14"/>
                    </a:lnTo>
                    <a:lnTo>
                      <a:pt x="9" y="14"/>
                    </a:lnTo>
                    <a:lnTo>
                      <a:pt x="19" y="12"/>
                    </a:lnTo>
                    <a:lnTo>
                      <a:pt x="27" y="11"/>
                    </a:lnTo>
                    <a:lnTo>
                      <a:pt x="36" y="11"/>
                    </a:lnTo>
                    <a:lnTo>
                      <a:pt x="44" y="10"/>
                    </a:lnTo>
                    <a:lnTo>
                      <a:pt x="49" y="9"/>
                    </a:lnTo>
                    <a:lnTo>
                      <a:pt x="55" y="8"/>
                    </a:lnTo>
                    <a:lnTo>
                      <a:pt x="61" y="7"/>
                    </a:lnTo>
                    <a:lnTo>
                      <a:pt x="57" y="6"/>
                    </a:lnTo>
                    <a:lnTo>
                      <a:pt x="61" y="7"/>
                    </a:lnTo>
                    <a:lnTo>
                      <a:pt x="63" y="4"/>
                    </a:lnTo>
                    <a:lnTo>
                      <a:pt x="63" y="2"/>
                    </a:lnTo>
                    <a:lnTo>
                      <a:pt x="62" y="0"/>
                    </a:lnTo>
                    <a:lnTo>
                      <a:pt x="59" y="0"/>
                    </a:lnTo>
                    <a:lnTo>
                      <a:pt x="6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4" name="Freeform 198"/>
              <p:cNvSpPr>
                <a:spLocks noChangeAspect="1"/>
              </p:cNvSpPr>
              <p:nvPr/>
            </p:nvSpPr>
            <p:spPr bwMode="auto">
              <a:xfrm>
                <a:off x="1197" y="614"/>
                <a:ext cx="7" cy="8"/>
              </a:xfrm>
              <a:custGeom>
                <a:avLst/>
                <a:gdLst>
                  <a:gd name="T0" fmla="*/ 11 w 15"/>
                  <a:gd name="T1" fmla="*/ 8 h 15"/>
                  <a:gd name="T2" fmla="*/ 14 w 15"/>
                  <a:gd name="T3" fmla="*/ 9 h 15"/>
                  <a:gd name="T4" fmla="*/ 12 w 15"/>
                  <a:gd name="T5" fmla="*/ 7 h 15"/>
                  <a:gd name="T6" fmla="*/ 10 w 15"/>
                  <a:gd name="T7" fmla="*/ 5 h 15"/>
                  <a:gd name="T8" fmla="*/ 7 w 15"/>
                  <a:gd name="T9" fmla="*/ 2 h 15"/>
                  <a:gd name="T10" fmla="*/ 5 w 15"/>
                  <a:gd name="T11" fmla="*/ 0 h 15"/>
                  <a:gd name="T12" fmla="*/ 0 w 15"/>
                  <a:gd name="T13" fmla="*/ 5 h 15"/>
                  <a:gd name="T14" fmla="*/ 3 w 15"/>
                  <a:gd name="T15" fmla="*/ 7 h 15"/>
                  <a:gd name="T16" fmla="*/ 5 w 15"/>
                  <a:gd name="T17" fmla="*/ 9 h 15"/>
                  <a:gd name="T18" fmla="*/ 7 w 15"/>
                  <a:gd name="T19" fmla="*/ 11 h 15"/>
                  <a:gd name="T20" fmla="*/ 10 w 15"/>
                  <a:gd name="T21" fmla="*/ 14 h 15"/>
                  <a:gd name="T22" fmla="*/ 13 w 15"/>
                  <a:gd name="T23" fmla="*/ 15 h 15"/>
                  <a:gd name="T24" fmla="*/ 10 w 15"/>
                  <a:gd name="T25" fmla="*/ 14 h 15"/>
                  <a:gd name="T26" fmla="*/ 12 w 15"/>
                  <a:gd name="T27" fmla="*/ 14 h 15"/>
                  <a:gd name="T28" fmla="*/ 14 w 15"/>
                  <a:gd name="T29" fmla="*/ 13 h 15"/>
                  <a:gd name="T30" fmla="*/ 15 w 15"/>
                  <a:gd name="T31" fmla="*/ 11 h 15"/>
                  <a:gd name="T32" fmla="*/ 14 w 15"/>
                  <a:gd name="T33" fmla="*/ 9 h 15"/>
                  <a:gd name="T34" fmla="*/ 11 w 15"/>
                  <a:gd name="T3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5">
                    <a:moveTo>
                      <a:pt x="11" y="8"/>
                    </a:moveTo>
                    <a:lnTo>
                      <a:pt x="14" y="9"/>
                    </a:lnTo>
                    <a:lnTo>
                      <a:pt x="12" y="7"/>
                    </a:lnTo>
                    <a:lnTo>
                      <a:pt x="10" y="5"/>
                    </a:lnTo>
                    <a:lnTo>
                      <a:pt x="7" y="2"/>
                    </a:lnTo>
                    <a:lnTo>
                      <a:pt x="5" y="0"/>
                    </a:lnTo>
                    <a:lnTo>
                      <a:pt x="0" y="5"/>
                    </a:lnTo>
                    <a:lnTo>
                      <a:pt x="3" y="7"/>
                    </a:lnTo>
                    <a:lnTo>
                      <a:pt x="5" y="9"/>
                    </a:lnTo>
                    <a:lnTo>
                      <a:pt x="7" y="11"/>
                    </a:lnTo>
                    <a:lnTo>
                      <a:pt x="10" y="14"/>
                    </a:lnTo>
                    <a:lnTo>
                      <a:pt x="13" y="15"/>
                    </a:lnTo>
                    <a:lnTo>
                      <a:pt x="10" y="14"/>
                    </a:lnTo>
                    <a:lnTo>
                      <a:pt x="12" y="14"/>
                    </a:lnTo>
                    <a:lnTo>
                      <a:pt x="14" y="13"/>
                    </a:lnTo>
                    <a:lnTo>
                      <a:pt x="15" y="11"/>
                    </a:lnTo>
                    <a:lnTo>
                      <a:pt x="14" y="9"/>
                    </a:lnTo>
                    <a:lnTo>
                      <a:pt x="1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5" name="Freeform 199"/>
              <p:cNvSpPr>
                <a:spLocks noChangeAspect="1"/>
              </p:cNvSpPr>
              <p:nvPr/>
            </p:nvSpPr>
            <p:spPr bwMode="auto">
              <a:xfrm>
                <a:off x="1202" y="609"/>
                <a:ext cx="33" cy="13"/>
              </a:xfrm>
              <a:custGeom>
                <a:avLst/>
                <a:gdLst>
                  <a:gd name="T0" fmla="*/ 67 w 67"/>
                  <a:gd name="T1" fmla="*/ 8 h 25"/>
                  <a:gd name="T2" fmla="*/ 67 w 67"/>
                  <a:gd name="T3" fmla="*/ 9 h 25"/>
                  <a:gd name="T4" fmla="*/ 62 w 67"/>
                  <a:gd name="T5" fmla="*/ 2 h 25"/>
                  <a:gd name="T6" fmla="*/ 54 w 67"/>
                  <a:gd name="T7" fmla="*/ 1 h 25"/>
                  <a:gd name="T8" fmla="*/ 47 w 67"/>
                  <a:gd name="T9" fmla="*/ 0 h 25"/>
                  <a:gd name="T10" fmla="*/ 38 w 67"/>
                  <a:gd name="T11" fmla="*/ 2 h 25"/>
                  <a:gd name="T12" fmla="*/ 30 w 67"/>
                  <a:gd name="T13" fmla="*/ 4 h 25"/>
                  <a:gd name="T14" fmla="*/ 19 w 67"/>
                  <a:gd name="T15" fmla="*/ 8 h 25"/>
                  <a:gd name="T16" fmla="*/ 10 w 67"/>
                  <a:gd name="T17" fmla="*/ 12 h 25"/>
                  <a:gd name="T18" fmla="*/ 0 w 67"/>
                  <a:gd name="T19" fmla="*/ 18 h 25"/>
                  <a:gd name="T20" fmla="*/ 2 w 67"/>
                  <a:gd name="T21" fmla="*/ 25 h 25"/>
                  <a:gd name="T22" fmla="*/ 12 w 67"/>
                  <a:gd name="T23" fmla="*/ 19 h 25"/>
                  <a:gd name="T24" fmla="*/ 22 w 67"/>
                  <a:gd name="T25" fmla="*/ 15 h 25"/>
                  <a:gd name="T26" fmla="*/ 32 w 67"/>
                  <a:gd name="T27" fmla="*/ 11 h 25"/>
                  <a:gd name="T28" fmla="*/ 40 w 67"/>
                  <a:gd name="T29" fmla="*/ 9 h 25"/>
                  <a:gd name="T30" fmla="*/ 47 w 67"/>
                  <a:gd name="T31" fmla="*/ 6 h 25"/>
                  <a:gd name="T32" fmla="*/ 54 w 67"/>
                  <a:gd name="T33" fmla="*/ 8 h 25"/>
                  <a:gd name="T34" fmla="*/ 57 w 67"/>
                  <a:gd name="T35" fmla="*/ 9 h 25"/>
                  <a:gd name="T36" fmla="*/ 60 w 67"/>
                  <a:gd name="T37" fmla="*/ 11 h 25"/>
                  <a:gd name="T38" fmla="*/ 60 w 67"/>
                  <a:gd name="T39" fmla="*/ 12 h 25"/>
                  <a:gd name="T40" fmla="*/ 67 w 67"/>
                  <a:gd name="T4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25">
                    <a:moveTo>
                      <a:pt x="67" y="8"/>
                    </a:moveTo>
                    <a:lnTo>
                      <a:pt x="67" y="9"/>
                    </a:lnTo>
                    <a:lnTo>
                      <a:pt x="62" y="2"/>
                    </a:lnTo>
                    <a:lnTo>
                      <a:pt x="54" y="1"/>
                    </a:lnTo>
                    <a:lnTo>
                      <a:pt x="47" y="0"/>
                    </a:lnTo>
                    <a:lnTo>
                      <a:pt x="38" y="2"/>
                    </a:lnTo>
                    <a:lnTo>
                      <a:pt x="30" y="4"/>
                    </a:lnTo>
                    <a:lnTo>
                      <a:pt x="19" y="8"/>
                    </a:lnTo>
                    <a:lnTo>
                      <a:pt x="10" y="12"/>
                    </a:lnTo>
                    <a:lnTo>
                      <a:pt x="0" y="18"/>
                    </a:lnTo>
                    <a:lnTo>
                      <a:pt x="2" y="25"/>
                    </a:lnTo>
                    <a:lnTo>
                      <a:pt x="12" y="19"/>
                    </a:lnTo>
                    <a:lnTo>
                      <a:pt x="22" y="15"/>
                    </a:lnTo>
                    <a:lnTo>
                      <a:pt x="32" y="11"/>
                    </a:lnTo>
                    <a:lnTo>
                      <a:pt x="40" y="9"/>
                    </a:lnTo>
                    <a:lnTo>
                      <a:pt x="47" y="6"/>
                    </a:lnTo>
                    <a:lnTo>
                      <a:pt x="54" y="8"/>
                    </a:lnTo>
                    <a:lnTo>
                      <a:pt x="57" y="9"/>
                    </a:lnTo>
                    <a:lnTo>
                      <a:pt x="60" y="11"/>
                    </a:lnTo>
                    <a:lnTo>
                      <a:pt x="60" y="12"/>
                    </a:lnTo>
                    <a:lnTo>
                      <a:pt x="6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6" name="Freeform 200"/>
              <p:cNvSpPr>
                <a:spLocks noChangeAspect="1"/>
              </p:cNvSpPr>
              <p:nvPr/>
            </p:nvSpPr>
            <p:spPr bwMode="auto">
              <a:xfrm>
                <a:off x="1224" y="613"/>
                <a:ext cx="13" cy="20"/>
              </a:xfrm>
              <a:custGeom>
                <a:avLst/>
                <a:gdLst>
                  <a:gd name="T0" fmla="*/ 3 w 27"/>
                  <a:gd name="T1" fmla="*/ 39 h 39"/>
                  <a:gd name="T2" fmla="*/ 3 w 27"/>
                  <a:gd name="T3" fmla="*/ 39 h 39"/>
                  <a:gd name="T4" fmla="*/ 13 w 27"/>
                  <a:gd name="T5" fmla="*/ 33 h 39"/>
                  <a:gd name="T6" fmla="*/ 22 w 27"/>
                  <a:gd name="T7" fmla="*/ 24 h 39"/>
                  <a:gd name="T8" fmla="*/ 27 w 27"/>
                  <a:gd name="T9" fmla="*/ 12 h 39"/>
                  <a:gd name="T10" fmla="*/ 24 w 27"/>
                  <a:gd name="T11" fmla="*/ 0 h 39"/>
                  <a:gd name="T12" fmla="*/ 17 w 27"/>
                  <a:gd name="T13" fmla="*/ 4 h 39"/>
                  <a:gd name="T14" fmla="*/ 18 w 27"/>
                  <a:gd name="T15" fmla="*/ 12 h 39"/>
                  <a:gd name="T16" fmla="*/ 15 w 27"/>
                  <a:gd name="T17" fmla="*/ 19 h 39"/>
                  <a:gd name="T18" fmla="*/ 9 w 27"/>
                  <a:gd name="T19" fmla="*/ 26 h 39"/>
                  <a:gd name="T20" fmla="*/ 0 w 27"/>
                  <a:gd name="T21" fmla="*/ 32 h 39"/>
                  <a:gd name="T22" fmla="*/ 0 w 27"/>
                  <a:gd name="T23" fmla="*/ 32 h 39"/>
                  <a:gd name="T24" fmla="*/ 3 w 27"/>
                  <a:gd name="T2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39">
                    <a:moveTo>
                      <a:pt x="3" y="39"/>
                    </a:moveTo>
                    <a:lnTo>
                      <a:pt x="3" y="39"/>
                    </a:lnTo>
                    <a:lnTo>
                      <a:pt x="13" y="33"/>
                    </a:lnTo>
                    <a:lnTo>
                      <a:pt x="22" y="24"/>
                    </a:lnTo>
                    <a:lnTo>
                      <a:pt x="27" y="12"/>
                    </a:lnTo>
                    <a:lnTo>
                      <a:pt x="24" y="0"/>
                    </a:lnTo>
                    <a:lnTo>
                      <a:pt x="17" y="4"/>
                    </a:lnTo>
                    <a:lnTo>
                      <a:pt x="18" y="12"/>
                    </a:lnTo>
                    <a:lnTo>
                      <a:pt x="15" y="19"/>
                    </a:lnTo>
                    <a:lnTo>
                      <a:pt x="9" y="26"/>
                    </a:lnTo>
                    <a:lnTo>
                      <a:pt x="0" y="32"/>
                    </a:lnTo>
                    <a:lnTo>
                      <a:pt x="0" y="32"/>
                    </a:lnTo>
                    <a:lnTo>
                      <a:pt x="3"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7" name="Freeform 201"/>
              <p:cNvSpPr>
                <a:spLocks noChangeAspect="1"/>
              </p:cNvSpPr>
              <p:nvPr/>
            </p:nvSpPr>
            <p:spPr bwMode="auto">
              <a:xfrm>
                <a:off x="1195" y="629"/>
                <a:ext cx="30" cy="19"/>
              </a:xfrm>
              <a:custGeom>
                <a:avLst/>
                <a:gdLst>
                  <a:gd name="T0" fmla="*/ 7 w 60"/>
                  <a:gd name="T1" fmla="*/ 37 h 37"/>
                  <a:gd name="T2" fmla="*/ 7 w 60"/>
                  <a:gd name="T3" fmla="*/ 37 h 37"/>
                  <a:gd name="T4" fmla="*/ 8 w 60"/>
                  <a:gd name="T5" fmla="*/ 30 h 37"/>
                  <a:gd name="T6" fmla="*/ 11 w 60"/>
                  <a:gd name="T7" fmla="*/ 25 h 37"/>
                  <a:gd name="T8" fmla="*/ 18 w 60"/>
                  <a:gd name="T9" fmla="*/ 21 h 37"/>
                  <a:gd name="T10" fmla="*/ 26 w 60"/>
                  <a:gd name="T11" fmla="*/ 16 h 37"/>
                  <a:gd name="T12" fmla="*/ 36 w 60"/>
                  <a:gd name="T13" fmla="*/ 14 h 37"/>
                  <a:gd name="T14" fmla="*/ 45 w 60"/>
                  <a:gd name="T15" fmla="*/ 10 h 37"/>
                  <a:gd name="T16" fmla="*/ 52 w 60"/>
                  <a:gd name="T17" fmla="*/ 9 h 37"/>
                  <a:gd name="T18" fmla="*/ 60 w 60"/>
                  <a:gd name="T19" fmla="*/ 7 h 37"/>
                  <a:gd name="T20" fmla="*/ 57 w 60"/>
                  <a:gd name="T21" fmla="*/ 0 h 37"/>
                  <a:gd name="T22" fmla="*/ 52 w 60"/>
                  <a:gd name="T23" fmla="*/ 2 h 37"/>
                  <a:gd name="T24" fmla="*/ 43 w 60"/>
                  <a:gd name="T25" fmla="*/ 3 h 37"/>
                  <a:gd name="T26" fmla="*/ 33 w 60"/>
                  <a:gd name="T27" fmla="*/ 7 h 37"/>
                  <a:gd name="T28" fmla="*/ 24 w 60"/>
                  <a:gd name="T29" fmla="*/ 9 h 37"/>
                  <a:gd name="T30" fmla="*/ 14 w 60"/>
                  <a:gd name="T31" fmla="*/ 14 h 37"/>
                  <a:gd name="T32" fmla="*/ 7 w 60"/>
                  <a:gd name="T33" fmla="*/ 21 h 37"/>
                  <a:gd name="T34" fmla="*/ 1 w 60"/>
                  <a:gd name="T35" fmla="*/ 27 h 37"/>
                  <a:gd name="T36" fmla="*/ 0 w 60"/>
                  <a:gd name="T37" fmla="*/ 37 h 37"/>
                  <a:gd name="T38" fmla="*/ 0 w 60"/>
                  <a:gd name="T39" fmla="*/ 37 h 37"/>
                  <a:gd name="T40" fmla="*/ 7 w 60"/>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37">
                    <a:moveTo>
                      <a:pt x="7" y="37"/>
                    </a:moveTo>
                    <a:lnTo>
                      <a:pt x="7" y="37"/>
                    </a:lnTo>
                    <a:lnTo>
                      <a:pt x="8" y="30"/>
                    </a:lnTo>
                    <a:lnTo>
                      <a:pt x="11" y="25"/>
                    </a:lnTo>
                    <a:lnTo>
                      <a:pt x="18" y="21"/>
                    </a:lnTo>
                    <a:lnTo>
                      <a:pt x="26" y="16"/>
                    </a:lnTo>
                    <a:lnTo>
                      <a:pt x="36" y="14"/>
                    </a:lnTo>
                    <a:lnTo>
                      <a:pt x="45" y="10"/>
                    </a:lnTo>
                    <a:lnTo>
                      <a:pt x="52" y="9"/>
                    </a:lnTo>
                    <a:lnTo>
                      <a:pt x="60" y="7"/>
                    </a:lnTo>
                    <a:lnTo>
                      <a:pt x="57" y="0"/>
                    </a:lnTo>
                    <a:lnTo>
                      <a:pt x="52" y="2"/>
                    </a:lnTo>
                    <a:lnTo>
                      <a:pt x="43" y="3"/>
                    </a:lnTo>
                    <a:lnTo>
                      <a:pt x="33" y="7"/>
                    </a:lnTo>
                    <a:lnTo>
                      <a:pt x="24" y="9"/>
                    </a:lnTo>
                    <a:lnTo>
                      <a:pt x="14" y="14"/>
                    </a:lnTo>
                    <a:lnTo>
                      <a:pt x="7" y="21"/>
                    </a:lnTo>
                    <a:lnTo>
                      <a:pt x="1" y="27"/>
                    </a:lnTo>
                    <a:lnTo>
                      <a:pt x="0" y="37"/>
                    </a:lnTo>
                    <a:lnTo>
                      <a:pt x="0" y="37"/>
                    </a:lnTo>
                    <a:lnTo>
                      <a:pt x="7"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8" name="Freeform 202"/>
              <p:cNvSpPr>
                <a:spLocks noChangeAspect="1"/>
              </p:cNvSpPr>
              <p:nvPr/>
            </p:nvSpPr>
            <p:spPr bwMode="auto">
              <a:xfrm>
                <a:off x="1194" y="648"/>
                <a:ext cx="13" cy="26"/>
              </a:xfrm>
              <a:custGeom>
                <a:avLst/>
                <a:gdLst>
                  <a:gd name="T0" fmla="*/ 25 w 25"/>
                  <a:gd name="T1" fmla="*/ 46 h 53"/>
                  <a:gd name="T2" fmla="*/ 24 w 25"/>
                  <a:gd name="T3" fmla="*/ 46 h 53"/>
                  <a:gd name="T4" fmla="*/ 12 w 25"/>
                  <a:gd name="T5" fmla="*/ 38 h 53"/>
                  <a:gd name="T6" fmla="*/ 9 w 25"/>
                  <a:gd name="T7" fmla="*/ 30 h 53"/>
                  <a:gd name="T8" fmla="*/ 9 w 25"/>
                  <a:gd name="T9" fmla="*/ 16 h 53"/>
                  <a:gd name="T10" fmla="*/ 8 w 25"/>
                  <a:gd name="T11" fmla="*/ 0 h 53"/>
                  <a:gd name="T12" fmla="*/ 1 w 25"/>
                  <a:gd name="T13" fmla="*/ 0 h 53"/>
                  <a:gd name="T14" fmla="*/ 0 w 25"/>
                  <a:gd name="T15" fmla="*/ 16 h 53"/>
                  <a:gd name="T16" fmla="*/ 2 w 25"/>
                  <a:gd name="T17" fmla="*/ 30 h 53"/>
                  <a:gd name="T18" fmla="*/ 8 w 25"/>
                  <a:gd name="T19" fmla="*/ 42 h 53"/>
                  <a:gd name="T20" fmla="*/ 22 w 25"/>
                  <a:gd name="T21" fmla="*/ 53 h 53"/>
                  <a:gd name="T22" fmla="*/ 20 w 25"/>
                  <a:gd name="T23" fmla="*/ 53 h 53"/>
                  <a:gd name="T24" fmla="*/ 25 w 25"/>
                  <a:gd name="T25"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3">
                    <a:moveTo>
                      <a:pt x="25" y="46"/>
                    </a:moveTo>
                    <a:lnTo>
                      <a:pt x="24" y="46"/>
                    </a:lnTo>
                    <a:lnTo>
                      <a:pt x="12" y="38"/>
                    </a:lnTo>
                    <a:lnTo>
                      <a:pt x="9" y="30"/>
                    </a:lnTo>
                    <a:lnTo>
                      <a:pt x="9" y="16"/>
                    </a:lnTo>
                    <a:lnTo>
                      <a:pt x="8" y="0"/>
                    </a:lnTo>
                    <a:lnTo>
                      <a:pt x="1" y="0"/>
                    </a:lnTo>
                    <a:lnTo>
                      <a:pt x="0" y="16"/>
                    </a:lnTo>
                    <a:lnTo>
                      <a:pt x="2" y="30"/>
                    </a:lnTo>
                    <a:lnTo>
                      <a:pt x="8" y="42"/>
                    </a:lnTo>
                    <a:lnTo>
                      <a:pt x="22" y="53"/>
                    </a:lnTo>
                    <a:lnTo>
                      <a:pt x="20" y="53"/>
                    </a:lnTo>
                    <a:lnTo>
                      <a:pt x="25"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299" name="Freeform 203"/>
              <p:cNvSpPr>
                <a:spLocks noChangeAspect="1"/>
              </p:cNvSpPr>
              <p:nvPr/>
            </p:nvSpPr>
            <p:spPr bwMode="auto">
              <a:xfrm>
                <a:off x="1205" y="671"/>
                <a:ext cx="9" cy="24"/>
              </a:xfrm>
              <a:custGeom>
                <a:avLst/>
                <a:gdLst>
                  <a:gd name="T0" fmla="*/ 3 w 19"/>
                  <a:gd name="T1" fmla="*/ 48 h 48"/>
                  <a:gd name="T2" fmla="*/ 3 w 19"/>
                  <a:gd name="T3" fmla="*/ 48 h 48"/>
                  <a:gd name="T4" fmla="*/ 14 w 19"/>
                  <a:gd name="T5" fmla="*/ 42 h 48"/>
                  <a:gd name="T6" fmla="*/ 19 w 19"/>
                  <a:gd name="T7" fmla="*/ 29 h 48"/>
                  <a:gd name="T8" fmla="*/ 18 w 19"/>
                  <a:gd name="T9" fmla="*/ 15 h 48"/>
                  <a:gd name="T10" fmla="*/ 5 w 19"/>
                  <a:gd name="T11" fmla="*/ 0 h 48"/>
                  <a:gd name="T12" fmla="*/ 0 w 19"/>
                  <a:gd name="T13" fmla="*/ 7 h 48"/>
                  <a:gd name="T14" fmla="*/ 11 w 19"/>
                  <a:gd name="T15" fmla="*/ 17 h 48"/>
                  <a:gd name="T16" fmla="*/ 12 w 19"/>
                  <a:gd name="T17" fmla="*/ 29 h 48"/>
                  <a:gd name="T18" fmla="*/ 7 w 19"/>
                  <a:gd name="T19" fmla="*/ 38 h 48"/>
                  <a:gd name="T20" fmla="*/ 3 w 19"/>
                  <a:gd name="T21" fmla="*/ 41 h 48"/>
                  <a:gd name="T22" fmla="*/ 3 w 19"/>
                  <a:gd name="T23" fmla="*/ 41 h 48"/>
                  <a:gd name="T24" fmla="*/ 3 w 19"/>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48">
                    <a:moveTo>
                      <a:pt x="3" y="48"/>
                    </a:moveTo>
                    <a:lnTo>
                      <a:pt x="3" y="48"/>
                    </a:lnTo>
                    <a:lnTo>
                      <a:pt x="14" y="42"/>
                    </a:lnTo>
                    <a:lnTo>
                      <a:pt x="19" y="29"/>
                    </a:lnTo>
                    <a:lnTo>
                      <a:pt x="18" y="15"/>
                    </a:lnTo>
                    <a:lnTo>
                      <a:pt x="5" y="0"/>
                    </a:lnTo>
                    <a:lnTo>
                      <a:pt x="0" y="7"/>
                    </a:lnTo>
                    <a:lnTo>
                      <a:pt x="11" y="17"/>
                    </a:lnTo>
                    <a:lnTo>
                      <a:pt x="12" y="29"/>
                    </a:lnTo>
                    <a:lnTo>
                      <a:pt x="7" y="38"/>
                    </a:lnTo>
                    <a:lnTo>
                      <a:pt x="3" y="41"/>
                    </a:lnTo>
                    <a:lnTo>
                      <a:pt x="3" y="41"/>
                    </a:lnTo>
                    <a:lnTo>
                      <a:pt x="3"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0" name="Freeform 204"/>
              <p:cNvSpPr>
                <a:spLocks noChangeAspect="1"/>
              </p:cNvSpPr>
              <p:nvPr/>
            </p:nvSpPr>
            <p:spPr bwMode="auto">
              <a:xfrm>
                <a:off x="1198" y="692"/>
                <a:ext cx="8" cy="12"/>
              </a:xfrm>
              <a:custGeom>
                <a:avLst/>
                <a:gdLst>
                  <a:gd name="T0" fmla="*/ 9 w 16"/>
                  <a:gd name="T1" fmla="*/ 22 h 24"/>
                  <a:gd name="T2" fmla="*/ 9 w 16"/>
                  <a:gd name="T3" fmla="*/ 22 h 24"/>
                  <a:gd name="T4" fmla="*/ 9 w 16"/>
                  <a:gd name="T5" fmla="*/ 18 h 24"/>
                  <a:gd name="T6" fmla="*/ 9 w 16"/>
                  <a:gd name="T7" fmla="*/ 12 h 24"/>
                  <a:gd name="T8" fmla="*/ 12 w 16"/>
                  <a:gd name="T9" fmla="*/ 9 h 24"/>
                  <a:gd name="T10" fmla="*/ 16 w 16"/>
                  <a:gd name="T11" fmla="*/ 7 h 24"/>
                  <a:gd name="T12" fmla="*/ 16 w 16"/>
                  <a:gd name="T13" fmla="*/ 0 h 24"/>
                  <a:gd name="T14" fmla="*/ 8 w 16"/>
                  <a:gd name="T15" fmla="*/ 3 h 24"/>
                  <a:gd name="T16" fmla="*/ 2 w 16"/>
                  <a:gd name="T17" fmla="*/ 9 h 24"/>
                  <a:gd name="T18" fmla="*/ 0 w 16"/>
                  <a:gd name="T19" fmla="*/ 18 h 24"/>
                  <a:gd name="T20" fmla="*/ 2 w 16"/>
                  <a:gd name="T21" fmla="*/ 24 h 24"/>
                  <a:gd name="T22" fmla="*/ 2 w 16"/>
                  <a:gd name="T23" fmla="*/ 24 h 24"/>
                  <a:gd name="T24" fmla="*/ 9 w 16"/>
                  <a:gd name="T25"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9" y="22"/>
                    </a:moveTo>
                    <a:lnTo>
                      <a:pt x="9" y="22"/>
                    </a:lnTo>
                    <a:lnTo>
                      <a:pt x="9" y="18"/>
                    </a:lnTo>
                    <a:lnTo>
                      <a:pt x="9" y="12"/>
                    </a:lnTo>
                    <a:lnTo>
                      <a:pt x="12" y="9"/>
                    </a:lnTo>
                    <a:lnTo>
                      <a:pt x="16" y="7"/>
                    </a:lnTo>
                    <a:lnTo>
                      <a:pt x="16" y="0"/>
                    </a:lnTo>
                    <a:lnTo>
                      <a:pt x="8" y="3"/>
                    </a:lnTo>
                    <a:lnTo>
                      <a:pt x="2" y="9"/>
                    </a:lnTo>
                    <a:lnTo>
                      <a:pt x="0" y="18"/>
                    </a:lnTo>
                    <a:lnTo>
                      <a:pt x="2" y="24"/>
                    </a:lnTo>
                    <a:lnTo>
                      <a:pt x="2" y="24"/>
                    </a:lnTo>
                    <a:lnTo>
                      <a:pt x="9"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1" name="Freeform 205"/>
              <p:cNvSpPr>
                <a:spLocks noChangeAspect="1"/>
              </p:cNvSpPr>
              <p:nvPr/>
            </p:nvSpPr>
            <p:spPr bwMode="auto">
              <a:xfrm>
                <a:off x="1197" y="703"/>
                <a:ext cx="6" cy="16"/>
              </a:xfrm>
              <a:custGeom>
                <a:avLst/>
                <a:gdLst>
                  <a:gd name="T0" fmla="*/ 5 w 13"/>
                  <a:gd name="T1" fmla="*/ 32 h 32"/>
                  <a:gd name="T2" fmla="*/ 5 w 13"/>
                  <a:gd name="T3" fmla="*/ 32 h 32"/>
                  <a:gd name="T4" fmla="*/ 11 w 13"/>
                  <a:gd name="T5" fmla="*/ 24 h 32"/>
                  <a:gd name="T6" fmla="*/ 13 w 13"/>
                  <a:gd name="T7" fmla="*/ 15 h 32"/>
                  <a:gd name="T8" fmla="*/ 13 w 13"/>
                  <a:gd name="T9" fmla="*/ 8 h 32"/>
                  <a:gd name="T10" fmla="*/ 12 w 13"/>
                  <a:gd name="T11" fmla="*/ 0 h 32"/>
                  <a:gd name="T12" fmla="*/ 5 w 13"/>
                  <a:gd name="T13" fmla="*/ 2 h 32"/>
                  <a:gd name="T14" fmla="*/ 6 w 13"/>
                  <a:gd name="T15" fmla="*/ 8 h 32"/>
                  <a:gd name="T16" fmla="*/ 6 w 13"/>
                  <a:gd name="T17" fmla="*/ 15 h 32"/>
                  <a:gd name="T18" fmla="*/ 4 w 13"/>
                  <a:gd name="T19" fmla="*/ 22 h 32"/>
                  <a:gd name="T20" fmla="*/ 0 w 13"/>
                  <a:gd name="T21" fmla="*/ 25 h 32"/>
                  <a:gd name="T22" fmla="*/ 0 w 13"/>
                  <a:gd name="T23" fmla="*/ 25 h 32"/>
                  <a:gd name="T24" fmla="*/ 5 w 13"/>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32">
                    <a:moveTo>
                      <a:pt x="5" y="32"/>
                    </a:moveTo>
                    <a:lnTo>
                      <a:pt x="5" y="32"/>
                    </a:lnTo>
                    <a:lnTo>
                      <a:pt x="11" y="24"/>
                    </a:lnTo>
                    <a:lnTo>
                      <a:pt x="13" y="15"/>
                    </a:lnTo>
                    <a:lnTo>
                      <a:pt x="13" y="8"/>
                    </a:lnTo>
                    <a:lnTo>
                      <a:pt x="12" y="0"/>
                    </a:lnTo>
                    <a:lnTo>
                      <a:pt x="5" y="2"/>
                    </a:lnTo>
                    <a:lnTo>
                      <a:pt x="6" y="8"/>
                    </a:lnTo>
                    <a:lnTo>
                      <a:pt x="6" y="15"/>
                    </a:lnTo>
                    <a:lnTo>
                      <a:pt x="4" y="22"/>
                    </a:lnTo>
                    <a:lnTo>
                      <a:pt x="0" y="25"/>
                    </a:lnTo>
                    <a:lnTo>
                      <a:pt x="0" y="25"/>
                    </a:lnTo>
                    <a:lnTo>
                      <a:pt x="5"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2" name="Freeform 206"/>
              <p:cNvSpPr>
                <a:spLocks noChangeAspect="1"/>
              </p:cNvSpPr>
              <p:nvPr/>
            </p:nvSpPr>
            <p:spPr bwMode="auto">
              <a:xfrm>
                <a:off x="1191" y="715"/>
                <a:ext cx="8" cy="20"/>
              </a:xfrm>
              <a:custGeom>
                <a:avLst/>
                <a:gdLst>
                  <a:gd name="T0" fmla="*/ 10 w 16"/>
                  <a:gd name="T1" fmla="*/ 37 h 41"/>
                  <a:gd name="T2" fmla="*/ 10 w 16"/>
                  <a:gd name="T3" fmla="*/ 36 h 41"/>
                  <a:gd name="T4" fmla="*/ 7 w 16"/>
                  <a:gd name="T5" fmla="*/ 28 h 41"/>
                  <a:gd name="T6" fmla="*/ 8 w 16"/>
                  <a:gd name="T7" fmla="*/ 18 h 41"/>
                  <a:gd name="T8" fmla="*/ 11 w 16"/>
                  <a:gd name="T9" fmla="*/ 12 h 41"/>
                  <a:gd name="T10" fmla="*/ 16 w 16"/>
                  <a:gd name="T11" fmla="*/ 7 h 41"/>
                  <a:gd name="T12" fmla="*/ 11 w 16"/>
                  <a:gd name="T13" fmla="*/ 0 h 41"/>
                  <a:gd name="T14" fmla="*/ 4 w 16"/>
                  <a:gd name="T15" fmla="*/ 7 h 41"/>
                  <a:gd name="T16" fmla="*/ 1 w 16"/>
                  <a:gd name="T17" fmla="*/ 18 h 41"/>
                  <a:gd name="T18" fmla="*/ 0 w 16"/>
                  <a:gd name="T19" fmla="*/ 28 h 41"/>
                  <a:gd name="T20" fmla="*/ 3 w 16"/>
                  <a:gd name="T21" fmla="*/ 41 h 41"/>
                  <a:gd name="T22" fmla="*/ 3 w 16"/>
                  <a:gd name="T23" fmla="*/ 40 h 41"/>
                  <a:gd name="T24" fmla="*/ 10 w 16"/>
                  <a:gd name="T25"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41">
                    <a:moveTo>
                      <a:pt x="10" y="37"/>
                    </a:moveTo>
                    <a:lnTo>
                      <a:pt x="10" y="36"/>
                    </a:lnTo>
                    <a:lnTo>
                      <a:pt x="7" y="28"/>
                    </a:lnTo>
                    <a:lnTo>
                      <a:pt x="8" y="18"/>
                    </a:lnTo>
                    <a:lnTo>
                      <a:pt x="11" y="12"/>
                    </a:lnTo>
                    <a:lnTo>
                      <a:pt x="16" y="7"/>
                    </a:lnTo>
                    <a:lnTo>
                      <a:pt x="11" y="0"/>
                    </a:lnTo>
                    <a:lnTo>
                      <a:pt x="4" y="7"/>
                    </a:lnTo>
                    <a:lnTo>
                      <a:pt x="1" y="18"/>
                    </a:lnTo>
                    <a:lnTo>
                      <a:pt x="0" y="28"/>
                    </a:lnTo>
                    <a:lnTo>
                      <a:pt x="3" y="41"/>
                    </a:lnTo>
                    <a:lnTo>
                      <a:pt x="3" y="40"/>
                    </a:lnTo>
                    <a:lnTo>
                      <a:pt x="1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3" name="Freeform 207"/>
              <p:cNvSpPr>
                <a:spLocks noChangeAspect="1"/>
              </p:cNvSpPr>
              <p:nvPr/>
            </p:nvSpPr>
            <p:spPr bwMode="auto">
              <a:xfrm>
                <a:off x="1193" y="734"/>
                <a:ext cx="27" cy="34"/>
              </a:xfrm>
              <a:custGeom>
                <a:avLst/>
                <a:gdLst>
                  <a:gd name="T0" fmla="*/ 50 w 54"/>
                  <a:gd name="T1" fmla="*/ 69 h 69"/>
                  <a:gd name="T2" fmla="*/ 52 w 54"/>
                  <a:gd name="T3" fmla="*/ 63 h 69"/>
                  <a:gd name="T4" fmla="*/ 45 w 54"/>
                  <a:gd name="T5" fmla="*/ 57 h 69"/>
                  <a:gd name="T6" fmla="*/ 39 w 54"/>
                  <a:gd name="T7" fmla="*/ 49 h 69"/>
                  <a:gd name="T8" fmla="*/ 33 w 54"/>
                  <a:gd name="T9" fmla="*/ 41 h 69"/>
                  <a:gd name="T10" fmla="*/ 26 w 54"/>
                  <a:gd name="T11" fmla="*/ 31 h 69"/>
                  <a:gd name="T12" fmla="*/ 20 w 54"/>
                  <a:gd name="T13" fmla="*/ 23 h 69"/>
                  <a:gd name="T14" fmla="*/ 15 w 54"/>
                  <a:gd name="T15" fmla="*/ 14 h 69"/>
                  <a:gd name="T16" fmla="*/ 11 w 54"/>
                  <a:gd name="T17" fmla="*/ 6 h 69"/>
                  <a:gd name="T18" fmla="*/ 7 w 54"/>
                  <a:gd name="T19" fmla="*/ 0 h 69"/>
                  <a:gd name="T20" fmla="*/ 0 w 54"/>
                  <a:gd name="T21" fmla="*/ 3 h 69"/>
                  <a:gd name="T22" fmla="*/ 4 w 54"/>
                  <a:gd name="T23" fmla="*/ 11 h 69"/>
                  <a:gd name="T24" fmla="*/ 8 w 54"/>
                  <a:gd name="T25" fmla="*/ 16 h 69"/>
                  <a:gd name="T26" fmla="*/ 13 w 54"/>
                  <a:gd name="T27" fmla="*/ 26 h 69"/>
                  <a:gd name="T28" fmla="*/ 19 w 54"/>
                  <a:gd name="T29" fmla="*/ 36 h 69"/>
                  <a:gd name="T30" fmla="*/ 26 w 54"/>
                  <a:gd name="T31" fmla="*/ 45 h 69"/>
                  <a:gd name="T32" fmla="*/ 33 w 54"/>
                  <a:gd name="T33" fmla="*/ 53 h 69"/>
                  <a:gd name="T34" fmla="*/ 41 w 54"/>
                  <a:gd name="T35" fmla="*/ 61 h 69"/>
                  <a:gd name="T36" fmla="*/ 48 w 54"/>
                  <a:gd name="T37" fmla="*/ 69 h 69"/>
                  <a:gd name="T38" fmla="*/ 50 w 54"/>
                  <a:gd name="T39" fmla="*/ 63 h 69"/>
                  <a:gd name="T40" fmla="*/ 48 w 54"/>
                  <a:gd name="T41" fmla="*/ 69 h 69"/>
                  <a:gd name="T42" fmla="*/ 51 w 54"/>
                  <a:gd name="T43" fmla="*/ 69 h 69"/>
                  <a:gd name="T44" fmla="*/ 53 w 54"/>
                  <a:gd name="T45" fmla="*/ 67 h 69"/>
                  <a:gd name="T46" fmla="*/ 54 w 54"/>
                  <a:gd name="T47" fmla="*/ 65 h 69"/>
                  <a:gd name="T48" fmla="*/ 52 w 54"/>
                  <a:gd name="T49" fmla="*/ 63 h 69"/>
                  <a:gd name="T50" fmla="*/ 50 w 54"/>
                  <a:gd name="T5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9">
                    <a:moveTo>
                      <a:pt x="50" y="69"/>
                    </a:moveTo>
                    <a:lnTo>
                      <a:pt x="52" y="63"/>
                    </a:lnTo>
                    <a:lnTo>
                      <a:pt x="45" y="57"/>
                    </a:lnTo>
                    <a:lnTo>
                      <a:pt x="39" y="49"/>
                    </a:lnTo>
                    <a:lnTo>
                      <a:pt x="33" y="41"/>
                    </a:lnTo>
                    <a:lnTo>
                      <a:pt x="26" y="31"/>
                    </a:lnTo>
                    <a:lnTo>
                      <a:pt x="20" y="23"/>
                    </a:lnTo>
                    <a:lnTo>
                      <a:pt x="15" y="14"/>
                    </a:lnTo>
                    <a:lnTo>
                      <a:pt x="11" y="6"/>
                    </a:lnTo>
                    <a:lnTo>
                      <a:pt x="7" y="0"/>
                    </a:lnTo>
                    <a:lnTo>
                      <a:pt x="0" y="3"/>
                    </a:lnTo>
                    <a:lnTo>
                      <a:pt x="4" y="11"/>
                    </a:lnTo>
                    <a:lnTo>
                      <a:pt x="8" y="16"/>
                    </a:lnTo>
                    <a:lnTo>
                      <a:pt x="13" y="26"/>
                    </a:lnTo>
                    <a:lnTo>
                      <a:pt x="19" y="36"/>
                    </a:lnTo>
                    <a:lnTo>
                      <a:pt x="26" y="45"/>
                    </a:lnTo>
                    <a:lnTo>
                      <a:pt x="33" y="53"/>
                    </a:lnTo>
                    <a:lnTo>
                      <a:pt x="41" y="61"/>
                    </a:lnTo>
                    <a:lnTo>
                      <a:pt x="48" y="69"/>
                    </a:lnTo>
                    <a:lnTo>
                      <a:pt x="50" y="63"/>
                    </a:lnTo>
                    <a:lnTo>
                      <a:pt x="48" y="69"/>
                    </a:lnTo>
                    <a:lnTo>
                      <a:pt x="51" y="69"/>
                    </a:lnTo>
                    <a:lnTo>
                      <a:pt x="53" y="67"/>
                    </a:lnTo>
                    <a:lnTo>
                      <a:pt x="54" y="65"/>
                    </a:lnTo>
                    <a:lnTo>
                      <a:pt x="52" y="63"/>
                    </a:lnTo>
                    <a:lnTo>
                      <a:pt x="5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4" name="Freeform 208"/>
              <p:cNvSpPr>
                <a:spLocks noChangeAspect="1"/>
              </p:cNvSpPr>
              <p:nvPr/>
            </p:nvSpPr>
            <p:spPr bwMode="auto">
              <a:xfrm>
                <a:off x="1187" y="751"/>
                <a:ext cx="30" cy="17"/>
              </a:xfrm>
              <a:custGeom>
                <a:avLst/>
                <a:gdLst>
                  <a:gd name="T0" fmla="*/ 0 w 60"/>
                  <a:gd name="T1" fmla="*/ 4 h 34"/>
                  <a:gd name="T2" fmla="*/ 0 w 60"/>
                  <a:gd name="T3" fmla="*/ 4 h 34"/>
                  <a:gd name="T4" fmla="*/ 6 w 60"/>
                  <a:gd name="T5" fmla="*/ 10 h 34"/>
                  <a:gd name="T6" fmla="*/ 13 w 60"/>
                  <a:gd name="T7" fmla="*/ 17 h 34"/>
                  <a:gd name="T8" fmla="*/ 20 w 60"/>
                  <a:gd name="T9" fmla="*/ 22 h 34"/>
                  <a:gd name="T10" fmla="*/ 28 w 60"/>
                  <a:gd name="T11" fmla="*/ 25 h 34"/>
                  <a:gd name="T12" fmla="*/ 36 w 60"/>
                  <a:gd name="T13" fmla="*/ 29 h 34"/>
                  <a:gd name="T14" fmla="*/ 44 w 60"/>
                  <a:gd name="T15" fmla="*/ 31 h 34"/>
                  <a:gd name="T16" fmla="*/ 53 w 60"/>
                  <a:gd name="T17" fmla="*/ 33 h 34"/>
                  <a:gd name="T18" fmla="*/ 60 w 60"/>
                  <a:gd name="T19" fmla="*/ 34 h 34"/>
                  <a:gd name="T20" fmla="*/ 60 w 60"/>
                  <a:gd name="T21" fmla="*/ 28 h 34"/>
                  <a:gd name="T22" fmla="*/ 53 w 60"/>
                  <a:gd name="T23" fmla="*/ 26 h 34"/>
                  <a:gd name="T24" fmla="*/ 46 w 60"/>
                  <a:gd name="T25" fmla="*/ 24 h 34"/>
                  <a:gd name="T26" fmla="*/ 38 w 60"/>
                  <a:gd name="T27" fmla="*/ 22 h 34"/>
                  <a:gd name="T28" fmla="*/ 30 w 60"/>
                  <a:gd name="T29" fmla="*/ 18 h 34"/>
                  <a:gd name="T30" fmla="*/ 24 w 60"/>
                  <a:gd name="T31" fmla="*/ 15 h 34"/>
                  <a:gd name="T32" fmla="*/ 17 w 60"/>
                  <a:gd name="T33" fmla="*/ 10 h 34"/>
                  <a:gd name="T34" fmla="*/ 10 w 60"/>
                  <a:gd name="T35" fmla="*/ 6 h 34"/>
                  <a:gd name="T36" fmla="*/ 7 w 60"/>
                  <a:gd name="T37" fmla="*/ 0 h 34"/>
                  <a:gd name="T38" fmla="*/ 7 w 60"/>
                  <a:gd name="T39" fmla="*/ 0 h 34"/>
                  <a:gd name="T40" fmla="*/ 0 w 60"/>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34">
                    <a:moveTo>
                      <a:pt x="0" y="4"/>
                    </a:moveTo>
                    <a:lnTo>
                      <a:pt x="0" y="4"/>
                    </a:lnTo>
                    <a:lnTo>
                      <a:pt x="6" y="10"/>
                    </a:lnTo>
                    <a:lnTo>
                      <a:pt x="13" y="17"/>
                    </a:lnTo>
                    <a:lnTo>
                      <a:pt x="20" y="22"/>
                    </a:lnTo>
                    <a:lnTo>
                      <a:pt x="28" y="25"/>
                    </a:lnTo>
                    <a:lnTo>
                      <a:pt x="36" y="29"/>
                    </a:lnTo>
                    <a:lnTo>
                      <a:pt x="44" y="31"/>
                    </a:lnTo>
                    <a:lnTo>
                      <a:pt x="53" y="33"/>
                    </a:lnTo>
                    <a:lnTo>
                      <a:pt x="60" y="34"/>
                    </a:lnTo>
                    <a:lnTo>
                      <a:pt x="60" y="28"/>
                    </a:lnTo>
                    <a:lnTo>
                      <a:pt x="53" y="26"/>
                    </a:lnTo>
                    <a:lnTo>
                      <a:pt x="46" y="24"/>
                    </a:lnTo>
                    <a:lnTo>
                      <a:pt x="38" y="22"/>
                    </a:lnTo>
                    <a:lnTo>
                      <a:pt x="30" y="18"/>
                    </a:lnTo>
                    <a:lnTo>
                      <a:pt x="24" y="15"/>
                    </a:lnTo>
                    <a:lnTo>
                      <a:pt x="17" y="10"/>
                    </a:lnTo>
                    <a:lnTo>
                      <a:pt x="10" y="6"/>
                    </a:lnTo>
                    <a:lnTo>
                      <a:pt x="7" y="0"/>
                    </a:lnTo>
                    <a:lnTo>
                      <a:pt x="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5" name="Freeform 209"/>
              <p:cNvSpPr>
                <a:spLocks noChangeAspect="1"/>
              </p:cNvSpPr>
              <p:nvPr/>
            </p:nvSpPr>
            <p:spPr bwMode="auto">
              <a:xfrm>
                <a:off x="1176" y="746"/>
                <a:ext cx="15" cy="7"/>
              </a:xfrm>
              <a:custGeom>
                <a:avLst/>
                <a:gdLst>
                  <a:gd name="T0" fmla="*/ 0 w 30"/>
                  <a:gd name="T1" fmla="*/ 10 h 13"/>
                  <a:gd name="T2" fmla="*/ 0 w 30"/>
                  <a:gd name="T3" fmla="*/ 10 h 13"/>
                  <a:gd name="T4" fmla="*/ 8 w 30"/>
                  <a:gd name="T5" fmla="*/ 9 h 13"/>
                  <a:gd name="T6" fmla="*/ 15 w 30"/>
                  <a:gd name="T7" fmla="*/ 9 h 13"/>
                  <a:gd name="T8" fmla="*/ 18 w 30"/>
                  <a:gd name="T9" fmla="*/ 9 h 13"/>
                  <a:gd name="T10" fmla="*/ 23 w 30"/>
                  <a:gd name="T11" fmla="*/ 13 h 13"/>
                  <a:gd name="T12" fmla="*/ 30 w 30"/>
                  <a:gd name="T13" fmla="*/ 9 h 13"/>
                  <a:gd name="T14" fmla="*/ 23 w 30"/>
                  <a:gd name="T15" fmla="*/ 2 h 13"/>
                  <a:gd name="T16" fmla="*/ 15 w 30"/>
                  <a:gd name="T17" fmla="*/ 0 h 13"/>
                  <a:gd name="T18" fmla="*/ 8 w 30"/>
                  <a:gd name="T19" fmla="*/ 2 h 13"/>
                  <a:gd name="T20" fmla="*/ 0 w 30"/>
                  <a:gd name="T21" fmla="*/ 3 h 13"/>
                  <a:gd name="T22" fmla="*/ 0 w 30"/>
                  <a:gd name="T23" fmla="*/ 3 h 13"/>
                  <a:gd name="T24" fmla="*/ 0 w 30"/>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3">
                    <a:moveTo>
                      <a:pt x="0" y="10"/>
                    </a:moveTo>
                    <a:lnTo>
                      <a:pt x="0" y="10"/>
                    </a:lnTo>
                    <a:lnTo>
                      <a:pt x="8" y="9"/>
                    </a:lnTo>
                    <a:lnTo>
                      <a:pt x="15" y="9"/>
                    </a:lnTo>
                    <a:lnTo>
                      <a:pt x="18" y="9"/>
                    </a:lnTo>
                    <a:lnTo>
                      <a:pt x="23" y="13"/>
                    </a:lnTo>
                    <a:lnTo>
                      <a:pt x="30" y="9"/>
                    </a:lnTo>
                    <a:lnTo>
                      <a:pt x="23" y="2"/>
                    </a:lnTo>
                    <a:lnTo>
                      <a:pt x="15" y="0"/>
                    </a:lnTo>
                    <a:lnTo>
                      <a:pt x="8" y="2"/>
                    </a:lnTo>
                    <a:lnTo>
                      <a:pt x="0" y="3"/>
                    </a:lnTo>
                    <a:lnTo>
                      <a:pt x="0" y="3"/>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6" name="Freeform 210"/>
              <p:cNvSpPr>
                <a:spLocks noChangeAspect="1"/>
              </p:cNvSpPr>
              <p:nvPr/>
            </p:nvSpPr>
            <p:spPr bwMode="auto">
              <a:xfrm>
                <a:off x="1156" y="748"/>
                <a:ext cx="20" cy="6"/>
              </a:xfrm>
              <a:custGeom>
                <a:avLst/>
                <a:gdLst>
                  <a:gd name="T0" fmla="*/ 2 w 39"/>
                  <a:gd name="T1" fmla="*/ 13 h 13"/>
                  <a:gd name="T2" fmla="*/ 2 w 39"/>
                  <a:gd name="T3" fmla="*/ 13 h 13"/>
                  <a:gd name="T4" fmla="*/ 6 w 39"/>
                  <a:gd name="T5" fmla="*/ 12 h 13"/>
                  <a:gd name="T6" fmla="*/ 10 w 39"/>
                  <a:gd name="T7" fmla="*/ 10 h 13"/>
                  <a:gd name="T8" fmla="*/ 15 w 39"/>
                  <a:gd name="T9" fmla="*/ 9 h 13"/>
                  <a:gd name="T10" fmla="*/ 19 w 39"/>
                  <a:gd name="T11" fmla="*/ 9 h 13"/>
                  <a:gd name="T12" fmla="*/ 24 w 39"/>
                  <a:gd name="T13" fmla="*/ 8 h 13"/>
                  <a:gd name="T14" fmla="*/ 30 w 39"/>
                  <a:gd name="T15" fmla="*/ 8 h 13"/>
                  <a:gd name="T16" fmla="*/ 34 w 39"/>
                  <a:gd name="T17" fmla="*/ 7 h 13"/>
                  <a:gd name="T18" fmla="*/ 39 w 39"/>
                  <a:gd name="T19" fmla="*/ 7 h 13"/>
                  <a:gd name="T20" fmla="*/ 39 w 39"/>
                  <a:gd name="T21" fmla="*/ 0 h 13"/>
                  <a:gd name="T22" fmla="*/ 34 w 39"/>
                  <a:gd name="T23" fmla="*/ 0 h 13"/>
                  <a:gd name="T24" fmla="*/ 30 w 39"/>
                  <a:gd name="T25" fmla="*/ 1 h 13"/>
                  <a:gd name="T26" fmla="*/ 24 w 39"/>
                  <a:gd name="T27" fmla="*/ 1 h 13"/>
                  <a:gd name="T28" fmla="*/ 19 w 39"/>
                  <a:gd name="T29" fmla="*/ 2 h 13"/>
                  <a:gd name="T30" fmla="*/ 15 w 39"/>
                  <a:gd name="T31" fmla="*/ 2 h 13"/>
                  <a:gd name="T32" fmla="*/ 10 w 39"/>
                  <a:gd name="T33" fmla="*/ 4 h 13"/>
                  <a:gd name="T34" fmla="*/ 6 w 39"/>
                  <a:gd name="T35" fmla="*/ 5 h 13"/>
                  <a:gd name="T36" fmla="*/ 0 w 39"/>
                  <a:gd name="T37" fmla="*/ 6 h 13"/>
                  <a:gd name="T38" fmla="*/ 0 w 39"/>
                  <a:gd name="T39" fmla="*/ 6 h 13"/>
                  <a:gd name="T40" fmla="*/ 2 w 39"/>
                  <a:gd name="T4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3">
                    <a:moveTo>
                      <a:pt x="2" y="13"/>
                    </a:moveTo>
                    <a:lnTo>
                      <a:pt x="2" y="13"/>
                    </a:lnTo>
                    <a:lnTo>
                      <a:pt x="6" y="12"/>
                    </a:lnTo>
                    <a:lnTo>
                      <a:pt x="10" y="10"/>
                    </a:lnTo>
                    <a:lnTo>
                      <a:pt x="15" y="9"/>
                    </a:lnTo>
                    <a:lnTo>
                      <a:pt x="19" y="9"/>
                    </a:lnTo>
                    <a:lnTo>
                      <a:pt x="24" y="8"/>
                    </a:lnTo>
                    <a:lnTo>
                      <a:pt x="30" y="8"/>
                    </a:lnTo>
                    <a:lnTo>
                      <a:pt x="34" y="7"/>
                    </a:lnTo>
                    <a:lnTo>
                      <a:pt x="39" y="7"/>
                    </a:lnTo>
                    <a:lnTo>
                      <a:pt x="39" y="0"/>
                    </a:lnTo>
                    <a:lnTo>
                      <a:pt x="34" y="0"/>
                    </a:lnTo>
                    <a:lnTo>
                      <a:pt x="30" y="1"/>
                    </a:lnTo>
                    <a:lnTo>
                      <a:pt x="24" y="1"/>
                    </a:lnTo>
                    <a:lnTo>
                      <a:pt x="19" y="2"/>
                    </a:lnTo>
                    <a:lnTo>
                      <a:pt x="15" y="2"/>
                    </a:lnTo>
                    <a:lnTo>
                      <a:pt x="10" y="4"/>
                    </a:lnTo>
                    <a:lnTo>
                      <a:pt x="6" y="5"/>
                    </a:lnTo>
                    <a:lnTo>
                      <a:pt x="0" y="6"/>
                    </a:lnTo>
                    <a:lnTo>
                      <a:pt x="0" y="6"/>
                    </a:lnTo>
                    <a:lnTo>
                      <a:pt x="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7" name="Freeform 211"/>
              <p:cNvSpPr>
                <a:spLocks noChangeAspect="1"/>
              </p:cNvSpPr>
              <p:nvPr/>
            </p:nvSpPr>
            <p:spPr bwMode="auto">
              <a:xfrm>
                <a:off x="1129" y="745"/>
                <a:ext cx="29" cy="11"/>
              </a:xfrm>
              <a:custGeom>
                <a:avLst/>
                <a:gdLst>
                  <a:gd name="T0" fmla="*/ 0 w 57"/>
                  <a:gd name="T1" fmla="*/ 0 h 21"/>
                  <a:gd name="T2" fmla="*/ 2 w 57"/>
                  <a:gd name="T3" fmla="*/ 7 h 21"/>
                  <a:gd name="T4" fmla="*/ 9 w 57"/>
                  <a:gd name="T5" fmla="*/ 13 h 21"/>
                  <a:gd name="T6" fmla="*/ 17 w 57"/>
                  <a:gd name="T7" fmla="*/ 16 h 21"/>
                  <a:gd name="T8" fmla="*/ 26 w 57"/>
                  <a:gd name="T9" fmla="*/ 18 h 21"/>
                  <a:gd name="T10" fmla="*/ 35 w 57"/>
                  <a:gd name="T11" fmla="*/ 20 h 21"/>
                  <a:gd name="T12" fmla="*/ 43 w 57"/>
                  <a:gd name="T13" fmla="*/ 21 h 21"/>
                  <a:gd name="T14" fmla="*/ 50 w 57"/>
                  <a:gd name="T15" fmla="*/ 20 h 21"/>
                  <a:gd name="T16" fmla="*/ 57 w 57"/>
                  <a:gd name="T17" fmla="*/ 19 h 21"/>
                  <a:gd name="T18" fmla="*/ 55 w 57"/>
                  <a:gd name="T19" fmla="*/ 12 h 21"/>
                  <a:gd name="T20" fmla="*/ 50 w 57"/>
                  <a:gd name="T21" fmla="*/ 13 h 21"/>
                  <a:gd name="T22" fmla="*/ 43 w 57"/>
                  <a:gd name="T23" fmla="*/ 12 h 21"/>
                  <a:gd name="T24" fmla="*/ 35 w 57"/>
                  <a:gd name="T25" fmla="*/ 13 h 21"/>
                  <a:gd name="T26" fmla="*/ 26 w 57"/>
                  <a:gd name="T27" fmla="*/ 11 h 21"/>
                  <a:gd name="T28" fmla="*/ 19 w 57"/>
                  <a:gd name="T29" fmla="*/ 10 h 21"/>
                  <a:gd name="T30" fmla="*/ 13 w 57"/>
                  <a:gd name="T31" fmla="*/ 6 h 21"/>
                  <a:gd name="T32" fmla="*/ 9 w 57"/>
                  <a:gd name="T33" fmla="*/ 3 h 21"/>
                  <a:gd name="T34" fmla="*/ 6 w 57"/>
                  <a:gd name="T35" fmla="*/ 0 h 21"/>
                  <a:gd name="T36" fmla="*/ 0 w 57"/>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1">
                    <a:moveTo>
                      <a:pt x="0" y="0"/>
                    </a:moveTo>
                    <a:lnTo>
                      <a:pt x="2" y="7"/>
                    </a:lnTo>
                    <a:lnTo>
                      <a:pt x="9" y="13"/>
                    </a:lnTo>
                    <a:lnTo>
                      <a:pt x="17" y="16"/>
                    </a:lnTo>
                    <a:lnTo>
                      <a:pt x="26" y="18"/>
                    </a:lnTo>
                    <a:lnTo>
                      <a:pt x="35" y="20"/>
                    </a:lnTo>
                    <a:lnTo>
                      <a:pt x="43" y="21"/>
                    </a:lnTo>
                    <a:lnTo>
                      <a:pt x="50" y="20"/>
                    </a:lnTo>
                    <a:lnTo>
                      <a:pt x="57" y="19"/>
                    </a:lnTo>
                    <a:lnTo>
                      <a:pt x="55" y="12"/>
                    </a:lnTo>
                    <a:lnTo>
                      <a:pt x="50" y="13"/>
                    </a:lnTo>
                    <a:lnTo>
                      <a:pt x="43" y="12"/>
                    </a:lnTo>
                    <a:lnTo>
                      <a:pt x="35" y="13"/>
                    </a:lnTo>
                    <a:lnTo>
                      <a:pt x="26" y="11"/>
                    </a:lnTo>
                    <a:lnTo>
                      <a:pt x="19" y="10"/>
                    </a:lnTo>
                    <a:lnTo>
                      <a:pt x="13" y="6"/>
                    </a:lnTo>
                    <a:lnTo>
                      <a:pt x="9" y="3"/>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8" name="Freeform 212"/>
              <p:cNvSpPr>
                <a:spLocks noChangeAspect="1"/>
              </p:cNvSpPr>
              <p:nvPr/>
            </p:nvSpPr>
            <p:spPr bwMode="auto">
              <a:xfrm>
                <a:off x="1129" y="743"/>
                <a:ext cx="3" cy="2"/>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6" y="3"/>
                    </a:moveTo>
                    <a:lnTo>
                      <a:pt x="5" y="1"/>
                    </a:lnTo>
                    <a:lnTo>
                      <a:pt x="3" y="0"/>
                    </a:lnTo>
                    <a:lnTo>
                      <a:pt x="1" y="1"/>
                    </a:lnTo>
                    <a:lnTo>
                      <a:pt x="0" y="3"/>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09" name="Freeform 213"/>
              <p:cNvSpPr>
                <a:spLocks noChangeAspect="1"/>
              </p:cNvSpPr>
              <p:nvPr/>
            </p:nvSpPr>
            <p:spPr bwMode="auto">
              <a:xfrm>
                <a:off x="1034" y="751"/>
                <a:ext cx="80" cy="83"/>
              </a:xfrm>
              <a:custGeom>
                <a:avLst/>
                <a:gdLst>
                  <a:gd name="T0" fmla="*/ 0 w 159"/>
                  <a:gd name="T1" fmla="*/ 3 h 166"/>
                  <a:gd name="T2" fmla="*/ 7 w 159"/>
                  <a:gd name="T3" fmla="*/ 2 h 166"/>
                  <a:gd name="T4" fmla="*/ 15 w 159"/>
                  <a:gd name="T5" fmla="*/ 2 h 166"/>
                  <a:gd name="T6" fmla="*/ 22 w 159"/>
                  <a:gd name="T7" fmla="*/ 1 h 166"/>
                  <a:gd name="T8" fmla="*/ 28 w 159"/>
                  <a:gd name="T9" fmla="*/ 1 h 166"/>
                  <a:gd name="T10" fmla="*/ 35 w 159"/>
                  <a:gd name="T11" fmla="*/ 0 h 166"/>
                  <a:gd name="T12" fmla="*/ 41 w 159"/>
                  <a:gd name="T13" fmla="*/ 0 h 166"/>
                  <a:gd name="T14" fmla="*/ 47 w 159"/>
                  <a:gd name="T15" fmla="*/ 0 h 166"/>
                  <a:gd name="T16" fmla="*/ 51 w 159"/>
                  <a:gd name="T17" fmla="*/ 0 h 166"/>
                  <a:gd name="T18" fmla="*/ 64 w 159"/>
                  <a:gd name="T19" fmla="*/ 6 h 166"/>
                  <a:gd name="T20" fmla="*/ 79 w 159"/>
                  <a:gd name="T21" fmla="*/ 11 h 166"/>
                  <a:gd name="T22" fmla="*/ 93 w 159"/>
                  <a:gd name="T23" fmla="*/ 18 h 166"/>
                  <a:gd name="T24" fmla="*/ 108 w 159"/>
                  <a:gd name="T25" fmla="*/ 26 h 166"/>
                  <a:gd name="T26" fmla="*/ 121 w 159"/>
                  <a:gd name="T27" fmla="*/ 36 h 166"/>
                  <a:gd name="T28" fmla="*/ 132 w 159"/>
                  <a:gd name="T29" fmla="*/ 45 h 166"/>
                  <a:gd name="T30" fmla="*/ 141 w 159"/>
                  <a:gd name="T31" fmla="*/ 54 h 166"/>
                  <a:gd name="T32" fmla="*/ 146 w 159"/>
                  <a:gd name="T33" fmla="*/ 64 h 166"/>
                  <a:gd name="T34" fmla="*/ 149 w 159"/>
                  <a:gd name="T35" fmla="*/ 82 h 166"/>
                  <a:gd name="T36" fmla="*/ 151 w 159"/>
                  <a:gd name="T37" fmla="*/ 91 h 166"/>
                  <a:gd name="T38" fmla="*/ 151 w 159"/>
                  <a:gd name="T39" fmla="*/ 97 h 166"/>
                  <a:gd name="T40" fmla="*/ 153 w 159"/>
                  <a:gd name="T41" fmla="*/ 101 h 166"/>
                  <a:gd name="T42" fmla="*/ 156 w 159"/>
                  <a:gd name="T43" fmla="*/ 108 h 166"/>
                  <a:gd name="T44" fmla="*/ 159 w 159"/>
                  <a:gd name="T45" fmla="*/ 117 h 166"/>
                  <a:gd name="T46" fmla="*/ 157 w 159"/>
                  <a:gd name="T47" fmla="*/ 127 h 166"/>
                  <a:gd name="T48" fmla="*/ 153 w 159"/>
                  <a:gd name="T49" fmla="*/ 133 h 166"/>
                  <a:gd name="T50" fmla="*/ 146 w 159"/>
                  <a:gd name="T51" fmla="*/ 140 h 166"/>
                  <a:gd name="T52" fmla="*/ 141 w 159"/>
                  <a:gd name="T53" fmla="*/ 148 h 166"/>
                  <a:gd name="T54" fmla="*/ 138 w 159"/>
                  <a:gd name="T55" fmla="*/ 158 h 166"/>
                  <a:gd name="T56" fmla="*/ 136 w 159"/>
                  <a:gd name="T57" fmla="*/ 166 h 166"/>
                  <a:gd name="T58" fmla="*/ 130 w 159"/>
                  <a:gd name="T59" fmla="*/ 135 h 166"/>
                  <a:gd name="T60" fmla="*/ 122 w 159"/>
                  <a:gd name="T61" fmla="*/ 109 h 166"/>
                  <a:gd name="T62" fmla="*/ 113 w 159"/>
                  <a:gd name="T63" fmla="*/ 91 h 166"/>
                  <a:gd name="T64" fmla="*/ 102 w 159"/>
                  <a:gd name="T65" fmla="*/ 76 h 166"/>
                  <a:gd name="T66" fmla="*/ 89 w 159"/>
                  <a:gd name="T67" fmla="*/ 64 h 166"/>
                  <a:gd name="T68" fmla="*/ 76 w 159"/>
                  <a:gd name="T69" fmla="*/ 55 h 166"/>
                  <a:gd name="T70" fmla="*/ 62 w 159"/>
                  <a:gd name="T71" fmla="*/ 48 h 166"/>
                  <a:gd name="T72" fmla="*/ 47 w 159"/>
                  <a:gd name="T73" fmla="*/ 42 h 166"/>
                  <a:gd name="T74" fmla="*/ 38 w 159"/>
                  <a:gd name="T75" fmla="*/ 38 h 166"/>
                  <a:gd name="T76" fmla="*/ 32 w 159"/>
                  <a:gd name="T77" fmla="*/ 33 h 166"/>
                  <a:gd name="T78" fmla="*/ 26 w 159"/>
                  <a:gd name="T79" fmla="*/ 29 h 166"/>
                  <a:gd name="T80" fmla="*/ 23 w 159"/>
                  <a:gd name="T81" fmla="*/ 24 h 166"/>
                  <a:gd name="T82" fmla="*/ 18 w 159"/>
                  <a:gd name="T83" fmla="*/ 18 h 166"/>
                  <a:gd name="T84" fmla="*/ 13 w 159"/>
                  <a:gd name="T85" fmla="*/ 14 h 166"/>
                  <a:gd name="T86" fmla="*/ 8 w 159"/>
                  <a:gd name="T87" fmla="*/ 8 h 166"/>
                  <a:gd name="T88" fmla="*/ 0 w 159"/>
                  <a:gd name="T89" fmla="*/ 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66">
                    <a:moveTo>
                      <a:pt x="0" y="3"/>
                    </a:moveTo>
                    <a:lnTo>
                      <a:pt x="7" y="2"/>
                    </a:lnTo>
                    <a:lnTo>
                      <a:pt x="15" y="2"/>
                    </a:lnTo>
                    <a:lnTo>
                      <a:pt x="22" y="1"/>
                    </a:lnTo>
                    <a:lnTo>
                      <a:pt x="28" y="1"/>
                    </a:lnTo>
                    <a:lnTo>
                      <a:pt x="35" y="0"/>
                    </a:lnTo>
                    <a:lnTo>
                      <a:pt x="41" y="0"/>
                    </a:lnTo>
                    <a:lnTo>
                      <a:pt x="47" y="0"/>
                    </a:lnTo>
                    <a:lnTo>
                      <a:pt x="51" y="0"/>
                    </a:lnTo>
                    <a:lnTo>
                      <a:pt x="64" y="6"/>
                    </a:lnTo>
                    <a:lnTo>
                      <a:pt x="79" y="11"/>
                    </a:lnTo>
                    <a:lnTo>
                      <a:pt x="93" y="18"/>
                    </a:lnTo>
                    <a:lnTo>
                      <a:pt x="108" y="26"/>
                    </a:lnTo>
                    <a:lnTo>
                      <a:pt x="121" y="36"/>
                    </a:lnTo>
                    <a:lnTo>
                      <a:pt x="132" y="45"/>
                    </a:lnTo>
                    <a:lnTo>
                      <a:pt x="141" y="54"/>
                    </a:lnTo>
                    <a:lnTo>
                      <a:pt x="146" y="64"/>
                    </a:lnTo>
                    <a:lnTo>
                      <a:pt x="149" y="82"/>
                    </a:lnTo>
                    <a:lnTo>
                      <a:pt x="151" y="91"/>
                    </a:lnTo>
                    <a:lnTo>
                      <a:pt x="151" y="97"/>
                    </a:lnTo>
                    <a:lnTo>
                      <a:pt x="153" y="101"/>
                    </a:lnTo>
                    <a:lnTo>
                      <a:pt x="156" y="108"/>
                    </a:lnTo>
                    <a:lnTo>
                      <a:pt x="159" y="117"/>
                    </a:lnTo>
                    <a:lnTo>
                      <a:pt x="157" y="127"/>
                    </a:lnTo>
                    <a:lnTo>
                      <a:pt x="153" y="133"/>
                    </a:lnTo>
                    <a:lnTo>
                      <a:pt x="146" y="140"/>
                    </a:lnTo>
                    <a:lnTo>
                      <a:pt x="141" y="148"/>
                    </a:lnTo>
                    <a:lnTo>
                      <a:pt x="138" y="158"/>
                    </a:lnTo>
                    <a:lnTo>
                      <a:pt x="136" y="166"/>
                    </a:lnTo>
                    <a:lnTo>
                      <a:pt x="130" y="135"/>
                    </a:lnTo>
                    <a:lnTo>
                      <a:pt x="122" y="109"/>
                    </a:lnTo>
                    <a:lnTo>
                      <a:pt x="113" y="91"/>
                    </a:lnTo>
                    <a:lnTo>
                      <a:pt x="102" y="76"/>
                    </a:lnTo>
                    <a:lnTo>
                      <a:pt x="89" y="64"/>
                    </a:lnTo>
                    <a:lnTo>
                      <a:pt x="76" y="55"/>
                    </a:lnTo>
                    <a:lnTo>
                      <a:pt x="62" y="48"/>
                    </a:lnTo>
                    <a:lnTo>
                      <a:pt x="47" y="42"/>
                    </a:lnTo>
                    <a:lnTo>
                      <a:pt x="38" y="38"/>
                    </a:lnTo>
                    <a:lnTo>
                      <a:pt x="32" y="33"/>
                    </a:lnTo>
                    <a:lnTo>
                      <a:pt x="26" y="29"/>
                    </a:lnTo>
                    <a:lnTo>
                      <a:pt x="23" y="24"/>
                    </a:lnTo>
                    <a:lnTo>
                      <a:pt x="18" y="18"/>
                    </a:lnTo>
                    <a:lnTo>
                      <a:pt x="13" y="14"/>
                    </a:lnTo>
                    <a:lnTo>
                      <a:pt x="8" y="8"/>
                    </a:lnTo>
                    <a:lnTo>
                      <a:pt x="0" y="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0" name="Freeform 214"/>
              <p:cNvSpPr>
                <a:spLocks noChangeAspect="1"/>
              </p:cNvSpPr>
              <p:nvPr/>
            </p:nvSpPr>
            <p:spPr bwMode="auto">
              <a:xfrm>
                <a:off x="1034" y="749"/>
                <a:ext cx="29" cy="5"/>
              </a:xfrm>
              <a:custGeom>
                <a:avLst/>
                <a:gdLst>
                  <a:gd name="T0" fmla="*/ 53 w 56"/>
                  <a:gd name="T1" fmla="*/ 1 h 12"/>
                  <a:gd name="T2" fmla="*/ 51 w 56"/>
                  <a:gd name="T3" fmla="*/ 0 h 12"/>
                  <a:gd name="T4" fmla="*/ 47 w 56"/>
                  <a:gd name="T5" fmla="*/ 0 h 12"/>
                  <a:gd name="T6" fmla="*/ 41 w 56"/>
                  <a:gd name="T7" fmla="*/ 0 h 12"/>
                  <a:gd name="T8" fmla="*/ 35 w 56"/>
                  <a:gd name="T9" fmla="*/ 1 h 12"/>
                  <a:gd name="T10" fmla="*/ 28 w 56"/>
                  <a:gd name="T11" fmla="*/ 3 h 12"/>
                  <a:gd name="T12" fmla="*/ 22 w 56"/>
                  <a:gd name="T13" fmla="*/ 3 h 12"/>
                  <a:gd name="T14" fmla="*/ 15 w 56"/>
                  <a:gd name="T15" fmla="*/ 4 h 12"/>
                  <a:gd name="T16" fmla="*/ 7 w 56"/>
                  <a:gd name="T17" fmla="*/ 4 h 12"/>
                  <a:gd name="T18" fmla="*/ 0 w 56"/>
                  <a:gd name="T19" fmla="*/ 5 h 12"/>
                  <a:gd name="T20" fmla="*/ 0 w 56"/>
                  <a:gd name="T21" fmla="*/ 12 h 12"/>
                  <a:gd name="T22" fmla="*/ 7 w 56"/>
                  <a:gd name="T23" fmla="*/ 11 h 12"/>
                  <a:gd name="T24" fmla="*/ 15 w 56"/>
                  <a:gd name="T25" fmla="*/ 11 h 12"/>
                  <a:gd name="T26" fmla="*/ 22 w 56"/>
                  <a:gd name="T27" fmla="*/ 9 h 12"/>
                  <a:gd name="T28" fmla="*/ 28 w 56"/>
                  <a:gd name="T29" fmla="*/ 9 h 12"/>
                  <a:gd name="T30" fmla="*/ 35 w 56"/>
                  <a:gd name="T31" fmla="*/ 8 h 12"/>
                  <a:gd name="T32" fmla="*/ 41 w 56"/>
                  <a:gd name="T33" fmla="*/ 9 h 12"/>
                  <a:gd name="T34" fmla="*/ 47 w 56"/>
                  <a:gd name="T35" fmla="*/ 9 h 12"/>
                  <a:gd name="T36" fmla="*/ 51 w 56"/>
                  <a:gd name="T37" fmla="*/ 9 h 12"/>
                  <a:gd name="T38" fmla="*/ 50 w 56"/>
                  <a:gd name="T39" fmla="*/ 8 h 12"/>
                  <a:gd name="T40" fmla="*/ 51 w 56"/>
                  <a:gd name="T41" fmla="*/ 9 h 12"/>
                  <a:gd name="T42" fmla="*/ 55 w 56"/>
                  <a:gd name="T43" fmla="*/ 8 h 12"/>
                  <a:gd name="T44" fmla="*/ 56 w 56"/>
                  <a:gd name="T45" fmla="*/ 5 h 12"/>
                  <a:gd name="T46" fmla="*/ 55 w 56"/>
                  <a:gd name="T47" fmla="*/ 1 h 12"/>
                  <a:gd name="T48" fmla="*/ 51 w 56"/>
                  <a:gd name="T49" fmla="*/ 0 h 12"/>
                  <a:gd name="T50" fmla="*/ 53 w 56"/>
                  <a:gd name="T5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12">
                    <a:moveTo>
                      <a:pt x="53" y="1"/>
                    </a:moveTo>
                    <a:lnTo>
                      <a:pt x="51" y="0"/>
                    </a:lnTo>
                    <a:lnTo>
                      <a:pt x="47" y="0"/>
                    </a:lnTo>
                    <a:lnTo>
                      <a:pt x="41" y="0"/>
                    </a:lnTo>
                    <a:lnTo>
                      <a:pt x="35" y="1"/>
                    </a:lnTo>
                    <a:lnTo>
                      <a:pt x="28" y="3"/>
                    </a:lnTo>
                    <a:lnTo>
                      <a:pt x="22" y="3"/>
                    </a:lnTo>
                    <a:lnTo>
                      <a:pt x="15" y="4"/>
                    </a:lnTo>
                    <a:lnTo>
                      <a:pt x="7" y="4"/>
                    </a:lnTo>
                    <a:lnTo>
                      <a:pt x="0" y="5"/>
                    </a:lnTo>
                    <a:lnTo>
                      <a:pt x="0" y="12"/>
                    </a:lnTo>
                    <a:lnTo>
                      <a:pt x="7" y="11"/>
                    </a:lnTo>
                    <a:lnTo>
                      <a:pt x="15" y="11"/>
                    </a:lnTo>
                    <a:lnTo>
                      <a:pt x="22" y="9"/>
                    </a:lnTo>
                    <a:lnTo>
                      <a:pt x="28" y="9"/>
                    </a:lnTo>
                    <a:lnTo>
                      <a:pt x="35" y="8"/>
                    </a:lnTo>
                    <a:lnTo>
                      <a:pt x="41" y="9"/>
                    </a:lnTo>
                    <a:lnTo>
                      <a:pt x="47" y="9"/>
                    </a:lnTo>
                    <a:lnTo>
                      <a:pt x="51" y="9"/>
                    </a:lnTo>
                    <a:lnTo>
                      <a:pt x="50" y="8"/>
                    </a:lnTo>
                    <a:lnTo>
                      <a:pt x="51" y="9"/>
                    </a:lnTo>
                    <a:lnTo>
                      <a:pt x="55" y="8"/>
                    </a:lnTo>
                    <a:lnTo>
                      <a:pt x="56" y="5"/>
                    </a:lnTo>
                    <a:lnTo>
                      <a:pt x="55" y="1"/>
                    </a:lnTo>
                    <a:lnTo>
                      <a:pt x="51" y="0"/>
                    </a:lnTo>
                    <a:lnTo>
                      <a:pt x="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1" name="Freeform 215"/>
              <p:cNvSpPr>
                <a:spLocks noChangeAspect="1"/>
              </p:cNvSpPr>
              <p:nvPr/>
            </p:nvSpPr>
            <p:spPr bwMode="auto">
              <a:xfrm>
                <a:off x="1060" y="749"/>
                <a:ext cx="49" cy="35"/>
              </a:xfrm>
              <a:custGeom>
                <a:avLst/>
                <a:gdLst>
                  <a:gd name="T0" fmla="*/ 99 w 99"/>
                  <a:gd name="T1" fmla="*/ 68 h 70"/>
                  <a:gd name="T2" fmla="*/ 99 w 99"/>
                  <a:gd name="T3" fmla="*/ 67 h 70"/>
                  <a:gd name="T4" fmla="*/ 95 w 99"/>
                  <a:gd name="T5" fmla="*/ 56 h 70"/>
                  <a:gd name="T6" fmla="*/ 84 w 99"/>
                  <a:gd name="T7" fmla="*/ 46 h 70"/>
                  <a:gd name="T8" fmla="*/ 73 w 99"/>
                  <a:gd name="T9" fmla="*/ 36 h 70"/>
                  <a:gd name="T10" fmla="*/ 60 w 99"/>
                  <a:gd name="T11" fmla="*/ 27 h 70"/>
                  <a:gd name="T12" fmla="*/ 44 w 99"/>
                  <a:gd name="T13" fmla="*/ 19 h 70"/>
                  <a:gd name="T14" fmla="*/ 30 w 99"/>
                  <a:gd name="T15" fmla="*/ 12 h 70"/>
                  <a:gd name="T16" fmla="*/ 15 w 99"/>
                  <a:gd name="T17" fmla="*/ 6 h 70"/>
                  <a:gd name="T18" fmla="*/ 3 w 99"/>
                  <a:gd name="T19" fmla="*/ 0 h 70"/>
                  <a:gd name="T20" fmla="*/ 0 w 99"/>
                  <a:gd name="T21" fmla="*/ 7 h 70"/>
                  <a:gd name="T22" fmla="*/ 13 w 99"/>
                  <a:gd name="T23" fmla="*/ 13 h 70"/>
                  <a:gd name="T24" fmla="*/ 28 w 99"/>
                  <a:gd name="T25" fmla="*/ 19 h 70"/>
                  <a:gd name="T26" fmla="*/ 42 w 99"/>
                  <a:gd name="T27" fmla="*/ 26 h 70"/>
                  <a:gd name="T28" fmla="*/ 56 w 99"/>
                  <a:gd name="T29" fmla="*/ 34 h 70"/>
                  <a:gd name="T30" fmla="*/ 68 w 99"/>
                  <a:gd name="T31" fmla="*/ 43 h 70"/>
                  <a:gd name="T32" fmla="*/ 80 w 99"/>
                  <a:gd name="T33" fmla="*/ 51 h 70"/>
                  <a:gd name="T34" fmla="*/ 88 w 99"/>
                  <a:gd name="T35" fmla="*/ 60 h 70"/>
                  <a:gd name="T36" fmla="*/ 92 w 99"/>
                  <a:gd name="T37" fmla="*/ 70 h 70"/>
                  <a:gd name="T38" fmla="*/ 92 w 99"/>
                  <a:gd name="T39" fmla="*/ 68 h 70"/>
                  <a:gd name="T40" fmla="*/ 99 w 99"/>
                  <a:gd name="T41"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70">
                    <a:moveTo>
                      <a:pt x="99" y="68"/>
                    </a:moveTo>
                    <a:lnTo>
                      <a:pt x="99" y="67"/>
                    </a:lnTo>
                    <a:lnTo>
                      <a:pt x="95" y="56"/>
                    </a:lnTo>
                    <a:lnTo>
                      <a:pt x="84" y="46"/>
                    </a:lnTo>
                    <a:lnTo>
                      <a:pt x="73" y="36"/>
                    </a:lnTo>
                    <a:lnTo>
                      <a:pt x="60" y="27"/>
                    </a:lnTo>
                    <a:lnTo>
                      <a:pt x="44" y="19"/>
                    </a:lnTo>
                    <a:lnTo>
                      <a:pt x="30" y="12"/>
                    </a:lnTo>
                    <a:lnTo>
                      <a:pt x="15" y="6"/>
                    </a:lnTo>
                    <a:lnTo>
                      <a:pt x="3" y="0"/>
                    </a:lnTo>
                    <a:lnTo>
                      <a:pt x="0" y="7"/>
                    </a:lnTo>
                    <a:lnTo>
                      <a:pt x="13" y="13"/>
                    </a:lnTo>
                    <a:lnTo>
                      <a:pt x="28" y="19"/>
                    </a:lnTo>
                    <a:lnTo>
                      <a:pt x="42" y="26"/>
                    </a:lnTo>
                    <a:lnTo>
                      <a:pt x="56" y="34"/>
                    </a:lnTo>
                    <a:lnTo>
                      <a:pt x="68" y="43"/>
                    </a:lnTo>
                    <a:lnTo>
                      <a:pt x="80" y="51"/>
                    </a:lnTo>
                    <a:lnTo>
                      <a:pt x="88" y="60"/>
                    </a:lnTo>
                    <a:lnTo>
                      <a:pt x="92" y="70"/>
                    </a:lnTo>
                    <a:lnTo>
                      <a:pt x="92" y="68"/>
                    </a:lnTo>
                    <a:lnTo>
                      <a:pt x="9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2" name="Freeform 216"/>
              <p:cNvSpPr>
                <a:spLocks noChangeAspect="1"/>
              </p:cNvSpPr>
              <p:nvPr/>
            </p:nvSpPr>
            <p:spPr bwMode="auto">
              <a:xfrm>
                <a:off x="1106" y="783"/>
                <a:ext cx="7" cy="20"/>
              </a:xfrm>
              <a:custGeom>
                <a:avLst/>
                <a:gdLst>
                  <a:gd name="T0" fmla="*/ 14 w 14"/>
                  <a:gd name="T1" fmla="*/ 35 h 40"/>
                  <a:gd name="T2" fmla="*/ 14 w 14"/>
                  <a:gd name="T3" fmla="*/ 35 h 40"/>
                  <a:gd name="T4" fmla="*/ 12 w 14"/>
                  <a:gd name="T5" fmla="*/ 33 h 40"/>
                  <a:gd name="T6" fmla="*/ 12 w 14"/>
                  <a:gd name="T7" fmla="*/ 27 h 40"/>
                  <a:gd name="T8" fmla="*/ 11 w 14"/>
                  <a:gd name="T9" fmla="*/ 18 h 40"/>
                  <a:gd name="T10" fmla="*/ 7 w 14"/>
                  <a:gd name="T11" fmla="*/ 0 h 40"/>
                  <a:gd name="T12" fmla="*/ 0 w 14"/>
                  <a:gd name="T13" fmla="*/ 0 h 40"/>
                  <a:gd name="T14" fmla="*/ 4 w 14"/>
                  <a:gd name="T15" fmla="*/ 18 h 40"/>
                  <a:gd name="T16" fmla="*/ 5 w 14"/>
                  <a:gd name="T17" fmla="*/ 27 h 40"/>
                  <a:gd name="T18" fmla="*/ 5 w 14"/>
                  <a:gd name="T19" fmla="*/ 33 h 40"/>
                  <a:gd name="T20" fmla="*/ 7 w 14"/>
                  <a:gd name="T21" fmla="*/ 40 h 40"/>
                  <a:gd name="T22" fmla="*/ 7 w 14"/>
                  <a:gd name="T23" fmla="*/ 40 h 40"/>
                  <a:gd name="T24" fmla="*/ 14 w 14"/>
                  <a:gd name="T25"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40">
                    <a:moveTo>
                      <a:pt x="14" y="35"/>
                    </a:moveTo>
                    <a:lnTo>
                      <a:pt x="14" y="35"/>
                    </a:lnTo>
                    <a:lnTo>
                      <a:pt x="12" y="33"/>
                    </a:lnTo>
                    <a:lnTo>
                      <a:pt x="12" y="27"/>
                    </a:lnTo>
                    <a:lnTo>
                      <a:pt x="11" y="18"/>
                    </a:lnTo>
                    <a:lnTo>
                      <a:pt x="7" y="0"/>
                    </a:lnTo>
                    <a:lnTo>
                      <a:pt x="0" y="0"/>
                    </a:lnTo>
                    <a:lnTo>
                      <a:pt x="4" y="18"/>
                    </a:lnTo>
                    <a:lnTo>
                      <a:pt x="5" y="27"/>
                    </a:lnTo>
                    <a:lnTo>
                      <a:pt x="5" y="33"/>
                    </a:lnTo>
                    <a:lnTo>
                      <a:pt x="7" y="40"/>
                    </a:lnTo>
                    <a:lnTo>
                      <a:pt x="7" y="40"/>
                    </a:lnTo>
                    <a:lnTo>
                      <a:pt x="14"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3" name="Freeform 217"/>
              <p:cNvSpPr>
                <a:spLocks noChangeAspect="1"/>
              </p:cNvSpPr>
              <p:nvPr/>
            </p:nvSpPr>
            <p:spPr bwMode="auto">
              <a:xfrm>
                <a:off x="1109" y="800"/>
                <a:ext cx="7" cy="19"/>
              </a:xfrm>
              <a:custGeom>
                <a:avLst/>
                <a:gdLst>
                  <a:gd name="T0" fmla="*/ 6 w 13"/>
                  <a:gd name="T1" fmla="*/ 38 h 38"/>
                  <a:gd name="T2" fmla="*/ 6 w 13"/>
                  <a:gd name="T3" fmla="*/ 38 h 38"/>
                  <a:gd name="T4" fmla="*/ 12 w 13"/>
                  <a:gd name="T5" fmla="*/ 29 h 38"/>
                  <a:gd name="T6" fmla="*/ 13 w 13"/>
                  <a:gd name="T7" fmla="*/ 18 h 38"/>
                  <a:gd name="T8" fmla="*/ 11 w 13"/>
                  <a:gd name="T9" fmla="*/ 8 h 38"/>
                  <a:gd name="T10" fmla="*/ 7 w 13"/>
                  <a:gd name="T11" fmla="*/ 0 h 38"/>
                  <a:gd name="T12" fmla="*/ 0 w 13"/>
                  <a:gd name="T13" fmla="*/ 5 h 38"/>
                  <a:gd name="T14" fmla="*/ 4 w 13"/>
                  <a:gd name="T15" fmla="*/ 10 h 38"/>
                  <a:gd name="T16" fmla="*/ 6 w 13"/>
                  <a:gd name="T17" fmla="*/ 18 h 38"/>
                  <a:gd name="T18" fmla="*/ 5 w 13"/>
                  <a:gd name="T19" fmla="*/ 26 h 38"/>
                  <a:gd name="T20" fmla="*/ 2 w 13"/>
                  <a:gd name="T21" fmla="*/ 31 h 38"/>
                  <a:gd name="T22" fmla="*/ 2 w 13"/>
                  <a:gd name="T23" fmla="*/ 31 h 38"/>
                  <a:gd name="T24" fmla="*/ 6 w 13"/>
                  <a:gd name="T2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38">
                    <a:moveTo>
                      <a:pt x="6" y="38"/>
                    </a:moveTo>
                    <a:lnTo>
                      <a:pt x="6" y="38"/>
                    </a:lnTo>
                    <a:lnTo>
                      <a:pt x="12" y="29"/>
                    </a:lnTo>
                    <a:lnTo>
                      <a:pt x="13" y="18"/>
                    </a:lnTo>
                    <a:lnTo>
                      <a:pt x="11" y="8"/>
                    </a:lnTo>
                    <a:lnTo>
                      <a:pt x="7" y="0"/>
                    </a:lnTo>
                    <a:lnTo>
                      <a:pt x="0" y="5"/>
                    </a:lnTo>
                    <a:lnTo>
                      <a:pt x="4" y="10"/>
                    </a:lnTo>
                    <a:lnTo>
                      <a:pt x="6" y="18"/>
                    </a:lnTo>
                    <a:lnTo>
                      <a:pt x="5" y="26"/>
                    </a:lnTo>
                    <a:lnTo>
                      <a:pt x="2" y="31"/>
                    </a:lnTo>
                    <a:lnTo>
                      <a:pt x="2" y="31"/>
                    </a:lnTo>
                    <a:lnTo>
                      <a:pt x="6"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4" name="Freeform 218"/>
              <p:cNvSpPr>
                <a:spLocks noChangeAspect="1"/>
              </p:cNvSpPr>
              <p:nvPr/>
            </p:nvSpPr>
            <p:spPr bwMode="auto">
              <a:xfrm>
                <a:off x="1101" y="816"/>
                <a:ext cx="11" cy="20"/>
              </a:xfrm>
              <a:custGeom>
                <a:avLst/>
                <a:gdLst>
                  <a:gd name="T0" fmla="*/ 0 w 23"/>
                  <a:gd name="T1" fmla="*/ 36 h 39"/>
                  <a:gd name="T2" fmla="*/ 7 w 23"/>
                  <a:gd name="T3" fmla="*/ 36 h 39"/>
                  <a:gd name="T4" fmla="*/ 9 w 23"/>
                  <a:gd name="T5" fmla="*/ 29 h 39"/>
                  <a:gd name="T6" fmla="*/ 13 w 23"/>
                  <a:gd name="T7" fmla="*/ 20 h 39"/>
                  <a:gd name="T8" fmla="*/ 17 w 23"/>
                  <a:gd name="T9" fmla="*/ 13 h 39"/>
                  <a:gd name="T10" fmla="*/ 23 w 23"/>
                  <a:gd name="T11" fmla="*/ 7 h 39"/>
                  <a:gd name="T12" fmla="*/ 19 w 23"/>
                  <a:gd name="T13" fmla="*/ 0 h 39"/>
                  <a:gd name="T14" fmla="*/ 10 w 23"/>
                  <a:gd name="T15" fmla="*/ 8 h 39"/>
                  <a:gd name="T16" fmla="*/ 6 w 23"/>
                  <a:gd name="T17" fmla="*/ 17 h 39"/>
                  <a:gd name="T18" fmla="*/ 2 w 23"/>
                  <a:gd name="T19" fmla="*/ 27 h 39"/>
                  <a:gd name="T20" fmla="*/ 0 w 23"/>
                  <a:gd name="T21" fmla="*/ 36 h 39"/>
                  <a:gd name="T22" fmla="*/ 7 w 23"/>
                  <a:gd name="T23" fmla="*/ 36 h 39"/>
                  <a:gd name="T24" fmla="*/ 0 w 23"/>
                  <a:gd name="T25" fmla="*/ 36 h 39"/>
                  <a:gd name="T26" fmla="*/ 1 w 23"/>
                  <a:gd name="T27" fmla="*/ 38 h 39"/>
                  <a:gd name="T28" fmla="*/ 4 w 23"/>
                  <a:gd name="T29" fmla="*/ 39 h 39"/>
                  <a:gd name="T30" fmla="*/ 6 w 23"/>
                  <a:gd name="T31" fmla="*/ 38 h 39"/>
                  <a:gd name="T32" fmla="*/ 7 w 23"/>
                  <a:gd name="T33" fmla="*/ 36 h 39"/>
                  <a:gd name="T34" fmla="*/ 0 w 23"/>
                  <a:gd name="T35"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39">
                    <a:moveTo>
                      <a:pt x="0" y="36"/>
                    </a:moveTo>
                    <a:lnTo>
                      <a:pt x="7" y="36"/>
                    </a:lnTo>
                    <a:lnTo>
                      <a:pt x="9" y="29"/>
                    </a:lnTo>
                    <a:lnTo>
                      <a:pt x="13" y="20"/>
                    </a:lnTo>
                    <a:lnTo>
                      <a:pt x="17" y="13"/>
                    </a:lnTo>
                    <a:lnTo>
                      <a:pt x="23" y="7"/>
                    </a:lnTo>
                    <a:lnTo>
                      <a:pt x="19" y="0"/>
                    </a:lnTo>
                    <a:lnTo>
                      <a:pt x="10" y="8"/>
                    </a:lnTo>
                    <a:lnTo>
                      <a:pt x="6" y="17"/>
                    </a:lnTo>
                    <a:lnTo>
                      <a:pt x="2" y="27"/>
                    </a:lnTo>
                    <a:lnTo>
                      <a:pt x="0" y="36"/>
                    </a:lnTo>
                    <a:lnTo>
                      <a:pt x="7" y="36"/>
                    </a:lnTo>
                    <a:lnTo>
                      <a:pt x="0" y="36"/>
                    </a:lnTo>
                    <a:lnTo>
                      <a:pt x="1" y="38"/>
                    </a:lnTo>
                    <a:lnTo>
                      <a:pt x="4" y="39"/>
                    </a:lnTo>
                    <a:lnTo>
                      <a:pt x="6" y="38"/>
                    </a:lnTo>
                    <a:lnTo>
                      <a:pt x="7"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5" name="Freeform 219"/>
              <p:cNvSpPr>
                <a:spLocks noChangeAspect="1"/>
              </p:cNvSpPr>
              <p:nvPr/>
            </p:nvSpPr>
            <p:spPr bwMode="auto">
              <a:xfrm>
                <a:off x="1057" y="771"/>
                <a:ext cx="47" cy="63"/>
              </a:xfrm>
              <a:custGeom>
                <a:avLst/>
                <a:gdLst>
                  <a:gd name="T0" fmla="*/ 0 w 93"/>
                  <a:gd name="T1" fmla="*/ 7 h 127"/>
                  <a:gd name="T2" fmla="*/ 0 w 93"/>
                  <a:gd name="T3" fmla="*/ 7 h 127"/>
                  <a:gd name="T4" fmla="*/ 15 w 93"/>
                  <a:gd name="T5" fmla="*/ 13 h 127"/>
                  <a:gd name="T6" fmla="*/ 27 w 93"/>
                  <a:gd name="T7" fmla="*/ 20 h 127"/>
                  <a:gd name="T8" fmla="*/ 41 w 93"/>
                  <a:gd name="T9" fmla="*/ 29 h 127"/>
                  <a:gd name="T10" fmla="*/ 53 w 93"/>
                  <a:gd name="T11" fmla="*/ 39 h 127"/>
                  <a:gd name="T12" fmla="*/ 63 w 93"/>
                  <a:gd name="T13" fmla="*/ 54 h 127"/>
                  <a:gd name="T14" fmla="*/ 72 w 93"/>
                  <a:gd name="T15" fmla="*/ 71 h 127"/>
                  <a:gd name="T16" fmla="*/ 80 w 93"/>
                  <a:gd name="T17" fmla="*/ 96 h 127"/>
                  <a:gd name="T18" fmla="*/ 86 w 93"/>
                  <a:gd name="T19" fmla="*/ 127 h 127"/>
                  <a:gd name="T20" fmla="*/ 93 w 93"/>
                  <a:gd name="T21" fmla="*/ 127 h 127"/>
                  <a:gd name="T22" fmla="*/ 87 w 93"/>
                  <a:gd name="T23" fmla="*/ 96 h 127"/>
                  <a:gd name="T24" fmla="*/ 79 w 93"/>
                  <a:gd name="T25" fmla="*/ 69 h 127"/>
                  <a:gd name="T26" fmla="*/ 70 w 93"/>
                  <a:gd name="T27" fmla="*/ 50 h 127"/>
                  <a:gd name="T28" fmla="*/ 60 w 93"/>
                  <a:gd name="T29" fmla="*/ 35 h 127"/>
                  <a:gd name="T30" fmla="*/ 46 w 93"/>
                  <a:gd name="T31" fmla="*/ 22 h 127"/>
                  <a:gd name="T32" fmla="*/ 32 w 93"/>
                  <a:gd name="T33" fmla="*/ 13 h 127"/>
                  <a:gd name="T34" fmla="*/ 17 w 93"/>
                  <a:gd name="T35" fmla="*/ 6 h 127"/>
                  <a:gd name="T36" fmla="*/ 2 w 93"/>
                  <a:gd name="T37" fmla="*/ 0 h 127"/>
                  <a:gd name="T38" fmla="*/ 2 w 93"/>
                  <a:gd name="T39" fmla="*/ 0 h 127"/>
                  <a:gd name="T40" fmla="*/ 0 w 93"/>
                  <a:gd name="T41" fmla="*/ 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27">
                    <a:moveTo>
                      <a:pt x="0" y="7"/>
                    </a:moveTo>
                    <a:lnTo>
                      <a:pt x="0" y="7"/>
                    </a:lnTo>
                    <a:lnTo>
                      <a:pt x="15" y="13"/>
                    </a:lnTo>
                    <a:lnTo>
                      <a:pt x="27" y="20"/>
                    </a:lnTo>
                    <a:lnTo>
                      <a:pt x="41" y="29"/>
                    </a:lnTo>
                    <a:lnTo>
                      <a:pt x="53" y="39"/>
                    </a:lnTo>
                    <a:lnTo>
                      <a:pt x="63" y="54"/>
                    </a:lnTo>
                    <a:lnTo>
                      <a:pt x="72" y="71"/>
                    </a:lnTo>
                    <a:lnTo>
                      <a:pt x="80" y="96"/>
                    </a:lnTo>
                    <a:lnTo>
                      <a:pt x="86" y="127"/>
                    </a:lnTo>
                    <a:lnTo>
                      <a:pt x="93" y="127"/>
                    </a:lnTo>
                    <a:lnTo>
                      <a:pt x="87" y="96"/>
                    </a:lnTo>
                    <a:lnTo>
                      <a:pt x="79" y="69"/>
                    </a:lnTo>
                    <a:lnTo>
                      <a:pt x="70" y="50"/>
                    </a:lnTo>
                    <a:lnTo>
                      <a:pt x="60" y="35"/>
                    </a:lnTo>
                    <a:lnTo>
                      <a:pt x="46" y="22"/>
                    </a:lnTo>
                    <a:lnTo>
                      <a:pt x="32" y="13"/>
                    </a:lnTo>
                    <a:lnTo>
                      <a:pt x="17" y="6"/>
                    </a:lnTo>
                    <a:lnTo>
                      <a:pt x="2" y="0"/>
                    </a:lnTo>
                    <a:lnTo>
                      <a:pt x="2"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6" name="Freeform 220"/>
              <p:cNvSpPr>
                <a:spLocks noChangeAspect="1"/>
              </p:cNvSpPr>
              <p:nvPr/>
            </p:nvSpPr>
            <p:spPr bwMode="auto">
              <a:xfrm>
                <a:off x="1033" y="751"/>
                <a:ext cx="26" cy="23"/>
              </a:xfrm>
              <a:custGeom>
                <a:avLst/>
                <a:gdLst>
                  <a:gd name="T0" fmla="*/ 4 w 52"/>
                  <a:gd name="T1" fmla="*/ 0 h 46"/>
                  <a:gd name="T2" fmla="*/ 3 w 52"/>
                  <a:gd name="T3" fmla="*/ 7 h 46"/>
                  <a:gd name="T4" fmla="*/ 9 w 52"/>
                  <a:gd name="T5" fmla="*/ 11 h 46"/>
                  <a:gd name="T6" fmla="*/ 15 w 52"/>
                  <a:gd name="T7" fmla="*/ 16 h 46"/>
                  <a:gd name="T8" fmla="*/ 20 w 52"/>
                  <a:gd name="T9" fmla="*/ 21 h 46"/>
                  <a:gd name="T10" fmla="*/ 23 w 52"/>
                  <a:gd name="T11" fmla="*/ 26 h 46"/>
                  <a:gd name="T12" fmla="*/ 28 w 52"/>
                  <a:gd name="T13" fmla="*/ 31 h 46"/>
                  <a:gd name="T14" fmla="*/ 34 w 52"/>
                  <a:gd name="T15" fmla="*/ 37 h 46"/>
                  <a:gd name="T16" fmla="*/ 39 w 52"/>
                  <a:gd name="T17" fmla="*/ 41 h 46"/>
                  <a:gd name="T18" fmla="*/ 50 w 52"/>
                  <a:gd name="T19" fmla="*/ 46 h 46"/>
                  <a:gd name="T20" fmla="*/ 52 w 52"/>
                  <a:gd name="T21" fmla="*/ 39 h 46"/>
                  <a:gd name="T22" fmla="*/ 44 w 52"/>
                  <a:gd name="T23" fmla="*/ 34 h 46"/>
                  <a:gd name="T24" fmla="*/ 38 w 52"/>
                  <a:gd name="T25" fmla="*/ 30 h 46"/>
                  <a:gd name="T26" fmla="*/ 32 w 52"/>
                  <a:gd name="T27" fmla="*/ 26 h 46"/>
                  <a:gd name="T28" fmla="*/ 30 w 52"/>
                  <a:gd name="T29" fmla="*/ 22 h 46"/>
                  <a:gd name="T30" fmla="*/ 24 w 52"/>
                  <a:gd name="T31" fmla="*/ 16 h 46"/>
                  <a:gd name="T32" fmla="*/ 20 w 52"/>
                  <a:gd name="T33" fmla="*/ 11 h 46"/>
                  <a:gd name="T34" fmla="*/ 14 w 52"/>
                  <a:gd name="T35" fmla="*/ 4 h 46"/>
                  <a:gd name="T36" fmla="*/ 5 w 52"/>
                  <a:gd name="T37" fmla="*/ 0 h 46"/>
                  <a:gd name="T38" fmla="*/ 4 w 52"/>
                  <a:gd name="T39" fmla="*/ 7 h 46"/>
                  <a:gd name="T40" fmla="*/ 5 w 52"/>
                  <a:gd name="T41" fmla="*/ 0 h 46"/>
                  <a:gd name="T42" fmla="*/ 1 w 52"/>
                  <a:gd name="T43" fmla="*/ 0 h 46"/>
                  <a:gd name="T44" fmla="*/ 0 w 52"/>
                  <a:gd name="T45" fmla="*/ 2 h 46"/>
                  <a:gd name="T46" fmla="*/ 0 w 52"/>
                  <a:gd name="T47" fmla="*/ 4 h 46"/>
                  <a:gd name="T48" fmla="*/ 3 w 52"/>
                  <a:gd name="T49" fmla="*/ 7 h 46"/>
                  <a:gd name="T50" fmla="*/ 4 w 52"/>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46">
                    <a:moveTo>
                      <a:pt x="4" y="0"/>
                    </a:moveTo>
                    <a:lnTo>
                      <a:pt x="3" y="7"/>
                    </a:lnTo>
                    <a:lnTo>
                      <a:pt x="9" y="11"/>
                    </a:lnTo>
                    <a:lnTo>
                      <a:pt x="15" y="16"/>
                    </a:lnTo>
                    <a:lnTo>
                      <a:pt x="20" y="21"/>
                    </a:lnTo>
                    <a:lnTo>
                      <a:pt x="23" y="26"/>
                    </a:lnTo>
                    <a:lnTo>
                      <a:pt x="28" y="31"/>
                    </a:lnTo>
                    <a:lnTo>
                      <a:pt x="34" y="37"/>
                    </a:lnTo>
                    <a:lnTo>
                      <a:pt x="39" y="41"/>
                    </a:lnTo>
                    <a:lnTo>
                      <a:pt x="50" y="46"/>
                    </a:lnTo>
                    <a:lnTo>
                      <a:pt x="52" y="39"/>
                    </a:lnTo>
                    <a:lnTo>
                      <a:pt x="44" y="34"/>
                    </a:lnTo>
                    <a:lnTo>
                      <a:pt x="38" y="30"/>
                    </a:lnTo>
                    <a:lnTo>
                      <a:pt x="32" y="26"/>
                    </a:lnTo>
                    <a:lnTo>
                      <a:pt x="30" y="22"/>
                    </a:lnTo>
                    <a:lnTo>
                      <a:pt x="24" y="16"/>
                    </a:lnTo>
                    <a:lnTo>
                      <a:pt x="20" y="11"/>
                    </a:lnTo>
                    <a:lnTo>
                      <a:pt x="14" y="4"/>
                    </a:lnTo>
                    <a:lnTo>
                      <a:pt x="5" y="0"/>
                    </a:lnTo>
                    <a:lnTo>
                      <a:pt x="4" y="7"/>
                    </a:lnTo>
                    <a:lnTo>
                      <a:pt x="5" y="0"/>
                    </a:lnTo>
                    <a:lnTo>
                      <a:pt x="1" y="0"/>
                    </a:lnTo>
                    <a:lnTo>
                      <a:pt x="0" y="2"/>
                    </a:lnTo>
                    <a:lnTo>
                      <a:pt x="0" y="4"/>
                    </a:lnTo>
                    <a:lnTo>
                      <a:pt x="3"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7" name="Freeform 221"/>
              <p:cNvSpPr>
                <a:spLocks noChangeAspect="1"/>
              </p:cNvSpPr>
              <p:nvPr/>
            </p:nvSpPr>
            <p:spPr bwMode="auto">
              <a:xfrm>
                <a:off x="556" y="443"/>
                <a:ext cx="165" cy="86"/>
              </a:xfrm>
              <a:custGeom>
                <a:avLst/>
                <a:gdLst>
                  <a:gd name="T0" fmla="*/ 11 w 329"/>
                  <a:gd name="T1" fmla="*/ 48 h 171"/>
                  <a:gd name="T2" fmla="*/ 38 w 329"/>
                  <a:gd name="T3" fmla="*/ 36 h 171"/>
                  <a:gd name="T4" fmla="*/ 57 w 329"/>
                  <a:gd name="T5" fmla="*/ 15 h 171"/>
                  <a:gd name="T6" fmla="*/ 75 w 329"/>
                  <a:gd name="T7" fmla="*/ 9 h 171"/>
                  <a:gd name="T8" fmla="*/ 86 w 329"/>
                  <a:gd name="T9" fmla="*/ 7 h 171"/>
                  <a:gd name="T10" fmla="*/ 100 w 329"/>
                  <a:gd name="T11" fmla="*/ 8 h 171"/>
                  <a:gd name="T12" fmla="*/ 122 w 329"/>
                  <a:gd name="T13" fmla="*/ 2 h 171"/>
                  <a:gd name="T14" fmla="*/ 150 w 329"/>
                  <a:gd name="T15" fmla="*/ 3 h 171"/>
                  <a:gd name="T16" fmla="*/ 186 w 329"/>
                  <a:gd name="T17" fmla="*/ 17 h 171"/>
                  <a:gd name="T18" fmla="*/ 213 w 329"/>
                  <a:gd name="T19" fmla="*/ 33 h 171"/>
                  <a:gd name="T20" fmla="*/ 230 w 329"/>
                  <a:gd name="T21" fmla="*/ 37 h 171"/>
                  <a:gd name="T22" fmla="*/ 243 w 329"/>
                  <a:gd name="T23" fmla="*/ 41 h 171"/>
                  <a:gd name="T24" fmla="*/ 258 w 329"/>
                  <a:gd name="T25" fmla="*/ 52 h 171"/>
                  <a:gd name="T26" fmla="*/ 270 w 329"/>
                  <a:gd name="T27" fmla="*/ 75 h 171"/>
                  <a:gd name="T28" fmla="*/ 282 w 329"/>
                  <a:gd name="T29" fmla="*/ 98 h 171"/>
                  <a:gd name="T30" fmla="*/ 299 w 329"/>
                  <a:gd name="T31" fmla="*/ 116 h 171"/>
                  <a:gd name="T32" fmla="*/ 312 w 329"/>
                  <a:gd name="T33" fmla="*/ 147 h 171"/>
                  <a:gd name="T34" fmla="*/ 319 w 329"/>
                  <a:gd name="T35" fmla="*/ 167 h 171"/>
                  <a:gd name="T36" fmla="*/ 296 w 329"/>
                  <a:gd name="T37" fmla="*/ 148 h 171"/>
                  <a:gd name="T38" fmla="*/ 280 w 329"/>
                  <a:gd name="T39" fmla="*/ 124 h 171"/>
                  <a:gd name="T40" fmla="*/ 262 w 329"/>
                  <a:gd name="T41" fmla="*/ 89 h 171"/>
                  <a:gd name="T42" fmla="*/ 236 w 329"/>
                  <a:gd name="T43" fmla="*/ 64 h 171"/>
                  <a:gd name="T44" fmla="*/ 217 w 329"/>
                  <a:gd name="T45" fmla="*/ 42 h 171"/>
                  <a:gd name="T46" fmla="*/ 198 w 329"/>
                  <a:gd name="T47" fmla="*/ 39 h 171"/>
                  <a:gd name="T48" fmla="*/ 179 w 329"/>
                  <a:gd name="T49" fmla="*/ 31 h 171"/>
                  <a:gd name="T50" fmla="*/ 162 w 329"/>
                  <a:gd name="T51" fmla="*/ 25 h 171"/>
                  <a:gd name="T52" fmla="*/ 144 w 329"/>
                  <a:gd name="T53" fmla="*/ 30 h 171"/>
                  <a:gd name="T54" fmla="*/ 143 w 329"/>
                  <a:gd name="T55" fmla="*/ 39 h 171"/>
                  <a:gd name="T56" fmla="*/ 166 w 329"/>
                  <a:gd name="T57" fmla="*/ 47 h 171"/>
                  <a:gd name="T58" fmla="*/ 182 w 329"/>
                  <a:gd name="T59" fmla="*/ 57 h 171"/>
                  <a:gd name="T60" fmla="*/ 196 w 329"/>
                  <a:gd name="T61" fmla="*/ 68 h 171"/>
                  <a:gd name="T62" fmla="*/ 215 w 329"/>
                  <a:gd name="T63" fmla="*/ 79 h 171"/>
                  <a:gd name="T64" fmla="*/ 234 w 329"/>
                  <a:gd name="T65" fmla="*/ 99 h 171"/>
                  <a:gd name="T66" fmla="*/ 231 w 329"/>
                  <a:gd name="T67" fmla="*/ 110 h 171"/>
                  <a:gd name="T68" fmla="*/ 207 w 329"/>
                  <a:gd name="T69" fmla="*/ 92 h 171"/>
                  <a:gd name="T70" fmla="*/ 185 w 329"/>
                  <a:gd name="T71" fmla="*/ 77 h 171"/>
                  <a:gd name="T72" fmla="*/ 162 w 329"/>
                  <a:gd name="T73" fmla="*/ 68 h 171"/>
                  <a:gd name="T74" fmla="*/ 143 w 329"/>
                  <a:gd name="T75" fmla="*/ 60 h 171"/>
                  <a:gd name="T76" fmla="*/ 128 w 329"/>
                  <a:gd name="T77" fmla="*/ 54 h 171"/>
                  <a:gd name="T78" fmla="*/ 99 w 329"/>
                  <a:gd name="T79" fmla="*/ 55 h 171"/>
                  <a:gd name="T80" fmla="*/ 76 w 329"/>
                  <a:gd name="T81" fmla="*/ 54 h 171"/>
                  <a:gd name="T82" fmla="*/ 57 w 329"/>
                  <a:gd name="T83" fmla="*/ 55 h 171"/>
                  <a:gd name="T84" fmla="*/ 31 w 329"/>
                  <a:gd name="T85" fmla="*/ 60 h 171"/>
                  <a:gd name="T86" fmla="*/ 7 w 329"/>
                  <a:gd name="T87" fmla="*/ 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9" h="171">
                    <a:moveTo>
                      <a:pt x="0" y="64"/>
                    </a:moveTo>
                    <a:lnTo>
                      <a:pt x="4" y="55"/>
                    </a:lnTo>
                    <a:lnTo>
                      <a:pt x="11" y="48"/>
                    </a:lnTo>
                    <a:lnTo>
                      <a:pt x="19" y="44"/>
                    </a:lnTo>
                    <a:lnTo>
                      <a:pt x="29" y="40"/>
                    </a:lnTo>
                    <a:lnTo>
                      <a:pt x="38" y="36"/>
                    </a:lnTo>
                    <a:lnTo>
                      <a:pt x="45" y="29"/>
                    </a:lnTo>
                    <a:lnTo>
                      <a:pt x="51" y="21"/>
                    </a:lnTo>
                    <a:lnTo>
                      <a:pt x="57" y="15"/>
                    </a:lnTo>
                    <a:lnTo>
                      <a:pt x="63" y="13"/>
                    </a:lnTo>
                    <a:lnTo>
                      <a:pt x="69" y="10"/>
                    </a:lnTo>
                    <a:lnTo>
                      <a:pt x="75" y="9"/>
                    </a:lnTo>
                    <a:lnTo>
                      <a:pt x="79" y="8"/>
                    </a:lnTo>
                    <a:lnTo>
                      <a:pt x="83" y="7"/>
                    </a:lnTo>
                    <a:lnTo>
                      <a:pt x="86" y="7"/>
                    </a:lnTo>
                    <a:lnTo>
                      <a:pt x="90" y="7"/>
                    </a:lnTo>
                    <a:lnTo>
                      <a:pt x="93" y="8"/>
                    </a:lnTo>
                    <a:lnTo>
                      <a:pt x="100" y="8"/>
                    </a:lnTo>
                    <a:lnTo>
                      <a:pt x="108" y="7"/>
                    </a:lnTo>
                    <a:lnTo>
                      <a:pt x="116" y="4"/>
                    </a:lnTo>
                    <a:lnTo>
                      <a:pt x="122" y="2"/>
                    </a:lnTo>
                    <a:lnTo>
                      <a:pt x="129" y="0"/>
                    </a:lnTo>
                    <a:lnTo>
                      <a:pt x="138" y="1"/>
                    </a:lnTo>
                    <a:lnTo>
                      <a:pt x="150" y="3"/>
                    </a:lnTo>
                    <a:lnTo>
                      <a:pt x="162" y="7"/>
                    </a:lnTo>
                    <a:lnTo>
                      <a:pt x="175" y="11"/>
                    </a:lnTo>
                    <a:lnTo>
                      <a:pt x="186" y="17"/>
                    </a:lnTo>
                    <a:lnTo>
                      <a:pt x="197" y="22"/>
                    </a:lnTo>
                    <a:lnTo>
                      <a:pt x="204" y="26"/>
                    </a:lnTo>
                    <a:lnTo>
                      <a:pt x="213" y="33"/>
                    </a:lnTo>
                    <a:lnTo>
                      <a:pt x="219" y="36"/>
                    </a:lnTo>
                    <a:lnTo>
                      <a:pt x="224" y="37"/>
                    </a:lnTo>
                    <a:lnTo>
                      <a:pt x="230" y="37"/>
                    </a:lnTo>
                    <a:lnTo>
                      <a:pt x="234" y="37"/>
                    </a:lnTo>
                    <a:lnTo>
                      <a:pt x="237" y="39"/>
                    </a:lnTo>
                    <a:lnTo>
                      <a:pt x="243" y="41"/>
                    </a:lnTo>
                    <a:lnTo>
                      <a:pt x="247" y="44"/>
                    </a:lnTo>
                    <a:lnTo>
                      <a:pt x="252" y="48"/>
                    </a:lnTo>
                    <a:lnTo>
                      <a:pt x="258" y="52"/>
                    </a:lnTo>
                    <a:lnTo>
                      <a:pt x="261" y="57"/>
                    </a:lnTo>
                    <a:lnTo>
                      <a:pt x="265" y="63"/>
                    </a:lnTo>
                    <a:lnTo>
                      <a:pt x="270" y="75"/>
                    </a:lnTo>
                    <a:lnTo>
                      <a:pt x="274" y="84"/>
                    </a:lnTo>
                    <a:lnTo>
                      <a:pt x="278" y="92"/>
                    </a:lnTo>
                    <a:lnTo>
                      <a:pt x="282" y="98"/>
                    </a:lnTo>
                    <a:lnTo>
                      <a:pt x="288" y="104"/>
                    </a:lnTo>
                    <a:lnTo>
                      <a:pt x="293" y="109"/>
                    </a:lnTo>
                    <a:lnTo>
                      <a:pt x="299" y="116"/>
                    </a:lnTo>
                    <a:lnTo>
                      <a:pt x="303" y="123"/>
                    </a:lnTo>
                    <a:lnTo>
                      <a:pt x="306" y="133"/>
                    </a:lnTo>
                    <a:lnTo>
                      <a:pt x="312" y="147"/>
                    </a:lnTo>
                    <a:lnTo>
                      <a:pt x="319" y="161"/>
                    </a:lnTo>
                    <a:lnTo>
                      <a:pt x="329" y="171"/>
                    </a:lnTo>
                    <a:lnTo>
                      <a:pt x="319" y="167"/>
                    </a:lnTo>
                    <a:lnTo>
                      <a:pt x="310" y="162"/>
                    </a:lnTo>
                    <a:lnTo>
                      <a:pt x="303" y="155"/>
                    </a:lnTo>
                    <a:lnTo>
                      <a:pt x="296" y="148"/>
                    </a:lnTo>
                    <a:lnTo>
                      <a:pt x="289" y="142"/>
                    </a:lnTo>
                    <a:lnTo>
                      <a:pt x="284" y="133"/>
                    </a:lnTo>
                    <a:lnTo>
                      <a:pt x="280" y="124"/>
                    </a:lnTo>
                    <a:lnTo>
                      <a:pt x="275" y="116"/>
                    </a:lnTo>
                    <a:lnTo>
                      <a:pt x="268" y="100"/>
                    </a:lnTo>
                    <a:lnTo>
                      <a:pt x="262" y="89"/>
                    </a:lnTo>
                    <a:lnTo>
                      <a:pt x="255" y="80"/>
                    </a:lnTo>
                    <a:lnTo>
                      <a:pt x="246" y="72"/>
                    </a:lnTo>
                    <a:lnTo>
                      <a:pt x="236" y="64"/>
                    </a:lnTo>
                    <a:lnTo>
                      <a:pt x="229" y="56"/>
                    </a:lnTo>
                    <a:lnTo>
                      <a:pt x="223" y="49"/>
                    </a:lnTo>
                    <a:lnTo>
                      <a:pt x="217" y="42"/>
                    </a:lnTo>
                    <a:lnTo>
                      <a:pt x="211" y="42"/>
                    </a:lnTo>
                    <a:lnTo>
                      <a:pt x="205" y="40"/>
                    </a:lnTo>
                    <a:lnTo>
                      <a:pt x="198" y="39"/>
                    </a:lnTo>
                    <a:lnTo>
                      <a:pt x="192" y="36"/>
                    </a:lnTo>
                    <a:lnTo>
                      <a:pt x="185" y="33"/>
                    </a:lnTo>
                    <a:lnTo>
                      <a:pt x="179" y="31"/>
                    </a:lnTo>
                    <a:lnTo>
                      <a:pt x="174" y="29"/>
                    </a:lnTo>
                    <a:lnTo>
                      <a:pt x="168" y="26"/>
                    </a:lnTo>
                    <a:lnTo>
                      <a:pt x="162" y="25"/>
                    </a:lnTo>
                    <a:lnTo>
                      <a:pt x="155" y="26"/>
                    </a:lnTo>
                    <a:lnTo>
                      <a:pt x="150" y="27"/>
                    </a:lnTo>
                    <a:lnTo>
                      <a:pt x="144" y="30"/>
                    </a:lnTo>
                    <a:lnTo>
                      <a:pt x="140" y="33"/>
                    </a:lnTo>
                    <a:lnTo>
                      <a:pt x="140" y="36"/>
                    </a:lnTo>
                    <a:lnTo>
                      <a:pt x="143" y="39"/>
                    </a:lnTo>
                    <a:lnTo>
                      <a:pt x="150" y="41"/>
                    </a:lnTo>
                    <a:lnTo>
                      <a:pt x="158" y="44"/>
                    </a:lnTo>
                    <a:lnTo>
                      <a:pt x="166" y="47"/>
                    </a:lnTo>
                    <a:lnTo>
                      <a:pt x="171" y="51"/>
                    </a:lnTo>
                    <a:lnTo>
                      <a:pt x="177" y="54"/>
                    </a:lnTo>
                    <a:lnTo>
                      <a:pt x="182" y="57"/>
                    </a:lnTo>
                    <a:lnTo>
                      <a:pt x="186" y="61"/>
                    </a:lnTo>
                    <a:lnTo>
                      <a:pt x="191" y="64"/>
                    </a:lnTo>
                    <a:lnTo>
                      <a:pt x="196" y="68"/>
                    </a:lnTo>
                    <a:lnTo>
                      <a:pt x="201" y="71"/>
                    </a:lnTo>
                    <a:lnTo>
                      <a:pt x="208" y="75"/>
                    </a:lnTo>
                    <a:lnTo>
                      <a:pt x="215" y="79"/>
                    </a:lnTo>
                    <a:lnTo>
                      <a:pt x="222" y="85"/>
                    </a:lnTo>
                    <a:lnTo>
                      <a:pt x="229" y="92"/>
                    </a:lnTo>
                    <a:lnTo>
                      <a:pt x="234" y="99"/>
                    </a:lnTo>
                    <a:lnTo>
                      <a:pt x="238" y="107"/>
                    </a:lnTo>
                    <a:lnTo>
                      <a:pt x="240" y="116"/>
                    </a:lnTo>
                    <a:lnTo>
                      <a:pt x="231" y="110"/>
                    </a:lnTo>
                    <a:lnTo>
                      <a:pt x="223" y="105"/>
                    </a:lnTo>
                    <a:lnTo>
                      <a:pt x="215" y="98"/>
                    </a:lnTo>
                    <a:lnTo>
                      <a:pt x="207" y="92"/>
                    </a:lnTo>
                    <a:lnTo>
                      <a:pt x="200" y="86"/>
                    </a:lnTo>
                    <a:lnTo>
                      <a:pt x="192" y="80"/>
                    </a:lnTo>
                    <a:lnTo>
                      <a:pt x="185" y="77"/>
                    </a:lnTo>
                    <a:lnTo>
                      <a:pt x="177" y="74"/>
                    </a:lnTo>
                    <a:lnTo>
                      <a:pt x="169" y="71"/>
                    </a:lnTo>
                    <a:lnTo>
                      <a:pt x="162" y="68"/>
                    </a:lnTo>
                    <a:lnTo>
                      <a:pt x="155" y="66"/>
                    </a:lnTo>
                    <a:lnTo>
                      <a:pt x="148" y="62"/>
                    </a:lnTo>
                    <a:lnTo>
                      <a:pt x="143" y="60"/>
                    </a:lnTo>
                    <a:lnTo>
                      <a:pt x="137" y="57"/>
                    </a:lnTo>
                    <a:lnTo>
                      <a:pt x="132" y="55"/>
                    </a:lnTo>
                    <a:lnTo>
                      <a:pt x="128" y="54"/>
                    </a:lnTo>
                    <a:lnTo>
                      <a:pt x="117" y="55"/>
                    </a:lnTo>
                    <a:lnTo>
                      <a:pt x="108" y="55"/>
                    </a:lnTo>
                    <a:lnTo>
                      <a:pt x="99" y="55"/>
                    </a:lnTo>
                    <a:lnTo>
                      <a:pt x="91" y="55"/>
                    </a:lnTo>
                    <a:lnTo>
                      <a:pt x="83" y="55"/>
                    </a:lnTo>
                    <a:lnTo>
                      <a:pt x="76" y="54"/>
                    </a:lnTo>
                    <a:lnTo>
                      <a:pt x="70" y="53"/>
                    </a:lnTo>
                    <a:lnTo>
                      <a:pt x="65" y="53"/>
                    </a:lnTo>
                    <a:lnTo>
                      <a:pt x="57" y="55"/>
                    </a:lnTo>
                    <a:lnTo>
                      <a:pt x="49" y="56"/>
                    </a:lnTo>
                    <a:lnTo>
                      <a:pt x="40" y="59"/>
                    </a:lnTo>
                    <a:lnTo>
                      <a:pt x="31" y="60"/>
                    </a:lnTo>
                    <a:lnTo>
                      <a:pt x="23" y="62"/>
                    </a:lnTo>
                    <a:lnTo>
                      <a:pt x="14" y="63"/>
                    </a:lnTo>
                    <a:lnTo>
                      <a:pt x="7" y="64"/>
                    </a:lnTo>
                    <a:lnTo>
                      <a:pt x="0" y="64"/>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8" name="Freeform 222"/>
              <p:cNvSpPr>
                <a:spLocks noChangeAspect="1"/>
              </p:cNvSpPr>
              <p:nvPr/>
            </p:nvSpPr>
            <p:spPr bwMode="auto">
              <a:xfrm>
                <a:off x="554" y="462"/>
                <a:ext cx="17" cy="14"/>
              </a:xfrm>
              <a:custGeom>
                <a:avLst/>
                <a:gdLst>
                  <a:gd name="T0" fmla="*/ 31 w 34"/>
                  <a:gd name="T1" fmla="*/ 0 h 29"/>
                  <a:gd name="T2" fmla="*/ 31 w 34"/>
                  <a:gd name="T3" fmla="*/ 0 h 29"/>
                  <a:gd name="T4" fmla="*/ 22 w 34"/>
                  <a:gd name="T5" fmla="*/ 3 h 29"/>
                  <a:gd name="T6" fmla="*/ 13 w 34"/>
                  <a:gd name="T7" fmla="*/ 8 h 29"/>
                  <a:gd name="T8" fmla="*/ 5 w 34"/>
                  <a:gd name="T9" fmla="*/ 16 h 29"/>
                  <a:gd name="T10" fmla="*/ 0 w 34"/>
                  <a:gd name="T11" fmla="*/ 26 h 29"/>
                  <a:gd name="T12" fmla="*/ 7 w 34"/>
                  <a:gd name="T13" fmla="*/ 29 h 29"/>
                  <a:gd name="T14" fmla="*/ 12 w 34"/>
                  <a:gd name="T15" fmla="*/ 20 h 29"/>
                  <a:gd name="T16" fmla="*/ 18 w 34"/>
                  <a:gd name="T17" fmla="*/ 15 h 29"/>
                  <a:gd name="T18" fmla="*/ 25 w 34"/>
                  <a:gd name="T19" fmla="*/ 10 h 29"/>
                  <a:gd name="T20" fmla="*/ 34 w 34"/>
                  <a:gd name="T21" fmla="*/ 7 h 29"/>
                  <a:gd name="T22" fmla="*/ 34 w 34"/>
                  <a:gd name="T23" fmla="*/ 7 h 29"/>
                  <a:gd name="T24" fmla="*/ 31 w 34"/>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9">
                    <a:moveTo>
                      <a:pt x="31" y="0"/>
                    </a:moveTo>
                    <a:lnTo>
                      <a:pt x="31" y="0"/>
                    </a:lnTo>
                    <a:lnTo>
                      <a:pt x="22" y="3"/>
                    </a:lnTo>
                    <a:lnTo>
                      <a:pt x="13" y="8"/>
                    </a:lnTo>
                    <a:lnTo>
                      <a:pt x="5" y="16"/>
                    </a:lnTo>
                    <a:lnTo>
                      <a:pt x="0" y="26"/>
                    </a:lnTo>
                    <a:lnTo>
                      <a:pt x="7" y="29"/>
                    </a:lnTo>
                    <a:lnTo>
                      <a:pt x="12" y="20"/>
                    </a:lnTo>
                    <a:lnTo>
                      <a:pt x="18" y="15"/>
                    </a:lnTo>
                    <a:lnTo>
                      <a:pt x="25" y="10"/>
                    </a:lnTo>
                    <a:lnTo>
                      <a:pt x="34" y="7"/>
                    </a:lnTo>
                    <a:lnTo>
                      <a:pt x="34"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19" name="Freeform 223"/>
              <p:cNvSpPr>
                <a:spLocks noChangeAspect="1"/>
              </p:cNvSpPr>
              <p:nvPr/>
            </p:nvSpPr>
            <p:spPr bwMode="auto">
              <a:xfrm>
                <a:off x="570" y="449"/>
                <a:ext cx="17" cy="16"/>
              </a:xfrm>
              <a:custGeom>
                <a:avLst/>
                <a:gdLst>
                  <a:gd name="T0" fmla="*/ 29 w 35"/>
                  <a:gd name="T1" fmla="*/ 0 h 33"/>
                  <a:gd name="T2" fmla="*/ 28 w 35"/>
                  <a:gd name="T3" fmla="*/ 0 h 33"/>
                  <a:gd name="T4" fmla="*/ 21 w 35"/>
                  <a:gd name="T5" fmla="*/ 7 h 33"/>
                  <a:gd name="T6" fmla="*/ 14 w 35"/>
                  <a:gd name="T7" fmla="*/ 15 h 33"/>
                  <a:gd name="T8" fmla="*/ 9 w 35"/>
                  <a:gd name="T9" fmla="*/ 21 h 33"/>
                  <a:gd name="T10" fmla="*/ 0 w 35"/>
                  <a:gd name="T11" fmla="*/ 26 h 33"/>
                  <a:gd name="T12" fmla="*/ 3 w 35"/>
                  <a:gd name="T13" fmla="*/ 33 h 33"/>
                  <a:gd name="T14" fmla="*/ 13 w 35"/>
                  <a:gd name="T15" fmla="*/ 28 h 33"/>
                  <a:gd name="T16" fmla="*/ 21 w 35"/>
                  <a:gd name="T17" fmla="*/ 20 h 33"/>
                  <a:gd name="T18" fmla="*/ 26 w 35"/>
                  <a:gd name="T19" fmla="*/ 12 h 33"/>
                  <a:gd name="T20" fmla="*/ 33 w 35"/>
                  <a:gd name="T21" fmla="*/ 7 h 33"/>
                  <a:gd name="T22" fmla="*/ 32 w 35"/>
                  <a:gd name="T23" fmla="*/ 7 h 33"/>
                  <a:gd name="T24" fmla="*/ 33 w 35"/>
                  <a:gd name="T25" fmla="*/ 7 h 33"/>
                  <a:gd name="T26" fmla="*/ 35 w 35"/>
                  <a:gd name="T27" fmla="*/ 5 h 33"/>
                  <a:gd name="T28" fmla="*/ 34 w 35"/>
                  <a:gd name="T29" fmla="*/ 2 h 33"/>
                  <a:gd name="T30" fmla="*/ 32 w 35"/>
                  <a:gd name="T31" fmla="*/ 0 h 33"/>
                  <a:gd name="T32" fmla="*/ 28 w 35"/>
                  <a:gd name="T33" fmla="*/ 0 h 33"/>
                  <a:gd name="T34" fmla="*/ 29 w 35"/>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3">
                    <a:moveTo>
                      <a:pt x="29" y="0"/>
                    </a:moveTo>
                    <a:lnTo>
                      <a:pt x="28" y="0"/>
                    </a:lnTo>
                    <a:lnTo>
                      <a:pt x="21" y="7"/>
                    </a:lnTo>
                    <a:lnTo>
                      <a:pt x="14" y="15"/>
                    </a:lnTo>
                    <a:lnTo>
                      <a:pt x="9" y="21"/>
                    </a:lnTo>
                    <a:lnTo>
                      <a:pt x="0" y="26"/>
                    </a:lnTo>
                    <a:lnTo>
                      <a:pt x="3" y="33"/>
                    </a:lnTo>
                    <a:lnTo>
                      <a:pt x="13" y="28"/>
                    </a:lnTo>
                    <a:lnTo>
                      <a:pt x="21" y="20"/>
                    </a:lnTo>
                    <a:lnTo>
                      <a:pt x="26" y="12"/>
                    </a:lnTo>
                    <a:lnTo>
                      <a:pt x="33" y="7"/>
                    </a:lnTo>
                    <a:lnTo>
                      <a:pt x="32" y="7"/>
                    </a:lnTo>
                    <a:lnTo>
                      <a:pt x="33" y="7"/>
                    </a:lnTo>
                    <a:lnTo>
                      <a:pt x="35" y="5"/>
                    </a:lnTo>
                    <a:lnTo>
                      <a:pt x="34" y="2"/>
                    </a:lnTo>
                    <a:lnTo>
                      <a:pt x="32" y="0"/>
                    </a:lnTo>
                    <a:lnTo>
                      <a:pt x="28"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0" name="Freeform 224"/>
              <p:cNvSpPr>
                <a:spLocks noChangeAspect="1"/>
              </p:cNvSpPr>
              <p:nvPr/>
            </p:nvSpPr>
            <p:spPr bwMode="auto">
              <a:xfrm>
                <a:off x="584" y="445"/>
                <a:ext cx="19" cy="8"/>
              </a:xfrm>
              <a:custGeom>
                <a:avLst/>
                <a:gdLst>
                  <a:gd name="T0" fmla="*/ 37 w 38"/>
                  <a:gd name="T1" fmla="*/ 2 h 16"/>
                  <a:gd name="T2" fmla="*/ 38 w 38"/>
                  <a:gd name="T3" fmla="*/ 2 h 16"/>
                  <a:gd name="T4" fmla="*/ 34 w 38"/>
                  <a:gd name="T5" fmla="*/ 1 h 16"/>
                  <a:gd name="T6" fmla="*/ 30 w 38"/>
                  <a:gd name="T7" fmla="*/ 0 h 16"/>
                  <a:gd name="T8" fmla="*/ 27 w 38"/>
                  <a:gd name="T9" fmla="*/ 1 h 16"/>
                  <a:gd name="T10" fmla="*/ 22 w 38"/>
                  <a:gd name="T11" fmla="*/ 2 h 16"/>
                  <a:gd name="T12" fmla="*/ 19 w 38"/>
                  <a:gd name="T13" fmla="*/ 4 h 16"/>
                  <a:gd name="T14" fmla="*/ 12 w 38"/>
                  <a:gd name="T15" fmla="*/ 5 h 16"/>
                  <a:gd name="T16" fmla="*/ 6 w 38"/>
                  <a:gd name="T17" fmla="*/ 7 h 16"/>
                  <a:gd name="T18" fmla="*/ 0 w 38"/>
                  <a:gd name="T19" fmla="*/ 9 h 16"/>
                  <a:gd name="T20" fmla="*/ 3 w 38"/>
                  <a:gd name="T21" fmla="*/ 16 h 16"/>
                  <a:gd name="T22" fmla="*/ 8 w 38"/>
                  <a:gd name="T23" fmla="*/ 14 h 16"/>
                  <a:gd name="T24" fmla="*/ 14 w 38"/>
                  <a:gd name="T25" fmla="*/ 12 h 16"/>
                  <a:gd name="T26" fmla="*/ 19 w 38"/>
                  <a:gd name="T27" fmla="*/ 11 h 16"/>
                  <a:gd name="T28" fmla="*/ 24 w 38"/>
                  <a:gd name="T29" fmla="*/ 9 h 16"/>
                  <a:gd name="T30" fmla="*/ 27 w 38"/>
                  <a:gd name="T31" fmla="*/ 8 h 16"/>
                  <a:gd name="T32" fmla="*/ 30 w 38"/>
                  <a:gd name="T33" fmla="*/ 9 h 16"/>
                  <a:gd name="T34" fmla="*/ 34 w 38"/>
                  <a:gd name="T35" fmla="*/ 8 h 16"/>
                  <a:gd name="T36" fmla="*/ 36 w 38"/>
                  <a:gd name="T37" fmla="*/ 9 h 16"/>
                  <a:gd name="T38" fmla="*/ 37 w 38"/>
                  <a:gd name="T39" fmla="*/ 9 h 16"/>
                  <a:gd name="T40" fmla="*/ 37 w 38"/>
                  <a:gd name="T4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16">
                    <a:moveTo>
                      <a:pt x="37" y="2"/>
                    </a:moveTo>
                    <a:lnTo>
                      <a:pt x="38" y="2"/>
                    </a:lnTo>
                    <a:lnTo>
                      <a:pt x="34" y="1"/>
                    </a:lnTo>
                    <a:lnTo>
                      <a:pt x="30" y="0"/>
                    </a:lnTo>
                    <a:lnTo>
                      <a:pt x="27" y="1"/>
                    </a:lnTo>
                    <a:lnTo>
                      <a:pt x="22" y="2"/>
                    </a:lnTo>
                    <a:lnTo>
                      <a:pt x="19" y="4"/>
                    </a:lnTo>
                    <a:lnTo>
                      <a:pt x="12" y="5"/>
                    </a:lnTo>
                    <a:lnTo>
                      <a:pt x="6" y="7"/>
                    </a:lnTo>
                    <a:lnTo>
                      <a:pt x="0" y="9"/>
                    </a:lnTo>
                    <a:lnTo>
                      <a:pt x="3" y="16"/>
                    </a:lnTo>
                    <a:lnTo>
                      <a:pt x="8" y="14"/>
                    </a:lnTo>
                    <a:lnTo>
                      <a:pt x="14" y="12"/>
                    </a:lnTo>
                    <a:lnTo>
                      <a:pt x="19" y="11"/>
                    </a:lnTo>
                    <a:lnTo>
                      <a:pt x="24" y="9"/>
                    </a:lnTo>
                    <a:lnTo>
                      <a:pt x="27" y="8"/>
                    </a:lnTo>
                    <a:lnTo>
                      <a:pt x="30" y="9"/>
                    </a:lnTo>
                    <a:lnTo>
                      <a:pt x="34" y="8"/>
                    </a:lnTo>
                    <a:lnTo>
                      <a:pt x="36" y="9"/>
                    </a:lnTo>
                    <a:lnTo>
                      <a:pt x="37" y="9"/>
                    </a:lnTo>
                    <a:lnTo>
                      <a:pt x="3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1" name="Freeform 225"/>
              <p:cNvSpPr>
                <a:spLocks noChangeAspect="1"/>
              </p:cNvSpPr>
              <p:nvPr/>
            </p:nvSpPr>
            <p:spPr bwMode="auto">
              <a:xfrm>
                <a:off x="603" y="443"/>
                <a:ext cx="15" cy="6"/>
              </a:xfrm>
              <a:custGeom>
                <a:avLst/>
                <a:gdLst>
                  <a:gd name="T0" fmla="*/ 27 w 31"/>
                  <a:gd name="T1" fmla="*/ 0 h 12"/>
                  <a:gd name="T2" fmla="*/ 28 w 31"/>
                  <a:gd name="T3" fmla="*/ 0 h 12"/>
                  <a:gd name="T4" fmla="*/ 22 w 31"/>
                  <a:gd name="T5" fmla="*/ 2 h 12"/>
                  <a:gd name="T6" fmla="*/ 15 w 31"/>
                  <a:gd name="T7" fmla="*/ 4 h 12"/>
                  <a:gd name="T8" fmla="*/ 7 w 31"/>
                  <a:gd name="T9" fmla="*/ 5 h 12"/>
                  <a:gd name="T10" fmla="*/ 0 w 31"/>
                  <a:gd name="T11" fmla="*/ 5 h 12"/>
                  <a:gd name="T12" fmla="*/ 0 w 31"/>
                  <a:gd name="T13" fmla="*/ 12 h 12"/>
                  <a:gd name="T14" fmla="*/ 7 w 31"/>
                  <a:gd name="T15" fmla="*/ 12 h 12"/>
                  <a:gd name="T16" fmla="*/ 15 w 31"/>
                  <a:gd name="T17" fmla="*/ 11 h 12"/>
                  <a:gd name="T18" fmla="*/ 24 w 31"/>
                  <a:gd name="T19" fmla="*/ 9 h 12"/>
                  <a:gd name="T20" fmla="*/ 30 w 31"/>
                  <a:gd name="T21" fmla="*/ 7 h 12"/>
                  <a:gd name="T22" fmla="*/ 31 w 31"/>
                  <a:gd name="T23" fmla="*/ 7 h 12"/>
                  <a:gd name="T24" fmla="*/ 27 w 31"/>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12">
                    <a:moveTo>
                      <a:pt x="27" y="0"/>
                    </a:moveTo>
                    <a:lnTo>
                      <a:pt x="28" y="0"/>
                    </a:lnTo>
                    <a:lnTo>
                      <a:pt x="22" y="2"/>
                    </a:lnTo>
                    <a:lnTo>
                      <a:pt x="15" y="4"/>
                    </a:lnTo>
                    <a:lnTo>
                      <a:pt x="7" y="5"/>
                    </a:lnTo>
                    <a:lnTo>
                      <a:pt x="0" y="5"/>
                    </a:lnTo>
                    <a:lnTo>
                      <a:pt x="0" y="12"/>
                    </a:lnTo>
                    <a:lnTo>
                      <a:pt x="7" y="12"/>
                    </a:lnTo>
                    <a:lnTo>
                      <a:pt x="15" y="11"/>
                    </a:lnTo>
                    <a:lnTo>
                      <a:pt x="24" y="9"/>
                    </a:lnTo>
                    <a:lnTo>
                      <a:pt x="30" y="7"/>
                    </a:lnTo>
                    <a:lnTo>
                      <a:pt x="31" y="7"/>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2" name="Freeform 226"/>
              <p:cNvSpPr>
                <a:spLocks noChangeAspect="1"/>
              </p:cNvSpPr>
              <p:nvPr/>
            </p:nvSpPr>
            <p:spPr bwMode="auto">
              <a:xfrm>
                <a:off x="616" y="442"/>
                <a:ext cx="43" cy="16"/>
              </a:xfrm>
              <a:custGeom>
                <a:avLst/>
                <a:gdLst>
                  <a:gd name="T0" fmla="*/ 86 w 86"/>
                  <a:gd name="T1" fmla="*/ 27 h 34"/>
                  <a:gd name="T2" fmla="*/ 86 w 86"/>
                  <a:gd name="T3" fmla="*/ 27 h 34"/>
                  <a:gd name="T4" fmla="*/ 78 w 86"/>
                  <a:gd name="T5" fmla="*/ 22 h 34"/>
                  <a:gd name="T6" fmla="*/ 68 w 86"/>
                  <a:gd name="T7" fmla="*/ 18 h 34"/>
                  <a:gd name="T8" fmla="*/ 56 w 86"/>
                  <a:gd name="T9" fmla="*/ 12 h 34"/>
                  <a:gd name="T10" fmla="*/ 43 w 86"/>
                  <a:gd name="T11" fmla="*/ 7 h 34"/>
                  <a:gd name="T12" fmla="*/ 30 w 86"/>
                  <a:gd name="T13" fmla="*/ 4 h 34"/>
                  <a:gd name="T14" fmla="*/ 18 w 86"/>
                  <a:gd name="T15" fmla="*/ 2 h 34"/>
                  <a:gd name="T16" fmla="*/ 9 w 86"/>
                  <a:gd name="T17" fmla="*/ 0 h 34"/>
                  <a:gd name="T18" fmla="*/ 0 w 86"/>
                  <a:gd name="T19" fmla="*/ 3 h 34"/>
                  <a:gd name="T20" fmla="*/ 4 w 86"/>
                  <a:gd name="T21" fmla="*/ 10 h 34"/>
                  <a:gd name="T22" fmla="*/ 9 w 86"/>
                  <a:gd name="T23" fmla="*/ 7 h 34"/>
                  <a:gd name="T24" fmla="*/ 18 w 86"/>
                  <a:gd name="T25" fmla="*/ 8 h 34"/>
                  <a:gd name="T26" fmla="*/ 30 w 86"/>
                  <a:gd name="T27" fmla="*/ 11 h 34"/>
                  <a:gd name="T28" fmla="*/ 41 w 86"/>
                  <a:gd name="T29" fmla="*/ 14 h 34"/>
                  <a:gd name="T30" fmla="*/ 54 w 86"/>
                  <a:gd name="T31" fmla="*/ 19 h 34"/>
                  <a:gd name="T32" fmla="*/ 65 w 86"/>
                  <a:gd name="T33" fmla="*/ 25 h 34"/>
                  <a:gd name="T34" fmla="*/ 76 w 86"/>
                  <a:gd name="T35" fmla="*/ 29 h 34"/>
                  <a:gd name="T36" fmla="*/ 81 w 86"/>
                  <a:gd name="T37" fmla="*/ 34 h 34"/>
                  <a:gd name="T38" fmla="*/ 81 w 86"/>
                  <a:gd name="T39" fmla="*/ 34 h 34"/>
                  <a:gd name="T40" fmla="*/ 86 w 86"/>
                  <a:gd name="T41"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34">
                    <a:moveTo>
                      <a:pt x="86" y="27"/>
                    </a:moveTo>
                    <a:lnTo>
                      <a:pt x="86" y="27"/>
                    </a:lnTo>
                    <a:lnTo>
                      <a:pt x="78" y="22"/>
                    </a:lnTo>
                    <a:lnTo>
                      <a:pt x="68" y="18"/>
                    </a:lnTo>
                    <a:lnTo>
                      <a:pt x="56" y="12"/>
                    </a:lnTo>
                    <a:lnTo>
                      <a:pt x="43" y="7"/>
                    </a:lnTo>
                    <a:lnTo>
                      <a:pt x="30" y="4"/>
                    </a:lnTo>
                    <a:lnTo>
                      <a:pt x="18" y="2"/>
                    </a:lnTo>
                    <a:lnTo>
                      <a:pt x="9" y="0"/>
                    </a:lnTo>
                    <a:lnTo>
                      <a:pt x="0" y="3"/>
                    </a:lnTo>
                    <a:lnTo>
                      <a:pt x="4" y="10"/>
                    </a:lnTo>
                    <a:lnTo>
                      <a:pt x="9" y="7"/>
                    </a:lnTo>
                    <a:lnTo>
                      <a:pt x="18" y="8"/>
                    </a:lnTo>
                    <a:lnTo>
                      <a:pt x="30" y="11"/>
                    </a:lnTo>
                    <a:lnTo>
                      <a:pt x="41" y="14"/>
                    </a:lnTo>
                    <a:lnTo>
                      <a:pt x="54" y="19"/>
                    </a:lnTo>
                    <a:lnTo>
                      <a:pt x="65" y="25"/>
                    </a:lnTo>
                    <a:lnTo>
                      <a:pt x="76" y="29"/>
                    </a:lnTo>
                    <a:lnTo>
                      <a:pt x="81" y="34"/>
                    </a:lnTo>
                    <a:lnTo>
                      <a:pt x="81" y="34"/>
                    </a:lnTo>
                    <a:lnTo>
                      <a:pt x="8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3" name="Freeform 227"/>
              <p:cNvSpPr>
                <a:spLocks noChangeAspect="1"/>
              </p:cNvSpPr>
              <p:nvPr/>
            </p:nvSpPr>
            <p:spPr bwMode="auto">
              <a:xfrm>
                <a:off x="657" y="455"/>
                <a:ext cx="14" cy="9"/>
              </a:xfrm>
              <a:custGeom>
                <a:avLst/>
                <a:gdLst>
                  <a:gd name="T0" fmla="*/ 29 w 29"/>
                  <a:gd name="T1" fmla="*/ 9 h 18"/>
                  <a:gd name="T2" fmla="*/ 29 w 29"/>
                  <a:gd name="T3" fmla="*/ 9 h 18"/>
                  <a:gd name="T4" fmla="*/ 23 w 29"/>
                  <a:gd name="T5" fmla="*/ 10 h 18"/>
                  <a:gd name="T6" fmla="*/ 19 w 29"/>
                  <a:gd name="T7" fmla="*/ 9 h 18"/>
                  <a:gd name="T8" fmla="*/ 14 w 29"/>
                  <a:gd name="T9" fmla="*/ 7 h 18"/>
                  <a:gd name="T10" fmla="*/ 5 w 29"/>
                  <a:gd name="T11" fmla="*/ 0 h 18"/>
                  <a:gd name="T12" fmla="*/ 0 w 29"/>
                  <a:gd name="T13" fmla="*/ 7 h 18"/>
                  <a:gd name="T14" fmla="*/ 10 w 29"/>
                  <a:gd name="T15" fmla="*/ 14 h 18"/>
                  <a:gd name="T16" fmla="*/ 16 w 29"/>
                  <a:gd name="T17" fmla="*/ 16 h 18"/>
                  <a:gd name="T18" fmla="*/ 23 w 29"/>
                  <a:gd name="T19" fmla="*/ 17 h 18"/>
                  <a:gd name="T20" fmla="*/ 29 w 29"/>
                  <a:gd name="T21" fmla="*/ 18 h 18"/>
                  <a:gd name="T22" fmla="*/ 29 w 29"/>
                  <a:gd name="T23" fmla="*/ 18 h 18"/>
                  <a:gd name="T24" fmla="*/ 29 w 29"/>
                  <a:gd name="T2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18">
                    <a:moveTo>
                      <a:pt x="29" y="9"/>
                    </a:moveTo>
                    <a:lnTo>
                      <a:pt x="29" y="9"/>
                    </a:lnTo>
                    <a:lnTo>
                      <a:pt x="23" y="10"/>
                    </a:lnTo>
                    <a:lnTo>
                      <a:pt x="19" y="9"/>
                    </a:lnTo>
                    <a:lnTo>
                      <a:pt x="14" y="7"/>
                    </a:lnTo>
                    <a:lnTo>
                      <a:pt x="5" y="0"/>
                    </a:lnTo>
                    <a:lnTo>
                      <a:pt x="0" y="7"/>
                    </a:lnTo>
                    <a:lnTo>
                      <a:pt x="10" y="14"/>
                    </a:lnTo>
                    <a:lnTo>
                      <a:pt x="16" y="16"/>
                    </a:lnTo>
                    <a:lnTo>
                      <a:pt x="23" y="17"/>
                    </a:lnTo>
                    <a:lnTo>
                      <a:pt x="29" y="18"/>
                    </a:lnTo>
                    <a:lnTo>
                      <a:pt x="29" y="18"/>
                    </a:lnTo>
                    <a:lnTo>
                      <a:pt x="2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4" name="Freeform 228"/>
              <p:cNvSpPr>
                <a:spLocks noChangeAspect="1"/>
              </p:cNvSpPr>
              <p:nvPr/>
            </p:nvSpPr>
            <p:spPr bwMode="auto">
              <a:xfrm>
                <a:off x="671" y="460"/>
                <a:ext cx="19" cy="16"/>
              </a:xfrm>
              <a:custGeom>
                <a:avLst/>
                <a:gdLst>
                  <a:gd name="T0" fmla="*/ 38 w 38"/>
                  <a:gd name="T1" fmla="*/ 30 h 32"/>
                  <a:gd name="T2" fmla="*/ 38 w 38"/>
                  <a:gd name="T3" fmla="*/ 30 h 32"/>
                  <a:gd name="T4" fmla="*/ 35 w 38"/>
                  <a:gd name="T5" fmla="*/ 23 h 32"/>
                  <a:gd name="T6" fmla="*/ 30 w 38"/>
                  <a:gd name="T7" fmla="*/ 17 h 32"/>
                  <a:gd name="T8" fmla="*/ 24 w 38"/>
                  <a:gd name="T9" fmla="*/ 13 h 32"/>
                  <a:gd name="T10" fmla="*/ 20 w 38"/>
                  <a:gd name="T11" fmla="*/ 8 h 32"/>
                  <a:gd name="T12" fmla="*/ 14 w 38"/>
                  <a:gd name="T13" fmla="*/ 6 h 32"/>
                  <a:gd name="T14" fmla="*/ 8 w 38"/>
                  <a:gd name="T15" fmla="*/ 4 h 32"/>
                  <a:gd name="T16" fmla="*/ 5 w 38"/>
                  <a:gd name="T17" fmla="*/ 1 h 32"/>
                  <a:gd name="T18" fmla="*/ 0 w 38"/>
                  <a:gd name="T19" fmla="*/ 0 h 32"/>
                  <a:gd name="T20" fmla="*/ 0 w 38"/>
                  <a:gd name="T21" fmla="*/ 9 h 32"/>
                  <a:gd name="T22" fmla="*/ 2 w 38"/>
                  <a:gd name="T23" fmla="*/ 8 h 32"/>
                  <a:gd name="T24" fmla="*/ 6 w 38"/>
                  <a:gd name="T25" fmla="*/ 10 h 32"/>
                  <a:gd name="T26" fmla="*/ 12 w 38"/>
                  <a:gd name="T27" fmla="*/ 13 h 32"/>
                  <a:gd name="T28" fmla="*/ 15 w 38"/>
                  <a:gd name="T29" fmla="*/ 15 h 32"/>
                  <a:gd name="T30" fmla="*/ 20 w 38"/>
                  <a:gd name="T31" fmla="*/ 20 h 32"/>
                  <a:gd name="T32" fmla="*/ 25 w 38"/>
                  <a:gd name="T33" fmla="*/ 22 h 32"/>
                  <a:gd name="T34" fmla="*/ 28 w 38"/>
                  <a:gd name="T35" fmla="*/ 28 h 32"/>
                  <a:gd name="T36" fmla="*/ 31 w 38"/>
                  <a:gd name="T37" fmla="*/ 32 h 32"/>
                  <a:gd name="T38" fmla="*/ 31 w 38"/>
                  <a:gd name="T39" fmla="*/ 32 h 32"/>
                  <a:gd name="T40" fmla="*/ 38 w 38"/>
                  <a:gd name="T4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2">
                    <a:moveTo>
                      <a:pt x="38" y="30"/>
                    </a:moveTo>
                    <a:lnTo>
                      <a:pt x="38" y="30"/>
                    </a:lnTo>
                    <a:lnTo>
                      <a:pt x="35" y="23"/>
                    </a:lnTo>
                    <a:lnTo>
                      <a:pt x="30" y="17"/>
                    </a:lnTo>
                    <a:lnTo>
                      <a:pt x="24" y="13"/>
                    </a:lnTo>
                    <a:lnTo>
                      <a:pt x="20" y="8"/>
                    </a:lnTo>
                    <a:lnTo>
                      <a:pt x="14" y="6"/>
                    </a:lnTo>
                    <a:lnTo>
                      <a:pt x="8" y="4"/>
                    </a:lnTo>
                    <a:lnTo>
                      <a:pt x="5" y="1"/>
                    </a:lnTo>
                    <a:lnTo>
                      <a:pt x="0" y="0"/>
                    </a:lnTo>
                    <a:lnTo>
                      <a:pt x="0" y="9"/>
                    </a:lnTo>
                    <a:lnTo>
                      <a:pt x="2" y="8"/>
                    </a:lnTo>
                    <a:lnTo>
                      <a:pt x="6" y="10"/>
                    </a:lnTo>
                    <a:lnTo>
                      <a:pt x="12" y="13"/>
                    </a:lnTo>
                    <a:lnTo>
                      <a:pt x="15" y="15"/>
                    </a:lnTo>
                    <a:lnTo>
                      <a:pt x="20" y="20"/>
                    </a:lnTo>
                    <a:lnTo>
                      <a:pt x="25" y="22"/>
                    </a:lnTo>
                    <a:lnTo>
                      <a:pt x="28" y="28"/>
                    </a:lnTo>
                    <a:lnTo>
                      <a:pt x="31" y="32"/>
                    </a:lnTo>
                    <a:lnTo>
                      <a:pt x="31" y="32"/>
                    </a:lnTo>
                    <a:lnTo>
                      <a:pt x="3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5" name="Freeform 229"/>
              <p:cNvSpPr>
                <a:spLocks noChangeAspect="1"/>
              </p:cNvSpPr>
              <p:nvPr/>
            </p:nvSpPr>
            <p:spPr bwMode="auto">
              <a:xfrm>
                <a:off x="687" y="475"/>
                <a:ext cx="12" cy="19"/>
              </a:xfrm>
              <a:custGeom>
                <a:avLst/>
                <a:gdLst>
                  <a:gd name="T0" fmla="*/ 24 w 24"/>
                  <a:gd name="T1" fmla="*/ 33 h 38"/>
                  <a:gd name="T2" fmla="*/ 24 w 24"/>
                  <a:gd name="T3" fmla="*/ 33 h 38"/>
                  <a:gd name="T4" fmla="*/ 21 w 24"/>
                  <a:gd name="T5" fmla="*/ 28 h 38"/>
                  <a:gd name="T6" fmla="*/ 16 w 24"/>
                  <a:gd name="T7" fmla="*/ 21 h 38"/>
                  <a:gd name="T8" fmla="*/ 13 w 24"/>
                  <a:gd name="T9" fmla="*/ 12 h 38"/>
                  <a:gd name="T10" fmla="*/ 7 w 24"/>
                  <a:gd name="T11" fmla="*/ 0 h 38"/>
                  <a:gd name="T12" fmla="*/ 0 w 24"/>
                  <a:gd name="T13" fmla="*/ 2 h 38"/>
                  <a:gd name="T14" fmla="*/ 6 w 24"/>
                  <a:gd name="T15" fmla="*/ 14 h 38"/>
                  <a:gd name="T16" fmla="*/ 9 w 24"/>
                  <a:gd name="T17" fmla="*/ 23 h 38"/>
                  <a:gd name="T18" fmla="*/ 14 w 24"/>
                  <a:gd name="T19" fmla="*/ 32 h 38"/>
                  <a:gd name="T20" fmla="*/ 17 w 24"/>
                  <a:gd name="T21" fmla="*/ 38 h 38"/>
                  <a:gd name="T22" fmla="*/ 17 w 24"/>
                  <a:gd name="T23" fmla="*/ 38 h 38"/>
                  <a:gd name="T24" fmla="*/ 24 w 24"/>
                  <a:gd name="T25"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8">
                    <a:moveTo>
                      <a:pt x="24" y="33"/>
                    </a:moveTo>
                    <a:lnTo>
                      <a:pt x="24" y="33"/>
                    </a:lnTo>
                    <a:lnTo>
                      <a:pt x="21" y="28"/>
                    </a:lnTo>
                    <a:lnTo>
                      <a:pt x="16" y="21"/>
                    </a:lnTo>
                    <a:lnTo>
                      <a:pt x="13" y="12"/>
                    </a:lnTo>
                    <a:lnTo>
                      <a:pt x="7" y="0"/>
                    </a:lnTo>
                    <a:lnTo>
                      <a:pt x="0" y="2"/>
                    </a:lnTo>
                    <a:lnTo>
                      <a:pt x="6" y="14"/>
                    </a:lnTo>
                    <a:lnTo>
                      <a:pt x="9" y="23"/>
                    </a:lnTo>
                    <a:lnTo>
                      <a:pt x="14" y="32"/>
                    </a:lnTo>
                    <a:lnTo>
                      <a:pt x="17" y="38"/>
                    </a:lnTo>
                    <a:lnTo>
                      <a:pt x="17" y="38"/>
                    </a:lnTo>
                    <a:lnTo>
                      <a:pt x="2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6" name="Freeform 230"/>
              <p:cNvSpPr>
                <a:spLocks noChangeAspect="1"/>
              </p:cNvSpPr>
              <p:nvPr/>
            </p:nvSpPr>
            <p:spPr bwMode="auto">
              <a:xfrm>
                <a:off x="695" y="491"/>
                <a:ext cx="14" cy="15"/>
              </a:xfrm>
              <a:custGeom>
                <a:avLst/>
                <a:gdLst>
                  <a:gd name="T0" fmla="*/ 28 w 28"/>
                  <a:gd name="T1" fmla="*/ 27 h 29"/>
                  <a:gd name="T2" fmla="*/ 28 w 28"/>
                  <a:gd name="T3" fmla="*/ 28 h 29"/>
                  <a:gd name="T4" fmla="*/ 25 w 28"/>
                  <a:gd name="T5" fmla="*/ 19 h 29"/>
                  <a:gd name="T6" fmla="*/ 18 w 28"/>
                  <a:gd name="T7" fmla="*/ 12 h 29"/>
                  <a:gd name="T8" fmla="*/ 12 w 28"/>
                  <a:gd name="T9" fmla="*/ 6 h 29"/>
                  <a:gd name="T10" fmla="*/ 7 w 28"/>
                  <a:gd name="T11" fmla="*/ 0 h 29"/>
                  <a:gd name="T12" fmla="*/ 0 w 28"/>
                  <a:gd name="T13" fmla="*/ 5 h 29"/>
                  <a:gd name="T14" fmla="*/ 7 w 28"/>
                  <a:gd name="T15" fmla="*/ 11 h 29"/>
                  <a:gd name="T16" fmla="*/ 13 w 28"/>
                  <a:gd name="T17" fmla="*/ 17 h 29"/>
                  <a:gd name="T18" fmla="*/ 18 w 28"/>
                  <a:gd name="T19" fmla="*/ 23 h 29"/>
                  <a:gd name="T20" fmla="*/ 21 w 28"/>
                  <a:gd name="T21" fmla="*/ 28 h 29"/>
                  <a:gd name="T22" fmla="*/ 21 w 28"/>
                  <a:gd name="T23" fmla="*/ 29 h 29"/>
                  <a:gd name="T24" fmla="*/ 28 w 28"/>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9">
                    <a:moveTo>
                      <a:pt x="28" y="27"/>
                    </a:moveTo>
                    <a:lnTo>
                      <a:pt x="28" y="28"/>
                    </a:lnTo>
                    <a:lnTo>
                      <a:pt x="25" y="19"/>
                    </a:lnTo>
                    <a:lnTo>
                      <a:pt x="18" y="12"/>
                    </a:lnTo>
                    <a:lnTo>
                      <a:pt x="12" y="6"/>
                    </a:lnTo>
                    <a:lnTo>
                      <a:pt x="7" y="0"/>
                    </a:lnTo>
                    <a:lnTo>
                      <a:pt x="0" y="5"/>
                    </a:lnTo>
                    <a:lnTo>
                      <a:pt x="7" y="11"/>
                    </a:lnTo>
                    <a:lnTo>
                      <a:pt x="13" y="17"/>
                    </a:lnTo>
                    <a:lnTo>
                      <a:pt x="18" y="23"/>
                    </a:lnTo>
                    <a:lnTo>
                      <a:pt x="21" y="28"/>
                    </a:lnTo>
                    <a:lnTo>
                      <a:pt x="21" y="29"/>
                    </a:lnTo>
                    <a:lnTo>
                      <a:pt x="2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7" name="Freeform 231"/>
              <p:cNvSpPr>
                <a:spLocks noChangeAspect="1"/>
              </p:cNvSpPr>
              <p:nvPr/>
            </p:nvSpPr>
            <p:spPr bwMode="auto">
              <a:xfrm>
                <a:off x="706" y="504"/>
                <a:ext cx="17" cy="27"/>
              </a:xfrm>
              <a:custGeom>
                <a:avLst/>
                <a:gdLst>
                  <a:gd name="T0" fmla="*/ 29 w 35"/>
                  <a:gd name="T1" fmla="*/ 53 h 53"/>
                  <a:gd name="T2" fmla="*/ 32 w 35"/>
                  <a:gd name="T3" fmla="*/ 46 h 53"/>
                  <a:gd name="T4" fmla="*/ 23 w 35"/>
                  <a:gd name="T5" fmla="*/ 37 h 53"/>
                  <a:gd name="T6" fmla="*/ 16 w 35"/>
                  <a:gd name="T7" fmla="*/ 24 h 53"/>
                  <a:gd name="T8" fmla="*/ 11 w 35"/>
                  <a:gd name="T9" fmla="*/ 10 h 53"/>
                  <a:gd name="T10" fmla="*/ 7 w 35"/>
                  <a:gd name="T11" fmla="*/ 0 h 53"/>
                  <a:gd name="T12" fmla="*/ 0 w 35"/>
                  <a:gd name="T13" fmla="*/ 2 h 53"/>
                  <a:gd name="T14" fmla="*/ 4 w 35"/>
                  <a:gd name="T15" fmla="*/ 13 h 53"/>
                  <a:gd name="T16" fmla="*/ 9 w 35"/>
                  <a:gd name="T17" fmla="*/ 26 h 53"/>
                  <a:gd name="T18" fmla="*/ 16 w 35"/>
                  <a:gd name="T19" fmla="*/ 41 h 53"/>
                  <a:gd name="T20" fmla="*/ 28 w 35"/>
                  <a:gd name="T21" fmla="*/ 53 h 53"/>
                  <a:gd name="T22" fmla="*/ 31 w 35"/>
                  <a:gd name="T23" fmla="*/ 46 h 53"/>
                  <a:gd name="T24" fmla="*/ 28 w 35"/>
                  <a:gd name="T25" fmla="*/ 53 h 53"/>
                  <a:gd name="T26" fmla="*/ 31 w 35"/>
                  <a:gd name="T27" fmla="*/ 53 h 53"/>
                  <a:gd name="T28" fmla="*/ 34 w 35"/>
                  <a:gd name="T29" fmla="*/ 51 h 53"/>
                  <a:gd name="T30" fmla="*/ 35 w 35"/>
                  <a:gd name="T31" fmla="*/ 48 h 53"/>
                  <a:gd name="T32" fmla="*/ 32 w 35"/>
                  <a:gd name="T33" fmla="*/ 46 h 53"/>
                  <a:gd name="T34" fmla="*/ 29 w 35"/>
                  <a:gd name="T3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53">
                    <a:moveTo>
                      <a:pt x="29" y="53"/>
                    </a:moveTo>
                    <a:lnTo>
                      <a:pt x="32" y="46"/>
                    </a:lnTo>
                    <a:lnTo>
                      <a:pt x="23" y="37"/>
                    </a:lnTo>
                    <a:lnTo>
                      <a:pt x="16" y="24"/>
                    </a:lnTo>
                    <a:lnTo>
                      <a:pt x="11" y="10"/>
                    </a:lnTo>
                    <a:lnTo>
                      <a:pt x="7" y="0"/>
                    </a:lnTo>
                    <a:lnTo>
                      <a:pt x="0" y="2"/>
                    </a:lnTo>
                    <a:lnTo>
                      <a:pt x="4" y="13"/>
                    </a:lnTo>
                    <a:lnTo>
                      <a:pt x="9" y="26"/>
                    </a:lnTo>
                    <a:lnTo>
                      <a:pt x="16" y="41"/>
                    </a:lnTo>
                    <a:lnTo>
                      <a:pt x="28" y="53"/>
                    </a:lnTo>
                    <a:lnTo>
                      <a:pt x="31" y="46"/>
                    </a:lnTo>
                    <a:lnTo>
                      <a:pt x="28" y="53"/>
                    </a:lnTo>
                    <a:lnTo>
                      <a:pt x="31" y="53"/>
                    </a:lnTo>
                    <a:lnTo>
                      <a:pt x="34" y="51"/>
                    </a:lnTo>
                    <a:lnTo>
                      <a:pt x="35" y="48"/>
                    </a:lnTo>
                    <a:lnTo>
                      <a:pt x="32" y="46"/>
                    </a:lnTo>
                    <a:lnTo>
                      <a:pt x="29"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8" name="Freeform 232"/>
              <p:cNvSpPr>
                <a:spLocks noChangeAspect="1"/>
              </p:cNvSpPr>
              <p:nvPr/>
            </p:nvSpPr>
            <p:spPr bwMode="auto">
              <a:xfrm>
                <a:off x="692" y="501"/>
                <a:ext cx="29" cy="30"/>
              </a:xfrm>
              <a:custGeom>
                <a:avLst/>
                <a:gdLst>
                  <a:gd name="T0" fmla="*/ 0 w 58"/>
                  <a:gd name="T1" fmla="*/ 2 h 60"/>
                  <a:gd name="T2" fmla="*/ 0 w 58"/>
                  <a:gd name="T3" fmla="*/ 2 h 60"/>
                  <a:gd name="T4" fmla="*/ 4 w 58"/>
                  <a:gd name="T5" fmla="*/ 10 h 60"/>
                  <a:gd name="T6" fmla="*/ 9 w 58"/>
                  <a:gd name="T7" fmla="*/ 20 h 60"/>
                  <a:gd name="T8" fmla="*/ 13 w 58"/>
                  <a:gd name="T9" fmla="*/ 29 h 60"/>
                  <a:gd name="T10" fmla="*/ 21 w 58"/>
                  <a:gd name="T11" fmla="*/ 36 h 60"/>
                  <a:gd name="T12" fmla="*/ 28 w 58"/>
                  <a:gd name="T13" fmla="*/ 43 h 60"/>
                  <a:gd name="T14" fmla="*/ 35 w 58"/>
                  <a:gd name="T15" fmla="*/ 51 h 60"/>
                  <a:gd name="T16" fmla="*/ 46 w 58"/>
                  <a:gd name="T17" fmla="*/ 55 h 60"/>
                  <a:gd name="T18" fmla="*/ 56 w 58"/>
                  <a:gd name="T19" fmla="*/ 60 h 60"/>
                  <a:gd name="T20" fmla="*/ 58 w 58"/>
                  <a:gd name="T21" fmla="*/ 53 h 60"/>
                  <a:gd name="T22" fmla="*/ 48 w 58"/>
                  <a:gd name="T23" fmla="*/ 48 h 60"/>
                  <a:gd name="T24" fmla="*/ 40 w 58"/>
                  <a:gd name="T25" fmla="*/ 44 h 60"/>
                  <a:gd name="T26" fmla="*/ 33 w 58"/>
                  <a:gd name="T27" fmla="*/ 38 h 60"/>
                  <a:gd name="T28" fmla="*/ 26 w 58"/>
                  <a:gd name="T29" fmla="*/ 31 h 60"/>
                  <a:gd name="T30" fmla="*/ 20 w 58"/>
                  <a:gd name="T31" fmla="*/ 24 h 60"/>
                  <a:gd name="T32" fmla="*/ 16 w 58"/>
                  <a:gd name="T33" fmla="*/ 17 h 60"/>
                  <a:gd name="T34" fmla="*/ 11 w 58"/>
                  <a:gd name="T35" fmla="*/ 8 h 60"/>
                  <a:gd name="T36" fmla="*/ 6 w 58"/>
                  <a:gd name="T37" fmla="*/ 0 h 60"/>
                  <a:gd name="T38" fmla="*/ 6 w 58"/>
                  <a:gd name="T39" fmla="*/ 0 h 60"/>
                  <a:gd name="T40" fmla="*/ 0 w 58"/>
                  <a:gd name="T41"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60">
                    <a:moveTo>
                      <a:pt x="0" y="2"/>
                    </a:moveTo>
                    <a:lnTo>
                      <a:pt x="0" y="2"/>
                    </a:lnTo>
                    <a:lnTo>
                      <a:pt x="4" y="10"/>
                    </a:lnTo>
                    <a:lnTo>
                      <a:pt x="9" y="20"/>
                    </a:lnTo>
                    <a:lnTo>
                      <a:pt x="13" y="29"/>
                    </a:lnTo>
                    <a:lnTo>
                      <a:pt x="21" y="36"/>
                    </a:lnTo>
                    <a:lnTo>
                      <a:pt x="28" y="43"/>
                    </a:lnTo>
                    <a:lnTo>
                      <a:pt x="35" y="51"/>
                    </a:lnTo>
                    <a:lnTo>
                      <a:pt x="46" y="55"/>
                    </a:lnTo>
                    <a:lnTo>
                      <a:pt x="56" y="60"/>
                    </a:lnTo>
                    <a:lnTo>
                      <a:pt x="58" y="53"/>
                    </a:lnTo>
                    <a:lnTo>
                      <a:pt x="48" y="48"/>
                    </a:lnTo>
                    <a:lnTo>
                      <a:pt x="40" y="44"/>
                    </a:lnTo>
                    <a:lnTo>
                      <a:pt x="33" y="38"/>
                    </a:lnTo>
                    <a:lnTo>
                      <a:pt x="26" y="31"/>
                    </a:lnTo>
                    <a:lnTo>
                      <a:pt x="20" y="24"/>
                    </a:lnTo>
                    <a:lnTo>
                      <a:pt x="16" y="17"/>
                    </a:lnTo>
                    <a:lnTo>
                      <a:pt x="11" y="8"/>
                    </a:lnTo>
                    <a:lnTo>
                      <a:pt x="6" y="0"/>
                    </a:lnTo>
                    <a:lnTo>
                      <a:pt x="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29" name="Freeform 233"/>
              <p:cNvSpPr>
                <a:spLocks noChangeAspect="1"/>
              </p:cNvSpPr>
              <p:nvPr/>
            </p:nvSpPr>
            <p:spPr bwMode="auto">
              <a:xfrm>
                <a:off x="678" y="478"/>
                <a:ext cx="17" cy="24"/>
              </a:xfrm>
              <a:custGeom>
                <a:avLst/>
                <a:gdLst>
                  <a:gd name="T0" fmla="*/ 0 w 34"/>
                  <a:gd name="T1" fmla="*/ 7 h 48"/>
                  <a:gd name="T2" fmla="*/ 0 w 34"/>
                  <a:gd name="T3" fmla="*/ 7 h 48"/>
                  <a:gd name="T4" fmla="*/ 9 w 34"/>
                  <a:gd name="T5" fmla="*/ 14 h 48"/>
                  <a:gd name="T6" fmla="*/ 15 w 34"/>
                  <a:gd name="T7" fmla="*/ 22 h 48"/>
                  <a:gd name="T8" fmla="*/ 21 w 34"/>
                  <a:gd name="T9" fmla="*/ 32 h 48"/>
                  <a:gd name="T10" fmla="*/ 28 w 34"/>
                  <a:gd name="T11" fmla="*/ 48 h 48"/>
                  <a:gd name="T12" fmla="*/ 34 w 34"/>
                  <a:gd name="T13" fmla="*/ 46 h 48"/>
                  <a:gd name="T14" fmla="*/ 28 w 34"/>
                  <a:gd name="T15" fmla="*/ 30 h 48"/>
                  <a:gd name="T16" fmla="*/ 22 w 34"/>
                  <a:gd name="T17" fmla="*/ 17 h 48"/>
                  <a:gd name="T18" fmla="*/ 14 w 34"/>
                  <a:gd name="T19" fmla="*/ 9 h 48"/>
                  <a:gd name="T20" fmla="*/ 5 w 34"/>
                  <a:gd name="T21" fmla="*/ 0 h 48"/>
                  <a:gd name="T22" fmla="*/ 5 w 34"/>
                  <a:gd name="T23" fmla="*/ 0 h 48"/>
                  <a:gd name="T24" fmla="*/ 0 w 34"/>
                  <a:gd name="T25" fmla="*/ 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8">
                    <a:moveTo>
                      <a:pt x="0" y="7"/>
                    </a:moveTo>
                    <a:lnTo>
                      <a:pt x="0" y="7"/>
                    </a:lnTo>
                    <a:lnTo>
                      <a:pt x="9" y="14"/>
                    </a:lnTo>
                    <a:lnTo>
                      <a:pt x="15" y="22"/>
                    </a:lnTo>
                    <a:lnTo>
                      <a:pt x="21" y="32"/>
                    </a:lnTo>
                    <a:lnTo>
                      <a:pt x="28" y="48"/>
                    </a:lnTo>
                    <a:lnTo>
                      <a:pt x="34" y="46"/>
                    </a:lnTo>
                    <a:lnTo>
                      <a:pt x="28" y="30"/>
                    </a:lnTo>
                    <a:lnTo>
                      <a:pt x="22" y="17"/>
                    </a:lnTo>
                    <a:lnTo>
                      <a:pt x="14" y="9"/>
                    </a:lnTo>
                    <a:lnTo>
                      <a:pt x="5" y="0"/>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0" name="Freeform 234"/>
              <p:cNvSpPr>
                <a:spLocks noChangeAspect="1"/>
              </p:cNvSpPr>
              <p:nvPr/>
            </p:nvSpPr>
            <p:spPr bwMode="auto">
              <a:xfrm>
                <a:off x="663" y="462"/>
                <a:ext cx="17" cy="19"/>
              </a:xfrm>
              <a:custGeom>
                <a:avLst/>
                <a:gdLst>
                  <a:gd name="T0" fmla="*/ 3 w 35"/>
                  <a:gd name="T1" fmla="*/ 9 h 38"/>
                  <a:gd name="T2" fmla="*/ 0 w 35"/>
                  <a:gd name="T3" fmla="*/ 7 h 38"/>
                  <a:gd name="T4" fmla="*/ 6 w 35"/>
                  <a:gd name="T5" fmla="*/ 14 h 38"/>
                  <a:gd name="T6" fmla="*/ 12 w 35"/>
                  <a:gd name="T7" fmla="*/ 21 h 38"/>
                  <a:gd name="T8" fmla="*/ 20 w 35"/>
                  <a:gd name="T9" fmla="*/ 29 h 38"/>
                  <a:gd name="T10" fmla="*/ 30 w 35"/>
                  <a:gd name="T11" fmla="*/ 38 h 38"/>
                  <a:gd name="T12" fmla="*/ 35 w 35"/>
                  <a:gd name="T13" fmla="*/ 31 h 38"/>
                  <a:gd name="T14" fmla="*/ 24 w 35"/>
                  <a:gd name="T15" fmla="*/ 24 h 38"/>
                  <a:gd name="T16" fmla="*/ 18 w 35"/>
                  <a:gd name="T17" fmla="*/ 16 h 38"/>
                  <a:gd name="T18" fmla="*/ 13 w 35"/>
                  <a:gd name="T19" fmla="*/ 9 h 38"/>
                  <a:gd name="T20" fmla="*/ 7 w 35"/>
                  <a:gd name="T21" fmla="*/ 2 h 38"/>
                  <a:gd name="T22" fmla="*/ 3 w 35"/>
                  <a:gd name="T23" fmla="*/ 0 h 38"/>
                  <a:gd name="T24" fmla="*/ 7 w 35"/>
                  <a:gd name="T25" fmla="*/ 2 h 38"/>
                  <a:gd name="T26" fmla="*/ 5 w 35"/>
                  <a:gd name="T27" fmla="*/ 0 h 38"/>
                  <a:gd name="T28" fmla="*/ 2 w 35"/>
                  <a:gd name="T29" fmla="*/ 1 h 38"/>
                  <a:gd name="T30" fmla="*/ 0 w 35"/>
                  <a:gd name="T31" fmla="*/ 3 h 38"/>
                  <a:gd name="T32" fmla="*/ 0 w 35"/>
                  <a:gd name="T33" fmla="*/ 7 h 38"/>
                  <a:gd name="T34" fmla="*/ 3 w 35"/>
                  <a:gd name="T35"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8">
                    <a:moveTo>
                      <a:pt x="3" y="9"/>
                    </a:moveTo>
                    <a:lnTo>
                      <a:pt x="0" y="7"/>
                    </a:lnTo>
                    <a:lnTo>
                      <a:pt x="6" y="14"/>
                    </a:lnTo>
                    <a:lnTo>
                      <a:pt x="12" y="21"/>
                    </a:lnTo>
                    <a:lnTo>
                      <a:pt x="20" y="29"/>
                    </a:lnTo>
                    <a:lnTo>
                      <a:pt x="30" y="38"/>
                    </a:lnTo>
                    <a:lnTo>
                      <a:pt x="35" y="31"/>
                    </a:lnTo>
                    <a:lnTo>
                      <a:pt x="24" y="24"/>
                    </a:lnTo>
                    <a:lnTo>
                      <a:pt x="18" y="16"/>
                    </a:lnTo>
                    <a:lnTo>
                      <a:pt x="13" y="9"/>
                    </a:lnTo>
                    <a:lnTo>
                      <a:pt x="7" y="2"/>
                    </a:lnTo>
                    <a:lnTo>
                      <a:pt x="3" y="0"/>
                    </a:lnTo>
                    <a:lnTo>
                      <a:pt x="7" y="2"/>
                    </a:lnTo>
                    <a:lnTo>
                      <a:pt x="5" y="0"/>
                    </a:lnTo>
                    <a:lnTo>
                      <a:pt x="2" y="1"/>
                    </a:lnTo>
                    <a:lnTo>
                      <a:pt x="0" y="3"/>
                    </a:lnTo>
                    <a:lnTo>
                      <a:pt x="0" y="7"/>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1" name="Freeform 235"/>
              <p:cNvSpPr>
                <a:spLocks noChangeAspect="1"/>
              </p:cNvSpPr>
              <p:nvPr/>
            </p:nvSpPr>
            <p:spPr bwMode="auto">
              <a:xfrm>
                <a:off x="639" y="455"/>
                <a:ext cx="26" cy="12"/>
              </a:xfrm>
              <a:custGeom>
                <a:avLst/>
                <a:gdLst>
                  <a:gd name="T0" fmla="*/ 0 w 50"/>
                  <a:gd name="T1" fmla="*/ 7 h 24"/>
                  <a:gd name="T2" fmla="*/ 0 w 50"/>
                  <a:gd name="T3" fmla="*/ 7 h 24"/>
                  <a:gd name="T4" fmla="*/ 6 w 50"/>
                  <a:gd name="T5" fmla="*/ 9 h 24"/>
                  <a:gd name="T6" fmla="*/ 11 w 50"/>
                  <a:gd name="T7" fmla="*/ 11 h 24"/>
                  <a:gd name="T8" fmla="*/ 17 w 50"/>
                  <a:gd name="T9" fmla="*/ 14 h 24"/>
                  <a:gd name="T10" fmla="*/ 24 w 50"/>
                  <a:gd name="T11" fmla="*/ 16 h 24"/>
                  <a:gd name="T12" fmla="*/ 30 w 50"/>
                  <a:gd name="T13" fmla="*/ 19 h 24"/>
                  <a:gd name="T14" fmla="*/ 37 w 50"/>
                  <a:gd name="T15" fmla="*/ 21 h 24"/>
                  <a:gd name="T16" fmla="*/ 44 w 50"/>
                  <a:gd name="T17" fmla="*/ 23 h 24"/>
                  <a:gd name="T18" fmla="*/ 50 w 50"/>
                  <a:gd name="T19" fmla="*/ 24 h 24"/>
                  <a:gd name="T20" fmla="*/ 50 w 50"/>
                  <a:gd name="T21" fmla="*/ 15 h 24"/>
                  <a:gd name="T22" fmla="*/ 44 w 50"/>
                  <a:gd name="T23" fmla="*/ 16 h 24"/>
                  <a:gd name="T24" fmla="*/ 39 w 50"/>
                  <a:gd name="T25" fmla="*/ 14 h 24"/>
                  <a:gd name="T26" fmla="*/ 32 w 50"/>
                  <a:gd name="T27" fmla="*/ 13 h 24"/>
                  <a:gd name="T28" fmla="*/ 26 w 50"/>
                  <a:gd name="T29" fmla="*/ 9 h 24"/>
                  <a:gd name="T30" fmla="*/ 19 w 50"/>
                  <a:gd name="T31" fmla="*/ 7 h 24"/>
                  <a:gd name="T32" fmla="*/ 14 w 50"/>
                  <a:gd name="T33" fmla="*/ 4 h 24"/>
                  <a:gd name="T34" fmla="*/ 8 w 50"/>
                  <a:gd name="T35" fmla="*/ 2 h 24"/>
                  <a:gd name="T36" fmla="*/ 2 w 50"/>
                  <a:gd name="T37" fmla="*/ 0 h 24"/>
                  <a:gd name="T38" fmla="*/ 2 w 50"/>
                  <a:gd name="T39" fmla="*/ 0 h 24"/>
                  <a:gd name="T40" fmla="*/ 0 w 50"/>
                  <a:gd name="T41"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24">
                    <a:moveTo>
                      <a:pt x="0" y="7"/>
                    </a:moveTo>
                    <a:lnTo>
                      <a:pt x="0" y="7"/>
                    </a:lnTo>
                    <a:lnTo>
                      <a:pt x="6" y="9"/>
                    </a:lnTo>
                    <a:lnTo>
                      <a:pt x="11" y="11"/>
                    </a:lnTo>
                    <a:lnTo>
                      <a:pt x="17" y="14"/>
                    </a:lnTo>
                    <a:lnTo>
                      <a:pt x="24" y="16"/>
                    </a:lnTo>
                    <a:lnTo>
                      <a:pt x="30" y="19"/>
                    </a:lnTo>
                    <a:lnTo>
                      <a:pt x="37" y="21"/>
                    </a:lnTo>
                    <a:lnTo>
                      <a:pt x="44" y="23"/>
                    </a:lnTo>
                    <a:lnTo>
                      <a:pt x="50" y="24"/>
                    </a:lnTo>
                    <a:lnTo>
                      <a:pt x="50" y="15"/>
                    </a:lnTo>
                    <a:lnTo>
                      <a:pt x="44" y="16"/>
                    </a:lnTo>
                    <a:lnTo>
                      <a:pt x="39" y="14"/>
                    </a:lnTo>
                    <a:lnTo>
                      <a:pt x="32" y="13"/>
                    </a:lnTo>
                    <a:lnTo>
                      <a:pt x="26" y="9"/>
                    </a:lnTo>
                    <a:lnTo>
                      <a:pt x="19" y="7"/>
                    </a:lnTo>
                    <a:lnTo>
                      <a:pt x="14" y="4"/>
                    </a:lnTo>
                    <a:lnTo>
                      <a:pt x="8" y="2"/>
                    </a:lnTo>
                    <a:lnTo>
                      <a:pt x="2" y="0"/>
                    </a:lnTo>
                    <a:lnTo>
                      <a:pt x="2"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2" name="Freeform 236"/>
              <p:cNvSpPr>
                <a:spLocks noChangeAspect="1"/>
              </p:cNvSpPr>
              <p:nvPr/>
            </p:nvSpPr>
            <p:spPr bwMode="auto">
              <a:xfrm>
                <a:off x="624" y="454"/>
                <a:ext cx="17" cy="12"/>
              </a:xfrm>
              <a:custGeom>
                <a:avLst/>
                <a:gdLst>
                  <a:gd name="T0" fmla="*/ 13 w 32"/>
                  <a:gd name="T1" fmla="*/ 17 h 24"/>
                  <a:gd name="T2" fmla="*/ 13 w 32"/>
                  <a:gd name="T3" fmla="*/ 17 h 24"/>
                  <a:gd name="T4" fmla="*/ 8 w 32"/>
                  <a:gd name="T5" fmla="*/ 15 h 24"/>
                  <a:gd name="T6" fmla="*/ 7 w 32"/>
                  <a:gd name="T7" fmla="*/ 13 h 24"/>
                  <a:gd name="T8" fmla="*/ 7 w 32"/>
                  <a:gd name="T9" fmla="*/ 15 h 24"/>
                  <a:gd name="T10" fmla="*/ 9 w 32"/>
                  <a:gd name="T11" fmla="*/ 12 h 24"/>
                  <a:gd name="T12" fmla="*/ 14 w 32"/>
                  <a:gd name="T13" fmla="*/ 10 h 24"/>
                  <a:gd name="T14" fmla="*/ 18 w 32"/>
                  <a:gd name="T15" fmla="*/ 9 h 24"/>
                  <a:gd name="T16" fmla="*/ 25 w 32"/>
                  <a:gd name="T17" fmla="*/ 9 h 24"/>
                  <a:gd name="T18" fmla="*/ 30 w 32"/>
                  <a:gd name="T19" fmla="*/ 9 h 24"/>
                  <a:gd name="T20" fmla="*/ 32 w 32"/>
                  <a:gd name="T21" fmla="*/ 2 h 24"/>
                  <a:gd name="T22" fmla="*/ 25 w 32"/>
                  <a:gd name="T23" fmla="*/ 0 h 24"/>
                  <a:gd name="T24" fmla="*/ 18 w 32"/>
                  <a:gd name="T25" fmla="*/ 2 h 24"/>
                  <a:gd name="T26" fmla="*/ 11 w 32"/>
                  <a:gd name="T27" fmla="*/ 3 h 24"/>
                  <a:gd name="T28" fmla="*/ 4 w 32"/>
                  <a:gd name="T29" fmla="*/ 5 h 24"/>
                  <a:gd name="T30" fmla="*/ 0 w 32"/>
                  <a:gd name="T31" fmla="*/ 10 h 24"/>
                  <a:gd name="T32" fmla="*/ 0 w 32"/>
                  <a:gd name="T33" fmla="*/ 16 h 24"/>
                  <a:gd name="T34" fmla="*/ 3 w 32"/>
                  <a:gd name="T35" fmla="*/ 21 h 24"/>
                  <a:gd name="T36" fmla="*/ 13 w 32"/>
                  <a:gd name="T37" fmla="*/ 24 h 24"/>
                  <a:gd name="T38" fmla="*/ 13 w 32"/>
                  <a:gd name="T39" fmla="*/ 24 h 24"/>
                  <a:gd name="T40" fmla="*/ 13 w 32"/>
                  <a:gd name="T41"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24">
                    <a:moveTo>
                      <a:pt x="13" y="17"/>
                    </a:moveTo>
                    <a:lnTo>
                      <a:pt x="13" y="17"/>
                    </a:lnTo>
                    <a:lnTo>
                      <a:pt x="8" y="15"/>
                    </a:lnTo>
                    <a:lnTo>
                      <a:pt x="7" y="13"/>
                    </a:lnTo>
                    <a:lnTo>
                      <a:pt x="7" y="15"/>
                    </a:lnTo>
                    <a:lnTo>
                      <a:pt x="9" y="12"/>
                    </a:lnTo>
                    <a:lnTo>
                      <a:pt x="14" y="10"/>
                    </a:lnTo>
                    <a:lnTo>
                      <a:pt x="18" y="9"/>
                    </a:lnTo>
                    <a:lnTo>
                      <a:pt x="25" y="9"/>
                    </a:lnTo>
                    <a:lnTo>
                      <a:pt x="30" y="9"/>
                    </a:lnTo>
                    <a:lnTo>
                      <a:pt x="32" y="2"/>
                    </a:lnTo>
                    <a:lnTo>
                      <a:pt x="25" y="0"/>
                    </a:lnTo>
                    <a:lnTo>
                      <a:pt x="18" y="2"/>
                    </a:lnTo>
                    <a:lnTo>
                      <a:pt x="11" y="3"/>
                    </a:lnTo>
                    <a:lnTo>
                      <a:pt x="4" y="5"/>
                    </a:lnTo>
                    <a:lnTo>
                      <a:pt x="0" y="10"/>
                    </a:lnTo>
                    <a:lnTo>
                      <a:pt x="0" y="16"/>
                    </a:lnTo>
                    <a:lnTo>
                      <a:pt x="3" y="21"/>
                    </a:lnTo>
                    <a:lnTo>
                      <a:pt x="13" y="24"/>
                    </a:lnTo>
                    <a:lnTo>
                      <a:pt x="13" y="24"/>
                    </a:lnTo>
                    <a:lnTo>
                      <a:pt x="1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3" name="Freeform 237"/>
              <p:cNvSpPr>
                <a:spLocks noChangeAspect="1"/>
              </p:cNvSpPr>
              <p:nvPr/>
            </p:nvSpPr>
            <p:spPr bwMode="auto">
              <a:xfrm>
                <a:off x="631" y="462"/>
                <a:ext cx="24" cy="17"/>
              </a:xfrm>
              <a:custGeom>
                <a:avLst/>
                <a:gdLst>
                  <a:gd name="T0" fmla="*/ 47 w 48"/>
                  <a:gd name="T1" fmla="*/ 26 h 33"/>
                  <a:gd name="T2" fmla="*/ 48 w 48"/>
                  <a:gd name="T3" fmla="*/ 26 h 33"/>
                  <a:gd name="T4" fmla="*/ 43 w 48"/>
                  <a:gd name="T5" fmla="*/ 23 h 33"/>
                  <a:gd name="T6" fmla="*/ 39 w 48"/>
                  <a:gd name="T7" fmla="*/ 19 h 33"/>
                  <a:gd name="T8" fmla="*/ 34 w 48"/>
                  <a:gd name="T9" fmla="*/ 16 h 33"/>
                  <a:gd name="T10" fmla="*/ 29 w 48"/>
                  <a:gd name="T11" fmla="*/ 13 h 33"/>
                  <a:gd name="T12" fmla="*/ 24 w 48"/>
                  <a:gd name="T13" fmla="*/ 9 h 33"/>
                  <a:gd name="T14" fmla="*/ 17 w 48"/>
                  <a:gd name="T15" fmla="*/ 6 h 33"/>
                  <a:gd name="T16" fmla="*/ 9 w 48"/>
                  <a:gd name="T17" fmla="*/ 2 h 33"/>
                  <a:gd name="T18" fmla="*/ 0 w 48"/>
                  <a:gd name="T19" fmla="*/ 0 h 33"/>
                  <a:gd name="T20" fmla="*/ 0 w 48"/>
                  <a:gd name="T21" fmla="*/ 7 h 33"/>
                  <a:gd name="T22" fmla="*/ 6 w 48"/>
                  <a:gd name="T23" fmla="*/ 9 h 33"/>
                  <a:gd name="T24" fmla="*/ 14 w 48"/>
                  <a:gd name="T25" fmla="*/ 13 h 33"/>
                  <a:gd name="T26" fmla="*/ 19 w 48"/>
                  <a:gd name="T27" fmla="*/ 16 h 33"/>
                  <a:gd name="T28" fmla="*/ 25 w 48"/>
                  <a:gd name="T29" fmla="*/ 19 h 33"/>
                  <a:gd name="T30" fmla="*/ 29 w 48"/>
                  <a:gd name="T31" fmla="*/ 23 h 33"/>
                  <a:gd name="T32" fmla="*/ 34 w 48"/>
                  <a:gd name="T33" fmla="*/ 26 h 33"/>
                  <a:gd name="T34" fmla="*/ 39 w 48"/>
                  <a:gd name="T35" fmla="*/ 30 h 33"/>
                  <a:gd name="T36" fmla="*/ 43 w 48"/>
                  <a:gd name="T37" fmla="*/ 33 h 33"/>
                  <a:gd name="T38" fmla="*/ 44 w 48"/>
                  <a:gd name="T39" fmla="*/ 33 h 33"/>
                  <a:gd name="T40" fmla="*/ 47 w 48"/>
                  <a:gd name="T41"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33">
                    <a:moveTo>
                      <a:pt x="47" y="26"/>
                    </a:moveTo>
                    <a:lnTo>
                      <a:pt x="48" y="26"/>
                    </a:lnTo>
                    <a:lnTo>
                      <a:pt x="43" y="23"/>
                    </a:lnTo>
                    <a:lnTo>
                      <a:pt x="39" y="19"/>
                    </a:lnTo>
                    <a:lnTo>
                      <a:pt x="34" y="16"/>
                    </a:lnTo>
                    <a:lnTo>
                      <a:pt x="29" y="13"/>
                    </a:lnTo>
                    <a:lnTo>
                      <a:pt x="24" y="9"/>
                    </a:lnTo>
                    <a:lnTo>
                      <a:pt x="17" y="6"/>
                    </a:lnTo>
                    <a:lnTo>
                      <a:pt x="9" y="2"/>
                    </a:lnTo>
                    <a:lnTo>
                      <a:pt x="0" y="0"/>
                    </a:lnTo>
                    <a:lnTo>
                      <a:pt x="0" y="7"/>
                    </a:lnTo>
                    <a:lnTo>
                      <a:pt x="6" y="9"/>
                    </a:lnTo>
                    <a:lnTo>
                      <a:pt x="14" y="13"/>
                    </a:lnTo>
                    <a:lnTo>
                      <a:pt x="19" y="16"/>
                    </a:lnTo>
                    <a:lnTo>
                      <a:pt x="25" y="19"/>
                    </a:lnTo>
                    <a:lnTo>
                      <a:pt x="29" y="23"/>
                    </a:lnTo>
                    <a:lnTo>
                      <a:pt x="34" y="26"/>
                    </a:lnTo>
                    <a:lnTo>
                      <a:pt x="39" y="30"/>
                    </a:lnTo>
                    <a:lnTo>
                      <a:pt x="43" y="33"/>
                    </a:lnTo>
                    <a:lnTo>
                      <a:pt x="44" y="33"/>
                    </a:lnTo>
                    <a:lnTo>
                      <a:pt x="4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4" name="Freeform 238"/>
              <p:cNvSpPr>
                <a:spLocks noChangeAspect="1"/>
              </p:cNvSpPr>
              <p:nvPr/>
            </p:nvSpPr>
            <p:spPr bwMode="auto">
              <a:xfrm>
                <a:off x="653" y="476"/>
                <a:ext cx="25" cy="27"/>
              </a:xfrm>
              <a:custGeom>
                <a:avLst/>
                <a:gdLst>
                  <a:gd name="T0" fmla="*/ 44 w 50"/>
                  <a:gd name="T1" fmla="*/ 56 h 56"/>
                  <a:gd name="T2" fmla="*/ 50 w 50"/>
                  <a:gd name="T3" fmla="*/ 52 h 56"/>
                  <a:gd name="T4" fmla="*/ 48 w 50"/>
                  <a:gd name="T5" fmla="*/ 42 h 56"/>
                  <a:gd name="T6" fmla="*/ 43 w 50"/>
                  <a:gd name="T7" fmla="*/ 33 h 56"/>
                  <a:gd name="T8" fmla="*/ 38 w 50"/>
                  <a:gd name="T9" fmla="*/ 26 h 56"/>
                  <a:gd name="T10" fmla="*/ 30 w 50"/>
                  <a:gd name="T11" fmla="*/ 19 h 56"/>
                  <a:gd name="T12" fmla="*/ 23 w 50"/>
                  <a:gd name="T13" fmla="*/ 12 h 56"/>
                  <a:gd name="T14" fmla="*/ 17 w 50"/>
                  <a:gd name="T15" fmla="*/ 7 h 56"/>
                  <a:gd name="T16" fmla="*/ 8 w 50"/>
                  <a:gd name="T17" fmla="*/ 4 h 56"/>
                  <a:gd name="T18" fmla="*/ 3 w 50"/>
                  <a:gd name="T19" fmla="*/ 0 h 56"/>
                  <a:gd name="T20" fmla="*/ 0 w 50"/>
                  <a:gd name="T21" fmla="*/ 7 h 56"/>
                  <a:gd name="T22" fmla="*/ 6 w 50"/>
                  <a:gd name="T23" fmla="*/ 11 h 56"/>
                  <a:gd name="T24" fmla="*/ 12 w 50"/>
                  <a:gd name="T25" fmla="*/ 14 h 56"/>
                  <a:gd name="T26" fmla="*/ 19 w 50"/>
                  <a:gd name="T27" fmla="*/ 19 h 56"/>
                  <a:gd name="T28" fmla="*/ 26 w 50"/>
                  <a:gd name="T29" fmla="*/ 23 h 56"/>
                  <a:gd name="T30" fmla="*/ 32 w 50"/>
                  <a:gd name="T31" fmla="*/ 30 h 56"/>
                  <a:gd name="T32" fmla="*/ 36 w 50"/>
                  <a:gd name="T33" fmla="*/ 37 h 56"/>
                  <a:gd name="T34" fmla="*/ 41 w 50"/>
                  <a:gd name="T35" fmla="*/ 44 h 56"/>
                  <a:gd name="T36" fmla="*/ 43 w 50"/>
                  <a:gd name="T37" fmla="*/ 52 h 56"/>
                  <a:gd name="T38" fmla="*/ 49 w 50"/>
                  <a:gd name="T39" fmla="*/ 49 h 56"/>
                  <a:gd name="T40" fmla="*/ 43 w 50"/>
                  <a:gd name="T41" fmla="*/ 52 h 56"/>
                  <a:gd name="T42" fmla="*/ 44 w 50"/>
                  <a:gd name="T43" fmla="*/ 54 h 56"/>
                  <a:gd name="T44" fmla="*/ 46 w 50"/>
                  <a:gd name="T45" fmla="*/ 56 h 56"/>
                  <a:gd name="T46" fmla="*/ 49 w 50"/>
                  <a:gd name="T47" fmla="*/ 54 h 56"/>
                  <a:gd name="T48" fmla="*/ 50 w 50"/>
                  <a:gd name="T49" fmla="*/ 52 h 56"/>
                  <a:gd name="T50" fmla="*/ 44 w 50"/>
                  <a:gd name="T5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56">
                    <a:moveTo>
                      <a:pt x="44" y="56"/>
                    </a:moveTo>
                    <a:lnTo>
                      <a:pt x="50" y="52"/>
                    </a:lnTo>
                    <a:lnTo>
                      <a:pt x="48" y="42"/>
                    </a:lnTo>
                    <a:lnTo>
                      <a:pt x="43" y="33"/>
                    </a:lnTo>
                    <a:lnTo>
                      <a:pt x="38" y="26"/>
                    </a:lnTo>
                    <a:lnTo>
                      <a:pt x="30" y="19"/>
                    </a:lnTo>
                    <a:lnTo>
                      <a:pt x="23" y="12"/>
                    </a:lnTo>
                    <a:lnTo>
                      <a:pt x="17" y="7"/>
                    </a:lnTo>
                    <a:lnTo>
                      <a:pt x="8" y="4"/>
                    </a:lnTo>
                    <a:lnTo>
                      <a:pt x="3" y="0"/>
                    </a:lnTo>
                    <a:lnTo>
                      <a:pt x="0" y="7"/>
                    </a:lnTo>
                    <a:lnTo>
                      <a:pt x="6" y="11"/>
                    </a:lnTo>
                    <a:lnTo>
                      <a:pt x="12" y="14"/>
                    </a:lnTo>
                    <a:lnTo>
                      <a:pt x="19" y="19"/>
                    </a:lnTo>
                    <a:lnTo>
                      <a:pt x="26" y="23"/>
                    </a:lnTo>
                    <a:lnTo>
                      <a:pt x="32" y="30"/>
                    </a:lnTo>
                    <a:lnTo>
                      <a:pt x="36" y="37"/>
                    </a:lnTo>
                    <a:lnTo>
                      <a:pt x="41" y="44"/>
                    </a:lnTo>
                    <a:lnTo>
                      <a:pt x="43" y="52"/>
                    </a:lnTo>
                    <a:lnTo>
                      <a:pt x="49" y="49"/>
                    </a:lnTo>
                    <a:lnTo>
                      <a:pt x="43" y="52"/>
                    </a:lnTo>
                    <a:lnTo>
                      <a:pt x="44" y="54"/>
                    </a:lnTo>
                    <a:lnTo>
                      <a:pt x="46" y="56"/>
                    </a:lnTo>
                    <a:lnTo>
                      <a:pt x="49" y="54"/>
                    </a:lnTo>
                    <a:lnTo>
                      <a:pt x="50" y="52"/>
                    </a:lnTo>
                    <a:lnTo>
                      <a:pt x="4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5" name="Freeform 239"/>
              <p:cNvSpPr>
                <a:spLocks noChangeAspect="1"/>
              </p:cNvSpPr>
              <p:nvPr/>
            </p:nvSpPr>
            <p:spPr bwMode="auto">
              <a:xfrm>
                <a:off x="644" y="479"/>
                <a:ext cx="33" cy="24"/>
              </a:xfrm>
              <a:custGeom>
                <a:avLst/>
                <a:gdLst>
                  <a:gd name="T0" fmla="*/ 0 w 67"/>
                  <a:gd name="T1" fmla="*/ 7 h 50"/>
                  <a:gd name="T2" fmla="*/ 0 w 67"/>
                  <a:gd name="T3" fmla="*/ 7 h 50"/>
                  <a:gd name="T4" fmla="*/ 8 w 67"/>
                  <a:gd name="T5" fmla="*/ 10 h 50"/>
                  <a:gd name="T6" fmla="*/ 14 w 67"/>
                  <a:gd name="T7" fmla="*/ 14 h 50"/>
                  <a:gd name="T8" fmla="*/ 22 w 67"/>
                  <a:gd name="T9" fmla="*/ 20 h 50"/>
                  <a:gd name="T10" fmla="*/ 29 w 67"/>
                  <a:gd name="T11" fmla="*/ 25 h 50"/>
                  <a:gd name="T12" fmla="*/ 37 w 67"/>
                  <a:gd name="T13" fmla="*/ 31 h 50"/>
                  <a:gd name="T14" fmla="*/ 45 w 67"/>
                  <a:gd name="T15" fmla="*/ 38 h 50"/>
                  <a:gd name="T16" fmla="*/ 53 w 67"/>
                  <a:gd name="T17" fmla="*/ 44 h 50"/>
                  <a:gd name="T18" fmla="*/ 62 w 67"/>
                  <a:gd name="T19" fmla="*/ 50 h 50"/>
                  <a:gd name="T20" fmla="*/ 67 w 67"/>
                  <a:gd name="T21" fmla="*/ 43 h 50"/>
                  <a:gd name="T22" fmla="*/ 58 w 67"/>
                  <a:gd name="T23" fmla="*/ 37 h 50"/>
                  <a:gd name="T24" fmla="*/ 50 w 67"/>
                  <a:gd name="T25" fmla="*/ 31 h 50"/>
                  <a:gd name="T26" fmla="*/ 41 w 67"/>
                  <a:gd name="T27" fmla="*/ 24 h 50"/>
                  <a:gd name="T28" fmla="*/ 33 w 67"/>
                  <a:gd name="T29" fmla="*/ 19 h 50"/>
                  <a:gd name="T30" fmla="*/ 26 w 67"/>
                  <a:gd name="T31" fmla="*/ 13 h 50"/>
                  <a:gd name="T32" fmla="*/ 18 w 67"/>
                  <a:gd name="T33" fmla="*/ 7 h 50"/>
                  <a:gd name="T34" fmla="*/ 10 w 67"/>
                  <a:gd name="T35" fmla="*/ 4 h 50"/>
                  <a:gd name="T36" fmla="*/ 2 w 67"/>
                  <a:gd name="T37" fmla="*/ 0 h 50"/>
                  <a:gd name="T38" fmla="*/ 2 w 67"/>
                  <a:gd name="T39" fmla="*/ 0 h 50"/>
                  <a:gd name="T40" fmla="*/ 0 w 67"/>
                  <a:gd name="T41"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50">
                    <a:moveTo>
                      <a:pt x="0" y="7"/>
                    </a:moveTo>
                    <a:lnTo>
                      <a:pt x="0" y="7"/>
                    </a:lnTo>
                    <a:lnTo>
                      <a:pt x="8" y="10"/>
                    </a:lnTo>
                    <a:lnTo>
                      <a:pt x="14" y="14"/>
                    </a:lnTo>
                    <a:lnTo>
                      <a:pt x="22" y="20"/>
                    </a:lnTo>
                    <a:lnTo>
                      <a:pt x="29" y="25"/>
                    </a:lnTo>
                    <a:lnTo>
                      <a:pt x="37" y="31"/>
                    </a:lnTo>
                    <a:lnTo>
                      <a:pt x="45" y="38"/>
                    </a:lnTo>
                    <a:lnTo>
                      <a:pt x="53" y="44"/>
                    </a:lnTo>
                    <a:lnTo>
                      <a:pt x="62" y="50"/>
                    </a:lnTo>
                    <a:lnTo>
                      <a:pt x="67" y="43"/>
                    </a:lnTo>
                    <a:lnTo>
                      <a:pt x="58" y="37"/>
                    </a:lnTo>
                    <a:lnTo>
                      <a:pt x="50" y="31"/>
                    </a:lnTo>
                    <a:lnTo>
                      <a:pt x="41" y="24"/>
                    </a:lnTo>
                    <a:lnTo>
                      <a:pt x="33" y="19"/>
                    </a:lnTo>
                    <a:lnTo>
                      <a:pt x="26" y="13"/>
                    </a:lnTo>
                    <a:lnTo>
                      <a:pt x="18" y="7"/>
                    </a:lnTo>
                    <a:lnTo>
                      <a:pt x="10" y="4"/>
                    </a:lnTo>
                    <a:lnTo>
                      <a:pt x="2" y="0"/>
                    </a:lnTo>
                    <a:lnTo>
                      <a:pt x="2"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6" name="Freeform 240"/>
              <p:cNvSpPr>
                <a:spLocks noChangeAspect="1"/>
              </p:cNvSpPr>
              <p:nvPr/>
            </p:nvSpPr>
            <p:spPr bwMode="auto">
              <a:xfrm>
                <a:off x="618" y="469"/>
                <a:ext cx="27" cy="13"/>
              </a:xfrm>
              <a:custGeom>
                <a:avLst/>
                <a:gdLst>
                  <a:gd name="T0" fmla="*/ 4 w 54"/>
                  <a:gd name="T1" fmla="*/ 6 h 26"/>
                  <a:gd name="T2" fmla="*/ 4 w 54"/>
                  <a:gd name="T3" fmla="*/ 6 h 26"/>
                  <a:gd name="T4" fmla="*/ 7 w 54"/>
                  <a:gd name="T5" fmla="*/ 8 h 26"/>
                  <a:gd name="T6" fmla="*/ 12 w 54"/>
                  <a:gd name="T7" fmla="*/ 10 h 26"/>
                  <a:gd name="T8" fmla="*/ 17 w 54"/>
                  <a:gd name="T9" fmla="*/ 12 h 26"/>
                  <a:gd name="T10" fmla="*/ 23 w 54"/>
                  <a:gd name="T11" fmla="*/ 15 h 26"/>
                  <a:gd name="T12" fmla="*/ 30 w 54"/>
                  <a:gd name="T13" fmla="*/ 18 h 26"/>
                  <a:gd name="T14" fmla="*/ 37 w 54"/>
                  <a:gd name="T15" fmla="*/ 20 h 26"/>
                  <a:gd name="T16" fmla="*/ 44 w 54"/>
                  <a:gd name="T17" fmla="*/ 24 h 26"/>
                  <a:gd name="T18" fmla="*/ 52 w 54"/>
                  <a:gd name="T19" fmla="*/ 26 h 26"/>
                  <a:gd name="T20" fmla="*/ 54 w 54"/>
                  <a:gd name="T21" fmla="*/ 19 h 26"/>
                  <a:gd name="T22" fmla="*/ 46 w 54"/>
                  <a:gd name="T23" fmla="*/ 17 h 26"/>
                  <a:gd name="T24" fmla="*/ 39 w 54"/>
                  <a:gd name="T25" fmla="*/ 13 h 26"/>
                  <a:gd name="T26" fmla="*/ 32 w 54"/>
                  <a:gd name="T27" fmla="*/ 11 h 26"/>
                  <a:gd name="T28" fmla="*/ 26 w 54"/>
                  <a:gd name="T29" fmla="*/ 8 h 26"/>
                  <a:gd name="T30" fmla="*/ 20 w 54"/>
                  <a:gd name="T31" fmla="*/ 5 h 26"/>
                  <a:gd name="T32" fmla="*/ 14 w 54"/>
                  <a:gd name="T33" fmla="*/ 3 h 26"/>
                  <a:gd name="T34" fmla="*/ 9 w 54"/>
                  <a:gd name="T35" fmla="*/ 1 h 26"/>
                  <a:gd name="T36" fmla="*/ 4 w 54"/>
                  <a:gd name="T37" fmla="*/ 0 h 26"/>
                  <a:gd name="T38" fmla="*/ 4 w 54"/>
                  <a:gd name="T39" fmla="*/ 0 h 26"/>
                  <a:gd name="T40" fmla="*/ 4 w 54"/>
                  <a:gd name="T41" fmla="*/ 0 h 26"/>
                  <a:gd name="T42" fmla="*/ 1 w 54"/>
                  <a:gd name="T43" fmla="*/ 1 h 26"/>
                  <a:gd name="T44" fmla="*/ 0 w 54"/>
                  <a:gd name="T45" fmla="*/ 3 h 26"/>
                  <a:gd name="T46" fmla="*/ 1 w 54"/>
                  <a:gd name="T47" fmla="*/ 5 h 26"/>
                  <a:gd name="T48" fmla="*/ 4 w 54"/>
                  <a:gd name="T4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26">
                    <a:moveTo>
                      <a:pt x="4" y="6"/>
                    </a:moveTo>
                    <a:lnTo>
                      <a:pt x="4" y="6"/>
                    </a:lnTo>
                    <a:lnTo>
                      <a:pt x="7" y="8"/>
                    </a:lnTo>
                    <a:lnTo>
                      <a:pt x="12" y="10"/>
                    </a:lnTo>
                    <a:lnTo>
                      <a:pt x="17" y="12"/>
                    </a:lnTo>
                    <a:lnTo>
                      <a:pt x="23" y="15"/>
                    </a:lnTo>
                    <a:lnTo>
                      <a:pt x="30" y="18"/>
                    </a:lnTo>
                    <a:lnTo>
                      <a:pt x="37" y="20"/>
                    </a:lnTo>
                    <a:lnTo>
                      <a:pt x="44" y="24"/>
                    </a:lnTo>
                    <a:lnTo>
                      <a:pt x="52" y="26"/>
                    </a:lnTo>
                    <a:lnTo>
                      <a:pt x="54" y="19"/>
                    </a:lnTo>
                    <a:lnTo>
                      <a:pt x="46" y="17"/>
                    </a:lnTo>
                    <a:lnTo>
                      <a:pt x="39" y="13"/>
                    </a:lnTo>
                    <a:lnTo>
                      <a:pt x="32" y="11"/>
                    </a:lnTo>
                    <a:lnTo>
                      <a:pt x="26" y="8"/>
                    </a:lnTo>
                    <a:lnTo>
                      <a:pt x="20" y="5"/>
                    </a:lnTo>
                    <a:lnTo>
                      <a:pt x="14" y="3"/>
                    </a:lnTo>
                    <a:lnTo>
                      <a:pt x="9" y="1"/>
                    </a:lnTo>
                    <a:lnTo>
                      <a:pt x="4" y="0"/>
                    </a:lnTo>
                    <a:lnTo>
                      <a:pt x="4" y="0"/>
                    </a:lnTo>
                    <a:lnTo>
                      <a:pt x="4" y="0"/>
                    </a:lnTo>
                    <a:lnTo>
                      <a:pt x="1" y="1"/>
                    </a:lnTo>
                    <a:lnTo>
                      <a:pt x="0" y="3"/>
                    </a:lnTo>
                    <a:lnTo>
                      <a:pt x="1" y="5"/>
                    </a:lnTo>
                    <a:lnTo>
                      <a:pt x="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7" name="Freeform 241"/>
              <p:cNvSpPr>
                <a:spLocks noChangeAspect="1"/>
              </p:cNvSpPr>
              <p:nvPr/>
            </p:nvSpPr>
            <p:spPr bwMode="auto">
              <a:xfrm>
                <a:off x="587" y="468"/>
                <a:ext cx="33" cy="5"/>
              </a:xfrm>
              <a:custGeom>
                <a:avLst/>
                <a:gdLst>
                  <a:gd name="T0" fmla="*/ 3 w 66"/>
                  <a:gd name="T1" fmla="*/ 7 h 11"/>
                  <a:gd name="T2" fmla="*/ 3 w 66"/>
                  <a:gd name="T3" fmla="*/ 7 h 11"/>
                  <a:gd name="T4" fmla="*/ 8 w 66"/>
                  <a:gd name="T5" fmla="*/ 7 h 11"/>
                  <a:gd name="T6" fmla="*/ 14 w 66"/>
                  <a:gd name="T7" fmla="*/ 8 h 11"/>
                  <a:gd name="T8" fmla="*/ 21 w 66"/>
                  <a:gd name="T9" fmla="*/ 10 h 11"/>
                  <a:gd name="T10" fmla="*/ 29 w 66"/>
                  <a:gd name="T11" fmla="*/ 11 h 11"/>
                  <a:gd name="T12" fmla="*/ 37 w 66"/>
                  <a:gd name="T13" fmla="*/ 11 h 11"/>
                  <a:gd name="T14" fmla="*/ 46 w 66"/>
                  <a:gd name="T15" fmla="*/ 11 h 11"/>
                  <a:gd name="T16" fmla="*/ 55 w 66"/>
                  <a:gd name="T17" fmla="*/ 11 h 11"/>
                  <a:gd name="T18" fmla="*/ 66 w 66"/>
                  <a:gd name="T19" fmla="*/ 8 h 11"/>
                  <a:gd name="T20" fmla="*/ 66 w 66"/>
                  <a:gd name="T21" fmla="*/ 2 h 11"/>
                  <a:gd name="T22" fmla="*/ 55 w 66"/>
                  <a:gd name="T23" fmla="*/ 2 h 11"/>
                  <a:gd name="T24" fmla="*/ 46 w 66"/>
                  <a:gd name="T25" fmla="*/ 2 h 11"/>
                  <a:gd name="T26" fmla="*/ 37 w 66"/>
                  <a:gd name="T27" fmla="*/ 2 h 11"/>
                  <a:gd name="T28" fmla="*/ 29 w 66"/>
                  <a:gd name="T29" fmla="*/ 2 h 11"/>
                  <a:gd name="T30" fmla="*/ 21 w 66"/>
                  <a:gd name="T31" fmla="*/ 3 h 11"/>
                  <a:gd name="T32" fmla="*/ 14 w 66"/>
                  <a:gd name="T33" fmla="*/ 2 h 11"/>
                  <a:gd name="T34" fmla="*/ 8 w 66"/>
                  <a:gd name="T35" fmla="*/ 0 h 11"/>
                  <a:gd name="T36" fmla="*/ 3 w 66"/>
                  <a:gd name="T37" fmla="*/ 0 h 11"/>
                  <a:gd name="T38" fmla="*/ 3 w 66"/>
                  <a:gd name="T39" fmla="*/ 0 h 11"/>
                  <a:gd name="T40" fmla="*/ 3 w 66"/>
                  <a:gd name="T41" fmla="*/ 0 h 11"/>
                  <a:gd name="T42" fmla="*/ 1 w 66"/>
                  <a:gd name="T43" fmla="*/ 2 h 11"/>
                  <a:gd name="T44" fmla="*/ 0 w 66"/>
                  <a:gd name="T45" fmla="*/ 4 h 11"/>
                  <a:gd name="T46" fmla="*/ 1 w 66"/>
                  <a:gd name="T47" fmla="*/ 6 h 11"/>
                  <a:gd name="T48" fmla="*/ 3 w 66"/>
                  <a:gd name="T4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
                    <a:moveTo>
                      <a:pt x="3" y="7"/>
                    </a:moveTo>
                    <a:lnTo>
                      <a:pt x="3" y="7"/>
                    </a:lnTo>
                    <a:lnTo>
                      <a:pt x="8" y="7"/>
                    </a:lnTo>
                    <a:lnTo>
                      <a:pt x="14" y="8"/>
                    </a:lnTo>
                    <a:lnTo>
                      <a:pt x="21" y="10"/>
                    </a:lnTo>
                    <a:lnTo>
                      <a:pt x="29" y="11"/>
                    </a:lnTo>
                    <a:lnTo>
                      <a:pt x="37" y="11"/>
                    </a:lnTo>
                    <a:lnTo>
                      <a:pt x="46" y="11"/>
                    </a:lnTo>
                    <a:lnTo>
                      <a:pt x="55" y="11"/>
                    </a:lnTo>
                    <a:lnTo>
                      <a:pt x="66" y="8"/>
                    </a:lnTo>
                    <a:lnTo>
                      <a:pt x="66" y="2"/>
                    </a:lnTo>
                    <a:lnTo>
                      <a:pt x="55" y="2"/>
                    </a:lnTo>
                    <a:lnTo>
                      <a:pt x="46" y="2"/>
                    </a:lnTo>
                    <a:lnTo>
                      <a:pt x="37" y="2"/>
                    </a:lnTo>
                    <a:lnTo>
                      <a:pt x="29" y="2"/>
                    </a:lnTo>
                    <a:lnTo>
                      <a:pt x="21" y="3"/>
                    </a:lnTo>
                    <a:lnTo>
                      <a:pt x="14" y="2"/>
                    </a:lnTo>
                    <a:lnTo>
                      <a:pt x="8" y="0"/>
                    </a:lnTo>
                    <a:lnTo>
                      <a:pt x="3" y="0"/>
                    </a:lnTo>
                    <a:lnTo>
                      <a:pt x="3" y="0"/>
                    </a:lnTo>
                    <a:lnTo>
                      <a:pt x="3" y="0"/>
                    </a:lnTo>
                    <a:lnTo>
                      <a:pt x="1" y="2"/>
                    </a:lnTo>
                    <a:lnTo>
                      <a:pt x="0" y="4"/>
                    </a:lnTo>
                    <a:lnTo>
                      <a:pt x="1" y="6"/>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8" name="Freeform 242"/>
              <p:cNvSpPr>
                <a:spLocks noChangeAspect="1"/>
              </p:cNvSpPr>
              <p:nvPr/>
            </p:nvSpPr>
            <p:spPr bwMode="auto">
              <a:xfrm>
                <a:off x="554" y="468"/>
                <a:ext cx="35" cy="10"/>
              </a:xfrm>
              <a:custGeom>
                <a:avLst/>
                <a:gdLst>
                  <a:gd name="T0" fmla="*/ 1 w 70"/>
                  <a:gd name="T1" fmla="*/ 14 h 20"/>
                  <a:gd name="T2" fmla="*/ 5 w 70"/>
                  <a:gd name="T3" fmla="*/ 20 h 20"/>
                  <a:gd name="T4" fmla="*/ 12 w 70"/>
                  <a:gd name="T5" fmla="*/ 19 h 20"/>
                  <a:gd name="T6" fmla="*/ 19 w 70"/>
                  <a:gd name="T7" fmla="*/ 18 h 20"/>
                  <a:gd name="T8" fmla="*/ 28 w 70"/>
                  <a:gd name="T9" fmla="*/ 17 h 20"/>
                  <a:gd name="T10" fmla="*/ 36 w 70"/>
                  <a:gd name="T11" fmla="*/ 14 h 20"/>
                  <a:gd name="T12" fmla="*/ 45 w 70"/>
                  <a:gd name="T13" fmla="*/ 13 h 20"/>
                  <a:gd name="T14" fmla="*/ 54 w 70"/>
                  <a:gd name="T15" fmla="*/ 11 h 20"/>
                  <a:gd name="T16" fmla="*/ 62 w 70"/>
                  <a:gd name="T17" fmla="*/ 10 h 20"/>
                  <a:gd name="T18" fmla="*/ 70 w 70"/>
                  <a:gd name="T19" fmla="*/ 7 h 20"/>
                  <a:gd name="T20" fmla="*/ 70 w 70"/>
                  <a:gd name="T21" fmla="*/ 0 h 20"/>
                  <a:gd name="T22" fmla="*/ 62 w 70"/>
                  <a:gd name="T23" fmla="*/ 3 h 20"/>
                  <a:gd name="T24" fmla="*/ 54 w 70"/>
                  <a:gd name="T25" fmla="*/ 4 h 20"/>
                  <a:gd name="T26" fmla="*/ 45 w 70"/>
                  <a:gd name="T27" fmla="*/ 6 h 20"/>
                  <a:gd name="T28" fmla="*/ 36 w 70"/>
                  <a:gd name="T29" fmla="*/ 7 h 20"/>
                  <a:gd name="T30" fmla="*/ 28 w 70"/>
                  <a:gd name="T31" fmla="*/ 10 h 20"/>
                  <a:gd name="T32" fmla="*/ 19 w 70"/>
                  <a:gd name="T33" fmla="*/ 11 h 20"/>
                  <a:gd name="T34" fmla="*/ 12 w 70"/>
                  <a:gd name="T35" fmla="*/ 12 h 20"/>
                  <a:gd name="T36" fmla="*/ 5 w 70"/>
                  <a:gd name="T37" fmla="*/ 11 h 20"/>
                  <a:gd name="T38" fmla="*/ 8 w 70"/>
                  <a:gd name="T39" fmla="*/ 17 h 20"/>
                  <a:gd name="T40" fmla="*/ 5 w 70"/>
                  <a:gd name="T41" fmla="*/ 11 h 20"/>
                  <a:gd name="T42" fmla="*/ 1 w 70"/>
                  <a:gd name="T43" fmla="*/ 12 h 20"/>
                  <a:gd name="T44" fmla="*/ 0 w 70"/>
                  <a:gd name="T45" fmla="*/ 15 h 20"/>
                  <a:gd name="T46" fmla="*/ 1 w 70"/>
                  <a:gd name="T47" fmla="*/ 19 h 20"/>
                  <a:gd name="T48" fmla="*/ 5 w 70"/>
                  <a:gd name="T49" fmla="*/ 20 h 20"/>
                  <a:gd name="T50" fmla="*/ 1 w 70"/>
                  <a:gd name="T51"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20">
                    <a:moveTo>
                      <a:pt x="1" y="14"/>
                    </a:moveTo>
                    <a:lnTo>
                      <a:pt x="5" y="20"/>
                    </a:lnTo>
                    <a:lnTo>
                      <a:pt x="12" y="19"/>
                    </a:lnTo>
                    <a:lnTo>
                      <a:pt x="19" y="18"/>
                    </a:lnTo>
                    <a:lnTo>
                      <a:pt x="28" y="17"/>
                    </a:lnTo>
                    <a:lnTo>
                      <a:pt x="36" y="14"/>
                    </a:lnTo>
                    <a:lnTo>
                      <a:pt x="45" y="13"/>
                    </a:lnTo>
                    <a:lnTo>
                      <a:pt x="54" y="11"/>
                    </a:lnTo>
                    <a:lnTo>
                      <a:pt x="62" y="10"/>
                    </a:lnTo>
                    <a:lnTo>
                      <a:pt x="70" y="7"/>
                    </a:lnTo>
                    <a:lnTo>
                      <a:pt x="70" y="0"/>
                    </a:lnTo>
                    <a:lnTo>
                      <a:pt x="62" y="3"/>
                    </a:lnTo>
                    <a:lnTo>
                      <a:pt x="54" y="4"/>
                    </a:lnTo>
                    <a:lnTo>
                      <a:pt x="45" y="6"/>
                    </a:lnTo>
                    <a:lnTo>
                      <a:pt x="36" y="7"/>
                    </a:lnTo>
                    <a:lnTo>
                      <a:pt x="28" y="10"/>
                    </a:lnTo>
                    <a:lnTo>
                      <a:pt x="19" y="11"/>
                    </a:lnTo>
                    <a:lnTo>
                      <a:pt x="12" y="12"/>
                    </a:lnTo>
                    <a:lnTo>
                      <a:pt x="5" y="11"/>
                    </a:lnTo>
                    <a:lnTo>
                      <a:pt x="8" y="17"/>
                    </a:lnTo>
                    <a:lnTo>
                      <a:pt x="5" y="11"/>
                    </a:lnTo>
                    <a:lnTo>
                      <a:pt x="1" y="12"/>
                    </a:lnTo>
                    <a:lnTo>
                      <a:pt x="0" y="15"/>
                    </a:lnTo>
                    <a:lnTo>
                      <a:pt x="1" y="19"/>
                    </a:lnTo>
                    <a:lnTo>
                      <a:pt x="5" y="20"/>
                    </a:lnTo>
                    <a:lnTo>
                      <a:pt x="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39" name="Freeform 243"/>
              <p:cNvSpPr>
                <a:spLocks noChangeAspect="1"/>
              </p:cNvSpPr>
              <p:nvPr/>
            </p:nvSpPr>
            <p:spPr bwMode="auto">
              <a:xfrm>
                <a:off x="593" y="355"/>
                <a:ext cx="171" cy="96"/>
              </a:xfrm>
              <a:custGeom>
                <a:avLst/>
                <a:gdLst>
                  <a:gd name="T0" fmla="*/ 215 w 342"/>
                  <a:gd name="T1" fmla="*/ 1 h 191"/>
                  <a:gd name="T2" fmla="*/ 168 w 342"/>
                  <a:gd name="T3" fmla="*/ 12 h 191"/>
                  <a:gd name="T4" fmla="*/ 139 w 342"/>
                  <a:gd name="T5" fmla="*/ 40 h 191"/>
                  <a:gd name="T6" fmla="*/ 121 w 342"/>
                  <a:gd name="T7" fmla="*/ 34 h 191"/>
                  <a:gd name="T8" fmla="*/ 108 w 342"/>
                  <a:gd name="T9" fmla="*/ 33 h 191"/>
                  <a:gd name="T10" fmla="*/ 96 w 342"/>
                  <a:gd name="T11" fmla="*/ 38 h 191"/>
                  <a:gd name="T12" fmla="*/ 71 w 342"/>
                  <a:gd name="T13" fmla="*/ 46 h 191"/>
                  <a:gd name="T14" fmla="*/ 47 w 342"/>
                  <a:gd name="T15" fmla="*/ 57 h 191"/>
                  <a:gd name="T16" fmla="*/ 34 w 342"/>
                  <a:gd name="T17" fmla="*/ 89 h 191"/>
                  <a:gd name="T18" fmla="*/ 15 w 342"/>
                  <a:gd name="T19" fmla="*/ 127 h 191"/>
                  <a:gd name="T20" fmla="*/ 0 w 342"/>
                  <a:gd name="T21" fmla="*/ 147 h 191"/>
                  <a:gd name="T22" fmla="*/ 49 w 342"/>
                  <a:gd name="T23" fmla="*/ 133 h 191"/>
                  <a:gd name="T24" fmla="*/ 107 w 342"/>
                  <a:gd name="T25" fmla="*/ 126 h 191"/>
                  <a:gd name="T26" fmla="*/ 134 w 342"/>
                  <a:gd name="T27" fmla="*/ 139 h 191"/>
                  <a:gd name="T28" fmla="*/ 155 w 342"/>
                  <a:gd name="T29" fmla="*/ 167 h 191"/>
                  <a:gd name="T30" fmla="*/ 171 w 342"/>
                  <a:gd name="T31" fmla="*/ 189 h 191"/>
                  <a:gd name="T32" fmla="*/ 185 w 342"/>
                  <a:gd name="T33" fmla="*/ 191 h 191"/>
                  <a:gd name="T34" fmla="*/ 190 w 342"/>
                  <a:gd name="T35" fmla="*/ 170 h 191"/>
                  <a:gd name="T36" fmla="*/ 169 w 342"/>
                  <a:gd name="T37" fmla="*/ 111 h 191"/>
                  <a:gd name="T38" fmla="*/ 167 w 342"/>
                  <a:gd name="T39" fmla="*/ 92 h 191"/>
                  <a:gd name="T40" fmla="*/ 184 w 342"/>
                  <a:gd name="T41" fmla="*/ 89 h 191"/>
                  <a:gd name="T42" fmla="*/ 202 w 342"/>
                  <a:gd name="T43" fmla="*/ 84 h 191"/>
                  <a:gd name="T44" fmla="*/ 212 w 342"/>
                  <a:gd name="T45" fmla="*/ 76 h 191"/>
                  <a:gd name="T46" fmla="*/ 216 w 342"/>
                  <a:gd name="T47" fmla="*/ 63 h 191"/>
                  <a:gd name="T48" fmla="*/ 238 w 342"/>
                  <a:gd name="T49" fmla="*/ 53 h 191"/>
                  <a:gd name="T50" fmla="*/ 260 w 342"/>
                  <a:gd name="T51" fmla="*/ 51 h 191"/>
                  <a:gd name="T52" fmla="*/ 238 w 342"/>
                  <a:gd name="T53" fmla="*/ 41 h 191"/>
                  <a:gd name="T54" fmla="*/ 223 w 342"/>
                  <a:gd name="T55" fmla="*/ 30 h 191"/>
                  <a:gd name="T56" fmla="*/ 228 w 342"/>
                  <a:gd name="T57" fmla="*/ 19 h 191"/>
                  <a:gd name="T58" fmla="*/ 239 w 342"/>
                  <a:gd name="T59" fmla="*/ 12 h 191"/>
                  <a:gd name="T60" fmla="*/ 258 w 342"/>
                  <a:gd name="T61" fmla="*/ 12 h 191"/>
                  <a:gd name="T62" fmla="*/ 278 w 342"/>
                  <a:gd name="T63" fmla="*/ 24 h 191"/>
                  <a:gd name="T64" fmla="*/ 297 w 342"/>
                  <a:gd name="T65" fmla="*/ 38 h 191"/>
                  <a:gd name="T66" fmla="*/ 309 w 342"/>
                  <a:gd name="T67" fmla="*/ 48 h 191"/>
                  <a:gd name="T68" fmla="*/ 324 w 342"/>
                  <a:gd name="T69" fmla="*/ 65 h 191"/>
                  <a:gd name="T70" fmla="*/ 339 w 342"/>
                  <a:gd name="T71" fmla="*/ 81 h 191"/>
                  <a:gd name="T72" fmla="*/ 335 w 342"/>
                  <a:gd name="T73" fmla="*/ 56 h 191"/>
                  <a:gd name="T74" fmla="*/ 311 w 342"/>
                  <a:gd name="T75" fmla="*/ 24 h 191"/>
                  <a:gd name="T76" fmla="*/ 294 w 342"/>
                  <a:gd name="T77" fmla="*/ 12 h 191"/>
                  <a:gd name="T78" fmla="*/ 279 w 342"/>
                  <a:gd name="T79" fmla="*/ 7 h 191"/>
                  <a:gd name="T80" fmla="*/ 266 w 342"/>
                  <a:gd name="T81" fmla="*/ 8 h 191"/>
                  <a:gd name="T82" fmla="*/ 250 w 342"/>
                  <a:gd name="T83" fmla="*/ 9 h 191"/>
                  <a:gd name="T84" fmla="*/ 238 w 342"/>
                  <a:gd name="T85" fmla="*/ 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2" h="191">
                    <a:moveTo>
                      <a:pt x="238" y="1"/>
                    </a:moveTo>
                    <a:lnTo>
                      <a:pt x="228" y="0"/>
                    </a:lnTo>
                    <a:lnTo>
                      <a:pt x="215" y="1"/>
                    </a:lnTo>
                    <a:lnTo>
                      <a:pt x="199" y="3"/>
                    </a:lnTo>
                    <a:lnTo>
                      <a:pt x="184" y="7"/>
                    </a:lnTo>
                    <a:lnTo>
                      <a:pt x="168" y="12"/>
                    </a:lnTo>
                    <a:lnTo>
                      <a:pt x="155" y="19"/>
                    </a:lnTo>
                    <a:lnTo>
                      <a:pt x="145" y="28"/>
                    </a:lnTo>
                    <a:lnTo>
                      <a:pt x="139" y="40"/>
                    </a:lnTo>
                    <a:lnTo>
                      <a:pt x="132" y="38"/>
                    </a:lnTo>
                    <a:lnTo>
                      <a:pt x="126" y="36"/>
                    </a:lnTo>
                    <a:lnTo>
                      <a:pt x="121" y="34"/>
                    </a:lnTo>
                    <a:lnTo>
                      <a:pt x="116" y="34"/>
                    </a:lnTo>
                    <a:lnTo>
                      <a:pt x="111" y="33"/>
                    </a:lnTo>
                    <a:lnTo>
                      <a:pt x="108" y="33"/>
                    </a:lnTo>
                    <a:lnTo>
                      <a:pt x="104" y="34"/>
                    </a:lnTo>
                    <a:lnTo>
                      <a:pt x="101" y="35"/>
                    </a:lnTo>
                    <a:lnTo>
                      <a:pt x="96" y="38"/>
                    </a:lnTo>
                    <a:lnTo>
                      <a:pt x="88" y="40"/>
                    </a:lnTo>
                    <a:lnTo>
                      <a:pt x="80" y="43"/>
                    </a:lnTo>
                    <a:lnTo>
                      <a:pt x="71" y="46"/>
                    </a:lnTo>
                    <a:lnTo>
                      <a:pt x="61" y="50"/>
                    </a:lnTo>
                    <a:lnTo>
                      <a:pt x="53" y="54"/>
                    </a:lnTo>
                    <a:lnTo>
                      <a:pt x="47" y="57"/>
                    </a:lnTo>
                    <a:lnTo>
                      <a:pt x="43" y="61"/>
                    </a:lnTo>
                    <a:lnTo>
                      <a:pt x="39" y="72"/>
                    </a:lnTo>
                    <a:lnTo>
                      <a:pt x="34" y="89"/>
                    </a:lnTo>
                    <a:lnTo>
                      <a:pt x="28" y="107"/>
                    </a:lnTo>
                    <a:lnTo>
                      <a:pt x="22" y="119"/>
                    </a:lnTo>
                    <a:lnTo>
                      <a:pt x="15" y="127"/>
                    </a:lnTo>
                    <a:lnTo>
                      <a:pt x="8" y="134"/>
                    </a:lnTo>
                    <a:lnTo>
                      <a:pt x="2" y="141"/>
                    </a:lnTo>
                    <a:lnTo>
                      <a:pt x="0" y="147"/>
                    </a:lnTo>
                    <a:lnTo>
                      <a:pt x="12" y="142"/>
                    </a:lnTo>
                    <a:lnTo>
                      <a:pt x="30" y="138"/>
                    </a:lnTo>
                    <a:lnTo>
                      <a:pt x="49" y="133"/>
                    </a:lnTo>
                    <a:lnTo>
                      <a:pt x="70" y="130"/>
                    </a:lnTo>
                    <a:lnTo>
                      <a:pt x="88" y="127"/>
                    </a:lnTo>
                    <a:lnTo>
                      <a:pt x="107" y="126"/>
                    </a:lnTo>
                    <a:lnTo>
                      <a:pt x="119" y="127"/>
                    </a:lnTo>
                    <a:lnTo>
                      <a:pt x="129" y="132"/>
                    </a:lnTo>
                    <a:lnTo>
                      <a:pt x="134" y="139"/>
                    </a:lnTo>
                    <a:lnTo>
                      <a:pt x="141" y="148"/>
                    </a:lnTo>
                    <a:lnTo>
                      <a:pt x="148" y="157"/>
                    </a:lnTo>
                    <a:lnTo>
                      <a:pt x="155" y="167"/>
                    </a:lnTo>
                    <a:lnTo>
                      <a:pt x="161" y="176"/>
                    </a:lnTo>
                    <a:lnTo>
                      <a:pt x="167" y="184"/>
                    </a:lnTo>
                    <a:lnTo>
                      <a:pt x="171" y="189"/>
                    </a:lnTo>
                    <a:lnTo>
                      <a:pt x="175" y="191"/>
                    </a:lnTo>
                    <a:lnTo>
                      <a:pt x="180" y="191"/>
                    </a:lnTo>
                    <a:lnTo>
                      <a:pt x="185" y="191"/>
                    </a:lnTo>
                    <a:lnTo>
                      <a:pt x="189" y="189"/>
                    </a:lnTo>
                    <a:lnTo>
                      <a:pt x="191" y="184"/>
                    </a:lnTo>
                    <a:lnTo>
                      <a:pt x="190" y="170"/>
                    </a:lnTo>
                    <a:lnTo>
                      <a:pt x="184" y="148"/>
                    </a:lnTo>
                    <a:lnTo>
                      <a:pt x="177" y="125"/>
                    </a:lnTo>
                    <a:lnTo>
                      <a:pt x="169" y="111"/>
                    </a:lnTo>
                    <a:lnTo>
                      <a:pt x="164" y="104"/>
                    </a:lnTo>
                    <a:lnTo>
                      <a:pt x="164" y="96"/>
                    </a:lnTo>
                    <a:lnTo>
                      <a:pt x="167" y="92"/>
                    </a:lnTo>
                    <a:lnTo>
                      <a:pt x="174" y="89"/>
                    </a:lnTo>
                    <a:lnTo>
                      <a:pt x="178" y="89"/>
                    </a:lnTo>
                    <a:lnTo>
                      <a:pt x="184" y="89"/>
                    </a:lnTo>
                    <a:lnTo>
                      <a:pt x="191" y="88"/>
                    </a:lnTo>
                    <a:lnTo>
                      <a:pt x="197" y="86"/>
                    </a:lnTo>
                    <a:lnTo>
                      <a:pt x="202" y="84"/>
                    </a:lnTo>
                    <a:lnTo>
                      <a:pt x="207" y="81"/>
                    </a:lnTo>
                    <a:lnTo>
                      <a:pt x="210" y="79"/>
                    </a:lnTo>
                    <a:lnTo>
                      <a:pt x="212" y="76"/>
                    </a:lnTo>
                    <a:lnTo>
                      <a:pt x="213" y="72"/>
                    </a:lnTo>
                    <a:lnTo>
                      <a:pt x="214" y="68"/>
                    </a:lnTo>
                    <a:lnTo>
                      <a:pt x="216" y="63"/>
                    </a:lnTo>
                    <a:lnTo>
                      <a:pt x="221" y="58"/>
                    </a:lnTo>
                    <a:lnTo>
                      <a:pt x="228" y="55"/>
                    </a:lnTo>
                    <a:lnTo>
                      <a:pt x="238" y="53"/>
                    </a:lnTo>
                    <a:lnTo>
                      <a:pt x="251" y="53"/>
                    </a:lnTo>
                    <a:lnTo>
                      <a:pt x="268" y="55"/>
                    </a:lnTo>
                    <a:lnTo>
                      <a:pt x="260" y="51"/>
                    </a:lnTo>
                    <a:lnTo>
                      <a:pt x="252" y="48"/>
                    </a:lnTo>
                    <a:lnTo>
                      <a:pt x="245" y="45"/>
                    </a:lnTo>
                    <a:lnTo>
                      <a:pt x="238" y="41"/>
                    </a:lnTo>
                    <a:lnTo>
                      <a:pt x="231" y="38"/>
                    </a:lnTo>
                    <a:lnTo>
                      <a:pt x="227" y="33"/>
                    </a:lnTo>
                    <a:lnTo>
                      <a:pt x="223" y="30"/>
                    </a:lnTo>
                    <a:lnTo>
                      <a:pt x="222" y="25"/>
                    </a:lnTo>
                    <a:lnTo>
                      <a:pt x="224" y="23"/>
                    </a:lnTo>
                    <a:lnTo>
                      <a:pt x="228" y="19"/>
                    </a:lnTo>
                    <a:lnTo>
                      <a:pt x="231" y="17"/>
                    </a:lnTo>
                    <a:lnTo>
                      <a:pt x="235" y="13"/>
                    </a:lnTo>
                    <a:lnTo>
                      <a:pt x="239" y="12"/>
                    </a:lnTo>
                    <a:lnTo>
                      <a:pt x="245" y="11"/>
                    </a:lnTo>
                    <a:lnTo>
                      <a:pt x="251" y="11"/>
                    </a:lnTo>
                    <a:lnTo>
                      <a:pt x="258" y="12"/>
                    </a:lnTo>
                    <a:lnTo>
                      <a:pt x="265" y="15"/>
                    </a:lnTo>
                    <a:lnTo>
                      <a:pt x="271" y="19"/>
                    </a:lnTo>
                    <a:lnTo>
                      <a:pt x="278" y="24"/>
                    </a:lnTo>
                    <a:lnTo>
                      <a:pt x="285" y="28"/>
                    </a:lnTo>
                    <a:lnTo>
                      <a:pt x="291" y="33"/>
                    </a:lnTo>
                    <a:lnTo>
                      <a:pt x="297" y="38"/>
                    </a:lnTo>
                    <a:lnTo>
                      <a:pt x="303" y="42"/>
                    </a:lnTo>
                    <a:lnTo>
                      <a:pt x="306" y="45"/>
                    </a:lnTo>
                    <a:lnTo>
                      <a:pt x="309" y="48"/>
                    </a:lnTo>
                    <a:lnTo>
                      <a:pt x="314" y="53"/>
                    </a:lnTo>
                    <a:lnTo>
                      <a:pt x="320" y="60"/>
                    </a:lnTo>
                    <a:lnTo>
                      <a:pt x="324" y="65"/>
                    </a:lnTo>
                    <a:lnTo>
                      <a:pt x="330" y="72"/>
                    </a:lnTo>
                    <a:lnTo>
                      <a:pt x="335" y="78"/>
                    </a:lnTo>
                    <a:lnTo>
                      <a:pt x="339" y="81"/>
                    </a:lnTo>
                    <a:lnTo>
                      <a:pt x="342" y="83"/>
                    </a:lnTo>
                    <a:lnTo>
                      <a:pt x="341" y="70"/>
                    </a:lnTo>
                    <a:lnTo>
                      <a:pt x="335" y="56"/>
                    </a:lnTo>
                    <a:lnTo>
                      <a:pt x="326" y="42"/>
                    </a:lnTo>
                    <a:lnTo>
                      <a:pt x="315" y="30"/>
                    </a:lnTo>
                    <a:lnTo>
                      <a:pt x="311" y="24"/>
                    </a:lnTo>
                    <a:lnTo>
                      <a:pt x="305" y="19"/>
                    </a:lnTo>
                    <a:lnTo>
                      <a:pt x="299" y="16"/>
                    </a:lnTo>
                    <a:lnTo>
                      <a:pt x="294" y="12"/>
                    </a:lnTo>
                    <a:lnTo>
                      <a:pt x="289" y="10"/>
                    </a:lnTo>
                    <a:lnTo>
                      <a:pt x="284" y="8"/>
                    </a:lnTo>
                    <a:lnTo>
                      <a:pt x="279" y="7"/>
                    </a:lnTo>
                    <a:lnTo>
                      <a:pt x="275" y="7"/>
                    </a:lnTo>
                    <a:lnTo>
                      <a:pt x="270" y="7"/>
                    </a:lnTo>
                    <a:lnTo>
                      <a:pt x="266" y="8"/>
                    </a:lnTo>
                    <a:lnTo>
                      <a:pt x="260" y="9"/>
                    </a:lnTo>
                    <a:lnTo>
                      <a:pt x="255" y="9"/>
                    </a:lnTo>
                    <a:lnTo>
                      <a:pt x="250" y="9"/>
                    </a:lnTo>
                    <a:lnTo>
                      <a:pt x="245" y="8"/>
                    </a:lnTo>
                    <a:lnTo>
                      <a:pt x="240" y="5"/>
                    </a:lnTo>
                    <a:lnTo>
                      <a:pt x="238" y="1"/>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0" name="Freeform 244"/>
              <p:cNvSpPr>
                <a:spLocks noChangeAspect="1"/>
              </p:cNvSpPr>
              <p:nvPr/>
            </p:nvSpPr>
            <p:spPr bwMode="auto">
              <a:xfrm>
                <a:off x="661" y="353"/>
                <a:ext cx="52" cy="24"/>
              </a:xfrm>
              <a:custGeom>
                <a:avLst/>
                <a:gdLst>
                  <a:gd name="T0" fmla="*/ 2 w 102"/>
                  <a:gd name="T1" fmla="*/ 48 h 48"/>
                  <a:gd name="T2" fmla="*/ 6 w 102"/>
                  <a:gd name="T3" fmla="*/ 45 h 48"/>
                  <a:gd name="T4" fmla="*/ 12 w 102"/>
                  <a:gd name="T5" fmla="*/ 36 h 48"/>
                  <a:gd name="T6" fmla="*/ 21 w 102"/>
                  <a:gd name="T7" fmla="*/ 28 h 48"/>
                  <a:gd name="T8" fmla="*/ 33 w 102"/>
                  <a:gd name="T9" fmla="*/ 21 h 48"/>
                  <a:gd name="T10" fmla="*/ 49 w 102"/>
                  <a:gd name="T11" fmla="*/ 15 h 48"/>
                  <a:gd name="T12" fmla="*/ 63 w 102"/>
                  <a:gd name="T13" fmla="*/ 12 h 48"/>
                  <a:gd name="T14" fmla="*/ 79 w 102"/>
                  <a:gd name="T15" fmla="*/ 9 h 48"/>
                  <a:gd name="T16" fmla="*/ 92 w 102"/>
                  <a:gd name="T17" fmla="*/ 9 h 48"/>
                  <a:gd name="T18" fmla="*/ 102 w 102"/>
                  <a:gd name="T19" fmla="*/ 9 h 48"/>
                  <a:gd name="T20" fmla="*/ 102 w 102"/>
                  <a:gd name="T21" fmla="*/ 2 h 48"/>
                  <a:gd name="T22" fmla="*/ 92 w 102"/>
                  <a:gd name="T23" fmla="*/ 0 h 48"/>
                  <a:gd name="T24" fmla="*/ 79 w 102"/>
                  <a:gd name="T25" fmla="*/ 2 h 48"/>
                  <a:gd name="T26" fmla="*/ 63 w 102"/>
                  <a:gd name="T27" fmla="*/ 5 h 48"/>
                  <a:gd name="T28" fmla="*/ 47 w 102"/>
                  <a:gd name="T29" fmla="*/ 8 h 48"/>
                  <a:gd name="T30" fmla="*/ 31 w 102"/>
                  <a:gd name="T31" fmla="*/ 14 h 48"/>
                  <a:gd name="T32" fmla="*/ 17 w 102"/>
                  <a:gd name="T33" fmla="*/ 21 h 48"/>
                  <a:gd name="T34" fmla="*/ 5 w 102"/>
                  <a:gd name="T35" fmla="*/ 31 h 48"/>
                  <a:gd name="T36" fmla="*/ 0 w 102"/>
                  <a:gd name="T37" fmla="*/ 45 h 48"/>
                  <a:gd name="T38" fmla="*/ 4 w 102"/>
                  <a:gd name="T39" fmla="*/ 41 h 48"/>
                  <a:gd name="T40" fmla="*/ 0 w 102"/>
                  <a:gd name="T41" fmla="*/ 45 h 48"/>
                  <a:gd name="T42" fmla="*/ 1 w 102"/>
                  <a:gd name="T43" fmla="*/ 47 h 48"/>
                  <a:gd name="T44" fmla="*/ 3 w 102"/>
                  <a:gd name="T45" fmla="*/ 48 h 48"/>
                  <a:gd name="T46" fmla="*/ 5 w 102"/>
                  <a:gd name="T47" fmla="*/ 47 h 48"/>
                  <a:gd name="T48" fmla="*/ 6 w 102"/>
                  <a:gd name="T49" fmla="*/ 45 h 48"/>
                  <a:gd name="T50" fmla="*/ 2 w 102"/>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48">
                    <a:moveTo>
                      <a:pt x="2" y="48"/>
                    </a:moveTo>
                    <a:lnTo>
                      <a:pt x="6" y="45"/>
                    </a:lnTo>
                    <a:lnTo>
                      <a:pt x="12" y="36"/>
                    </a:lnTo>
                    <a:lnTo>
                      <a:pt x="21" y="28"/>
                    </a:lnTo>
                    <a:lnTo>
                      <a:pt x="33" y="21"/>
                    </a:lnTo>
                    <a:lnTo>
                      <a:pt x="49" y="15"/>
                    </a:lnTo>
                    <a:lnTo>
                      <a:pt x="63" y="12"/>
                    </a:lnTo>
                    <a:lnTo>
                      <a:pt x="79" y="9"/>
                    </a:lnTo>
                    <a:lnTo>
                      <a:pt x="92" y="9"/>
                    </a:lnTo>
                    <a:lnTo>
                      <a:pt x="102" y="9"/>
                    </a:lnTo>
                    <a:lnTo>
                      <a:pt x="102" y="2"/>
                    </a:lnTo>
                    <a:lnTo>
                      <a:pt x="92" y="0"/>
                    </a:lnTo>
                    <a:lnTo>
                      <a:pt x="79" y="2"/>
                    </a:lnTo>
                    <a:lnTo>
                      <a:pt x="63" y="5"/>
                    </a:lnTo>
                    <a:lnTo>
                      <a:pt x="47" y="8"/>
                    </a:lnTo>
                    <a:lnTo>
                      <a:pt x="31" y="14"/>
                    </a:lnTo>
                    <a:lnTo>
                      <a:pt x="17" y="21"/>
                    </a:lnTo>
                    <a:lnTo>
                      <a:pt x="5" y="31"/>
                    </a:lnTo>
                    <a:lnTo>
                      <a:pt x="0" y="45"/>
                    </a:lnTo>
                    <a:lnTo>
                      <a:pt x="4" y="41"/>
                    </a:lnTo>
                    <a:lnTo>
                      <a:pt x="0" y="45"/>
                    </a:lnTo>
                    <a:lnTo>
                      <a:pt x="1" y="47"/>
                    </a:lnTo>
                    <a:lnTo>
                      <a:pt x="3" y="48"/>
                    </a:lnTo>
                    <a:lnTo>
                      <a:pt x="5" y="47"/>
                    </a:lnTo>
                    <a:lnTo>
                      <a:pt x="6" y="45"/>
                    </a:lnTo>
                    <a:lnTo>
                      <a:pt x="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1" name="Freeform 245"/>
              <p:cNvSpPr>
                <a:spLocks noChangeAspect="1"/>
              </p:cNvSpPr>
              <p:nvPr/>
            </p:nvSpPr>
            <p:spPr bwMode="auto">
              <a:xfrm>
                <a:off x="643" y="370"/>
                <a:ext cx="21" cy="7"/>
              </a:xfrm>
              <a:custGeom>
                <a:avLst/>
                <a:gdLst>
                  <a:gd name="T0" fmla="*/ 2 w 40"/>
                  <a:gd name="T1" fmla="*/ 9 h 13"/>
                  <a:gd name="T2" fmla="*/ 2 w 40"/>
                  <a:gd name="T3" fmla="*/ 9 h 13"/>
                  <a:gd name="T4" fmla="*/ 6 w 40"/>
                  <a:gd name="T5" fmla="*/ 8 h 13"/>
                  <a:gd name="T6" fmla="*/ 8 w 40"/>
                  <a:gd name="T7" fmla="*/ 6 h 13"/>
                  <a:gd name="T8" fmla="*/ 11 w 40"/>
                  <a:gd name="T9" fmla="*/ 6 h 13"/>
                  <a:gd name="T10" fmla="*/ 16 w 40"/>
                  <a:gd name="T11" fmla="*/ 8 h 13"/>
                  <a:gd name="T12" fmla="*/ 21 w 40"/>
                  <a:gd name="T13" fmla="*/ 8 h 13"/>
                  <a:gd name="T14" fmla="*/ 25 w 40"/>
                  <a:gd name="T15" fmla="*/ 10 h 13"/>
                  <a:gd name="T16" fmla="*/ 31 w 40"/>
                  <a:gd name="T17" fmla="*/ 11 h 13"/>
                  <a:gd name="T18" fmla="*/ 38 w 40"/>
                  <a:gd name="T19" fmla="*/ 13 h 13"/>
                  <a:gd name="T20" fmla="*/ 40 w 40"/>
                  <a:gd name="T21" fmla="*/ 6 h 13"/>
                  <a:gd name="T22" fmla="*/ 33 w 40"/>
                  <a:gd name="T23" fmla="*/ 4 h 13"/>
                  <a:gd name="T24" fmla="*/ 27 w 40"/>
                  <a:gd name="T25" fmla="*/ 3 h 13"/>
                  <a:gd name="T26" fmla="*/ 21 w 40"/>
                  <a:gd name="T27" fmla="*/ 1 h 13"/>
                  <a:gd name="T28" fmla="*/ 16 w 40"/>
                  <a:gd name="T29" fmla="*/ 1 h 13"/>
                  <a:gd name="T30" fmla="*/ 11 w 40"/>
                  <a:gd name="T31" fmla="*/ 0 h 13"/>
                  <a:gd name="T32" fmla="*/ 8 w 40"/>
                  <a:gd name="T33" fmla="*/ 0 h 13"/>
                  <a:gd name="T34" fmla="*/ 3 w 40"/>
                  <a:gd name="T35" fmla="*/ 1 h 13"/>
                  <a:gd name="T36" fmla="*/ 0 w 40"/>
                  <a:gd name="T37" fmla="*/ 2 h 13"/>
                  <a:gd name="T38" fmla="*/ 0 w 40"/>
                  <a:gd name="T39" fmla="*/ 2 h 13"/>
                  <a:gd name="T40" fmla="*/ 2 w 40"/>
                  <a:gd name="T4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3">
                    <a:moveTo>
                      <a:pt x="2" y="9"/>
                    </a:moveTo>
                    <a:lnTo>
                      <a:pt x="2" y="9"/>
                    </a:lnTo>
                    <a:lnTo>
                      <a:pt x="6" y="8"/>
                    </a:lnTo>
                    <a:lnTo>
                      <a:pt x="8" y="6"/>
                    </a:lnTo>
                    <a:lnTo>
                      <a:pt x="11" y="6"/>
                    </a:lnTo>
                    <a:lnTo>
                      <a:pt x="16" y="8"/>
                    </a:lnTo>
                    <a:lnTo>
                      <a:pt x="21" y="8"/>
                    </a:lnTo>
                    <a:lnTo>
                      <a:pt x="25" y="10"/>
                    </a:lnTo>
                    <a:lnTo>
                      <a:pt x="31" y="11"/>
                    </a:lnTo>
                    <a:lnTo>
                      <a:pt x="38" y="13"/>
                    </a:lnTo>
                    <a:lnTo>
                      <a:pt x="40" y="6"/>
                    </a:lnTo>
                    <a:lnTo>
                      <a:pt x="33" y="4"/>
                    </a:lnTo>
                    <a:lnTo>
                      <a:pt x="27" y="3"/>
                    </a:lnTo>
                    <a:lnTo>
                      <a:pt x="21" y="1"/>
                    </a:lnTo>
                    <a:lnTo>
                      <a:pt x="16" y="1"/>
                    </a:lnTo>
                    <a:lnTo>
                      <a:pt x="11" y="0"/>
                    </a:lnTo>
                    <a:lnTo>
                      <a:pt x="8" y="0"/>
                    </a:lnTo>
                    <a:lnTo>
                      <a:pt x="3" y="1"/>
                    </a:lnTo>
                    <a:lnTo>
                      <a:pt x="0" y="2"/>
                    </a:lnTo>
                    <a:lnTo>
                      <a:pt x="0" y="2"/>
                    </a:lnTo>
                    <a:lnTo>
                      <a:pt x="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2" name="Freeform 246"/>
              <p:cNvSpPr>
                <a:spLocks noChangeAspect="1"/>
              </p:cNvSpPr>
              <p:nvPr/>
            </p:nvSpPr>
            <p:spPr bwMode="auto">
              <a:xfrm>
                <a:off x="613" y="371"/>
                <a:ext cx="32" cy="15"/>
              </a:xfrm>
              <a:custGeom>
                <a:avLst/>
                <a:gdLst>
                  <a:gd name="T0" fmla="*/ 7 w 62"/>
                  <a:gd name="T1" fmla="*/ 30 h 30"/>
                  <a:gd name="T2" fmla="*/ 7 w 62"/>
                  <a:gd name="T3" fmla="*/ 30 h 30"/>
                  <a:gd name="T4" fmla="*/ 9 w 62"/>
                  <a:gd name="T5" fmla="*/ 29 h 30"/>
                  <a:gd name="T6" fmla="*/ 14 w 62"/>
                  <a:gd name="T7" fmla="*/ 25 h 30"/>
                  <a:gd name="T8" fmla="*/ 22 w 62"/>
                  <a:gd name="T9" fmla="*/ 22 h 30"/>
                  <a:gd name="T10" fmla="*/ 32 w 62"/>
                  <a:gd name="T11" fmla="*/ 17 h 30"/>
                  <a:gd name="T12" fmla="*/ 41 w 62"/>
                  <a:gd name="T13" fmla="*/ 15 h 30"/>
                  <a:gd name="T14" fmla="*/ 49 w 62"/>
                  <a:gd name="T15" fmla="*/ 11 h 30"/>
                  <a:gd name="T16" fmla="*/ 58 w 62"/>
                  <a:gd name="T17" fmla="*/ 9 h 30"/>
                  <a:gd name="T18" fmla="*/ 62 w 62"/>
                  <a:gd name="T19" fmla="*/ 7 h 30"/>
                  <a:gd name="T20" fmla="*/ 60 w 62"/>
                  <a:gd name="T21" fmla="*/ 0 h 30"/>
                  <a:gd name="T22" fmla="*/ 55 w 62"/>
                  <a:gd name="T23" fmla="*/ 2 h 30"/>
                  <a:gd name="T24" fmla="*/ 47 w 62"/>
                  <a:gd name="T25" fmla="*/ 4 h 30"/>
                  <a:gd name="T26" fmla="*/ 39 w 62"/>
                  <a:gd name="T27" fmla="*/ 8 h 30"/>
                  <a:gd name="T28" fmla="*/ 30 w 62"/>
                  <a:gd name="T29" fmla="*/ 10 h 30"/>
                  <a:gd name="T30" fmla="*/ 20 w 62"/>
                  <a:gd name="T31" fmla="*/ 15 h 30"/>
                  <a:gd name="T32" fmla="*/ 12 w 62"/>
                  <a:gd name="T33" fmla="*/ 18 h 30"/>
                  <a:gd name="T34" fmla="*/ 5 w 62"/>
                  <a:gd name="T35" fmla="*/ 22 h 30"/>
                  <a:gd name="T36" fmla="*/ 0 w 62"/>
                  <a:gd name="T37" fmla="*/ 28 h 30"/>
                  <a:gd name="T38" fmla="*/ 0 w 62"/>
                  <a:gd name="T39" fmla="*/ 28 h 30"/>
                  <a:gd name="T40" fmla="*/ 7 w 62"/>
                  <a:gd name="T4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30">
                    <a:moveTo>
                      <a:pt x="7" y="30"/>
                    </a:moveTo>
                    <a:lnTo>
                      <a:pt x="7" y="30"/>
                    </a:lnTo>
                    <a:lnTo>
                      <a:pt x="9" y="29"/>
                    </a:lnTo>
                    <a:lnTo>
                      <a:pt x="14" y="25"/>
                    </a:lnTo>
                    <a:lnTo>
                      <a:pt x="22" y="22"/>
                    </a:lnTo>
                    <a:lnTo>
                      <a:pt x="32" y="17"/>
                    </a:lnTo>
                    <a:lnTo>
                      <a:pt x="41" y="15"/>
                    </a:lnTo>
                    <a:lnTo>
                      <a:pt x="49" y="11"/>
                    </a:lnTo>
                    <a:lnTo>
                      <a:pt x="58" y="9"/>
                    </a:lnTo>
                    <a:lnTo>
                      <a:pt x="62" y="7"/>
                    </a:lnTo>
                    <a:lnTo>
                      <a:pt x="60" y="0"/>
                    </a:lnTo>
                    <a:lnTo>
                      <a:pt x="55" y="2"/>
                    </a:lnTo>
                    <a:lnTo>
                      <a:pt x="47" y="4"/>
                    </a:lnTo>
                    <a:lnTo>
                      <a:pt x="39" y="8"/>
                    </a:lnTo>
                    <a:lnTo>
                      <a:pt x="30" y="10"/>
                    </a:lnTo>
                    <a:lnTo>
                      <a:pt x="20" y="15"/>
                    </a:lnTo>
                    <a:lnTo>
                      <a:pt x="12" y="18"/>
                    </a:lnTo>
                    <a:lnTo>
                      <a:pt x="5" y="22"/>
                    </a:lnTo>
                    <a:lnTo>
                      <a:pt x="0" y="28"/>
                    </a:lnTo>
                    <a:lnTo>
                      <a:pt x="0" y="28"/>
                    </a:lnTo>
                    <a:lnTo>
                      <a:pt x="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3" name="Freeform 247"/>
              <p:cNvSpPr>
                <a:spLocks noChangeAspect="1"/>
              </p:cNvSpPr>
              <p:nvPr/>
            </p:nvSpPr>
            <p:spPr bwMode="auto">
              <a:xfrm>
                <a:off x="603" y="385"/>
                <a:ext cx="14" cy="31"/>
              </a:xfrm>
              <a:custGeom>
                <a:avLst/>
                <a:gdLst>
                  <a:gd name="T0" fmla="*/ 5 w 28"/>
                  <a:gd name="T1" fmla="*/ 62 h 62"/>
                  <a:gd name="T2" fmla="*/ 5 w 28"/>
                  <a:gd name="T3" fmla="*/ 62 h 62"/>
                  <a:gd name="T4" fmla="*/ 13 w 28"/>
                  <a:gd name="T5" fmla="*/ 48 h 62"/>
                  <a:gd name="T6" fmla="*/ 19 w 28"/>
                  <a:gd name="T7" fmla="*/ 31 h 62"/>
                  <a:gd name="T8" fmla="*/ 23 w 28"/>
                  <a:gd name="T9" fmla="*/ 13 h 62"/>
                  <a:gd name="T10" fmla="*/ 28 w 28"/>
                  <a:gd name="T11" fmla="*/ 2 h 62"/>
                  <a:gd name="T12" fmla="*/ 21 w 28"/>
                  <a:gd name="T13" fmla="*/ 0 h 62"/>
                  <a:gd name="T14" fmla="*/ 16 w 28"/>
                  <a:gd name="T15" fmla="*/ 11 h 62"/>
                  <a:gd name="T16" fmla="*/ 12 w 28"/>
                  <a:gd name="T17" fmla="*/ 28 h 62"/>
                  <a:gd name="T18" fmla="*/ 6 w 28"/>
                  <a:gd name="T19" fmla="*/ 46 h 62"/>
                  <a:gd name="T20" fmla="*/ 0 w 28"/>
                  <a:gd name="T21" fmla="*/ 57 h 62"/>
                  <a:gd name="T22" fmla="*/ 0 w 28"/>
                  <a:gd name="T23" fmla="*/ 57 h 62"/>
                  <a:gd name="T24" fmla="*/ 5 w 28"/>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62">
                    <a:moveTo>
                      <a:pt x="5" y="62"/>
                    </a:moveTo>
                    <a:lnTo>
                      <a:pt x="5" y="62"/>
                    </a:lnTo>
                    <a:lnTo>
                      <a:pt x="13" y="48"/>
                    </a:lnTo>
                    <a:lnTo>
                      <a:pt x="19" y="31"/>
                    </a:lnTo>
                    <a:lnTo>
                      <a:pt x="23" y="13"/>
                    </a:lnTo>
                    <a:lnTo>
                      <a:pt x="28" y="2"/>
                    </a:lnTo>
                    <a:lnTo>
                      <a:pt x="21" y="0"/>
                    </a:lnTo>
                    <a:lnTo>
                      <a:pt x="16" y="11"/>
                    </a:lnTo>
                    <a:lnTo>
                      <a:pt x="12" y="28"/>
                    </a:lnTo>
                    <a:lnTo>
                      <a:pt x="6" y="46"/>
                    </a:lnTo>
                    <a:lnTo>
                      <a:pt x="0" y="57"/>
                    </a:lnTo>
                    <a:lnTo>
                      <a:pt x="0" y="57"/>
                    </a:lnTo>
                    <a:lnTo>
                      <a:pt x="5"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4" name="Freeform 248"/>
              <p:cNvSpPr>
                <a:spLocks noChangeAspect="1"/>
              </p:cNvSpPr>
              <p:nvPr/>
            </p:nvSpPr>
            <p:spPr bwMode="auto">
              <a:xfrm>
                <a:off x="591" y="414"/>
                <a:ext cx="14" cy="17"/>
              </a:xfrm>
              <a:custGeom>
                <a:avLst/>
                <a:gdLst>
                  <a:gd name="T0" fmla="*/ 4 w 29"/>
                  <a:gd name="T1" fmla="*/ 27 h 35"/>
                  <a:gd name="T2" fmla="*/ 9 w 29"/>
                  <a:gd name="T3" fmla="*/ 30 h 35"/>
                  <a:gd name="T4" fmla="*/ 10 w 29"/>
                  <a:gd name="T5" fmla="*/ 27 h 35"/>
                  <a:gd name="T6" fmla="*/ 15 w 29"/>
                  <a:gd name="T7" fmla="*/ 20 h 35"/>
                  <a:gd name="T8" fmla="*/ 22 w 29"/>
                  <a:gd name="T9" fmla="*/ 13 h 35"/>
                  <a:gd name="T10" fmla="*/ 29 w 29"/>
                  <a:gd name="T11" fmla="*/ 5 h 35"/>
                  <a:gd name="T12" fmla="*/ 24 w 29"/>
                  <a:gd name="T13" fmla="*/ 0 h 35"/>
                  <a:gd name="T14" fmla="*/ 17 w 29"/>
                  <a:gd name="T15" fmla="*/ 8 h 35"/>
                  <a:gd name="T16" fmla="*/ 10 w 29"/>
                  <a:gd name="T17" fmla="*/ 15 h 35"/>
                  <a:gd name="T18" fmla="*/ 4 w 29"/>
                  <a:gd name="T19" fmla="*/ 22 h 35"/>
                  <a:gd name="T20" fmla="*/ 0 w 29"/>
                  <a:gd name="T21" fmla="*/ 30 h 35"/>
                  <a:gd name="T22" fmla="*/ 6 w 29"/>
                  <a:gd name="T23" fmla="*/ 34 h 35"/>
                  <a:gd name="T24" fmla="*/ 0 w 29"/>
                  <a:gd name="T25" fmla="*/ 30 h 35"/>
                  <a:gd name="T26" fmla="*/ 1 w 29"/>
                  <a:gd name="T27" fmla="*/ 34 h 35"/>
                  <a:gd name="T28" fmla="*/ 5 w 29"/>
                  <a:gd name="T29" fmla="*/ 35 h 35"/>
                  <a:gd name="T30" fmla="*/ 8 w 29"/>
                  <a:gd name="T31" fmla="*/ 34 h 35"/>
                  <a:gd name="T32" fmla="*/ 9 w 29"/>
                  <a:gd name="T33" fmla="*/ 30 h 35"/>
                  <a:gd name="T34" fmla="*/ 4 w 29"/>
                  <a:gd name="T35"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5">
                    <a:moveTo>
                      <a:pt x="4" y="27"/>
                    </a:moveTo>
                    <a:lnTo>
                      <a:pt x="9" y="30"/>
                    </a:lnTo>
                    <a:lnTo>
                      <a:pt x="10" y="27"/>
                    </a:lnTo>
                    <a:lnTo>
                      <a:pt x="15" y="20"/>
                    </a:lnTo>
                    <a:lnTo>
                      <a:pt x="22" y="13"/>
                    </a:lnTo>
                    <a:lnTo>
                      <a:pt x="29" y="5"/>
                    </a:lnTo>
                    <a:lnTo>
                      <a:pt x="24" y="0"/>
                    </a:lnTo>
                    <a:lnTo>
                      <a:pt x="17" y="8"/>
                    </a:lnTo>
                    <a:lnTo>
                      <a:pt x="10" y="15"/>
                    </a:lnTo>
                    <a:lnTo>
                      <a:pt x="4" y="22"/>
                    </a:lnTo>
                    <a:lnTo>
                      <a:pt x="0" y="30"/>
                    </a:lnTo>
                    <a:lnTo>
                      <a:pt x="6" y="34"/>
                    </a:lnTo>
                    <a:lnTo>
                      <a:pt x="0" y="30"/>
                    </a:lnTo>
                    <a:lnTo>
                      <a:pt x="1" y="34"/>
                    </a:lnTo>
                    <a:lnTo>
                      <a:pt x="5" y="35"/>
                    </a:lnTo>
                    <a:lnTo>
                      <a:pt x="8" y="34"/>
                    </a:lnTo>
                    <a:lnTo>
                      <a:pt x="9" y="30"/>
                    </a:lnTo>
                    <a:lnTo>
                      <a:pt x="4"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5" name="Freeform 249"/>
              <p:cNvSpPr>
                <a:spLocks noChangeAspect="1"/>
              </p:cNvSpPr>
              <p:nvPr/>
            </p:nvSpPr>
            <p:spPr bwMode="auto">
              <a:xfrm>
                <a:off x="593" y="416"/>
                <a:ext cx="67" cy="15"/>
              </a:xfrm>
              <a:custGeom>
                <a:avLst/>
                <a:gdLst>
                  <a:gd name="T0" fmla="*/ 133 w 133"/>
                  <a:gd name="T1" fmla="*/ 8 h 29"/>
                  <a:gd name="T2" fmla="*/ 132 w 133"/>
                  <a:gd name="T3" fmla="*/ 8 h 29"/>
                  <a:gd name="T4" fmla="*/ 122 w 133"/>
                  <a:gd name="T5" fmla="*/ 2 h 29"/>
                  <a:gd name="T6" fmla="*/ 108 w 133"/>
                  <a:gd name="T7" fmla="*/ 0 h 29"/>
                  <a:gd name="T8" fmla="*/ 89 w 133"/>
                  <a:gd name="T9" fmla="*/ 2 h 29"/>
                  <a:gd name="T10" fmla="*/ 71 w 133"/>
                  <a:gd name="T11" fmla="*/ 4 h 29"/>
                  <a:gd name="T12" fmla="*/ 50 w 133"/>
                  <a:gd name="T13" fmla="*/ 8 h 29"/>
                  <a:gd name="T14" fmla="*/ 31 w 133"/>
                  <a:gd name="T15" fmla="*/ 12 h 29"/>
                  <a:gd name="T16" fmla="*/ 12 w 133"/>
                  <a:gd name="T17" fmla="*/ 17 h 29"/>
                  <a:gd name="T18" fmla="*/ 0 w 133"/>
                  <a:gd name="T19" fmla="*/ 22 h 29"/>
                  <a:gd name="T20" fmla="*/ 2 w 133"/>
                  <a:gd name="T21" fmla="*/ 29 h 29"/>
                  <a:gd name="T22" fmla="*/ 15 w 133"/>
                  <a:gd name="T23" fmla="*/ 24 h 29"/>
                  <a:gd name="T24" fmla="*/ 31 w 133"/>
                  <a:gd name="T25" fmla="*/ 19 h 29"/>
                  <a:gd name="T26" fmla="*/ 50 w 133"/>
                  <a:gd name="T27" fmla="*/ 15 h 29"/>
                  <a:gd name="T28" fmla="*/ 71 w 133"/>
                  <a:gd name="T29" fmla="*/ 11 h 29"/>
                  <a:gd name="T30" fmla="*/ 89 w 133"/>
                  <a:gd name="T31" fmla="*/ 9 h 29"/>
                  <a:gd name="T32" fmla="*/ 108 w 133"/>
                  <a:gd name="T33" fmla="*/ 9 h 29"/>
                  <a:gd name="T34" fmla="*/ 119 w 133"/>
                  <a:gd name="T35" fmla="*/ 9 h 29"/>
                  <a:gd name="T36" fmla="*/ 127 w 133"/>
                  <a:gd name="T37" fmla="*/ 12 h 29"/>
                  <a:gd name="T38" fmla="*/ 126 w 133"/>
                  <a:gd name="T39" fmla="*/ 12 h 29"/>
                  <a:gd name="T40" fmla="*/ 133 w 133"/>
                  <a:gd name="T41"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29">
                    <a:moveTo>
                      <a:pt x="133" y="8"/>
                    </a:moveTo>
                    <a:lnTo>
                      <a:pt x="132" y="8"/>
                    </a:lnTo>
                    <a:lnTo>
                      <a:pt x="122" y="2"/>
                    </a:lnTo>
                    <a:lnTo>
                      <a:pt x="108" y="0"/>
                    </a:lnTo>
                    <a:lnTo>
                      <a:pt x="89" y="2"/>
                    </a:lnTo>
                    <a:lnTo>
                      <a:pt x="71" y="4"/>
                    </a:lnTo>
                    <a:lnTo>
                      <a:pt x="50" y="8"/>
                    </a:lnTo>
                    <a:lnTo>
                      <a:pt x="31" y="12"/>
                    </a:lnTo>
                    <a:lnTo>
                      <a:pt x="12" y="17"/>
                    </a:lnTo>
                    <a:lnTo>
                      <a:pt x="0" y="22"/>
                    </a:lnTo>
                    <a:lnTo>
                      <a:pt x="2" y="29"/>
                    </a:lnTo>
                    <a:lnTo>
                      <a:pt x="15" y="24"/>
                    </a:lnTo>
                    <a:lnTo>
                      <a:pt x="31" y="19"/>
                    </a:lnTo>
                    <a:lnTo>
                      <a:pt x="50" y="15"/>
                    </a:lnTo>
                    <a:lnTo>
                      <a:pt x="71" y="11"/>
                    </a:lnTo>
                    <a:lnTo>
                      <a:pt x="89" y="9"/>
                    </a:lnTo>
                    <a:lnTo>
                      <a:pt x="108" y="9"/>
                    </a:lnTo>
                    <a:lnTo>
                      <a:pt x="119" y="9"/>
                    </a:lnTo>
                    <a:lnTo>
                      <a:pt x="127" y="12"/>
                    </a:lnTo>
                    <a:lnTo>
                      <a:pt x="126" y="12"/>
                    </a:lnTo>
                    <a:lnTo>
                      <a:pt x="13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6" name="Freeform 250"/>
              <p:cNvSpPr>
                <a:spLocks noChangeAspect="1"/>
              </p:cNvSpPr>
              <p:nvPr/>
            </p:nvSpPr>
            <p:spPr bwMode="auto">
              <a:xfrm>
                <a:off x="656" y="420"/>
                <a:ext cx="25" cy="33"/>
              </a:xfrm>
              <a:custGeom>
                <a:avLst/>
                <a:gdLst>
                  <a:gd name="T0" fmla="*/ 50 w 50"/>
                  <a:gd name="T1" fmla="*/ 57 h 64"/>
                  <a:gd name="T2" fmla="*/ 50 w 50"/>
                  <a:gd name="T3" fmla="*/ 57 h 64"/>
                  <a:gd name="T4" fmla="*/ 49 w 50"/>
                  <a:gd name="T5" fmla="*/ 55 h 64"/>
                  <a:gd name="T6" fmla="*/ 45 w 50"/>
                  <a:gd name="T7" fmla="*/ 52 h 64"/>
                  <a:gd name="T8" fmla="*/ 39 w 50"/>
                  <a:gd name="T9" fmla="*/ 44 h 64"/>
                  <a:gd name="T10" fmla="*/ 34 w 50"/>
                  <a:gd name="T11" fmla="*/ 34 h 64"/>
                  <a:gd name="T12" fmla="*/ 27 w 50"/>
                  <a:gd name="T13" fmla="*/ 25 h 64"/>
                  <a:gd name="T14" fmla="*/ 20 w 50"/>
                  <a:gd name="T15" fmla="*/ 16 h 64"/>
                  <a:gd name="T16" fmla="*/ 13 w 50"/>
                  <a:gd name="T17" fmla="*/ 7 h 64"/>
                  <a:gd name="T18" fmla="*/ 7 w 50"/>
                  <a:gd name="T19" fmla="*/ 0 h 64"/>
                  <a:gd name="T20" fmla="*/ 0 w 50"/>
                  <a:gd name="T21" fmla="*/ 4 h 64"/>
                  <a:gd name="T22" fmla="*/ 6 w 50"/>
                  <a:gd name="T23" fmla="*/ 11 h 64"/>
                  <a:gd name="T24" fmla="*/ 13 w 50"/>
                  <a:gd name="T25" fmla="*/ 21 h 64"/>
                  <a:gd name="T26" fmla="*/ 20 w 50"/>
                  <a:gd name="T27" fmla="*/ 30 h 64"/>
                  <a:gd name="T28" fmla="*/ 27 w 50"/>
                  <a:gd name="T29" fmla="*/ 39 h 64"/>
                  <a:gd name="T30" fmla="*/ 32 w 50"/>
                  <a:gd name="T31" fmla="*/ 48 h 64"/>
                  <a:gd name="T32" fmla="*/ 38 w 50"/>
                  <a:gd name="T33" fmla="*/ 56 h 64"/>
                  <a:gd name="T34" fmla="*/ 44 w 50"/>
                  <a:gd name="T35" fmla="*/ 62 h 64"/>
                  <a:gd name="T36" fmla="*/ 50 w 50"/>
                  <a:gd name="T37" fmla="*/ 64 h 64"/>
                  <a:gd name="T38" fmla="*/ 50 w 50"/>
                  <a:gd name="T39" fmla="*/ 64 h 64"/>
                  <a:gd name="T40" fmla="*/ 50 w 50"/>
                  <a:gd name="T4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64">
                    <a:moveTo>
                      <a:pt x="50" y="57"/>
                    </a:moveTo>
                    <a:lnTo>
                      <a:pt x="50" y="57"/>
                    </a:lnTo>
                    <a:lnTo>
                      <a:pt x="49" y="55"/>
                    </a:lnTo>
                    <a:lnTo>
                      <a:pt x="45" y="52"/>
                    </a:lnTo>
                    <a:lnTo>
                      <a:pt x="39" y="44"/>
                    </a:lnTo>
                    <a:lnTo>
                      <a:pt x="34" y="34"/>
                    </a:lnTo>
                    <a:lnTo>
                      <a:pt x="27" y="25"/>
                    </a:lnTo>
                    <a:lnTo>
                      <a:pt x="20" y="16"/>
                    </a:lnTo>
                    <a:lnTo>
                      <a:pt x="13" y="7"/>
                    </a:lnTo>
                    <a:lnTo>
                      <a:pt x="7" y="0"/>
                    </a:lnTo>
                    <a:lnTo>
                      <a:pt x="0" y="4"/>
                    </a:lnTo>
                    <a:lnTo>
                      <a:pt x="6" y="11"/>
                    </a:lnTo>
                    <a:lnTo>
                      <a:pt x="13" y="21"/>
                    </a:lnTo>
                    <a:lnTo>
                      <a:pt x="20" y="30"/>
                    </a:lnTo>
                    <a:lnTo>
                      <a:pt x="27" y="39"/>
                    </a:lnTo>
                    <a:lnTo>
                      <a:pt x="32" y="48"/>
                    </a:lnTo>
                    <a:lnTo>
                      <a:pt x="38" y="56"/>
                    </a:lnTo>
                    <a:lnTo>
                      <a:pt x="44" y="62"/>
                    </a:lnTo>
                    <a:lnTo>
                      <a:pt x="50" y="64"/>
                    </a:lnTo>
                    <a:lnTo>
                      <a:pt x="50" y="64"/>
                    </a:lnTo>
                    <a:lnTo>
                      <a:pt x="5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7" name="Freeform 251"/>
              <p:cNvSpPr>
                <a:spLocks noChangeAspect="1"/>
              </p:cNvSpPr>
              <p:nvPr/>
            </p:nvSpPr>
            <p:spPr bwMode="auto">
              <a:xfrm>
                <a:off x="681" y="447"/>
                <a:ext cx="10" cy="6"/>
              </a:xfrm>
              <a:custGeom>
                <a:avLst/>
                <a:gdLst>
                  <a:gd name="T0" fmla="*/ 12 w 19"/>
                  <a:gd name="T1" fmla="*/ 0 h 12"/>
                  <a:gd name="T2" fmla="*/ 12 w 19"/>
                  <a:gd name="T3" fmla="*/ 1 h 12"/>
                  <a:gd name="T4" fmla="*/ 10 w 19"/>
                  <a:gd name="T5" fmla="*/ 3 h 12"/>
                  <a:gd name="T6" fmla="*/ 9 w 19"/>
                  <a:gd name="T7" fmla="*/ 4 h 12"/>
                  <a:gd name="T8" fmla="*/ 5 w 19"/>
                  <a:gd name="T9" fmla="*/ 3 h 12"/>
                  <a:gd name="T10" fmla="*/ 0 w 19"/>
                  <a:gd name="T11" fmla="*/ 4 h 12"/>
                  <a:gd name="T12" fmla="*/ 0 w 19"/>
                  <a:gd name="T13" fmla="*/ 11 h 12"/>
                  <a:gd name="T14" fmla="*/ 5 w 19"/>
                  <a:gd name="T15" fmla="*/ 12 h 12"/>
                  <a:gd name="T16" fmla="*/ 11 w 19"/>
                  <a:gd name="T17" fmla="*/ 11 h 12"/>
                  <a:gd name="T18" fmla="*/ 17 w 19"/>
                  <a:gd name="T19" fmla="*/ 8 h 12"/>
                  <a:gd name="T20" fmla="*/ 19 w 19"/>
                  <a:gd name="T21" fmla="*/ 1 h 12"/>
                  <a:gd name="T22" fmla="*/ 19 w 19"/>
                  <a:gd name="T23" fmla="*/ 2 h 12"/>
                  <a:gd name="T24" fmla="*/ 12 w 19"/>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2">
                    <a:moveTo>
                      <a:pt x="12" y="0"/>
                    </a:moveTo>
                    <a:lnTo>
                      <a:pt x="12" y="1"/>
                    </a:lnTo>
                    <a:lnTo>
                      <a:pt x="10" y="3"/>
                    </a:lnTo>
                    <a:lnTo>
                      <a:pt x="9" y="4"/>
                    </a:lnTo>
                    <a:lnTo>
                      <a:pt x="5" y="3"/>
                    </a:lnTo>
                    <a:lnTo>
                      <a:pt x="0" y="4"/>
                    </a:lnTo>
                    <a:lnTo>
                      <a:pt x="0" y="11"/>
                    </a:lnTo>
                    <a:lnTo>
                      <a:pt x="5" y="12"/>
                    </a:lnTo>
                    <a:lnTo>
                      <a:pt x="11" y="11"/>
                    </a:lnTo>
                    <a:lnTo>
                      <a:pt x="17" y="8"/>
                    </a:lnTo>
                    <a:lnTo>
                      <a:pt x="19" y="1"/>
                    </a:lnTo>
                    <a:lnTo>
                      <a:pt x="19"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8" name="Freeform 252"/>
              <p:cNvSpPr>
                <a:spLocks noChangeAspect="1"/>
              </p:cNvSpPr>
              <p:nvPr/>
            </p:nvSpPr>
            <p:spPr bwMode="auto">
              <a:xfrm>
                <a:off x="677" y="410"/>
                <a:ext cx="14" cy="38"/>
              </a:xfrm>
              <a:custGeom>
                <a:avLst/>
                <a:gdLst>
                  <a:gd name="T0" fmla="*/ 0 w 27"/>
                  <a:gd name="T1" fmla="*/ 5 h 76"/>
                  <a:gd name="T2" fmla="*/ 0 w 27"/>
                  <a:gd name="T3" fmla="*/ 5 h 76"/>
                  <a:gd name="T4" fmla="*/ 7 w 27"/>
                  <a:gd name="T5" fmla="*/ 17 h 76"/>
                  <a:gd name="T6" fmla="*/ 13 w 27"/>
                  <a:gd name="T7" fmla="*/ 40 h 76"/>
                  <a:gd name="T8" fmla="*/ 19 w 27"/>
                  <a:gd name="T9" fmla="*/ 61 h 76"/>
                  <a:gd name="T10" fmla="*/ 20 w 27"/>
                  <a:gd name="T11" fmla="*/ 74 h 76"/>
                  <a:gd name="T12" fmla="*/ 27 w 27"/>
                  <a:gd name="T13" fmla="*/ 76 h 76"/>
                  <a:gd name="T14" fmla="*/ 26 w 27"/>
                  <a:gd name="T15" fmla="*/ 61 h 76"/>
                  <a:gd name="T16" fmla="*/ 20 w 27"/>
                  <a:gd name="T17" fmla="*/ 38 h 76"/>
                  <a:gd name="T18" fmla="*/ 13 w 27"/>
                  <a:gd name="T19" fmla="*/ 15 h 76"/>
                  <a:gd name="T20" fmla="*/ 4 w 27"/>
                  <a:gd name="T21" fmla="*/ 0 h 76"/>
                  <a:gd name="T22" fmla="*/ 4 w 27"/>
                  <a:gd name="T23" fmla="*/ 0 h 76"/>
                  <a:gd name="T24" fmla="*/ 0 w 27"/>
                  <a:gd name="T25" fmla="*/ 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76">
                    <a:moveTo>
                      <a:pt x="0" y="5"/>
                    </a:moveTo>
                    <a:lnTo>
                      <a:pt x="0" y="5"/>
                    </a:lnTo>
                    <a:lnTo>
                      <a:pt x="7" y="17"/>
                    </a:lnTo>
                    <a:lnTo>
                      <a:pt x="13" y="40"/>
                    </a:lnTo>
                    <a:lnTo>
                      <a:pt x="19" y="61"/>
                    </a:lnTo>
                    <a:lnTo>
                      <a:pt x="20" y="74"/>
                    </a:lnTo>
                    <a:lnTo>
                      <a:pt x="27" y="76"/>
                    </a:lnTo>
                    <a:lnTo>
                      <a:pt x="26" y="61"/>
                    </a:lnTo>
                    <a:lnTo>
                      <a:pt x="20" y="38"/>
                    </a:lnTo>
                    <a:lnTo>
                      <a:pt x="13" y="15"/>
                    </a:lnTo>
                    <a:lnTo>
                      <a:pt x="4" y="0"/>
                    </a:lnTo>
                    <a:lnTo>
                      <a:pt x="4"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49" name="Freeform 253"/>
              <p:cNvSpPr>
                <a:spLocks noChangeAspect="1"/>
              </p:cNvSpPr>
              <p:nvPr/>
            </p:nvSpPr>
            <p:spPr bwMode="auto">
              <a:xfrm>
                <a:off x="674" y="399"/>
                <a:ext cx="6" cy="13"/>
              </a:xfrm>
              <a:custGeom>
                <a:avLst/>
                <a:gdLst>
                  <a:gd name="T0" fmla="*/ 13 w 13"/>
                  <a:gd name="T1" fmla="*/ 0 h 28"/>
                  <a:gd name="T2" fmla="*/ 13 w 13"/>
                  <a:gd name="T3" fmla="*/ 0 h 28"/>
                  <a:gd name="T4" fmla="*/ 3 w 13"/>
                  <a:gd name="T5" fmla="*/ 2 h 28"/>
                  <a:gd name="T6" fmla="*/ 0 w 13"/>
                  <a:gd name="T7" fmla="*/ 10 h 28"/>
                  <a:gd name="T8" fmla="*/ 0 w 13"/>
                  <a:gd name="T9" fmla="*/ 20 h 28"/>
                  <a:gd name="T10" fmla="*/ 6 w 13"/>
                  <a:gd name="T11" fmla="*/ 28 h 28"/>
                  <a:gd name="T12" fmla="*/ 10 w 13"/>
                  <a:gd name="T13" fmla="*/ 23 h 28"/>
                  <a:gd name="T14" fmla="*/ 7 w 13"/>
                  <a:gd name="T15" fmla="*/ 17 h 28"/>
                  <a:gd name="T16" fmla="*/ 7 w 13"/>
                  <a:gd name="T17" fmla="*/ 10 h 28"/>
                  <a:gd name="T18" fmla="*/ 8 w 13"/>
                  <a:gd name="T19" fmla="*/ 9 h 28"/>
                  <a:gd name="T20" fmla="*/ 13 w 13"/>
                  <a:gd name="T21" fmla="*/ 7 h 28"/>
                  <a:gd name="T22" fmla="*/ 13 w 13"/>
                  <a:gd name="T23" fmla="*/ 7 h 28"/>
                  <a:gd name="T24" fmla="*/ 13 w 13"/>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8">
                    <a:moveTo>
                      <a:pt x="13" y="0"/>
                    </a:moveTo>
                    <a:lnTo>
                      <a:pt x="13" y="0"/>
                    </a:lnTo>
                    <a:lnTo>
                      <a:pt x="3" y="2"/>
                    </a:lnTo>
                    <a:lnTo>
                      <a:pt x="0" y="10"/>
                    </a:lnTo>
                    <a:lnTo>
                      <a:pt x="0" y="20"/>
                    </a:lnTo>
                    <a:lnTo>
                      <a:pt x="6" y="28"/>
                    </a:lnTo>
                    <a:lnTo>
                      <a:pt x="10" y="23"/>
                    </a:lnTo>
                    <a:lnTo>
                      <a:pt x="7" y="17"/>
                    </a:lnTo>
                    <a:lnTo>
                      <a:pt x="7" y="10"/>
                    </a:lnTo>
                    <a:lnTo>
                      <a:pt x="8" y="9"/>
                    </a:lnTo>
                    <a:lnTo>
                      <a:pt x="13" y="7"/>
                    </a:lnTo>
                    <a:lnTo>
                      <a:pt x="13" y="7"/>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0" name="Freeform 254"/>
              <p:cNvSpPr>
                <a:spLocks noChangeAspect="1"/>
              </p:cNvSpPr>
              <p:nvPr/>
            </p:nvSpPr>
            <p:spPr bwMode="auto">
              <a:xfrm>
                <a:off x="680" y="393"/>
                <a:ext cx="21" cy="10"/>
              </a:xfrm>
              <a:custGeom>
                <a:avLst/>
                <a:gdLst>
                  <a:gd name="T0" fmla="*/ 34 w 41"/>
                  <a:gd name="T1" fmla="*/ 0 h 18"/>
                  <a:gd name="T2" fmla="*/ 34 w 41"/>
                  <a:gd name="T3" fmla="*/ 0 h 18"/>
                  <a:gd name="T4" fmla="*/ 33 w 41"/>
                  <a:gd name="T5" fmla="*/ 1 h 18"/>
                  <a:gd name="T6" fmla="*/ 32 w 41"/>
                  <a:gd name="T7" fmla="*/ 2 h 18"/>
                  <a:gd name="T8" fmla="*/ 27 w 41"/>
                  <a:gd name="T9" fmla="*/ 4 h 18"/>
                  <a:gd name="T10" fmla="*/ 21 w 41"/>
                  <a:gd name="T11" fmla="*/ 7 h 18"/>
                  <a:gd name="T12" fmla="*/ 16 w 41"/>
                  <a:gd name="T13" fmla="*/ 9 h 18"/>
                  <a:gd name="T14" fmla="*/ 10 w 41"/>
                  <a:gd name="T15" fmla="*/ 10 h 18"/>
                  <a:gd name="T16" fmla="*/ 4 w 41"/>
                  <a:gd name="T17" fmla="*/ 9 h 18"/>
                  <a:gd name="T18" fmla="*/ 0 w 41"/>
                  <a:gd name="T19" fmla="*/ 10 h 18"/>
                  <a:gd name="T20" fmla="*/ 0 w 41"/>
                  <a:gd name="T21" fmla="*/ 17 h 18"/>
                  <a:gd name="T22" fmla="*/ 4 w 41"/>
                  <a:gd name="T23" fmla="*/ 18 h 18"/>
                  <a:gd name="T24" fmla="*/ 10 w 41"/>
                  <a:gd name="T25" fmla="*/ 17 h 18"/>
                  <a:gd name="T26" fmla="*/ 18 w 41"/>
                  <a:gd name="T27" fmla="*/ 16 h 18"/>
                  <a:gd name="T28" fmla="*/ 24 w 41"/>
                  <a:gd name="T29" fmla="*/ 13 h 18"/>
                  <a:gd name="T30" fmla="*/ 29 w 41"/>
                  <a:gd name="T31" fmla="*/ 11 h 18"/>
                  <a:gd name="T32" fmla="*/ 34 w 41"/>
                  <a:gd name="T33" fmla="*/ 9 h 18"/>
                  <a:gd name="T34" fmla="*/ 40 w 41"/>
                  <a:gd name="T35" fmla="*/ 5 h 18"/>
                  <a:gd name="T36" fmla="*/ 41 w 41"/>
                  <a:gd name="T37" fmla="*/ 0 h 18"/>
                  <a:gd name="T38" fmla="*/ 41 w 41"/>
                  <a:gd name="T39" fmla="*/ 0 h 18"/>
                  <a:gd name="T40" fmla="*/ 34 w 41"/>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18">
                    <a:moveTo>
                      <a:pt x="34" y="0"/>
                    </a:moveTo>
                    <a:lnTo>
                      <a:pt x="34" y="0"/>
                    </a:lnTo>
                    <a:lnTo>
                      <a:pt x="33" y="1"/>
                    </a:lnTo>
                    <a:lnTo>
                      <a:pt x="32" y="2"/>
                    </a:lnTo>
                    <a:lnTo>
                      <a:pt x="27" y="4"/>
                    </a:lnTo>
                    <a:lnTo>
                      <a:pt x="21" y="7"/>
                    </a:lnTo>
                    <a:lnTo>
                      <a:pt x="16" y="9"/>
                    </a:lnTo>
                    <a:lnTo>
                      <a:pt x="10" y="10"/>
                    </a:lnTo>
                    <a:lnTo>
                      <a:pt x="4" y="9"/>
                    </a:lnTo>
                    <a:lnTo>
                      <a:pt x="0" y="10"/>
                    </a:lnTo>
                    <a:lnTo>
                      <a:pt x="0" y="17"/>
                    </a:lnTo>
                    <a:lnTo>
                      <a:pt x="4" y="18"/>
                    </a:lnTo>
                    <a:lnTo>
                      <a:pt x="10" y="17"/>
                    </a:lnTo>
                    <a:lnTo>
                      <a:pt x="18" y="16"/>
                    </a:lnTo>
                    <a:lnTo>
                      <a:pt x="24" y="13"/>
                    </a:lnTo>
                    <a:lnTo>
                      <a:pt x="29" y="11"/>
                    </a:lnTo>
                    <a:lnTo>
                      <a:pt x="34" y="9"/>
                    </a:lnTo>
                    <a:lnTo>
                      <a:pt x="40" y="5"/>
                    </a:lnTo>
                    <a:lnTo>
                      <a:pt x="41" y="0"/>
                    </a:lnTo>
                    <a:lnTo>
                      <a:pt x="41"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1" name="Freeform 255"/>
              <p:cNvSpPr>
                <a:spLocks noChangeAspect="1"/>
              </p:cNvSpPr>
              <p:nvPr/>
            </p:nvSpPr>
            <p:spPr bwMode="auto">
              <a:xfrm>
                <a:off x="698" y="380"/>
                <a:ext cx="31" cy="13"/>
              </a:xfrm>
              <a:custGeom>
                <a:avLst/>
                <a:gdLst>
                  <a:gd name="T0" fmla="*/ 59 w 63"/>
                  <a:gd name="T1" fmla="*/ 9 h 27"/>
                  <a:gd name="T2" fmla="*/ 60 w 63"/>
                  <a:gd name="T3" fmla="*/ 2 h 27"/>
                  <a:gd name="T4" fmla="*/ 43 w 63"/>
                  <a:gd name="T5" fmla="*/ 0 h 27"/>
                  <a:gd name="T6" fmla="*/ 30 w 63"/>
                  <a:gd name="T7" fmla="*/ 0 h 27"/>
                  <a:gd name="T8" fmla="*/ 19 w 63"/>
                  <a:gd name="T9" fmla="*/ 2 h 27"/>
                  <a:gd name="T10" fmla="*/ 10 w 63"/>
                  <a:gd name="T11" fmla="*/ 6 h 27"/>
                  <a:gd name="T12" fmla="*/ 5 w 63"/>
                  <a:gd name="T13" fmla="*/ 12 h 27"/>
                  <a:gd name="T14" fmla="*/ 2 w 63"/>
                  <a:gd name="T15" fmla="*/ 17 h 27"/>
                  <a:gd name="T16" fmla="*/ 1 w 63"/>
                  <a:gd name="T17" fmla="*/ 22 h 27"/>
                  <a:gd name="T18" fmla="*/ 0 w 63"/>
                  <a:gd name="T19" fmla="*/ 27 h 27"/>
                  <a:gd name="T20" fmla="*/ 7 w 63"/>
                  <a:gd name="T21" fmla="*/ 27 h 27"/>
                  <a:gd name="T22" fmla="*/ 8 w 63"/>
                  <a:gd name="T23" fmla="*/ 24 h 27"/>
                  <a:gd name="T24" fmla="*/ 9 w 63"/>
                  <a:gd name="T25" fmla="*/ 20 h 27"/>
                  <a:gd name="T26" fmla="*/ 12 w 63"/>
                  <a:gd name="T27" fmla="*/ 16 h 27"/>
                  <a:gd name="T28" fmla="*/ 15 w 63"/>
                  <a:gd name="T29" fmla="*/ 13 h 27"/>
                  <a:gd name="T30" fmla="*/ 21 w 63"/>
                  <a:gd name="T31" fmla="*/ 9 h 27"/>
                  <a:gd name="T32" fmla="*/ 30 w 63"/>
                  <a:gd name="T33" fmla="*/ 7 h 27"/>
                  <a:gd name="T34" fmla="*/ 43 w 63"/>
                  <a:gd name="T35" fmla="*/ 7 h 27"/>
                  <a:gd name="T36" fmla="*/ 60 w 63"/>
                  <a:gd name="T37" fmla="*/ 9 h 27"/>
                  <a:gd name="T38" fmla="*/ 61 w 63"/>
                  <a:gd name="T39" fmla="*/ 2 h 27"/>
                  <a:gd name="T40" fmla="*/ 60 w 63"/>
                  <a:gd name="T41" fmla="*/ 9 h 27"/>
                  <a:gd name="T42" fmla="*/ 62 w 63"/>
                  <a:gd name="T43" fmla="*/ 8 h 27"/>
                  <a:gd name="T44" fmla="*/ 63 w 63"/>
                  <a:gd name="T45" fmla="*/ 6 h 27"/>
                  <a:gd name="T46" fmla="*/ 62 w 63"/>
                  <a:gd name="T47" fmla="*/ 4 h 27"/>
                  <a:gd name="T48" fmla="*/ 60 w 63"/>
                  <a:gd name="T49" fmla="*/ 2 h 27"/>
                  <a:gd name="T50" fmla="*/ 59 w 63"/>
                  <a:gd name="T51"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59" y="9"/>
                    </a:moveTo>
                    <a:lnTo>
                      <a:pt x="60" y="2"/>
                    </a:lnTo>
                    <a:lnTo>
                      <a:pt x="43" y="0"/>
                    </a:lnTo>
                    <a:lnTo>
                      <a:pt x="30" y="0"/>
                    </a:lnTo>
                    <a:lnTo>
                      <a:pt x="19" y="2"/>
                    </a:lnTo>
                    <a:lnTo>
                      <a:pt x="10" y="6"/>
                    </a:lnTo>
                    <a:lnTo>
                      <a:pt x="5" y="12"/>
                    </a:lnTo>
                    <a:lnTo>
                      <a:pt x="2" y="17"/>
                    </a:lnTo>
                    <a:lnTo>
                      <a:pt x="1" y="22"/>
                    </a:lnTo>
                    <a:lnTo>
                      <a:pt x="0" y="27"/>
                    </a:lnTo>
                    <a:lnTo>
                      <a:pt x="7" y="27"/>
                    </a:lnTo>
                    <a:lnTo>
                      <a:pt x="8" y="24"/>
                    </a:lnTo>
                    <a:lnTo>
                      <a:pt x="9" y="20"/>
                    </a:lnTo>
                    <a:lnTo>
                      <a:pt x="12" y="16"/>
                    </a:lnTo>
                    <a:lnTo>
                      <a:pt x="15" y="13"/>
                    </a:lnTo>
                    <a:lnTo>
                      <a:pt x="21" y="9"/>
                    </a:lnTo>
                    <a:lnTo>
                      <a:pt x="30" y="7"/>
                    </a:lnTo>
                    <a:lnTo>
                      <a:pt x="43" y="7"/>
                    </a:lnTo>
                    <a:lnTo>
                      <a:pt x="60" y="9"/>
                    </a:lnTo>
                    <a:lnTo>
                      <a:pt x="61" y="2"/>
                    </a:lnTo>
                    <a:lnTo>
                      <a:pt x="60" y="9"/>
                    </a:lnTo>
                    <a:lnTo>
                      <a:pt x="62" y="8"/>
                    </a:lnTo>
                    <a:lnTo>
                      <a:pt x="63" y="6"/>
                    </a:lnTo>
                    <a:lnTo>
                      <a:pt x="62" y="4"/>
                    </a:lnTo>
                    <a:lnTo>
                      <a:pt x="60" y="2"/>
                    </a:lnTo>
                    <a:lnTo>
                      <a:pt x="5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2" name="Freeform 256"/>
              <p:cNvSpPr>
                <a:spLocks noChangeAspect="1"/>
              </p:cNvSpPr>
              <p:nvPr/>
            </p:nvSpPr>
            <p:spPr bwMode="auto">
              <a:xfrm>
                <a:off x="703" y="366"/>
                <a:ext cx="25" cy="19"/>
              </a:xfrm>
              <a:custGeom>
                <a:avLst/>
                <a:gdLst>
                  <a:gd name="T0" fmla="*/ 0 w 51"/>
                  <a:gd name="T1" fmla="*/ 1 h 36"/>
                  <a:gd name="T2" fmla="*/ 0 w 51"/>
                  <a:gd name="T3" fmla="*/ 3 h 36"/>
                  <a:gd name="T4" fmla="*/ 2 w 51"/>
                  <a:gd name="T5" fmla="*/ 9 h 36"/>
                  <a:gd name="T6" fmla="*/ 6 w 51"/>
                  <a:gd name="T7" fmla="*/ 13 h 36"/>
                  <a:gd name="T8" fmla="*/ 11 w 51"/>
                  <a:gd name="T9" fmla="*/ 19 h 36"/>
                  <a:gd name="T10" fmla="*/ 19 w 51"/>
                  <a:gd name="T11" fmla="*/ 23 h 36"/>
                  <a:gd name="T12" fmla="*/ 26 w 51"/>
                  <a:gd name="T13" fmla="*/ 26 h 36"/>
                  <a:gd name="T14" fmla="*/ 33 w 51"/>
                  <a:gd name="T15" fmla="*/ 29 h 36"/>
                  <a:gd name="T16" fmla="*/ 41 w 51"/>
                  <a:gd name="T17" fmla="*/ 33 h 36"/>
                  <a:gd name="T18" fmla="*/ 49 w 51"/>
                  <a:gd name="T19" fmla="*/ 36 h 36"/>
                  <a:gd name="T20" fmla="*/ 51 w 51"/>
                  <a:gd name="T21" fmla="*/ 29 h 36"/>
                  <a:gd name="T22" fmla="*/ 43 w 51"/>
                  <a:gd name="T23" fmla="*/ 26 h 36"/>
                  <a:gd name="T24" fmla="*/ 35 w 51"/>
                  <a:gd name="T25" fmla="*/ 23 h 36"/>
                  <a:gd name="T26" fmla="*/ 28 w 51"/>
                  <a:gd name="T27" fmla="*/ 19 h 36"/>
                  <a:gd name="T28" fmla="*/ 21 w 51"/>
                  <a:gd name="T29" fmla="*/ 16 h 36"/>
                  <a:gd name="T30" fmla="*/ 15 w 51"/>
                  <a:gd name="T31" fmla="*/ 12 h 36"/>
                  <a:gd name="T32" fmla="*/ 11 w 51"/>
                  <a:gd name="T33" fmla="*/ 9 h 36"/>
                  <a:gd name="T34" fmla="*/ 9 w 51"/>
                  <a:gd name="T35" fmla="*/ 6 h 36"/>
                  <a:gd name="T36" fmla="*/ 7 w 51"/>
                  <a:gd name="T37" fmla="*/ 3 h 36"/>
                  <a:gd name="T38" fmla="*/ 7 w 51"/>
                  <a:gd name="T39" fmla="*/ 5 h 36"/>
                  <a:gd name="T40" fmla="*/ 7 w 51"/>
                  <a:gd name="T41" fmla="*/ 3 h 36"/>
                  <a:gd name="T42" fmla="*/ 6 w 51"/>
                  <a:gd name="T43" fmla="*/ 1 h 36"/>
                  <a:gd name="T44" fmla="*/ 4 w 51"/>
                  <a:gd name="T45" fmla="*/ 0 h 36"/>
                  <a:gd name="T46" fmla="*/ 2 w 51"/>
                  <a:gd name="T47" fmla="*/ 1 h 36"/>
                  <a:gd name="T48" fmla="*/ 0 w 51"/>
                  <a:gd name="T49" fmla="*/ 3 h 36"/>
                  <a:gd name="T50" fmla="*/ 0 w 51"/>
                  <a:gd name="T51"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36">
                    <a:moveTo>
                      <a:pt x="0" y="1"/>
                    </a:moveTo>
                    <a:lnTo>
                      <a:pt x="0" y="3"/>
                    </a:lnTo>
                    <a:lnTo>
                      <a:pt x="2" y="9"/>
                    </a:lnTo>
                    <a:lnTo>
                      <a:pt x="6" y="13"/>
                    </a:lnTo>
                    <a:lnTo>
                      <a:pt x="11" y="19"/>
                    </a:lnTo>
                    <a:lnTo>
                      <a:pt x="19" y="23"/>
                    </a:lnTo>
                    <a:lnTo>
                      <a:pt x="26" y="26"/>
                    </a:lnTo>
                    <a:lnTo>
                      <a:pt x="33" y="29"/>
                    </a:lnTo>
                    <a:lnTo>
                      <a:pt x="41" y="33"/>
                    </a:lnTo>
                    <a:lnTo>
                      <a:pt x="49" y="36"/>
                    </a:lnTo>
                    <a:lnTo>
                      <a:pt x="51" y="29"/>
                    </a:lnTo>
                    <a:lnTo>
                      <a:pt x="43" y="26"/>
                    </a:lnTo>
                    <a:lnTo>
                      <a:pt x="35" y="23"/>
                    </a:lnTo>
                    <a:lnTo>
                      <a:pt x="28" y="19"/>
                    </a:lnTo>
                    <a:lnTo>
                      <a:pt x="21" y="16"/>
                    </a:lnTo>
                    <a:lnTo>
                      <a:pt x="15" y="12"/>
                    </a:lnTo>
                    <a:lnTo>
                      <a:pt x="11" y="9"/>
                    </a:lnTo>
                    <a:lnTo>
                      <a:pt x="9" y="6"/>
                    </a:lnTo>
                    <a:lnTo>
                      <a:pt x="7" y="3"/>
                    </a:lnTo>
                    <a:lnTo>
                      <a:pt x="7" y="5"/>
                    </a:lnTo>
                    <a:lnTo>
                      <a:pt x="7" y="3"/>
                    </a:lnTo>
                    <a:lnTo>
                      <a:pt x="6" y="1"/>
                    </a:lnTo>
                    <a:lnTo>
                      <a:pt x="4" y="0"/>
                    </a:lnTo>
                    <a:lnTo>
                      <a:pt x="2" y="1"/>
                    </a:lnTo>
                    <a:lnTo>
                      <a:pt x="0"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3" name="Freeform 257"/>
              <p:cNvSpPr>
                <a:spLocks noChangeAspect="1"/>
              </p:cNvSpPr>
              <p:nvPr/>
            </p:nvSpPr>
            <p:spPr bwMode="auto">
              <a:xfrm>
                <a:off x="703" y="359"/>
                <a:ext cx="20" cy="10"/>
              </a:xfrm>
              <a:custGeom>
                <a:avLst/>
                <a:gdLst>
                  <a:gd name="T0" fmla="*/ 41 w 41"/>
                  <a:gd name="T1" fmla="*/ 1 h 19"/>
                  <a:gd name="T2" fmla="*/ 41 w 41"/>
                  <a:gd name="T3" fmla="*/ 1 h 19"/>
                  <a:gd name="T4" fmla="*/ 33 w 41"/>
                  <a:gd name="T5" fmla="*/ 0 h 19"/>
                  <a:gd name="T6" fmla="*/ 27 w 41"/>
                  <a:gd name="T7" fmla="*/ 0 h 19"/>
                  <a:gd name="T8" fmla="*/ 21 w 41"/>
                  <a:gd name="T9" fmla="*/ 1 h 19"/>
                  <a:gd name="T10" fmla="*/ 15 w 41"/>
                  <a:gd name="T11" fmla="*/ 2 h 19"/>
                  <a:gd name="T12" fmla="*/ 11 w 41"/>
                  <a:gd name="T13" fmla="*/ 5 h 19"/>
                  <a:gd name="T14" fmla="*/ 7 w 41"/>
                  <a:gd name="T15" fmla="*/ 8 h 19"/>
                  <a:gd name="T16" fmla="*/ 4 w 41"/>
                  <a:gd name="T17" fmla="*/ 12 h 19"/>
                  <a:gd name="T18" fmla="*/ 0 w 41"/>
                  <a:gd name="T19" fmla="*/ 15 h 19"/>
                  <a:gd name="T20" fmla="*/ 7 w 41"/>
                  <a:gd name="T21" fmla="*/ 19 h 19"/>
                  <a:gd name="T22" fmla="*/ 9 w 41"/>
                  <a:gd name="T23" fmla="*/ 17 h 19"/>
                  <a:gd name="T24" fmla="*/ 12 w 41"/>
                  <a:gd name="T25" fmla="*/ 15 h 19"/>
                  <a:gd name="T26" fmla="*/ 15 w 41"/>
                  <a:gd name="T27" fmla="*/ 12 h 19"/>
                  <a:gd name="T28" fmla="*/ 18 w 41"/>
                  <a:gd name="T29" fmla="*/ 9 h 19"/>
                  <a:gd name="T30" fmla="*/ 21 w 41"/>
                  <a:gd name="T31" fmla="*/ 8 h 19"/>
                  <a:gd name="T32" fmla="*/ 27 w 41"/>
                  <a:gd name="T33" fmla="*/ 7 h 19"/>
                  <a:gd name="T34" fmla="*/ 33 w 41"/>
                  <a:gd name="T35" fmla="*/ 7 h 19"/>
                  <a:gd name="T36" fmla="*/ 38 w 41"/>
                  <a:gd name="T37" fmla="*/ 8 h 19"/>
                  <a:gd name="T38" fmla="*/ 38 w 41"/>
                  <a:gd name="T39" fmla="*/ 8 h 19"/>
                  <a:gd name="T40" fmla="*/ 41 w 41"/>
                  <a:gd name="T4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19">
                    <a:moveTo>
                      <a:pt x="41" y="1"/>
                    </a:moveTo>
                    <a:lnTo>
                      <a:pt x="41" y="1"/>
                    </a:lnTo>
                    <a:lnTo>
                      <a:pt x="33" y="0"/>
                    </a:lnTo>
                    <a:lnTo>
                      <a:pt x="27" y="0"/>
                    </a:lnTo>
                    <a:lnTo>
                      <a:pt x="21" y="1"/>
                    </a:lnTo>
                    <a:lnTo>
                      <a:pt x="15" y="2"/>
                    </a:lnTo>
                    <a:lnTo>
                      <a:pt x="11" y="5"/>
                    </a:lnTo>
                    <a:lnTo>
                      <a:pt x="7" y="8"/>
                    </a:lnTo>
                    <a:lnTo>
                      <a:pt x="4" y="12"/>
                    </a:lnTo>
                    <a:lnTo>
                      <a:pt x="0" y="15"/>
                    </a:lnTo>
                    <a:lnTo>
                      <a:pt x="7" y="19"/>
                    </a:lnTo>
                    <a:lnTo>
                      <a:pt x="9" y="17"/>
                    </a:lnTo>
                    <a:lnTo>
                      <a:pt x="12" y="15"/>
                    </a:lnTo>
                    <a:lnTo>
                      <a:pt x="15" y="12"/>
                    </a:lnTo>
                    <a:lnTo>
                      <a:pt x="18" y="9"/>
                    </a:lnTo>
                    <a:lnTo>
                      <a:pt x="21" y="8"/>
                    </a:lnTo>
                    <a:lnTo>
                      <a:pt x="27" y="7"/>
                    </a:lnTo>
                    <a:lnTo>
                      <a:pt x="33" y="7"/>
                    </a:lnTo>
                    <a:lnTo>
                      <a:pt x="38" y="8"/>
                    </a:lnTo>
                    <a:lnTo>
                      <a:pt x="38" y="8"/>
                    </a:lnTo>
                    <a:lnTo>
                      <a:pt x="4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4" name="Freeform 258"/>
              <p:cNvSpPr>
                <a:spLocks noChangeAspect="1"/>
              </p:cNvSpPr>
              <p:nvPr/>
            </p:nvSpPr>
            <p:spPr bwMode="auto">
              <a:xfrm>
                <a:off x="722" y="360"/>
                <a:ext cx="26" cy="20"/>
              </a:xfrm>
              <a:custGeom>
                <a:avLst/>
                <a:gdLst>
                  <a:gd name="T0" fmla="*/ 52 w 52"/>
                  <a:gd name="T1" fmla="*/ 32 h 39"/>
                  <a:gd name="T2" fmla="*/ 52 w 52"/>
                  <a:gd name="T3" fmla="*/ 32 h 39"/>
                  <a:gd name="T4" fmla="*/ 49 w 52"/>
                  <a:gd name="T5" fmla="*/ 30 h 39"/>
                  <a:gd name="T6" fmla="*/ 43 w 52"/>
                  <a:gd name="T7" fmla="*/ 25 h 39"/>
                  <a:gd name="T8" fmla="*/ 37 w 52"/>
                  <a:gd name="T9" fmla="*/ 21 h 39"/>
                  <a:gd name="T10" fmla="*/ 32 w 52"/>
                  <a:gd name="T11" fmla="*/ 16 h 39"/>
                  <a:gd name="T12" fmla="*/ 25 w 52"/>
                  <a:gd name="T13" fmla="*/ 11 h 39"/>
                  <a:gd name="T14" fmla="*/ 18 w 52"/>
                  <a:gd name="T15" fmla="*/ 7 h 39"/>
                  <a:gd name="T16" fmla="*/ 10 w 52"/>
                  <a:gd name="T17" fmla="*/ 2 h 39"/>
                  <a:gd name="T18" fmla="*/ 3 w 52"/>
                  <a:gd name="T19" fmla="*/ 0 h 39"/>
                  <a:gd name="T20" fmla="*/ 0 w 52"/>
                  <a:gd name="T21" fmla="*/ 7 h 39"/>
                  <a:gd name="T22" fmla="*/ 7 w 52"/>
                  <a:gd name="T23" fmla="*/ 9 h 39"/>
                  <a:gd name="T24" fmla="*/ 13 w 52"/>
                  <a:gd name="T25" fmla="*/ 14 h 39"/>
                  <a:gd name="T26" fmla="*/ 20 w 52"/>
                  <a:gd name="T27" fmla="*/ 18 h 39"/>
                  <a:gd name="T28" fmla="*/ 27 w 52"/>
                  <a:gd name="T29" fmla="*/ 23 h 39"/>
                  <a:gd name="T30" fmla="*/ 33 w 52"/>
                  <a:gd name="T31" fmla="*/ 27 h 39"/>
                  <a:gd name="T32" fmla="*/ 38 w 52"/>
                  <a:gd name="T33" fmla="*/ 32 h 39"/>
                  <a:gd name="T34" fmla="*/ 44 w 52"/>
                  <a:gd name="T35" fmla="*/ 37 h 39"/>
                  <a:gd name="T36" fmla="*/ 48 w 52"/>
                  <a:gd name="T37" fmla="*/ 39 h 39"/>
                  <a:gd name="T38" fmla="*/ 48 w 52"/>
                  <a:gd name="T39" fmla="*/ 39 h 39"/>
                  <a:gd name="T40" fmla="*/ 52 w 52"/>
                  <a:gd name="T41"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9">
                    <a:moveTo>
                      <a:pt x="52" y="32"/>
                    </a:moveTo>
                    <a:lnTo>
                      <a:pt x="52" y="32"/>
                    </a:lnTo>
                    <a:lnTo>
                      <a:pt x="49" y="30"/>
                    </a:lnTo>
                    <a:lnTo>
                      <a:pt x="43" y="25"/>
                    </a:lnTo>
                    <a:lnTo>
                      <a:pt x="37" y="21"/>
                    </a:lnTo>
                    <a:lnTo>
                      <a:pt x="32" y="16"/>
                    </a:lnTo>
                    <a:lnTo>
                      <a:pt x="25" y="11"/>
                    </a:lnTo>
                    <a:lnTo>
                      <a:pt x="18" y="7"/>
                    </a:lnTo>
                    <a:lnTo>
                      <a:pt x="10" y="2"/>
                    </a:lnTo>
                    <a:lnTo>
                      <a:pt x="3" y="0"/>
                    </a:lnTo>
                    <a:lnTo>
                      <a:pt x="0" y="7"/>
                    </a:lnTo>
                    <a:lnTo>
                      <a:pt x="7" y="9"/>
                    </a:lnTo>
                    <a:lnTo>
                      <a:pt x="13" y="14"/>
                    </a:lnTo>
                    <a:lnTo>
                      <a:pt x="20" y="18"/>
                    </a:lnTo>
                    <a:lnTo>
                      <a:pt x="27" y="23"/>
                    </a:lnTo>
                    <a:lnTo>
                      <a:pt x="33" y="27"/>
                    </a:lnTo>
                    <a:lnTo>
                      <a:pt x="38" y="32"/>
                    </a:lnTo>
                    <a:lnTo>
                      <a:pt x="44" y="37"/>
                    </a:lnTo>
                    <a:lnTo>
                      <a:pt x="48" y="39"/>
                    </a:lnTo>
                    <a:lnTo>
                      <a:pt x="48" y="39"/>
                    </a:lnTo>
                    <a:lnTo>
                      <a:pt x="5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5" name="Freeform 259"/>
              <p:cNvSpPr>
                <a:spLocks noChangeAspect="1"/>
              </p:cNvSpPr>
              <p:nvPr/>
            </p:nvSpPr>
            <p:spPr bwMode="auto">
              <a:xfrm>
                <a:off x="745" y="376"/>
                <a:ext cx="22" cy="23"/>
              </a:xfrm>
              <a:custGeom>
                <a:avLst/>
                <a:gdLst>
                  <a:gd name="T0" fmla="*/ 34 w 42"/>
                  <a:gd name="T1" fmla="*/ 42 h 46"/>
                  <a:gd name="T2" fmla="*/ 38 w 42"/>
                  <a:gd name="T3" fmla="*/ 37 h 46"/>
                  <a:gd name="T4" fmla="*/ 38 w 42"/>
                  <a:gd name="T5" fmla="*/ 37 h 46"/>
                  <a:gd name="T6" fmla="*/ 33 w 42"/>
                  <a:gd name="T7" fmla="*/ 35 h 46"/>
                  <a:gd name="T8" fmla="*/ 30 w 42"/>
                  <a:gd name="T9" fmla="*/ 29 h 46"/>
                  <a:gd name="T10" fmla="*/ 24 w 42"/>
                  <a:gd name="T11" fmla="*/ 22 h 46"/>
                  <a:gd name="T12" fmla="*/ 19 w 42"/>
                  <a:gd name="T13" fmla="*/ 16 h 46"/>
                  <a:gd name="T14" fmla="*/ 12 w 42"/>
                  <a:gd name="T15" fmla="*/ 9 h 46"/>
                  <a:gd name="T16" fmla="*/ 8 w 42"/>
                  <a:gd name="T17" fmla="*/ 5 h 46"/>
                  <a:gd name="T18" fmla="*/ 4 w 42"/>
                  <a:gd name="T19" fmla="*/ 0 h 46"/>
                  <a:gd name="T20" fmla="*/ 0 w 42"/>
                  <a:gd name="T21" fmla="*/ 7 h 46"/>
                  <a:gd name="T22" fmla="*/ 3 w 42"/>
                  <a:gd name="T23" fmla="*/ 9 h 46"/>
                  <a:gd name="T24" fmla="*/ 8 w 42"/>
                  <a:gd name="T25" fmla="*/ 14 h 46"/>
                  <a:gd name="T26" fmla="*/ 12 w 42"/>
                  <a:gd name="T27" fmla="*/ 21 h 46"/>
                  <a:gd name="T28" fmla="*/ 17 w 42"/>
                  <a:gd name="T29" fmla="*/ 27 h 46"/>
                  <a:gd name="T30" fmla="*/ 23 w 42"/>
                  <a:gd name="T31" fmla="*/ 34 h 46"/>
                  <a:gd name="T32" fmla="*/ 28 w 42"/>
                  <a:gd name="T33" fmla="*/ 39 h 46"/>
                  <a:gd name="T34" fmla="*/ 33 w 42"/>
                  <a:gd name="T35" fmla="*/ 44 h 46"/>
                  <a:gd name="T36" fmla="*/ 38 w 42"/>
                  <a:gd name="T37" fmla="*/ 46 h 46"/>
                  <a:gd name="T38" fmla="*/ 41 w 42"/>
                  <a:gd name="T39" fmla="*/ 42 h 46"/>
                  <a:gd name="T40" fmla="*/ 38 w 42"/>
                  <a:gd name="T41" fmla="*/ 46 h 46"/>
                  <a:gd name="T42" fmla="*/ 41 w 42"/>
                  <a:gd name="T43" fmla="*/ 45 h 46"/>
                  <a:gd name="T44" fmla="*/ 42 w 42"/>
                  <a:gd name="T45" fmla="*/ 42 h 46"/>
                  <a:gd name="T46" fmla="*/ 41 w 42"/>
                  <a:gd name="T47" fmla="*/ 38 h 46"/>
                  <a:gd name="T48" fmla="*/ 38 w 42"/>
                  <a:gd name="T49" fmla="*/ 37 h 46"/>
                  <a:gd name="T50" fmla="*/ 34 w 42"/>
                  <a:gd name="T51"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46">
                    <a:moveTo>
                      <a:pt x="34" y="42"/>
                    </a:moveTo>
                    <a:lnTo>
                      <a:pt x="38" y="37"/>
                    </a:lnTo>
                    <a:lnTo>
                      <a:pt x="38" y="37"/>
                    </a:lnTo>
                    <a:lnTo>
                      <a:pt x="33" y="35"/>
                    </a:lnTo>
                    <a:lnTo>
                      <a:pt x="30" y="29"/>
                    </a:lnTo>
                    <a:lnTo>
                      <a:pt x="24" y="22"/>
                    </a:lnTo>
                    <a:lnTo>
                      <a:pt x="19" y="16"/>
                    </a:lnTo>
                    <a:lnTo>
                      <a:pt x="12" y="9"/>
                    </a:lnTo>
                    <a:lnTo>
                      <a:pt x="8" y="5"/>
                    </a:lnTo>
                    <a:lnTo>
                      <a:pt x="4" y="0"/>
                    </a:lnTo>
                    <a:lnTo>
                      <a:pt x="0" y="7"/>
                    </a:lnTo>
                    <a:lnTo>
                      <a:pt x="3" y="9"/>
                    </a:lnTo>
                    <a:lnTo>
                      <a:pt x="8" y="14"/>
                    </a:lnTo>
                    <a:lnTo>
                      <a:pt x="12" y="21"/>
                    </a:lnTo>
                    <a:lnTo>
                      <a:pt x="17" y="27"/>
                    </a:lnTo>
                    <a:lnTo>
                      <a:pt x="23" y="34"/>
                    </a:lnTo>
                    <a:lnTo>
                      <a:pt x="28" y="39"/>
                    </a:lnTo>
                    <a:lnTo>
                      <a:pt x="33" y="44"/>
                    </a:lnTo>
                    <a:lnTo>
                      <a:pt x="38" y="46"/>
                    </a:lnTo>
                    <a:lnTo>
                      <a:pt x="41" y="42"/>
                    </a:lnTo>
                    <a:lnTo>
                      <a:pt x="38" y="46"/>
                    </a:lnTo>
                    <a:lnTo>
                      <a:pt x="41" y="45"/>
                    </a:lnTo>
                    <a:lnTo>
                      <a:pt x="42" y="42"/>
                    </a:lnTo>
                    <a:lnTo>
                      <a:pt x="41" y="38"/>
                    </a:lnTo>
                    <a:lnTo>
                      <a:pt x="38" y="37"/>
                    </a:lnTo>
                    <a:lnTo>
                      <a:pt x="34"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6" name="Freeform 260"/>
              <p:cNvSpPr>
                <a:spLocks noChangeAspect="1"/>
              </p:cNvSpPr>
              <p:nvPr/>
            </p:nvSpPr>
            <p:spPr bwMode="auto">
              <a:xfrm>
                <a:off x="749" y="369"/>
                <a:ext cx="17" cy="28"/>
              </a:xfrm>
              <a:custGeom>
                <a:avLst/>
                <a:gdLst>
                  <a:gd name="T0" fmla="*/ 0 w 33"/>
                  <a:gd name="T1" fmla="*/ 5 h 56"/>
                  <a:gd name="T2" fmla="*/ 1 w 33"/>
                  <a:gd name="T3" fmla="*/ 5 h 56"/>
                  <a:gd name="T4" fmla="*/ 10 w 33"/>
                  <a:gd name="T5" fmla="*/ 18 h 56"/>
                  <a:gd name="T6" fmla="*/ 19 w 33"/>
                  <a:gd name="T7" fmla="*/ 30 h 56"/>
                  <a:gd name="T8" fmla="*/ 25 w 33"/>
                  <a:gd name="T9" fmla="*/ 44 h 56"/>
                  <a:gd name="T10" fmla="*/ 26 w 33"/>
                  <a:gd name="T11" fmla="*/ 56 h 56"/>
                  <a:gd name="T12" fmla="*/ 33 w 33"/>
                  <a:gd name="T13" fmla="*/ 56 h 56"/>
                  <a:gd name="T14" fmla="*/ 32 w 33"/>
                  <a:gd name="T15" fmla="*/ 42 h 56"/>
                  <a:gd name="T16" fmla="*/ 26 w 33"/>
                  <a:gd name="T17" fmla="*/ 28 h 56"/>
                  <a:gd name="T18" fmla="*/ 17 w 33"/>
                  <a:gd name="T19" fmla="*/ 13 h 56"/>
                  <a:gd name="T20" fmla="*/ 5 w 33"/>
                  <a:gd name="T21" fmla="*/ 0 h 56"/>
                  <a:gd name="T22" fmla="*/ 7 w 33"/>
                  <a:gd name="T23" fmla="*/ 0 h 56"/>
                  <a:gd name="T24" fmla="*/ 0 w 33"/>
                  <a:gd name="T25"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56">
                    <a:moveTo>
                      <a:pt x="0" y="5"/>
                    </a:moveTo>
                    <a:lnTo>
                      <a:pt x="1" y="5"/>
                    </a:lnTo>
                    <a:lnTo>
                      <a:pt x="10" y="18"/>
                    </a:lnTo>
                    <a:lnTo>
                      <a:pt x="19" y="30"/>
                    </a:lnTo>
                    <a:lnTo>
                      <a:pt x="25" y="44"/>
                    </a:lnTo>
                    <a:lnTo>
                      <a:pt x="26" y="56"/>
                    </a:lnTo>
                    <a:lnTo>
                      <a:pt x="33" y="56"/>
                    </a:lnTo>
                    <a:lnTo>
                      <a:pt x="32" y="42"/>
                    </a:lnTo>
                    <a:lnTo>
                      <a:pt x="26" y="28"/>
                    </a:lnTo>
                    <a:lnTo>
                      <a:pt x="17" y="13"/>
                    </a:lnTo>
                    <a:lnTo>
                      <a:pt x="5" y="0"/>
                    </a:lnTo>
                    <a:lnTo>
                      <a:pt x="7"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7" name="Freeform 261"/>
              <p:cNvSpPr>
                <a:spLocks noChangeAspect="1"/>
              </p:cNvSpPr>
              <p:nvPr/>
            </p:nvSpPr>
            <p:spPr bwMode="auto">
              <a:xfrm>
                <a:off x="731" y="356"/>
                <a:ext cx="22" cy="15"/>
              </a:xfrm>
              <a:custGeom>
                <a:avLst/>
                <a:gdLst>
                  <a:gd name="T0" fmla="*/ 0 w 44"/>
                  <a:gd name="T1" fmla="*/ 9 h 30"/>
                  <a:gd name="T2" fmla="*/ 0 w 44"/>
                  <a:gd name="T3" fmla="*/ 9 h 30"/>
                  <a:gd name="T4" fmla="*/ 4 w 44"/>
                  <a:gd name="T5" fmla="*/ 8 h 30"/>
                  <a:gd name="T6" fmla="*/ 8 w 44"/>
                  <a:gd name="T7" fmla="*/ 9 h 30"/>
                  <a:gd name="T8" fmla="*/ 13 w 44"/>
                  <a:gd name="T9" fmla="*/ 11 h 30"/>
                  <a:gd name="T10" fmla="*/ 18 w 44"/>
                  <a:gd name="T11" fmla="*/ 14 h 30"/>
                  <a:gd name="T12" fmla="*/ 22 w 44"/>
                  <a:gd name="T13" fmla="*/ 17 h 30"/>
                  <a:gd name="T14" fmla="*/ 28 w 44"/>
                  <a:gd name="T15" fmla="*/ 21 h 30"/>
                  <a:gd name="T16" fmla="*/ 33 w 44"/>
                  <a:gd name="T17" fmla="*/ 24 h 30"/>
                  <a:gd name="T18" fmla="*/ 37 w 44"/>
                  <a:gd name="T19" fmla="*/ 30 h 30"/>
                  <a:gd name="T20" fmla="*/ 44 w 44"/>
                  <a:gd name="T21" fmla="*/ 25 h 30"/>
                  <a:gd name="T22" fmla="*/ 38 w 44"/>
                  <a:gd name="T23" fmla="*/ 20 h 30"/>
                  <a:gd name="T24" fmla="*/ 32 w 44"/>
                  <a:gd name="T25" fmla="*/ 14 h 30"/>
                  <a:gd name="T26" fmla="*/ 26 w 44"/>
                  <a:gd name="T27" fmla="*/ 10 h 30"/>
                  <a:gd name="T28" fmla="*/ 21 w 44"/>
                  <a:gd name="T29" fmla="*/ 7 h 30"/>
                  <a:gd name="T30" fmla="*/ 15 w 44"/>
                  <a:gd name="T31" fmla="*/ 5 h 30"/>
                  <a:gd name="T32" fmla="*/ 10 w 44"/>
                  <a:gd name="T33" fmla="*/ 2 h 30"/>
                  <a:gd name="T34" fmla="*/ 4 w 44"/>
                  <a:gd name="T35" fmla="*/ 1 h 30"/>
                  <a:gd name="T36" fmla="*/ 0 w 44"/>
                  <a:gd name="T37" fmla="*/ 0 h 30"/>
                  <a:gd name="T38" fmla="*/ 0 w 44"/>
                  <a:gd name="T39" fmla="*/ 0 h 30"/>
                  <a:gd name="T40" fmla="*/ 0 w 44"/>
                  <a:gd name="T41"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30">
                    <a:moveTo>
                      <a:pt x="0" y="9"/>
                    </a:moveTo>
                    <a:lnTo>
                      <a:pt x="0" y="9"/>
                    </a:lnTo>
                    <a:lnTo>
                      <a:pt x="4" y="8"/>
                    </a:lnTo>
                    <a:lnTo>
                      <a:pt x="8" y="9"/>
                    </a:lnTo>
                    <a:lnTo>
                      <a:pt x="13" y="11"/>
                    </a:lnTo>
                    <a:lnTo>
                      <a:pt x="18" y="14"/>
                    </a:lnTo>
                    <a:lnTo>
                      <a:pt x="22" y="17"/>
                    </a:lnTo>
                    <a:lnTo>
                      <a:pt x="28" y="21"/>
                    </a:lnTo>
                    <a:lnTo>
                      <a:pt x="33" y="24"/>
                    </a:lnTo>
                    <a:lnTo>
                      <a:pt x="37" y="30"/>
                    </a:lnTo>
                    <a:lnTo>
                      <a:pt x="44" y="25"/>
                    </a:lnTo>
                    <a:lnTo>
                      <a:pt x="38" y="20"/>
                    </a:lnTo>
                    <a:lnTo>
                      <a:pt x="32" y="14"/>
                    </a:lnTo>
                    <a:lnTo>
                      <a:pt x="26" y="10"/>
                    </a:lnTo>
                    <a:lnTo>
                      <a:pt x="21" y="7"/>
                    </a:lnTo>
                    <a:lnTo>
                      <a:pt x="15" y="5"/>
                    </a:lnTo>
                    <a:lnTo>
                      <a:pt x="10" y="2"/>
                    </a:lnTo>
                    <a:lnTo>
                      <a:pt x="4" y="1"/>
                    </a:lnTo>
                    <a:lnTo>
                      <a:pt x="0" y="0"/>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8" name="Freeform 262"/>
              <p:cNvSpPr>
                <a:spLocks noChangeAspect="1"/>
              </p:cNvSpPr>
              <p:nvPr/>
            </p:nvSpPr>
            <p:spPr bwMode="auto">
              <a:xfrm>
                <a:off x="711" y="354"/>
                <a:ext cx="20" cy="8"/>
              </a:xfrm>
              <a:custGeom>
                <a:avLst/>
                <a:gdLst>
                  <a:gd name="T0" fmla="*/ 3 w 40"/>
                  <a:gd name="T1" fmla="*/ 7 h 16"/>
                  <a:gd name="T2" fmla="*/ 0 w 40"/>
                  <a:gd name="T3" fmla="*/ 5 h 16"/>
                  <a:gd name="T4" fmla="*/ 3 w 40"/>
                  <a:gd name="T5" fmla="*/ 11 h 16"/>
                  <a:gd name="T6" fmla="*/ 9 w 40"/>
                  <a:gd name="T7" fmla="*/ 14 h 16"/>
                  <a:gd name="T8" fmla="*/ 15 w 40"/>
                  <a:gd name="T9" fmla="*/ 15 h 16"/>
                  <a:gd name="T10" fmla="*/ 20 w 40"/>
                  <a:gd name="T11" fmla="*/ 16 h 16"/>
                  <a:gd name="T12" fmla="*/ 25 w 40"/>
                  <a:gd name="T13" fmla="*/ 15 h 16"/>
                  <a:gd name="T14" fmla="*/ 31 w 40"/>
                  <a:gd name="T15" fmla="*/ 14 h 16"/>
                  <a:gd name="T16" fmla="*/ 35 w 40"/>
                  <a:gd name="T17" fmla="*/ 13 h 16"/>
                  <a:gd name="T18" fmla="*/ 40 w 40"/>
                  <a:gd name="T19" fmla="*/ 14 h 16"/>
                  <a:gd name="T20" fmla="*/ 40 w 40"/>
                  <a:gd name="T21" fmla="*/ 5 h 16"/>
                  <a:gd name="T22" fmla="*/ 35 w 40"/>
                  <a:gd name="T23" fmla="*/ 6 h 16"/>
                  <a:gd name="T24" fmla="*/ 31 w 40"/>
                  <a:gd name="T25" fmla="*/ 7 h 16"/>
                  <a:gd name="T26" fmla="*/ 25 w 40"/>
                  <a:gd name="T27" fmla="*/ 8 h 16"/>
                  <a:gd name="T28" fmla="*/ 20 w 40"/>
                  <a:gd name="T29" fmla="*/ 7 h 16"/>
                  <a:gd name="T30" fmla="*/ 15 w 40"/>
                  <a:gd name="T31" fmla="*/ 8 h 16"/>
                  <a:gd name="T32" fmla="*/ 11 w 40"/>
                  <a:gd name="T33" fmla="*/ 7 h 16"/>
                  <a:gd name="T34" fmla="*/ 8 w 40"/>
                  <a:gd name="T35" fmla="*/ 6 h 16"/>
                  <a:gd name="T36" fmla="*/ 6 w 40"/>
                  <a:gd name="T37" fmla="*/ 3 h 16"/>
                  <a:gd name="T38" fmla="*/ 3 w 40"/>
                  <a:gd name="T39" fmla="*/ 0 h 16"/>
                  <a:gd name="T40" fmla="*/ 6 w 40"/>
                  <a:gd name="T41" fmla="*/ 3 h 16"/>
                  <a:gd name="T42" fmla="*/ 5 w 40"/>
                  <a:gd name="T43" fmla="*/ 0 h 16"/>
                  <a:gd name="T44" fmla="*/ 2 w 40"/>
                  <a:gd name="T45" fmla="*/ 0 h 16"/>
                  <a:gd name="T46" fmla="*/ 0 w 40"/>
                  <a:gd name="T47" fmla="*/ 1 h 16"/>
                  <a:gd name="T48" fmla="*/ 0 w 40"/>
                  <a:gd name="T49" fmla="*/ 5 h 16"/>
                  <a:gd name="T50" fmla="*/ 3 w 40"/>
                  <a:gd name="T5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6">
                    <a:moveTo>
                      <a:pt x="3" y="7"/>
                    </a:moveTo>
                    <a:lnTo>
                      <a:pt x="0" y="5"/>
                    </a:lnTo>
                    <a:lnTo>
                      <a:pt x="3" y="11"/>
                    </a:lnTo>
                    <a:lnTo>
                      <a:pt x="9" y="14"/>
                    </a:lnTo>
                    <a:lnTo>
                      <a:pt x="15" y="15"/>
                    </a:lnTo>
                    <a:lnTo>
                      <a:pt x="20" y="16"/>
                    </a:lnTo>
                    <a:lnTo>
                      <a:pt x="25" y="15"/>
                    </a:lnTo>
                    <a:lnTo>
                      <a:pt x="31" y="14"/>
                    </a:lnTo>
                    <a:lnTo>
                      <a:pt x="35" y="13"/>
                    </a:lnTo>
                    <a:lnTo>
                      <a:pt x="40" y="14"/>
                    </a:lnTo>
                    <a:lnTo>
                      <a:pt x="40" y="5"/>
                    </a:lnTo>
                    <a:lnTo>
                      <a:pt x="35" y="6"/>
                    </a:lnTo>
                    <a:lnTo>
                      <a:pt x="31" y="7"/>
                    </a:lnTo>
                    <a:lnTo>
                      <a:pt x="25" y="8"/>
                    </a:lnTo>
                    <a:lnTo>
                      <a:pt x="20" y="7"/>
                    </a:lnTo>
                    <a:lnTo>
                      <a:pt x="15" y="8"/>
                    </a:lnTo>
                    <a:lnTo>
                      <a:pt x="11" y="7"/>
                    </a:lnTo>
                    <a:lnTo>
                      <a:pt x="8" y="6"/>
                    </a:lnTo>
                    <a:lnTo>
                      <a:pt x="6" y="3"/>
                    </a:lnTo>
                    <a:lnTo>
                      <a:pt x="3" y="0"/>
                    </a:lnTo>
                    <a:lnTo>
                      <a:pt x="6" y="3"/>
                    </a:lnTo>
                    <a:lnTo>
                      <a:pt x="5" y="0"/>
                    </a:lnTo>
                    <a:lnTo>
                      <a:pt x="2" y="0"/>
                    </a:lnTo>
                    <a:lnTo>
                      <a:pt x="0" y="1"/>
                    </a:lnTo>
                    <a:lnTo>
                      <a:pt x="0" y="5"/>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59" name="Freeform 263"/>
              <p:cNvSpPr>
                <a:spLocks noChangeAspect="1"/>
              </p:cNvSpPr>
              <p:nvPr/>
            </p:nvSpPr>
            <p:spPr bwMode="auto">
              <a:xfrm>
                <a:off x="524" y="486"/>
                <a:ext cx="494" cy="446"/>
              </a:xfrm>
              <a:custGeom>
                <a:avLst/>
                <a:gdLst>
                  <a:gd name="T0" fmla="*/ 897 w 988"/>
                  <a:gd name="T1" fmla="*/ 880 h 893"/>
                  <a:gd name="T2" fmla="*/ 870 w 988"/>
                  <a:gd name="T3" fmla="*/ 893 h 893"/>
                  <a:gd name="T4" fmla="*/ 844 w 988"/>
                  <a:gd name="T5" fmla="*/ 890 h 893"/>
                  <a:gd name="T6" fmla="*/ 820 w 988"/>
                  <a:gd name="T7" fmla="*/ 887 h 893"/>
                  <a:gd name="T8" fmla="*/ 798 w 988"/>
                  <a:gd name="T9" fmla="*/ 889 h 893"/>
                  <a:gd name="T10" fmla="*/ 772 w 988"/>
                  <a:gd name="T11" fmla="*/ 890 h 893"/>
                  <a:gd name="T12" fmla="*/ 744 w 988"/>
                  <a:gd name="T13" fmla="*/ 893 h 893"/>
                  <a:gd name="T14" fmla="*/ 703 w 988"/>
                  <a:gd name="T15" fmla="*/ 881 h 893"/>
                  <a:gd name="T16" fmla="*/ 669 w 988"/>
                  <a:gd name="T17" fmla="*/ 873 h 893"/>
                  <a:gd name="T18" fmla="*/ 645 w 988"/>
                  <a:gd name="T19" fmla="*/ 863 h 893"/>
                  <a:gd name="T20" fmla="*/ 585 w 988"/>
                  <a:gd name="T21" fmla="*/ 844 h 893"/>
                  <a:gd name="T22" fmla="*/ 551 w 988"/>
                  <a:gd name="T23" fmla="*/ 811 h 893"/>
                  <a:gd name="T24" fmla="*/ 487 w 988"/>
                  <a:gd name="T25" fmla="*/ 776 h 893"/>
                  <a:gd name="T26" fmla="*/ 417 w 988"/>
                  <a:gd name="T27" fmla="*/ 742 h 893"/>
                  <a:gd name="T28" fmla="*/ 354 w 988"/>
                  <a:gd name="T29" fmla="*/ 708 h 893"/>
                  <a:gd name="T30" fmla="*/ 299 w 988"/>
                  <a:gd name="T31" fmla="*/ 657 h 893"/>
                  <a:gd name="T32" fmla="*/ 205 w 988"/>
                  <a:gd name="T33" fmla="*/ 526 h 893"/>
                  <a:gd name="T34" fmla="*/ 157 w 988"/>
                  <a:gd name="T35" fmla="*/ 432 h 893"/>
                  <a:gd name="T36" fmla="*/ 118 w 988"/>
                  <a:gd name="T37" fmla="*/ 405 h 893"/>
                  <a:gd name="T38" fmla="*/ 78 w 988"/>
                  <a:gd name="T39" fmla="*/ 364 h 893"/>
                  <a:gd name="T40" fmla="*/ 50 w 988"/>
                  <a:gd name="T41" fmla="*/ 253 h 893"/>
                  <a:gd name="T42" fmla="*/ 4 w 988"/>
                  <a:gd name="T43" fmla="*/ 183 h 893"/>
                  <a:gd name="T44" fmla="*/ 20 w 988"/>
                  <a:gd name="T45" fmla="*/ 91 h 893"/>
                  <a:gd name="T46" fmla="*/ 44 w 988"/>
                  <a:gd name="T47" fmla="*/ 39 h 893"/>
                  <a:gd name="T48" fmla="*/ 68 w 988"/>
                  <a:gd name="T49" fmla="*/ 16 h 893"/>
                  <a:gd name="T50" fmla="*/ 101 w 988"/>
                  <a:gd name="T51" fmla="*/ 5 h 893"/>
                  <a:gd name="T52" fmla="*/ 132 w 988"/>
                  <a:gd name="T53" fmla="*/ 0 h 893"/>
                  <a:gd name="T54" fmla="*/ 163 w 988"/>
                  <a:gd name="T55" fmla="*/ 0 h 893"/>
                  <a:gd name="T56" fmla="*/ 86 w 988"/>
                  <a:gd name="T57" fmla="*/ 36 h 893"/>
                  <a:gd name="T58" fmla="*/ 44 w 988"/>
                  <a:gd name="T59" fmla="*/ 112 h 893"/>
                  <a:gd name="T60" fmla="*/ 79 w 988"/>
                  <a:gd name="T61" fmla="*/ 200 h 893"/>
                  <a:gd name="T62" fmla="*/ 150 w 988"/>
                  <a:gd name="T63" fmla="*/ 291 h 893"/>
                  <a:gd name="T64" fmla="*/ 168 w 988"/>
                  <a:gd name="T65" fmla="*/ 228 h 893"/>
                  <a:gd name="T66" fmla="*/ 196 w 988"/>
                  <a:gd name="T67" fmla="*/ 237 h 893"/>
                  <a:gd name="T68" fmla="*/ 211 w 988"/>
                  <a:gd name="T69" fmla="*/ 222 h 893"/>
                  <a:gd name="T70" fmla="*/ 253 w 988"/>
                  <a:gd name="T71" fmla="*/ 215 h 893"/>
                  <a:gd name="T72" fmla="*/ 269 w 988"/>
                  <a:gd name="T73" fmla="*/ 226 h 893"/>
                  <a:gd name="T74" fmla="*/ 225 w 988"/>
                  <a:gd name="T75" fmla="*/ 285 h 893"/>
                  <a:gd name="T76" fmla="*/ 201 w 988"/>
                  <a:gd name="T77" fmla="*/ 329 h 893"/>
                  <a:gd name="T78" fmla="*/ 219 w 988"/>
                  <a:gd name="T79" fmla="*/ 409 h 893"/>
                  <a:gd name="T80" fmla="*/ 254 w 988"/>
                  <a:gd name="T81" fmla="*/ 488 h 893"/>
                  <a:gd name="T82" fmla="*/ 346 w 988"/>
                  <a:gd name="T83" fmla="*/ 597 h 893"/>
                  <a:gd name="T84" fmla="*/ 438 w 988"/>
                  <a:gd name="T85" fmla="*/ 668 h 893"/>
                  <a:gd name="T86" fmla="*/ 497 w 988"/>
                  <a:gd name="T87" fmla="*/ 698 h 893"/>
                  <a:gd name="T88" fmla="*/ 583 w 988"/>
                  <a:gd name="T89" fmla="*/ 697 h 893"/>
                  <a:gd name="T90" fmla="*/ 679 w 988"/>
                  <a:gd name="T91" fmla="*/ 658 h 893"/>
                  <a:gd name="T92" fmla="*/ 630 w 988"/>
                  <a:gd name="T93" fmla="*/ 749 h 893"/>
                  <a:gd name="T94" fmla="*/ 659 w 988"/>
                  <a:gd name="T95" fmla="*/ 760 h 893"/>
                  <a:gd name="T96" fmla="*/ 682 w 988"/>
                  <a:gd name="T97" fmla="*/ 769 h 893"/>
                  <a:gd name="T98" fmla="*/ 712 w 988"/>
                  <a:gd name="T99" fmla="*/ 771 h 893"/>
                  <a:gd name="T100" fmla="*/ 735 w 988"/>
                  <a:gd name="T101" fmla="*/ 759 h 893"/>
                  <a:gd name="T102" fmla="*/ 786 w 988"/>
                  <a:gd name="T103" fmla="*/ 764 h 893"/>
                  <a:gd name="T104" fmla="*/ 826 w 988"/>
                  <a:gd name="T105" fmla="*/ 772 h 893"/>
                  <a:gd name="T106" fmla="*/ 859 w 988"/>
                  <a:gd name="T107" fmla="*/ 780 h 893"/>
                  <a:gd name="T108" fmla="*/ 884 w 988"/>
                  <a:gd name="T109" fmla="*/ 786 h 893"/>
                  <a:gd name="T110" fmla="*/ 927 w 988"/>
                  <a:gd name="T111" fmla="*/ 745 h 893"/>
                  <a:gd name="T112" fmla="*/ 942 w 988"/>
                  <a:gd name="T113" fmla="*/ 685 h 893"/>
                  <a:gd name="T114" fmla="*/ 948 w 988"/>
                  <a:gd name="T115" fmla="*/ 605 h 893"/>
                  <a:gd name="T116" fmla="*/ 986 w 988"/>
                  <a:gd name="T117" fmla="*/ 730 h 893"/>
                  <a:gd name="T118" fmla="*/ 961 w 988"/>
                  <a:gd name="T119" fmla="*/ 784 h 893"/>
                  <a:gd name="T120" fmla="*/ 923 w 988"/>
                  <a:gd name="T121" fmla="*/ 859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8" h="893">
                    <a:moveTo>
                      <a:pt x="923" y="859"/>
                    </a:moveTo>
                    <a:lnTo>
                      <a:pt x="916" y="865"/>
                    </a:lnTo>
                    <a:lnTo>
                      <a:pt x="910" y="871"/>
                    </a:lnTo>
                    <a:lnTo>
                      <a:pt x="903" y="875"/>
                    </a:lnTo>
                    <a:lnTo>
                      <a:pt x="897" y="880"/>
                    </a:lnTo>
                    <a:lnTo>
                      <a:pt x="892" y="885"/>
                    </a:lnTo>
                    <a:lnTo>
                      <a:pt x="886" y="888"/>
                    </a:lnTo>
                    <a:lnTo>
                      <a:pt x="880" y="890"/>
                    </a:lnTo>
                    <a:lnTo>
                      <a:pt x="874" y="892"/>
                    </a:lnTo>
                    <a:lnTo>
                      <a:pt x="870" y="893"/>
                    </a:lnTo>
                    <a:lnTo>
                      <a:pt x="864" y="893"/>
                    </a:lnTo>
                    <a:lnTo>
                      <a:pt x="859" y="893"/>
                    </a:lnTo>
                    <a:lnTo>
                      <a:pt x="855" y="892"/>
                    </a:lnTo>
                    <a:lnTo>
                      <a:pt x="849" y="892"/>
                    </a:lnTo>
                    <a:lnTo>
                      <a:pt x="844" y="890"/>
                    </a:lnTo>
                    <a:lnTo>
                      <a:pt x="839" y="890"/>
                    </a:lnTo>
                    <a:lnTo>
                      <a:pt x="834" y="889"/>
                    </a:lnTo>
                    <a:lnTo>
                      <a:pt x="829" y="888"/>
                    </a:lnTo>
                    <a:lnTo>
                      <a:pt x="825" y="887"/>
                    </a:lnTo>
                    <a:lnTo>
                      <a:pt x="820" y="887"/>
                    </a:lnTo>
                    <a:lnTo>
                      <a:pt x="816" y="886"/>
                    </a:lnTo>
                    <a:lnTo>
                      <a:pt x="811" y="886"/>
                    </a:lnTo>
                    <a:lnTo>
                      <a:pt x="806" y="887"/>
                    </a:lnTo>
                    <a:lnTo>
                      <a:pt x="803" y="888"/>
                    </a:lnTo>
                    <a:lnTo>
                      <a:pt x="798" y="889"/>
                    </a:lnTo>
                    <a:lnTo>
                      <a:pt x="793" y="890"/>
                    </a:lnTo>
                    <a:lnTo>
                      <a:pt x="788" y="892"/>
                    </a:lnTo>
                    <a:lnTo>
                      <a:pt x="782" y="892"/>
                    </a:lnTo>
                    <a:lnTo>
                      <a:pt x="776" y="892"/>
                    </a:lnTo>
                    <a:lnTo>
                      <a:pt x="772" y="890"/>
                    </a:lnTo>
                    <a:lnTo>
                      <a:pt x="767" y="890"/>
                    </a:lnTo>
                    <a:lnTo>
                      <a:pt x="764" y="889"/>
                    </a:lnTo>
                    <a:lnTo>
                      <a:pt x="760" y="888"/>
                    </a:lnTo>
                    <a:lnTo>
                      <a:pt x="752" y="892"/>
                    </a:lnTo>
                    <a:lnTo>
                      <a:pt x="744" y="893"/>
                    </a:lnTo>
                    <a:lnTo>
                      <a:pt x="735" y="893"/>
                    </a:lnTo>
                    <a:lnTo>
                      <a:pt x="728" y="892"/>
                    </a:lnTo>
                    <a:lnTo>
                      <a:pt x="720" y="889"/>
                    </a:lnTo>
                    <a:lnTo>
                      <a:pt x="711" y="886"/>
                    </a:lnTo>
                    <a:lnTo>
                      <a:pt x="703" y="881"/>
                    </a:lnTo>
                    <a:lnTo>
                      <a:pt x="698" y="875"/>
                    </a:lnTo>
                    <a:lnTo>
                      <a:pt x="691" y="875"/>
                    </a:lnTo>
                    <a:lnTo>
                      <a:pt x="683" y="875"/>
                    </a:lnTo>
                    <a:lnTo>
                      <a:pt x="676" y="874"/>
                    </a:lnTo>
                    <a:lnTo>
                      <a:pt x="669" y="873"/>
                    </a:lnTo>
                    <a:lnTo>
                      <a:pt x="664" y="872"/>
                    </a:lnTo>
                    <a:lnTo>
                      <a:pt x="659" y="870"/>
                    </a:lnTo>
                    <a:lnTo>
                      <a:pt x="657" y="867"/>
                    </a:lnTo>
                    <a:lnTo>
                      <a:pt x="654" y="864"/>
                    </a:lnTo>
                    <a:lnTo>
                      <a:pt x="645" y="863"/>
                    </a:lnTo>
                    <a:lnTo>
                      <a:pt x="632" y="862"/>
                    </a:lnTo>
                    <a:lnTo>
                      <a:pt x="620" y="859"/>
                    </a:lnTo>
                    <a:lnTo>
                      <a:pt x="607" y="855"/>
                    </a:lnTo>
                    <a:lnTo>
                      <a:pt x="594" y="850"/>
                    </a:lnTo>
                    <a:lnTo>
                      <a:pt x="585" y="844"/>
                    </a:lnTo>
                    <a:lnTo>
                      <a:pt x="577" y="837"/>
                    </a:lnTo>
                    <a:lnTo>
                      <a:pt x="574" y="830"/>
                    </a:lnTo>
                    <a:lnTo>
                      <a:pt x="568" y="826"/>
                    </a:lnTo>
                    <a:lnTo>
                      <a:pt x="560" y="819"/>
                    </a:lnTo>
                    <a:lnTo>
                      <a:pt x="551" y="811"/>
                    </a:lnTo>
                    <a:lnTo>
                      <a:pt x="540" y="803"/>
                    </a:lnTo>
                    <a:lnTo>
                      <a:pt x="528" y="796"/>
                    </a:lnTo>
                    <a:lnTo>
                      <a:pt x="515" y="788"/>
                    </a:lnTo>
                    <a:lnTo>
                      <a:pt x="501" y="781"/>
                    </a:lnTo>
                    <a:lnTo>
                      <a:pt x="487" y="776"/>
                    </a:lnTo>
                    <a:lnTo>
                      <a:pt x="472" y="771"/>
                    </a:lnTo>
                    <a:lnTo>
                      <a:pt x="459" y="765"/>
                    </a:lnTo>
                    <a:lnTo>
                      <a:pt x="444" y="757"/>
                    </a:lnTo>
                    <a:lnTo>
                      <a:pt x="430" y="750"/>
                    </a:lnTo>
                    <a:lnTo>
                      <a:pt x="417" y="742"/>
                    </a:lnTo>
                    <a:lnTo>
                      <a:pt x="406" y="735"/>
                    </a:lnTo>
                    <a:lnTo>
                      <a:pt x="395" y="730"/>
                    </a:lnTo>
                    <a:lnTo>
                      <a:pt x="388" y="727"/>
                    </a:lnTo>
                    <a:lnTo>
                      <a:pt x="369" y="718"/>
                    </a:lnTo>
                    <a:lnTo>
                      <a:pt x="354" y="708"/>
                    </a:lnTo>
                    <a:lnTo>
                      <a:pt x="340" y="699"/>
                    </a:lnTo>
                    <a:lnTo>
                      <a:pt x="330" y="688"/>
                    </a:lnTo>
                    <a:lnTo>
                      <a:pt x="319" y="677"/>
                    </a:lnTo>
                    <a:lnTo>
                      <a:pt x="309" y="667"/>
                    </a:lnTo>
                    <a:lnTo>
                      <a:pt x="299" y="657"/>
                    </a:lnTo>
                    <a:lnTo>
                      <a:pt x="286" y="646"/>
                    </a:lnTo>
                    <a:lnTo>
                      <a:pt x="261" y="622"/>
                    </a:lnTo>
                    <a:lnTo>
                      <a:pt x="239" y="593"/>
                    </a:lnTo>
                    <a:lnTo>
                      <a:pt x="220" y="560"/>
                    </a:lnTo>
                    <a:lnTo>
                      <a:pt x="205" y="526"/>
                    </a:lnTo>
                    <a:lnTo>
                      <a:pt x="192" y="494"/>
                    </a:lnTo>
                    <a:lnTo>
                      <a:pt x="181" y="468"/>
                    </a:lnTo>
                    <a:lnTo>
                      <a:pt x="171" y="447"/>
                    </a:lnTo>
                    <a:lnTo>
                      <a:pt x="163" y="435"/>
                    </a:lnTo>
                    <a:lnTo>
                      <a:pt x="157" y="432"/>
                    </a:lnTo>
                    <a:lnTo>
                      <a:pt x="151" y="427"/>
                    </a:lnTo>
                    <a:lnTo>
                      <a:pt x="143" y="423"/>
                    </a:lnTo>
                    <a:lnTo>
                      <a:pt x="135" y="417"/>
                    </a:lnTo>
                    <a:lnTo>
                      <a:pt x="127" y="411"/>
                    </a:lnTo>
                    <a:lnTo>
                      <a:pt x="118" y="405"/>
                    </a:lnTo>
                    <a:lnTo>
                      <a:pt x="109" y="399"/>
                    </a:lnTo>
                    <a:lnTo>
                      <a:pt x="101" y="392"/>
                    </a:lnTo>
                    <a:lnTo>
                      <a:pt x="91" y="382"/>
                    </a:lnTo>
                    <a:lnTo>
                      <a:pt x="84" y="373"/>
                    </a:lnTo>
                    <a:lnTo>
                      <a:pt x="78" y="364"/>
                    </a:lnTo>
                    <a:lnTo>
                      <a:pt x="74" y="355"/>
                    </a:lnTo>
                    <a:lnTo>
                      <a:pt x="69" y="328"/>
                    </a:lnTo>
                    <a:lnTo>
                      <a:pt x="68" y="302"/>
                    </a:lnTo>
                    <a:lnTo>
                      <a:pt x="63" y="275"/>
                    </a:lnTo>
                    <a:lnTo>
                      <a:pt x="50" y="253"/>
                    </a:lnTo>
                    <a:lnTo>
                      <a:pt x="41" y="243"/>
                    </a:lnTo>
                    <a:lnTo>
                      <a:pt x="30" y="230"/>
                    </a:lnTo>
                    <a:lnTo>
                      <a:pt x="20" y="215"/>
                    </a:lnTo>
                    <a:lnTo>
                      <a:pt x="11" y="200"/>
                    </a:lnTo>
                    <a:lnTo>
                      <a:pt x="4" y="183"/>
                    </a:lnTo>
                    <a:lnTo>
                      <a:pt x="0" y="166"/>
                    </a:lnTo>
                    <a:lnTo>
                      <a:pt x="0" y="148"/>
                    </a:lnTo>
                    <a:lnTo>
                      <a:pt x="6" y="129"/>
                    </a:lnTo>
                    <a:lnTo>
                      <a:pt x="14" y="109"/>
                    </a:lnTo>
                    <a:lnTo>
                      <a:pt x="20" y="91"/>
                    </a:lnTo>
                    <a:lnTo>
                      <a:pt x="25" y="76"/>
                    </a:lnTo>
                    <a:lnTo>
                      <a:pt x="27" y="63"/>
                    </a:lnTo>
                    <a:lnTo>
                      <a:pt x="33" y="55"/>
                    </a:lnTo>
                    <a:lnTo>
                      <a:pt x="38" y="47"/>
                    </a:lnTo>
                    <a:lnTo>
                      <a:pt x="44" y="39"/>
                    </a:lnTo>
                    <a:lnTo>
                      <a:pt x="51" y="32"/>
                    </a:lnTo>
                    <a:lnTo>
                      <a:pt x="57" y="27"/>
                    </a:lnTo>
                    <a:lnTo>
                      <a:pt x="61" y="21"/>
                    </a:lnTo>
                    <a:lnTo>
                      <a:pt x="66" y="17"/>
                    </a:lnTo>
                    <a:lnTo>
                      <a:pt x="68" y="16"/>
                    </a:lnTo>
                    <a:lnTo>
                      <a:pt x="74" y="15"/>
                    </a:lnTo>
                    <a:lnTo>
                      <a:pt x="80" y="13"/>
                    </a:lnTo>
                    <a:lnTo>
                      <a:pt x="87" y="10"/>
                    </a:lnTo>
                    <a:lnTo>
                      <a:pt x="94" y="8"/>
                    </a:lnTo>
                    <a:lnTo>
                      <a:pt x="101" y="5"/>
                    </a:lnTo>
                    <a:lnTo>
                      <a:pt x="107" y="2"/>
                    </a:lnTo>
                    <a:lnTo>
                      <a:pt x="113" y="1"/>
                    </a:lnTo>
                    <a:lnTo>
                      <a:pt x="119" y="0"/>
                    </a:lnTo>
                    <a:lnTo>
                      <a:pt x="125" y="0"/>
                    </a:lnTo>
                    <a:lnTo>
                      <a:pt x="132" y="0"/>
                    </a:lnTo>
                    <a:lnTo>
                      <a:pt x="139" y="0"/>
                    </a:lnTo>
                    <a:lnTo>
                      <a:pt x="145" y="0"/>
                    </a:lnTo>
                    <a:lnTo>
                      <a:pt x="152" y="0"/>
                    </a:lnTo>
                    <a:lnTo>
                      <a:pt x="158" y="0"/>
                    </a:lnTo>
                    <a:lnTo>
                      <a:pt x="163" y="0"/>
                    </a:lnTo>
                    <a:lnTo>
                      <a:pt x="166" y="0"/>
                    </a:lnTo>
                    <a:lnTo>
                      <a:pt x="151" y="7"/>
                    </a:lnTo>
                    <a:lnTo>
                      <a:pt x="130" y="15"/>
                    </a:lnTo>
                    <a:lnTo>
                      <a:pt x="109" y="24"/>
                    </a:lnTo>
                    <a:lnTo>
                      <a:pt x="86" y="36"/>
                    </a:lnTo>
                    <a:lnTo>
                      <a:pt x="65" y="48"/>
                    </a:lnTo>
                    <a:lnTo>
                      <a:pt x="48" y="61"/>
                    </a:lnTo>
                    <a:lnTo>
                      <a:pt x="38" y="76"/>
                    </a:lnTo>
                    <a:lnTo>
                      <a:pt x="37" y="91"/>
                    </a:lnTo>
                    <a:lnTo>
                      <a:pt x="44" y="112"/>
                    </a:lnTo>
                    <a:lnTo>
                      <a:pt x="51" y="138"/>
                    </a:lnTo>
                    <a:lnTo>
                      <a:pt x="56" y="165"/>
                    </a:lnTo>
                    <a:lnTo>
                      <a:pt x="53" y="186"/>
                    </a:lnTo>
                    <a:lnTo>
                      <a:pt x="65" y="190"/>
                    </a:lnTo>
                    <a:lnTo>
                      <a:pt x="79" y="200"/>
                    </a:lnTo>
                    <a:lnTo>
                      <a:pt x="94" y="214"/>
                    </a:lnTo>
                    <a:lnTo>
                      <a:pt x="109" y="230"/>
                    </a:lnTo>
                    <a:lnTo>
                      <a:pt x="122" y="250"/>
                    </a:lnTo>
                    <a:lnTo>
                      <a:pt x="137" y="271"/>
                    </a:lnTo>
                    <a:lnTo>
                      <a:pt x="150" y="291"/>
                    </a:lnTo>
                    <a:lnTo>
                      <a:pt x="160" y="311"/>
                    </a:lnTo>
                    <a:lnTo>
                      <a:pt x="158" y="289"/>
                    </a:lnTo>
                    <a:lnTo>
                      <a:pt x="157" y="259"/>
                    </a:lnTo>
                    <a:lnTo>
                      <a:pt x="159" y="234"/>
                    </a:lnTo>
                    <a:lnTo>
                      <a:pt x="168" y="228"/>
                    </a:lnTo>
                    <a:lnTo>
                      <a:pt x="175" y="232"/>
                    </a:lnTo>
                    <a:lnTo>
                      <a:pt x="181" y="234"/>
                    </a:lnTo>
                    <a:lnTo>
                      <a:pt x="187" y="236"/>
                    </a:lnTo>
                    <a:lnTo>
                      <a:pt x="192" y="237"/>
                    </a:lnTo>
                    <a:lnTo>
                      <a:pt x="196" y="237"/>
                    </a:lnTo>
                    <a:lnTo>
                      <a:pt x="200" y="236"/>
                    </a:lnTo>
                    <a:lnTo>
                      <a:pt x="202" y="234"/>
                    </a:lnTo>
                    <a:lnTo>
                      <a:pt x="203" y="230"/>
                    </a:lnTo>
                    <a:lnTo>
                      <a:pt x="205" y="227"/>
                    </a:lnTo>
                    <a:lnTo>
                      <a:pt x="211" y="222"/>
                    </a:lnTo>
                    <a:lnTo>
                      <a:pt x="218" y="219"/>
                    </a:lnTo>
                    <a:lnTo>
                      <a:pt x="227" y="217"/>
                    </a:lnTo>
                    <a:lnTo>
                      <a:pt x="236" y="215"/>
                    </a:lnTo>
                    <a:lnTo>
                      <a:pt x="246" y="214"/>
                    </a:lnTo>
                    <a:lnTo>
                      <a:pt x="253" y="215"/>
                    </a:lnTo>
                    <a:lnTo>
                      <a:pt x="258" y="218"/>
                    </a:lnTo>
                    <a:lnTo>
                      <a:pt x="263" y="220"/>
                    </a:lnTo>
                    <a:lnTo>
                      <a:pt x="265" y="222"/>
                    </a:lnTo>
                    <a:lnTo>
                      <a:pt x="267" y="225"/>
                    </a:lnTo>
                    <a:lnTo>
                      <a:pt x="269" y="226"/>
                    </a:lnTo>
                    <a:lnTo>
                      <a:pt x="257" y="237"/>
                    </a:lnTo>
                    <a:lnTo>
                      <a:pt x="247" y="249"/>
                    </a:lnTo>
                    <a:lnTo>
                      <a:pt x="239" y="262"/>
                    </a:lnTo>
                    <a:lnTo>
                      <a:pt x="232" y="273"/>
                    </a:lnTo>
                    <a:lnTo>
                      <a:pt x="225" y="285"/>
                    </a:lnTo>
                    <a:lnTo>
                      <a:pt x="220" y="294"/>
                    </a:lnTo>
                    <a:lnTo>
                      <a:pt x="216" y="301"/>
                    </a:lnTo>
                    <a:lnTo>
                      <a:pt x="211" y="304"/>
                    </a:lnTo>
                    <a:lnTo>
                      <a:pt x="204" y="313"/>
                    </a:lnTo>
                    <a:lnTo>
                      <a:pt x="201" y="329"/>
                    </a:lnTo>
                    <a:lnTo>
                      <a:pt x="201" y="348"/>
                    </a:lnTo>
                    <a:lnTo>
                      <a:pt x="204" y="365"/>
                    </a:lnTo>
                    <a:lnTo>
                      <a:pt x="208" y="376"/>
                    </a:lnTo>
                    <a:lnTo>
                      <a:pt x="212" y="391"/>
                    </a:lnTo>
                    <a:lnTo>
                      <a:pt x="219" y="409"/>
                    </a:lnTo>
                    <a:lnTo>
                      <a:pt x="226" y="429"/>
                    </a:lnTo>
                    <a:lnTo>
                      <a:pt x="233" y="447"/>
                    </a:lnTo>
                    <a:lnTo>
                      <a:pt x="240" y="464"/>
                    </a:lnTo>
                    <a:lnTo>
                      <a:pt x="247" y="479"/>
                    </a:lnTo>
                    <a:lnTo>
                      <a:pt x="254" y="488"/>
                    </a:lnTo>
                    <a:lnTo>
                      <a:pt x="263" y="500"/>
                    </a:lnTo>
                    <a:lnTo>
                      <a:pt x="278" y="518"/>
                    </a:lnTo>
                    <a:lnTo>
                      <a:pt x="297" y="543"/>
                    </a:lnTo>
                    <a:lnTo>
                      <a:pt x="320" y="569"/>
                    </a:lnTo>
                    <a:lnTo>
                      <a:pt x="346" y="597"/>
                    </a:lnTo>
                    <a:lnTo>
                      <a:pt x="371" y="622"/>
                    </a:lnTo>
                    <a:lnTo>
                      <a:pt x="395" y="643"/>
                    </a:lnTo>
                    <a:lnTo>
                      <a:pt x="417" y="657"/>
                    </a:lnTo>
                    <a:lnTo>
                      <a:pt x="428" y="661"/>
                    </a:lnTo>
                    <a:lnTo>
                      <a:pt x="438" y="668"/>
                    </a:lnTo>
                    <a:lnTo>
                      <a:pt x="449" y="674"/>
                    </a:lnTo>
                    <a:lnTo>
                      <a:pt x="460" y="681"/>
                    </a:lnTo>
                    <a:lnTo>
                      <a:pt x="471" y="688"/>
                    </a:lnTo>
                    <a:lnTo>
                      <a:pt x="484" y="693"/>
                    </a:lnTo>
                    <a:lnTo>
                      <a:pt x="497" y="698"/>
                    </a:lnTo>
                    <a:lnTo>
                      <a:pt x="512" y="703"/>
                    </a:lnTo>
                    <a:lnTo>
                      <a:pt x="527" y="705"/>
                    </a:lnTo>
                    <a:lnTo>
                      <a:pt x="544" y="705"/>
                    </a:lnTo>
                    <a:lnTo>
                      <a:pt x="562" y="703"/>
                    </a:lnTo>
                    <a:lnTo>
                      <a:pt x="583" y="697"/>
                    </a:lnTo>
                    <a:lnTo>
                      <a:pt x="606" y="689"/>
                    </a:lnTo>
                    <a:lnTo>
                      <a:pt x="630" y="677"/>
                    </a:lnTo>
                    <a:lnTo>
                      <a:pt x="657" y="662"/>
                    </a:lnTo>
                    <a:lnTo>
                      <a:pt x="687" y="643"/>
                    </a:lnTo>
                    <a:lnTo>
                      <a:pt x="679" y="658"/>
                    </a:lnTo>
                    <a:lnTo>
                      <a:pt x="667" y="676"/>
                    </a:lnTo>
                    <a:lnTo>
                      <a:pt x="656" y="696"/>
                    </a:lnTo>
                    <a:lnTo>
                      <a:pt x="644" y="715"/>
                    </a:lnTo>
                    <a:lnTo>
                      <a:pt x="635" y="734"/>
                    </a:lnTo>
                    <a:lnTo>
                      <a:pt x="630" y="749"/>
                    </a:lnTo>
                    <a:lnTo>
                      <a:pt x="632" y="758"/>
                    </a:lnTo>
                    <a:lnTo>
                      <a:pt x="642" y="760"/>
                    </a:lnTo>
                    <a:lnTo>
                      <a:pt x="647" y="760"/>
                    </a:lnTo>
                    <a:lnTo>
                      <a:pt x="653" y="760"/>
                    </a:lnTo>
                    <a:lnTo>
                      <a:pt x="659" y="760"/>
                    </a:lnTo>
                    <a:lnTo>
                      <a:pt x="664" y="761"/>
                    </a:lnTo>
                    <a:lnTo>
                      <a:pt x="668" y="763"/>
                    </a:lnTo>
                    <a:lnTo>
                      <a:pt x="673" y="765"/>
                    </a:lnTo>
                    <a:lnTo>
                      <a:pt x="677" y="767"/>
                    </a:lnTo>
                    <a:lnTo>
                      <a:pt x="682" y="769"/>
                    </a:lnTo>
                    <a:lnTo>
                      <a:pt x="688" y="772"/>
                    </a:lnTo>
                    <a:lnTo>
                      <a:pt x="694" y="773"/>
                    </a:lnTo>
                    <a:lnTo>
                      <a:pt x="699" y="773"/>
                    </a:lnTo>
                    <a:lnTo>
                      <a:pt x="706" y="772"/>
                    </a:lnTo>
                    <a:lnTo>
                      <a:pt x="712" y="771"/>
                    </a:lnTo>
                    <a:lnTo>
                      <a:pt x="717" y="768"/>
                    </a:lnTo>
                    <a:lnTo>
                      <a:pt x="721" y="766"/>
                    </a:lnTo>
                    <a:lnTo>
                      <a:pt x="723" y="764"/>
                    </a:lnTo>
                    <a:lnTo>
                      <a:pt x="727" y="761"/>
                    </a:lnTo>
                    <a:lnTo>
                      <a:pt x="735" y="759"/>
                    </a:lnTo>
                    <a:lnTo>
                      <a:pt x="743" y="758"/>
                    </a:lnTo>
                    <a:lnTo>
                      <a:pt x="755" y="758"/>
                    </a:lnTo>
                    <a:lnTo>
                      <a:pt x="765" y="759"/>
                    </a:lnTo>
                    <a:lnTo>
                      <a:pt x="775" y="760"/>
                    </a:lnTo>
                    <a:lnTo>
                      <a:pt x="786" y="764"/>
                    </a:lnTo>
                    <a:lnTo>
                      <a:pt x="793" y="767"/>
                    </a:lnTo>
                    <a:lnTo>
                      <a:pt x="803" y="774"/>
                    </a:lnTo>
                    <a:lnTo>
                      <a:pt x="813" y="776"/>
                    </a:lnTo>
                    <a:lnTo>
                      <a:pt x="820" y="775"/>
                    </a:lnTo>
                    <a:lnTo>
                      <a:pt x="826" y="772"/>
                    </a:lnTo>
                    <a:lnTo>
                      <a:pt x="832" y="769"/>
                    </a:lnTo>
                    <a:lnTo>
                      <a:pt x="841" y="771"/>
                    </a:lnTo>
                    <a:lnTo>
                      <a:pt x="850" y="774"/>
                    </a:lnTo>
                    <a:lnTo>
                      <a:pt x="857" y="777"/>
                    </a:lnTo>
                    <a:lnTo>
                      <a:pt x="859" y="780"/>
                    </a:lnTo>
                    <a:lnTo>
                      <a:pt x="863" y="782"/>
                    </a:lnTo>
                    <a:lnTo>
                      <a:pt x="867" y="786"/>
                    </a:lnTo>
                    <a:lnTo>
                      <a:pt x="872" y="787"/>
                    </a:lnTo>
                    <a:lnTo>
                      <a:pt x="877" y="787"/>
                    </a:lnTo>
                    <a:lnTo>
                      <a:pt x="884" y="786"/>
                    </a:lnTo>
                    <a:lnTo>
                      <a:pt x="892" y="782"/>
                    </a:lnTo>
                    <a:lnTo>
                      <a:pt x="901" y="775"/>
                    </a:lnTo>
                    <a:lnTo>
                      <a:pt x="910" y="766"/>
                    </a:lnTo>
                    <a:lnTo>
                      <a:pt x="919" y="757"/>
                    </a:lnTo>
                    <a:lnTo>
                      <a:pt x="927" y="745"/>
                    </a:lnTo>
                    <a:lnTo>
                      <a:pt x="934" y="734"/>
                    </a:lnTo>
                    <a:lnTo>
                      <a:pt x="939" y="722"/>
                    </a:lnTo>
                    <a:lnTo>
                      <a:pt x="942" y="710"/>
                    </a:lnTo>
                    <a:lnTo>
                      <a:pt x="943" y="697"/>
                    </a:lnTo>
                    <a:lnTo>
                      <a:pt x="942" y="685"/>
                    </a:lnTo>
                    <a:lnTo>
                      <a:pt x="940" y="659"/>
                    </a:lnTo>
                    <a:lnTo>
                      <a:pt x="940" y="629"/>
                    </a:lnTo>
                    <a:lnTo>
                      <a:pt x="941" y="604"/>
                    </a:lnTo>
                    <a:lnTo>
                      <a:pt x="942" y="587"/>
                    </a:lnTo>
                    <a:lnTo>
                      <a:pt x="948" y="605"/>
                    </a:lnTo>
                    <a:lnTo>
                      <a:pt x="956" y="628"/>
                    </a:lnTo>
                    <a:lnTo>
                      <a:pt x="964" y="654"/>
                    </a:lnTo>
                    <a:lnTo>
                      <a:pt x="973" y="681"/>
                    </a:lnTo>
                    <a:lnTo>
                      <a:pt x="980" y="707"/>
                    </a:lnTo>
                    <a:lnTo>
                      <a:pt x="986" y="730"/>
                    </a:lnTo>
                    <a:lnTo>
                      <a:pt x="988" y="749"/>
                    </a:lnTo>
                    <a:lnTo>
                      <a:pt x="986" y="758"/>
                    </a:lnTo>
                    <a:lnTo>
                      <a:pt x="980" y="765"/>
                    </a:lnTo>
                    <a:lnTo>
                      <a:pt x="971" y="773"/>
                    </a:lnTo>
                    <a:lnTo>
                      <a:pt x="961" y="784"/>
                    </a:lnTo>
                    <a:lnTo>
                      <a:pt x="949" y="798"/>
                    </a:lnTo>
                    <a:lnTo>
                      <a:pt x="939" y="813"/>
                    </a:lnTo>
                    <a:lnTo>
                      <a:pt x="931" y="828"/>
                    </a:lnTo>
                    <a:lnTo>
                      <a:pt x="925" y="844"/>
                    </a:lnTo>
                    <a:lnTo>
                      <a:pt x="923" y="859"/>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0" name="Freeform 264"/>
              <p:cNvSpPr>
                <a:spLocks noChangeAspect="1"/>
              </p:cNvSpPr>
              <p:nvPr/>
            </p:nvSpPr>
            <p:spPr bwMode="auto">
              <a:xfrm>
                <a:off x="961" y="914"/>
                <a:ext cx="25" cy="19"/>
              </a:xfrm>
              <a:custGeom>
                <a:avLst/>
                <a:gdLst>
                  <a:gd name="T0" fmla="*/ 0 w 51"/>
                  <a:gd name="T1" fmla="*/ 39 h 39"/>
                  <a:gd name="T2" fmla="*/ 0 w 51"/>
                  <a:gd name="T3" fmla="*/ 39 h 39"/>
                  <a:gd name="T4" fmla="*/ 7 w 51"/>
                  <a:gd name="T5" fmla="*/ 38 h 39"/>
                  <a:gd name="T6" fmla="*/ 13 w 51"/>
                  <a:gd name="T7" fmla="*/ 36 h 39"/>
                  <a:gd name="T8" fmla="*/ 20 w 51"/>
                  <a:gd name="T9" fmla="*/ 32 h 39"/>
                  <a:gd name="T10" fmla="*/ 26 w 51"/>
                  <a:gd name="T11" fmla="*/ 27 h 39"/>
                  <a:gd name="T12" fmla="*/ 31 w 51"/>
                  <a:gd name="T13" fmla="*/ 23 h 39"/>
                  <a:gd name="T14" fmla="*/ 38 w 51"/>
                  <a:gd name="T15" fmla="*/ 18 h 39"/>
                  <a:gd name="T16" fmla="*/ 44 w 51"/>
                  <a:gd name="T17" fmla="*/ 11 h 39"/>
                  <a:gd name="T18" fmla="*/ 51 w 51"/>
                  <a:gd name="T19" fmla="*/ 7 h 39"/>
                  <a:gd name="T20" fmla="*/ 46 w 51"/>
                  <a:gd name="T21" fmla="*/ 0 h 39"/>
                  <a:gd name="T22" fmla="*/ 39 w 51"/>
                  <a:gd name="T23" fmla="*/ 7 h 39"/>
                  <a:gd name="T24" fmla="*/ 34 w 51"/>
                  <a:gd name="T25" fmla="*/ 11 h 39"/>
                  <a:gd name="T26" fmla="*/ 27 w 51"/>
                  <a:gd name="T27" fmla="*/ 16 h 39"/>
                  <a:gd name="T28" fmla="*/ 21 w 51"/>
                  <a:gd name="T29" fmla="*/ 21 h 39"/>
                  <a:gd name="T30" fmla="*/ 15 w 51"/>
                  <a:gd name="T31" fmla="*/ 25 h 39"/>
                  <a:gd name="T32" fmla="*/ 11 w 51"/>
                  <a:gd name="T33" fmla="*/ 29 h 39"/>
                  <a:gd name="T34" fmla="*/ 5 w 51"/>
                  <a:gd name="T35" fmla="*/ 31 h 39"/>
                  <a:gd name="T36" fmla="*/ 0 w 51"/>
                  <a:gd name="T37" fmla="*/ 32 h 39"/>
                  <a:gd name="T38" fmla="*/ 0 w 51"/>
                  <a:gd name="T39" fmla="*/ 32 h 39"/>
                  <a:gd name="T40" fmla="*/ 0 w 51"/>
                  <a:gd name="T4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9">
                    <a:moveTo>
                      <a:pt x="0" y="39"/>
                    </a:moveTo>
                    <a:lnTo>
                      <a:pt x="0" y="39"/>
                    </a:lnTo>
                    <a:lnTo>
                      <a:pt x="7" y="38"/>
                    </a:lnTo>
                    <a:lnTo>
                      <a:pt x="13" y="36"/>
                    </a:lnTo>
                    <a:lnTo>
                      <a:pt x="20" y="32"/>
                    </a:lnTo>
                    <a:lnTo>
                      <a:pt x="26" y="27"/>
                    </a:lnTo>
                    <a:lnTo>
                      <a:pt x="31" y="23"/>
                    </a:lnTo>
                    <a:lnTo>
                      <a:pt x="38" y="18"/>
                    </a:lnTo>
                    <a:lnTo>
                      <a:pt x="44" y="11"/>
                    </a:lnTo>
                    <a:lnTo>
                      <a:pt x="51" y="7"/>
                    </a:lnTo>
                    <a:lnTo>
                      <a:pt x="46" y="0"/>
                    </a:lnTo>
                    <a:lnTo>
                      <a:pt x="39" y="7"/>
                    </a:lnTo>
                    <a:lnTo>
                      <a:pt x="34" y="11"/>
                    </a:lnTo>
                    <a:lnTo>
                      <a:pt x="27" y="16"/>
                    </a:lnTo>
                    <a:lnTo>
                      <a:pt x="21" y="21"/>
                    </a:lnTo>
                    <a:lnTo>
                      <a:pt x="15" y="25"/>
                    </a:lnTo>
                    <a:lnTo>
                      <a:pt x="11" y="29"/>
                    </a:lnTo>
                    <a:lnTo>
                      <a:pt x="5" y="31"/>
                    </a:lnTo>
                    <a:lnTo>
                      <a:pt x="0" y="32"/>
                    </a:lnTo>
                    <a:lnTo>
                      <a:pt x="0" y="32"/>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1" name="Freeform 265"/>
              <p:cNvSpPr>
                <a:spLocks noChangeAspect="1"/>
              </p:cNvSpPr>
              <p:nvPr/>
            </p:nvSpPr>
            <p:spPr bwMode="auto">
              <a:xfrm>
                <a:off x="940" y="929"/>
                <a:ext cx="21" cy="6"/>
              </a:xfrm>
              <a:custGeom>
                <a:avLst/>
                <a:gdLst>
                  <a:gd name="T0" fmla="*/ 0 w 40"/>
                  <a:gd name="T1" fmla="*/ 7 h 11"/>
                  <a:gd name="T2" fmla="*/ 0 w 40"/>
                  <a:gd name="T3" fmla="*/ 7 h 11"/>
                  <a:gd name="T4" fmla="*/ 5 w 40"/>
                  <a:gd name="T5" fmla="*/ 8 h 11"/>
                  <a:gd name="T6" fmla="*/ 10 w 40"/>
                  <a:gd name="T7" fmla="*/ 8 h 11"/>
                  <a:gd name="T8" fmla="*/ 15 w 40"/>
                  <a:gd name="T9" fmla="*/ 9 h 11"/>
                  <a:gd name="T10" fmla="*/ 21 w 40"/>
                  <a:gd name="T11" fmla="*/ 9 h 11"/>
                  <a:gd name="T12" fmla="*/ 25 w 40"/>
                  <a:gd name="T13" fmla="*/ 10 h 11"/>
                  <a:gd name="T14" fmla="*/ 30 w 40"/>
                  <a:gd name="T15" fmla="*/ 11 h 11"/>
                  <a:gd name="T16" fmla="*/ 36 w 40"/>
                  <a:gd name="T17" fmla="*/ 10 h 11"/>
                  <a:gd name="T18" fmla="*/ 40 w 40"/>
                  <a:gd name="T19" fmla="*/ 9 h 11"/>
                  <a:gd name="T20" fmla="*/ 40 w 40"/>
                  <a:gd name="T21" fmla="*/ 2 h 11"/>
                  <a:gd name="T22" fmla="*/ 36 w 40"/>
                  <a:gd name="T23" fmla="*/ 3 h 11"/>
                  <a:gd name="T24" fmla="*/ 30 w 40"/>
                  <a:gd name="T25" fmla="*/ 2 h 11"/>
                  <a:gd name="T26" fmla="*/ 25 w 40"/>
                  <a:gd name="T27" fmla="*/ 3 h 11"/>
                  <a:gd name="T28" fmla="*/ 21 w 40"/>
                  <a:gd name="T29" fmla="*/ 2 h 11"/>
                  <a:gd name="T30" fmla="*/ 15 w 40"/>
                  <a:gd name="T31" fmla="*/ 2 h 11"/>
                  <a:gd name="T32" fmla="*/ 10 w 40"/>
                  <a:gd name="T33" fmla="*/ 1 h 11"/>
                  <a:gd name="T34" fmla="*/ 5 w 40"/>
                  <a:gd name="T35" fmla="*/ 1 h 11"/>
                  <a:gd name="T36" fmla="*/ 0 w 40"/>
                  <a:gd name="T37" fmla="*/ 0 h 11"/>
                  <a:gd name="T38" fmla="*/ 0 w 40"/>
                  <a:gd name="T39" fmla="*/ 0 h 11"/>
                  <a:gd name="T40" fmla="*/ 0 w 40"/>
                  <a:gd name="T4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1">
                    <a:moveTo>
                      <a:pt x="0" y="7"/>
                    </a:moveTo>
                    <a:lnTo>
                      <a:pt x="0" y="7"/>
                    </a:lnTo>
                    <a:lnTo>
                      <a:pt x="5" y="8"/>
                    </a:lnTo>
                    <a:lnTo>
                      <a:pt x="10" y="8"/>
                    </a:lnTo>
                    <a:lnTo>
                      <a:pt x="15" y="9"/>
                    </a:lnTo>
                    <a:lnTo>
                      <a:pt x="21" y="9"/>
                    </a:lnTo>
                    <a:lnTo>
                      <a:pt x="25" y="10"/>
                    </a:lnTo>
                    <a:lnTo>
                      <a:pt x="30" y="11"/>
                    </a:lnTo>
                    <a:lnTo>
                      <a:pt x="36" y="10"/>
                    </a:lnTo>
                    <a:lnTo>
                      <a:pt x="40" y="9"/>
                    </a:lnTo>
                    <a:lnTo>
                      <a:pt x="40" y="2"/>
                    </a:lnTo>
                    <a:lnTo>
                      <a:pt x="36" y="3"/>
                    </a:lnTo>
                    <a:lnTo>
                      <a:pt x="30" y="2"/>
                    </a:lnTo>
                    <a:lnTo>
                      <a:pt x="25" y="3"/>
                    </a:lnTo>
                    <a:lnTo>
                      <a:pt x="21" y="2"/>
                    </a:lnTo>
                    <a:lnTo>
                      <a:pt x="15" y="2"/>
                    </a:lnTo>
                    <a:lnTo>
                      <a:pt x="10" y="1"/>
                    </a:lnTo>
                    <a:lnTo>
                      <a:pt x="5" y="1"/>
                    </a:lnTo>
                    <a:lnTo>
                      <a:pt x="0"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2" name="Freeform 266"/>
              <p:cNvSpPr>
                <a:spLocks noChangeAspect="1"/>
              </p:cNvSpPr>
              <p:nvPr/>
            </p:nvSpPr>
            <p:spPr bwMode="auto">
              <a:xfrm>
                <a:off x="922" y="927"/>
                <a:ext cx="18" cy="5"/>
              </a:xfrm>
              <a:custGeom>
                <a:avLst/>
                <a:gdLst>
                  <a:gd name="T0" fmla="*/ 2 w 37"/>
                  <a:gd name="T1" fmla="*/ 11 h 11"/>
                  <a:gd name="T2" fmla="*/ 2 w 37"/>
                  <a:gd name="T3" fmla="*/ 11 h 11"/>
                  <a:gd name="T4" fmla="*/ 7 w 37"/>
                  <a:gd name="T5" fmla="*/ 10 h 11"/>
                  <a:gd name="T6" fmla="*/ 11 w 37"/>
                  <a:gd name="T7" fmla="*/ 8 h 11"/>
                  <a:gd name="T8" fmla="*/ 14 w 37"/>
                  <a:gd name="T9" fmla="*/ 7 h 11"/>
                  <a:gd name="T10" fmla="*/ 19 w 37"/>
                  <a:gd name="T11" fmla="*/ 7 h 11"/>
                  <a:gd name="T12" fmla="*/ 23 w 37"/>
                  <a:gd name="T13" fmla="*/ 8 h 11"/>
                  <a:gd name="T14" fmla="*/ 28 w 37"/>
                  <a:gd name="T15" fmla="*/ 8 h 11"/>
                  <a:gd name="T16" fmla="*/ 32 w 37"/>
                  <a:gd name="T17" fmla="*/ 10 h 11"/>
                  <a:gd name="T18" fmla="*/ 37 w 37"/>
                  <a:gd name="T19" fmla="*/ 11 h 11"/>
                  <a:gd name="T20" fmla="*/ 37 w 37"/>
                  <a:gd name="T21" fmla="*/ 4 h 11"/>
                  <a:gd name="T22" fmla="*/ 32 w 37"/>
                  <a:gd name="T23" fmla="*/ 3 h 11"/>
                  <a:gd name="T24" fmla="*/ 28 w 37"/>
                  <a:gd name="T25" fmla="*/ 1 h 11"/>
                  <a:gd name="T26" fmla="*/ 23 w 37"/>
                  <a:gd name="T27" fmla="*/ 1 h 11"/>
                  <a:gd name="T28" fmla="*/ 19 w 37"/>
                  <a:gd name="T29" fmla="*/ 0 h 11"/>
                  <a:gd name="T30" fmla="*/ 14 w 37"/>
                  <a:gd name="T31" fmla="*/ 0 h 11"/>
                  <a:gd name="T32" fmla="*/ 8 w 37"/>
                  <a:gd name="T33" fmla="*/ 1 h 11"/>
                  <a:gd name="T34" fmla="*/ 5 w 37"/>
                  <a:gd name="T35" fmla="*/ 3 h 11"/>
                  <a:gd name="T36" fmla="*/ 0 w 37"/>
                  <a:gd name="T37" fmla="*/ 4 h 11"/>
                  <a:gd name="T38" fmla="*/ 0 w 37"/>
                  <a:gd name="T39" fmla="*/ 4 h 11"/>
                  <a:gd name="T40" fmla="*/ 2 w 37"/>
                  <a:gd name="T4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1">
                    <a:moveTo>
                      <a:pt x="2" y="11"/>
                    </a:moveTo>
                    <a:lnTo>
                      <a:pt x="2" y="11"/>
                    </a:lnTo>
                    <a:lnTo>
                      <a:pt x="7" y="10"/>
                    </a:lnTo>
                    <a:lnTo>
                      <a:pt x="11" y="8"/>
                    </a:lnTo>
                    <a:lnTo>
                      <a:pt x="14" y="7"/>
                    </a:lnTo>
                    <a:lnTo>
                      <a:pt x="19" y="7"/>
                    </a:lnTo>
                    <a:lnTo>
                      <a:pt x="23" y="8"/>
                    </a:lnTo>
                    <a:lnTo>
                      <a:pt x="28" y="8"/>
                    </a:lnTo>
                    <a:lnTo>
                      <a:pt x="32" y="10"/>
                    </a:lnTo>
                    <a:lnTo>
                      <a:pt x="37" y="11"/>
                    </a:lnTo>
                    <a:lnTo>
                      <a:pt x="37" y="4"/>
                    </a:lnTo>
                    <a:lnTo>
                      <a:pt x="32" y="3"/>
                    </a:lnTo>
                    <a:lnTo>
                      <a:pt x="28" y="1"/>
                    </a:lnTo>
                    <a:lnTo>
                      <a:pt x="23" y="1"/>
                    </a:lnTo>
                    <a:lnTo>
                      <a:pt x="19" y="0"/>
                    </a:lnTo>
                    <a:lnTo>
                      <a:pt x="14" y="0"/>
                    </a:lnTo>
                    <a:lnTo>
                      <a:pt x="8" y="1"/>
                    </a:lnTo>
                    <a:lnTo>
                      <a:pt x="5" y="3"/>
                    </a:lnTo>
                    <a:lnTo>
                      <a:pt x="0" y="4"/>
                    </a:lnTo>
                    <a:lnTo>
                      <a:pt x="0" y="4"/>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3" name="Freeform 267"/>
              <p:cNvSpPr>
                <a:spLocks noChangeAspect="1"/>
              </p:cNvSpPr>
              <p:nvPr/>
            </p:nvSpPr>
            <p:spPr bwMode="auto">
              <a:xfrm>
                <a:off x="902" y="928"/>
                <a:ext cx="21" cy="6"/>
              </a:xfrm>
              <a:custGeom>
                <a:avLst/>
                <a:gdLst>
                  <a:gd name="T0" fmla="*/ 4 w 42"/>
                  <a:gd name="T1" fmla="*/ 7 h 11"/>
                  <a:gd name="T2" fmla="*/ 2 w 42"/>
                  <a:gd name="T3" fmla="*/ 7 h 11"/>
                  <a:gd name="T4" fmla="*/ 6 w 42"/>
                  <a:gd name="T5" fmla="*/ 8 h 11"/>
                  <a:gd name="T6" fmla="*/ 10 w 42"/>
                  <a:gd name="T7" fmla="*/ 9 h 11"/>
                  <a:gd name="T8" fmla="*/ 15 w 42"/>
                  <a:gd name="T9" fmla="*/ 9 h 11"/>
                  <a:gd name="T10" fmla="*/ 19 w 42"/>
                  <a:gd name="T11" fmla="*/ 10 h 11"/>
                  <a:gd name="T12" fmla="*/ 25 w 42"/>
                  <a:gd name="T13" fmla="*/ 11 h 11"/>
                  <a:gd name="T14" fmla="*/ 31 w 42"/>
                  <a:gd name="T15" fmla="*/ 10 h 11"/>
                  <a:gd name="T16" fmla="*/ 36 w 42"/>
                  <a:gd name="T17" fmla="*/ 9 h 11"/>
                  <a:gd name="T18" fmla="*/ 42 w 42"/>
                  <a:gd name="T19" fmla="*/ 8 h 11"/>
                  <a:gd name="T20" fmla="*/ 40 w 42"/>
                  <a:gd name="T21" fmla="*/ 1 h 11"/>
                  <a:gd name="T22" fmla="*/ 36 w 42"/>
                  <a:gd name="T23" fmla="*/ 2 h 11"/>
                  <a:gd name="T24" fmla="*/ 31 w 42"/>
                  <a:gd name="T25" fmla="*/ 3 h 11"/>
                  <a:gd name="T26" fmla="*/ 25 w 42"/>
                  <a:gd name="T27" fmla="*/ 2 h 11"/>
                  <a:gd name="T28" fmla="*/ 19 w 42"/>
                  <a:gd name="T29" fmla="*/ 3 h 11"/>
                  <a:gd name="T30" fmla="*/ 15 w 42"/>
                  <a:gd name="T31" fmla="*/ 2 h 11"/>
                  <a:gd name="T32" fmla="*/ 10 w 42"/>
                  <a:gd name="T33" fmla="*/ 2 h 11"/>
                  <a:gd name="T34" fmla="*/ 8 w 42"/>
                  <a:gd name="T35" fmla="*/ 1 h 11"/>
                  <a:gd name="T36" fmla="*/ 4 w 42"/>
                  <a:gd name="T37" fmla="*/ 0 h 11"/>
                  <a:gd name="T38" fmla="*/ 2 w 42"/>
                  <a:gd name="T39" fmla="*/ 0 h 11"/>
                  <a:gd name="T40" fmla="*/ 4 w 42"/>
                  <a:gd name="T41" fmla="*/ 0 h 11"/>
                  <a:gd name="T42" fmla="*/ 1 w 42"/>
                  <a:gd name="T43" fmla="*/ 0 h 11"/>
                  <a:gd name="T44" fmla="*/ 0 w 42"/>
                  <a:gd name="T45" fmla="*/ 2 h 11"/>
                  <a:gd name="T46" fmla="*/ 0 w 42"/>
                  <a:gd name="T47" fmla="*/ 4 h 11"/>
                  <a:gd name="T48" fmla="*/ 2 w 42"/>
                  <a:gd name="T49" fmla="*/ 7 h 11"/>
                  <a:gd name="T50" fmla="*/ 4 w 42"/>
                  <a:gd name="T5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11">
                    <a:moveTo>
                      <a:pt x="4" y="7"/>
                    </a:moveTo>
                    <a:lnTo>
                      <a:pt x="2" y="7"/>
                    </a:lnTo>
                    <a:lnTo>
                      <a:pt x="6" y="8"/>
                    </a:lnTo>
                    <a:lnTo>
                      <a:pt x="10" y="9"/>
                    </a:lnTo>
                    <a:lnTo>
                      <a:pt x="15" y="9"/>
                    </a:lnTo>
                    <a:lnTo>
                      <a:pt x="19" y="10"/>
                    </a:lnTo>
                    <a:lnTo>
                      <a:pt x="25" y="11"/>
                    </a:lnTo>
                    <a:lnTo>
                      <a:pt x="31" y="10"/>
                    </a:lnTo>
                    <a:lnTo>
                      <a:pt x="36" y="9"/>
                    </a:lnTo>
                    <a:lnTo>
                      <a:pt x="42" y="8"/>
                    </a:lnTo>
                    <a:lnTo>
                      <a:pt x="40" y="1"/>
                    </a:lnTo>
                    <a:lnTo>
                      <a:pt x="36" y="2"/>
                    </a:lnTo>
                    <a:lnTo>
                      <a:pt x="31" y="3"/>
                    </a:lnTo>
                    <a:lnTo>
                      <a:pt x="25" y="2"/>
                    </a:lnTo>
                    <a:lnTo>
                      <a:pt x="19" y="3"/>
                    </a:lnTo>
                    <a:lnTo>
                      <a:pt x="15" y="2"/>
                    </a:lnTo>
                    <a:lnTo>
                      <a:pt x="10" y="2"/>
                    </a:lnTo>
                    <a:lnTo>
                      <a:pt x="8" y="1"/>
                    </a:lnTo>
                    <a:lnTo>
                      <a:pt x="4" y="0"/>
                    </a:lnTo>
                    <a:lnTo>
                      <a:pt x="2" y="0"/>
                    </a:lnTo>
                    <a:lnTo>
                      <a:pt x="4" y="0"/>
                    </a:lnTo>
                    <a:lnTo>
                      <a:pt x="1" y="0"/>
                    </a:lnTo>
                    <a:lnTo>
                      <a:pt x="0" y="2"/>
                    </a:lnTo>
                    <a:lnTo>
                      <a:pt x="0" y="4"/>
                    </a:lnTo>
                    <a:lnTo>
                      <a:pt x="2" y="7"/>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4" name="Freeform 268"/>
              <p:cNvSpPr>
                <a:spLocks noChangeAspect="1"/>
              </p:cNvSpPr>
              <p:nvPr/>
            </p:nvSpPr>
            <p:spPr bwMode="auto">
              <a:xfrm>
                <a:off x="888" y="928"/>
                <a:ext cx="16" cy="6"/>
              </a:xfrm>
              <a:custGeom>
                <a:avLst/>
                <a:gdLst>
                  <a:gd name="T0" fmla="*/ 0 w 33"/>
                  <a:gd name="T1" fmla="*/ 10 h 11"/>
                  <a:gd name="T2" fmla="*/ 0 w 33"/>
                  <a:gd name="T3" fmla="*/ 10 h 11"/>
                  <a:gd name="T4" fmla="*/ 7 w 33"/>
                  <a:gd name="T5" fmla="*/ 11 h 11"/>
                  <a:gd name="T6" fmla="*/ 16 w 33"/>
                  <a:gd name="T7" fmla="*/ 11 h 11"/>
                  <a:gd name="T8" fmla="*/ 25 w 33"/>
                  <a:gd name="T9" fmla="*/ 10 h 11"/>
                  <a:gd name="T10" fmla="*/ 33 w 33"/>
                  <a:gd name="T11" fmla="*/ 7 h 11"/>
                  <a:gd name="T12" fmla="*/ 31 w 33"/>
                  <a:gd name="T13" fmla="*/ 0 h 11"/>
                  <a:gd name="T14" fmla="*/ 23 w 33"/>
                  <a:gd name="T15" fmla="*/ 3 h 11"/>
                  <a:gd name="T16" fmla="*/ 16 w 33"/>
                  <a:gd name="T17" fmla="*/ 4 h 11"/>
                  <a:gd name="T18" fmla="*/ 7 w 33"/>
                  <a:gd name="T19" fmla="*/ 4 h 11"/>
                  <a:gd name="T20" fmla="*/ 0 w 33"/>
                  <a:gd name="T21" fmla="*/ 3 h 11"/>
                  <a:gd name="T22" fmla="*/ 0 w 33"/>
                  <a:gd name="T23" fmla="*/ 3 h 11"/>
                  <a:gd name="T24" fmla="*/ 0 w 33"/>
                  <a:gd name="T25"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1">
                    <a:moveTo>
                      <a:pt x="0" y="10"/>
                    </a:moveTo>
                    <a:lnTo>
                      <a:pt x="0" y="10"/>
                    </a:lnTo>
                    <a:lnTo>
                      <a:pt x="7" y="11"/>
                    </a:lnTo>
                    <a:lnTo>
                      <a:pt x="16" y="11"/>
                    </a:lnTo>
                    <a:lnTo>
                      <a:pt x="25" y="10"/>
                    </a:lnTo>
                    <a:lnTo>
                      <a:pt x="33" y="7"/>
                    </a:lnTo>
                    <a:lnTo>
                      <a:pt x="31" y="0"/>
                    </a:lnTo>
                    <a:lnTo>
                      <a:pt x="23" y="3"/>
                    </a:lnTo>
                    <a:lnTo>
                      <a:pt x="16" y="4"/>
                    </a:lnTo>
                    <a:lnTo>
                      <a:pt x="7" y="4"/>
                    </a:lnTo>
                    <a:lnTo>
                      <a:pt x="0" y="3"/>
                    </a:lnTo>
                    <a:lnTo>
                      <a:pt x="0" y="3"/>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5" name="Freeform 269"/>
              <p:cNvSpPr>
                <a:spLocks noChangeAspect="1"/>
              </p:cNvSpPr>
              <p:nvPr/>
            </p:nvSpPr>
            <p:spPr bwMode="auto">
              <a:xfrm>
                <a:off x="871" y="921"/>
                <a:ext cx="17" cy="12"/>
              </a:xfrm>
              <a:custGeom>
                <a:avLst/>
                <a:gdLst>
                  <a:gd name="T0" fmla="*/ 3 w 33"/>
                  <a:gd name="T1" fmla="*/ 9 h 24"/>
                  <a:gd name="T2" fmla="*/ 0 w 33"/>
                  <a:gd name="T3" fmla="*/ 6 h 24"/>
                  <a:gd name="T4" fmla="*/ 5 w 33"/>
                  <a:gd name="T5" fmla="*/ 14 h 24"/>
                  <a:gd name="T6" fmla="*/ 15 w 33"/>
                  <a:gd name="T7" fmla="*/ 18 h 24"/>
                  <a:gd name="T8" fmla="*/ 24 w 33"/>
                  <a:gd name="T9" fmla="*/ 22 h 24"/>
                  <a:gd name="T10" fmla="*/ 33 w 33"/>
                  <a:gd name="T11" fmla="*/ 24 h 24"/>
                  <a:gd name="T12" fmla="*/ 33 w 33"/>
                  <a:gd name="T13" fmla="*/ 17 h 24"/>
                  <a:gd name="T14" fmla="*/ 26 w 33"/>
                  <a:gd name="T15" fmla="*/ 15 h 24"/>
                  <a:gd name="T16" fmla="*/ 17 w 33"/>
                  <a:gd name="T17" fmla="*/ 11 h 24"/>
                  <a:gd name="T18" fmla="*/ 10 w 33"/>
                  <a:gd name="T19" fmla="*/ 7 h 24"/>
                  <a:gd name="T20" fmla="*/ 7 w 33"/>
                  <a:gd name="T21" fmla="*/ 3 h 24"/>
                  <a:gd name="T22" fmla="*/ 3 w 33"/>
                  <a:gd name="T23" fmla="*/ 0 h 24"/>
                  <a:gd name="T24" fmla="*/ 7 w 33"/>
                  <a:gd name="T25" fmla="*/ 3 h 24"/>
                  <a:gd name="T26" fmla="*/ 5 w 33"/>
                  <a:gd name="T27" fmla="*/ 1 h 24"/>
                  <a:gd name="T28" fmla="*/ 2 w 33"/>
                  <a:gd name="T29" fmla="*/ 1 h 24"/>
                  <a:gd name="T30" fmla="*/ 0 w 33"/>
                  <a:gd name="T31" fmla="*/ 2 h 24"/>
                  <a:gd name="T32" fmla="*/ 0 w 33"/>
                  <a:gd name="T33" fmla="*/ 6 h 24"/>
                  <a:gd name="T34" fmla="*/ 3 w 33"/>
                  <a:gd name="T35"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24">
                    <a:moveTo>
                      <a:pt x="3" y="9"/>
                    </a:moveTo>
                    <a:lnTo>
                      <a:pt x="0" y="6"/>
                    </a:lnTo>
                    <a:lnTo>
                      <a:pt x="5" y="14"/>
                    </a:lnTo>
                    <a:lnTo>
                      <a:pt x="15" y="18"/>
                    </a:lnTo>
                    <a:lnTo>
                      <a:pt x="24" y="22"/>
                    </a:lnTo>
                    <a:lnTo>
                      <a:pt x="33" y="24"/>
                    </a:lnTo>
                    <a:lnTo>
                      <a:pt x="33" y="17"/>
                    </a:lnTo>
                    <a:lnTo>
                      <a:pt x="26" y="15"/>
                    </a:lnTo>
                    <a:lnTo>
                      <a:pt x="17" y="11"/>
                    </a:lnTo>
                    <a:lnTo>
                      <a:pt x="10" y="7"/>
                    </a:lnTo>
                    <a:lnTo>
                      <a:pt x="7" y="3"/>
                    </a:lnTo>
                    <a:lnTo>
                      <a:pt x="3" y="0"/>
                    </a:lnTo>
                    <a:lnTo>
                      <a:pt x="7" y="3"/>
                    </a:lnTo>
                    <a:lnTo>
                      <a:pt x="5" y="1"/>
                    </a:lnTo>
                    <a:lnTo>
                      <a:pt x="2" y="1"/>
                    </a:lnTo>
                    <a:lnTo>
                      <a:pt x="0" y="2"/>
                    </a:lnTo>
                    <a:lnTo>
                      <a:pt x="0" y="6"/>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6" name="Freeform 270"/>
              <p:cNvSpPr>
                <a:spLocks noChangeAspect="1"/>
              </p:cNvSpPr>
              <p:nvPr/>
            </p:nvSpPr>
            <p:spPr bwMode="auto">
              <a:xfrm>
                <a:off x="849" y="916"/>
                <a:ext cx="24" cy="10"/>
              </a:xfrm>
              <a:custGeom>
                <a:avLst/>
                <a:gdLst>
                  <a:gd name="T0" fmla="*/ 3 w 47"/>
                  <a:gd name="T1" fmla="*/ 9 h 21"/>
                  <a:gd name="T2" fmla="*/ 0 w 47"/>
                  <a:gd name="T3" fmla="*/ 5 h 21"/>
                  <a:gd name="T4" fmla="*/ 2 w 47"/>
                  <a:gd name="T5" fmla="*/ 11 h 21"/>
                  <a:gd name="T6" fmla="*/ 6 w 47"/>
                  <a:gd name="T7" fmla="*/ 14 h 21"/>
                  <a:gd name="T8" fmla="*/ 11 w 47"/>
                  <a:gd name="T9" fmla="*/ 16 h 21"/>
                  <a:gd name="T10" fmla="*/ 18 w 47"/>
                  <a:gd name="T11" fmla="*/ 18 h 21"/>
                  <a:gd name="T12" fmla="*/ 25 w 47"/>
                  <a:gd name="T13" fmla="*/ 19 h 21"/>
                  <a:gd name="T14" fmla="*/ 32 w 47"/>
                  <a:gd name="T15" fmla="*/ 20 h 21"/>
                  <a:gd name="T16" fmla="*/ 40 w 47"/>
                  <a:gd name="T17" fmla="*/ 21 h 21"/>
                  <a:gd name="T18" fmla="*/ 47 w 47"/>
                  <a:gd name="T19" fmla="*/ 21 h 21"/>
                  <a:gd name="T20" fmla="*/ 47 w 47"/>
                  <a:gd name="T21" fmla="*/ 12 h 21"/>
                  <a:gd name="T22" fmla="*/ 40 w 47"/>
                  <a:gd name="T23" fmla="*/ 12 h 21"/>
                  <a:gd name="T24" fmla="*/ 32 w 47"/>
                  <a:gd name="T25" fmla="*/ 13 h 21"/>
                  <a:gd name="T26" fmla="*/ 25 w 47"/>
                  <a:gd name="T27" fmla="*/ 12 h 21"/>
                  <a:gd name="T28" fmla="*/ 18 w 47"/>
                  <a:gd name="T29" fmla="*/ 11 h 21"/>
                  <a:gd name="T30" fmla="*/ 14 w 47"/>
                  <a:gd name="T31" fmla="*/ 9 h 21"/>
                  <a:gd name="T32" fmla="*/ 10 w 47"/>
                  <a:gd name="T33" fmla="*/ 7 h 21"/>
                  <a:gd name="T34" fmla="*/ 9 w 47"/>
                  <a:gd name="T35" fmla="*/ 6 h 21"/>
                  <a:gd name="T36" fmla="*/ 7 w 47"/>
                  <a:gd name="T37" fmla="*/ 5 h 21"/>
                  <a:gd name="T38" fmla="*/ 3 w 47"/>
                  <a:gd name="T39" fmla="*/ 0 h 21"/>
                  <a:gd name="T40" fmla="*/ 7 w 47"/>
                  <a:gd name="T41" fmla="*/ 5 h 21"/>
                  <a:gd name="T42" fmla="*/ 6 w 47"/>
                  <a:gd name="T43" fmla="*/ 3 h 21"/>
                  <a:gd name="T44" fmla="*/ 3 w 47"/>
                  <a:gd name="T45" fmla="*/ 1 h 21"/>
                  <a:gd name="T46" fmla="*/ 1 w 47"/>
                  <a:gd name="T47" fmla="*/ 3 h 21"/>
                  <a:gd name="T48" fmla="*/ 0 w 47"/>
                  <a:gd name="T49" fmla="*/ 5 h 21"/>
                  <a:gd name="T50" fmla="*/ 3 w 47"/>
                  <a:gd name="T51"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21">
                    <a:moveTo>
                      <a:pt x="3" y="9"/>
                    </a:moveTo>
                    <a:lnTo>
                      <a:pt x="0" y="5"/>
                    </a:lnTo>
                    <a:lnTo>
                      <a:pt x="2" y="11"/>
                    </a:lnTo>
                    <a:lnTo>
                      <a:pt x="6" y="14"/>
                    </a:lnTo>
                    <a:lnTo>
                      <a:pt x="11" y="16"/>
                    </a:lnTo>
                    <a:lnTo>
                      <a:pt x="18" y="18"/>
                    </a:lnTo>
                    <a:lnTo>
                      <a:pt x="25" y="19"/>
                    </a:lnTo>
                    <a:lnTo>
                      <a:pt x="32" y="20"/>
                    </a:lnTo>
                    <a:lnTo>
                      <a:pt x="40" y="21"/>
                    </a:lnTo>
                    <a:lnTo>
                      <a:pt x="47" y="21"/>
                    </a:lnTo>
                    <a:lnTo>
                      <a:pt x="47" y="12"/>
                    </a:lnTo>
                    <a:lnTo>
                      <a:pt x="40" y="12"/>
                    </a:lnTo>
                    <a:lnTo>
                      <a:pt x="32" y="13"/>
                    </a:lnTo>
                    <a:lnTo>
                      <a:pt x="25" y="12"/>
                    </a:lnTo>
                    <a:lnTo>
                      <a:pt x="18" y="11"/>
                    </a:lnTo>
                    <a:lnTo>
                      <a:pt x="14" y="9"/>
                    </a:lnTo>
                    <a:lnTo>
                      <a:pt x="10" y="7"/>
                    </a:lnTo>
                    <a:lnTo>
                      <a:pt x="9" y="6"/>
                    </a:lnTo>
                    <a:lnTo>
                      <a:pt x="7" y="5"/>
                    </a:lnTo>
                    <a:lnTo>
                      <a:pt x="3" y="0"/>
                    </a:lnTo>
                    <a:lnTo>
                      <a:pt x="7" y="5"/>
                    </a:lnTo>
                    <a:lnTo>
                      <a:pt x="6" y="3"/>
                    </a:lnTo>
                    <a:lnTo>
                      <a:pt x="3" y="1"/>
                    </a:lnTo>
                    <a:lnTo>
                      <a:pt x="1" y="3"/>
                    </a:lnTo>
                    <a:lnTo>
                      <a:pt x="0" y="5"/>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7" name="Freeform 271"/>
              <p:cNvSpPr>
                <a:spLocks noChangeAspect="1"/>
              </p:cNvSpPr>
              <p:nvPr/>
            </p:nvSpPr>
            <p:spPr bwMode="auto">
              <a:xfrm>
                <a:off x="809" y="900"/>
                <a:ext cx="42" cy="20"/>
              </a:xfrm>
              <a:custGeom>
                <a:avLst/>
                <a:gdLst>
                  <a:gd name="T0" fmla="*/ 1 w 84"/>
                  <a:gd name="T1" fmla="*/ 6 h 41"/>
                  <a:gd name="T2" fmla="*/ 0 w 84"/>
                  <a:gd name="T3" fmla="*/ 3 h 41"/>
                  <a:gd name="T4" fmla="*/ 4 w 84"/>
                  <a:gd name="T5" fmla="*/ 13 h 41"/>
                  <a:gd name="T6" fmla="*/ 13 w 84"/>
                  <a:gd name="T7" fmla="*/ 21 h 41"/>
                  <a:gd name="T8" fmla="*/ 23 w 84"/>
                  <a:gd name="T9" fmla="*/ 27 h 41"/>
                  <a:gd name="T10" fmla="*/ 36 w 84"/>
                  <a:gd name="T11" fmla="*/ 31 h 41"/>
                  <a:gd name="T12" fmla="*/ 49 w 84"/>
                  <a:gd name="T13" fmla="*/ 36 h 41"/>
                  <a:gd name="T14" fmla="*/ 62 w 84"/>
                  <a:gd name="T15" fmla="*/ 38 h 41"/>
                  <a:gd name="T16" fmla="*/ 75 w 84"/>
                  <a:gd name="T17" fmla="*/ 39 h 41"/>
                  <a:gd name="T18" fmla="*/ 84 w 84"/>
                  <a:gd name="T19" fmla="*/ 41 h 41"/>
                  <a:gd name="T20" fmla="*/ 84 w 84"/>
                  <a:gd name="T21" fmla="*/ 32 h 41"/>
                  <a:gd name="T22" fmla="*/ 75 w 84"/>
                  <a:gd name="T23" fmla="*/ 32 h 41"/>
                  <a:gd name="T24" fmla="*/ 62 w 84"/>
                  <a:gd name="T25" fmla="*/ 31 h 41"/>
                  <a:gd name="T26" fmla="*/ 51 w 84"/>
                  <a:gd name="T27" fmla="*/ 29 h 41"/>
                  <a:gd name="T28" fmla="*/ 38 w 84"/>
                  <a:gd name="T29" fmla="*/ 24 h 41"/>
                  <a:gd name="T30" fmla="*/ 26 w 84"/>
                  <a:gd name="T31" fmla="*/ 20 h 41"/>
                  <a:gd name="T32" fmla="*/ 18 w 84"/>
                  <a:gd name="T33" fmla="*/ 14 h 41"/>
                  <a:gd name="T34" fmla="*/ 11 w 84"/>
                  <a:gd name="T35" fmla="*/ 8 h 41"/>
                  <a:gd name="T36" fmla="*/ 7 w 84"/>
                  <a:gd name="T37" fmla="*/ 3 h 41"/>
                  <a:gd name="T38" fmla="*/ 6 w 84"/>
                  <a:gd name="T39" fmla="*/ 1 h 41"/>
                  <a:gd name="T40" fmla="*/ 7 w 84"/>
                  <a:gd name="T41" fmla="*/ 3 h 41"/>
                  <a:gd name="T42" fmla="*/ 6 w 84"/>
                  <a:gd name="T43" fmla="*/ 1 h 41"/>
                  <a:gd name="T44" fmla="*/ 4 w 84"/>
                  <a:gd name="T45" fmla="*/ 0 h 41"/>
                  <a:gd name="T46" fmla="*/ 1 w 84"/>
                  <a:gd name="T47" fmla="*/ 1 h 41"/>
                  <a:gd name="T48" fmla="*/ 0 w 84"/>
                  <a:gd name="T49" fmla="*/ 3 h 41"/>
                  <a:gd name="T50" fmla="*/ 1 w 84"/>
                  <a:gd name="T5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41">
                    <a:moveTo>
                      <a:pt x="1" y="6"/>
                    </a:moveTo>
                    <a:lnTo>
                      <a:pt x="0" y="3"/>
                    </a:lnTo>
                    <a:lnTo>
                      <a:pt x="4" y="13"/>
                    </a:lnTo>
                    <a:lnTo>
                      <a:pt x="13" y="21"/>
                    </a:lnTo>
                    <a:lnTo>
                      <a:pt x="23" y="27"/>
                    </a:lnTo>
                    <a:lnTo>
                      <a:pt x="36" y="31"/>
                    </a:lnTo>
                    <a:lnTo>
                      <a:pt x="49" y="36"/>
                    </a:lnTo>
                    <a:lnTo>
                      <a:pt x="62" y="38"/>
                    </a:lnTo>
                    <a:lnTo>
                      <a:pt x="75" y="39"/>
                    </a:lnTo>
                    <a:lnTo>
                      <a:pt x="84" y="41"/>
                    </a:lnTo>
                    <a:lnTo>
                      <a:pt x="84" y="32"/>
                    </a:lnTo>
                    <a:lnTo>
                      <a:pt x="75" y="32"/>
                    </a:lnTo>
                    <a:lnTo>
                      <a:pt x="62" y="31"/>
                    </a:lnTo>
                    <a:lnTo>
                      <a:pt x="51" y="29"/>
                    </a:lnTo>
                    <a:lnTo>
                      <a:pt x="38" y="24"/>
                    </a:lnTo>
                    <a:lnTo>
                      <a:pt x="26" y="20"/>
                    </a:lnTo>
                    <a:lnTo>
                      <a:pt x="18" y="14"/>
                    </a:lnTo>
                    <a:lnTo>
                      <a:pt x="11" y="8"/>
                    </a:lnTo>
                    <a:lnTo>
                      <a:pt x="7" y="3"/>
                    </a:lnTo>
                    <a:lnTo>
                      <a:pt x="6" y="1"/>
                    </a:lnTo>
                    <a:lnTo>
                      <a:pt x="7" y="3"/>
                    </a:lnTo>
                    <a:lnTo>
                      <a:pt x="6" y="1"/>
                    </a:lnTo>
                    <a:lnTo>
                      <a:pt x="4" y="0"/>
                    </a:lnTo>
                    <a:lnTo>
                      <a:pt x="1" y="1"/>
                    </a:lnTo>
                    <a:lnTo>
                      <a:pt x="0" y="3"/>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8" name="Freeform 272"/>
              <p:cNvSpPr>
                <a:spLocks noChangeAspect="1"/>
              </p:cNvSpPr>
              <p:nvPr/>
            </p:nvSpPr>
            <p:spPr bwMode="auto">
              <a:xfrm>
                <a:off x="767" y="872"/>
                <a:ext cx="45" cy="30"/>
              </a:xfrm>
              <a:custGeom>
                <a:avLst/>
                <a:gdLst>
                  <a:gd name="T0" fmla="*/ 0 w 90"/>
                  <a:gd name="T1" fmla="*/ 7 h 60"/>
                  <a:gd name="T2" fmla="*/ 0 w 90"/>
                  <a:gd name="T3" fmla="*/ 7 h 60"/>
                  <a:gd name="T4" fmla="*/ 14 w 90"/>
                  <a:gd name="T5" fmla="*/ 11 h 60"/>
                  <a:gd name="T6" fmla="*/ 28 w 90"/>
                  <a:gd name="T7" fmla="*/ 18 h 60"/>
                  <a:gd name="T8" fmla="*/ 39 w 90"/>
                  <a:gd name="T9" fmla="*/ 26 h 60"/>
                  <a:gd name="T10" fmla="*/ 52 w 90"/>
                  <a:gd name="T11" fmla="*/ 33 h 60"/>
                  <a:gd name="T12" fmla="*/ 62 w 90"/>
                  <a:gd name="T13" fmla="*/ 41 h 60"/>
                  <a:gd name="T14" fmla="*/ 72 w 90"/>
                  <a:gd name="T15" fmla="*/ 49 h 60"/>
                  <a:gd name="T16" fmla="*/ 80 w 90"/>
                  <a:gd name="T17" fmla="*/ 56 h 60"/>
                  <a:gd name="T18" fmla="*/ 85 w 90"/>
                  <a:gd name="T19" fmla="*/ 60 h 60"/>
                  <a:gd name="T20" fmla="*/ 90 w 90"/>
                  <a:gd name="T21" fmla="*/ 55 h 60"/>
                  <a:gd name="T22" fmla="*/ 84 w 90"/>
                  <a:gd name="T23" fmla="*/ 49 h 60"/>
                  <a:gd name="T24" fmla="*/ 76 w 90"/>
                  <a:gd name="T25" fmla="*/ 42 h 60"/>
                  <a:gd name="T26" fmla="*/ 67 w 90"/>
                  <a:gd name="T27" fmla="*/ 34 h 60"/>
                  <a:gd name="T28" fmla="*/ 57 w 90"/>
                  <a:gd name="T29" fmla="*/ 26 h 60"/>
                  <a:gd name="T30" fmla="*/ 44 w 90"/>
                  <a:gd name="T31" fmla="*/ 19 h 60"/>
                  <a:gd name="T32" fmla="*/ 30 w 90"/>
                  <a:gd name="T33" fmla="*/ 11 h 60"/>
                  <a:gd name="T34" fmla="*/ 16 w 90"/>
                  <a:gd name="T35" fmla="*/ 4 h 60"/>
                  <a:gd name="T36" fmla="*/ 3 w 90"/>
                  <a:gd name="T37" fmla="*/ 0 h 60"/>
                  <a:gd name="T38" fmla="*/ 3 w 90"/>
                  <a:gd name="T39" fmla="*/ 0 h 60"/>
                  <a:gd name="T40" fmla="*/ 0 w 90"/>
                  <a:gd name="T41"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60">
                    <a:moveTo>
                      <a:pt x="0" y="7"/>
                    </a:moveTo>
                    <a:lnTo>
                      <a:pt x="0" y="7"/>
                    </a:lnTo>
                    <a:lnTo>
                      <a:pt x="14" y="11"/>
                    </a:lnTo>
                    <a:lnTo>
                      <a:pt x="28" y="18"/>
                    </a:lnTo>
                    <a:lnTo>
                      <a:pt x="39" y="26"/>
                    </a:lnTo>
                    <a:lnTo>
                      <a:pt x="52" y="33"/>
                    </a:lnTo>
                    <a:lnTo>
                      <a:pt x="62" y="41"/>
                    </a:lnTo>
                    <a:lnTo>
                      <a:pt x="72" y="49"/>
                    </a:lnTo>
                    <a:lnTo>
                      <a:pt x="80" y="56"/>
                    </a:lnTo>
                    <a:lnTo>
                      <a:pt x="85" y="60"/>
                    </a:lnTo>
                    <a:lnTo>
                      <a:pt x="90" y="55"/>
                    </a:lnTo>
                    <a:lnTo>
                      <a:pt x="84" y="49"/>
                    </a:lnTo>
                    <a:lnTo>
                      <a:pt x="76" y="42"/>
                    </a:lnTo>
                    <a:lnTo>
                      <a:pt x="67" y="34"/>
                    </a:lnTo>
                    <a:lnTo>
                      <a:pt x="57" y="26"/>
                    </a:lnTo>
                    <a:lnTo>
                      <a:pt x="44" y="19"/>
                    </a:lnTo>
                    <a:lnTo>
                      <a:pt x="30" y="11"/>
                    </a:lnTo>
                    <a:lnTo>
                      <a:pt x="16" y="4"/>
                    </a:lnTo>
                    <a:lnTo>
                      <a:pt x="3" y="0"/>
                    </a:lnTo>
                    <a:lnTo>
                      <a:pt x="3"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69" name="Freeform 273"/>
              <p:cNvSpPr>
                <a:spLocks noChangeAspect="1"/>
              </p:cNvSpPr>
              <p:nvPr/>
            </p:nvSpPr>
            <p:spPr bwMode="auto">
              <a:xfrm>
                <a:off x="717" y="848"/>
                <a:ext cx="51" cy="28"/>
              </a:xfrm>
              <a:custGeom>
                <a:avLst/>
                <a:gdLst>
                  <a:gd name="T0" fmla="*/ 0 w 102"/>
                  <a:gd name="T1" fmla="*/ 7 h 57"/>
                  <a:gd name="T2" fmla="*/ 0 w 102"/>
                  <a:gd name="T3" fmla="*/ 7 h 57"/>
                  <a:gd name="T4" fmla="*/ 7 w 102"/>
                  <a:gd name="T5" fmla="*/ 11 h 57"/>
                  <a:gd name="T6" fmla="*/ 18 w 102"/>
                  <a:gd name="T7" fmla="*/ 15 h 57"/>
                  <a:gd name="T8" fmla="*/ 28 w 102"/>
                  <a:gd name="T9" fmla="*/ 22 h 57"/>
                  <a:gd name="T10" fmla="*/ 42 w 102"/>
                  <a:gd name="T11" fmla="*/ 30 h 57"/>
                  <a:gd name="T12" fmla="*/ 56 w 102"/>
                  <a:gd name="T13" fmla="*/ 37 h 57"/>
                  <a:gd name="T14" fmla="*/ 70 w 102"/>
                  <a:gd name="T15" fmla="*/ 45 h 57"/>
                  <a:gd name="T16" fmla="*/ 84 w 102"/>
                  <a:gd name="T17" fmla="*/ 51 h 57"/>
                  <a:gd name="T18" fmla="*/ 99 w 102"/>
                  <a:gd name="T19" fmla="*/ 57 h 57"/>
                  <a:gd name="T20" fmla="*/ 102 w 102"/>
                  <a:gd name="T21" fmla="*/ 50 h 57"/>
                  <a:gd name="T22" fmla="*/ 87 w 102"/>
                  <a:gd name="T23" fmla="*/ 44 h 57"/>
                  <a:gd name="T24" fmla="*/ 73 w 102"/>
                  <a:gd name="T25" fmla="*/ 38 h 57"/>
                  <a:gd name="T26" fmla="*/ 58 w 102"/>
                  <a:gd name="T27" fmla="*/ 30 h 57"/>
                  <a:gd name="T28" fmla="*/ 44 w 102"/>
                  <a:gd name="T29" fmla="*/ 23 h 57"/>
                  <a:gd name="T30" fmla="*/ 32 w 102"/>
                  <a:gd name="T31" fmla="*/ 15 h 57"/>
                  <a:gd name="T32" fmla="*/ 20 w 102"/>
                  <a:gd name="T33" fmla="*/ 8 h 57"/>
                  <a:gd name="T34" fmla="*/ 9 w 102"/>
                  <a:gd name="T35" fmla="*/ 4 h 57"/>
                  <a:gd name="T36" fmla="*/ 3 w 102"/>
                  <a:gd name="T37" fmla="*/ 0 h 57"/>
                  <a:gd name="T38" fmla="*/ 3 w 102"/>
                  <a:gd name="T39" fmla="*/ 0 h 57"/>
                  <a:gd name="T40" fmla="*/ 0 w 102"/>
                  <a:gd name="T41"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57">
                    <a:moveTo>
                      <a:pt x="0" y="7"/>
                    </a:moveTo>
                    <a:lnTo>
                      <a:pt x="0" y="7"/>
                    </a:lnTo>
                    <a:lnTo>
                      <a:pt x="7" y="11"/>
                    </a:lnTo>
                    <a:lnTo>
                      <a:pt x="18" y="15"/>
                    </a:lnTo>
                    <a:lnTo>
                      <a:pt x="28" y="22"/>
                    </a:lnTo>
                    <a:lnTo>
                      <a:pt x="42" y="30"/>
                    </a:lnTo>
                    <a:lnTo>
                      <a:pt x="56" y="37"/>
                    </a:lnTo>
                    <a:lnTo>
                      <a:pt x="70" y="45"/>
                    </a:lnTo>
                    <a:lnTo>
                      <a:pt x="84" y="51"/>
                    </a:lnTo>
                    <a:lnTo>
                      <a:pt x="99" y="57"/>
                    </a:lnTo>
                    <a:lnTo>
                      <a:pt x="102" y="50"/>
                    </a:lnTo>
                    <a:lnTo>
                      <a:pt x="87" y="44"/>
                    </a:lnTo>
                    <a:lnTo>
                      <a:pt x="73" y="38"/>
                    </a:lnTo>
                    <a:lnTo>
                      <a:pt x="58" y="30"/>
                    </a:lnTo>
                    <a:lnTo>
                      <a:pt x="44" y="23"/>
                    </a:lnTo>
                    <a:lnTo>
                      <a:pt x="32" y="15"/>
                    </a:lnTo>
                    <a:lnTo>
                      <a:pt x="20" y="8"/>
                    </a:lnTo>
                    <a:lnTo>
                      <a:pt x="9" y="4"/>
                    </a:lnTo>
                    <a:lnTo>
                      <a:pt x="3" y="0"/>
                    </a:lnTo>
                    <a:lnTo>
                      <a:pt x="3"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0" name="Freeform 274"/>
              <p:cNvSpPr>
                <a:spLocks noChangeAspect="1"/>
              </p:cNvSpPr>
              <p:nvPr/>
            </p:nvSpPr>
            <p:spPr bwMode="auto">
              <a:xfrm>
                <a:off x="665" y="807"/>
                <a:ext cx="53" cy="44"/>
              </a:xfrm>
              <a:custGeom>
                <a:avLst/>
                <a:gdLst>
                  <a:gd name="T0" fmla="*/ 0 w 106"/>
                  <a:gd name="T1" fmla="*/ 7 h 87"/>
                  <a:gd name="T2" fmla="*/ 0 w 106"/>
                  <a:gd name="T3" fmla="*/ 7 h 87"/>
                  <a:gd name="T4" fmla="*/ 12 w 106"/>
                  <a:gd name="T5" fmla="*/ 16 h 87"/>
                  <a:gd name="T6" fmla="*/ 23 w 106"/>
                  <a:gd name="T7" fmla="*/ 26 h 87"/>
                  <a:gd name="T8" fmla="*/ 33 w 106"/>
                  <a:gd name="T9" fmla="*/ 37 h 87"/>
                  <a:gd name="T10" fmla="*/ 43 w 106"/>
                  <a:gd name="T11" fmla="*/ 47 h 87"/>
                  <a:gd name="T12" fmla="*/ 54 w 106"/>
                  <a:gd name="T13" fmla="*/ 60 h 87"/>
                  <a:gd name="T14" fmla="*/ 68 w 106"/>
                  <a:gd name="T15" fmla="*/ 69 h 87"/>
                  <a:gd name="T16" fmla="*/ 84 w 106"/>
                  <a:gd name="T17" fmla="*/ 78 h 87"/>
                  <a:gd name="T18" fmla="*/ 103 w 106"/>
                  <a:gd name="T19" fmla="*/ 87 h 87"/>
                  <a:gd name="T20" fmla="*/ 106 w 106"/>
                  <a:gd name="T21" fmla="*/ 80 h 87"/>
                  <a:gd name="T22" fmla="*/ 86 w 106"/>
                  <a:gd name="T23" fmla="*/ 71 h 87"/>
                  <a:gd name="T24" fmla="*/ 72 w 106"/>
                  <a:gd name="T25" fmla="*/ 62 h 87"/>
                  <a:gd name="T26" fmla="*/ 58 w 106"/>
                  <a:gd name="T27" fmla="*/ 53 h 87"/>
                  <a:gd name="T28" fmla="*/ 48 w 106"/>
                  <a:gd name="T29" fmla="*/ 42 h 87"/>
                  <a:gd name="T30" fmla="*/ 38 w 106"/>
                  <a:gd name="T31" fmla="*/ 32 h 87"/>
                  <a:gd name="T32" fmla="*/ 27 w 106"/>
                  <a:gd name="T33" fmla="*/ 22 h 87"/>
                  <a:gd name="T34" fmla="*/ 17 w 106"/>
                  <a:gd name="T35" fmla="*/ 11 h 87"/>
                  <a:gd name="T36" fmla="*/ 4 w 106"/>
                  <a:gd name="T37" fmla="*/ 0 h 87"/>
                  <a:gd name="T38" fmla="*/ 4 w 106"/>
                  <a:gd name="T39" fmla="*/ 0 h 87"/>
                  <a:gd name="T40" fmla="*/ 0 w 106"/>
                  <a:gd name="T41"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87">
                    <a:moveTo>
                      <a:pt x="0" y="7"/>
                    </a:moveTo>
                    <a:lnTo>
                      <a:pt x="0" y="7"/>
                    </a:lnTo>
                    <a:lnTo>
                      <a:pt x="12" y="16"/>
                    </a:lnTo>
                    <a:lnTo>
                      <a:pt x="23" y="26"/>
                    </a:lnTo>
                    <a:lnTo>
                      <a:pt x="33" y="37"/>
                    </a:lnTo>
                    <a:lnTo>
                      <a:pt x="43" y="47"/>
                    </a:lnTo>
                    <a:lnTo>
                      <a:pt x="54" y="60"/>
                    </a:lnTo>
                    <a:lnTo>
                      <a:pt x="68" y="69"/>
                    </a:lnTo>
                    <a:lnTo>
                      <a:pt x="84" y="78"/>
                    </a:lnTo>
                    <a:lnTo>
                      <a:pt x="103" y="87"/>
                    </a:lnTo>
                    <a:lnTo>
                      <a:pt x="106" y="80"/>
                    </a:lnTo>
                    <a:lnTo>
                      <a:pt x="86" y="71"/>
                    </a:lnTo>
                    <a:lnTo>
                      <a:pt x="72" y="62"/>
                    </a:lnTo>
                    <a:lnTo>
                      <a:pt x="58" y="53"/>
                    </a:lnTo>
                    <a:lnTo>
                      <a:pt x="48" y="42"/>
                    </a:lnTo>
                    <a:lnTo>
                      <a:pt x="38" y="32"/>
                    </a:lnTo>
                    <a:lnTo>
                      <a:pt x="27" y="22"/>
                    </a:lnTo>
                    <a:lnTo>
                      <a:pt x="17" y="11"/>
                    </a:lnTo>
                    <a:lnTo>
                      <a:pt x="4" y="0"/>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1" name="Freeform 275"/>
              <p:cNvSpPr>
                <a:spLocks noChangeAspect="1"/>
              </p:cNvSpPr>
              <p:nvPr/>
            </p:nvSpPr>
            <p:spPr bwMode="auto">
              <a:xfrm>
                <a:off x="604" y="702"/>
                <a:ext cx="64" cy="109"/>
              </a:xfrm>
              <a:custGeom>
                <a:avLst/>
                <a:gdLst>
                  <a:gd name="T0" fmla="*/ 0 w 128"/>
                  <a:gd name="T1" fmla="*/ 7 h 218"/>
                  <a:gd name="T2" fmla="*/ 0 w 128"/>
                  <a:gd name="T3" fmla="*/ 7 h 218"/>
                  <a:gd name="T4" fmla="*/ 7 w 128"/>
                  <a:gd name="T5" fmla="*/ 16 h 218"/>
                  <a:gd name="T6" fmla="*/ 18 w 128"/>
                  <a:gd name="T7" fmla="*/ 37 h 218"/>
                  <a:gd name="T8" fmla="*/ 28 w 128"/>
                  <a:gd name="T9" fmla="*/ 63 h 218"/>
                  <a:gd name="T10" fmla="*/ 42 w 128"/>
                  <a:gd name="T11" fmla="*/ 96 h 218"/>
                  <a:gd name="T12" fmla="*/ 57 w 128"/>
                  <a:gd name="T13" fmla="*/ 129 h 218"/>
                  <a:gd name="T14" fmla="*/ 75 w 128"/>
                  <a:gd name="T15" fmla="*/ 164 h 218"/>
                  <a:gd name="T16" fmla="*/ 98 w 128"/>
                  <a:gd name="T17" fmla="*/ 192 h 218"/>
                  <a:gd name="T18" fmla="*/ 124 w 128"/>
                  <a:gd name="T19" fmla="*/ 218 h 218"/>
                  <a:gd name="T20" fmla="*/ 128 w 128"/>
                  <a:gd name="T21" fmla="*/ 211 h 218"/>
                  <a:gd name="T22" fmla="*/ 103 w 128"/>
                  <a:gd name="T23" fmla="*/ 188 h 218"/>
                  <a:gd name="T24" fmla="*/ 82 w 128"/>
                  <a:gd name="T25" fmla="*/ 159 h 218"/>
                  <a:gd name="T26" fmla="*/ 64 w 128"/>
                  <a:gd name="T27" fmla="*/ 127 h 218"/>
                  <a:gd name="T28" fmla="*/ 49 w 128"/>
                  <a:gd name="T29" fmla="*/ 93 h 218"/>
                  <a:gd name="T30" fmla="*/ 35 w 128"/>
                  <a:gd name="T31" fmla="*/ 61 h 218"/>
                  <a:gd name="T32" fmla="*/ 25 w 128"/>
                  <a:gd name="T33" fmla="*/ 35 h 218"/>
                  <a:gd name="T34" fmla="*/ 14 w 128"/>
                  <a:gd name="T35" fmla="*/ 14 h 218"/>
                  <a:gd name="T36" fmla="*/ 5 w 128"/>
                  <a:gd name="T37" fmla="*/ 0 h 218"/>
                  <a:gd name="T38" fmla="*/ 5 w 128"/>
                  <a:gd name="T39" fmla="*/ 0 h 218"/>
                  <a:gd name="T40" fmla="*/ 0 w 128"/>
                  <a:gd name="T41" fmla="*/ 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218">
                    <a:moveTo>
                      <a:pt x="0" y="7"/>
                    </a:moveTo>
                    <a:lnTo>
                      <a:pt x="0" y="7"/>
                    </a:lnTo>
                    <a:lnTo>
                      <a:pt x="7" y="16"/>
                    </a:lnTo>
                    <a:lnTo>
                      <a:pt x="18" y="37"/>
                    </a:lnTo>
                    <a:lnTo>
                      <a:pt x="28" y="63"/>
                    </a:lnTo>
                    <a:lnTo>
                      <a:pt x="42" y="96"/>
                    </a:lnTo>
                    <a:lnTo>
                      <a:pt x="57" y="129"/>
                    </a:lnTo>
                    <a:lnTo>
                      <a:pt x="75" y="164"/>
                    </a:lnTo>
                    <a:lnTo>
                      <a:pt x="98" y="192"/>
                    </a:lnTo>
                    <a:lnTo>
                      <a:pt x="124" y="218"/>
                    </a:lnTo>
                    <a:lnTo>
                      <a:pt x="128" y="211"/>
                    </a:lnTo>
                    <a:lnTo>
                      <a:pt x="103" y="188"/>
                    </a:lnTo>
                    <a:lnTo>
                      <a:pt x="82" y="159"/>
                    </a:lnTo>
                    <a:lnTo>
                      <a:pt x="64" y="127"/>
                    </a:lnTo>
                    <a:lnTo>
                      <a:pt x="49" y="93"/>
                    </a:lnTo>
                    <a:lnTo>
                      <a:pt x="35" y="61"/>
                    </a:lnTo>
                    <a:lnTo>
                      <a:pt x="25" y="35"/>
                    </a:lnTo>
                    <a:lnTo>
                      <a:pt x="14" y="14"/>
                    </a:lnTo>
                    <a:lnTo>
                      <a:pt x="5" y="0"/>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2" name="Freeform 276"/>
              <p:cNvSpPr>
                <a:spLocks noChangeAspect="1"/>
              </p:cNvSpPr>
              <p:nvPr/>
            </p:nvSpPr>
            <p:spPr bwMode="auto">
              <a:xfrm>
                <a:off x="571" y="680"/>
                <a:ext cx="35" cy="25"/>
              </a:xfrm>
              <a:custGeom>
                <a:avLst/>
                <a:gdLst>
                  <a:gd name="T0" fmla="*/ 2 w 69"/>
                  <a:gd name="T1" fmla="*/ 6 h 51"/>
                  <a:gd name="T2" fmla="*/ 2 w 69"/>
                  <a:gd name="T3" fmla="*/ 7 h 51"/>
                  <a:gd name="T4" fmla="*/ 10 w 69"/>
                  <a:gd name="T5" fmla="*/ 14 h 51"/>
                  <a:gd name="T6" fmla="*/ 20 w 69"/>
                  <a:gd name="T7" fmla="*/ 21 h 51"/>
                  <a:gd name="T8" fmla="*/ 29 w 69"/>
                  <a:gd name="T9" fmla="*/ 27 h 51"/>
                  <a:gd name="T10" fmla="*/ 37 w 69"/>
                  <a:gd name="T11" fmla="*/ 32 h 51"/>
                  <a:gd name="T12" fmla="*/ 45 w 69"/>
                  <a:gd name="T13" fmla="*/ 38 h 51"/>
                  <a:gd name="T14" fmla="*/ 53 w 69"/>
                  <a:gd name="T15" fmla="*/ 43 h 51"/>
                  <a:gd name="T16" fmla="*/ 59 w 69"/>
                  <a:gd name="T17" fmla="*/ 47 h 51"/>
                  <a:gd name="T18" fmla="*/ 64 w 69"/>
                  <a:gd name="T19" fmla="*/ 51 h 51"/>
                  <a:gd name="T20" fmla="*/ 69 w 69"/>
                  <a:gd name="T21" fmla="*/ 44 h 51"/>
                  <a:gd name="T22" fmla="*/ 63 w 69"/>
                  <a:gd name="T23" fmla="*/ 41 h 51"/>
                  <a:gd name="T24" fmla="*/ 58 w 69"/>
                  <a:gd name="T25" fmla="*/ 36 h 51"/>
                  <a:gd name="T26" fmla="*/ 49 w 69"/>
                  <a:gd name="T27" fmla="*/ 31 h 51"/>
                  <a:gd name="T28" fmla="*/ 41 w 69"/>
                  <a:gd name="T29" fmla="*/ 26 h 51"/>
                  <a:gd name="T30" fmla="*/ 33 w 69"/>
                  <a:gd name="T31" fmla="*/ 20 h 51"/>
                  <a:gd name="T32" fmla="*/ 24 w 69"/>
                  <a:gd name="T33" fmla="*/ 14 h 51"/>
                  <a:gd name="T34" fmla="*/ 15 w 69"/>
                  <a:gd name="T35" fmla="*/ 7 h 51"/>
                  <a:gd name="T36" fmla="*/ 7 w 69"/>
                  <a:gd name="T37" fmla="*/ 0 h 51"/>
                  <a:gd name="T38" fmla="*/ 7 w 69"/>
                  <a:gd name="T39" fmla="*/ 1 h 51"/>
                  <a:gd name="T40" fmla="*/ 7 w 69"/>
                  <a:gd name="T41" fmla="*/ 0 h 51"/>
                  <a:gd name="T42" fmla="*/ 3 w 69"/>
                  <a:gd name="T43" fmla="*/ 0 h 51"/>
                  <a:gd name="T44" fmla="*/ 1 w 69"/>
                  <a:gd name="T45" fmla="*/ 1 h 51"/>
                  <a:gd name="T46" fmla="*/ 0 w 69"/>
                  <a:gd name="T47" fmla="*/ 5 h 51"/>
                  <a:gd name="T48" fmla="*/ 2 w 69"/>
                  <a:gd name="T49" fmla="*/ 7 h 51"/>
                  <a:gd name="T50" fmla="*/ 2 w 69"/>
                  <a:gd name="T51"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 h="51">
                    <a:moveTo>
                      <a:pt x="2" y="6"/>
                    </a:moveTo>
                    <a:lnTo>
                      <a:pt x="2" y="7"/>
                    </a:lnTo>
                    <a:lnTo>
                      <a:pt x="10" y="14"/>
                    </a:lnTo>
                    <a:lnTo>
                      <a:pt x="20" y="21"/>
                    </a:lnTo>
                    <a:lnTo>
                      <a:pt x="29" y="27"/>
                    </a:lnTo>
                    <a:lnTo>
                      <a:pt x="37" y="32"/>
                    </a:lnTo>
                    <a:lnTo>
                      <a:pt x="45" y="38"/>
                    </a:lnTo>
                    <a:lnTo>
                      <a:pt x="53" y="43"/>
                    </a:lnTo>
                    <a:lnTo>
                      <a:pt x="59" y="47"/>
                    </a:lnTo>
                    <a:lnTo>
                      <a:pt x="64" y="51"/>
                    </a:lnTo>
                    <a:lnTo>
                      <a:pt x="69" y="44"/>
                    </a:lnTo>
                    <a:lnTo>
                      <a:pt x="63" y="41"/>
                    </a:lnTo>
                    <a:lnTo>
                      <a:pt x="58" y="36"/>
                    </a:lnTo>
                    <a:lnTo>
                      <a:pt x="49" y="31"/>
                    </a:lnTo>
                    <a:lnTo>
                      <a:pt x="41" y="26"/>
                    </a:lnTo>
                    <a:lnTo>
                      <a:pt x="33" y="20"/>
                    </a:lnTo>
                    <a:lnTo>
                      <a:pt x="24" y="14"/>
                    </a:lnTo>
                    <a:lnTo>
                      <a:pt x="15" y="7"/>
                    </a:lnTo>
                    <a:lnTo>
                      <a:pt x="7" y="0"/>
                    </a:lnTo>
                    <a:lnTo>
                      <a:pt x="7" y="1"/>
                    </a:lnTo>
                    <a:lnTo>
                      <a:pt x="7" y="0"/>
                    </a:lnTo>
                    <a:lnTo>
                      <a:pt x="3" y="0"/>
                    </a:lnTo>
                    <a:lnTo>
                      <a:pt x="1" y="1"/>
                    </a:lnTo>
                    <a:lnTo>
                      <a:pt x="0" y="5"/>
                    </a:lnTo>
                    <a:lnTo>
                      <a:pt x="2" y="7"/>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3" name="Freeform 277"/>
              <p:cNvSpPr>
                <a:spLocks noChangeAspect="1"/>
              </p:cNvSpPr>
              <p:nvPr/>
            </p:nvSpPr>
            <p:spPr bwMode="auto">
              <a:xfrm>
                <a:off x="559" y="663"/>
                <a:ext cx="16" cy="20"/>
              </a:xfrm>
              <a:custGeom>
                <a:avLst/>
                <a:gdLst>
                  <a:gd name="T0" fmla="*/ 0 w 32"/>
                  <a:gd name="T1" fmla="*/ 2 h 40"/>
                  <a:gd name="T2" fmla="*/ 0 w 32"/>
                  <a:gd name="T3" fmla="*/ 2 h 40"/>
                  <a:gd name="T4" fmla="*/ 3 w 32"/>
                  <a:gd name="T5" fmla="*/ 11 h 40"/>
                  <a:gd name="T6" fmla="*/ 10 w 32"/>
                  <a:gd name="T7" fmla="*/ 22 h 40"/>
                  <a:gd name="T8" fmla="*/ 17 w 32"/>
                  <a:gd name="T9" fmla="*/ 31 h 40"/>
                  <a:gd name="T10" fmla="*/ 27 w 32"/>
                  <a:gd name="T11" fmla="*/ 40 h 40"/>
                  <a:gd name="T12" fmla="*/ 32 w 32"/>
                  <a:gd name="T13" fmla="*/ 35 h 40"/>
                  <a:gd name="T14" fmla="*/ 24 w 32"/>
                  <a:gd name="T15" fmla="*/ 26 h 40"/>
                  <a:gd name="T16" fmla="*/ 17 w 32"/>
                  <a:gd name="T17" fmla="*/ 17 h 40"/>
                  <a:gd name="T18" fmla="*/ 10 w 32"/>
                  <a:gd name="T19" fmla="*/ 9 h 40"/>
                  <a:gd name="T20" fmla="*/ 7 w 32"/>
                  <a:gd name="T21" fmla="*/ 0 h 40"/>
                  <a:gd name="T22" fmla="*/ 7 w 32"/>
                  <a:gd name="T23" fmla="*/ 0 h 40"/>
                  <a:gd name="T24" fmla="*/ 0 w 32"/>
                  <a:gd name="T2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0">
                    <a:moveTo>
                      <a:pt x="0" y="2"/>
                    </a:moveTo>
                    <a:lnTo>
                      <a:pt x="0" y="2"/>
                    </a:lnTo>
                    <a:lnTo>
                      <a:pt x="3" y="11"/>
                    </a:lnTo>
                    <a:lnTo>
                      <a:pt x="10" y="22"/>
                    </a:lnTo>
                    <a:lnTo>
                      <a:pt x="17" y="31"/>
                    </a:lnTo>
                    <a:lnTo>
                      <a:pt x="27" y="40"/>
                    </a:lnTo>
                    <a:lnTo>
                      <a:pt x="32" y="35"/>
                    </a:lnTo>
                    <a:lnTo>
                      <a:pt x="24" y="26"/>
                    </a:lnTo>
                    <a:lnTo>
                      <a:pt x="17" y="17"/>
                    </a:lnTo>
                    <a:lnTo>
                      <a:pt x="10" y="9"/>
                    </a:lnTo>
                    <a:lnTo>
                      <a:pt x="7" y="0"/>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4" name="Freeform 278"/>
              <p:cNvSpPr>
                <a:spLocks noChangeAspect="1"/>
              </p:cNvSpPr>
              <p:nvPr/>
            </p:nvSpPr>
            <p:spPr bwMode="auto">
              <a:xfrm>
                <a:off x="547" y="612"/>
                <a:ext cx="15" cy="52"/>
              </a:xfrm>
              <a:custGeom>
                <a:avLst/>
                <a:gdLst>
                  <a:gd name="T0" fmla="*/ 0 w 30"/>
                  <a:gd name="T1" fmla="*/ 5 h 105"/>
                  <a:gd name="T2" fmla="*/ 0 w 30"/>
                  <a:gd name="T3" fmla="*/ 5 h 105"/>
                  <a:gd name="T4" fmla="*/ 11 w 30"/>
                  <a:gd name="T5" fmla="*/ 25 h 105"/>
                  <a:gd name="T6" fmla="*/ 17 w 30"/>
                  <a:gd name="T7" fmla="*/ 51 h 105"/>
                  <a:gd name="T8" fmla="*/ 18 w 30"/>
                  <a:gd name="T9" fmla="*/ 77 h 105"/>
                  <a:gd name="T10" fmla="*/ 23 w 30"/>
                  <a:gd name="T11" fmla="*/ 105 h 105"/>
                  <a:gd name="T12" fmla="*/ 30 w 30"/>
                  <a:gd name="T13" fmla="*/ 103 h 105"/>
                  <a:gd name="T14" fmla="*/ 25 w 30"/>
                  <a:gd name="T15" fmla="*/ 77 h 105"/>
                  <a:gd name="T16" fmla="*/ 24 w 30"/>
                  <a:gd name="T17" fmla="*/ 51 h 105"/>
                  <a:gd name="T18" fmla="*/ 18 w 30"/>
                  <a:gd name="T19" fmla="*/ 23 h 105"/>
                  <a:gd name="T20" fmla="*/ 4 w 30"/>
                  <a:gd name="T21" fmla="*/ 0 h 105"/>
                  <a:gd name="T22" fmla="*/ 4 w 30"/>
                  <a:gd name="T23" fmla="*/ 0 h 105"/>
                  <a:gd name="T24" fmla="*/ 0 w 30"/>
                  <a:gd name="T25" fmla="*/ 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05">
                    <a:moveTo>
                      <a:pt x="0" y="5"/>
                    </a:moveTo>
                    <a:lnTo>
                      <a:pt x="0" y="5"/>
                    </a:lnTo>
                    <a:lnTo>
                      <a:pt x="11" y="25"/>
                    </a:lnTo>
                    <a:lnTo>
                      <a:pt x="17" y="51"/>
                    </a:lnTo>
                    <a:lnTo>
                      <a:pt x="18" y="77"/>
                    </a:lnTo>
                    <a:lnTo>
                      <a:pt x="23" y="105"/>
                    </a:lnTo>
                    <a:lnTo>
                      <a:pt x="30" y="103"/>
                    </a:lnTo>
                    <a:lnTo>
                      <a:pt x="25" y="77"/>
                    </a:lnTo>
                    <a:lnTo>
                      <a:pt x="24" y="51"/>
                    </a:lnTo>
                    <a:lnTo>
                      <a:pt x="18" y="23"/>
                    </a:lnTo>
                    <a:lnTo>
                      <a:pt x="4" y="0"/>
                    </a:lnTo>
                    <a:lnTo>
                      <a:pt x="4"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5" name="Freeform 279"/>
              <p:cNvSpPr>
                <a:spLocks noChangeAspect="1"/>
              </p:cNvSpPr>
              <p:nvPr/>
            </p:nvSpPr>
            <p:spPr bwMode="auto">
              <a:xfrm>
                <a:off x="522" y="550"/>
                <a:ext cx="28" cy="64"/>
              </a:xfrm>
              <a:custGeom>
                <a:avLst/>
                <a:gdLst>
                  <a:gd name="T0" fmla="*/ 6 w 55"/>
                  <a:gd name="T1" fmla="*/ 0 h 128"/>
                  <a:gd name="T2" fmla="*/ 6 w 55"/>
                  <a:gd name="T3" fmla="*/ 0 h 128"/>
                  <a:gd name="T4" fmla="*/ 0 w 55"/>
                  <a:gd name="T5" fmla="*/ 20 h 128"/>
                  <a:gd name="T6" fmla="*/ 0 w 55"/>
                  <a:gd name="T7" fmla="*/ 38 h 128"/>
                  <a:gd name="T8" fmla="*/ 3 w 55"/>
                  <a:gd name="T9" fmla="*/ 56 h 128"/>
                  <a:gd name="T10" fmla="*/ 10 w 55"/>
                  <a:gd name="T11" fmla="*/ 74 h 128"/>
                  <a:gd name="T12" fmla="*/ 19 w 55"/>
                  <a:gd name="T13" fmla="*/ 90 h 128"/>
                  <a:gd name="T14" fmla="*/ 30 w 55"/>
                  <a:gd name="T15" fmla="*/ 105 h 128"/>
                  <a:gd name="T16" fmla="*/ 40 w 55"/>
                  <a:gd name="T17" fmla="*/ 117 h 128"/>
                  <a:gd name="T18" fmla="*/ 51 w 55"/>
                  <a:gd name="T19" fmla="*/ 128 h 128"/>
                  <a:gd name="T20" fmla="*/ 55 w 55"/>
                  <a:gd name="T21" fmla="*/ 123 h 128"/>
                  <a:gd name="T22" fmla="*/ 47 w 55"/>
                  <a:gd name="T23" fmla="*/ 113 h 128"/>
                  <a:gd name="T24" fmla="*/ 37 w 55"/>
                  <a:gd name="T25" fmla="*/ 100 h 128"/>
                  <a:gd name="T26" fmla="*/ 26 w 55"/>
                  <a:gd name="T27" fmla="*/ 85 h 128"/>
                  <a:gd name="T28" fmla="*/ 17 w 55"/>
                  <a:gd name="T29" fmla="*/ 71 h 128"/>
                  <a:gd name="T30" fmla="*/ 10 w 55"/>
                  <a:gd name="T31" fmla="*/ 54 h 128"/>
                  <a:gd name="T32" fmla="*/ 7 w 55"/>
                  <a:gd name="T33" fmla="*/ 38 h 128"/>
                  <a:gd name="T34" fmla="*/ 7 w 55"/>
                  <a:gd name="T35" fmla="*/ 20 h 128"/>
                  <a:gd name="T36" fmla="*/ 13 w 55"/>
                  <a:gd name="T37" fmla="*/ 2 h 128"/>
                  <a:gd name="T38" fmla="*/ 13 w 55"/>
                  <a:gd name="T39" fmla="*/ 2 h 128"/>
                  <a:gd name="T40" fmla="*/ 6 w 55"/>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128">
                    <a:moveTo>
                      <a:pt x="6" y="0"/>
                    </a:moveTo>
                    <a:lnTo>
                      <a:pt x="6" y="0"/>
                    </a:lnTo>
                    <a:lnTo>
                      <a:pt x="0" y="20"/>
                    </a:lnTo>
                    <a:lnTo>
                      <a:pt x="0" y="38"/>
                    </a:lnTo>
                    <a:lnTo>
                      <a:pt x="3" y="56"/>
                    </a:lnTo>
                    <a:lnTo>
                      <a:pt x="10" y="74"/>
                    </a:lnTo>
                    <a:lnTo>
                      <a:pt x="19" y="90"/>
                    </a:lnTo>
                    <a:lnTo>
                      <a:pt x="30" y="105"/>
                    </a:lnTo>
                    <a:lnTo>
                      <a:pt x="40" y="117"/>
                    </a:lnTo>
                    <a:lnTo>
                      <a:pt x="51" y="128"/>
                    </a:lnTo>
                    <a:lnTo>
                      <a:pt x="55" y="123"/>
                    </a:lnTo>
                    <a:lnTo>
                      <a:pt x="47" y="113"/>
                    </a:lnTo>
                    <a:lnTo>
                      <a:pt x="37" y="100"/>
                    </a:lnTo>
                    <a:lnTo>
                      <a:pt x="26" y="85"/>
                    </a:lnTo>
                    <a:lnTo>
                      <a:pt x="17" y="71"/>
                    </a:lnTo>
                    <a:lnTo>
                      <a:pt x="10" y="54"/>
                    </a:lnTo>
                    <a:lnTo>
                      <a:pt x="7" y="38"/>
                    </a:lnTo>
                    <a:lnTo>
                      <a:pt x="7" y="20"/>
                    </a:lnTo>
                    <a:lnTo>
                      <a:pt x="13" y="2"/>
                    </a:lnTo>
                    <a:lnTo>
                      <a:pt x="13"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6" name="Freeform 280"/>
              <p:cNvSpPr>
                <a:spLocks noChangeAspect="1"/>
              </p:cNvSpPr>
              <p:nvPr/>
            </p:nvSpPr>
            <p:spPr bwMode="auto">
              <a:xfrm>
                <a:off x="525" y="516"/>
                <a:ext cx="14" cy="35"/>
              </a:xfrm>
              <a:custGeom>
                <a:avLst/>
                <a:gdLst>
                  <a:gd name="T0" fmla="*/ 20 w 27"/>
                  <a:gd name="T1" fmla="*/ 1 h 70"/>
                  <a:gd name="T2" fmla="*/ 20 w 27"/>
                  <a:gd name="T3" fmla="*/ 3 h 70"/>
                  <a:gd name="T4" fmla="*/ 18 w 27"/>
                  <a:gd name="T5" fmla="*/ 16 h 70"/>
                  <a:gd name="T6" fmla="*/ 13 w 27"/>
                  <a:gd name="T7" fmla="*/ 30 h 70"/>
                  <a:gd name="T8" fmla="*/ 8 w 27"/>
                  <a:gd name="T9" fmla="*/ 48 h 70"/>
                  <a:gd name="T10" fmla="*/ 0 w 27"/>
                  <a:gd name="T11" fmla="*/ 68 h 70"/>
                  <a:gd name="T12" fmla="*/ 7 w 27"/>
                  <a:gd name="T13" fmla="*/ 70 h 70"/>
                  <a:gd name="T14" fmla="*/ 15 w 27"/>
                  <a:gd name="T15" fmla="*/ 51 h 70"/>
                  <a:gd name="T16" fmla="*/ 20 w 27"/>
                  <a:gd name="T17" fmla="*/ 32 h 70"/>
                  <a:gd name="T18" fmla="*/ 25 w 27"/>
                  <a:gd name="T19" fmla="*/ 16 h 70"/>
                  <a:gd name="T20" fmla="*/ 27 w 27"/>
                  <a:gd name="T21" fmla="*/ 3 h 70"/>
                  <a:gd name="T22" fmla="*/ 27 w 27"/>
                  <a:gd name="T23" fmla="*/ 6 h 70"/>
                  <a:gd name="T24" fmla="*/ 27 w 27"/>
                  <a:gd name="T25" fmla="*/ 3 h 70"/>
                  <a:gd name="T26" fmla="*/ 26 w 27"/>
                  <a:gd name="T27" fmla="*/ 1 h 70"/>
                  <a:gd name="T28" fmla="*/ 24 w 27"/>
                  <a:gd name="T29" fmla="*/ 0 h 70"/>
                  <a:gd name="T30" fmla="*/ 22 w 27"/>
                  <a:gd name="T31" fmla="*/ 1 h 70"/>
                  <a:gd name="T32" fmla="*/ 20 w 27"/>
                  <a:gd name="T33" fmla="*/ 3 h 70"/>
                  <a:gd name="T34" fmla="*/ 20 w 27"/>
                  <a:gd name="T35"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0">
                    <a:moveTo>
                      <a:pt x="20" y="1"/>
                    </a:moveTo>
                    <a:lnTo>
                      <a:pt x="20" y="3"/>
                    </a:lnTo>
                    <a:lnTo>
                      <a:pt x="18" y="16"/>
                    </a:lnTo>
                    <a:lnTo>
                      <a:pt x="13" y="30"/>
                    </a:lnTo>
                    <a:lnTo>
                      <a:pt x="8" y="48"/>
                    </a:lnTo>
                    <a:lnTo>
                      <a:pt x="0" y="68"/>
                    </a:lnTo>
                    <a:lnTo>
                      <a:pt x="7" y="70"/>
                    </a:lnTo>
                    <a:lnTo>
                      <a:pt x="15" y="51"/>
                    </a:lnTo>
                    <a:lnTo>
                      <a:pt x="20" y="32"/>
                    </a:lnTo>
                    <a:lnTo>
                      <a:pt x="25" y="16"/>
                    </a:lnTo>
                    <a:lnTo>
                      <a:pt x="27" y="3"/>
                    </a:lnTo>
                    <a:lnTo>
                      <a:pt x="27" y="6"/>
                    </a:lnTo>
                    <a:lnTo>
                      <a:pt x="27" y="3"/>
                    </a:lnTo>
                    <a:lnTo>
                      <a:pt x="26" y="1"/>
                    </a:lnTo>
                    <a:lnTo>
                      <a:pt x="24" y="0"/>
                    </a:lnTo>
                    <a:lnTo>
                      <a:pt x="22" y="1"/>
                    </a:lnTo>
                    <a:lnTo>
                      <a:pt x="20" y="3"/>
                    </a:lnTo>
                    <a:lnTo>
                      <a:pt x="2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7" name="Freeform 281"/>
              <p:cNvSpPr>
                <a:spLocks noChangeAspect="1"/>
              </p:cNvSpPr>
              <p:nvPr/>
            </p:nvSpPr>
            <p:spPr bwMode="auto">
              <a:xfrm>
                <a:off x="535" y="492"/>
                <a:ext cx="24" cy="27"/>
              </a:xfrm>
              <a:custGeom>
                <a:avLst/>
                <a:gdLst>
                  <a:gd name="T0" fmla="*/ 45 w 49"/>
                  <a:gd name="T1" fmla="*/ 0 h 53"/>
                  <a:gd name="T2" fmla="*/ 45 w 49"/>
                  <a:gd name="T3" fmla="*/ 0 h 53"/>
                  <a:gd name="T4" fmla="*/ 41 w 49"/>
                  <a:gd name="T5" fmla="*/ 1 h 53"/>
                  <a:gd name="T6" fmla="*/ 36 w 49"/>
                  <a:gd name="T7" fmla="*/ 6 h 53"/>
                  <a:gd name="T8" fmla="*/ 31 w 49"/>
                  <a:gd name="T9" fmla="*/ 11 h 53"/>
                  <a:gd name="T10" fmla="*/ 26 w 49"/>
                  <a:gd name="T11" fmla="*/ 17 h 53"/>
                  <a:gd name="T12" fmla="*/ 18 w 49"/>
                  <a:gd name="T13" fmla="*/ 24 h 53"/>
                  <a:gd name="T14" fmla="*/ 12 w 49"/>
                  <a:gd name="T15" fmla="*/ 32 h 53"/>
                  <a:gd name="T16" fmla="*/ 6 w 49"/>
                  <a:gd name="T17" fmla="*/ 40 h 53"/>
                  <a:gd name="T18" fmla="*/ 0 w 49"/>
                  <a:gd name="T19" fmla="*/ 48 h 53"/>
                  <a:gd name="T20" fmla="*/ 7 w 49"/>
                  <a:gd name="T21" fmla="*/ 53 h 53"/>
                  <a:gd name="T22" fmla="*/ 13 w 49"/>
                  <a:gd name="T23" fmla="*/ 45 h 53"/>
                  <a:gd name="T24" fmla="*/ 19 w 49"/>
                  <a:gd name="T25" fmla="*/ 37 h 53"/>
                  <a:gd name="T26" fmla="*/ 25 w 49"/>
                  <a:gd name="T27" fmla="*/ 29 h 53"/>
                  <a:gd name="T28" fmla="*/ 30 w 49"/>
                  <a:gd name="T29" fmla="*/ 22 h 53"/>
                  <a:gd name="T30" fmla="*/ 36 w 49"/>
                  <a:gd name="T31" fmla="*/ 16 h 53"/>
                  <a:gd name="T32" fmla="*/ 41 w 49"/>
                  <a:gd name="T33" fmla="*/ 10 h 53"/>
                  <a:gd name="T34" fmla="*/ 45 w 49"/>
                  <a:gd name="T35" fmla="*/ 8 h 53"/>
                  <a:gd name="T36" fmla="*/ 45 w 49"/>
                  <a:gd name="T37" fmla="*/ 7 h 53"/>
                  <a:gd name="T38" fmla="*/ 45 w 49"/>
                  <a:gd name="T39" fmla="*/ 7 h 53"/>
                  <a:gd name="T40" fmla="*/ 45 w 49"/>
                  <a:gd name="T41" fmla="*/ 7 h 53"/>
                  <a:gd name="T42" fmla="*/ 48 w 49"/>
                  <a:gd name="T43" fmla="*/ 6 h 53"/>
                  <a:gd name="T44" fmla="*/ 49 w 49"/>
                  <a:gd name="T45" fmla="*/ 3 h 53"/>
                  <a:gd name="T46" fmla="*/ 48 w 49"/>
                  <a:gd name="T47" fmla="*/ 1 h 53"/>
                  <a:gd name="T48" fmla="*/ 45 w 49"/>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3">
                    <a:moveTo>
                      <a:pt x="45" y="0"/>
                    </a:moveTo>
                    <a:lnTo>
                      <a:pt x="45" y="0"/>
                    </a:lnTo>
                    <a:lnTo>
                      <a:pt x="41" y="1"/>
                    </a:lnTo>
                    <a:lnTo>
                      <a:pt x="36" y="6"/>
                    </a:lnTo>
                    <a:lnTo>
                      <a:pt x="31" y="11"/>
                    </a:lnTo>
                    <a:lnTo>
                      <a:pt x="26" y="17"/>
                    </a:lnTo>
                    <a:lnTo>
                      <a:pt x="18" y="24"/>
                    </a:lnTo>
                    <a:lnTo>
                      <a:pt x="12" y="32"/>
                    </a:lnTo>
                    <a:lnTo>
                      <a:pt x="6" y="40"/>
                    </a:lnTo>
                    <a:lnTo>
                      <a:pt x="0" y="48"/>
                    </a:lnTo>
                    <a:lnTo>
                      <a:pt x="7" y="53"/>
                    </a:lnTo>
                    <a:lnTo>
                      <a:pt x="13" y="45"/>
                    </a:lnTo>
                    <a:lnTo>
                      <a:pt x="19" y="37"/>
                    </a:lnTo>
                    <a:lnTo>
                      <a:pt x="25" y="29"/>
                    </a:lnTo>
                    <a:lnTo>
                      <a:pt x="30" y="22"/>
                    </a:lnTo>
                    <a:lnTo>
                      <a:pt x="36" y="16"/>
                    </a:lnTo>
                    <a:lnTo>
                      <a:pt x="41" y="10"/>
                    </a:lnTo>
                    <a:lnTo>
                      <a:pt x="45" y="8"/>
                    </a:lnTo>
                    <a:lnTo>
                      <a:pt x="45" y="7"/>
                    </a:lnTo>
                    <a:lnTo>
                      <a:pt x="45" y="7"/>
                    </a:lnTo>
                    <a:lnTo>
                      <a:pt x="45" y="7"/>
                    </a:lnTo>
                    <a:lnTo>
                      <a:pt x="48" y="6"/>
                    </a:lnTo>
                    <a:lnTo>
                      <a:pt x="49" y="3"/>
                    </a:lnTo>
                    <a:lnTo>
                      <a:pt x="48" y="1"/>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8" name="Freeform 282"/>
              <p:cNvSpPr>
                <a:spLocks noChangeAspect="1"/>
              </p:cNvSpPr>
              <p:nvPr/>
            </p:nvSpPr>
            <p:spPr bwMode="auto">
              <a:xfrm>
                <a:off x="558" y="484"/>
                <a:ext cx="25" cy="12"/>
              </a:xfrm>
              <a:custGeom>
                <a:avLst/>
                <a:gdLst>
                  <a:gd name="T0" fmla="*/ 51 w 51"/>
                  <a:gd name="T1" fmla="*/ 0 h 25"/>
                  <a:gd name="T2" fmla="*/ 51 w 51"/>
                  <a:gd name="T3" fmla="*/ 0 h 25"/>
                  <a:gd name="T4" fmla="*/ 45 w 51"/>
                  <a:gd name="T5" fmla="*/ 3 h 25"/>
                  <a:gd name="T6" fmla="*/ 38 w 51"/>
                  <a:gd name="T7" fmla="*/ 4 h 25"/>
                  <a:gd name="T8" fmla="*/ 31 w 51"/>
                  <a:gd name="T9" fmla="*/ 6 h 25"/>
                  <a:gd name="T10" fmla="*/ 24 w 51"/>
                  <a:gd name="T11" fmla="*/ 10 h 25"/>
                  <a:gd name="T12" fmla="*/ 18 w 51"/>
                  <a:gd name="T13" fmla="*/ 12 h 25"/>
                  <a:gd name="T14" fmla="*/ 11 w 51"/>
                  <a:gd name="T15" fmla="*/ 14 h 25"/>
                  <a:gd name="T16" fmla="*/ 5 w 51"/>
                  <a:gd name="T17" fmla="*/ 17 h 25"/>
                  <a:gd name="T18" fmla="*/ 0 w 51"/>
                  <a:gd name="T19" fmla="*/ 18 h 25"/>
                  <a:gd name="T20" fmla="*/ 0 w 51"/>
                  <a:gd name="T21" fmla="*/ 25 h 25"/>
                  <a:gd name="T22" fmla="*/ 7 w 51"/>
                  <a:gd name="T23" fmla="*/ 24 h 25"/>
                  <a:gd name="T24" fmla="*/ 13 w 51"/>
                  <a:gd name="T25" fmla="*/ 21 h 25"/>
                  <a:gd name="T26" fmla="*/ 20 w 51"/>
                  <a:gd name="T27" fmla="*/ 19 h 25"/>
                  <a:gd name="T28" fmla="*/ 27 w 51"/>
                  <a:gd name="T29" fmla="*/ 17 h 25"/>
                  <a:gd name="T30" fmla="*/ 34 w 51"/>
                  <a:gd name="T31" fmla="*/ 13 h 25"/>
                  <a:gd name="T32" fmla="*/ 41 w 51"/>
                  <a:gd name="T33" fmla="*/ 11 h 25"/>
                  <a:gd name="T34" fmla="*/ 45 w 51"/>
                  <a:gd name="T35" fmla="*/ 10 h 25"/>
                  <a:gd name="T36" fmla="*/ 51 w 51"/>
                  <a:gd name="T37" fmla="*/ 10 h 25"/>
                  <a:gd name="T38" fmla="*/ 51 w 51"/>
                  <a:gd name="T39" fmla="*/ 10 h 25"/>
                  <a:gd name="T40" fmla="*/ 51 w 51"/>
                  <a:gd name="T4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25">
                    <a:moveTo>
                      <a:pt x="51" y="0"/>
                    </a:moveTo>
                    <a:lnTo>
                      <a:pt x="51" y="0"/>
                    </a:lnTo>
                    <a:lnTo>
                      <a:pt x="45" y="3"/>
                    </a:lnTo>
                    <a:lnTo>
                      <a:pt x="38" y="4"/>
                    </a:lnTo>
                    <a:lnTo>
                      <a:pt x="31" y="6"/>
                    </a:lnTo>
                    <a:lnTo>
                      <a:pt x="24" y="10"/>
                    </a:lnTo>
                    <a:lnTo>
                      <a:pt x="18" y="12"/>
                    </a:lnTo>
                    <a:lnTo>
                      <a:pt x="11" y="14"/>
                    </a:lnTo>
                    <a:lnTo>
                      <a:pt x="5" y="17"/>
                    </a:lnTo>
                    <a:lnTo>
                      <a:pt x="0" y="18"/>
                    </a:lnTo>
                    <a:lnTo>
                      <a:pt x="0" y="25"/>
                    </a:lnTo>
                    <a:lnTo>
                      <a:pt x="7" y="24"/>
                    </a:lnTo>
                    <a:lnTo>
                      <a:pt x="13" y="21"/>
                    </a:lnTo>
                    <a:lnTo>
                      <a:pt x="20" y="19"/>
                    </a:lnTo>
                    <a:lnTo>
                      <a:pt x="27" y="17"/>
                    </a:lnTo>
                    <a:lnTo>
                      <a:pt x="34" y="13"/>
                    </a:lnTo>
                    <a:lnTo>
                      <a:pt x="41" y="11"/>
                    </a:lnTo>
                    <a:lnTo>
                      <a:pt x="45" y="10"/>
                    </a:lnTo>
                    <a:lnTo>
                      <a:pt x="51" y="10"/>
                    </a:lnTo>
                    <a:lnTo>
                      <a:pt x="51" y="1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79" name="Freeform 283"/>
              <p:cNvSpPr>
                <a:spLocks noChangeAspect="1"/>
              </p:cNvSpPr>
              <p:nvPr/>
            </p:nvSpPr>
            <p:spPr bwMode="auto">
              <a:xfrm>
                <a:off x="583" y="484"/>
                <a:ext cx="26" cy="4"/>
              </a:xfrm>
              <a:custGeom>
                <a:avLst/>
                <a:gdLst>
                  <a:gd name="T0" fmla="*/ 48 w 52"/>
                  <a:gd name="T1" fmla="*/ 9 h 10"/>
                  <a:gd name="T2" fmla="*/ 47 w 52"/>
                  <a:gd name="T3" fmla="*/ 0 h 10"/>
                  <a:gd name="T4" fmla="*/ 44 w 52"/>
                  <a:gd name="T5" fmla="*/ 0 h 10"/>
                  <a:gd name="T6" fmla="*/ 39 w 52"/>
                  <a:gd name="T7" fmla="*/ 0 h 10"/>
                  <a:gd name="T8" fmla="*/ 33 w 52"/>
                  <a:gd name="T9" fmla="*/ 0 h 10"/>
                  <a:gd name="T10" fmla="*/ 26 w 52"/>
                  <a:gd name="T11" fmla="*/ 0 h 10"/>
                  <a:gd name="T12" fmla="*/ 20 w 52"/>
                  <a:gd name="T13" fmla="*/ 0 h 10"/>
                  <a:gd name="T14" fmla="*/ 13 w 52"/>
                  <a:gd name="T15" fmla="*/ 0 h 10"/>
                  <a:gd name="T16" fmla="*/ 6 w 52"/>
                  <a:gd name="T17" fmla="*/ 0 h 10"/>
                  <a:gd name="T18" fmla="*/ 0 w 52"/>
                  <a:gd name="T19" fmla="*/ 0 h 10"/>
                  <a:gd name="T20" fmla="*/ 0 w 52"/>
                  <a:gd name="T21" fmla="*/ 10 h 10"/>
                  <a:gd name="T22" fmla="*/ 6 w 52"/>
                  <a:gd name="T23" fmla="*/ 10 h 10"/>
                  <a:gd name="T24" fmla="*/ 13 w 52"/>
                  <a:gd name="T25" fmla="*/ 10 h 10"/>
                  <a:gd name="T26" fmla="*/ 20 w 52"/>
                  <a:gd name="T27" fmla="*/ 10 h 10"/>
                  <a:gd name="T28" fmla="*/ 26 w 52"/>
                  <a:gd name="T29" fmla="*/ 10 h 10"/>
                  <a:gd name="T30" fmla="*/ 33 w 52"/>
                  <a:gd name="T31" fmla="*/ 10 h 10"/>
                  <a:gd name="T32" fmla="*/ 39 w 52"/>
                  <a:gd name="T33" fmla="*/ 10 h 10"/>
                  <a:gd name="T34" fmla="*/ 44 w 52"/>
                  <a:gd name="T35" fmla="*/ 10 h 10"/>
                  <a:gd name="T36" fmla="*/ 47 w 52"/>
                  <a:gd name="T37" fmla="*/ 10 h 10"/>
                  <a:gd name="T38" fmla="*/ 46 w 52"/>
                  <a:gd name="T39" fmla="*/ 2 h 10"/>
                  <a:gd name="T40" fmla="*/ 47 w 52"/>
                  <a:gd name="T41" fmla="*/ 10 h 10"/>
                  <a:gd name="T42" fmla="*/ 51 w 52"/>
                  <a:gd name="T43" fmla="*/ 9 h 10"/>
                  <a:gd name="T44" fmla="*/ 52 w 52"/>
                  <a:gd name="T45" fmla="*/ 5 h 10"/>
                  <a:gd name="T46" fmla="*/ 51 w 52"/>
                  <a:gd name="T47" fmla="*/ 2 h 10"/>
                  <a:gd name="T48" fmla="*/ 47 w 52"/>
                  <a:gd name="T49" fmla="*/ 0 h 10"/>
                  <a:gd name="T50" fmla="*/ 48 w 52"/>
                  <a:gd name="T5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
                    <a:moveTo>
                      <a:pt x="48" y="9"/>
                    </a:moveTo>
                    <a:lnTo>
                      <a:pt x="47" y="0"/>
                    </a:lnTo>
                    <a:lnTo>
                      <a:pt x="44" y="0"/>
                    </a:lnTo>
                    <a:lnTo>
                      <a:pt x="39" y="0"/>
                    </a:lnTo>
                    <a:lnTo>
                      <a:pt x="33" y="0"/>
                    </a:lnTo>
                    <a:lnTo>
                      <a:pt x="26" y="0"/>
                    </a:lnTo>
                    <a:lnTo>
                      <a:pt x="20" y="0"/>
                    </a:lnTo>
                    <a:lnTo>
                      <a:pt x="13" y="0"/>
                    </a:lnTo>
                    <a:lnTo>
                      <a:pt x="6" y="0"/>
                    </a:lnTo>
                    <a:lnTo>
                      <a:pt x="0" y="0"/>
                    </a:lnTo>
                    <a:lnTo>
                      <a:pt x="0" y="10"/>
                    </a:lnTo>
                    <a:lnTo>
                      <a:pt x="6" y="10"/>
                    </a:lnTo>
                    <a:lnTo>
                      <a:pt x="13" y="10"/>
                    </a:lnTo>
                    <a:lnTo>
                      <a:pt x="20" y="10"/>
                    </a:lnTo>
                    <a:lnTo>
                      <a:pt x="26" y="10"/>
                    </a:lnTo>
                    <a:lnTo>
                      <a:pt x="33" y="10"/>
                    </a:lnTo>
                    <a:lnTo>
                      <a:pt x="39" y="10"/>
                    </a:lnTo>
                    <a:lnTo>
                      <a:pt x="44" y="10"/>
                    </a:lnTo>
                    <a:lnTo>
                      <a:pt x="47" y="10"/>
                    </a:lnTo>
                    <a:lnTo>
                      <a:pt x="46" y="2"/>
                    </a:lnTo>
                    <a:lnTo>
                      <a:pt x="47" y="10"/>
                    </a:lnTo>
                    <a:lnTo>
                      <a:pt x="51" y="9"/>
                    </a:lnTo>
                    <a:lnTo>
                      <a:pt x="52" y="5"/>
                    </a:lnTo>
                    <a:lnTo>
                      <a:pt x="51" y="2"/>
                    </a:lnTo>
                    <a:lnTo>
                      <a:pt x="47" y="0"/>
                    </a:lnTo>
                    <a:lnTo>
                      <a:pt x="4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0" name="Freeform 284"/>
              <p:cNvSpPr>
                <a:spLocks noChangeAspect="1"/>
              </p:cNvSpPr>
              <p:nvPr/>
            </p:nvSpPr>
            <p:spPr bwMode="auto">
              <a:xfrm>
                <a:off x="540" y="484"/>
                <a:ext cx="67" cy="48"/>
              </a:xfrm>
              <a:custGeom>
                <a:avLst/>
                <a:gdLst>
                  <a:gd name="T0" fmla="*/ 7 w 133"/>
                  <a:gd name="T1" fmla="*/ 93 h 95"/>
                  <a:gd name="T2" fmla="*/ 7 w 133"/>
                  <a:gd name="T3" fmla="*/ 93 h 95"/>
                  <a:gd name="T4" fmla="*/ 8 w 133"/>
                  <a:gd name="T5" fmla="*/ 80 h 95"/>
                  <a:gd name="T6" fmla="*/ 16 w 133"/>
                  <a:gd name="T7" fmla="*/ 66 h 95"/>
                  <a:gd name="T8" fmla="*/ 33 w 133"/>
                  <a:gd name="T9" fmla="*/ 55 h 95"/>
                  <a:gd name="T10" fmla="*/ 53 w 133"/>
                  <a:gd name="T11" fmla="*/ 42 h 95"/>
                  <a:gd name="T12" fmla="*/ 76 w 133"/>
                  <a:gd name="T13" fmla="*/ 31 h 95"/>
                  <a:gd name="T14" fmla="*/ 98 w 133"/>
                  <a:gd name="T15" fmla="*/ 22 h 95"/>
                  <a:gd name="T16" fmla="*/ 118 w 133"/>
                  <a:gd name="T17" fmla="*/ 13 h 95"/>
                  <a:gd name="T18" fmla="*/ 133 w 133"/>
                  <a:gd name="T19" fmla="*/ 7 h 95"/>
                  <a:gd name="T20" fmla="*/ 131 w 133"/>
                  <a:gd name="T21" fmla="*/ 0 h 95"/>
                  <a:gd name="T22" fmla="*/ 116 w 133"/>
                  <a:gd name="T23" fmla="*/ 7 h 95"/>
                  <a:gd name="T24" fmla="*/ 95 w 133"/>
                  <a:gd name="T25" fmla="*/ 15 h 95"/>
                  <a:gd name="T26" fmla="*/ 73 w 133"/>
                  <a:gd name="T27" fmla="*/ 24 h 95"/>
                  <a:gd name="T28" fmla="*/ 50 w 133"/>
                  <a:gd name="T29" fmla="*/ 35 h 95"/>
                  <a:gd name="T30" fmla="*/ 29 w 133"/>
                  <a:gd name="T31" fmla="*/ 48 h 95"/>
                  <a:gd name="T32" fmla="*/ 11 w 133"/>
                  <a:gd name="T33" fmla="*/ 62 h 95"/>
                  <a:gd name="T34" fmla="*/ 1 w 133"/>
                  <a:gd name="T35" fmla="*/ 78 h 95"/>
                  <a:gd name="T36" fmla="*/ 0 w 133"/>
                  <a:gd name="T37" fmla="*/ 95 h 95"/>
                  <a:gd name="T38" fmla="*/ 0 w 133"/>
                  <a:gd name="T39" fmla="*/ 95 h 95"/>
                  <a:gd name="T40" fmla="*/ 7 w 133"/>
                  <a:gd name="T41"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95">
                    <a:moveTo>
                      <a:pt x="7" y="93"/>
                    </a:moveTo>
                    <a:lnTo>
                      <a:pt x="7" y="93"/>
                    </a:lnTo>
                    <a:lnTo>
                      <a:pt x="8" y="80"/>
                    </a:lnTo>
                    <a:lnTo>
                      <a:pt x="16" y="66"/>
                    </a:lnTo>
                    <a:lnTo>
                      <a:pt x="33" y="55"/>
                    </a:lnTo>
                    <a:lnTo>
                      <a:pt x="53" y="42"/>
                    </a:lnTo>
                    <a:lnTo>
                      <a:pt x="76" y="31"/>
                    </a:lnTo>
                    <a:lnTo>
                      <a:pt x="98" y="22"/>
                    </a:lnTo>
                    <a:lnTo>
                      <a:pt x="118" y="13"/>
                    </a:lnTo>
                    <a:lnTo>
                      <a:pt x="133" y="7"/>
                    </a:lnTo>
                    <a:lnTo>
                      <a:pt x="131" y="0"/>
                    </a:lnTo>
                    <a:lnTo>
                      <a:pt x="116" y="7"/>
                    </a:lnTo>
                    <a:lnTo>
                      <a:pt x="95" y="15"/>
                    </a:lnTo>
                    <a:lnTo>
                      <a:pt x="73" y="24"/>
                    </a:lnTo>
                    <a:lnTo>
                      <a:pt x="50" y="35"/>
                    </a:lnTo>
                    <a:lnTo>
                      <a:pt x="29" y="48"/>
                    </a:lnTo>
                    <a:lnTo>
                      <a:pt x="11" y="62"/>
                    </a:lnTo>
                    <a:lnTo>
                      <a:pt x="1" y="78"/>
                    </a:lnTo>
                    <a:lnTo>
                      <a:pt x="0" y="95"/>
                    </a:lnTo>
                    <a:lnTo>
                      <a:pt x="0" y="95"/>
                    </a:lnTo>
                    <a:lnTo>
                      <a:pt x="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1" name="Freeform 285"/>
              <p:cNvSpPr>
                <a:spLocks noChangeAspect="1"/>
              </p:cNvSpPr>
              <p:nvPr/>
            </p:nvSpPr>
            <p:spPr bwMode="auto">
              <a:xfrm>
                <a:off x="540" y="531"/>
                <a:ext cx="13" cy="49"/>
              </a:xfrm>
              <a:custGeom>
                <a:avLst/>
                <a:gdLst>
                  <a:gd name="T0" fmla="*/ 19 w 25"/>
                  <a:gd name="T1" fmla="*/ 92 h 99"/>
                  <a:gd name="T2" fmla="*/ 23 w 25"/>
                  <a:gd name="T3" fmla="*/ 97 h 99"/>
                  <a:gd name="T4" fmla="*/ 25 w 25"/>
                  <a:gd name="T5" fmla="*/ 75 h 99"/>
                  <a:gd name="T6" fmla="*/ 20 w 25"/>
                  <a:gd name="T7" fmla="*/ 48 h 99"/>
                  <a:gd name="T8" fmla="*/ 14 w 25"/>
                  <a:gd name="T9" fmla="*/ 21 h 99"/>
                  <a:gd name="T10" fmla="*/ 7 w 25"/>
                  <a:gd name="T11" fmla="*/ 0 h 99"/>
                  <a:gd name="T12" fmla="*/ 0 w 25"/>
                  <a:gd name="T13" fmla="*/ 2 h 99"/>
                  <a:gd name="T14" fmla="*/ 7 w 25"/>
                  <a:gd name="T15" fmla="*/ 23 h 99"/>
                  <a:gd name="T16" fmla="*/ 14 w 25"/>
                  <a:gd name="T17" fmla="*/ 48 h 99"/>
                  <a:gd name="T18" fmla="*/ 18 w 25"/>
                  <a:gd name="T19" fmla="*/ 75 h 99"/>
                  <a:gd name="T20" fmla="*/ 16 w 25"/>
                  <a:gd name="T21" fmla="*/ 94 h 99"/>
                  <a:gd name="T22" fmla="*/ 19 w 25"/>
                  <a:gd name="T23" fmla="*/ 99 h 99"/>
                  <a:gd name="T24" fmla="*/ 16 w 25"/>
                  <a:gd name="T25" fmla="*/ 94 h 99"/>
                  <a:gd name="T26" fmla="*/ 16 w 25"/>
                  <a:gd name="T27" fmla="*/ 98 h 99"/>
                  <a:gd name="T28" fmla="*/ 18 w 25"/>
                  <a:gd name="T29" fmla="*/ 99 h 99"/>
                  <a:gd name="T30" fmla="*/ 22 w 25"/>
                  <a:gd name="T31" fmla="*/ 99 h 99"/>
                  <a:gd name="T32" fmla="*/ 23 w 25"/>
                  <a:gd name="T33" fmla="*/ 97 h 99"/>
                  <a:gd name="T34" fmla="*/ 19 w 25"/>
                  <a:gd name="T35" fmla="*/ 9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99">
                    <a:moveTo>
                      <a:pt x="19" y="92"/>
                    </a:moveTo>
                    <a:lnTo>
                      <a:pt x="23" y="97"/>
                    </a:lnTo>
                    <a:lnTo>
                      <a:pt x="25" y="75"/>
                    </a:lnTo>
                    <a:lnTo>
                      <a:pt x="20" y="48"/>
                    </a:lnTo>
                    <a:lnTo>
                      <a:pt x="14" y="21"/>
                    </a:lnTo>
                    <a:lnTo>
                      <a:pt x="7" y="0"/>
                    </a:lnTo>
                    <a:lnTo>
                      <a:pt x="0" y="2"/>
                    </a:lnTo>
                    <a:lnTo>
                      <a:pt x="7" y="23"/>
                    </a:lnTo>
                    <a:lnTo>
                      <a:pt x="14" y="48"/>
                    </a:lnTo>
                    <a:lnTo>
                      <a:pt x="18" y="75"/>
                    </a:lnTo>
                    <a:lnTo>
                      <a:pt x="16" y="94"/>
                    </a:lnTo>
                    <a:lnTo>
                      <a:pt x="19" y="99"/>
                    </a:lnTo>
                    <a:lnTo>
                      <a:pt x="16" y="94"/>
                    </a:lnTo>
                    <a:lnTo>
                      <a:pt x="16" y="98"/>
                    </a:lnTo>
                    <a:lnTo>
                      <a:pt x="18" y="99"/>
                    </a:lnTo>
                    <a:lnTo>
                      <a:pt x="22" y="99"/>
                    </a:lnTo>
                    <a:lnTo>
                      <a:pt x="23" y="97"/>
                    </a:lnTo>
                    <a:lnTo>
                      <a:pt x="19"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2" name="Freeform 286"/>
              <p:cNvSpPr>
                <a:spLocks noChangeAspect="1"/>
              </p:cNvSpPr>
              <p:nvPr/>
            </p:nvSpPr>
            <p:spPr bwMode="auto">
              <a:xfrm>
                <a:off x="550" y="577"/>
                <a:ext cx="55" cy="66"/>
              </a:xfrm>
              <a:custGeom>
                <a:avLst/>
                <a:gdLst>
                  <a:gd name="T0" fmla="*/ 104 w 111"/>
                  <a:gd name="T1" fmla="*/ 129 h 132"/>
                  <a:gd name="T2" fmla="*/ 111 w 111"/>
                  <a:gd name="T3" fmla="*/ 128 h 132"/>
                  <a:gd name="T4" fmla="*/ 101 w 111"/>
                  <a:gd name="T5" fmla="*/ 108 h 132"/>
                  <a:gd name="T6" fmla="*/ 88 w 111"/>
                  <a:gd name="T7" fmla="*/ 86 h 132"/>
                  <a:gd name="T8" fmla="*/ 73 w 111"/>
                  <a:gd name="T9" fmla="*/ 66 h 132"/>
                  <a:gd name="T10" fmla="*/ 59 w 111"/>
                  <a:gd name="T11" fmla="*/ 46 h 132"/>
                  <a:gd name="T12" fmla="*/ 43 w 111"/>
                  <a:gd name="T13" fmla="*/ 30 h 132"/>
                  <a:gd name="T14" fmla="*/ 28 w 111"/>
                  <a:gd name="T15" fmla="*/ 15 h 132"/>
                  <a:gd name="T16" fmla="*/ 14 w 111"/>
                  <a:gd name="T17" fmla="*/ 5 h 132"/>
                  <a:gd name="T18" fmla="*/ 0 w 111"/>
                  <a:gd name="T19" fmla="*/ 0 h 132"/>
                  <a:gd name="T20" fmla="*/ 0 w 111"/>
                  <a:gd name="T21" fmla="*/ 7 h 132"/>
                  <a:gd name="T22" fmla="*/ 10 w 111"/>
                  <a:gd name="T23" fmla="*/ 12 h 132"/>
                  <a:gd name="T24" fmla="*/ 23 w 111"/>
                  <a:gd name="T25" fmla="*/ 22 h 132"/>
                  <a:gd name="T26" fmla="*/ 38 w 111"/>
                  <a:gd name="T27" fmla="*/ 35 h 132"/>
                  <a:gd name="T28" fmla="*/ 52 w 111"/>
                  <a:gd name="T29" fmla="*/ 51 h 132"/>
                  <a:gd name="T30" fmla="*/ 66 w 111"/>
                  <a:gd name="T31" fmla="*/ 70 h 132"/>
                  <a:gd name="T32" fmla="*/ 81 w 111"/>
                  <a:gd name="T33" fmla="*/ 91 h 132"/>
                  <a:gd name="T34" fmla="*/ 94 w 111"/>
                  <a:gd name="T35" fmla="*/ 111 h 132"/>
                  <a:gd name="T36" fmla="*/ 104 w 111"/>
                  <a:gd name="T37" fmla="*/ 130 h 132"/>
                  <a:gd name="T38" fmla="*/ 111 w 111"/>
                  <a:gd name="T39" fmla="*/ 129 h 132"/>
                  <a:gd name="T40" fmla="*/ 104 w 111"/>
                  <a:gd name="T41" fmla="*/ 130 h 132"/>
                  <a:gd name="T42" fmla="*/ 106 w 111"/>
                  <a:gd name="T43" fmla="*/ 132 h 132"/>
                  <a:gd name="T44" fmla="*/ 109 w 111"/>
                  <a:gd name="T45" fmla="*/ 132 h 132"/>
                  <a:gd name="T46" fmla="*/ 111 w 111"/>
                  <a:gd name="T47" fmla="*/ 131 h 132"/>
                  <a:gd name="T48" fmla="*/ 111 w 111"/>
                  <a:gd name="T49" fmla="*/ 128 h 132"/>
                  <a:gd name="T50" fmla="*/ 104 w 111"/>
                  <a:gd name="T51" fmla="*/ 12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32">
                    <a:moveTo>
                      <a:pt x="104" y="129"/>
                    </a:moveTo>
                    <a:lnTo>
                      <a:pt x="111" y="128"/>
                    </a:lnTo>
                    <a:lnTo>
                      <a:pt x="101" y="108"/>
                    </a:lnTo>
                    <a:lnTo>
                      <a:pt x="88" y="86"/>
                    </a:lnTo>
                    <a:lnTo>
                      <a:pt x="73" y="66"/>
                    </a:lnTo>
                    <a:lnTo>
                      <a:pt x="59" y="46"/>
                    </a:lnTo>
                    <a:lnTo>
                      <a:pt x="43" y="30"/>
                    </a:lnTo>
                    <a:lnTo>
                      <a:pt x="28" y="15"/>
                    </a:lnTo>
                    <a:lnTo>
                      <a:pt x="14" y="5"/>
                    </a:lnTo>
                    <a:lnTo>
                      <a:pt x="0" y="0"/>
                    </a:lnTo>
                    <a:lnTo>
                      <a:pt x="0" y="7"/>
                    </a:lnTo>
                    <a:lnTo>
                      <a:pt x="10" y="12"/>
                    </a:lnTo>
                    <a:lnTo>
                      <a:pt x="23" y="22"/>
                    </a:lnTo>
                    <a:lnTo>
                      <a:pt x="38" y="35"/>
                    </a:lnTo>
                    <a:lnTo>
                      <a:pt x="52" y="51"/>
                    </a:lnTo>
                    <a:lnTo>
                      <a:pt x="66" y="70"/>
                    </a:lnTo>
                    <a:lnTo>
                      <a:pt x="81" y="91"/>
                    </a:lnTo>
                    <a:lnTo>
                      <a:pt x="94" y="111"/>
                    </a:lnTo>
                    <a:lnTo>
                      <a:pt x="104" y="130"/>
                    </a:lnTo>
                    <a:lnTo>
                      <a:pt x="111" y="129"/>
                    </a:lnTo>
                    <a:lnTo>
                      <a:pt x="104" y="130"/>
                    </a:lnTo>
                    <a:lnTo>
                      <a:pt x="106" y="132"/>
                    </a:lnTo>
                    <a:lnTo>
                      <a:pt x="109" y="132"/>
                    </a:lnTo>
                    <a:lnTo>
                      <a:pt x="111" y="131"/>
                    </a:lnTo>
                    <a:lnTo>
                      <a:pt x="111" y="128"/>
                    </a:lnTo>
                    <a:lnTo>
                      <a:pt x="104"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3" name="Freeform 287"/>
              <p:cNvSpPr>
                <a:spLocks noChangeAspect="1"/>
              </p:cNvSpPr>
              <p:nvPr/>
            </p:nvSpPr>
            <p:spPr bwMode="auto">
              <a:xfrm>
                <a:off x="600" y="598"/>
                <a:ext cx="9" cy="44"/>
              </a:xfrm>
              <a:custGeom>
                <a:avLst/>
                <a:gdLst>
                  <a:gd name="T0" fmla="*/ 18 w 19"/>
                  <a:gd name="T1" fmla="*/ 0 h 86"/>
                  <a:gd name="T2" fmla="*/ 19 w 19"/>
                  <a:gd name="T3" fmla="*/ 0 h 86"/>
                  <a:gd name="T4" fmla="*/ 4 w 19"/>
                  <a:gd name="T5" fmla="*/ 8 h 86"/>
                  <a:gd name="T6" fmla="*/ 0 w 19"/>
                  <a:gd name="T7" fmla="*/ 34 h 86"/>
                  <a:gd name="T8" fmla="*/ 3 w 19"/>
                  <a:gd name="T9" fmla="*/ 64 h 86"/>
                  <a:gd name="T10" fmla="*/ 5 w 19"/>
                  <a:gd name="T11" fmla="*/ 86 h 86"/>
                  <a:gd name="T12" fmla="*/ 12 w 19"/>
                  <a:gd name="T13" fmla="*/ 86 h 86"/>
                  <a:gd name="T14" fmla="*/ 10 w 19"/>
                  <a:gd name="T15" fmla="*/ 64 h 86"/>
                  <a:gd name="T16" fmla="*/ 10 w 19"/>
                  <a:gd name="T17" fmla="*/ 34 h 86"/>
                  <a:gd name="T18" fmla="*/ 11 w 19"/>
                  <a:gd name="T19" fmla="*/ 10 h 86"/>
                  <a:gd name="T20" fmla="*/ 14 w 19"/>
                  <a:gd name="T21" fmla="*/ 7 h 86"/>
                  <a:gd name="T22" fmla="*/ 15 w 19"/>
                  <a:gd name="T23" fmla="*/ 7 h 86"/>
                  <a:gd name="T24" fmla="*/ 18 w 19"/>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86">
                    <a:moveTo>
                      <a:pt x="18" y="0"/>
                    </a:moveTo>
                    <a:lnTo>
                      <a:pt x="19" y="0"/>
                    </a:lnTo>
                    <a:lnTo>
                      <a:pt x="4" y="8"/>
                    </a:lnTo>
                    <a:lnTo>
                      <a:pt x="0" y="34"/>
                    </a:lnTo>
                    <a:lnTo>
                      <a:pt x="3" y="64"/>
                    </a:lnTo>
                    <a:lnTo>
                      <a:pt x="5" y="86"/>
                    </a:lnTo>
                    <a:lnTo>
                      <a:pt x="12" y="86"/>
                    </a:lnTo>
                    <a:lnTo>
                      <a:pt x="10" y="64"/>
                    </a:lnTo>
                    <a:lnTo>
                      <a:pt x="10" y="34"/>
                    </a:lnTo>
                    <a:lnTo>
                      <a:pt x="11" y="10"/>
                    </a:lnTo>
                    <a:lnTo>
                      <a:pt x="14" y="7"/>
                    </a:lnTo>
                    <a:lnTo>
                      <a:pt x="15" y="7"/>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4" name="Freeform 288"/>
              <p:cNvSpPr>
                <a:spLocks noChangeAspect="1"/>
              </p:cNvSpPr>
              <p:nvPr/>
            </p:nvSpPr>
            <p:spPr bwMode="auto">
              <a:xfrm>
                <a:off x="607" y="598"/>
                <a:ext cx="20" cy="8"/>
              </a:xfrm>
              <a:custGeom>
                <a:avLst/>
                <a:gdLst>
                  <a:gd name="T0" fmla="*/ 33 w 39"/>
                  <a:gd name="T1" fmla="*/ 5 h 16"/>
                  <a:gd name="T2" fmla="*/ 33 w 39"/>
                  <a:gd name="T3" fmla="*/ 5 h 16"/>
                  <a:gd name="T4" fmla="*/ 31 w 39"/>
                  <a:gd name="T5" fmla="*/ 7 h 16"/>
                  <a:gd name="T6" fmla="*/ 30 w 39"/>
                  <a:gd name="T7" fmla="*/ 8 h 16"/>
                  <a:gd name="T8" fmla="*/ 29 w 39"/>
                  <a:gd name="T9" fmla="*/ 9 h 16"/>
                  <a:gd name="T10" fmla="*/ 25 w 39"/>
                  <a:gd name="T11" fmla="*/ 9 h 16"/>
                  <a:gd name="T12" fmla="*/ 21 w 39"/>
                  <a:gd name="T13" fmla="*/ 8 h 16"/>
                  <a:gd name="T14" fmla="*/ 15 w 39"/>
                  <a:gd name="T15" fmla="*/ 5 h 16"/>
                  <a:gd name="T16" fmla="*/ 10 w 39"/>
                  <a:gd name="T17" fmla="*/ 3 h 16"/>
                  <a:gd name="T18" fmla="*/ 3 w 39"/>
                  <a:gd name="T19" fmla="*/ 0 h 16"/>
                  <a:gd name="T20" fmla="*/ 0 w 39"/>
                  <a:gd name="T21" fmla="*/ 7 h 16"/>
                  <a:gd name="T22" fmla="*/ 7 w 39"/>
                  <a:gd name="T23" fmla="*/ 10 h 16"/>
                  <a:gd name="T24" fmla="*/ 13 w 39"/>
                  <a:gd name="T25" fmla="*/ 12 h 16"/>
                  <a:gd name="T26" fmla="*/ 19 w 39"/>
                  <a:gd name="T27" fmla="*/ 15 h 16"/>
                  <a:gd name="T28" fmla="*/ 25 w 39"/>
                  <a:gd name="T29" fmla="*/ 16 h 16"/>
                  <a:gd name="T30" fmla="*/ 29 w 39"/>
                  <a:gd name="T31" fmla="*/ 16 h 16"/>
                  <a:gd name="T32" fmla="*/ 35 w 39"/>
                  <a:gd name="T33" fmla="*/ 15 h 16"/>
                  <a:gd name="T34" fmla="*/ 38 w 39"/>
                  <a:gd name="T35" fmla="*/ 11 h 16"/>
                  <a:gd name="T36" fmla="*/ 39 w 39"/>
                  <a:gd name="T37" fmla="*/ 5 h 16"/>
                  <a:gd name="T38" fmla="*/ 39 w 39"/>
                  <a:gd name="T39" fmla="*/ 5 h 16"/>
                  <a:gd name="T40" fmla="*/ 33 w 39"/>
                  <a:gd name="T4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6">
                    <a:moveTo>
                      <a:pt x="33" y="5"/>
                    </a:moveTo>
                    <a:lnTo>
                      <a:pt x="33" y="5"/>
                    </a:lnTo>
                    <a:lnTo>
                      <a:pt x="31" y="7"/>
                    </a:lnTo>
                    <a:lnTo>
                      <a:pt x="30" y="8"/>
                    </a:lnTo>
                    <a:lnTo>
                      <a:pt x="29" y="9"/>
                    </a:lnTo>
                    <a:lnTo>
                      <a:pt x="25" y="9"/>
                    </a:lnTo>
                    <a:lnTo>
                      <a:pt x="21" y="8"/>
                    </a:lnTo>
                    <a:lnTo>
                      <a:pt x="15" y="5"/>
                    </a:lnTo>
                    <a:lnTo>
                      <a:pt x="10" y="3"/>
                    </a:lnTo>
                    <a:lnTo>
                      <a:pt x="3" y="0"/>
                    </a:lnTo>
                    <a:lnTo>
                      <a:pt x="0" y="7"/>
                    </a:lnTo>
                    <a:lnTo>
                      <a:pt x="7" y="10"/>
                    </a:lnTo>
                    <a:lnTo>
                      <a:pt x="13" y="12"/>
                    </a:lnTo>
                    <a:lnTo>
                      <a:pt x="19" y="15"/>
                    </a:lnTo>
                    <a:lnTo>
                      <a:pt x="25" y="16"/>
                    </a:lnTo>
                    <a:lnTo>
                      <a:pt x="29" y="16"/>
                    </a:lnTo>
                    <a:lnTo>
                      <a:pt x="35" y="15"/>
                    </a:lnTo>
                    <a:lnTo>
                      <a:pt x="38" y="11"/>
                    </a:lnTo>
                    <a:lnTo>
                      <a:pt x="39" y="5"/>
                    </a:lnTo>
                    <a:lnTo>
                      <a:pt x="39" y="5"/>
                    </a:lnTo>
                    <a:lnTo>
                      <a:pt x="3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5" name="Freeform 289"/>
              <p:cNvSpPr>
                <a:spLocks noChangeAspect="1"/>
              </p:cNvSpPr>
              <p:nvPr/>
            </p:nvSpPr>
            <p:spPr bwMode="auto">
              <a:xfrm>
                <a:off x="623" y="591"/>
                <a:ext cx="31" cy="10"/>
              </a:xfrm>
              <a:custGeom>
                <a:avLst/>
                <a:gdLst>
                  <a:gd name="T0" fmla="*/ 59 w 62"/>
                  <a:gd name="T1" fmla="*/ 4 h 20"/>
                  <a:gd name="T2" fmla="*/ 61 w 62"/>
                  <a:gd name="T3" fmla="*/ 5 h 20"/>
                  <a:gd name="T4" fmla="*/ 54 w 62"/>
                  <a:gd name="T5" fmla="*/ 2 h 20"/>
                  <a:gd name="T6" fmla="*/ 46 w 62"/>
                  <a:gd name="T7" fmla="*/ 0 h 20"/>
                  <a:gd name="T8" fmla="*/ 36 w 62"/>
                  <a:gd name="T9" fmla="*/ 2 h 20"/>
                  <a:gd name="T10" fmla="*/ 27 w 62"/>
                  <a:gd name="T11" fmla="*/ 3 h 20"/>
                  <a:gd name="T12" fmla="*/ 17 w 62"/>
                  <a:gd name="T13" fmla="*/ 5 h 20"/>
                  <a:gd name="T14" fmla="*/ 9 w 62"/>
                  <a:gd name="T15" fmla="*/ 9 h 20"/>
                  <a:gd name="T16" fmla="*/ 3 w 62"/>
                  <a:gd name="T17" fmla="*/ 15 h 20"/>
                  <a:gd name="T18" fmla="*/ 0 w 62"/>
                  <a:gd name="T19" fmla="*/ 20 h 20"/>
                  <a:gd name="T20" fmla="*/ 6 w 62"/>
                  <a:gd name="T21" fmla="*/ 20 h 20"/>
                  <a:gd name="T22" fmla="*/ 8 w 62"/>
                  <a:gd name="T23" fmla="*/ 19 h 20"/>
                  <a:gd name="T24" fmla="*/ 13 w 62"/>
                  <a:gd name="T25" fmla="*/ 16 h 20"/>
                  <a:gd name="T26" fmla="*/ 19 w 62"/>
                  <a:gd name="T27" fmla="*/ 12 h 20"/>
                  <a:gd name="T28" fmla="*/ 27 w 62"/>
                  <a:gd name="T29" fmla="*/ 10 h 20"/>
                  <a:gd name="T30" fmla="*/ 36 w 62"/>
                  <a:gd name="T31" fmla="*/ 9 h 20"/>
                  <a:gd name="T32" fmla="*/ 46 w 62"/>
                  <a:gd name="T33" fmla="*/ 9 h 20"/>
                  <a:gd name="T34" fmla="*/ 51 w 62"/>
                  <a:gd name="T35" fmla="*/ 9 h 20"/>
                  <a:gd name="T36" fmla="*/ 56 w 62"/>
                  <a:gd name="T37" fmla="*/ 10 h 20"/>
                  <a:gd name="T38" fmla="*/ 57 w 62"/>
                  <a:gd name="T39" fmla="*/ 11 h 20"/>
                  <a:gd name="T40" fmla="*/ 56 w 62"/>
                  <a:gd name="T41" fmla="*/ 10 h 20"/>
                  <a:gd name="T42" fmla="*/ 58 w 62"/>
                  <a:gd name="T43" fmla="*/ 10 h 20"/>
                  <a:gd name="T44" fmla="*/ 61 w 62"/>
                  <a:gd name="T45" fmla="*/ 9 h 20"/>
                  <a:gd name="T46" fmla="*/ 62 w 62"/>
                  <a:gd name="T47" fmla="*/ 8 h 20"/>
                  <a:gd name="T48" fmla="*/ 61 w 62"/>
                  <a:gd name="T49" fmla="*/ 5 h 20"/>
                  <a:gd name="T50" fmla="*/ 59 w 62"/>
                  <a:gd name="T51"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20">
                    <a:moveTo>
                      <a:pt x="59" y="4"/>
                    </a:moveTo>
                    <a:lnTo>
                      <a:pt x="61" y="5"/>
                    </a:lnTo>
                    <a:lnTo>
                      <a:pt x="54" y="2"/>
                    </a:lnTo>
                    <a:lnTo>
                      <a:pt x="46" y="0"/>
                    </a:lnTo>
                    <a:lnTo>
                      <a:pt x="36" y="2"/>
                    </a:lnTo>
                    <a:lnTo>
                      <a:pt x="27" y="3"/>
                    </a:lnTo>
                    <a:lnTo>
                      <a:pt x="17" y="5"/>
                    </a:lnTo>
                    <a:lnTo>
                      <a:pt x="9" y="9"/>
                    </a:lnTo>
                    <a:lnTo>
                      <a:pt x="3" y="15"/>
                    </a:lnTo>
                    <a:lnTo>
                      <a:pt x="0" y="20"/>
                    </a:lnTo>
                    <a:lnTo>
                      <a:pt x="6" y="20"/>
                    </a:lnTo>
                    <a:lnTo>
                      <a:pt x="8" y="19"/>
                    </a:lnTo>
                    <a:lnTo>
                      <a:pt x="13" y="16"/>
                    </a:lnTo>
                    <a:lnTo>
                      <a:pt x="19" y="12"/>
                    </a:lnTo>
                    <a:lnTo>
                      <a:pt x="27" y="10"/>
                    </a:lnTo>
                    <a:lnTo>
                      <a:pt x="36" y="9"/>
                    </a:lnTo>
                    <a:lnTo>
                      <a:pt x="46" y="9"/>
                    </a:lnTo>
                    <a:lnTo>
                      <a:pt x="51" y="9"/>
                    </a:lnTo>
                    <a:lnTo>
                      <a:pt x="56" y="10"/>
                    </a:lnTo>
                    <a:lnTo>
                      <a:pt x="57" y="11"/>
                    </a:lnTo>
                    <a:lnTo>
                      <a:pt x="56" y="10"/>
                    </a:lnTo>
                    <a:lnTo>
                      <a:pt x="58" y="10"/>
                    </a:lnTo>
                    <a:lnTo>
                      <a:pt x="61" y="9"/>
                    </a:lnTo>
                    <a:lnTo>
                      <a:pt x="62" y="8"/>
                    </a:lnTo>
                    <a:lnTo>
                      <a:pt x="61" y="5"/>
                    </a:lnTo>
                    <a:lnTo>
                      <a:pt x="5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6" name="Freeform 290"/>
              <p:cNvSpPr>
                <a:spLocks noChangeAspect="1"/>
              </p:cNvSpPr>
              <p:nvPr/>
            </p:nvSpPr>
            <p:spPr bwMode="auto">
              <a:xfrm>
                <a:off x="652" y="593"/>
                <a:ext cx="8" cy="8"/>
              </a:xfrm>
              <a:custGeom>
                <a:avLst/>
                <a:gdLst>
                  <a:gd name="T0" fmla="*/ 14 w 15"/>
                  <a:gd name="T1" fmla="*/ 15 h 16"/>
                  <a:gd name="T2" fmla="*/ 15 w 15"/>
                  <a:gd name="T3" fmla="*/ 10 h 16"/>
                  <a:gd name="T4" fmla="*/ 13 w 15"/>
                  <a:gd name="T5" fmla="*/ 8 h 16"/>
                  <a:gd name="T6" fmla="*/ 10 w 15"/>
                  <a:gd name="T7" fmla="*/ 6 h 16"/>
                  <a:gd name="T8" fmla="*/ 8 w 15"/>
                  <a:gd name="T9" fmla="*/ 3 h 16"/>
                  <a:gd name="T10" fmla="*/ 2 w 15"/>
                  <a:gd name="T11" fmla="*/ 0 h 16"/>
                  <a:gd name="T12" fmla="*/ 0 w 15"/>
                  <a:gd name="T13" fmla="*/ 7 h 16"/>
                  <a:gd name="T14" fmla="*/ 4 w 15"/>
                  <a:gd name="T15" fmla="*/ 10 h 16"/>
                  <a:gd name="T16" fmla="*/ 6 w 15"/>
                  <a:gd name="T17" fmla="*/ 11 h 16"/>
                  <a:gd name="T18" fmla="*/ 8 w 15"/>
                  <a:gd name="T19" fmla="*/ 13 h 16"/>
                  <a:gd name="T20" fmla="*/ 8 w 15"/>
                  <a:gd name="T21" fmla="*/ 14 h 16"/>
                  <a:gd name="T22" fmla="*/ 9 w 15"/>
                  <a:gd name="T23" fmla="*/ 8 h 16"/>
                  <a:gd name="T24" fmla="*/ 8 w 15"/>
                  <a:gd name="T25" fmla="*/ 14 h 16"/>
                  <a:gd name="T26" fmla="*/ 10 w 15"/>
                  <a:gd name="T27" fmla="*/ 16 h 16"/>
                  <a:gd name="T28" fmla="*/ 14 w 15"/>
                  <a:gd name="T29" fmla="*/ 15 h 16"/>
                  <a:gd name="T30" fmla="*/ 15 w 15"/>
                  <a:gd name="T31" fmla="*/ 13 h 16"/>
                  <a:gd name="T32" fmla="*/ 15 w 15"/>
                  <a:gd name="T33" fmla="*/ 10 h 16"/>
                  <a:gd name="T34" fmla="*/ 14 w 15"/>
                  <a:gd name="T35"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6">
                    <a:moveTo>
                      <a:pt x="14" y="15"/>
                    </a:moveTo>
                    <a:lnTo>
                      <a:pt x="15" y="10"/>
                    </a:lnTo>
                    <a:lnTo>
                      <a:pt x="13" y="8"/>
                    </a:lnTo>
                    <a:lnTo>
                      <a:pt x="10" y="6"/>
                    </a:lnTo>
                    <a:lnTo>
                      <a:pt x="8" y="3"/>
                    </a:lnTo>
                    <a:lnTo>
                      <a:pt x="2" y="0"/>
                    </a:lnTo>
                    <a:lnTo>
                      <a:pt x="0" y="7"/>
                    </a:lnTo>
                    <a:lnTo>
                      <a:pt x="4" y="10"/>
                    </a:lnTo>
                    <a:lnTo>
                      <a:pt x="6" y="11"/>
                    </a:lnTo>
                    <a:lnTo>
                      <a:pt x="8" y="13"/>
                    </a:lnTo>
                    <a:lnTo>
                      <a:pt x="8" y="14"/>
                    </a:lnTo>
                    <a:lnTo>
                      <a:pt x="9" y="8"/>
                    </a:lnTo>
                    <a:lnTo>
                      <a:pt x="8" y="14"/>
                    </a:lnTo>
                    <a:lnTo>
                      <a:pt x="10" y="16"/>
                    </a:lnTo>
                    <a:lnTo>
                      <a:pt x="14" y="15"/>
                    </a:lnTo>
                    <a:lnTo>
                      <a:pt x="15" y="13"/>
                    </a:lnTo>
                    <a:lnTo>
                      <a:pt x="15" y="10"/>
                    </a:lnTo>
                    <a:lnTo>
                      <a:pt x="1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7" name="Freeform 291"/>
              <p:cNvSpPr>
                <a:spLocks noChangeAspect="1"/>
              </p:cNvSpPr>
              <p:nvPr/>
            </p:nvSpPr>
            <p:spPr bwMode="auto">
              <a:xfrm>
                <a:off x="628" y="597"/>
                <a:ext cx="31" cy="43"/>
              </a:xfrm>
              <a:custGeom>
                <a:avLst/>
                <a:gdLst>
                  <a:gd name="T0" fmla="*/ 4 w 62"/>
                  <a:gd name="T1" fmla="*/ 86 h 86"/>
                  <a:gd name="T2" fmla="*/ 3 w 62"/>
                  <a:gd name="T3" fmla="*/ 86 h 86"/>
                  <a:gd name="T4" fmla="*/ 9 w 62"/>
                  <a:gd name="T5" fmla="*/ 81 h 86"/>
                  <a:gd name="T6" fmla="*/ 15 w 62"/>
                  <a:gd name="T7" fmla="*/ 73 h 86"/>
                  <a:gd name="T8" fmla="*/ 19 w 62"/>
                  <a:gd name="T9" fmla="*/ 64 h 86"/>
                  <a:gd name="T10" fmla="*/ 26 w 62"/>
                  <a:gd name="T11" fmla="*/ 53 h 86"/>
                  <a:gd name="T12" fmla="*/ 33 w 62"/>
                  <a:gd name="T13" fmla="*/ 42 h 86"/>
                  <a:gd name="T14" fmla="*/ 41 w 62"/>
                  <a:gd name="T15" fmla="*/ 29 h 86"/>
                  <a:gd name="T16" fmla="*/ 50 w 62"/>
                  <a:gd name="T17" fmla="*/ 18 h 86"/>
                  <a:gd name="T18" fmla="*/ 62 w 62"/>
                  <a:gd name="T19" fmla="*/ 7 h 86"/>
                  <a:gd name="T20" fmla="*/ 57 w 62"/>
                  <a:gd name="T21" fmla="*/ 0 h 86"/>
                  <a:gd name="T22" fmla="*/ 46 w 62"/>
                  <a:gd name="T23" fmla="*/ 13 h 86"/>
                  <a:gd name="T24" fmla="*/ 34 w 62"/>
                  <a:gd name="T25" fmla="*/ 25 h 86"/>
                  <a:gd name="T26" fmla="*/ 26 w 62"/>
                  <a:gd name="T27" fmla="*/ 37 h 86"/>
                  <a:gd name="T28" fmla="*/ 19 w 62"/>
                  <a:gd name="T29" fmla="*/ 49 h 86"/>
                  <a:gd name="T30" fmla="*/ 12 w 62"/>
                  <a:gd name="T31" fmla="*/ 61 h 86"/>
                  <a:gd name="T32" fmla="*/ 8 w 62"/>
                  <a:gd name="T33" fmla="*/ 71 h 86"/>
                  <a:gd name="T34" fmla="*/ 4 w 62"/>
                  <a:gd name="T35" fmla="*/ 76 h 86"/>
                  <a:gd name="T36" fmla="*/ 1 w 62"/>
                  <a:gd name="T37" fmla="*/ 79 h 86"/>
                  <a:gd name="T38" fmla="*/ 0 w 62"/>
                  <a:gd name="T39" fmla="*/ 79 h 86"/>
                  <a:gd name="T40" fmla="*/ 4 w 62"/>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86">
                    <a:moveTo>
                      <a:pt x="4" y="86"/>
                    </a:moveTo>
                    <a:lnTo>
                      <a:pt x="3" y="86"/>
                    </a:lnTo>
                    <a:lnTo>
                      <a:pt x="9" y="81"/>
                    </a:lnTo>
                    <a:lnTo>
                      <a:pt x="15" y="73"/>
                    </a:lnTo>
                    <a:lnTo>
                      <a:pt x="19" y="64"/>
                    </a:lnTo>
                    <a:lnTo>
                      <a:pt x="26" y="53"/>
                    </a:lnTo>
                    <a:lnTo>
                      <a:pt x="33" y="42"/>
                    </a:lnTo>
                    <a:lnTo>
                      <a:pt x="41" y="29"/>
                    </a:lnTo>
                    <a:lnTo>
                      <a:pt x="50" y="18"/>
                    </a:lnTo>
                    <a:lnTo>
                      <a:pt x="62" y="7"/>
                    </a:lnTo>
                    <a:lnTo>
                      <a:pt x="57" y="0"/>
                    </a:lnTo>
                    <a:lnTo>
                      <a:pt x="46" y="13"/>
                    </a:lnTo>
                    <a:lnTo>
                      <a:pt x="34" y="25"/>
                    </a:lnTo>
                    <a:lnTo>
                      <a:pt x="26" y="37"/>
                    </a:lnTo>
                    <a:lnTo>
                      <a:pt x="19" y="49"/>
                    </a:lnTo>
                    <a:lnTo>
                      <a:pt x="12" y="61"/>
                    </a:lnTo>
                    <a:lnTo>
                      <a:pt x="8" y="71"/>
                    </a:lnTo>
                    <a:lnTo>
                      <a:pt x="4" y="76"/>
                    </a:lnTo>
                    <a:lnTo>
                      <a:pt x="1" y="79"/>
                    </a:lnTo>
                    <a:lnTo>
                      <a:pt x="0" y="79"/>
                    </a:lnTo>
                    <a:lnTo>
                      <a:pt x="4"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8" name="Freeform 292"/>
              <p:cNvSpPr>
                <a:spLocks noChangeAspect="1"/>
              </p:cNvSpPr>
              <p:nvPr/>
            </p:nvSpPr>
            <p:spPr bwMode="auto">
              <a:xfrm>
                <a:off x="622" y="636"/>
                <a:ext cx="8" cy="33"/>
              </a:xfrm>
              <a:custGeom>
                <a:avLst/>
                <a:gdLst>
                  <a:gd name="T0" fmla="*/ 11 w 16"/>
                  <a:gd name="T1" fmla="*/ 63 h 65"/>
                  <a:gd name="T2" fmla="*/ 11 w 16"/>
                  <a:gd name="T3" fmla="*/ 63 h 65"/>
                  <a:gd name="T4" fmla="*/ 7 w 16"/>
                  <a:gd name="T5" fmla="*/ 47 h 65"/>
                  <a:gd name="T6" fmla="*/ 7 w 16"/>
                  <a:gd name="T7" fmla="*/ 28 h 65"/>
                  <a:gd name="T8" fmla="*/ 11 w 16"/>
                  <a:gd name="T9" fmla="*/ 13 h 65"/>
                  <a:gd name="T10" fmla="*/ 16 w 16"/>
                  <a:gd name="T11" fmla="*/ 7 h 65"/>
                  <a:gd name="T12" fmla="*/ 12 w 16"/>
                  <a:gd name="T13" fmla="*/ 0 h 65"/>
                  <a:gd name="T14" fmla="*/ 4 w 16"/>
                  <a:gd name="T15" fmla="*/ 11 h 65"/>
                  <a:gd name="T16" fmla="*/ 0 w 16"/>
                  <a:gd name="T17" fmla="*/ 28 h 65"/>
                  <a:gd name="T18" fmla="*/ 0 w 16"/>
                  <a:gd name="T19" fmla="*/ 47 h 65"/>
                  <a:gd name="T20" fmla="*/ 4 w 16"/>
                  <a:gd name="T21" fmla="*/ 65 h 65"/>
                  <a:gd name="T22" fmla="*/ 4 w 16"/>
                  <a:gd name="T23" fmla="*/ 65 h 65"/>
                  <a:gd name="T24" fmla="*/ 11 w 16"/>
                  <a:gd name="T2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65">
                    <a:moveTo>
                      <a:pt x="11" y="63"/>
                    </a:moveTo>
                    <a:lnTo>
                      <a:pt x="11" y="63"/>
                    </a:lnTo>
                    <a:lnTo>
                      <a:pt x="7" y="47"/>
                    </a:lnTo>
                    <a:lnTo>
                      <a:pt x="7" y="28"/>
                    </a:lnTo>
                    <a:lnTo>
                      <a:pt x="11" y="13"/>
                    </a:lnTo>
                    <a:lnTo>
                      <a:pt x="16" y="7"/>
                    </a:lnTo>
                    <a:lnTo>
                      <a:pt x="12" y="0"/>
                    </a:lnTo>
                    <a:lnTo>
                      <a:pt x="4" y="11"/>
                    </a:lnTo>
                    <a:lnTo>
                      <a:pt x="0" y="28"/>
                    </a:lnTo>
                    <a:lnTo>
                      <a:pt x="0" y="47"/>
                    </a:lnTo>
                    <a:lnTo>
                      <a:pt x="4" y="65"/>
                    </a:lnTo>
                    <a:lnTo>
                      <a:pt x="4" y="65"/>
                    </a:lnTo>
                    <a:lnTo>
                      <a:pt x="11"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89" name="Freeform 293"/>
              <p:cNvSpPr>
                <a:spLocks noChangeAspect="1"/>
              </p:cNvSpPr>
              <p:nvPr/>
            </p:nvSpPr>
            <p:spPr bwMode="auto">
              <a:xfrm>
                <a:off x="624" y="668"/>
                <a:ext cx="28" cy="63"/>
              </a:xfrm>
              <a:custGeom>
                <a:avLst/>
                <a:gdLst>
                  <a:gd name="T0" fmla="*/ 55 w 56"/>
                  <a:gd name="T1" fmla="*/ 122 h 127"/>
                  <a:gd name="T2" fmla="*/ 56 w 56"/>
                  <a:gd name="T3" fmla="*/ 122 h 127"/>
                  <a:gd name="T4" fmla="*/ 49 w 56"/>
                  <a:gd name="T5" fmla="*/ 114 h 127"/>
                  <a:gd name="T6" fmla="*/ 42 w 56"/>
                  <a:gd name="T7" fmla="*/ 99 h 127"/>
                  <a:gd name="T8" fmla="*/ 35 w 56"/>
                  <a:gd name="T9" fmla="*/ 82 h 127"/>
                  <a:gd name="T10" fmla="*/ 28 w 56"/>
                  <a:gd name="T11" fmla="*/ 63 h 127"/>
                  <a:gd name="T12" fmla="*/ 22 w 56"/>
                  <a:gd name="T13" fmla="*/ 44 h 127"/>
                  <a:gd name="T14" fmla="*/ 15 w 56"/>
                  <a:gd name="T15" fmla="*/ 25 h 127"/>
                  <a:gd name="T16" fmla="*/ 10 w 56"/>
                  <a:gd name="T17" fmla="*/ 10 h 127"/>
                  <a:gd name="T18" fmla="*/ 7 w 56"/>
                  <a:gd name="T19" fmla="*/ 0 h 127"/>
                  <a:gd name="T20" fmla="*/ 0 w 56"/>
                  <a:gd name="T21" fmla="*/ 2 h 127"/>
                  <a:gd name="T22" fmla="*/ 3 w 56"/>
                  <a:gd name="T23" fmla="*/ 13 h 127"/>
                  <a:gd name="T24" fmla="*/ 8 w 56"/>
                  <a:gd name="T25" fmla="*/ 28 h 127"/>
                  <a:gd name="T26" fmla="*/ 15 w 56"/>
                  <a:gd name="T27" fmla="*/ 46 h 127"/>
                  <a:gd name="T28" fmla="*/ 22 w 56"/>
                  <a:gd name="T29" fmla="*/ 66 h 127"/>
                  <a:gd name="T30" fmla="*/ 28 w 56"/>
                  <a:gd name="T31" fmla="*/ 84 h 127"/>
                  <a:gd name="T32" fmla="*/ 35 w 56"/>
                  <a:gd name="T33" fmla="*/ 101 h 127"/>
                  <a:gd name="T34" fmla="*/ 42 w 56"/>
                  <a:gd name="T35" fmla="*/ 116 h 127"/>
                  <a:gd name="T36" fmla="*/ 49 w 56"/>
                  <a:gd name="T37" fmla="*/ 127 h 127"/>
                  <a:gd name="T38" fmla="*/ 50 w 56"/>
                  <a:gd name="T39" fmla="*/ 127 h 127"/>
                  <a:gd name="T40" fmla="*/ 55 w 56"/>
                  <a:gd name="T41"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127">
                    <a:moveTo>
                      <a:pt x="55" y="122"/>
                    </a:moveTo>
                    <a:lnTo>
                      <a:pt x="56" y="122"/>
                    </a:lnTo>
                    <a:lnTo>
                      <a:pt x="49" y="114"/>
                    </a:lnTo>
                    <a:lnTo>
                      <a:pt x="42" y="99"/>
                    </a:lnTo>
                    <a:lnTo>
                      <a:pt x="35" y="82"/>
                    </a:lnTo>
                    <a:lnTo>
                      <a:pt x="28" y="63"/>
                    </a:lnTo>
                    <a:lnTo>
                      <a:pt x="22" y="44"/>
                    </a:lnTo>
                    <a:lnTo>
                      <a:pt x="15" y="25"/>
                    </a:lnTo>
                    <a:lnTo>
                      <a:pt x="10" y="10"/>
                    </a:lnTo>
                    <a:lnTo>
                      <a:pt x="7" y="0"/>
                    </a:lnTo>
                    <a:lnTo>
                      <a:pt x="0" y="2"/>
                    </a:lnTo>
                    <a:lnTo>
                      <a:pt x="3" y="13"/>
                    </a:lnTo>
                    <a:lnTo>
                      <a:pt x="8" y="28"/>
                    </a:lnTo>
                    <a:lnTo>
                      <a:pt x="15" y="46"/>
                    </a:lnTo>
                    <a:lnTo>
                      <a:pt x="22" y="66"/>
                    </a:lnTo>
                    <a:lnTo>
                      <a:pt x="28" y="84"/>
                    </a:lnTo>
                    <a:lnTo>
                      <a:pt x="35" y="101"/>
                    </a:lnTo>
                    <a:lnTo>
                      <a:pt x="42" y="116"/>
                    </a:lnTo>
                    <a:lnTo>
                      <a:pt x="49" y="127"/>
                    </a:lnTo>
                    <a:lnTo>
                      <a:pt x="50" y="127"/>
                    </a:lnTo>
                    <a:lnTo>
                      <a:pt x="55"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90" name="Freeform 294"/>
              <p:cNvSpPr>
                <a:spLocks noChangeAspect="1"/>
              </p:cNvSpPr>
              <p:nvPr/>
            </p:nvSpPr>
            <p:spPr bwMode="auto">
              <a:xfrm>
                <a:off x="649" y="729"/>
                <a:ext cx="84" cy="87"/>
              </a:xfrm>
              <a:custGeom>
                <a:avLst/>
                <a:gdLst>
                  <a:gd name="T0" fmla="*/ 167 w 167"/>
                  <a:gd name="T1" fmla="*/ 167 h 174"/>
                  <a:gd name="T2" fmla="*/ 167 w 167"/>
                  <a:gd name="T3" fmla="*/ 167 h 174"/>
                  <a:gd name="T4" fmla="*/ 147 w 167"/>
                  <a:gd name="T5" fmla="*/ 153 h 174"/>
                  <a:gd name="T6" fmla="*/ 122 w 167"/>
                  <a:gd name="T7" fmla="*/ 134 h 174"/>
                  <a:gd name="T8" fmla="*/ 97 w 167"/>
                  <a:gd name="T9" fmla="*/ 108 h 174"/>
                  <a:gd name="T10" fmla="*/ 72 w 167"/>
                  <a:gd name="T11" fmla="*/ 81 h 174"/>
                  <a:gd name="T12" fmla="*/ 50 w 167"/>
                  <a:gd name="T13" fmla="*/ 54 h 174"/>
                  <a:gd name="T14" fmla="*/ 30 w 167"/>
                  <a:gd name="T15" fmla="*/ 30 h 174"/>
                  <a:gd name="T16" fmla="*/ 15 w 167"/>
                  <a:gd name="T17" fmla="*/ 12 h 174"/>
                  <a:gd name="T18" fmla="*/ 5 w 167"/>
                  <a:gd name="T19" fmla="*/ 0 h 174"/>
                  <a:gd name="T20" fmla="*/ 0 w 167"/>
                  <a:gd name="T21" fmla="*/ 5 h 174"/>
                  <a:gd name="T22" fmla="*/ 8 w 167"/>
                  <a:gd name="T23" fmla="*/ 16 h 174"/>
                  <a:gd name="T24" fmla="*/ 23 w 167"/>
                  <a:gd name="T25" fmla="*/ 35 h 174"/>
                  <a:gd name="T26" fmla="*/ 43 w 167"/>
                  <a:gd name="T27" fmla="*/ 59 h 174"/>
                  <a:gd name="T28" fmla="*/ 67 w 167"/>
                  <a:gd name="T29" fmla="*/ 85 h 174"/>
                  <a:gd name="T30" fmla="*/ 92 w 167"/>
                  <a:gd name="T31" fmla="*/ 113 h 174"/>
                  <a:gd name="T32" fmla="*/ 118 w 167"/>
                  <a:gd name="T33" fmla="*/ 138 h 174"/>
                  <a:gd name="T34" fmla="*/ 142 w 167"/>
                  <a:gd name="T35" fmla="*/ 160 h 174"/>
                  <a:gd name="T36" fmla="*/ 165 w 167"/>
                  <a:gd name="T37" fmla="*/ 174 h 174"/>
                  <a:gd name="T38" fmla="*/ 165 w 167"/>
                  <a:gd name="T39" fmla="*/ 174 h 174"/>
                  <a:gd name="T40" fmla="*/ 167 w 167"/>
                  <a:gd name="T41" fmla="*/ 16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7" h="174">
                    <a:moveTo>
                      <a:pt x="167" y="167"/>
                    </a:moveTo>
                    <a:lnTo>
                      <a:pt x="167" y="167"/>
                    </a:lnTo>
                    <a:lnTo>
                      <a:pt x="147" y="153"/>
                    </a:lnTo>
                    <a:lnTo>
                      <a:pt x="122" y="134"/>
                    </a:lnTo>
                    <a:lnTo>
                      <a:pt x="97" y="108"/>
                    </a:lnTo>
                    <a:lnTo>
                      <a:pt x="72" y="81"/>
                    </a:lnTo>
                    <a:lnTo>
                      <a:pt x="50" y="54"/>
                    </a:lnTo>
                    <a:lnTo>
                      <a:pt x="30" y="30"/>
                    </a:lnTo>
                    <a:lnTo>
                      <a:pt x="15" y="12"/>
                    </a:lnTo>
                    <a:lnTo>
                      <a:pt x="5" y="0"/>
                    </a:lnTo>
                    <a:lnTo>
                      <a:pt x="0" y="5"/>
                    </a:lnTo>
                    <a:lnTo>
                      <a:pt x="8" y="16"/>
                    </a:lnTo>
                    <a:lnTo>
                      <a:pt x="23" y="35"/>
                    </a:lnTo>
                    <a:lnTo>
                      <a:pt x="43" y="59"/>
                    </a:lnTo>
                    <a:lnTo>
                      <a:pt x="67" y="85"/>
                    </a:lnTo>
                    <a:lnTo>
                      <a:pt x="92" y="113"/>
                    </a:lnTo>
                    <a:lnTo>
                      <a:pt x="118" y="138"/>
                    </a:lnTo>
                    <a:lnTo>
                      <a:pt x="142" y="160"/>
                    </a:lnTo>
                    <a:lnTo>
                      <a:pt x="165" y="174"/>
                    </a:lnTo>
                    <a:lnTo>
                      <a:pt x="165" y="174"/>
                    </a:lnTo>
                    <a:lnTo>
                      <a:pt x="167"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91" name="Freeform 295"/>
              <p:cNvSpPr>
                <a:spLocks noChangeAspect="1"/>
              </p:cNvSpPr>
              <p:nvPr/>
            </p:nvSpPr>
            <p:spPr bwMode="auto">
              <a:xfrm>
                <a:off x="732" y="806"/>
                <a:ext cx="137" cy="34"/>
              </a:xfrm>
              <a:custGeom>
                <a:avLst/>
                <a:gdLst>
                  <a:gd name="T0" fmla="*/ 274 w 275"/>
                  <a:gd name="T1" fmla="*/ 5 h 69"/>
                  <a:gd name="T2" fmla="*/ 268 w 275"/>
                  <a:gd name="T3" fmla="*/ 0 h 69"/>
                  <a:gd name="T4" fmla="*/ 238 w 275"/>
                  <a:gd name="T5" fmla="*/ 20 h 69"/>
                  <a:gd name="T6" fmla="*/ 213 w 275"/>
                  <a:gd name="T7" fmla="*/ 35 h 69"/>
                  <a:gd name="T8" fmla="*/ 189 w 275"/>
                  <a:gd name="T9" fmla="*/ 46 h 69"/>
                  <a:gd name="T10" fmla="*/ 166 w 275"/>
                  <a:gd name="T11" fmla="*/ 54 h 69"/>
                  <a:gd name="T12" fmla="*/ 146 w 275"/>
                  <a:gd name="T13" fmla="*/ 60 h 69"/>
                  <a:gd name="T14" fmla="*/ 128 w 275"/>
                  <a:gd name="T15" fmla="*/ 62 h 69"/>
                  <a:gd name="T16" fmla="*/ 111 w 275"/>
                  <a:gd name="T17" fmla="*/ 62 h 69"/>
                  <a:gd name="T18" fmla="*/ 96 w 275"/>
                  <a:gd name="T19" fmla="*/ 60 h 69"/>
                  <a:gd name="T20" fmla="*/ 82 w 275"/>
                  <a:gd name="T21" fmla="*/ 56 h 69"/>
                  <a:gd name="T22" fmla="*/ 69 w 275"/>
                  <a:gd name="T23" fmla="*/ 51 h 69"/>
                  <a:gd name="T24" fmla="*/ 56 w 275"/>
                  <a:gd name="T25" fmla="*/ 45 h 69"/>
                  <a:gd name="T26" fmla="*/ 46 w 275"/>
                  <a:gd name="T27" fmla="*/ 38 h 69"/>
                  <a:gd name="T28" fmla="*/ 36 w 275"/>
                  <a:gd name="T29" fmla="*/ 31 h 69"/>
                  <a:gd name="T30" fmla="*/ 24 w 275"/>
                  <a:gd name="T31" fmla="*/ 26 h 69"/>
                  <a:gd name="T32" fmla="*/ 13 w 275"/>
                  <a:gd name="T33" fmla="*/ 19 h 69"/>
                  <a:gd name="T34" fmla="*/ 2 w 275"/>
                  <a:gd name="T35" fmla="*/ 14 h 69"/>
                  <a:gd name="T36" fmla="*/ 0 w 275"/>
                  <a:gd name="T37" fmla="*/ 21 h 69"/>
                  <a:gd name="T38" fmla="*/ 10 w 275"/>
                  <a:gd name="T39" fmla="*/ 26 h 69"/>
                  <a:gd name="T40" fmla="*/ 20 w 275"/>
                  <a:gd name="T41" fmla="*/ 33 h 69"/>
                  <a:gd name="T42" fmla="*/ 31 w 275"/>
                  <a:gd name="T43" fmla="*/ 38 h 69"/>
                  <a:gd name="T44" fmla="*/ 41 w 275"/>
                  <a:gd name="T45" fmla="*/ 45 h 69"/>
                  <a:gd name="T46" fmla="*/ 54 w 275"/>
                  <a:gd name="T47" fmla="*/ 52 h 69"/>
                  <a:gd name="T48" fmla="*/ 67 w 275"/>
                  <a:gd name="T49" fmla="*/ 58 h 69"/>
                  <a:gd name="T50" fmla="*/ 79 w 275"/>
                  <a:gd name="T51" fmla="*/ 62 h 69"/>
                  <a:gd name="T52" fmla="*/ 96 w 275"/>
                  <a:gd name="T53" fmla="*/ 67 h 69"/>
                  <a:gd name="T54" fmla="*/ 111 w 275"/>
                  <a:gd name="T55" fmla="*/ 69 h 69"/>
                  <a:gd name="T56" fmla="*/ 128 w 275"/>
                  <a:gd name="T57" fmla="*/ 69 h 69"/>
                  <a:gd name="T58" fmla="*/ 146 w 275"/>
                  <a:gd name="T59" fmla="*/ 67 h 69"/>
                  <a:gd name="T60" fmla="*/ 168 w 275"/>
                  <a:gd name="T61" fmla="*/ 61 h 69"/>
                  <a:gd name="T62" fmla="*/ 191 w 275"/>
                  <a:gd name="T63" fmla="*/ 53 h 69"/>
                  <a:gd name="T64" fmla="*/ 215 w 275"/>
                  <a:gd name="T65" fmla="*/ 42 h 69"/>
                  <a:gd name="T66" fmla="*/ 243 w 275"/>
                  <a:gd name="T67" fmla="*/ 27 h 69"/>
                  <a:gd name="T68" fmla="*/ 273 w 275"/>
                  <a:gd name="T69" fmla="*/ 7 h 69"/>
                  <a:gd name="T70" fmla="*/ 267 w 275"/>
                  <a:gd name="T71" fmla="*/ 3 h 69"/>
                  <a:gd name="T72" fmla="*/ 273 w 275"/>
                  <a:gd name="T73" fmla="*/ 7 h 69"/>
                  <a:gd name="T74" fmla="*/ 275 w 275"/>
                  <a:gd name="T75" fmla="*/ 5 h 69"/>
                  <a:gd name="T76" fmla="*/ 274 w 275"/>
                  <a:gd name="T77" fmla="*/ 1 h 69"/>
                  <a:gd name="T78" fmla="*/ 272 w 275"/>
                  <a:gd name="T79" fmla="*/ 0 h 69"/>
                  <a:gd name="T80" fmla="*/ 268 w 275"/>
                  <a:gd name="T81" fmla="*/ 0 h 69"/>
                  <a:gd name="T82" fmla="*/ 274 w 275"/>
                  <a:gd name="T83"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5" h="69">
                    <a:moveTo>
                      <a:pt x="274" y="5"/>
                    </a:moveTo>
                    <a:lnTo>
                      <a:pt x="268" y="0"/>
                    </a:lnTo>
                    <a:lnTo>
                      <a:pt x="238" y="20"/>
                    </a:lnTo>
                    <a:lnTo>
                      <a:pt x="213" y="35"/>
                    </a:lnTo>
                    <a:lnTo>
                      <a:pt x="189" y="46"/>
                    </a:lnTo>
                    <a:lnTo>
                      <a:pt x="166" y="54"/>
                    </a:lnTo>
                    <a:lnTo>
                      <a:pt x="146" y="60"/>
                    </a:lnTo>
                    <a:lnTo>
                      <a:pt x="128" y="62"/>
                    </a:lnTo>
                    <a:lnTo>
                      <a:pt x="111" y="62"/>
                    </a:lnTo>
                    <a:lnTo>
                      <a:pt x="96" y="60"/>
                    </a:lnTo>
                    <a:lnTo>
                      <a:pt x="82" y="56"/>
                    </a:lnTo>
                    <a:lnTo>
                      <a:pt x="69" y="51"/>
                    </a:lnTo>
                    <a:lnTo>
                      <a:pt x="56" y="45"/>
                    </a:lnTo>
                    <a:lnTo>
                      <a:pt x="46" y="38"/>
                    </a:lnTo>
                    <a:lnTo>
                      <a:pt x="36" y="31"/>
                    </a:lnTo>
                    <a:lnTo>
                      <a:pt x="24" y="26"/>
                    </a:lnTo>
                    <a:lnTo>
                      <a:pt x="13" y="19"/>
                    </a:lnTo>
                    <a:lnTo>
                      <a:pt x="2" y="14"/>
                    </a:lnTo>
                    <a:lnTo>
                      <a:pt x="0" y="21"/>
                    </a:lnTo>
                    <a:lnTo>
                      <a:pt x="10" y="26"/>
                    </a:lnTo>
                    <a:lnTo>
                      <a:pt x="20" y="33"/>
                    </a:lnTo>
                    <a:lnTo>
                      <a:pt x="31" y="38"/>
                    </a:lnTo>
                    <a:lnTo>
                      <a:pt x="41" y="45"/>
                    </a:lnTo>
                    <a:lnTo>
                      <a:pt x="54" y="52"/>
                    </a:lnTo>
                    <a:lnTo>
                      <a:pt x="67" y="58"/>
                    </a:lnTo>
                    <a:lnTo>
                      <a:pt x="79" y="62"/>
                    </a:lnTo>
                    <a:lnTo>
                      <a:pt x="96" y="67"/>
                    </a:lnTo>
                    <a:lnTo>
                      <a:pt x="111" y="69"/>
                    </a:lnTo>
                    <a:lnTo>
                      <a:pt x="128" y="69"/>
                    </a:lnTo>
                    <a:lnTo>
                      <a:pt x="146" y="67"/>
                    </a:lnTo>
                    <a:lnTo>
                      <a:pt x="168" y="61"/>
                    </a:lnTo>
                    <a:lnTo>
                      <a:pt x="191" y="53"/>
                    </a:lnTo>
                    <a:lnTo>
                      <a:pt x="215" y="42"/>
                    </a:lnTo>
                    <a:lnTo>
                      <a:pt x="243" y="27"/>
                    </a:lnTo>
                    <a:lnTo>
                      <a:pt x="273" y="7"/>
                    </a:lnTo>
                    <a:lnTo>
                      <a:pt x="267" y="3"/>
                    </a:lnTo>
                    <a:lnTo>
                      <a:pt x="273" y="7"/>
                    </a:lnTo>
                    <a:lnTo>
                      <a:pt x="275" y="5"/>
                    </a:lnTo>
                    <a:lnTo>
                      <a:pt x="274" y="1"/>
                    </a:lnTo>
                    <a:lnTo>
                      <a:pt x="272" y="0"/>
                    </a:lnTo>
                    <a:lnTo>
                      <a:pt x="268" y="0"/>
                    </a:lnTo>
                    <a:lnTo>
                      <a:pt x="27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92" name="Freeform 296"/>
              <p:cNvSpPr>
                <a:spLocks noChangeAspect="1"/>
              </p:cNvSpPr>
              <p:nvPr/>
            </p:nvSpPr>
            <p:spPr bwMode="auto">
              <a:xfrm>
                <a:off x="837" y="807"/>
                <a:ext cx="32" cy="61"/>
              </a:xfrm>
              <a:custGeom>
                <a:avLst/>
                <a:gdLst>
                  <a:gd name="T0" fmla="*/ 15 w 63"/>
                  <a:gd name="T1" fmla="*/ 115 h 122"/>
                  <a:gd name="T2" fmla="*/ 15 w 63"/>
                  <a:gd name="T3" fmla="*/ 115 h 122"/>
                  <a:gd name="T4" fmla="*/ 8 w 63"/>
                  <a:gd name="T5" fmla="*/ 114 h 122"/>
                  <a:gd name="T6" fmla="*/ 7 w 63"/>
                  <a:gd name="T7" fmla="*/ 107 h 122"/>
                  <a:gd name="T8" fmla="*/ 11 w 63"/>
                  <a:gd name="T9" fmla="*/ 93 h 122"/>
                  <a:gd name="T10" fmla="*/ 20 w 63"/>
                  <a:gd name="T11" fmla="*/ 74 h 122"/>
                  <a:gd name="T12" fmla="*/ 32 w 63"/>
                  <a:gd name="T13" fmla="*/ 56 h 122"/>
                  <a:gd name="T14" fmla="*/ 43 w 63"/>
                  <a:gd name="T15" fmla="*/ 36 h 122"/>
                  <a:gd name="T16" fmla="*/ 55 w 63"/>
                  <a:gd name="T17" fmla="*/ 18 h 122"/>
                  <a:gd name="T18" fmla="*/ 63 w 63"/>
                  <a:gd name="T19" fmla="*/ 2 h 122"/>
                  <a:gd name="T20" fmla="*/ 56 w 63"/>
                  <a:gd name="T21" fmla="*/ 0 h 122"/>
                  <a:gd name="T22" fmla="*/ 48 w 63"/>
                  <a:gd name="T23" fmla="*/ 13 h 122"/>
                  <a:gd name="T24" fmla="*/ 37 w 63"/>
                  <a:gd name="T25" fmla="*/ 32 h 122"/>
                  <a:gd name="T26" fmla="*/ 25 w 63"/>
                  <a:gd name="T27" fmla="*/ 51 h 122"/>
                  <a:gd name="T28" fmla="*/ 14 w 63"/>
                  <a:gd name="T29" fmla="*/ 72 h 122"/>
                  <a:gd name="T30" fmla="*/ 4 w 63"/>
                  <a:gd name="T31" fmla="*/ 91 h 122"/>
                  <a:gd name="T32" fmla="*/ 0 w 63"/>
                  <a:gd name="T33" fmla="*/ 107 h 122"/>
                  <a:gd name="T34" fmla="*/ 3 w 63"/>
                  <a:gd name="T35" fmla="*/ 118 h 122"/>
                  <a:gd name="T36" fmla="*/ 15 w 63"/>
                  <a:gd name="T37" fmla="*/ 122 h 122"/>
                  <a:gd name="T38" fmla="*/ 15 w 63"/>
                  <a:gd name="T39" fmla="*/ 122 h 122"/>
                  <a:gd name="T40" fmla="*/ 15 w 63"/>
                  <a:gd name="T41" fmla="*/ 1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122">
                    <a:moveTo>
                      <a:pt x="15" y="115"/>
                    </a:moveTo>
                    <a:lnTo>
                      <a:pt x="15" y="115"/>
                    </a:lnTo>
                    <a:lnTo>
                      <a:pt x="8" y="114"/>
                    </a:lnTo>
                    <a:lnTo>
                      <a:pt x="7" y="107"/>
                    </a:lnTo>
                    <a:lnTo>
                      <a:pt x="11" y="93"/>
                    </a:lnTo>
                    <a:lnTo>
                      <a:pt x="20" y="74"/>
                    </a:lnTo>
                    <a:lnTo>
                      <a:pt x="32" y="56"/>
                    </a:lnTo>
                    <a:lnTo>
                      <a:pt x="43" y="36"/>
                    </a:lnTo>
                    <a:lnTo>
                      <a:pt x="55" y="18"/>
                    </a:lnTo>
                    <a:lnTo>
                      <a:pt x="63" y="2"/>
                    </a:lnTo>
                    <a:lnTo>
                      <a:pt x="56" y="0"/>
                    </a:lnTo>
                    <a:lnTo>
                      <a:pt x="48" y="13"/>
                    </a:lnTo>
                    <a:lnTo>
                      <a:pt x="37" y="32"/>
                    </a:lnTo>
                    <a:lnTo>
                      <a:pt x="25" y="51"/>
                    </a:lnTo>
                    <a:lnTo>
                      <a:pt x="14" y="72"/>
                    </a:lnTo>
                    <a:lnTo>
                      <a:pt x="4" y="91"/>
                    </a:lnTo>
                    <a:lnTo>
                      <a:pt x="0" y="107"/>
                    </a:lnTo>
                    <a:lnTo>
                      <a:pt x="3" y="118"/>
                    </a:lnTo>
                    <a:lnTo>
                      <a:pt x="15" y="122"/>
                    </a:lnTo>
                    <a:lnTo>
                      <a:pt x="15" y="122"/>
                    </a:lnTo>
                    <a:lnTo>
                      <a:pt x="15"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260393" name="Group 297"/>
            <p:cNvGrpSpPr>
              <a:grpSpLocks noChangeAspect="1"/>
            </p:cNvGrpSpPr>
            <p:nvPr/>
          </p:nvGrpSpPr>
          <p:grpSpPr bwMode="auto">
            <a:xfrm>
              <a:off x="568" y="231"/>
              <a:ext cx="758" cy="698"/>
              <a:chOff x="568" y="231"/>
              <a:chExt cx="758" cy="698"/>
            </a:xfrm>
          </p:grpSpPr>
          <p:sp>
            <p:nvSpPr>
              <p:cNvPr id="260394" name="Freeform 298"/>
              <p:cNvSpPr>
                <a:spLocks noChangeAspect="1"/>
              </p:cNvSpPr>
              <p:nvPr/>
            </p:nvSpPr>
            <p:spPr bwMode="auto">
              <a:xfrm>
                <a:off x="844" y="864"/>
                <a:ext cx="22" cy="8"/>
              </a:xfrm>
              <a:custGeom>
                <a:avLst/>
                <a:gdLst>
                  <a:gd name="T0" fmla="*/ 41 w 42"/>
                  <a:gd name="T1" fmla="*/ 10 h 17"/>
                  <a:gd name="T2" fmla="*/ 42 w 42"/>
                  <a:gd name="T3" fmla="*/ 10 h 17"/>
                  <a:gd name="T4" fmla="*/ 37 w 42"/>
                  <a:gd name="T5" fmla="*/ 8 h 17"/>
                  <a:gd name="T6" fmla="*/ 32 w 42"/>
                  <a:gd name="T7" fmla="*/ 5 h 17"/>
                  <a:gd name="T8" fmla="*/ 27 w 42"/>
                  <a:gd name="T9" fmla="*/ 3 h 17"/>
                  <a:gd name="T10" fmla="*/ 22 w 42"/>
                  <a:gd name="T11" fmla="*/ 2 h 17"/>
                  <a:gd name="T12" fmla="*/ 17 w 42"/>
                  <a:gd name="T13" fmla="*/ 1 h 17"/>
                  <a:gd name="T14" fmla="*/ 11 w 42"/>
                  <a:gd name="T15" fmla="*/ 0 h 17"/>
                  <a:gd name="T16" fmla="*/ 5 w 42"/>
                  <a:gd name="T17" fmla="*/ 0 h 17"/>
                  <a:gd name="T18" fmla="*/ 0 w 42"/>
                  <a:gd name="T19" fmla="*/ 1 h 17"/>
                  <a:gd name="T20" fmla="*/ 0 w 42"/>
                  <a:gd name="T21" fmla="*/ 8 h 17"/>
                  <a:gd name="T22" fmla="*/ 5 w 42"/>
                  <a:gd name="T23" fmla="*/ 9 h 17"/>
                  <a:gd name="T24" fmla="*/ 11 w 42"/>
                  <a:gd name="T25" fmla="*/ 9 h 17"/>
                  <a:gd name="T26" fmla="*/ 17 w 42"/>
                  <a:gd name="T27" fmla="*/ 8 h 17"/>
                  <a:gd name="T28" fmla="*/ 22 w 42"/>
                  <a:gd name="T29" fmla="*/ 9 h 17"/>
                  <a:gd name="T30" fmla="*/ 25 w 42"/>
                  <a:gd name="T31" fmla="*/ 10 h 17"/>
                  <a:gd name="T32" fmla="*/ 30 w 42"/>
                  <a:gd name="T33" fmla="*/ 12 h 17"/>
                  <a:gd name="T34" fmla="*/ 34 w 42"/>
                  <a:gd name="T35" fmla="*/ 15 h 17"/>
                  <a:gd name="T36" fmla="*/ 38 w 42"/>
                  <a:gd name="T37" fmla="*/ 17 h 17"/>
                  <a:gd name="T38" fmla="*/ 39 w 42"/>
                  <a:gd name="T39" fmla="*/ 17 h 17"/>
                  <a:gd name="T40" fmla="*/ 41 w 42"/>
                  <a:gd name="T41"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17">
                    <a:moveTo>
                      <a:pt x="41" y="10"/>
                    </a:moveTo>
                    <a:lnTo>
                      <a:pt x="42" y="10"/>
                    </a:lnTo>
                    <a:lnTo>
                      <a:pt x="37" y="8"/>
                    </a:lnTo>
                    <a:lnTo>
                      <a:pt x="32" y="5"/>
                    </a:lnTo>
                    <a:lnTo>
                      <a:pt x="27" y="3"/>
                    </a:lnTo>
                    <a:lnTo>
                      <a:pt x="22" y="2"/>
                    </a:lnTo>
                    <a:lnTo>
                      <a:pt x="17" y="1"/>
                    </a:lnTo>
                    <a:lnTo>
                      <a:pt x="11" y="0"/>
                    </a:lnTo>
                    <a:lnTo>
                      <a:pt x="5" y="0"/>
                    </a:lnTo>
                    <a:lnTo>
                      <a:pt x="0" y="1"/>
                    </a:lnTo>
                    <a:lnTo>
                      <a:pt x="0" y="8"/>
                    </a:lnTo>
                    <a:lnTo>
                      <a:pt x="5" y="9"/>
                    </a:lnTo>
                    <a:lnTo>
                      <a:pt x="11" y="9"/>
                    </a:lnTo>
                    <a:lnTo>
                      <a:pt x="17" y="8"/>
                    </a:lnTo>
                    <a:lnTo>
                      <a:pt x="22" y="9"/>
                    </a:lnTo>
                    <a:lnTo>
                      <a:pt x="25" y="10"/>
                    </a:lnTo>
                    <a:lnTo>
                      <a:pt x="30" y="12"/>
                    </a:lnTo>
                    <a:lnTo>
                      <a:pt x="34" y="15"/>
                    </a:lnTo>
                    <a:lnTo>
                      <a:pt x="38" y="17"/>
                    </a:lnTo>
                    <a:lnTo>
                      <a:pt x="39" y="17"/>
                    </a:lnTo>
                    <a:lnTo>
                      <a:pt x="4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95" name="Freeform 299"/>
              <p:cNvSpPr>
                <a:spLocks noChangeAspect="1"/>
              </p:cNvSpPr>
              <p:nvPr/>
            </p:nvSpPr>
            <p:spPr bwMode="auto">
              <a:xfrm>
                <a:off x="864" y="867"/>
                <a:ext cx="23" cy="7"/>
              </a:xfrm>
              <a:custGeom>
                <a:avLst/>
                <a:gdLst>
                  <a:gd name="T0" fmla="*/ 39 w 46"/>
                  <a:gd name="T1" fmla="*/ 0 h 15"/>
                  <a:gd name="T2" fmla="*/ 39 w 46"/>
                  <a:gd name="T3" fmla="*/ 0 h 15"/>
                  <a:gd name="T4" fmla="*/ 38 w 46"/>
                  <a:gd name="T5" fmla="*/ 2 h 15"/>
                  <a:gd name="T6" fmla="*/ 34 w 46"/>
                  <a:gd name="T7" fmla="*/ 4 h 15"/>
                  <a:gd name="T8" fmla="*/ 30 w 46"/>
                  <a:gd name="T9" fmla="*/ 6 h 15"/>
                  <a:gd name="T10" fmla="*/ 25 w 46"/>
                  <a:gd name="T11" fmla="*/ 7 h 15"/>
                  <a:gd name="T12" fmla="*/ 18 w 46"/>
                  <a:gd name="T13" fmla="*/ 8 h 15"/>
                  <a:gd name="T14" fmla="*/ 13 w 46"/>
                  <a:gd name="T15" fmla="*/ 8 h 15"/>
                  <a:gd name="T16" fmla="*/ 8 w 46"/>
                  <a:gd name="T17" fmla="*/ 7 h 15"/>
                  <a:gd name="T18" fmla="*/ 2 w 46"/>
                  <a:gd name="T19" fmla="*/ 5 h 15"/>
                  <a:gd name="T20" fmla="*/ 0 w 46"/>
                  <a:gd name="T21" fmla="*/ 12 h 15"/>
                  <a:gd name="T22" fmla="*/ 6 w 46"/>
                  <a:gd name="T23" fmla="*/ 14 h 15"/>
                  <a:gd name="T24" fmla="*/ 13 w 46"/>
                  <a:gd name="T25" fmla="*/ 15 h 15"/>
                  <a:gd name="T26" fmla="*/ 18 w 46"/>
                  <a:gd name="T27" fmla="*/ 15 h 15"/>
                  <a:gd name="T28" fmla="*/ 25 w 46"/>
                  <a:gd name="T29" fmla="*/ 14 h 15"/>
                  <a:gd name="T30" fmla="*/ 32 w 46"/>
                  <a:gd name="T31" fmla="*/ 13 h 15"/>
                  <a:gd name="T32" fmla="*/ 37 w 46"/>
                  <a:gd name="T33" fmla="*/ 11 h 15"/>
                  <a:gd name="T34" fmla="*/ 42 w 46"/>
                  <a:gd name="T35" fmla="*/ 8 h 15"/>
                  <a:gd name="T36" fmla="*/ 46 w 46"/>
                  <a:gd name="T37" fmla="*/ 5 h 15"/>
                  <a:gd name="T38" fmla="*/ 46 w 46"/>
                  <a:gd name="T39" fmla="*/ 5 h 15"/>
                  <a:gd name="T40" fmla="*/ 3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39" y="0"/>
                    </a:moveTo>
                    <a:lnTo>
                      <a:pt x="39" y="0"/>
                    </a:lnTo>
                    <a:lnTo>
                      <a:pt x="38" y="2"/>
                    </a:lnTo>
                    <a:lnTo>
                      <a:pt x="34" y="4"/>
                    </a:lnTo>
                    <a:lnTo>
                      <a:pt x="30" y="6"/>
                    </a:lnTo>
                    <a:lnTo>
                      <a:pt x="25" y="7"/>
                    </a:lnTo>
                    <a:lnTo>
                      <a:pt x="18" y="8"/>
                    </a:lnTo>
                    <a:lnTo>
                      <a:pt x="13" y="8"/>
                    </a:lnTo>
                    <a:lnTo>
                      <a:pt x="8" y="7"/>
                    </a:lnTo>
                    <a:lnTo>
                      <a:pt x="2" y="5"/>
                    </a:lnTo>
                    <a:lnTo>
                      <a:pt x="0" y="12"/>
                    </a:lnTo>
                    <a:lnTo>
                      <a:pt x="6" y="14"/>
                    </a:lnTo>
                    <a:lnTo>
                      <a:pt x="13" y="15"/>
                    </a:lnTo>
                    <a:lnTo>
                      <a:pt x="18" y="15"/>
                    </a:lnTo>
                    <a:lnTo>
                      <a:pt x="25" y="14"/>
                    </a:lnTo>
                    <a:lnTo>
                      <a:pt x="32" y="13"/>
                    </a:lnTo>
                    <a:lnTo>
                      <a:pt x="37" y="11"/>
                    </a:lnTo>
                    <a:lnTo>
                      <a:pt x="42" y="8"/>
                    </a:lnTo>
                    <a:lnTo>
                      <a:pt x="46" y="5"/>
                    </a:lnTo>
                    <a:lnTo>
                      <a:pt x="46" y="5"/>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96" name="Freeform 300"/>
              <p:cNvSpPr>
                <a:spLocks noChangeAspect="1"/>
              </p:cNvSpPr>
              <p:nvPr/>
            </p:nvSpPr>
            <p:spPr bwMode="auto">
              <a:xfrm>
                <a:off x="884" y="863"/>
                <a:ext cx="37" cy="8"/>
              </a:xfrm>
              <a:custGeom>
                <a:avLst/>
                <a:gdLst>
                  <a:gd name="T0" fmla="*/ 75 w 75"/>
                  <a:gd name="T1" fmla="*/ 11 h 18"/>
                  <a:gd name="T2" fmla="*/ 75 w 75"/>
                  <a:gd name="T3" fmla="*/ 11 h 18"/>
                  <a:gd name="T4" fmla="*/ 67 w 75"/>
                  <a:gd name="T5" fmla="*/ 7 h 18"/>
                  <a:gd name="T6" fmla="*/ 55 w 75"/>
                  <a:gd name="T7" fmla="*/ 4 h 18"/>
                  <a:gd name="T8" fmla="*/ 45 w 75"/>
                  <a:gd name="T9" fmla="*/ 3 h 18"/>
                  <a:gd name="T10" fmla="*/ 35 w 75"/>
                  <a:gd name="T11" fmla="*/ 0 h 18"/>
                  <a:gd name="T12" fmla="*/ 23 w 75"/>
                  <a:gd name="T13" fmla="*/ 0 h 18"/>
                  <a:gd name="T14" fmla="*/ 15 w 75"/>
                  <a:gd name="T15" fmla="*/ 3 h 18"/>
                  <a:gd name="T16" fmla="*/ 6 w 75"/>
                  <a:gd name="T17" fmla="*/ 5 h 18"/>
                  <a:gd name="T18" fmla="*/ 0 w 75"/>
                  <a:gd name="T19" fmla="*/ 8 h 18"/>
                  <a:gd name="T20" fmla="*/ 7 w 75"/>
                  <a:gd name="T21" fmla="*/ 13 h 18"/>
                  <a:gd name="T22" fmla="*/ 8 w 75"/>
                  <a:gd name="T23" fmla="*/ 12 h 18"/>
                  <a:gd name="T24" fmla="*/ 15 w 75"/>
                  <a:gd name="T25" fmla="*/ 10 h 18"/>
                  <a:gd name="T26" fmla="*/ 23 w 75"/>
                  <a:gd name="T27" fmla="*/ 10 h 18"/>
                  <a:gd name="T28" fmla="*/ 35 w 75"/>
                  <a:gd name="T29" fmla="*/ 10 h 18"/>
                  <a:gd name="T30" fmla="*/ 45 w 75"/>
                  <a:gd name="T31" fmla="*/ 10 h 18"/>
                  <a:gd name="T32" fmla="*/ 55 w 75"/>
                  <a:gd name="T33" fmla="*/ 11 h 18"/>
                  <a:gd name="T34" fmla="*/ 64 w 75"/>
                  <a:gd name="T35" fmla="*/ 14 h 18"/>
                  <a:gd name="T36" fmla="*/ 70 w 75"/>
                  <a:gd name="T37" fmla="*/ 18 h 18"/>
                  <a:gd name="T38" fmla="*/ 70 w 75"/>
                  <a:gd name="T39" fmla="*/ 18 h 18"/>
                  <a:gd name="T40" fmla="*/ 75 w 75"/>
                  <a:gd name="T41"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18">
                    <a:moveTo>
                      <a:pt x="75" y="11"/>
                    </a:moveTo>
                    <a:lnTo>
                      <a:pt x="75" y="11"/>
                    </a:lnTo>
                    <a:lnTo>
                      <a:pt x="67" y="7"/>
                    </a:lnTo>
                    <a:lnTo>
                      <a:pt x="55" y="4"/>
                    </a:lnTo>
                    <a:lnTo>
                      <a:pt x="45" y="3"/>
                    </a:lnTo>
                    <a:lnTo>
                      <a:pt x="35" y="0"/>
                    </a:lnTo>
                    <a:lnTo>
                      <a:pt x="23" y="0"/>
                    </a:lnTo>
                    <a:lnTo>
                      <a:pt x="15" y="3"/>
                    </a:lnTo>
                    <a:lnTo>
                      <a:pt x="6" y="5"/>
                    </a:lnTo>
                    <a:lnTo>
                      <a:pt x="0" y="8"/>
                    </a:lnTo>
                    <a:lnTo>
                      <a:pt x="7" y="13"/>
                    </a:lnTo>
                    <a:lnTo>
                      <a:pt x="8" y="12"/>
                    </a:lnTo>
                    <a:lnTo>
                      <a:pt x="15" y="10"/>
                    </a:lnTo>
                    <a:lnTo>
                      <a:pt x="23" y="10"/>
                    </a:lnTo>
                    <a:lnTo>
                      <a:pt x="35" y="10"/>
                    </a:lnTo>
                    <a:lnTo>
                      <a:pt x="45" y="10"/>
                    </a:lnTo>
                    <a:lnTo>
                      <a:pt x="55" y="11"/>
                    </a:lnTo>
                    <a:lnTo>
                      <a:pt x="64" y="14"/>
                    </a:lnTo>
                    <a:lnTo>
                      <a:pt x="70" y="18"/>
                    </a:lnTo>
                    <a:lnTo>
                      <a:pt x="70" y="18"/>
                    </a:lnTo>
                    <a:lnTo>
                      <a:pt x="7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97" name="Freeform 301"/>
              <p:cNvSpPr>
                <a:spLocks noChangeAspect="1"/>
              </p:cNvSpPr>
              <p:nvPr/>
            </p:nvSpPr>
            <p:spPr bwMode="auto">
              <a:xfrm>
                <a:off x="919" y="868"/>
                <a:ext cx="19" cy="8"/>
              </a:xfrm>
              <a:custGeom>
                <a:avLst/>
                <a:gdLst>
                  <a:gd name="T0" fmla="*/ 34 w 38"/>
                  <a:gd name="T1" fmla="*/ 4 h 16"/>
                  <a:gd name="T2" fmla="*/ 34 w 38"/>
                  <a:gd name="T3" fmla="*/ 4 h 16"/>
                  <a:gd name="T4" fmla="*/ 29 w 38"/>
                  <a:gd name="T5" fmla="*/ 8 h 16"/>
                  <a:gd name="T6" fmla="*/ 23 w 38"/>
                  <a:gd name="T7" fmla="*/ 9 h 16"/>
                  <a:gd name="T8" fmla="*/ 14 w 38"/>
                  <a:gd name="T9" fmla="*/ 7 h 16"/>
                  <a:gd name="T10" fmla="*/ 5 w 38"/>
                  <a:gd name="T11" fmla="*/ 0 h 16"/>
                  <a:gd name="T12" fmla="*/ 0 w 38"/>
                  <a:gd name="T13" fmla="*/ 7 h 16"/>
                  <a:gd name="T14" fmla="*/ 12 w 38"/>
                  <a:gd name="T15" fmla="*/ 13 h 16"/>
                  <a:gd name="T16" fmla="*/ 23 w 38"/>
                  <a:gd name="T17" fmla="*/ 16 h 16"/>
                  <a:gd name="T18" fmla="*/ 31 w 38"/>
                  <a:gd name="T19" fmla="*/ 15 h 16"/>
                  <a:gd name="T20" fmla="*/ 38 w 38"/>
                  <a:gd name="T21" fmla="*/ 11 h 16"/>
                  <a:gd name="T22" fmla="*/ 38 w 38"/>
                  <a:gd name="T23" fmla="*/ 11 h 16"/>
                  <a:gd name="T24" fmla="*/ 34 w 38"/>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16">
                    <a:moveTo>
                      <a:pt x="34" y="4"/>
                    </a:moveTo>
                    <a:lnTo>
                      <a:pt x="34" y="4"/>
                    </a:lnTo>
                    <a:lnTo>
                      <a:pt x="29" y="8"/>
                    </a:lnTo>
                    <a:lnTo>
                      <a:pt x="23" y="9"/>
                    </a:lnTo>
                    <a:lnTo>
                      <a:pt x="14" y="7"/>
                    </a:lnTo>
                    <a:lnTo>
                      <a:pt x="5" y="0"/>
                    </a:lnTo>
                    <a:lnTo>
                      <a:pt x="0" y="7"/>
                    </a:lnTo>
                    <a:lnTo>
                      <a:pt x="12" y="13"/>
                    </a:lnTo>
                    <a:lnTo>
                      <a:pt x="23" y="16"/>
                    </a:lnTo>
                    <a:lnTo>
                      <a:pt x="31" y="15"/>
                    </a:lnTo>
                    <a:lnTo>
                      <a:pt x="38" y="11"/>
                    </a:lnTo>
                    <a:lnTo>
                      <a:pt x="38" y="11"/>
                    </a:lnTo>
                    <a:lnTo>
                      <a:pt x="3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98" name="Freeform 302"/>
              <p:cNvSpPr>
                <a:spLocks noChangeAspect="1"/>
              </p:cNvSpPr>
              <p:nvPr/>
            </p:nvSpPr>
            <p:spPr bwMode="auto">
              <a:xfrm>
                <a:off x="935" y="869"/>
                <a:ext cx="18" cy="7"/>
              </a:xfrm>
              <a:custGeom>
                <a:avLst/>
                <a:gdLst>
                  <a:gd name="T0" fmla="*/ 35 w 35"/>
                  <a:gd name="T1" fmla="*/ 8 h 15"/>
                  <a:gd name="T2" fmla="*/ 35 w 35"/>
                  <a:gd name="T3" fmla="*/ 8 h 15"/>
                  <a:gd name="T4" fmla="*/ 27 w 35"/>
                  <a:gd name="T5" fmla="*/ 5 h 15"/>
                  <a:gd name="T6" fmla="*/ 17 w 35"/>
                  <a:gd name="T7" fmla="*/ 1 h 15"/>
                  <a:gd name="T8" fmla="*/ 8 w 35"/>
                  <a:gd name="T9" fmla="*/ 0 h 15"/>
                  <a:gd name="T10" fmla="*/ 0 w 35"/>
                  <a:gd name="T11" fmla="*/ 2 h 15"/>
                  <a:gd name="T12" fmla="*/ 4 w 35"/>
                  <a:gd name="T13" fmla="*/ 9 h 15"/>
                  <a:gd name="T14" fmla="*/ 8 w 35"/>
                  <a:gd name="T15" fmla="*/ 7 h 15"/>
                  <a:gd name="T16" fmla="*/ 17 w 35"/>
                  <a:gd name="T17" fmla="*/ 8 h 15"/>
                  <a:gd name="T18" fmla="*/ 25 w 35"/>
                  <a:gd name="T19" fmla="*/ 11 h 15"/>
                  <a:gd name="T20" fmla="*/ 31 w 35"/>
                  <a:gd name="T21" fmla="*/ 15 h 15"/>
                  <a:gd name="T22" fmla="*/ 31 w 35"/>
                  <a:gd name="T23" fmla="*/ 15 h 15"/>
                  <a:gd name="T24" fmla="*/ 35 w 35"/>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5">
                    <a:moveTo>
                      <a:pt x="35" y="8"/>
                    </a:moveTo>
                    <a:lnTo>
                      <a:pt x="35" y="8"/>
                    </a:lnTo>
                    <a:lnTo>
                      <a:pt x="27" y="5"/>
                    </a:lnTo>
                    <a:lnTo>
                      <a:pt x="17" y="1"/>
                    </a:lnTo>
                    <a:lnTo>
                      <a:pt x="8" y="0"/>
                    </a:lnTo>
                    <a:lnTo>
                      <a:pt x="0" y="2"/>
                    </a:lnTo>
                    <a:lnTo>
                      <a:pt x="4" y="9"/>
                    </a:lnTo>
                    <a:lnTo>
                      <a:pt x="8" y="7"/>
                    </a:lnTo>
                    <a:lnTo>
                      <a:pt x="17" y="8"/>
                    </a:lnTo>
                    <a:lnTo>
                      <a:pt x="25" y="11"/>
                    </a:lnTo>
                    <a:lnTo>
                      <a:pt x="31" y="15"/>
                    </a:lnTo>
                    <a:lnTo>
                      <a:pt x="31" y="15"/>
                    </a:lnTo>
                    <a:lnTo>
                      <a:pt x="3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399" name="Freeform 303"/>
              <p:cNvSpPr>
                <a:spLocks noChangeAspect="1"/>
              </p:cNvSpPr>
              <p:nvPr/>
            </p:nvSpPr>
            <p:spPr bwMode="auto">
              <a:xfrm>
                <a:off x="951" y="872"/>
                <a:ext cx="24" cy="9"/>
              </a:xfrm>
              <a:custGeom>
                <a:avLst/>
                <a:gdLst>
                  <a:gd name="T0" fmla="*/ 43 w 48"/>
                  <a:gd name="T1" fmla="*/ 0 h 18"/>
                  <a:gd name="T2" fmla="*/ 43 w 48"/>
                  <a:gd name="T3" fmla="*/ 0 h 18"/>
                  <a:gd name="T4" fmla="*/ 34 w 48"/>
                  <a:gd name="T5" fmla="*/ 7 h 18"/>
                  <a:gd name="T6" fmla="*/ 27 w 48"/>
                  <a:gd name="T7" fmla="*/ 10 h 18"/>
                  <a:gd name="T8" fmla="*/ 22 w 48"/>
                  <a:gd name="T9" fmla="*/ 11 h 18"/>
                  <a:gd name="T10" fmla="*/ 17 w 48"/>
                  <a:gd name="T11" fmla="*/ 11 h 18"/>
                  <a:gd name="T12" fmla="*/ 14 w 48"/>
                  <a:gd name="T13" fmla="*/ 10 h 18"/>
                  <a:gd name="T14" fmla="*/ 10 w 48"/>
                  <a:gd name="T15" fmla="*/ 7 h 18"/>
                  <a:gd name="T16" fmla="*/ 7 w 48"/>
                  <a:gd name="T17" fmla="*/ 4 h 18"/>
                  <a:gd name="T18" fmla="*/ 4 w 48"/>
                  <a:gd name="T19" fmla="*/ 2 h 18"/>
                  <a:gd name="T20" fmla="*/ 0 w 48"/>
                  <a:gd name="T21" fmla="*/ 9 h 18"/>
                  <a:gd name="T22" fmla="*/ 2 w 48"/>
                  <a:gd name="T23" fmla="*/ 11 h 18"/>
                  <a:gd name="T24" fmla="*/ 5 w 48"/>
                  <a:gd name="T25" fmla="*/ 14 h 18"/>
                  <a:gd name="T26" fmla="*/ 11 w 48"/>
                  <a:gd name="T27" fmla="*/ 17 h 18"/>
                  <a:gd name="T28" fmla="*/ 17 w 48"/>
                  <a:gd name="T29" fmla="*/ 18 h 18"/>
                  <a:gd name="T30" fmla="*/ 22 w 48"/>
                  <a:gd name="T31" fmla="*/ 18 h 18"/>
                  <a:gd name="T32" fmla="*/ 30 w 48"/>
                  <a:gd name="T33" fmla="*/ 17 h 18"/>
                  <a:gd name="T34" fmla="*/ 39 w 48"/>
                  <a:gd name="T35" fmla="*/ 14 h 18"/>
                  <a:gd name="T36" fmla="*/ 48 w 48"/>
                  <a:gd name="T37" fmla="*/ 7 h 18"/>
                  <a:gd name="T38" fmla="*/ 48 w 48"/>
                  <a:gd name="T39" fmla="*/ 7 h 18"/>
                  <a:gd name="T40" fmla="*/ 43 w 48"/>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18">
                    <a:moveTo>
                      <a:pt x="43" y="0"/>
                    </a:moveTo>
                    <a:lnTo>
                      <a:pt x="43" y="0"/>
                    </a:lnTo>
                    <a:lnTo>
                      <a:pt x="34" y="7"/>
                    </a:lnTo>
                    <a:lnTo>
                      <a:pt x="27" y="10"/>
                    </a:lnTo>
                    <a:lnTo>
                      <a:pt x="22" y="11"/>
                    </a:lnTo>
                    <a:lnTo>
                      <a:pt x="17" y="11"/>
                    </a:lnTo>
                    <a:lnTo>
                      <a:pt x="14" y="10"/>
                    </a:lnTo>
                    <a:lnTo>
                      <a:pt x="10" y="7"/>
                    </a:lnTo>
                    <a:lnTo>
                      <a:pt x="7" y="4"/>
                    </a:lnTo>
                    <a:lnTo>
                      <a:pt x="4" y="2"/>
                    </a:lnTo>
                    <a:lnTo>
                      <a:pt x="0" y="9"/>
                    </a:lnTo>
                    <a:lnTo>
                      <a:pt x="2" y="11"/>
                    </a:lnTo>
                    <a:lnTo>
                      <a:pt x="5" y="14"/>
                    </a:lnTo>
                    <a:lnTo>
                      <a:pt x="11" y="17"/>
                    </a:lnTo>
                    <a:lnTo>
                      <a:pt x="17" y="18"/>
                    </a:lnTo>
                    <a:lnTo>
                      <a:pt x="22" y="18"/>
                    </a:lnTo>
                    <a:lnTo>
                      <a:pt x="30" y="17"/>
                    </a:lnTo>
                    <a:lnTo>
                      <a:pt x="39" y="14"/>
                    </a:lnTo>
                    <a:lnTo>
                      <a:pt x="48" y="7"/>
                    </a:lnTo>
                    <a:lnTo>
                      <a:pt x="48" y="7"/>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0" name="Freeform 304"/>
              <p:cNvSpPr>
                <a:spLocks noChangeAspect="1"/>
              </p:cNvSpPr>
              <p:nvPr/>
            </p:nvSpPr>
            <p:spPr bwMode="auto">
              <a:xfrm>
                <a:off x="973" y="829"/>
                <a:ext cx="24" cy="46"/>
              </a:xfrm>
              <a:custGeom>
                <a:avLst/>
                <a:gdLst>
                  <a:gd name="T0" fmla="*/ 41 w 50"/>
                  <a:gd name="T1" fmla="*/ 0 h 94"/>
                  <a:gd name="T2" fmla="*/ 41 w 50"/>
                  <a:gd name="T3" fmla="*/ 0 h 94"/>
                  <a:gd name="T4" fmla="*/ 41 w 50"/>
                  <a:gd name="T5" fmla="*/ 12 h 94"/>
                  <a:gd name="T6" fmla="*/ 41 w 50"/>
                  <a:gd name="T7" fmla="*/ 25 h 94"/>
                  <a:gd name="T8" fmla="*/ 37 w 50"/>
                  <a:gd name="T9" fmla="*/ 36 h 94"/>
                  <a:gd name="T10" fmla="*/ 33 w 50"/>
                  <a:gd name="T11" fmla="*/ 48 h 94"/>
                  <a:gd name="T12" fmla="*/ 26 w 50"/>
                  <a:gd name="T13" fmla="*/ 58 h 94"/>
                  <a:gd name="T14" fmla="*/ 18 w 50"/>
                  <a:gd name="T15" fmla="*/ 69 h 94"/>
                  <a:gd name="T16" fmla="*/ 10 w 50"/>
                  <a:gd name="T17" fmla="*/ 79 h 94"/>
                  <a:gd name="T18" fmla="*/ 0 w 50"/>
                  <a:gd name="T19" fmla="*/ 87 h 94"/>
                  <a:gd name="T20" fmla="*/ 5 w 50"/>
                  <a:gd name="T21" fmla="*/ 94 h 94"/>
                  <a:gd name="T22" fmla="*/ 14 w 50"/>
                  <a:gd name="T23" fmla="*/ 83 h 94"/>
                  <a:gd name="T24" fmla="*/ 25 w 50"/>
                  <a:gd name="T25" fmla="*/ 74 h 94"/>
                  <a:gd name="T26" fmla="*/ 33 w 50"/>
                  <a:gd name="T27" fmla="*/ 63 h 94"/>
                  <a:gd name="T28" fmla="*/ 40 w 50"/>
                  <a:gd name="T29" fmla="*/ 50 h 94"/>
                  <a:gd name="T30" fmla="*/ 44 w 50"/>
                  <a:gd name="T31" fmla="*/ 38 h 94"/>
                  <a:gd name="T32" fmla="*/ 48 w 50"/>
                  <a:gd name="T33" fmla="*/ 25 h 94"/>
                  <a:gd name="T34" fmla="*/ 50 w 50"/>
                  <a:gd name="T35" fmla="*/ 12 h 94"/>
                  <a:gd name="T36" fmla="*/ 48 w 50"/>
                  <a:gd name="T37" fmla="*/ 0 h 94"/>
                  <a:gd name="T38" fmla="*/ 48 w 50"/>
                  <a:gd name="T39" fmla="*/ 0 h 94"/>
                  <a:gd name="T40" fmla="*/ 41 w 50"/>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94">
                    <a:moveTo>
                      <a:pt x="41" y="0"/>
                    </a:moveTo>
                    <a:lnTo>
                      <a:pt x="41" y="0"/>
                    </a:lnTo>
                    <a:lnTo>
                      <a:pt x="41" y="12"/>
                    </a:lnTo>
                    <a:lnTo>
                      <a:pt x="41" y="25"/>
                    </a:lnTo>
                    <a:lnTo>
                      <a:pt x="37" y="36"/>
                    </a:lnTo>
                    <a:lnTo>
                      <a:pt x="33" y="48"/>
                    </a:lnTo>
                    <a:lnTo>
                      <a:pt x="26" y="58"/>
                    </a:lnTo>
                    <a:lnTo>
                      <a:pt x="18" y="69"/>
                    </a:lnTo>
                    <a:lnTo>
                      <a:pt x="10" y="79"/>
                    </a:lnTo>
                    <a:lnTo>
                      <a:pt x="0" y="87"/>
                    </a:lnTo>
                    <a:lnTo>
                      <a:pt x="5" y="94"/>
                    </a:lnTo>
                    <a:lnTo>
                      <a:pt x="14" y="83"/>
                    </a:lnTo>
                    <a:lnTo>
                      <a:pt x="25" y="74"/>
                    </a:lnTo>
                    <a:lnTo>
                      <a:pt x="33" y="63"/>
                    </a:lnTo>
                    <a:lnTo>
                      <a:pt x="40" y="50"/>
                    </a:lnTo>
                    <a:lnTo>
                      <a:pt x="44" y="38"/>
                    </a:lnTo>
                    <a:lnTo>
                      <a:pt x="48" y="25"/>
                    </a:lnTo>
                    <a:lnTo>
                      <a:pt x="50" y="12"/>
                    </a:lnTo>
                    <a:lnTo>
                      <a:pt x="48" y="0"/>
                    </a:lnTo>
                    <a:lnTo>
                      <a:pt x="48"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1" name="Freeform 305"/>
              <p:cNvSpPr>
                <a:spLocks noChangeAspect="1"/>
              </p:cNvSpPr>
              <p:nvPr/>
            </p:nvSpPr>
            <p:spPr bwMode="auto">
              <a:xfrm>
                <a:off x="991" y="777"/>
                <a:ext cx="6" cy="52"/>
              </a:xfrm>
              <a:custGeom>
                <a:avLst/>
                <a:gdLst>
                  <a:gd name="T0" fmla="*/ 11 w 12"/>
                  <a:gd name="T1" fmla="*/ 3 h 102"/>
                  <a:gd name="T2" fmla="*/ 3 w 12"/>
                  <a:gd name="T3" fmla="*/ 4 h 102"/>
                  <a:gd name="T4" fmla="*/ 3 w 12"/>
                  <a:gd name="T5" fmla="*/ 21 h 102"/>
                  <a:gd name="T6" fmla="*/ 0 w 12"/>
                  <a:gd name="T7" fmla="*/ 46 h 102"/>
                  <a:gd name="T8" fmla="*/ 1 w 12"/>
                  <a:gd name="T9" fmla="*/ 76 h 102"/>
                  <a:gd name="T10" fmla="*/ 4 w 12"/>
                  <a:gd name="T11" fmla="*/ 102 h 102"/>
                  <a:gd name="T12" fmla="*/ 11 w 12"/>
                  <a:gd name="T13" fmla="*/ 102 h 102"/>
                  <a:gd name="T14" fmla="*/ 8 w 12"/>
                  <a:gd name="T15" fmla="*/ 76 h 102"/>
                  <a:gd name="T16" fmla="*/ 10 w 12"/>
                  <a:gd name="T17" fmla="*/ 46 h 102"/>
                  <a:gd name="T18" fmla="*/ 10 w 12"/>
                  <a:gd name="T19" fmla="*/ 21 h 102"/>
                  <a:gd name="T20" fmla="*/ 12 w 12"/>
                  <a:gd name="T21" fmla="*/ 4 h 102"/>
                  <a:gd name="T22" fmla="*/ 4 w 12"/>
                  <a:gd name="T23" fmla="*/ 6 h 102"/>
                  <a:gd name="T24" fmla="*/ 12 w 12"/>
                  <a:gd name="T25" fmla="*/ 4 h 102"/>
                  <a:gd name="T26" fmla="*/ 11 w 12"/>
                  <a:gd name="T27" fmla="*/ 1 h 102"/>
                  <a:gd name="T28" fmla="*/ 7 w 12"/>
                  <a:gd name="T29" fmla="*/ 0 h 102"/>
                  <a:gd name="T30" fmla="*/ 4 w 12"/>
                  <a:gd name="T31" fmla="*/ 1 h 102"/>
                  <a:gd name="T32" fmla="*/ 3 w 12"/>
                  <a:gd name="T33" fmla="*/ 4 h 102"/>
                  <a:gd name="T34" fmla="*/ 11 w 12"/>
                  <a:gd name="T35"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02">
                    <a:moveTo>
                      <a:pt x="11" y="3"/>
                    </a:moveTo>
                    <a:lnTo>
                      <a:pt x="3" y="4"/>
                    </a:lnTo>
                    <a:lnTo>
                      <a:pt x="3" y="21"/>
                    </a:lnTo>
                    <a:lnTo>
                      <a:pt x="0" y="46"/>
                    </a:lnTo>
                    <a:lnTo>
                      <a:pt x="1" y="76"/>
                    </a:lnTo>
                    <a:lnTo>
                      <a:pt x="4" y="102"/>
                    </a:lnTo>
                    <a:lnTo>
                      <a:pt x="11" y="102"/>
                    </a:lnTo>
                    <a:lnTo>
                      <a:pt x="8" y="76"/>
                    </a:lnTo>
                    <a:lnTo>
                      <a:pt x="10" y="46"/>
                    </a:lnTo>
                    <a:lnTo>
                      <a:pt x="10" y="21"/>
                    </a:lnTo>
                    <a:lnTo>
                      <a:pt x="12" y="4"/>
                    </a:lnTo>
                    <a:lnTo>
                      <a:pt x="4" y="6"/>
                    </a:lnTo>
                    <a:lnTo>
                      <a:pt x="12" y="4"/>
                    </a:lnTo>
                    <a:lnTo>
                      <a:pt x="11" y="1"/>
                    </a:lnTo>
                    <a:lnTo>
                      <a:pt x="7" y="0"/>
                    </a:lnTo>
                    <a:lnTo>
                      <a:pt x="4" y="1"/>
                    </a:lnTo>
                    <a:lnTo>
                      <a:pt x="3" y="4"/>
                    </a:lnTo>
                    <a:lnTo>
                      <a:pt x="1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2" name="Freeform 306"/>
              <p:cNvSpPr>
                <a:spLocks noChangeAspect="1"/>
              </p:cNvSpPr>
              <p:nvPr/>
            </p:nvSpPr>
            <p:spPr bwMode="auto">
              <a:xfrm>
                <a:off x="993" y="779"/>
                <a:ext cx="27" cy="87"/>
              </a:xfrm>
              <a:custGeom>
                <a:avLst/>
                <a:gdLst>
                  <a:gd name="T0" fmla="*/ 49 w 54"/>
                  <a:gd name="T1" fmla="*/ 174 h 174"/>
                  <a:gd name="T2" fmla="*/ 50 w 54"/>
                  <a:gd name="T3" fmla="*/ 174 h 174"/>
                  <a:gd name="T4" fmla="*/ 54 w 54"/>
                  <a:gd name="T5" fmla="*/ 163 h 174"/>
                  <a:gd name="T6" fmla="*/ 50 w 54"/>
                  <a:gd name="T7" fmla="*/ 144 h 174"/>
                  <a:gd name="T8" fmla="*/ 45 w 54"/>
                  <a:gd name="T9" fmla="*/ 121 h 174"/>
                  <a:gd name="T10" fmla="*/ 38 w 54"/>
                  <a:gd name="T11" fmla="*/ 94 h 174"/>
                  <a:gd name="T12" fmla="*/ 29 w 54"/>
                  <a:gd name="T13" fmla="*/ 67 h 174"/>
                  <a:gd name="T14" fmla="*/ 20 w 54"/>
                  <a:gd name="T15" fmla="*/ 41 h 174"/>
                  <a:gd name="T16" fmla="*/ 12 w 54"/>
                  <a:gd name="T17" fmla="*/ 18 h 174"/>
                  <a:gd name="T18" fmla="*/ 7 w 54"/>
                  <a:gd name="T19" fmla="*/ 0 h 174"/>
                  <a:gd name="T20" fmla="*/ 0 w 54"/>
                  <a:gd name="T21" fmla="*/ 3 h 174"/>
                  <a:gd name="T22" fmla="*/ 6 w 54"/>
                  <a:gd name="T23" fmla="*/ 20 h 174"/>
                  <a:gd name="T24" fmla="*/ 14 w 54"/>
                  <a:gd name="T25" fmla="*/ 43 h 174"/>
                  <a:gd name="T26" fmla="*/ 22 w 54"/>
                  <a:gd name="T27" fmla="*/ 69 h 174"/>
                  <a:gd name="T28" fmla="*/ 31 w 54"/>
                  <a:gd name="T29" fmla="*/ 96 h 174"/>
                  <a:gd name="T30" fmla="*/ 38 w 54"/>
                  <a:gd name="T31" fmla="*/ 121 h 174"/>
                  <a:gd name="T32" fmla="*/ 44 w 54"/>
                  <a:gd name="T33" fmla="*/ 144 h 174"/>
                  <a:gd name="T34" fmla="*/ 45 w 54"/>
                  <a:gd name="T35" fmla="*/ 163 h 174"/>
                  <a:gd name="T36" fmla="*/ 44 w 54"/>
                  <a:gd name="T37" fmla="*/ 170 h 174"/>
                  <a:gd name="T38" fmla="*/ 45 w 54"/>
                  <a:gd name="T39" fmla="*/ 170 h 174"/>
                  <a:gd name="T40" fmla="*/ 49 w 54"/>
                  <a:gd name="T4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174">
                    <a:moveTo>
                      <a:pt x="49" y="174"/>
                    </a:moveTo>
                    <a:lnTo>
                      <a:pt x="50" y="174"/>
                    </a:lnTo>
                    <a:lnTo>
                      <a:pt x="54" y="163"/>
                    </a:lnTo>
                    <a:lnTo>
                      <a:pt x="50" y="144"/>
                    </a:lnTo>
                    <a:lnTo>
                      <a:pt x="45" y="121"/>
                    </a:lnTo>
                    <a:lnTo>
                      <a:pt x="38" y="94"/>
                    </a:lnTo>
                    <a:lnTo>
                      <a:pt x="29" y="67"/>
                    </a:lnTo>
                    <a:lnTo>
                      <a:pt x="20" y="41"/>
                    </a:lnTo>
                    <a:lnTo>
                      <a:pt x="12" y="18"/>
                    </a:lnTo>
                    <a:lnTo>
                      <a:pt x="7" y="0"/>
                    </a:lnTo>
                    <a:lnTo>
                      <a:pt x="0" y="3"/>
                    </a:lnTo>
                    <a:lnTo>
                      <a:pt x="6" y="20"/>
                    </a:lnTo>
                    <a:lnTo>
                      <a:pt x="14" y="43"/>
                    </a:lnTo>
                    <a:lnTo>
                      <a:pt x="22" y="69"/>
                    </a:lnTo>
                    <a:lnTo>
                      <a:pt x="31" y="96"/>
                    </a:lnTo>
                    <a:lnTo>
                      <a:pt x="38" y="121"/>
                    </a:lnTo>
                    <a:lnTo>
                      <a:pt x="44" y="144"/>
                    </a:lnTo>
                    <a:lnTo>
                      <a:pt x="45" y="163"/>
                    </a:lnTo>
                    <a:lnTo>
                      <a:pt x="44" y="170"/>
                    </a:lnTo>
                    <a:lnTo>
                      <a:pt x="45" y="170"/>
                    </a:lnTo>
                    <a:lnTo>
                      <a:pt x="49" y="1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3" name="Freeform 307"/>
              <p:cNvSpPr>
                <a:spLocks noChangeAspect="1"/>
              </p:cNvSpPr>
              <p:nvPr/>
            </p:nvSpPr>
            <p:spPr bwMode="auto">
              <a:xfrm>
                <a:off x="983" y="864"/>
                <a:ext cx="35" cy="54"/>
              </a:xfrm>
              <a:custGeom>
                <a:avLst/>
                <a:gdLst>
                  <a:gd name="T0" fmla="*/ 7 w 70"/>
                  <a:gd name="T1" fmla="*/ 107 h 108"/>
                  <a:gd name="T2" fmla="*/ 8 w 70"/>
                  <a:gd name="T3" fmla="*/ 103 h 108"/>
                  <a:gd name="T4" fmla="*/ 10 w 70"/>
                  <a:gd name="T5" fmla="*/ 89 h 108"/>
                  <a:gd name="T6" fmla="*/ 16 w 70"/>
                  <a:gd name="T7" fmla="*/ 73 h 108"/>
                  <a:gd name="T8" fmla="*/ 24 w 70"/>
                  <a:gd name="T9" fmla="*/ 59 h 108"/>
                  <a:gd name="T10" fmla="*/ 35 w 70"/>
                  <a:gd name="T11" fmla="*/ 45 h 108"/>
                  <a:gd name="T12" fmla="*/ 46 w 70"/>
                  <a:gd name="T13" fmla="*/ 31 h 108"/>
                  <a:gd name="T14" fmla="*/ 55 w 70"/>
                  <a:gd name="T15" fmla="*/ 19 h 108"/>
                  <a:gd name="T16" fmla="*/ 65 w 70"/>
                  <a:gd name="T17" fmla="*/ 11 h 108"/>
                  <a:gd name="T18" fmla="*/ 70 w 70"/>
                  <a:gd name="T19" fmla="*/ 4 h 108"/>
                  <a:gd name="T20" fmla="*/ 66 w 70"/>
                  <a:gd name="T21" fmla="*/ 0 h 108"/>
                  <a:gd name="T22" fmla="*/ 60 w 70"/>
                  <a:gd name="T23" fmla="*/ 7 h 108"/>
                  <a:gd name="T24" fmla="*/ 51 w 70"/>
                  <a:gd name="T25" fmla="*/ 15 h 108"/>
                  <a:gd name="T26" fmla="*/ 39 w 70"/>
                  <a:gd name="T27" fmla="*/ 26 h 108"/>
                  <a:gd name="T28" fmla="*/ 28 w 70"/>
                  <a:gd name="T29" fmla="*/ 40 h 108"/>
                  <a:gd name="T30" fmla="*/ 17 w 70"/>
                  <a:gd name="T31" fmla="*/ 55 h 108"/>
                  <a:gd name="T32" fmla="*/ 9 w 70"/>
                  <a:gd name="T33" fmla="*/ 71 h 108"/>
                  <a:gd name="T34" fmla="*/ 4 w 70"/>
                  <a:gd name="T35" fmla="*/ 87 h 108"/>
                  <a:gd name="T36" fmla="*/ 1 w 70"/>
                  <a:gd name="T37" fmla="*/ 103 h 108"/>
                  <a:gd name="T38" fmla="*/ 2 w 70"/>
                  <a:gd name="T39" fmla="*/ 100 h 108"/>
                  <a:gd name="T40" fmla="*/ 0 w 70"/>
                  <a:gd name="T41" fmla="*/ 103 h 108"/>
                  <a:gd name="T42" fmla="*/ 1 w 70"/>
                  <a:gd name="T43" fmla="*/ 107 h 108"/>
                  <a:gd name="T44" fmla="*/ 5 w 70"/>
                  <a:gd name="T45" fmla="*/ 108 h 108"/>
                  <a:gd name="T46" fmla="*/ 8 w 70"/>
                  <a:gd name="T47" fmla="*/ 107 h 108"/>
                  <a:gd name="T48" fmla="*/ 9 w 70"/>
                  <a:gd name="T49" fmla="*/ 103 h 108"/>
                  <a:gd name="T50" fmla="*/ 7 w 70"/>
                  <a:gd name="T51"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108">
                    <a:moveTo>
                      <a:pt x="7" y="107"/>
                    </a:moveTo>
                    <a:lnTo>
                      <a:pt x="8" y="103"/>
                    </a:lnTo>
                    <a:lnTo>
                      <a:pt x="10" y="89"/>
                    </a:lnTo>
                    <a:lnTo>
                      <a:pt x="16" y="73"/>
                    </a:lnTo>
                    <a:lnTo>
                      <a:pt x="24" y="59"/>
                    </a:lnTo>
                    <a:lnTo>
                      <a:pt x="35" y="45"/>
                    </a:lnTo>
                    <a:lnTo>
                      <a:pt x="46" y="31"/>
                    </a:lnTo>
                    <a:lnTo>
                      <a:pt x="55" y="19"/>
                    </a:lnTo>
                    <a:lnTo>
                      <a:pt x="65" y="11"/>
                    </a:lnTo>
                    <a:lnTo>
                      <a:pt x="70" y="4"/>
                    </a:lnTo>
                    <a:lnTo>
                      <a:pt x="66" y="0"/>
                    </a:lnTo>
                    <a:lnTo>
                      <a:pt x="60" y="7"/>
                    </a:lnTo>
                    <a:lnTo>
                      <a:pt x="51" y="15"/>
                    </a:lnTo>
                    <a:lnTo>
                      <a:pt x="39" y="26"/>
                    </a:lnTo>
                    <a:lnTo>
                      <a:pt x="28" y="40"/>
                    </a:lnTo>
                    <a:lnTo>
                      <a:pt x="17" y="55"/>
                    </a:lnTo>
                    <a:lnTo>
                      <a:pt x="9" y="71"/>
                    </a:lnTo>
                    <a:lnTo>
                      <a:pt x="4" y="87"/>
                    </a:lnTo>
                    <a:lnTo>
                      <a:pt x="1" y="103"/>
                    </a:lnTo>
                    <a:lnTo>
                      <a:pt x="2" y="100"/>
                    </a:lnTo>
                    <a:lnTo>
                      <a:pt x="0" y="103"/>
                    </a:lnTo>
                    <a:lnTo>
                      <a:pt x="1" y="107"/>
                    </a:lnTo>
                    <a:lnTo>
                      <a:pt x="5" y="108"/>
                    </a:lnTo>
                    <a:lnTo>
                      <a:pt x="8" y="107"/>
                    </a:lnTo>
                    <a:lnTo>
                      <a:pt x="9" y="103"/>
                    </a:lnTo>
                    <a:lnTo>
                      <a:pt x="7"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4" name="Freeform 308"/>
              <p:cNvSpPr>
                <a:spLocks noChangeAspect="1"/>
              </p:cNvSpPr>
              <p:nvPr/>
            </p:nvSpPr>
            <p:spPr bwMode="auto">
              <a:xfrm>
                <a:off x="985" y="663"/>
                <a:ext cx="339" cy="264"/>
              </a:xfrm>
              <a:custGeom>
                <a:avLst/>
                <a:gdLst>
                  <a:gd name="T0" fmla="*/ 674 w 679"/>
                  <a:gd name="T1" fmla="*/ 34 h 528"/>
                  <a:gd name="T2" fmla="*/ 646 w 679"/>
                  <a:gd name="T3" fmla="*/ 136 h 528"/>
                  <a:gd name="T4" fmla="*/ 631 w 679"/>
                  <a:gd name="T5" fmla="*/ 260 h 528"/>
                  <a:gd name="T6" fmla="*/ 605 w 679"/>
                  <a:gd name="T7" fmla="*/ 298 h 528"/>
                  <a:gd name="T8" fmla="*/ 572 w 679"/>
                  <a:gd name="T9" fmla="*/ 320 h 528"/>
                  <a:gd name="T10" fmla="*/ 535 w 679"/>
                  <a:gd name="T11" fmla="*/ 337 h 528"/>
                  <a:gd name="T12" fmla="*/ 513 w 679"/>
                  <a:gd name="T13" fmla="*/ 353 h 528"/>
                  <a:gd name="T14" fmla="*/ 487 w 679"/>
                  <a:gd name="T15" fmla="*/ 374 h 528"/>
                  <a:gd name="T16" fmla="*/ 435 w 679"/>
                  <a:gd name="T17" fmla="*/ 391 h 528"/>
                  <a:gd name="T18" fmla="*/ 384 w 679"/>
                  <a:gd name="T19" fmla="*/ 414 h 528"/>
                  <a:gd name="T20" fmla="*/ 315 w 679"/>
                  <a:gd name="T21" fmla="*/ 447 h 528"/>
                  <a:gd name="T22" fmla="*/ 253 w 679"/>
                  <a:gd name="T23" fmla="*/ 466 h 528"/>
                  <a:gd name="T24" fmla="*/ 175 w 679"/>
                  <a:gd name="T25" fmla="*/ 502 h 528"/>
                  <a:gd name="T26" fmla="*/ 115 w 679"/>
                  <a:gd name="T27" fmla="*/ 517 h 528"/>
                  <a:gd name="T28" fmla="*/ 39 w 679"/>
                  <a:gd name="T29" fmla="*/ 527 h 528"/>
                  <a:gd name="T30" fmla="*/ 1 w 679"/>
                  <a:gd name="T31" fmla="*/ 516 h 528"/>
                  <a:gd name="T32" fmla="*/ 39 w 679"/>
                  <a:gd name="T33" fmla="*/ 505 h 528"/>
                  <a:gd name="T34" fmla="*/ 83 w 679"/>
                  <a:gd name="T35" fmla="*/ 493 h 528"/>
                  <a:gd name="T36" fmla="*/ 106 w 679"/>
                  <a:gd name="T37" fmla="*/ 471 h 528"/>
                  <a:gd name="T38" fmla="*/ 136 w 679"/>
                  <a:gd name="T39" fmla="*/ 449 h 528"/>
                  <a:gd name="T40" fmla="*/ 179 w 679"/>
                  <a:gd name="T41" fmla="*/ 427 h 528"/>
                  <a:gd name="T42" fmla="*/ 230 w 679"/>
                  <a:gd name="T43" fmla="*/ 400 h 528"/>
                  <a:gd name="T44" fmla="*/ 255 w 679"/>
                  <a:gd name="T45" fmla="*/ 383 h 528"/>
                  <a:gd name="T46" fmla="*/ 245 w 679"/>
                  <a:gd name="T47" fmla="*/ 407 h 528"/>
                  <a:gd name="T48" fmla="*/ 291 w 679"/>
                  <a:gd name="T49" fmla="*/ 404 h 528"/>
                  <a:gd name="T50" fmla="*/ 327 w 679"/>
                  <a:gd name="T51" fmla="*/ 379 h 528"/>
                  <a:gd name="T52" fmla="*/ 354 w 679"/>
                  <a:gd name="T53" fmla="*/ 328 h 528"/>
                  <a:gd name="T54" fmla="*/ 359 w 679"/>
                  <a:gd name="T55" fmla="*/ 259 h 528"/>
                  <a:gd name="T56" fmla="*/ 374 w 679"/>
                  <a:gd name="T57" fmla="*/ 256 h 528"/>
                  <a:gd name="T58" fmla="*/ 399 w 679"/>
                  <a:gd name="T59" fmla="*/ 271 h 528"/>
                  <a:gd name="T60" fmla="*/ 406 w 679"/>
                  <a:gd name="T61" fmla="*/ 246 h 528"/>
                  <a:gd name="T62" fmla="*/ 410 w 679"/>
                  <a:gd name="T63" fmla="*/ 237 h 528"/>
                  <a:gd name="T64" fmla="*/ 425 w 679"/>
                  <a:gd name="T65" fmla="*/ 244 h 528"/>
                  <a:gd name="T66" fmla="*/ 437 w 679"/>
                  <a:gd name="T67" fmla="*/ 228 h 528"/>
                  <a:gd name="T68" fmla="*/ 473 w 679"/>
                  <a:gd name="T69" fmla="*/ 253 h 528"/>
                  <a:gd name="T70" fmla="*/ 530 w 679"/>
                  <a:gd name="T71" fmla="*/ 282 h 528"/>
                  <a:gd name="T72" fmla="*/ 521 w 679"/>
                  <a:gd name="T73" fmla="*/ 261 h 528"/>
                  <a:gd name="T74" fmla="*/ 498 w 679"/>
                  <a:gd name="T75" fmla="*/ 238 h 528"/>
                  <a:gd name="T76" fmla="*/ 469 w 679"/>
                  <a:gd name="T77" fmla="*/ 215 h 528"/>
                  <a:gd name="T78" fmla="*/ 489 w 679"/>
                  <a:gd name="T79" fmla="*/ 209 h 528"/>
                  <a:gd name="T80" fmla="*/ 504 w 679"/>
                  <a:gd name="T81" fmla="*/ 210 h 528"/>
                  <a:gd name="T82" fmla="*/ 521 w 679"/>
                  <a:gd name="T83" fmla="*/ 215 h 528"/>
                  <a:gd name="T84" fmla="*/ 549 w 679"/>
                  <a:gd name="T85" fmla="*/ 216 h 528"/>
                  <a:gd name="T86" fmla="*/ 578 w 679"/>
                  <a:gd name="T87" fmla="*/ 220 h 528"/>
                  <a:gd name="T88" fmla="*/ 608 w 679"/>
                  <a:gd name="T89" fmla="*/ 207 h 528"/>
                  <a:gd name="T90" fmla="*/ 606 w 679"/>
                  <a:gd name="T91" fmla="*/ 163 h 528"/>
                  <a:gd name="T92" fmla="*/ 612 w 679"/>
                  <a:gd name="T93" fmla="*/ 111 h 528"/>
                  <a:gd name="T94" fmla="*/ 604 w 679"/>
                  <a:gd name="T95" fmla="*/ 83 h 528"/>
                  <a:gd name="T96" fmla="*/ 590 w 679"/>
                  <a:gd name="T97" fmla="*/ 56 h 528"/>
                  <a:gd name="T98" fmla="*/ 577 w 679"/>
                  <a:gd name="T99" fmla="*/ 17 h 528"/>
                  <a:gd name="T100" fmla="*/ 611 w 679"/>
                  <a:gd name="T101" fmla="*/ 2 h 528"/>
                  <a:gd name="T102" fmla="*/ 667 w 679"/>
                  <a:gd name="T103" fmla="*/ 1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9" h="528">
                    <a:moveTo>
                      <a:pt x="679" y="2"/>
                    </a:moveTo>
                    <a:lnTo>
                      <a:pt x="677" y="11"/>
                    </a:lnTo>
                    <a:lnTo>
                      <a:pt x="676" y="23"/>
                    </a:lnTo>
                    <a:lnTo>
                      <a:pt x="674" y="34"/>
                    </a:lnTo>
                    <a:lnTo>
                      <a:pt x="671" y="43"/>
                    </a:lnTo>
                    <a:lnTo>
                      <a:pt x="658" y="68"/>
                    </a:lnTo>
                    <a:lnTo>
                      <a:pt x="650" y="100"/>
                    </a:lnTo>
                    <a:lnTo>
                      <a:pt x="646" y="136"/>
                    </a:lnTo>
                    <a:lnTo>
                      <a:pt x="644" y="172"/>
                    </a:lnTo>
                    <a:lnTo>
                      <a:pt x="644" y="205"/>
                    </a:lnTo>
                    <a:lnTo>
                      <a:pt x="640" y="235"/>
                    </a:lnTo>
                    <a:lnTo>
                      <a:pt x="631" y="260"/>
                    </a:lnTo>
                    <a:lnTo>
                      <a:pt x="613" y="276"/>
                    </a:lnTo>
                    <a:lnTo>
                      <a:pt x="613" y="284"/>
                    </a:lnTo>
                    <a:lnTo>
                      <a:pt x="610" y="291"/>
                    </a:lnTo>
                    <a:lnTo>
                      <a:pt x="605" y="298"/>
                    </a:lnTo>
                    <a:lnTo>
                      <a:pt x="598" y="304"/>
                    </a:lnTo>
                    <a:lnTo>
                      <a:pt x="590" y="309"/>
                    </a:lnTo>
                    <a:lnTo>
                      <a:pt x="581" y="315"/>
                    </a:lnTo>
                    <a:lnTo>
                      <a:pt x="572" y="320"/>
                    </a:lnTo>
                    <a:lnTo>
                      <a:pt x="562" y="324"/>
                    </a:lnTo>
                    <a:lnTo>
                      <a:pt x="552" y="329"/>
                    </a:lnTo>
                    <a:lnTo>
                      <a:pt x="543" y="333"/>
                    </a:lnTo>
                    <a:lnTo>
                      <a:pt x="535" y="337"/>
                    </a:lnTo>
                    <a:lnTo>
                      <a:pt x="528" y="341"/>
                    </a:lnTo>
                    <a:lnTo>
                      <a:pt x="522" y="345"/>
                    </a:lnTo>
                    <a:lnTo>
                      <a:pt x="518" y="349"/>
                    </a:lnTo>
                    <a:lnTo>
                      <a:pt x="513" y="353"/>
                    </a:lnTo>
                    <a:lnTo>
                      <a:pt x="511" y="358"/>
                    </a:lnTo>
                    <a:lnTo>
                      <a:pt x="506" y="364"/>
                    </a:lnTo>
                    <a:lnTo>
                      <a:pt x="498" y="368"/>
                    </a:lnTo>
                    <a:lnTo>
                      <a:pt x="487" y="374"/>
                    </a:lnTo>
                    <a:lnTo>
                      <a:pt x="474" y="379"/>
                    </a:lnTo>
                    <a:lnTo>
                      <a:pt x="460" y="383"/>
                    </a:lnTo>
                    <a:lnTo>
                      <a:pt x="446" y="388"/>
                    </a:lnTo>
                    <a:lnTo>
                      <a:pt x="435" y="391"/>
                    </a:lnTo>
                    <a:lnTo>
                      <a:pt x="425" y="395"/>
                    </a:lnTo>
                    <a:lnTo>
                      <a:pt x="414" y="399"/>
                    </a:lnTo>
                    <a:lnTo>
                      <a:pt x="400" y="405"/>
                    </a:lnTo>
                    <a:lnTo>
                      <a:pt x="384" y="414"/>
                    </a:lnTo>
                    <a:lnTo>
                      <a:pt x="366" y="423"/>
                    </a:lnTo>
                    <a:lnTo>
                      <a:pt x="349" y="433"/>
                    </a:lnTo>
                    <a:lnTo>
                      <a:pt x="331" y="441"/>
                    </a:lnTo>
                    <a:lnTo>
                      <a:pt x="315" y="447"/>
                    </a:lnTo>
                    <a:lnTo>
                      <a:pt x="302" y="450"/>
                    </a:lnTo>
                    <a:lnTo>
                      <a:pt x="290" y="453"/>
                    </a:lnTo>
                    <a:lnTo>
                      <a:pt x="273" y="459"/>
                    </a:lnTo>
                    <a:lnTo>
                      <a:pt x="253" y="466"/>
                    </a:lnTo>
                    <a:lnTo>
                      <a:pt x="232" y="474"/>
                    </a:lnTo>
                    <a:lnTo>
                      <a:pt x="212" y="483"/>
                    </a:lnTo>
                    <a:lnTo>
                      <a:pt x="192" y="493"/>
                    </a:lnTo>
                    <a:lnTo>
                      <a:pt x="175" y="502"/>
                    </a:lnTo>
                    <a:lnTo>
                      <a:pt x="162" y="509"/>
                    </a:lnTo>
                    <a:lnTo>
                      <a:pt x="150" y="511"/>
                    </a:lnTo>
                    <a:lnTo>
                      <a:pt x="134" y="513"/>
                    </a:lnTo>
                    <a:lnTo>
                      <a:pt x="115" y="517"/>
                    </a:lnTo>
                    <a:lnTo>
                      <a:pt x="94" y="519"/>
                    </a:lnTo>
                    <a:lnTo>
                      <a:pt x="73" y="523"/>
                    </a:lnTo>
                    <a:lnTo>
                      <a:pt x="54" y="525"/>
                    </a:lnTo>
                    <a:lnTo>
                      <a:pt x="39" y="527"/>
                    </a:lnTo>
                    <a:lnTo>
                      <a:pt x="27" y="528"/>
                    </a:lnTo>
                    <a:lnTo>
                      <a:pt x="13" y="527"/>
                    </a:lnTo>
                    <a:lnTo>
                      <a:pt x="5" y="523"/>
                    </a:lnTo>
                    <a:lnTo>
                      <a:pt x="1" y="516"/>
                    </a:lnTo>
                    <a:lnTo>
                      <a:pt x="0" y="505"/>
                    </a:lnTo>
                    <a:lnTo>
                      <a:pt x="12" y="506"/>
                    </a:lnTo>
                    <a:lnTo>
                      <a:pt x="26" y="506"/>
                    </a:lnTo>
                    <a:lnTo>
                      <a:pt x="39" y="505"/>
                    </a:lnTo>
                    <a:lnTo>
                      <a:pt x="51" y="503"/>
                    </a:lnTo>
                    <a:lnTo>
                      <a:pt x="63" y="501"/>
                    </a:lnTo>
                    <a:lnTo>
                      <a:pt x="73" y="497"/>
                    </a:lnTo>
                    <a:lnTo>
                      <a:pt x="83" y="493"/>
                    </a:lnTo>
                    <a:lnTo>
                      <a:pt x="88" y="488"/>
                    </a:lnTo>
                    <a:lnTo>
                      <a:pt x="93" y="482"/>
                    </a:lnTo>
                    <a:lnTo>
                      <a:pt x="99" y="476"/>
                    </a:lnTo>
                    <a:lnTo>
                      <a:pt x="106" y="471"/>
                    </a:lnTo>
                    <a:lnTo>
                      <a:pt x="112" y="465"/>
                    </a:lnTo>
                    <a:lnTo>
                      <a:pt x="119" y="459"/>
                    </a:lnTo>
                    <a:lnTo>
                      <a:pt x="127" y="453"/>
                    </a:lnTo>
                    <a:lnTo>
                      <a:pt x="136" y="449"/>
                    </a:lnTo>
                    <a:lnTo>
                      <a:pt x="144" y="445"/>
                    </a:lnTo>
                    <a:lnTo>
                      <a:pt x="153" y="441"/>
                    </a:lnTo>
                    <a:lnTo>
                      <a:pt x="165" y="435"/>
                    </a:lnTo>
                    <a:lnTo>
                      <a:pt x="179" y="427"/>
                    </a:lnTo>
                    <a:lnTo>
                      <a:pt x="193" y="419"/>
                    </a:lnTo>
                    <a:lnTo>
                      <a:pt x="207" y="412"/>
                    </a:lnTo>
                    <a:lnTo>
                      <a:pt x="220" y="405"/>
                    </a:lnTo>
                    <a:lnTo>
                      <a:pt x="230" y="400"/>
                    </a:lnTo>
                    <a:lnTo>
                      <a:pt x="237" y="399"/>
                    </a:lnTo>
                    <a:lnTo>
                      <a:pt x="243" y="397"/>
                    </a:lnTo>
                    <a:lnTo>
                      <a:pt x="250" y="391"/>
                    </a:lnTo>
                    <a:lnTo>
                      <a:pt x="255" y="383"/>
                    </a:lnTo>
                    <a:lnTo>
                      <a:pt x="261" y="375"/>
                    </a:lnTo>
                    <a:lnTo>
                      <a:pt x="253" y="387"/>
                    </a:lnTo>
                    <a:lnTo>
                      <a:pt x="245" y="398"/>
                    </a:lnTo>
                    <a:lnTo>
                      <a:pt x="245" y="407"/>
                    </a:lnTo>
                    <a:lnTo>
                      <a:pt x="256" y="411"/>
                    </a:lnTo>
                    <a:lnTo>
                      <a:pt x="267" y="410"/>
                    </a:lnTo>
                    <a:lnTo>
                      <a:pt x="278" y="407"/>
                    </a:lnTo>
                    <a:lnTo>
                      <a:pt x="291" y="404"/>
                    </a:lnTo>
                    <a:lnTo>
                      <a:pt x="301" y="399"/>
                    </a:lnTo>
                    <a:lnTo>
                      <a:pt x="312" y="394"/>
                    </a:lnTo>
                    <a:lnTo>
                      <a:pt x="321" y="385"/>
                    </a:lnTo>
                    <a:lnTo>
                      <a:pt x="327" y="379"/>
                    </a:lnTo>
                    <a:lnTo>
                      <a:pt x="331" y="369"/>
                    </a:lnTo>
                    <a:lnTo>
                      <a:pt x="337" y="353"/>
                    </a:lnTo>
                    <a:lnTo>
                      <a:pt x="345" y="339"/>
                    </a:lnTo>
                    <a:lnTo>
                      <a:pt x="354" y="328"/>
                    </a:lnTo>
                    <a:lnTo>
                      <a:pt x="361" y="319"/>
                    </a:lnTo>
                    <a:lnTo>
                      <a:pt x="361" y="299"/>
                    </a:lnTo>
                    <a:lnTo>
                      <a:pt x="361" y="278"/>
                    </a:lnTo>
                    <a:lnTo>
                      <a:pt x="359" y="259"/>
                    </a:lnTo>
                    <a:lnTo>
                      <a:pt x="355" y="245"/>
                    </a:lnTo>
                    <a:lnTo>
                      <a:pt x="360" y="247"/>
                    </a:lnTo>
                    <a:lnTo>
                      <a:pt x="367" y="252"/>
                    </a:lnTo>
                    <a:lnTo>
                      <a:pt x="374" y="256"/>
                    </a:lnTo>
                    <a:lnTo>
                      <a:pt x="381" y="262"/>
                    </a:lnTo>
                    <a:lnTo>
                      <a:pt x="388" y="267"/>
                    </a:lnTo>
                    <a:lnTo>
                      <a:pt x="393" y="270"/>
                    </a:lnTo>
                    <a:lnTo>
                      <a:pt x="399" y="271"/>
                    </a:lnTo>
                    <a:lnTo>
                      <a:pt x="404" y="269"/>
                    </a:lnTo>
                    <a:lnTo>
                      <a:pt x="408" y="261"/>
                    </a:lnTo>
                    <a:lnTo>
                      <a:pt x="408" y="253"/>
                    </a:lnTo>
                    <a:lnTo>
                      <a:pt x="406" y="246"/>
                    </a:lnTo>
                    <a:lnTo>
                      <a:pt x="403" y="240"/>
                    </a:lnTo>
                    <a:lnTo>
                      <a:pt x="406" y="238"/>
                    </a:lnTo>
                    <a:lnTo>
                      <a:pt x="408" y="237"/>
                    </a:lnTo>
                    <a:lnTo>
                      <a:pt x="410" y="237"/>
                    </a:lnTo>
                    <a:lnTo>
                      <a:pt x="413" y="237"/>
                    </a:lnTo>
                    <a:lnTo>
                      <a:pt x="418" y="240"/>
                    </a:lnTo>
                    <a:lnTo>
                      <a:pt x="422" y="243"/>
                    </a:lnTo>
                    <a:lnTo>
                      <a:pt x="425" y="244"/>
                    </a:lnTo>
                    <a:lnTo>
                      <a:pt x="427" y="246"/>
                    </a:lnTo>
                    <a:lnTo>
                      <a:pt x="430" y="240"/>
                    </a:lnTo>
                    <a:lnTo>
                      <a:pt x="434" y="233"/>
                    </a:lnTo>
                    <a:lnTo>
                      <a:pt x="437" y="228"/>
                    </a:lnTo>
                    <a:lnTo>
                      <a:pt x="439" y="222"/>
                    </a:lnTo>
                    <a:lnTo>
                      <a:pt x="449" y="230"/>
                    </a:lnTo>
                    <a:lnTo>
                      <a:pt x="460" y="240"/>
                    </a:lnTo>
                    <a:lnTo>
                      <a:pt x="473" y="253"/>
                    </a:lnTo>
                    <a:lnTo>
                      <a:pt x="488" y="263"/>
                    </a:lnTo>
                    <a:lnTo>
                      <a:pt x="502" y="274"/>
                    </a:lnTo>
                    <a:lnTo>
                      <a:pt x="517" y="280"/>
                    </a:lnTo>
                    <a:lnTo>
                      <a:pt x="530" y="282"/>
                    </a:lnTo>
                    <a:lnTo>
                      <a:pt x="543" y="277"/>
                    </a:lnTo>
                    <a:lnTo>
                      <a:pt x="536" y="273"/>
                    </a:lnTo>
                    <a:lnTo>
                      <a:pt x="528" y="267"/>
                    </a:lnTo>
                    <a:lnTo>
                      <a:pt x="521" y="261"/>
                    </a:lnTo>
                    <a:lnTo>
                      <a:pt x="514" y="254"/>
                    </a:lnTo>
                    <a:lnTo>
                      <a:pt x="507" y="248"/>
                    </a:lnTo>
                    <a:lnTo>
                      <a:pt x="502" y="243"/>
                    </a:lnTo>
                    <a:lnTo>
                      <a:pt x="498" y="238"/>
                    </a:lnTo>
                    <a:lnTo>
                      <a:pt x="495" y="235"/>
                    </a:lnTo>
                    <a:lnTo>
                      <a:pt x="488" y="229"/>
                    </a:lnTo>
                    <a:lnTo>
                      <a:pt x="479" y="222"/>
                    </a:lnTo>
                    <a:lnTo>
                      <a:pt x="469" y="215"/>
                    </a:lnTo>
                    <a:lnTo>
                      <a:pt x="465" y="207"/>
                    </a:lnTo>
                    <a:lnTo>
                      <a:pt x="475" y="208"/>
                    </a:lnTo>
                    <a:lnTo>
                      <a:pt x="482" y="208"/>
                    </a:lnTo>
                    <a:lnTo>
                      <a:pt x="489" y="209"/>
                    </a:lnTo>
                    <a:lnTo>
                      <a:pt x="495" y="209"/>
                    </a:lnTo>
                    <a:lnTo>
                      <a:pt x="498" y="209"/>
                    </a:lnTo>
                    <a:lnTo>
                      <a:pt x="502" y="209"/>
                    </a:lnTo>
                    <a:lnTo>
                      <a:pt x="504" y="210"/>
                    </a:lnTo>
                    <a:lnTo>
                      <a:pt x="506" y="212"/>
                    </a:lnTo>
                    <a:lnTo>
                      <a:pt x="511" y="214"/>
                    </a:lnTo>
                    <a:lnTo>
                      <a:pt x="517" y="215"/>
                    </a:lnTo>
                    <a:lnTo>
                      <a:pt x="521" y="215"/>
                    </a:lnTo>
                    <a:lnTo>
                      <a:pt x="526" y="213"/>
                    </a:lnTo>
                    <a:lnTo>
                      <a:pt x="532" y="213"/>
                    </a:lnTo>
                    <a:lnTo>
                      <a:pt x="540" y="214"/>
                    </a:lnTo>
                    <a:lnTo>
                      <a:pt x="549" y="216"/>
                    </a:lnTo>
                    <a:lnTo>
                      <a:pt x="556" y="218"/>
                    </a:lnTo>
                    <a:lnTo>
                      <a:pt x="560" y="220"/>
                    </a:lnTo>
                    <a:lnTo>
                      <a:pt x="568" y="221"/>
                    </a:lnTo>
                    <a:lnTo>
                      <a:pt x="578" y="220"/>
                    </a:lnTo>
                    <a:lnTo>
                      <a:pt x="588" y="218"/>
                    </a:lnTo>
                    <a:lnTo>
                      <a:pt x="597" y="216"/>
                    </a:lnTo>
                    <a:lnTo>
                      <a:pt x="604" y="213"/>
                    </a:lnTo>
                    <a:lnTo>
                      <a:pt x="608" y="207"/>
                    </a:lnTo>
                    <a:lnTo>
                      <a:pt x="608" y="200"/>
                    </a:lnTo>
                    <a:lnTo>
                      <a:pt x="604" y="186"/>
                    </a:lnTo>
                    <a:lnTo>
                      <a:pt x="604" y="174"/>
                    </a:lnTo>
                    <a:lnTo>
                      <a:pt x="606" y="163"/>
                    </a:lnTo>
                    <a:lnTo>
                      <a:pt x="612" y="152"/>
                    </a:lnTo>
                    <a:lnTo>
                      <a:pt x="616" y="139"/>
                    </a:lnTo>
                    <a:lnTo>
                      <a:pt x="616" y="124"/>
                    </a:lnTo>
                    <a:lnTo>
                      <a:pt x="612" y="111"/>
                    </a:lnTo>
                    <a:lnTo>
                      <a:pt x="608" y="103"/>
                    </a:lnTo>
                    <a:lnTo>
                      <a:pt x="604" y="98"/>
                    </a:lnTo>
                    <a:lnTo>
                      <a:pt x="604" y="89"/>
                    </a:lnTo>
                    <a:lnTo>
                      <a:pt x="604" y="83"/>
                    </a:lnTo>
                    <a:lnTo>
                      <a:pt x="603" y="77"/>
                    </a:lnTo>
                    <a:lnTo>
                      <a:pt x="601" y="73"/>
                    </a:lnTo>
                    <a:lnTo>
                      <a:pt x="596" y="65"/>
                    </a:lnTo>
                    <a:lnTo>
                      <a:pt x="590" y="56"/>
                    </a:lnTo>
                    <a:lnTo>
                      <a:pt x="585" y="46"/>
                    </a:lnTo>
                    <a:lnTo>
                      <a:pt x="579" y="35"/>
                    </a:lnTo>
                    <a:lnTo>
                      <a:pt x="577" y="25"/>
                    </a:lnTo>
                    <a:lnTo>
                      <a:pt x="577" y="17"/>
                    </a:lnTo>
                    <a:lnTo>
                      <a:pt x="580" y="11"/>
                    </a:lnTo>
                    <a:lnTo>
                      <a:pt x="588" y="8"/>
                    </a:lnTo>
                    <a:lnTo>
                      <a:pt x="598" y="4"/>
                    </a:lnTo>
                    <a:lnTo>
                      <a:pt x="611" y="2"/>
                    </a:lnTo>
                    <a:lnTo>
                      <a:pt x="625" y="1"/>
                    </a:lnTo>
                    <a:lnTo>
                      <a:pt x="640" y="0"/>
                    </a:lnTo>
                    <a:lnTo>
                      <a:pt x="654" y="0"/>
                    </a:lnTo>
                    <a:lnTo>
                      <a:pt x="667" y="1"/>
                    </a:lnTo>
                    <a:lnTo>
                      <a:pt x="679" y="2"/>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5" name="Freeform 309"/>
              <p:cNvSpPr>
                <a:spLocks noChangeAspect="1"/>
              </p:cNvSpPr>
              <p:nvPr/>
            </p:nvSpPr>
            <p:spPr bwMode="auto">
              <a:xfrm>
                <a:off x="1319" y="663"/>
                <a:ext cx="7" cy="23"/>
              </a:xfrm>
              <a:custGeom>
                <a:avLst/>
                <a:gdLst>
                  <a:gd name="T0" fmla="*/ 7 w 15"/>
                  <a:gd name="T1" fmla="*/ 45 h 45"/>
                  <a:gd name="T2" fmla="*/ 7 w 15"/>
                  <a:gd name="T3" fmla="*/ 45 h 45"/>
                  <a:gd name="T4" fmla="*/ 11 w 15"/>
                  <a:gd name="T5" fmla="*/ 33 h 45"/>
                  <a:gd name="T6" fmla="*/ 12 w 15"/>
                  <a:gd name="T7" fmla="*/ 22 h 45"/>
                  <a:gd name="T8" fmla="*/ 13 w 15"/>
                  <a:gd name="T9" fmla="*/ 10 h 45"/>
                  <a:gd name="T10" fmla="*/ 15 w 15"/>
                  <a:gd name="T11" fmla="*/ 2 h 45"/>
                  <a:gd name="T12" fmla="*/ 9 w 15"/>
                  <a:gd name="T13" fmla="*/ 0 h 45"/>
                  <a:gd name="T14" fmla="*/ 6 w 15"/>
                  <a:gd name="T15" fmla="*/ 10 h 45"/>
                  <a:gd name="T16" fmla="*/ 5 w 15"/>
                  <a:gd name="T17" fmla="*/ 22 h 45"/>
                  <a:gd name="T18" fmla="*/ 4 w 15"/>
                  <a:gd name="T19" fmla="*/ 33 h 45"/>
                  <a:gd name="T20" fmla="*/ 0 w 15"/>
                  <a:gd name="T21" fmla="*/ 40 h 45"/>
                  <a:gd name="T22" fmla="*/ 0 w 15"/>
                  <a:gd name="T23" fmla="*/ 40 h 45"/>
                  <a:gd name="T24" fmla="*/ 7 w 15"/>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5">
                    <a:moveTo>
                      <a:pt x="7" y="45"/>
                    </a:moveTo>
                    <a:lnTo>
                      <a:pt x="7" y="45"/>
                    </a:lnTo>
                    <a:lnTo>
                      <a:pt x="11" y="33"/>
                    </a:lnTo>
                    <a:lnTo>
                      <a:pt x="12" y="22"/>
                    </a:lnTo>
                    <a:lnTo>
                      <a:pt x="13" y="10"/>
                    </a:lnTo>
                    <a:lnTo>
                      <a:pt x="15" y="2"/>
                    </a:lnTo>
                    <a:lnTo>
                      <a:pt x="9" y="0"/>
                    </a:lnTo>
                    <a:lnTo>
                      <a:pt x="6" y="10"/>
                    </a:lnTo>
                    <a:lnTo>
                      <a:pt x="5" y="22"/>
                    </a:lnTo>
                    <a:lnTo>
                      <a:pt x="4" y="33"/>
                    </a:lnTo>
                    <a:lnTo>
                      <a:pt x="0" y="40"/>
                    </a:lnTo>
                    <a:lnTo>
                      <a:pt x="0" y="40"/>
                    </a:lnTo>
                    <a:lnTo>
                      <a:pt x="7"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6" name="Freeform 310"/>
              <p:cNvSpPr>
                <a:spLocks noChangeAspect="1"/>
              </p:cNvSpPr>
              <p:nvPr/>
            </p:nvSpPr>
            <p:spPr bwMode="auto">
              <a:xfrm>
                <a:off x="1305" y="684"/>
                <a:ext cx="17" cy="65"/>
              </a:xfrm>
              <a:custGeom>
                <a:avLst/>
                <a:gdLst>
                  <a:gd name="T0" fmla="*/ 7 w 33"/>
                  <a:gd name="T1" fmla="*/ 131 h 131"/>
                  <a:gd name="T2" fmla="*/ 7 w 33"/>
                  <a:gd name="T3" fmla="*/ 131 h 131"/>
                  <a:gd name="T4" fmla="*/ 8 w 33"/>
                  <a:gd name="T5" fmla="*/ 95 h 131"/>
                  <a:gd name="T6" fmla="*/ 13 w 33"/>
                  <a:gd name="T7" fmla="*/ 59 h 131"/>
                  <a:gd name="T8" fmla="*/ 21 w 33"/>
                  <a:gd name="T9" fmla="*/ 28 h 131"/>
                  <a:gd name="T10" fmla="*/ 33 w 33"/>
                  <a:gd name="T11" fmla="*/ 5 h 131"/>
                  <a:gd name="T12" fmla="*/ 26 w 33"/>
                  <a:gd name="T13" fmla="*/ 0 h 131"/>
                  <a:gd name="T14" fmla="*/ 14 w 33"/>
                  <a:gd name="T15" fmla="*/ 25 h 131"/>
                  <a:gd name="T16" fmla="*/ 6 w 33"/>
                  <a:gd name="T17" fmla="*/ 59 h 131"/>
                  <a:gd name="T18" fmla="*/ 1 w 33"/>
                  <a:gd name="T19" fmla="*/ 95 h 131"/>
                  <a:gd name="T20" fmla="*/ 0 w 33"/>
                  <a:gd name="T21" fmla="*/ 131 h 131"/>
                  <a:gd name="T22" fmla="*/ 0 w 33"/>
                  <a:gd name="T23" fmla="*/ 131 h 131"/>
                  <a:gd name="T24" fmla="*/ 7 w 33"/>
                  <a:gd name="T25"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31">
                    <a:moveTo>
                      <a:pt x="7" y="131"/>
                    </a:moveTo>
                    <a:lnTo>
                      <a:pt x="7" y="131"/>
                    </a:lnTo>
                    <a:lnTo>
                      <a:pt x="8" y="95"/>
                    </a:lnTo>
                    <a:lnTo>
                      <a:pt x="13" y="59"/>
                    </a:lnTo>
                    <a:lnTo>
                      <a:pt x="21" y="28"/>
                    </a:lnTo>
                    <a:lnTo>
                      <a:pt x="33" y="5"/>
                    </a:lnTo>
                    <a:lnTo>
                      <a:pt x="26" y="0"/>
                    </a:lnTo>
                    <a:lnTo>
                      <a:pt x="14" y="25"/>
                    </a:lnTo>
                    <a:lnTo>
                      <a:pt x="6" y="59"/>
                    </a:lnTo>
                    <a:lnTo>
                      <a:pt x="1" y="95"/>
                    </a:lnTo>
                    <a:lnTo>
                      <a:pt x="0" y="131"/>
                    </a:lnTo>
                    <a:lnTo>
                      <a:pt x="0" y="131"/>
                    </a:lnTo>
                    <a:lnTo>
                      <a:pt x="7"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7" name="Freeform 311"/>
              <p:cNvSpPr>
                <a:spLocks noChangeAspect="1"/>
              </p:cNvSpPr>
              <p:nvPr/>
            </p:nvSpPr>
            <p:spPr bwMode="auto">
              <a:xfrm>
                <a:off x="1290" y="749"/>
                <a:ext cx="19" cy="54"/>
              </a:xfrm>
              <a:custGeom>
                <a:avLst/>
                <a:gdLst>
                  <a:gd name="T0" fmla="*/ 7 w 38"/>
                  <a:gd name="T1" fmla="*/ 104 h 108"/>
                  <a:gd name="T2" fmla="*/ 5 w 38"/>
                  <a:gd name="T3" fmla="*/ 108 h 108"/>
                  <a:gd name="T4" fmla="*/ 24 w 38"/>
                  <a:gd name="T5" fmla="*/ 90 h 108"/>
                  <a:gd name="T6" fmla="*/ 33 w 38"/>
                  <a:gd name="T7" fmla="*/ 63 h 108"/>
                  <a:gd name="T8" fmla="*/ 38 w 38"/>
                  <a:gd name="T9" fmla="*/ 33 h 108"/>
                  <a:gd name="T10" fmla="*/ 38 w 38"/>
                  <a:gd name="T11" fmla="*/ 0 h 108"/>
                  <a:gd name="T12" fmla="*/ 31 w 38"/>
                  <a:gd name="T13" fmla="*/ 0 h 108"/>
                  <a:gd name="T14" fmla="*/ 31 w 38"/>
                  <a:gd name="T15" fmla="*/ 33 h 108"/>
                  <a:gd name="T16" fmla="*/ 26 w 38"/>
                  <a:gd name="T17" fmla="*/ 63 h 108"/>
                  <a:gd name="T18" fmla="*/ 17 w 38"/>
                  <a:gd name="T19" fmla="*/ 86 h 108"/>
                  <a:gd name="T20" fmla="*/ 2 w 38"/>
                  <a:gd name="T21" fmla="*/ 101 h 108"/>
                  <a:gd name="T22" fmla="*/ 0 w 38"/>
                  <a:gd name="T23" fmla="*/ 104 h 108"/>
                  <a:gd name="T24" fmla="*/ 2 w 38"/>
                  <a:gd name="T25" fmla="*/ 101 h 108"/>
                  <a:gd name="T26" fmla="*/ 0 w 38"/>
                  <a:gd name="T27" fmla="*/ 102 h 108"/>
                  <a:gd name="T28" fmla="*/ 0 w 38"/>
                  <a:gd name="T29" fmla="*/ 105 h 108"/>
                  <a:gd name="T30" fmla="*/ 1 w 38"/>
                  <a:gd name="T31" fmla="*/ 108 h 108"/>
                  <a:gd name="T32" fmla="*/ 5 w 38"/>
                  <a:gd name="T33" fmla="*/ 108 h 108"/>
                  <a:gd name="T34" fmla="*/ 7 w 38"/>
                  <a:gd name="T35" fmla="*/ 10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108">
                    <a:moveTo>
                      <a:pt x="7" y="104"/>
                    </a:moveTo>
                    <a:lnTo>
                      <a:pt x="5" y="108"/>
                    </a:lnTo>
                    <a:lnTo>
                      <a:pt x="24" y="90"/>
                    </a:lnTo>
                    <a:lnTo>
                      <a:pt x="33" y="63"/>
                    </a:lnTo>
                    <a:lnTo>
                      <a:pt x="38" y="33"/>
                    </a:lnTo>
                    <a:lnTo>
                      <a:pt x="38" y="0"/>
                    </a:lnTo>
                    <a:lnTo>
                      <a:pt x="31" y="0"/>
                    </a:lnTo>
                    <a:lnTo>
                      <a:pt x="31" y="33"/>
                    </a:lnTo>
                    <a:lnTo>
                      <a:pt x="26" y="63"/>
                    </a:lnTo>
                    <a:lnTo>
                      <a:pt x="17" y="86"/>
                    </a:lnTo>
                    <a:lnTo>
                      <a:pt x="2" y="101"/>
                    </a:lnTo>
                    <a:lnTo>
                      <a:pt x="0" y="104"/>
                    </a:lnTo>
                    <a:lnTo>
                      <a:pt x="2" y="101"/>
                    </a:lnTo>
                    <a:lnTo>
                      <a:pt x="0" y="102"/>
                    </a:lnTo>
                    <a:lnTo>
                      <a:pt x="0" y="105"/>
                    </a:lnTo>
                    <a:lnTo>
                      <a:pt x="1" y="108"/>
                    </a:lnTo>
                    <a:lnTo>
                      <a:pt x="5" y="108"/>
                    </a:lnTo>
                    <a:lnTo>
                      <a:pt x="7"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8" name="Freeform 312"/>
              <p:cNvSpPr>
                <a:spLocks noChangeAspect="1"/>
              </p:cNvSpPr>
              <p:nvPr/>
            </p:nvSpPr>
            <p:spPr bwMode="auto">
              <a:xfrm>
                <a:off x="1265" y="801"/>
                <a:ext cx="28" cy="26"/>
              </a:xfrm>
              <a:custGeom>
                <a:avLst/>
                <a:gdLst>
                  <a:gd name="T0" fmla="*/ 3 w 57"/>
                  <a:gd name="T1" fmla="*/ 52 h 52"/>
                  <a:gd name="T2" fmla="*/ 3 w 57"/>
                  <a:gd name="T3" fmla="*/ 52 h 52"/>
                  <a:gd name="T4" fmla="*/ 13 w 57"/>
                  <a:gd name="T5" fmla="*/ 47 h 52"/>
                  <a:gd name="T6" fmla="*/ 22 w 57"/>
                  <a:gd name="T7" fmla="*/ 43 h 52"/>
                  <a:gd name="T8" fmla="*/ 33 w 57"/>
                  <a:gd name="T9" fmla="*/ 37 h 52"/>
                  <a:gd name="T10" fmla="*/ 41 w 57"/>
                  <a:gd name="T11" fmla="*/ 31 h 52"/>
                  <a:gd name="T12" fmla="*/ 48 w 57"/>
                  <a:gd name="T13" fmla="*/ 24 h 52"/>
                  <a:gd name="T14" fmla="*/ 53 w 57"/>
                  <a:gd name="T15" fmla="*/ 17 h 52"/>
                  <a:gd name="T16" fmla="*/ 57 w 57"/>
                  <a:gd name="T17" fmla="*/ 8 h 52"/>
                  <a:gd name="T18" fmla="*/ 57 w 57"/>
                  <a:gd name="T19" fmla="*/ 0 h 52"/>
                  <a:gd name="T20" fmla="*/ 50 w 57"/>
                  <a:gd name="T21" fmla="*/ 0 h 52"/>
                  <a:gd name="T22" fmla="*/ 50 w 57"/>
                  <a:gd name="T23" fmla="*/ 8 h 52"/>
                  <a:gd name="T24" fmla="*/ 46 w 57"/>
                  <a:gd name="T25" fmla="*/ 13 h 52"/>
                  <a:gd name="T26" fmla="*/ 43 w 57"/>
                  <a:gd name="T27" fmla="*/ 20 h 52"/>
                  <a:gd name="T28" fmla="*/ 36 w 57"/>
                  <a:gd name="T29" fmla="*/ 24 h 52"/>
                  <a:gd name="T30" fmla="*/ 28 w 57"/>
                  <a:gd name="T31" fmla="*/ 30 h 52"/>
                  <a:gd name="T32" fmla="*/ 20 w 57"/>
                  <a:gd name="T33" fmla="*/ 36 h 52"/>
                  <a:gd name="T34" fmla="*/ 11 w 57"/>
                  <a:gd name="T35" fmla="*/ 40 h 52"/>
                  <a:gd name="T36" fmla="*/ 0 w 57"/>
                  <a:gd name="T37" fmla="*/ 45 h 52"/>
                  <a:gd name="T38" fmla="*/ 0 w 57"/>
                  <a:gd name="T39" fmla="*/ 45 h 52"/>
                  <a:gd name="T40" fmla="*/ 3 w 57"/>
                  <a:gd name="T4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 h="52">
                    <a:moveTo>
                      <a:pt x="3" y="52"/>
                    </a:moveTo>
                    <a:lnTo>
                      <a:pt x="3" y="52"/>
                    </a:lnTo>
                    <a:lnTo>
                      <a:pt x="13" y="47"/>
                    </a:lnTo>
                    <a:lnTo>
                      <a:pt x="22" y="43"/>
                    </a:lnTo>
                    <a:lnTo>
                      <a:pt x="33" y="37"/>
                    </a:lnTo>
                    <a:lnTo>
                      <a:pt x="41" y="31"/>
                    </a:lnTo>
                    <a:lnTo>
                      <a:pt x="48" y="24"/>
                    </a:lnTo>
                    <a:lnTo>
                      <a:pt x="53" y="17"/>
                    </a:lnTo>
                    <a:lnTo>
                      <a:pt x="57" y="8"/>
                    </a:lnTo>
                    <a:lnTo>
                      <a:pt x="57" y="0"/>
                    </a:lnTo>
                    <a:lnTo>
                      <a:pt x="50" y="0"/>
                    </a:lnTo>
                    <a:lnTo>
                      <a:pt x="50" y="8"/>
                    </a:lnTo>
                    <a:lnTo>
                      <a:pt x="46" y="13"/>
                    </a:lnTo>
                    <a:lnTo>
                      <a:pt x="43" y="20"/>
                    </a:lnTo>
                    <a:lnTo>
                      <a:pt x="36" y="24"/>
                    </a:lnTo>
                    <a:lnTo>
                      <a:pt x="28" y="30"/>
                    </a:lnTo>
                    <a:lnTo>
                      <a:pt x="20" y="36"/>
                    </a:lnTo>
                    <a:lnTo>
                      <a:pt x="11" y="40"/>
                    </a:lnTo>
                    <a:lnTo>
                      <a:pt x="0" y="45"/>
                    </a:lnTo>
                    <a:lnTo>
                      <a:pt x="0" y="45"/>
                    </a:lnTo>
                    <a:lnTo>
                      <a:pt x="3"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09" name="Freeform 313"/>
              <p:cNvSpPr>
                <a:spLocks noChangeAspect="1"/>
              </p:cNvSpPr>
              <p:nvPr/>
            </p:nvSpPr>
            <p:spPr bwMode="auto">
              <a:xfrm>
                <a:off x="1239" y="823"/>
                <a:ext cx="27" cy="19"/>
              </a:xfrm>
              <a:custGeom>
                <a:avLst/>
                <a:gdLst>
                  <a:gd name="T0" fmla="*/ 7 w 56"/>
                  <a:gd name="T1" fmla="*/ 38 h 38"/>
                  <a:gd name="T2" fmla="*/ 7 w 56"/>
                  <a:gd name="T3" fmla="*/ 38 h 38"/>
                  <a:gd name="T4" fmla="*/ 10 w 56"/>
                  <a:gd name="T5" fmla="*/ 35 h 38"/>
                  <a:gd name="T6" fmla="*/ 13 w 56"/>
                  <a:gd name="T7" fmla="*/ 31 h 38"/>
                  <a:gd name="T8" fmla="*/ 18 w 56"/>
                  <a:gd name="T9" fmla="*/ 28 h 38"/>
                  <a:gd name="T10" fmla="*/ 23 w 56"/>
                  <a:gd name="T11" fmla="*/ 23 h 38"/>
                  <a:gd name="T12" fmla="*/ 29 w 56"/>
                  <a:gd name="T13" fmla="*/ 20 h 38"/>
                  <a:gd name="T14" fmla="*/ 37 w 56"/>
                  <a:gd name="T15" fmla="*/ 15 h 38"/>
                  <a:gd name="T16" fmla="*/ 46 w 56"/>
                  <a:gd name="T17" fmla="*/ 12 h 38"/>
                  <a:gd name="T18" fmla="*/ 56 w 56"/>
                  <a:gd name="T19" fmla="*/ 7 h 38"/>
                  <a:gd name="T20" fmla="*/ 53 w 56"/>
                  <a:gd name="T21" fmla="*/ 0 h 38"/>
                  <a:gd name="T22" fmla="*/ 44 w 56"/>
                  <a:gd name="T23" fmla="*/ 5 h 38"/>
                  <a:gd name="T24" fmla="*/ 35 w 56"/>
                  <a:gd name="T25" fmla="*/ 8 h 38"/>
                  <a:gd name="T26" fmla="*/ 27 w 56"/>
                  <a:gd name="T27" fmla="*/ 13 h 38"/>
                  <a:gd name="T28" fmla="*/ 19 w 56"/>
                  <a:gd name="T29" fmla="*/ 16 h 38"/>
                  <a:gd name="T30" fmla="*/ 13 w 56"/>
                  <a:gd name="T31" fmla="*/ 21 h 38"/>
                  <a:gd name="T32" fmla="*/ 8 w 56"/>
                  <a:gd name="T33" fmla="*/ 24 h 38"/>
                  <a:gd name="T34" fmla="*/ 3 w 56"/>
                  <a:gd name="T35" fmla="*/ 30 h 38"/>
                  <a:gd name="T36" fmla="*/ 0 w 56"/>
                  <a:gd name="T37" fmla="*/ 36 h 38"/>
                  <a:gd name="T38" fmla="*/ 0 w 56"/>
                  <a:gd name="T39" fmla="*/ 36 h 38"/>
                  <a:gd name="T40" fmla="*/ 7 w 56"/>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8">
                    <a:moveTo>
                      <a:pt x="7" y="38"/>
                    </a:moveTo>
                    <a:lnTo>
                      <a:pt x="7" y="38"/>
                    </a:lnTo>
                    <a:lnTo>
                      <a:pt x="10" y="35"/>
                    </a:lnTo>
                    <a:lnTo>
                      <a:pt x="13" y="31"/>
                    </a:lnTo>
                    <a:lnTo>
                      <a:pt x="18" y="28"/>
                    </a:lnTo>
                    <a:lnTo>
                      <a:pt x="23" y="23"/>
                    </a:lnTo>
                    <a:lnTo>
                      <a:pt x="29" y="20"/>
                    </a:lnTo>
                    <a:lnTo>
                      <a:pt x="37" y="15"/>
                    </a:lnTo>
                    <a:lnTo>
                      <a:pt x="46" y="12"/>
                    </a:lnTo>
                    <a:lnTo>
                      <a:pt x="56" y="7"/>
                    </a:lnTo>
                    <a:lnTo>
                      <a:pt x="53" y="0"/>
                    </a:lnTo>
                    <a:lnTo>
                      <a:pt x="44" y="5"/>
                    </a:lnTo>
                    <a:lnTo>
                      <a:pt x="35" y="8"/>
                    </a:lnTo>
                    <a:lnTo>
                      <a:pt x="27" y="13"/>
                    </a:lnTo>
                    <a:lnTo>
                      <a:pt x="19" y="16"/>
                    </a:lnTo>
                    <a:lnTo>
                      <a:pt x="13" y="21"/>
                    </a:lnTo>
                    <a:lnTo>
                      <a:pt x="8" y="24"/>
                    </a:lnTo>
                    <a:lnTo>
                      <a:pt x="3" y="30"/>
                    </a:lnTo>
                    <a:lnTo>
                      <a:pt x="0" y="36"/>
                    </a:lnTo>
                    <a:lnTo>
                      <a:pt x="0" y="36"/>
                    </a:lnTo>
                    <a:lnTo>
                      <a:pt x="7"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0" name="Freeform 314"/>
              <p:cNvSpPr>
                <a:spLocks noChangeAspect="1"/>
              </p:cNvSpPr>
              <p:nvPr/>
            </p:nvSpPr>
            <p:spPr bwMode="auto">
              <a:xfrm>
                <a:off x="1197" y="841"/>
                <a:ext cx="45" cy="21"/>
              </a:xfrm>
              <a:custGeom>
                <a:avLst/>
                <a:gdLst>
                  <a:gd name="T0" fmla="*/ 3 w 91"/>
                  <a:gd name="T1" fmla="*/ 41 h 41"/>
                  <a:gd name="T2" fmla="*/ 3 w 91"/>
                  <a:gd name="T3" fmla="*/ 41 h 41"/>
                  <a:gd name="T4" fmla="*/ 13 w 91"/>
                  <a:gd name="T5" fmla="*/ 38 h 41"/>
                  <a:gd name="T6" fmla="*/ 25 w 91"/>
                  <a:gd name="T7" fmla="*/ 34 h 41"/>
                  <a:gd name="T8" fmla="*/ 38 w 91"/>
                  <a:gd name="T9" fmla="*/ 30 h 41"/>
                  <a:gd name="T10" fmla="*/ 52 w 91"/>
                  <a:gd name="T11" fmla="*/ 25 h 41"/>
                  <a:gd name="T12" fmla="*/ 65 w 91"/>
                  <a:gd name="T13" fmla="*/ 20 h 41"/>
                  <a:gd name="T14" fmla="*/ 76 w 91"/>
                  <a:gd name="T15" fmla="*/ 15 h 41"/>
                  <a:gd name="T16" fmla="*/ 86 w 91"/>
                  <a:gd name="T17" fmla="*/ 10 h 41"/>
                  <a:gd name="T18" fmla="*/ 91 w 91"/>
                  <a:gd name="T19" fmla="*/ 2 h 41"/>
                  <a:gd name="T20" fmla="*/ 84 w 91"/>
                  <a:gd name="T21" fmla="*/ 0 h 41"/>
                  <a:gd name="T22" fmla="*/ 81 w 91"/>
                  <a:gd name="T23" fmla="*/ 3 h 41"/>
                  <a:gd name="T24" fmla="*/ 74 w 91"/>
                  <a:gd name="T25" fmla="*/ 8 h 41"/>
                  <a:gd name="T26" fmla="*/ 63 w 91"/>
                  <a:gd name="T27" fmla="*/ 14 h 41"/>
                  <a:gd name="T28" fmla="*/ 50 w 91"/>
                  <a:gd name="T29" fmla="*/ 18 h 41"/>
                  <a:gd name="T30" fmla="*/ 36 w 91"/>
                  <a:gd name="T31" fmla="*/ 23 h 41"/>
                  <a:gd name="T32" fmla="*/ 22 w 91"/>
                  <a:gd name="T33" fmla="*/ 27 h 41"/>
                  <a:gd name="T34" fmla="*/ 11 w 91"/>
                  <a:gd name="T35" fmla="*/ 31 h 41"/>
                  <a:gd name="T36" fmla="*/ 0 w 91"/>
                  <a:gd name="T37" fmla="*/ 34 h 41"/>
                  <a:gd name="T38" fmla="*/ 0 w 91"/>
                  <a:gd name="T39" fmla="*/ 34 h 41"/>
                  <a:gd name="T40" fmla="*/ 3 w 91"/>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41">
                    <a:moveTo>
                      <a:pt x="3" y="41"/>
                    </a:moveTo>
                    <a:lnTo>
                      <a:pt x="3" y="41"/>
                    </a:lnTo>
                    <a:lnTo>
                      <a:pt x="13" y="38"/>
                    </a:lnTo>
                    <a:lnTo>
                      <a:pt x="25" y="34"/>
                    </a:lnTo>
                    <a:lnTo>
                      <a:pt x="38" y="30"/>
                    </a:lnTo>
                    <a:lnTo>
                      <a:pt x="52" y="25"/>
                    </a:lnTo>
                    <a:lnTo>
                      <a:pt x="65" y="20"/>
                    </a:lnTo>
                    <a:lnTo>
                      <a:pt x="76" y="15"/>
                    </a:lnTo>
                    <a:lnTo>
                      <a:pt x="86" y="10"/>
                    </a:lnTo>
                    <a:lnTo>
                      <a:pt x="91" y="2"/>
                    </a:lnTo>
                    <a:lnTo>
                      <a:pt x="84" y="0"/>
                    </a:lnTo>
                    <a:lnTo>
                      <a:pt x="81" y="3"/>
                    </a:lnTo>
                    <a:lnTo>
                      <a:pt x="74" y="8"/>
                    </a:lnTo>
                    <a:lnTo>
                      <a:pt x="63" y="14"/>
                    </a:lnTo>
                    <a:lnTo>
                      <a:pt x="50" y="18"/>
                    </a:lnTo>
                    <a:lnTo>
                      <a:pt x="36" y="23"/>
                    </a:lnTo>
                    <a:lnTo>
                      <a:pt x="22" y="27"/>
                    </a:lnTo>
                    <a:lnTo>
                      <a:pt x="11" y="31"/>
                    </a:lnTo>
                    <a:lnTo>
                      <a:pt x="0" y="34"/>
                    </a:lnTo>
                    <a:lnTo>
                      <a:pt x="0" y="34"/>
                    </a:lnTo>
                    <a:lnTo>
                      <a:pt x="3"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1" name="Freeform 315"/>
              <p:cNvSpPr>
                <a:spLocks noChangeAspect="1"/>
              </p:cNvSpPr>
              <p:nvPr/>
            </p:nvSpPr>
            <p:spPr bwMode="auto">
              <a:xfrm>
                <a:off x="1136" y="859"/>
                <a:ext cx="62" cy="31"/>
              </a:xfrm>
              <a:custGeom>
                <a:avLst/>
                <a:gdLst>
                  <a:gd name="T0" fmla="*/ 0 w 124"/>
                  <a:gd name="T1" fmla="*/ 62 h 62"/>
                  <a:gd name="T2" fmla="*/ 0 w 124"/>
                  <a:gd name="T3" fmla="*/ 62 h 62"/>
                  <a:gd name="T4" fmla="*/ 14 w 124"/>
                  <a:gd name="T5" fmla="*/ 59 h 62"/>
                  <a:gd name="T6" fmla="*/ 30 w 124"/>
                  <a:gd name="T7" fmla="*/ 53 h 62"/>
                  <a:gd name="T8" fmla="*/ 48 w 124"/>
                  <a:gd name="T9" fmla="*/ 45 h 62"/>
                  <a:gd name="T10" fmla="*/ 65 w 124"/>
                  <a:gd name="T11" fmla="*/ 36 h 62"/>
                  <a:gd name="T12" fmla="*/ 83 w 124"/>
                  <a:gd name="T13" fmla="*/ 27 h 62"/>
                  <a:gd name="T14" fmla="*/ 100 w 124"/>
                  <a:gd name="T15" fmla="*/ 18 h 62"/>
                  <a:gd name="T16" fmla="*/ 113 w 124"/>
                  <a:gd name="T17" fmla="*/ 12 h 62"/>
                  <a:gd name="T18" fmla="*/ 124 w 124"/>
                  <a:gd name="T19" fmla="*/ 7 h 62"/>
                  <a:gd name="T20" fmla="*/ 121 w 124"/>
                  <a:gd name="T21" fmla="*/ 0 h 62"/>
                  <a:gd name="T22" fmla="*/ 111 w 124"/>
                  <a:gd name="T23" fmla="*/ 5 h 62"/>
                  <a:gd name="T24" fmla="*/ 97 w 124"/>
                  <a:gd name="T25" fmla="*/ 11 h 62"/>
                  <a:gd name="T26" fmla="*/ 81 w 124"/>
                  <a:gd name="T27" fmla="*/ 20 h 62"/>
                  <a:gd name="T28" fmla="*/ 63 w 124"/>
                  <a:gd name="T29" fmla="*/ 29 h 62"/>
                  <a:gd name="T30" fmla="*/ 45 w 124"/>
                  <a:gd name="T31" fmla="*/ 38 h 62"/>
                  <a:gd name="T32" fmla="*/ 28 w 124"/>
                  <a:gd name="T33" fmla="*/ 46 h 62"/>
                  <a:gd name="T34" fmla="*/ 12 w 124"/>
                  <a:gd name="T35" fmla="*/ 52 h 62"/>
                  <a:gd name="T36" fmla="*/ 0 w 124"/>
                  <a:gd name="T37" fmla="*/ 56 h 62"/>
                  <a:gd name="T38" fmla="*/ 0 w 124"/>
                  <a:gd name="T39" fmla="*/ 56 h 62"/>
                  <a:gd name="T40" fmla="*/ 0 w 124"/>
                  <a:gd name="T4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 h="62">
                    <a:moveTo>
                      <a:pt x="0" y="62"/>
                    </a:moveTo>
                    <a:lnTo>
                      <a:pt x="0" y="62"/>
                    </a:lnTo>
                    <a:lnTo>
                      <a:pt x="14" y="59"/>
                    </a:lnTo>
                    <a:lnTo>
                      <a:pt x="30" y="53"/>
                    </a:lnTo>
                    <a:lnTo>
                      <a:pt x="48" y="45"/>
                    </a:lnTo>
                    <a:lnTo>
                      <a:pt x="65" y="36"/>
                    </a:lnTo>
                    <a:lnTo>
                      <a:pt x="83" y="27"/>
                    </a:lnTo>
                    <a:lnTo>
                      <a:pt x="100" y="18"/>
                    </a:lnTo>
                    <a:lnTo>
                      <a:pt x="113" y="12"/>
                    </a:lnTo>
                    <a:lnTo>
                      <a:pt x="124" y="7"/>
                    </a:lnTo>
                    <a:lnTo>
                      <a:pt x="121" y="0"/>
                    </a:lnTo>
                    <a:lnTo>
                      <a:pt x="111" y="5"/>
                    </a:lnTo>
                    <a:lnTo>
                      <a:pt x="97" y="11"/>
                    </a:lnTo>
                    <a:lnTo>
                      <a:pt x="81" y="20"/>
                    </a:lnTo>
                    <a:lnTo>
                      <a:pt x="63" y="29"/>
                    </a:lnTo>
                    <a:lnTo>
                      <a:pt x="45" y="38"/>
                    </a:lnTo>
                    <a:lnTo>
                      <a:pt x="28" y="46"/>
                    </a:lnTo>
                    <a:lnTo>
                      <a:pt x="12" y="52"/>
                    </a:lnTo>
                    <a:lnTo>
                      <a:pt x="0" y="56"/>
                    </a:lnTo>
                    <a:lnTo>
                      <a:pt x="0" y="56"/>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2" name="Freeform 316"/>
              <p:cNvSpPr>
                <a:spLocks noChangeAspect="1"/>
              </p:cNvSpPr>
              <p:nvPr/>
            </p:nvSpPr>
            <p:spPr bwMode="auto">
              <a:xfrm>
                <a:off x="1064" y="886"/>
                <a:ext cx="72" cy="33"/>
              </a:xfrm>
              <a:custGeom>
                <a:avLst/>
                <a:gdLst>
                  <a:gd name="T0" fmla="*/ 5 w 145"/>
                  <a:gd name="T1" fmla="*/ 65 h 65"/>
                  <a:gd name="T2" fmla="*/ 7 w 145"/>
                  <a:gd name="T3" fmla="*/ 65 h 65"/>
                  <a:gd name="T4" fmla="*/ 19 w 145"/>
                  <a:gd name="T5" fmla="*/ 58 h 65"/>
                  <a:gd name="T6" fmla="*/ 36 w 145"/>
                  <a:gd name="T7" fmla="*/ 49 h 65"/>
                  <a:gd name="T8" fmla="*/ 56 w 145"/>
                  <a:gd name="T9" fmla="*/ 40 h 65"/>
                  <a:gd name="T10" fmla="*/ 76 w 145"/>
                  <a:gd name="T11" fmla="*/ 31 h 65"/>
                  <a:gd name="T12" fmla="*/ 97 w 145"/>
                  <a:gd name="T13" fmla="*/ 23 h 65"/>
                  <a:gd name="T14" fmla="*/ 117 w 145"/>
                  <a:gd name="T15" fmla="*/ 16 h 65"/>
                  <a:gd name="T16" fmla="*/ 134 w 145"/>
                  <a:gd name="T17" fmla="*/ 10 h 65"/>
                  <a:gd name="T18" fmla="*/ 145 w 145"/>
                  <a:gd name="T19" fmla="*/ 6 h 65"/>
                  <a:gd name="T20" fmla="*/ 145 w 145"/>
                  <a:gd name="T21" fmla="*/ 0 h 65"/>
                  <a:gd name="T22" fmla="*/ 132 w 145"/>
                  <a:gd name="T23" fmla="*/ 3 h 65"/>
                  <a:gd name="T24" fmla="*/ 114 w 145"/>
                  <a:gd name="T25" fmla="*/ 9 h 65"/>
                  <a:gd name="T26" fmla="*/ 95 w 145"/>
                  <a:gd name="T27" fmla="*/ 16 h 65"/>
                  <a:gd name="T28" fmla="*/ 74 w 145"/>
                  <a:gd name="T29" fmla="*/ 24 h 65"/>
                  <a:gd name="T30" fmla="*/ 53 w 145"/>
                  <a:gd name="T31" fmla="*/ 33 h 65"/>
                  <a:gd name="T32" fmla="*/ 34 w 145"/>
                  <a:gd name="T33" fmla="*/ 42 h 65"/>
                  <a:gd name="T34" fmla="*/ 17 w 145"/>
                  <a:gd name="T35" fmla="*/ 51 h 65"/>
                  <a:gd name="T36" fmla="*/ 3 w 145"/>
                  <a:gd name="T37" fmla="*/ 58 h 65"/>
                  <a:gd name="T38" fmla="*/ 5 w 145"/>
                  <a:gd name="T39" fmla="*/ 58 h 65"/>
                  <a:gd name="T40" fmla="*/ 3 w 145"/>
                  <a:gd name="T41" fmla="*/ 58 h 65"/>
                  <a:gd name="T42" fmla="*/ 0 w 145"/>
                  <a:gd name="T43" fmla="*/ 61 h 65"/>
                  <a:gd name="T44" fmla="*/ 2 w 145"/>
                  <a:gd name="T45" fmla="*/ 63 h 65"/>
                  <a:gd name="T46" fmla="*/ 4 w 145"/>
                  <a:gd name="T47" fmla="*/ 65 h 65"/>
                  <a:gd name="T48" fmla="*/ 7 w 145"/>
                  <a:gd name="T49" fmla="*/ 65 h 65"/>
                  <a:gd name="T50" fmla="*/ 5 w 145"/>
                  <a:gd name="T5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65">
                    <a:moveTo>
                      <a:pt x="5" y="65"/>
                    </a:moveTo>
                    <a:lnTo>
                      <a:pt x="7" y="65"/>
                    </a:lnTo>
                    <a:lnTo>
                      <a:pt x="19" y="58"/>
                    </a:lnTo>
                    <a:lnTo>
                      <a:pt x="36" y="49"/>
                    </a:lnTo>
                    <a:lnTo>
                      <a:pt x="56" y="40"/>
                    </a:lnTo>
                    <a:lnTo>
                      <a:pt x="76" y="31"/>
                    </a:lnTo>
                    <a:lnTo>
                      <a:pt x="97" y="23"/>
                    </a:lnTo>
                    <a:lnTo>
                      <a:pt x="117" y="16"/>
                    </a:lnTo>
                    <a:lnTo>
                      <a:pt x="134" y="10"/>
                    </a:lnTo>
                    <a:lnTo>
                      <a:pt x="145" y="6"/>
                    </a:lnTo>
                    <a:lnTo>
                      <a:pt x="145" y="0"/>
                    </a:lnTo>
                    <a:lnTo>
                      <a:pt x="132" y="3"/>
                    </a:lnTo>
                    <a:lnTo>
                      <a:pt x="114" y="9"/>
                    </a:lnTo>
                    <a:lnTo>
                      <a:pt x="95" y="16"/>
                    </a:lnTo>
                    <a:lnTo>
                      <a:pt x="74" y="24"/>
                    </a:lnTo>
                    <a:lnTo>
                      <a:pt x="53" y="33"/>
                    </a:lnTo>
                    <a:lnTo>
                      <a:pt x="34" y="42"/>
                    </a:lnTo>
                    <a:lnTo>
                      <a:pt x="17" y="51"/>
                    </a:lnTo>
                    <a:lnTo>
                      <a:pt x="3" y="58"/>
                    </a:lnTo>
                    <a:lnTo>
                      <a:pt x="5" y="58"/>
                    </a:lnTo>
                    <a:lnTo>
                      <a:pt x="3" y="58"/>
                    </a:lnTo>
                    <a:lnTo>
                      <a:pt x="0" y="61"/>
                    </a:lnTo>
                    <a:lnTo>
                      <a:pt x="2" y="63"/>
                    </a:lnTo>
                    <a:lnTo>
                      <a:pt x="4" y="65"/>
                    </a:lnTo>
                    <a:lnTo>
                      <a:pt x="7" y="65"/>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3" name="Freeform 317"/>
              <p:cNvSpPr>
                <a:spLocks noChangeAspect="1"/>
              </p:cNvSpPr>
              <p:nvPr/>
            </p:nvSpPr>
            <p:spPr bwMode="auto">
              <a:xfrm>
                <a:off x="999" y="916"/>
                <a:ext cx="67" cy="13"/>
              </a:xfrm>
              <a:custGeom>
                <a:avLst/>
                <a:gdLst>
                  <a:gd name="T0" fmla="*/ 0 w 135"/>
                  <a:gd name="T1" fmla="*/ 27 h 27"/>
                  <a:gd name="T2" fmla="*/ 0 w 135"/>
                  <a:gd name="T3" fmla="*/ 27 h 27"/>
                  <a:gd name="T4" fmla="*/ 12 w 135"/>
                  <a:gd name="T5" fmla="*/ 26 h 27"/>
                  <a:gd name="T6" fmla="*/ 27 w 135"/>
                  <a:gd name="T7" fmla="*/ 23 h 27"/>
                  <a:gd name="T8" fmla="*/ 46 w 135"/>
                  <a:gd name="T9" fmla="*/ 21 h 27"/>
                  <a:gd name="T10" fmla="*/ 67 w 135"/>
                  <a:gd name="T11" fmla="*/ 18 h 27"/>
                  <a:gd name="T12" fmla="*/ 88 w 135"/>
                  <a:gd name="T13" fmla="*/ 15 h 27"/>
                  <a:gd name="T14" fmla="*/ 107 w 135"/>
                  <a:gd name="T15" fmla="*/ 12 h 27"/>
                  <a:gd name="T16" fmla="*/ 123 w 135"/>
                  <a:gd name="T17" fmla="*/ 9 h 27"/>
                  <a:gd name="T18" fmla="*/ 135 w 135"/>
                  <a:gd name="T19" fmla="*/ 7 h 27"/>
                  <a:gd name="T20" fmla="*/ 135 w 135"/>
                  <a:gd name="T21" fmla="*/ 0 h 27"/>
                  <a:gd name="T22" fmla="*/ 123 w 135"/>
                  <a:gd name="T23" fmla="*/ 3 h 27"/>
                  <a:gd name="T24" fmla="*/ 107 w 135"/>
                  <a:gd name="T25" fmla="*/ 5 h 27"/>
                  <a:gd name="T26" fmla="*/ 88 w 135"/>
                  <a:gd name="T27" fmla="*/ 8 h 27"/>
                  <a:gd name="T28" fmla="*/ 67 w 135"/>
                  <a:gd name="T29" fmla="*/ 11 h 27"/>
                  <a:gd name="T30" fmla="*/ 46 w 135"/>
                  <a:gd name="T31" fmla="*/ 14 h 27"/>
                  <a:gd name="T32" fmla="*/ 27 w 135"/>
                  <a:gd name="T33" fmla="*/ 16 h 27"/>
                  <a:gd name="T34" fmla="*/ 12 w 135"/>
                  <a:gd name="T35" fmla="*/ 19 h 27"/>
                  <a:gd name="T36" fmla="*/ 0 w 135"/>
                  <a:gd name="T37" fmla="*/ 20 h 27"/>
                  <a:gd name="T38" fmla="*/ 0 w 135"/>
                  <a:gd name="T39" fmla="*/ 20 h 27"/>
                  <a:gd name="T40" fmla="*/ 0 w 135"/>
                  <a:gd name="T4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27">
                    <a:moveTo>
                      <a:pt x="0" y="27"/>
                    </a:moveTo>
                    <a:lnTo>
                      <a:pt x="0" y="27"/>
                    </a:lnTo>
                    <a:lnTo>
                      <a:pt x="12" y="26"/>
                    </a:lnTo>
                    <a:lnTo>
                      <a:pt x="27" y="23"/>
                    </a:lnTo>
                    <a:lnTo>
                      <a:pt x="46" y="21"/>
                    </a:lnTo>
                    <a:lnTo>
                      <a:pt x="67" y="18"/>
                    </a:lnTo>
                    <a:lnTo>
                      <a:pt x="88" y="15"/>
                    </a:lnTo>
                    <a:lnTo>
                      <a:pt x="107" y="12"/>
                    </a:lnTo>
                    <a:lnTo>
                      <a:pt x="123" y="9"/>
                    </a:lnTo>
                    <a:lnTo>
                      <a:pt x="135" y="7"/>
                    </a:lnTo>
                    <a:lnTo>
                      <a:pt x="135" y="0"/>
                    </a:lnTo>
                    <a:lnTo>
                      <a:pt x="123" y="3"/>
                    </a:lnTo>
                    <a:lnTo>
                      <a:pt x="107" y="5"/>
                    </a:lnTo>
                    <a:lnTo>
                      <a:pt x="88" y="8"/>
                    </a:lnTo>
                    <a:lnTo>
                      <a:pt x="67" y="11"/>
                    </a:lnTo>
                    <a:lnTo>
                      <a:pt x="46" y="14"/>
                    </a:lnTo>
                    <a:lnTo>
                      <a:pt x="27" y="16"/>
                    </a:lnTo>
                    <a:lnTo>
                      <a:pt x="12" y="19"/>
                    </a:lnTo>
                    <a:lnTo>
                      <a:pt x="0" y="20"/>
                    </a:lnTo>
                    <a:lnTo>
                      <a:pt x="0" y="2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4" name="Freeform 318"/>
              <p:cNvSpPr>
                <a:spLocks noChangeAspect="1"/>
              </p:cNvSpPr>
              <p:nvPr/>
            </p:nvSpPr>
            <p:spPr bwMode="auto">
              <a:xfrm>
                <a:off x="983" y="913"/>
                <a:ext cx="16" cy="16"/>
              </a:xfrm>
              <a:custGeom>
                <a:avLst/>
                <a:gdLst>
                  <a:gd name="T0" fmla="*/ 5 w 32"/>
                  <a:gd name="T1" fmla="*/ 1 h 31"/>
                  <a:gd name="T2" fmla="*/ 0 w 32"/>
                  <a:gd name="T3" fmla="*/ 4 h 31"/>
                  <a:gd name="T4" fmla="*/ 2 w 32"/>
                  <a:gd name="T5" fmla="*/ 16 h 31"/>
                  <a:gd name="T6" fmla="*/ 8 w 32"/>
                  <a:gd name="T7" fmla="*/ 24 h 31"/>
                  <a:gd name="T8" fmla="*/ 17 w 32"/>
                  <a:gd name="T9" fmla="*/ 30 h 31"/>
                  <a:gd name="T10" fmla="*/ 32 w 32"/>
                  <a:gd name="T11" fmla="*/ 31 h 31"/>
                  <a:gd name="T12" fmla="*/ 32 w 32"/>
                  <a:gd name="T13" fmla="*/ 24 h 31"/>
                  <a:gd name="T14" fmla="*/ 20 w 32"/>
                  <a:gd name="T15" fmla="*/ 23 h 31"/>
                  <a:gd name="T16" fmla="*/ 13 w 32"/>
                  <a:gd name="T17" fmla="*/ 19 h 31"/>
                  <a:gd name="T18" fmla="*/ 9 w 32"/>
                  <a:gd name="T19" fmla="*/ 13 h 31"/>
                  <a:gd name="T20" fmla="*/ 9 w 32"/>
                  <a:gd name="T21" fmla="*/ 4 h 31"/>
                  <a:gd name="T22" fmla="*/ 5 w 32"/>
                  <a:gd name="T23" fmla="*/ 8 h 31"/>
                  <a:gd name="T24" fmla="*/ 9 w 32"/>
                  <a:gd name="T25" fmla="*/ 4 h 31"/>
                  <a:gd name="T26" fmla="*/ 8 w 32"/>
                  <a:gd name="T27" fmla="*/ 1 h 31"/>
                  <a:gd name="T28" fmla="*/ 5 w 32"/>
                  <a:gd name="T29" fmla="*/ 0 h 31"/>
                  <a:gd name="T30" fmla="*/ 1 w 32"/>
                  <a:gd name="T31" fmla="*/ 1 h 31"/>
                  <a:gd name="T32" fmla="*/ 0 w 32"/>
                  <a:gd name="T33" fmla="*/ 4 h 31"/>
                  <a:gd name="T34" fmla="*/ 5 w 32"/>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5" y="1"/>
                    </a:moveTo>
                    <a:lnTo>
                      <a:pt x="0" y="4"/>
                    </a:lnTo>
                    <a:lnTo>
                      <a:pt x="2" y="16"/>
                    </a:lnTo>
                    <a:lnTo>
                      <a:pt x="8" y="24"/>
                    </a:lnTo>
                    <a:lnTo>
                      <a:pt x="17" y="30"/>
                    </a:lnTo>
                    <a:lnTo>
                      <a:pt x="32" y="31"/>
                    </a:lnTo>
                    <a:lnTo>
                      <a:pt x="32" y="24"/>
                    </a:lnTo>
                    <a:lnTo>
                      <a:pt x="20" y="23"/>
                    </a:lnTo>
                    <a:lnTo>
                      <a:pt x="13" y="19"/>
                    </a:lnTo>
                    <a:lnTo>
                      <a:pt x="9" y="13"/>
                    </a:lnTo>
                    <a:lnTo>
                      <a:pt x="9" y="4"/>
                    </a:lnTo>
                    <a:lnTo>
                      <a:pt x="5" y="8"/>
                    </a:lnTo>
                    <a:lnTo>
                      <a:pt x="9" y="4"/>
                    </a:lnTo>
                    <a:lnTo>
                      <a:pt x="8" y="1"/>
                    </a:lnTo>
                    <a:lnTo>
                      <a:pt x="5" y="0"/>
                    </a:lnTo>
                    <a:lnTo>
                      <a:pt x="1" y="1"/>
                    </a:lnTo>
                    <a:lnTo>
                      <a:pt x="0" y="4"/>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5" name="Freeform 319"/>
              <p:cNvSpPr>
                <a:spLocks noChangeAspect="1"/>
              </p:cNvSpPr>
              <p:nvPr/>
            </p:nvSpPr>
            <p:spPr bwMode="auto">
              <a:xfrm>
                <a:off x="985" y="906"/>
                <a:ext cx="46" cy="13"/>
              </a:xfrm>
              <a:custGeom>
                <a:avLst/>
                <a:gdLst>
                  <a:gd name="T0" fmla="*/ 85 w 92"/>
                  <a:gd name="T1" fmla="*/ 0 h 25"/>
                  <a:gd name="T2" fmla="*/ 85 w 92"/>
                  <a:gd name="T3" fmla="*/ 0 h 25"/>
                  <a:gd name="T4" fmla="*/ 80 w 92"/>
                  <a:gd name="T5" fmla="*/ 3 h 25"/>
                  <a:gd name="T6" fmla="*/ 72 w 92"/>
                  <a:gd name="T7" fmla="*/ 8 h 25"/>
                  <a:gd name="T8" fmla="*/ 62 w 92"/>
                  <a:gd name="T9" fmla="*/ 11 h 25"/>
                  <a:gd name="T10" fmla="*/ 51 w 92"/>
                  <a:gd name="T11" fmla="*/ 14 h 25"/>
                  <a:gd name="T12" fmla="*/ 39 w 92"/>
                  <a:gd name="T13" fmla="*/ 16 h 25"/>
                  <a:gd name="T14" fmla="*/ 26 w 92"/>
                  <a:gd name="T15" fmla="*/ 16 h 25"/>
                  <a:gd name="T16" fmla="*/ 12 w 92"/>
                  <a:gd name="T17" fmla="*/ 16 h 25"/>
                  <a:gd name="T18" fmla="*/ 0 w 92"/>
                  <a:gd name="T19" fmla="*/ 16 h 25"/>
                  <a:gd name="T20" fmla="*/ 0 w 92"/>
                  <a:gd name="T21" fmla="*/ 23 h 25"/>
                  <a:gd name="T22" fmla="*/ 12 w 92"/>
                  <a:gd name="T23" fmla="*/ 25 h 25"/>
                  <a:gd name="T24" fmla="*/ 26 w 92"/>
                  <a:gd name="T25" fmla="*/ 25 h 25"/>
                  <a:gd name="T26" fmla="*/ 39 w 92"/>
                  <a:gd name="T27" fmla="*/ 23 h 25"/>
                  <a:gd name="T28" fmla="*/ 51 w 92"/>
                  <a:gd name="T29" fmla="*/ 20 h 25"/>
                  <a:gd name="T30" fmla="*/ 64 w 92"/>
                  <a:gd name="T31" fmla="*/ 18 h 25"/>
                  <a:gd name="T32" fmla="*/ 74 w 92"/>
                  <a:gd name="T33" fmla="*/ 15 h 25"/>
                  <a:gd name="T34" fmla="*/ 85 w 92"/>
                  <a:gd name="T35" fmla="*/ 10 h 25"/>
                  <a:gd name="T36" fmla="*/ 92 w 92"/>
                  <a:gd name="T37" fmla="*/ 4 h 25"/>
                  <a:gd name="T38" fmla="*/ 92 w 92"/>
                  <a:gd name="T39" fmla="*/ 4 h 25"/>
                  <a:gd name="T40" fmla="*/ 85 w 92"/>
                  <a:gd name="T4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25">
                    <a:moveTo>
                      <a:pt x="85" y="0"/>
                    </a:moveTo>
                    <a:lnTo>
                      <a:pt x="85" y="0"/>
                    </a:lnTo>
                    <a:lnTo>
                      <a:pt x="80" y="3"/>
                    </a:lnTo>
                    <a:lnTo>
                      <a:pt x="72" y="8"/>
                    </a:lnTo>
                    <a:lnTo>
                      <a:pt x="62" y="11"/>
                    </a:lnTo>
                    <a:lnTo>
                      <a:pt x="51" y="14"/>
                    </a:lnTo>
                    <a:lnTo>
                      <a:pt x="39" y="16"/>
                    </a:lnTo>
                    <a:lnTo>
                      <a:pt x="26" y="16"/>
                    </a:lnTo>
                    <a:lnTo>
                      <a:pt x="12" y="16"/>
                    </a:lnTo>
                    <a:lnTo>
                      <a:pt x="0" y="16"/>
                    </a:lnTo>
                    <a:lnTo>
                      <a:pt x="0" y="23"/>
                    </a:lnTo>
                    <a:lnTo>
                      <a:pt x="12" y="25"/>
                    </a:lnTo>
                    <a:lnTo>
                      <a:pt x="26" y="25"/>
                    </a:lnTo>
                    <a:lnTo>
                      <a:pt x="39" y="23"/>
                    </a:lnTo>
                    <a:lnTo>
                      <a:pt x="51" y="20"/>
                    </a:lnTo>
                    <a:lnTo>
                      <a:pt x="64" y="18"/>
                    </a:lnTo>
                    <a:lnTo>
                      <a:pt x="74" y="15"/>
                    </a:lnTo>
                    <a:lnTo>
                      <a:pt x="85" y="10"/>
                    </a:lnTo>
                    <a:lnTo>
                      <a:pt x="92" y="4"/>
                    </a:lnTo>
                    <a:lnTo>
                      <a:pt x="92" y="4"/>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6" name="Freeform 320"/>
              <p:cNvSpPr>
                <a:spLocks noChangeAspect="1"/>
              </p:cNvSpPr>
              <p:nvPr/>
            </p:nvSpPr>
            <p:spPr bwMode="auto">
              <a:xfrm>
                <a:off x="1027" y="884"/>
                <a:ext cx="30" cy="24"/>
              </a:xfrm>
              <a:custGeom>
                <a:avLst/>
                <a:gdLst>
                  <a:gd name="T0" fmla="*/ 57 w 60"/>
                  <a:gd name="T1" fmla="*/ 0 h 48"/>
                  <a:gd name="T2" fmla="*/ 57 w 60"/>
                  <a:gd name="T3" fmla="*/ 0 h 48"/>
                  <a:gd name="T4" fmla="*/ 49 w 60"/>
                  <a:gd name="T5" fmla="*/ 3 h 48"/>
                  <a:gd name="T6" fmla="*/ 40 w 60"/>
                  <a:gd name="T7" fmla="*/ 8 h 48"/>
                  <a:gd name="T8" fmla="*/ 32 w 60"/>
                  <a:gd name="T9" fmla="*/ 14 h 48"/>
                  <a:gd name="T10" fmla="*/ 25 w 60"/>
                  <a:gd name="T11" fmla="*/ 19 h 48"/>
                  <a:gd name="T12" fmla="*/ 18 w 60"/>
                  <a:gd name="T13" fmla="*/ 25 h 48"/>
                  <a:gd name="T14" fmla="*/ 11 w 60"/>
                  <a:gd name="T15" fmla="*/ 32 h 48"/>
                  <a:gd name="T16" fmla="*/ 6 w 60"/>
                  <a:gd name="T17" fmla="*/ 38 h 48"/>
                  <a:gd name="T18" fmla="*/ 0 w 60"/>
                  <a:gd name="T19" fmla="*/ 44 h 48"/>
                  <a:gd name="T20" fmla="*/ 7 w 60"/>
                  <a:gd name="T21" fmla="*/ 48 h 48"/>
                  <a:gd name="T22" fmla="*/ 10 w 60"/>
                  <a:gd name="T23" fmla="*/ 43 h 48"/>
                  <a:gd name="T24" fmla="*/ 16 w 60"/>
                  <a:gd name="T25" fmla="*/ 37 h 48"/>
                  <a:gd name="T26" fmla="*/ 23 w 60"/>
                  <a:gd name="T27" fmla="*/ 32 h 48"/>
                  <a:gd name="T28" fmla="*/ 30 w 60"/>
                  <a:gd name="T29" fmla="*/ 26 h 48"/>
                  <a:gd name="T30" fmla="*/ 37 w 60"/>
                  <a:gd name="T31" fmla="*/ 21 h 48"/>
                  <a:gd name="T32" fmla="*/ 45 w 60"/>
                  <a:gd name="T33" fmla="*/ 15 h 48"/>
                  <a:gd name="T34" fmla="*/ 52 w 60"/>
                  <a:gd name="T35" fmla="*/ 10 h 48"/>
                  <a:gd name="T36" fmla="*/ 60 w 60"/>
                  <a:gd name="T37" fmla="*/ 7 h 48"/>
                  <a:gd name="T38" fmla="*/ 60 w 60"/>
                  <a:gd name="T39" fmla="*/ 7 h 48"/>
                  <a:gd name="T40" fmla="*/ 57 w 60"/>
                  <a:gd name="T4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48">
                    <a:moveTo>
                      <a:pt x="57" y="0"/>
                    </a:moveTo>
                    <a:lnTo>
                      <a:pt x="57" y="0"/>
                    </a:lnTo>
                    <a:lnTo>
                      <a:pt x="49" y="3"/>
                    </a:lnTo>
                    <a:lnTo>
                      <a:pt x="40" y="8"/>
                    </a:lnTo>
                    <a:lnTo>
                      <a:pt x="32" y="14"/>
                    </a:lnTo>
                    <a:lnTo>
                      <a:pt x="25" y="19"/>
                    </a:lnTo>
                    <a:lnTo>
                      <a:pt x="18" y="25"/>
                    </a:lnTo>
                    <a:lnTo>
                      <a:pt x="11" y="32"/>
                    </a:lnTo>
                    <a:lnTo>
                      <a:pt x="6" y="38"/>
                    </a:lnTo>
                    <a:lnTo>
                      <a:pt x="0" y="44"/>
                    </a:lnTo>
                    <a:lnTo>
                      <a:pt x="7" y="48"/>
                    </a:lnTo>
                    <a:lnTo>
                      <a:pt x="10" y="43"/>
                    </a:lnTo>
                    <a:lnTo>
                      <a:pt x="16" y="37"/>
                    </a:lnTo>
                    <a:lnTo>
                      <a:pt x="23" y="32"/>
                    </a:lnTo>
                    <a:lnTo>
                      <a:pt x="30" y="26"/>
                    </a:lnTo>
                    <a:lnTo>
                      <a:pt x="37" y="21"/>
                    </a:lnTo>
                    <a:lnTo>
                      <a:pt x="45" y="15"/>
                    </a:lnTo>
                    <a:lnTo>
                      <a:pt x="52" y="10"/>
                    </a:lnTo>
                    <a:lnTo>
                      <a:pt x="60" y="7"/>
                    </a:lnTo>
                    <a:lnTo>
                      <a:pt x="60" y="7"/>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7" name="Freeform 321"/>
              <p:cNvSpPr>
                <a:spLocks noChangeAspect="1"/>
              </p:cNvSpPr>
              <p:nvPr/>
            </p:nvSpPr>
            <p:spPr bwMode="auto">
              <a:xfrm>
                <a:off x="1056" y="860"/>
                <a:ext cx="47" cy="27"/>
              </a:xfrm>
              <a:custGeom>
                <a:avLst/>
                <a:gdLst>
                  <a:gd name="T0" fmla="*/ 95 w 95"/>
                  <a:gd name="T1" fmla="*/ 0 h 54"/>
                  <a:gd name="T2" fmla="*/ 95 w 95"/>
                  <a:gd name="T3" fmla="*/ 0 h 54"/>
                  <a:gd name="T4" fmla="*/ 87 w 95"/>
                  <a:gd name="T5" fmla="*/ 2 h 54"/>
                  <a:gd name="T6" fmla="*/ 76 w 95"/>
                  <a:gd name="T7" fmla="*/ 7 h 54"/>
                  <a:gd name="T8" fmla="*/ 64 w 95"/>
                  <a:gd name="T9" fmla="*/ 14 h 54"/>
                  <a:gd name="T10" fmla="*/ 50 w 95"/>
                  <a:gd name="T11" fmla="*/ 20 h 54"/>
                  <a:gd name="T12" fmla="*/ 35 w 95"/>
                  <a:gd name="T13" fmla="*/ 28 h 54"/>
                  <a:gd name="T14" fmla="*/ 22 w 95"/>
                  <a:gd name="T15" fmla="*/ 37 h 54"/>
                  <a:gd name="T16" fmla="*/ 10 w 95"/>
                  <a:gd name="T17" fmla="*/ 42 h 54"/>
                  <a:gd name="T18" fmla="*/ 0 w 95"/>
                  <a:gd name="T19" fmla="*/ 47 h 54"/>
                  <a:gd name="T20" fmla="*/ 3 w 95"/>
                  <a:gd name="T21" fmla="*/ 54 h 54"/>
                  <a:gd name="T22" fmla="*/ 12 w 95"/>
                  <a:gd name="T23" fmla="*/ 49 h 54"/>
                  <a:gd name="T24" fmla="*/ 25 w 95"/>
                  <a:gd name="T25" fmla="*/ 43 h 54"/>
                  <a:gd name="T26" fmla="*/ 40 w 95"/>
                  <a:gd name="T27" fmla="*/ 35 h 54"/>
                  <a:gd name="T28" fmla="*/ 52 w 95"/>
                  <a:gd name="T29" fmla="*/ 27 h 54"/>
                  <a:gd name="T30" fmla="*/ 66 w 95"/>
                  <a:gd name="T31" fmla="*/ 20 h 54"/>
                  <a:gd name="T32" fmla="*/ 79 w 95"/>
                  <a:gd name="T33" fmla="*/ 14 h 54"/>
                  <a:gd name="T34" fmla="*/ 89 w 95"/>
                  <a:gd name="T35" fmla="*/ 9 h 54"/>
                  <a:gd name="T36" fmla="*/ 95 w 95"/>
                  <a:gd name="T37" fmla="*/ 9 h 54"/>
                  <a:gd name="T38" fmla="*/ 95 w 95"/>
                  <a:gd name="T39" fmla="*/ 9 h 54"/>
                  <a:gd name="T40" fmla="*/ 95 w 95"/>
                  <a:gd name="T4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54">
                    <a:moveTo>
                      <a:pt x="95" y="0"/>
                    </a:moveTo>
                    <a:lnTo>
                      <a:pt x="95" y="0"/>
                    </a:lnTo>
                    <a:lnTo>
                      <a:pt x="87" y="2"/>
                    </a:lnTo>
                    <a:lnTo>
                      <a:pt x="76" y="7"/>
                    </a:lnTo>
                    <a:lnTo>
                      <a:pt x="64" y="14"/>
                    </a:lnTo>
                    <a:lnTo>
                      <a:pt x="50" y="20"/>
                    </a:lnTo>
                    <a:lnTo>
                      <a:pt x="35" y="28"/>
                    </a:lnTo>
                    <a:lnTo>
                      <a:pt x="22" y="37"/>
                    </a:lnTo>
                    <a:lnTo>
                      <a:pt x="10" y="42"/>
                    </a:lnTo>
                    <a:lnTo>
                      <a:pt x="0" y="47"/>
                    </a:lnTo>
                    <a:lnTo>
                      <a:pt x="3" y="54"/>
                    </a:lnTo>
                    <a:lnTo>
                      <a:pt x="12" y="49"/>
                    </a:lnTo>
                    <a:lnTo>
                      <a:pt x="25" y="43"/>
                    </a:lnTo>
                    <a:lnTo>
                      <a:pt x="40" y="35"/>
                    </a:lnTo>
                    <a:lnTo>
                      <a:pt x="52" y="27"/>
                    </a:lnTo>
                    <a:lnTo>
                      <a:pt x="66" y="20"/>
                    </a:lnTo>
                    <a:lnTo>
                      <a:pt x="79" y="14"/>
                    </a:lnTo>
                    <a:lnTo>
                      <a:pt x="89" y="9"/>
                    </a:lnTo>
                    <a:lnTo>
                      <a:pt x="95" y="9"/>
                    </a:lnTo>
                    <a:lnTo>
                      <a:pt x="95" y="9"/>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8" name="Freeform 322"/>
              <p:cNvSpPr>
                <a:spLocks noChangeAspect="1"/>
              </p:cNvSpPr>
              <p:nvPr/>
            </p:nvSpPr>
            <p:spPr bwMode="auto">
              <a:xfrm>
                <a:off x="1103" y="848"/>
                <a:ext cx="14" cy="17"/>
              </a:xfrm>
              <a:custGeom>
                <a:avLst/>
                <a:gdLst>
                  <a:gd name="T0" fmla="*/ 27 w 27"/>
                  <a:gd name="T1" fmla="*/ 5 h 33"/>
                  <a:gd name="T2" fmla="*/ 21 w 27"/>
                  <a:gd name="T3" fmla="*/ 2 h 33"/>
                  <a:gd name="T4" fmla="*/ 15 w 27"/>
                  <a:gd name="T5" fmla="*/ 10 h 33"/>
                  <a:gd name="T6" fmla="*/ 10 w 27"/>
                  <a:gd name="T7" fmla="*/ 18 h 33"/>
                  <a:gd name="T8" fmla="*/ 3 w 27"/>
                  <a:gd name="T9" fmla="*/ 23 h 33"/>
                  <a:gd name="T10" fmla="*/ 0 w 27"/>
                  <a:gd name="T11" fmla="*/ 24 h 33"/>
                  <a:gd name="T12" fmla="*/ 0 w 27"/>
                  <a:gd name="T13" fmla="*/ 33 h 33"/>
                  <a:gd name="T14" fmla="*/ 8 w 27"/>
                  <a:gd name="T15" fmla="*/ 29 h 33"/>
                  <a:gd name="T16" fmla="*/ 15 w 27"/>
                  <a:gd name="T17" fmla="*/ 23 h 33"/>
                  <a:gd name="T18" fmla="*/ 22 w 27"/>
                  <a:gd name="T19" fmla="*/ 14 h 33"/>
                  <a:gd name="T20" fmla="*/ 27 w 27"/>
                  <a:gd name="T21" fmla="*/ 6 h 33"/>
                  <a:gd name="T22" fmla="*/ 21 w 27"/>
                  <a:gd name="T23" fmla="*/ 3 h 33"/>
                  <a:gd name="T24" fmla="*/ 27 w 27"/>
                  <a:gd name="T25" fmla="*/ 6 h 33"/>
                  <a:gd name="T26" fmla="*/ 27 w 27"/>
                  <a:gd name="T27" fmla="*/ 3 h 33"/>
                  <a:gd name="T28" fmla="*/ 26 w 27"/>
                  <a:gd name="T29" fmla="*/ 1 h 33"/>
                  <a:gd name="T30" fmla="*/ 23 w 27"/>
                  <a:gd name="T31" fmla="*/ 0 h 33"/>
                  <a:gd name="T32" fmla="*/ 21 w 27"/>
                  <a:gd name="T33" fmla="*/ 2 h 33"/>
                  <a:gd name="T34" fmla="*/ 27 w 27"/>
                  <a:gd name="T35"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33">
                    <a:moveTo>
                      <a:pt x="27" y="5"/>
                    </a:moveTo>
                    <a:lnTo>
                      <a:pt x="21" y="2"/>
                    </a:lnTo>
                    <a:lnTo>
                      <a:pt x="15" y="10"/>
                    </a:lnTo>
                    <a:lnTo>
                      <a:pt x="10" y="18"/>
                    </a:lnTo>
                    <a:lnTo>
                      <a:pt x="3" y="23"/>
                    </a:lnTo>
                    <a:lnTo>
                      <a:pt x="0" y="24"/>
                    </a:lnTo>
                    <a:lnTo>
                      <a:pt x="0" y="33"/>
                    </a:lnTo>
                    <a:lnTo>
                      <a:pt x="8" y="29"/>
                    </a:lnTo>
                    <a:lnTo>
                      <a:pt x="15" y="23"/>
                    </a:lnTo>
                    <a:lnTo>
                      <a:pt x="22" y="14"/>
                    </a:lnTo>
                    <a:lnTo>
                      <a:pt x="27" y="6"/>
                    </a:lnTo>
                    <a:lnTo>
                      <a:pt x="21" y="3"/>
                    </a:lnTo>
                    <a:lnTo>
                      <a:pt x="27" y="6"/>
                    </a:lnTo>
                    <a:lnTo>
                      <a:pt x="27" y="3"/>
                    </a:lnTo>
                    <a:lnTo>
                      <a:pt x="26" y="1"/>
                    </a:lnTo>
                    <a:lnTo>
                      <a:pt x="23" y="0"/>
                    </a:lnTo>
                    <a:lnTo>
                      <a:pt x="21" y="2"/>
                    </a:lnTo>
                    <a:lnTo>
                      <a:pt x="2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19" name="Freeform 323"/>
              <p:cNvSpPr>
                <a:spLocks noChangeAspect="1"/>
              </p:cNvSpPr>
              <p:nvPr/>
            </p:nvSpPr>
            <p:spPr bwMode="auto">
              <a:xfrm>
                <a:off x="1106" y="850"/>
                <a:ext cx="11" cy="21"/>
              </a:xfrm>
              <a:custGeom>
                <a:avLst/>
                <a:gdLst>
                  <a:gd name="T0" fmla="*/ 15 w 23"/>
                  <a:gd name="T1" fmla="*/ 32 h 41"/>
                  <a:gd name="T2" fmla="*/ 15 w 23"/>
                  <a:gd name="T3" fmla="*/ 32 h 41"/>
                  <a:gd name="T4" fmla="*/ 6 w 23"/>
                  <a:gd name="T5" fmla="*/ 31 h 41"/>
                  <a:gd name="T6" fmla="*/ 7 w 23"/>
                  <a:gd name="T7" fmla="*/ 25 h 41"/>
                  <a:gd name="T8" fmla="*/ 15 w 23"/>
                  <a:gd name="T9" fmla="*/ 15 h 41"/>
                  <a:gd name="T10" fmla="*/ 23 w 23"/>
                  <a:gd name="T11" fmla="*/ 2 h 41"/>
                  <a:gd name="T12" fmla="*/ 17 w 23"/>
                  <a:gd name="T13" fmla="*/ 0 h 41"/>
                  <a:gd name="T14" fmla="*/ 9 w 23"/>
                  <a:gd name="T15" fmla="*/ 10 h 41"/>
                  <a:gd name="T16" fmla="*/ 0 w 23"/>
                  <a:gd name="T17" fmla="*/ 23 h 41"/>
                  <a:gd name="T18" fmla="*/ 2 w 23"/>
                  <a:gd name="T19" fmla="*/ 36 h 41"/>
                  <a:gd name="T20" fmla="*/ 15 w 23"/>
                  <a:gd name="T21" fmla="*/ 41 h 41"/>
                  <a:gd name="T22" fmla="*/ 15 w 23"/>
                  <a:gd name="T23" fmla="*/ 41 h 41"/>
                  <a:gd name="T24" fmla="*/ 15 w 23"/>
                  <a:gd name="T25" fmla="*/ 3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41">
                    <a:moveTo>
                      <a:pt x="15" y="32"/>
                    </a:moveTo>
                    <a:lnTo>
                      <a:pt x="15" y="32"/>
                    </a:lnTo>
                    <a:lnTo>
                      <a:pt x="6" y="31"/>
                    </a:lnTo>
                    <a:lnTo>
                      <a:pt x="7" y="25"/>
                    </a:lnTo>
                    <a:lnTo>
                      <a:pt x="15" y="15"/>
                    </a:lnTo>
                    <a:lnTo>
                      <a:pt x="23" y="2"/>
                    </a:lnTo>
                    <a:lnTo>
                      <a:pt x="17" y="0"/>
                    </a:lnTo>
                    <a:lnTo>
                      <a:pt x="9" y="10"/>
                    </a:lnTo>
                    <a:lnTo>
                      <a:pt x="0" y="23"/>
                    </a:lnTo>
                    <a:lnTo>
                      <a:pt x="2" y="36"/>
                    </a:lnTo>
                    <a:lnTo>
                      <a:pt x="15" y="41"/>
                    </a:lnTo>
                    <a:lnTo>
                      <a:pt x="15" y="41"/>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0" name="Freeform 324"/>
              <p:cNvSpPr>
                <a:spLocks noChangeAspect="1"/>
              </p:cNvSpPr>
              <p:nvPr/>
            </p:nvSpPr>
            <p:spPr bwMode="auto">
              <a:xfrm>
                <a:off x="1113" y="847"/>
                <a:ext cx="39" cy="24"/>
              </a:xfrm>
              <a:custGeom>
                <a:avLst/>
                <a:gdLst>
                  <a:gd name="T0" fmla="*/ 72 w 79"/>
                  <a:gd name="T1" fmla="*/ 1 h 47"/>
                  <a:gd name="T2" fmla="*/ 72 w 79"/>
                  <a:gd name="T3" fmla="*/ 0 h 47"/>
                  <a:gd name="T4" fmla="*/ 67 w 79"/>
                  <a:gd name="T5" fmla="*/ 8 h 47"/>
                  <a:gd name="T6" fmla="*/ 63 w 79"/>
                  <a:gd name="T7" fmla="*/ 15 h 47"/>
                  <a:gd name="T8" fmla="*/ 53 w 79"/>
                  <a:gd name="T9" fmla="*/ 22 h 47"/>
                  <a:gd name="T10" fmla="*/ 44 w 79"/>
                  <a:gd name="T11" fmla="*/ 28 h 47"/>
                  <a:gd name="T12" fmla="*/ 34 w 79"/>
                  <a:gd name="T13" fmla="*/ 32 h 47"/>
                  <a:gd name="T14" fmla="*/ 22 w 79"/>
                  <a:gd name="T15" fmla="*/ 36 h 47"/>
                  <a:gd name="T16" fmla="*/ 11 w 79"/>
                  <a:gd name="T17" fmla="*/ 38 h 47"/>
                  <a:gd name="T18" fmla="*/ 0 w 79"/>
                  <a:gd name="T19" fmla="*/ 38 h 47"/>
                  <a:gd name="T20" fmla="*/ 0 w 79"/>
                  <a:gd name="T21" fmla="*/ 47 h 47"/>
                  <a:gd name="T22" fmla="*/ 11 w 79"/>
                  <a:gd name="T23" fmla="*/ 45 h 47"/>
                  <a:gd name="T24" fmla="*/ 22 w 79"/>
                  <a:gd name="T25" fmla="*/ 43 h 47"/>
                  <a:gd name="T26" fmla="*/ 36 w 79"/>
                  <a:gd name="T27" fmla="*/ 39 h 47"/>
                  <a:gd name="T28" fmla="*/ 46 w 79"/>
                  <a:gd name="T29" fmla="*/ 35 h 47"/>
                  <a:gd name="T30" fmla="*/ 58 w 79"/>
                  <a:gd name="T31" fmla="*/ 29 h 47"/>
                  <a:gd name="T32" fmla="*/ 67 w 79"/>
                  <a:gd name="T33" fmla="*/ 20 h 47"/>
                  <a:gd name="T34" fmla="*/ 74 w 79"/>
                  <a:gd name="T35" fmla="*/ 13 h 47"/>
                  <a:gd name="T36" fmla="*/ 79 w 79"/>
                  <a:gd name="T37" fmla="*/ 3 h 47"/>
                  <a:gd name="T38" fmla="*/ 79 w 79"/>
                  <a:gd name="T39" fmla="*/ 1 h 47"/>
                  <a:gd name="T40" fmla="*/ 72 w 79"/>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47">
                    <a:moveTo>
                      <a:pt x="72" y="1"/>
                    </a:moveTo>
                    <a:lnTo>
                      <a:pt x="72" y="0"/>
                    </a:lnTo>
                    <a:lnTo>
                      <a:pt x="67" y="8"/>
                    </a:lnTo>
                    <a:lnTo>
                      <a:pt x="63" y="15"/>
                    </a:lnTo>
                    <a:lnTo>
                      <a:pt x="53" y="22"/>
                    </a:lnTo>
                    <a:lnTo>
                      <a:pt x="44" y="28"/>
                    </a:lnTo>
                    <a:lnTo>
                      <a:pt x="34" y="32"/>
                    </a:lnTo>
                    <a:lnTo>
                      <a:pt x="22" y="36"/>
                    </a:lnTo>
                    <a:lnTo>
                      <a:pt x="11" y="38"/>
                    </a:lnTo>
                    <a:lnTo>
                      <a:pt x="0" y="38"/>
                    </a:lnTo>
                    <a:lnTo>
                      <a:pt x="0" y="47"/>
                    </a:lnTo>
                    <a:lnTo>
                      <a:pt x="11" y="45"/>
                    </a:lnTo>
                    <a:lnTo>
                      <a:pt x="22" y="43"/>
                    </a:lnTo>
                    <a:lnTo>
                      <a:pt x="36" y="39"/>
                    </a:lnTo>
                    <a:lnTo>
                      <a:pt x="46" y="35"/>
                    </a:lnTo>
                    <a:lnTo>
                      <a:pt x="58" y="29"/>
                    </a:lnTo>
                    <a:lnTo>
                      <a:pt x="67" y="20"/>
                    </a:lnTo>
                    <a:lnTo>
                      <a:pt x="74" y="13"/>
                    </a:lnTo>
                    <a:lnTo>
                      <a:pt x="79" y="3"/>
                    </a:lnTo>
                    <a:lnTo>
                      <a:pt x="79" y="1"/>
                    </a:lnTo>
                    <a:lnTo>
                      <a:pt x="7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1" name="Freeform 325"/>
              <p:cNvSpPr>
                <a:spLocks noChangeAspect="1"/>
              </p:cNvSpPr>
              <p:nvPr/>
            </p:nvSpPr>
            <p:spPr bwMode="auto">
              <a:xfrm>
                <a:off x="1149" y="820"/>
                <a:ext cx="19" cy="28"/>
              </a:xfrm>
              <a:custGeom>
                <a:avLst/>
                <a:gdLst>
                  <a:gd name="T0" fmla="*/ 29 w 38"/>
                  <a:gd name="T1" fmla="*/ 5 h 55"/>
                  <a:gd name="T2" fmla="*/ 30 w 38"/>
                  <a:gd name="T3" fmla="*/ 2 h 55"/>
                  <a:gd name="T4" fmla="*/ 23 w 38"/>
                  <a:gd name="T5" fmla="*/ 12 h 55"/>
                  <a:gd name="T6" fmla="*/ 14 w 38"/>
                  <a:gd name="T7" fmla="*/ 23 h 55"/>
                  <a:gd name="T8" fmla="*/ 6 w 38"/>
                  <a:gd name="T9" fmla="*/ 38 h 55"/>
                  <a:gd name="T10" fmla="*/ 0 w 38"/>
                  <a:gd name="T11" fmla="*/ 55 h 55"/>
                  <a:gd name="T12" fmla="*/ 7 w 38"/>
                  <a:gd name="T13" fmla="*/ 55 h 55"/>
                  <a:gd name="T14" fmla="*/ 12 w 38"/>
                  <a:gd name="T15" fmla="*/ 40 h 55"/>
                  <a:gd name="T16" fmla="*/ 21 w 38"/>
                  <a:gd name="T17" fmla="*/ 28 h 55"/>
                  <a:gd name="T18" fmla="*/ 30 w 38"/>
                  <a:gd name="T19" fmla="*/ 16 h 55"/>
                  <a:gd name="T20" fmla="*/ 37 w 38"/>
                  <a:gd name="T21" fmla="*/ 7 h 55"/>
                  <a:gd name="T22" fmla="*/ 38 w 38"/>
                  <a:gd name="T23" fmla="*/ 5 h 55"/>
                  <a:gd name="T24" fmla="*/ 37 w 38"/>
                  <a:gd name="T25" fmla="*/ 7 h 55"/>
                  <a:gd name="T26" fmla="*/ 37 w 38"/>
                  <a:gd name="T27" fmla="*/ 4 h 55"/>
                  <a:gd name="T28" fmla="*/ 36 w 38"/>
                  <a:gd name="T29" fmla="*/ 1 h 55"/>
                  <a:gd name="T30" fmla="*/ 32 w 38"/>
                  <a:gd name="T31" fmla="*/ 0 h 55"/>
                  <a:gd name="T32" fmla="*/ 30 w 38"/>
                  <a:gd name="T33" fmla="*/ 2 h 55"/>
                  <a:gd name="T34" fmla="*/ 29 w 38"/>
                  <a:gd name="T35" fmla="*/ 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55">
                    <a:moveTo>
                      <a:pt x="29" y="5"/>
                    </a:moveTo>
                    <a:lnTo>
                      <a:pt x="30" y="2"/>
                    </a:lnTo>
                    <a:lnTo>
                      <a:pt x="23" y="12"/>
                    </a:lnTo>
                    <a:lnTo>
                      <a:pt x="14" y="23"/>
                    </a:lnTo>
                    <a:lnTo>
                      <a:pt x="6" y="38"/>
                    </a:lnTo>
                    <a:lnTo>
                      <a:pt x="0" y="55"/>
                    </a:lnTo>
                    <a:lnTo>
                      <a:pt x="7" y="55"/>
                    </a:lnTo>
                    <a:lnTo>
                      <a:pt x="12" y="40"/>
                    </a:lnTo>
                    <a:lnTo>
                      <a:pt x="21" y="28"/>
                    </a:lnTo>
                    <a:lnTo>
                      <a:pt x="30" y="16"/>
                    </a:lnTo>
                    <a:lnTo>
                      <a:pt x="37" y="7"/>
                    </a:lnTo>
                    <a:lnTo>
                      <a:pt x="38" y="5"/>
                    </a:lnTo>
                    <a:lnTo>
                      <a:pt x="37" y="7"/>
                    </a:lnTo>
                    <a:lnTo>
                      <a:pt x="37" y="4"/>
                    </a:lnTo>
                    <a:lnTo>
                      <a:pt x="36" y="1"/>
                    </a:lnTo>
                    <a:lnTo>
                      <a:pt x="32" y="0"/>
                    </a:lnTo>
                    <a:lnTo>
                      <a:pt x="30" y="2"/>
                    </a:lnTo>
                    <a:lnTo>
                      <a:pt x="2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2" name="Freeform 326"/>
              <p:cNvSpPr>
                <a:spLocks noChangeAspect="1"/>
              </p:cNvSpPr>
              <p:nvPr/>
            </p:nvSpPr>
            <p:spPr bwMode="auto">
              <a:xfrm>
                <a:off x="1161" y="784"/>
                <a:ext cx="7" cy="38"/>
              </a:xfrm>
              <a:custGeom>
                <a:avLst/>
                <a:gdLst>
                  <a:gd name="T0" fmla="*/ 5 w 14"/>
                  <a:gd name="T1" fmla="*/ 0 h 77"/>
                  <a:gd name="T2" fmla="*/ 0 w 14"/>
                  <a:gd name="T3" fmla="*/ 4 h 77"/>
                  <a:gd name="T4" fmla="*/ 3 w 14"/>
                  <a:gd name="T5" fmla="*/ 17 h 77"/>
                  <a:gd name="T6" fmla="*/ 6 w 14"/>
                  <a:gd name="T7" fmla="*/ 36 h 77"/>
                  <a:gd name="T8" fmla="*/ 5 w 14"/>
                  <a:gd name="T9" fmla="*/ 57 h 77"/>
                  <a:gd name="T10" fmla="*/ 5 w 14"/>
                  <a:gd name="T11" fmla="*/ 77 h 77"/>
                  <a:gd name="T12" fmla="*/ 14 w 14"/>
                  <a:gd name="T13" fmla="*/ 77 h 77"/>
                  <a:gd name="T14" fmla="*/ 14 w 14"/>
                  <a:gd name="T15" fmla="*/ 57 h 77"/>
                  <a:gd name="T16" fmla="*/ 13 w 14"/>
                  <a:gd name="T17" fmla="*/ 36 h 77"/>
                  <a:gd name="T18" fmla="*/ 10 w 14"/>
                  <a:gd name="T19" fmla="*/ 17 h 77"/>
                  <a:gd name="T20" fmla="*/ 7 w 14"/>
                  <a:gd name="T21" fmla="*/ 2 h 77"/>
                  <a:gd name="T22" fmla="*/ 2 w 14"/>
                  <a:gd name="T23" fmla="*/ 6 h 77"/>
                  <a:gd name="T24" fmla="*/ 7 w 14"/>
                  <a:gd name="T25" fmla="*/ 2 h 77"/>
                  <a:gd name="T26" fmla="*/ 6 w 14"/>
                  <a:gd name="T27" fmla="*/ 0 h 77"/>
                  <a:gd name="T28" fmla="*/ 2 w 14"/>
                  <a:gd name="T29" fmla="*/ 0 h 77"/>
                  <a:gd name="T30" fmla="*/ 0 w 14"/>
                  <a:gd name="T31" fmla="*/ 1 h 77"/>
                  <a:gd name="T32" fmla="*/ 0 w 14"/>
                  <a:gd name="T33" fmla="*/ 4 h 77"/>
                  <a:gd name="T34" fmla="*/ 5 w 14"/>
                  <a:gd name="T3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77">
                    <a:moveTo>
                      <a:pt x="5" y="0"/>
                    </a:moveTo>
                    <a:lnTo>
                      <a:pt x="0" y="4"/>
                    </a:lnTo>
                    <a:lnTo>
                      <a:pt x="3" y="17"/>
                    </a:lnTo>
                    <a:lnTo>
                      <a:pt x="6" y="36"/>
                    </a:lnTo>
                    <a:lnTo>
                      <a:pt x="5" y="57"/>
                    </a:lnTo>
                    <a:lnTo>
                      <a:pt x="5" y="77"/>
                    </a:lnTo>
                    <a:lnTo>
                      <a:pt x="14" y="77"/>
                    </a:lnTo>
                    <a:lnTo>
                      <a:pt x="14" y="57"/>
                    </a:lnTo>
                    <a:lnTo>
                      <a:pt x="13" y="36"/>
                    </a:lnTo>
                    <a:lnTo>
                      <a:pt x="10" y="17"/>
                    </a:lnTo>
                    <a:lnTo>
                      <a:pt x="7" y="2"/>
                    </a:lnTo>
                    <a:lnTo>
                      <a:pt x="2" y="6"/>
                    </a:lnTo>
                    <a:lnTo>
                      <a:pt x="7" y="2"/>
                    </a:lnTo>
                    <a:lnTo>
                      <a:pt x="6" y="0"/>
                    </a:lnTo>
                    <a:lnTo>
                      <a:pt x="2" y="0"/>
                    </a:lnTo>
                    <a:lnTo>
                      <a:pt x="0" y="1"/>
                    </a:lnTo>
                    <a:lnTo>
                      <a:pt x="0" y="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3" name="Freeform 327"/>
              <p:cNvSpPr>
                <a:spLocks noChangeAspect="1"/>
              </p:cNvSpPr>
              <p:nvPr/>
            </p:nvSpPr>
            <p:spPr bwMode="auto">
              <a:xfrm>
                <a:off x="1162" y="784"/>
                <a:ext cx="26" cy="16"/>
              </a:xfrm>
              <a:custGeom>
                <a:avLst/>
                <a:gdLst>
                  <a:gd name="T0" fmla="*/ 48 w 52"/>
                  <a:gd name="T1" fmla="*/ 25 h 33"/>
                  <a:gd name="T2" fmla="*/ 48 w 52"/>
                  <a:gd name="T3" fmla="*/ 25 h 33"/>
                  <a:gd name="T4" fmla="*/ 45 w 52"/>
                  <a:gd name="T5" fmla="*/ 26 h 33"/>
                  <a:gd name="T6" fmla="*/ 41 w 52"/>
                  <a:gd name="T7" fmla="*/ 25 h 33"/>
                  <a:gd name="T8" fmla="*/ 36 w 52"/>
                  <a:gd name="T9" fmla="*/ 21 h 33"/>
                  <a:gd name="T10" fmla="*/ 29 w 52"/>
                  <a:gd name="T11" fmla="*/ 17 h 33"/>
                  <a:gd name="T12" fmla="*/ 22 w 52"/>
                  <a:gd name="T13" fmla="*/ 11 h 33"/>
                  <a:gd name="T14" fmla="*/ 15 w 52"/>
                  <a:gd name="T15" fmla="*/ 6 h 33"/>
                  <a:gd name="T16" fmla="*/ 8 w 52"/>
                  <a:gd name="T17" fmla="*/ 2 h 33"/>
                  <a:gd name="T18" fmla="*/ 3 w 52"/>
                  <a:gd name="T19" fmla="*/ 0 h 33"/>
                  <a:gd name="T20" fmla="*/ 0 w 52"/>
                  <a:gd name="T21" fmla="*/ 6 h 33"/>
                  <a:gd name="T22" fmla="*/ 4 w 52"/>
                  <a:gd name="T23" fmla="*/ 9 h 33"/>
                  <a:gd name="T24" fmla="*/ 11 w 52"/>
                  <a:gd name="T25" fmla="*/ 13 h 33"/>
                  <a:gd name="T26" fmla="*/ 18 w 52"/>
                  <a:gd name="T27" fmla="*/ 18 h 33"/>
                  <a:gd name="T28" fmla="*/ 24 w 52"/>
                  <a:gd name="T29" fmla="*/ 24 h 33"/>
                  <a:gd name="T30" fmla="*/ 31 w 52"/>
                  <a:gd name="T31" fmla="*/ 28 h 33"/>
                  <a:gd name="T32" fmla="*/ 38 w 52"/>
                  <a:gd name="T33" fmla="*/ 32 h 33"/>
                  <a:gd name="T34" fmla="*/ 45 w 52"/>
                  <a:gd name="T35" fmla="*/ 33 h 33"/>
                  <a:gd name="T36" fmla="*/ 52 w 52"/>
                  <a:gd name="T37" fmla="*/ 29 h 33"/>
                  <a:gd name="T38" fmla="*/ 52 w 52"/>
                  <a:gd name="T39" fmla="*/ 29 h 33"/>
                  <a:gd name="T40" fmla="*/ 48 w 52"/>
                  <a:gd name="T41"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48" y="25"/>
                    </a:moveTo>
                    <a:lnTo>
                      <a:pt x="48" y="25"/>
                    </a:lnTo>
                    <a:lnTo>
                      <a:pt x="45" y="26"/>
                    </a:lnTo>
                    <a:lnTo>
                      <a:pt x="41" y="25"/>
                    </a:lnTo>
                    <a:lnTo>
                      <a:pt x="36" y="21"/>
                    </a:lnTo>
                    <a:lnTo>
                      <a:pt x="29" y="17"/>
                    </a:lnTo>
                    <a:lnTo>
                      <a:pt x="22" y="11"/>
                    </a:lnTo>
                    <a:lnTo>
                      <a:pt x="15" y="6"/>
                    </a:lnTo>
                    <a:lnTo>
                      <a:pt x="8" y="2"/>
                    </a:lnTo>
                    <a:lnTo>
                      <a:pt x="3" y="0"/>
                    </a:lnTo>
                    <a:lnTo>
                      <a:pt x="0" y="6"/>
                    </a:lnTo>
                    <a:lnTo>
                      <a:pt x="4" y="9"/>
                    </a:lnTo>
                    <a:lnTo>
                      <a:pt x="11" y="13"/>
                    </a:lnTo>
                    <a:lnTo>
                      <a:pt x="18" y="18"/>
                    </a:lnTo>
                    <a:lnTo>
                      <a:pt x="24" y="24"/>
                    </a:lnTo>
                    <a:lnTo>
                      <a:pt x="31" y="28"/>
                    </a:lnTo>
                    <a:lnTo>
                      <a:pt x="38" y="32"/>
                    </a:lnTo>
                    <a:lnTo>
                      <a:pt x="45" y="33"/>
                    </a:lnTo>
                    <a:lnTo>
                      <a:pt x="52" y="29"/>
                    </a:lnTo>
                    <a:lnTo>
                      <a:pt x="52" y="29"/>
                    </a:lnTo>
                    <a:lnTo>
                      <a:pt x="4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4" name="Freeform 328"/>
              <p:cNvSpPr>
                <a:spLocks noChangeAspect="1"/>
              </p:cNvSpPr>
              <p:nvPr/>
            </p:nvSpPr>
            <p:spPr bwMode="auto">
              <a:xfrm>
                <a:off x="1185" y="781"/>
                <a:ext cx="6" cy="18"/>
              </a:xfrm>
              <a:custGeom>
                <a:avLst/>
                <a:gdLst>
                  <a:gd name="T0" fmla="*/ 1 w 13"/>
                  <a:gd name="T1" fmla="*/ 1 h 35"/>
                  <a:gd name="T2" fmla="*/ 0 w 13"/>
                  <a:gd name="T3" fmla="*/ 7 h 35"/>
                  <a:gd name="T4" fmla="*/ 4 w 13"/>
                  <a:gd name="T5" fmla="*/ 11 h 35"/>
                  <a:gd name="T6" fmla="*/ 6 w 13"/>
                  <a:gd name="T7" fmla="*/ 17 h 35"/>
                  <a:gd name="T8" fmla="*/ 6 w 13"/>
                  <a:gd name="T9" fmla="*/ 24 h 35"/>
                  <a:gd name="T10" fmla="*/ 3 w 13"/>
                  <a:gd name="T11" fmla="*/ 31 h 35"/>
                  <a:gd name="T12" fmla="*/ 7 w 13"/>
                  <a:gd name="T13" fmla="*/ 35 h 35"/>
                  <a:gd name="T14" fmla="*/ 13 w 13"/>
                  <a:gd name="T15" fmla="*/ 26 h 35"/>
                  <a:gd name="T16" fmla="*/ 13 w 13"/>
                  <a:gd name="T17" fmla="*/ 17 h 35"/>
                  <a:gd name="T18" fmla="*/ 11 w 13"/>
                  <a:gd name="T19" fmla="*/ 9 h 35"/>
                  <a:gd name="T20" fmla="*/ 7 w 13"/>
                  <a:gd name="T21" fmla="*/ 2 h 35"/>
                  <a:gd name="T22" fmla="*/ 6 w 13"/>
                  <a:gd name="T23" fmla="*/ 8 h 35"/>
                  <a:gd name="T24" fmla="*/ 7 w 13"/>
                  <a:gd name="T25" fmla="*/ 2 h 35"/>
                  <a:gd name="T26" fmla="*/ 5 w 13"/>
                  <a:gd name="T27" fmla="*/ 0 h 35"/>
                  <a:gd name="T28" fmla="*/ 3 w 13"/>
                  <a:gd name="T29" fmla="*/ 1 h 35"/>
                  <a:gd name="T30" fmla="*/ 0 w 13"/>
                  <a:gd name="T31" fmla="*/ 3 h 35"/>
                  <a:gd name="T32" fmla="*/ 0 w 13"/>
                  <a:gd name="T33" fmla="*/ 7 h 35"/>
                  <a:gd name="T34" fmla="*/ 1 w 13"/>
                  <a:gd name="T35"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1" y="1"/>
                    </a:moveTo>
                    <a:lnTo>
                      <a:pt x="0" y="7"/>
                    </a:lnTo>
                    <a:lnTo>
                      <a:pt x="4" y="11"/>
                    </a:lnTo>
                    <a:lnTo>
                      <a:pt x="6" y="17"/>
                    </a:lnTo>
                    <a:lnTo>
                      <a:pt x="6" y="24"/>
                    </a:lnTo>
                    <a:lnTo>
                      <a:pt x="3" y="31"/>
                    </a:lnTo>
                    <a:lnTo>
                      <a:pt x="7" y="35"/>
                    </a:lnTo>
                    <a:lnTo>
                      <a:pt x="13" y="26"/>
                    </a:lnTo>
                    <a:lnTo>
                      <a:pt x="13" y="17"/>
                    </a:lnTo>
                    <a:lnTo>
                      <a:pt x="11" y="9"/>
                    </a:lnTo>
                    <a:lnTo>
                      <a:pt x="7" y="2"/>
                    </a:lnTo>
                    <a:lnTo>
                      <a:pt x="6" y="8"/>
                    </a:lnTo>
                    <a:lnTo>
                      <a:pt x="7" y="2"/>
                    </a:lnTo>
                    <a:lnTo>
                      <a:pt x="5" y="0"/>
                    </a:lnTo>
                    <a:lnTo>
                      <a:pt x="3" y="1"/>
                    </a:lnTo>
                    <a:lnTo>
                      <a:pt x="0" y="3"/>
                    </a:lnTo>
                    <a:lnTo>
                      <a:pt x="0" y="7"/>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5" name="Freeform 329"/>
              <p:cNvSpPr>
                <a:spLocks noChangeAspect="1"/>
              </p:cNvSpPr>
              <p:nvPr/>
            </p:nvSpPr>
            <p:spPr bwMode="auto">
              <a:xfrm>
                <a:off x="1185" y="779"/>
                <a:ext cx="9" cy="6"/>
              </a:xfrm>
              <a:custGeom>
                <a:avLst/>
                <a:gdLst>
                  <a:gd name="T0" fmla="*/ 15 w 18"/>
                  <a:gd name="T1" fmla="*/ 1 h 12"/>
                  <a:gd name="T2" fmla="*/ 13 w 18"/>
                  <a:gd name="T3" fmla="*/ 0 h 12"/>
                  <a:gd name="T4" fmla="*/ 10 w 18"/>
                  <a:gd name="T5" fmla="*/ 0 h 12"/>
                  <a:gd name="T6" fmla="*/ 7 w 18"/>
                  <a:gd name="T7" fmla="*/ 1 h 12"/>
                  <a:gd name="T8" fmla="*/ 4 w 18"/>
                  <a:gd name="T9" fmla="*/ 3 h 12"/>
                  <a:gd name="T10" fmla="*/ 0 w 18"/>
                  <a:gd name="T11" fmla="*/ 5 h 12"/>
                  <a:gd name="T12" fmla="*/ 5 w 18"/>
                  <a:gd name="T13" fmla="*/ 12 h 12"/>
                  <a:gd name="T14" fmla="*/ 8 w 18"/>
                  <a:gd name="T15" fmla="*/ 10 h 12"/>
                  <a:gd name="T16" fmla="*/ 10 w 18"/>
                  <a:gd name="T17" fmla="*/ 8 h 12"/>
                  <a:gd name="T18" fmla="*/ 10 w 18"/>
                  <a:gd name="T19" fmla="*/ 10 h 12"/>
                  <a:gd name="T20" fmla="*/ 13 w 18"/>
                  <a:gd name="T21" fmla="*/ 10 h 12"/>
                  <a:gd name="T22" fmla="*/ 11 w 18"/>
                  <a:gd name="T23" fmla="*/ 8 h 12"/>
                  <a:gd name="T24" fmla="*/ 13 w 18"/>
                  <a:gd name="T25" fmla="*/ 10 h 12"/>
                  <a:gd name="T26" fmla="*/ 16 w 18"/>
                  <a:gd name="T27" fmla="*/ 8 h 12"/>
                  <a:gd name="T28" fmla="*/ 18 w 18"/>
                  <a:gd name="T29" fmla="*/ 5 h 12"/>
                  <a:gd name="T30" fmla="*/ 16 w 18"/>
                  <a:gd name="T31" fmla="*/ 1 h 12"/>
                  <a:gd name="T32" fmla="*/ 13 w 18"/>
                  <a:gd name="T33" fmla="*/ 0 h 12"/>
                  <a:gd name="T34" fmla="*/ 15 w 18"/>
                  <a:gd name="T3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12">
                    <a:moveTo>
                      <a:pt x="15" y="1"/>
                    </a:moveTo>
                    <a:lnTo>
                      <a:pt x="13" y="0"/>
                    </a:lnTo>
                    <a:lnTo>
                      <a:pt x="10" y="0"/>
                    </a:lnTo>
                    <a:lnTo>
                      <a:pt x="7" y="1"/>
                    </a:lnTo>
                    <a:lnTo>
                      <a:pt x="4" y="3"/>
                    </a:lnTo>
                    <a:lnTo>
                      <a:pt x="0" y="5"/>
                    </a:lnTo>
                    <a:lnTo>
                      <a:pt x="5" y="12"/>
                    </a:lnTo>
                    <a:lnTo>
                      <a:pt x="8" y="10"/>
                    </a:lnTo>
                    <a:lnTo>
                      <a:pt x="10" y="8"/>
                    </a:lnTo>
                    <a:lnTo>
                      <a:pt x="10" y="10"/>
                    </a:lnTo>
                    <a:lnTo>
                      <a:pt x="13" y="10"/>
                    </a:lnTo>
                    <a:lnTo>
                      <a:pt x="11" y="8"/>
                    </a:lnTo>
                    <a:lnTo>
                      <a:pt x="13" y="10"/>
                    </a:lnTo>
                    <a:lnTo>
                      <a:pt x="16" y="8"/>
                    </a:lnTo>
                    <a:lnTo>
                      <a:pt x="18" y="5"/>
                    </a:lnTo>
                    <a:lnTo>
                      <a:pt x="16" y="1"/>
                    </a:lnTo>
                    <a:lnTo>
                      <a:pt x="13" y="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6" name="Freeform 330"/>
              <p:cNvSpPr>
                <a:spLocks noChangeAspect="1"/>
              </p:cNvSpPr>
              <p:nvPr/>
            </p:nvSpPr>
            <p:spPr bwMode="auto">
              <a:xfrm>
                <a:off x="1190" y="780"/>
                <a:ext cx="10" cy="7"/>
              </a:xfrm>
              <a:custGeom>
                <a:avLst/>
                <a:gdLst>
                  <a:gd name="T0" fmla="*/ 12 w 19"/>
                  <a:gd name="T1" fmla="*/ 12 h 15"/>
                  <a:gd name="T2" fmla="*/ 18 w 19"/>
                  <a:gd name="T3" fmla="*/ 11 h 15"/>
                  <a:gd name="T4" fmla="*/ 16 w 19"/>
                  <a:gd name="T5" fmla="*/ 7 h 15"/>
                  <a:gd name="T6" fmla="*/ 12 w 19"/>
                  <a:gd name="T7" fmla="*/ 6 h 15"/>
                  <a:gd name="T8" fmla="*/ 9 w 19"/>
                  <a:gd name="T9" fmla="*/ 4 h 15"/>
                  <a:gd name="T10" fmla="*/ 4 w 19"/>
                  <a:gd name="T11" fmla="*/ 0 h 15"/>
                  <a:gd name="T12" fmla="*/ 0 w 19"/>
                  <a:gd name="T13" fmla="*/ 7 h 15"/>
                  <a:gd name="T14" fmla="*/ 4 w 19"/>
                  <a:gd name="T15" fmla="*/ 11 h 15"/>
                  <a:gd name="T16" fmla="*/ 10 w 19"/>
                  <a:gd name="T17" fmla="*/ 13 h 15"/>
                  <a:gd name="T18" fmla="*/ 11 w 19"/>
                  <a:gd name="T19" fmla="*/ 14 h 15"/>
                  <a:gd name="T20" fmla="*/ 14 w 19"/>
                  <a:gd name="T21" fmla="*/ 15 h 15"/>
                  <a:gd name="T22" fmla="*/ 19 w 19"/>
                  <a:gd name="T23" fmla="*/ 14 h 15"/>
                  <a:gd name="T24" fmla="*/ 14 w 19"/>
                  <a:gd name="T25" fmla="*/ 15 h 15"/>
                  <a:gd name="T26" fmla="*/ 16 w 19"/>
                  <a:gd name="T27" fmla="*/ 15 h 15"/>
                  <a:gd name="T28" fmla="*/ 18 w 19"/>
                  <a:gd name="T29" fmla="*/ 14 h 15"/>
                  <a:gd name="T30" fmla="*/ 19 w 19"/>
                  <a:gd name="T31" fmla="*/ 13 h 15"/>
                  <a:gd name="T32" fmla="*/ 18 w 19"/>
                  <a:gd name="T33" fmla="*/ 11 h 15"/>
                  <a:gd name="T34" fmla="*/ 12 w 19"/>
                  <a:gd name="T3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5">
                    <a:moveTo>
                      <a:pt x="12" y="12"/>
                    </a:moveTo>
                    <a:lnTo>
                      <a:pt x="18" y="11"/>
                    </a:lnTo>
                    <a:lnTo>
                      <a:pt x="16" y="7"/>
                    </a:lnTo>
                    <a:lnTo>
                      <a:pt x="12" y="6"/>
                    </a:lnTo>
                    <a:lnTo>
                      <a:pt x="9" y="4"/>
                    </a:lnTo>
                    <a:lnTo>
                      <a:pt x="4" y="0"/>
                    </a:lnTo>
                    <a:lnTo>
                      <a:pt x="0" y="7"/>
                    </a:lnTo>
                    <a:lnTo>
                      <a:pt x="4" y="11"/>
                    </a:lnTo>
                    <a:lnTo>
                      <a:pt x="10" y="13"/>
                    </a:lnTo>
                    <a:lnTo>
                      <a:pt x="11" y="14"/>
                    </a:lnTo>
                    <a:lnTo>
                      <a:pt x="14" y="15"/>
                    </a:lnTo>
                    <a:lnTo>
                      <a:pt x="19" y="14"/>
                    </a:lnTo>
                    <a:lnTo>
                      <a:pt x="14" y="15"/>
                    </a:lnTo>
                    <a:lnTo>
                      <a:pt x="16" y="15"/>
                    </a:lnTo>
                    <a:lnTo>
                      <a:pt x="18" y="14"/>
                    </a:lnTo>
                    <a:lnTo>
                      <a:pt x="19" y="13"/>
                    </a:lnTo>
                    <a:lnTo>
                      <a:pt x="18" y="11"/>
                    </a:lnTo>
                    <a:lnTo>
                      <a:pt x="1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7" name="Freeform 331"/>
              <p:cNvSpPr>
                <a:spLocks noChangeAspect="1"/>
              </p:cNvSpPr>
              <p:nvPr/>
            </p:nvSpPr>
            <p:spPr bwMode="auto">
              <a:xfrm>
                <a:off x="1197" y="772"/>
                <a:ext cx="9" cy="15"/>
              </a:xfrm>
              <a:custGeom>
                <a:avLst/>
                <a:gdLst>
                  <a:gd name="T0" fmla="*/ 19 w 20"/>
                  <a:gd name="T1" fmla="*/ 0 h 29"/>
                  <a:gd name="T2" fmla="*/ 13 w 20"/>
                  <a:gd name="T3" fmla="*/ 3 h 29"/>
                  <a:gd name="T4" fmla="*/ 11 w 20"/>
                  <a:gd name="T5" fmla="*/ 9 h 29"/>
                  <a:gd name="T6" fmla="*/ 7 w 20"/>
                  <a:gd name="T7" fmla="*/ 14 h 29"/>
                  <a:gd name="T8" fmla="*/ 4 w 20"/>
                  <a:gd name="T9" fmla="*/ 21 h 29"/>
                  <a:gd name="T10" fmla="*/ 0 w 20"/>
                  <a:gd name="T11" fmla="*/ 27 h 29"/>
                  <a:gd name="T12" fmla="*/ 7 w 20"/>
                  <a:gd name="T13" fmla="*/ 29 h 29"/>
                  <a:gd name="T14" fmla="*/ 11 w 20"/>
                  <a:gd name="T15" fmla="*/ 24 h 29"/>
                  <a:gd name="T16" fmla="*/ 14 w 20"/>
                  <a:gd name="T17" fmla="*/ 17 h 29"/>
                  <a:gd name="T18" fmla="*/ 18 w 20"/>
                  <a:gd name="T19" fmla="*/ 11 h 29"/>
                  <a:gd name="T20" fmla="*/ 20 w 20"/>
                  <a:gd name="T21" fmla="*/ 5 h 29"/>
                  <a:gd name="T22" fmla="*/ 14 w 20"/>
                  <a:gd name="T23" fmla="*/ 7 h 29"/>
                  <a:gd name="T24" fmla="*/ 20 w 20"/>
                  <a:gd name="T25" fmla="*/ 5 h 29"/>
                  <a:gd name="T26" fmla="*/ 20 w 20"/>
                  <a:gd name="T27" fmla="*/ 2 h 29"/>
                  <a:gd name="T28" fmla="*/ 18 w 20"/>
                  <a:gd name="T29" fmla="*/ 0 h 29"/>
                  <a:gd name="T30" fmla="*/ 15 w 20"/>
                  <a:gd name="T31" fmla="*/ 0 h 29"/>
                  <a:gd name="T32" fmla="*/ 13 w 20"/>
                  <a:gd name="T33" fmla="*/ 3 h 29"/>
                  <a:gd name="T34" fmla="*/ 19 w 20"/>
                  <a:gd name="T3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9">
                    <a:moveTo>
                      <a:pt x="19" y="0"/>
                    </a:moveTo>
                    <a:lnTo>
                      <a:pt x="13" y="3"/>
                    </a:lnTo>
                    <a:lnTo>
                      <a:pt x="11" y="9"/>
                    </a:lnTo>
                    <a:lnTo>
                      <a:pt x="7" y="14"/>
                    </a:lnTo>
                    <a:lnTo>
                      <a:pt x="4" y="21"/>
                    </a:lnTo>
                    <a:lnTo>
                      <a:pt x="0" y="27"/>
                    </a:lnTo>
                    <a:lnTo>
                      <a:pt x="7" y="29"/>
                    </a:lnTo>
                    <a:lnTo>
                      <a:pt x="11" y="24"/>
                    </a:lnTo>
                    <a:lnTo>
                      <a:pt x="14" y="17"/>
                    </a:lnTo>
                    <a:lnTo>
                      <a:pt x="18" y="11"/>
                    </a:lnTo>
                    <a:lnTo>
                      <a:pt x="20" y="5"/>
                    </a:lnTo>
                    <a:lnTo>
                      <a:pt x="14" y="7"/>
                    </a:lnTo>
                    <a:lnTo>
                      <a:pt x="20" y="5"/>
                    </a:lnTo>
                    <a:lnTo>
                      <a:pt x="20" y="2"/>
                    </a:lnTo>
                    <a:lnTo>
                      <a:pt x="18" y="0"/>
                    </a:lnTo>
                    <a:lnTo>
                      <a:pt x="15" y="0"/>
                    </a:lnTo>
                    <a:lnTo>
                      <a:pt x="13" y="3"/>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8" name="Freeform 332"/>
              <p:cNvSpPr>
                <a:spLocks noChangeAspect="1"/>
              </p:cNvSpPr>
              <p:nvPr/>
            </p:nvSpPr>
            <p:spPr bwMode="auto">
              <a:xfrm>
                <a:off x="1204" y="772"/>
                <a:ext cx="55" cy="34"/>
              </a:xfrm>
              <a:custGeom>
                <a:avLst/>
                <a:gdLst>
                  <a:gd name="T0" fmla="*/ 104 w 111"/>
                  <a:gd name="T1" fmla="*/ 63 h 67"/>
                  <a:gd name="T2" fmla="*/ 104 w 111"/>
                  <a:gd name="T3" fmla="*/ 56 h 67"/>
                  <a:gd name="T4" fmla="*/ 93 w 111"/>
                  <a:gd name="T5" fmla="*/ 60 h 67"/>
                  <a:gd name="T6" fmla="*/ 81 w 111"/>
                  <a:gd name="T7" fmla="*/ 58 h 67"/>
                  <a:gd name="T8" fmla="*/ 66 w 111"/>
                  <a:gd name="T9" fmla="*/ 52 h 67"/>
                  <a:gd name="T10" fmla="*/ 53 w 111"/>
                  <a:gd name="T11" fmla="*/ 42 h 67"/>
                  <a:gd name="T12" fmla="*/ 38 w 111"/>
                  <a:gd name="T13" fmla="*/ 32 h 67"/>
                  <a:gd name="T14" fmla="*/ 26 w 111"/>
                  <a:gd name="T15" fmla="*/ 20 h 67"/>
                  <a:gd name="T16" fmla="*/ 14 w 111"/>
                  <a:gd name="T17" fmla="*/ 10 h 67"/>
                  <a:gd name="T18" fmla="*/ 5 w 111"/>
                  <a:gd name="T19" fmla="*/ 0 h 67"/>
                  <a:gd name="T20" fmla="*/ 0 w 111"/>
                  <a:gd name="T21" fmla="*/ 7 h 67"/>
                  <a:gd name="T22" fmla="*/ 9 w 111"/>
                  <a:gd name="T23" fmla="*/ 14 h 67"/>
                  <a:gd name="T24" fmla="*/ 21 w 111"/>
                  <a:gd name="T25" fmla="*/ 25 h 67"/>
                  <a:gd name="T26" fmla="*/ 34 w 111"/>
                  <a:gd name="T27" fmla="*/ 38 h 67"/>
                  <a:gd name="T28" fmla="*/ 49 w 111"/>
                  <a:gd name="T29" fmla="*/ 49 h 67"/>
                  <a:gd name="T30" fmla="*/ 64 w 111"/>
                  <a:gd name="T31" fmla="*/ 59 h 67"/>
                  <a:gd name="T32" fmla="*/ 78 w 111"/>
                  <a:gd name="T33" fmla="*/ 65 h 67"/>
                  <a:gd name="T34" fmla="*/ 93 w 111"/>
                  <a:gd name="T35" fmla="*/ 67 h 67"/>
                  <a:gd name="T36" fmla="*/ 108 w 111"/>
                  <a:gd name="T37" fmla="*/ 63 h 67"/>
                  <a:gd name="T38" fmla="*/ 108 w 111"/>
                  <a:gd name="T39" fmla="*/ 56 h 67"/>
                  <a:gd name="T40" fmla="*/ 108 w 111"/>
                  <a:gd name="T41" fmla="*/ 63 h 67"/>
                  <a:gd name="T42" fmla="*/ 111 w 111"/>
                  <a:gd name="T43" fmla="*/ 60 h 67"/>
                  <a:gd name="T44" fmla="*/ 110 w 111"/>
                  <a:gd name="T45" fmla="*/ 57 h 67"/>
                  <a:gd name="T46" fmla="*/ 107 w 111"/>
                  <a:gd name="T47" fmla="*/ 56 h 67"/>
                  <a:gd name="T48" fmla="*/ 104 w 111"/>
                  <a:gd name="T49" fmla="*/ 56 h 67"/>
                  <a:gd name="T50" fmla="*/ 104 w 111"/>
                  <a:gd name="T51"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67">
                    <a:moveTo>
                      <a:pt x="104" y="63"/>
                    </a:moveTo>
                    <a:lnTo>
                      <a:pt x="104" y="56"/>
                    </a:lnTo>
                    <a:lnTo>
                      <a:pt x="93" y="60"/>
                    </a:lnTo>
                    <a:lnTo>
                      <a:pt x="81" y="58"/>
                    </a:lnTo>
                    <a:lnTo>
                      <a:pt x="66" y="52"/>
                    </a:lnTo>
                    <a:lnTo>
                      <a:pt x="53" y="42"/>
                    </a:lnTo>
                    <a:lnTo>
                      <a:pt x="38" y="32"/>
                    </a:lnTo>
                    <a:lnTo>
                      <a:pt x="26" y="20"/>
                    </a:lnTo>
                    <a:lnTo>
                      <a:pt x="14" y="10"/>
                    </a:lnTo>
                    <a:lnTo>
                      <a:pt x="5" y="0"/>
                    </a:lnTo>
                    <a:lnTo>
                      <a:pt x="0" y="7"/>
                    </a:lnTo>
                    <a:lnTo>
                      <a:pt x="9" y="14"/>
                    </a:lnTo>
                    <a:lnTo>
                      <a:pt x="21" y="25"/>
                    </a:lnTo>
                    <a:lnTo>
                      <a:pt x="34" y="38"/>
                    </a:lnTo>
                    <a:lnTo>
                      <a:pt x="49" y="49"/>
                    </a:lnTo>
                    <a:lnTo>
                      <a:pt x="64" y="59"/>
                    </a:lnTo>
                    <a:lnTo>
                      <a:pt x="78" y="65"/>
                    </a:lnTo>
                    <a:lnTo>
                      <a:pt x="93" y="67"/>
                    </a:lnTo>
                    <a:lnTo>
                      <a:pt x="108" y="63"/>
                    </a:lnTo>
                    <a:lnTo>
                      <a:pt x="108" y="56"/>
                    </a:lnTo>
                    <a:lnTo>
                      <a:pt x="108" y="63"/>
                    </a:lnTo>
                    <a:lnTo>
                      <a:pt x="111" y="60"/>
                    </a:lnTo>
                    <a:lnTo>
                      <a:pt x="110" y="57"/>
                    </a:lnTo>
                    <a:lnTo>
                      <a:pt x="107" y="56"/>
                    </a:lnTo>
                    <a:lnTo>
                      <a:pt x="104" y="56"/>
                    </a:lnTo>
                    <a:lnTo>
                      <a:pt x="10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29" name="Freeform 333"/>
              <p:cNvSpPr>
                <a:spLocks noChangeAspect="1"/>
              </p:cNvSpPr>
              <p:nvPr/>
            </p:nvSpPr>
            <p:spPr bwMode="auto">
              <a:xfrm>
                <a:off x="1231" y="779"/>
                <a:ext cx="27" cy="24"/>
              </a:xfrm>
              <a:custGeom>
                <a:avLst/>
                <a:gdLst>
                  <a:gd name="T0" fmla="*/ 0 w 54"/>
                  <a:gd name="T1" fmla="*/ 5 h 49"/>
                  <a:gd name="T2" fmla="*/ 0 w 54"/>
                  <a:gd name="T3" fmla="*/ 5 h 49"/>
                  <a:gd name="T4" fmla="*/ 4 w 54"/>
                  <a:gd name="T5" fmla="*/ 8 h 49"/>
                  <a:gd name="T6" fmla="*/ 8 w 54"/>
                  <a:gd name="T7" fmla="*/ 13 h 49"/>
                  <a:gd name="T8" fmla="*/ 14 w 54"/>
                  <a:gd name="T9" fmla="*/ 19 h 49"/>
                  <a:gd name="T10" fmla="*/ 21 w 54"/>
                  <a:gd name="T11" fmla="*/ 24 h 49"/>
                  <a:gd name="T12" fmla="*/ 28 w 54"/>
                  <a:gd name="T13" fmla="*/ 31 h 49"/>
                  <a:gd name="T14" fmla="*/ 35 w 54"/>
                  <a:gd name="T15" fmla="*/ 38 h 49"/>
                  <a:gd name="T16" fmla="*/ 43 w 54"/>
                  <a:gd name="T17" fmla="*/ 44 h 49"/>
                  <a:gd name="T18" fmla="*/ 50 w 54"/>
                  <a:gd name="T19" fmla="*/ 49 h 49"/>
                  <a:gd name="T20" fmla="*/ 54 w 54"/>
                  <a:gd name="T21" fmla="*/ 42 h 49"/>
                  <a:gd name="T22" fmla="*/ 48 w 54"/>
                  <a:gd name="T23" fmla="*/ 37 h 49"/>
                  <a:gd name="T24" fmla="*/ 39 w 54"/>
                  <a:gd name="T25" fmla="*/ 31 h 49"/>
                  <a:gd name="T26" fmla="*/ 33 w 54"/>
                  <a:gd name="T27" fmla="*/ 27 h 49"/>
                  <a:gd name="T28" fmla="*/ 26 w 54"/>
                  <a:gd name="T29" fmla="*/ 20 h 49"/>
                  <a:gd name="T30" fmla="*/ 19 w 54"/>
                  <a:gd name="T31" fmla="*/ 14 h 49"/>
                  <a:gd name="T32" fmla="*/ 13 w 54"/>
                  <a:gd name="T33" fmla="*/ 8 h 49"/>
                  <a:gd name="T34" fmla="*/ 11 w 54"/>
                  <a:gd name="T35" fmla="*/ 4 h 49"/>
                  <a:gd name="T36" fmla="*/ 7 w 54"/>
                  <a:gd name="T37" fmla="*/ 0 h 49"/>
                  <a:gd name="T38" fmla="*/ 7 w 54"/>
                  <a:gd name="T39" fmla="*/ 0 h 49"/>
                  <a:gd name="T40" fmla="*/ 0 w 54"/>
                  <a:gd name="T41"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49">
                    <a:moveTo>
                      <a:pt x="0" y="5"/>
                    </a:moveTo>
                    <a:lnTo>
                      <a:pt x="0" y="5"/>
                    </a:lnTo>
                    <a:lnTo>
                      <a:pt x="4" y="8"/>
                    </a:lnTo>
                    <a:lnTo>
                      <a:pt x="8" y="13"/>
                    </a:lnTo>
                    <a:lnTo>
                      <a:pt x="14" y="19"/>
                    </a:lnTo>
                    <a:lnTo>
                      <a:pt x="21" y="24"/>
                    </a:lnTo>
                    <a:lnTo>
                      <a:pt x="28" y="31"/>
                    </a:lnTo>
                    <a:lnTo>
                      <a:pt x="35" y="38"/>
                    </a:lnTo>
                    <a:lnTo>
                      <a:pt x="43" y="44"/>
                    </a:lnTo>
                    <a:lnTo>
                      <a:pt x="50" y="49"/>
                    </a:lnTo>
                    <a:lnTo>
                      <a:pt x="54" y="42"/>
                    </a:lnTo>
                    <a:lnTo>
                      <a:pt x="48" y="37"/>
                    </a:lnTo>
                    <a:lnTo>
                      <a:pt x="39" y="31"/>
                    </a:lnTo>
                    <a:lnTo>
                      <a:pt x="33" y="27"/>
                    </a:lnTo>
                    <a:lnTo>
                      <a:pt x="26" y="20"/>
                    </a:lnTo>
                    <a:lnTo>
                      <a:pt x="19" y="14"/>
                    </a:lnTo>
                    <a:lnTo>
                      <a:pt x="13" y="8"/>
                    </a:lnTo>
                    <a:lnTo>
                      <a:pt x="11" y="4"/>
                    </a:lnTo>
                    <a:lnTo>
                      <a:pt x="7" y="0"/>
                    </a:lnTo>
                    <a:lnTo>
                      <a:pt x="7"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0" name="Freeform 334"/>
              <p:cNvSpPr>
                <a:spLocks noChangeAspect="1"/>
              </p:cNvSpPr>
              <p:nvPr/>
            </p:nvSpPr>
            <p:spPr bwMode="auto">
              <a:xfrm>
                <a:off x="1216" y="765"/>
                <a:ext cx="18" cy="16"/>
              </a:xfrm>
              <a:custGeom>
                <a:avLst/>
                <a:gdLst>
                  <a:gd name="T0" fmla="*/ 4 w 37"/>
                  <a:gd name="T1" fmla="*/ 0 h 33"/>
                  <a:gd name="T2" fmla="*/ 0 w 37"/>
                  <a:gd name="T3" fmla="*/ 3 h 33"/>
                  <a:gd name="T4" fmla="*/ 6 w 37"/>
                  <a:gd name="T5" fmla="*/ 13 h 33"/>
                  <a:gd name="T6" fmla="*/ 15 w 37"/>
                  <a:gd name="T7" fmla="*/ 21 h 33"/>
                  <a:gd name="T8" fmla="*/ 25 w 37"/>
                  <a:gd name="T9" fmla="*/ 28 h 33"/>
                  <a:gd name="T10" fmla="*/ 30 w 37"/>
                  <a:gd name="T11" fmla="*/ 33 h 33"/>
                  <a:gd name="T12" fmla="*/ 37 w 37"/>
                  <a:gd name="T13" fmla="*/ 28 h 33"/>
                  <a:gd name="T14" fmla="*/ 29 w 37"/>
                  <a:gd name="T15" fmla="*/ 21 h 33"/>
                  <a:gd name="T16" fmla="*/ 20 w 37"/>
                  <a:gd name="T17" fmla="*/ 14 h 33"/>
                  <a:gd name="T18" fmla="*/ 11 w 37"/>
                  <a:gd name="T19" fmla="*/ 9 h 33"/>
                  <a:gd name="T20" fmla="*/ 7 w 37"/>
                  <a:gd name="T21" fmla="*/ 3 h 33"/>
                  <a:gd name="T22" fmla="*/ 4 w 37"/>
                  <a:gd name="T23" fmla="*/ 6 h 33"/>
                  <a:gd name="T24" fmla="*/ 7 w 37"/>
                  <a:gd name="T25" fmla="*/ 3 h 33"/>
                  <a:gd name="T26" fmla="*/ 6 w 37"/>
                  <a:gd name="T27" fmla="*/ 1 h 33"/>
                  <a:gd name="T28" fmla="*/ 4 w 37"/>
                  <a:gd name="T29" fmla="*/ 0 h 33"/>
                  <a:gd name="T30" fmla="*/ 2 w 37"/>
                  <a:gd name="T31" fmla="*/ 1 h 33"/>
                  <a:gd name="T32" fmla="*/ 0 w 37"/>
                  <a:gd name="T33" fmla="*/ 3 h 33"/>
                  <a:gd name="T34" fmla="*/ 4 w 37"/>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3">
                    <a:moveTo>
                      <a:pt x="4" y="0"/>
                    </a:moveTo>
                    <a:lnTo>
                      <a:pt x="0" y="3"/>
                    </a:lnTo>
                    <a:lnTo>
                      <a:pt x="6" y="13"/>
                    </a:lnTo>
                    <a:lnTo>
                      <a:pt x="15" y="21"/>
                    </a:lnTo>
                    <a:lnTo>
                      <a:pt x="25" y="28"/>
                    </a:lnTo>
                    <a:lnTo>
                      <a:pt x="30" y="33"/>
                    </a:lnTo>
                    <a:lnTo>
                      <a:pt x="37" y="28"/>
                    </a:lnTo>
                    <a:lnTo>
                      <a:pt x="29" y="21"/>
                    </a:lnTo>
                    <a:lnTo>
                      <a:pt x="20" y="14"/>
                    </a:lnTo>
                    <a:lnTo>
                      <a:pt x="11" y="9"/>
                    </a:lnTo>
                    <a:lnTo>
                      <a:pt x="7" y="3"/>
                    </a:lnTo>
                    <a:lnTo>
                      <a:pt x="4" y="6"/>
                    </a:lnTo>
                    <a:lnTo>
                      <a:pt x="7" y="3"/>
                    </a:lnTo>
                    <a:lnTo>
                      <a:pt x="6" y="1"/>
                    </a:lnTo>
                    <a:lnTo>
                      <a:pt x="4" y="0"/>
                    </a:lnTo>
                    <a:lnTo>
                      <a:pt x="2" y="1"/>
                    </a:lnTo>
                    <a:lnTo>
                      <a:pt x="0" y="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1" name="Freeform 335"/>
              <p:cNvSpPr>
                <a:spLocks noChangeAspect="1"/>
              </p:cNvSpPr>
              <p:nvPr/>
            </p:nvSpPr>
            <p:spPr bwMode="auto">
              <a:xfrm>
                <a:off x="1217" y="765"/>
                <a:ext cx="22" cy="6"/>
              </a:xfrm>
              <a:custGeom>
                <a:avLst/>
                <a:gdLst>
                  <a:gd name="T0" fmla="*/ 44 w 44"/>
                  <a:gd name="T1" fmla="*/ 4 h 11"/>
                  <a:gd name="T2" fmla="*/ 44 w 44"/>
                  <a:gd name="T3" fmla="*/ 4 h 11"/>
                  <a:gd name="T4" fmla="*/ 40 w 44"/>
                  <a:gd name="T5" fmla="*/ 3 h 11"/>
                  <a:gd name="T6" fmla="*/ 37 w 44"/>
                  <a:gd name="T7" fmla="*/ 2 h 11"/>
                  <a:gd name="T8" fmla="*/ 33 w 44"/>
                  <a:gd name="T9" fmla="*/ 1 h 11"/>
                  <a:gd name="T10" fmla="*/ 30 w 44"/>
                  <a:gd name="T11" fmla="*/ 1 h 11"/>
                  <a:gd name="T12" fmla="*/ 24 w 44"/>
                  <a:gd name="T13" fmla="*/ 2 h 11"/>
                  <a:gd name="T14" fmla="*/ 17 w 44"/>
                  <a:gd name="T15" fmla="*/ 1 h 11"/>
                  <a:gd name="T16" fmla="*/ 10 w 44"/>
                  <a:gd name="T17" fmla="*/ 1 h 11"/>
                  <a:gd name="T18" fmla="*/ 0 w 44"/>
                  <a:gd name="T19" fmla="*/ 0 h 11"/>
                  <a:gd name="T20" fmla="*/ 0 w 44"/>
                  <a:gd name="T21" fmla="*/ 6 h 11"/>
                  <a:gd name="T22" fmla="*/ 10 w 44"/>
                  <a:gd name="T23" fmla="*/ 8 h 11"/>
                  <a:gd name="T24" fmla="*/ 17 w 44"/>
                  <a:gd name="T25" fmla="*/ 8 h 11"/>
                  <a:gd name="T26" fmla="*/ 24 w 44"/>
                  <a:gd name="T27" fmla="*/ 9 h 11"/>
                  <a:gd name="T28" fmla="*/ 30 w 44"/>
                  <a:gd name="T29" fmla="*/ 10 h 11"/>
                  <a:gd name="T30" fmla="*/ 33 w 44"/>
                  <a:gd name="T31" fmla="*/ 10 h 11"/>
                  <a:gd name="T32" fmla="*/ 37 w 44"/>
                  <a:gd name="T33" fmla="*/ 9 h 11"/>
                  <a:gd name="T34" fmla="*/ 38 w 44"/>
                  <a:gd name="T35" fmla="*/ 10 h 11"/>
                  <a:gd name="T36" fmla="*/ 39 w 44"/>
                  <a:gd name="T37" fmla="*/ 11 h 11"/>
                  <a:gd name="T38" fmla="*/ 39 w 44"/>
                  <a:gd name="T39" fmla="*/ 11 h 11"/>
                  <a:gd name="T40" fmla="*/ 44 w 44"/>
                  <a:gd name="T4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1">
                    <a:moveTo>
                      <a:pt x="44" y="4"/>
                    </a:moveTo>
                    <a:lnTo>
                      <a:pt x="44" y="4"/>
                    </a:lnTo>
                    <a:lnTo>
                      <a:pt x="40" y="3"/>
                    </a:lnTo>
                    <a:lnTo>
                      <a:pt x="37" y="2"/>
                    </a:lnTo>
                    <a:lnTo>
                      <a:pt x="33" y="1"/>
                    </a:lnTo>
                    <a:lnTo>
                      <a:pt x="30" y="1"/>
                    </a:lnTo>
                    <a:lnTo>
                      <a:pt x="24" y="2"/>
                    </a:lnTo>
                    <a:lnTo>
                      <a:pt x="17" y="1"/>
                    </a:lnTo>
                    <a:lnTo>
                      <a:pt x="10" y="1"/>
                    </a:lnTo>
                    <a:lnTo>
                      <a:pt x="0" y="0"/>
                    </a:lnTo>
                    <a:lnTo>
                      <a:pt x="0" y="6"/>
                    </a:lnTo>
                    <a:lnTo>
                      <a:pt x="10" y="8"/>
                    </a:lnTo>
                    <a:lnTo>
                      <a:pt x="17" y="8"/>
                    </a:lnTo>
                    <a:lnTo>
                      <a:pt x="24" y="9"/>
                    </a:lnTo>
                    <a:lnTo>
                      <a:pt x="30" y="10"/>
                    </a:lnTo>
                    <a:lnTo>
                      <a:pt x="33" y="10"/>
                    </a:lnTo>
                    <a:lnTo>
                      <a:pt x="37" y="9"/>
                    </a:lnTo>
                    <a:lnTo>
                      <a:pt x="38" y="10"/>
                    </a:lnTo>
                    <a:lnTo>
                      <a:pt x="39" y="11"/>
                    </a:lnTo>
                    <a:lnTo>
                      <a:pt x="39" y="11"/>
                    </a:lnTo>
                    <a:lnTo>
                      <a:pt x="4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2" name="Freeform 336"/>
              <p:cNvSpPr>
                <a:spLocks noChangeAspect="1"/>
              </p:cNvSpPr>
              <p:nvPr/>
            </p:nvSpPr>
            <p:spPr bwMode="auto">
              <a:xfrm>
                <a:off x="1237" y="767"/>
                <a:ext cx="12" cy="5"/>
              </a:xfrm>
              <a:custGeom>
                <a:avLst/>
                <a:gdLst>
                  <a:gd name="T0" fmla="*/ 21 w 24"/>
                  <a:gd name="T1" fmla="*/ 1 h 10"/>
                  <a:gd name="T2" fmla="*/ 20 w 24"/>
                  <a:gd name="T3" fmla="*/ 1 h 10"/>
                  <a:gd name="T4" fmla="*/ 17 w 24"/>
                  <a:gd name="T5" fmla="*/ 4 h 10"/>
                  <a:gd name="T6" fmla="*/ 13 w 24"/>
                  <a:gd name="T7" fmla="*/ 4 h 10"/>
                  <a:gd name="T8" fmla="*/ 8 w 24"/>
                  <a:gd name="T9" fmla="*/ 2 h 10"/>
                  <a:gd name="T10" fmla="*/ 5 w 24"/>
                  <a:gd name="T11" fmla="*/ 0 h 10"/>
                  <a:gd name="T12" fmla="*/ 0 w 24"/>
                  <a:gd name="T13" fmla="*/ 7 h 10"/>
                  <a:gd name="T14" fmla="*/ 6 w 24"/>
                  <a:gd name="T15" fmla="*/ 9 h 10"/>
                  <a:gd name="T16" fmla="*/ 13 w 24"/>
                  <a:gd name="T17" fmla="*/ 10 h 10"/>
                  <a:gd name="T18" fmla="*/ 17 w 24"/>
                  <a:gd name="T19" fmla="*/ 10 h 10"/>
                  <a:gd name="T20" fmla="*/ 24 w 24"/>
                  <a:gd name="T21" fmla="*/ 8 h 10"/>
                  <a:gd name="T22" fmla="*/ 23 w 24"/>
                  <a:gd name="T23" fmla="*/ 8 h 10"/>
                  <a:gd name="T24" fmla="*/ 21 w 24"/>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10">
                    <a:moveTo>
                      <a:pt x="21" y="1"/>
                    </a:moveTo>
                    <a:lnTo>
                      <a:pt x="20" y="1"/>
                    </a:lnTo>
                    <a:lnTo>
                      <a:pt x="17" y="4"/>
                    </a:lnTo>
                    <a:lnTo>
                      <a:pt x="13" y="4"/>
                    </a:lnTo>
                    <a:lnTo>
                      <a:pt x="8" y="2"/>
                    </a:lnTo>
                    <a:lnTo>
                      <a:pt x="5" y="0"/>
                    </a:lnTo>
                    <a:lnTo>
                      <a:pt x="0" y="7"/>
                    </a:lnTo>
                    <a:lnTo>
                      <a:pt x="6" y="9"/>
                    </a:lnTo>
                    <a:lnTo>
                      <a:pt x="13" y="10"/>
                    </a:lnTo>
                    <a:lnTo>
                      <a:pt x="17" y="10"/>
                    </a:lnTo>
                    <a:lnTo>
                      <a:pt x="24" y="8"/>
                    </a:lnTo>
                    <a:lnTo>
                      <a:pt x="23" y="8"/>
                    </a:lnTo>
                    <a:lnTo>
                      <a:pt x="2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3" name="Freeform 337"/>
              <p:cNvSpPr>
                <a:spLocks noChangeAspect="1"/>
              </p:cNvSpPr>
              <p:nvPr/>
            </p:nvSpPr>
            <p:spPr bwMode="auto">
              <a:xfrm>
                <a:off x="1247" y="768"/>
                <a:ext cx="16" cy="6"/>
              </a:xfrm>
              <a:custGeom>
                <a:avLst/>
                <a:gdLst>
                  <a:gd name="T0" fmla="*/ 32 w 32"/>
                  <a:gd name="T1" fmla="*/ 6 h 13"/>
                  <a:gd name="T2" fmla="*/ 32 w 32"/>
                  <a:gd name="T3" fmla="*/ 6 h 13"/>
                  <a:gd name="T4" fmla="*/ 25 w 32"/>
                  <a:gd name="T5" fmla="*/ 4 h 13"/>
                  <a:gd name="T6" fmla="*/ 15 w 32"/>
                  <a:gd name="T7" fmla="*/ 1 h 13"/>
                  <a:gd name="T8" fmla="*/ 7 w 32"/>
                  <a:gd name="T9" fmla="*/ 0 h 13"/>
                  <a:gd name="T10" fmla="*/ 0 w 32"/>
                  <a:gd name="T11" fmla="*/ 0 h 13"/>
                  <a:gd name="T12" fmla="*/ 2 w 32"/>
                  <a:gd name="T13" fmla="*/ 7 h 13"/>
                  <a:gd name="T14" fmla="*/ 7 w 32"/>
                  <a:gd name="T15" fmla="*/ 7 h 13"/>
                  <a:gd name="T16" fmla="*/ 15 w 32"/>
                  <a:gd name="T17" fmla="*/ 8 h 13"/>
                  <a:gd name="T18" fmla="*/ 23 w 32"/>
                  <a:gd name="T19" fmla="*/ 11 h 13"/>
                  <a:gd name="T20" fmla="*/ 30 w 32"/>
                  <a:gd name="T21" fmla="*/ 13 h 13"/>
                  <a:gd name="T22" fmla="*/ 30 w 32"/>
                  <a:gd name="T23" fmla="*/ 13 h 13"/>
                  <a:gd name="T24" fmla="*/ 32 w 32"/>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3">
                    <a:moveTo>
                      <a:pt x="32" y="6"/>
                    </a:moveTo>
                    <a:lnTo>
                      <a:pt x="32" y="6"/>
                    </a:lnTo>
                    <a:lnTo>
                      <a:pt x="25" y="4"/>
                    </a:lnTo>
                    <a:lnTo>
                      <a:pt x="15" y="1"/>
                    </a:lnTo>
                    <a:lnTo>
                      <a:pt x="7" y="0"/>
                    </a:lnTo>
                    <a:lnTo>
                      <a:pt x="0" y="0"/>
                    </a:lnTo>
                    <a:lnTo>
                      <a:pt x="2" y="7"/>
                    </a:lnTo>
                    <a:lnTo>
                      <a:pt x="7" y="7"/>
                    </a:lnTo>
                    <a:lnTo>
                      <a:pt x="15" y="8"/>
                    </a:lnTo>
                    <a:lnTo>
                      <a:pt x="23" y="11"/>
                    </a:lnTo>
                    <a:lnTo>
                      <a:pt x="30" y="13"/>
                    </a:lnTo>
                    <a:lnTo>
                      <a:pt x="30" y="13"/>
                    </a:lnTo>
                    <a:lnTo>
                      <a:pt x="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4" name="Freeform 338"/>
              <p:cNvSpPr>
                <a:spLocks noChangeAspect="1"/>
              </p:cNvSpPr>
              <p:nvPr/>
            </p:nvSpPr>
            <p:spPr bwMode="auto">
              <a:xfrm>
                <a:off x="1262" y="762"/>
                <a:ext cx="29" cy="14"/>
              </a:xfrm>
              <a:custGeom>
                <a:avLst/>
                <a:gdLst>
                  <a:gd name="T0" fmla="*/ 49 w 56"/>
                  <a:gd name="T1" fmla="*/ 2 h 26"/>
                  <a:gd name="T2" fmla="*/ 49 w 56"/>
                  <a:gd name="T3" fmla="*/ 2 h 26"/>
                  <a:gd name="T4" fmla="*/ 49 w 56"/>
                  <a:gd name="T5" fmla="*/ 7 h 26"/>
                  <a:gd name="T6" fmla="*/ 47 w 56"/>
                  <a:gd name="T7" fmla="*/ 11 h 26"/>
                  <a:gd name="T8" fmla="*/ 41 w 56"/>
                  <a:gd name="T9" fmla="*/ 14 h 26"/>
                  <a:gd name="T10" fmla="*/ 33 w 56"/>
                  <a:gd name="T11" fmla="*/ 16 h 26"/>
                  <a:gd name="T12" fmla="*/ 23 w 56"/>
                  <a:gd name="T13" fmla="*/ 17 h 26"/>
                  <a:gd name="T14" fmla="*/ 13 w 56"/>
                  <a:gd name="T15" fmla="*/ 17 h 26"/>
                  <a:gd name="T16" fmla="*/ 5 w 56"/>
                  <a:gd name="T17" fmla="*/ 17 h 26"/>
                  <a:gd name="T18" fmla="*/ 2 w 56"/>
                  <a:gd name="T19" fmla="*/ 16 h 26"/>
                  <a:gd name="T20" fmla="*/ 0 w 56"/>
                  <a:gd name="T21" fmla="*/ 23 h 26"/>
                  <a:gd name="T22" fmla="*/ 5 w 56"/>
                  <a:gd name="T23" fmla="*/ 24 h 26"/>
                  <a:gd name="T24" fmla="*/ 13 w 56"/>
                  <a:gd name="T25" fmla="*/ 26 h 26"/>
                  <a:gd name="T26" fmla="*/ 23 w 56"/>
                  <a:gd name="T27" fmla="*/ 24 h 26"/>
                  <a:gd name="T28" fmla="*/ 33 w 56"/>
                  <a:gd name="T29" fmla="*/ 23 h 26"/>
                  <a:gd name="T30" fmla="*/ 43 w 56"/>
                  <a:gd name="T31" fmla="*/ 21 h 26"/>
                  <a:gd name="T32" fmla="*/ 51 w 56"/>
                  <a:gd name="T33" fmla="*/ 16 h 26"/>
                  <a:gd name="T34" fmla="*/ 56 w 56"/>
                  <a:gd name="T35" fmla="*/ 9 h 26"/>
                  <a:gd name="T36" fmla="*/ 56 w 56"/>
                  <a:gd name="T37" fmla="*/ 0 h 26"/>
                  <a:gd name="T38" fmla="*/ 56 w 56"/>
                  <a:gd name="T39" fmla="*/ 0 h 26"/>
                  <a:gd name="T40" fmla="*/ 49 w 56"/>
                  <a:gd name="T4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26">
                    <a:moveTo>
                      <a:pt x="49" y="2"/>
                    </a:moveTo>
                    <a:lnTo>
                      <a:pt x="49" y="2"/>
                    </a:lnTo>
                    <a:lnTo>
                      <a:pt x="49" y="7"/>
                    </a:lnTo>
                    <a:lnTo>
                      <a:pt x="47" y="11"/>
                    </a:lnTo>
                    <a:lnTo>
                      <a:pt x="41" y="14"/>
                    </a:lnTo>
                    <a:lnTo>
                      <a:pt x="33" y="16"/>
                    </a:lnTo>
                    <a:lnTo>
                      <a:pt x="23" y="17"/>
                    </a:lnTo>
                    <a:lnTo>
                      <a:pt x="13" y="17"/>
                    </a:lnTo>
                    <a:lnTo>
                      <a:pt x="5" y="17"/>
                    </a:lnTo>
                    <a:lnTo>
                      <a:pt x="2" y="16"/>
                    </a:lnTo>
                    <a:lnTo>
                      <a:pt x="0" y="23"/>
                    </a:lnTo>
                    <a:lnTo>
                      <a:pt x="5" y="24"/>
                    </a:lnTo>
                    <a:lnTo>
                      <a:pt x="13" y="26"/>
                    </a:lnTo>
                    <a:lnTo>
                      <a:pt x="23" y="24"/>
                    </a:lnTo>
                    <a:lnTo>
                      <a:pt x="33" y="23"/>
                    </a:lnTo>
                    <a:lnTo>
                      <a:pt x="43" y="21"/>
                    </a:lnTo>
                    <a:lnTo>
                      <a:pt x="51" y="16"/>
                    </a:lnTo>
                    <a:lnTo>
                      <a:pt x="56" y="9"/>
                    </a:lnTo>
                    <a:lnTo>
                      <a:pt x="56" y="0"/>
                    </a:lnTo>
                    <a:lnTo>
                      <a:pt x="56" y="0"/>
                    </a:lnTo>
                    <a:lnTo>
                      <a:pt x="4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5" name="Freeform 339"/>
              <p:cNvSpPr>
                <a:spLocks noChangeAspect="1"/>
              </p:cNvSpPr>
              <p:nvPr/>
            </p:nvSpPr>
            <p:spPr bwMode="auto">
              <a:xfrm>
                <a:off x="1285" y="738"/>
                <a:ext cx="8" cy="26"/>
              </a:xfrm>
              <a:custGeom>
                <a:avLst/>
                <a:gdLst>
                  <a:gd name="T0" fmla="*/ 8 w 15"/>
                  <a:gd name="T1" fmla="*/ 0 h 50"/>
                  <a:gd name="T2" fmla="*/ 8 w 15"/>
                  <a:gd name="T3" fmla="*/ 0 h 50"/>
                  <a:gd name="T4" fmla="*/ 2 w 15"/>
                  <a:gd name="T5" fmla="*/ 11 h 50"/>
                  <a:gd name="T6" fmla="*/ 0 w 15"/>
                  <a:gd name="T7" fmla="*/ 23 h 50"/>
                  <a:gd name="T8" fmla="*/ 0 w 15"/>
                  <a:gd name="T9" fmla="*/ 35 h 50"/>
                  <a:gd name="T10" fmla="*/ 3 w 15"/>
                  <a:gd name="T11" fmla="*/ 50 h 50"/>
                  <a:gd name="T12" fmla="*/ 10 w 15"/>
                  <a:gd name="T13" fmla="*/ 48 h 50"/>
                  <a:gd name="T14" fmla="*/ 7 w 15"/>
                  <a:gd name="T15" fmla="*/ 35 h 50"/>
                  <a:gd name="T16" fmla="*/ 7 w 15"/>
                  <a:gd name="T17" fmla="*/ 23 h 50"/>
                  <a:gd name="T18" fmla="*/ 9 w 15"/>
                  <a:gd name="T19" fmla="*/ 13 h 50"/>
                  <a:gd name="T20" fmla="*/ 15 w 15"/>
                  <a:gd name="T21" fmla="*/ 2 h 50"/>
                  <a:gd name="T22" fmla="*/ 15 w 15"/>
                  <a:gd name="T23" fmla="*/ 2 h 50"/>
                  <a:gd name="T24" fmla="*/ 8 w 15"/>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50">
                    <a:moveTo>
                      <a:pt x="8" y="0"/>
                    </a:moveTo>
                    <a:lnTo>
                      <a:pt x="8" y="0"/>
                    </a:lnTo>
                    <a:lnTo>
                      <a:pt x="2" y="11"/>
                    </a:lnTo>
                    <a:lnTo>
                      <a:pt x="0" y="23"/>
                    </a:lnTo>
                    <a:lnTo>
                      <a:pt x="0" y="35"/>
                    </a:lnTo>
                    <a:lnTo>
                      <a:pt x="3" y="50"/>
                    </a:lnTo>
                    <a:lnTo>
                      <a:pt x="10" y="48"/>
                    </a:lnTo>
                    <a:lnTo>
                      <a:pt x="7" y="35"/>
                    </a:lnTo>
                    <a:lnTo>
                      <a:pt x="7" y="23"/>
                    </a:lnTo>
                    <a:lnTo>
                      <a:pt x="9" y="13"/>
                    </a:lnTo>
                    <a:lnTo>
                      <a:pt x="15" y="2"/>
                    </a:lnTo>
                    <a:lnTo>
                      <a:pt x="15"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6" name="Freeform 340"/>
              <p:cNvSpPr>
                <a:spLocks noChangeAspect="1"/>
              </p:cNvSpPr>
              <p:nvPr/>
            </p:nvSpPr>
            <p:spPr bwMode="auto">
              <a:xfrm>
                <a:off x="1288" y="713"/>
                <a:ext cx="7" cy="26"/>
              </a:xfrm>
              <a:custGeom>
                <a:avLst/>
                <a:gdLst>
                  <a:gd name="T0" fmla="*/ 0 w 14"/>
                  <a:gd name="T1" fmla="*/ 7 h 53"/>
                  <a:gd name="T2" fmla="*/ 0 w 14"/>
                  <a:gd name="T3" fmla="*/ 6 h 53"/>
                  <a:gd name="T4" fmla="*/ 4 w 14"/>
                  <a:gd name="T5" fmla="*/ 13 h 53"/>
                  <a:gd name="T6" fmla="*/ 7 w 14"/>
                  <a:gd name="T7" fmla="*/ 24 h 53"/>
                  <a:gd name="T8" fmla="*/ 7 w 14"/>
                  <a:gd name="T9" fmla="*/ 39 h 53"/>
                  <a:gd name="T10" fmla="*/ 4 w 14"/>
                  <a:gd name="T11" fmla="*/ 51 h 53"/>
                  <a:gd name="T12" fmla="*/ 11 w 14"/>
                  <a:gd name="T13" fmla="*/ 53 h 53"/>
                  <a:gd name="T14" fmla="*/ 14 w 14"/>
                  <a:gd name="T15" fmla="*/ 39 h 53"/>
                  <a:gd name="T16" fmla="*/ 14 w 14"/>
                  <a:gd name="T17" fmla="*/ 24 h 53"/>
                  <a:gd name="T18" fmla="*/ 11 w 14"/>
                  <a:gd name="T19" fmla="*/ 10 h 53"/>
                  <a:gd name="T20" fmla="*/ 5 w 14"/>
                  <a:gd name="T21" fmla="*/ 1 h 53"/>
                  <a:gd name="T22" fmla="*/ 5 w 14"/>
                  <a:gd name="T23" fmla="*/ 0 h 53"/>
                  <a:gd name="T24" fmla="*/ 0 w 14"/>
                  <a:gd name="T25"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53">
                    <a:moveTo>
                      <a:pt x="0" y="7"/>
                    </a:moveTo>
                    <a:lnTo>
                      <a:pt x="0" y="6"/>
                    </a:lnTo>
                    <a:lnTo>
                      <a:pt x="4" y="13"/>
                    </a:lnTo>
                    <a:lnTo>
                      <a:pt x="7" y="24"/>
                    </a:lnTo>
                    <a:lnTo>
                      <a:pt x="7" y="39"/>
                    </a:lnTo>
                    <a:lnTo>
                      <a:pt x="4" y="51"/>
                    </a:lnTo>
                    <a:lnTo>
                      <a:pt x="11" y="53"/>
                    </a:lnTo>
                    <a:lnTo>
                      <a:pt x="14" y="39"/>
                    </a:lnTo>
                    <a:lnTo>
                      <a:pt x="14" y="24"/>
                    </a:lnTo>
                    <a:lnTo>
                      <a:pt x="11" y="10"/>
                    </a:lnTo>
                    <a:lnTo>
                      <a:pt x="5" y="1"/>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7" name="Freeform 341"/>
              <p:cNvSpPr>
                <a:spLocks noChangeAspect="1"/>
              </p:cNvSpPr>
              <p:nvPr/>
            </p:nvSpPr>
            <p:spPr bwMode="auto">
              <a:xfrm>
                <a:off x="1285" y="700"/>
                <a:ext cx="5" cy="16"/>
              </a:xfrm>
              <a:custGeom>
                <a:avLst/>
                <a:gdLst>
                  <a:gd name="T0" fmla="*/ 0 w 10"/>
                  <a:gd name="T1" fmla="*/ 4 h 32"/>
                  <a:gd name="T2" fmla="*/ 0 w 10"/>
                  <a:gd name="T3" fmla="*/ 4 h 32"/>
                  <a:gd name="T4" fmla="*/ 1 w 10"/>
                  <a:gd name="T5" fmla="*/ 8 h 32"/>
                  <a:gd name="T6" fmla="*/ 0 w 10"/>
                  <a:gd name="T7" fmla="*/ 14 h 32"/>
                  <a:gd name="T8" fmla="*/ 1 w 10"/>
                  <a:gd name="T9" fmla="*/ 23 h 32"/>
                  <a:gd name="T10" fmla="*/ 5 w 10"/>
                  <a:gd name="T11" fmla="*/ 32 h 32"/>
                  <a:gd name="T12" fmla="*/ 10 w 10"/>
                  <a:gd name="T13" fmla="*/ 25 h 32"/>
                  <a:gd name="T14" fmla="*/ 8 w 10"/>
                  <a:gd name="T15" fmla="*/ 23 h 32"/>
                  <a:gd name="T16" fmla="*/ 9 w 10"/>
                  <a:gd name="T17" fmla="*/ 14 h 32"/>
                  <a:gd name="T18" fmla="*/ 8 w 10"/>
                  <a:gd name="T19" fmla="*/ 8 h 32"/>
                  <a:gd name="T20" fmla="*/ 6 w 10"/>
                  <a:gd name="T21" fmla="*/ 0 h 32"/>
                  <a:gd name="T22" fmla="*/ 6 w 10"/>
                  <a:gd name="T23" fmla="*/ 0 h 32"/>
                  <a:gd name="T24" fmla="*/ 0 w 10"/>
                  <a:gd name="T25"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32">
                    <a:moveTo>
                      <a:pt x="0" y="4"/>
                    </a:moveTo>
                    <a:lnTo>
                      <a:pt x="0" y="4"/>
                    </a:lnTo>
                    <a:lnTo>
                      <a:pt x="1" y="8"/>
                    </a:lnTo>
                    <a:lnTo>
                      <a:pt x="0" y="14"/>
                    </a:lnTo>
                    <a:lnTo>
                      <a:pt x="1" y="23"/>
                    </a:lnTo>
                    <a:lnTo>
                      <a:pt x="5" y="32"/>
                    </a:lnTo>
                    <a:lnTo>
                      <a:pt x="10" y="25"/>
                    </a:lnTo>
                    <a:lnTo>
                      <a:pt x="8" y="23"/>
                    </a:lnTo>
                    <a:lnTo>
                      <a:pt x="9" y="14"/>
                    </a:lnTo>
                    <a:lnTo>
                      <a:pt x="8" y="8"/>
                    </a:lnTo>
                    <a:lnTo>
                      <a:pt x="6" y="0"/>
                    </a:lnTo>
                    <a:lnTo>
                      <a:pt x="6"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8" name="Freeform 342"/>
              <p:cNvSpPr>
                <a:spLocks noChangeAspect="1"/>
              </p:cNvSpPr>
              <p:nvPr/>
            </p:nvSpPr>
            <p:spPr bwMode="auto">
              <a:xfrm>
                <a:off x="1272" y="667"/>
                <a:ext cx="16" cy="36"/>
              </a:xfrm>
              <a:custGeom>
                <a:avLst/>
                <a:gdLst>
                  <a:gd name="T0" fmla="*/ 5 w 33"/>
                  <a:gd name="T1" fmla="*/ 0 h 71"/>
                  <a:gd name="T2" fmla="*/ 5 w 33"/>
                  <a:gd name="T3" fmla="*/ 0 h 71"/>
                  <a:gd name="T4" fmla="*/ 0 w 33"/>
                  <a:gd name="T5" fmla="*/ 9 h 71"/>
                  <a:gd name="T6" fmla="*/ 0 w 33"/>
                  <a:gd name="T7" fmla="*/ 17 h 71"/>
                  <a:gd name="T8" fmla="*/ 2 w 33"/>
                  <a:gd name="T9" fmla="*/ 29 h 71"/>
                  <a:gd name="T10" fmla="*/ 8 w 33"/>
                  <a:gd name="T11" fmla="*/ 39 h 71"/>
                  <a:gd name="T12" fmla="*/ 14 w 33"/>
                  <a:gd name="T13" fmla="*/ 50 h 71"/>
                  <a:gd name="T14" fmla="*/ 20 w 33"/>
                  <a:gd name="T15" fmla="*/ 60 h 71"/>
                  <a:gd name="T16" fmla="*/ 24 w 33"/>
                  <a:gd name="T17" fmla="*/ 68 h 71"/>
                  <a:gd name="T18" fmla="*/ 27 w 33"/>
                  <a:gd name="T19" fmla="*/ 71 h 71"/>
                  <a:gd name="T20" fmla="*/ 33 w 33"/>
                  <a:gd name="T21" fmla="*/ 67 h 71"/>
                  <a:gd name="T22" fmla="*/ 31 w 33"/>
                  <a:gd name="T23" fmla="*/ 63 h 71"/>
                  <a:gd name="T24" fmla="*/ 27 w 33"/>
                  <a:gd name="T25" fmla="*/ 55 h 71"/>
                  <a:gd name="T26" fmla="*/ 21 w 33"/>
                  <a:gd name="T27" fmla="*/ 46 h 71"/>
                  <a:gd name="T28" fmla="*/ 15 w 33"/>
                  <a:gd name="T29" fmla="*/ 37 h 71"/>
                  <a:gd name="T30" fmla="*/ 9 w 33"/>
                  <a:gd name="T31" fmla="*/ 26 h 71"/>
                  <a:gd name="T32" fmla="*/ 7 w 33"/>
                  <a:gd name="T33" fmla="*/ 17 h 71"/>
                  <a:gd name="T34" fmla="*/ 7 w 33"/>
                  <a:gd name="T35" fmla="*/ 9 h 71"/>
                  <a:gd name="T36" fmla="*/ 9 w 33"/>
                  <a:gd name="T37" fmla="*/ 7 h 71"/>
                  <a:gd name="T38" fmla="*/ 9 w 33"/>
                  <a:gd name="T39" fmla="*/ 7 h 71"/>
                  <a:gd name="T40" fmla="*/ 5 w 33"/>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71">
                    <a:moveTo>
                      <a:pt x="5" y="0"/>
                    </a:moveTo>
                    <a:lnTo>
                      <a:pt x="5" y="0"/>
                    </a:lnTo>
                    <a:lnTo>
                      <a:pt x="0" y="9"/>
                    </a:lnTo>
                    <a:lnTo>
                      <a:pt x="0" y="17"/>
                    </a:lnTo>
                    <a:lnTo>
                      <a:pt x="2" y="29"/>
                    </a:lnTo>
                    <a:lnTo>
                      <a:pt x="8" y="39"/>
                    </a:lnTo>
                    <a:lnTo>
                      <a:pt x="14" y="50"/>
                    </a:lnTo>
                    <a:lnTo>
                      <a:pt x="20" y="60"/>
                    </a:lnTo>
                    <a:lnTo>
                      <a:pt x="24" y="68"/>
                    </a:lnTo>
                    <a:lnTo>
                      <a:pt x="27" y="71"/>
                    </a:lnTo>
                    <a:lnTo>
                      <a:pt x="33" y="67"/>
                    </a:lnTo>
                    <a:lnTo>
                      <a:pt x="31" y="63"/>
                    </a:lnTo>
                    <a:lnTo>
                      <a:pt x="27" y="55"/>
                    </a:lnTo>
                    <a:lnTo>
                      <a:pt x="21" y="46"/>
                    </a:lnTo>
                    <a:lnTo>
                      <a:pt x="15" y="37"/>
                    </a:lnTo>
                    <a:lnTo>
                      <a:pt x="9" y="26"/>
                    </a:lnTo>
                    <a:lnTo>
                      <a:pt x="7" y="17"/>
                    </a:lnTo>
                    <a:lnTo>
                      <a:pt x="7" y="9"/>
                    </a:lnTo>
                    <a:lnTo>
                      <a:pt x="9" y="7"/>
                    </a:lnTo>
                    <a:lnTo>
                      <a:pt x="9" y="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39" name="Freeform 343"/>
              <p:cNvSpPr>
                <a:spLocks noChangeAspect="1"/>
              </p:cNvSpPr>
              <p:nvPr/>
            </p:nvSpPr>
            <p:spPr bwMode="auto">
              <a:xfrm>
                <a:off x="1274" y="661"/>
                <a:ext cx="52" cy="9"/>
              </a:xfrm>
              <a:custGeom>
                <a:avLst/>
                <a:gdLst>
                  <a:gd name="T0" fmla="*/ 104 w 104"/>
                  <a:gd name="T1" fmla="*/ 8 h 20"/>
                  <a:gd name="T2" fmla="*/ 101 w 104"/>
                  <a:gd name="T3" fmla="*/ 4 h 20"/>
                  <a:gd name="T4" fmla="*/ 89 w 104"/>
                  <a:gd name="T5" fmla="*/ 2 h 20"/>
                  <a:gd name="T6" fmla="*/ 76 w 104"/>
                  <a:gd name="T7" fmla="*/ 0 h 20"/>
                  <a:gd name="T8" fmla="*/ 62 w 104"/>
                  <a:gd name="T9" fmla="*/ 0 h 20"/>
                  <a:gd name="T10" fmla="*/ 47 w 104"/>
                  <a:gd name="T11" fmla="*/ 2 h 20"/>
                  <a:gd name="T12" fmla="*/ 33 w 104"/>
                  <a:gd name="T13" fmla="*/ 4 h 20"/>
                  <a:gd name="T14" fmla="*/ 20 w 104"/>
                  <a:gd name="T15" fmla="*/ 6 h 20"/>
                  <a:gd name="T16" fmla="*/ 9 w 104"/>
                  <a:gd name="T17" fmla="*/ 9 h 20"/>
                  <a:gd name="T18" fmla="*/ 0 w 104"/>
                  <a:gd name="T19" fmla="*/ 13 h 20"/>
                  <a:gd name="T20" fmla="*/ 4 w 104"/>
                  <a:gd name="T21" fmla="*/ 20 h 20"/>
                  <a:gd name="T22" fmla="*/ 11 w 104"/>
                  <a:gd name="T23" fmla="*/ 16 h 20"/>
                  <a:gd name="T24" fmla="*/ 20 w 104"/>
                  <a:gd name="T25" fmla="*/ 13 h 20"/>
                  <a:gd name="T26" fmla="*/ 33 w 104"/>
                  <a:gd name="T27" fmla="*/ 10 h 20"/>
                  <a:gd name="T28" fmla="*/ 47 w 104"/>
                  <a:gd name="T29" fmla="*/ 9 h 20"/>
                  <a:gd name="T30" fmla="*/ 62 w 104"/>
                  <a:gd name="T31" fmla="*/ 9 h 20"/>
                  <a:gd name="T32" fmla="*/ 76 w 104"/>
                  <a:gd name="T33" fmla="*/ 9 h 20"/>
                  <a:gd name="T34" fmla="*/ 89 w 104"/>
                  <a:gd name="T35" fmla="*/ 9 h 20"/>
                  <a:gd name="T36" fmla="*/ 101 w 104"/>
                  <a:gd name="T37" fmla="*/ 10 h 20"/>
                  <a:gd name="T38" fmla="*/ 98 w 104"/>
                  <a:gd name="T39" fmla="*/ 6 h 20"/>
                  <a:gd name="T40" fmla="*/ 101 w 104"/>
                  <a:gd name="T41" fmla="*/ 10 h 20"/>
                  <a:gd name="T42" fmla="*/ 103 w 104"/>
                  <a:gd name="T43" fmla="*/ 9 h 20"/>
                  <a:gd name="T44" fmla="*/ 104 w 104"/>
                  <a:gd name="T45" fmla="*/ 7 h 20"/>
                  <a:gd name="T46" fmla="*/ 103 w 104"/>
                  <a:gd name="T47" fmla="*/ 5 h 20"/>
                  <a:gd name="T48" fmla="*/ 101 w 104"/>
                  <a:gd name="T49" fmla="*/ 4 h 20"/>
                  <a:gd name="T50" fmla="*/ 104 w 104"/>
                  <a:gd name="T51"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20">
                    <a:moveTo>
                      <a:pt x="104" y="8"/>
                    </a:moveTo>
                    <a:lnTo>
                      <a:pt x="101" y="4"/>
                    </a:lnTo>
                    <a:lnTo>
                      <a:pt x="89" y="2"/>
                    </a:lnTo>
                    <a:lnTo>
                      <a:pt x="76" y="0"/>
                    </a:lnTo>
                    <a:lnTo>
                      <a:pt x="62" y="0"/>
                    </a:lnTo>
                    <a:lnTo>
                      <a:pt x="47" y="2"/>
                    </a:lnTo>
                    <a:lnTo>
                      <a:pt x="33" y="4"/>
                    </a:lnTo>
                    <a:lnTo>
                      <a:pt x="20" y="6"/>
                    </a:lnTo>
                    <a:lnTo>
                      <a:pt x="9" y="9"/>
                    </a:lnTo>
                    <a:lnTo>
                      <a:pt x="0" y="13"/>
                    </a:lnTo>
                    <a:lnTo>
                      <a:pt x="4" y="20"/>
                    </a:lnTo>
                    <a:lnTo>
                      <a:pt x="11" y="16"/>
                    </a:lnTo>
                    <a:lnTo>
                      <a:pt x="20" y="13"/>
                    </a:lnTo>
                    <a:lnTo>
                      <a:pt x="33" y="10"/>
                    </a:lnTo>
                    <a:lnTo>
                      <a:pt x="47" y="9"/>
                    </a:lnTo>
                    <a:lnTo>
                      <a:pt x="62" y="9"/>
                    </a:lnTo>
                    <a:lnTo>
                      <a:pt x="76" y="9"/>
                    </a:lnTo>
                    <a:lnTo>
                      <a:pt x="89" y="9"/>
                    </a:lnTo>
                    <a:lnTo>
                      <a:pt x="101" y="10"/>
                    </a:lnTo>
                    <a:lnTo>
                      <a:pt x="98" y="6"/>
                    </a:lnTo>
                    <a:lnTo>
                      <a:pt x="101" y="10"/>
                    </a:lnTo>
                    <a:lnTo>
                      <a:pt x="103" y="9"/>
                    </a:lnTo>
                    <a:lnTo>
                      <a:pt x="104" y="7"/>
                    </a:lnTo>
                    <a:lnTo>
                      <a:pt x="103" y="5"/>
                    </a:lnTo>
                    <a:lnTo>
                      <a:pt x="101" y="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0" name="Freeform 344"/>
              <p:cNvSpPr>
                <a:spLocks noChangeAspect="1"/>
              </p:cNvSpPr>
              <p:nvPr/>
            </p:nvSpPr>
            <p:spPr bwMode="auto">
              <a:xfrm>
                <a:off x="784" y="370"/>
                <a:ext cx="40" cy="76"/>
              </a:xfrm>
              <a:custGeom>
                <a:avLst/>
                <a:gdLst>
                  <a:gd name="T0" fmla="*/ 32 w 79"/>
                  <a:gd name="T1" fmla="*/ 152 h 152"/>
                  <a:gd name="T2" fmla="*/ 26 w 79"/>
                  <a:gd name="T3" fmla="*/ 140 h 152"/>
                  <a:gd name="T4" fmla="*/ 22 w 79"/>
                  <a:gd name="T5" fmla="*/ 130 h 152"/>
                  <a:gd name="T6" fmla="*/ 18 w 79"/>
                  <a:gd name="T7" fmla="*/ 119 h 152"/>
                  <a:gd name="T8" fmla="*/ 18 w 79"/>
                  <a:gd name="T9" fmla="*/ 110 h 152"/>
                  <a:gd name="T10" fmla="*/ 18 w 79"/>
                  <a:gd name="T11" fmla="*/ 100 h 152"/>
                  <a:gd name="T12" fmla="*/ 17 w 79"/>
                  <a:gd name="T13" fmla="*/ 89 h 152"/>
                  <a:gd name="T14" fmla="*/ 14 w 79"/>
                  <a:gd name="T15" fmla="*/ 81 h 152"/>
                  <a:gd name="T16" fmla="*/ 8 w 79"/>
                  <a:gd name="T17" fmla="*/ 74 h 152"/>
                  <a:gd name="T18" fmla="*/ 5 w 79"/>
                  <a:gd name="T19" fmla="*/ 69 h 152"/>
                  <a:gd name="T20" fmla="*/ 2 w 79"/>
                  <a:gd name="T21" fmla="*/ 63 h 152"/>
                  <a:gd name="T22" fmla="*/ 2 w 79"/>
                  <a:gd name="T23" fmla="*/ 57 h 152"/>
                  <a:gd name="T24" fmla="*/ 3 w 79"/>
                  <a:gd name="T25" fmla="*/ 51 h 152"/>
                  <a:gd name="T26" fmla="*/ 6 w 79"/>
                  <a:gd name="T27" fmla="*/ 43 h 152"/>
                  <a:gd name="T28" fmla="*/ 6 w 79"/>
                  <a:gd name="T29" fmla="*/ 34 h 152"/>
                  <a:gd name="T30" fmla="*/ 3 w 79"/>
                  <a:gd name="T31" fmla="*/ 25 h 152"/>
                  <a:gd name="T32" fmla="*/ 0 w 79"/>
                  <a:gd name="T33" fmla="*/ 19 h 152"/>
                  <a:gd name="T34" fmla="*/ 5 w 79"/>
                  <a:gd name="T35" fmla="*/ 18 h 152"/>
                  <a:gd name="T36" fmla="*/ 10 w 79"/>
                  <a:gd name="T37" fmla="*/ 16 h 152"/>
                  <a:gd name="T38" fmla="*/ 16 w 79"/>
                  <a:gd name="T39" fmla="*/ 13 h 152"/>
                  <a:gd name="T40" fmla="*/ 23 w 79"/>
                  <a:gd name="T41" fmla="*/ 10 h 152"/>
                  <a:gd name="T42" fmla="*/ 29 w 79"/>
                  <a:gd name="T43" fmla="*/ 8 h 152"/>
                  <a:gd name="T44" fmla="*/ 35 w 79"/>
                  <a:gd name="T45" fmla="*/ 4 h 152"/>
                  <a:gd name="T46" fmla="*/ 40 w 79"/>
                  <a:gd name="T47" fmla="*/ 2 h 152"/>
                  <a:gd name="T48" fmla="*/ 46 w 79"/>
                  <a:gd name="T49" fmla="*/ 0 h 152"/>
                  <a:gd name="T50" fmla="*/ 55 w 79"/>
                  <a:gd name="T51" fmla="*/ 10 h 152"/>
                  <a:gd name="T52" fmla="*/ 63 w 79"/>
                  <a:gd name="T53" fmla="*/ 21 h 152"/>
                  <a:gd name="T54" fmla="*/ 70 w 79"/>
                  <a:gd name="T55" fmla="*/ 34 h 152"/>
                  <a:gd name="T56" fmla="*/ 75 w 79"/>
                  <a:gd name="T57" fmla="*/ 48 h 152"/>
                  <a:gd name="T58" fmla="*/ 78 w 79"/>
                  <a:gd name="T59" fmla="*/ 63 h 152"/>
                  <a:gd name="T60" fmla="*/ 79 w 79"/>
                  <a:gd name="T61" fmla="*/ 78 h 152"/>
                  <a:gd name="T62" fmla="*/ 79 w 79"/>
                  <a:gd name="T63" fmla="*/ 94 h 152"/>
                  <a:gd name="T64" fmla="*/ 78 w 79"/>
                  <a:gd name="T65" fmla="*/ 111 h 152"/>
                  <a:gd name="T66" fmla="*/ 75 w 79"/>
                  <a:gd name="T67" fmla="*/ 116 h 152"/>
                  <a:gd name="T68" fmla="*/ 69 w 79"/>
                  <a:gd name="T69" fmla="*/ 122 h 152"/>
                  <a:gd name="T70" fmla="*/ 62 w 79"/>
                  <a:gd name="T71" fmla="*/ 129 h 152"/>
                  <a:gd name="T72" fmla="*/ 55 w 79"/>
                  <a:gd name="T73" fmla="*/ 134 h 152"/>
                  <a:gd name="T74" fmla="*/ 48 w 79"/>
                  <a:gd name="T75" fmla="*/ 140 h 152"/>
                  <a:gd name="T76" fmla="*/ 41 w 79"/>
                  <a:gd name="T77" fmla="*/ 146 h 152"/>
                  <a:gd name="T78" fmla="*/ 36 w 79"/>
                  <a:gd name="T79" fmla="*/ 149 h 152"/>
                  <a:gd name="T80" fmla="*/ 32 w 79"/>
                  <a:gd name="T81"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9" h="152">
                    <a:moveTo>
                      <a:pt x="32" y="152"/>
                    </a:moveTo>
                    <a:lnTo>
                      <a:pt x="26" y="140"/>
                    </a:lnTo>
                    <a:lnTo>
                      <a:pt x="22" y="130"/>
                    </a:lnTo>
                    <a:lnTo>
                      <a:pt x="18" y="119"/>
                    </a:lnTo>
                    <a:lnTo>
                      <a:pt x="18" y="110"/>
                    </a:lnTo>
                    <a:lnTo>
                      <a:pt x="18" y="100"/>
                    </a:lnTo>
                    <a:lnTo>
                      <a:pt x="17" y="89"/>
                    </a:lnTo>
                    <a:lnTo>
                      <a:pt x="14" y="81"/>
                    </a:lnTo>
                    <a:lnTo>
                      <a:pt x="8" y="74"/>
                    </a:lnTo>
                    <a:lnTo>
                      <a:pt x="5" y="69"/>
                    </a:lnTo>
                    <a:lnTo>
                      <a:pt x="2" y="63"/>
                    </a:lnTo>
                    <a:lnTo>
                      <a:pt x="2" y="57"/>
                    </a:lnTo>
                    <a:lnTo>
                      <a:pt x="3" y="51"/>
                    </a:lnTo>
                    <a:lnTo>
                      <a:pt x="6" y="43"/>
                    </a:lnTo>
                    <a:lnTo>
                      <a:pt x="6" y="34"/>
                    </a:lnTo>
                    <a:lnTo>
                      <a:pt x="3" y="25"/>
                    </a:lnTo>
                    <a:lnTo>
                      <a:pt x="0" y="19"/>
                    </a:lnTo>
                    <a:lnTo>
                      <a:pt x="5" y="18"/>
                    </a:lnTo>
                    <a:lnTo>
                      <a:pt x="10" y="16"/>
                    </a:lnTo>
                    <a:lnTo>
                      <a:pt x="16" y="13"/>
                    </a:lnTo>
                    <a:lnTo>
                      <a:pt x="23" y="10"/>
                    </a:lnTo>
                    <a:lnTo>
                      <a:pt x="29" y="8"/>
                    </a:lnTo>
                    <a:lnTo>
                      <a:pt x="35" y="4"/>
                    </a:lnTo>
                    <a:lnTo>
                      <a:pt x="40" y="2"/>
                    </a:lnTo>
                    <a:lnTo>
                      <a:pt x="46" y="0"/>
                    </a:lnTo>
                    <a:lnTo>
                      <a:pt x="55" y="10"/>
                    </a:lnTo>
                    <a:lnTo>
                      <a:pt x="63" y="21"/>
                    </a:lnTo>
                    <a:lnTo>
                      <a:pt x="70" y="34"/>
                    </a:lnTo>
                    <a:lnTo>
                      <a:pt x="75" y="48"/>
                    </a:lnTo>
                    <a:lnTo>
                      <a:pt x="78" y="63"/>
                    </a:lnTo>
                    <a:lnTo>
                      <a:pt x="79" y="78"/>
                    </a:lnTo>
                    <a:lnTo>
                      <a:pt x="79" y="94"/>
                    </a:lnTo>
                    <a:lnTo>
                      <a:pt x="78" y="111"/>
                    </a:lnTo>
                    <a:lnTo>
                      <a:pt x="75" y="116"/>
                    </a:lnTo>
                    <a:lnTo>
                      <a:pt x="69" y="122"/>
                    </a:lnTo>
                    <a:lnTo>
                      <a:pt x="62" y="129"/>
                    </a:lnTo>
                    <a:lnTo>
                      <a:pt x="55" y="134"/>
                    </a:lnTo>
                    <a:lnTo>
                      <a:pt x="48" y="140"/>
                    </a:lnTo>
                    <a:lnTo>
                      <a:pt x="41" y="146"/>
                    </a:lnTo>
                    <a:lnTo>
                      <a:pt x="36" y="149"/>
                    </a:lnTo>
                    <a:lnTo>
                      <a:pt x="32" y="152"/>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1" name="Freeform 345"/>
              <p:cNvSpPr>
                <a:spLocks noChangeAspect="1"/>
              </p:cNvSpPr>
              <p:nvPr/>
            </p:nvSpPr>
            <p:spPr bwMode="auto">
              <a:xfrm>
                <a:off x="792" y="426"/>
                <a:ext cx="10" cy="21"/>
              </a:xfrm>
              <a:custGeom>
                <a:avLst/>
                <a:gdLst>
                  <a:gd name="T0" fmla="*/ 0 w 21"/>
                  <a:gd name="T1" fmla="*/ 0 h 43"/>
                  <a:gd name="T2" fmla="*/ 0 w 21"/>
                  <a:gd name="T3" fmla="*/ 0 h 43"/>
                  <a:gd name="T4" fmla="*/ 0 w 21"/>
                  <a:gd name="T5" fmla="*/ 9 h 43"/>
                  <a:gd name="T6" fmla="*/ 3 w 21"/>
                  <a:gd name="T7" fmla="*/ 21 h 43"/>
                  <a:gd name="T8" fmla="*/ 8 w 21"/>
                  <a:gd name="T9" fmla="*/ 31 h 43"/>
                  <a:gd name="T10" fmla="*/ 14 w 21"/>
                  <a:gd name="T11" fmla="*/ 43 h 43"/>
                  <a:gd name="T12" fmla="*/ 21 w 21"/>
                  <a:gd name="T13" fmla="*/ 40 h 43"/>
                  <a:gd name="T14" fmla="*/ 15 w 21"/>
                  <a:gd name="T15" fmla="*/ 29 h 43"/>
                  <a:gd name="T16" fmla="*/ 10 w 21"/>
                  <a:gd name="T17" fmla="*/ 19 h 43"/>
                  <a:gd name="T18" fmla="*/ 7 w 21"/>
                  <a:gd name="T19" fmla="*/ 9 h 43"/>
                  <a:gd name="T20" fmla="*/ 7 w 21"/>
                  <a:gd name="T21" fmla="*/ 0 h 43"/>
                  <a:gd name="T22" fmla="*/ 7 w 21"/>
                  <a:gd name="T23" fmla="*/ 0 h 43"/>
                  <a:gd name="T24" fmla="*/ 0 w 21"/>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43">
                    <a:moveTo>
                      <a:pt x="0" y="0"/>
                    </a:moveTo>
                    <a:lnTo>
                      <a:pt x="0" y="0"/>
                    </a:lnTo>
                    <a:lnTo>
                      <a:pt x="0" y="9"/>
                    </a:lnTo>
                    <a:lnTo>
                      <a:pt x="3" y="21"/>
                    </a:lnTo>
                    <a:lnTo>
                      <a:pt x="8" y="31"/>
                    </a:lnTo>
                    <a:lnTo>
                      <a:pt x="14" y="43"/>
                    </a:lnTo>
                    <a:lnTo>
                      <a:pt x="21" y="40"/>
                    </a:lnTo>
                    <a:lnTo>
                      <a:pt x="15" y="29"/>
                    </a:lnTo>
                    <a:lnTo>
                      <a:pt x="10" y="19"/>
                    </a:lnTo>
                    <a:lnTo>
                      <a:pt x="7" y="9"/>
                    </a:lnTo>
                    <a:lnTo>
                      <a:pt x="7" y="0"/>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2" name="Freeform 346"/>
              <p:cNvSpPr>
                <a:spLocks noChangeAspect="1"/>
              </p:cNvSpPr>
              <p:nvPr/>
            </p:nvSpPr>
            <p:spPr bwMode="auto">
              <a:xfrm>
                <a:off x="787" y="406"/>
                <a:ext cx="9" cy="20"/>
              </a:xfrm>
              <a:custGeom>
                <a:avLst/>
                <a:gdLst>
                  <a:gd name="T0" fmla="*/ 0 w 17"/>
                  <a:gd name="T1" fmla="*/ 6 h 39"/>
                  <a:gd name="T2" fmla="*/ 0 w 17"/>
                  <a:gd name="T3" fmla="*/ 7 h 39"/>
                  <a:gd name="T4" fmla="*/ 4 w 17"/>
                  <a:gd name="T5" fmla="*/ 13 h 39"/>
                  <a:gd name="T6" fmla="*/ 8 w 17"/>
                  <a:gd name="T7" fmla="*/ 18 h 39"/>
                  <a:gd name="T8" fmla="*/ 8 w 17"/>
                  <a:gd name="T9" fmla="*/ 29 h 39"/>
                  <a:gd name="T10" fmla="*/ 9 w 17"/>
                  <a:gd name="T11" fmla="*/ 39 h 39"/>
                  <a:gd name="T12" fmla="*/ 16 w 17"/>
                  <a:gd name="T13" fmla="*/ 39 h 39"/>
                  <a:gd name="T14" fmla="*/ 17 w 17"/>
                  <a:gd name="T15" fmla="*/ 29 h 39"/>
                  <a:gd name="T16" fmla="*/ 15 w 17"/>
                  <a:gd name="T17" fmla="*/ 18 h 39"/>
                  <a:gd name="T18" fmla="*/ 11 w 17"/>
                  <a:gd name="T19" fmla="*/ 8 h 39"/>
                  <a:gd name="T20" fmla="*/ 4 w 17"/>
                  <a:gd name="T21" fmla="*/ 0 h 39"/>
                  <a:gd name="T22" fmla="*/ 4 w 17"/>
                  <a:gd name="T23" fmla="*/ 1 h 39"/>
                  <a:gd name="T24" fmla="*/ 0 w 17"/>
                  <a:gd name="T25"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39">
                    <a:moveTo>
                      <a:pt x="0" y="6"/>
                    </a:moveTo>
                    <a:lnTo>
                      <a:pt x="0" y="7"/>
                    </a:lnTo>
                    <a:lnTo>
                      <a:pt x="4" y="13"/>
                    </a:lnTo>
                    <a:lnTo>
                      <a:pt x="8" y="18"/>
                    </a:lnTo>
                    <a:lnTo>
                      <a:pt x="8" y="29"/>
                    </a:lnTo>
                    <a:lnTo>
                      <a:pt x="9" y="39"/>
                    </a:lnTo>
                    <a:lnTo>
                      <a:pt x="16" y="39"/>
                    </a:lnTo>
                    <a:lnTo>
                      <a:pt x="17" y="29"/>
                    </a:lnTo>
                    <a:lnTo>
                      <a:pt x="15" y="18"/>
                    </a:lnTo>
                    <a:lnTo>
                      <a:pt x="11" y="8"/>
                    </a:lnTo>
                    <a:lnTo>
                      <a:pt x="4" y="0"/>
                    </a:lnTo>
                    <a:lnTo>
                      <a:pt x="4" y="1"/>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3" name="Freeform 347"/>
              <p:cNvSpPr>
                <a:spLocks noChangeAspect="1"/>
              </p:cNvSpPr>
              <p:nvPr/>
            </p:nvSpPr>
            <p:spPr bwMode="auto">
              <a:xfrm>
                <a:off x="784" y="396"/>
                <a:ext cx="6" cy="13"/>
              </a:xfrm>
              <a:custGeom>
                <a:avLst/>
                <a:gdLst>
                  <a:gd name="T0" fmla="*/ 1 w 11"/>
                  <a:gd name="T1" fmla="*/ 0 h 27"/>
                  <a:gd name="T2" fmla="*/ 1 w 11"/>
                  <a:gd name="T3" fmla="*/ 0 h 27"/>
                  <a:gd name="T4" fmla="*/ 0 w 11"/>
                  <a:gd name="T5" fmla="*/ 7 h 27"/>
                  <a:gd name="T6" fmla="*/ 0 w 11"/>
                  <a:gd name="T7" fmla="*/ 13 h 27"/>
                  <a:gd name="T8" fmla="*/ 2 w 11"/>
                  <a:gd name="T9" fmla="*/ 20 h 27"/>
                  <a:gd name="T10" fmla="*/ 7 w 11"/>
                  <a:gd name="T11" fmla="*/ 27 h 27"/>
                  <a:gd name="T12" fmla="*/ 11 w 11"/>
                  <a:gd name="T13" fmla="*/ 22 h 27"/>
                  <a:gd name="T14" fmla="*/ 9 w 11"/>
                  <a:gd name="T15" fmla="*/ 18 h 27"/>
                  <a:gd name="T16" fmla="*/ 7 w 11"/>
                  <a:gd name="T17" fmla="*/ 13 h 27"/>
                  <a:gd name="T18" fmla="*/ 7 w 11"/>
                  <a:gd name="T19" fmla="*/ 7 h 27"/>
                  <a:gd name="T20" fmla="*/ 8 w 11"/>
                  <a:gd name="T21" fmla="*/ 3 h 27"/>
                  <a:gd name="T22" fmla="*/ 8 w 11"/>
                  <a:gd name="T23" fmla="*/ 3 h 27"/>
                  <a:gd name="T24" fmla="*/ 1 w 11"/>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7">
                    <a:moveTo>
                      <a:pt x="1" y="0"/>
                    </a:moveTo>
                    <a:lnTo>
                      <a:pt x="1" y="0"/>
                    </a:lnTo>
                    <a:lnTo>
                      <a:pt x="0" y="7"/>
                    </a:lnTo>
                    <a:lnTo>
                      <a:pt x="0" y="13"/>
                    </a:lnTo>
                    <a:lnTo>
                      <a:pt x="2" y="20"/>
                    </a:lnTo>
                    <a:lnTo>
                      <a:pt x="7" y="27"/>
                    </a:lnTo>
                    <a:lnTo>
                      <a:pt x="11" y="22"/>
                    </a:lnTo>
                    <a:lnTo>
                      <a:pt x="9" y="18"/>
                    </a:lnTo>
                    <a:lnTo>
                      <a:pt x="7" y="13"/>
                    </a:lnTo>
                    <a:lnTo>
                      <a:pt x="7" y="7"/>
                    </a:lnTo>
                    <a:lnTo>
                      <a:pt x="8" y="3"/>
                    </a:lnTo>
                    <a:lnTo>
                      <a:pt x="8"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4" name="Freeform 348"/>
              <p:cNvSpPr>
                <a:spLocks noChangeAspect="1"/>
              </p:cNvSpPr>
              <p:nvPr/>
            </p:nvSpPr>
            <p:spPr bwMode="auto">
              <a:xfrm>
                <a:off x="783" y="378"/>
                <a:ext cx="6" cy="19"/>
              </a:xfrm>
              <a:custGeom>
                <a:avLst/>
                <a:gdLst>
                  <a:gd name="T0" fmla="*/ 1 w 11"/>
                  <a:gd name="T1" fmla="*/ 0 h 37"/>
                  <a:gd name="T2" fmla="*/ 0 w 11"/>
                  <a:gd name="T3" fmla="*/ 5 h 37"/>
                  <a:gd name="T4" fmla="*/ 2 w 11"/>
                  <a:gd name="T5" fmla="*/ 10 h 37"/>
                  <a:gd name="T6" fmla="*/ 4 w 11"/>
                  <a:gd name="T7" fmla="*/ 18 h 37"/>
                  <a:gd name="T8" fmla="*/ 4 w 11"/>
                  <a:gd name="T9" fmla="*/ 27 h 37"/>
                  <a:gd name="T10" fmla="*/ 2 w 11"/>
                  <a:gd name="T11" fmla="*/ 34 h 37"/>
                  <a:gd name="T12" fmla="*/ 9 w 11"/>
                  <a:gd name="T13" fmla="*/ 37 h 37"/>
                  <a:gd name="T14" fmla="*/ 11 w 11"/>
                  <a:gd name="T15" fmla="*/ 27 h 37"/>
                  <a:gd name="T16" fmla="*/ 11 w 11"/>
                  <a:gd name="T17" fmla="*/ 18 h 37"/>
                  <a:gd name="T18" fmla="*/ 9 w 11"/>
                  <a:gd name="T19" fmla="*/ 8 h 37"/>
                  <a:gd name="T20" fmla="*/ 4 w 11"/>
                  <a:gd name="T21" fmla="*/ 1 h 37"/>
                  <a:gd name="T22" fmla="*/ 3 w 11"/>
                  <a:gd name="T23" fmla="*/ 7 h 37"/>
                  <a:gd name="T24" fmla="*/ 4 w 11"/>
                  <a:gd name="T25" fmla="*/ 1 h 37"/>
                  <a:gd name="T26" fmla="*/ 2 w 11"/>
                  <a:gd name="T27" fmla="*/ 0 h 37"/>
                  <a:gd name="T28" fmla="*/ 1 w 11"/>
                  <a:gd name="T29" fmla="*/ 1 h 37"/>
                  <a:gd name="T30" fmla="*/ 0 w 11"/>
                  <a:gd name="T31" fmla="*/ 3 h 37"/>
                  <a:gd name="T32" fmla="*/ 0 w 11"/>
                  <a:gd name="T33" fmla="*/ 5 h 37"/>
                  <a:gd name="T34" fmla="*/ 1 w 11"/>
                  <a:gd name="T3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7">
                    <a:moveTo>
                      <a:pt x="1" y="0"/>
                    </a:moveTo>
                    <a:lnTo>
                      <a:pt x="0" y="5"/>
                    </a:lnTo>
                    <a:lnTo>
                      <a:pt x="2" y="10"/>
                    </a:lnTo>
                    <a:lnTo>
                      <a:pt x="4" y="18"/>
                    </a:lnTo>
                    <a:lnTo>
                      <a:pt x="4" y="27"/>
                    </a:lnTo>
                    <a:lnTo>
                      <a:pt x="2" y="34"/>
                    </a:lnTo>
                    <a:lnTo>
                      <a:pt x="9" y="37"/>
                    </a:lnTo>
                    <a:lnTo>
                      <a:pt x="11" y="27"/>
                    </a:lnTo>
                    <a:lnTo>
                      <a:pt x="11" y="18"/>
                    </a:lnTo>
                    <a:lnTo>
                      <a:pt x="9" y="8"/>
                    </a:lnTo>
                    <a:lnTo>
                      <a:pt x="4" y="1"/>
                    </a:lnTo>
                    <a:lnTo>
                      <a:pt x="3" y="7"/>
                    </a:lnTo>
                    <a:lnTo>
                      <a:pt x="4" y="1"/>
                    </a:lnTo>
                    <a:lnTo>
                      <a:pt x="2" y="0"/>
                    </a:lnTo>
                    <a:lnTo>
                      <a:pt x="1" y="1"/>
                    </a:lnTo>
                    <a:lnTo>
                      <a:pt x="0" y="3"/>
                    </a:lnTo>
                    <a:lnTo>
                      <a:pt x="0" y="5"/>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5" name="Freeform 349"/>
              <p:cNvSpPr>
                <a:spLocks noChangeAspect="1"/>
              </p:cNvSpPr>
              <p:nvPr/>
            </p:nvSpPr>
            <p:spPr bwMode="auto">
              <a:xfrm>
                <a:off x="784" y="369"/>
                <a:ext cx="25" cy="13"/>
              </a:xfrm>
              <a:custGeom>
                <a:avLst/>
                <a:gdLst>
                  <a:gd name="T0" fmla="*/ 49 w 50"/>
                  <a:gd name="T1" fmla="*/ 1 h 27"/>
                  <a:gd name="T2" fmla="*/ 46 w 50"/>
                  <a:gd name="T3" fmla="*/ 0 h 27"/>
                  <a:gd name="T4" fmla="*/ 40 w 50"/>
                  <a:gd name="T5" fmla="*/ 2 h 27"/>
                  <a:gd name="T6" fmla="*/ 34 w 50"/>
                  <a:gd name="T7" fmla="*/ 5 h 27"/>
                  <a:gd name="T8" fmla="*/ 29 w 50"/>
                  <a:gd name="T9" fmla="*/ 8 h 27"/>
                  <a:gd name="T10" fmla="*/ 23 w 50"/>
                  <a:gd name="T11" fmla="*/ 10 h 27"/>
                  <a:gd name="T12" fmla="*/ 16 w 50"/>
                  <a:gd name="T13" fmla="*/ 14 h 27"/>
                  <a:gd name="T14" fmla="*/ 10 w 50"/>
                  <a:gd name="T15" fmla="*/ 16 h 27"/>
                  <a:gd name="T16" fmla="*/ 4 w 50"/>
                  <a:gd name="T17" fmla="*/ 19 h 27"/>
                  <a:gd name="T18" fmla="*/ 0 w 50"/>
                  <a:gd name="T19" fmla="*/ 20 h 27"/>
                  <a:gd name="T20" fmla="*/ 2 w 50"/>
                  <a:gd name="T21" fmla="*/ 27 h 27"/>
                  <a:gd name="T22" fmla="*/ 7 w 50"/>
                  <a:gd name="T23" fmla="*/ 25 h 27"/>
                  <a:gd name="T24" fmla="*/ 12 w 50"/>
                  <a:gd name="T25" fmla="*/ 23 h 27"/>
                  <a:gd name="T26" fmla="*/ 18 w 50"/>
                  <a:gd name="T27" fmla="*/ 21 h 27"/>
                  <a:gd name="T28" fmla="*/ 25 w 50"/>
                  <a:gd name="T29" fmla="*/ 17 h 27"/>
                  <a:gd name="T30" fmla="*/ 31 w 50"/>
                  <a:gd name="T31" fmla="*/ 15 h 27"/>
                  <a:gd name="T32" fmla="*/ 37 w 50"/>
                  <a:gd name="T33" fmla="*/ 12 h 27"/>
                  <a:gd name="T34" fmla="*/ 42 w 50"/>
                  <a:gd name="T35" fmla="*/ 9 h 27"/>
                  <a:gd name="T36" fmla="*/ 48 w 50"/>
                  <a:gd name="T37" fmla="*/ 7 h 27"/>
                  <a:gd name="T38" fmla="*/ 45 w 50"/>
                  <a:gd name="T39" fmla="*/ 6 h 27"/>
                  <a:gd name="T40" fmla="*/ 48 w 50"/>
                  <a:gd name="T41" fmla="*/ 7 h 27"/>
                  <a:gd name="T42" fmla="*/ 50 w 50"/>
                  <a:gd name="T43" fmla="*/ 5 h 27"/>
                  <a:gd name="T44" fmla="*/ 50 w 50"/>
                  <a:gd name="T45" fmla="*/ 2 h 27"/>
                  <a:gd name="T46" fmla="*/ 49 w 50"/>
                  <a:gd name="T47" fmla="*/ 0 h 27"/>
                  <a:gd name="T48" fmla="*/ 46 w 50"/>
                  <a:gd name="T49" fmla="*/ 0 h 27"/>
                  <a:gd name="T50" fmla="*/ 49 w 50"/>
                  <a:gd name="T51"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27">
                    <a:moveTo>
                      <a:pt x="49" y="1"/>
                    </a:moveTo>
                    <a:lnTo>
                      <a:pt x="46" y="0"/>
                    </a:lnTo>
                    <a:lnTo>
                      <a:pt x="40" y="2"/>
                    </a:lnTo>
                    <a:lnTo>
                      <a:pt x="34" y="5"/>
                    </a:lnTo>
                    <a:lnTo>
                      <a:pt x="29" y="8"/>
                    </a:lnTo>
                    <a:lnTo>
                      <a:pt x="23" y="10"/>
                    </a:lnTo>
                    <a:lnTo>
                      <a:pt x="16" y="14"/>
                    </a:lnTo>
                    <a:lnTo>
                      <a:pt x="10" y="16"/>
                    </a:lnTo>
                    <a:lnTo>
                      <a:pt x="4" y="19"/>
                    </a:lnTo>
                    <a:lnTo>
                      <a:pt x="0" y="20"/>
                    </a:lnTo>
                    <a:lnTo>
                      <a:pt x="2" y="27"/>
                    </a:lnTo>
                    <a:lnTo>
                      <a:pt x="7" y="25"/>
                    </a:lnTo>
                    <a:lnTo>
                      <a:pt x="12" y="23"/>
                    </a:lnTo>
                    <a:lnTo>
                      <a:pt x="18" y="21"/>
                    </a:lnTo>
                    <a:lnTo>
                      <a:pt x="25" y="17"/>
                    </a:lnTo>
                    <a:lnTo>
                      <a:pt x="31" y="15"/>
                    </a:lnTo>
                    <a:lnTo>
                      <a:pt x="37" y="12"/>
                    </a:lnTo>
                    <a:lnTo>
                      <a:pt x="42" y="9"/>
                    </a:lnTo>
                    <a:lnTo>
                      <a:pt x="48" y="7"/>
                    </a:lnTo>
                    <a:lnTo>
                      <a:pt x="45" y="6"/>
                    </a:lnTo>
                    <a:lnTo>
                      <a:pt x="48" y="7"/>
                    </a:lnTo>
                    <a:lnTo>
                      <a:pt x="50" y="5"/>
                    </a:lnTo>
                    <a:lnTo>
                      <a:pt x="50" y="2"/>
                    </a:lnTo>
                    <a:lnTo>
                      <a:pt x="49" y="0"/>
                    </a:lnTo>
                    <a:lnTo>
                      <a:pt x="46" y="0"/>
                    </a:lnTo>
                    <a:lnTo>
                      <a:pt x="4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6" name="Freeform 350"/>
              <p:cNvSpPr>
                <a:spLocks noChangeAspect="1"/>
              </p:cNvSpPr>
              <p:nvPr/>
            </p:nvSpPr>
            <p:spPr bwMode="auto">
              <a:xfrm>
                <a:off x="806" y="369"/>
                <a:ext cx="21" cy="59"/>
              </a:xfrm>
              <a:custGeom>
                <a:avLst/>
                <a:gdLst>
                  <a:gd name="T0" fmla="*/ 38 w 40"/>
                  <a:gd name="T1" fmla="*/ 117 h 118"/>
                  <a:gd name="T2" fmla="*/ 38 w 40"/>
                  <a:gd name="T3" fmla="*/ 114 h 118"/>
                  <a:gd name="T4" fmla="*/ 40 w 40"/>
                  <a:gd name="T5" fmla="*/ 97 h 118"/>
                  <a:gd name="T6" fmla="*/ 40 w 40"/>
                  <a:gd name="T7" fmla="*/ 81 h 118"/>
                  <a:gd name="T8" fmla="*/ 38 w 40"/>
                  <a:gd name="T9" fmla="*/ 66 h 118"/>
                  <a:gd name="T10" fmla="*/ 34 w 40"/>
                  <a:gd name="T11" fmla="*/ 50 h 118"/>
                  <a:gd name="T12" fmla="*/ 30 w 40"/>
                  <a:gd name="T13" fmla="*/ 36 h 118"/>
                  <a:gd name="T14" fmla="*/ 23 w 40"/>
                  <a:gd name="T15" fmla="*/ 22 h 118"/>
                  <a:gd name="T16" fmla="*/ 15 w 40"/>
                  <a:gd name="T17" fmla="*/ 11 h 118"/>
                  <a:gd name="T18" fmla="*/ 4 w 40"/>
                  <a:gd name="T19" fmla="*/ 0 h 118"/>
                  <a:gd name="T20" fmla="*/ 0 w 40"/>
                  <a:gd name="T21" fmla="*/ 5 h 118"/>
                  <a:gd name="T22" fmla="*/ 8 w 40"/>
                  <a:gd name="T23" fmla="*/ 15 h 118"/>
                  <a:gd name="T24" fmla="*/ 16 w 40"/>
                  <a:gd name="T25" fmla="*/ 27 h 118"/>
                  <a:gd name="T26" fmla="*/ 23 w 40"/>
                  <a:gd name="T27" fmla="*/ 38 h 118"/>
                  <a:gd name="T28" fmla="*/ 27 w 40"/>
                  <a:gd name="T29" fmla="*/ 52 h 118"/>
                  <a:gd name="T30" fmla="*/ 31 w 40"/>
                  <a:gd name="T31" fmla="*/ 66 h 118"/>
                  <a:gd name="T32" fmla="*/ 31 w 40"/>
                  <a:gd name="T33" fmla="*/ 81 h 118"/>
                  <a:gd name="T34" fmla="*/ 31 w 40"/>
                  <a:gd name="T35" fmla="*/ 97 h 118"/>
                  <a:gd name="T36" fmla="*/ 31 w 40"/>
                  <a:gd name="T37" fmla="*/ 114 h 118"/>
                  <a:gd name="T38" fmla="*/ 31 w 40"/>
                  <a:gd name="T39" fmla="*/ 112 h 118"/>
                  <a:gd name="T40" fmla="*/ 31 w 40"/>
                  <a:gd name="T41" fmla="*/ 114 h 118"/>
                  <a:gd name="T42" fmla="*/ 32 w 40"/>
                  <a:gd name="T43" fmla="*/ 117 h 118"/>
                  <a:gd name="T44" fmla="*/ 34 w 40"/>
                  <a:gd name="T45" fmla="*/ 118 h 118"/>
                  <a:gd name="T46" fmla="*/ 37 w 40"/>
                  <a:gd name="T47" fmla="*/ 117 h 118"/>
                  <a:gd name="T48" fmla="*/ 38 w 40"/>
                  <a:gd name="T49" fmla="*/ 114 h 118"/>
                  <a:gd name="T50" fmla="*/ 38 w 40"/>
                  <a:gd name="T51"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18">
                    <a:moveTo>
                      <a:pt x="38" y="117"/>
                    </a:moveTo>
                    <a:lnTo>
                      <a:pt x="38" y="114"/>
                    </a:lnTo>
                    <a:lnTo>
                      <a:pt x="40" y="97"/>
                    </a:lnTo>
                    <a:lnTo>
                      <a:pt x="40" y="81"/>
                    </a:lnTo>
                    <a:lnTo>
                      <a:pt x="38" y="66"/>
                    </a:lnTo>
                    <a:lnTo>
                      <a:pt x="34" y="50"/>
                    </a:lnTo>
                    <a:lnTo>
                      <a:pt x="30" y="36"/>
                    </a:lnTo>
                    <a:lnTo>
                      <a:pt x="23" y="22"/>
                    </a:lnTo>
                    <a:lnTo>
                      <a:pt x="15" y="11"/>
                    </a:lnTo>
                    <a:lnTo>
                      <a:pt x="4" y="0"/>
                    </a:lnTo>
                    <a:lnTo>
                      <a:pt x="0" y="5"/>
                    </a:lnTo>
                    <a:lnTo>
                      <a:pt x="8" y="15"/>
                    </a:lnTo>
                    <a:lnTo>
                      <a:pt x="16" y="27"/>
                    </a:lnTo>
                    <a:lnTo>
                      <a:pt x="23" y="38"/>
                    </a:lnTo>
                    <a:lnTo>
                      <a:pt x="27" y="52"/>
                    </a:lnTo>
                    <a:lnTo>
                      <a:pt x="31" y="66"/>
                    </a:lnTo>
                    <a:lnTo>
                      <a:pt x="31" y="81"/>
                    </a:lnTo>
                    <a:lnTo>
                      <a:pt x="31" y="97"/>
                    </a:lnTo>
                    <a:lnTo>
                      <a:pt x="31" y="114"/>
                    </a:lnTo>
                    <a:lnTo>
                      <a:pt x="31" y="112"/>
                    </a:lnTo>
                    <a:lnTo>
                      <a:pt x="31" y="114"/>
                    </a:lnTo>
                    <a:lnTo>
                      <a:pt x="32" y="117"/>
                    </a:lnTo>
                    <a:lnTo>
                      <a:pt x="34" y="118"/>
                    </a:lnTo>
                    <a:lnTo>
                      <a:pt x="37" y="117"/>
                    </a:lnTo>
                    <a:lnTo>
                      <a:pt x="38" y="114"/>
                    </a:lnTo>
                    <a:lnTo>
                      <a:pt x="38"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7" name="Freeform 351"/>
              <p:cNvSpPr>
                <a:spLocks noChangeAspect="1"/>
              </p:cNvSpPr>
              <p:nvPr/>
            </p:nvSpPr>
            <p:spPr bwMode="auto">
              <a:xfrm>
                <a:off x="799" y="425"/>
                <a:ext cx="26" cy="23"/>
              </a:xfrm>
              <a:custGeom>
                <a:avLst/>
                <a:gdLst>
                  <a:gd name="T0" fmla="*/ 0 w 53"/>
                  <a:gd name="T1" fmla="*/ 44 h 46"/>
                  <a:gd name="T2" fmla="*/ 4 w 53"/>
                  <a:gd name="T3" fmla="*/ 46 h 46"/>
                  <a:gd name="T4" fmla="*/ 9 w 53"/>
                  <a:gd name="T5" fmla="*/ 44 h 46"/>
                  <a:gd name="T6" fmla="*/ 15 w 53"/>
                  <a:gd name="T7" fmla="*/ 40 h 46"/>
                  <a:gd name="T8" fmla="*/ 22 w 53"/>
                  <a:gd name="T9" fmla="*/ 35 h 46"/>
                  <a:gd name="T10" fmla="*/ 29 w 53"/>
                  <a:gd name="T11" fmla="*/ 29 h 46"/>
                  <a:gd name="T12" fmla="*/ 35 w 53"/>
                  <a:gd name="T13" fmla="*/ 22 h 46"/>
                  <a:gd name="T14" fmla="*/ 42 w 53"/>
                  <a:gd name="T15" fmla="*/ 15 h 46"/>
                  <a:gd name="T16" fmla="*/ 48 w 53"/>
                  <a:gd name="T17" fmla="*/ 9 h 46"/>
                  <a:gd name="T18" fmla="*/ 53 w 53"/>
                  <a:gd name="T19" fmla="*/ 5 h 46"/>
                  <a:gd name="T20" fmla="*/ 46 w 53"/>
                  <a:gd name="T21" fmla="*/ 0 h 46"/>
                  <a:gd name="T22" fmla="*/ 43 w 53"/>
                  <a:gd name="T23" fmla="*/ 5 h 46"/>
                  <a:gd name="T24" fmla="*/ 38 w 53"/>
                  <a:gd name="T25" fmla="*/ 10 h 46"/>
                  <a:gd name="T26" fmla="*/ 31 w 53"/>
                  <a:gd name="T27" fmla="*/ 17 h 46"/>
                  <a:gd name="T28" fmla="*/ 24 w 53"/>
                  <a:gd name="T29" fmla="*/ 22 h 46"/>
                  <a:gd name="T30" fmla="*/ 17 w 53"/>
                  <a:gd name="T31" fmla="*/ 28 h 46"/>
                  <a:gd name="T32" fmla="*/ 10 w 53"/>
                  <a:gd name="T33" fmla="*/ 33 h 46"/>
                  <a:gd name="T34" fmla="*/ 4 w 53"/>
                  <a:gd name="T35" fmla="*/ 37 h 46"/>
                  <a:gd name="T36" fmla="*/ 2 w 53"/>
                  <a:gd name="T37" fmla="*/ 39 h 46"/>
                  <a:gd name="T38" fmla="*/ 7 w 53"/>
                  <a:gd name="T39" fmla="*/ 41 h 46"/>
                  <a:gd name="T40" fmla="*/ 2 w 53"/>
                  <a:gd name="T41" fmla="*/ 39 h 46"/>
                  <a:gd name="T42" fmla="*/ 0 w 53"/>
                  <a:gd name="T43" fmla="*/ 40 h 46"/>
                  <a:gd name="T44" fmla="*/ 0 w 53"/>
                  <a:gd name="T45" fmla="*/ 44 h 46"/>
                  <a:gd name="T46" fmla="*/ 1 w 53"/>
                  <a:gd name="T47" fmla="*/ 46 h 46"/>
                  <a:gd name="T48" fmla="*/ 4 w 53"/>
                  <a:gd name="T49" fmla="*/ 46 h 46"/>
                  <a:gd name="T50" fmla="*/ 0 w 53"/>
                  <a:gd name="T51"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46">
                    <a:moveTo>
                      <a:pt x="0" y="44"/>
                    </a:moveTo>
                    <a:lnTo>
                      <a:pt x="4" y="46"/>
                    </a:lnTo>
                    <a:lnTo>
                      <a:pt x="9" y="44"/>
                    </a:lnTo>
                    <a:lnTo>
                      <a:pt x="15" y="40"/>
                    </a:lnTo>
                    <a:lnTo>
                      <a:pt x="22" y="35"/>
                    </a:lnTo>
                    <a:lnTo>
                      <a:pt x="29" y="29"/>
                    </a:lnTo>
                    <a:lnTo>
                      <a:pt x="35" y="22"/>
                    </a:lnTo>
                    <a:lnTo>
                      <a:pt x="42" y="15"/>
                    </a:lnTo>
                    <a:lnTo>
                      <a:pt x="48" y="9"/>
                    </a:lnTo>
                    <a:lnTo>
                      <a:pt x="53" y="5"/>
                    </a:lnTo>
                    <a:lnTo>
                      <a:pt x="46" y="0"/>
                    </a:lnTo>
                    <a:lnTo>
                      <a:pt x="43" y="5"/>
                    </a:lnTo>
                    <a:lnTo>
                      <a:pt x="38" y="10"/>
                    </a:lnTo>
                    <a:lnTo>
                      <a:pt x="31" y="17"/>
                    </a:lnTo>
                    <a:lnTo>
                      <a:pt x="24" y="22"/>
                    </a:lnTo>
                    <a:lnTo>
                      <a:pt x="17" y="28"/>
                    </a:lnTo>
                    <a:lnTo>
                      <a:pt x="10" y="33"/>
                    </a:lnTo>
                    <a:lnTo>
                      <a:pt x="4" y="37"/>
                    </a:lnTo>
                    <a:lnTo>
                      <a:pt x="2" y="39"/>
                    </a:lnTo>
                    <a:lnTo>
                      <a:pt x="7" y="41"/>
                    </a:lnTo>
                    <a:lnTo>
                      <a:pt x="2" y="39"/>
                    </a:lnTo>
                    <a:lnTo>
                      <a:pt x="0" y="40"/>
                    </a:lnTo>
                    <a:lnTo>
                      <a:pt x="0" y="44"/>
                    </a:lnTo>
                    <a:lnTo>
                      <a:pt x="1" y="46"/>
                    </a:lnTo>
                    <a:lnTo>
                      <a:pt x="4" y="46"/>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8" name="Freeform 352"/>
              <p:cNvSpPr>
                <a:spLocks noChangeAspect="1"/>
              </p:cNvSpPr>
              <p:nvPr/>
            </p:nvSpPr>
            <p:spPr bwMode="auto">
              <a:xfrm>
                <a:off x="570" y="529"/>
                <a:ext cx="347" cy="369"/>
              </a:xfrm>
              <a:custGeom>
                <a:avLst/>
                <a:gdLst>
                  <a:gd name="T0" fmla="*/ 416 w 695"/>
                  <a:gd name="T1" fmla="*/ 20 h 739"/>
                  <a:gd name="T2" fmla="*/ 372 w 695"/>
                  <a:gd name="T3" fmla="*/ 13 h 739"/>
                  <a:gd name="T4" fmla="*/ 346 w 695"/>
                  <a:gd name="T5" fmla="*/ 0 h 739"/>
                  <a:gd name="T6" fmla="*/ 304 w 695"/>
                  <a:gd name="T7" fmla="*/ 8 h 739"/>
                  <a:gd name="T8" fmla="*/ 271 w 695"/>
                  <a:gd name="T9" fmla="*/ 21 h 739"/>
                  <a:gd name="T10" fmla="*/ 257 w 695"/>
                  <a:gd name="T11" fmla="*/ 39 h 739"/>
                  <a:gd name="T12" fmla="*/ 241 w 695"/>
                  <a:gd name="T13" fmla="*/ 71 h 739"/>
                  <a:gd name="T14" fmla="*/ 216 w 695"/>
                  <a:gd name="T15" fmla="*/ 83 h 739"/>
                  <a:gd name="T16" fmla="*/ 213 w 695"/>
                  <a:gd name="T17" fmla="*/ 110 h 739"/>
                  <a:gd name="T18" fmla="*/ 187 w 695"/>
                  <a:gd name="T19" fmla="*/ 109 h 739"/>
                  <a:gd name="T20" fmla="*/ 169 w 695"/>
                  <a:gd name="T21" fmla="*/ 127 h 739"/>
                  <a:gd name="T22" fmla="*/ 135 w 695"/>
                  <a:gd name="T23" fmla="*/ 151 h 739"/>
                  <a:gd name="T24" fmla="*/ 111 w 695"/>
                  <a:gd name="T25" fmla="*/ 178 h 739"/>
                  <a:gd name="T26" fmla="*/ 82 w 695"/>
                  <a:gd name="T27" fmla="*/ 191 h 739"/>
                  <a:gd name="T28" fmla="*/ 62 w 695"/>
                  <a:gd name="T29" fmla="*/ 219 h 739"/>
                  <a:gd name="T30" fmla="*/ 40 w 695"/>
                  <a:gd name="T31" fmla="*/ 235 h 739"/>
                  <a:gd name="T32" fmla="*/ 30 w 695"/>
                  <a:gd name="T33" fmla="*/ 272 h 739"/>
                  <a:gd name="T34" fmla="*/ 0 w 695"/>
                  <a:gd name="T35" fmla="*/ 292 h 739"/>
                  <a:gd name="T36" fmla="*/ 6 w 695"/>
                  <a:gd name="T37" fmla="*/ 334 h 739"/>
                  <a:gd name="T38" fmla="*/ 17 w 695"/>
                  <a:gd name="T39" fmla="*/ 365 h 739"/>
                  <a:gd name="T40" fmla="*/ 32 w 695"/>
                  <a:gd name="T41" fmla="*/ 405 h 739"/>
                  <a:gd name="T42" fmla="*/ 17 w 695"/>
                  <a:gd name="T43" fmla="*/ 443 h 739"/>
                  <a:gd name="T44" fmla="*/ 28 w 695"/>
                  <a:gd name="T45" fmla="*/ 470 h 739"/>
                  <a:gd name="T46" fmla="*/ 38 w 695"/>
                  <a:gd name="T47" fmla="*/ 507 h 739"/>
                  <a:gd name="T48" fmla="*/ 68 w 695"/>
                  <a:gd name="T49" fmla="*/ 531 h 739"/>
                  <a:gd name="T50" fmla="*/ 93 w 695"/>
                  <a:gd name="T51" fmla="*/ 555 h 739"/>
                  <a:gd name="T52" fmla="*/ 121 w 695"/>
                  <a:gd name="T53" fmla="*/ 595 h 739"/>
                  <a:gd name="T54" fmla="*/ 148 w 695"/>
                  <a:gd name="T55" fmla="*/ 611 h 739"/>
                  <a:gd name="T56" fmla="*/ 167 w 695"/>
                  <a:gd name="T57" fmla="*/ 633 h 739"/>
                  <a:gd name="T58" fmla="*/ 203 w 695"/>
                  <a:gd name="T59" fmla="*/ 642 h 739"/>
                  <a:gd name="T60" fmla="*/ 225 w 695"/>
                  <a:gd name="T61" fmla="*/ 665 h 739"/>
                  <a:gd name="T62" fmla="*/ 280 w 695"/>
                  <a:gd name="T63" fmla="*/ 690 h 739"/>
                  <a:gd name="T64" fmla="*/ 307 w 695"/>
                  <a:gd name="T65" fmla="*/ 688 h 739"/>
                  <a:gd name="T66" fmla="*/ 332 w 695"/>
                  <a:gd name="T67" fmla="*/ 712 h 739"/>
                  <a:gd name="T68" fmla="*/ 362 w 695"/>
                  <a:gd name="T69" fmla="*/ 705 h 739"/>
                  <a:gd name="T70" fmla="*/ 367 w 695"/>
                  <a:gd name="T71" fmla="*/ 733 h 739"/>
                  <a:gd name="T72" fmla="*/ 390 w 695"/>
                  <a:gd name="T73" fmla="*/ 735 h 739"/>
                  <a:gd name="T74" fmla="*/ 407 w 695"/>
                  <a:gd name="T75" fmla="*/ 719 h 739"/>
                  <a:gd name="T76" fmla="*/ 425 w 695"/>
                  <a:gd name="T77" fmla="*/ 722 h 739"/>
                  <a:gd name="T78" fmla="*/ 466 w 695"/>
                  <a:gd name="T79" fmla="*/ 698 h 739"/>
                  <a:gd name="T80" fmla="*/ 458 w 695"/>
                  <a:gd name="T81" fmla="*/ 679 h 739"/>
                  <a:gd name="T82" fmla="*/ 493 w 695"/>
                  <a:gd name="T83" fmla="*/ 669 h 739"/>
                  <a:gd name="T84" fmla="*/ 500 w 695"/>
                  <a:gd name="T85" fmla="*/ 634 h 739"/>
                  <a:gd name="T86" fmla="*/ 532 w 695"/>
                  <a:gd name="T87" fmla="*/ 602 h 739"/>
                  <a:gd name="T88" fmla="*/ 544 w 695"/>
                  <a:gd name="T89" fmla="*/ 580 h 739"/>
                  <a:gd name="T90" fmla="*/ 551 w 695"/>
                  <a:gd name="T91" fmla="*/ 551 h 739"/>
                  <a:gd name="T92" fmla="*/ 575 w 695"/>
                  <a:gd name="T93" fmla="*/ 536 h 739"/>
                  <a:gd name="T94" fmla="*/ 595 w 695"/>
                  <a:gd name="T95" fmla="*/ 486 h 739"/>
                  <a:gd name="T96" fmla="*/ 638 w 695"/>
                  <a:gd name="T97" fmla="*/ 444 h 739"/>
                  <a:gd name="T98" fmla="*/ 663 w 695"/>
                  <a:gd name="T99" fmla="*/ 380 h 739"/>
                  <a:gd name="T100" fmla="*/ 695 w 695"/>
                  <a:gd name="T101" fmla="*/ 335 h 739"/>
                  <a:gd name="T102" fmla="*/ 686 w 695"/>
                  <a:gd name="T103" fmla="*/ 299 h 739"/>
                  <a:gd name="T104" fmla="*/ 683 w 695"/>
                  <a:gd name="T105" fmla="*/ 269 h 739"/>
                  <a:gd name="T106" fmla="*/ 656 w 695"/>
                  <a:gd name="T107" fmla="*/ 251 h 739"/>
                  <a:gd name="T108" fmla="*/ 634 w 695"/>
                  <a:gd name="T109" fmla="*/ 227 h 739"/>
                  <a:gd name="T110" fmla="*/ 621 w 695"/>
                  <a:gd name="T111" fmla="*/ 196 h 739"/>
                  <a:gd name="T112" fmla="*/ 597 w 695"/>
                  <a:gd name="T113" fmla="*/ 170 h 739"/>
                  <a:gd name="T114" fmla="*/ 581 w 695"/>
                  <a:gd name="T115" fmla="*/ 159 h 739"/>
                  <a:gd name="T116" fmla="*/ 567 w 695"/>
                  <a:gd name="T117" fmla="*/ 133 h 739"/>
                  <a:gd name="T118" fmla="*/ 527 w 695"/>
                  <a:gd name="T119" fmla="*/ 120 h 739"/>
                  <a:gd name="T120" fmla="*/ 502 w 695"/>
                  <a:gd name="T121" fmla="*/ 90 h 739"/>
                  <a:gd name="T122" fmla="*/ 467 w 695"/>
                  <a:gd name="T123" fmla="*/ 72 h 739"/>
                  <a:gd name="T124" fmla="*/ 448 w 695"/>
                  <a:gd name="T125" fmla="*/ 46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5" h="739">
                    <a:moveTo>
                      <a:pt x="433" y="46"/>
                    </a:moveTo>
                    <a:lnTo>
                      <a:pt x="431" y="39"/>
                    </a:lnTo>
                    <a:lnTo>
                      <a:pt x="428" y="33"/>
                    </a:lnTo>
                    <a:lnTo>
                      <a:pt x="423" y="26"/>
                    </a:lnTo>
                    <a:lnTo>
                      <a:pt x="416" y="20"/>
                    </a:lnTo>
                    <a:lnTo>
                      <a:pt x="409" y="15"/>
                    </a:lnTo>
                    <a:lnTo>
                      <a:pt x="401" y="13"/>
                    </a:lnTo>
                    <a:lnTo>
                      <a:pt x="394" y="11"/>
                    </a:lnTo>
                    <a:lnTo>
                      <a:pt x="386" y="12"/>
                    </a:lnTo>
                    <a:lnTo>
                      <a:pt x="372" y="13"/>
                    </a:lnTo>
                    <a:lnTo>
                      <a:pt x="364" y="10"/>
                    </a:lnTo>
                    <a:lnTo>
                      <a:pt x="362" y="5"/>
                    </a:lnTo>
                    <a:lnTo>
                      <a:pt x="365" y="0"/>
                    </a:lnTo>
                    <a:lnTo>
                      <a:pt x="356" y="0"/>
                    </a:lnTo>
                    <a:lnTo>
                      <a:pt x="346" y="0"/>
                    </a:lnTo>
                    <a:lnTo>
                      <a:pt x="337" y="1"/>
                    </a:lnTo>
                    <a:lnTo>
                      <a:pt x="326" y="3"/>
                    </a:lnTo>
                    <a:lnTo>
                      <a:pt x="318" y="4"/>
                    </a:lnTo>
                    <a:lnTo>
                      <a:pt x="310" y="6"/>
                    </a:lnTo>
                    <a:lnTo>
                      <a:pt x="304" y="8"/>
                    </a:lnTo>
                    <a:lnTo>
                      <a:pt x="300" y="12"/>
                    </a:lnTo>
                    <a:lnTo>
                      <a:pt x="294" y="18"/>
                    </a:lnTo>
                    <a:lnTo>
                      <a:pt x="289" y="21"/>
                    </a:lnTo>
                    <a:lnTo>
                      <a:pt x="283" y="22"/>
                    </a:lnTo>
                    <a:lnTo>
                      <a:pt x="271" y="21"/>
                    </a:lnTo>
                    <a:lnTo>
                      <a:pt x="266" y="23"/>
                    </a:lnTo>
                    <a:lnTo>
                      <a:pt x="262" y="26"/>
                    </a:lnTo>
                    <a:lnTo>
                      <a:pt x="260" y="29"/>
                    </a:lnTo>
                    <a:lnTo>
                      <a:pt x="263" y="33"/>
                    </a:lnTo>
                    <a:lnTo>
                      <a:pt x="257" y="39"/>
                    </a:lnTo>
                    <a:lnTo>
                      <a:pt x="253" y="46"/>
                    </a:lnTo>
                    <a:lnTo>
                      <a:pt x="249" y="54"/>
                    </a:lnTo>
                    <a:lnTo>
                      <a:pt x="248" y="60"/>
                    </a:lnTo>
                    <a:lnTo>
                      <a:pt x="246" y="66"/>
                    </a:lnTo>
                    <a:lnTo>
                      <a:pt x="241" y="71"/>
                    </a:lnTo>
                    <a:lnTo>
                      <a:pt x="235" y="75"/>
                    </a:lnTo>
                    <a:lnTo>
                      <a:pt x="230" y="76"/>
                    </a:lnTo>
                    <a:lnTo>
                      <a:pt x="224" y="77"/>
                    </a:lnTo>
                    <a:lnTo>
                      <a:pt x="219" y="80"/>
                    </a:lnTo>
                    <a:lnTo>
                      <a:pt x="216" y="83"/>
                    </a:lnTo>
                    <a:lnTo>
                      <a:pt x="215" y="88"/>
                    </a:lnTo>
                    <a:lnTo>
                      <a:pt x="215" y="92"/>
                    </a:lnTo>
                    <a:lnTo>
                      <a:pt x="215" y="97"/>
                    </a:lnTo>
                    <a:lnTo>
                      <a:pt x="213" y="103"/>
                    </a:lnTo>
                    <a:lnTo>
                      <a:pt x="213" y="110"/>
                    </a:lnTo>
                    <a:lnTo>
                      <a:pt x="205" y="109"/>
                    </a:lnTo>
                    <a:lnTo>
                      <a:pt x="200" y="107"/>
                    </a:lnTo>
                    <a:lnTo>
                      <a:pt x="195" y="107"/>
                    </a:lnTo>
                    <a:lnTo>
                      <a:pt x="190" y="109"/>
                    </a:lnTo>
                    <a:lnTo>
                      <a:pt x="187" y="109"/>
                    </a:lnTo>
                    <a:lnTo>
                      <a:pt x="185" y="111"/>
                    </a:lnTo>
                    <a:lnTo>
                      <a:pt x="181" y="112"/>
                    </a:lnTo>
                    <a:lnTo>
                      <a:pt x="179" y="114"/>
                    </a:lnTo>
                    <a:lnTo>
                      <a:pt x="174" y="120"/>
                    </a:lnTo>
                    <a:lnTo>
                      <a:pt x="169" y="127"/>
                    </a:lnTo>
                    <a:lnTo>
                      <a:pt x="163" y="134"/>
                    </a:lnTo>
                    <a:lnTo>
                      <a:pt x="156" y="136"/>
                    </a:lnTo>
                    <a:lnTo>
                      <a:pt x="148" y="137"/>
                    </a:lnTo>
                    <a:lnTo>
                      <a:pt x="141" y="143"/>
                    </a:lnTo>
                    <a:lnTo>
                      <a:pt x="135" y="151"/>
                    </a:lnTo>
                    <a:lnTo>
                      <a:pt x="133" y="162"/>
                    </a:lnTo>
                    <a:lnTo>
                      <a:pt x="126" y="163"/>
                    </a:lnTo>
                    <a:lnTo>
                      <a:pt x="119" y="166"/>
                    </a:lnTo>
                    <a:lnTo>
                      <a:pt x="113" y="171"/>
                    </a:lnTo>
                    <a:lnTo>
                      <a:pt x="111" y="178"/>
                    </a:lnTo>
                    <a:lnTo>
                      <a:pt x="104" y="175"/>
                    </a:lnTo>
                    <a:lnTo>
                      <a:pt x="98" y="177"/>
                    </a:lnTo>
                    <a:lnTo>
                      <a:pt x="91" y="180"/>
                    </a:lnTo>
                    <a:lnTo>
                      <a:pt x="87" y="185"/>
                    </a:lnTo>
                    <a:lnTo>
                      <a:pt x="82" y="191"/>
                    </a:lnTo>
                    <a:lnTo>
                      <a:pt x="79" y="200"/>
                    </a:lnTo>
                    <a:lnTo>
                      <a:pt x="78" y="208"/>
                    </a:lnTo>
                    <a:lnTo>
                      <a:pt x="76" y="217"/>
                    </a:lnTo>
                    <a:lnTo>
                      <a:pt x="68" y="218"/>
                    </a:lnTo>
                    <a:lnTo>
                      <a:pt x="62" y="219"/>
                    </a:lnTo>
                    <a:lnTo>
                      <a:pt x="53" y="220"/>
                    </a:lnTo>
                    <a:lnTo>
                      <a:pt x="48" y="223"/>
                    </a:lnTo>
                    <a:lnTo>
                      <a:pt x="43" y="226"/>
                    </a:lnTo>
                    <a:lnTo>
                      <a:pt x="41" y="231"/>
                    </a:lnTo>
                    <a:lnTo>
                      <a:pt x="40" y="235"/>
                    </a:lnTo>
                    <a:lnTo>
                      <a:pt x="43" y="241"/>
                    </a:lnTo>
                    <a:lnTo>
                      <a:pt x="49" y="253"/>
                    </a:lnTo>
                    <a:lnTo>
                      <a:pt x="49" y="262"/>
                    </a:lnTo>
                    <a:lnTo>
                      <a:pt x="42" y="269"/>
                    </a:lnTo>
                    <a:lnTo>
                      <a:pt x="30" y="272"/>
                    </a:lnTo>
                    <a:lnTo>
                      <a:pt x="24" y="274"/>
                    </a:lnTo>
                    <a:lnTo>
                      <a:pt x="15" y="277"/>
                    </a:lnTo>
                    <a:lnTo>
                      <a:pt x="9" y="280"/>
                    </a:lnTo>
                    <a:lnTo>
                      <a:pt x="3" y="286"/>
                    </a:lnTo>
                    <a:lnTo>
                      <a:pt x="0" y="292"/>
                    </a:lnTo>
                    <a:lnTo>
                      <a:pt x="0" y="297"/>
                    </a:lnTo>
                    <a:lnTo>
                      <a:pt x="6" y="306"/>
                    </a:lnTo>
                    <a:lnTo>
                      <a:pt x="17" y="314"/>
                    </a:lnTo>
                    <a:lnTo>
                      <a:pt x="10" y="325"/>
                    </a:lnTo>
                    <a:lnTo>
                      <a:pt x="6" y="334"/>
                    </a:lnTo>
                    <a:lnTo>
                      <a:pt x="7" y="342"/>
                    </a:lnTo>
                    <a:lnTo>
                      <a:pt x="14" y="349"/>
                    </a:lnTo>
                    <a:lnTo>
                      <a:pt x="20" y="355"/>
                    </a:lnTo>
                    <a:lnTo>
                      <a:pt x="20" y="360"/>
                    </a:lnTo>
                    <a:lnTo>
                      <a:pt x="17" y="365"/>
                    </a:lnTo>
                    <a:lnTo>
                      <a:pt x="12" y="372"/>
                    </a:lnTo>
                    <a:lnTo>
                      <a:pt x="9" y="382"/>
                    </a:lnTo>
                    <a:lnTo>
                      <a:pt x="9" y="393"/>
                    </a:lnTo>
                    <a:lnTo>
                      <a:pt x="14" y="402"/>
                    </a:lnTo>
                    <a:lnTo>
                      <a:pt x="32" y="405"/>
                    </a:lnTo>
                    <a:lnTo>
                      <a:pt x="25" y="415"/>
                    </a:lnTo>
                    <a:lnTo>
                      <a:pt x="19" y="423"/>
                    </a:lnTo>
                    <a:lnTo>
                      <a:pt x="17" y="429"/>
                    </a:lnTo>
                    <a:lnTo>
                      <a:pt x="15" y="436"/>
                    </a:lnTo>
                    <a:lnTo>
                      <a:pt x="17" y="443"/>
                    </a:lnTo>
                    <a:lnTo>
                      <a:pt x="18" y="452"/>
                    </a:lnTo>
                    <a:lnTo>
                      <a:pt x="19" y="461"/>
                    </a:lnTo>
                    <a:lnTo>
                      <a:pt x="18" y="468"/>
                    </a:lnTo>
                    <a:lnTo>
                      <a:pt x="24" y="469"/>
                    </a:lnTo>
                    <a:lnTo>
                      <a:pt x="28" y="470"/>
                    </a:lnTo>
                    <a:lnTo>
                      <a:pt x="32" y="474"/>
                    </a:lnTo>
                    <a:lnTo>
                      <a:pt x="33" y="477"/>
                    </a:lnTo>
                    <a:lnTo>
                      <a:pt x="33" y="485"/>
                    </a:lnTo>
                    <a:lnTo>
                      <a:pt x="34" y="497"/>
                    </a:lnTo>
                    <a:lnTo>
                      <a:pt x="38" y="507"/>
                    </a:lnTo>
                    <a:lnTo>
                      <a:pt x="49" y="512"/>
                    </a:lnTo>
                    <a:lnTo>
                      <a:pt x="53" y="516"/>
                    </a:lnTo>
                    <a:lnTo>
                      <a:pt x="58" y="522"/>
                    </a:lnTo>
                    <a:lnTo>
                      <a:pt x="63" y="527"/>
                    </a:lnTo>
                    <a:lnTo>
                      <a:pt x="68" y="531"/>
                    </a:lnTo>
                    <a:lnTo>
                      <a:pt x="73" y="536"/>
                    </a:lnTo>
                    <a:lnTo>
                      <a:pt x="78" y="539"/>
                    </a:lnTo>
                    <a:lnTo>
                      <a:pt x="83" y="542"/>
                    </a:lnTo>
                    <a:lnTo>
                      <a:pt x="88" y="544"/>
                    </a:lnTo>
                    <a:lnTo>
                      <a:pt x="93" y="555"/>
                    </a:lnTo>
                    <a:lnTo>
                      <a:pt x="97" y="565"/>
                    </a:lnTo>
                    <a:lnTo>
                      <a:pt x="105" y="574"/>
                    </a:lnTo>
                    <a:lnTo>
                      <a:pt x="118" y="583"/>
                    </a:lnTo>
                    <a:lnTo>
                      <a:pt x="119" y="589"/>
                    </a:lnTo>
                    <a:lnTo>
                      <a:pt x="121" y="595"/>
                    </a:lnTo>
                    <a:lnTo>
                      <a:pt x="126" y="599"/>
                    </a:lnTo>
                    <a:lnTo>
                      <a:pt x="129" y="604"/>
                    </a:lnTo>
                    <a:lnTo>
                      <a:pt x="135" y="607"/>
                    </a:lnTo>
                    <a:lnTo>
                      <a:pt x="141" y="610"/>
                    </a:lnTo>
                    <a:lnTo>
                      <a:pt x="148" y="611"/>
                    </a:lnTo>
                    <a:lnTo>
                      <a:pt x="155" y="611"/>
                    </a:lnTo>
                    <a:lnTo>
                      <a:pt x="157" y="618"/>
                    </a:lnTo>
                    <a:lnTo>
                      <a:pt x="161" y="623"/>
                    </a:lnTo>
                    <a:lnTo>
                      <a:pt x="164" y="629"/>
                    </a:lnTo>
                    <a:lnTo>
                      <a:pt x="167" y="633"/>
                    </a:lnTo>
                    <a:lnTo>
                      <a:pt x="172" y="636"/>
                    </a:lnTo>
                    <a:lnTo>
                      <a:pt x="178" y="638"/>
                    </a:lnTo>
                    <a:lnTo>
                      <a:pt x="184" y="641"/>
                    </a:lnTo>
                    <a:lnTo>
                      <a:pt x="190" y="641"/>
                    </a:lnTo>
                    <a:lnTo>
                      <a:pt x="203" y="642"/>
                    </a:lnTo>
                    <a:lnTo>
                      <a:pt x="211" y="645"/>
                    </a:lnTo>
                    <a:lnTo>
                      <a:pt x="215" y="651"/>
                    </a:lnTo>
                    <a:lnTo>
                      <a:pt x="216" y="657"/>
                    </a:lnTo>
                    <a:lnTo>
                      <a:pt x="218" y="660"/>
                    </a:lnTo>
                    <a:lnTo>
                      <a:pt x="225" y="665"/>
                    </a:lnTo>
                    <a:lnTo>
                      <a:pt x="235" y="671"/>
                    </a:lnTo>
                    <a:lnTo>
                      <a:pt x="247" y="676"/>
                    </a:lnTo>
                    <a:lnTo>
                      <a:pt x="260" y="682"/>
                    </a:lnTo>
                    <a:lnTo>
                      <a:pt x="271" y="687"/>
                    </a:lnTo>
                    <a:lnTo>
                      <a:pt x="280" y="690"/>
                    </a:lnTo>
                    <a:lnTo>
                      <a:pt x="287" y="692"/>
                    </a:lnTo>
                    <a:lnTo>
                      <a:pt x="293" y="692"/>
                    </a:lnTo>
                    <a:lnTo>
                      <a:pt x="298" y="692"/>
                    </a:lnTo>
                    <a:lnTo>
                      <a:pt x="302" y="691"/>
                    </a:lnTo>
                    <a:lnTo>
                      <a:pt x="307" y="688"/>
                    </a:lnTo>
                    <a:lnTo>
                      <a:pt x="308" y="692"/>
                    </a:lnTo>
                    <a:lnTo>
                      <a:pt x="311" y="698"/>
                    </a:lnTo>
                    <a:lnTo>
                      <a:pt x="317" y="703"/>
                    </a:lnTo>
                    <a:lnTo>
                      <a:pt x="324" y="707"/>
                    </a:lnTo>
                    <a:lnTo>
                      <a:pt x="332" y="712"/>
                    </a:lnTo>
                    <a:lnTo>
                      <a:pt x="340" y="713"/>
                    </a:lnTo>
                    <a:lnTo>
                      <a:pt x="347" y="712"/>
                    </a:lnTo>
                    <a:lnTo>
                      <a:pt x="354" y="707"/>
                    </a:lnTo>
                    <a:lnTo>
                      <a:pt x="357" y="705"/>
                    </a:lnTo>
                    <a:lnTo>
                      <a:pt x="362" y="705"/>
                    </a:lnTo>
                    <a:lnTo>
                      <a:pt x="365" y="707"/>
                    </a:lnTo>
                    <a:lnTo>
                      <a:pt x="367" y="711"/>
                    </a:lnTo>
                    <a:lnTo>
                      <a:pt x="365" y="717"/>
                    </a:lnTo>
                    <a:lnTo>
                      <a:pt x="365" y="725"/>
                    </a:lnTo>
                    <a:lnTo>
                      <a:pt x="367" y="733"/>
                    </a:lnTo>
                    <a:lnTo>
                      <a:pt x="370" y="736"/>
                    </a:lnTo>
                    <a:lnTo>
                      <a:pt x="376" y="737"/>
                    </a:lnTo>
                    <a:lnTo>
                      <a:pt x="382" y="739"/>
                    </a:lnTo>
                    <a:lnTo>
                      <a:pt x="387" y="737"/>
                    </a:lnTo>
                    <a:lnTo>
                      <a:pt x="390" y="735"/>
                    </a:lnTo>
                    <a:lnTo>
                      <a:pt x="391" y="730"/>
                    </a:lnTo>
                    <a:lnTo>
                      <a:pt x="395" y="725"/>
                    </a:lnTo>
                    <a:lnTo>
                      <a:pt x="400" y="720"/>
                    </a:lnTo>
                    <a:lnTo>
                      <a:pt x="405" y="718"/>
                    </a:lnTo>
                    <a:lnTo>
                      <a:pt x="407" y="719"/>
                    </a:lnTo>
                    <a:lnTo>
                      <a:pt x="408" y="722"/>
                    </a:lnTo>
                    <a:lnTo>
                      <a:pt x="408" y="726"/>
                    </a:lnTo>
                    <a:lnTo>
                      <a:pt x="410" y="727"/>
                    </a:lnTo>
                    <a:lnTo>
                      <a:pt x="416" y="726"/>
                    </a:lnTo>
                    <a:lnTo>
                      <a:pt x="425" y="722"/>
                    </a:lnTo>
                    <a:lnTo>
                      <a:pt x="435" y="718"/>
                    </a:lnTo>
                    <a:lnTo>
                      <a:pt x="441" y="714"/>
                    </a:lnTo>
                    <a:lnTo>
                      <a:pt x="448" y="710"/>
                    </a:lnTo>
                    <a:lnTo>
                      <a:pt x="458" y="704"/>
                    </a:lnTo>
                    <a:lnTo>
                      <a:pt x="466" y="698"/>
                    </a:lnTo>
                    <a:lnTo>
                      <a:pt x="468" y="695"/>
                    </a:lnTo>
                    <a:lnTo>
                      <a:pt x="466" y="690"/>
                    </a:lnTo>
                    <a:lnTo>
                      <a:pt x="463" y="686"/>
                    </a:lnTo>
                    <a:lnTo>
                      <a:pt x="461" y="681"/>
                    </a:lnTo>
                    <a:lnTo>
                      <a:pt x="458" y="679"/>
                    </a:lnTo>
                    <a:lnTo>
                      <a:pt x="468" y="676"/>
                    </a:lnTo>
                    <a:lnTo>
                      <a:pt x="476" y="675"/>
                    </a:lnTo>
                    <a:lnTo>
                      <a:pt x="483" y="673"/>
                    </a:lnTo>
                    <a:lnTo>
                      <a:pt x="489" y="671"/>
                    </a:lnTo>
                    <a:lnTo>
                      <a:pt x="493" y="669"/>
                    </a:lnTo>
                    <a:lnTo>
                      <a:pt x="496" y="666"/>
                    </a:lnTo>
                    <a:lnTo>
                      <a:pt x="498" y="664"/>
                    </a:lnTo>
                    <a:lnTo>
                      <a:pt x="498" y="660"/>
                    </a:lnTo>
                    <a:lnTo>
                      <a:pt x="498" y="650"/>
                    </a:lnTo>
                    <a:lnTo>
                      <a:pt x="500" y="634"/>
                    </a:lnTo>
                    <a:lnTo>
                      <a:pt x="505" y="619"/>
                    </a:lnTo>
                    <a:lnTo>
                      <a:pt x="514" y="611"/>
                    </a:lnTo>
                    <a:lnTo>
                      <a:pt x="520" y="608"/>
                    </a:lnTo>
                    <a:lnTo>
                      <a:pt x="527" y="605"/>
                    </a:lnTo>
                    <a:lnTo>
                      <a:pt x="532" y="602"/>
                    </a:lnTo>
                    <a:lnTo>
                      <a:pt x="537" y="597"/>
                    </a:lnTo>
                    <a:lnTo>
                      <a:pt x="542" y="592"/>
                    </a:lnTo>
                    <a:lnTo>
                      <a:pt x="544" y="588"/>
                    </a:lnTo>
                    <a:lnTo>
                      <a:pt x="545" y="583"/>
                    </a:lnTo>
                    <a:lnTo>
                      <a:pt x="544" y="580"/>
                    </a:lnTo>
                    <a:lnTo>
                      <a:pt x="551" y="575"/>
                    </a:lnTo>
                    <a:lnTo>
                      <a:pt x="554" y="569"/>
                    </a:lnTo>
                    <a:lnTo>
                      <a:pt x="554" y="562"/>
                    </a:lnTo>
                    <a:lnTo>
                      <a:pt x="552" y="557"/>
                    </a:lnTo>
                    <a:lnTo>
                      <a:pt x="551" y="551"/>
                    </a:lnTo>
                    <a:lnTo>
                      <a:pt x="553" y="545"/>
                    </a:lnTo>
                    <a:lnTo>
                      <a:pt x="557" y="540"/>
                    </a:lnTo>
                    <a:lnTo>
                      <a:pt x="562" y="539"/>
                    </a:lnTo>
                    <a:lnTo>
                      <a:pt x="569" y="538"/>
                    </a:lnTo>
                    <a:lnTo>
                      <a:pt x="575" y="536"/>
                    </a:lnTo>
                    <a:lnTo>
                      <a:pt x="580" y="530"/>
                    </a:lnTo>
                    <a:lnTo>
                      <a:pt x="581" y="523"/>
                    </a:lnTo>
                    <a:lnTo>
                      <a:pt x="581" y="513"/>
                    </a:lnTo>
                    <a:lnTo>
                      <a:pt x="587" y="499"/>
                    </a:lnTo>
                    <a:lnTo>
                      <a:pt x="595" y="486"/>
                    </a:lnTo>
                    <a:lnTo>
                      <a:pt x="605" y="477"/>
                    </a:lnTo>
                    <a:lnTo>
                      <a:pt x="616" y="469"/>
                    </a:lnTo>
                    <a:lnTo>
                      <a:pt x="627" y="460"/>
                    </a:lnTo>
                    <a:lnTo>
                      <a:pt x="635" y="451"/>
                    </a:lnTo>
                    <a:lnTo>
                      <a:pt x="638" y="444"/>
                    </a:lnTo>
                    <a:lnTo>
                      <a:pt x="641" y="433"/>
                    </a:lnTo>
                    <a:lnTo>
                      <a:pt x="645" y="415"/>
                    </a:lnTo>
                    <a:lnTo>
                      <a:pt x="651" y="396"/>
                    </a:lnTo>
                    <a:lnTo>
                      <a:pt x="658" y="385"/>
                    </a:lnTo>
                    <a:lnTo>
                      <a:pt x="663" y="380"/>
                    </a:lnTo>
                    <a:lnTo>
                      <a:pt x="671" y="375"/>
                    </a:lnTo>
                    <a:lnTo>
                      <a:pt x="679" y="367"/>
                    </a:lnTo>
                    <a:lnTo>
                      <a:pt x="686" y="356"/>
                    </a:lnTo>
                    <a:lnTo>
                      <a:pt x="692" y="347"/>
                    </a:lnTo>
                    <a:lnTo>
                      <a:pt x="695" y="335"/>
                    </a:lnTo>
                    <a:lnTo>
                      <a:pt x="692" y="325"/>
                    </a:lnTo>
                    <a:lnTo>
                      <a:pt x="686" y="315"/>
                    </a:lnTo>
                    <a:lnTo>
                      <a:pt x="683" y="312"/>
                    </a:lnTo>
                    <a:lnTo>
                      <a:pt x="683" y="306"/>
                    </a:lnTo>
                    <a:lnTo>
                      <a:pt x="686" y="299"/>
                    </a:lnTo>
                    <a:lnTo>
                      <a:pt x="689" y="292"/>
                    </a:lnTo>
                    <a:lnTo>
                      <a:pt x="691" y="286"/>
                    </a:lnTo>
                    <a:lnTo>
                      <a:pt x="691" y="279"/>
                    </a:lnTo>
                    <a:lnTo>
                      <a:pt x="688" y="273"/>
                    </a:lnTo>
                    <a:lnTo>
                      <a:pt x="683" y="269"/>
                    </a:lnTo>
                    <a:lnTo>
                      <a:pt x="676" y="264"/>
                    </a:lnTo>
                    <a:lnTo>
                      <a:pt x="668" y="258"/>
                    </a:lnTo>
                    <a:lnTo>
                      <a:pt x="660" y="255"/>
                    </a:lnTo>
                    <a:lnTo>
                      <a:pt x="657" y="257"/>
                    </a:lnTo>
                    <a:lnTo>
                      <a:pt x="656" y="251"/>
                    </a:lnTo>
                    <a:lnTo>
                      <a:pt x="653" y="246"/>
                    </a:lnTo>
                    <a:lnTo>
                      <a:pt x="650" y="240"/>
                    </a:lnTo>
                    <a:lnTo>
                      <a:pt x="645" y="235"/>
                    </a:lnTo>
                    <a:lnTo>
                      <a:pt x="640" y="231"/>
                    </a:lnTo>
                    <a:lnTo>
                      <a:pt x="634" y="227"/>
                    </a:lnTo>
                    <a:lnTo>
                      <a:pt x="628" y="226"/>
                    </a:lnTo>
                    <a:lnTo>
                      <a:pt x="622" y="226"/>
                    </a:lnTo>
                    <a:lnTo>
                      <a:pt x="622" y="213"/>
                    </a:lnTo>
                    <a:lnTo>
                      <a:pt x="622" y="203"/>
                    </a:lnTo>
                    <a:lnTo>
                      <a:pt x="621" y="196"/>
                    </a:lnTo>
                    <a:lnTo>
                      <a:pt x="619" y="191"/>
                    </a:lnTo>
                    <a:lnTo>
                      <a:pt x="614" y="187"/>
                    </a:lnTo>
                    <a:lnTo>
                      <a:pt x="608" y="180"/>
                    </a:lnTo>
                    <a:lnTo>
                      <a:pt x="603" y="173"/>
                    </a:lnTo>
                    <a:lnTo>
                      <a:pt x="597" y="170"/>
                    </a:lnTo>
                    <a:lnTo>
                      <a:pt x="591" y="170"/>
                    </a:lnTo>
                    <a:lnTo>
                      <a:pt x="587" y="170"/>
                    </a:lnTo>
                    <a:lnTo>
                      <a:pt x="582" y="170"/>
                    </a:lnTo>
                    <a:lnTo>
                      <a:pt x="578" y="170"/>
                    </a:lnTo>
                    <a:lnTo>
                      <a:pt x="581" y="159"/>
                    </a:lnTo>
                    <a:lnTo>
                      <a:pt x="581" y="151"/>
                    </a:lnTo>
                    <a:lnTo>
                      <a:pt x="580" y="145"/>
                    </a:lnTo>
                    <a:lnTo>
                      <a:pt x="576" y="140"/>
                    </a:lnTo>
                    <a:lnTo>
                      <a:pt x="573" y="136"/>
                    </a:lnTo>
                    <a:lnTo>
                      <a:pt x="567" y="133"/>
                    </a:lnTo>
                    <a:lnTo>
                      <a:pt x="561" y="129"/>
                    </a:lnTo>
                    <a:lnTo>
                      <a:pt x="553" y="127"/>
                    </a:lnTo>
                    <a:lnTo>
                      <a:pt x="544" y="124"/>
                    </a:lnTo>
                    <a:lnTo>
                      <a:pt x="536" y="121"/>
                    </a:lnTo>
                    <a:lnTo>
                      <a:pt x="527" y="120"/>
                    </a:lnTo>
                    <a:lnTo>
                      <a:pt x="520" y="119"/>
                    </a:lnTo>
                    <a:lnTo>
                      <a:pt x="517" y="112"/>
                    </a:lnTo>
                    <a:lnTo>
                      <a:pt x="514" y="105"/>
                    </a:lnTo>
                    <a:lnTo>
                      <a:pt x="508" y="97"/>
                    </a:lnTo>
                    <a:lnTo>
                      <a:pt x="502" y="90"/>
                    </a:lnTo>
                    <a:lnTo>
                      <a:pt x="494" y="84"/>
                    </a:lnTo>
                    <a:lnTo>
                      <a:pt x="486" y="80"/>
                    </a:lnTo>
                    <a:lnTo>
                      <a:pt x="477" y="77"/>
                    </a:lnTo>
                    <a:lnTo>
                      <a:pt x="468" y="77"/>
                    </a:lnTo>
                    <a:lnTo>
                      <a:pt x="467" y="72"/>
                    </a:lnTo>
                    <a:lnTo>
                      <a:pt x="465" y="65"/>
                    </a:lnTo>
                    <a:lnTo>
                      <a:pt x="462" y="59"/>
                    </a:lnTo>
                    <a:lnTo>
                      <a:pt x="459" y="53"/>
                    </a:lnTo>
                    <a:lnTo>
                      <a:pt x="454" y="49"/>
                    </a:lnTo>
                    <a:lnTo>
                      <a:pt x="448" y="46"/>
                    </a:lnTo>
                    <a:lnTo>
                      <a:pt x="441" y="45"/>
                    </a:lnTo>
                    <a:lnTo>
                      <a:pt x="43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49" name="Freeform 353"/>
              <p:cNvSpPr>
                <a:spLocks noChangeAspect="1"/>
              </p:cNvSpPr>
              <p:nvPr/>
            </p:nvSpPr>
            <p:spPr bwMode="auto">
              <a:xfrm>
                <a:off x="763" y="532"/>
                <a:ext cx="25" cy="20"/>
              </a:xfrm>
              <a:custGeom>
                <a:avLst/>
                <a:gdLst>
                  <a:gd name="T0" fmla="*/ 0 w 51"/>
                  <a:gd name="T1" fmla="*/ 8 h 39"/>
                  <a:gd name="T2" fmla="*/ 0 w 51"/>
                  <a:gd name="T3" fmla="*/ 8 h 39"/>
                  <a:gd name="T4" fmla="*/ 8 w 51"/>
                  <a:gd name="T5" fmla="*/ 7 h 39"/>
                  <a:gd name="T6" fmla="*/ 14 w 51"/>
                  <a:gd name="T7" fmla="*/ 9 h 39"/>
                  <a:gd name="T8" fmla="*/ 22 w 51"/>
                  <a:gd name="T9" fmla="*/ 12 h 39"/>
                  <a:gd name="T10" fmla="*/ 28 w 51"/>
                  <a:gd name="T11" fmla="*/ 16 h 39"/>
                  <a:gd name="T12" fmla="*/ 35 w 51"/>
                  <a:gd name="T13" fmla="*/ 21 h 39"/>
                  <a:gd name="T14" fmla="*/ 38 w 51"/>
                  <a:gd name="T15" fmla="*/ 28 h 39"/>
                  <a:gd name="T16" fmla="*/ 42 w 51"/>
                  <a:gd name="T17" fmla="*/ 34 h 39"/>
                  <a:gd name="T18" fmla="*/ 44 w 51"/>
                  <a:gd name="T19" fmla="*/ 39 h 39"/>
                  <a:gd name="T20" fmla="*/ 51 w 51"/>
                  <a:gd name="T21" fmla="*/ 39 h 39"/>
                  <a:gd name="T22" fmla="*/ 49 w 51"/>
                  <a:gd name="T23" fmla="*/ 31 h 39"/>
                  <a:gd name="T24" fmla="*/ 45 w 51"/>
                  <a:gd name="T25" fmla="*/ 23 h 39"/>
                  <a:gd name="T26" fmla="*/ 39 w 51"/>
                  <a:gd name="T27" fmla="*/ 16 h 39"/>
                  <a:gd name="T28" fmla="*/ 32 w 51"/>
                  <a:gd name="T29" fmla="*/ 9 h 39"/>
                  <a:gd name="T30" fmla="*/ 24 w 51"/>
                  <a:gd name="T31" fmla="*/ 5 h 39"/>
                  <a:gd name="T32" fmla="*/ 16 w 51"/>
                  <a:gd name="T33" fmla="*/ 3 h 39"/>
                  <a:gd name="T34" fmla="*/ 8 w 51"/>
                  <a:gd name="T35" fmla="*/ 0 h 39"/>
                  <a:gd name="T36" fmla="*/ 0 w 51"/>
                  <a:gd name="T37" fmla="*/ 1 h 39"/>
                  <a:gd name="T38" fmla="*/ 0 w 51"/>
                  <a:gd name="T39" fmla="*/ 1 h 39"/>
                  <a:gd name="T40" fmla="*/ 0 w 51"/>
                  <a:gd name="T41"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9">
                    <a:moveTo>
                      <a:pt x="0" y="8"/>
                    </a:moveTo>
                    <a:lnTo>
                      <a:pt x="0" y="8"/>
                    </a:lnTo>
                    <a:lnTo>
                      <a:pt x="8" y="7"/>
                    </a:lnTo>
                    <a:lnTo>
                      <a:pt x="14" y="9"/>
                    </a:lnTo>
                    <a:lnTo>
                      <a:pt x="22" y="12"/>
                    </a:lnTo>
                    <a:lnTo>
                      <a:pt x="28" y="16"/>
                    </a:lnTo>
                    <a:lnTo>
                      <a:pt x="35" y="21"/>
                    </a:lnTo>
                    <a:lnTo>
                      <a:pt x="38" y="28"/>
                    </a:lnTo>
                    <a:lnTo>
                      <a:pt x="42" y="34"/>
                    </a:lnTo>
                    <a:lnTo>
                      <a:pt x="44" y="39"/>
                    </a:lnTo>
                    <a:lnTo>
                      <a:pt x="51" y="39"/>
                    </a:lnTo>
                    <a:lnTo>
                      <a:pt x="49" y="31"/>
                    </a:lnTo>
                    <a:lnTo>
                      <a:pt x="45" y="23"/>
                    </a:lnTo>
                    <a:lnTo>
                      <a:pt x="39" y="16"/>
                    </a:lnTo>
                    <a:lnTo>
                      <a:pt x="32" y="9"/>
                    </a:lnTo>
                    <a:lnTo>
                      <a:pt x="24" y="5"/>
                    </a:lnTo>
                    <a:lnTo>
                      <a:pt x="16" y="3"/>
                    </a:lnTo>
                    <a:lnTo>
                      <a:pt x="8" y="0"/>
                    </a:lnTo>
                    <a:lnTo>
                      <a:pt x="0" y="1"/>
                    </a:lnTo>
                    <a:lnTo>
                      <a:pt x="0" y="1"/>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0" name="Freeform 354"/>
              <p:cNvSpPr>
                <a:spLocks noChangeAspect="1"/>
              </p:cNvSpPr>
              <p:nvPr/>
            </p:nvSpPr>
            <p:spPr bwMode="auto">
              <a:xfrm>
                <a:off x="749" y="526"/>
                <a:ext cx="14" cy="11"/>
              </a:xfrm>
              <a:custGeom>
                <a:avLst/>
                <a:gdLst>
                  <a:gd name="T0" fmla="*/ 6 w 27"/>
                  <a:gd name="T1" fmla="*/ 9 h 20"/>
                  <a:gd name="T2" fmla="*/ 4 w 27"/>
                  <a:gd name="T3" fmla="*/ 1 h 20"/>
                  <a:gd name="T4" fmla="*/ 0 w 27"/>
                  <a:gd name="T5" fmla="*/ 9 h 20"/>
                  <a:gd name="T6" fmla="*/ 3 w 27"/>
                  <a:gd name="T7" fmla="*/ 17 h 20"/>
                  <a:gd name="T8" fmla="*/ 13 w 27"/>
                  <a:gd name="T9" fmla="*/ 20 h 20"/>
                  <a:gd name="T10" fmla="*/ 27 w 27"/>
                  <a:gd name="T11" fmla="*/ 19 h 20"/>
                  <a:gd name="T12" fmla="*/ 27 w 27"/>
                  <a:gd name="T13" fmla="*/ 12 h 20"/>
                  <a:gd name="T14" fmla="*/ 13 w 27"/>
                  <a:gd name="T15" fmla="*/ 14 h 20"/>
                  <a:gd name="T16" fmla="*/ 8 w 27"/>
                  <a:gd name="T17" fmla="*/ 10 h 20"/>
                  <a:gd name="T18" fmla="*/ 6 w 27"/>
                  <a:gd name="T19" fmla="*/ 9 h 20"/>
                  <a:gd name="T20" fmla="*/ 9 w 27"/>
                  <a:gd name="T21" fmla="*/ 8 h 20"/>
                  <a:gd name="T22" fmla="*/ 6 w 27"/>
                  <a:gd name="T23" fmla="*/ 0 h 20"/>
                  <a:gd name="T24" fmla="*/ 9 w 27"/>
                  <a:gd name="T25" fmla="*/ 8 h 20"/>
                  <a:gd name="T26" fmla="*/ 11 w 27"/>
                  <a:gd name="T27" fmla="*/ 5 h 20"/>
                  <a:gd name="T28" fmla="*/ 10 w 27"/>
                  <a:gd name="T29" fmla="*/ 2 h 20"/>
                  <a:gd name="T30" fmla="*/ 8 w 27"/>
                  <a:gd name="T31" fmla="*/ 1 h 20"/>
                  <a:gd name="T32" fmla="*/ 4 w 27"/>
                  <a:gd name="T33" fmla="*/ 1 h 20"/>
                  <a:gd name="T34" fmla="*/ 6 w 27"/>
                  <a:gd name="T35"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0">
                    <a:moveTo>
                      <a:pt x="6" y="9"/>
                    </a:moveTo>
                    <a:lnTo>
                      <a:pt x="4" y="1"/>
                    </a:lnTo>
                    <a:lnTo>
                      <a:pt x="0" y="9"/>
                    </a:lnTo>
                    <a:lnTo>
                      <a:pt x="3" y="17"/>
                    </a:lnTo>
                    <a:lnTo>
                      <a:pt x="13" y="20"/>
                    </a:lnTo>
                    <a:lnTo>
                      <a:pt x="27" y="19"/>
                    </a:lnTo>
                    <a:lnTo>
                      <a:pt x="27" y="12"/>
                    </a:lnTo>
                    <a:lnTo>
                      <a:pt x="13" y="14"/>
                    </a:lnTo>
                    <a:lnTo>
                      <a:pt x="8" y="10"/>
                    </a:lnTo>
                    <a:lnTo>
                      <a:pt x="6" y="9"/>
                    </a:lnTo>
                    <a:lnTo>
                      <a:pt x="9" y="8"/>
                    </a:lnTo>
                    <a:lnTo>
                      <a:pt x="6" y="0"/>
                    </a:lnTo>
                    <a:lnTo>
                      <a:pt x="9" y="8"/>
                    </a:lnTo>
                    <a:lnTo>
                      <a:pt x="11" y="5"/>
                    </a:lnTo>
                    <a:lnTo>
                      <a:pt x="10" y="2"/>
                    </a:lnTo>
                    <a:lnTo>
                      <a:pt x="8" y="1"/>
                    </a:lnTo>
                    <a:lnTo>
                      <a:pt x="4" y="1"/>
                    </a:lnTo>
                    <a:lnTo>
                      <a:pt x="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1" name="Freeform 355"/>
              <p:cNvSpPr>
                <a:spLocks noChangeAspect="1"/>
              </p:cNvSpPr>
              <p:nvPr/>
            </p:nvSpPr>
            <p:spPr bwMode="auto">
              <a:xfrm>
                <a:off x="718" y="526"/>
                <a:ext cx="34" cy="10"/>
              </a:xfrm>
              <a:custGeom>
                <a:avLst/>
                <a:gdLst>
                  <a:gd name="T0" fmla="*/ 6 w 69"/>
                  <a:gd name="T1" fmla="*/ 18 h 18"/>
                  <a:gd name="T2" fmla="*/ 7 w 69"/>
                  <a:gd name="T3" fmla="*/ 18 h 18"/>
                  <a:gd name="T4" fmla="*/ 10 w 69"/>
                  <a:gd name="T5" fmla="*/ 16 h 18"/>
                  <a:gd name="T6" fmla="*/ 15 w 69"/>
                  <a:gd name="T7" fmla="*/ 14 h 18"/>
                  <a:gd name="T8" fmla="*/ 22 w 69"/>
                  <a:gd name="T9" fmla="*/ 11 h 18"/>
                  <a:gd name="T10" fmla="*/ 30 w 69"/>
                  <a:gd name="T11" fmla="*/ 10 h 18"/>
                  <a:gd name="T12" fmla="*/ 41 w 69"/>
                  <a:gd name="T13" fmla="*/ 9 h 18"/>
                  <a:gd name="T14" fmla="*/ 50 w 69"/>
                  <a:gd name="T15" fmla="*/ 9 h 18"/>
                  <a:gd name="T16" fmla="*/ 60 w 69"/>
                  <a:gd name="T17" fmla="*/ 9 h 18"/>
                  <a:gd name="T18" fmla="*/ 69 w 69"/>
                  <a:gd name="T19" fmla="*/ 9 h 18"/>
                  <a:gd name="T20" fmla="*/ 69 w 69"/>
                  <a:gd name="T21" fmla="*/ 0 h 18"/>
                  <a:gd name="T22" fmla="*/ 60 w 69"/>
                  <a:gd name="T23" fmla="*/ 0 h 18"/>
                  <a:gd name="T24" fmla="*/ 50 w 69"/>
                  <a:gd name="T25" fmla="*/ 0 h 18"/>
                  <a:gd name="T26" fmla="*/ 41 w 69"/>
                  <a:gd name="T27" fmla="*/ 2 h 18"/>
                  <a:gd name="T28" fmla="*/ 30 w 69"/>
                  <a:gd name="T29" fmla="*/ 3 h 18"/>
                  <a:gd name="T30" fmla="*/ 22 w 69"/>
                  <a:gd name="T31" fmla="*/ 4 h 18"/>
                  <a:gd name="T32" fmla="*/ 13 w 69"/>
                  <a:gd name="T33" fmla="*/ 7 h 18"/>
                  <a:gd name="T34" fmla="*/ 7 w 69"/>
                  <a:gd name="T35" fmla="*/ 9 h 18"/>
                  <a:gd name="T36" fmla="*/ 0 w 69"/>
                  <a:gd name="T37" fmla="*/ 14 h 18"/>
                  <a:gd name="T38" fmla="*/ 2 w 69"/>
                  <a:gd name="T39" fmla="*/ 14 h 18"/>
                  <a:gd name="T40" fmla="*/ 6 w 69"/>
                  <a:gd name="T4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18">
                    <a:moveTo>
                      <a:pt x="6" y="18"/>
                    </a:moveTo>
                    <a:lnTo>
                      <a:pt x="7" y="18"/>
                    </a:lnTo>
                    <a:lnTo>
                      <a:pt x="10" y="16"/>
                    </a:lnTo>
                    <a:lnTo>
                      <a:pt x="15" y="14"/>
                    </a:lnTo>
                    <a:lnTo>
                      <a:pt x="22" y="11"/>
                    </a:lnTo>
                    <a:lnTo>
                      <a:pt x="30" y="10"/>
                    </a:lnTo>
                    <a:lnTo>
                      <a:pt x="41" y="9"/>
                    </a:lnTo>
                    <a:lnTo>
                      <a:pt x="50" y="9"/>
                    </a:lnTo>
                    <a:lnTo>
                      <a:pt x="60" y="9"/>
                    </a:lnTo>
                    <a:lnTo>
                      <a:pt x="69" y="9"/>
                    </a:lnTo>
                    <a:lnTo>
                      <a:pt x="69" y="0"/>
                    </a:lnTo>
                    <a:lnTo>
                      <a:pt x="60" y="0"/>
                    </a:lnTo>
                    <a:lnTo>
                      <a:pt x="50" y="0"/>
                    </a:lnTo>
                    <a:lnTo>
                      <a:pt x="41" y="2"/>
                    </a:lnTo>
                    <a:lnTo>
                      <a:pt x="30" y="3"/>
                    </a:lnTo>
                    <a:lnTo>
                      <a:pt x="22" y="4"/>
                    </a:lnTo>
                    <a:lnTo>
                      <a:pt x="13" y="7"/>
                    </a:lnTo>
                    <a:lnTo>
                      <a:pt x="7" y="9"/>
                    </a:lnTo>
                    <a:lnTo>
                      <a:pt x="0" y="14"/>
                    </a:lnTo>
                    <a:lnTo>
                      <a:pt x="2" y="14"/>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2" name="Freeform 356"/>
              <p:cNvSpPr>
                <a:spLocks noChangeAspect="1"/>
              </p:cNvSpPr>
              <p:nvPr/>
            </p:nvSpPr>
            <p:spPr bwMode="auto">
              <a:xfrm>
                <a:off x="703" y="533"/>
                <a:ext cx="18" cy="9"/>
              </a:xfrm>
              <a:custGeom>
                <a:avLst/>
                <a:gdLst>
                  <a:gd name="T0" fmla="*/ 3 w 34"/>
                  <a:gd name="T1" fmla="*/ 14 h 17"/>
                  <a:gd name="T2" fmla="*/ 3 w 34"/>
                  <a:gd name="T3" fmla="*/ 14 h 17"/>
                  <a:gd name="T4" fmla="*/ 15 w 34"/>
                  <a:gd name="T5" fmla="*/ 17 h 17"/>
                  <a:gd name="T6" fmla="*/ 23 w 34"/>
                  <a:gd name="T7" fmla="*/ 14 h 17"/>
                  <a:gd name="T8" fmla="*/ 28 w 34"/>
                  <a:gd name="T9" fmla="*/ 10 h 17"/>
                  <a:gd name="T10" fmla="*/ 34 w 34"/>
                  <a:gd name="T11" fmla="*/ 4 h 17"/>
                  <a:gd name="T12" fmla="*/ 30 w 34"/>
                  <a:gd name="T13" fmla="*/ 0 h 17"/>
                  <a:gd name="T14" fmla="*/ 24 w 34"/>
                  <a:gd name="T15" fmla="*/ 5 h 17"/>
                  <a:gd name="T16" fmla="*/ 20 w 34"/>
                  <a:gd name="T17" fmla="*/ 8 h 17"/>
                  <a:gd name="T18" fmla="*/ 15 w 34"/>
                  <a:gd name="T19" fmla="*/ 8 h 17"/>
                  <a:gd name="T20" fmla="*/ 3 w 34"/>
                  <a:gd name="T21" fmla="*/ 8 h 17"/>
                  <a:gd name="T22" fmla="*/ 3 w 34"/>
                  <a:gd name="T23" fmla="*/ 8 h 17"/>
                  <a:gd name="T24" fmla="*/ 3 w 34"/>
                  <a:gd name="T25" fmla="*/ 8 h 17"/>
                  <a:gd name="T26" fmla="*/ 1 w 34"/>
                  <a:gd name="T27" fmla="*/ 9 h 17"/>
                  <a:gd name="T28" fmla="*/ 0 w 34"/>
                  <a:gd name="T29" fmla="*/ 11 h 17"/>
                  <a:gd name="T30" fmla="*/ 1 w 34"/>
                  <a:gd name="T31" fmla="*/ 13 h 17"/>
                  <a:gd name="T32" fmla="*/ 3 w 34"/>
                  <a:gd name="T3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7">
                    <a:moveTo>
                      <a:pt x="3" y="14"/>
                    </a:moveTo>
                    <a:lnTo>
                      <a:pt x="3" y="14"/>
                    </a:lnTo>
                    <a:lnTo>
                      <a:pt x="15" y="17"/>
                    </a:lnTo>
                    <a:lnTo>
                      <a:pt x="23" y="14"/>
                    </a:lnTo>
                    <a:lnTo>
                      <a:pt x="28" y="10"/>
                    </a:lnTo>
                    <a:lnTo>
                      <a:pt x="34" y="4"/>
                    </a:lnTo>
                    <a:lnTo>
                      <a:pt x="30" y="0"/>
                    </a:lnTo>
                    <a:lnTo>
                      <a:pt x="24" y="5"/>
                    </a:lnTo>
                    <a:lnTo>
                      <a:pt x="20" y="8"/>
                    </a:lnTo>
                    <a:lnTo>
                      <a:pt x="15" y="8"/>
                    </a:lnTo>
                    <a:lnTo>
                      <a:pt x="3" y="8"/>
                    </a:lnTo>
                    <a:lnTo>
                      <a:pt x="3" y="8"/>
                    </a:lnTo>
                    <a:lnTo>
                      <a:pt x="3" y="8"/>
                    </a:lnTo>
                    <a:lnTo>
                      <a:pt x="1" y="9"/>
                    </a:lnTo>
                    <a:lnTo>
                      <a:pt x="0" y="11"/>
                    </a:lnTo>
                    <a:lnTo>
                      <a:pt x="1" y="13"/>
                    </a:lnTo>
                    <a:lnTo>
                      <a:pt x="3"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3" name="Freeform 357"/>
              <p:cNvSpPr>
                <a:spLocks noChangeAspect="1"/>
              </p:cNvSpPr>
              <p:nvPr/>
            </p:nvSpPr>
            <p:spPr bwMode="auto">
              <a:xfrm>
                <a:off x="698" y="537"/>
                <a:ext cx="7" cy="10"/>
              </a:xfrm>
              <a:custGeom>
                <a:avLst/>
                <a:gdLst>
                  <a:gd name="T0" fmla="*/ 9 w 15"/>
                  <a:gd name="T1" fmla="*/ 18 h 18"/>
                  <a:gd name="T2" fmla="*/ 8 w 15"/>
                  <a:gd name="T3" fmla="*/ 11 h 18"/>
                  <a:gd name="T4" fmla="*/ 7 w 15"/>
                  <a:gd name="T5" fmla="*/ 11 h 18"/>
                  <a:gd name="T6" fmla="*/ 8 w 15"/>
                  <a:gd name="T7" fmla="*/ 11 h 18"/>
                  <a:gd name="T8" fmla="*/ 12 w 15"/>
                  <a:gd name="T9" fmla="*/ 9 h 18"/>
                  <a:gd name="T10" fmla="*/ 15 w 15"/>
                  <a:gd name="T11" fmla="*/ 6 h 18"/>
                  <a:gd name="T12" fmla="*/ 15 w 15"/>
                  <a:gd name="T13" fmla="*/ 0 h 18"/>
                  <a:gd name="T14" fmla="*/ 9 w 15"/>
                  <a:gd name="T15" fmla="*/ 2 h 18"/>
                  <a:gd name="T16" fmla="*/ 4 w 15"/>
                  <a:gd name="T17" fmla="*/ 4 h 18"/>
                  <a:gd name="T18" fmla="*/ 0 w 15"/>
                  <a:gd name="T19" fmla="*/ 11 h 18"/>
                  <a:gd name="T20" fmla="*/ 6 w 15"/>
                  <a:gd name="T21" fmla="*/ 18 h 18"/>
                  <a:gd name="T22" fmla="*/ 5 w 15"/>
                  <a:gd name="T23" fmla="*/ 11 h 18"/>
                  <a:gd name="T24" fmla="*/ 6 w 15"/>
                  <a:gd name="T25" fmla="*/ 18 h 18"/>
                  <a:gd name="T26" fmla="*/ 9 w 15"/>
                  <a:gd name="T27" fmla="*/ 18 h 18"/>
                  <a:gd name="T28" fmla="*/ 10 w 15"/>
                  <a:gd name="T29" fmla="*/ 16 h 18"/>
                  <a:gd name="T30" fmla="*/ 10 w 15"/>
                  <a:gd name="T31" fmla="*/ 12 h 18"/>
                  <a:gd name="T32" fmla="*/ 8 w 15"/>
                  <a:gd name="T33" fmla="*/ 11 h 18"/>
                  <a:gd name="T34" fmla="*/ 9 w 15"/>
                  <a:gd name="T3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8">
                    <a:moveTo>
                      <a:pt x="9" y="18"/>
                    </a:moveTo>
                    <a:lnTo>
                      <a:pt x="8" y="11"/>
                    </a:lnTo>
                    <a:lnTo>
                      <a:pt x="7" y="11"/>
                    </a:lnTo>
                    <a:lnTo>
                      <a:pt x="8" y="11"/>
                    </a:lnTo>
                    <a:lnTo>
                      <a:pt x="12" y="9"/>
                    </a:lnTo>
                    <a:lnTo>
                      <a:pt x="15" y="6"/>
                    </a:lnTo>
                    <a:lnTo>
                      <a:pt x="15" y="0"/>
                    </a:lnTo>
                    <a:lnTo>
                      <a:pt x="9" y="2"/>
                    </a:lnTo>
                    <a:lnTo>
                      <a:pt x="4" y="4"/>
                    </a:lnTo>
                    <a:lnTo>
                      <a:pt x="0" y="11"/>
                    </a:lnTo>
                    <a:lnTo>
                      <a:pt x="6" y="18"/>
                    </a:lnTo>
                    <a:lnTo>
                      <a:pt x="5" y="11"/>
                    </a:lnTo>
                    <a:lnTo>
                      <a:pt x="6" y="18"/>
                    </a:lnTo>
                    <a:lnTo>
                      <a:pt x="9" y="18"/>
                    </a:lnTo>
                    <a:lnTo>
                      <a:pt x="10" y="16"/>
                    </a:lnTo>
                    <a:lnTo>
                      <a:pt x="10" y="12"/>
                    </a:lnTo>
                    <a:lnTo>
                      <a:pt x="8" y="11"/>
                    </a:lnTo>
                    <a:lnTo>
                      <a:pt x="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4" name="Freeform 358"/>
              <p:cNvSpPr>
                <a:spLocks noChangeAspect="1"/>
              </p:cNvSpPr>
              <p:nvPr/>
            </p:nvSpPr>
            <p:spPr bwMode="auto">
              <a:xfrm>
                <a:off x="691" y="543"/>
                <a:ext cx="11" cy="16"/>
              </a:xfrm>
              <a:custGeom>
                <a:avLst/>
                <a:gdLst>
                  <a:gd name="T0" fmla="*/ 10 w 22"/>
                  <a:gd name="T1" fmla="*/ 31 h 31"/>
                  <a:gd name="T2" fmla="*/ 10 w 22"/>
                  <a:gd name="T3" fmla="*/ 31 h 31"/>
                  <a:gd name="T4" fmla="*/ 10 w 22"/>
                  <a:gd name="T5" fmla="*/ 27 h 31"/>
                  <a:gd name="T6" fmla="*/ 13 w 22"/>
                  <a:gd name="T7" fmla="*/ 19 h 31"/>
                  <a:gd name="T8" fmla="*/ 18 w 22"/>
                  <a:gd name="T9" fmla="*/ 13 h 31"/>
                  <a:gd name="T10" fmla="*/ 22 w 22"/>
                  <a:gd name="T11" fmla="*/ 7 h 31"/>
                  <a:gd name="T12" fmla="*/ 18 w 22"/>
                  <a:gd name="T13" fmla="*/ 0 h 31"/>
                  <a:gd name="T14" fmla="*/ 11 w 22"/>
                  <a:gd name="T15" fmla="*/ 8 h 31"/>
                  <a:gd name="T16" fmla="*/ 6 w 22"/>
                  <a:gd name="T17" fmla="*/ 16 h 31"/>
                  <a:gd name="T18" fmla="*/ 3 w 22"/>
                  <a:gd name="T19" fmla="*/ 24 h 31"/>
                  <a:gd name="T20" fmla="*/ 0 w 22"/>
                  <a:gd name="T21" fmla="*/ 31 h 31"/>
                  <a:gd name="T22" fmla="*/ 0 w 22"/>
                  <a:gd name="T23" fmla="*/ 31 h 31"/>
                  <a:gd name="T24" fmla="*/ 10 w 22"/>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31">
                    <a:moveTo>
                      <a:pt x="10" y="31"/>
                    </a:moveTo>
                    <a:lnTo>
                      <a:pt x="10" y="31"/>
                    </a:lnTo>
                    <a:lnTo>
                      <a:pt x="10" y="27"/>
                    </a:lnTo>
                    <a:lnTo>
                      <a:pt x="13" y="19"/>
                    </a:lnTo>
                    <a:lnTo>
                      <a:pt x="18" y="13"/>
                    </a:lnTo>
                    <a:lnTo>
                      <a:pt x="22" y="7"/>
                    </a:lnTo>
                    <a:lnTo>
                      <a:pt x="18" y="0"/>
                    </a:lnTo>
                    <a:lnTo>
                      <a:pt x="11" y="8"/>
                    </a:lnTo>
                    <a:lnTo>
                      <a:pt x="6" y="16"/>
                    </a:lnTo>
                    <a:lnTo>
                      <a:pt x="3" y="24"/>
                    </a:lnTo>
                    <a:lnTo>
                      <a:pt x="0" y="31"/>
                    </a:lnTo>
                    <a:lnTo>
                      <a:pt x="0" y="31"/>
                    </a:lnTo>
                    <a:lnTo>
                      <a:pt x="1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5" name="Freeform 359"/>
              <p:cNvSpPr>
                <a:spLocks noChangeAspect="1"/>
              </p:cNvSpPr>
              <p:nvPr/>
            </p:nvSpPr>
            <p:spPr bwMode="auto">
              <a:xfrm>
                <a:off x="684" y="559"/>
                <a:ext cx="12" cy="10"/>
              </a:xfrm>
              <a:custGeom>
                <a:avLst/>
                <a:gdLst>
                  <a:gd name="T0" fmla="*/ 0 w 23"/>
                  <a:gd name="T1" fmla="*/ 21 h 21"/>
                  <a:gd name="T2" fmla="*/ 0 w 23"/>
                  <a:gd name="T3" fmla="*/ 21 h 21"/>
                  <a:gd name="T4" fmla="*/ 7 w 23"/>
                  <a:gd name="T5" fmla="*/ 19 h 21"/>
                  <a:gd name="T6" fmla="*/ 13 w 23"/>
                  <a:gd name="T7" fmla="*/ 13 h 21"/>
                  <a:gd name="T8" fmla="*/ 19 w 23"/>
                  <a:gd name="T9" fmla="*/ 8 h 21"/>
                  <a:gd name="T10" fmla="*/ 23 w 23"/>
                  <a:gd name="T11" fmla="*/ 0 h 21"/>
                  <a:gd name="T12" fmla="*/ 13 w 23"/>
                  <a:gd name="T13" fmla="*/ 0 h 21"/>
                  <a:gd name="T14" fmla="*/ 12 w 23"/>
                  <a:gd name="T15" fmla="*/ 4 h 21"/>
                  <a:gd name="T16" fmla="*/ 9 w 23"/>
                  <a:gd name="T17" fmla="*/ 8 h 21"/>
                  <a:gd name="T18" fmla="*/ 4 w 23"/>
                  <a:gd name="T19" fmla="*/ 12 h 21"/>
                  <a:gd name="T20" fmla="*/ 0 w 23"/>
                  <a:gd name="T21" fmla="*/ 12 h 21"/>
                  <a:gd name="T22" fmla="*/ 0 w 23"/>
                  <a:gd name="T23" fmla="*/ 12 h 21"/>
                  <a:gd name="T24" fmla="*/ 0 w 23"/>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1">
                    <a:moveTo>
                      <a:pt x="0" y="21"/>
                    </a:moveTo>
                    <a:lnTo>
                      <a:pt x="0" y="21"/>
                    </a:lnTo>
                    <a:lnTo>
                      <a:pt x="7" y="19"/>
                    </a:lnTo>
                    <a:lnTo>
                      <a:pt x="13" y="13"/>
                    </a:lnTo>
                    <a:lnTo>
                      <a:pt x="19" y="8"/>
                    </a:lnTo>
                    <a:lnTo>
                      <a:pt x="23" y="0"/>
                    </a:lnTo>
                    <a:lnTo>
                      <a:pt x="13" y="0"/>
                    </a:lnTo>
                    <a:lnTo>
                      <a:pt x="12" y="4"/>
                    </a:lnTo>
                    <a:lnTo>
                      <a:pt x="9" y="8"/>
                    </a:lnTo>
                    <a:lnTo>
                      <a:pt x="4" y="12"/>
                    </a:lnTo>
                    <a:lnTo>
                      <a:pt x="0" y="12"/>
                    </a:lnTo>
                    <a:lnTo>
                      <a:pt x="0" y="12"/>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6" name="Freeform 360"/>
              <p:cNvSpPr>
                <a:spLocks noChangeAspect="1"/>
              </p:cNvSpPr>
              <p:nvPr/>
            </p:nvSpPr>
            <p:spPr bwMode="auto">
              <a:xfrm>
                <a:off x="675" y="564"/>
                <a:ext cx="9" cy="8"/>
              </a:xfrm>
              <a:custGeom>
                <a:avLst/>
                <a:gdLst>
                  <a:gd name="T0" fmla="*/ 9 w 20"/>
                  <a:gd name="T1" fmla="*/ 16 h 16"/>
                  <a:gd name="T2" fmla="*/ 9 w 20"/>
                  <a:gd name="T3" fmla="*/ 16 h 16"/>
                  <a:gd name="T4" fmla="*/ 9 w 20"/>
                  <a:gd name="T5" fmla="*/ 12 h 16"/>
                  <a:gd name="T6" fmla="*/ 12 w 20"/>
                  <a:gd name="T7" fmla="*/ 11 h 16"/>
                  <a:gd name="T8" fmla="*/ 15 w 20"/>
                  <a:gd name="T9" fmla="*/ 9 h 16"/>
                  <a:gd name="T10" fmla="*/ 20 w 20"/>
                  <a:gd name="T11" fmla="*/ 9 h 16"/>
                  <a:gd name="T12" fmla="*/ 20 w 20"/>
                  <a:gd name="T13" fmla="*/ 0 h 16"/>
                  <a:gd name="T14" fmla="*/ 13 w 20"/>
                  <a:gd name="T15" fmla="*/ 2 h 16"/>
                  <a:gd name="T16" fmla="*/ 7 w 20"/>
                  <a:gd name="T17" fmla="*/ 4 h 16"/>
                  <a:gd name="T18" fmla="*/ 2 w 20"/>
                  <a:gd name="T19" fmla="*/ 10 h 16"/>
                  <a:gd name="T20" fmla="*/ 0 w 20"/>
                  <a:gd name="T21" fmla="*/ 16 h 16"/>
                  <a:gd name="T22" fmla="*/ 0 w 20"/>
                  <a:gd name="T23" fmla="*/ 16 h 16"/>
                  <a:gd name="T24" fmla="*/ 9 w 20"/>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9" y="16"/>
                    </a:moveTo>
                    <a:lnTo>
                      <a:pt x="9" y="16"/>
                    </a:lnTo>
                    <a:lnTo>
                      <a:pt x="9" y="12"/>
                    </a:lnTo>
                    <a:lnTo>
                      <a:pt x="12" y="11"/>
                    </a:lnTo>
                    <a:lnTo>
                      <a:pt x="15" y="9"/>
                    </a:lnTo>
                    <a:lnTo>
                      <a:pt x="20" y="9"/>
                    </a:lnTo>
                    <a:lnTo>
                      <a:pt x="20" y="0"/>
                    </a:lnTo>
                    <a:lnTo>
                      <a:pt x="13" y="2"/>
                    </a:lnTo>
                    <a:lnTo>
                      <a:pt x="7" y="4"/>
                    </a:lnTo>
                    <a:lnTo>
                      <a:pt x="2" y="10"/>
                    </a:lnTo>
                    <a:lnTo>
                      <a:pt x="0" y="16"/>
                    </a:lnTo>
                    <a:lnTo>
                      <a:pt x="0" y="16"/>
                    </a:lnTo>
                    <a:lnTo>
                      <a:pt x="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7" name="Freeform 361"/>
              <p:cNvSpPr>
                <a:spLocks noChangeAspect="1"/>
              </p:cNvSpPr>
              <p:nvPr/>
            </p:nvSpPr>
            <p:spPr bwMode="auto">
              <a:xfrm>
                <a:off x="674" y="572"/>
                <a:ext cx="5" cy="14"/>
              </a:xfrm>
              <a:custGeom>
                <a:avLst/>
                <a:gdLst>
                  <a:gd name="T0" fmla="*/ 4 w 10"/>
                  <a:gd name="T1" fmla="*/ 25 h 26"/>
                  <a:gd name="T2" fmla="*/ 9 w 10"/>
                  <a:gd name="T3" fmla="*/ 22 h 26"/>
                  <a:gd name="T4" fmla="*/ 8 w 10"/>
                  <a:gd name="T5" fmla="*/ 15 h 26"/>
                  <a:gd name="T6" fmla="*/ 9 w 10"/>
                  <a:gd name="T7" fmla="*/ 9 h 26"/>
                  <a:gd name="T8" fmla="*/ 10 w 10"/>
                  <a:gd name="T9" fmla="*/ 4 h 26"/>
                  <a:gd name="T10" fmla="*/ 10 w 10"/>
                  <a:gd name="T11" fmla="*/ 0 h 26"/>
                  <a:gd name="T12" fmla="*/ 1 w 10"/>
                  <a:gd name="T13" fmla="*/ 0 h 26"/>
                  <a:gd name="T14" fmla="*/ 1 w 10"/>
                  <a:gd name="T15" fmla="*/ 4 h 26"/>
                  <a:gd name="T16" fmla="*/ 2 w 10"/>
                  <a:gd name="T17" fmla="*/ 9 h 26"/>
                  <a:gd name="T18" fmla="*/ 1 w 10"/>
                  <a:gd name="T19" fmla="*/ 15 h 26"/>
                  <a:gd name="T20" fmla="*/ 0 w 10"/>
                  <a:gd name="T21" fmla="*/ 22 h 26"/>
                  <a:gd name="T22" fmla="*/ 4 w 10"/>
                  <a:gd name="T23" fmla="*/ 18 h 26"/>
                  <a:gd name="T24" fmla="*/ 0 w 10"/>
                  <a:gd name="T25" fmla="*/ 22 h 26"/>
                  <a:gd name="T26" fmla="*/ 1 w 10"/>
                  <a:gd name="T27" fmla="*/ 25 h 26"/>
                  <a:gd name="T28" fmla="*/ 4 w 10"/>
                  <a:gd name="T29" fmla="*/ 26 h 26"/>
                  <a:gd name="T30" fmla="*/ 8 w 10"/>
                  <a:gd name="T31" fmla="*/ 25 h 26"/>
                  <a:gd name="T32" fmla="*/ 9 w 10"/>
                  <a:gd name="T33" fmla="*/ 22 h 26"/>
                  <a:gd name="T34" fmla="*/ 4 w 10"/>
                  <a:gd name="T35"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6">
                    <a:moveTo>
                      <a:pt x="4" y="25"/>
                    </a:moveTo>
                    <a:lnTo>
                      <a:pt x="9" y="22"/>
                    </a:lnTo>
                    <a:lnTo>
                      <a:pt x="8" y="15"/>
                    </a:lnTo>
                    <a:lnTo>
                      <a:pt x="9" y="9"/>
                    </a:lnTo>
                    <a:lnTo>
                      <a:pt x="10" y="4"/>
                    </a:lnTo>
                    <a:lnTo>
                      <a:pt x="10" y="0"/>
                    </a:lnTo>
                    <a:lnTo>
                      <a:pt x="1" y="0"/>
                    </a:lnTo>
                    <a:lnTo>
                      <a:pt x="1" y="4"/>
                    </a:lnTo>
                    <a:lnTo>
                      <a:pt x="2" y="9"/>
                    </a:lnTo>
                    <a:lnTo>
                      <a:pt x="1" y="15"/>
                    </a:lnTo>
                    <a:lnTo>
                      <a:pt x="0" y="22"/>
                    </a:lnTo>
                    <a:lnTo>
                      <a:pt x="4" y="18"/>
                    </a:lnTo>
                    <a:lnTo>
                      <a:pt x="0" y="22"/>
                    </a:lnTo>
                    <a:lnTo>
                      <a:pt x="1" y="25"/>
                    </a:lnTo>
                    <a:lnTo>
                      <a:pt x="4" y="26"/>
                    </a:lnTo>
                    <a:lnTo>
                      <a:pt x="8" y="25"/>
                    </a:lnTo>
                    <a:lnTo>
                      <a:pt x="9" y="22"/>
                    </a:lnTo>
                    <a:lnTo>
                      <a:pt x="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8" name="Freeform 362"/>
              <p:cNvSpPr>
                <a:spLocks noChangeAspect="1"/>
              </p:cNvSpPr>
              <p:nvPr/>
            </p:nvSpPr>
            <p:spPr bwMode="auto">
              <a:xfrm>
                <a:off x="658" y="580"/>
                <a:ext cx="18" cy="7"/>
              </a:xfrm>
              <a:custGeom>
                <a:avLst/>
                <a:gdLst>
                  <a:gd name="T0" fmla="*/ 4 w 36"/>
                  <a:gd name="T1" fmla="*/ 14 h 14"/>
                  <a:gd name="T2" fmla="*/ 4 w 36"/>
                  <a:gd name="T3" fmla="*/ 14 h 14"/>
                  <a:gd name="T4" fmla="*/ 7 w 36"/>
                  <a:gd name="T5" fmla="*/ 11 h 14"/>
                  <a:gd name="T6" fmla="*/ 10 w 36"/>
                  <a:gd name="T7" fmla="*/ 10 h 14"/>
                  <a:gd name="T8" fmla="*/ 11 w 36"/>
                  <a:gd name="T9" fmla="*/ 8 h 14"/>
                  <a:gd name="T10" fmla="*/ 13 w 36"/>
                  <a:gd name="T11" fmla="*/ 8 h 14"/>
                  <a:gd name="T12" fmla="*/ 18 w 36"/>
                  <a:gd name="T13" fmla="*/ 7 h 14"/>
                  <a:gd name="T14" fmla="*/ 23 w 36"/>
                  <a:gd name="T15" fmla="*/ 7 h 14"/>
                  <a:gd name="T16" fmla="*/ 28 w 36"/>
                  <a:gd name="T17" fmla="*/ 8 h 14"/>
                  <a:gd name="T18" fmla="*/ 36 w 36"/>
                  <a:gd name="T19" fmla="*/ 9 h 14"/>
                  <a:gd name="T20" fmla="*/ 36 w 36"/>
                  <a:gd name="T21" fmla="*/ 2 h 14"/>
                  <a:gd name="T22" fmla="*/ 28 w 36"/>
                  <a:gd name="T23" fmla="*/ 1 h 14"/>
                  <a:gd name="T24" fmla="*/ 23 w 36"/>
                  <a:gd name="T25" fmla="*/ 0 h 14"/>
                  <a:gd name="T26" fmla="*/ 18 w 36"/>
                  <a:gd name="T27" fmla="*/ 0 h 14"/>
                  <a:gd name="T28" fmla="*/ 13 w 36"/>
                  <a:gd name="T29" fmla="*/ 1 h 14"/>
                  <a:gd name="T30" fmla="*/ 9 w 36"/>
                  <a:gd name="T31" fmla="*/ 1 h 14"/>
                  <a:gd name="T32" fmla="*/ 5 w 36"/>
                  <a:gd name="T33" fmla="*/ 3 h 14"/>
                  <a:gd name="T34" fmla="*/ 2 w 36"/>
                  <a:gd name="T35" fmla="*/ 5 h 14"/>
                  <a:gd name="T36" fmla="*/ 0 w 36"/>
                  <a:gd name="T37" fmla="*/ 7 h 14"/>
                  <a:gd name="T38" fmla="*/ 0 w 36"/>
                  <a:gd name="T39" fmla="*/ 7 h 14"/>
                  <a:gd name="T40" fmla="*/ 4 w 36"/>
                  <a:gd name="T4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4" y="14"/>
                    </a:moveTo>
                    <a:lnTo>
                      <a:pt x="4" y="14"/>
                    </a:lnTo>
                    <a:lnTo>
                      <a:pt x="7" y="11"/>
                    </a:lnTo>
                    <a:lnTo>
                      <a:pt x="10" y="10"/>
                    </a:lnTo>
                    <a:lnTo>
                      <a:pt x="11" y="8"/>
                    </a:lnTo>
                    <a:lnTo>
                      <a:pt x="13" y="8"/>
                    </a:lnTo>
                    <a:lnTo>
                      <a:pt x="18" y="7"/>
                    </a:lnTo>
                    <a:lnTo>
                      <a:pt x="23" y="7"/>
                    </a:lnTo>
                    <a:lnTo>
                      <a:pt x="28" y="8"/>
                    </a:lnTo>
                    <a:lnTo>
                      <a:pt x="36" y="9"/>
                    </a:lnTo>
                    <a:lnTo>
                      <a:pt x="36" y="2"/>
                    </a:lnTo>
                    <a:lnTo>
                      <a:pt x="28" y="1"/>
                    </a:lnTo>
                    <a:lnTo>
                      <a:pt x="23" y="0"/>
                    </a:lnTo>
                    <a:lnTo>
                      <a:pt x="18" y="0"/>
                    </a:lnTo>
                    <a:lnTo>
                      <a:pt x="13" y="1"/>
                    </a:lnTo>
                    <a:lnTo>
                      <a:pt x="9" y="1"/>
                    </a:lnTo>
                    <a:lnTo>
                      <a:pt x="5" y="3"/>
                    </a:lnTo>
                    <a:lnTo>
                      <a:pt x="2" y="5"/>
                    </a:lnTo>
                    <a:lnTo>
                      <a:pt x="0" y="7"/>
                    </a:lnTo>
                    <a:lnTo>
                      <a:pt x="0" y="7"/>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59" name="Freeform 363"/>
              <p:cNvSpPr>
                <a:spLocks noChangeAspect="1"/>
              </p:cNvSpPr>
              <p:nvPr/>
            </p:nvSpPr>
            <p:spPr bwMode="auto">
              <a:xfrm>
                <a:off x="647" y="584"/>
                <a:ext cx="13" cy="15"/>
              </a:xfrm>
              <a:custGeom>
                <a:avLst/>
                <a:gdLst>
                  <a:gd name="T0" fmla="*/ 0 w 25"/>
                  <a:gd name="T1" fmla="*/ 30 h 30"/>
                  <a:gd name="T2" fmla="*/ 0 w 25"/>
                  <a:gd name="T3" fmla="*/ 30 h 30"/>
                  <a:gd name="T4" fmla="*/ 9 w 25"/>
                  <a:gd name="T5" fmla="*/ 26 h 30"/>
                  <a:gd name="T6" fmla="*/ 16 w 25"/>
                  <a:gd name="T7" fmla="*/ 18 h 30"/>
                  <a:gd name="T8" fmla="*/ 22 w 25"/>
                  <a:gd name="T9" fmla="*/ 11 h 30"/>
                  <a:gd name="T10" fmla="*/ 25 w 25"/>
                  <a:gd name="T11" fmla="*/ 7 h 30"/>
                  <a:gd name="T12" fmla="*/ 21 w 25"/>
                  <a:gd name="T13" fmla="*/ 0 h 30"/>
                  <a:gd name="T14" fmla="*/ 15 w 25"/>
                  <a:gd name="T15" fmla="*/ 7 h 30"/>
                  <a:gd name="T16" fmla="*/ 9 w 25"/>
                  <a:gd name="T17" fmla="*/ 14 h 30"/>
                  <a:gd name="T18" fmla="*/ 5 w 25"/>
                  <a:gd name="T19" fmla="*/ 19 h 30"/>
                  <a:gd name="T20" fmla="*/ 0 w 25"/>
                  <a:gd name="T21" fmla="*/ 21 h 30"/>
                  <a:gd name="T22" fmla="*/ 0 w 25"/>
                  <a:gd name="T23" fmla="*/ 21 h 30"/>
                  <a:gd name="T24" fmla="*/ 0 w 25"/>
                  <a:gd name="T2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0">
                    <a:moveTo>
                      <a:pt x="0" y="30"/>
                    </a:moveTo>
                    <a:lnTo>
                      <a:pt x="0" y="30"/>
                    </a:lnTo>
                    <a:lnTo>
                      <a:pt x="9" y="26"/>
                    </a:lnTo>
                    <a:lnTo>
                      <a:pt x="16" y="18"/>
                    </a:lnTo>
                    <a:lnTo>
                      <a:pt x="22" y="11"/>
                    </a:lnTo>
                    <a:lnTo>
                      <a:pt x="25" y="7"/>
                    </a:lnTo>
                    <a:lnTo>
                      <a:pt x="21" y="0"/>
                    </a:lnTo>
                    <a:lnTo>
                      <a:pt x="15" y="7"/>
                    </a:lnTo>
                    <a:lnTo>
                      <a:pt x="9" y="14"/>
                    </a:lnTo>
                    <a:lnTo>
                      <a:pt x="5" y="19"/>
                    </a:lnTo>
                    <a:lnTo>
                      <a:pt x="0" y="21"/>
                    </a:lnTo>
                    <a:lnTo>
                      <a:pt x="0" y="21"/>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0" name="Freeform 364"/>
              <p:cNvSpPr>
                <a:spLocks noChangeAspect="1"/>
              </p:cNvSpPr>
              <p:nvPr/>
            </p:nvSpPr>
            <p:spPr bwMode="auto">
              <a:xfrm>
                <a:off x="634" y="594"/>
                <a:ext cx="13" cy="18"/>
              </a:xfrm>
              <a:custGeom>
                <a:avLst/>
                <a:gdLst>
                  <a:gd name="T0" fmla="*/ 4 w 27"/>
                  <a:gd name="T1" fmla="*/ 34 h 34"/>
                  <a:gd name="T2" fmla="*/ 7 w 27"/>
                  <a:gd name="T3" fmla="*/ 30 h 34"/>
                  <a:gd name="T4" fmla="*/ 10 w 27"/>
                  <a:gd name="T5" fmla="*/ 20 h 34"/>
                  <a:gd name="T6" fmla="*/ 14 w 27"/>
                  <a:gd name="T7" fmla="*/ 13 h 34"/>
                  <a:gd name="T8" fmla="*/ 20 w 27"/>
                  <a:gd name="T9" fmla="*/ 9 h 34"/>
                  <a:gd name="T10" fmla="*/ 27 w 27"/>
                  <a:gd name="T11" fmla="*/ 9 h 34"/>
                  <a:gd name="T12" fmla="*/ 27 w 27"/>
                  <a:gd name="T13" fmla="*/ 0 h 34"/>
                  <a:gd name="T14" fmla="*/ 18 w 27"/>
                  <a:gd name="T15" fmla="*/ 2 h 34"/>
                  <a:gd name="T16" fmla="*/ 10 w 27"/>
                  <a:gd name="T17" fmla="*/ 9 h 34"/>
                  <a:gd name="T18" fmla="*/ 3 w 27"/>
                  <a:gd name="T19" fmla="*/ 18 h 34"/>
                  <a:gd name="T20" fmla="*/ 0 w 27"/>
                  <a:gd name="T21" fmla="*/ 30 h 34"/>
                  <a:gd name="T22" fmla="*/ 4 w 27"/>
                  <a:gd name="T23" fmla="*/ 25 h 34"/>
                  <a:gd name="T24" fmla="*/ 0 w 27"/>
                  <a:gd name="T25" fmla="*/ 30 h 34"/>
                  <a:gd name="T26" fmla="*/ 2 w 27"/>
                  <a:gd name="T27" fmla="*/ 32 h 34"/>
                  <a:gd name="T28" fmla="*/ 4 w 27"/>
                  <a:gd name="T29" fmla="*/ 33 h 34"/>
                  <a:gd name="T30" fmla="*/ 6 w 27"/>
                  <a:gd name="T31" fmla="*/ 32 h 34"/>
                  <a:gd name="T32" fmla="*/ 7 w 27"/>
                  <a:gd name="T33" fmla="*/ 30 h 34"/>
                  <a:gd name="T34" fmla="*/ 4 w 27"/>
                  <a:gd name="T3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34">
                    <a:moveTo>
                      <a:pt x="4" y="34"/>
                    </a:moveTo>
                    <a:lnTo>
                      <a:pt x="7" y="30"/>
                    </a:lnTo>
                    <a:lnTo>
                      <a:pt x="10" y="20"/>
                    </a:lnTo>
                    <a:lnTo>
                      <a:pt x="14" y="13"/>
                    </a:lnTo>
                    <a:lnTo>
                      <a:pt x="20" y="9"/>
                    </a:lnTo>
                    <a:lnTo>
                      <a:pt x="27" y="9"/>
                    </a:lnTo>
                    <a:lnTo>
                      <a:pt x="27" y="0"/>
                    </a:lnTo>
                    <a:lnTo>
                      <a:pt x="18" y="2"/>
                    </a:lnTo>
                    <a:lnTo>
                      <a:pt x="10" y="9"/>
                    </a:lnTo>
                    <a:lnTo>
                      <a:pt x="3" y="18"/>
                    </a:lnTo>
                    <a:lnTo>
                      <a:pt x="0" y="30"/>
                    </a:lnTo>
                    <a:lnTo>
                      <a:pt x="4" y="25"/>
                    </a:lnTo>
                    <a:lnTo>
                      <a:pt x="0" y="30"/>
                    </a:lnTo>
                    <a:lnTo>
                      <a:pt x="2" y="32"/>
                    </a:lnTo>
                    <a:lnTo>
                      <a:pt x="4" y="33"/>
                    </a:lnTo>
                    <a:lnTo>
                      <a:pt x="6" y="32"/>
                    </a:lnTo>
                    <a:lnTo>
                      <a:pt x="7" y="30"/>
                    </a:lnTo>
                    <a:lnTo>
                      <a:pt x="4"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1" name="Freeform 365"/>
              <p:cNvSpPr>
                <a:spLocks noChangeAspect="1"/>
              </p:cNvSpPr>
              <p:nvPr/>
            </p:nvSpPr>
            <p:spPr bwMode="auto">
              <a:xfrm>
                <a:off x="623" y="607"/>
                <a:ext cx="13" cy="12"/>
              </a:xfrm>
              <a:custGeom>
                <a:avLst/>
                <a:gdLst>
                  <a:gd name="T0" fmla="*/ 2 w 25"/>
                  <a:gd name="T1" fmla="*/ 24 h 24"/>
                  <a:gd name="T2" fmla="*/ 6 w 25"/>
                  <a:gd name="T3" fmla="*/ 21 h 24"/>
                  <a:gd name="T4" fmla="*/ 9 w 25"/>
                  <a:gd name="T5" fmla="*/ 16 h 24"/>
                  <a:gd name="T6" fmla="*/ 13 w 25"/>
                  <a:gd name="T7" fmla="*/ 13 h 24"/>
                  <a:gd name="T8" fmla="*/ 19 w 25"/>
                  <a:gd name="T9" fmla="*/ 9 h 24"/>
                  <a:gd name="T10" fmla="*/ 25 w 25"/>
                  <a:gd name="T11" fmla="*/ 9 h 24"/>
                  <a:gd name="T12" fmla="*/ 25 w 25"/>
                  <a:gd name="T13" fmla="*/ 0 h 24"/>
                  <a:gd name="T14" fmla="*/ 17 w 25"/>
                  <a:gd name="T15" fmla="*/ 2 h 24"/>
                  <a:gd name="T16" fmla="*/ 9 w 25"/>
                  <a:gd name="T17" fmla="*/ 6 h 24"/>
                  <a:gd name="T18" fmla="*/ 2 w 25"/>
                  <a:gd name="T19" fmla="*/ 11 h 24"/>
                  <a:gd name="T20" fmla="*/ 0 w 25"/>
                  <a:gd name="T21" fmla="*/ 21 h 24"/>
                  <a:gd name="T22" fmla="*/ 4 w 25"/>
                  <a:gd name="T23" fmla="*/ 17 h 24"/>
                  <a:gd name="T24" fmla="*/ 0 w 25"/>
                  <a:gd name="T25" fmla="*/ 21 h 24"/>
                  <a:gd name="T26" fmla="*/ 1 w 25"/>
                  <a:gd name="T27" fmla="*/ 23 h 24"/>
                  <a:gd name="T28" fmla="*/ 3 w 25"/>
                  <a:gd name="T29" fmla="*/ 24 h 24"/>
                  <a:gd name="T30" fmla="*/ 5 w 25"/>
                  <a:gd name="T31" fmla="*/ 23 h 24"/>
                  <a:gd name="T32" fmla="*/ 6 w 25"/>
                  <a:gd name="T33" fmla="*/ 21 h 24"/>
                  <a:gd name="T34" fmla="*/ 2 w 25"/>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 y="24"/>
                    </a:moveTo>
                    <a:lnTo>
                      <a:pt x="6" y="21"/>
                    </a:lnTo>
                    <a:lnTo>
                      <a:pt x="9" y="16"/>
                    </a:lnTo>
                    <a:lnTo>
                      <a:pt x="13" y="13"/>
                    </a:lnTo>
                    <a:lnTo>
                      <a:pt x="19" y="9"/>
                    </a:lnTo>
                    <a:lnTo>
                      <a:pt x="25" y="9"/>
                    </a:lnTo>
                    <a:lnTo>
                      <a:pt x="25" y="0"/>
                    </a:lnTo>
                    <a:lnTo>
                      <a:pt x="17" y="2"/>
                    </a:lnTo>
                    <a:lnTo>
                      <a:pt x="9" y="6"/>
                    </a:lnTo>
                    <a:lnTo>
                      <a:pt x="2" y="11"/>
                    </a:lnTo>
                    <a:lnTo>
                      <a:pt x="0" y="21"/>
                    </a:lnTo>
                    <a:lnTo>
                      <a:pt x="4" y="17"/>
                    </a:lnTo>
                    <a:lnTo>
                      <a:pt x="0" y="21"/>
                    </a:lnTo>
                    <a:lnTo>
                      <a:pt x="1" y="23"/>
                    </a:lnTo>
                    <a:lnTo>
                      <a:pt x="3" y="24"/>
                    </a:lnTo>
                    <a:lnTo>
                      <a:pt x="5" y="23"/>
                    </a:lnTo>
                    <a:lnTo>
                      <a:pt x="6" y="21"/>
                    </a:lnTo>
                    <a:lnTo>
                      <a:pt x="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2" name="Freeform 366"/>
              <p:cNvSpPr>
                <a:spLocks noChangeAspect="1"/>
              </p:cNvSpPr>
              <p:nvPr/>
            </p:nvSpPr>
            <p:spPr bwMode="auto">
              <a:xfrm>
                <a:off x="605" y="614"/>
                <a:ext cx="21" cy="25"/>
              </a:xfrm>
              <a:custGeom>
                <a:avLst/>
                <a:gdLst>
                  <a:gd name="T0" fmla="*/ 4 w 40"/>
                  <a:gd name="T1" fmla="*/ 48 h 49"/>
                  <a:gd name="T2" fmla="*/ 9 w 40"/>
                  <a:gd name="T3" fmla="*/ 45 h 49"/>
                  <a:gd name="T4" fmla="*/ 9 w 40"/>
                  <a:gd name="T5" fmla="*/ 36 h 49"/>
                  <a:gd name="T6" fmla="*/ 10 w 40"/>
                  <a:gd name="T7" fmla="*/ 29 h 49"/>
                  <a:gd name="T8" fmla="*/ 14 w 40"/>
                  <a:gd name="T9" fmla="*/ 21 h 49"/>
                  <a:gd name="T10" fmla="*/ 18 w 40"/>
                  <a:gd name="T11" fmla="*/ 15 h 49"/>
                  <a:gd name="T12" fmla="*/ 22 w 40"/>
                  <a:gd name="T13" fmla="*/ 11 h 49"/>
                  <a:gd name="T14" fmla="*/ 28 w 40"/>
                  <a:gd name="T15" fmla="*/ 8 h 49"/>
                  <a:gd name="T16" fmla="*/ 32 w 40"/>
                  <a:gd name="T17" fmla="*/ 7 h 49"/>
                  <a:gd name="T18" fmla="*/ 38 w 40"/>
                  <a:gd name="T19" fmla="*/ 9 h 49"/>
                  <a:gd name="T20" fmla="*/ 40 w 40"/>
                  <a:gd name="T21" fmla="*/ 2 h 49"/>
                  <a:gd name="T22" fmla="*/ 32 w 40"/>
                  <a:gd name="T23" fmla="*/ 0 h 49"/>
                  <a:gd name="T24" fmla="*/ 25 w 40"/>
                  <a:gd name="T25" fmla="*/ 1 h 49"/>
                  <a:gd name="T26" fmla="*/ 17 w 40"/>
                  <a:gd name="T27" fmla="*/ 5 h 49"/>
                  <a:gd name="T28" fmla="*/ 11 w 40"/>
                  <a:gd name="T29" fmla="*/ 10 h 49"/>
                  <a:gd name="T30" fmla="*/ 7 w 40"/>
                  <a:gd name="T31" fmla="*/ 18 h 49"/>
                  <a:gd name="T32" fmla="*/ 3 w 40"/>
                  <a:gd name="T33" fmla="*/ 26 h 49"/>
                  <a:gd name="T34" fmla="*/ 2 w 40"/>
                  <a:gd name="T35" fmla="*/ 36 h 49"/>
                  <a:gd name="T36" fmla="*/ 0 w 40"/>
                  <a:gd name="T37" fmla="*/ 45 h 49"/>
                  <a:gd name="T38" fmla="*/ 4 w 40"/>
                  <a:gd name="T39" fmla="*/ 41 h 49"/>
                  <a:gd name="T40" fmla="*/ 0 w 40"/>
                  <a:gd name="T41" fmla="*/ 45 h 49"/>
                  <a:gd name="T42" fmla="*/ 1 w 40"/>
                  <a:gd name="T43" fmla="*/ 48 h 49"/>
                  <a:gd name="T44" fmla="*/ 4 w 40"/>
                  <a:gd name="T45" fmla="*/ 49 h 49"/>
                  <a:gd name="T46" fmla="*/ 8 w 40"/>
                  <a:gd name="T47" fmla="*/ 48 h 49"/>
                  <a:gd name="T48" fmla="*/ 9 w 40"/>
                  <a:gd name="T49" fmla="*/ 45 h 49"/>
                  <a:gd name="T50" fmla="*/ 4 w 40"/>
                  <a:gd name="T51"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9">
                    <a:moveTo>
                      <a:pt x="4" y="48"/>
                    </a:moveTo>
                    <a:lnTo>
                      <a:pt x="9" y="45"/>
                    </a:lnTo>
                    <a:lnTo>
                      <a:pt x="9" y="36"/>
                    </a:lnTo>
                    <a:lnTo>
                      <a:pt x="10" y="29"/>
                    </a:lnTo>
                    <a:lnTo>
                      <a:pt x="14" y="21"/>
                    </a:lnTo>
                    <a:lnTo>
                      <a:pt x="18" y="15"/>
                    </a:lnTo>
                    <a:lnTo>
                      <a:pt x="22" y="11"/>
                    </a:lnTo>
                    <a:lnTo>
                      <a:pt x="28" y="8"/>
                    </a:lnTo>
                    <a:lnTo>
                      <a:pt x="32" y="7"/>
                    </a:lnTo>
                    <a:lnTo>
                      <a:pt x="38" y="9"/>
                    </a:lnTo>
                    <a:lnTo>
                      <a:pt x="40" y="2"/>
                    </a:lnTo>
                    <a:lnTo>
                      <a:pt x="32" y="0"/>
                    </a:lnTo>
                    <a:lnTo>
                      <a:pt x="25" y="1"/>
                    </a:lnTo>
                    <a:lnTo>
                      <a:pt x="17" y="5"/>
                    </a:lnTo>
                    <a:lnTo>
                      <a:pt x="11" y="10"/>
                    </a:lnTo>
                    <a:lnTo>
                      <a:pt x="7" y="18"/>
                    </a:lnTo>
                    <a:lnTo>
                      <a:pt x="3" y="26"/>
                    </a:lnTo>
                    <a:lnTo>
                      <a:pt x="2" y="36"/>
                    </a:lnTo>
                    <a:lnTo>
                      <a:pt x="0" y="45"/>
                    </a:lnTo>
                    <a:lnTo>
                      <a:pt x="4" y="41"/>
                    </a:lnTo>
                    <a:lnTo>
                      <a:pt x="0" y="45"/>
                    </a:lnTo>
                    <a:lnTo>
                      <a:pt x="1" y="48"/>
                    </a:lnTo>
                    <a:lnTo>
                      <a:pt x="4" y="49"/>
                    </a:lnTo>
                    <a:lnTo>
                      <a:pt x="8" y="48"/>
                    </a:lnTo>
                    <a:lnTo>
                      <a:pt x="9" y="45"/>
                    </a:lnTo>
                    <a:lnTo>
                      <a:pt x="4"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3" name="Freeform 367"/>
              <p:cNvSpPr>
                <a:spLocks noChangeAspect="1"/>
              </p:cNvSpPr>
              <p:nvPr/>
            </p:nvSpPr>
            <p:spPr bwMode="auto">
              <a:xfrm>
                <a:off x="588" y="635"/>
                <a:ext cx="20" cy="15"/>
              </a:xfrm>
              <a:custGeom>
                <a:avLst/>
                <a:gdLst>
                  <a:gd name="T0" fmla="*/ 11 w 40"/>
                  <a:gd name="T1" fmla="*/ 26 h 30"/>
                  <a:gd name="T2" fmla="*/ 11 w 40"/>
                  <a:gd name="T3" fmla="*/ 26 h 30"/>
                  <a:gd name="T4" fmla="*/ 7 w 40"/>
                  <a:gd name="T5" fmla="*/ 22 h 30"/>
                  <a:gd name="T6" fmla="*/ 8 w 40"/>
                  <a:gd name="T7" fmla="*/ 19 h 30"/>
                  <a:gd name="T8" fmla="*/ 11 w 40"/>
                  <a:gd name="T9" fmla="*/ 15 h 30"/>
                  <a:gd name="T10" fmla="*/ 13 w 40"/>
                  <a:gd name="T11" fmla="*/ 13 h 30"/>
                  <a:gd name="T12" fmla="*/ 17 w 40"/>
                  <a:gd name="T13" fmla="*/ 11 h 30"/>
                  <a:gd name="T14" fmla="*/ 26 w 40"/>
                  <a:gd name="T15" fmla="*/ 10 h 30"/>
                  <a:gd name="T16" fmla="*/ 32 w 40"/>
                  <a:gd name="T17" fmla="*/ 8 h 30"/>
                  <a:gd name="T18" fmla="*/ 40 w 40"/>
                  <a:gd name="T19" fmla="*/ 7 h 30"/>
                  <a:gd name="T20" fmla="*/ 40 w 40"/>
                  <a:gd name="T21" fmla="*/ 0 h 30"/>
                  <a:gd name="T22" fmla="*/ 32 w 40"/>
                  <a:gd name="T23" fmla="*/ 2 h 30"/>
                  <a:gd name="T24" fmla="*/ 26 w 40"/>
                  <a:gd name="T25" fmla="*/ 3 h 30"/>
                  <a:gd name="T26" fmla="*/ 17 w 40"/>
                  <a:gd name="T27" fmla="*/ 4 h 30"/>
                  <a:gd name="T28" fmla="*/ 11 w 40"/>
                  <a:gd name="T29" fmla="*/ 6 h 30"/>
                  <a:gd name="T30" fmla="*/ 4 w 40"/>
                  <a:gd name="T31" fmla="*/ 11 h 30"/>
                  <a:gd name="T32" fmla="*/ 1 w 40"/>
                  <a:gd name="T33" fmla="*/ 16 h 30"/>
                  <a:gd name="T34" fmla="*/ 0 w 40"/>
                  <a:gd name="T35" fmla="*/ 22 h 30"/>
                  <a:gd name="T36" fmla="*/ 4 w 40"/>
                  <a:gd name="T37" fmla="*/ 30 h 30"/>
                  <a:gd name="T38" fmla="*/ 4 w 40"/>
                  <a:gd name="T39" fmla="*/ 30 h 30"/>
                  <a:gd name="T40" fmla="*/ 11 w 40"/>
                  <a:gd name="T41"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30">
                    <a:moveTo>
                      <a:pt x="11" y="26"/>
                    </a:moveTo>
                    <a:lnTo>
                      <a:pt x="11" y="26"/>
                    </a:lnTo>
                    <a:lnTo>
                      <a:pt x="7" y="22"/>
                    </a:lnTo>
                    <a:lnTo>
                      <a:pt x="8" y="19"/>
                    </a:lnTo>
                    <a:lnTo>
                      <a:pt x="11" y="15"/>
                    </a:lnTo>
                    <a:lnTo>
                      <a:pt x="13" y="13"/>
                    </a:lnTo>
                    <a:lnTo>
                      <a:pt x="17" y="11"/>
                    </a:lnTo>
                    <a:lnTo>
                      <a:pt x="26" y="10"/>
                    </a:lnTo>
                    <a:lnTo>
                      <a:pt x="32" y="8"/>
                    </a:lnTo>
                    <a:lnTo>
                      <a:pt x="40" y="7"/>
                    </a:lnTo>
                    <a:lnTo>
                      <a:pt x="40" y="0"/>
                    </a:lnTo>
                    <a:lnTo>
                      <a:pt x="32" y="2"/>
                    </a:lnTo>
                    <a:lnTo>
                      <a:pt x="26" y="3"/>
                    </a:lnTo>
                    <a:lnTo>
                      <a:pt x="17" y="4"/>
                    </a:lnTo>
                    <a:lnTo>
                      <a:pt x="11" y="6"/>
                    </a:lnTo>
                    <a:lnTo>
                      <a:pt x="4" y="11"/>
                    </a:lnTo>
                    <a:lnTo>
                      <a:pt x="1" y="16"/>
                    </a:lnTo>
                    <a:lnTo>
                      <a:pt x="0" y="22"/>
                    </a:lnTo>
                    <a:lnTo>
                      <a:pt x="4" y="30"/>
                    </a:lnTo>
                    <a:lnTo>
                      <a:pt x="4" y="30"/>
                    </a:lnTo>
                    <a:lnTo>
                      <a:pt x="1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4" name="Freeform 368"/>
              <p:cNvSpPr>
                <a:spLocks noChangeAspect="1"/>
              </p:cNvSpPr>
              <p:nvPr/>
            </p:nvSpPr>
            <p:spPr bwMode="auto">
              <a:xfrm>
                <a:off x="585" y="648"/>
                <a:ext cx="11" cy="18"/>
              </a:xfrm>
              <a:custGeom>
                <a:avLst/>
                <a:gdLst>
                  <a:gd name="T0" fmla="*/ 0 w 22"/>
                  <a:gd name="T1" fmla="*/ 37 h 37"/>
                  <a:gd name="T2" fmla="*/ 0 w 22"/>
                  <a:gd name="T3" fmla="*/ 37 h 37"/>
                  <a:gd name="T4" fmla="*/ 13 w 22"/>
                  <a:gd name="T5" fmla="*/ 33 h 37"/>
                  <a:gd name="T6" fmla="*/ 22 w 22"/>
                  <a:gd name="T7" fmla="*/ 24 h 37"/>
                  <a:gd name="T8" fmla="*/ 22 w 22"/>
                  <a:gd name="T9" fmla="*/ 12 h 37"/>
                  <a:gd name="T10" fmla="*/ 17 w 22"/>
                  <a:gd name="T11" fmla="*/ 0 h 37"/>
                  <a:gd name="T12" fmla="*/ 10 w 22"/>
                  <a:gd name="T13" fmla="*/ 4 h 37"/>
                  <a:gd name="T14" fmla="*/ 15 w 22"/>
                  <a:gd name="T15" fmla="*/ 15 h 37"/>
                  <a:gd name="T16" fmla="*/ 15 w 22"/>
                  <a:gd name="T17" fmla="*/ 22 h 37"/>
                  <a:gd name="T18" fmla="*/ 11 w 22"/>
                  <a:gd name="T19" fmla="*/ 26 h 37"/>
                  <a:gd name="T20" fmla="*/ 0 w 22"/>
                  <a:gd name="T21" fmla="*/ 30 h 37"/>
                  <a:gd name="T22" fmla="*/ 0 w 22"/>
                  <a:gd name="T23" fmla="*/ 30 h 37"/>
                  <a:gd name="T24" fmla="*/ 0 w 22"/>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37">
                    <a:moveTo>
                      <a:pt x="0" y="37"/>
                    </a:moveTo>
                    <a:lnTo>
                      <a:pt x="0" y="37"/>
                    </a:lnTo>
                    <a:lnTo>
                      <a:pt x="13" y="33"/>
                    </a:lnTo>
                    <a:lnTo>
                      <a:pt x="22" y="24"/>
                    </a:lnTo>
                    <a:lnTo>
                      <a:pt x="22" y="12"/>
                    </a:lnTo>
                    <a:lnTo>
                      <a:pt x="17" y="0"/>
                    </a:lnTo>
                    <a:lnTo>
                      <a:pt x="10" y="4"/>
                    </a:lnTo>
                    <a:lnTo>
                      <a:pt x="15" y="15"/>
                    </a:lnTo>
                    <a:lnTo>
                      <a:pt x="15" y="22"/>
                    </a:lnTo>
                    <a:lnTo>
                      <a:pt x="11" y="26"/>
                    </a:lnTo>
                    <a:lnTo>
                      <a:pt x="0" y="30"/>
                    </a:lnTo>
                    <a:lnTo>
                      <a:pt x="0" y="30"/>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5" name="Freeform 369"/>
              <p:cNvSpPr>
                <a:spLocks noChangeAspect="1"/>
              </p:cNvSpPr>
              <p:nvPr/>
            </p:nvSpPr>
            <p:spPr bwMode="auto">
              <a:xfrm>
                <a:off x="568" y="663"/>
                <a:ext cx="17" cy="24"/>
              </a:xfrm>
              <a:custGeom>
                <a:avLst/>
                <a:gdLst>
                  <a:gd name="T0" fmla="*/ 23 w 33"/>
                  <a:gd name="T1" fmla="*/ 47 h 48"/>
                  <a:gd name="T2" fmla="*/ 22 w 33"/>
                  <a:gd name="T3" fmla="*/ 41 h 48"/>
                  <a:gd name="T4" fmla="*/ 12 w 33"/>
                  <a:gd name="T5" fmla="*/ 34 h 48"/>
                  <a:gd name="T6" fmla="*/ 7 w 33"/>
                  <a:gd name="T7" fmla="*/ 27 h 48"/>
                  <a:gd name="T8" fmla="*/ 7 w 33"/>
                  <a:gd name="T9" fmla="*/ 23 h 48"/>
                  <a:gd name="T10" fmla="*/ 9 w 33"/>
                  <a:gd name="T11" fmla="*/ 19 h 48"/>
                  <a:gd name="T12" fmla="*/ 14 w 33"/>
                  <a:gd name="T13" fmla="*/ 15 h 48"/>
                  <a:gd name="T14" fmla="*/ 20 w 33"/>
                  <a:gd name="T15" fmla="*/ 11 h 48"/>
                  <a:gd name="T16" fmla="*/ 28 w 33"/>
                  <a:gd name="T17" fmla="*/ 9 h 48"/>
                  <a:gd name="T18" fmla="*/ 33 w 33"/>
                  <a:gd name="T19" fmla="*/ 7 h 48"/>
                  <a:gd name="T20" fmla="*/ 33 w 33"/>
                  <a:gd name="T21" fmla="*/ 0 h 48"/>
                  <a:gd name="T22" fmla="*/ 25 w 33"/>
                  <a:gd name="T23" fmla="*/ 2 h 48"/>
                  <a:gd name="T24" fmla="*/ 17 w 33"/>
                  <a:gd name="T25" fmla="*/ 4 h 48"/>
                  <a:gd name="T26" fmla="*/ 9 w 33"/>
                  <a:gd name="T27" fmla="*/ 8 h 48"/>
                  <a:gd name="T28" fmla="*/ 2 w 33"/>
                  <a:gd name="T29" fmla="*/ 15 h 48"/>
                  <a:gd name="T30" fmla="*/ 0 w 33"/>
                  <a:gd name="T31" fmla="*/ 23 h 48"/>
                  <a:gd name="T32" fmla="*/ 0 w 33"/>
                  <a:gd name="T33" fmla="*/ 30 h 48"/>
                  <a:gd name="T34" fmla="*/ 7 w 33"/>
                  <a:gd name="T35" fmla="*/ 39 h 48"/>
                  <a:gd name="T36" fmla="*/ 17 w 33"/>
                  <a:gd name="T37" fmla="*/ 48 h 48"/>
                  <a:gd name="T38" fmla="*/ 16 w 33"/>
                  <a:gd name="T39" fmla="*/ 42 h 48"/>
                  <a:gd name="T40" fmla="*/ 17 w 33"/>
                  <a:gd name="T41" fmla="*/ 48 h 48"/>
                  <a:gd name="T42" fmla="*/ 21 w 33"/>
                  <a:gd name="T43" fmla="*/ 48 h 48"/>
                  <a:gd name="T44" fmla="*/ 23 w 33"/>
                  <a:gd name="T45" fmla="*/ 46 h 48"/>
                  <a:gd name="T46" fmla="*/ 24 w 33"/>
                  <a:gd name="T47" fmla="*/ 43 h 48"/>
                  <a:gd name="T48" fmla="*/ 22 w 33"/>
                  <a:gd name="T49" fmla="*/ 41 h 48"/>
                  <a:gd name="T50" fmla="*/ 23 w 33"/>
                  <a:gd name="T5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48">
                    <a:moveTo>
                      <a:pt x="23" y="47"/>
                    </a:moveTo>
                    <a:lnTo>
                      <a:pt x="22" y="41"/>
                    </a:lnTo>
                    <a:lnTo>
                      <a:pt x="12" y="34"/>
                    </a:lnTo>
                    <a:lnTo>
                      <a:pt x="7" y="27"/>
                    </a:lnTo>
                    <a:lnTo>
                      <a:pt x="7" y="23"/>
                    </a:lnTo>
                    <a:lnTo>
                      <a:pt x="9" y="19"/>
                    </a:lnTo>
                    <a:lnTo>
                      <a:pt x="14" y="15"/>
                    </a:lnTo>
                    <a:lnTo>
                      <a:pt x="20" y="11"/>
                    </a:lnTo>
                    <a:lnTo>
                      <a:pt x="28" y="9"/>
                    </a:lnTo>
                    <a:lnTo>
                      <a:pt x="33" y="7"/>
                    </a:lnTo>
                    <a:lnTo>
                      <a:pt x="33" y="0"/>
                    </a:lnTo>
                    <a:lnTo>
                      <a:pt x="25" y="2"/>
                    </a:lnTo>
                    <a:lnTo>
                      <a:pt x="17" y="4"/>
                    </a:lnTo>
                    <a:lnTo>
                      <a:pt x="9" y="8"/>
                    </a:lnTo>
                    <a:lnTo>
                      <a:pt x="2" y="15"/>
                    </a:lnTo>
                    <a:lnTo>
                      <a:pt x="0" y="23"/>
                    </a:lnTo>
                    <a:lnTo>
                      <a:pt x="0" y="30"/>
                    </a:lnTo>
                    <a:lnTo>
                      <a:pt x="7" y="39"/>
                    </a:lnTo>
                    <a:lnTo>
                      <a:pt x="17" y="48"/>
                    </a:lnTo>
                    <a:lnTo>
                      <a:pt x="16" y="42"/>
                    </a:lnTo>
                    <a:lnTo>
                      <a:pt x="17" y="48"/>
                    </a:lnTo>
                    <a:lnTo>
                      <a:pt x="21" y="48"/>
                    </a:lnTo>
                    <a:lnTo>
                      <a:pt x="23" y="46"/>
                    </a:lnTo>
                    <a:lnTo>
                      <a:pt x="24" y="43"/>
                    </a:lnTo>
                    <a:lnTo>
                      <a:pt x="22" y="41"/>
                    </a:lnTo>
                    <a:lnTo>
                      <a:pt x="23"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6" name="Freeform 370"/>
              <p:cNvSpPr>
                <a:spLocks noChangeAspect="1"/>
              </p:cNvSpPr>
              <p:nvPr/>
            </p:nvSpPr>
            <p:spPr bwMode="auto">
              <a:xfrm>
                <a:off x="571" y="684"/>
                <a:ext cx="9" cy="21"/>
              </a:xfrm>
              <a:custGeom>
                <a:avLst/>
                <a:gdLst>
                  <a:gd name="T0" fmla="*/ 14 w 17"/>
                  <a:gd name="T1" fmla="*/ 35 h 42"/>
                  <a:gd name="T2" fmla="*/ 14 w 17"/>
                  <a:gd name="T3" fmla="*/ 35 h 42"/>
                  <a:gd name="T4" fmla="*/ 8 w 17"/>
                  <a:gd name="T5" fmla="*/ 30 h 42"/>
                  <a:gd name="T6" fmla="*/ 7 w 17"/>
                  <a:gd name="T7" fmla="*/ 23 h 42"/>
                  <a:gd name="T8" fmla="*/ 10 w 17"/>
                  <a:gd name="T9" fmla="*/ 15 h 42"/>
                  <a:gd name="T10" fmla="*/ 17 w 17"/>
                  <a:gd name="T11" fmla="*/ 5 h 42"/>
                  <a:gd name="T12" fmla="*/ 10 w 17"/>
                  <a:gd name="T13" fmla="*/ 0 h 42"/>
                  <a:gd name="T14" fmla="*/ 3 w 17"/>
                  <a:gd name="T15" fmla="*/ 13 h 42"/>
                  <a:gd name="T16" fmla="*/ 0 w 17"/>
                  <a:gd name="T17" fmla="*/ 23 h 42"/>
                  <a:gd name="T18" fmla="*/ 1 w 17"/>
                  <a:gd name="T19" fmla="*/ 33 h 42"/>
                  <a:gd name="T20" fmla="*/ 9 w 17"/>
                  <a:gd name="T21" fmla="*/ 42 h 42"/>
                  <a:gd name="T22" fmla="*/ 9 w 17"/>
                  <a:gd name="T23" fmla="*/ 42 h 42"/>
                  <a:gd name="T24" fmla="*/ 14 w 17"/>
                  <a:gd name="T25"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42">
                    <a:moveTo>
                      <a:pt x="14" y="35"/>
                    </a:moveTo>
                    <a:lnTo>
                      <a:pt x="14" y="35"/>
                    </a:lnTo>
                    <a:lnTo>
                      <a:pt x="8" y="30"/>
                    </a:lnTo>
                    <a:lnTo>
                      <a:pt x="7" y="23"/>
                    </a:lnTo>
                    <a:lnTo>
                      <a:pt x="10" y="15"/>
                    </a:lnTo>
                    <a:lnTo>
                      <a:pt x="17" y="5"/>
                    </a:lnTo>
                    <a:lnTo>
                      <a:pt x="10" y="0"/>
                    </a:lnTo>
                    <a:lnTo>
                      <a:pt x="3" y="13"/>
                    </a:lnTo>
                    <a:lnTo>
                      <a:pt x="0" y="23"/>
                    </a:lnTo>
                    <a:lnTo>
                      <a:pt x="1" y="33"/>
                    </a:lnTo>
                    <a:lnTo>
                      <a:pt x="9" y="42"/>
                    </a:lnTo>
                    <a:lnTo>
                      <a:pt x="9" y="42"/>
                    </a:lnTo>
                    <a:lnTo>
                      <a:pt x="14"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7" name="Freeform 371"/>
              <p:cNvSpPr>
                <a:spLocks noChangeAspect="1"/>
              </p:cNvSpPr>
              <p:nvPr/>
            </p:nvSpPr>
            <p:spPr bwMode="auto">
              <a:xfrm>
                <a:off x="574" y="701"/>
                <a:ext cx="7" cy="15"/>
              </a:xfrm>
              <a:custGeom>
                <a:avLst/>
                <a:gdLst>
                  <a:gd name="T0" fmla="*/ 6 w 15"/>
                  <a:gd name="T1" fmla="*/ 29 h 29"/>
                  <a:gd name="T2" fmla="*/ 6 w 15"/>
                  <a:gd name="T3" fmla="*/ 29 h 29"/>
                  <a:gd name="T4" fmla="*/ 11 w 15"/>
                  <a:gd name="T5" fmla="*/ 22 h 29"/>
                  <a:gd name="T6" fmla="*/ 15 w 15"/>
                  <a:gd name="T7" fmla="*/ 15 h 29"/>
                  <a:gd name="T8" fmla="*/ 15 w 15"/>
                  <a:gd name="T9" fmla="*/ 8 h 29"/>
                  <a:gd name="T10" fmla="*/ 8 w 15"/>
                  <a:gd name="T11" fmla="*/ 0 h 29"/>
                  <a:gd name="T12" fmla="*/ 3 w 15"/>
                  <a:gd name="T13" fmla="*/ 7 h 29"/>
                  <a:gd name="T14" fmla="*/ 8 w 15"/>
                  <a:gd name="T15" fmla="*/ 10 h 29"/>
                  <a:gd name="T16" fmla="*/ 8 w 15"/>
                  <a:gd name="T17" fmla="*/ 12 h 29"/>
                  <a:gd name="T18" fmla="*/ 4 w 15"/>
                  <a:gd name="T19" fmla="*/ 17 h 29"/>
                  <a:gd name="T20" fmla="*/ 0 w 15"/>
                  <a:gd name="T21" fmla="*/ 24 h 29"/>
                  <a:gd name="T22" fmla="*/ 0 w 15"/>
                  <a:gd name="T23" fmla="*/ 24 h 29"/>
                  <a:gd name="T24" fmla="*/ 6 w 15"/>
                  <a:gd name="T2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6" y="29"/>
                    </a:moveTo>
                    <a:lnTo>
                      <a:pt x="6" y="29"/>
                    </a:lnTo>
                    <a:lnTo>
                      <a:pt x="11" y="22"/>
                    </a:lnTo>
                    <a:lnTo>
                      <a:pt x="15" y="15"/>
                    </a:lnTo>
                    <a:lnTo>
                      <a:pt x="15" y="8"/>
                    </a:lnTo>
                    <a:lnTo>
                      <a:pt x="8" y="0"/>
                    </a:lnTo>
                    <a:lnTo>
                      <a:pt x="3" y="7"/>
                    </a:lnTo>
                    <a:lnTo>
                      <a:pt x="8" y="10"/>
                    </a:lnTo>
                    <a:lnTo>
                      <a:pt x="8" y="12"/>
                    </a:lnTo>
                    <a:lnTo>
                      <a:pt x="4" y="17"/>
                    </a:lnTo>
                    <a:lnTo>
                      <a:pt x="0" y="24"/>
                    </a:lnTo>
                    <a:lnTo>
                      <a:pt x="0" y="24"/>
                    </a:lnTo>
                    <a:lnTo>
                      <a:pt x="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8" name="Freeform 372"/>
              <p:cNvSpPr>
                <a:spLocks noChangeAspect="1"/>
              </p:cNvSpPr>
              <p:nvPr/>
            </p:nvSpPr>
            <p:spPr bwMode="auto">
              <a:xfrm>
                <a:off x="572" y="714"/>
                <a:ext cx="15" cy="19"/>
              </a:xfrm>
              <a:custGeom>
                <a:avLst/>
                <a:gdLst>
                  <a:gd name="T0" fmla="*/ 30 w 30"/>
                  <a:gd name="T1" fmla="*/ 37 h 38"/>
                  <a:gd name="T2" fmla="*/ 27 w 30"/>
                  <a:gd name="T3" fmla="*/ 31 h 38"/>
                  <a:gd name="T4" fmla="*/ 10 w 30"/>
                  <a:gd name="T5" fmla="*/ 29 h 38"/>
                  <a:gd name="T6" fmla="*/ 7 w 30"/>
                  <a:gd name="T7" fmla="*/ 22 h 38"/>
                  <a:gd name="T8" fmla="*/ 7 w 30"/>
                  <a:gd name="T9" fmla="*/ 12 h 38"/>
                  <a:gd name="T10" fmla="*/ 10 w 30"/>
                  <a:gd name="T11" fmla="*/ 5 h 38"/>
                  <a:gd name="T12" fmla="*/ 4 w 30"/>
                  <a:gd name="T13" fmla="*/ 0 h 38"/>
                  <a:gd name="T14" fmla="*/ 0 w 30"/>
                  <a:gd name="T15" fmla="*/ 12 h 38"/>
                  <a:gd name="T16" fmla="*/ 0 w 30"/>
                  <a:gd name="T17" fmla="*/ 24 h 38"/>
                  <a:gd name="T18" fmla="*/ 8 w 30"/>
                  <a:gd name="T19" fmla="*/ 36 h 38"/>
                  <a:gd name="T20" fmla="*/ 27 w 30"/>
                  <a:gd name="T21" fmla="*/ 38 h 38"/>
                  <a:gd name="T22" fmla="*/ 23 w 30"/>
                  <a:gd name="T23" fmla="*/ 32 h 38"/>
                  <a:gd name="T24" fmla="*/ 27 w 30"/>
                  <a:gd name="T25" fmla="*/ 38 h 38"/>
                  <a:gd name="T26" fmla="*/ 29 w 30"/>
                  <a:gd name="T27" fmla="*/ 37 h 38"/>
                  <a:gd name="T28" fmla="*/ 30 w 30"/>
                  <a:gd name="T29" fmla="*/ 35 h 38"/>
                  <a:gd name="T30" fmla="*/ 29 w 30"/>
                  <a:gd name="T31" fmla="*/ 32 h 38"/>
                  <a:gd name="T32" fmla="*/ 27 w 30"/>
                  <a:gd name="T33" fmla="*/ 31 h 38"/>
                  <a:gd name="T34" fmla="*/ 30 w 30"/>
                  <a:gd name="T3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8">
                    <a:moveTo>
                      <a:pt x="30" y="37"/>
                    </a:moveTo>
                    <a:lnTo>
                      <a:pt x="27" y="31"/>
                    </a:lnTo>
                    <a:lnTo>
                      <a:pt x="10" y="29"/>
                    </a:lnTo>
                    <a:lnTo>
                      <a:pt x="7" y="22"/>
                    </a:lnTo>
                    <a:lnTo>
                      <a:pt x="7" y="12"/>
                    </a:lnTo>
                    <a:lnTo>
                      <a:pt x="10" y="5"/>
                    </a:lnTo>
                    <a:lnTo>
                      <a:pt x="4" y="0"/>
                    </a:lnTo>
                    <a:lnTo>
                      <a:pt x="0" y="12"/>
                    </a:lnTo>
                    <a:lnTo>
                      <a:pt x="0" y="24"/>
                    </a:lnTo>
                    <a:lnTo>
                      <a:pt x="8" y="36"/>
                    </a:lnTo>
                    <a:lnTo>
                      <a:pt x="27" y="38"/>
                    </a:lnTo>
                    <a:lnTo>
                      <a:pt x="23" y="32"/>
                    </a:lnTo>
                    <a:lnTo>
                      <a:pt x="27" y="38"/>
                    </a:lnTo>
                    <a:lnTo>
                      <a:pt x="29" y="37"/>
                    </a:lnTo>
                    <a:lnTo>
                      <a:pt x="30" y="35"/>
                    </a:lnTo>
                    <a:lnTo>
                      <a:pt x="29" y="32"/>
                    </a:lnTo>
                    <a:lnTo>
                      <a:pt x="27" y="31"/>
                    </a:lnTo>
                    <a:lnTo>
                      <a:pt x="3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69" name="Freeform 373"/>
              <p:cNvSpPr>
                <a:spLocks noChangeAspect="1"/>
              </p:cNvSpPr>
              <p:nvPr/>
            </p:nvSpPr>
            <p:spPr bwMode="auto">
              <a:xfrm>
                <a:off x="575" y="730"/>
                <a:ext cx="12" cy="16"/>
              </a:xfrm>
              <a:custGeom>
                <a:avLst/>
                <a:gdLst>
                  <a:gd name="T0" fmla="*/ 9 w 24"/>
                  <a:gd name="T1" fmla="*/ 34 h 34"/>
                  <a:gd name="T2" fmla="*/ 9 w 24"/>
                  <a:gd name="T3" fmla="*/ 34 h 34"/>
                  <a:gd name="T4" fmla="*/ 9 w 24"/>
                  <a:gd name="T5" fmla="*/ 28 h 34"/>
                  <a:gd name="T6" fmla="*/ 11 w 24"/>
                  <a:gd name="T7" fmla="*/ 23 h 34"/>
                  <a:gd name="T8" fmla="*/ 17 w 24"/>
                  <a:gd name="T9" fmla="*/ 15 h 34"/>
                  <a:gd name="T10" fmla="*/ 24 w 24"/>
                  <a:gd name="T11" fmla="*/ 5 h 34"/>
                  <a:gd name="T12" fmla="*/ 17 w 24"/>
                  <a:gd name="T13" fmla="*/ 0 h 34"/>
                  <a:gd name="T14" fmla="*/ 10 w 24"/>
                  <a:gd name="T15" fmla="*/ 11 h 34"/>
                  <a:gd name="T16" fmla="*/ 4 w 24"/>
                  <a:gd name="T17" fmla="*/ 19 h 34"/>
                  <a:gd name="T18" fmla="*/ 2 w 24"/>
                  <a:gd name="T19" fmla="*/ 26 h 34"/>
                  <a:gd name="T20" fmla="*/ 0 w 24"/>
                  <a:gd name="T21" fmla="*/ 34 h 34"/>
                  <a:gd name="T22" fmla="*/ 0 w 24"/>
                  <a:gd name="T23" fmla="*/ 34 h 34"/>
                  <a:gd name="T24" fmla="*/ 9 w 24"/>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4">
                    <a:moveTo>
                      <a:pt x="9" y="34"/>
                    </a:moveTo>
                    <a:lnTo>
                      <a:pt x="9" y="34"/>
                    </a:lnTo>
                    <a:lnTo>
                      <a:pt x="9" y="28"/>
                    </a:lnTo>
                    <a:lnTo>
                      <a:pt x="11" y="23"/>
                    </a:lnTo>
                    <a:lnTo>
                      <a:pt x="17" y="15"/>
                    </a:lnTo>
                    <a:lnTo>
                      <a:pt x="24" y="5"/>
                    </a:lnTo>
                    <a:lnTo>
                      <a:pt x="17" y="0"/>
                    </a:lnTo>
                    <a:lnTo>
                      <a:pt x="10" y="11"/>
                    </a:lnTo>
                    <a:lnTo>
                      <a:pt x="4" y="19"/>
                    </a:lnTo>
                    <a:lnTo>
                      <a:pt x="2" y="26"/>
                    </a:lnTo>
                    <a:lnTo>
                      <a:pt x="0" y="34"/>
                    </a:lnTo>
                    <a:lnTo>
                      <a:pt x="0" y="34"/>
                    </a:lnTo>
                    <a:lnTo>
                      <a:pt x="9"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0" name="Freeform 374"/>
              <p:cNvSpPr>
                <a:spLocks noChangeAspect="1"/>
              </p:cNvSpPr>
              <p:nvPr/>
            </p:nvSpPr>
            <p:spPr bwMode="auto">
              <a:xfrm>
                <a:off x="575" y="746"/>
                <a:ext cx="6" cy="19"/>
              </a:xfrm>
              <a:custGeom>
                <a:avLst/>
                <a:gdLst>
                  <a:gd name="T0" fmla="*/ 7 w 13"/>
                  <a:gd name="T1" fmla="*/ 27 h 37"/>
                  <a:gd name="T2" fmla="*/ 10 w 13"/>
                  <a:gd name="T3" fmla="*/ 33 h 37"/>
                  <a:gd name="T4" fmla="*/ 13 w 13"/>
                  <a:gd name="T5" fmla="*/ 25 h 37"/>
                  <a:gd name="T6" fmla="*/ 10 w 13"/>
                  <a:gd name="T7" fmla="*/ 16 h 37"/>
                  <a:gd name="T8" fmla="*/ 9 w 13"/>
                  <a:gd name="T9" fmla="*/ 7 h 37"/>
                  <a:gd name="T10" fmla="*/ 9 w 13"/>
                  <a:gd name="T11" fmla="*/ 0 h 37"/>
                  <a:gd name="T12" fmla="*/ 0 w 13"/>
                  <a:gd name="T13" fmla="*/ 0 h 37"/>
                  <a:gd name="T14" fmla="*/ 2 w 13"/>
                  <a:gd name="T15" fmla="*/ 7 h 37"/>
                  <a:gd name="T16" fmla="*/ 3 w 13"/>
                  <a:gd name="T17" fmla="*/ 16 h 37"/>
                  <a:gd name="T18" fmla="*/ 3 w 13"/>
                  <a:gd name="T19" fmla="*/ 25 h 37"/>
                  <a:gd name="T20" fmla="*/ 3 w 13"/>
                  <a:gd name="T21" fmla="*/ 31 h 37"/>
                  <a:gd name="T22" fmla="*/ 7 w 13"/>
                  <a:gd name="T23" fmla="*/ 37 h 37"/>
                  <a:gd name="T24" fmla="*/ 3 w 13"/>
                  <a:gd name="T25" fmla="*/ 31 h 37"/>
                  <a:gd name="T26" fmla="*/ 3 w 13"/>
                  <a:gd name="T27" fmla="*/ 34 h 37"/>
                  <a:gd name="T28" fmla="*/ 6 w 13"/>
                  <a:gd name="T29" fmla="*/ 35 h 37"/>
                  <a:gd name="T30" fmla="*/ 9 w 13"/>
                  <a:gd name="T31" fmla="*/ 35 h 37"/>
                  <a:gd name="T32" fmla="*/ 10 w 13"/>
                  <a:gd name="T33" fmla="*/ 33 h 37"/>
                  <a:gd name="T34" fmla="*/ 7 w 13"/>
                  <a:gd name="T3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7">
                    <a:moveTo>
                      <a:pt x="7" y="27"/>
                    </a:moveTo>
                    <a:lnTo>
                      <a:pt x="10" y="33"/>
                    </a:lnTo>
                    <a:lnTo>
                      <a:pt x="13" y="25"/>
                    </a:lnTo>
                    <a:lnTo>
                      <a:pt x="10" y="16"/>
                    </a:lnTo>
                    <a:lnTo>
                      <a:pt x="9" y="7"/>
                    </a:lnTo>
                    <a:lnTo>
                      <a:pt x="9" y="0"/>
                    </a:lnTo>
                    <a:lnTo>
                      <a:pt x="0" y="0"/>
                    </a:lnTo>
                    <a:lnTo>
                      <a:pt x="2" y="7"/>
                    </a:lnTo>
                    <a:lnTo>
                      <a:pt x="3" y="16"/>
                    </a:lnTo>
                    <a:lnTo>
                      <a:pt x="3" y="25"/>
                    </a:lnTo>
                    <a:lnTo>
                      <a:pt x="3" y="31"/>
                    </a:lnTo>
                    <a:lnTo>
                      <a:pt x="7" y="37"/>
                    </a:lnTo>
                    <a:lnTo>
                      <a:pt x="3" y="31"/>
                    </a:lnTo>
                    <a:lnTo>
                      <a:pt x="3" y="34"/>
                    </a:lnTo>
                    <a:lnTo>
                      <a:pt x="6" y="35"/>
                    </a:lnTo>
                    <a:lnTo>
                      <a:pt x="9" y="35"/>
                    </a:lnTo>
                    <a:lnTo>
                      <a:pt x="10" y="33"/>
                    </a:lnTo>
                    <a:lnTo>
                      <a:pt x="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1" name="Freeform 375"/>
              <p:cNvSpPr>
                <a:spLocks noChangeAspect="1"/>
              </p:cNvSpPr>
              <p:nvPr/>
            </p:nvSpPr>
            <p:spPr bwMode="auto">
              <a:xfrm>
                <a:off x="578" y="760"/>
                <a:ext cx="10" cy="7"/>
              </a:xfrm>
              <a:custGeom>
                <a:avLst/>
                <a:gdLst>
                  <a:gd name="T0" fmla="*/ 18 w 18"/>
                  <a:gd name="T1" fmla="*/ 14 h 14"/>
                  <a:gd name="T2" fmla="*/ 18 w 18"/>
                  <a:gd name="T3" fmla="*/ 14 h 14"/>
                  <a:gd name="T4" fmla="*/ 17 w 18"/>
                  <a:gd name="T5" fmla="*/ 8 h 14"/>
                  <a:gd name="T6" fmla="*/ 11 w 18"/>
                  <a:gd name="T7" fmla="*/ 4 h 14"/>
                  <a:gd name="T8" fmla="*/ 6 w 18"/>
                  <a:gd name="T9" fmla="*/ 3 h 14"/>
                  <a:gd name="T10" fmla="*/ 0 w 18"/>
                  <a:gd name="T11" fmla="*/ 0 h 14"/>
                  <a:gd name="T12" fmla="*/ 0 w 18"/>
                  <a:gd name="T13" fmla="*/ 10 h 14"/>
                  <a:gd name="T14" fmla="*/ 6 w 18"/>
                  <a:gd name="T15" fmla="*/ 10 h 14"/>
                  <a:gd name="T16" fmla="*/ 9 w 18"/>
                  <a:gd name="T17" fmla="*/ 11 h 14"/>
                  <a:gd name="T18" fmla="*/ 10 w 18"/>
                  <a:gd name="T19" fmla="*/ 13 h 14"/>
                  <a:gd name="T20" fmla="*/ 11 w 18"/>
                  <a:gd name="T21" fmla="*/ 14 h 14"/>
                  <a:gd name="T22" fmla="*/ 11 w 18"/>
                  <a:gd name="T23" fmla="*/ 14 h 14"/>
                  <a:gd name="T24" fmla="*/ 18 w 18"/>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4">
                    <a:moveTo>
                      <a:pt x="18" y="14"/>
                    </a:moveTo>
                    <a:lnTo>
                      <a:pt x="18" y="14"/>
                    </a:lnTo>
                    <a:lnTo>
                      <a:pt x="17" y="8"/>
                    </a:lnTo>
                    <a:lnTo>
                      <a:pt x="11" y="4"/>
                    </a:lnTo>
                    <a:lnTo>
                      <a:pt x="6" y="3"/>
                    </a:lnTo>
                    <a:lnTo>
                      <a:pt x="0" y="0"/>
                    </a:lnTo>
                    <a:lnTo>
                      <a:pt x="0" y="10"/>
                    </a:lnTo>
                    <a:lnTo>
                      <a:pt x="6" y="10"/>
                    </a:lnTo>
                    <a:lnTo>
                      <a:pt x="9" y="11"/>
                    </a:lnTo>
                    <a:lnTo>
                      <a:pt x="10" y="13"/>
                    </a:lnTo>
                    <a:lnTo>
                      <a:pt x="11" y="14"/>
                    </a:lnTo>
                    <a:lnTo>
                      <a:pt x="11" y="14"/>
                    </a:lnTo>
                    <a:lnTo>
                      <a:pt x="1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2" name="Freeform 376"/>
              <p:cNvSpPr>
                <a:spLocks noChangeAspect="1"/>
              </p:cNvSpPr>
              <p:nvPr/>
            </p:nvSpPr>
            <p:spPr bwMode="auto">
              <a:xfrm>
                <a:off x="584" y="767"/>
                <a:ext cx="12" cy="20"/>
              </a:xfrm>
              <a:custGeom>
                <a:avLst/>
                <a:gdLst>
                  <a:gd name="T0" fmla="*/ 23 w 25"/>
                  <a:gd name="T1" fmla="*/ 32 h 39"/>
                  <a:gd name="T2" fmla="*/ 21 w 25"/>
                  <a:gd name="T3" fmla="*/ 30 h 39"/>
                  <a:gd name="T4" fmla="*/ 13 w 25"/>
                  <a:gd name="T5" fmla="*/ 28 h 39"/>
                  <a:gd name="T6" fmla="*/ 9 w 25"/>
                  <a:gd name="T7" fmla="*/ 19 h 39"/>
                  <a:gd name="T8" fmla="*/ 9 w 25"/>
                  <a:gd name="T9" fmla="*/ 8 h 39"/>
                  <a:gd name="T10" fmla="*/ 8 w 25"/>
                  <a:gd name="T11" fmla="*/ 0 h 39"/>
                  <a:gd name="T12" fmla="*/ 1 w 25"/>
                  <a:gd name="T13" fmla="*/ 0 h 39"/>
                  <a:gd name="T14" fmla="*/ 0 w 25"/>
                  <a:gd name="T15" fmla="*/ 8 h 39"/>
                  <a:gd name="T16" fmla="*/ 2 w 25"/>
                  <a:gd name="T17" fmla="*/ 21 h 39"/>
                  <a:gd name="T18" fmla="*/ 8 w 25"/>
                  <a:gd name="T19" fmla="*/ 32 h 39"/>
                  <a:gd name="T20" fmla="*/ 21 w 25"/>
                  <a:gd name="T21" fmla="*/ 39 h 39"/>
                  <a:gd name="T22" fmla="*/ 19 w 25"/>
                  <a:gd name="T23" fmla="*/ 37 h 39"/>
                  <a:gd name="T24" fmla="*/ 21 w 25"/>
                  <a:gd name="T25" fmla="*/ 39 h 39"/>
                  <a:gd name="T26" fmla="*/ 24 w 25"/>
                  <a:gd name="T27" fmla="*/ 38 h 39"/>
                  <a:gd name="T28" fmla="*/ 25 w 25"/>
                  <a:gd name="T29" fmla="*/ 35 h 39"/>
                  <a:gd name="T30" fmla="*/ 24 w 25"/>
                  <a:gd name="T31" fmla="*/ 31 h 39"/>
                  <a:gd name="T32" fmla="*/ 21 w 25"/>
                  <a:gd name="T33" fmla="*/ 30 h 39"/>
                  <a:gd name="T34" fmla="*/ 23 w 25"/>
                  <a:gd name="T35"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39">
                    <a:moveTo>
                      <a:pt x="23" y="32"/>
                    </a:moveTo>
                    <a:lnTo>
                      <a:pt x="21" y="30"/>
                    </a:lnTo>
                    <a:lnTo>
                      <a:pt x="13" y="28"/>
                    </a:lnTo>
                    <a:lnTo>
                      <a:pt x="9" y="19"/>
                    </a:lnTo>
                    <a:lnTo>
                      <a:pt x="9" y="8"/>
                    </a:lnTo>
                    <a:lnTo>
                      <a:pt x="8" y="0"/>
                    </a:lnTo>
                    <a:lnTo>
                      <a:pt x="1" y="0"/>
                    </a:lnTo>
                    <a:lnTo>
                      <a:pt x="0" y="8"/>
                    </a:lnTo>
                    <a:lnTo>
                      <a:pt x="2" y="21"/>
                    </a:lnTo>
                    <a:lnTo>
                      <a:pt x="8" y="32"/>
                    </a:lnTo>
                    <a:lnTo>
                      <a:pt x="21" y="39"/>
                    </a:lnTo>
                    <a:lnTo>
                      <a:pt x="19" y="37"/>
                    </a:lnTo>
                    <a:lnTo>
                      <a:pt x="21" y="39"/>
                    </a:lnTo>
                    <a:lnTo>
                      <a:pt x="24" y="38"/>
                    </a:lnTo>
                    <a:lnTo>
                      <a:pt x="25" y="35"/>
                    </a:lnTo>
                    <a:lnTo>
                      <a:pt x="24" y="31"/>
                    </a:lnTo>
                    <a:lnTo>
                      <a:pt x="21" y="30"/>
                    </a:lnTo>
                    <a:lnTo>
                      <a:pt x="2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3" name="Freeform 377"/>
              <p:cNvSpPr>
                <a:spLocks noChangeAspect="1"/>
              </p:cNvSpPr>
              <p:nvPr/>
            </p:nvSpPr>
            <p:spPr bwMode="auto">
              <a:xfrm>
                <a:off x="593" y="783"/>
                <a:ext cx="22" cy="19"/>
              </a:xfrm>
              <a:custGeom>
                <a:avLst/>
                <a:gdLst>
                  <a:gd name="T0" fmla="*/ 44 w 44"/>
                  <a:gd name="T1" fmla="*/ 34 h 38"/>
                  <a:gd name="T2" fmla="*/ 42 w 44"/>
                  <a:gd name="T3" fmla="*/ 31 h 38"/>
                  <a:gd name="T4" fmla="*/ 38 w 44"/>
                  <a:gd name="T5" fmla="*/ 29 h 38"/>
                  <a:gd name="T6" fmla="*/ 32 w 44"/>
                  <a:gd name="T7" fmla="*/ 27 h 38"/>
                  <a:gd name="T8" fmla="*/ 28 w 44"/>
                  <a:gd name="T9" fmla="*/ 23 h 38"/>
                  <a:gd name="T10" fmla="*/ 24 w 44"/>
                  <a:gd name="T11" fmla="*/ 20 h 38"/>
                  <a:gd name="T12" fmla="*/ 18 w 44"/>
                  <a:gd name="T13" fmla="*/ 15 h 38"/>
                  <a:gd name="T14" fmla="*/ 13 w 44"/>
                  <a:gd name="T15" fmla="*/ 11 h 38"/>
                  <a:gd name="T16" fmla="*/ 9 w 44"/>
                  <a:gd name="T17" fmla="*/ 5 h 38"/>
                  <a:gd name="T18" fmla="*/ 4 w 44"/>
                  <a:gd name="T19" fmla="*/ 0 h 38"/>
                  <a:gd name="T20" fmla="*/ 0 w 44"/>
                  <a:gd name="T21" fmla="*/ 5 h 38"/>
                  <a:gd name="T22" fmla="*/ 4 w 44"/>
                  <a:gd name="T23" fmla="*/ 10 h 38"/>
                  <a:gd name="T24" fmla="*/ 9 w 44"/>
                  <a:gd name="T25" fmla="*/ 15 h 38"/>
                  <a:gd name="T26" fmla="*/ 13 w 44"/>
                  <a:gd name="T27" fmla="*/ 20 h 38"/>
                  <a:gd name="T28" fmla="*/ 19 w 44"/>
                  <a:gd name="T29" fmla="*/ 25 h 38"/>
                  <a:gd name="T30" fmla="*/ 24 w 44"/>
                  <a:gd name="T31" fmla="*/ 30 h 38"/>
                  <a:gd name="T32" fmla="*/ 29 w 44"/>
                  <a:gd name="T33" fmla="*/ 34 h 38"/>
                  <a:gd name="T34" fmla="*/ 35 w 44"/>
                  <a:gd name="T35" fmla="*/ 36 h 38"/>
                  <a:gd name="T36" fmla="*/ 40 w 44"/>
                  <a:gd name="T37" fmla="*/ 38 h 38"/>
                  <a:gd name="T38" fmla="*/ 38 w 44"/>
                  <a:gd name="T39" fmla="*/ 36 h 38"/>
                  <a:gd name="T40" fmla="*/ 40 w 44"/>
                  <a:gd name="T41" fmla="*/ 38 h 38"/>
                  <a:gd name="T42" fmla="*/ 43 w 44"/>
                  <a:gd name="T43" fmla="*/ 38 h 38"/>
                  <a:gd name="T44" fmla="*/ 44 w 44"/>
                  <a:gd name="T45" fmla="*/ 36 h 38"/>
                  <a:gd name="T46" fmla="*/ 44 w 44"/>
                  <a:gd name="T47" fmla="*/ 33 h 38"/>
                  <a:gd name="T48" fmla="*/ 42 w 44"/>
                  <a:gd name="T49" fmla="*/ 31 h 38"/>
                  <a:gd name="T50" fmla="*/ 44 w 44"/>
                  <a:gd name="T51"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38">
                    <a:moveTo>
                      <a:pt x="44" y="34"/>
                    </a:moveTo>
                    <a:lnTo>
                      <a:pt x="42" y="31"/>
                    </a:lnTo>
                    <a:lnTo>
                      <a:pt x="38" y="29"/>
                    </a:lnTo>
                    <a:lnTo>
                      <a:pt x="32" y="27"/>
                    </a:lnTo>
                    <a:lnTo>
                      <a:pt x="28" y="23"/>
                    </a:lnTo>
                    <a:lnTo>
                      <a:pt x="24" y="20"/>
                    </a:lnTo>
                    <a:lnTo>
                      <a:pt x="18" y="15"/>
                    </a:lnTo>
                    <a:lnTo>
                      <a:pt x="13" y="11"/>
                    </a:lnTo>
                    <a:lnTo>
                      <a:pt x="9" y="5"/>
                    </a:lnTo>
                    <a:lnTo>
                      <a:pt x="4" y="0"/>
                    </a:lnTo>
                    <a:lnTo>
                      <a:pt x="0" y="5"/>
                    </a:lnTo>
                    <a:lnTo>
                      <a:pt x="4" y="10"/>
                    </a:lnTo>
                    <a:lnTo>
                      <a:pt x="9" y="15"/>
                    </a:lnTo>
                    <a:lnTo>
                      <a:pt x="13" y="20"/>
                    </a:lnTo>
                    <a:lnTo>
                      <a:pt x="19" y="25"/>
                    </a:lnTo>
                    <a:lnTo>
                      <a:pt x="24" y="30"/>
                    </a:lnTo>
                    <a:lnTo>
                      <a:pt x="29" y="34"/>
                    </a:lnTo>
                    <a:lnTo>
                      <a:pt x="35" y="36"/>
                    </a:lnTo>
                    <a:lnTo>
                      <a:pt x="40" y="38"/>
                    </a:lnTo>
                    <a:lnTo>
                      <a:pt x="38" y="36"/>
                    </a:lnTo>
                    <a:lnTo>
                      <a:pt x="40" y="38"/>
                    </a:lnTo>
                    <a:lnTo>
                      <a:pt x="43" y="38"/>
                    </a:lnTo>
                    <a:lnTo>
                      <a:pt x="44" y="36"/>
                    </a:lnTo>
                    <a:lnTo>
                      <a:pt x="44" y="33"/>
                    </a:lnTo>
                    <a:lnTo>
                      <a:pt x="42" y="31"/>
                    </a:lnTo>
                    <a:lnTo>
                      <a:pt x="44"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4" name="Freeform 378"/>
              <p:cNvSpPr>
                <a:spLocks noChangeAspect="1"/>
              </p:cNvSpPr>
              <p:nvPr/>
            </p:nvSpPr>
            <p:spPr bwMode="auto">
              <a:xfrm>
                <a:off x="612" y="800"/>
                <a:ext cx="18" cy="22"/>
              </a:xfrm>
              <a:custGeom>
                <a:avLst/>
                <a:gdLst>
                  <a:gd name="T0" fmla="*/ 36 w 36"/>
                  <a:gd name="T1" fmla="*/ 40 h 44"/>
                  <a:gd name="T2" fmla="*/ 34 w 36"/>
                  <a:gd name="T3" fmla="*/ 37 h 44"/>
                  <a:gd name="T4" fmla="*/ 23 w 36"/>
                  <a:gd name="T5" fmla="*/ 29 h 44"/>
                  <a:gd name="T6" fmla="*/ 16 w 36"/>
                  <a:gd name="T7" fmla="*/ 19 h 44"/>
                  <a:gd name="T8" fmla="*/ 11 w 36"/>
                  <a:gd name="T9" fmla="*/ 11 h 44"/>
                  <a:gd name="T10" fmla="*/ 6 w 36"/>
                  <a:gd name="T11" fmla="*/ 0 h 44"/>
                  <a:gd name="T12" fmla="*/ 0 w 36"/>
                  <a:gd name="T13" fmla="*/ 2 h 44"/>
                  <a:gd name="T14" fmla="*/ 4 w 36"/>
                  <a:gd name="T15" fmla="*/ 14 h 44"/>
                  <a:gd name="T16" fmla="*/ 9 w 36"/>
                  <a:gd name="T17" fmla="*/ 24 h 44"/>
                  <a:gd name="T18" fmla="*/ 18 w 36"/>
                  <a:gd name="T19" fmla="*/ 33 h 44"/>
                  <a:gd name="T20" fmla="*/ 32 w 36"/>
                  <a:gd name="T21" fmla="*/ 44 h 44"/>
                  <a:gd name="T22" fmla="*/ 29 w 36"/>
                  <a:gd name="T23" fmla="*/ 40 h 44"/>
                  <a:gd name="T24" fmla="*/ 32 w 36"/>
                  <a:gd name="T25" fmla="*/ 44 h 44"/>
                  <a:gd name="T26" fmla="*/ 35 w 36"/>
                  <a:gd name="T27" fmla="*/ 44 h 44"/>
                  <a:gd name="T28" fmla="*/ 36 w 36"/>
                  <a:gd name="T29" fmla="*/ 41 h 44"/>
                  <a:gd name="T30" fmla="*/ 36 w 36"/>
                  <a:gd name="T31" fmla="*/ 38 h 44"/>
                  <a:gd name="T32" fmla="*/ 34 w 36"/>
                  <a:gd name="T33" fmla="*/ 37 h 44"/>
                  <a:gd name="T34" fmla="*/ 36 w 36"/>
                  <a:gd name="T3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44">
                    <a:moveTo>
                      <a:pt x="36" y="40"/>
                    </a:moveTo>
                    <a:lnTo>
                      <a:pt x="34" y="37"/>
                    </a:lnTo>
                    <a:lnTo>
                      <a:pt x="23" y="29"/>
                    </a:lnTo>
                    <a:lnTo>
                      <a:pt x="16" y="19"/>
                    </a:lnTo>
                    <a:lnTo>
                      <a:pt x="11" y="11"/>
                    </a:lnTo>
                    <a:lnTo>
                      <a:pt x="6" y="0"/>
                    </a:lnTo>
                    <a:lnTo>
                      <a:pt x="0" y="2"/>
                    </a:lnTo>
                    <a:lnTo>
                      <a:pt x="4" y="14"/>
                    </a:lnTo>
                    <a:lnTo>
                      <a:pt x="9" y="24"/>
                    </a:lnTo>
                    <a:lnTo>
                      <a:pt x="18" y="33"/>
                    </a:lnTo>
                    <a:lnTo>
                      <a:pt x="32" y="44"/>
                    </a:lnTo>
                    <a:lnTo>
                      <a:pt x="29" y="40"/>
                    </a:lnTo>
                    <a:lnTo>
                      <a:pt x="32" y="44"/>
                    </a:lnTo>
                    <a:lnTo>
                      <a:pt x="35" y="44"/>
                    </a:lnTo>
                    <a:lnTo>
                      <a:pt x="36" y="41"/>
                    </a:lnTo>
                    <a:lnTo>
                      <a:pt x="36" y="38"/>
                    </a:lnTo>
                    <a:lnTo>
                      <a:pt x="34" y="37"/>
                    </a:lnTo>
                    <a:lnTo>
                      <a:pt x="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5" name="Freeform 379"/>
              <p:cNvSpPr>
                <a:spLocks noChangeAspect="1"/>
              </p:cNvSpPr>
              <p:nvPr/>
            </p:nvSpPr>
            <p:spPr bwMode="auto">
              <a:xfrm>
                <a:off x="627" y="820"/>
                <a:ext cx="22" cy="16"/>
              </a:xfrm>
              <a:custGeom>
                <a:avLst/>
                <a:gdLst>
                  <a:gd name="T0" fmla="*/ 44 w 45"/>
                  <a:gd name="T1" fmla="*/ 27 h 32"/>
                  <a:gd name="T2" fmla="*/ 41 w 45"/>
                  <a:gd name="T3" fmla="*/ 24 h 32"/>
                  <a:gd name="T4" fmla="*/ 34 w 45"/>
                  <a:gd name="T5" fmla="*/ 24 h 32"/>
                  <a:gd name="T6" fmla="*/ 28 w 45"/>
                  <a:gd name="T7" fmla="*/ 23 h 32"/>
                  <a:gd name="T8" fmla="*/ 22 w 45"/>
                  <a:gd name="T9" fmla="*/ 21 h 32"/>
                  <a:gd name="T10" fmla="*/ 18 w 45"/>
                  <a:gd name="T11" fmla="*/ 17 h 32"/>
                  <a:gd name="T12" fmla="*/ 15 w 45"/>
                  <a:gd name="T13" fmla="*/ 14 h 32"/>
                  <a:gd name="T14" fmla="*/ 11 w 45"/>
                  <a:gd name="T15" fmla="*/ 9 h 32"/>
                  <a:gd name="T16" fmla="*/ 9 w 45"/>
                  <a:gd name="T17" fmla="*/ 5 h 32"/>
                  <a:gd name="T18" fmla="*/ 7 w 45"/>
                  <a:gd name="T19" fmla="*/ 0 h 32"/>
                  <a:gd name="T20" fmla="*/ 0 w 45"/>
                  <a:gd name="T21" fmla="*/ 0 h 32"/>
                  <a:gd name="T22" fmla="*/ 2 w 45"/>
                  <a:gd name="T23" fmla="*/ 7 h 32"/>
                  <a:gd name="T24" fmla="*/ 4 w 45"/>
                  <a:gd name="T25" fmla="*/ 14 h 32"/>
                  <a:gd name="T26" fmla="*/ 9 w 45"/>
                  <a:gd name="T27" fmla="*/ 19 h 32"/>
                  <a:gd name="T28" fmla="*/ 13 w 45"/>
                  <a:gd name="T29" fmla="*/ 24 h 32"/>
                  <a:gd name="T30" fmla="*/ 20 w 45"/>
                  <a:gd name="T31" fmla="*/ 28 h 32"/>
                  <a:gd name="T32" fmla="*/ 26 w 45"/>
                  <a:gd name="T33" fmla="*/ 30 h 32"/>
                  <a:gd name="T34" fmla="*/ 34 w 45"/>
                  <a:gd name="T35" fmla="*/ 31 h 32"/>
                  <a:gd name="T36" fmla="*/ 41 w 45"/>
                  <a:gd name="T37" fmla="*/ 31 h 32"/>
                  <a:gd name="T38" fmla="*/ 37 w 45"/>
                  <a:gd name="T39" fmla="*/ 29 h 32"/>
                  <a:gd name="T40" fmla="*/ 41 w 45"/>
                  <a:gd name="T41" fmla="*/ 32 h 32"/>
                  <a:gd name="T42" fmla="*/ 44 w 45"/>
                  <a:gd name="T43" fmla="*/ 31 h 32"/>
                  <a:gd name="T44" fmla="*/ 45 w 45"/>
                  <a:gd name="T45" fmla="*/ 28 h 32"/>
                  <a:gd name="T46" fmla="*/ 44 w 45"/>
                  <a:gd name="T47" fmla="*/ 24 h 32"/>
                  <a:gd name="T48" fmla="*/ 41 w 45"/>
                  <a:gd name="T49" fmla="*/ 23 h 32"/>
                  <a:gd name="T50" fmla="*/ 44 w 45"/>
                  <a:gd name="T5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32">
                    <a:moveTo>
                      <a:pt x="44" y="27"/>
                    </a:moveTo>
                    <a:lnTo>
                      <a:pt x="41" y="24"/>
                    </a:lnTo>
                    <a:lnTo>
                      <a:pt x="34" y="24"/>
                    </a:lnTo>
                    <a:lnTo>
                      <a:pt x="28" y="23"/>
                    </a:lnTo>
                    <a:lnTo>
                      <a:pt x="22" y="21"/>
                    </a:lnTo>
                    <a:lnTo>
                      <a:pt x="18" y="17"/>
                    </a:lnTo>
                    <a:lnTo>
                      <a:pt x="15" y="14"/>
                    </a:lnTo>
                    <a:lnTo>
                      <a:pt x="11" y="9"/>
                    </a:lnTo>
                    <a:lnTo>
                      <a:pt x="9" y="5"/>
                    </a:lnTo>
                    <a:lnTo>
                      <a:pt x="7" y="0"/>
                    </a:lnTo>
                    <a:lnTo>
                      <a:pt x="0" y="0"/>
                    </a:lnTo>
                    <a:lnTo>
                      <a:pt x="2" y="7"/>
                    </a:lnTo>
                    <a:lnTo>
                      <a:pt x="4" y="14"/>
                    </a:lnTo>
                    <a:lnTo>
                      <a:pt x="9" y="19"/>
                    </a:lnTo>
                    <a:lnTo>
                      <a:pt x="13" y="24"/>
                    </a:lnTo>
                    <a:lnTo>
                      <a:pt x="20" y="28"/>
                    </a:lnTo>
                    <a:lnTo>
                      <a:pt x="26" y="30"/>
                    </a:lnTo>
                    <a:lnTo>
                      <a:pt x="34" y="31"/>
                    </a:lnTo>
                    <a:lnTo>
                      <a:pt x="41" y="31"/>
                    </a:lnTo>
                    <a:lnTo>
                      <a:pt x="37" y="29"/>
                    </a:lnTo>
                    <a:lnTo>
                      <a:pt x="41" y="32"/>
                    </a:lnTo>
                    <a:lnTo>
                      <a:pt x="44" y="31"/>
                    </a:lnTo>
                    <a:lnTo>
                      <a:pt x="45" y="28"/>
                    </a:lnTo>
                    <a:lnTo>
                      <a:pt x="44" y="24"/>
                    </a:lnTo>
                    <a:lnTo>
                      <a:pt x="41" y="23"/>
                    </a:lnTo>
                    <a:lnTo>
                      <a:pt x="44"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6" name="Freeform 380"/>
              <p:cNvSpPr>
                <a:spLocks noChangeAspect="1"/>
              </p:cNvSpPr>
              <p:nvPr/>
            </p:nvSpPr>
            <p:spPr bwMode="auto">
              <a:xfrm>
                <a:off x="645" y="833"/>
                <a:ext cx="20" cy="18"/>
              </a:xfrm>
              <a:custGeom>
                <a:avLst/>
                <a:gdLst>
                  <a:gd name="T0" fmla="*/ 39 w 39"/>
                  <a:gd name="T1" fmla="*/ 26 h 35"/>
                  <a:gd name="T2" fmla="*/ 39 w 39"/>
                  <a:gd name="T3" fmla="*/ 26 h 35"/>
                  <a:gd name="T4" fmla="*/ 33 w 39"/>
                  <a:gd name="T5" fmla="*/ 27 h 35"/>
                  <a:gd name="T6" fmla="*/ 28 w 39"/>
                  <a:gd name="T7" fmla="*/ 25 h 35"/>
                  <a:gd name="T8" fmla="*/ 22 w 39"/>
                  <a:gd name="T9" fmla="*/ 23 h 35"/>
                  <a:gd name="T10" fmla="*/ 19 w 39"/>
                  <a:gd name="T11" fmla="*/ 19 h 35"/>
                  <a:gd name="T12" fmla="*/ 16 w 39"/>
                  <a:gd name="T13" fmla="*/ 17 h 35"/>
                  <a:gd name="T14" fmla="*/ 13 w 39"/>
                  <a:gd name="T15" fmla="*/ 11 h 35"/>
                  <a:gd name="T16" fmla="*/ 10 w 39"/>
                  <a:gd name="T17" fmla="*/ 6 h 35"/>
                  <a:gd name="T18" fmla="*/ 7 w 39"/>
                  <a:gd name="T19" fmla="*/ 0 h 35"/>
                  <a:gd name="T20" fmla="*/ 0 w 39"/>
                  <a:gd name="T21" fmla="*/ 2 h 35"/>
                  <a:gd name="T22" fmla="*/ 3 w 39"/>
                  <a:gd name="T23" fmla="*/ 9 h 35"/>
                  <a:gd name="T24" fmla="*/ 6 w 39"/>
                  <a:gd name="T25" fmla="*/ 16 h 35"/>
                  <a:gd name="T26" fmla="*/ 10 w 39"/>
                  <a:gd name="T27" fmla="*/ 21 h 35"/>
                  <a:gd name="T28" fmla="*/ 14 w 39"/>
                  <a:gd name="T29" fmla="*/ 26 h 35"/>
                  <a:gd name="T30" fmla="*/ 20 w 39"/>
                  <a:gd name="T31" fmla="*/ 30 h 35"/>
                  <a:gd name="T32" fmla="*/ 26 w 39"/>
                  <a:gd name="T33" fmla="*/ 32 h 35"/>
                  <a:gd name="T34" fmla="*/ 33 w 39"/>
                  <a:gd name="T35" fmla="*/ 34 h 35"/>
                  <a:gd name="T36" fmla="*/ 39 w 39"/>
                  <a:gd name="T37" fmla="*/ 35 h 35"/>
                  <a:gd name="T38" fmla="*/ 39 w 39"/>
                  <a:gd name="T39" fmla="*/ 35 h 35"/>
                  <a:gd name="T40" fmla="*/ 39 w 39"/>
                  <a:gd name="T41"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5">
                    <a:moveTo>
                      <a:pt x="39" y="26"/>
                    </a:moveTo>
                    <a:lnTo>
                      <a:pt x="39" y="26"/>
                    </a:lnTo>
                    <a:lnTo>
                      <a:pt x="33" y="27"/>
                    </a:lnTo>
                    <a:lnTo>
                      <a:pt x="28" y="25"/>
                    </a:lnTo>
                    <a:lnTo>
                      <a:pt x="22" y="23"/>
                    </a:lnTo>
                    <a:lnTo>
                      <a:pt x="19" y="19"/>
                    </a:lnTo>
                    <a:lnTo>
                      <a:pt x="16" y="17"/>
                    </a:lnTo>
                    <a:lnTo>
                      <a:pt x="13" y="11"/>
                    </a:lnTo>
                    <a:lnTo>
                      <a:pt x="10" y="6"/>
                    </a:lnTo>
                    <a:lnTo>
                      <a:pt x="7" y="0"/>
                    </a:lnTo>
                    <a:lnTo>
                      <a:pt x="0" y="2"/>
                    </a:lnTo>
                    <a:lnTo>
                      <a:pt x="3" y="9"/>
                    </a:lnTo>
                    <a:lnTo>
                      <a:pt x="6" y="16"/>
                    </a:lnTo>
                    <a:lnTo>
                      <a:pt x="10" y="21"/>
                    </a:lnTo>
                    <a:lnTo>
                      <a:pt x="14" y="26"/>
                    </a:lnTo>
                    <a:lnTo>
                      <a:pt x="20" y="30"/>
                    </a:lnTo>
                    <a:lnTo>
                      <a:pt x="26" y="32"/>
                    </a:lnTo>
                    <a:lnTo>
                      <a:pt x="33" y="34"/>
                    </a:lnTo>
                    <a:lnTo>
                      <a:pt x="39" y="35"/>
                    </a:lnTo>
                    <a:lnTo>
                      <a:pt x="39" y="35"/>
                    </a:lnTo>
                    <a:lnTo>
                      <a:pt x="39"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7" name="Freeform 381"/>
              <p:cNvSpPr>
                <a:spLocks noChangeAspect="1"/>
              </p:cNvSpPr>
              <p:nvPr/>
            </p:nvSpPr>
            <p:spPr bwMode="auto">
              <a:xfrm>
                <a:off x="665" y="847"/>
                <a:ext cx="15" cy="10"/>
              </a:xfrm>
              <a:custGeom>
                <a:avLst/>
                <a:gdLst>
                  <a:gd name="T0" fmla="*/ 30 w 30"/>
                  <a:gd name="T1" fmla="*/ 21 h 21"/>
                  <a:gd name="T2" fmla="*/ 30 w 30"/>
                  <a:gd name="T3" fmla="*/ 21 h 21"/>
                  <a:gd name="T4" fmla="*/ 28 w 30"/>
                  <a:gd name="T5" fmla="*/ 14 h 21"/>
                  <a:gd name="T6" fmla="*/ 23 w 30"/>
                  <a:gd name="T7" fmla="*/ 6 h 21"/>
                  <a:gd name="T8" fmla="*/ 13 w 30"/>
                  <a:gd name="T9" fmla="*/ 2 h 21"/>
                  <a:gd name="T10" fmla="*/ 0 w 30"/>
                  <a:gd name="T11" fmla="*/ 0 h 21"/>
                  <a:gd name="T12" fmla="*/ 0 w 30"/>
                  <a:gd name="T13" fmla="*/ 9 h 21"/>
                  <a:gd name="T14" fmla="*/ 13 w 30"/>
                  <a:gd name="T15" fmla="*/ 9 h 21"/>
                  <a:gd name="T16" fmla="*/ 19 w 30"/>
                  <a:gd name="T17" fmla="*/ 13 h 21"/>
                  <a:gd name="T18" fmla="*/ 21 w 30"/>
                  <a:gd name="T19" fmla="*/ 16 h 21"/>
                  <a:gd name="T20" fmla="*/ 21 w 30"/>
                  <a:gd name="T21" fmla="*/ 21 h 21"/>
                  <a:gd name="T22" fmla="*/ 21 w 30"/>
                  <a:gd name="T23" fmla="*/ 21 h 21"/>
                  <a:gd name="T24" fmla="*/ 30 w 30"/>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1">
                    <a:moveTo>
                      <a:pt x="30" y="21"/>
                    </a:moveTo>
                    <a:lnTo>
                      <a:pt x="30" y="21"/>
                    </a:lnTo>
                    <a:lnTo>
                      <a:pt x="28" y="14"/>
                    </a:lnTo>
                    <a:lnTo>
                      <a:pt x="23" y="6"/>
                    </a:lnTo>
                    <a:lnTo>
                      <a:pt x="13" y="2"/>
                    </a:lnTo>
                    <a:lnTo>
                      <a:pt x="0" y="0"/>
                    </a:lnTo>
                    <a:lnTo>
                      <a:pt x="0" y="9"/>
                    </a:lnTo>
                    <a:lnTo>
                      <a:pt x="13" y="9"/>
                    </a:lnTo>
                    <a:lnTo>
                      <a:pt x="19" y="13"/>
                    </a:lnTo>
                    <a:lnTo>
                      <a:pt x="21" y="16"/>
                    </a:lnTo>
                    <a:lnTo>
                      <a:pt x="21" y="21"/>
                    </a:lnTo>
                    <a:lnTo>
                      <a:pt x="21" y="21"/>
                    </a:lnTo>
                    <a:lnTo>
                      <a:pt x="3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8" name="Freeform 382"/>
              <p:cNvSpPr>
                <a:spLocks noChangeAspect="1"/>
              </p:cNvSpPr>
              <p:nvPr/>
            </p:nvSpPr>
            <p:spPr bwMode="auto">
              <a:xfrm>
                <a:off x="675" y="857"/>
                <a:ext cx="40" cy="20"/>
              </a:xfrm>
              <a:custGeom>
                <a:avLst/>
                <a:gdLst>
                  <a:gd name="T0" fmla="*/ 76 w 80"/>
                  <a:gd name="T1" fmla="*/ 31 h 40"/>
                  <a:gd name="T2" fmla="*/ 76 w 80"/>
                  <a:gd name="T3" fmla="*/ 32 h 40"/>
                  <a:gd name="T4" fmla="*/ 70 w 80"/>
                  <a:gd name="T5" fmla="*/ 30 h 40"/>
                  <a:gd name="T6" fmla="*/ 61 w 80"/>
                  <a:gd name="T7" fmla="*/ 26 h 40"/>
                  <a:gd name="T8" fmla="*/ 50 w 80"/>
                  <a:gd name="T9" fmla="*/ 22 h 40"/>
                  <a:gd name="T10" fmla="*/ 37 w 80"/>
                  <a:gd name="T11" fmla="*/ 16 h 40"/>
                  <a:gd name="T12" fmla="*/ 26 w 80"/>
                  <a:gd name="T13" fmla="*/ 10 h 40"/>
                  <a:gd name="T14" fmla="*/ 16 w 80"/>
                  <a:gd name="T15" fmla="*/ 4 h 40"/>
                  <a:gd name="T16" fmla="*/ 9 w 80"/>
                  <a:gd name="T17" fmla="*/ 0 h 40"/>
                  <a:gd name="T18" fmla="*/ 9 w 80"/>
                  <a:gd name="T19" fmla="*/ 0 h 40"/>
                  <a:gd name="T20" fmla="*/ 0 w 80"/>
                  <a:gd name="T21" fmla="*/ 0 h 40"/>
                  <a:gd name="T22" fmla="*/ 5 w 80"/>
                  <a:gd name="T23" fmla="*/ 7 h 40"/>
                  <a:gd name="T24" fmla="*/ 12 w 80"/>
                  <a:gd name="T25" fmla="*/ 11 h 40"/>
                  <a:gd name="T26" fmla="*/ 23 w 80"/>
                  <a:gd name="T27" fmla="*/ 17 h 40"/>
                  <a:gd name="T28" fmla="*/ 35 w 80"/>
                  <a:gd name="T29" fmla="*/ 23 h 40"/>
                  <a:gd name="T30" fmla="*/ 47 w 80"/>
                  <a:gd name="T31" fmla="*/ 29 h 40"/>
                  <a:gd name="T32" fmla="*/ 59 w 80"/>
                  <a:gd name="T33" fmla="*/ 33 h 40"/>
                  <a:gd name="T34" fmla="*/ 68 w 80"/>
                  <a:gd name="T35" fmla="*/ 37 h 40"/>
                  <a:gd name="T36" fmla="*/ 76 w 80"/>
                  <a:gd name="T37" fmla="*/ 39 h 40"/>
                  <a:gd name="T38" fmla="*/ 76 w 80"/>
                  <a:gd name="T39" fmla="*/ 40 h 40"/>
                  <a:gd name="T40" fmla="*/ 76 w 80"/>
                  <a:gd name="T41" fmla="*/ 39 h 40"/>
                  <a:gd name="T42" fmla="*/ 78 w 80"/>
                  <a:gd name="T43" fmla="*/ 38 h 40"/>
                  <a:gd name="T44" fmla="*/ 80 w 80"/>
                  <a:gd name="T45" fmla="*/ 35 h 40"/>
                  <a:gd name="T46" fmla="*/ 78 w 80"/>
                  <a:gd name="T47" fmla="*/ 33 h 40"/>
                  <a:gd name="T48" fmla="*/ 76 w 80"/>
                  <a:gd name="T49" fmla="*/ 32 h 40"/>
                  <a:gd name="T50" fmla="*/ 76 w 80"/>
                  <a:gd name="T51"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40">
                    <a:moveTo>
                      <a:pt x="76" y="31"/>
                    </a:moveTo>
                    <a:lnTo>
                      <a:pt x="76" y="32"/>
                    </a:lnTo>
                    <a:lnTo>
                      <a:pt x="70" y="30"/>
                    </a:lnTo>
                    <a:lnTo>
                      <a:pt x="61" y="26"/>
                    </a:lnTo>
                    <a:lnTo>
                      <a:pt x="50" y="22"/>
                    </a:lnTo>
                    <a:lnTo>
                      <a:pt x="37" y="16"/>
                    </a:lnTo>
                    <a:lnTo>
                      <a:pt x="26" y="10"/>
                    </a:lnTo>
                    <a:lnTo>
                      <a:pt x="16" y="4"/>
                    </a:lnTo>
                    <a:lnTo>
                      <a:pt x="9" y="0"/>
                    </a:lnTo>
                    <a:lnTo>
                      <a:pt x="9" y="0"/>
                    </a:lnTo>
                    <a:lnTo>
                      <a:pt x="0" y="0"/>
                    </a:lnTo>
                    <a:lnTo>
                      <a:pt x="5" y="7"/>
                    </a:lnTo>
                    <a:lnTo>
                      <a:pt x="12" y="11"/>
                    </a:lnTo>
                    <a:lnTo>
                      <a:pt x="23" y="17"/>
                    </a:lnTo>
                    <a:lnTo>
                      <a:pt x="35" y="23"/>
                    </a:lnTo>
                    <a:lnTo>
                      <a:pt x="47" y="29"/>
                    </a:lnTo>
                    <a:lnTo>
                      <a:pt x="59" y="33"/>
                    </a:lnTo>
                    <a:lnTo>
                      <a:pt x="68" y="37"/>
                    </a:lnTo>
                    <a:lnTo>
                      <a:pt x="76" y="39"/>
                    </a:lnTo>
                    <a:lnTo>
                      <a:pt x="76" y="40"/>
                    </a:lnTo>
                    <a:lnTo>
                      <a:pt x="76" y="39"/>
                    </a:lnTo>
                    <a:lnTo>
                      <a:pt x="78" y="38"/>
                    </a:lnTo>
                    <a:lnTo>
                      <a:pt x="80" y="35"/>
                    </a:lnTo>
                    <a:lnTo>
                      <a:pt x="78" y="33"/>
                    </a:lnTo>
                    <a:lnTo>
                      <a:pt x="76" y="32"/>
                    </a:lnTo>
                    <a:lnTo>
                      <a:pt x="7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79" name="Freeform 383"/>
              <p:cNvSpPr>
                <a:spLocks noChangeAspect="1"/>
              </p:cNvSpPr>
              <p:nvPr/>
            </p:nvSpPr>
            <p:spPr bwMode="auto">
              <a:xfrm>
                <a:off x="713" y="871"/>
                <a:ext cx="12" cy="6"/>
              </a:xfrm>
              <a:custGeom>
                <a:avLst/>
                <a:gdLst>
                  <a:gd name="T0" fmla="*/ 23 w 23"/>
                  <a:gd name="T1" fmla="*/ 4 h 13"/>
                  <a:gd name="T2" fmla="*/ 17 w 23"/>
                  <a:gd name="T3" fmla="*/ 2 h 13"/>
                  <a:gd name="T4" fmla="*/ 14 w 23"/>
                  <a:gd name="T5" fmla="*/ 4 h 13"/>
                  <a:gd name="T6" fmla="*/ 11 w 23"/>
                  <a:gd name="T7" fmla="*/ 5 h 13"/>
                  <a:gd name="T8" fmla="*/ 6 w 23"/>
                  <a:gd name="T9" fmla="*/ 4 h 13"/>
                  <a:gd name="T10" fmla="*/ 0 w 23"/>
                  <a:gd name="T11" fmla="*/ 4 h 13"/>
                  <a:gd name="T12" fmla="*/ 0 w 23"/>
                  <a:gd name="T13" fmla="*/ 13 h 13"/>
                  <a:gd name="T14" fmla="*/ 6 w 23"/>
                  <a:gd name="T15" fmla="*/ 13 h 13"/>
                  <a:gd name="T16" fmla="*/ 11 w 23"/>
                  <a:gd name="T17" fmla="*/ 12 h 13"/>
                  <a:gd name="T18" fmla="*/ 16 w 23"/>
                  <a:gd name="T19" fmla="*/ 11 h 13"/>
                  <a:gd name="T20" fmla="*/ 22 w 23"/>
                  <a:gd name="T21" fmla="*/ 6 h 13"/>
                  <a:gd name="T22" fmla="*/ 16 w 23"/>
                  <a:gd name="T23" fmla="*/ 4 h 13"/>
                  <a:gd name="T24" fmla="*/ 22 w 23"/>
                  <a:gd name="T25" fmla="*/ 6 h 13"/>
                  <a:gd name="T26" fmla="*/ 23 w 23"/>
                  <a:gd name="T27" fmla="*/ 4 h 13"/>
                  <a:gd name="T28" fmla="*/ 22 w 23"/>
                  <a:gd name="T29" fmla="*/ 2 h 13"/>
                  <a:gd name="T30" fmla="*/ 20 w 23"/>
                  <a:gd name="T31" fmla="*/ 0 h 13"/>
                  <a:gd name="T32" fmla="*/ 17 w 23"/>
                  <a:gd name="T33" fmla="*/ 2 h 13"/>
                  <a:gd name="T34" fmla="*/ 23 w 23"/>
                  <a:gd name="T3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3">
                    <a:moveTo>
                      <a:pt x="23" y="4"/>
                    </a:moveTo>
                    <a:lnTo>
                      <a:pt x="17" y="2"/>
                    </a:lnTo>
                    <a:lnTo>
                      <a:pt x="14" y="4"/>
                    </a:lnTo>
                    <a:lnTo>
                      <a:pt x="11" y="5"/>
                    </a:lnTo>
                    <a:lnTo>
                      <a:pt x="6" y="4"/>
                    </a:lnTo>
                    <a:lnTo>
                      <a:pt x="0" y="4"/>
                    </a:lnTo>
                    <a:lnTo>
                      <a:pt x="0" y="13"/>
                    </a:lnTo>
                    <a:lnTo>
                      <a:pt x="6" y="13"/>
                    </a:lnTo>
                    <a:lnTo>
                      <a:pt x="11" y="12"/>
                    </a:lnTo>
                    <a:lnTo>
                      <a:pt x="16" y="11"/>
                    </a:lnTo>
                    <a:lnTo>
                      <a:pt x="22" y="6"/>
                    </a:lnTo>
                    <a:lnTo>
                      <a:pt x="16" y="4"/>
                    </a:lnTo>
                    <a:lnTo>
                      <a:pt x="22" y="6"/>
                    </a:lnTo>
                    <a:lnTo>
                      <a:pt x="23" y="4"/>
                    </a:lnTo>
                    <a:lnTo>
                      <a:pt x="22" y="2"/>
                    </a:lnTo>
                    <a:lnTo>
                      <a:pt x="20" y="0"/>
                    </a:lnTo>
                    <a:lnTo>
                      <a:pt x="17" y="2"/>
                    </a:lnTo>
                    <a:lnTo>
                      <a:pt x="2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0" name="Freeform 384"/>
              <p:cNvSpPr>
                <a:spLocks noChangeAspect="1"/>
              </p:cNvSpPr>
              <p:nvPr/>
            </p:nvSpPr>
            <p:spPr bwMode="auto">
              <a:xfrm>
                <a:off x="721" y="872"/>
                <a:ext cx="27" cy="15"/>
              </a:xfrm>
              <a:custGeom>
                <a:avLst/>
                <a:gdLst>
                  <a:gd name="T0" fmla="*/ 49 w 54"/>
                  <a:gd name="T1" fmla="*/ 17 h 30"/>
                  <a:gd name="T2" fmla="*/ 49 w 54"/>
                  <a:gd name="T3" fmla="*/ 17 h 30"/>
                  <a:gd name="T4" fmla="*/ 43 w 54"/>
                  <a:gd name="T5" fmla="*/ 21 h 30"/>
                  <a:gd name="T6" fmla="*/ 37 w 54"/>
                  <a:gd name="T7" fmla="*/ 21 h 30"/>
                  <a:gd name="T8" fmla="*/ 30 w 54"/>
                  <a:gd name="T9" fmla="*/ 21 h 30"/>
                  <a:gd name="T10" fmla="*/ 23 w 54"/>
                  <a:gd name="T11" fmla="*/ 16 h 30"/>
                  <a:gd name="T12" fmla="*/ 16 w 54"/>
                  <a:gd name="T13" fmla="*/ 11 h 30"/>
                  <a:gd name="T14" fmla="*/ 11 w 54"/>
                  <a:gd name="T15" fmla="*/ 8 h 30"/>
                  <a:gd name="T16" fmla="*/ 8 w 54"/>
                  <a:gd name="T17" fmla="*/ 3 h 30"/>
                  <a:gd name="T18" fmla="*/ 7 w 54"/>
                  <a:gd name="T19" fmla="*/ 0 h 30"/>
                  <a:gd name="T20" fmla="*/ 0 w 54"/>
                  <a:gd name="T21" fmla="*/ 0 h 30"/>
                  <a:gd name="T22" fmla="*/ 1 w 54"/>
                  <a:gd name="T23" fmla="*/ 6 h 30"/>
                  <a:gd name="T24" fmla="*/ 6 w 54"/>
                  <a:gd name="T25" fmla="*/ 13 h 30"/>
                  <a:gd name="T26" fmla="*/ 12 w 54"/>
                  <a:gd name="T27" fmla="*/ 18 h 30"/>
                  <a:gd name="T28" fmla="*/ 19 w 54"/>
                  <a:gd name="T29" fmla="*/ 23 h 30"/>
                  <a:gd name="T30" fmla="*/ 28 w 54"/>
                  <a:gd name="T31" fmla="*/ 28 h 30"/>
                  <a:gd name="T32" fmla="*/ 37 w 54"/>
                  <a:gd name="T33" fmla="*/ 30 h 30"/>
                  <a:gd name="T34" fmla="*/ 45 w 54"/>
                  <a:gd name="T35" fmla="*/ 28 h 30"/>
                  <a:gd name="T36" fmla="*/ 53 w 54"/>
                  <a:gd name="T37" fmla="*/ 22 h 30"/>
                  <a:gd name="T38" fmla="*/ 53 w 54"/>
                  <a:gd name="T39" fmla="*/ 22 h 30"/>
                  <a:gd name="T40" fmla="*/ 53 w 54"/>
                  <a:gd name="T41" fmla="*/ 22 h 30"/>
                  <a:gd name="T42" fmla="*/ 54 w 54"/>
                  <a:gd name="T43" fmla="*/ 19 h 30"/>
                  <a:gd name="T44" fmla="*/ 53 w 54"/>
                  <a:gd name="T45" fmla="*/ 17 h 30"/>
                  <a:gd name="T46" fmla="*/ 51 w 54"/>
                  <a:gd name="T47" fmla="*/ 16 h 30"/>
                  <a:gd name="T48" fmla="*/ 49 w 54"/>
                  <a:gd name="T49"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30">
                    <a:moveTo>
                      <a:pt x="49" y="17"/>
                    </a:moveTo>
                    <a:lnTo>
                      <a:pt x="49" y="17"/>
                    </a:lnTo>
                    <a:lnTo>
                      <a:pt x="43" y="21"/>
                    </a:lnTo>
                    <a:lnTo>
                      <a:pt x="37" y="21"/>
                    </a:lnTo>
                    <a:lnTo>
                      <a:pt x="30" y="21"/>
                    </a:lnTo>
                    <a:lnTo>
                      <a:pt x="23" y="16"/>
                    </a:lnTo>
                    <a:lnTo>
                      <a:pt x="16" y="11"/>
                    </a:lnTo>
                    <a:lnTo>
                      <a:pt x="11" y="8"/>
                    </a:lnTo>
                    <a:lnTo>
                      <a:pt x="8" y="3"/>
                    </a:lnTo>
                    <a:lnTo>
                      <a:pt x="7" y="0"/>
                    </a:lnTo>
                    <a:lnTo>
                      <a:pt x="0" y="0"/>
                    </a:lnTo>
                    <a:lnTo>
                      <a:pt x="1" y="6"/>
                    </a:lnTo>
                    <a:lnTo>
                      <a:pt x="6" y="13"/>
                    </a:lnTo>
                    <a:lnTo>
                      <a:pt x="12" y="18"/>
                    </a:lnTo>
                    <a:lnTo>
                      <a:pt x="19" y="23"/>
                    </a:lnTo>
                    <a:lnTo>
                      <a:pt x="28" y="28"/>
                    </a:lnTo>
                    <a:lnTo>
                      <a:pt x="37" y="30"/>
                    </a:lnTo>
                    <a:lnTo>
                      <a:pt x="45" y="28"/>
                    </a:lnTo>
                    <a:lnTo>
                      <a:pt x="53" y="22"/>
                    </a:lnTo>
                    <a:lnTo>
                      <a:pt x="53" y="22"/>
                    </a:lnTo>
                    <a:lnTo>
                      <a:pt x="53" y="22"/>
                    </a:lnTo>
                    <a:lnTo>
                      <a:pt x="54" y="19"/>
                    </a:lnTo>
                    <a:lnTo>
                      <a:pt x="53" y="17"/>
                    </a:lnTo>
                    <a:lnTo>
                      <a:pt x="51" y="16"/>
                    </a:lnTo>
                    <a:lnTo>
                      <a:pt x="4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1" name="Freeform 385"/>
              <p:cNvSpPr>
                <a:spLocks noChangeAspect="1"/>
              </p:cNvSpPr>
              <p:nvPr/>
            </p:nvSpPr>
            <p:spPr bwMode="auto">
              <a:xfrm>
                <a:off x="745" y="879"/>
                <a:ext cx="10" cy="5"/>
              </a:xfrm>
              <a:custGeom>
                <a:avLst/>
                <a:gdLst>
                  <a:gd name="T0" fmla="*/ 18 w 18"/>
                  <a:gd name="T1" fmla="*/ 9 h 9"/>
                  <a:gd name="T2" fmla="*/ 18 w 18"/>
                  <a:gd name="T3" fmla="*/ 9 h 9"/>
                  <a:gd name="T4" fmla="*/ 17 w 18"/>
                  <a:gd name="T5" fmla="*/ 3 h 9"/>
                  <a:gd name="T6" fmla="*/ 11 w 18"/>
                  <a:gd name="T7" fmla="*/ 0 h 9"/>
                  <a:gd name="T8" fmla="*/ 4 w 18"/>
                  <a:gd name="T9" fmla="*/ 0 h 9"/>
                  <a:gd name="T10" fmla="*/ 0 w 18"/>
                  <a:gd name="T11" fmla="*/ 3 h 9"/>
                  <a:gd name="T12" fmla="*/ 4 w 18"/>
                  <a:gd name="T13" fmla="*/ 8 h 9"/>
                  <a:gd name="T14" fmla="*/ 7 w 18"/>
                  <a:gd name="T15" fmla="*/ 7 h 9"/>
                  <a:gd name="T16" fmla="*/ 9 w 18"/>
                  <a:gd name="T17" fmla="*/ 7 h 9"/>
                  <a:gd name="T18" fmla="*/ 10 w 18"/>
                  <a:gd name="T19" fmla="*/ 8 h 9"/>
                  <a:gd name="T20" fmla="*/ 11 w 18"/>
                  <a:gd name="T21" fmla="*/ 9 h 9"/>
                  <a:gd name="T22" fmla="*/ 11 w 18"/>
                  <a:gd name="T23" fmla="*/ 9 h 9"/>
                  <a:gd name="T24" fmla="*/ 18 w 1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9">
                    <a:moveTo>
                      <a:pt x="18" y="9"/>
                    </a:moveTo>
                    <a:lnTo>
                      <a:pt x="18" y="9"/>
                    </a:lnTo>
                    <a:lnTo>
                      <a:pt x="17" y="3"/>
                    </a:lnTo>
                    <a:lnTo>
                      <a:pt x="11" y="0"/>
                    </a:lnTo>
                    <a:lnTo>
                      <a:pt x="4" y="0"/>
                    </a:lnTo>
                    <a:lnTo>
                      <a:pt x="0" y="3"/>
                    </a:lnTo>
                    <a:lnTo>
                      <a:pt x="4" y="8"/>
                    </a:lnTo>
                    <a:lnTo>
                      <a:pt x="7" y="7"/>
                    </a:lnTo>
                    <a:lnTo>
                      <a:pt x="9" y="7"/>
                    </a:lnTo>
                    <a:lnTo>
                      <a:pt x="10" y="8"/>
                    </a:lnTo>
                    <a:lnTo>
                      <a:pt x="11" y="9"/>
                    </a:lnTo>
                    <a:lnTo>
                      <a:pt x="11" y="9"/>
                    </a:ln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2" name="Freeform 386"/>
              <p:cNvSpPr>
                <a:spLocks noChangeAspect="1"/>
              </p:cNvSpPr>
              <p:nvPr/>
            </p:nvSpPr>
            <p:spPr bwMode="auto">
              <a:xfrm>
                <a:off x="751" y="884"/>
                <a:ext cx="4" cy="14"/>
              </a:xfrm>
              <a:custGeom>
                <a:avLst/>
                <a:gdLst>
                  <a:gd name="T0" fmla="*/ 9 w 9"/>
                  <a:gd name="T1" fmla="*/ 22 h 29"/>
                  <a:gd name="T2" fmla="*/ 8 w 9"/>
                  <a:gd name="T3" fmla="*/ 22 h 29"/>
                  <a:gd name="T4" fmla="*/ 8 w 9"/>
                  <a:gd name="T5" fmla="*/ 21 h 29"/>
                  <a:gd name="T6" fmla="*/ 7 w 9"/>
                  <a:gd name="T7" fmla="*/ 14 h 29"/>
                  <a:gd name="T8" fmla="*/ 7 w 9"/>
                  <a:gd name="T9" fmla="*/ 6 h 29"/>
                  <a:gd name="T10" fmla="*/ 8 w 9"/>
                  <a:gd name="T11" fmla="*/ 0 h 29"/>
                  <a:gd name="T12" fmla="*/ 1 w 9"/>
                  <a:gd name="T13" fmla="*/ 0 h 29"/>
                  <a:gd name="T14" fmla="*/ 0 w 9"/>
                  <a:gd name="T15" fmla="*/ 6 h 29"/>
                  <a:gd name="T16" fmla="*/ 0 w 9"/>
                  <a:gd name="T17" fmla="*/ 14 h 29"/>
                  <a:gd name="T18" fmla="*/ 1 w 9"/>
                  <a:gd name="T19" fmla="*/ 23 h 29"/>
                  <a:gd name="T20" fmla="*/ 8 w 9"/>
                  <a:gd name="T21" fmla="*/ 29 h 29"/>
                  <a:gd name="T22" fmla="*/ 7 w 9"/>
                  <a:gd name="T23" fmla="*/ 29 h 29"/>
                  <a:gd name="T24" fmla="*/ 9 w 9"/>
                  <a:gd name="T25"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9">
                    <a:moveTo>
                      <a:pt x="9" y="22"/>
                    </a:moveTo>
                    <a:lnTo>
                      <a:pt x="8" y="22"/>
                    </a:lnTo>
                    <a:lnTo>
                      <a:pt x="8" y="21"/>
                    </a:lnTo>
                    <a:lnTo>
                      <a:pt x="7" y="14"/>
                    </a:lnTo>
                    <a:lnTo>
                      <a:pt x="7" y="6"/>
                    </a:lnTo>
                    <a:lnTo>
                      <a:pt x="8" y="0"/>
                    </a:lnTo>
                    <a:lnTo>
                      <a:pt x="1" y="0"/>
                    </a:lnTo>
                    <a:lnTo>
                      <a:pt x="0" y="6"/>
                    </a:lnTo>
                    <a:lnTo>
                      <a:pt x="0" y="14"/>
                    </a:lnTo>
                    <a:lnTo>
                      <a:pt x="1" y="23"/>
                    </a:lnTo>
                    <a:lnTo>
                      <a:pt x="8" y="29"/>
                    </a:lnTo>
                    <a:lnTo>
                      <a:pt x="7" y="29"/>
                    </a:lnTo>
                    <a:lnTo>
                      <a:pt x="9"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3" name="Freeform 387"/>
              <p:cNvSpPr>
                <a:spLocks noChangeAspect="1"/>
              </p:cNvSpPr>
              <p:nvPr/>
            </p:nvSpPr>
            <p:spPr bwMode="auto">
              <a:xfrm>
                <a:off x="754" y="895"/>
                <a:ext cx="13" cy="5"/>
              </a:xfrm>
              <a:custGeom>
                <a:avLst/>
                <a:gdLst>
                  <a:gd name="T0" fmla="*/ 16 w 25"/>
                  <a:gd name="T1" fmla="*/ 2 h 10"/>
                  <a:gd name="T2" fmla="*/ 16 w 25"/>
                  <a:gd name="T3" fmla="*/ 2 h 10"/>
                  <a:gd name="T4" fmla="*/ 17 w 25"/>
                  <a:gd name="T5" fmla="*/ 1 h 10"/>
                  <a:gd name="T6" fmla="*/ 13 w 25"/>
                  <a:gd name="T7" fmla="*/ 1 h 10"/>
                  <a:gd name="T8" fmla="*/ 7 w 25"/>
                  <a:gd name="T9" fmla="*/ 1 h 10"/>
                  <a:gd name="T10" fmla="*/ 2 w 25"/>
                  <a:gd name="T11" fmla="*/ 0 h 10"/>
                  <a:gd name="T12" fmla="*/ 0 w 25"/>
                  <a:gd name="T13" fmla="*/ 7 h 10"/>
                  <a:gd name="T14" fmla="*/ 7 w 25"/>
                  <a:gd name="T15" fmla="*/ 8 h 10"/>
                  <a:gd name="T16" fmla="*/ 13 w 25"/>
                  <a:gd name="T17" fmla="*/ 10 h 10"/>
                  <a:gd name="T18" fmla="*/ 20 w 25"/>
                  <a:gd name="T19" fmla="*/ 8 h 10"/>
                  <a:gd name="T20" fmla="*/ 25 w 25"/>
                  <a:gd name="T21" fmla="*/ 2 h 10"/>
                  <a:gd name="T22" fmla="*/ 25 w 25"/>
                  <a:gd name="T23" fmla="*/ 2 h 10"/>
                  <a:gd name="T24" fmla="*/ 16 w 25"/>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0">
                    <a:moveTo>
                      <a:pt x="16" y="2"/>
                    </a:moveTo>
                    <a:lnTo>
                      <a:pt x="16" y="2"/>
                    </a:lnTo>
                    <a:lnTo>
                      <a:pt x="17" y="1"/>
                    </a:lnTo>
                    <a:lnTo>
                      <a:pt x="13" y="1"/>
                    </a:lnTo>
                    <a:lnTo>
                      <a:pt x="7" y="1"/>
                    </a:lnTo>
                    <a:lnTo>
                      <a:pt x="2" y="0"/>
                    </a:lnTo>
                    <a:lnTo>
                      <a:pt x="0" y="7"/>
                    </a:lnTo>
                    <a:lnTo>
                      <a:pt x="7" y="8"/>
                    </a:lnTo>
                    <a:lnTo>
                      <a:pt x="13" y="10"/>
                    </a:lnTo>
                    <a:lnTo>
                      <a:pt x="20" y="8"/>
                    </a:lnTo>
                    <a:lnTo>
                      <a:pt x="25" y="2"/>
                    </a:lnTo>
                    <a:lnTo>
                      <a:pt x="25" y="2"/>
                    </a:lnTo>
                    <a:lnTo>
                      <a:pt x="1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4" name="Freeform 388"/>
              <p:cNvSpPr>
                <a:spLocks noChangeAspect="1"/>
              </p:cNvSpPr>
              <p:nvPr/>
            </p:nvSpPr>
            <p:spPr bwMode="auto">
              <a:xfrm>
                <a:off x="762" y="885"/>
                <a:ext cx="10" cy="11"/>
              </a:xfrm>
              <a:custGeom>
                <a:avLst/>
                <a:gdLst>
                  <a:gd name="T0" fmla="*/ 20 w 20"/>
                  <a:gd name="T1" fmla="*/ 0 h 22"/>
                  <a:gd name="T2" fmla="*/ 20 w 20"/>
                  <a:gd name="T3" fmla="*/ 0 h 22"/>
                  <a:gd name="T4" fmla="*/ 13 w 20"/>
                  <a:gd name="T5" fmla="*/ 4 h 22"/>
                  <a:gd name="T6" fmla="*/ 8 w 20"/>
                  <a:gd name="T7" fmla="*/ 9 h 22"/>
                  <a:gd name="T8" fmla="*/ 2 w 20"/>
                  <a:gd name="T9" fmla="*/ 16 h 22"/>
                  <a:gd name="T10" fmla="*/ 0 w 20"/>
                  <a:gd name="T11" fmla="*/ 22 h 22"/>
                  <a:gd name="T12" fmla="*/ 9 w 20"/>
                  <a:gd name="T13" fmla="*/ 22 h 22"/>
                  <a:gd name="T14" fmla="*/ 9 w 20"/>
                  <a:gd name="T15" fmla="*/ 19 h 22"/>
                  <a:gd name="T16" fmla="*/ 13 w 20"/>
                  <a:gd name="T17" fmla="*/ 14 h 22"/>
                  <a:gd name="T18" fmla="*/ 17 w 20"/>
                  <a:gd name="T19" fmla="*/ 11 h 22"/>
                  <a:gd name="T20" fmla="*/ 20 w 20"/>
                  <a:gd name="T21" fmla="*/ 9 h 22"/>
                  <a:gd name="T22" fmla="*/ 20 w 20"/>
                  <a:gd name="T23" fmla="*/ 9 h 22"/>
                  <a:gd name="T24" fmla="*/ 20 w 20"/>
                  <a:gd name="T2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2">
                    <a:moveTo>
                      <a:pt x="20" y="0"/>
                    </a:moveTo>
                    <a:lnTo>
                      <a:pt x="20" y="0"/>
                    </a:lnTo>
                    <a:lnTo>
                      <a:pt x="13" y="4"/>
                    </a:lnTo>
                    <a:lnTo>
                      <a:pt x="8" y="9"/>
                    </a:lnTo>
                    <a:lnTo>
                      <a:pt x="2" y="16"/>
                    </a:lnTo>
                    <a:lnTo>
                      <a:pt x="0" y="22"/>
                    </a:lnTo>
                    <a:lnTo>
                      <a:pt x="9" y="22"/>
                    </a:lnTo>
                    <a:lnTo>
                      <a:pt x="9" y="19"/>
                    </a:lnTo>
                    <a:lnTo>
                      <a:pt x="13" y="14"/>
                    </a:lnTo>
                    <a:lnTo>
                      <a:pt x="17" y="11"/>
                    </a:lnTo>
                    <a:lnTo>
                      <a:pt x="20" y="9"/>
                    </a:lnTo>
                    <a:lnTo>
                      <a:pt x="20" y="9"/>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5" name="Freeform 389"/>
              <p:cNvSpPr>
                <a:spLocks noChangeAspect="1"/>
              </p:cNvSpPr>
              <p:nvPr/>
            </p:nvSpPr>
            <p:spPr bwMode="auto">
              <a:xfrm>
                <a:off x="771" y="885"/>
                <a:ext cx="4" cy="9"/>
              </a:xfrm>
              <a:custGeom>
                <a:avLst/>
                <a:gdLst>
                  <a:gd name="T0" fmla="*/ 7 w 9"/>
                  <a:gd name="T1" fmla="*/ 9 h 19"/>
                  <a:gd name="T2" fmla="*/ 7 w 9"/>
                  <a:gd name="T3" fmla="*/ 9 h 19"/>
                  <a:gd name="T4" fmla="*/ 9 w 9"/>
                  <a:gd name="T5" fmla="*/ 12 h 19"/>
                  <a:gd name="T6" fmla="*/ 9 w 9"/>
                  <a:gd name="T7" fmla="*/ 9 h 19"/>
                  <a:gd name="T8" fmla="*/ 7 w 9"/>
                  <a:gd name="T9" fmla="*/ 4 h 19"/>
                  <a:gd name="T10" fmla="*/ 2 w 9"/>
                  <a:gd name="T11" fmla="*/ 0 h 19"/>
                  <a:gd name="T12" fmla="*/ 2 w 9"/>
                  <a:gd name="T13" fmla="*/ 9 h 19"/>
                  <a:gd name="T14" fmla="*/ 0 w 9"/>
                  <a:gd name="T15" fmla="*/ 8 h 19"/>
                  <a:gd name="T16" fmla="*/ 2 w 9"/>
                  <a:gd name="T17" fmla="*/ 9 h 19"/>
                  <a:gd name="T18" fmla="*/ 2 w 9"/>
                  <a:gd name="T19" fmla="*/ 14 h 19"/>
                  <a:gd name="T20" fmla="*/ 7 w 9"/>
                  <a:gd name="T21" fmla="*/ 19 h 19"/>
                  <a:gd name="T22" fmla="*/ 7 w 9"/>
                  <a:gd name="T23" fmla="*/ 19 h 19"/>
                  <a:gd name="T24" fmla="*/ 7 w 9"/>
                  <a:gd name="T25"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7" y="9"/>
                    </a:moveTo>
                    <a:lnTo>
                      <a:pt x="7" y="9"/>
                    </a:lnTo>
                    <a:lnTo>
                      <a:pt x="9" y="12"/>
                    </a:lnTo>
                    <a:lnTo>
                      <a:pt x="9" y="9"/>
                    </a:lnTo>
                    <a:lnTo>
                      <a:pt x="7" y="4"/>
                    </a:lnTo>
                    <a:lnTo>
                      <a:pt x="2" y="0"/>
                    </a:lnTo>
                    <a:lnTo>
                      <a:pt x="2" y="9"/>
                    </a:lnTo>
                    <a:lnTo>
                      <a:pt x="0" y="8"/>
                    </a:lnTo>
                    <a:lnTo>
                      <a:pt x="2" y="9"/>
                    </a:lnTo>
                    <a:lnTo>
                      <a:pt x="2" y="14"/>
                    </a:lnTo>
                    <a:lnTo>
                      <a:pt x="7" y="19"/>
                    </a:lnTo>
                    <a:lnTo>
                      <a:pt x="7" y="19"/>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6" name="Freeform 390"/>
              <p:cNvSpPr>
                <a:spLocks noChangeAspect="1"/>
              </p:cNvSpPr>
              <p:nvPr/>
            </p:nvSpPr>
            <p:spPr bwMode="auto">
              <a:xfrm>
                <a:off x="775" y="884"/>
                <a:ext cx="16" cy="10"/>
              </a:xfrm>
              <a:custGeom>
                <a:avLst/>
                <a:gdLst>
                  <a:gd name="T0" fmla="*/ 29 w 34"/>
                  <a:gd name="T1" fmla="*/ 0 h 21"/>
                  <a:gd name="T2" fmla="*/ 29 w 34"/>
                  <a:gd name="T3" fmla="*/ 0 h 21"/>
                  <a:gd name="T4" fmla="*/ 23 w 34"/>
                  <a:gd name="T5" fmla="*/ 3 h 21"/>
                  <a:gd name="T6" fmla="*/ 14 w 34"/>
                  <a:gd name="T7" fmla="*/ 8 h 21"/>
                  <a:gd name="T8" fmla="*/ 5 w 34"/>
                  <a:gd name="T9" fmla="*/ 11 h 21"/>
                  <a:gd name="T10" fmla="*/ 0 w 34"/>
                  <a:gd name="T11" fmla="*/ 11 h 21"/>
                  <a:gd name="T12" fmla="*/ 0 w 34"/>
                  <a:gd name="T13" fmla="*/ 21 h 21"/>
                  <a:gd name="T14" fmla="*/ 7 w 34"/>
                  <a:gd name="T15" fmla="*/ 18 h 21"/>
                  <a:gd name="T16" fmla="*/ 17 w 34"/>
                  <a:gd name="T17" fmla="*/ 15 h 21"/>
                  <a:gd name="T18" fmla="*/ 26 w 34"/>
                  <a:gd name="T19" fmla="*/ 10 h 21"/>
                  <a:gd name="T20" fmla="*/ 34 w 34"/>
                  <a:gd name="T21" fmla="*/ 7 h 21"/>
                  <a:gd name="T22" fmla="*/ 34 w 34"/>
                  <a:gd name="T23" fmla="*/ 7 h 21"/>
                  <a:gd name="T24" fmla="*/ 29 w 34"/>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1">
                    <a:moveTo>
                      <a:pt x="29" y="0"/>
                    </a:moveTo>
                    <a:lnTo>
                      <a:pt x="29" y="0"/>
                    </a:lnTo>
                    <a:lnTo>
                      <a:pt x="23" y="3"/>
                    </a:lnTo>
                    <a:lnTo>
                      <a:pt x="14" y="8"/>
                    </a:lnTo>
                    <a:lnTo>
                      <a:pt x="5" y="11"/>
                    </a:lnTo>
                    <a:lnTo>
                      <a:pt x="0" y="11"/>
                    </a:lnTo>
                    <a:lnTo>
                      <a:pt x="0" y="21"/>
                    </a:lnTo>
                    <a:lnTo>
                      <a:pt x="7" y="18"/>
                    </a:lnTo>
                    <a:lnTo>
                      <a:pt x="17" y="15"/>
                    </a:lnTo>
                    <a:lnTo>
                      <a:pt x="26" y="10"/>
                    </a:lnTo>
                    <a:lnTo>
                      <a:pt x="34" y="7"/>
                    </a:lnTo>
                    <a:lnTo>
                      <a:pt x="34" y="7"/>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7" name="Freeform 391"/>
              <p:cNvSpPr>
                <a:spLocks noChangeAspect="1"/>
              </p:cNvSpPr>
              <p:nvPr/>
            </p:nvSpPr>
            <p:spPr bwMode="auto">
              <a:xfrm>
                <a:off x="789" y="875"/>
                <a:ext cx="16" cy="12"/>
              </a:xfrm>
              <a:custGeom>
                <a:avLst/>
                <a:gdLst>
                  <a:gd name="T0" fmla="*/ 26 w 32"/>
                  <a:gd name="T1" fmla="*/ 2 h 24"/>
                  <a:gd name="T2" fmla="*/ 26 w 32"/>
                  <a:gd name="T3" fmla="*/ 2 h 24"/>
                  <a:gd name="T4" fmla="*/ 24 w 32"/>
                  <a:gd name="T5" fmla="*/ 2 h 24"/>
                  <a:gd name="T6" fmla="*/ 16 w 32"/>
                  <a:gd name="T7" fmla="*/ 7 h 24"/>
                  <a:gd name="T8" fmla="*/ 7 w 32"/>
                  <a:gd name="T9" fmla="*/ 12 h 24"/>
                  <a:gd name="T10" fmla="*/ 0 w 32"/>
                  <a:gd name="T11" fmla="*/ 17 h 24"/>
                  <a:gd name="T12" fmla="*/ 5 w 32"/>
                  <a:gd name="T13" fmla="*/ 24 h 24"/>
                  <a:gd name="T14" fmla="*/ 12 w 32"/>
                  <a:gd name="T15" fmla="*/ 19 h 24"/>
                  <a:gd name="T16" fmla="*/ 21 w 32"/>
                  <a:gd name="T17" fmla="*/ 13 h 24"/>
                  <a:gd name="T18" fmla="*/ 29 w 32"/>
                  <a:gd name="T19" fmla="*/ 7 h 24"/>
                  <a:gd name="T20" fmla="*/ 32 w 32"/>
                  <a:gd name="T21" fmla="*/ 0 h 24"/>
                  <a:gd name="T22" fmla="*/ 32 w 32"/>
                  <a:gd name="T23" fmla="*/ 0 h 24"/>
                  <a:gd name="T24" fmla="*/ 26 w 32"/>
                  <a:gd name="T25"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24">
                    <a:moveTo>
                      <a:pt x="26" y="2"/>
                    </a:moveTo>
                    <a:lnTo>
                      <a:pt x="26" y="2"/>
                    </a:lnTo>
                    <a:lnTo>
                      <a:pt x="24" y="2"/>
                    </a:lnTo>
                    <a:lnTo>
                      <a:pt x="16" y="7"/>
                    </a:lnTo>
                    <a:lnTo>
                      <a:pt x="7" y="12"/>
                    </a:lnTo>
                    <a:lnTo>
                      <a:pt x="0" y="17"/>
                    </a:lnTo>
                    <a:lnTo>
                      <a:pt x="5" y="24"/>
                    </a:lnTo>
                    <a:lnTo>
                      <a:pt x="12" y="19"/>
                    </a:lnTo>
                    <a:lnTo>
                      <a:pt x="21" y="13"/>
                    </a:lnTo>
                    <a:lnTo>
                      <a:pt x="29" y="7"/>
                    </a:lnTo>
                    <a:lnTo>
                      <a:pt x="32" y="0"/>
                    </a:lnTo>
                    <a:lnTo>
                      <a:pt x="32" y="0"/>
                    </a:lnTo>
                    <a:lnTo>
                      <a:pt x="2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8" name="Freeform 392"/>
              <p:cNvSpPr>
                <a:spLocks noChangeAspect="1"/>
              </p:cNvSpPr>
              <p:nvPr/>
            </p:nvSpPr>
            <p:spPr bwMode="auto">
              <a:xfrm>
                <a:off x="797" y="866"/>
                <a:ext cx="8" cy="10"/>
              </a:xfrm>
              <a:custGeom>
                <a:avLst/>
                <a:gdLst>
                  <a:gd name="T0" fmla="*/ 4 w 17"/>
                  <a:gd name="T1" fmla="*/ 0 h 21"/>
                  <a:gd name="T2" fmla="*/ 4 w 17"/>
                  <a:gd name="T3" fmla="*/ 7 h 21"/>
                  <a:gd name="T4" fmla="*/ 4 w 17"/>
                  <a:gd name="T5" fmla="*/ 8 h 21"/>
                  <a:gd name="T6" fmla="*/ 6 w 17"/>
                  <a:gd name="T7" fmla="*/ 12 h 21"/>
                  <a:gd name="T8" fmla="*/ 8 w 17"/>
                  <a:gd name="T9" fmla="*/ 16 h 21"/>
                  <a:gd name="T10" fmla="*/ 11 w 17"/>
                  <a:gd name="T11" fmla="*/ 21 h 21"/>
                  <a:gd name="T12" fmla="*/ 17 w 17"/>
                  <a:gd name="T13" fmla="*/ 19 h 21"/>
                  <a:gd name="T14" fmla="*/ 15 w 17"/>
                  <a:gd name="T15" fmla="*/ 14 h 21"/>
                  <a:gd name="T16" fmla="*/ 13 w 17"/>
                  <a:gd name="T17" fmla="*/ 9 h 21"/>
                  <a:gd name="T18" fmla="*/ 11 w 17"/>
                  <a:gd name="T19" fmla="*/ 4 h 21"/>
                  <a:gd name="T20" fmla="*/ 4 w 17"/>
                  <a:gd name="T21" fmla="*/ 0 h 21"/>
                  <a:gd name="T22" fmla="*/ 4 w 17"/>
                  <a:gd name="T23" fmla="*/ 7 h 21"/>
                  <a:gd name="T24" fmla="*/ 4 w 17"/>
                  <a:gd name="T25" fmla="*/ 0 h 21"/>
                  <a:gd name="T26" fmla="*/ 1 w 17"/>
                  <a:gd name="T27" fmla="*/ 1 h 21"/>
                  <a:gd name="T28" fmla="*/ 0 w 17"/>
                  <a:gd name="T29" fmla="*/ 4 h 21"/>
                  <a:gd name="T30" fmla="*/ 1 w 17"/>
                  <a:gd name="T31" fmla="*/ 6 h 21"/>
                  <a:gd name="T32" fmla="*/ 4 w 17"/>
                  <a:gd name="T33" fmla="*/ 7 h 21"/>
                  <a:gd name="T34" fmla="*/ 4 w 17"/>
                  <a:gd name="T3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1">
                    <a:moveTo>
                      <a:pt x="4" y="0"/>
                    </a:moveTo>
                    <a:lnTo>
                      <a:pt x="4" y="7"/>
                    </a:lnTo>
                    <a:lnTo>
                      <a:pt x="4" y="8"/>
                    </a:lnTo>
                    <a:lnTo>
                      <a:pt x="6" y="12"/>
                    </a:lnTo>
                    <a:lnTo>
                      <a:pt x="8" y="16"/>
                    </a:lnTo>
                    <a:lnTo>
                      <a:pt x="11" y="21"/>
                    </a:lnTo>
                    <a:lnTo>
                      <a:pt x="17" y="19"/>
                    </a:lnTo>
                    <a:lnTo>
                      <a:pt x="15" y="14"/>
                    </a:lnTo>
                    <a:lnTo>
                      <a:pt x="13" y="9"/>
                    </a:lnTo>
                    <a:lnTo>
                      <a:pt x="11" y="4"/>
                    </a:lnTo>
                    <a:lnTo>
                      <a:pt x="4" y="0"/>
                    </a:lnTo>
                    <a:lnTo>
                      <a:pt x="4" y="7"/>
                    </a:lnTo>
                    <a:lnTo>
                      <a:pt x="4" y="0"/>
                    </a:lnTo>
                    <a:lnTo>
                      <a:pt x="1" y="1"/>
                    </a:lnTo>
                    <a:lnTo>
                      <a:pt x="0" y="4"/>
                    </a:lnTo>
                    <a:lnTo>
                      <a:pt x="1" y="6"/>
                    </a:lnTo>
                    <a:lnTo>
                      <a:pt x="4"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89" name="Freeform 393"/>
              <p:cNvSpPr>
                <a:spLocks noChangeAspect="1"/>
              </p:cNvSpPr>
              <p:nvPr/>
            </p:nvSpPr>
            <p:spPr bwMode="auto">
              <a:xfrm>
                <a:off x="798" y="859"/>
                <a:ext cx="23" cy="11"/>
              </a:xfrm>
              <a:custGeom>
                <a:avLst/>
                <a:gdLst>
                  <a:gd name="T0" fmla="*/ 35 w 44"/>
                  <a:gd name="T1" fmla="*/ 0 h 22"/>
                  <a:gd name="T2" fmla="*/ 35 w 44"/>
                  <a:gd name="T3" fmla="*/ 0 h 22"/>
                  <a:gd name="T4" fmla="*/ 36 w 44"/>
                  <a:gd name="T5" fmla="*/ 3 h 22"/>
                  <a:gd name="T6" fmla="*/ 34 w 44"/>
                  <a:gd name="T7" fmla="*/ 4 h 22"/>
                  <a:gd name="T8" fmla="*/ 33 w 44"/>
                  <a:gd name="T9" fmla="*/ 6 h 22"/>
                  <a:gd name="T10" fmla="*/ 30 w 44"/>
                  <a:gd name="T11" fmla="*/ 7 h 22"/>
                  <a:gd name="T12" fmla="*/ 24 w 44"/>
                  <a:gd name="T13" fmla="*/ 9 h 22"/>
                  <a:gd name="T14" fmla="*/ 18 w 44"/>
                  <a:gd name="T15" fmla="*/ 12 h 22"/>
                  <a:gd name="T16" fmla="*/ 10 w 44"/>
                  <a:gd name="T17" fmla="*/ 13 h 22"/>
                  <a:gd name="T18" fmla="*/ 0 w 44"/>
                  <a:gd name="T19" fmla="*/ 15 h 22"/>
                  <a:gd name="T20" fmla="*/ 0 w 44"/>
                  <a:gd name="T21" fmla="*/ 22 h 22"/>
                  <a:gd name="T22" fmla="*/ 10 w 44"/>
                  <a:gd name="T23" fmla="*/ 20 h 22"/>
                  <a:gd name="T24" fmla="*/ 18 w 44"/>
                  <a:gd name="T25" fmla="*/ 19 h 22"/>
                  <a:gd name="T26" fmla="*/ 26 w 44"/>
                  <a:gd name="T27" fmla="*/ 16 h 22"/>
                  <a:gd name="T28" fmla="*/ 32 w 44"/>
                  <a:gd name="T29" fmla="*/ 14 h 22"/>
                  <a:gd name="T30" fmla="*/ 38 w 44"/>
                  <a:gd name="T31" fmla="*/ 13 h 22"/>
                  <a:gd name="T32" fmla="*/ 41 w 44"/>
                  <a:gd name="T33" fmla="*/ 8 h 22"/>
                  <a:gd name="T34" fmla="*/ 43 w 44"/>
                  <a:gd name="T35" fmla="*/ 5 h 22"/>
                  <a:gd name="T36" fmla="*/ 44 w 44"/>
                  <a:gd name="T37" fmla="*/ 0 h 22"/>
                  <a:gd name="T38" fmla="*/ 44 w 44"/>
                  <a:gd name="T39" fmla="*/ 0 h 22"/>
                  <a:gd name="T40" fmla="*/ 35 w 44"/>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22">
                    <a:moveTo>
                      <a:pt x="35" y="0"/>
                    </a:moveTo>
                    <a:lnTo>
                      <a:pt x="35" y="0"/>
                    </a:lnTo>
                    <a:lnTo>
                      <a:pt x="36" y="3"/>
                    </a:lnTo>
                    <a:lnTo>
                      <a:pt x="34" y="4"/>
                    </a:lnTo>
                    <a:lnTo>
                      <a:pt x="33" y="6"/>
                    </a:lnTo>
                    <a:lnTo>
                      <a:pt x="30" y="7"/>
                    </a:lnTo>
                    <a:lnTo>
                      <a:pt x="24" y="9"/>
                    </a:lnTo>
                    <a:lnTo>
                      <a:pt x="18" y="12"/>
                    </a:lnTo>
                    <a:lnTo>
                      <a:pt x="10" y="13"/>
                    </a:lnTo>
                    <a:lnTo>
                      <a:pt x="0" y="15"/>
                    </a:lnTo>
                    <a:lnTo>
                      <a:pt x="0" y="22"/>
                    </a:lnTo>
                    <a:lnTo>
                      <a:pt x="10" y="20"/>
                    </a:lnTo>
                    <a:lnTo>
                      <a:pt x="18" y="19"/>
                    </a:lnTo>
                    <a:lnTo>
                      <a:pt x="26" y="16"/>
                    </a:lnTo>
                    <a:lnTo>
                      <a:pt x="32" y="14"/>
                    </a:lnTo>
                    <a:lnTo>
                      <a:pt x="38" y="13"/>
                    </a:lnTo>
                    <a:lnTo>
                      <a:pt x="41" y="8"/>
                    </a:lnTo>
                    <a:lnTo>
                      <a:pt x="43" y="5"/>
                    </a:lnTo>
                    <a:lnTo>
                      <a:pt x="44" y="0"/>
                    </a:lnTo>
                    <a:lnTo>
                      <a:pt x="44"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0" name="Freeform 394"/>
              <p:cNvSpPr>
                <a:spLocks noChangeAspect="1"/>
              </p:cNvSpPr>
              <p:nvPr/>
            </p:nvSpPr>
            <p:spPr bwMode="auto">
              <a:xfrm>
                <a:off x="816" y="832"/>
                <a:ext cx="11" cy="27"/>
              </a:xfrm>
              <a:custGeom>
                <a:avLst/>
                <a:gdLst>
                  <a:gd name="T0" fmla="*/ 20 w 22"/>
                  <a:gd name="T1" fmla="*/ 0 h 53"/>
                  <a:gd name="T2" fmla="*/ 20 w 22"/>
                  <a:gd name="T3" fmla="*/ 0 h 53"/>
                  <a:gd name="T4" fmla="*/ 8 w 22"/>
                  <a:gd name="T5" fmla="*/ 9 h 53"/>
                  <a:gd name="T6" fmla="*/ 4 w 22"/>
                  <a:gd name="T7" fmla="*/ 27 h 53"/>
                  <a:gd name="T8" fmla="*/ 1 w 22"/>
                  <a:gd name="T9" fmla="*/ 43 h 53"/>
                  <a:gd name="T10" fmla="*/ 0 w 22"/>
                  <a:gd name="T11" fmla="*/ 53 h 53"/>
                  <a:gd name="T12" fmla="*/ 9 w 22"/>
                  <a:gd name="T13" fmla="*/ 53 h 53"/>
                  <a:gd name="T14" fmla="*/ 8 w 22"/>
                  <a:gd name="T15" fmla="*/ 43 h 53"/>
                  <a:gd name="T16" fmla="*/ 11 w 22"/>
                  <a:gd name="T17" fmla="*/ 27 h 53"/>
                  <a:gd name="T18" fmla="*/ 15 w 22"/>
                  <a:gd name="T19" fmla="*/ 14 h 53"/>
                  <a:gd name="T20" fmla="*/ 22 w 22"/>
                  <a:gd name="T21" fmla="*/ 7 h 53"/>
                  <a:gd name="T22" fmla="*/ 22 w 22"/>
                  <a:gd name="T23" fmla="*/ 7 h 53"/>
                  <a:gd name="T24" fmla="*/ 20 w 22"/>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53">
                    <a:moveTo>
                      <a:pt x="20" y="0"/>
                    </a:moveTo>
                    <a:lnTo>
                      <a:pt x="20" y="0"/>
                    </a:lnTo>
                    <a:lnTo>
                      <a:pt x="8" y="9"/>
                    </a:lnTo>
                    <a:lnTo>
                      <a:pt x="4" y="27"/>
                    </a:lnTo>
                    <a:lnTo>
                      <a:pt x="1" y="43"/>
                    </a:lnTo>
                    <a:lnTo>
                      <a:pt x="0" y="53"/>
                    </a:lnTo>
                    <a:lnTo>
                      <a:pt x="9" y="53"/>
                    </a:lnTo>
                    <a:lnTo>
                      <a:pt x="8" y="43"/>
                    </a:lnTo>
                    <a:lnTo>
                      <a:pt x="11" y="27"/>
                    </a:lnTo>
                    <a:lnTo>
                      <a:pt x="15" y="14"/>
                    </a:lnTo>
                    <a:lnTo>
                      <a:pt x="22" y="7"/>
                    </a:lnTo>
                    <a:lnTo>
                      <a:pt x="22" y="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1" name="Freeform 395"/>
              <p:cNvSpPr>
                <a:spLocks noChangeAspect="1"/>
              </p:cNvSpPr>
              <p:nvPr/>
            </p:nvSpPr>
            <p:spPr bwMode="auto">
              <a:xfrm>
                <a:off x="826" y="816"/>
                <a:ext cx="18" cy="20"/>
              </a:xfrm>
              <a:custGeom>
                <a:avLst/>
                <a:gdLst>
                  <a:gd name="T0" fmla="*/ 30 w 37"/>
                  <a:gd name="T1" fmla="*/ 1 h 39"/>
                  <a:gd name="T2" fmla="*/ 27 w 37"/>
                  <a:gd name="T3" fmla="*/ 7 h 39"/>
                  <a:gd name="T4" fmla="*/ 27 w 37"/>
                  <a:gd name="T5" fmla="*/ 8 h 39"/>
                  <a:gd name="T6" fmla="*/ 27 w 37"/>
                  <a:gd name="T7" fmla="*/ 12 h 39"/>
                  <a:gd name="T8" fmla="*/ 25 w 37"/>
                  <a:gd name="T9" fmla="*/ 15 h 39"/>
                  <a:gd name="T10" fmla="*/ 22 w 37"/>
                  <a:gd name="T11" fmla="*/ 20 h 39"/>
                  <a:gd name="T12" fmla="*/ 17 w 37"/>
                  <a:gd name="T13" fmla="*/ 23 h 39"/>
                  <a:gd name="T14" fmla="*/ 13 w 37"/>
                  <a:gd name="T15" fmla="*/ 27 h 39"/>
                  <a:gd name="T16" fmla="*/ 6 w 37"/>
                  <a:gd name="T17" fmla="*/ 30 h 39"/>
                  <a:gd name="T18" fmla="*/ 0 w 37"/>
                  <a:gd name="T19" fmla="*/ 32 h 39"/>
                  <a:gd name="T20" fmla="*/ 2 w 37"/>
                  <a:gd name="T21" fmla="*/ 39 h 39"/>
                  <a:gd name="T22" fmla="*/ 8 w 37"/>
                  <a:gd name="T23" fmla="*/ 37 h 39"/>
                  <a:gd name="T24" fmla="*/ 15 w 37"/>
                  <a:gd name="T25" fmla="*/ 33 h 39"/>
                  <a:gd name="T26" fmla="*/ 22 w 37"/>
                  <a:gd name="T27" fmla="*/ 30 h 39"/>
                  <a:gd name="T28" fmla="*/ 26 w 37"/>
                  <a:gd name="T29" fmla="*/ 24 h 39"/>
                  <a:gd name="T30" fmla="*/ 32 w 37"/>
                  <a:gd name="T31" fmla="*/ 20 h 39"/>
                  <a:gd name="T32" fmla="*/ 34 w 37"/>
                  <a:gd name="T33" fmla="*/ 14 h 39"/>
                  <a:gd name="T34" fmla="*/ 37 w 37"/>
                  <a:gd name="T35" fmla="*/ 8 h 39"/>
                  <a:gd name="T36" fmla="*/ 34 w 37"/>
                  <a:gd name="T37" fmla="*/ 2 h 39"/>
                  <a:gd name="T38" fmla="*/ 32 w 37"/>
                  <a:gd name="T39" fmla="*/ 8 h 39"/>
                  <a:gd name="T40" fmla="*/ 34 w 37"/>
                  <a:gd name="T41" fmla="*/ 2 h 39"/>
                  <a:gd name="T42" fmla="*/ 32 w 37"/>
                  <a:gd name="T43" fmla="*/ 0 h 39"/>
                  <a:gd name="T44" fmla="*/ 30 w 37"/>
                  <a:gd name="T45" fmla="*/ 1 h 39"/>
                  <a:gd name="T46" fmla="*/ 27 w 37"/>
                  <a:gd name="T47" fmla="*/ 3 h 39"/>
                  <a:gd name="T48" fmla="*/ 27 w 37"/>
                  <a:gd name="T49" fmla="*/ 7 h 39"/>
                  <a:gd name="T50" fmla="*/ 30 w 37"/>
                  <a:gd name="T5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39">
                    <a:moveTo>
                      <a:pt x="30" y="1"/>
                    </a:moveTo>
                    <a:lnTo>
                      <a:pt x="27" y="7"/>
                    </a:lnTo>
                    <a:lnTo>
                      <a:pt x="27" y="8"/>
                    </a:lnTo>
                    <a:lnTo>
                      <a:pt x="27" y="12"/>
                    </a:lnTo>
                    <a:lnTo>
                      <a:pt x="25" y="15"/>
                    </a:lnTo>
                    <a:lnTo>
                      <a:pt x="22" y="20"/>
                    </a:lnTo>
                    <a:lnTo>
                      <a:pt x="17" y="23"/>
                    </a:lnTo>
                    <a:lnTo>
                      <a:pt x="13" y="27"/>
                    </a:lnTo>
                    <a:lnTo>
                      <a:pt x="6" y="30"/>
                    </a:lnTo>
                    <a:lnTo>
                      <a:pt x="0" y="32"/>
                    </a:lnTo>
                    <a:lnTo>
                      <a:pt x="2" y="39"/>
                    </a:lnTo>
                    <a:lnTo>
                      <a:pt x="8" y="37"/>
                    </a:lnTo>
                    <a:lnTo>
                      <a:pt x="15" y="33"/>
                    </a:lnTo>
                    <a:lnTo>
                      <a:pt x="22" y="30"/>
                    </a:lnTo>
                    <a:lnTo>
                      <a:pt x="26" y="24"/>
                    </a:lnTo>
                    <a:lnTo>
                      <a:pt x="32" y="20"/>
                    </a:lnTo>
                    <a:lnTo>
                      <a:pt x="34" y="14"/>
                    </a:lnTo>
                    <a:lnTo>
                      <a:pt x="37" y="8"/>
                    </a:lnTo>
                    <a:lnTo>
                      <a:pt x="34" y="2"/>
                    </a:lnTo>
                    <a:lnTo>
                      <a:pt x="32" y="8"/>
                    </a:lnTo>
                    <a:lnTo>
                      <a:pt x="34" y="2"/>
                    </a:lnTo>
                    <a:lnTo>
                      <a:pt x="32" y="0"/>
                    </a:lnTo>
                    <a:lnTo>
                      <a:pt x="30" y="1"/>
                    </a:lnTo>
                    <a:lnTo>
                      <a:pt x="27" y="3"/>
                    </a:lnTo>
                    <a:lnTo>
                      <a:pt x="27" y="7"/>
                    </a:lnTo>
                    <a:lnTo>
                      <a:pt x="3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2" name="Freeform 396"/>
              <p:cNvSpPr>
                <a:spLocks noChangeAspect="1"/>
              </p:cNvSpPr>
              <p:nvPr/>
            </p:nvSpPr>
            <p:spPr bwMode="auto">
              <a:xfrm>
                <a:off x="841" y="806"/>
                <a:ext cx="7" cy="14"/>
              </a:xfrm>
              <a:custGeom>
                <a:avLst/>
                <a:gdLst>
                  <a:gd name="T0" fmla="*/ 6 w 15"/>
                  <a:gd name="T1" fmla="*/ 4 h 29"/>
                  <a:gd name="T2" fmla="*/ 6 w 15"/>
                  <a:gd name="T3" fmla="*/ 5 h 29"/>
                  <a:gd name="T4" fmla="*/ 8 w 15"/>
                  <a:gd name="T5" fmla="*/ 8 h 29"/>
                  <a:gd name="T6" fmla="*/ 8 w 15"/>
                  <a:gd name="T7" fmla="*/ 14 h 29"/>
                  <a:gd name="T8" fmla="*/ 6 w 15"/>
                  <a:gd name="T9" fmla="*/ 19 h 29"/>
                  <a:gd name="T10" fmla="*/ 0 w 15"/>
                  <a:gd name="T11" fmla="*/ 22 h 29"/>
                  <a:gd name="T12" fmla="*/ 2 w 15"/>
                  <a:gd name="T13" fmla="*/ 29 h 29"/>
                  <a:gd name="T14" fmla="*/ 10 w 15"/>
                  <a:gd name="T15" fmla="*/ 23 h 29"/>
                  <a:gd name="T16" fmla="*/ 15 w 15"/>
                  <a:gd name="T17" fmla="*/ 16 h 29"/>
                  <a:gd name="T18" fmla="*/ 15 w 15"/>
                  <a:gd name="T19" fmla="*/ 8 h 29"/>
                  <a:gd name="T20" fmla="*/ 12 w 15"/>
                  <a:gd name="T21" fmla="*/ 0 h 29"/>
                  <a:gd name="T22" fmla="*/ 12 w 15"/>
                  <a:gd name="T23" fmla="*/ 1 h 29"/>
                  <a:gd name="T24" fmla="*/ 6 w 15"/>
                  <a:gd name="T2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6" y="4"/>
                    </a:moveTo>
                    <a:lnTo>
                      <a:pt x="6" y="5"/>
                    </a:lnTo>
                    <a:lnTo>
                      <a:pt x="8" y="8"/>
                    </a:lnTo>
                    <a:lnTo>
                      <a:pt x="8" y="14"/>
                    </a:lnTo>
                    <a:lnTo>
                      <a:pt x="6" y="19"/>
                    </a:lnTo>
                    <a:lnTo>
                      <a:pt x="0" y="22"/>
                    </a:lnTo>
                    <a:lnTo>
                      <a:pt x="2" y="29"/>
                    </a:lnTo>
                    <a:lnTo>
                      <a:pt x="10" y="23"/>
                    </a:lnTo>
                    <a:lnTo>
                      <a:pt x="15" y="16"/>
                    </a:lnTo>
                    <a:lnTo>
                      <a:pt x="15" y="8"/>
                    </a:lnTo>
                    <a:lnTo>
                      <a:pt x="12" y="0"/>
                    </a:lnTo>
                    <a:lnTo>
                      <a:pt x="12" y="1"/>
                    </a:lnTo>
                    <a:lnTo>
                      <a:pt x="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3" name="Freeform 397"/>
              <p:cNvSpPr>
                <a:spLocks noChangeAspect="1"/>
              </p:cNvSpPr>
              <p:nvPr/>
            </p:nvSpPr>
            <p:spPr bwMode="auto">
              <a:xfrm>
                <a:off x="843" y="796"/>
                <a:ext cx="8" cy="11"/>
              </a:xfrm>
              <a:custGeom>
                <a:avLst/>
                <a:gdLst>
                  <a:gd name="T0" fmla="*/ 15 w 15"/>
                  <a:gd name="T1" fmla="*/ 0 h 23"/>
                  <a:gd name="T2" fmla="*/ 15 w 15"/>
                  <a:gd name="T3" fmla="*/ 0 h 23"/>
                  <a:gd name="T4" fmla="*/ 7 w 15"/>
                  <a:gd name="T5" fmla="*/ 2 h 23"/>
                  <a:gd name="T6" fmla="*/ 3 w 15"/>
                  <a:gd name="T7" fmla="*/ 9 h 23"/>
                  <a:gd name="T8" fmla="*/ 0 w 15"/>
                  <a:gd name="T9" fmla="*/ 16 h 23"/>
                  <a:gd name="T10" fmla="*/ 2 w 15"/>
                  <a:gd name="T11" fmla="*/ 23 h 23"/>
                  <a:gd name="T12" fmla="*/ 8 w 15"/>
                  <a:gd name="T13" fmla="*/ 20 h 23"/>
                  <a:gd name="T14" fmla="*/ 7 w 15"/>
                  <a:gd name="T15" fmla="*/ 16 h 23"/>
                  <a:gd name="T16" fmla="*/ 10 w 15"/>
                  <a:gd name="T17" fmla="*/ 11 h 23"/>
                  <a:gd name="T18" fmla="*/ 12 w 15"/>
                  <a:gd name="T19" fmla="*/ 9 h 23"/>
                  <a:gd name="T20" fmla="*/ 15 w 15"/>
                  <a:gd name="T21" fmla="*/ 9 h 23"/>
                  <a:gd name="T22" fmla="*/ 15 w 15"/>
                  <a:gd name="T23" fmla="*/ 9 h 23"/>
                  <a:gd name="T24" fmla="*/ 15 w 15"/>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3">
                    <a:moveTo>
                      <a:pt x="15" y="0"/>
                    </a:moveTo>
                    <a:lnTo>
                      <a:pt x="15" y="0"/>
                    </a:lnTo>
                    <a:lnTo>
                      <a:pt x="7" y="2"/>
                    </a:lnTo>
                    <a:lnTo>
                      <a:pt x="3" y="9"/>
                    </a:lnTo>
                    <a:lnTo>
                      <a:pt x="0" y="16"/>
                    </a:lnTo>
                    <a:lnTo>
                      <a:pt x="2" y="23"/>
                    </a:lnTo>
                    <a:lnTo>
                      <a:pt x="8" y="20"/>
                    </a:lnTo>
                    <a:lnTo>
                      <a:pt x="7" y="16"/>
                    </a:lnTo>
                    <a:lnTo>
                      <a:pt x="10" y="11"/>
                    </a:lnTo>
                    <a:lnTo>
                      <a:pt x="12" y="9"/>
                    </a:lnTo>
                    <a:lnTo>
                      <a:pt x="15" y="9"/>
                    </a:lnTo>
                    <a:lnTo>
                      <a:pt x="15" y="9"/>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4" name="Freeform 398"/>
              <p:cNvSpPr>
                <a:spLocks noChangeAspect="1"/>
              </p:cNvSpPr>
              <p:nvPr/>
            </p:nvSpPr>
            <p:spPr bwMode="auto">
              <a:xfrm>
                <a:off x="851" y="790"/>
                <a:ext cx="11" cy="10"/>
              </a:xfrm>
              <a:custGeom>
                <a:avLst/>
                <a:gdLst>
                  <a:gd name="T0" fmla="*/ 15 w 22"/>
                  <a:gd name="T1" fmla="*/ 0 h 21"/>
                  <a:gd name="T2" fmla="*/ 15 w 22"/>
                  <a:gd name="T3" fmla="*/ 0 h 21"/>
                  <a:gd name="T4" fmla="*/ 14 w 22"/>
                  <a:gd name="T5" fmla="*/ 6 h 21"/>
                  <a:gd name="T6" fmla="*/ 11 w 22"/>
                  <a:gd name="T7" fmla="*/ 9 h 21"/>
                  <a:gd name="T8" fmla="*/ 6 w 22"/>
                  <a:gd name="T9" fmla="*/ 12 h 21"/>
                  <a:gd name="T10" fmla="*/ 0 w 22"/>
                  <a:gd name="T11" fmla="*/ 12 h 21"/>
                  <a:gd name="T12" fmla="*/ 0 w 22"/>
                  <a:gd name="T13" fmla="*/ 21 h 21"/>
                  <a:gd name="T14" fmla="*/ 8 w 22"/>
                  <a:gd name="T15" fmla="*/ 19 h 21"/>
                  <a:gd name="T16" fmla="*/ 15 w 22"/>
                  <a:gd name="T17" fmla="*/ 16 h 21"/>
                  <a:gd name="T18" fmla="*/ 21 w 22"/>
                  <a:gd name="T19" fmla="*/ 8 h 21"/>
                  <a:gd name="T20" fmla="*/ 22 w 22"/>
                  <a:gd name="T21" fmla="*/ 0 h 21"/>
                  <a:gd name="T22" fmla="*/ 22 w 22"/>
                  <a:gd name="T23" fmla="*/ 0 h 21"/>
                  <a:gd name="T24" fmla="*/ 15 w 22"/>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1">
                    <a:moveTo>
                      <a:pt x="15" y="0"/>
                    </a:moveTo>
                    <a:lnTo>
                      <a:pt x="15" y="0"/>
                    </a:lnTo>
                    <a:lnTo>
                      <a:pt x="14" y="6"/>
                    </a:lnTo>
                    <a:lnTo>
                      <a:pt x="11" y="9"/>
                    </a:lnTo>
                    <a:lnTo>
                      <a:pt x="6" y="12"/>
                    </a:lnTo>
                    <a:lnTo>
                      <a:pt x="0" y="12"/>
                    </a:lnTo>
                    <a:lnTo>
                      <a:pt x="0" y="21"/>
                    </a:lnTo>
                    <a:lnTo>
                      <a:pt x="8" y="19"/>
                    </a:lnTo>
                    <a:lnTo>
                      <a:pt x="15" y="16"/>
                    </a:lnTo>
                    <a:lnTo>
                      <a:pt x="21" y="8"/>
                    </a:lnTo>
                    <a:lnTo>
                      <a:pt x="22" y="0"/>
                    </a:lnTo>
                    <a:lnTo>
                      <a:pt x="22"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5" name="Freeform 399"/>
              <p:cNvSpPr>
                <a:spLocks noChangeAspect="1"/>
              </p:cNvSpPr>
              <p:nvPr/>
            </p:nvSpPr>
            <p:spPr bwMode="auto">
              <a:xfrm>
                <a:off x="858" y="765"/>
                <a:ext cx="15" cy="25"/>
              </a:xfrm>
              <a:custGeom>
                <a:avLst/>
                <a:gdLst>
                  <a:gd name="T0" fmla="*/ 27 w 29"/>
                  <a:gd name="T1" fmla="*/ 0 h 49"/>
                  <a:gd name="T2" fmla="*/ 27 w 29"/>
                  <a:gd name="T3" fmla="*/ 0 h 49"/>
                  <a:gd name="T4" fmla="*/ 14 w 29"/>
                  <a:gd name="T5" fmla="*/ 10 h 49"/>
                  <a:gd name="T6" fmla="*/ 6 w 29"/>
                  <a:gd name="T7" fmla="*/ 24 h 49"/>
                  <a:gd name="T8" fmla="*/ 0 w 29"/>
                  <a:gd name="T9" fmla="*/ 39 h 49"/>
                  <a:gd name="T10" fmla="*/ 0 w 29"/>
                  <a:gd name="T11" fmla="*/ 49 h 49"/>
                  <a:gd name="T12" fmla="*/ 7 w 29"/>
                  <a:gd name="T13" fmla="*/ 49 h 49"/>
                  <a:gd name="T14" fmla="*/ 7 w 29"/>
                  <a:gd name="T15" fmla="*/ 39 h 49"/>
                  <a:gd name="T16" fmla="*/ 13 w 29"/>
                  <a:gd name="T17" fmla="*/ 26 h 49"/>
                  <a:gd name="T18" fmla="*/ 21 w 29"/>
                  <a:gd name="T19" fmla="*/ 15 h 49"/>
                  <a:gd name="T20" fmla="*/ 29 w 29"/>
                  <a:gd name="T21" fmla="*/ 7 h 49"/>
                  <a:gd name="T22" fmla="*/ 29 w 29"/>
                  <a:gd name="T23" fmla="*/ 7 h 49"/>
                  <a:gd name="T24" fmla="*/ 27 w 29"/>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49">
                    <a:moveTo>
                      <a:pt x="27" y="0"/>
                    </a:moveTo>
                    <a:lnTo>
                      <a:pt x="27" y="0"/>
                    </a:lnTo>
                    <a:lnTo>
                      <a:pt x="14" y="10"/>
                    </a:lnTo>
                    <a:lnTo>
                      <a:pt x="6" y="24"/>
                    </a:lnTo>
                    <a:lnTo>
                      <a:pt x="0" y="39"/>
                    </a:lnTo>
                    <a:lnTo>
                      <a:pt x="0" y="49"/>
                    </a:lnTo>
                    <a:lnTo>
                      <a:pt x="7" y="49"/>
                    </a:lnTo>
                    <a:lnTo>
                      <a:pt x="7" y="39"/>
                    </a:lnTo>
                    <a:lnTo>
                      <a:pt x="13" y="26"/>
                    </a:lnTo>
                    <a:lnTo>
                      <a:pt x="21" y="15"/>
                    </a:lnTo>
                    <a:lnTo>
                      <a:pt x="29" y="7"/>
                    </a:lnTo>
                    <a:lnTo>
                      <a:pt x="29" y="7"/>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6" name="Freeform 400"/>
              <p:cNvSpPr>
                <a:spLocks noChangeAspect="1"/>
              </p:cNvSpPr>
              <p:nvPr/>
            </p:nvSpPr>
            <p:spPr bwMode="auto">
              <a:xfrm>
                <a:off x="871" y="750"/>
                <a:ext cx="19" cy="19"/>
              </a:xfrm>
              <a:custGeom>
                <a:avLst/>
                <a:gdLst>
                  <a:gd name="T0" fmla="*/ 31 w 38"/>
                  <a:gd name="T1" fmla="*/ 0 h 38"/>
                  <a:gd name="T2" fmla="*/ 31 w 38"/>
                  <a:gd name="T3" fmla="*/ 1 h 38"/>
                  <a:gd name="T4" fmla="*/ 27 w 38"/>
                  <a:gd name="T5" fmla="*/ 5 h 38"/>
                  <a:gd name="T6" fmla="*/ 21 w 38"/>
                  <a:gd name="T7" fmla="*/ 15 h 38"/>
                  <a:gd name="T8" fmla="*/ 10 w 38"/>
                  <a:gd name="T9" fmla="*/ 23 h 38"/>
                  <a:gd name="T10" fmla="*/ 0 w 38"/>
                  <a:gd name="T11" fmla="*/ 31 h 38"/>
                  <a:gd name="T12" fmla="*/ 2 w 38"/>
                  <a:gd name="T13" fmla="*/ 38 h 38"/>
                  <a:gd name="T14" fmla="*/ 15 w 38"/>
                  <a:gd name="T15" fmla="*/ 30 h 38"/>
                  <a:gd name="T16" fmla="*/ 25 w 38"/>
                  <a:gd name="T17" fmla="*/ 19 h 38"/>
                  <a:gd name="T18" fmla="*/ 34 w 38"/>
                  <a:gd name="T19" fmla="*/ 10 h 38"/>
                  <a:gd name="T20" fmla="*/ 38 w 38"/>
                  <a:gd name="T21" fmla="*/ 1 h 38"/>
                  <a:gd name="T22" fmla="*/ 38 w 38"/>
                  <a:gd name="T23" fmla="*/ 2 h 38"/>
                  <a:gd name="T24" fmla="*/ 31 w 38"/>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8">
                    <a:moveTo>
                      <a:pt x="31" y="0"/>
                    </a:moveTo>
                    <a:lnTo>
                      <a:pt x="31" y="1"/>
                    </a:lnTo>
                    <a:lnTo>
                      <a:pt x="27" y="5"/>
                    </a:lnTo>
                    <a:lnTo>
                      <a:pt x="21" y="15"/>
                    </a:lnTo>
                    <a:lnTo>
                      <a:pt x="10" y="23"/>
                    </a:lnTo>
                    <a:lnTo>
                      <a:pt x="0" y="31"/>
                    </a:lnTo>
                    <a:lnTo>
                      <a:pt x="2" y="38"/>
                    </a:lnTo>
                    <a:lnTo>
                      <a:pt x="15" y="30"/>
                    </a:lnTo>
                    <a:lnTo>
                      <a:pt x="25" y="19"/>
                    </a:lnTo>
                    <a:lnTo>
                      <a:pt x="34" y="10"/>
                    </a:lnTo>
                    <a:lnTo>
                      <a:pt x="38" y="1"/>
                    </a:lnTo>
                    <a:lnTo>
                      <a:pt x="38" y="2"/>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7" name="Freeform 401"/>
              <p:cNvSpPr>
                <a:spLocks noChangeAspect="1"/>
              </p:cNvSpPr>
              <p:nvPr/>
            </p:nvSpPr>
            <p:spPr bwMode="auto">
              <a:xfrm>
                <a:off x="887" y="719"/>
                <a:ext cx="13" cy="32"/>
              </a:xfrm>
              <a:custGeom>
                <a:avLst/>
                <a:gdLst>
                  <a:gd name="T0" fmla="*/ 21 w 25"/>
                  <a:gd name="T1" fmla="*/ 0 h 63"/>
                  <a:gd name="T2" fmla="*/ 21 w 25"/>
                  <a:gd name="T3" fmla="*/ 1 h 63"/>
                  <a:gd name="T4" fmla="*/ 13 w 25"/>
                  <a:gd name="T5" fmla="*/ 13 h 63"/>
                  <a:gd name="T6" fmla="*/ 7 w 25"/>
                  <a:gd name="T7" fmla="*/ 32 h 63"/>
                  <a:gd name="T8" fmla="*/ 2 w 25"/>
                  <a:gd name="T9" fmla="*/ 51 h 63"/>
                  <a:gd name="T10" fmla="*/ 0 w 25"/>
                  <a:gd name="T11" fmla="*/ 61 h 63"/>
                  <a:gd name="T12" fmla="*/ 7 w 25"/>
                  <a:gd name="T13" fmla="*/ 63 h 63"/>
                  <a:gd name="T14" fmla="*/ 9 w 25"/>
                  <a:gd name="T15" fmla="*/ 51 h 63"/>
                  <a:gd name="T16" fmla="*/ 14 w 25"/>
                  <a:gd name="T17" fmla="*/ 34 h 63"/>
                  <a:gd name="T18" fmla="*/ 19 w 25"/>
                  <a:gd name="T19" fmla="*/ 16 h 63"/>
                  <a:gd name="T20" fmla="*/ 25 w 25"/>
                  <a:gd name="T21" fmla="*/ 5 h 63"/>
                  <a:gd name="T22" fmla="*/ 25 w 25"/>
                  <a:gd name="T23" fmla="*/ 6 h 63"/>
                  <a:gd name="T24" fmla="*/ 21 w 2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63">
                    <a:moveTo>
                      <a:pt x="21" y="0"/>
                    </a:moveTo>
                    <a:lnTo>
                      <a:pt x="21" y="1"/>
                    </a:lnTo>
                    <a:lnTo>
                      <a:pt x="13" y="13"/>
                    </a:lnTo>
                    <a:lnTo>
                      <a:pt x="7" y="32"/>
                    </a:lnTo>
                    <a:lnTo>
                      <a:pt x="2" y="51"/>
                    </a:lnTo>
                    <a:lnTo>
                      <a:pt x="0" y="61"/>
                    </a:lnTo>
                    <a:lnTo>
                      <a:pt x="7" y="63"/>
                    </a:lnTo>
                    <a:lnTo>
                      <a:pt x="9" y="51"/>
                    </a:lnTo>
                    <a:lnTo>
                      <a:pt x="14" y="34"/>
                    </a:lnTo>
                    <a:lnTo>
                      <a:pt x="19" y="16"/>
                    </a:lnTo>
                    <a:lnTo>
                      <a:pt x="25" y="5"/>
                    </a:lnTo>
                    <a:lnTo>
                      <a:pt x="25" y="6"/>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8" name="Freeform 402"/>
              <p:cNvSpPr>
                <a:spLocks noChangeAspect="1"/>
              </p:cNvSpPr>
              <p:nvPr/>
            </p:nvSpPr>
            <p:spPr bwMode="auto">
              <a:xfrm>
                <a:off x="897" y="684"/>
                <a:ext cx="22" cy="39"/>
              </a:xfrm>
              <a:custGeom>
                <a:avLst/>
                <a:gdLst>
                  <a:gd name="T0" fmla="*/ 30 w 43"/>
                  <a:gd name="T1" fmla="*/ 9 h 78"/>
                  <a:gd name="T2" fmla="*/ 27 w 43"/>
                  <a:gd name="T3" fmla="*/ 7 h 78"/>
                  <a:gd name="T4" fmla="*/ 33 w 43"/>
                  <a:gd name="T5" fmla="*/ 16 h 78"/>
                  <a:gd name="T6" fmla="*/ 34 w 43"/>
                  <a:gd name="T7" fmla="*/ 25 h 78"/>
                  <a:gd name="T8" fmla="*/ 33 w 43"/>
                  <a:gd name="T9" fmla="*/ 36 h 78"/>
                  <a:gd name="T10" fmla="*/ 26 w 43"/>
                  <a:gd name="T11" fmla="*/ 44 h 78"/>
                  <a:gd name="T12" fmla="*/ 19 w 43"/>
                  <a:gd name="T13" fmla="*/ 54 h 78"/>
                  <a:gd name="T14" fmla="*/ 12 w 43"/>
                  <a:gd name="T15" fmla="*/ 61 h 78"/>
                  <a:gd name="T16" fmla="*/ 4 w 43"/>
                  <a:gd name="T17" fmla="*/ 67 h 78"/>
                  <a:gd name="T18" fmla="*/ 0 w 43"/>
                  <a:gd name="T19" fmla="*/ 72 h 78"/>
                  <a:gd name="T20" fmla="*/ 4 w 43"/>
                  <a:gd name="T21" fmla="*/ 78 h 78"/>
                  <a:gd name="T22" fmla="*/ 9 w 43"/>
                  <a:gd name="T23" fmla="*/ 74 h 78"/>
                  <a:gd name="T24" fmla="*/ 17 w 43"/>
                  <a:gd name="T25" fmla="*/ 68 h 78"/>
                  <a:gd name="T26" fmla="*/ 26 w 43"/>
                  <a:gd name="T27" fmla="*/ 59 h 78"/>
                  <a:gd name="T28" fmla="*/ 33 w 43"/>
                  <a:gd name="T29" fmla="*/ 48 h 78"/>
                  <a:gd name="T30" fmla="*/ 40 w 43"/>
                  <a:gd name="T31" fmla="*/ 38 h 78"/>
                  <a:gd name="T32" fmla="*/ 43 w 43"/>
                  <a:gd name="T33" fmla="*/ 25 h 78"/>
                  <a:gd name="T34" fmla="*/ 40 w 43"/>
                  <a:gd name="T35" fmla="*/ 14 h 78"/>
                  <a:gd name="T36" fmla="*/ 32 w 43"/>
                  <a:gd name="T37" fmla="*/ 2 h 78"/>
                  <a:gd name="T38" fmla="*/ 30 w 43"/>
                  <a:gd name="T39" fmla="*/ 0 h 78"/>
                  <a:gd name="T40" fmla="*/ 32 w 43"/>
                  <a:gd name="T41" fmla="*/ 2 h 78"/>
                  <a:gd name="T42" fmla="*/ 30 w 43"/>
                  <a:gd name="T43" fmla="*/ 1 h 78"/>
                  <a:gd name="T44" fmla="*/ 28 w 43"/>
                  <a:gd name="T45" fmla="*/ 2 h 78"/>
                  <a:gd name="T46" fmla="*/ 27 w 43"/>
                  <a:gd name="T47" fmla="*/ 5 h 78"/>
                  <a:gd name="T48" fmla="*/ 27 w 43"/>
                  <a:gd name="T49" fmla="*/ 7 h 78"/>
                  <a:gd name="T50" fmla="*/ 30 w 43"/>
                  <a:gd name="T5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78">
                    <a:moveTo>
                      <a:pt x="30" y="9"/>
                    </a:moveTo>
                    <a:lnTo>
                      <a:pt x="27" y="7"/>
                    </a:lnTo>
                    <a:lnTo>
                      <a:pt x="33" y="16"/>
                    </a:lnTo>
                    <a:lnTo>
                      <a:pt x="34" y="25"/>
                    </a:lnTo>
                    <a:lnTo>
                      <a:pt x="33" y="36"/>
                    </a:lnTo>
                    <a:lnTo>
                      <a:pt x="26" y="44"/>
                    </a:lnTo>
                    <a:lnTo>
                      <a:pt x="19" y="54"/>
                    </a:lnTo>
                    <a:lnTo>
                      <a:pt x="12" y="61"/>
                    </a:lnTo>
                    <a:lnTo>
                      <a:pt x="4" y="67"/>
                    </a:lnTo>
                    <a:lnTo>
                      <a:pt x="0" y="72"/>
                    </a:lnTo>
                    <a:lnTo>
                      <a:pt x="4" y="78"/>
                    </a:lnTo>
                    <a:lnTo>
                      <a:pt x="9" y="74"/>
                    </a:lnTo>
                    <a:lnTo>
                      <a:pt x="17" y="68"/>
                    </a:lnTo>
                    <a:lnTo>
                      <a:pt x="26" y="59"/>
                    </a:lnTo>
                    <a:lnTo>
                      <a:pt x="33" y="48"/>
                    </a:lnTo>
                    <a:lnTo>
                      <a:pt x="40" y="38"/>
                    </a:lnTo>
                    <a:lnTo>
                      <a:pt x="43" y="25"/>
                    </a:lnTo>
                    <a:lnTo>
                      <a:pt x="40" y="14"/>
                    </a:lnTo>
                    <a:lnTo>
                      <a:pt x="32" y="2"/>
                    </a:lnTo>
                    <a:lnTo>
                      <a:pt x="30" y="0"/>
                    </a:lnTo>
                    <a:lnTo>
                      <a:pt x="32" y="2"/>
                    </a:lnTo>
                    <a:lnTo>
                      <a:pt x="30" y="1"/>
                    </a:lnTo>
                    <a:lnTo>
                      <a:pt x="28" y="2"/>
                    </a:lnTo>
                    <a:lnTo>
                      <a:pt x="27" y="5"/>
                    </a:lnTo>
                    <a:lnTo>
                      <a:pt x="27" y="7"/>
                    </a:lnTo>
                    <a:lnTo>
                      <a:pt x="3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499" name="Freeform 403"/>
              <p:cNvSpPr>
                <a:spLocks noChangeAspect="1"/>
              </p:cNvSpPr>
              <p:nvPr/>
            </p:nvSpPr>
            <p:spPr bwMode="auto">
              <a:xfrm>
                <a:off x="909" y="673"/>
                <a:ext cx="7" cy="15"/>
              </a:xfrm>
              <a:custGeom>
                <a:avLst/>
                <a:gdLst>
                  <a:gd name="T0" fmla="*/ 6 w 12"/>
                  <a:gd name="T1" fmla="*/ 0 h 30"/>
                  <a:gd name="T2" fmla="*/ 6 w 12"/>
                  <a:gd name="T3" fmla="*/ 0 h 30"/>
                  <a:gd name="T4" fmla="*/ 2 w 12"/>
                  <a:gd name="T5" fmla="*/ 8 h 30"/>
                  <a:gd name="T6" fmla="*/ 0 w 12"/>
                  <a:gd name="T7" fmla="*/ 17 h 30"/>
                  <a:gd name="T8" fmla="*/ 0 w 12"/>
                  <a:gd name="T9" fmla="*/ 23 h 30"/>
                  <a:gd name="T10" fmla="*/ 6 w 12"/>
                  <a:gd name="T11" fmla="*/ 30 h 30"/>
                  <a:gd name="T12" fmla="*/ 6 w 12"/>
                  <a:gd name="T13" fmla="*/ 21 h 30"/>
                  <a:gd name="T14" fmla="*/ 7 w 12"/>
                  <a:gd name="T15" fmla="*/ 23 h 30"/>
                  <a:gd name="T16" fmla="*/ 7 w 12"/>
                  <a:gd name="T17" fmla="*/ 17 h 30"/>
                  <a:gd name="T18" fmla="*/ 9 w 12"/>
                  <a:gd name="T19" fmla="*/ 11 h 30"/>
                  <a:gd name="T20" fmla="*/ 12 w 12"/>
                  <a:gd name="T21" fmla="*/ 5 h 30"/>
                  <a:gd name="T22" fmla="*/ 12 w 12"/>
                  <a:gd name="T23" fmla="*/ 5 h 30"/>
                  <a:gd name="T24" fmla="*/ 6 w 12"/>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0">
                    <a:moveTo>
                      <a:pt x="6" y="0"/>
                    </a:moveTo>
                    <a:lnTo>
                      <a:pt x="6" y="0"/>
                    </a:lnTo>
                    <a:lnTo>
                      <a:pt x="2" y="8"/>
                    </a:lnTo>
                    <a:lnTo>
                      <a:pt x="0" y="17"/>
                    </a:lnTo>
                    <a:lnTo>
                      <a:pt x="0" y="23"/>
                    </a:lnTo>
                    <a:lnTo>
                      <a:pt x="6" y="30"/>
                    </a:lnTo>
                    <a:lnTo>
                      <a:pt x="6" y="21"/>
                    </a:lnTo>
                    <a:lnTo>
                      <a:pt x="7" y="23"/>
                    </a:lnTo>
                    <a:lnTo>
                      <a:pt x="7" y="17"/>
                    </a:lnTo>
                    <a:lnTo>
                      <a:pt x="9" y="11"/>
                    </a:lnTo>
                    <a:lnTo>
                      <a:pt x="12" y="5"/>
                    </a:lnTo>
                    <a:lnTo>
                      <a:pt x="12" y="5"/>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0" name="Freeform 404"/>
              <p:cNvSpPr>
                <a:spLocks noChangeAspect="1"/>
              </p:cNvSpPr>
              <p:nvPr/>
            </p:nvSpPr>
            <p:spPr bwMode="auto">
              <a:xfrm>
                <a:off x="911" y="661"/>
                <a:ext cx="6" cy="14"/>
              </a:xfrm>
              <a:custGeom>
                <a:avLst/>
                <a:gdLst>
                  <a:gd name="T0" fmla="*/ 0 w 13"/>
                  <a:gd name="T1" fmla="*/ 7 h 29"/>
                  <a:gd name="T2" fmla="*/ 0 w 13"/>
                  <a:gd name="T3" fmla="*/ 7 h 29"/>
                  <a:gd name="T4" fmla="*/ 2 w 13"/>
                  <a:gd name="T5" fmla="*/ 11 h 29"/>
                  <a:gd name="T6" fmla="*/ 6 w 13"/>
                  <a:gd name="T7" fmla="*/ 15 h 29"/>
                  <a:gd name="T8" fmla="*/ 6 w 13"/>
                  <a:gd name="T9" fmla="*/ 21 h 29"/>
                  <a:gd name="T10" fmla="*/ 4 w 13"/>
                  <a:gd name="T11" fmla="*/ 24 h 29"/>
                  <a:gd name="T12" fmla="*/ 10 w 13"/>
                  <a:gd name="T13" fmla="*/ 29 h 29"/>
                  <a:gd name="T14" fmla="*/ 13 w 13"/>
                  <a:gd name="T15" fmla="*/ 21 h 29"/>
                  <a:gd name="T16" fmla="*/ 13 w 13"/>
                  <a:gd name="T17" fmla="*/ 13 h 29"/>
                  <a:gd name="T18" fmla="*/ 9 w 13"/>
                  <a:gd name="T19" fmla="*/ 6 h 29"/>
                  <a:gd name="T20" fmla="*/ 2 w 13"/>
                  <a:gd name="T21" fmla="*/ 0 h 29"/>
                  <a:gd name="T22" fmla="*/ 2 w 13"/>
                  <a:gd name="T23" fmla="*/ 0 h 29"/>
                  <a:gd name="T24" fmla="*/ 0 w 13"/>
                  <a:gd name="T2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9">
                    <a:moveTo>
                      <a:pt x="0" y="7"/>
                    </a:moveTo>
                    <a:lnTo>
                      <a:pt x="0" y="7"/>
                    </a:lnTo>
                    <a:lnTo>
                      <a:pt x="2" y="11"/>
                    </a:lnTo>
                    <a:lnTo>
                      <a:pt x="6" y="15"/>
                    </a:lnTo>
                    <a:lnTo>
                      <a:pt x="6" y="21"/>
                    </a:lnTo>
                    <a:lnTo>
                      <a:pt x="4" y="24"/>
                    </a:lnTo>
                    <a:lnTo>
                      <a:pt x="10" y="29"/>
                    </a:lnTo>
                    <a:lnTo>
                      <a:pt x="13" y="21"/>
                    </a:lnTo>
                    <a:lnTo>
                      <a:pt x="13" y="13"/>
                    </a:lnTo>
                    <a:lnTo>
                      <a:pt x="9" y="6"/>
                    </a:lnTo>
                    <a:lnTo>
                      <a:pt x="2" y="0"/>
                    </a:lnTo>
                    <a:lnTo>
                      <a:pt x="2"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1" name="Freeform 405"/>
              <p:cNvSpPr>
                <a:spLocks noChangeAspect="1"/>
              </p:cNvSpPr>
              <p:nvPr/>
            </p:nvSpPr>
            <p:spPr bwMode="auto">
              <a:xfrm>
                <a:off x="896" y="654"/>
                <a:ext cx="16" cy="11"/>
              </a:xfrm>
              <a:custGeom>
                <a:avLst/>
                <a:gdLst>
                  <a:gd name="T0" fmla="*/ 0 w 32"/>
                  <a:gd name="T1" fmla="*/ 6 h 21"/>
                  <a:gd name="T2" fmla="*/ 8 w 32"/>
                  <a:gd name="T3" fmla="*/ 7 h 21"/>
                  <a:gd name="T4" fmla="*/ 8 w 32"/>
                  <a:gd name="T5" fmla="*/ 7 h 21"/>
                  <a:gd name="T6" fmla="*/ 15 w 32"/>
                  <a:gd name="T7" fmla="*/ 11 h 21"/>
                  <a:gd name="T8" fmla="*/ 22 w 32"/>
                  <a:gd name="T9" fmla="*/ 17 h 21"/>
                  <a:gd name="T10" fmla="*/ 30 w 32"/>
                  <a:gd name="T11" fmla="*/ 21 h 21"/>
                  <a:gd name="T12" fmla="*/ 32 w 32"/>
                  <a:gd name="T13" fmla="*/ 14 h 21"/>
                  <a:gd name="T14" fmla="*/ 27 w 32"/>
                  <a:gd name="T15" fmla="*/ 10 h 21"/>
                  <a:gd name="T16" fmla="*/ 17 w 32"/>
                  <a:gd name="T17" fmla="*/ 4 h 21"/>
                  <a:gd name="T18" fmla="*/ 8 w 32"/>
                  <a:gd name="T19" fmla="*/ 0 h 21"/>
                  <a:gd name="T20" fmla="*/ 1 w 32"/>
                  <a:gd name="T21" fmla="*/ 5 h 21"/>
                  <a:gd name="T22" fmla="*/ 9 w 32"/>
                  <a:gd name="T23" fmla="*/ 6 h 21"/>
                  <a:gd name="T24" fmla="*/ 1 w 32"/>
                  <a:gd name="T25" fmla="*/ 5 h 21"/>
                  <a:gd name="T26" fmla="*/ 1 w 32"/>
                  <a:gd name="T27" fmla="*/ 8 h 21"/>
                  <a:gd name="T28" fmla="*/ 4 w 32"/>
                  <a:gd name="T29" fmla="*/ 10 h 21"/>
                  <a:gd name="T30" fmla="*/ 7 w 32"/>
                  <a:gd name="T31" fmla="*/ 10 h 21"/>
                  <a:gd name="T32" fmla="*/ 8 w 32"/>
                  <a:gd name="T33" fmla="*/ 7 h 21"/>
                  <a:gd name="T34" fmla="*/ 0 w 32"/>
                  <a:gd name="T35"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1">
                    <a:moveTo>
                      <a:pt x="0" y="6"/>
                    </a:moveTo>
                    <a:lnTo>
                      <a:pt x="8" y="7"/>
                    </a:lnTo>
                    <a:lnTo>
                      <a:pt x="8" y="7"/>
                    </a:lnTo>
                    <a:lnTo>
                      <a:pt x="15" y="11"/>
                    </a:lnTo>
                    <a:lnTo>
                      <a:pt x="22" y="17"/>
                    </a:lnTo>
                    <a:lnTo>
                      <a:pt x="30" y="21"/>
                    </a:lnTo>
                    <a:lnTo>
                      <a:pt x="32" y="14"/>
                    </a:lnTo>
                    <a:lnTo>
                      <a:pt x="27" y="10"/>
                    </a:lnTo>
                    <a:lnTo>
                      <a:pt x="17" y="4"/>
                    </a:lnTo>
                    <a:lnTo>
                      <a:pt x="8" y="0"/>
                    </a:lnTo>
                    <a:lnTo>
                      <a:pt x="1" y="5"/>
                    </a:lnTo>
                    <a:lnTo>
                      <a:pt x="9" y="6"/>
                    </a:lnTo>
                    <a:lnTo>
                      <a:pt x="1" y="5"/>
                    </a:lnTo>
                    <a:lnTo>
                      <a:pt x="1" y="8"/>
                    </a:lnTo>
                    <a:lnTo>
                      <a:pt x="4" y="10"/>
                    </a:lnTo>
                    <a:lnTo>
                      <a:pt x="7" y="10"/>
                    </a:lnTo>
                    <a:lnTo>
                      <a:pt x="8" y="7"/>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2" name="Freeform 406"/>
              <p:cNvSpPr>
                <a:spLocks noChangeAspect="1"/>
              </p:cNvSpPr>
              <p:nvPr/>
            </p:nvSpPr>
            <p:spPr bwMode="auto">
              <a:xfrm>
                <a:off x="879" y="640"/>
                <a:ext cx="21" cy="17"/>
              </a:xfrm>
              <a:custGeom>
                <a:avLst/>
                <a:gdLst>
                  <a:gd name="T0" fmla="*/ 0 w 42"/>
                  <a:gd name="T1" fmla="*/ 3 h 34"/>
                  <a:gd name="T2" fmla="*/ 3 w 42"/>
                  <a:gd name="T3" fmla="*/ 6 h 34"/>
                  <a:gd name="T4" fmla="*/ 9 w 42"/>
                  <a:gd name="T5" fmla="*/ 6 h 34"/>
                  <a:gd name="T6" fmla="*/ 14 w 42"/>
                  <a:gd name="T7" fmla="*/ 8 h 34"/>
                  <a:gd name="T8" fmla="*/ 18 w 42"/>
                  <a:gd name="T9" fmla="*/ 11 h 34"/>
                  <a:gd name="T10" fmla="*/ 24 w 42"/>
                  <a:gd name="T11" fmla="*/ 15 h 34"/>
                  <a:gd name="T12" fmla="*/ 27 w 42"/>
                  <a:gd name="T13" fmla="*/ 19 h 34"/>
                  <a:gd name="T14" fmla="*/ 31 w 42"/>
                  <a:gd name="T15" fmla="*/ 24 h 34"/>
                  <a:gd name="T16" fmla="*/ 33 w 42"/>
                  <a:gd name="T17" fmla="*/ 30 h 34"/>
                  <a:gd name="T18" fmla="*/ 33 w 42"/>
                  <a:gd name="T19" fmla="*/ 34 h 34"/>
                  <a:gd name="T20" fmla="*/ 42 w 42"/>
                  <a:gd name="T21" fmla="*/ 34 h 34"/>
                  <a:gd name="T22" fmla="*/ 40 w 42"/>
                  <a:gd name="T23" fmla="*/ 27 h 34"/>
                  <a:gd name="T24" fmla="*/ 38 w 42"/>
                  <a:gd name="T25" fmla="*/ 21 h 34"/>
                  <a:gd name="T26" fmla="*/ 34 w 42"/>
                  <a:gd name="T27" fmla="*/ 15 h 34"/>
                  <a:gd name="T28" fmla="*/ 29 w 42"/>
                  <a:gd name="T29" fmla="*/ 10 h 34"/>
                  <a:gd name="T30" fmla="*/ 23 w 42"/>
                  <a:gd name="T31" fmla="*/ 4 h 34"/>
                  <a:gd name="T32" fmla="*/ 16 w 42"/>
                  <a:gd name="T33" fmla="*/ 1 h 34"/>
                  <a:gd name="T34" fmla="*/ 9 w 42"/>
                  <a:gd name="T35" fmla="*/ 0 h 34"/>
                  <a:gd name="T36" fmla="*/ 3 w 42"/>
                  <a:gd name="T37" fmla="*/ 0 h 34"/>
                  <a:gd name="T38" fmla="*/ 7 w 42"/>
                  <a:gd name="T39" fmla="*/ 3 h 34"/>
                  <a:gd name="T40" fmla="*/ 3 w 42"/>
                  <a:gd name="T41" fmla="*/ 0 h 34"/>
                  <a:gd name="T42" fmla="*/ 1 w 42"/>
                  <a:gd name="T43" fmla="*/ 1 h 34"/>
                  <a:gd name="T44" fmla="*/ 0 w 42"/>
                  <a:gd name="T45" fmla="*/ 3 h 34"/>
                  <a:gd name="T46" fmla="*/ 1 w 42"/>
                  <a:gd name="T47" fmla="*/ 5 h 34"/>
                  <a:gd name="T48" fmla="*/ 3 w 42"/>
                  <a:gd name="T49" fmla="*/ 6 h 34"/>
                  <a:gd name="T50" fmla="*/ 0 w 42"/>
                  <a:gd name="T5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34">
                    <a:moveTo>
                      <a:pt x="0" y="3"/>
                    </a:moveTo>
                    <a:lnTo>
                      <a:pt x="3" y="6"/>
                    </a:lnTo>
                    <a:lnTo>
                      <a:pt x="9" y="6"/>
                    </a:lnTo>
                    <a:lnTo>
                      <a:pt x="14" y="8"/>
                    </a:lnTo>
                    <a:lnTo>
                      <a:pt x="18" y="11"/>
                    </a:lnTo>
                    <a:lnTo>
                      <a:pt x="24" y="15"/>
                    </a:lnTo>
                    <a:lnTo>
                      <a:pt x="27" y="19"/>
                    </a:lnTo>
                    <a:lnTo>
                      <a:pt x="31" y="24"/>
                    </a:lnTo>
                    <a:lnTo>
                      <a:pt x="33" y="30"/>
                    </a:lnTo>
                    <a:lnTo>
                      <a:pt x="33" y="34"/>
                    </a:lnTo>
                    <a:lnTo>
                      <a:pt x="42" y="34"/>
                    </a:lnTo>
                    <a:lnTo>
                      <a:pt x="40" y="27"/>
                    </a:lnTo>
                    <a:lnTo>
                      <a:pt x="38" y="21"/>
                    </a:lnTo>
                    <a:lnTo>
                      <a:pt x="34" y="15"/>
                    </a:lnTo>
                    <a:lnTo>
                      <a:pt x="29" y="10"/>
                    </a:lnTo>
                    <a:lnTo>
                      <a:pt x="23" y="4"/>
                    </a:lnTo>
                    <a:lnTo>
                      <a:pt x="16" y="1"/>
                    </a:lnTo>
                    <a:lnTo>
                      <a:pt x="9" y="0"/>
                    </a:lnTo>
                    <a:lnTo>
                      <a:pt x="3" y="0"/>
                    </a:lnTo>
                    <a:lnTo>
                      <a:pt x="7" y="3"/>
                    </a:lnTo>
                    <a:lnTo>
                      <a:pt x="3" y="0"/>
                    </a:lnTo>
                    <a:lnTo>
                      <a:pt x="1" y="1"/>
                    </a:lnTo>
                    <a:lnTo>
                      <a:pt x="0" y="3"/>
                    </a:lnTo>
                    <a:lnTo>
                      <a:pt x="1" y="5"/>
                    </a:lnTo>
                    <a:lnTo>
                      <a:pt x="3" y="6"/>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3" name="Freeform 407"/>
              <p:cNvSpPr>
                <a:spLocks noChangeAspect="1"/>
              </p:cNvSpPr>
              <p:nvPr/>
            </p:nvSpPr>
            <p:spPr bwMode="auto">
              <a:xfrm>
                <a:off x="878" y="623"/>
                <a:ext cx="5" cy="19"/>
              </a:xfrm>
              <a:custGeom>
                <a:avLst/>
                <a:gdLst>
                  <a:gd name="T0" fmla="*/ 0 w 11"/>
                  <a:gd name="T1" fmla="*/ 7 h 38"/>
                  <a:gd name="T2" fmla="*/ 0 w 11"/>
                  <a:gd name="T3" fmla="*/ 7 h 38"/>
                  <a:gd name="T4" fmla="*/ 2 w 11"/>
                  <a:gd name="T5" fmla="*/ 9 h 38"/>
                  <a:gd name="T6" fmla="*/ 3 w 11"/>
                  <a:gd name="T7" fmla="*/ 15 h 38"/>
                  <a:gd name="T8" fmla="*/ 2 w 11"/>
                  <a:gd name="T9" fmla="*/ 25 h 38"/>
                  <a:gd name="T10" fmla="*/ 3 w 11"/>
                  <a:gd name="T11" fmla="*/ 38 h 38"/>
                  <a:gd name="T12" fmla="*/ 10 w 11"/>
                  <a:gd name="T13" fmla="*/ 38 h 38"/>
                  <a:gd name="T14" fmla="*/ 11 w 11"/>
                  <a:gd name="T15" fmla="*/ 25 h 38"/>
                  <a:gd name="T16" fmla="*/ 10 w 11"/>
                  <a:gd name="T17" fmla="*/ 15 h 38"/>
                  <a:gd name="T18" fmla="*/ 9 w 11"/>
                  <a:gd name="T19" fmla="*/ 7 h 38"/>
                  <a:gd name="T20" fmla="*/ 5 w 11"/>
                  <a:gd name="T21" fmla="*/ 0 h 38"/>
                  <a:gd name="T22" fmla="*/ 5 w 11"/>
                  <a:gd name="T23" fmla="*/ 0 h 38"/>
                  <a:gd name="T24" fmla="*/ 0 w 11"/>
                  <a:gd name="T25"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38">
                    <a:moveTo>
                      <a:pt x="0" y="7"/>
                    </a:moveTo>
                    <a:lnTo>
                      <a:pt x="0" y="7"/>
                    </a:lnTo>
                    <a:lnTo>
                      <a:pt x="2" y="9"/>
                    </a:lnTo>
                    <a:lnTo>
                      <a:pt x="3" y="15"/>
                    </a:lnTo>
                    <a:lnTo>
                      <a:pt x="2" y="25"/>
                    </a:lnTo>
                    <a:lnTo>
                      <a:pt x="3" y="38"/>
                    </a:lnTo>
                    <a:lnTo>
                      <a:pt x="10" y="38"/>
                    </a:lnTo>
                    <a:lnTo>
                      <a:pt x="11" y="25"/>
                    </a:lnTo>
                    <a:lnTo>
                      <a:pt x="10" y="15"/>
                    </a:lnTo>
                    <a:lnTo>
                      <a:pt x="9" y="7"/>
                    </a:lnTo>
                    <a:lnTo>
                      <a:pt x="5" y="0"/>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4" name="Freeform 408"/>
              <p:cNvSpPr>
                <a:spLocks noChangeAspect="1"/>
              </p:cNvSpPr>
              <p:nvPr/>
            </p:nvSpPr>
            <p:spPr bwMode="auto">
              <a:xfrm>
                <a:off x="867" y="612"/>
                <a:ext cx="13" cy="14"/>
              </a:xfrm>
              <a:custGeom>
                <a:avLst/>
                <a:gdLst>
                  <a:gd name="T0" fmla="*/ 1 w 25"/>
                  <a:gd name="T1" fmla="*/ 7 h 29"/>
                  <a:gd name="T2" fmla="*/ 0 w 25"/>
                  <a:gd name="T3" fmla="*/ 7 h 29"/>
                  <a:gd name="T4" fmla="*/ 4 w 25"/>
                  <a:gd name="T5" fmla="*/ 9 h 29"/>
                  <a:gd name="T6" fmla="*/ 9 w 25"/>
                  <a:gd name="T7" fmla="*/ 16 h 29"/>
                  <a:gd name="T8" fmla="*/ 16 w 25"/>
                  <a:gd name="T9" fmla="*/ 23 h 29"/>
                  <a:gd name="T10" fmla="*/ 20 w 25"/>
                  <a:gd name="T11" fmla="*/ 29 h 29"/>
                  <a:gd name="T12" fmla="*/ 25 w 25"/>
                  <a:gd name="T13" fmla="*/ 22 h 29"/>
                  <a:gd name="T14" fmla="*/ 20 w 25"/>
                  <a:gd name="T15" fmla="*/ 19 h 29"/>
                  <a:gd name="T16" fmla="*/ 16 w 25"/>
                  <a:gd name="T17" fmla="*/ 12 h 29"/>
                  <a:gd name="T18" fmla="*/ 9 w 25"/>
                  <a:gd name="T19" fmla="*/ 5 h 29"/>
                  <a:gd name="T20" fmla="*/ 2 w 25"/>
                  <a:gd name="T21" fmla="*/ 0 h 29"/>
                  <a:gd name="T22" fmla="*/ 1 w 25"/>
                  <a:gd name="T23" fmla="*/ 0 h 29"/>
                  <a:gd name="T24" fmla="*/ 1 w 25"/>
                  <a:gd name="T2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9">
                    <a:moveTo>
                      <a:pt x="1" y="7"/>
                    </a:moveTo>
                    <a:lnTo>
                      <a:pt x="0" y="7"/>
                    </a:lnTo>
                    <a:lnTo>
                      <a:pt x="4" y="9"/>
                    </a:lnTo>
                    <a:lnTo>
                      <a:pt x="9" y="16"/>
                    </a:lnTo>
                    <a:lnTo>
                      <a:pt x="16" y="23"/>
                    </a:lnTo>
                    <a:lnTo>
                      <a:pt x="20" y="29"/>
                    </a:lnTo>
                    <a:lnTo>
                      <a:pt x="25" y="22"/>
                    </a:lnTo>
                    <a:lnTo>
                      <a:pt x="20" y="19"/>
                    </a:lnTo>
                    <a:lnTo>
                      <a:pt x="16" y="12"/>
                    </a:lnTo>
                    <a:lnTo>
                      <a:pt x="9" y="5"/>
                    </a:lnTo>
                    <a:lnTo>
                      <a:pt x="2" y="0"/>
                    </a:lnTo>
                    <a:lnTo>
                      <a:pt x="1"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5" name="Freeform 409"/>
              <p:cNvSpPr>
                <a:spLocks noChangeAspect="1"/>
              </p:cNvSpPr>
              <p:nvPr/>
            </p:nvSpPr>
            <p:spPr bwMode="auto">
              <a:xfrm>
                <a:off x="856" y="611"/>
                <a:ext cx="12" cy="5"/>
              </a:xfrm>
              <a:custGeom>
                <a:avLst/>
                <a:gdLst>
                  <a:gd name="T0" fmla="*/ 1 w 23"/>
                  <a:gd name="T1" fmla="*/ 3 h 9"/>
                  <a:gd name="T2" fmla="*/ 4 w 23"/>
                  <a:gd name="T3" fmla="*/ 9 h 9"/>
                  <a:gd name="T4" fmla="*/ 8 w 23"/>
                  <a:gd name="T5" fmla="*/ 9 h 9"/>
                  <a:gd name="T6" fmla="*/ 13 w 23"/>
                  <a:gd name="T7" fmla="*/ 9 h 9"/>
                  <a:gd name="T8" fmla="*/ 17 w 23"/>
                  <a:gd name="T9" fmla="*/ 9 h 9"/>
                  <a:gd name="T10" fmla="*/ 23 w 23"/>
                  <a:gd name="T11" fmla="*/ 8 h 9"/>
                  <a:gd name="T12" fmla="*/ 23 w 23"/>
                  <a:gd name="T13" fmla="*/ 1 h 9"/>
                  <a:gd name="T14" fmla="*/ 17 w 23"/>
                  <a:gd name="T15" fmla="*/ 0 h 9"/>
                  <a:gd name="T16" fmla="*/ 13 w 23"/>
                  <a:gd name="T17" fmla="*/ 0 h 9"/>
                  <a:gd name="T18" fmla="*/ 8 w 23"/>
                  <a:gd name="T19" fmla="*/ 0 h 9"/>
                  <a:gd name="T20" fmla="*/ 4 w 23"/>
                  <a:gd name="T21" fmla="*/ 0 h 9"/>
                  <a:gd name="T22" fmla="*/ 8 w 23"/>
                  <a:gd name="T23" fmla="*/ 6 h 9"/>
                  <a:gd name="T24" fmla="*/ 4 w 23"/>
                  <a:gd name="T25" fmla="*/ 0 h 9"/>
                  <a:gd name="T26" fmla="*/ 1 w 23"/>
                  <a:gd name="T27" fmla="*/ 1 h 9"/>
                  <a:gd name="T28" fmla="*/ 0 w 23"/>
                  <a:gd name="T29" fmla="*/ 5 h 9"/>
                  <a:gd name="T30" fmla="*/ 1 w 23"/>
                  <a:gd name="T31" fmla="*/ 8 h 9"/>
                  <a:gd name="T32" fmla="*/ 4 w 23"/>
                  <a:gd name="T33" fmla="*/ 9 h 9"/>
                  <a:gd name="T34" fmla="*/ 1 w 23"/>
                  <a:gd name="T35"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9">
                    <a:moveTo>
                      <a:pt x="1" y="3"/>
                    </a:moveTo>
                    <a:lnTo>
                      <a:pt x="4" y="9"/>
                    </a:lnTo>
                    <a:lnTo>
                      <a:pt x="8" y="9"/>
                    </a:lnTo>
                    <a:lnTo>
                      <a:pt x="13" y="9"/>
                    </a:lnTo>
                    <a:lnTo>
                      <a:pt x="17" y="9"/>
                    </a:lnTo>
                    <a:lnTo>
                      <a:pt x="23" y="8"/>
                    </a:lnTo>
                    <a:lnTo>
                      <a:pt x="23" y="1"/>
                    </a:lnTo>
                    <a:lnTo>
                      <a:pt x="17" y="0"/>
                    </a:lnTo>
                    <a:lnTo>
                      <a:pt x="13" y="0"/>
                    </a:lnTo>
                    <a:lnTo>
                      <a:pt x="8" y="0"/>
                    </a:lnTo>
                    <a:lnTo>
                      <a:pt x="4" y="0"/>
                    </a:lnTo>
                    <a:lnTo>
                      <a:pt x="8" y="6"/>
                    </a:lnTo>
                    <a:lnTo>
                      <a:pt x="4" y="0"/>
                    </a:lnTo>
                    <a:lnTo>
                      <a:pt x="1" y="1"/>
                    </a:lnTo>
                    <a:lnTo>
                      <a:pt x="0" y="5"/>
                    </a:lnTo>
                    <a:lnTo>
                      <a:pt x="1" y="8"/>
                    </a:lnTo>
                    <a:lnTo>
                      <a:pt x="4" y="9"/>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6" name="Freeform 410"/>
              <p:cNvSpPr>
                <a:spLocks noChangeAspect="1"/>
              </p:cNvSpPr>
              <p:nvPr/>
            </p:nvSpPr>
            <p:spPr bwMode="auto">
              <a:xfrm>
                <a:off x="856" y="597"/>
                <a:ext cx="6" cy="17"/>
              </a:xfrm>
              <a:custGeom>
                <a:avLst/>
                <a:gdLst>
                  <a:gd name="T0" fmla="*/ 0 w 11"/>
                  <a:gd name="T1" fmla="*/ 5 h 34"/>
                  <a:gd name="T2" fmla="*/ 0 w 11"/>
                  <a:gd name="T3" fmla="*/ 5 h 34"/>
                  <a:gd name="T4" fmla="*/ 3 w 11"/>
                  <a:gd name="T5" fmla="*/ 10 h 34"/>
                  <a:gd name="T6" fmla="*/ 4 w 11"/>
                  <a:gd name="T7" fmla="*/ 14 h 34"/>
                  <a:gd name="T8" fmla="*/ 4 w 11"/>
                  <a:gd name="T9" fmla="*/ 22 h 34"/>
                  <a:gd name="T10" fmla="*/ 2 w 11"/>
                  <a:gd name="T11" fmla="*/ 31 h 34"/>
                  <a:gd name="T12" fmla="*/ 9 w 11"/>
                  <a:gd name="T13" fmla="*/ 34 h 34"/>
                  <a:gd name="T14" fmla="*/ 11 w 11"/>
                  <a:gd name="T15" fmla="*/ 22 h 34"/>
                  <a:gd name="T16" fmla="*/ 11 w 11"/>
                  <a:gd name="T17" fmla="*/ 14 h 34"/>
                  <a:gd name="T18" fmla="*/ 10 w 11"/>
                  <a:gd name="T19" fmla="*/ 7 h 34"/>
                  <a:gd name="T20" fmla="*/ 7 w 11"/>
                  <a:gd name="T21" fmla="*/ 0 h 34"/>
                  <a:gd name="T22" fmla="*/ 7 w 11"/>
                  <a:gd name="T23" fmla="*/ 0 h 34"/>
                  <a:gd name="T24" fmla="*/ 0 w 11"/>
                  <a:gd name="T25"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34">
                    <a:moveTo>
                      <a:pt x="0" y="5"/>
                    </a:moveTo>
                    <a:lnTo>
                      <a:pt x="0" y="5"/>
                    </a:lnTo>
                    <a:lnTo>
                      <a:pt x="3" y="10"/>
                    </a:lnTo>
                    <a:lnTo>
                      <a:pt x="4" y="14"/>
                    </a:lnTo>
                    <a:lnTo>
                      <a:pt x="4" y="22"/>
                    </a:lnTo>
                    <a:lnTo>
                      <a:pt x="2" y="31"/>
                    </a:lnTo>
                    <a:lnTo>
                      <a:pt x="9" y="34"/>
                    </a:lnTo>
                    <a:lnTo>
                      <a:pt x="11" y="22"/>
                    </a:lnTo>
                    <a:lnTo>
                      <a:pt x="11" y="14"/>
                    </a:lnTo>
                    <a:lnTo>
                      <a:pt x="10" y="7"/>
                    </a:lnTo>
                    <a:lnTo>
                      <a:pt x="7" y="0"/>
                    </a:lnTo>
                    <a:lnTo>
                      <a:pt x="7"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7" name="Freeform 411"/>
              <p:cNvSpPr>
                <a:spLocks noChangeAspect="1"/>
              </p:cNvSpPr>
              <p:nvPr/>
            </p:nvSpPr>
            <p:spPr bwMode="auto">
              <a:xfrm>
                <a:off x="828" y="586"/>
                <a:ext cx="31" cy="13"/>
              </a:xfrm>
              <a:custGeom>
                <a:avLst/>
                <a:gdLst>
                  <a:gd name="T0" fmla="*/ 0 w 64"/>
                  <a:gd name="T1" fmla="*/ 4 h 27"/>
                  <a:gd name="T2" fmla="*/ 4 w 64"/>
                  <a:gd name="T3" fmla="*/ 7 h 27"/>
                  <a:gd name="T4" fmla="*/ 11 w 64"/>
                  <a:gd name="T5" fmla="*/ 9 h 27"/>
                  <a:gd name="T6" fmla="*/ 20 w 64"/>
                  <a:gd name="T7" fmla="*/ 10 h 27"/>
                  <a:gd name="T8" fmla="*/ 27 w 64"/>
                  <a:gd name="T9" fmla="*/ 12 h 27"/>
                  <a:gd name="T10" fmla="*/ 36 w 64"/>
                  <a:gd name="T11" fmla="*/ 15 h 27"/>
                  <a:gd name="T12" fmla="*/ 44 w 64"/>
                  <a:gd name="T13" fmla="*/ 18 h 27"/>
                  <a:gd name="T14" fmla="*/ 49 w 64"/>
                  <a:gd name="T15" fmla="*/ 21 h 27"/>
                  <a:gd name="T16" fmla="*/ 54 w 64"/>
                  <a:gd name="T17" fmla="*/ 25 h 27"/>
                  <a:gd name="T18" fmla="*/ 57 w 64"/>
                  <a:gd name="T19" fmla="*/ 27 h 27"/>
                  <a:gd name="T20" fmla="*/ 64 w 64"/>
                  <a:gd name="T21" fmla="*/ 22 h 27"/>
                  <a:gd name="T22" fmla="*/ 59 w 64"/>
                  <a:gd name="T23" fmla="*/ 18 h 27"/>
                  <a:gd name="T24" fmla="*/ 53 w 64"/>
                  <a:gd name="T25" fmla="*/ 14 h 27"/>
                  <a:gd name="T26" fmla="*/ 46 w 64"/>
                  <a:gd name="T27" fmla="*/ 11 h 27"/>
                  <a:gd name="T28" fmla="*/ 38 w 64"/>
                  <a:gd name="T29" fmla="*/ 9 h 27"/>
                  <a:gd name="T30" fmla="*/ 29 w 64"/>
                  <a:gd name="T31" fmla="*/ 5 h 27"/>
                  <a:gd name="T32" fmla="*/ 20 w 64"/>
                  <a:gd name="T33" fmla="*/ 3 h 27"/>
                  <a:gd name="T34" fmla="*/ 11 w 64"/>
                  <a:gd name="T35" fmla="*/ 2 h 27"/>
                  <a:gd name="T36" fmla="*/ 4 w 64"/>
                  <a:gd name="T37" fmla="*/ 0 h 27"/>
                  <a:gd name="T38" fmla="*/ 7 w 64"/>
                  <a:gd name="T39" fmla="*/ 4 h 27"/>
                  <a:gd name="T40" fmla="*/ 4 w 64"/>
                  <a:gd name="T41" fmla="*/ 0 h 27"/>
                  <a:gd name="T42" fmla="*/ 1 w 64"/>
                  <a:gd name="T43" fmla="*/ 2 h 27"/>
                  <a:gd name="T44" fmla="*/ 0 w 64"/>
                  <a:gd name="T45" fmla="*/ 4 h 27"/>
                  <a:gd name="T46" fmla="*/ 1 w 64"/>
                  <a:gd name="T47" fmla="*/ 6 h 27"/>
                  <a:gd name="T48" fmla="*/ 4 w 64"/>
                  <a:gd name="T49" fmla="*/ 7 h 27"/>
                  <a:gd name="T50" fmla="*/ 0 w 64"/>
                  <a:gd name="T51"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7">
                    <a:moveTo>
                      <a:pt x="0" y="4"/>
                    </a:moveTo>
                    <a:lnTo>
                      <a:pt x="4" y="7"/>
                    </a:lnTo>
                    <a:lnTo>
                      <a:pt x="11" y="9"/>
                    </a:lnTo>
                    <a:lnTo>
                      <a:pt x="20" y="10"/>
                    </a:lnTo>
                    <a:lnTo>
                      <a:pt x="27" y="12"/>
                    </a:lnTo>
                    <a:lnTo>
                      <a:pt x="36" y="15"/>
                    </a:lnTo>
                    <a:lnTo>
                      <a:pt x="44" y="18"/>
                    </a:lnTo>
                    <a:lnTo>
                      <a:pt x="49" y="21"/>
                    </a:lnTo>
                    <a:lnTo>
                      <a:pt x="54" y="25"/>
                    </a:lnTo>
                    <a:lnTo>
                      <a:pt x="57" y="27"/>
                    </a:lnTo>
                    <a:lnTo>
                      <a:pt x="64" y="22"/>
                    </a:lnTo>
                    <a:lnTo>
                      <a:pt x="59" y="18"/>
                    </a:lnTo>
                    <a:lnTo>
                      <a:pt x="53" y="14"/>
                    </a:lnTo>
                    <a:lnTo>
                      <a:pt x="46" y="11"/>
                    </a:lnTo>
                    <a:lnTo>
                      <a:pt x="38" y="9"/>
                    </a:lnTo>
                    <a:lnTo>
                      <a:pt x="29" y="5"/>
                    </a:lnTo>
                    <a:lnTo>
                      <a:pt x="20" y="3"/>
                    </a:lnTo>
                    <a:lnTo>
                      <a:pt x="11" y="2"/>
                    </a:lnTo>
                    <a:lnTo>
                      <a:pt x="4" y="0"/>
                    </a:lnTo>
                    <a:lnTo>
                      <a:pt x="7" y="4"/>
                    </a:lnTo>
                    <a:lnTo>
                      <a:pt x="4" y="0"/>
                    </a:lnTo>
                    <a:lnTo>
                      <a:pt x="1" y="2"/>
                    </a:lnTo>
                    <a:lnTo>
                      <a:pt x="0" y="4"/>
                    </a:lnTo>
                    <a:lnTo>
                      <a:pt x="1" y="6"/>
                    </a:lnTo>
                    <a:lnTo>
                      <a:pt x="4"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8" name="Freeform 412"/>
              <p:cNvSpPr>
                <a:spLocks noChangeAspect="1"/>
              </p:cNvSpPr>
              <p:nvPr/>
            </p:nvSpPr>
            <p:spPr bwMode="auto">
              <a:xfrm>
                <a:off x="802" y="566"/>
                <a:ext cx="29" cy="22"/>
              </a:xfrm>
              <a:custGeom>
                <a:avLst/>
                <a:gdLst>
                  <a:gd name="T0" fmla="*/ 0 w 58"/>
                  <a:gd name="T1" fmla="*/ 3 h 45"/>
                  <a:gd name="T2" fmla="*/ 3 w 58"/>
                  <a:gd name="T3" fmla="*/ 7 h 45"/>
                  <a:gd name="T4" fmla="*/ 12 w 58"/>
                  <a:gd name="T5" fmla="*/ 7 h 45"/>
                  <a:gd name="T6" fmla="*/ 20 w 58"/>
                  <a:gd name="T7" fmla="*/ 9 h 45"/>
                  <a:gd name="T8" fmla="*/ 27 w 58"/>
                  <a:gd name="T9" fmla="*/ 14 h 45"/>
                  <a:gd name="T10" fmla="*/ 35 w 58"/>
                  <a:gd name="T11" fmla="*/ 18 h 45"/>
                  <a:gd name="T12" fmla="*/ 40 w 58"/>
                  <a:gd name="T13" fmla="*/ 25 h 45"/>
                  <a:gd name="T14" fmla="*/ 46 w 58"/>
                  <a:gd name="T15" fmla="*/ 33 h 45"/>
                  <a:gd name="T16" fmla="*/ 49 w 58"/>
                  <a:gd name="T17" fmla="*/ 39 h 45"/>
                  <a:gd name="T18" fmla="*/ 51 w 58"/>
                  <a:gd name="T19" fmla="*/ 45 h 45"/>
                  <a:gd name="T20" fmla="*/ 58 w 58"/>
                  <a:gd name="T21" fmla="*/ 45 h 45"/>
                  <a:gd name="T22" fmla="*/ 56 w 58"/>
                  <a:gd name="T23" fmla="*/ 37 h 45"/>
                  <a:gd name="T24" fmla="*/ 52 w 58"/>
                  <a:gd name="T25" fmla="*/ 29 h 45"/>
                  <a:gd name="T26" fmla="*/ 47 w 58"/>
                  <a:gd name="T27" fmla="*/ 21 h 45"/>
                  <a:gd name="T28" fmla="*/ 40 w 58"/>
                  <a:gd name="T29" fmla="*/ 14 h 45"/>
                  <a:gd name="T30" fmla="*/ 32 w 58"/>
                  <a:gd name="T31" fmla="*/ 7 h 45"/>
                  <a:gd name="T32" fmla="*/ 23 w 58"/>
                  <a:gd name="T33" fmla="*/ 2 h 45"/>
                  <a:gd name="T34" fmla="*/ 12 w 58"/>
                  <a:gd name="T35" fmla="*/ 0 h 45"/>
                  <a:gd name="T36" fmla="*/ 3 w 58"/>
                  <a:gd name="T37" fmla="*/ 0 h 45"/>
                  <a:gd name="T38" fmla="*/ 6 w 58"/>
                  <a:gd name="T39" fmla="*/ 3 h 45"/>
                  <a:gd name="T40" fmla="*/ 3 w 58"/>
                  <a:gd name="T41" fmla="*/ 0 h 45"/>
                  <a:gd name="T42" fmla="*/ 1 w 58"/>
                  <a:gd name="T43" fmla="*/ 1 h 45"/>
                  <a:gd name="T44" fmla="*/ 0 w 58"/>
                  <a:gd name="T45" fmla="*/ 3 h 45"/>
                  <a:gd name="T46" fmla="*/ 1 w 58"/>
                  <a:gd name="T47" fmla="*/ 6 h 45"/>
                  <a:gd name="T48" fmla="*/ 3 w 58"/>
                  <a:gd name="T49" fmla="*/ 7 h 45"/>
                  <a:gd name="T50" fmla="*/ 0 w 58"/>
                  <a:gd name="T51"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45">
                    <a:moveTo>
                      <a:pt x="0" y="3"/>
                    </a:moveTo>
                    <a:lnTo>
                      <a:pt x="3" y="7"/>
                    </a:lnTo>
                    <a:lnTo>
                      <a:pt x="12" y="7"/>
                    </a:lnTo>
                    <a:lnTo>
                      <a:pt x="20" y="9"/>
                    </a:lnTo>
                    <a:lnTo>
                      <a:pt x="27" y="14"/>
                    </a:lnTo>
                    <a:lnTo>
                      <a:pt x="35" y="18"/>
                    </a:lnTo>
                    <a:lnTo>
                      <a:pt x="40" y="25"/>
                    </a:lnTo>
                    <a:lnTo>
                      <a:pt x="46" y="33"/>
                    </a:lnTo>
                    <a:lnTo>
                      <a:pt x="49" y="39"/>
                    </a:lnTo>
                    <a:lnTo>
                      <a:pt x="51" y="45"/>
                    </a:lnTo>
                    <a:lnTo>
                      <a:pt x="58" y="45"/>
                    </a:lnTo>
                    <a:lnTo>
                      <a:pt x="56" y="37"/>
                    </a:lnTo>
                    <a:lnTo>
                      <a:pt x="52" y="29"/>
                    </a:lnTo>
                    <a:lnTo>
                      <a:pt x="47" y="21"/>
                    </a:lnTo>
                    <a:lnTo>
                      <a:pt x="40" y="14"/>
                    </a:lnTo>
                    <a:lnTo>
                      <a:pt x="32" y="7"/>
                    </a:lnTo>
                    <a:lnTo>
                      <a:pt x="23" y="2"/>
                    </a:lnTo>
                    <a:lnTo>
                      <a:pt x="12" y="0"/>
                    </a:lnTo>
                    <a:lnTo>
                      <a:pt x="3" y="0"/>
                    </a:lnTo>
                    <a:lnTo>
                      <a:pt x="6" y="3"/>
                    </a:lnTo>
                    <a:lnTo>
                      <a:pt x="3" y="0"/>
                    </a:lnTo>
                    <a:lnTo>
                      <a:pt x="1" y="1"/>
                    </a:lnTo>
                    <a:lnTo>
                      <a:pt x="0" y="3"/>
                    </a:lnTo>
                    <a:lnTo>
                      <a:pt x="1" y="6"/>
                    </a:lnTo>
                    <a:lnTo>
                      <a:pt x="3"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09" name="Freeform 413"/>
              <p:cNvSpPr>
                <a:spLocks noChangeAspect="1"/>
              </p:cNvSpPr>
              <p:nvPr/>
            </p:nvSpPr>
            <p:spPr bwMode="auto">
              <a:xfrm>
                <a:off x="784" y="549"/>
                <a:ext cx="21" cy="18"/>
              </a:xfrm>
              <a:custGeom>
                <a:avLst/>
                <a:gdLst>
                  <a:gd name="T0" fmla="*/ 0 w 41"/>
                  <a:gd name="T1" fmla="*/ 5 h 36"/>
                  <a:gd name="T2" fmla="*/ 5 w 41"/>
                  <a:gd name="T3" fmla="*/ 9 h 36"/>
                  <a:gd name="T4" fmla="*/ 11 w 41"/>
                  <a:gd name="T5" fmla="*/ 9 h 36"/>
                  <a:gd name="T6" fmla="*/ 17 w 41"/>
                  <a:gd name="T7" fmla="*/ 9 h 36"/>
                  <a:gd name="T8" fmla="*/ 22 w 41"/>
                  <a:gd name="T9" fmla="*/ 11 h 36"/>
                  <a:gd name="T10" fmla="*/ 25 w 41"/>
                  <a:gd name="T11" fmla="*/ 15 h 36"/>
                  <a:gd name="T12" fmla="*/ 29 w 41"/>
                  <a:gd name="T13" fmla="*/ 19 h 36"/>
                  <a:gd name="T14" fmla="*/ 31 w 41"/>
                  <a:gd name="T15" fmla="*/ 25 h 36"/>
                  <a:gd name="T16" fmla="*/ 33 w 41"/>
                  <a:gd name="T17" fmla="*/ 32 h 36"/>
                  <a:gd name="T18" fmla="*/ 35 w 41"/>
                  <a:gd name="T19" fmla="*/ 36 h 36"/>
                  <a:gd name="T20" fmla="*/ 41 w 41"/>
                  <a:gd name="T21" fmla="*/ 36 h 36"/>
                  <a:gd name="T22" fmla="*/ 40 w 41"/>
                  <a:gd name="T23" fmla="*/ 30 h 36"/>
                  <a:gd name="T24" fmla="*/ 38 w 41"/>
                  <a:gd name="T25" fmla="*/ 23 h 36"/>
                  <a:gd name="T26" fmla="*/ 36 w 41"/>
                  <a:gd name="T27" fmla="*/ 17 h 36"/>
                  <a:gd name="T28" fmla="*/ 32 w 41"/>
                  <a:gd name="T29" fmla="*/ 10 h 36"/>
                  <a:gd name="T30" fmla="*/ 26 w 41"/>
                  <a:gd name="T31" fmla="*/ 4 h 36"/>
                  <a:gd name="T32" fmla="*/ 20 w 41"/>
                  <a:gd name="T33" fmla="*/ 2 h 36"/>
                  <a:gd name="T34" fmla="*/ 11 w 41"/>
                  <a:gd name="T35" fmla="*/ 0 h 36"/>
                  <a:gd name="T36" fmla="*/ 2 w 41"/>
                  <a:gd name="T37" fmla="*/ 2 h 36"/>
                  <a:gd name="T38" fmla="*/ 7 w 41"/>
                  <a:gd name="T39" fmla="*/ 5 h 36"/>
                  <a:gd name="T40" fmla="*/ 2 w 41"/>
                  <a:gd name="T41" fmla="*/ 2 h 36"/>
                  <a:gd name="T42" fmla="*/ 0 w 41"/>
                  <a:gd name="T43" fmla="*/ 3 h 36"/>
                  <a:gd name="T44" fmla="*/ 0 w 41"/>
                  <a:gd name="T45" fmla="*/ 7 h 36"/>
                  <a:gd name="T46" fmla="*/ 1 w 41"/>
                  <a:gd name="T47" fmla="*/ 9 h 36"/>
                  <a:gd name="T48" fmla="*/ 5 w 41"/>
                  <a:gd name="T49" fmla="*/ 9 h 36"/>
                  <a:gd name="T50" fmla="*/ 0 w 41"/>
                  <a:gd name="T5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36">
                    <a:moveTo>
                      <a:pt x="0" y="5"/>
                    </a:moveTo>
                    <a:lnTo>
                      <a:pt x="5" y="9"/>
                    </a:lnTo>
                    <a:lnTo>
                      <a:pt x="11" y="9"/>
                    </a:lnTo>
                    <a:lnTo>
                      <a:pt x="17" y="9"/>
                    </a:lnTo>
                    <a:lnTo>
                      <a:pt x="22" y="11"/>
                    </a:lnTo>
                    <a:lnTo>
                      <a:pt x="25" y="15"/>
                    </a:lnTo>
                    <a:lnTo>
                      <a:pt x="29" y="19"/>
                    </a:lnTo>
                    <a:lnTo>
                      <a:pt x="31" y="25"/>
                    </a:lnTo>
                    <a:lnTo>
                      <a:pt x="33" y="32"/>
                    </a:lnTo>
                    <a:lnTo>
                      <a:pt x="35" y="36"/>
                    </a:lnTo>
                    <a:lnTo>
                      <a:pt x="41" y="36"/>
                    </a:lnTo>
                    <a:lnTo>
                      <a:pt x="40" y="30"/>
                    </a:lnTo>
                    <a:lnTo>
                      <a:pt x="38" y="23"/>
                    </a:lnTo>
                    <a:lnTo>
                      <a:pt x="36" y="17"/>
                    </a:lnTo>
                    <a:lnTo>
                      <a:pt x="32" y="10"/>
                    </a:lnTo>
                    <a:lnTo>
                      <a:pt x="26" y="4"/>
                    </a:lnTo>
                    <a:lnTo>
                      <a:pt x="20" y="2"/>
                    </a:lnTo>
                    <a:lnTo>
                      <a:pt x="11" y="0"/>
                    </a:lnTo>
                    <a:lnTo>
                      <a:pt x="2" y="2"/>
                    </a:lnTo>
                    <a:lnTo>
                      <a:pt x="7" y="5"/>
                    </a:lnTo>
                    <a:lnTo>
                      <a:pt x="2" y="2"/>
                    </a:lnTo>
                    <a:lnTo>
                      <a:pt x="0" y="3"/>
                    </a:lnTo>
                    <a:lnTo>
                      <a:pt x="0" y="7"/>
                    </a:lnTo>
                    <a:lnTo>
                      <a:pt x="1" y="9"/>
                    </a:lnTo>
                    <a:lnTo>
                      <a:pt x="5" y="9"/>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0" name="Freeform 414"/>
              <p:cNvSpPr>
                <a:spLocks noChangeAspect="1"/>
              </p:cNvSpPr>
              <p:nvPr/>
            </p:nvSpPr>
            <p:spPr bwMode="auto">
              <a:xfrm>
                <a:off x="785" y="267"/>
                <a:ext cx="309" cy="159"/>
              </a:xfrm>
              <a:custGeom>
                <a:avLst/>
                <a:gdLst>
                  <a:gd name="T0" fmla="*/ 77 w 618"/>
                  <a:gd name="T1" fmla="*/ 270 h 318"/>
                  <a:gd name="T2" fmla="*/ 54 w 618"/>
                  <a:gd name="T3" fmla="*/ 217 h 318"/>
                  <a:gd name="T4" fmla="*/ 30 w 618"/>
                  <a:gd name="T5" fmla="*/ 194 h 318"/>
                  <a:gd name="T6" fmla="*/ 7 w 618"/>
                  <a:gd name="T7" fmla="*/ 181 h 318"/>
                  <a:gd name="T8" fmla="*/ 37 w 618"/>
                  <a:gd name="T9" fmla="*/ 165 h 318"/>
                  <a:gd name="T10" fmla="*/ 89 w 618"/>
                  <a:gd name="T11" fmla="*/ 150 h 318"/>
                  <a:gd name="T12" fmla="*/ 123 w 618"/>
                  <a:gd name="T13" fmla="*/ 144 h 318"/>
                  <a:gd name="T14" fmla="*/ 150 w 618"/>
                  <a:gd name="T15" fmla="*/ 140 h 318"/>
                  <a:gd name="T16" fmla="*/ 197 w 618"/>
                  <a:gd name="T17" fmla="*/ 111 h 318"/>
                  <a:gd name="T18" fmla="*/ 253 w 618"/>
                  <a:gd name="T19" fmla="*/ 74 h 318"/>
                  <a:gd name="T20" fmla="*/ 282 w 618"/>
                  <a:gd name="T21" fmla="*/ 48 h 318"/>
                  <a:gd name="T22" fmla="*/ 298 w 618"/>
                  <a:gd name="T23" fmla="*/ 32 h 318"/>
                  <a:gd name="T24" fmla="*/ 327 w 618"/>
                  <a:gd name="T25" fmla="*/ 11 h 318"/>
                  <a:gd name="T26" fmla="*/ 359 w 618"/>
                  <a:gd name="T27" fmla="*/ 4 h 318"/>
                  <a:gd name="T28" fmla="*/ 387 w 618"/>
                  <a:gd name="T29" fmla="*/ 5 h 318"/>
                  <a:gd name="T30" fmla="*/ 415 w 618"/>
                  <a:gd name="T31" fmla="*/ 3 h 318"/>
                  <a:gd name="T32" fmla="*/ 440 w 618"/>
                  <a:gd name="T33" fmla="*/ 0 h 318"/>
                  <a:gd name="T34" fmla="*/ 472 w 618"/>
                  <a:gd name="T35" fmla="*/ 5 h 318"/>
                  <a:gd name="T36" fmla="*/ 499 w 618"/>
                  <a:gd name="T37" fmla="*/ 19 h 318"/>
                  <a:gd name="T38" fmla="*/ 524 w 618"/>
                  <a:gd name="T39" fmla="*/ 25 h 318"/>
                  <a:gd name="T40" fmla="*/ 548 w 618"/>
                  <a:gd name="T41" fmla="*/ 30 h 318"/>
                  <a:gd name="T42" fmla="*/ 536 w 618"/>
                  <a:gd name="T43" fmla="*/ 49 h 318"/>
                  <a:gd name="T44" fmla="*/ 502 w 618"/>
                  <a:gd name="T45" fmla="*/ 49 h 318"/>
                  <a:gd name="T46" fmla="*/ 461 w 618"/>
                  <a:gd name="T47" fmla="*/ 51 h 318"/>
                  <a:gd name="T48" fmla="*/ 487 w 618"/>
                  <a:gd name="T49" fmla="*/ 58 h 318"/>
                  <a:gd name="T50" fmla="*/ 542 w 618"/>
                  <a:gd name="T51" fmla="*/ 64 h 318"/>
                  <a:gd name="T52" fmla="*/ 580 w 618"/>
                  <a:gd name="T53" fmla="*/ 83 h 318"/>
                  <a:gd name="T54" fmla="*/ 549 w 618"/>
                  <a:gd name="T55" fmla="*/ 94 h 318"/>
                  <a:gd name="T56" fmla="*/ 517 w 618"/>
                  <a:gd name="T57" fmla="*/ 95 h 318"/>
                  <a:gd name="T58" fmla="*/ 488 w 618"/>
                  <a:gd name="T59" fmla="*/ 102 h 318"/>
                  <a:gd name="T60" fmla="*/ 491 w 618"/>
                  <a:gd name="T61" fmla="*/ 113 h 318"/>
                  <a:gd name="T62" fmla="*/ 512 w 618"/>
                  <a:gd name="T63" fmla="*/ 117 h 318"/>
                  <a:gd name="T64" fmla="*/ 540 w 618"/>
                  <a:gd name="T65" fmla="*/ 118 h 318"/>
                  <a:gd name="T66" fmla="*/ 563 w 618"/>
                  <a:gd name="T67" fmla="*/ 123 h 318"/>
                  <a:gd name="T68" fmla="*/ 591 w 618"/>
                  <a:gd name="T69" fmla="*/ 124 h 318"/>
                  <a:gd name="T70" fmla="*/ 617 w 618"/>
                  <a:gd name="T71" fmla="*/ 127 h 318"/>
                  <a:gd name="T72" fmla="*/ 602 w 618"/>
                  <a:gd name="T73" fmla="*/ 151 h 318"/>
                  <a:gd name="T74" fmla="*/ 562 w 618"/>
                  <a:gd name="T75" fmla="*/ 155 h 318"/>
                  <a:gd name="T76" fmla="*/ 510 w 618"/>
                  <a:gd name="T77" fmla="*/ 156 h 318"/>
                  <a:gd name="T78" fmla="*/ 477 w 618"/>
                  <a:gd name="T79" fmla="*/ 158 h 318"/>
                  <a:gd name="T80" fmla="*/ 454 w 618"/>
                  <a:gd name="T81" fmla="*/ 166 h 318"/>
                  <a:gd name="T82" fmla="*/ 423 w 618"/>
                  <a:gd name="T83" fmla="*/ 186 h 318"/>
                  <a:gd name="T84" fmla="*/ 389 w 618"/>
                  <a:gd name="T85" fmla="*/ 211 h 318"/>
                  <a:gd name="T86" fmla="*/ 404 w 618"/>
                  <a:gd name="T87" fmla="*/ 216 h 318"/>
                  <a:gd name="T88" fmla="*/ 425 w 618"/>
                  <a:gd name="T89" fmla="*/ 212 h 318"/>
                  <a:gd name="T90" fmla="*/ 446 w 618"/>
                  <a:gd name="T91" fmla="*/ 209 h 318"/>
                  <a:gd name="T92" fmla="*/ 470 w 618"/>
                  <a:gd name="T93" fmla="*/ 213 h 318"/>
                  <a:gd name="T94" fmla="*/ 477 w 618"/>
                  <a:gd name="T95" fmla="*/ 232 h 318"/>
                  <a:gd name="T96" fmla="*/ 454 w 618"/>
                  <a:gd name="T97" fmla="*/ 246 h 318"/>
                  <a:gd name="T98" fmla="*/ 434 w 618"/>
                  <a:gd name="T99" fmla="*/ 255 h 318"/>
                  <a:gd name="T100" fmla="*/ 411 w 618"/>
                  <a:gd name="T101" fmla="*/ 262 h 318"/>
                  <a:gd name="T102" fmla="*/ 386 w 618"/>
                  <a:gd name="T103" fmla="*/ 263 h 318"/>
                  <a:gd name="T104" fmla="*/ 365 w 618"/>
                  <a:gd name="T105" fmla="*/ 268 h 318"/>
                  <a:gd name="T106" fmla="*/ 347 w 618"/>
                  <a:gd name="T107" fmla="*/ 272 h 318"/>
                  <a:gd name="T108" fmla="*/ 319 w 618"/>
                  <a:gd name="T109" fmla="*/ 278 h 318"/>
                  <a:gd name="T110" fmla="*/ 268 w 618"/>
                  <a:gd name="T111" fmla="*/ 276 h 318"/>
                  <a:gd name="T112" fmla="*/ 203 w 618"/>
                  <a:gd name="T113" fmla="*/ 270 h 318"/>
                  <a:gd name="T114" fmla="*/ 166 w 618"/>
                  <a:gd name="T115" fmla="*/ 268 h 318"/>
                  <a:gd name="T116" fmla="*/ 135 w 618"/>
                  <a:gd name="T117" fmla="*/ 280 h 318"/>
                  <a:gd name="T118" fmla="*/ 111 w 618"/>
                  <a:gd name="T119" fmla="*/ 298 h 318"/>
                  <a:gd name="T120" fmla="*/ 83 w 618"/>
                  <a:gd name="T121" fmla="*/ 31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8" h="318">
                    <a:moveTo>
                      <a:pt x="77" y="318"/>
                    </a:moveTo>
                    <a:lnTo>
                      <a:pt x="78" y="301"/>
                    </a:lnTo>
                    <a:lnTo>
                      <a:pt x="78" y="285"/>
                    </a:lnTo>
                    <a:lnTo>
                      <a:pt x="77" y="270"/>
                    </a:lnTo>
                    <a:lnTo>
                      <a:pt x="74" y="255"/>
                    </a:lnTo>
                    <a:lnTo>
                      <a:pt x="69" y="241"/>
                    </a:lnTo>
                    <a:lnTo>
                      <a:pt x="62" y="228"/>
                    </a:lnTo>
                    <a:lnTo>
                      <a:pt x="54" y="217"/>
                    </a:lnTo>
                    <a:lnTo>
                      <a:pt x="45" y="207"/>
                    </a:lnTo>
                    <a:lnTo>
                      <a:pt x="40" y="202"/>
                    </a:lnTo>
                    <a:lnTo>
                      <a:pt x="36" y="197"/>
                    </a:lnTo>
                    <a:lnTo>
                      <a:pt x="30" y="194"/>
                    </a:lnTo>
                    <a:lnTo>
                      <a:pt x="24" y="190"/>
                    </a:lnTo>
                    <a:lnTo>
                      <a:pt x="19" y="187"/>
                    </a:lnTo>
                    <a:lnTo>
                      <a:pt x="13" y="184"/>
                    </a:lnTo>
                    <a:lnTo>
                      <a:pt x="7" y="181"/>
                    </a:lnTo>
                    <a:lnTo>
                      <a:pt x="0" y="179"/>
                    </a:lnTo>
                    <a:lnTo>
                      <a:pt x="10" y="174"/>
                    </a:lnTo>
                    <a:lnTo>
                      <a:pt x="23" y="170"/>
                    </a:lnTo>
                    <a:lnTo>
                      <a:pt x="37" y="165"/>
                    </a:lnTo>
                    <a:lnTo>
                      <a:pt x="50" y="162"/>
                    </a:lnTo>
                    <a:lnTo>
                      <a:pt x="63" y="157"/>
                    </a:lnTo>
                    <a:lnTo>
                      <a:pt x="77" y="154"/>
                    </a:lnTo>
                    <a:lnTo>
                      <a:pt x="89" y="150"/>
                    </a:lnTo>
                    <a:lnTo>
                      <a:pt x="99" y="148"/>
                    </a:lnTo>
                    <a:lnTo>
                      <a:pt x="108" y="146"/>
                    </a:lnTo>
                    <a:lnTo>
                      <a:pt x="116" y="144"/>
                    </a:lnTo>
                    <a:lnTo>
                      <a:pt x="123" y="144"/>
                    </a:lnTo>
                    <a:lnTo>
                      <a:pt x="130" y="143"/>
                    </a:lnTo>
                    <a:lnTo>
                      <a:pt x="137" y="142"/>
                    </a:lnTo>
                    <a:lnTo>
                      <a:pt x="143" y="141"/>
                    </a:lnTo>
                    <a:lnTo>
                      <a:pt x="150" y="140"/>
                    </a:lnTo>
                    <a:lnTo>
                      <a:pt x="156" y="136"/>
                    </a:lnTo>
                    <a:lnTo>
                      <a:pt x="169" y="128"/>
                    </a:lnTo>
                    <a:lnTo>
                      <a:pt x="183" y="120"/>
                    </a:lnTo>
                    <a:lnTo>
                      <a:pt x="197" y="111"/>
                    </a:lnTo>
                    <a:lnTo>
                      <a:pt x="212" y="102"/>
                    </a:lnTo>
                    <a:lnTo>
                      <a:pt x="226" y="93"/>
                    </a:lnTo>
                    <a:lnTo>
                      <a:pt x="240" y="83"/>
                    </a:lnTo>
                    <a:lnTo>
                      <a:pt x="253" y="74"/>
                    </a:lnTo>
                    <a:lnTo>
                      <a:pt x="265" y="64"/>
                    </a:lnTo>
                    <a:lnTo>
                      <a:pt x="271" y="58"/>
                    </a:lnTo>
                    <a:lnTo>
                      <a:pt x="276" y="53"/>
                    </a:lnTo>
                    <a:lnTo>
                      <a:pt x="282" y="48"/>
                    </a:lnTo>
                    <a:lnTo>
                      <a:pt x="287" y="43"/>
                    </a:lnTo>
                    <a:lnTo>
                      <a:pt x="291" y="40"/>
                    </a:lnTo>
                    <a:lnTo>
                      <a:pt x="295" y="35"/>
                    </a:lnTo>
                    <a:lnTo>
                      <a:pt x="298" y="32"/>
                    </a:lnTo>
                    <a:lnTo>
                      <a:pt x="302" y="29"/>
                    </a:lnTo>
                    <a:lnTo>
                      <a:pt x="311" y="21"/>
                    </a:lnTo>
                    <a:lnTo>
                      <a:pt x="319" y="15"/>
                    </a:lnTo>
                    <a:lnTo>
                      <a:pt x="327" y="11"/>
                    </a:lnTo>
                    <a:lnTo>
                      <a:pt x="334" y="7"/>
                    </a:lnTo>
                    <a:lnTo>
                      <a:pt x="342" y="5"/>
                    </a:lnTo>
                    <a:lnTo>
                      <a:pt x="350" y="4"/>
                    </a:lnTo>
                    <a:lnTo>
                      <a:pt x="359" y="4"/>
                    </a:lnTo>
                    <a:lnTo>
                      <a:pt x="370" y="5"/>
                    </a:lnTo>
                    <a:lnTo>
                      <a:pt x="374" y="5"/>
                    </a:lnTo>
                    <a:lnTo>
                      <a:pt x="381" y="5"/>
                    </a:lnTo>
                    <a:lnTo>
                      <a:pt x="387" y="5"/>
                    </a:lnTo>
                    <a:lnTo>
                      <a:pt x="395" y="5"/>
                    </a:lnTo>
                    <a:lnTo>
                      <a:pt x="402" y="4"/>
                    </a:lnTo>
                    <a:lnTo>
                      <a:pt x="409" y="3"/>
                    </a:lnTo>
                    <a:lnTo>
                      <a:pt x="415" y="3"/>
                    </a:lnTo>
                    <a:lnTo>
                      <a:pt x="420" y="2"/>
                    </a:lnTo>
                    <a:lnTo>
                      <a:pt x="425" y="0"/>
                    </a:lnTo>
                    <a:lnTo>
                      <a:pt x="432" y="0"/>
                    </a:lnTo>
                    <a:lnTo>
                      <a:pt x="440" y="0"/>
                    </a:lnTo>
                    <a:lnTo>
                      <a:pt x="448" y="0"/>
                    </a:lnTo>
                    <a:lnTo>
                      <a:pt x="456" y="2"/>
                    </a:lnTo>
                    <a:lnTo>
                      <a:pt x="464" y="3"/>
                    </a:lnTo>
                    <a:lnTo>
                      <a:pt x="472" y="5"/>
                    </a:lnTo>
                    <a:lnTo>
                      <a:pt x="478" y="7"/>
                    </a:lnTo>
                    <a:lnTo>
                      <a:pt x="487" y="12"/>
                    </a:lnTo>
                    <a:lnTo>
                      <a:pt x="493" y="17"/>
                    </a:lnTo>
                    <a:lnTo>
                      <a:pt x="499" y="19"/>
                    </a:lnTo>
                    <a:lnTo>
                      <a:pt x="503" y="22"/>
                    </a:lnTo>
                    <a:lnTo>
                      <a:pt x="510" y="22"/>
                    </a:lnTo>
                    <a:lnTo>
                      <a:pt x="517" y="23"/>
                    </a:lnTo>
                    <a:lnTo>
                      <a:pt x="524" y="25"/>
                    </a:lnTo>
                    <a:lnTo>
                      <a:pt x="531" y="26"/>
                    </a:lnTo>
                    <a:lnTo>
                      <a:pt x="538" y="27"/>
                    </a:lnTo>
                    <a:lnTo>
                      <a:pt x="544" y="28"/>
                    </a:lnTo>
                    <a:lnTo>
                      <a:pt x="548" y="30"/>
                    </a:lnTo>
                    <a:lnTo>
                      <a:pt x="552" y="32"/>
                    </a:lnTo>
                    <a:lnTo>
                      <a:pt x="548" y="38"/>
                    </a:lnTo>
                    <a:lnTo>
                      <a:pt x="544" y="44"/>
                    </a:lnTo>
                    <a:lnTo>
                      <a:pt x="536" y="49"/>
                    </a:lnTo>
                    <a:lnTo>
                      <a:pt x="526" y="50"/>
                    </a:lnTo>
                    <a:lnTo>
                      <a:pt x="519" y="50"/>
                    </a:lnTo>
                    <a:lnTo>
                      <a:pt x="511" y="49"/>
                    </a:lnTo>
                    <a:lnTo>
                      <a:pt x="502" y="49"/>
                    </a:lnTo>
                    <a:lnTo>
                      <a:pt x="492" y="49"/>
                    </a:lnTo>
                    <a:lnTo>
                      <a:pt x="480" y="49"/>
                    </a:lnTo>
                    <a:lnTo>
                      <a:pt x="470" y="50"/>
                    </a:lnTo>
                    <a:lnTo>
                      <a:pt x="461" y="51"/>
                    </a:lnTo>
                    <a:lnTo>
                      <a:pt x="453" y="53"/>
                    </a:lnTo>
                    <a:lnTo>
                      <a:pt x="463" y="55"/>
                    </a:lnTo>
                    <a:lnTo>
                      <a:pt x="476" y="56"/>
                    </a:lnTo>
                    <a:lnTo>
                      <a:pt x="487" y="58"/>
                    </a:lnTo>
                    <a:lnTo>
                      <a:pt x="501" y="59"/>
                    </a:lnTo>
                    <a:lnTo>
                      <a:pt x="514" y="61"/>
                    </a:lnTo>
                    <a:lnTo>
                      <a:pt x="527" y="63"/>
                    </a:lnTo>
                    <a:lnTo>
                      <a:pt x="542" y="64"/>
                    </a:lnTo>
                    <a:lnTo>
                      <a:pt x="556" y="64"/>
                    </a:lnTo>
                    <a:lnTo>
                      <a:pt x="574" y="67"/>
                    </a:lnTo>
                    <a:lnTo>
                      <a:pt x="582" y="75"/>
                    </a:lnTo>
                    <a:lnTo>
                      <a:pt x="580" y="83"/>
                    </a:lnTo>
                    <a:lnTo>
                      <a:pt x="572" y="90"/>
                    </a:lnTo>
                    <a:lnTo>
                      <a:pt x="565" y="93"/>
                    </a:lnTo>
                    <a:lnTo>
                      <a:pt x="557" y="93"/>
                    </a:lnTo>
                    <a:lnTo>
                      <a:pt x="549" y="94"/>
                    </a:lnTo>
                    <a:lnTo>
                      <a:pt x="540" y="94"/>
                    </a:lnTo>
                    <a:lnTo>
                      <a:pt x="531" y="94"/>
                    </a:lnTo>
                    <a:lnTo>
                      <a:pt x="524" y="95"/>
                    </a:lnTo>
                    <a:lnTo>
                      <a:pt x="517" y="95"/>
                    </a:lnTo>
                    <a:lnTo>
                      <a:pt x="511" y="96"/>
                    </a:lnTo>
                    <a:lnTo>
                      <a:pt x="503" y="98"/>
                    </a:lnTo>
                    <a:lnTo>
                      <a:pt x="495" y="101"/>
                    </a:lnTo>
                    <a:lnTo>
                      <a:pt x="488" y="102"/>
                    </a:lnTo>
                    <a:lnTo>
                      <a:pt x="480" y="103"/>
                    </a:lnTo>
                    <a:lnTo>
                      <a:pt x="483" y="108"/>
                    </a:lnTo>
                    <a:lnTo>
                      <a:pt x="486" y="111"/>
                    </a:lnTo>
                    <a:lnTo>
                      <a:pt x="491" y="113"/>
                    </a:lnTo>
                    <a:lnTo>
                      <a:pt x="495" y="114"/>
                    </a:lnTo>
                    <a:lnTo>
                      <a:pt x="500" y="116"/>
                    </a:lnTo>
                    <a:lnTo>
                      <a:pt x="506" y="117"/>
                    </a:lnTo>
                    <a:lnTo>
                      <a:pt x="512" y="117"/>
                    </a:lnTo>
                    <a:lnTo>
                      <a:pt x="519" y="117"/>
                    </a:lnTo>
                    <a:lnTo>
                      <a:pt x="527" y="117"/>
                    </a:lnTo>
                    <a:lnTo>
                      <a:pt x="534" y="118"/>
                    </a:lnTo>
                    <a:lnTo>
                      <a:pt x="540" y="118"/>
                    </a:lnTo>
                    <a:lnTo>
                      <a:pt x="547" y="119"/>
                    </a:lnTo>
                    <a:lnTo>
                      <a:pt x="553" y="120"/>
                    </a:lnTo>
                    <a:lnTo>
                      <a:pt x="557" y="121"/>
                    </a:lnTo>
                    <a:lnTo>
                      <a:pt x="563" y="123"/>
                    </a:lnTo>
                    <a:lnTo>
                      <a:pt x="568" y="124"/>
                    </a:lnTo>
                    <a:lnTo>
                      <a:pt x="574" y="124"/>
                    </a:lnTo>
                    <a:lnTo>
                      <a:pt x="582" y="124"/>
                    </a:lnTo>
                    <a:lnTo>
                      <a:pt x="591" y="124"/>
                    </a:lnTo>
                    <a:lnTo>
                      <a:pt x="599" y="124"/>
                    </a:lnTo>
                    <a:lnTo>
                      <a:pt x="607" y="124"/>
                    </a:lnTo>
                    <a:lnTo>
                      <a:pt x="614" y="125"/>
                    </a:lnTo>
                    <a:lnTo>
                      <a:pt x="617" y="127"/>
                    </a:lnTo>
                    <a:lnTo>
                      <a:pt x="618" y="131"/>
                    </a:lnTo>
                    <a:lnTo>
                      <a:pt x="615" y="139"/>
                    </a:lnTo>
                    <a:lnTo>
                      <a:pt x="610" y="147"/>
                    </a:lnTo>
                    <a:lnTo>
                      <a:pt x="602" y="151"/>
                    </a:lnTo>
                    <a:lnTo>
                      <a:pt x="592" y="154"/>
                    </a:lnTo>
                    <a:lnTo>
                      <a:pt x="584" y="154"/>
                    </a:lnTo>
                    <a:lnTo>
                      <a:pt x="574" y="154"/>
                    </a:lnTo>
                    <a:lnTo>
                      <a:pt x="562" y="155"/>
                    </a:lnTo>
                    <a:lnTo>
                      <a:pt x="548" y="155"/>
                    </a:lnTo>
                    <a:lnTo>
                      <a:pt x="534" y="155"/>
                    </a:lnTo>
                    <a:lnTo>
                      <a:pt x="522" y="156"/>
                    </a:lnTo>
                    <a:lnTo>
                      <a:pt x="510" y="156"/>
                    </a:lnTo>
                    <a:lnTo>
                      <a:pt x="500" y="156"/>
                    </a:lnTo>
                    <a:lnTo>
                      <a:pt x="492" y="156"/>
                    </a:lnTo>
                    <a:lnTo>
                      <a:pt x="484" y="157"/>
                    </a:lnTo>
                    <a:lnTo>
                      <a:pt x="477" y="158"/>
                    </a:lnTo>
                    <a:lnTo>
                      <a:pt x="471" y="159"/>
                    </a:lnTo>
                    <a:lnTo>
                      <a:pt x="465" y="162"/>
                    </a:lnTo>
                    <a:lnTo>
                      <a:pt x="460" y="164"/>
                    </a:lnTo>
                    <a:lnTo>
                      <a:pt x="454" y="166"/>
                    </a:lnTo>
                    <a:lnTo>
                      <a:pt x="448" y="170"/>
                    </a:lnTo>
                    <a:lnTo>
                      <a:pt x="441" y="174"/>
                    </a:lnTo>
                    <a:lnTo>
                      <a:pt x="432" y="179"/>
                    </a:lnTo>
                    <a:lnTo>
                      <a:pt x="423" y="186"/>
                    </a:lnTo>
                    <a:lnTo>
                      <a:pt x="412" y="193"/>
                    </a:lnTo>
                    <a:lnTo>
                      <a:pt x="403" y="199"/>
                    </a:lnTo>
                    <a:lnTo>
                      <a:pt x="395" y="205"/>
                    </a:lnTo>
                    <a:lnTo>
                      <a:pt x="389" y="211"/>
                    </a:lnTo>
                    <a:lnTo>
                      <a:pt x="386" y="216"/>
                    </a:lnTo>
                    <a:lnTo>
                      <a:pt x="392" y="216"/>
                    </a:lnTo>
                    <a:lnTo>
                      <a:pt x="399" y="216"/>
                    </a:lnTo>
                    <a:lnTo>
                      <a:pt x="404" y="216"/>
                    </a:lnTo>
                    <a:lnTo>
                      <a:pt x="410" y="215"/>
                    </a:lnTo>
                    <a:lnTo>
                      <a:pt x="415" y="215"/>
                    </a:lnTo>
                    <a:lnTo>
                      <a:pt x="420" y="213"/>
                    </a:lnTo>
                    <a:lnTo>
                      <a:pt x="425" y="212"/>
                    </a:lnTo>
                    <a:lnTo>
                      <a:pt x="430" y="211"/>
                    </a:lnTo>
                    <a:lnTo>
                      <a:pt x="434" y="210"/>
                    </a:lnTo>
                    <a:lnTo>
                      <a:pt x="440" y="209"/>
                    </a:lnTo>
                    <a:lnTo>
                      <a:pt x="446" y="209"/>
                    </a:lnTo>
                    <a:lnTo>
                      <a:pt x="451" y="209"/>
                    </a:lnTo>
                    <a:lnTo>
                      <a:pt x="457" y="209"/>
                    </a:lnTo>
                    <a:lnTo>
                      <a:pt x="464" y="211"/>
                    </a:lnTo>
                    <a:lnTo>
                      <a:pt x="470" y="213"/>
                    </a:lnTo>
                    <a:lnTo>
                      <a:pt x="476" y="217"/>
                    </a:lnTo>
                    <a:lnTo>
                      <a:pt x="480" y="222"/>
                    </a:lnTo>
                    <a:lnTo>
                      <a:pt x="480" y="226"/>
                    </a:lnTo>
                    <a:lnTo>
                      <a:pt x="477" y="232"/>
                    </a:lnTo>
                    <a:lnTo>
                      <a:pt x="472" y="235"/>
                    </a:lnTo>
                    <a:lnTo>
                      <a:pt x="466" y="240"/>
                    </a:lnTo>
                    <a:lnTo>
                      <a:pt x="460" y="243"/>
                    </a:lnTo>
                    <a:lnTo>
                      <a:pt x="454" y="246"/>
                    </a:lnTo>
                    <a:lnTo>
                      <a:pt x="449" y="248"/>
                    </a:lnTo>
                    <a:lnTo>
                      <a:pt x="445" y="250"/>
                    </a:lnTo>
                    <a:lnTo>
                      <a:pt x="440" y="253"/>
                    </a:lnTo>
                    <a:lnTo>
                      <a:pt x="434" y="255"/>
                    </a:lnTo>
                    <a:lnTo>
                      <a:pt x="430" y="256"/>
                    </a:lnTo>
                    <a:lnTo>
                      <a:pt x="424" y="258"/>
                    </a:lnTo>
                    <a:lnTo>
                      <a:pt x="418" y="261"/>
                    </a:lnTo>
                    <a:lnTo>
                      <a:pt x="411" y="262"/>
                    </a:lnTo>
                    <a:lnTo>
                      <a:pt x="405" y="262"/>
                    </a:lnTo>
                    <a:lnTo>
                      <a:pt x="399" y="262"/>
                    </a:lnTo>
                    <a:lnTo>
                      <a:pt x="392" y="263"/>
                    </a:lnTo>
                    <a:lnTo>
                      <a:pt x="386" y="263"/>
                    </a:lnTo>
                    <a:lnTo>
                      <a:pt x="380" y="264"/>
                    </a:lnTo>
                    <a:lnTo>
                      <a:pt x="374" y="265"/>
                    </a:lnTo>
                    <a:lnTo>
                      <a:pt x="370" y="266"/>
                    </a:lnTo>
                    <a:lnTo>
                      <a:pt x="365" y="268"/>
                    </a:lnTo>
                    <a:lnTo>
                      <a:pt x="362" y="269"/>
                    </a:lnTo>
                    <a:lnTo>
                      <a:pt x="357" y="270"/>
                    </a:lnTo>
                    <a:lnTo>
                      <a:pt x="352" y="271"/>
                    </a:lnTo>
                    <a:lnTo>
                      <a:pt x="347" y="272"/>
                    </a:lnTo>
                    <a:lnTo>
                      <a:pt x="341" y="275"/>
                    </a:lnTo>
                    <a:lnTo>
                      <a:pt x="334" y="276"/>
                    </a:lnTo>
                    <a:lnTo>
                      <a:pt x="327" y="277"/>
                    </a:lnTo>
                    <a:lnTo>
                      <a:pt x="319" y="278"/>
                    </a:lnTo>
                    <a:lnTo>
                      <a:pt x="311" y="278"/>
                    </a:lnTo>
                    <a:lnTo>
                      <a:pt x="299" y="278"/>
                    </a:lnTo>
                    <a:lnTo>
                      <a:pt x="286" y="277"/>
                    </a:lnTo>
                    <a:lnTo>
                      <a:pt x="268" y="276"/>
                    </a:lnTo>
                    <a:lnTo>
                      <a:pt x="251" y="275"/>
                    </a:lnTo>
                    <a:lnTo>
                      <a:pt x="234" y="273"/>
                    </a:lnTo>
                    <a:lnTo>
                      <a:pt x="218" y="271"/>
                    </a:lnTo>
                    <a:lnTo>
                      <a:pt x="203" y="270"/>
                    </a:lnTo>
                    <a:lnTo>
                      <a:pt x="192" y="268"/>
                    </a:lnTo>
                    <a:lnTo>
                      <a:pt x="183" y="266"/>
                    </a:lnTo>
                    <a:lnTo>
                      <a:pt x="174" y="266"/>
                    </a:lnTo>
                    <a:lnTo>
                      <a:pt x="166" y="268"/>
                    </a:lnTo>
                    <a:lnTo>
                      <a:pt x="158" y="270"/>
                    </a:lnTo>
                    <a:lnTo>
                      <a:pt x="150" y="272"/>
                    </a:lnTo>
                    <a:lnTo>
                      <a:pt x="142" y="276"/>
                    </a:lnTo>
                    <a:lnTo>
                      <a:pt x="135" y="280"/>
                    </a:lnTo>
                    <a:lnTo>
                      <a:pt x="129" y="285"/>
                    </a:lnTo>
                    <a:lnTo>
                      <a:pt x="123" y="290"/>
                    </a:lnTo>
                    <a:lnTo>
                      <a:pt x="118" y="293"/>
                    </a:lnTo>
                    <a:lnTo>
                      <a:pt x="111" y="298"/>
                    </a:lnTo>
                    <a:lnTo>
                      <a:pt x="104" y="301"/>
                    </a:lnTo>
                    <a:lnTo>
                      <a:pt x="96" y="306"/>
                    </a:lnTo>
                    <a:lnTo>
                      <a:pt x="89" y="310"/>
                    </a:lnTo>
                    <a:lnTo>
                      <a:pt x="83" y="314"/>
                    </a:lnTo>
                    <a:lnTo>
                      <a:pt x="77" y="318"/>
                    </a:lnTo>
                    <a:close/>
                  </a:path>
                </a:pathLst>
              </a:custGeom>
              <a:solidFill>
                <a:srgbClr val="8C3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1" name="Freeform 415"/>
              <p:cNvSpPr>
                <a:spLocks noChangeAspect="1"/>
              </p:cNvSpPr>
              <p:nvPr/>
            </p:nvSpPr>
            <p:spPr bwMode="auto">
              <a:xfrm>
                <a:off x="806" y="369"/>
                <a:ext cx="21" cy="57"/>
              </a:xfrm>
              <a:custGeom>
                <a:avLst/>
                <a:gdLst>
                  <a:gd name="T0" fmla="*/ 0 w 40"/>
                  <a:gd name="T1" fmla="*/ 6 h 115"/>
                  <a:gd name="T2" fmla="*/ 0 w 40"/>
                  <a:gd name="T3" fmla="*/ 6 h 115"/>
                  <a:gd name="T4" fmla="*/ 8 w 40"/>
                  <a:gd name="T5" fmla="*/ 16 h 115"/>
                  <a:gd name="T6" fmla="*/ 16 w 40"/>
                  <a:gd name="T7" fmla="*/ 28 h 115"/>
                  <a:gd name="T8" fmla="*/ 23 w 40"/>
                  <a:gd name="T9" fmla="*/ 39 h 115"/>
                  <a:gd name="T10" fmla="*/ 27 w 40"/>
                  <a:gd name="T11" fmla="*/ 53 h 115"/>
                  <a:gd name="T12" fmla="*/ 31 w 40"/>
                  <a:gd name="T13" fmla="*/ 67 h 115"/>
                  <a:gd name="T14" fmla="*/ 31 w 40"/>
                  <a:gd name="T15" fmla="*/ 82 h 115"/>
                  <a:gd name="T16" fmla="*/ 31 w 40"/>
                  <a:gd name="T17" fmla="*/ 98 h 115"/>
                  <a:gd name="T18" fmla="*/ 31 w 40"/>
                  <a:gd name="T19" fmla="*/ 115 h 115"/>
                  <a:gd name="T20" fmla="*/ 38 w 40"/>
                  <a:gd name="T21" fmla="*/ 115 h 115"/>
                  <a:gd name="T22" fmla="*/ 40 w 40"/>
                  <a:gd name="T23" fmla="*/ 98 h 115"/>
                  <a:gd name="T24" fmla="*/ 40 w 40"/>
                  <a:gd name="T25" fmla="*/ 82 h 115"/>
                  <a:gd name="T26" fmla="*/ 38 w 40"/>
                  <a:gd name="T27" fmla="*/ 67 h 115"/>
                  <a:gd name="T28" fmla="*/ 34 w 40"/>
                  <a:gd name="T29" fmla="*/ 51 h 115"/>
                  <a:gd name="T30" fmla="*/ 30 w 40"/>
                  <a:gd name="T31" fmla="*/ 37 h 115"/>
                  <a:gd name="T32" fmla="*/ 23 w 40"/>
                  <a:gd name="T33" fmla="*/ 23 h 115"/>
                  <a:gd name="T34" fmla="*/ 15 w 40"/>
                  <a:gd name="T35" fmla="*/ 12 h 115"/>
                  <a:gd name="T36" fmla="*/ 4 w 40"/>
                  <a:gd name="T37" fmla="*/ 1 h 115"/>
                  <a:gd name="T38" fmla="*/ 4 w 40"/>
                  <a:gd name="T39" fmla="*/ 1 h 115"/>
                  <a:gd name="T40" fmla="*/ 4 w 40"/>
                  <a:gd name="T41" fmla="*/ 1 h 115"/>
                  <a:gd name="T42" fmla="*/ 2 w 40"/>
                  <a:gd name="T43" fmla="*/ 0 h 115"/>
                  <a:gd name="T44" fmla="*/ 1 w 40"/>
                  <a:gd name="T45" fmla="*/ 1 h 115"/>
                  <a:gd name="T46" fmla="*/ 0 w 40"/>
                  <a:gd name="T47" fmla="*/ 4 h 115"/>
                  <a:gd name="T48" fmla="*/ 0 w 40"/>
                  <a:gd name="T49" fmla="*/ 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115">
                    <a:moveTo>
                      <a:pt x="0" y="6"/>
                    </a:moveTo>
                    <a:lnTo>
                      <a:pt x="0" y="6"/>
                    </a:lnTo>
                    <a:lnTo>
                      <a:pt x="8" y="16"/>
                    </a:lnTo>
                    <a:lnTo>
                      <a:pt x="16" y="28"/>
                    </a:lnTo>
                    <a:lnTo>
                      <a:pt x="23" y="39"/>
                    </a:lnTo>
                    <a:lnTo>
                      <a:pt x="27" y="53"/>
                    </a:lnTo>
                    <a:lnTo>
                      <a:pt x="31" y="67"/>
                    </a:lnTo>
                    <a:lnTo>
                      <a:pt x="31" y="82"/>
                    </a:lnTo>
                    <a:lnTo>
                      <a:pt x="31" y="98"/>
                    </a:lnTo>
                    <a:lnTo>
                      <a:pt x="31" y="115"/>
                    </a:lnTo>
                    <a:lnTo>
                      <a:pt x="38" y="115"/>
                    </a:lnTo>
                    <a:lnTo>
                      <a:pt x="40" y="98"/>
                    </a:lnTo>
                    <a:lnTo>
                      <a:pt x="40" y="82"/>
                    </a:lnTo>
                    <a:lnTo>
                      <a:pt x="38" y="67"/>
                    </a:lnTo>
                    <a:lnTo>
                      <a:pt x="34" y="51"/>
                    </a:lnTo>
                    <a:lnTo>
                      <a:pt x="30" y="37"/>
                    </a:lnTo>
                    <a:lnTo>
                      <a:pt x="23" y="23"/>
                    </a:lnTo>
                    <a:lnTo>
                      <a:pt x="15" y="12"/>
                    </a:lnTo>
                    <a:lnTo>
                      <a:pt x="4" y="1"/>
                    </a:lnTo>
                    <a:lnTo>
                      <a:pt x="4" y="1"/>
                    </a:lnTo>
                    <a:lnTo>
                      <a:pt x="4" y="1"/>
                    </a:lnTo>
                    <a:lnTo>
                      <a:pt x="2" y="0"/>
                    </a:lnTo>
                    <a:lnTo>
                      <a:pt x="1" y="1"/>
                    </a:lnTo>
                    <a:lnTo>
                      <a:pt x="0" y="4"/>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2" name="Freeform 416"/>
              <p:cNvSpPr>
                <a:spLocks noChangeAspect="1"/>
              </p:cNvSpPr>
              <p:nvPr/>
            </p:nvSpPr>
            <p:spPr bwMode="auto">
              <a:xfrm>
                <a:off x="783" y="355"/>
                <a:ext cx="26" cy="16"/>
              </a:xfrm>
              <a:custGeom>
                <a:avLst/>
                <a:gdLst>
                  <a:gd name="T0" fmla="*/ 2 w 50"/>
                  <a:gd name="T1" fmla="*/ 0 h 34"/>
                  <a:gd name="T2" fmla="*/ 2 w 50"/>
                  <a:gd name="T3" fmla="*/ 7 h 34"/>
                  <a:gd name="T4" fmla="*/ 9 w 50"/>
                  <a:gd name="T5" fmla="*/ 10 h 34"/>
                  <a:gd name="T6" fmla="*/ 15 w 50"/>
                  <a:gd name="T7" fmla="*/ 12 h 34"/>
                  <a:gd name="T8" fmla="*/ 19 w 50"/>
                  <a:gd name="T9" fmla="*/ 15 h 34"/>
                  <a:gd name="T10" fmla="*/ 25 w 50"/>
                  <a:gd name="T11" fmla="*/ 19 h 34"/>
                  <a:gd name="T12" fmla="*/ 31 w 50"/>
                  <a:gd name="T13" fmla="*/ 22 h 34"/>
                  <a:gd name="T14" fmla="*/ 37 w 50"/>
                  <a:gd name="T15" fmla="*/ 26 h 34"/>
                  <a:gd name="T16" fmla="*/ 41 w 50"/>
                  <a:gd name="T17" fmla="*/ 29 h 34"/>
                  <a:gd name="T18" fmla="*/ 46 w 50"/>
                  <a:gd name="T19" fmla="*/ 34 h 34"/>
                  <a:gd name="T20" fmla="*/ 50 w 50"/>
                  <a:gd name="T21" fmla="*/ 29 h 34"/>
                  <a:gd name="T22" fmla="*/ 46 w 50"/>
                  <a:gd name="T23" fmla="*/ 25 h 34"/>
                  <a:gd name="T24" fmla="*/ 41 w 50"/>
                  <a:gd name="T25" fmla="*/ 19 h 34"/>
                  <a:gd name="T26" fmla="*/ 35 w 50"/>
                  <a:gd name="T27" fmla="*/ 15 h 34"/>
                  <a:gd name="T28" fmla="*/ 30 w 50"/>
                  <a:gd name="T29" fmla="*/ 12 h 34"/>
                  <a:gd name="T30" fmla="*/ 24 w 50"/>
                  <a:gd name="T31" fmla="*/ 9 h 34"/>
                  <a:gd name="T32" fmla="*/ 17 w 50"/>
                  <a:gd name="T33" fmla="*/ 5 h 34"/>
                  <a:gd name="T34" fmla="*/ 11 w 50"/>
                  <a:gd name="T35" fmla="*/ 3 h 34"/>
                  <a:gd name="T36" fmla="*/ 4 w 50"/>
                  <a:gd name="T37" fmla="*/ 0 h 34"/>
                  <a:gd name="T38" fmla="*/ 4 w 50"/>
                  <a:gd name="T39" fmla="*/ 7 h 34"/>
                  <a:gd name="T40" fmla="*/ 4 w 50"/>
                  <a:gd name="T41" fmla="*/ 0 h 34"/>
                  <a:gd name="T42" fmla="*/ 1 w 50"/>
                  <a:gd name="T43" fmla="*/ 0 h 34"/>
                  <a:gd name="T44" fmla="*/ 0 w 50"/>
                  <a:gd name="T45" fmla="*/ 3 h 34"/>
                  <a:gd name="T46" fmla="*/ 0 w 50"/>
                  <a:gd name="T47" fmla="*/ 5 h 34"/>
                  <a:gd name="T48" fmla="*/ 2 w 50"/>
                  <a:gd name="T49" fmla="*/ 7 h 34"/>
                  <a:gd name="T50" fmla="*/ 2 w 50"/>
                  <a:gd name="T5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4">
                    <a:moveTo>
                      <a:pt x="2" y="0"/>
                    </a:moveTo>
                    <a:lnTo>
                      <a:pt x="2" y="7"/>
                    </a:lnTo>
                    <a:lnTo>
                      <a:pt x="9" y="10"/>
                    </a:lnTo>
                    <a:lnTo>
                      <a:pt x="15" y="12"/>
                    </a:lnTo>
                    <a:lnTo>
                      <a:pt x="19" y="15"/>
                    </a:lnTo>
                    <a:lnTo>
                      <a:pt x="25" y="19"/>
                    </a:lnTo>
                    <a:lnTo>
                      <a:pt x="31" y="22"/>
                    </a:lnTo>
                    <a:lnTo>
                      <a:pt x="37" y="26"/>
                    </a:lnTo>
                    <a:lnTo>
                      <a:pt x="41" y="29"/>
                    </a:lnTo>
                    <a:lnTo>
                      <a:pt x="46" y="34"/>
                    </a:lnTo>
                    <a:lnTo>
                      <a:pt x="50" y="29"/>
                    </a:lnTo>
                    <a:lnTo>
                      <a:pt x="46" y="25"/>
                    </a:lnTo>
                    <a:lnTo>
                      <a:pt x="41" y="19"/>
                    </a:lnTo>
                    <a:lnTo>
                      <a:pt x="35" y="15"/>
                    </a:lnTo>
                    <a:lnTo>
                      <a:pt x="30" y="12"/>
                    </a:lnTo>
                    <a:lnTo>
                      <a:pt x="24" y="9"/>
                    </a:lnTo>
                    <a:lnTo>
                      <a:pt x="17" y="5"/>
                    </a:lnTo>
                    <a:lnTo>
                      <a:pt x="11" y="3"/>
                    </a:lnTo>
                    <a:lnTo>
                      <a:pt x="4" y="0"/>
                    </a:lnTo>
                    <a:lnTo>
                      <a:pt x="4" y="7"/>
                    </a:lnTo>
                    <a:lnTo>
                      <a:pt x="4" y="0"/>
                    </a:lnTo>
                    <a:lnTo>
                      <a:pt x="1" y="0"/>
                    </a:lnTo>
                    <a:lnTo>
                      <a:pt x="0" y="3"/>
                    </a:lnTo>
                    <a:lnTo>
                      <a:pt x="0" y="5"/>
                    </a:lnTo>
                    <a:lnTo>
                      <a:pt x="2" y="7"/>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3" name="Freeform 417"/>
              <p:cNvSpPr>
                <a:spLocks noChangeAspect="1"/>
              </p:cNvSpPr>
              <p:nvPr/>
            </p:nvSpPr>
            <p:spPr bwMode="auto">
              <a:xfrm>
                <a:off x="784" y="339"/>
                <a:ext cx="51" cy="19"/>
              </a:xfrm>
              <a:custGeom>
                <a:avLst/>
                <a:gdLst>
                  <a:gd name="T0" fmla="*/ 100 w 101"/>
                  <a:gd name="T1" fmla="*/ 0 h 38"/>
                  <a:gd name="T2" fmla="*/ 99 w 101"/>
                  <a:gd name="T3" fmla="*/ 0 h 38"/>
                  <a:gd name="T4" fmla="*/ 89 w 101"/>
                  <a:gd name="T5" fmla="*/ 3 h 38"/>
                  <a:gd name="T6" fmla="*/ 77 w 101"/>
                  <a:gd name="T7" fmla="*/ 6 h 38"/>
                  <a:gd name="T8" fmla="*/ 63 w 101"/>
                  <a:gd name="T9" fmla="*/ 10 h 38"/>
                  <a:gd name="T10" fmla="*/ 49 w 101"/>
                  <a:gd name="T11" fmla="*/ 14 h 38"/>
                  <a:gd name="T12" fmla="*/ 37 w 101"/>
                  <a:gd name="T13" fmla="*/ 18 h 38"/>
                  <a:gd name="T14" fmla="*/ 23 w 101"/>
                  <a:gd name="T15" fmla="*/ 22 h 38"/>
                  <a:gd name="T16" fmla="*/ 10 w 101"/>
                  <a:gd name="T17" fmla="*/ 27 h 38"/>
                  <a:gd name="T18" fmla="*/ 0 w 101"/>
                  <a:gd name="T19" fmla="*/ 31 h 38"/>
                  <a:gd name="T20" fmla="*/ 2 w 101"/>
                  <a:gd name="T21" fmla="*/ 38 h 38"/>
                  <a:gd name="T22" fmla="*/ 13 w 101"/>
                  <a:gd name="T23" fmla="*/ 34 h 38"/>
                  <a:gd name="T24" fmla="*/ 25 w 101"/>
                  <a:gd name="T25" fmla="*/ 29 h 38"/>
                  <a:gd name="T26" fmla="*/ 39 w 101"/>
                  <a:gd name="T27" fmla="*/ 25 h 38"/>
                  <a:gd name="T28" fmla="*/ 52 w 101"/>
                  <a:gd name="T29" fmla="*/ 21 h 38"/>
                  <a:gd name="T30" fmla="*/ 66 w 101"/>
                  <a:gd name="T31" fmla="*/ 17 h 38"/>
                  <a:gd name="T32" fmla="*/ 79 w 101"/>
                  <a:gd name="T33" fmla="*/ 13 h 38"/>
                  <a:gd name="T34" fmla="*/ 91 w 101"/>
                  <a:gd name="T35" fmla="*/ 10 h 38"/>
                  <a:gd name="T36" fmla="*/ 101 w 101"/>
                  <a:gd name="T37" fmla="*/ 7 h 38"/>
                  <a:gd name="T38" fmla="*/ 100 w 101"/>
                  <a:gd name="T39" fmla="*/ 7 h 38"/>
                  <a:gd name="T40" fmla="*/ 100 w 101"/>
                  <a:gd name="T4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38">
                    <a:moveTo>
                      <a:pt x="100" y="0"/>
                    </a:moveTo>
                    <a:lnTo>
                      <a:pt x="99" y="0"/>
                    </a:lnTo>
                    <a:lnTo>
                      <a:pt x="89" y="3"/>
                    </a:lnTo>
                    <a:lnTo>
                      <a:pt x="77" y="6"/>
                    </a:lnTo>
                    <a:lnTo>
                      <a:pt x="63" y="10"/>
                    </a:lnTo>
                    <a:lnTo>
                      <a:pt x="49" y="14"/>
                    </a:lnTo>
                    <a:lnTo>
                      <a:pt x="37" y="18"/>
                    </a:lnTo>
                    <a:lnTo>
                      <a:pt x="23" y="22"/>
                    </a:lnTo>
                    <a:lnTo>
                      <a:pt x="10" y="27"/>
                    </a:lnTo>
                    <a:lnTo>
                      <a:pt x="0" y="31"/>
                    </a:lnTo>
                    <a:lnTo>
                      <a:pt x="2" y="38"/>
                    </a:lnTo>
                    <a:lnTo>
                      <a:pt x="13" y="34"/>
                    </a:lnTo>
                    <a:lnTo>
                      <a:pt x="25" y="29"/>
                    </a:lnTo>
                    <a:lnTo>
                      <a:pt x="39" y="25"/>
                    </a:lnTo>
                    <a:lnTo>
                      <a:pt x="52" y="21"/>
                    </a:lnTo>
                    <a:lnTo>
                      <a:pt x="66" y="17"/>
                    </a:lnTo>
                    <a:lnTo>
                      <a:pt x="79" y="13"/>
                    </a:lnTo>
                    <a:lnTo>
                      <a:pt x="91" y="10"/>
                    </a:lnTo>
                    <a:lnTo>
                      <a:pt x="101" y="7"/>
                    </a:lnTo>
                    <a:lnTo>
                      <a:pt x="100" y="7"/>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4" name="Freeform 418"/>
              <p:cNvSpPr>
                <a:spLocks noChangeAspect="1"/>
              </p:cNvSpPr>
              <p:nvPr/>
            </p:nvSpPr>
            <p:spPr bwMode="auto">
              <a:xfrm>
                <a:off x="835" y="333"/>
                <a:ext cx="29" cy="10"/>
              </a:xfrm>
              <a:custGeom>
                <a:avLst/>
                <a:gdLst>
                  <a:gd name="T0" fmla="*/ 54 w 59"/>
                  <a:gd name="T1" fmla="*/ 0 h 18"/>
                  <a:gd name="T2" fmla="*/ 55 w 59"/>
                  <a:gd name="T3" fmla="*/ 0 h 18"/>
                  <a:gd name="T4" fmla="*/ 50 w 59"/>
                  <a:gd name="T5" fmla="*/ 3 h 18"/>
                  <a:gd name="T6" fmla="*/ 44 w 59"/>
                  <a:gd name="T7" fmla="*/ 4 h 18"/>
                  <a:gd name="T8" fmla="*/ 38 w 59"/>
                  <a:gd name="T9" fmla="*/ 6 h 18"/>
                  <a:gd name="T10" fmla="*/ 31 w 59"/>
                  <a:gd name="T11" fmla="*/ 7 h 18"/>
                  <a:gd name="T12" fmla="*/ 24 w 59"/>
                  <a:gd name="T13" fmla="*/ 8 h 18"/>
                  <a:gd name="T14" fmla="*/ 17 w 59"/>
                  <a:gd name="T15" fmla="*/ 8 h 18"/>
                  <a:gd name="T16" fmla="*/ 9 w 59"/>
                  <a:gd name="T17" fmla="*/ 9 h 18"/>
                  <a:gd name="T18" fmla="*/ 0 w 59"/>
                  <a:gd name="T19" fmla="*/ 11 h 18"/>
                  <a:gd name="T20" fmla="*/ 0 w 59"/>
                  <a:gd name="T21" fmla="*/ 18 h 18"/>
                  <a:gd name="T22" fmla="*/ 9 w 59"/>
                  <a:gd name="T23" fmla="*/ 16 h 18"/>
                  <a:gd name="T24" fmla="*/ 17 w 59"/>
                  <a:gd name="T25" fmla="*/ 15 h 18"/>
                  <a:gd name="T26" fmla="*/ 24 w 59"/>
                  <a:gd name="T27" fmla="*/ 15 h 18"/>
                  <a:gd name="T28" fmla="*/ 31 w 59"/>
                  <a:gd name="T29" fmla="*/ 14 h 18"/>
                  <a:gd name="T30" fmla="*/ 38 w 59"/>
                  <a:gd name="T31" fmla="*/ 13 h 18"/>
                  <a:gd name="T32" fmla="*/ 44 w 59"/>
                  <a:gd name="T33" fmla="*/ 11 h 18"/>
                  <a:gd name="T34" fmla="*/ 52 w 59"/>
                  <a:gd name="T35" fmla="*/ 10 h 18"/>
                  <a:gd name="T36" fmla="*/ 58 w 59"/>
                  <a:gd name="T37" fmla="*/ 7 h 18"/>
                  <a:gd name="T38" fmla="*/ 59 w 59"/>
                  <a:gd name="T39" fmla="*/ 7 h 18"/>
                  <a:gd name="T40" fmla="*/ 54 w 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18">
                    <a:moveTo>
                      <a:pt x="54" y="0"/>
                    </a:moveTo>
                    <a:lnTo>
                      <a:pt x="55" y="0"/>
                    </a:lnTo>
                    <a:lnTo>
                      <a:pt x="50" y="3"/>
                    </a:lnTo>
                    <a:lnTo>
                      <a:pt x="44" y="4"/>
                    </a:lnTo>
                    <a:lnTo>
                      <a:pt x="38" y="6"/>
                    </a:lnTo>
                    <a:lnTo>
                      <a:pt x="31" y="7"/>
                    </a:lnTo>
                    <a:lnTo>
                      <a:pt x="24" y="8"/>
                    </a:lnTo>
                    <a:lnTo>
                      <a:pt x="17" y="8"/>
                    </a:lnTo>
                    <a:lnTo>
                      <a:pt x="9" y="9"/>
                    </a:lnTo>
                    <a:lnTo>
                      <a:pt x="0" y="11"/>
                    </a:lnTo>
                    <a:lnTo>
                      <a:pt x="0" y="18"/>
                    </a:lnTo>
                    <a:lnTo>
                      <a:pt x="9" y="16"/>
                    </a:lnTo>
                    <a:lnTo>
                      <a:pt x="17" y="15"/>
                    </a:lnTo>
                    <a:lnTo>
                      <a:pt x="24" y="15"/>
                    </a:lnTo>
                    <a:lnTo>
                      <a:pt x="31" y="14"/>
                    </a:lnTo>
                    <a:lnTo>
                      <a:pt x="38" y="13"/>
                    </a:lnTo>
                    <a:lnTo>
                      <a:pt x="44" y="11"/>
                    </a:lnTo>
                    <a:lnTo>
                      <a:pt x="52" y="10"/>
                    </a:lnTo>
                    <a:lnTo>
                      <a:pt x="58" y="7"/>
                    </a:lnTo>
                    <a:lnTo>
                      <a:pt x="59" y="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5" name="Freeform 419"/>
              <p:cNvSpPr>
                <a:spLocks noChangeAspect="1"/>
              </p:cNvSpPr>
              <p:nvPr/>
            </p:nvSpPr>
            <p:spPr bwMode="auto">
              <a:xfrm>
                <a:off x="862" y="298"/>
                <a:ext cx="57" cy="39"/>
              </a:xfrm>
              <a:custGeom>
                <a:avLst/>
                <a:gdLst>
                  <a:gd name="T0" fmla="*/ 110 w 114"/>
                  <a:gd name="T1" fmla="*/ 0 h 79"/>
                  <a:gd name="T2" fmla="*/ 110 w 114"/>
                  <a:gd name="T3" fmla="*/ 0 h 79"/>
                  <a:gd name="T4" fmla="*/ 98 w 114"/>
                  <a:gd name="T5" fmla="*/ 10 h 79"/>
                  <a:gd name="T6" fmla="*/ 84 w 114"/>
                  <a:gd name="T7" fmla="*/ 19 h 79"/>
                  <a:gd name="T8" fmla="*/ 70 w 114"/>
                  <a:gd name="T9" fmla="*/ 28 h 79"/>
                  <a:gd name="T10" fmla="*/ 57 w 114"/>
                  <a:gd name="T11" fmla="*/ 37 h 79"/>
                  <a:gd name="T12" fmla="*/ 42 w 114"/>
                  <a:gd name="T13" fmla="*/ 47 h 79"/>
                  <a:gd name="T14" fmla="*/ 28 w 114"/>
                  <a:gd name="T15" fmla="*/ 56 h 79"/>
                  <a:gd name="T16" fmla="*/ 14 w 114"/>
                  <a:gd name="T17" fmla="*/ 64 h 79"/>
                  <a:gd name="T18" fmla="*/ 0 w 114"/>
                  <a:gd name="T19" fmla="*/ 72 h 79"/>
                  <a:gd name="T20" fmla="*/ 5 w 114"/>
                  <a:gd name="T21" fmla="*/ 79 h 79"/>
                  <a:gd name="T22" fmla="*/ 19 w 114"/>
                  <a:gd name="T23" fmla="*/ 71 h 79"/>
                  <a:gd name="T24" fmla="*/ 32 w 114"/>
                  <a:gd name="T25" fmla="*/ 63 h 79"/>
                  <a:gd name="T26" fmla="*/ 46 w 114"/>
                  <a:gd name="T27" fmla="*/ 53 h 79"/>
                  <a:gd name="T28" fmla="*/ 61 w 114"/>
                  <a:gd name="T29" fmla="*/ 44 h 79"/>
                  <a:gd name="T30" fmla="*/ 75 w 114"/>
                  <a:gd name="T31" fmla="*/ 35 h 79"/>
                  <a:gd name="T32" fmla="*/ 89 w 114"/>
                  <a:gd name="T33" fmla="*/ 26 h 79"/>
                  <a:gd name="T34" fmla="*/ 103 w 114"/>
                  <a:gd name="T35" fmla="*/ 17 h 79"/>
                  <a:gd name="T36" fmla="*/ 114 w 114"/>
                  <a:gd name="T37" fmla="*/ 5 h 79"/>
                  <a:gd name="T38" fmla="*/ 114 w 114"/>
                  <a:gd name="T39" fmla="*/ 5 h 79"/>
                  <a:gd name="T40" fmla="*/ 110 w 114"/>
                  <a:gd name="T4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79">
                    <a:moveTo>
                      <a:pt x="110" y="0"/>
                    </a:moveTo>
                    <a:lnTo>
                      <a:pt x="110" y="0"/>
                    </a:lnTo>
                    <a:lnTo>
                      <a:pt x="98" y="10"/>
                    </a:lnTo>
                    <a:lnTo>
                      <a:pt x="84" y="19"/>
                    </a:lnTo>
                    <a:lnTo>
                      <a:pt x="70" y="28"/>
                    </a:lnTo>
                    <a:lnTo>
                      <a:pt x="57" y="37"/>
                    </a:lnTo>
                    <a:lnTo>
                      <a:pt x="42" y="47"/>
                    </a:lnTo>
                    <a:lnTo>
                      <a:pt x="28" y="56"/>
                    </a:lnTo>
                    <a:lnTo>
                      <a:pt x="14" y="64"/>
                    </a:lnTo>
                    <a:lnTo>
                      <a:pt x="0" y="72"/>
                    </a:lnTo>
                    <a:lnTo>
                      <a:pt x="5" y="79"/>
                    </a:lnTo>
                    <a:lnTo>
                      <a:pt x="19" y="71"/>
                    </a:lnTo>
                    <a:lnTo>
                      <a:pt x="32" y="63"/>
                    </a:lnTo>
                    <a:lnTo>
                      <a:pt x="46" y="53"/>
                    </a:lnTo>
                    <a:lnTo>
                      <a:pt x="61" y="44"/>
                    </a:lnTo>
                    <a:lnTo>
                      <a:pt x="75" y="35"/>
                    </a:lnTo>
                    <a:lnTo>
                      <a:pt x="89" y="26"/>
                    </a:lnTo>
                    <a:lnTo>
                      <a:pt x="103" y="17"/>
                    </a:lnTo>
                    <a:lnTo>
                      <a:pt x="114" y="5"/>
                    </a:lnTo>
                    <a:lnTo>
                      <a:pt x="114" y="5"/>
                    </a:lnTo>
                    <a:lnTo>
                      <a:pt x="1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6" name="Freeform 420"/>
              <p:cNvSpPr>
                <a:spLocks noChangeAspect="1"/>
              </p:cNvSpPr>
              <p:nvPr/>
            </p:nvSpPr>
            <p:spPr bwMode="auto">
              <a:xfrm>
                <a:off x="916" y="280"/>
                <a:ext cx="21" cy="20"/>
              </a:xfrm>
              <a:custGeom>
                <a:avLst/>
                <a:gdLst>
                  <a:gd name="T0" fmla="*/ 36 w 41"/>
                  <a:gd name="T1" fmla="*/ 0 h 39"/>
                  <a:gd name="T2" fmla="*/ 36 w 41"/>
                  <a:gd name="T3" fmla="*/ 0 h 39"/>
                  <a:gd name="T4" fmla="*/ 33 w 41"/>
                  <a:gd name="T5" fmla="*/ 1 h 39"/>
                  <a:gd name="T6" fmla="*/ 28 w 41"/>
                  <a:gd name="T7" fmla="*/ 6 h 39"/>
                  <a:gd name="T8" fmla="*/ 26 w 41"/>
                  <a:gd name="T9" fmla="*/ 10 h 39"/>
                  <a:gd name="T10" fmla="*/ 22 w 41"/>
                  <a:gd name="T11" fmla="*/ 13 h 39"/>
                  <a:gd name="T12" fmla="*/ 17 w 41"/>
                  <a:gd name="T13" fmla="*/ 18 h 39"/>
                  <a:gd name="T14" fmla="*/ 11 w 41"/>
                  <a:gd name="T15" fmla="*/ 24 h 39"/>
                  <a:gd name="T16" fmla="*/ 5 w 41"/>
                  <a:gd name="T17" fmla="*/ 29 h 39"/>
                  <a:gd name="T18" fmla="*/ 0 w 41"/>
                  <a:gd name="T19" fmla="*/ 34 h 39"/>
                  <a:gd name="T20" fmla="*/ 4 w 41"/>
                  <a:gd name="T21" fmla="*/ 39 h 39"/>
                  <a:gd name="T22" fmla="*/ 10 w 41"/>
                  <a:gd name="T23" fmla="*/ 33 h 39"/>
                  <a:gd name="T24" fmla="*/ 16 w 41"/>
                  <a:gd name="T25" fmla="*/ 29 h 39"/>
                  <a:gd name="T26" fmla="*/ 22 w 41"/>
                  <a:gd name="T27" fmla="*/ 23 h 39"/>
                  <a:gd name="T28" fmla="*/ 26 w 41"/>
                  <a:gd name="T29" fmla="*/ 19 h 39"/>
                  <a:gd name="T30" fmla="*/ 31 w 41"/>
                  <a:gd name="T31" fmla="*/ 15 h 39"/>
                  <a:gd name="T32" fmla="*/ 35 w 41"/>
                  <a:gd name="T33" fmla="*/ 10 h 39"/>
                  <a:gd name="T34" fmla="*/ 38 w 41"/>
                  <a:gd name="T35" fmla="*/ 8 h 39"/>
                  <a:gd name="T36" fmla="*/ 41 w 41"/>
                  <a:gd name="T37" fmla="*/ 5 h 39"/>
                  <a:gd name="T38" fmla="*/ 41 w 41"/>
                  <a:gd name="T39" fmla="*/ 5 h 39"/>
                  <a:gd name="T40" fmla="*/ 36 w 41"/>
                  <a:gd name="T4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6" y="0"/>
                    </a:moveTo>
                    <a:lnTo>
                      <a:pt x="36" y="0"/>
                    </a:lnTo>
                    <a:lnTo>
                      <a:pt x="33" y="1"/>
                    </a:lnTo>
                    <a:lnTo>
                      <a:pt x="28" y="6"/>
                    </a:lnTo>
                    <a:lnTo>
                      <a:pt x="26" y="10"/>
                    </a:lnTo>
                    <a:lnTo>
                      <a:pt x="22" y="13"/>
                    </a:lnTo>
                    <a:lnTo>
                      <a:pt x="17" y="18"/>
                    </a:lnTo>
                    <a:lnTo>
                      <a:pt x="11" y="24"/>
                    </a:lnTo>
                    <a:lnTo>
                      <a:pt x="5" y="29"/>
                    </a:lnTo>
                    <a:lnTo>
                      <a:pt x="0" y="34"/>
                    </a:lnTo>
                    <a:lnTo>
                      <a:pt x="4" y="39"/>
                    </a:lnTo>
                    <a:lnTo>
                      <a:pt x="10" y="33"/>
                    </a:lnTo>
                    <a:lnTo>
                      <a:pt x="16" y="29"/>
                    </a:lnTo>
                    <a:lnTo>
                      <a:pt x="22" y="23"/>
                    </a:lnTo>
                    <a:lnTo>
                      <a:pt x="26" y="19"/>
                    </a:lnTo>
                    <a:lnTo>
                      <a:pt x="31" y="15"/>
                    </a:lnTo>
                    <a:lnTo>
                      <a:pt x="35" y="10"/>
                    </a:lnTo>
                    <a:lnTo>
                      <a:pt x="38" y="8"/>
                    </a:lnTo>
                    <a:lnTo>
                      <a:pt x="41" y="5"/>
                    </a:lnTo>
                    <a:lnTo>
                      <a:pt x="41" y="5"/>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7" name="Freeform 421"/>
              <p:cNvSpPr>
                <a:spLocks noChangeAspect="1"/>
              </p:cNvSpPr>
              <p:nvPr/>
            </p:nvSpPr>
            <p:spPr bwMode="auto">
              <a:xfrm>
                <a:off x="935" y="267"/>
                <a:ext cx="35" cy="16"/>
              </a:xfrm>
              <a:custGeom>
                <a:avLst/>
                <a:gdLst>
                  <a:gd name="T0" fmla="*/ 71 w 71"/>
                  <a:gd name="T1" fmla="*/ 3 h 33"/>
                  <a:gd name="T2" fmla="*/ 71 w 71"/>
                  <a:gd name="T3" fmla="*/ 3 h 33"/>
                  <a:gd name="T4" fmla="*/ 60 w 71"/>
                  <a:gd name="T5" fmla="*/ 0 h 33"/>
                  <a:gd name="T6" fmla="*/ 51 w 71"/>
                  <a:gd name="T7" fmla="*/ 1 h 33"/>
                  <a:gd name="T8" fmla="*/ 43 w 71"/>
                  <a:gd name="T9" fmla="*/ 3 h 33"/>
                  <a:gd name="T10" fmla="*/ 34 w 71"/>
                  <a:gd name="T11" fmla="*/ 5 h 33"/>
                  <a:gd name="T12" fmla="*/ 27 w 71"/>
                  <a:gd name="T13" fmla="*/ 8 h 33"/>
                  <a:gd name="T14" fmla="*/ 18 w 71"/>
                  <a:gd name="T15" fmla="*/ 13 h 33"/>
                  <a:gd name="T16" fmla="*/ 10 w 71"/>
                  <a:gd name="T17" fmla="*/ 19 h 33"/>
                  <a:gd name="T18" fmla="*/ 0 w 71"/>
                  <a:gd name="T19" fmla="*/ 28 h 33"/>
                  <a:gd name="T20" fmla="*/ 5 w 71"/>
                  <a:gd name="T21" fmla="*/ 33 h 33"/>
                  <a:gd name="T22" fmla="*/ 14 w 71"/>
                  <a:gd name="T23" fmla="*/ 26 h 33"/>
                  <a:gd name="T24" fmla="*/ 22 w 71"/>
                  <a:gd name="T25" fmla="*/ 20 h 33"/>
                  <a:gd name="T26" fmla="*/ 29 w 71"/>
                  <a:gd name="T27" fmla="*/ 15 h 33"/>
                  <a:gd name="T28" fmla="*/ 36 w 71"/>
                  <a:gd name="T29" fmla="*/ 12 h 33"/>
                  <a:gd name="T30" fmla="*/ 43 w 71"/>
                  <a:gd name="T31" fmla="*/ 9 h 33"/>
                  <a:gd name="T32" fmla="*/ 51 w 71"/>
                  <a:gd name="T33" fmla="*/ 8 h 33"/>
                  <a:gd name="T34" fmla="*/ 60 w 71"/>
                  <a:gd name="T35" fmla="*/ 9 h 33"/>
                  <a:gd name="T36" fmla="*/ 71 w 71"/>
                  <a:gd name="T37" fmla="*/ 9 h 33"/>
                  <a:gd name="T38" fmla="*/ 71 w 71"/>
                  <a:gd name="T39" fmla="*/ 9 h 33"/>
                  <a:gd name="T40" fmla="*/ 71 w 71"/>
                  <a:gd name="T41"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33">
                    <a:moveTo>
                      <a:pt x="71" y="3"/>
                    </a:moveTo>
                    <a:lnTo>
                      <a:pt x="71" y="3"/>
                    </a:lnTo>
                    <a:lnTo>
                      <a:pt x="60" y="0"/>
                    </a:lnTo>
                    <a:lnTo>
                      <a:pt x="51" y="1"/>
                    </a:lnTo>
                    <a:lnTo>
                      <a:pt x="43" y="3"/>
                    </a:lnTo>
                    <a:lnTo>
                      <a:pt x="34" y="5"/>
                    </a:lnTo>
                    <a:lnTo>
                      <a:pt x="27" y="8"/>
                    </a:lnTo>
                    <a:lnTo>
                      <a:pt x="18" y="13"/>
                    </a:lnTo>
                    <a:lnTo>
                      <a:pt x="10" y="19"/>
                    </a:lnTo>
                    <a:lnTo>
                      <a:pt x="0" y="28"/>
                    </a:lnTo>
                    <a:lnTo>
                      <a:pt x="5" y="33"/>
                    </a:lnTo>
                    <a:lnTo>
                      <a:pt x="14" y="26"/>
                    </a:lnTo>
                    <a:lnTo>
                      <a:pt x="22" y="20"/>
                    </a:lnTo>
                    <a:lnTo>
                      <a:pt x="29" y="15"/>
                    </a:lnTo>
                    <a:lnTo>
                      <a:pt x="36" y="12"/>
                    </a:lnTo>
                    <a:lnTo>
                      <a:pt x="43" y="9"/>
                    </a:lnTo>
                    <a:lnTo>
                      <a:pt x="51" y="8"/>
                    </a:lnTo>
                    <a:lnTo>
                      <a:pt x="60" y="9"/>
                    </a:lnTo>
                    <a:lnTo>
                      <a:pt x="71" y="9"/>
                    </a:lnTo>
                    <a:lnTo>
                      <a:pt x="71" y="9"/>
                    </a:lnTo>
                    <a:lnTo>
                      <a:pt x="7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8" name="Freeform 422"/>
              <p:cNvSpPr>
                <a:spLocks noChangeAspect="1"/>
              </p:cNvSpPr>
              <p:nvPr/>
            </p:nvSpPr>
            <p:spPr bwMode="auto">
              <a:xfrm>
                <a:off x="970" y="266"/>
                <a:ext cx="25" cy="6"/>
              </a:xfrm>
              <a:custGeom>
                <a:avLst/>
                <a:gdLst>
                  <a:gd name="T0" fmla="*/ 50 w 50"/>
                  <a:gd name="T1" fmla="*/ 0 h 12"/>
                  <a:gd name="T2" fmla="*/ 50 w 50"/>
                  <a:gd name="T3" fmla="*/ 0 h 12"/>
                  <a:gd name="T4" fmla="*/ 45 w 50"/>
                  <a:gd name="T5" fmla="*/ 1 h 12"/>
                  <a:gd name="T6" fmla="*/ 39 w 50"/>
                  <a:gd name="T7" fmla="*/ 1 h 12"/>
                  <a:gd name="T8" fmla="*/ 32 w 50"/>
                  <a:gd name="T9" fmla="*/ 2 h 12"/>
                  <a:gd name="T10" fmla="*/ 25 w 50"/>
                  <a:gd name="T11" fmla="*/ 4 h 12"/>
                  <a:gd name="T12" fmla="*/ 17 w 50"/>
                  <a:gd name="T13" fmla="*/ 2 h 12"/>
                  <a:gd name="T14" fmla="*/ 11 w 50"/>
                  <a:gd name="T15" fmla="*/ 2 h 12"/>
                  <a:gd name="T16" fmla="*/ 4 w 50"/>
                  <a:gd name="T17" fmla="*/ 2 h 12"/>
                  <a:gd name="T18" fmla="*/ 0 w 50"/>
                  <a:gd name="T19" fmla="*/ 4 h 12"/>
                  <a:gd name="T20" fmla="*/ 0 w 50"/>
                  <a:gd name="T21" fmla="*/ 10 h 12"/>
                  <a:gd name="T22" fmla="*/ 4 w 50"/>
                  <a:gd name="T23" fmla="*/ 12 h 12"/>
                  <a:gd name="T24" fmla="*/ 11 w 50"/>
                  <a:gd name="T25" fmla="*/ 12 h 12"/>
                  <a:gd name="T26" fmla="*/ 17 w 50"/>
                  <a:gd name="T27" fmla="*/ 12 h 12"/>
                  <a:gd name="T28" fmla="*/ 25 w 50"/>
                  <a:gd name="T29" fmla="*/ 10 h 12"/>
                  <a:gd name="T30" fmla="*/ 32 w 50"/>
                  <a:gd name="T31" fmla="*/ 9 h 12"/>
                  <a:gd name="T32" fmla="*/ 39 w 50"/>
                  <a:gd name="T33" fmla="*/ 8 h 12"/>
                  <a:gd name="T34" fmla="*/ 45 w 50"/>
                  <a:gd name="T35" fmla="*/ 8 h 12"/>
                  <a:gd name="T36" fmla="*/ 50 w 50"/>
                  <a:gd name="T37" fmla="*/ 7 h 12"/>
                  <a:gd name="T38" fmla="*/ 50 w 50"/>
                  <a:gd name="T39" fmla="*/ 7 h 12"/>
                  <a:gd name="T40" fmla="*/ 50 w 50"/>
                  <a:gd name="T4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2">
                    <a:moveTo>
                      <a:pt x="50" y="0"/>
                    </a:moveTo>
                    <a:lnTo>
                      <a:pt x="50" y="0"/>
                    </a:lnTo>
                    <a:lnTo>
                      <a:pt x="45" y="1"/>
                    </a:lnTo>
                    <a:lnTo>
                      <a:pt x="39" y="1"/>
                    </a:lnTo>
                    <a:lnTo>
                      <a:pt x="32" y="2"/>
                    </a:lnTo>
                    <a:lnTo>
                      <a:pt x="25" y="4"/>
                    </a:lnTo>
                    <a:lnTo>
                      <a:pt x="17" y="2"/>
                    </a:lnTo>
                    <a:lnTo>
                      <a:pt x="11" y="2"/>
                    </a:lnTo>
                    <a:lnTo>
                      <a:pt x="4" y="2"/>
                    </a:lnTo>
                    <a:lnTo>
                      <a:pt x="0" y="4"/>
                    </a:lnTo>
                    <a:lnTo>
                      <a:pt x="0" y="10"/>
                    </a:lnTo>
                    <a:lnTo>
                      <a:pt x="4" y="12"/>
                    </a:lnTo>
                    <a:lnTo>
                      <a:pt x="11" y="12"/>
                    </a:lnTo>
                    <a:lnTo>
                      <a:pt x="17" y="12"/>
                    </a:lnTo>
                    <a:lnTo>
                      <a:pt x="25" y="10"/>
                    </a:lnTo>
                    <a:lnTo>
                      <a:pt x="32" y="9"/>
                    </a:lnTo>
                    <a:lnTo>
                      <a:pt x="39" y="8"/>
                    </a:lnTo>
                    <a:lnTo>
                      <a:pt x="45" y="8"/>
                    </a:lnTo>
                    <a:lnTo>
                      <a:pt x="50" y="7"/>
                    </a:lnTo>
                    <a:lnTo>
                      <a:pt x="50" y="7"/>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19" name="Freeform 423"/>
              <p:cNvSpPr>
                <a:spLocks noChangeAspect="1"/>
              </p:cNvSpPr>
              <p:nvPr/>
            </p:nvSpPr>
            <p:spPr bwMode="auto">
              <a:xfrm>
                <a:off x="995" y="265"/>
                <a:ext cx="30" cy="7"/>
              </a:xfrm>
              <a:custGeom>
                <a:avLst/>
                <a:gdLst>
                  <a:gd name="T0" fmla="*/ 60 w 60"/>
                  <a:gd name="T1" fmla="*/ 8 h 15"/>
                  <a:gd name="T2" fmla="*/ 59 w 60"/>
                  <a:gd name="T3" fmla="*/ 8 h 15"/>
                  <a:gd name="T4" fmla="*/ 53 w 60"/>
                  <a:gd name="T5" fmla="*/ 6 h 15"/>
                  <a:gd name="T6" fmla="*/ 44 w 60"/>
                  <a:gd name="T7" fmla="*/ 3 h 15"/>
                  <a:gd name="T8" fmla="*/ 36 w 60"/>
                  <a:gd name="T9" fmla="*/ 2 h 15"/>
                  <a:gd name="T10" fmla="*/ 28 w 60"/>
                  <a:gd name="T11" fmla="*/ 1 h 15"/>
                  <a:gd name="T12" fmla="*/ 20 w 60"/>
                  <a:gd name="T13" fmla="*/ 0 h 15"/>
                  <a:gd name="T14" fmla="*/ 12 w 60"/>
                  <a:gd name="T15" fmla="*/ 0 h 15"/>
                  <a:gd name="T16" fmla="*/ 5 w 60"/>
                  <a:gd name="T17" fmla="*/ 1 h 15"/>
                  <a:gd name="T18" fmla="*/ 0 w 60"/>
                  <a:gd name="T19" fmla="*/ 2 h 15"/>
                  <a:gd name="T20" fmla="*/ 0 w 60"/>
                  <a:gd name="T21" fmla="*/ 9 h 15"/>
                  <a:gd name="T22" fmla="*/ 5 w 60"/>
                  <a:gd name="T23" fmla="*/ 8 h 15"/>
                  <a:gd name="T24" fmla="*/ 12 w 60"/>
                  <a:gd name="T25" fmla="*/ 9 h 15"/>
                  <a:gd name="T26" fmla="*/ 20 w 60"/>
                  <a:gd name="T27" fmla="*/ 9 h 15"/>
                  <a:gd name="T28" fmla="*/ 28 w 60"/>
                  <a:gd name="T29" fmla="*/ 8 h 15"/>
                  <a:gd name="T30" fmla="*/ 36 w 60"/>
                  <a:gd name="T31" fmla="*/ 9 h 15"/>
                  <a:gd name="T32" fmla="*/ 44 w 60"/>
                  <a:gd name="T33" fmla="*/ 10 h 15"/>
                  <a:gd name="T34" fmla="*/ 51 w 60"/>
                  <a:gd name="T35" fmla="*/ 12 h 15"/>
                  <a:gd name="T36" fmla="*/ 57 w 60"/>
                  <a:gd name="T37" fmla="*/ 15 h 15"/>
                  <a:gd name="T38" fmla="*/ 56 w 60"/>
                  <a:gd name="T39" fmla="*/ 15 h 15"/>
                  <a:gd name="T40" fmla="*/ 60 w 60"/>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15">
                    <a:moveTo>
                      <a:pt x="60" y="8"/>
                    </a:moveTo>
                    <a:lnTo>
                      <a:pt x="59" y="8"/>
                    </a:lnTo>
                    <a:lnTo>
                      <a:pt x="53" y="6"/>
                    </a:lnTo>
                    <a:lnTo>
                      <a:pt x="44" y="3"/>
                    </a:lnTo>
                    <a:lnTo>
                      <a:pt x="36" y="2"/>
                    </a:lnTo>
                    <a:lnTo>
                      <a:pt x="28" y="1"/>
                    </a:lnTo>
                    <a:lnTo>
                      <a:pt x="20" y="0"/>
                    </a:lnTo>
                    <a:lnTo>
                      <a:pt x="12" y="0"/>
                    </a:lnTo>
                    <a:lnTo>
                      <a:pt x="5" y="1"/>
                    </a:lnTo>
                    <a:lnTo>
                      <a:pt x="0" y="2"/>
                    </a:lnTo>
                    <a:lnTo>
                      <a:pt x="0" y="9"/>
                    </a:lnTo>
                    <a:lnTo>
                      <a:pt x="5" y="8"/>
                    </a:lnTo>
                    <a:lnTo>
                      <a:pt x="12" y="9"/>
                    </a:lnTo>
                    <a:lnTo>
                      <a:pt x="20" y="9"/>
                    </a:lnTo>
                    <a:lnTo>
                      <a:pt x="28" y="8"/>
                    </a:lnTo>
                    <a:lnTo>
                      <a:pt x="36" y="9"/>
                    </a:lnTo>
                    <a:lnTo>
                      <a:pt x="44" y="10"/>
                    </a:lnTo>
                    <a:lnTo>
                      <a:pt x="51" y="12"/>
                    </a:lnTo>
                    <a:lnTo>
                      <a:pt x="57" y="15"/>
                    </a:lnTo>
                    <a:lnTo>
                      <a:pt x="56" y="15"/>
                    </a:lnTo>
                    <a:lnTo>
                      <a:pt x="6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0" name="Freeform 424"/>
              <p:cNvSpPr>
                <a:spLocks noChangeAspect="1"/>
              </p:cNvSpPr>
              <p:nvPr/>
            </p:nvSpPr>
            <p:spPr bwMode="auto">
              <a:xfrm>
                <a:off x="1023" y="269"/>
                <a:ext cx="16" cy="11"/>
              </a:xfrm>
              <a:custGeom>
                <a:avLst/>
                <a:gdLst>
                  <a:gd name="T0" fmla="*/ 27 w 32"/>
                  <a:gd name="T1" fmla="*/ 15 h 22"/>
                  <a:gd name="T2" fmla="*/ 30 w 32"/>
                  <a:gd name="T3" fmla="*/ 15 h 22"/>
                  <a:gd name="T4" fmla="*/ 24 w 32"/>
                  <a:gd name="T5" fmla="*/ 11 h 22"/>
                  <a:gd name="T6" fmla="*/ 19 w 32"/>
                  <a:gd name="T7" fmla="*/ 9 h 22"/>
                  <a:gd name="T8" fmla="*/ 13 w 32"/>
                  <a:gd name="T9" fmla="*/ 4 h 22"/>
                  <a:gd name="T10" fmla="*/ 4 w 32"/>
                  <a:gd name="T11" fmla="*/ 0 h 22"/>
                  <a:gd name="T12" fmla="*/ 0 w 32"/>
                  <a:gd name="T13" fmla="*/ 7 h 22"/>
                  <a:gd name="T14" fmla="*/ 9 w 32"/>
                  <a:gd name="T15" fmla="*/ 11 h 22"/>
                  <a:gd name="T16" fmla="*/ 15 w 32"/>
                  <a:gd name="T17" fmla="*/ 16 h 22"/>
                  <a:gd name="T18" fmla="*/ 22 w 32"/>
                  <a:gd name="T19" fmla="*/ 18 h 22"/>
                  <a:gd name="T20" fmla="*/ 25 w 32"/>
                  <a:gd name="T21" fmla="*/ 22 h 22"/>
                  <a:gd name="T22" fmla="*/ 27 w 32"/>
                  <a:gd name="T23" fmla="*/ 22 h 22"/>
                  <a:gd name="T24" fmla="*/ 25 w 32"/>
                  <a:gd name="T25" fmla="*/ 22 h 22"/>
                  <a:gd name="T26" fmla="*/ 28 w 32"/>
                  <a:gd name="T27" fmla="*/ 22 h 22"/>
                  <a:gd name="T28" fmla="*/ 31 w 32"/>
                  <a:gd name="T29" fmla="*/ 19 h 22"/>
                  <a:gd name="T30" fmla="*/ 32 w 32"/>
                  <a:gd name="T31" fmla="*/ 17 h 22"/>
                  <a:gd name="T32" fmla="*/ 30 w 32"/>
                  <a:gd name="T33" fmla="*/ 15 h 22"/>
                  <a:gd name="T34" fmla="*/ 27 w 32"/>
                  <a:gd name="T35"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2">
                    <a:moveTo>
                      <a:pt x="27" y="15"/>
                    </a:moveTo>
                    <a:lnTo>
                      <a:pt x="30" y="15"/>
                    </a:lnTo>
                    <a:lnTo>
                      <a:pt x="24" y="11"/>
                    </a:lnTo>
                    <a:lnTo>
                      <a:pt x="19" y="9"/>
                    </a:lnTo>
                    <a:lnTo>
                      <a:pt x="13" y="4"/>
                    </a:lnTo>
                    <a:lnTo>
                      <a:pt x="4" y="0"/>
                    </a:lnTo>
                    <a:lnTo>
                      <a:pt x="0" y="7"/>
                    </a:lnTo>
                    <a:lnTo>
                      <a:pt x="9" y="11"/>
                    </a:lnTo>
                    <a:lnTo>
                      <a:pt x="15" y="16"/>
                    </a:lnTo>
                    <a:lnTo>
                      <a:pt x="22" y="18"/>
                    </a:lnTo>
                    <a:lnTo>
                      <a:pt x="25" y="22"/>
                    </a:lnTo>
                    <a:lnTo>
                      <a:pt x="27" y="22"/>
                    </a:lnTo>
                    <a:lnTo>
                      <a:pt x="25" y="22"/>
                    </a:lnTo>
                    <a:lnTo>
                      <a:pt x="28" y="22"/>
                    </a:lnTo>
                    <a:lnTo>
                      <a:pt x="31" y="19"/>
                    </a:lnTo>
                    <a:lnTo>
                      <a:pt x="32" y="17"/>
                    </a:lnTo>
                    <a:lnTo>
                      <a:pt x="30" y="15"/>
                    </a:lnTo>
                    <a:lnTo>
                      <a:pt x="2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1" name="Freeform 425"/>
              <p:cNvSpPr>
                <a:spLocks noChangeAspect="1"/>
              </p:cNvSpPr>
              <p:nvPr/>
            </p:nvSpPr>
            <p:spPr bwMode="auto">
              <a:xfrm>
                <a:off x="1037" y="276"/>
                <a:ext cx="26" cy="8"/>
              </a:xfrm>
              <a:custGeom>
                <a:avLst/>
                <a:gdLst>
                  <a:gd name="T0" fmla="*/ 52 w 53"/>
                  <a:gd name="T1" fmla="*/ 13 h 16"/>
                  <a:gd name="T2" fmla="*/ 51 w 53"/>
                  <a:gd name="T3" fmla="*/ 9 h 16"/>
                  <a:gd name="T4" fmla="*/ 46 w 53"/>
                  <a:gd name="T5" fmla="*/ 8 h 16"/>
                  <a:gd name="T6" fmla="*/ 42 w 53"/>
                  <a:gd name="T7" fmla="*/ 6 h 16"/>
                  <a:gd name="T8" fmla="*/ 35 w 53"/>
                  <a:gd name="T9" fmla="*/ 4 h 16"/>
                  <a:gd name="T10" fmla="*/ 28 w 53"/>
                  <a:gd name="T11" fmla="*/ 3 h 16"/>
                  <a:gd name="T12" fmla="*/ 21 w 53"/>
                  <a:gd name="T13" fmla="*/ 2 h 16"/>
                  <a:gd name="T14" fmla="*/ 14 w 53"/>
                  <a:gd name="T15" fmla="*/ 1 h 16"/>
                  <a:gd name="T16" fmla="*/ 7 w 53"/>
                  <a:gd name="T17" fmla="*/ 0 h 16"/>
                  <a:gd name="T18" fmla="*/ 0 w 53"/>
                  <a:gd name="T19" fmla="*/ 0 h 16"/>
                  <a:gd name="T20" fmla="*/ 0 w 53"/>
                  <a:gd name="T21" fmla="*/ 7 h 16"/>
                  <a:gd name="T22" fmla="*/ 7 w 53"/>
                  <a:gd name="T23" fmla="*/ 7 h 16"/>
                  <a:gd name="T24" fmla="*/ 14 w 53"/>
                  <a:gd name="T25" fmla="*/ 8 h 16"/>
                  <a:gd name="T26" fmla="*/ 21 w 53"/>
                  <a:gd name="T27" fmla="*/ 9 h 16"/>
                  <a:gd name="T28" fmla="*/ 28 w 53"/>
                  <a:gd name="T29" fmla="*/ 10 h 16"/>
                  <a:gd name="T30" fmla="*/ 35 w 53"/>
                  <a:gd name="T31" fmla="*/ 11 h 16"/>
                  <a:gd name="T32" fmla="*/ 39 w 53"/>
                  <a:gd name="T33" fmla="*/ 13 h 16"/>
                  <a:gd name="T34" fmla="*/ 44 w 53"/>
                  <a:gd name="T35" fmla="*/ 15 h 16"/>
                  <a:gd name="T36" fmla="*/ 46 w 53"/>
                  <a:gd name="T37" fmla="*/ 16 h 16"/>
                  <a:gd name="T38" fmla="*/ 45 w 53"/>
                  <a:gd name="T39" fmla="*/ 13 h 16"/>
                  <a:gd name="T40" fmla="*/ 46 w 53"/>
                  <a:gd name="T41" fmla="*/ 16 h 16"/>
                  <a:gd name="T42" fmla="*/ 50 w 53"/>
                  <a:gd name="T43" fmla="*/ 16 h 16"/>
                  <a:gd name="T44" fmla="*/ 52 w 53"/>
                  <a:gd name="T45" fmla="*/ 14 h 16"/>
                  <a:gd name="T46" fmla="*/ 53 w 53"/>
                  <a:gd name="T47" fmla="*/ 11 h 16"/>
                  <a:gd name="T48" fmla="*/ 51 w 53"/>
                  <a:gd name="T49" fmla="*/ 9 h 16"/>
                  <a:gd name="T50" fmla="*/ 52 w 53"/>
                  <a:gd name="T5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6">
                    <a:moveTo>
                      <a:pt x="52" y="13"/>
                    </a:moveTo>
                    <a:lnTo>
                      <a:pt x="51" y="9"/>
                    </a:lnTo>
                    <a:lnTo>
                      <a:pt x="46" y="8"/>
                    </a:lnTo>
                    <a:lnTo>
                      <a:pt x="42" y="6"/>
                    </a:lnTo>
                    <a:lnTo>
                      <a:pt x="35" y="4"/>
                    </a:lnTo>
                    <a:lnTo>
                      <a:pt x="28" y="3"/>
                    </a:lnTo>
                    <a:lnTo>
                      <a:pt x="21" y="2"/>
                    </a:lnTo>
                    <a:lnTo>
                      <a:pt x="14" y="1"/>
                    </a:lnTo>
                    <a:lnTo>
                      <a:pt x="7" y="0"/>
                    </a:lnTo>
                    <a:lnTo>
                      <a:pt x="0" y="0"/>
                    </a:lnTo>
                    <a:lnTo>
                      <a:pt x="0" y="7"/>
                    </a:lnTo>
                    <a:lnTo>
                      <a:pt x="7" y="7"/>
                    </a:lnTo>
                    <a:lnTo>
                      <a:pt x="14" y="8"/>
                    </a:lnTo>
                    <a:lnTo>
                      <a:pt x="21" y="9"/>
                    </a:lnTo>
                    <a:lnTo>
                      <a:pt x="28" y="10"/>
                    </a:lnTo>
                    <a:lnTo>
                      <a:pt x="35" y="11"/>
                    </a:lnTo>
                    <a:lnTo>
                      <a:pt x="39" y="13"/>
                    </a:lnTo>
                    <a:lnTo>
                      <a:pt x="44" y="15"/>
                    </a:lnTo>
                    <a:lnTo>
                      <a:pt x="46" y="16"/>
                    </a:lnTo>
                    <a:lnTo>
                      <a:pt x="45" y="13"/>
                    </a:lnTo>
                    <a:lnTo>
                      <a:pt x="46" y="16"/>
                    </a:lnTo>
                    <a:lnTo>
                      <a:pt x="50" y="16"/>
                    </a:lnTo>
                    <a:lnTo>
                      <a:pt x="52" y="14"/>
                    </a:lnTo>
                    <a:lnTo>
                      <a:pt x="53" y="11"/>
                    </a:lnTo>
                    <a:lnTo>
                      <a:pt x="51" y="9"/>
                    </a:lnTo>
                    <a:lnTo>
                      <a:pt x="5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2" name="Freeform 426"/>
              <p:cNvSpPr>
                <a:spLocks noChangeAspect="1"/>
              </p:cNvSpPr>
              <p:nvPr/>
            </p:nvSpPr>
            <p:spPr bwMode="auto">
              <a:xfrm>
                <a:off x="1048" y="283"/>
                <a:ext cx="15" cy="11"/>
              </a:xfrm>
              <a:custGeom>
                <a:avLst/>
                <a:gdLst>
                  <a:gd name="T0" fmla="*/ 0 w 29"/>
                  <a:gd name="T1" fmla="*/ 23 h 23"/>
                  <a:gd name="T2" fmla="*/ 0 w 29"/>
                  <a:gd name="T3" fmla="*/ 23 h 23"/>
                  <a:gd name="T4" fmla="*/ 11 w 29"/>
                  <a:gd name="T5" fmla="*/ 20 h 23"/>
                  <a:gd name="T6" fmla="*/ 20 w 29"/>
                  <a:gd name="T7" fmla="*/ 16 h 23"/>
                  <a:gd name="T8" fmla="*/ 26 w 29"/>
                  <a:gd name="T9" fmla="*/ 9 h 23"/>
                  <a:gd name="T10" fmla="*/ 29 w 29"/>
                  <a:gd name="T11" fmla="*/ 0 h 23"/>
                  <a:gd name="T12" fmla="*/ 22 w 29"/>
                  <a:gd name="T13" fmla="*/ 0 h 23"/>
                  <a:gd name="T14" fmla="*/ 19 w 29"/>
                  <a:gd name="T15" fmla="*/ 4 h 23"/>
                  <a:gd name="T16" fmla="*/ 15 w 29"/>
                  <a:gd name="T17" fmla="*/ 9 h 23"/>
                  <a:gd name="T18" fmla="*/ 8 w 29"/>
                  <a:gd name="T19" fmla="*/ 13 h 23"/>
                  <a:gd name="T20" fmla="*/ 0 w 29"/>
                  <a:gd name="T21" fmla="*/ 13 h 23"/>
                  <a:gd name="T22" fmla="*/ 0 w 29"/>
                  <a:gd name="T23" fmla="*/ 13 h 23"/>
                  <a:gd name="T24" fmla="*/ 0 w 29"/>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3">
                    <a:moveTo>
                      <a:pt x="0" y="23"/>
                    </a:moveTo>
                    <a:lnTo>
                      <a:pt x="0" y="23"/>
                    </a:lnTo>
                    <a:lnTo>
                      <a:pt x="11" y="20"/>
                    </a:lnTo>
                    <a:lnTo>
                      <a:pt x="20" y="16"/>
                    </a:lnTo>
                    <a:lnTo>
                      <a:pt x="26" y="9"/>
                    </a:lnTo>
                    <a:lnTo>
                      <a:pt x="29" y="0"/>
                    </a:lnTo>
                    <a:lnTo>
                      <a:pt x="22" y="0"/>
                    </a:lnTo>
                    <a:lnTo>
                      <a:pt x="19" y="4"/>
                    </a:lnTo>
                    <a:lnTo>
                      <a:pt x="15" y="9"/>
                    </a:lnTo>
                    <a:lnTo>
                      <a:pt x="8" y="13"/>
                    </a:lnTo>
                    <a:lnTo>
                      <a:pt x="0" y="13"/>
                    </a:lnTo>
                    <a:lnTo>
                      <a:pt x="0" y="1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3" name="Freeform 427"/>
              <p:cNvSpPr>
                <a:spLocks noChangeAspect="1"/>
              </p:cNvSpPr>
              <p:nvPr/>
            </p:nvSpPr>
            <p:spPr bwMode="auto">
              <a:xfrm>
                <a:off x="1010" y="289"/>
                <a:ext cx="38" cy="6"/>
              </a:xfrm>
              <a:custGeom>
                <a:avLst/>
                <a:gdLst>
                  <a:gd name="T0" fmla="*/ 4 w 77"/>
                  <a:gd name="T1" fmla="*/ 6 h 13"/>
                  <a:gd name="T2" fmla="*/ 5 w 77"/>
                  <a:gd name="T3" fmla="*/ 13 h 13"/>
                  <a:gd name="T4" fmla="*/ 12 w 77"/>
                  <a:gd name="T5" fmla="*/ 11 h 13"/>
                  <a:gd name="T6" fmla="*/ 21 w 77"/>
                  <a:gd name="T7" fmla="*/ 9 h 13"/>
                  <a:gd name="T8" fmla="*/ 31 w 77"/>
                  <a:gd name="T9" fmla="*/ 9 h 13"/>
                  <a:gd name="T10" fmla="*/ 43 w 77"/>
                  <a:gd name="T11" fmla="*/ 9 h 13"/>
                  <a:gd name="T12" fmla="*/ 53 w 77"/>
                  <a:gd name="T13" fmla="*/ 9 h 13"/>
                  <a:gd name="T14" fmla="*/ 62 w 77"/>
                  <a:gd name="T15" fmla="*/ 8 h 13"/>
                  <a:gd name="T16" fmla="*/ 70 w 77"/>
                  <a:gd name="T17" fmla="*/ 9 h 13"/>
                  <a:gd name="T18" fmla="*/ 77 w 77"/>
                  <a:gd name="T19" fmla="*/ 11 h 13"/>
                  <a:gd name="T20" fmla="*/ 77 w 77"/>
                  <a:gd name="T21" fmla="*/ 1 h 13"/>
                  <a:gd name="T22" fmla="*/ 70 w 77"/>
                  <a:gd name="T23" fmla="*/ 2 h 13"/>
                  <a:gd name="T24" fmla="*/ 62 w 77"/>
                  <a:gd name="T25" fmla="*/ 1 h 13"/>
                  <a:gd name="T26" fmla="*/ 53 w 77"/>
                  <a:gd name="T27" fmla="*/ 0 h 13"/>
                  <a:gd name="T28" fmla="*/ 43 w 77"/>
                  <a:gd name="T29" fmla="*/ 0 h 13"/>
                  <a:gd name="T30" fmla="*/ 31 w 77"/>
                  <a:gd name="T31" fmla="*/ 0 h 13"/>
                  <a:gd name="T32" fmla="*/ 21 w 77"/>
                  <a:gd name="T33" fmla="*/ 2 h 13"/>
                  <a:gd name="T34" fmla="*/ 12 w 77"/>
                  <a:gd name="T35" fmla="*/ 4 h 13"/>
                  <a:gd name="T36" fmla="*/ 2 w 77"/>
                  <a:gd name="T37" fmla="*/ 6 h 13"/>
                  <a:gd name="T38" fmla="*/ 4 w 77"/>
                  <a:gd name="T39" fmla="*/ 13 h 13"/>
                  <a:gd name="T40" fmla="*/ 2 w 77"/>
                  <a:gd name="T41" fmla="*/ 6 h 13"/>
                  <a:gd name="T42" fmla="*/ 0 w 77"/>
                  <a:gd name="T43" fmla="*/ 7 h 13"/>
                  <a:gd name="T44" fmla="*/ 0 w 77"/>
                  <a:gd name="T45" fmla="*/ 11 h 13"/>
                  <a:gd name="T46" fmla="*/ 1 w 77"/>
                  <a:gd name="T47" fmla="*/ 13 h 13"/>
                  <a:gd name="T48" fmla="*/ 5 w 77"/>
                  <a:gd name="T49" fmla="*/ 13 h 13"/>
                  <a:gd name="T50" fmla="*/ 4 w 77"/>
                  <a:gd name="T5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13">
                    <a:moveTo>
                      <a:pt x="4" y="6"/>
                    </a:moveTo>
                    <a:lnTo>
                      <a:pt x="5" y="13"/>
                    </a:lnTo>
                    <a:lnTo>
                      <a:pt x="12" y="11"/>
                    </a:lnTo>
                    <a:lnTo>
                      <a:pt x="21" y="9"/>
                    </a:lnTo>
                    <a:lnTo>
                      <a:pt x="31" y="9"/>
                    </a:lnTo>
                    <a:lnTo>
                      <a:pt x="43" y="9"/>
                    </a:lnTo>
                    <a:lnTo>
                      <a:pt x="53" y="9"/>
                    </a:lnTo>
                    <a:lnTo>
                      <a:pt x="62" y="8"/>
                    </a:lnTo>
                    <a:lnTo>
                      <a:pt x="70" y="9"/>
                    </a:lnTo>
                    <a:lnTo>
                      <a:pt x="77" y="11"/>
                    </a:lnTo>
                    <a:lnTo>
                      <a:pt x="77" y="1"/>
                    </a:lnTo>
                    <a:lnTo>
                      <a:pt x="70" y="2"/>
                    </a:lnTo>
                    <a:lnTo>
                      <a:pt x="62" y="1"/>
                    </a:lnTo>
                    <a:lnTo>
                      <a:pt x="53" y="0"/>
                    </a:lnTo>
                    <a:lnTo>
                      <a:pt x="43" y="0"/>
                    </a:lnTo>
                    <a:lnTo>
                      <a:pt x="31" y="0"/>
                    </a:lnTo>
                    <a:lnTo>
                      <a:pt x="21" y="2"/>
                    </a:lnTo>
                    <a:lnTo>
                      <a:pt x="12" y="4"/>
                    </a:lnTo>
                    <a:lnTo>
                      <a:pt x="2" y="6"/>
                    </a:lnTo>
                    <a:lnTo>
                      <a:pt x="4" y="13"/>
                    </a:lnTo>
                    <a:lnTo>
                      <a:pt x="2" y="6"/>
                    </a:lnTo>
                    <a:lnTo>
                      <a:pt x="0" y="7"/>
                    </a:lnTo>
                    <a:lnTo>
                      <a:pt x="0" y="11"/>
                    </a:lnTo>
                    <a:lnTo>
                      <a:pt x="1" y="13"/>
                    </a:lnTo>
                    <a:lnTo>
                      <a:pt x="5" y="13"/>
                    </a:lnTo>
                    <a:lnTo>
                      <a:pt x="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4" name="Freeform 428"/>
              <p:cNvSpPr>
                <a:spLocks noChangeAspect="1"/>
              </p:cNvSpPr>
              <p:nvPr/>
            </p:nvSpPr>
            <p:spPr bwMode="auto">
              <a:xfrm>
                <a:off x="1011" y="292"/>
                <a:ext cx="52" cy="9"/>
              </a:xfrm>
              <a:custGeom>
                <a:avLst/>
                <a:gdLst>
                  <a:gd name="T0" fmla="*/ 103 w 103"/>
                  <a:gd name="T1" fmla="*/ 10 h 18"/>
                  <a:gd name="T2" fmla="*/ 103 w 103"/>
                  <a:gd name="T3" fmla="*/ 9 h 18"/>
                  <a:gd name="T4" fmla="*/ 89 w 103"/>
                  <a:gd name="T5" fmla="*/ 9 h 18"/>
                  <a:gd name="T6" fmla="*/ 74 w 103"/>
                  <a:gd name="T7" fmla="*/ 9 h 18"/>
                  <a:gd name="T8" fmla="*/ 61 w 103"/>
                  <a:gd name="T9" fmla="*/ 8 h 18"/>
                  <a:gd name="T10" fmla="*/ 48 w 103"/>
                  <a:gd name="T11" fmla="*/ 6 h 18"/>
                  <a:gd name="T12" fmla="*/ 34 w 103"/>
                  <a:gd name="T13" fmla="*/ 5 h 18"/>
                  <a:gd name="T14" fmla="*/ 23 w 103"/>
                  <a:gd name="T15" fmla="*/ 2 h 18"/>
                  <a:gd name="T16" fmla="*/ 10 w 103"/>
                  <a:gd name="T17" fmla="*/ 1 h 18"/>
                  <a:gd name="T18" fmla="*/ 0 w 103"/>
                  <a:gd name="T19" fmla="*/ 0 h 18"/>
                  <a:gd name="T20" fmla="*/ 0 w 103"/>
                  <a:gd name="T21" fmla="*/ 7 h 18"/>
                  <a:gd name="T22" fmla="*/ 10 w 103"/>
                  <a:gd name="T23" fmla="*/ 8 h 18"/>
                  <a:gd name="T24" fmla="*/ 23 w 103"/>
                  <a:gd name="T25" fmla="*/ 9 h 18"/>
                  <a:gd name="T26" fmla="*/ 34 w 103"/>
                  <a:gd name="T27" fmla="*/ 11 h 18"/>
                  <a:gd name="T28" fmla="*/ 48 w 103"/>
                  <a:gd name="T29" fmla="*/ 13 h 18"/>
                  <a:gd name="T30" fmla="*/ 61 w 103"/>
                  <a:gd name="T31" fmla="*/ 15 h 18"/>
                  <a:gd name="T32" fmla="*/ 74 w 103"/>
                  <a:gd name="T33" fmla="*/ 16 h 18"/>
                  <a:gd name="T34" fmla="*/ 89 w 103"/>
                  <a:gd name="T35" fmla="*/ 18 h 18"/>
                  <a:gd name="T36" fmla="*/ 103 w 103"/>
                  <a:gd name="T37" fmla="*/ 18 h 18"/>
                  <a:gd name="T38" fmla="*/ 103 w 103"/>
                  <a:gd name="T39" fmla="*/ 17 h 18"/>
                  <a:gd name="T40" fmla="*/ 103 w 103"/>
                  <a:gd name="T4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 h="18">
                    <a:moveTo>
                      <a:pt x="103" y="10"/>
                    </a:moveTo>
                    <a:lnTo>
                      <a:pt x="103" y="9"/>
                    </a:lnTo>
                    <a:lnTo>
                      <a:pt x="89" y="9"/>
                    </a:lnTo>
                    <a:lnTo>
                      <a:pt x="74" y="9"/>
                    </a:lnTo>
                    <a:lnTo>
                      <a:pt x="61" y="8"/>
                    </a:lnTo>
                    <a:lnTo>
                      <a:pt x="48" y="6"/>
                    </a:lnTo>
                    <a:lnTo>
                      <a:pt x="34" y="5"/>
                    </a:lnTo>
                    <a:lnTo>
                      <a:pt x="23" y="2"/>
                    </a:lnTo>
                    <a:lnTo>
                      <a:pt x="10" y="1"/>
                    </a:lnTo>
                    <a:lnTo>
                      <a:pt x="0" y="0"/>
                    </a:lnTo>
                    <a:lnTo>
                      <a:pt x="0" y="7"/>
                    </a:lnTo>
                    <a:lnTo>
                      <a:pt x="10" y="8"/>
                    </a:lnTo>
                    <a:lnTo>
                      <a:pt x="23" y="9"/>
                    </a:lnTo>
                    <a:lnTo>
                      <a:pt x="34" y="11"/>
                    </a:lnTo>
                    <a:lnTo>
                      <a:pt x="48" y="13"/>
                    </a:lnTo>
                    <a:lnTo>
                      <a:pt x="61" y="15"/>
                    </a:lnTo>
                    <a:lnTo>
                      <a:pt x="74" y="16"/>
                    </a:lnTo>
                    <a:lnTo>
                      <a:pt x="89" y="18"/>
                    </a:lnTo>
                    <a:lnTo>
                      <a:pt x="103" y="18"/>
                    </a:lnTo>
                    <a:lnTo>
                      <a:pt x="103" y="17"/>
                    </a:lnTo>
                    <a:lnTo>
                      <a:pt x="10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5" name="Freeform 429"/>
              <p:cNvSpPr>
                <a:spLocks noChangeAspect="1"/>
              </p:cNvSpPr>
              <p:nvPr/>
            </p:nvSpPr>
            <p:spPr bwMode="auto">
              <a:xfrm>
                <a:off x="1063" y="297"/>
                <a:ext cx="15" cy="17"/>
              </a:xfrm>
              <a:custGeom>
                <a:avLst/>
                <a:gdLst>
                  <a:gd name="T0" fmla="*/ 18 w 29"/>
                  <a:gd name="T1" fmla="*/ 34 h 34"/>
                  <a:gd name="T2" fmla="*/ 18 w 29"/>
                  <a:gd name="T3" fmla="*/ 34 h 34"/>
                  <a:gd name="T4" fmla="*/ 28 w 29"/>
                  <a:gd name="T5" fmla="*/ 26 h 34"/>
                  <a:gd name="T6" fmla="*/ 29 w 29"/>
                  <a:gd name="T7" fmla="*/ 14 h 34"/>
                  <a:gd name="T8" fmla="*/ 19 w 29"/>
                  <a:gd name="T9" fmla="*/ 4 h 34"/>
                  <a:gd name="T10" fmla="*/ 0 w 29"/>
                  <a:gd name="T11" fmla="*/ 0 h 34"/>
                  <a:gd name="T12" fmla="*/ 0 w 29"/>
                  <a:gd name="T13" fmla="*/ 7 h 34"/>
                  <a:gd name="T14" fmla="*/ 16 w 29"/>
                  <a:gd name="T15" fmla="*/ 11 h 34"/>
                  <a:gd name="T16" fmla="*/ 22 w 29"/>
                  <a:gd name="T17" fmla="*/ 16 h 34"/>
                  <a:gd name="T18" fmla="*/ 21 w 29"/>
                  <a:gd name="T19" fmla="*/ 21 h 34"/>
                  <a:gd name="T20" fmla="*/ 15 w 29"/>
                  <a:gd name="T21" fmla="*/ 27 h 34"/>
                  <a:gd name="T22" fmla="*/ 15 w 29"/>
                  <a:gd name="T23" fmla="*/ 27 h 34"/>
                  <a:gd name="T24" fmla="*/ 18 w 29"/>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34">
                    <a:moveTo>
                      <a:pt x="18" y="34"/>
                    </a:moveTo>
                    <a:lnTo>
                      <a:pt x="18" y="34"/>
                    </a:lnTo>
                    <a:lnTo>
                      <a:pt x="28" y="26"/>
                    </a:lnTo>
                    <a:lnTo>
                      <a:pt x="29" y="14"/>
                    </a:lnTo>
                    <a:lnTo>
                      <a:pt x="19" y="4"/>
                    </a:lnTo>
                    <a:lnTo>
                      <a:pt x="0" y="0"/>
                    </a:lnTo>
                    <a:lnTo>
                      <a:pt x="0" y="7"/>
                    </a:lnTo>
                    <a:lnTo>
                      <a:pt x="16" y="11"/>
                    </a:lnTo>
                    <a:lnTo>
                      <a:pt x="22" y="16"/>
                    </a:lnTo>
                    <a:lnTo>
                      <a:pt x="21" y="21"/>
                    </a:lnTo>
                    <a:lnTo>
                      <a:pt x="15" y="27"/>
                    </a:lnTo>
                    <a:lnTo>
                      <a:pt x="15" y="27"/>
                    </a:lnTo>
                    <a:lnTo>
                      <a:pt x="1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6" name="Freeform 430"/>
              <p:cNvSpPr>
                <a:spLocks noChangeAspect="1"/>
              </p:cNvSpPr>
              <p:nvPr/>
            </p:nvSpPr>
            <p:spPr bwMode="auto">
              <a:xfrm>
                <a:off x="1040" y="310"/>
                <a:ext cx="32" cy="7"/>
              </a:xfrm>
              <a:custGeom>
                <a:avLst/>
                <a:gdLst>
                  <a:gd name="T0" fmla="*/ 1 w 64"/>
                  <a:gd name="T1" fmla="*/ 12 h 12"/>
                  <a:gd name="T2" fmla="*/ 2 w 64"/>
                  <a:gd name="T3" fmla="*/ 12 h 12"/>
                  <a:gd name="T4" fmla="*/ 7 w 64"/>
                  <a:gd name="T5" fmla="*/ 11 h 12"/>
                  <a:gd name="T6" fmla="*/ 14 w 64"/>
                  <a:gd name="T7" fmla="*/ 11 h 12"/>
                  <a:gd name="T8" fmla="*/ 21 w 64"/>
                  <a:gd name="T9" fmla="*/ 10 h 12"/>
                  <a:gd name="T10" fmla="*/ 30 w 64"/>
                  <a:gd name="T11" fmla="*/ 11 h 12"/>
                  <a:gd name="T12" fmla="*/ 39 w 64"/>
                  <a:gd name="T13" fmla="*/ 10 h 12"/>
                  <a:gd name="T14" fmla="*/ 47 w 64"/>
                  <a:gd name="T15" fmla="*/ 9 h 12"/>
                  <a:gd name="T16" fmla="*/ 55 w 64"/>
                  <a:gd name="T17" fmla="*/ 9 h 12"/>
                  <a:gd name="T18" fmla="*/ 64 w 64"/>
                  <a:gd name="T19" fmla="*/ 7 h 12"/>
                  <a:gd name="T20" fmla="*/ 61 w 64"/>
                  <a:gd name="T21" fmla="*/ 0 h 12"/>
                  <a:gd name="T22" fmla="*/ 55 w 64"/>
                  <a:gd name="T23" fmla="*/ 2 h 12"/>
                  <a:gd name="T24" fmla="*/ 47 w 64"/>
                  <a:gd name="T25" fmla="*/ 2 h 12"/>
                  <a:gd name="T26" fmla="*/ 39 w 64"/>
                  <a:gd name="T27" fmla="*/ 3 h 12"/>
                  <a:gd name="T28" fmla="*/ 30 w 64"/>
                  <a:gd name="T29" fmla="*/ 2 h 12"/>
                  <a:gd name="T30" fmla="*/ 21 w 64"/>
                  <a:gd name="T31" fmla="*/ 3 h 12"/>
                  <a:gd name="T32" fmla="*/ 14 w 64"/>
                  <a:gd name="T33" fmla="*/ 4 h 12"/>
                  <a:gd name="T34" fmla="*/ 7 w 64"/>
                  <a:gd name="T35" fmla="*/ 4 h 12"/>
                  <a:gd name="T36" fmla="*/ 0 w 64"/>
                  <a:gd name="T37" fmla="*/ 6 h 12"/>
                  <a:gd name="T38" fmla="*/ 1 w 64"/>
                  <a:gd name="T39" fmla="*/ 6 h 12"/>
                  <a:gd name="T40" fmla="*/ 1 w 64"/>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12">
                    <a:moveTo>
                      <a:pt x="1" y="12"/>
                    </a:moveTo>
                    <a:lnTo>
                      <a:pt x="2" y="12"/>
                    </a:lnTo>
                    <a:lnTo>
                      <a:pt x="7" y="11"/>
                    </a:lnTo>
                    <a:lnTo>
                      <a:pt x="14" y="11"/>
                    </a:lnTo>
                    <a:lnTo>
                      <a:pt x="21" y="10"/>
                    </a:lnTo>
                    <a:lnTo>
                      <a:pt x="30" y="11"/>
                    </a:lnTo>
                    <a:lnTo>
                      <a:pt x="39" y="10"/>
                    </a:lnTo>
                    <a:lnTo>
                      <a:pt x="47" y="9"/>
                    </a:lnTo>
                    <a:lnTo>
                      <a:pt x="55" y="9"/>
                    </a:lnTo>
                    <a:lnTo>
                      <a:pt x="64" y="7"/>
                    </a:lnTo>
                    <a:lnTo>
                      <a:pt x="61" y="0"/>
                    </a:lnTo>
                    <a:lnTo>
                      <a:pt x="55" y="2"/>
                    </a:lnTo>
                    <a:lnTo>
                      <a:pt x="47" y="2"/>
                    </a:lnTo>
                    <a:lnTo>
                      <a:pt x="39" y="3"/>
                    </a:lnTo>
                    <a:lnTo>
                      <a:pt x="30" y="2"/>
                    </a:lnTo>
                    <a:lnTo>
                      <a:pt x="21" y="3"/>
                    </a:lnTo>
                    <a:lnTo>
                      <a:pt x="14" y="4"/>
                    </a:lnTo>
                    <a:lnTo>
                      <a:pt x="7" y="4"/>
                    </a:lnTo>
                    <a:lnTo>
                      <a:pt x="0" y="6"/>
                    </a:lnTo>
                    <a:lnTo>
                      <a:pt x="1" y="6"/>
                    </a:lnTo>
                    <a:lnTo>
                      <a:pt x="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7" name="Freeform 431"/>
              <p:cNvSpPr>
                <a:spLocks noChangeAspect="1"/>
              </p:cNvSpPr>
              <p:nvPr/>
            </p:nvSpPr>
            <p:spPr bwMode="auto">
              <a:xfrm>
                <a:off x="1023" y="313"/>
                <a:ext cx="18" cy="8"/>
              </a:xfrm>
              <a:custGeom>
                <a:avLst/>
                <a:gdLst>
                  <a:gd name="T0" fmla="*/ 8 w 35"/>
                  <a:gd name="T1" fmla="*/ 9 h 15"/>
                  <a:gd name="T2" fmla="*/ 4 w 35"/>
                  <a:gd name="T3" fmla="*/ 15 h 15"/>
                  <a:gd name="T4" fmla="*/ 12 w 35"/>
                  <a:gd name="T5" fmla="*/ 12 h 15"/>
                  <a:gd name="T6" fmla="*/ 19 w 35"/>
                  <a:gd name="T7" fmla="*/ 11 h 15"/>
                  <a:gd name="T8" fmla="*/ 28 w 35"/>
                  <a:gd name="T9" fmla="*/ 9 h 15"/>
                  <a:gd name="T10" fmla="*/ 35 w 35"/>
                  <a:gd name="T11" fmla="*/ 6 h 15"/>
                  <a:gd name="T12" fmla="*/ 35 w 35"/>
                  <a:gd name="T13" fmla="*/ 0 h 15"/>
                  <a:gd name="T14" fmla="*/ 26 w 35"/>
                  <a:gd name="T15" fmla="*/ 2 h 15"/>
                  <a:gd name="T16" fmla="*/ 19 w 35"/>
                  <a:gd name="T17" fmla="*/ 4 h 15"/>
                  <a:gd name="T18" fmla="*/ 12 w 35"/>
                  <a:gd name="T19" fmla="*/ 5 h 15"/>
                  <a:gd name="T20" fmla="*/ 4 w 35"/>
                  <a:gd name="T21" fmla="*/ 5 h 15"/>
                  <a:gd name="T22" fmla="*/ 1 w 35"/>
                  <a:gd name="T23" fmla="*/ 11 h 15"/>
                  <a:gd name="T24" fmla="*/ 4 w 35"/>
                  <a:gd name="T25" fmla="*/ 5 h 15"/>
                  <a:gd name="T26" fmla="*/ 1 w 35"/>
                  <a:gd name="T27" fmla="*/ 6 h 15"/>
                  <a:gd name="T28" fmla="*/ 0 w 35"/>
                  <a:gd name="T29" fmla="*/ 10 h 15"/>
                  <a:gd name="T30" fmla="*/ 1 w 35"/>
                  <a:gd name="T31" fmla="*/ 13 h 15"/>
                  <a:gd name="T32" fmla="*/ 4 w 35"/>
                  <a:gd name="T33" fmla="*/ 15 h 15"/>
                  <a:gd name="T34" fmla="*/ 8 w 35"/>
                  <a:gd name="T3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5">
                    <a:moveTo>
                      <a:pt x="8" y="9"/>
                    </a:moveTo>
                    <a:lnTo>
                      <a:pt x="4" y="15"/>
                    </a:lnTo>
                    <a:lnTo>
                      <a:pt x="12" y="12"/>
                    </a:lnTo>
                    <a:lnTo>
                      <a:pt x="19" y="11"/>
                    </a:lnTo>
                    <a:lnTo>
                      <a:pt x="28" y="9"/>
                    </a:lnTo>
                    <a:lnTo>
                      <a:pt x="35" y="6"/>
                    </a:lnTo>
                    <a:lnTo>
                      <a:pt x="35" y="0"/>
                    </a:lnTo>
                    <a:lnTo>
                      <a:pt x="26" y="2"/>
                    </a:lnTo>
                    <a:lnTo>
                      <a:pt x="19" y="4"/>
                    </a:lnTo>
                    <a:lnTo>
                      <a:pt x="12" y="5"/>
                    </a:lnTo>
                    <a:lnTo>
                      <a:pt x="4" y="5"/>
                    </a:lnTo>
                    <a:lnTo>
                      <a:pt x="1" y="11"/>
                    </a:lnTo>
                    <a:lnTo>
                      <a:pt x="4" y="5"/>
                    </a:lnTo>
                    <a:lnTo>
                      <a:pt x="1" y="6"/>
                    </a:lnTo>
                    <a:lnTo>
                      <a:pt x="0" y="10"/>
                    </a:lnTo>
                    <a:lnTo>
                      <a:pt x="1" y="13"/>
                    </a:lnTo>
                    <a:lnTo>
                      <a:pt x="4" y="15"/>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8" name="Freeform 432"/>
              <p:cNvSpPr>
                <a:spLocks noChangeAspect="1"/>
              </p:cNvSpPr>
              <p:nvPr/>
            </p:nvSpPr>
            <p:spPr bwMode="auto">
              <a:xfrm>
                <a:off x="1023" y="318"/>
                <a:ext cx="22" cy="10"/>
              </a:xfrm>
              <a:custGeom>
                <a:avLst/>
                <a:gdLst>
                  <a:gd name="T0" fmla="*/ 42 w 42"/>
                  <a:gd name="T1" fmla="*/ 10 h 19"/>
                  <a:gd name="T2" fmla="*/ 42 w 42"/>
                  <a:gd name="T3" fmla="*/ 10 h 19"/>
                  <a:gd name="T4" fmla="*/ 35 w 42"/>
                  <a:gd name="T5" fmla="*/ 10 h 19"/>
                  <a:gd name="T6" fmla="*/ 29 w 42"/>
                  <a:gd name="T7" fmla="*/ 11 h 19"/>
                  <a:gd name="T8" fmla="*/ 23 w 42"/>
                  <a:gd name="T9" fmla="*/ 10 h 19"/>
                  <a:gd name="T10" fmla="*/ 18 w 42"/>
                  <a:gd name="T11" fmla="*/ 9 h 19"/>
                  <a:gd name="T12" fmla="*/ 15 w 42"/>
                  <a:gd name="T13" fmla="*/ 8 h 19"/>
                  <a:gd name="T14" fmla="*/ 11 w 42"/>
                  <a:gd name="T15" fmla="*/ 6 h 19"/>
                  <a:gd name="T16" fmla="*/ 9 w 42"/>
                  <a:gd name="T17" fmla="*/ 3 h 19"/>
                  <a:gd name="T18" fmla="*/ 7 w 42"/>
                  <a:gd name="T19" fmla="*/ 0 h 19"/>
                  <a:gd name="T20" fmla="*/ 0 w 42"/>
                  <a:gd name="T21" fmla="*/ 2 h 19"/>
                  <a:gd name="T22" fmla="*/ 2 w 42"/>
                  <a:gd name="T23" fmla="*/ 8 h 19"/>
                  <a:gd name="T24" fmla="*/ 7 w 42"/>
                  <a:gd name="T25" fmla="*/ 12 h 19"/>
                  <a:gd name="T26" fmla="*/ 12 w 42"/>
                  <a:gd name="T27" fmla="*/ 15 h 19"/>
                  <a:gd name="T28" fmla="*/ 18 w 42"/>
                  <a:gd name="T29" fmla="*/ 16 h 19"/>
                  <a:gd name="T30" fmla="*/ 23 w 42"/>
                  <a:gd name="T31" fmla="*/ 17 h 19"/>
                  <a:gd name="T32" fmla="*/ 29 w 42"/>
                  <a:gd name="T33" fmla="*/ 18 h 19"/>
                  <a:gd name="T34" fmla="*/ 35 w 42"/>
                  <a:gd name="T35" fmla="*/ 19 h 19"/>
                  <a:gd name="T36" fmla="*/ 42 w 42"/>
                  <a:gd name="T37" fmla="*/ 19 h 19"/>
                  <a:gd name="T38" fmla="*/ 42 w 42"/>
                  <a:gd name="T39" fmla="*/ 19 h 19"/>
                  <a:gd name="T40" fmla="*/ 42 w 42"/>
                  <a:gd name="T41"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19">
                    <a:moveTo>
                      <a:pt x="42" y="10"/>
                    </a:moveTo>
                    <a:lnTo>
                      <a:pt x="42" y="10"/>
                    </a:lnTo>
                    <a:lnTo>
                      <a:pt x="35" y="10"/>
                    </a:lnTo>
                    <a:lnTo>
                      <a:pt x="29" y="11"/>
                    </a:lnTo>
                    <a:lnTo>
                      <a:pt x="23" y="10"/>
                    </a:lnTo>
                    <a:lnTo>
                      <a:pt x="18" y="9"/>
                    </a:lnTo>
                    <a:lnTo>
                      <a:pt x="15" y="8"/>
                    </a:lnTo>
                    <a:lnTo>
                      <a:pt x="11" y="6"/>
                    </a:lnTo>
                    <a:lnTo>
                      <a:pt x="9" y="3"/>
                    </a:lnTo>
                    <a:lnTo>
                      <a:pt x="7" y="0"/>
                    </a:lnTo>
                    <a:lnTo>
                      <a:pt x="0" y="2"/>
                    </a:lnTo>
                    <a:lnTo>
                      <a:pt x="2" y="8"/>
                    </a:lnTo>
                    <a:lnTo>
                      <a:pt x="7" y="12"/>
                    </a:lnTo>
                    <a:lnTo>
                      <a:pt x="12" y="15"/>
                    </a:lnTo>
                    <a:lnTo>
                      <a:pt x="18" y="16"/>
                    </a:lnTo>
                    <a:lnTo>
                      <a:pt x="23" y="17"/>
                    </a:lnTo>
                    <a:lnTo>
                      <a:pt x="29" y="18"/>
                    </a:lnTo>
                    <a:lnTo>
                      <a:pt x="35" y="19"/>
                    </a:lnTo>
                    <a:lnTo>
                      <a:pt x="42" y="19"/>
                    </a:lnTo>
                    <a:lnTo>
                      <a:pt x="42" y="19"/>
                    </a:lnTo>
                    <a:lnTo>
                      <a:pt x="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29" name="Freeform 433"/>
              <p:cNvSpPr>
                <a:spLocks noChangeAspect="1"/>
              </p:cNvSpPr>
              <p:nvPr/>
            </p:nvSpPr>
            <p:spPr bwMode="auto">
              <a:xfrm>
                <a:off x="1045" y="323"/>
                <a:ext cx="24" cy="8"/>
              </a:xfrm>
              <a:custGeom>
                <a:avLst/>
                <a:gdLst>
                  <a:gd name="T0" fmla="*/ 49 w 49"/>
                  <a:gd name="T1" fmla="*/ 8 h 15"/>
                  <a:gd name="T2" fmla="*/ 49 w 49"/>
                  <a:gd name="T3" fmla="*/ 8 h 15"/>
                  <a:gd name="T4" fmla="*/ 44 w 49"/>
                  <a:gd name="T5" fmla="*/ 7 h 15"/>
                  <a:gd name="T6" fmla="*/ 38 w 49"/>
                  <a:gd name="T7" fmla="*/ 6 h 15"/>
                  <a:gd name="T8" fmla="*/ 34 w 49"/>
                  <a:gd name="T9" fmla="*/ 5 h 15"/>
                  <a:gd name="T10" fmla="*/ 28 w 49"/>
                  <a:gd name="T11" fmla="*/ 4 h 15"/>
                  <a:gd name="T12" fmla="*/ 21 w 49"/>
                  <a:gd name="T13" fmla="*/ 2 h 15"/>
                  <a:gd name="T14" fmla="*/ 15 w 49"/>
                  <a:gd name="T15" fmla="*/ 2 h 15"/>
                  <a:gd name="T16" fmla="*/ 8 w 49"/>
                  <a:gd name="T17" fmla="*/ 1 h 15"/>
                  <a:gd name="T18" fmla="*/ 0 w 49"/>
                  <a:gd name="T19" fmla="*/ 0 h 15"/>
                  <a:gd name="T20" fmla="*/ 0 w 49"/>
                  <a:gd name="T21" fmla="*/ 9 h 15"/>
                  <a:gd name="T22" fmla="*/ 8 w 49"/>
                  <a:gd name="T23" fmla="*/ 8 h 15"/>
                  <a:gd name="T24" fmla="*/ 15 w 49"/>
                  <a:gd name="T25" fmla="*/ 9 h 15"/>
                  <a:gd name="T26" fmla="*/ 21 w 49"/>
                  <a:gd name="T27" fmla="*/ 9 h 15"/>
                  <a:gd name="T28" fmla="*/ 28 w 49"/>
                  <a:gd name="T29" fmla="*/ 11 h 15"/>
                  <a:gd name="T30" fmla="*/ 34 w 49"/>
                  <a:gd name="T31" fmla="*/ 12 h 15"/>
                  <a:gd name="T32" fmla="*/ 38 w 49"/>
                  <a:gd name="T33" fmla="*/ 13 h 15"/>
                  <a:gd name="T34" fmla="*/ 44 w 49"/>
                  <a:gd name="T35" fmla="*/ 14 h 15"/>
                  <a:gd name="T36" fmla="*/ 49 w 49"/>
                  <a:gd name="T37" fmla="*/ 15 h 15"/>
                  <a:gd name="T38" fmla="*/ 49 w 49"/>
                  <a:gd name="T39" fmla="*/ 15 h 15"/>
                  <a:gd name="T40" fmla="*/ 49 w 49"/>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5">
                    <a:moveTo>
                      <a:pt x="49" y="8"/>
                    </a:moveTo>
                    <a:lnTo>
                      <a:pt x="49" y="8"/>
                    </a:lnTo>
                    <a:lnTo>
                      <a:pt x="44" y="7"/>
                    </a:lnTo>
                    <a:lnTo>
                      <a:pt x="38" y="6"/>
                    </a:lnTo>
                    <a:lnTo>
                      <a:pt x="34" y="5"/>
                    </a:lnTo>
                    <a:lnTo>
                      <a:pt x="28" y="4"/>
                    </a:lnTo>
                    <a:lnTo>
                      <a:pt x="21" y="2"/>
                    </a:lnTo>
                    <a:lnTo>
                      <a:pt x="15" y="2"/>
                    </a:lnTo>
                    <a:lnTo>
                      <a:pt x="8" y="1"/>
                    </a:lnTo>
                    <a:lnTo>
                      <a:pt x="0" y="0"/>
                    </a:lnTo>
                    <a:lnTo>
                      <a:pt x="0" y="9"/>
                    </a:lnTo>
                    <a:lnTo>
                      <a:pt x="8" y="8"/>
                    </a:lnTo>
                    <a:lnTo>
                      <a:pt x="15" y="9"/>
                    </a:lnTo>
                    <a:lnTo>
                      <a:pt x="21" y="9"/>
                    </a:lnTo>
                    <a:lnTo>
                      <a:pt x="28" y="11"/>
                    </a:lnTo>
                    <a:lnTo>
                      <a:pt x="34" y="12"/>
                    </a:lnTo>
                    <a:lnTo>
                      <a:pt x="38" y="13"/>
                    </a:lnTo>
                    <a:lnTo>
                      <a:pt x="44" y="14"/>
                    </a:lnTo>
                    <a:lnTo>
                      <a:pt x="49" y="15"/>
                    </a:lnTo>
                    <a:lnTo>
                      <a:pt x="49" y="15"/>
                    </a:lnTo>
                    <a:lnTo>
                      <a:pt x="4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0" name="Freeform 434"/>
              <p:cNvSpPr>
                <a:spLocks noChangeAspect="1"/>
              </p:cNvSpPr>
              <p:nvPr/>
            </p:nvSpPr>
            <p:spPr bwMode="auto">
              <a:xfrm>
                <a:off x="1069" y="327"/>
                <a:ext cx="27" cy="6"/>
              </a:xfrm>
              <a:custGeom>
                <a:avLst/>
                <a:gdLst>
                  <a:gd name="T0" fmla="*/ 54 w 54"/>
                  <a:gd name="T1" fmla="*/ 13 h 13"/>
                  <a:gd name="T2" fmla="*/ 54 w 54"/>
                  <a:gd name="T3" fmla="*/ 12 h 13"/>
                  <a:gd name="T4" fmla="*/ 53 w 54"/>
                  <a:gd name="T5" fmla="*/ 6 h 13"/>
                  <a:gd name="T6" fmla="*/ 47 w 54"/>
                  <a:gd name="T7" fmla="*/ 2 h 13"/>
                  <a:gd name="T8" fmla="*/ 39 w 54"/>
                  <a:gd name="T9" fmla="*/ 1 h 13"/>
                  <a:gd name="T10" fmla="*/ 31 w 54"/>
                  <a:gd name="T11" fmla="*/ 0 h 13"/>
                  <a:gd name="T12" fmla="*/ 23 w 54"/>
                  <a:gd name="T13" fmla="*/ 0 h 13"/>
                  <a:gd name="T14" fmla="*/ 14 w 54"/>
                  <a:gd name="T15" fmla="*/ 0 h 13"/>
                  <a:gd name="T16" fmla="*/ 6 w 54"/>
                  <a:gd name="T17" fmla="*/ 0 h 13"/>
                  <a:gd name="T18" fmla="*/ 0 w 54"/>
                  <a:gd name="T19" fmla="*/ 1 h 13"/>
                  <a:gd name="T20" fmla="*/ 0 w 54"/>
                  <a:gd name="T21" fmla="*/ 8 h 13"/>
                  <a:gd name="T22" fmla="*/ 6 w 54"/>
                  <a:gd name="T23" fmla="*/ 9 h 13"/>
                  <a:gd name="T24" fmla="*/ 14 w 54"/>
                  <a:gd name="T25" fmla="*/ 9 h 13"/>
                  <a:gd name="T26" fmla="*/ 23 w 54"/>
                  <a:gd name="T27" fmla="*/ 9 h 13"/>
                  <a:gd name="T28" fmla="*/ 31 w 54"/>
                  <a:gd name="T29" fmla="*/ 9 h 13"/>
                  <a:gd name="T30" fmla="*/ 39 w 54"/>
                  <a:gd name="T31" fmla="*/ 8 h 13"/>
                  <a:gd name="T32" fmla="*/ 45 w 54"/>
                  <a:gd name="T33" fmla="*/ 9 h 13"/>
                  <a:gd name="T34" fmla="*/ 46 w 54"/>
                  <a:gd name="T35" fmla="*/ 10 h 13"/>
                  <a:gd name="T36" fmla="*/ 47 w 54"/>
                  <a:gd name="T37" fmla="*/ 12 h 13"/>
                  <a:gd name="T38" fmla="*/ 47 w 54"/>
                  <a:gd name="T39" fmla="*/ 10 h 13"/>
                  <a:gd name="T40" fmla="*/ 54 w 54"/>
                  <a:gd name="T4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13">
                    <a:moveTo>
                      <a:pt x="54" y="13"/>
                    </a:moveTo>
                    <a:lnTo>
                      <a:pt x="54" y="12"/>
                    </a:lnTo>
                    <a:lnTo>
                      <a:pt x="53" y="6"/>
                    </a:lnTo>
                    <a:lnTo>
                      <a:pt x="47" y="2"/>
                    </a:lnTo>
                    <a:lnTo>
                      <a:pt x="39" y="1"/>
                    </a:lnTo>
                    <a:lnTo>
                      <a:pt x="31" y="0"/>
                    </a:lnTo>
                    <a:lnTo>
                      <a:pt x="23" y="0"/>
                    </a:lnTo>
                    <a:lnTo>
                      <a:pt x="14" y="0"/>
                    </a:lnTo>
                    <a:lnTo>
                      <a:pt x="6" y="0"/>
                    </a:lnTo>
                    <a:lnTo>
                      <a:pt x="0" y="1"/>
                    </a:lnTo>
                    <a:lnTo>
                      <a:pt x="0" y="8"/>
                    </a:lnTo>
                    <a:lnTo>
                      <a:pt x="6" y="9"/>
                    </a:lnTo>
                    <a:lnTo>
                      <a:pt x="14" y="9"/>
                    </a:lnTo>
                    <a:lnTo>
                      <a:pt x="23" y="9"/>
                    </a:lnTo>
                    <a:lnTo>
                      <a:pt x="31" y="9"/>
                    </a:lnTo>
                    <a:lnTo>
                      <a:pt x="39" y="8"/>
                    </a:lnTo>
                    <a:lnTo>
                      <a:pt x="45" y="9"/>
                    </a:lnTo>
                    <a:lnTo>
                      <a:pt x="46" y="10"/>
                    </a:lnTo>
                    <a:lnTo>
                      <a:pt x="47" y="12"/>
                    </a:lnTo>
                    <a:lnTo>
                      <a:pt x="47" y="10"/>
                    </a:lnTo>
                    <a:lnTo>
                      <a:pt x="54"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1" name="Freeform 435"/>
              <p:cNvSpPr>
                <a:spLocks noChangeAspect="1"/>
              </p:cNvSpPr>
              <p:nvPr/>
            </p:nvSpPr>
            <p:spPr bwMode="auto">
              <a:xfrm>
                <a:off x="1081" y="332"/>
                <a:ext cx="15" cy="14"/>
              </a:xfrm>
              <a:custGeom>
                <a:avLst/>
                <a:gdLst>
                  <a:gd name="T0" fmla="*/ 0 w 30"/>
                  <a:gd name="T1" fmla="*/ 29 h 29"/>
                  <a:gd name="T2" fmla="*/ 0 w 30"/>
                  <a:gd name="T3" fmla="*/ 29 h 29"/>
                  <a:gd name="T4" fmla="*/ 11 w 30"/>
                  <a:gd name="T5" fmla="*/ 26 h 29"/>
                  <a:gd name="T6" fmla="*/ 21 w 30"/>
                  <a:gd name="T7" fmla="*/ 20 h 29"/>
                  <a:gd name="T8" fmla="*/ 26 w 30"/>
                  <a:gd name="T9" fmla="*/ 11 h 29"/>
                  <a:gd name="T10" fmla="*/ 30 w 30"/>
                  <a:gd name="T11" fmla="*/ 3 h 29"/>
                  <a:gd name="T12" fmla="*/ 23 w 30"/>
                  <a:gd name="T13" fmla="*/ 0 h 29"/>
                  <a:gd name="T14" fmla="*/ 20 w 30"/>
                  <a:gd name="T15" fmla="*/ 8 h 29"/>
                  <a:gd name="T16" fmla="*/ 16 w 30"/>
                  <a:gd name="T17" fmla="*/ 15 h 29"/>
                  <a:gd name="T18" fmla="*/ 9 w 30"/>
                  <a:gd name="T19" fmla="*/ 19 h 29"/>
                  <a:gd name="T20" fmla="*/ 0 w 30"/>
                  <a:gd name="T21" fmla="*/ 20 h 29"/>
                  <a:gd name="T22" fmla="*/ 0 w 30"/>
                  <a:gd name="T23" fmla="*/ 20 h 29"/>
                  <a:gd name="T24" fmla="*/ 0 w 30"/>
                  <a:gd name="T2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0" y="29"/>
                    </a:moveTo>
                    <a:lnTo>
                      <a:pt x="0" y="29"/>
                    </a:lnTo>
                    <a:lnTo>
                      <a:pt x="11" y="26"/>
                    </a:lnTo>
                    <a:lnTo>
                      <a:pt x="21" y="20"/>
                    </a:lnTo>
                    <a:lnTo>
                      <a:pt x="26" y="11"/>
                    </a:lnTo>
                    <a:lnTo>
                      <a:pt x="30" y="3"/>
                    </a:lnTo>
                    <a:lnTo>
                      <a:pt x="23" y="0"/>
                    </a:lnTo>
                    <a:lnTo>
                      <a:pt x="20" y="8"/>
                    </a:lnTo>
                    <a:lnTo>
                      <a:pt x="16" y="15"/>
                    </a:lnTo>
                    <a:lnTo>
                      <a:pt x="9" y="19"/>
                    </a:lnTo>
                    <a:lnTo>
                      <a:pt x="0" y="20"/>
                    </a:lnTo>
                    <a:lnTo>
                      <a:pt x="0" y="20"/>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2" name="Freeform 436"/>
              <p:cNvSpPr>
                <a:spLocks noChangeAspect="1"/>
              </p:cNvSpPr>
              <p:nvPr/>
            </p:nvSpPr>
            <p:spPr bwMode="auto">
              <a:xfrm>
                <a:off x="1035" y="342"/>
                <a:ext cx="46" cy="5"/>
              </a:xfrm>
              <a:custGeom>
                <a:avLst/>
                <a:gdLst>
                  <a:gd name="T0" fmla="*/ 0 w 92"/>
                  <a:gd name="T1" fmla="*/ 12 h 12"/>
                  <a:gd name="T2" fmla="*/ 0 w 92"/>
                  <a:gd name="T3" fmla="*/ 12 h 12"/>
                  <a:gd name="T4" fmla="*/ 10 w 92"/>
                  <a:gd name="T5" fmla="*/ 12 h 12"/>
                  <a:gd name="T6" fmla="*/ 22 w 92"/>
                  <a:gd name="T7" fmla="*/ 12 h 12"/>
                  <a:gd name="T8" fmla="*/ 34 w 92"/>
                  <a:gd name="T9" fmla="*/ 10 h 12"/>
                  <a:gd name="T10" fmla="*/ 48 w 92"/>
                  <a:gd name="T11" fmla="*/ 10 h 12"/>
                  <a:gd name="T12" fmla="*/ 62 w 92"/>
                  <a:gd name="T13" fmla="*/ 10 h 12"/>
                  <a:gd name="T14" fmla="*/ 74 w 92"/>
                  <a:gd name="T15" fmla="*/ 9 h 12"/>
                  <a:gd name="T16" fmla="*/ 84 w 92"/>
                  <a:gd name="T17" fmla="*/ 9 h 12"/>
                  <a:gd name="T18" fmla="*/ 92 w 92"/>
                  <a:gd name="T19" fmla="*/ 9 h 12"/>
                  <a:gd name="T20" fmla="*/ 92 w 92"/>
                  <a:gd name="T21" fmla="*/ 0 h 12"/>
                  <a:gd name="T22" fmla="*/ 84 w 92"/>
                  <a:gd name="T23" fmla="*/ 0 h 12"/>
                  <a:gd name="T24" fmla="*/ 74 w 92"/>
                  <a:gd name="T25" fmla="*/ 0 h 12"/>
                  <a:gd name="T26" fmla="*/ 62 w 92"/>
                  <a:gd name="T27" fmla="*/ 1 h 12"/>
                  <a:gd name="T28" fmla="*/ 48 w 92"/>
                  <a:gd name="T29" fmla="*/ 1 h 12"/>
                  <a:gd name="T30" fmla="*/ 34 w 92"/>
                  <a:gd name="T31" fmla="*/ 1 h 12"/>
                  <a:gd name="T32" fmla="*/ 22 w 92"/>
                  <a:gd name="T33" fmla="*/ 2 h 12"/>
                  <a:gd name="T34" fmla="*/ 10 w 92"/>
                  <a:gd name="T35" fmla="*/ 2 h 12"/>
                  <a:gd name="T36" fmla="*/ 0 w 92"/>
                  <a:gd name="T37" fmla="*/ 2 h 12"/>
                  <a:gd name="T38" fmla="*/ 0 w 92"/>
                  <a:gd name="T39" fmla="*/ 2 h 12"/>
                  <a:gd name="T40" fmla="*/ 0 w 92"/>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12">
                    <a:moveTo>
                      <a:pt x="0" y="12"/>
                    </a:moveTo>
                    <a:lnTo>
                      <a:pt x="0" y="12"/>
                    </a:lnTo>
                    <a:lnTo>
                      <a:pt x="10" y="12"/>
                    </a:lnTo>
                    <a:lnTo>
                      <a:pt x="22" y="12"/>
                    </a:lnTo>
                    <a:lnTo>
                      <a:pt x="34" y="10"/>
                    </a:lnTo>
                    <a:lnTo>
                      <a:pt x="48" y="10"/>
                    </a:lnTo>
                    <a:lnTo>
                      <a:pt x="62" y="10"/>
                    </a:lnTo>
                    <a:lnTo>
                      <a:pt x="74" y="9"/>
                    </a:lnTo>
                    <a:lnTo>
                      <a:pt x="84" y="9"/>
                    </a:lnTo>
                    <a:lnTo>
                      <a:pt x="92" y="9"/>
                    </a:lnTo>
                    <a:lnTo>
                      <a:pt x="92" y="0"/>
                    </a:lnTo>
                    <a:lnTo>
                      <a:pt x="84" y="0"/>
                    </a:lnTo>
                    <a:lnTo>
                      <a:pt x="74" y="0"/>
                    </a:lnTo>
                    <a:lnTo>
                      <a:pt x="62" y="1"/>
                    </a:lnTo>
                    <a:lnTo>
                      <a:pt x="48" y="1"/>
                    </a:lnTo>
                    <a:lnTo>
                      <a:pt x="34" y="1"/>
                    </a:lnTo>
                    <a:lnTo>
                      <a:pt x="22" y="2"/>
                    </a:lnTo>
                    <a:lnTo>
                      <a:pt x="10" y="2"/>
                    </a:lnTo>
                    <a:lnTo>
                      <a:pt x="0" y="2"/>
                    </a:lnTo>
                    <a:lnTo>
                      <a:pt x="0" y="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3" name="Freeform 437"/>
              <p:cNvSpPr>
                <a:spLocks noChangeAspect="1"/>
              </p:cNvSpPr>
              <p:nvPr/>
            </p:nvSpPr>
            <p:spPr bwMode="auto">
              <a:xfrm>
                <a:off x="1008" y="343"/>
                <a:ext cx="27" cy="11"/>
              </a:xfrm>
              <a:custGeom>
                <a:avLst/>
                <a:gdLst>
                  <a:gd name="T0" fmla="*/ 2 w 53"/>
                  <a:gd name="T1" fmla="*/ 22 h 22"/>
                  <a:gd name="T2" fmla="*/ 2 w 53"/>
                  <a:gd name="T3" fmla="*/ 22 h 22"/>
                  <a:gd name="T4" fmla="*/ 8 w 53"/>
                  <a:gd name="T5" fmla="*/ 19 h 22"/>
                  <a:gd name="T6" fmla="*/ 14 w 53"/>
                  <a:gd name="T7" fmla="*/ 16 h 22"/>
                  <a:gd name="T8" fmla="*/ 19 w 53"/>
                  <a:gd name="T9" fmla="*/ 14 h 22"/>
                  <a:gd name="T10" fmla="*/ 25 w 53"/>
                  <a:gd name="T11" fmla="*/ 12 h 22"/>
                  <a:gd name="T12" fmla="*/ 30 w 53"/>
                  <a:gd name="T13" fmla="*/ 11 h 22"/>
                  <a:gd name="T14" fmla="*/ 37 w 53"/>
                  <a:gd name="T15" fmla="*/ 10 h 22"/>
                  <a:gd name="T16" fmla="*/ 45 w 53"/>
                  <a:gd name="T17" fmla="*/ 8 h 22"/>
                  <a:gd name="T18" fmla="*/ 53 w 53"/>
                  <a:gd name="T19" fmla="*/ 10 h 22"/>
                  <a:gd name="T20" fmla="*/ 53 w 53"/>
                  <a:gd name="T21" fmla="*/ 0 h 22"/>
                  <a:gd name="T22" fmla="*/ 45 w 53"/>
                  <a:gd name="T23" fmla="*/ 1 h 22"/>
                  <a:gd name="T24" fmla="*/ 37 w 53"/>
                  <a:gd name="T25" fmla="*/ 3 h 22"/>
                  <a:gd name="T26" fmla="*/ 30 w 53"/>
                  <a:gd name="T27" fmla="*/ 4 h 22"/>
                  <a:gd name="T28" fmla="*/ 23 w 53"/>
                  <a:gd name="T29" fmla="*/ 5 h 22"/>
                  <a:gd name="T30" fmla="*/ 17 w 53"/>
                  <a:gd name="T31" fmla="*/ 7 h 22"/>
                  <a:gd name="T32" fmla="*/ 11 w 53"/>
                  <a:gd name="T33" fmla="*/ 10 h 22"/>
                  <a:gd name="T34" fmla="*/ 6 w 53"/>
                  <a:gd name="T35" fmla="*/ 12 h 22"/>
                  <a:gd name="T36" fmla="*/ 0 w 53"/>
                  <a:gd name="T37" fmla="*/ 15 h 22"/>
                  <a:gd name="T38" fmla="*/ 0 w 53"/>
                  <a:gd name="T39" fmla="*/ 15 h 22"/>
                  <a:gd name="T40" fmla="*/ 2 w 53"/>
                  <a:gd name="T4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22">
                    <a:moveTo>
                      <a:pt x="2" y="22"/>
                    </a:moveTo>
                    <a:lnTo>
                      <a:pt x="2" y="22"/>
                    </a:lnTo>
                    <a:lnTo>
                      <a:pt x="8" y="19"/>
                    </a:lnTo>
                    <a:lnTo>
                      <a:pt x="14" y="16"/>
                    </a:lnTo>
                    <a:lnTo>
                      <a:pt x="19" y="14"/>
                    </a:lnTo>
                    <a:lnTo>
                      <a:pt x="25" y="12"/>
                    </a:lnTo>
                    <a:lnTo>
                      <a:pt x="30" y="11"/>
                    </a:lnTo>
                    <a:lnTo>
                      <a:pt x="37" y="10"/>
                    </a:lnTo>
                    <a:lnTo>
                      <a:pt x="45" y="8"/>
                    </a:lnTo>
                    <a:lnTo>
                      <a:pt x="53" y="10"/>
                    </a:lnTo>
                    <a:lnTo>
                      <a:pt x="53" y="0"/>
                    </a:lnTo>
                    <a:lnTo>
                      <a:pt x="45" y="1"/>
                    </a:lnTo>
                    <a:lnTo>
                      <a:pt x="37" y="3"/>
                    </a:lnTo>
                    <a:lnTo>
                      <a:pt x="30" y="4"/>
                    </a:lnTo>
                    <a:lnTo>
                      <a:pt x="23" y="5"/>
                    </a:lnTo>
                    <a:lnTo>
                      <a:pt x="17" y="7"/>
                    </a:lnTo>
                    <a:lnTo>
                      <a:pt x="11" y="10"/>
                    </a:lnTo>
                    <a:lnTo>
                      <a:pt x="6" y="12"/>
                    </a:lnTo>
                    <a:lnTo>
                      <a:pt x="0" y="15"/>
                    </a:lnTo>
                    <a:lnTo>
                      <a:pt x="0" y="15"/>
                    </a:lnTo>
                    <a:lnTo>
                      <a:pt x="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4" name="Freeform 438"/>
              <p:cNvSpPr>
                <a:spLocks noChangeAspect="1"/>
              </p:cNvSpPr>
              <p:nvPr/>
            </p:nvSpPr>
            <p:spPr bwMode="auto">
              <a:xfrm>
                <a:off x="976" y="350"/>
                <a:ext cx="34" cy="27"/>
              </a:xfrm>
              <a:custGeom>
                <a:avLst/>
                <a:gdLst>
                  <a:gd name="T0" fmla="*/ 4 w 67"/>
                  <a:gd name="T1" fmla="*/ 45 h 54"/>
                  <a:gd name="T2" fmla="*/ 7 w 67"/>
                  <a:gd name="T3" fmla="*/ 51 h 54"/>
                  <a:gd name="T4" fmla="*/ 10 w 67"/>
                  <a:gd name="T5" fmla="*/ 47 h 54"/>
                  <a:gd name="T6" fmla="*/ 15 w 67"/>
                  <a:gd name="T7" fmla="*/ 42 h 54"/>
                  <a:gd name="T8" fmla="*/ 23 w 67"/>
                  <a:gd name="T9" fmla="*/ 36 h 54"/>
                  <a:gd name="T10" fmla="*/ 33 w 67"/>
                  <a:gd name="T11" fmla="*/ 30 h 54"/>
                  <a:gd name="T12" fmla="*/ 43 w 67"/>
                  <a:gd name="T13" fmla="*/ 23 h 54"/>
                  <a:gd name="T14" fmla="*/ 52 w 67"/>
                  <a:gd name="T15" fmla="*/ 16 h 54"/>
                  <a:gd name="T16" fmla="*/ 60 w 67"/>
                  <a:gd name="T17" fmla="*/ 12 h 54"/>
                  <a:gd name="T18" fmla="*/ 67 w 67"/>
                  <a:gd name="T19" fmla="*/ 7 h 54"/>
                  <a:gd name="T20" fmla="*/ 65 w 67"/>
                  <a:gd name="T21" fmla="*/ 0 h 54"/>
                  <a:gd name="T22" fmla="*/ 58 w 67"/>
                  <a:gd name="T23" fmla="*/ 5 h 54"/>
                  <a:gd name="T24" fmla="*/ 48 w 67"/>
                  <a:gd name="T25" fmla="*/ 9 h 54"/>
                  <a:gd name="T26" fmla="*/ 38 w 67"/>
                  <a:gd name="T27" fmla="*/ 16 h 54"/>
                  <a:gd name="T28" fmla="*/ 28 w 67"/>
                  <a:gd name="T29" fmla="*/ 23 h 54"/>
                  <a:gd name="T30" fmla="*/ 19 w 67"/>
                  <a:gd name="T31" fmla="*/ 29 h 54"/>
                  <a:gd name="T32" fmla="*/ 11 w 67"/>
                  <a:gd name="T33" fmla="*/ 37 h 54"/>
                  <a:gd name="T34" fmla="*/ 5 w 67"/>
                  <a:gd name="T35" fmla="*/ 43 h 54"/>
                  <a:gd name="T36" fmla="*/ 0 w 67"/>
                  <a:gd name="T37" fmla="*/ 49 h 54"/>
                  <a:gd name="T38" fmla="*/ 4 w 67"/>
                  <a:gd name="T39" fmla="*/ 54 h 54"/>
                  <a:gd name="T40" fmla="*/ 0 w 67"/>
                  <a:gd name="T41" fmla="*/ 49 h 54"/>
                  <a:gd name="T42" fmla="*/ 0 w 67"/>
                  <a:gd name="T43" fmla="*/ 52 h 54"/>
                  <a:gd name="T44" fmla="*/ 3 w 67"/>
                  <a:gd name="T45" fmla="*/ 53 h 54"/>
                  <a:gd name="T46" fmla="*/ 6 w 67"/>
                  <a:gd name="T47" fmla="*/ 53 h 54"/>
                  <a:gd name="T48" fmla="*/ 7 w 67"/>
                  <a:gd name="T49" fmla="*/ 51 h 54"/>
                  <a:gd name="T50" fmla="*/ 4 w 67"/>
                  <a:gd name="T51" fmla="*/ 4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54">
                    <a:moveTo>
                      <a:pt x="4" y="45"/>
                    </a:moveTo>
                    <a:lnTo>
                      <a:pt x="7" y="51"/>
                    </a:lnTo>
                    <a:lnTo>
                      <a:pt x="10" y="47"/>
                    </a:lnTo>
                    <a:lnTo>
                      <a:pt x="15" y="42"/>
                    </a:lnTo>
                    <a:lnTo>
                      <a:pt x="23" y="36"/>
                    </a:lnTo>
                    <a:lnTo>
                      <a:pt x="33" y="30"/>
                    </a:lnTo>
                    <a:lnTo>
                      <a:pt x="43" y="23"/>
                    </a:lnTo>
                    <a:lnTo>
                      <a:pt x="52" y="16"/>
                    </a:lnTo>
                    <a:lnTo>
                      <a:pt x="60" y="12"/>
                    </a:lnTo>
                    <a:lnTo>
                      <a:pt x="67" y="7"/>
                    </a:lnTo>
                    <a:lnTo>
                      <a:pt x="65" y="0"/>
                    </a:lnTo>
                    <a:lnTo>
                      <a:pt x="58" y="5"/>
                    </a:lnTo>
                    <a:lnTo>
                      <a:pt x="48" y="9"/>
                    </a:lnTo>
                    <a:lnTo>
                      <a:pt x="38" y="16"/>
                    </a:lnTo>
                    <a:lnTo>
                      <a:pt x="28" y="23"/>
                    </a:lnTo>
                    <a:lnTo>
                      <a:pt x="19" y="29"/>
                    </a:lnTo>
                    <a:lnTo>
                      <a:pt x="11" y="37"/>
                    </a:lnTo>
                    <a:lnTo>
                      <a:pt x="5" y="43"/>
                    </a:lnTo>
                    <a:lnTo>
                      <a:pt x="0" y="49"/>
                    </a:lnTo>
                    <a:lnTo>
                      <a:pt x="4" y="54"/>
                    </a:lnTo>
                    <a:lnTo>
                      <a:pt x="0" y="49"/>
                    </a:lnTo>
                    <a:lnTo>
                      <a:pt x="0" y="52"/>
                    </a:lnTo>
                    <a:lnTo>
                      <a:pt x="3" y="53"/>
                    </a:lnTo>
                    <a:lnTo>
                      <a:pt x="6" y="53"/>
                    </a:lnTo>
                    <a:lnTo>
                      <a:pt x="7" y="51"/>
                    </a:lnTo>
                    <a:lnTo>
                      <a:pt x="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5" name="Freeform 439"/>
              <p:cNvSpPr>
                <a:spLocks noChangeAspect="1"/>
              </p:cNvSpPr>
              <p:nvPr/>
            </p:nvSpPr>
            <p:spPr bwMode="auto">
              <a:xfrm>
                <a:off x="978" y="371"/>
                <a:ext cx="22" cy="6"/>
              </a:xfrm>
              <a:custGeom>
                <a:avLst/>
                <a:gdLst>
                  <a:gd name="T0" fmla="*/ 42 w 45"/>
                  <a:gd name="T1" fmla="*/ 0 h 12"/>
                  <a:gd name="T2" fmla="*/ 42 w 45"/>
                  <a:gd name="T3" fmla="*/ 0 h 12"/>
                  <a:gd name="T4" fmla="*/ 39 w 45"/>
                  <a:gd name="T5" fmla="*/ 1 h 12"/>
                  <a:gd name="T6" fmla="*/ 34 w 45"/>
                  <a:gd name="T7" fmla="*/ 2 h 12"/>
                  <a:gd name="T8" fmla="*/ 29 w 45"/>
                  <a:gd name="T9" fmla="*/ 3 h 12"/>
                  <a:gd name="T10" fmla="*/ 24 w 45"/>
                  <a:gd name="T11" fmla="*/ 3 h 12"/>
                  <a:gd name="T12" fmla="*/ 18 w 45"/>
                  <a:gd name="T13" fmla="*/ 4 h 12"/>
                  <a:gd name="T14" fmla="*/ 13 w 45"/>
                  <a:gd name="T15" fmla="*/ 3 h 12"/>
                  <a:gd name="T16" fmla="*/ 6 w 45"/>
                  <a:gd name="T17" fmla="*/ 3 h 12"/>
                  <a:gd name="T18" fmla="*/ 0 w 45"/>
                  <a:gd name="T19" fmla="*/ 3 h 12"/>
                  <a:gd name="T20" fmla="*/ 0 w 45"/>
                  <a:gd name="T21" fmla="*/ 12 h 12"/>
                  <a:gd name="T22" fmla="*/ 6 w 45"/>
                  <a:gd name="T23" fmla="*/ 12 h 12"/>
                  <a:gd name="T24" fmla="*/ 13 w 45"/>
                  <a:gd name="T25" fmla="*/ 12 h 12"/>
                  <a:gd name="T26" fmla="*/ 18 w 45"/>
                  <a:gd name="T27" fmla="*/ 11 h 12"/>
                  <a:gd name="T28" fmla="*/ 24 w 45"/>
                  <a:gd name="T29" fmla="*/ 10 h 12"/>
                  <a:gd name="T30" fmla="*/ 29 w 45"/>
                  <a:gd name="T31" fmla="*/ 10 h 12"/>
                  <a:gd name="T32" fmla="*/ 34 w 45"/>
                  <a:gd name="T33" fmla="*/ 9 h 12"/>
                  <a:gd name="T34" fmla="*/ 39 w 45"/>
                  <a:gd name="T35" fmla="*/ 8 h 12"/>
                  <a:gd name="T36" fmla="*/ 45 w 45"/>
                  <a:gd name="T37" fmla="*/ 7 h 12"/>
                  <a:gd name="T38" fmla="*/ 45 w 45"/>
                  <a:gd name="T39" fmla="*/ 7 h 12"/>
                  <a:gd name="T40" fmla="*/ 42 w 45"/>
                  <a:gd name="T4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12">
                    <a:moveTo>
                      <a:pt x="42" y="0"/>
                    </a:moveTo>
                    <a:lnTo>
                      <a:pt x="42" y="0"/>
                    </a:lnTo>
                    <a:lnTo>
                      <a:pt x="39" y="1"/>
                    </a:lnTo>
                    <a:lnTo>
                      <a:pt x="34" y="2"/>
                    </a:lnTo>
                    <a:lnTo>
                      <a:pt x="29" y="3"/>
                    </a:lnTo>
                    <a:lnTo>
                      <a:pt x="24" y="3"/>
                    </a:lnTo>
                    <a:lnTo>
                      <a:pt x="18" y="4"/>
                    </a:lnTo>
                    <a:lnTo>
                      <a:pt x="13" y="3"/>
                    </a:lnTo>
                    <a:lnTo>
                      <a:pt x="6" y="3"/>
                    </a:lnTo>
                    <a:lnTo>
                      <a:pt x="0" y="3"/>
                    </a:lnTo>
                    <a:lnTo>
                      <a:pt x="0" y="12"/>
                    </a:lnTo>
                    <a:lnTo>
                      <a:pt x="6" y="12"/>
                    </a:lnTo>
                    <a:lnTo>
                      <a:pt x="13" y="12"/>
                    </a:lnTo>
                    <a:lnTo>
                      <a:pt x="18" y="11"/>
                    </a:lnTo>
                    <a:lnTo>
                      <a:pt x="24" y="10"/>
                    </a:lnTo>
                    <a:lnTo>
                      <a:pt x="29" y="10"/>
                    </a:lnTo>
                    <a:lnTo>
                      <a:pt x="34" y="9"/>
                    </a:lnTo>
                    <a:lnTo>
                      <a:pt x="39" y="8"/>
                    </a:lnTo>
                    <a:lnTo>
                      <a:pt x="45" y="7"/>
                    </a:lnTo>
                    <a:lnTo>
                      <a:pt x="45" y="7"/>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6" name="Freeform 440"/>
              <p:cNvSpPr>
                <a:spLocks noChangeAspect="1"/>
              </p:cNvSpPr>
              <p:nvPr/>
            </p:nvSpPr>
            <p:spPr bwMode="auto">
              <a:xfrm>
                <a:off x="999" y="369"/>
                <a:ext cx="25" cy="8"/>
              </a:xfrm>
              <a:custGeom>
                <a:avLst/>
                <a:gdLst>
                  <a:gd name="T0" fmla="*/ 50 w 50"/>
                  <a:gd name="T1" fmla="*/ 9 h 16"/>
                  <a:gd name="T2" fmla="*/ 50 w 50"/>
                  <a:gd name="T3" fmla="*/ 9 h 16"/>
                  <a:gd name="T4" fmla="*/ 43 w 50"/>
                  <a:gd name="T5" fmla="*/ 6 h 16"/>
                  <a:gd name="T6" fmla="*/ 37 w 50"/>
                  <a:gd name="T7" fmla="*/ 4 h 16"/>
                  <a:gd name="T8" fmla="*/ 29 w 50"/>
                  <a:gd name="T9" fmla="*/ 1 h 16"/>
                  <a:gd name="T10" fmla="*/ 23 w 50"/>
                  <a:gd name="T11" fmla="*/ 0 h 16"/>
                  <a:gd name="T12" fmla="*/ 18 w 50"/>
                  <a:gd name="T13" fmla="*/ 0 h 16"/>
                  <a:gd name="T14" fmla="*/ 12 w 50"/>
                  <a:gd name="T15" fmla="*/ 1 h 16"/>
                  <a:gd name="T16" fmla="*/ 6 w 50"/>
                  <a:gd name="T17" fmla="*/ 3 h 16"/>
                  <a:gd name="T18" fmla="*/ 0 w 50"/>
                  <a:gd name="T19" fmla="*/ 4 h 16"/>
                  <a:gd name="T20" fmla="*/ 3 w 50"/>
                  <a:gd name="T21" fmla="*/ 11 h 16"/>
                  <a:gd name="T22" fmla="*/ 6 w 50"/>
                  <a:gd name="T23" fmla="*/ 9 h 16"/>
                  <a:gd name="T24" fmla="*/ 12 w 50"/>
                  <a:gd name="T25" fmla="*/ 8 h 16"/>
                  <a:gd name="T26" fmla="*/ 18 w 50"/>
                  <a:gd name="T27" fmla="*/ 9 h 16"/>
                  <a:gd name="T28" fmla="*/ 23 w 50"/>
                  <a:gd name="T29" fmla="*/ 9 h 16"/>
                  <a:gd name="T30" fmla="*/ 29 w 50"/>
                  <a:gd name="T31" fmla="*/ 8 h 16"/>
                  <a:gd name="T32" fmla="*/ 35 w 50"/>
                  <a:gd name="T33" fmla="*/ 11 h 16"/>
                  <a:gd name="T34" fmla="*/ 41 w 50"/>
                  <a:gd name="T35" fmla="*/ 13 h 16"/>
                  <a:gd name="T36" fmla="*/ 45 w 50"/>
                  <a:gd name="T37" fmla="*/ 16 h 16"/>
                  <a:gd name="T38" fmla="*/ 45 w 50"/>
                  <a:gd name="T39" fmla="*/ 16 h 16"/>
                  <a:gd name="T40" fmla="*/ 50 w 50"/>
                  <a:gd name="T4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6">
                    <a:moveTo>
                      <a:pt x="50" y="9"/>
                    </a:moveTo>
                    <a:lnTo>
                      <a:pt x="50" y="9"/>
                    </a:lnTo>
                    <a:lnTo>
                      <a:pt x="43" y="6"/>
                    </a:lnTo>
                    <a:lnTo>
                      <a:pt x="37" y="4"/>
                    </a:lnTo>
                    <a:lnTo>
                      <a:pt x="29" y="1"/>
                    </a:lnTo>
                    <a:lnTo>
                      <a:pt x="23" y="0"/>
                    </a:lnTo>
                    <a:lnTo>
                      <a:pt x="18" y="0"/>
                    </a:lnTo>
                    <a:lnTo>
                      <a:pt x="12" y="1"/>
                    </a:lnTo>
                    <a:lnTo>
                      <a:pt x="6" y="3"/>
                    </a:lnTo>
                    <a:lnTo>
                      <a:pt x="0" y="4"/>
                    </a:lnTo>
                    <a:lnTo>
                      <a:pt x="3" y="11"/>
                    </a:lnTo>
                    <a:lnTo>
                      <a:pt x="6" y="9"/>
                    </a:lnTo>
                    <a:lnTo>
                      <a:pt x="12" y="8"/>
                    </a:lnTo>
                    <a:lnTo>
                      <a:pt x="18" y="9"/>
                    </a:lnTo>
                    <a:lnTo>
                      <a:pt x="23" y="9"/>
                    </a:lnTo>
                    <a:lnTo>
                      <a:pt x="29" y="8"/>
                    </a:lnTo>
                    <a:lnTo>
                      <a:pt x="35" y="11"/>
                    </a:lnTo>
                    <a:lnTo>
                      <a:pt x="41" y="13"/>
                    </a:lnTo>
                    <a:lnTo>
                      <a:pt x="45" y="16"/>
                    </a:lnTo>
                    <a:lnTo>
                      <a:pt x="45" y="16"/>
                    </a:lnTo>
                    <a:lnTo>
                      <a:pt x="5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7" name="Freeform 441"/>
              <p:cNvSpPr>
                <a:spLocks noChangeAspect="1"/>
              </p:cNvSpPr>
              <p:nvPr/>
            </p:nvSpPr>
            <p:spPr bwMode="auto">
              <a:xfrm>
                <a:off x="1009" y="374"/>
                <a:ext cx="18" cy="19"/>
              </a:xfrm>
              <a:custGeom>
                <a:avLst/>
                <a:gdLst>
                  <a:gd name="T0" fmla="*/ 2 w 36"/>
                  <a:gd name="T1" fmla="*/ 39 h 39"/>
                  <a:gd name="T2" fmla="*/ 2 w 36"/>
                  <a:gd name="T3" fmla="*/ 39 h 39"/>
                  <a:gd name="T4" fmla="*/ 7 w 36"/>
                  <a:gd name="T5" fmla="*/ 36 h 39"/>
                  <a:gd name="T6" fmla="*/ 13 w 36"/>
                  <a:gd name="T7" fmla="*/ 34 h 39"/>
                  <a:gd name="T8" fmla="*/ 21 w 36"/>
                  <a:gd name="T9" fmla="*/ 30 h 39"/>
                  <a:gd name="T10" fmla="*/ 26 w 36"/>
                  <a:gd name="T11" fmla="*/ 26 h 39"/>
                  <a:gd name="T12" fmla="*/ 32 w 36"/>
                  <a:gd name="T13" fmla="*/ 21 h 39"/>
                  <a:gd name="T14" fmla="*/ 36 w 36"/>
                  <a:gd name="T15" fmla="*/ 14 h 39"/>
                  <a:gd name="T16" fmla="*/ 36 w 36"/>
                  <a:gd name="T17" fmla="*/ 7 h 39"/>
                  <a:gd name="T18" fmla="*/ 30 w 36"/>
                  <a:gd name="T19" fmla="*/ 0 h 39"/>
                  <a:gd name="T20" fmla="*/ 25 w 36"/>
                  <a:gd name="T21" fmla="*/ 7 h 39"/>
                  <a:gd name="T22" fmla="*/ 29 w 36"/>
                  <a:gd name="T23" fmla="*/ 10 h 39"/>
                  <a:gd name="T24" fmla="*/ 29 w 36"/>
                  <a:gd name="T25" fmla="*/ 12 h 39"/>
                  <a:gd name="T26" fmla="*/ 25 w 36"/>
                  <a:gd name="T27" fmla="*/ 17 h 39"/>
                  <a:gd name="T28" fmla="*/ 22 w 36"/>
                  <a:gd name="T29" fmla="*/ 19 h 39"/>
                  <a:gd name="T30" fmla="*/ 16 w 36"/>
                  <a:gd name="T31" fmla="*/ 24 h 39"/>
                  <a:gd name="T32" fmla="*/ 10 w 36"/>
                  <a:gd name="T33" fmla="*/ 27 h 39"/>
                  <a:gd name="T34" fmla="*/ 5 w 36"/>
                  <a:gd name="T35" fmla="*/ 29 h 39"/>
                  <a:gd name="T36" fmla="*/ 0 w 36"/>
                  <a:gd name="T37" fmla="*/ 32 h 39"/>
                  <a:gd name="T38" fmla="*/ 0 w 36"/>
                  <a:gd name="T39" fmla="*/ 32 h 39"/>
                  <a:gd name="T40" fmla="*/ 2 w 36"/>
                  <a:gd name="T4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9">
                    <a:moveTo>
                      <a:pt x="2" y="39"/>
                    </a:moveTo>
                    <a:lnTo>
                      <a:pt x="2" y="39"/>
                    </a:lnTo>
                    <a:lnTo>
                      <a:pt x="7" y="36"/>
                    </a:lnTo>
                    <a:lnTo>
                      <a:pt x="13" y="34"/>
                    </a:lnTo>
                    <a:lnTo>
                      <a:pt x="21" y="30"/>
                    </a:lnTo>
                    <a:lnTo>
                      <a:pt x="26" y="26"/>
                    </a:lnTo>
                    <a:lnTo>
                      <a:pt x="32" y="21"/>
                    </a:lnTo>
                    <a:lnTo>
                      <a:pt x="36" y="14"/>
                    </a:lnTo>
                    <a:lnTo>
                      <a:pt x="36" y="7"/>
                    </a:lnTo>
                    <a:lnTo>
                      <a:pt x="30" y="0"/>
                    </a:lnTo>
                    <a:lnTo>
                      <a:pt x="25" y="7"/>
                    </a:lnTo>
                    <a:lnTo>
                      <a:pt x="29" y="10"/>
                    </a:lnTo>
                    <a:lnTo>
                      <a:pt x="29" y="12"/>
                    </a:lnTo>
                    <a:lnTo>
                      <a:pt x="25" y="17"/>
                    </a:lnTo>
                    <a:lnTo>
                      <a:pt x="22" y="19"/>
                    </a:lnTo>
                    <a:lnTo>
                      <a:pt x="16" y="24"/>
                    </a:lnTo>
                    <a:lnTo>
                      <a:pt x="10" y="27"/>
                    </a:lnTo>
                    <a:lnTo>
                      <a:pt x="5" y="29"/>
                    </a:lnTo>
                    <a:lnTo>
                      <a:pt x="0" y="32"/>
                    </a:lnTo>
                    <a:lnTo>
                      <a:pt x="0" y="32"/>
                    </a:lnTo>
                    <a:lnTo>
                      <a:pt x="2"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8" name="Freeform 442"/>
              <p:cNvSpPr>
                <a:spLocks noChangeAspect="1"/>
              </p:cNvSpPr>
              <p:nvPr/>
            </p:nvSpPr>
            <p:spPr bwMode="auto">
              <a:xfrm>
                <a:off x="988" y="389"/>
                <a:ext cx="22" cy="11"/>
              </a:xfrm>
              <a:custGeom>
                <a:avLst/>
                <a:gdLst>
                  <a:gd name="T0" fmla="*/ 0 w 45"/>
                  <a:gd name="T1" fmla="*/ 21 h 21"/>
                  <a:gd name="T2" fmla="*/ 0 w 45"/>
                  <a:gd name="T3" fmla="*/ 21 h 21"/>
                  <a:gd name="T4" fmla="*/ 6 w 45"/>
                  <a:gd name="T5" fmla="*/ 20 h 21"/>
                  <a:gd name="T6" fmla="*/ 14 w 45"/>
                  <a:gd name="T7" fmla="*/ 19 h 21"/>
                  <a:gd name="T8" fmla="*/ 20 w 45"/>
                  <a:gd name="T9" fmla="*/ 17 h 21"/>
                  <a:gd name="T10" fmla="*/ 26 w 45"/>
                  <a:gd name="T11" fmla="*/ 15 h 21"/>
                  <a:gd name="T12" fmla="*/ 30 w 45"/>
                  <a:gd name="T13" fmla="*/ 13 h 21"/>
                  <a:gd name="T14" fmla="*/ 36 w 45"/>
                  <a:gd name="T15" fmla="*/ 11 h 21"/>
                  <a:gd name="T16" fmla="*/ 41 w 45"/>
                  <a:gd name="T17" fmla="*/ 9 h 21"/>
                  <a:gd name="T18" fmla="*/ 45 w 45"/>
                  <a:gd name="T19" fmla="*/ 7 h 21"/>
                  <a:gd name="T20" fmla="*/ 43 w 45"/>
                  <a:gd name="T21" fmla="*/ 0 h 21"/>
                  <a:gd name="T22" fmla="*/ 38 w 45"/>
                  <a:gd name="T23" fmla="*/ 2 h 21"/>
                  <a:gd name="T24" fmla="*/ 34 w 45"/>
                  <a:gd name="T25" fmla="*/ 4 h 21"/>
                  <a:gd name="T26" fmla="*/ 28 w 45"/>
                  <a:gd name="T27" fmla="*/ 7 h 21"/>
                  <a:gd name="T28" fmla="*/ 23 w 45"/>
                  <a:gd name="T29" fmla="*/ 8 h 21"/>
                  <a:gd name="T30" fmla="*/ 18 w 45"/>
                  <a:gd name="T31" fmla="*/ 10 h 21"/>
                  <a:gd name="T32" fmla="*/ 12 w 45"/>
                  <a:gd name="T33" fmla="*/ 12 h 21"/>
                  <a:gd name="T34" fmla="*/ 6 w 45"/>
                  <a:gd name="T35" fmla="*/ 13 h 21"/>
                  <a:gd name="T36" fmla="*/ 0 w 45"/>
                  <a:gd name="T37" fmla="*/ 12 h 21"/>
                  <a:gd name="T38" fmla="*/ 0 w 45"/>
                  <a:gd name="T39" fmla="*/ 12 h 21"/>
                  <a:gd name="T40" fmla="*/ 0 w 45"/>
                  <a:gd name="T4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21">
                    <a:moveTo>
                      <a:pt x="0" y="21"/>
                    </a:moveTo>
                    <a:lnTo>
                      <a:pt x="0" y="21"/>
                    </a:lnTo>
                    <a:lnTo>
                      <a:pt x="6" y="20"/>
                    </a:lnTo>
                    <a:lnTo>
                      <a:pt x="14" y="19"/>
                    </a:lnTo>
                    <a:lnTo>
                      <a:pt x="20" y="17"/>
                    </a:lnTo>
                    <a:lnTo>
                      <a:pt x="26" y="15"/>
                    </a:lnTo>
                    <a:lnTo>
                      <a:pt x="30" y="13"/>
                    </a:lnTo>
                    <a:lnTo>
                      <a:pt x="36" y="11"/>
                    </a:lnTo>
                    <a:lnTo>
                      <a:pt x="41" y="9"/>
                    </a:lnTo>
                    <a:lnTo>
                      <a:pt x="45" y="7"/>
                    </a:lnTo>
                    <a:lnTo>
                      <a:pt x="43" y="0"/>
                    </a:lnTo>
                    <a:lnTo>
                      <a:pt x="38" y="2"/>
                    </a:lnTo>
                    <a:lnTo>
                      <a:pt x="34" y="4"/>
                    </a:lnTo>
                    <a:lnTo>
                      <a:pt x="28" y="7"/>
                    </a:lnTo>
                    <a:lnTo>
                      <a:pt x="23" y="8"/>
                    </a:lnTo>
                    <a:lnTo>
                      <a:pt x="18" y="10"/>
                    </a:lnTo>
                    <a:lnTo>
                      <a:pt x="12" y="12"/>
                    </a:lnTo>
                    <a:lnTo>
                      <a:pt x="6" y="13"/>
                    </a:lnTo>
                    <a:lnTo>
                      <a:pt x="0" y="12"/>
                    </a:lnTo>
                    <a:lnTo>
                      <a:pt x="0" y="12"/>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39" name="Freeform 443"/>
              <p:cNvSpPr>
                <a:spLocks noChangeAspect="1"/>
              </p:cNvSpPr>
              <p:nvPr/>
            </p:nvSpPr>
            <p:spPr bwMode="auto">
              <a:xfrm>
                <a:off x="965" y="396"/>
                <a:ext cx="23" cy="7"/>
              </a:xfrm>
              <a:custGeom>
                <a:avLst/>
                <a:gdLst>
                  <a:gd name="T0" fmla="*/ 1 w 44"/>
                  <a:gd name="T1" fmla="*/ 15 h 15"/>
                  <a:gd name="T2" fmla="*/ 2 w 44"/>
                  <a:gd name="T3" fmla="*/ 15 h 15"/>
                  <a:gd name="T4" fmla="*/ 5 w 44"/>
                  <a:gd name="T5" fmla="*/ 14 h 15"/>
                  <a:gd name="T6" fmla="*/ 9 w 44"/>
                  <a:gd name="T7" fmla="*/ 13 h 15"/>
                  <a:gd name="T8" fmla="*/ 13 w 44"/>
                  <a:gd name="T9" fmla="*/ 12 h 15"/>
                  <a:gd name="T10" fmla="*/ 19 w 44"/>
                  <a:gd name="T11" fmla="*/ 11 h 15"/>
                  <a:gd name="T12" fmla="*/ 25 w 44"/>
                  <a:gd name="T13" fmla="*/ 9 h 15"/>
                  <a:gd name="T14" fmla="*/ 31 w 44"/>
                  <a:gd name="T15" fmla="*/ 9 h 15"/>
                  <a:gd name="T16" fmla="*/ 38 w 44"/>
                  <a:gd name="T17" fmla="*/ 8 h 15"/>
                  <a:gd name="T18" fmla="*/ 44 w 44"/>
                  <a:gd name="T19" fmla="*/ 9 h 15"/>
                  <a:gd name="T20" fmla="*/ 44 w 44"/>
                  <a:gd name="T21" fmla="*/ 0 h 15"/>
                  <a:gd name="T22" fmla="*/ 38 w 44"/>
                  <a:gd name="T23" fmla="*/ 1 h 15"/>
                  <a:gd name="T24" fmla="*/ 31 w 44"/>
                  <a:gd name="T25" fmla="*/ 3 h 15"/>
                  <a:gd name="T26" fmla="*/ 25 w 44"/>
                  <a:gd name="T27" fmla="*/ 3 h 15"/>
                  <a:gd name="T28" fmla="*/ 19 w 44"/>
                  <a:gd name="T29" fmla="*/ 4 h 15"/>
                  <a:gd name="T30" fmla="*/ 13 w 44"/>
                  <a:gd name="T31" fmla="*/ 5 h 15"/>
                  <a:gd name="T32" fmla="*/ 9 w 44"/>
                  <a:gd name="T33" fmla="*/ 6 h 15"/>
                  <a:gd name="T34" fmla="*/ 3 w 44"/>
                  <a:gd name="T35" fmla="*/ 7 h 15"/>
                  <a:gd name="T36" fmla="*/ 0 w 44"/>
                  <a:gd name="T37" fmla="*/ 8 h 15"/>
                  <a:gd name="T38" fmla="*/ 1 w 44"/>
                  <a:gd name="T39" fmla="*/ 8 h 15"/>
                  <a:gd name="T40" fmla="*/ 1 w 44"/>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5">
                    <a:moveTo>
                      <a:pt x="1" y="15"/>
                    </a:moveTo>
                    <a:lnTo>
                      <a:pt x="2" y="15"/>
                    </a:lnTo>
                    <a:lnTo>
                      <a:pt x="5" y="14"/>
                    </a:lnTo>
                    <a:lnTo>
                      <a:pt x="9" y="13"/>
                    </a:lnTo>
                    <a:lnTo>
                      <a:pt x="13" y="12"/>
                    </a:lnTo>
                    <a:lnTo>
                      <a:pt x="19" y="11"/>
                    </a:lnTo>
                    <a:lnTo>
                      <a:pt x="25" y="9"/>
                    </a:lnTo>
                    <a:lnTo>
                      <a:pt x="31" y="9"/>
                    </a:lnTo>
                    <a:lnTo>
                      <a:pt x="38" y="8"/>
                    </a:lnTo>
                    <a:lnTo>
                      <a:pt x="44" y="9"/>
                    </a:lnTo>
                    <a:lnTo>
                      <a:pt x="44" y="0"/>
                    </a:lnTo>
                    <a:lnTo>
                      <a:pt x="38" y="1"/>
                    </a:lnTo>
                    <a:lnTo>
                      <a:pt x="31" y="3"/>
                    </a:lnTo>
                    <a:lnTo>
                      <a:pt x="25" y="3"/>
                    </a:lnTo>
                    <a:lnTo>
                      <a:pt x="19" y="4"/>
                    </a:lnTo>
                    <a:lnTo>
                      <a:pt x="13" y="5"/>
                    </a:lnTo>
                    <a:lnTo>
                      <a:pt x="9" y="6"/>
                    </a:lnTo>
                    <a:lnTo>
                      <a:pt x="3" y="7"/>
                    </a:lnTo>
                    <a:lnTo>
                      <a:pt x="0" y="8"/>
                    </a:lnTo>
                    <a:lnTo>
                      <a:pt x="1" y="8"/>
                    </a:lnTo>
                    <a:lnTo>
                      <a:pt x="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0" name="Freeform 444"/>
              <p:cNvSpPr>
                <a:spLocks noChangeAspect="1"/>
              </p:cNvSpPr>
              <p:nvPr/>
            </p:nvSpPr>
            <p:spPr bwMode="auto">
              <a:xfrm>
                <a:off x="940" y="400"/>
                <a:ext cx="26" cy="8"/>
              </a:xfrm>
              <a:custGeom>
                <a:avLst/>
                <a:gdLst>
                  <a:gd name="T0" fmla="*/ 0 w 51"/>
                  <a:gd name="T1" fmla="*/ 18 h 18"/>
                  <a:gd name="T2" fmla="*/ 0 w 51"/>
                  <a:gd name="T3" fmla="*/ 18 h 18"/>
                  <a:gd name="T4" fmla="*/ 8 w 51"/>
                  <a:gd name="T5" fmla="*/ 16 h 18"/>
                  <a:gd name="T6" fmla="*/ 16 w 51"/>
                  <a:gd name="T7" fmla="*/ 15 h 18"/>
                  <a:gd name="T8" fmla="*/ 23 w 51"/>
                  <a:gd name="T9" fmla="*/ 14 h 18"/>
                  <a:gd name="T10" fmla="*/ 31 w 51"/>
                  <a:gd name="T11" fmla="*/ 13 h 18"/>
                  <a:gd name="T12" fmla="*/ 37 w 51"/>
                  <a:gd name="T13" fmla="*/ 11 h 18"/>
                  <a:gd name="T14" fmla="*/ 41 w 51"/>
                  <a:gd name="T15" fmla="*/ 10 h 18"/>
                  <a:gd name="T16" fmla="*/ 46 w 51"/>
                  <a:gd name="T17" fmla="*/ 8 h 18"/>
                  <a:gd name="T18" fmla="*/ 51 w 51"/>
                  <a:gd name="T19" fmla="*/ 7 h 18"/>
                  <a:gd name="T20" fmla="*/ 51 w 51"/>
                  <a:gd name="T21" fmla="*/ 0 h 18"/>
                  <a:gd name="T22" fmla="*/ 46 w 51"/>
                  <a:gd name="T23" fmla="*/ 1 h 18"/>
                  <a:gd name="T24" fmla="*/ 41 w 51"/>
                  <a:gd name="T25" fmla="*/ 3 h 18"/>
                  <a:gd name="T26" fmla="*/ 35 w 51"/>
                  <a:gd name="T27" fmla="*/ 4 h 18"/>
                  <a:gd name="T28" fmla="*/ 29 w 51"/>
                  <a:gd name="T29" fmla="*/ 6 h 18"/>
                  <a:gd name="T30" fmla="*/ 23 w 51"/>
                  <a:gd name="T31" fmla="*/ 7 h 18"/>
                  <a:gd name="T32" fmla="*/ 16 w 51"/>
                  <a:gd name="T33" fmla="*/ 8 h 18"/>
                  <a:gd name="T34" fmla="*/ 8 w 51"/>
                  <a:gd name="T35" fmla="*/ 10 h 18"/>
                  <a:gd name="T36" fmla="*/ 0 w 51"/>
                  <a:gd name="T37" fmla="*/ 8 h 18"/>
                  <a:gd name="T38" fmla="*/ 0 w 51"/>
                  <a:gd name="T39" fmla="*/ 8 h 18"/>
                  <a:gd name="T40" fmla="*/ 0 w 51"/>
                  <a:gd name="T4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18">
                    <a:moveTo>
                      <a:pt x="0" y="18"/>
                    </a:moveTo>
                    <a:lnTo>
                      <a:pt x="0" y="18"/>
                    </a:lnTo>
                    <a:lnTo>
                      <a:pt x="8" y="16"/>
                    </a:lnTo>
                    <a:lnTo>
                      <a:pt x="16" y="15"/>
                    </a:lnTo>
                    <a:lnTo>
                      <a:pt x="23" y="14"/>
                    </a:lnTo>
                    <a:lnTo>
                      <a:pt x="31" y="13"/>
                    </a:lnTo>
                    <a:lnTo>
                      <a:pt x="37" y="11"/>
                    </a:lnTo>
                    <a:lnTo>
                      <a:pt x="41" y="10"/>
                    </a:lnTo>
                    <a:lnTo>
                      <a:pt x="46" y="8"/>
                    </a:lnTo>
                    <a:lnTo>
                      <a:pt x="51" y="7"/>
                    </a:lnTo>
                    <a:lnTo>
                      <a:pt x="51" y="0"/>
                    </a:lnTo>
                    <a:lnTo>
                      <a:pt x="46" y="1"/>
                    </a:lnTo>
                    <a:lnTo>
                      <a:pt x="41" y="3"/>
                    </a:lnTo>
                    <a:lnTo>
                      <a:pt x="35" y="4"/>
                    </a:lnTo>
                    <a:lnTo>
                      <a:pt x="29" y="6"/>
                    </a:lnTo>
                    <a:lnTo>
                      <a:pt x="23" y="7"/>
                    </a:lnTo>
                    <a:lnTo>
                      <a:pt x="16" y="8"/>
                    </a:lnTo>
                    <a:lnTo>
                      <a:pt x="8" y="10"/>
                    </a:lnTo>
                    <a:lnTo>
                      <a:pt x="0" y="8"/>
                    </a:lnTo>
                    <a:lnTo>
                      <a:pt x="0" y="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1" name="Freeform 445"/>
              <p:cNvSpPr>
                <a:spLocks noChangeAspect="1"/>
              </p:cNvSpPr>
              <p:nvPr/>
            </p:nvSpPr>
            <p:spPr bwMode="auto">
              <a:xfrm>
                <a:off x="881" y="399"/>
                <a:ext cx="59" cy="9"/>
              </a:xfrm>
              <a:custGeom>
                <a:avLst/>
                <a:gdLst>
                  <a:gd name="T0" fmla="*/ 0 w 119"/>
                  <a:gd name="T1" fmla="*/ 7 h 19"/>
                  <a:gd name="T2" fmla="*/ 0 w 119"/>
                  <a:gd name="T3" fmla="*/ 7 h 19"/>
                  <a:gd name="T4" fmla="*/ 11 w 119"/>
                  <a:gd name="T5" fmla="*/ 9 h 19"/>
                  <a:gd name="T6" fmla="*/ 26 w 119"/>
                  <a:gd name="T7" fmla="*/ 11 h 19"/>
                  <a:gd name="T8" fmla="*/ 42 w 119"/>
                  <a:gd name="T9" fmla="*/ 13 h 19"/>
                  <a:gd name="T10" fmla="*/ 59 w 119"/>
                  <a:gd name="T11" fmla="*/ 14 h 19"/>
                  <a:gd name="T12" fmla="*/ 76 w 119"/>
                  <a:gd name="T13" fmla="*/ 15 h 19"/>
                  <a:gd name="T14" fmla="*/ 94 w 119"/>
                  <a:gd name="T15" fmla="*/ 16 h 19"/>
                  <a:gd name="T16" fmla="*/ 107 w 119"/>
                  <a:gd name="T17" fmla="*/ 19 h 19"/>
                  <a:gd name="T18" fmla="*/ 119 w 119"/>
                  <a:gd name="T19" fmla="*/ 19 h 19"/>
                  <a:gd name="T20" fmla="*/ 119 w 119"/>
                  <a:gd name="T21" fmla="*/ 9 h 19"/>
                  <a:gd name="T22" fmla="*/ 107 w 119"/>
                  <a:gd name="T23" fmla="*/ 9 h 19"/>
                  <a:gd name="T24" fmla="*/ 94 w 119"/>
                  <a:gd name="T25" fmla="*/ 9 h 19"/>
                  <a:gd name="T26" fmla="*/ 76 w 119"/>
                  <a:gd name="T27" fmla="*/ 8 h 19"/>
                  <a:gd name="T28" fmla="*/ 59 w 119"/>
                  <a:gd name="T29" fmla="*/ 7 h 19"/>
                  <a:gd name="T30" fmla="*/ 42 w 119"/>
                  <a:gd name="T31" fmla="*/ 6 h 19"/>
                  <a:gd name="T32" fmla="*/ 26 w 119"/>
                  <a:gd name="T33" fmla="*/ 4 h 19"/>
                  <a:gd name="T34" fmla="*/ 11 w 119"/>
                  <a:gd name="T35" fmla="*/ 2 h 19"/>
                  <a:gd name="T36" fmla="*/ 0 w 119"/>
                  <a:gd name="T37" fmla="*/ 0 h 19"/>
                  <a:gd name="T38" fmla="*/ 0 w 119"/>
                  <a:gd name="T39" fmla="*/ 0 h 19"/>
                  <a:gd name="T40" fmla="*/ 0 w 119"/>
                  <a:gd name="T4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19">
                    <a:moveTo>
                      <a:pt x="0" y="7"/>
                    </a:moveTo>
                    <a:lnTo>
                      <a:pt x="0" y="7"/>
                    </a:lnTo>
                    <a:lnTo>
                      <a:pt x="11" y="9"/>
                    </a:lnTo>
                    <a:lnTo>
                      <a:pt x="26" y="11"/>
                    </a:lnTo>
                    <a:lnTo>
                      <a:pt x="42" y="13"/>
                    </a:lnTo>
                    <a:lnTo>
                      <a:pt x="59" y="14"/>
                    </a:lnTo>
                    <a:lnTo>
                      <a:pt x="76" y="15"/>
                    </a:lnTo>
                    <a:lnTo>
                      <a:pt x="94" y="16"/>
                    </a:lnTo>
                    <a:lnTo>
                      <a:pt x="107" y="19"/>
                    </a:lnTo>
                    <a:lnTo>
                      <a:pt x="119" y="19"/>
                    </a:lnTo>
                    <a:lnTo>
                      <a:pt x="119" y="9"/>
                    </a:lnTo>
                    <a:lnTo>
                      <a:pt x="107" y="9"/>
                    </a:lnTo>
                    <a:lnTo>
                      <a:pt x="94" y="9"/>
                    </a:lnTo>
                    <a:lnTo>
                      <a:pt x="76" y="8"/>
                    </a:lnTo>
                    <a:lnTo>
                      <a:pt x="59" y="7"/>
                    </a:lnTo>
                    <a:lnTo>
                      <a:pt x="42" y="6"/>
                    </a:lnTo>
                    <a:lnTo>
                      <a:pt x="26" y="4"/>
                    </a:lnTo>
                    <a:lnTo>
                      <a:pt x="11" y="2"/>
                    </a:lnTo>
                    <a:lnTo>
                      <a:pt x="0"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2" name="Freeform 446"/>
              <p:cNvSpPr>
                <a:spLocks noChangeAspect="1"/>
              </p:cNvSpPr>
              <p:nvPr/>
            </p:nvSpPr>
            <p:spPr bwMode="auto">
              <a:xfrm>
                <a:off x="848" y="399"/>
                <a:ext cx="33" cy="12"/>
              </a:xfrm>
              <a:custGeom>
                <a:avLst/>
                <a:gdLst>
                  <a:gd name="T0" fmla="*/ 4 w 65"/>
                  <a:gd name="T1" fmla="*/ 25 h 25"/>
                  <a:gd name="T2" fmla="*/ 4 w 65"/>
                  <a:gd name="T3" fmla="*/ 25 h 25"/>
                  <a:gd name="T4" fmla="*/ 10 w 65"/>
                  <a:gd name="T5" fmla="*/ 21 h 25"/>
                  <a:gd name="T6" fmla="*/ 16 w 65"/>
                  <a:gd name="T7" fmla="*/ 16 h 25"/>
                  <a:gd name="T8" fmla="*/ 24 w 65"/>
                  <a:gd name="T9" fmla="*/ 13 h 25"/>
                  <a:gd name="T10" fmla="*/ 32 w 65"/>
                  <a:gd name="T11" fmla="*/ 10 h 25"/>
                  <a:gd name="T12" fmla="*/ 39 w 65"/>
                  <a:gd name="T13" fmla="*/ 8 h 25"/>
                  <a:gd name="T14" fmla="*/ 47 w 65"/>
                  <a:gd name="T15" fmla="*/ 7 h 25"/>
                  <a:gd name="T16" fmla="*/ 56 w 65"/>
                  <a:gd name="T17" fmla="*/ 7 h 25"/>
                  <a:gd name="T18" fmla="*/ 65 w 65"/>
                  <a:gd name="T19" fmla="*/ 8 h 25"/>
                  <a:gd name="T20" fmla="*/ 65 w 65"/>
                  <a:gd name="T21" fmla="*/ 1 h 25"/>
                  <a:gd name="T22" fmla="*/ 56 w 65"/>
                  <a:gd name="T23" fmla="*/ 0 h 25"/>
                  <a:gd name="T24" fmla="*/ 47 w 65"/>
                  <a:gd name="T25" fmla="*/ 0 h 25"/>
                  <a:gd name="T26" fmla="*/ 39 w 65"/>
                  <a:gd name="T27" fmla="*/ 1 h 25"/>
                  <a:gd name="T28" fmla="*/ 30 w 65"/>
                  <a:gd name="T29" fmla="*/ 3 h 25"/>
                  <a:gd name="T30" fmla="*/ 22 w 65"/>
                  <a:gd name="T31" fmla="*/ 6 h 25"/>
                  <a:gd name="T32" fmla="*/ 14 w 65"/>
                  <a:gd name="T33" fmla="*/ 9 h 25"/>
                  <a:gd name="T34" fmla="*/ 6 w 65"/>
                  <a:gd name="T35" fmla="*/ 14 h 25"/>
                  <a:gd name="T36" fmla="*/ 0 w 65"/>
                  <a:gd name="T37" fmla="*/ 18 h 25"/>
                  <a:gd name="T38" fmla="*/ 0 w 65"/>
                  <a:gd name="T39" fmla="*/ 18 h 25"/>
                  <a:gd name="T40" fmla="*/ 4 w 65"/>
                  <a:gd name="T4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25">
                    <a:moveTo>
                      <a:pt x="4" y="25"/>
                    </a:moveTo>
                    <a:lnTo>
                      <a:pt x="4" y="25"/>
                    </a:lnTo>
                    <a:lnTo>
                      <a:pt x="10" y="21"/>
                    </a:lnTo>
                    <a:lnTo>
                      <a:pt x="16" y="16"/>
                    </a:lnTo>
                    <a:lnTo>
                      <a:pt x="24" y="13"/>
                    </a:lnTo>
                    <a:lnTo>
                      <a:pt x="32" y="10"/>
                    </a:lnTo>
                    <a:lnTo>
                      <a:pt x="39" y="8"/>
                    </a:lnTo>
                    <a:lnTo>
                      <a:pt x="47" y="7"/>
                    </a:lnTo>
                    <a:lnTo>
                      <a:pt x="56" y="7"/>
                    </a:lnTo>
                    <a:lnTo>
                      <a:pt x="65" y="8"/>
                    </a:lnTo>
                    <a:lnTo>
                      <a:pt x="65" y="1"/>
                    </a:lnTo>
                    <a:lnTo>
                      <a:pt x="56" y="0"/>
                    </a:lnTo>
                    <a:lnTo>
                      <a:pt x="47" y="0"/>
                    </a:lnTo>
                    <a:lnTo>
                      <a:pt x="39" y="1"/>
                    </a:lnTo>
                    <a:lnTo>
                      <a:pt x="30" y="3"/>
                    </a:lnTo>
                    <a:lnTo>
                      <a:pt x="22" y="6"/>
                    </a:lnTo>
                    <a:lnTo>
                      <a:pt x="14" y="9"/>
                    </a:lnTo>
                    <a:lnTo>
                      <a:pt x="6" y="14"/>
                    </a:lnTo>
                    <a:lnTo>
                      <a:pt x="0" y="18"/>
                    </a:lnTo>
                    <a:lnTo>
                      <a:pt x="0" y="18"/>
                    </a:lnTo>
                    <a:lnTo>
                      <a:pt x="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3" name="Freeform 447"/>
              <p:cNvSpPr>
                <a:spLocks noChangeAspect="1"/>
              </p:cNvSpPr>
              <p:nvPr/>
            </p:nvSpPr>
            <p:spPr bwMode="auto">
              <a:xfrm>
                <a:off x="821" y="408"/>
                <a:ext cx="30" cy="20"/>
              </a:xfrm>
              <a:custGeom>
                <a:avLst/>
                <a:gdLst>
                  <a:gd name="T0" fmla="*/ 1 w 58"/>
                  <a:gd name="T1" fmla="*/ 37 h 41"/>
                  <a:gd name="T2" fmla="*/ 7 w 58"/>
                  <a:gd name="T3" fmla="*/ 41 h 41"/>
                  <a:gd name="T4" fmla="*/ 12 w 58"/>
                  <a:gd name="T5" fmla="*/ 36 h 41"/>
                  <a:gd name="T6" fmla="*/ 18 w 58"/>
                  <a:gd name="T7" fmla="*/ 33 h 41"/>
                  <a:gd name="T8" fmla="*/ 25 w 58"/>
                  <a:gd name="T9" fmla="*/ 28 h 41"/>
                  <a:gd name="T10" fmla="*/ 32 w 58"/>
                  <a:gd name="T11" fmla="*/ 23 h 41"/>
                  <a:gd name="T12" fmla="*/ 40 w 58"/>
                  <a:gd name="T13" fmla="*/ 20 h 41"/>
                  <a:gd name="T14" fmla="*/ 47 w 58"/>
                  <a:gd name="T15" fmla="*/ 15 h 41"/>
                  <a:gd name="T16" fmla="*/ 53 w 58"/>
                  <a:gd name="T17" fmla="*/ 12 h 41"/>
                  <a:gd name="T18" fmla="*/ 58 w 58"/>
                  <a:gd name="T19" fmla="*/ 7 h 41"/>
                  <a:gd name="T20" fmla="*/ 54 w 58"/>
                  <a:gd name="T21" fmla="*/ 0 h 41"/>
                  <a:gd name="T22" fmla="*/ 48 w 58"/>
                  <a:gd name="T23" fmla="*/ 5 h 41"/>
                  <a:gd name="T24" fmla="*/ 42 w 58"/>
                  <a:gd name="T25" fmla="*/ 9 h 41"/>
                  <a:gd name="T26" fmla="*/ 35 w 58"/>
                  <a:gd name="T27" fmla="*/ 13 h 41"/>
                  <a:gd name="T28" fmla="*/ 30 w 58"/>
                  <a:gd name="T29" fmla="*/ 17 h 41"/>
                  <a:gd name="T30" fmla="*/ 20 w 58"/>
                  <a:gd name="T31" fmla="*/ 21 h 41"/>
                  <a:gd name="T32" fmla="*/ 13 w 58"/>
                  <a:gd name="T33" fmla="*/ 26 h 41"/>
                  <a:gd name="T34" fmla="*/ 8 w 58"/>
                  <a:gd name="T35" fmla="*/ 29 h 41"/>
                  <a:gd name="T36" fmla="*/ 2 w 58"/>
                  <a:gd name="T37" fmla="*/ 34 h 41"/>
                  <a:gd name="T38" fmla="*/ 8 w 58"/>
                  <a:gd name="T39" fmla="*/ 37 h 41"/>
                  <a:gd name="T40" fmla="*/ 2 w 58"/>
                  <a:gd name="T41" fmla="*/ 34 h 41"/>
                  <a:gd name="T42" fmla="*/ 0 w 58"/>
                  <a:gd name="T43" fmla="*/ 36 h 41"/>
                  <a:gd name="T44" fmla="*/ 1 w 58"/>
                  <a:gd name="T45" fmla="*/ 38 h 41"/>
                  <a:gd name="T46" fmla="*/ 3 w 58"/>
                  <a:gd name="T47" fmla="*/ 41 h 41"/>
                  <a:gd name="T48" fmla="*/ 7 w 58"/>
                  <a:gd name="T49" fmla="*/ 41 h 41"/>
                  <a:gd name="T50" fmla="*/ 1 w 58"/>
                  <a:gd name="T51"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41">
                    <a:moveTo>
                      <a:pt x="1" y="37"/>
                    </a:moveTo>
                    <a:lnTo>
                      <a:pt x="7" y="41"/>
                    </a:lnTo>
                    <a:lnTo>
                      <a:pt x="12" y="36"/>
                    </a:lnTo>
                    <a:lnTo>
                      <a:pt x="18" y="33"/>
                    </a:lnTo>
                    <a:lnTo>
                      <a:pt x="25" y="28"/>
                    </a:lnTo>
                    <a:lnTo>
                      <a:pt x="32" y="23"/>
                    </a:lnTo>
                    <a:lnTo>
                      <a:pt x="40" y="20"/>
                    </a:lnTo>
                    <a:lnTo>
                      <a:pt x="47" y="15"/>
                    </a:lnTo>
                    <a:lnTo>
                      <a:pt x="53" y="12"/>
                    </a:lnTo>
                    <a:lnTo>
                      <a:pt x="58" y="7"/>
                    </a:lnTo>
                    <a:lnTo>
                      <a:pt x="54" y="0"/>
                    </a:lnTo>
                    <a:lnTo>
                      <a:pt x="48" y="5"/>
                    </a:lnTo>
                    <a:lnTo>
                      <a:pt x="42" y="9"/>
                    </a:lnTo>
                    <a:lnTo>
                      <a:pt x="35" y="13"/>
                    </a:lnTo>
                    <a:lnTo>
                      <a:pt x="30" y="17"/>
                    </a:lnTo>
                    <a:lnTo>
                      <a:pt x="20" y="21"/>
                    </a:lnTo>
                    <a:lnTo>
                      <a:pt x="13" y="26"/>
                    </a:lnTo>
                    <a:lnTo>
                      <a:pt x="8" y="29"/>
                    </a:lnTo>
                    <a:lnTo>
                      <a:pt x="2" y="34"/>
                    </a:lnTo>
                    <a:lnTo>
                      <a:pt x="8" y="37"/>
                    </a:lnTo>
                    <a:lnTo>
                      <a:pt x="2" y="34"/>
                    </a:lnTo>
                    <a:lnTo>
                      <a:pt x="0" y="36"/>
                    </a:lnTo>
                    <a:lnTo>
                      <a:pt x="1" y="38"/>
                    </a:lnTo>
                    <a:lnTo>
                      <a:pt x="3" y="41"/>
                    </a:lnTo>
                    <a:lnTo>
                      <a:pt x="7" y="41"/>
                    </a:lnTo>
                    <a:lnTo>
                      <a:pt x="1"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4" name="Freeform 448"/>
              <p:cNvSpPr>
                <a:spLocks noChangeAspect="1"/>
              </p:cNvSpPr>
              <p:nvPr/>
            </p:nvSpPr>
            <p:spPr bwMode="auto">
              <a:xfrm>
                <a:off x="751" y="522"/>
                <a:ext cx="167" cy="141"/>
              </a:xfrm>
              <a:custGeom>
                <a:avLst/>
                <a:gdLst>
                  <a:gd name="T0" fmla="*/ 314 w 335"/>
                  <a:gd name="T1" fmla="*/ 276 h 281"/>
                  <a:gd name="T2" fmla="*/ 298 w 335"/>
                  <a:gd name="T3" fmla="*/ 267 h 281"/>
                  <a:gd name="T4" fmla="*/ 294 w 335"/>
                  <a:gd name="T5" fmla="*/ 263 h 281"/>
                  <a:gd name="T6" fmla="*/ 288 w 335"/>
                  <a:gd name="T7" fmla="*/ 252 h 281"/>
                  <a:gd name="T8" fmla="*/ 278 w 335"/>
                  <a:gd name="T9" fmla="*/ 243 h 281"/>
                  <a:gd name="T10" fmla="*/ 266 w 335"/>
                  <a:gd name="T11" fmla="*/ 238 h 281"/>
                  <a:gd name="T12" fmla="*/ 260 w 335"/>
                  <a:gd name="T13" fmla="*/ 225 h 281"/>
                  <a:gd name="T14" fmla="*/ 259 w 335"/>
                  <a:gd name="T15" fmla="*/ 208 h 281"/>
                  <a:gd name="T16" fmla="*/ 252 w 335"/>
                  <a:gd name="T17" fmla="*/ 199 h 281"/>
                  <a:gd name="T18" fmla="*/ 241 w 335"/>
                  <a:gd name="T19" fmla="*/ 185 h 281"/>
                  <a:gd name="T20" fmla="*/ 229 w 335"/>
                  <a:gd name="T21" fmla="*/ 182 h 281"/>
                  <a:gd name="T22" fmla="*/ 220 w 335"/>
                  <a:gd name="T23" fmla="*/ 182 h 281"/>
                  <a:gd name="T24" fmla="*/ 219 w 335"/>
                  <a:gd name="T25" fmla="*/ 171 h 281"/>
                  <a:gd name="T26" fmla="*/ 218 w 335"/>
                  <a:gd name="T27" fmla="*/ 157 h 281"/>
                  <a:gd name="T28" fmla="*/ 211 w 335"/>
                  <a:gd name="T29" fmla="*/ 148 h 281"/>
                  <a:gd name="T30" fmla="*/ 199 w 335"/>
                  <a:gd name="T31" fmla="*/ 141 h 281"/>
                  <a:gd name="T32" fmla="*/ 182 w 335"/>
                  <a:gd name="T33" fmla="*/ 136 h 281"/>
                  <a:gd name="T34" fmla="*/ 165 w 335"/>
                  <a:gd name="T35" fmla="*/ 132 h 281"/>
                  <a:gd name="T36" fmla="*/ 155 w 335"/>
                  <a:gd name="T37" fmla="*/ 124 h 281"/>
                  <a:gd name="T38" fmla="*/ 146 w 335"/>
                  <a:gd name="T39" fmla="*/ 109 h 281"/>
                  <a:gd name="T40" fmla="*/ 132 w 335"/>
                  <a:gd name="T41" fmla="*/ 96 h 281"/>
                  <a:gd name="T42" fmla="*/ 115 w 335"/>
                  <a:gd name="T43" fmla="*/ 89 h 281"/>
                  <a:gd name="T44" fmla="*/ 105 w 335"/>
                  <a:gd name="T45" fmla="*/ 84 h 281"/>
                  <a:gd name="T46" fmla="*/ 100 w 335"/>
                  <a:gd name="T47" fmla="*/ 71 h 281"/>
                  <a:gd name="T48" fmla="*/ 92 w 335"/>
                  <a:gd name="T49" fmla="*/ 61 h 281"/>
                  <a:gd name="T50" fmla="*/ 79 w 335"/>
                  <a:gd name="T51" fmla="*/ 57 h 281"/>
                  <a:gd name="T52" fmla="*/ 69 w 335"/>
                  <a:gd name="T53" fmla="*/ 50 h 281"/>
                  <a:gd name="T54" fmla="*/ 59 w 335"/>
                  <a:gd name="T55" fmla="*/ 36 h 281"/>
                  <a:gd name="T56" fmla="*/ 45 w 335"/>
                  <a:gd name="T57" fmla="*/ 27 h 281"/>
                  <a:gd name="T58" fmla="*/ 31 w 335"/>
                  <a:gd name="T59" fmla="*/ 23 h 281"/>
                  <a:gd name="T60" fmla="*/ 10 w 335"/>
                  <a:gd name="T61" fmla="*/ 25 h 281"/>
                  <a:gd name="T62" fmla="*/ 0 w 335"/>
                  <a:gd name="T63" fmla="*/ 17 h 281"/>
                  <a:gd name="T64" fmla="*/ 16 w 335"/>
                  <a:gd name="T65" fmla="*/ 12 h 281"/>
                  <a:gd name="T66" fmla="*/ 31 w 335"/>
                  <a:gd name="T67" fmla="*/ 10 h 281"/>
                  <a:gd name="T68" fmla="*/ 43 w 335"/>
                  <a:gd name="T69" fmla="*/ 7 h 281"/>
                  <a:gd name="T70" fmla="*/ 55 w 335"/>
                  <a:gd name="T71" fmla="*/ 3 h 281"/>
                  <a:gd name="T72" fmla="*/ 75 w 335"/>
                  <a:gd name="T73" fmla="*/ 1 h 281"/>
                  <a:gd name="T74" fmla="*/ 98 w 335"/>
                  <a:gd name="T75" fmla="*/ 0 h 281"/>
                  <a:gd name="T76" fmla="*/ 119 w 335"/>
                  <a:gd name="T77" fmla="*/ 1 h 281"/>
                  <a:gd name="T78" fmla="*/ 134 w 335"/>
                  <a:gd name="T79" fmla="*/ 3 h 281"/>
                  <a:gd name="T80" fmla="*/ 143 w 335"/>
                  <a:gd name="T81" fmla="*/ 7 h 281"/>
                  <a:gd name="T82" fmla="*/ 155 w 335"/>
                  <a:gd name="T83" fmla="*/ 15 h 281"/>
                  <a:gd name="T84" fmla="*/ 170 w 335"/>
                  <a:gd name="T85" fmla="*/ 26 h 281"/>
                  <a:gd name="T86" fmla="*/ 184 w 335"/>
                  <a:gd name="T87" fmla="*/ 39 h 281"/>
                  <a:gd name="T88" fmla="*/ 195 w 335"/>
                  <a:gd name="T89" fmla="*/ 43 h 281"/>
                  <a:gd name="T90" fmla="*/ 207 w 335"/>
                  <a:gd name="T91" fmla="*/ 42 h 281"/>
                  <a:gd name="T92" fmla="*/ 220 w 335"/>
                  <a:gd name="T93" fmla="*/ 43 h 281"/>
                  <a:gd name="T94" fmla="*/ 230 w 335"/>
                  <a:gd name="T95" fmla="*/ 48 h 281"/>
                  <a:gd name="T96" fmla="*/ 238 w 335"/>
                  <a:gd name="T97" fmla="*/ 49 h 281"/>
                  <a:gd name="T98" fmla="*/ 248 w 335"/>
                  <a:gd name="T99" fmla="*/ 46 h 281"/>
                  <a:gd name="T100" fmla="*/ 259 w 335"/>
                  <a:gd name="T101" fmla="*/ 45 h 281"/>
                  <a:gd name="T102" fmla="*/ 272 w 335"/>
                  <a:gd name="T103" fmla="*/ 48 h 281"/>
                  <a:gd name="T104" fmla="*/ 283 w 335"/>
                  <a:gd name="T105" fmla="*/ 63 h 281"/>
                  <a:gd name="T106" fmla="*/ 283 w 335"/>
                  <a:gd name="T107" fmla="*/ 88 h 281"/>
                  <a:gd name="T108" fmla="*/ 283 w 335"/>
                  <a:gd name="T109" fmla="*/ 104 h 281"/>
                  <a:gd name="T110" fmla="*/ 283 w 335"/>
                  <a:gd name="T111" fmla="*/ 121 h 281"/>
                  <a:gd name="T112" fmla="*/ 286 w 335"/>
                  <a:gd name="T113" fmla="*/ 132 h 281"/>
                  <a:gd name="T114" fmla="*/ 301 w 335"/>
                  <a:gd name="T115" fmla="*/ 144 h 281"/>
                  <a:gd name="T116" fmla="*/ 318 w 335"/>
                  <a:gd name="T117" fmla="*/ 157 h 281"/>
                  <a:gd name="T118" fmla="*/ 330 w 335"/>
                  <a:gd name="T119" fmla="*/ 171 h 281"/>
                  <a:gd name="T120" fmla="*/ 335 w 335"/>
                  <a:gd name="T121" fmla="*/ 197 h 281"/>
                  <a:gd name="T122" fmla="*/ 329 w 335"/>
                  <a:gd name="T123" fmla="*/ 25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5" h="281">
                    <a:moveTo>
                      <a:pt x="321" y="281"/>
                    </a:moveTo>
                    <a:lnTo>
                      <a:pt x="314" y="276"/>
                    </a:lnTo>
                    <a:lnTo>
                      <a:pt x="306" y="270"/>
                    </a:lnTo>
                    <a:lnTo>
                      <a:pt x="298" y="267"/>
                    </a:lnTo>
                    <a:lnTo>
                      <a:pt x="295" y="269"/>
                    </a:lnTo>
                    <a:lnTo>
                      <a:pt x="294" y="263"/>
                    </a:lnTo>
                    <a:lnTo>
                      <a:pt x="291" y="258"/>
                    </a:lnTo>
                    <a:lnTo>
                      <a:pt x="288" y="252"/>
                    </a:lnTo>
                    <a:lnTo>
                      <a:pt x="283" y="247"/>
                    </a:lnTo>
                    <a:lnTo>
                      <a:pt x="278" y="243"/>
                    </a:lnTo>
                    <a:lnTo>
                      <a:pt x="272" y="239"/>
                    </a:lnTo>
                    <a:lnTo>
                      <a:pt x="266" y="238"/>
                    </a:lnTo>
                    <a:lnTo>
                      <a:pt x="260" y="238"/>
                    </a:lnTo>
                    <a:lnTo>
                      <a:pt x="260" y="225"/>
                    </a:lnTo>
                    <a:lnTo>
                      <a:pt x="260" y="215"/>
                    </a:lnTo>
                    <a:lnTo>
                      <a:pt x="259" y="208"/>
                    </a:lnTo>
                    <a:lnTo>
                      <a:pt x="257" y="203"/>
                    </a:lnTo>
                    <a:lnTo>
                      <a:pt x="252" y="199"/>
                    </a:lnTo>
                    <a:lnTo>
                      <a:pt x="246" y="192"/>
                    </a:lnTo>
                    <a:lnTo>
                      <a:pt x="241" y="185"/>
                    </a:lnTo>
                    <a:lnTo>
                      <a:pt x="235" y="182"/>
                    </a:lnTo>
                    <a:lnTo>
                      <a:pt x="229" y="182"/>
                    </a:lnTo>
                    <a:lnTo>
                      <a:pt x="225" y="182"/>
                    </a:lnTo>
                    <a:lnTo>
                      <a:pt x="220" y="182"/>
                    </a:lnTo>
                    <a:lnTo>
                      <a:pt x="216" y="182"/>
                    </a:lnTo>
                    <a:lnTo>
                      <a:pt x="219" y="171"/>
                    </a:lnTo>
                    <a:lnTo>
                      <a:pt x="219" y="163"/>
                    </a:lnTo>
                    <a:lnTo>
                      <a:pt x="218" y="157"/>
                    </a:lnTo>
                    <a:lnTo>
                      <a:pt x="214" y="152"/>
                    </a:lnTo>
                    <a:lnTo>
                      <a:pt x="211" y="148"/>
                    </a:lnTo>
                    <a:lnTo>
                      <a:pt x="205" y="145"/>
                    </a:lnTo>
                    <a:lnTo>
                      <a:pt x="199" y="141"/>
                    </a:lnTo>
                    <a:lnTo>
                      <a:pt x="191" y="139"/>
                    </a:lnTo>
                    <a:lnTo>
                      <a:pt x="182" y="136"/>
                    </a:lnTo>
                    <a:lnTo>
                      <a:pt x="174" y="133"/>
                    </a:lnTo>
                    <a:lnTo>
                      <a:pt x="165" y="132"/>
                    </a:lnTo>
                    <a:lnTo>
                      <a:pt x="158" y="131"/>
                    </a:lnTo>
                    <a:lnTo>
                      <a:pt x="155" y="124"/>
                    </a:lnTo>
                    <a:lnTo>
                      <a:pt x="152" y="117"/>
                    </a:lnTo>
                    <a:lnTo>
                      <a:pt x="146" y="109"/>
                    </a:lnTo>
                    <a:lnTo>
                      <a:pt x="140" y="102"/>
                    </a:lnTo>
                    <a:lnTo>
                      <a:pt x="132" y="96"/>
                    </a:lnTo>
                    <a:lnTo>
                      <a:pt x="124" y="92"/>
                    </a:lnTo>
                    <a:lnTo>
                      <a:pt x="115" y="89"/>
                    </a:lnTo>
                    <a:lnTo>
                      <a:pt x="106" y="89"/>
                    </a:lnTo>
                    <a:lnTo>
                      <a:pt x="105" y="84"/>
                    </a:lnTo>
                    <a:lnTo>
                      <a:pt x="103" y="77"/>
                    </a:lnTo>
                    <a:lnTo>
                      <a:pt x="100" y="71"/>
                    </a:lnTo>
                    <a:lnTo>
                      <a:pt x="97" y="65"/>
                    </a:lnTo>
                    <a:lnTo>
                      <a:pt x="92" y="61"/>
                    </a:lnTo>
                    <a:lnTo>
                      <a:pt x="86" y="58"/>
                    </a:lnTo>
                    <a:lnTo>
                      <a:pt x="79" y="57"/>
                    </a:lnTo>
                    <a:lnTo>
                      <a:pt x="71" y="58"/>
                    </a:lnTo>
                    <a:lnTo>
                      <a:pt x="69" y="50"/>
                    </a:lnTo>
                    <a:lnTo>
                      <a:pt x="66" y="42"/>
                    </a:lnTo>
                    <a:lnTo>
                      <a:pt x="59" y="36"/>
                    </a:lnTo>
                    <a:lnTo>
                      <a:pt x="52" y="31"/>
                    </a:lnTo>
                    <a:lnTo>
                      <a:pt x="45" y="27"/>
                    </a:lnTo>
                    <a:lnTo>
                      <a:pt x="38" y="24"/>
                    </a:lnTo>
                    <a:lnTo>
                      <a:pt x="31" y="23"/>
                    </a:lnTo>
                    <a:lnTo>
                      <a:pt x="24" y="24"/>
                    </a:lnTo>
                    <a:lnTo>
                      <a:pt x="10" y="25"/>
                    </a:lnTo>
                    <a:lnTo>
                      <a:pt x="2" y="22"/>
                    </a:lnTo>
                    <a:lnTo>
                      <a:pt x="0" y="17"/>
                    </a:lnTo>
                    <a:lnTo>
                      <a:pt x="3" y="12"/>
                    </a:lnTo>
                    <a:lnTo>
                      <a:pt x="16" y="12"/>
                    </a:lnTo>
                    <a:lnTo>
                      <a:pt x="24" y="11"/>
                    </a:lnTo>
                    <a:lnTo>
                      <a:pt x="31" y="10"/>
                    </a:lnTo>
                    <a:lnTo>
                      <a:pt x="37" y="9"/>
                    </a:lnTo>
                    <a:lnTo>
                      <a:pt x="43" y="7"/>
                    </a:lnTo>
                    <a:lnTo>
                      <a:pt x="48" y="4"/>
                    </a:lnTo>
                    <a:lnTo>
                      <a:pt x="55" y="3"/>
                    </a:lnTo>
                    <a:lnTo>
                      <a:pt x="63" y="2"/>
                    </a:lnTo>
                    <a:lnTo>
                      <a:pt x="75" y="1"/>
                    </a:lnTo>
                    <a:lnTo>
                      <a:pt x="86" y="0"/>
                    </a:lnTo>
                    <a:lnTo>
                      <a:pt x="98" y="0"/>
                    </a:lnTo>
                    <a:lnTo>
                      <a:pt x="109" y="1"/>
                    </a:lnTo>
                    <a:lnTo>
                      <a:pt x="119" y="1"/>
                    </a:lnTo>
                    <a:lnTo>
                      <a:pt x="128" y="2"/>
                    </a:lnTo>
                    <a:lnTo>
                      <a:pt x="134" y="3"/>
                    </a:lnTo>
                    <a:lnTo>
                      <a:pt x="138" y="4"/>
                    </a:lnTo>
                    <a:lnTo>
                      <a:pt x="143" y="7"/>
                    </a:lnTo>
                    <a:lnTo>
                      <a:pt x="149" y="10"/>
                    </a:lnTo>
                    <a:lnTo>
                      <a:pt x="155" y="15"/>
                    </a:lnTo>
                    <a:lnTo>
                      <a:pt x="164" y="20"/>
                    </a:lnTo>
                    <a:lnTo>
                      <a:pt x="170" y="26"/>
                    </a:lnTo>
                    <a:lnTo>
                      <a:pt x="177" y="33"/>
                    </a:lnTo>
                    <a:lnTo>
                      <a:pt x="184" y="39"/>
                    </a:lnTo>
                    <a:lnTo>
                      <a:pt x="189" y="45"/>
                    </a:lnTo>
                    <a:lnTo>
                      <a:pt x="195" y="43"/>
                    </a:lnTo>
                    <a:lnTo>
                      <a:pt x="200" y="43"/>
                    </a:lnTo>
                    <a:lnTo>
                      <a:pt x="207" y="42"/>
                    </a:lnTo>
                    <a:lnTo>
                      <a:pt x="214" y="42"/>
                    </a:lnTo>
                    <a:lnTo>
                      <a:pt x="220" y="43"/>
                    </a:lnTo>
                    <a:lnTo>
                      <a:pt x="226" y="45"/>
                    </a:lnTo>
                    <a:lnTo>
                      <a:pt x="230" y="48"/>
                    </a:lnTo>
                    <a:lnTo>
                      <a:pt x="235" y="51"/>
                    </a:lnTo>
                    <a:lnTo>
                      <a:pt x="238" y="49"/>
                    </a:lnTo>
                    <a:lnTo>
                      <a:pt x="242" y="48"/>
                    </a:lnTo>
                    <a:lnTo>
                      <a:pt x="248" y="46"/>
                    </a:lnTo>
                    <a:lnTo>
                      <a:pt x="253" y="45"/>
                    </a:lnTo>
                    <a:lnTo>
                      <a:pt x="259" y="45"/>
                    </a:lnTo>
                    <a:lnTo>
                      <a:pt x="265" y="46"/>
                    </a:lnTo>
                    <a:lnTo>
                      <a:pt x="272" y="48"/>
                    </a:lnTo>
                    <a:lnTo>
                      <a:pt x="276" y="51"/>
                    </a:lnTo>
                    <a:lnTo>
                      <a:pt x="283" y="63"/>
                    </a:lnTo>
                    <a:lnTo>
                      <a:pt x="286" y="77"/>
                    </a:lnTo>
                    <a:lnTo>
                      <a:pt x="283" y="88"/>
                    </a:lnTo>
                    <a:lnTo>
                      <a:pt x="281" y="98"/>
                    </a:lnTo>
                    <a:lnTo>
                      <a:pt x="283" y="104"/>
                    </a:lnTo>
                    <a:lnTo>
                      <a:pt x="284" y="113"/>
                    </a:lnTo>
                    <a:lnTo>
                      <a:pt x="283" y="121"/>
                    </a:lnTo>
                    <a:lnTo>
                      <a:pt x="281" y="127"/>
                    </a:lnTo>
                    <a:lnTo>
                      <a:pt x="286" y="132"/>
                    </a:lnTo>
                    <a:lnTo>
                      <a:pt x="292" y="138"/>
                    </a:lnTo>
                    <a:lnTo>
                      <a:pt x="301" y="144"/>
                    </a:lnTo>
                    <a:lnTo>
                      <a:pt x="310" y="151"/>
                    </a:lnTo>
                    <a:lnTo>
                      <a:pt x="318" y="157"/>
                    </a:lnTo>
                    <a:lnTo>
                      <a:pt x="326" y="164"/>
                    </a:lnTo>
                    <a:lnTo>
                      <a:pt x="330" y="171"/>
                    </a:lnTo>
                    <a:lnTo>
                      <a:pt x="334" y="177"/>
                    </a:lnTo>
                    <a:lnTo>
                      <a:pt x="335" y="197"/>
                    </a:lnTo>
                    <a:lnTo>
                      <a:pt x="334" y="224"/>
                    </a:lnTo>
                    <a:lnTo>
                      <a:pt x="329" y="255"/>
                    </a:lnTo>
                    <a:lnTo>
                      <a:pt x="321" y="281"/>
                    </a:lnTo>
                    <a:close/>
                  </a:path>
                </a:pathLst>
              </a:custGeom>
              <a:solidFill>
                <a:srgbClr val="8C3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5" name="Freeform 449"/>
              <p:cNvSpPr>
                <a:spLocks noChangeAspect="1"/>
              </p:cNvSpPr>
              <p:nvPr/>
            </p:nvSpPr>
            <p:spPr bwMode="auto">
              <a:xfrm>
                <a:off x="896" y="654"/>
                <a:ext cx="16" cy="11"/>
              </a:xfrm>
              <a:custGeom>
                <a:avLst/>
                <a:gdLst>
                  <a:gd name="T0" fmla="*/ 0 w 32"/>
                  <a:gd name="T1" fmla="*/ 6 h 21"/>
                  <a:gd name="T2" fmla="*/ 8 w 32"/>
                  <a:gd name="T3" fmla="*/ 7 h 21"/>
                  <a:gd name="T4" fmla="*/ 8 w 32"/>
                  <a:gd name="T5" fmla="*/ 7 h 21"/>
                  <a:gd name="T6" fmla="*/ 15 w 32"/>
                  <a:gd name="T7" fmla="*/ 11 h 21"/>
                  <a:gd name="T8" fmla="*/ 22 w 32"/>
                  <a:gd name="T9" fmla="*/ 17 h 21"/>
                  <a:gd name="T10" fmla="*/ 30 w 32"/>
                  <a:gd name="T11" fmla="*/ 21 h 21"/>
                  <a:gd name="T12" fmla="*/ 32 w 32"/>
                  <a:gd name="T13" fmla="*/ 14 h 21"/>
                  <a:gd name="T14" fmla="*/ 27 w 32"/>
                  <a:gd name="T15" fmla="*/ 10 h 21"/>
                  <a:gd name="T16" fmla="*/ 17 w 32"/>
                  <a:gd name="T17" fmla="*/ 4 h 21"/>
                  <a:gd name="T18" fmla="*/ 8 w 32"/>
                  <a:gd name="T19" fmla="*/ 0 h 21"/>
                  <a:gd name="T20" fmla="*/ 1 w 32"/>
                  <a:gd name="T21" fmla="*/ 5 h 21"/>
                  <a:gd name="T22" fmla="*/ 9 w 32"/>
                  <a:gd name="T23" fmla="*/ 6 h 21"/>
                  <a:gd name="T24" fmla="*/ 1 w 32"/>
                  <a:gd name="T25" fmla="*/ 5 h 21"/>
                  <a:gd name="T26" fmla="*/ 1 w 32"/>
                  <a:gd name="T27" fmla="*/ 8 h 21"/>
                  <a:gd name="T28" fmla="*/ 4 w 32"/>
                  <a:gd name="T29" fmla="*/ 10 h 21"/>
                  <a:gd name="T30" fmla="*/ 7 w 32"/>
                  <a:gd name="T31" fmla="*/ 10 h 21"/>
                  <a:gd name="T32" fmla="*/ 8 w 32"/>
                  <a:gd name="T33" fmla="*/ 7 h 21"/>
                  <a:gd name="T34" fmla="*/ 0 w 32"/>
                  <a:gd name="T35"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1">
                    <a:moveTo>
                      <a:pt x="0" y="6"/>
                    </a:moveTo>
                    <a:lnTo>
                      <a:pt x="8" y="7"/>
                    </a:lnTo>
                    <a:lnTo>
                      <a:pt x="8" y="7"/>
                    </a:lnTo>
                    <a:lnTo>
                      <a:pt x="15" y="11"/>
                    </a:lnTo>
                    <a:lnTo>
                      <a:pt x="22" y="17"/>
                    </a:lnTo>
                    <a:lnTo>
                      <a:pt x="30" y="21"/>
                    </a:lnTo>
                    <a:lnTo>
                      <a:pt x="32" y="14"/>
                    </a:lnTo>
                    <a:lnTo>
                      <a:pt x="27" y="10"/>
                    </a:lnTo>
                    <a:lnTo>
                      <a:pt x="17" y="4"/>
                    </a:lnTo>
                    <a:lnTo>
                      <a:pt x="8" y="0"/>
                    </a:lnTo>
                    <a:lnTo>
                      <a:pt x="1" y="5"/>
                    </a:lnTo>
                    <a:lnTo>
                      <a:pt x="9" y="6"/>
                    </a:lnTo>
                    <a:lnTo>
                      <a:pt x="1" y="5"/>
                    </a:lnTo>
                    <a:lnTo>
                      <a:pt x="1" y="8"/>
                    </a:lnTo>
                    <a:lnTo>
                      <a:pt x="4" y="10"/>
                    </a:lnTo>
                    <a:lnTo>
                      <a:pt x="7" y="10"/>
                    </a:lnTo>
                    <a:lnTo>
                      <a:pt x="8" y="7"/>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6" name="Freeform 450"/>
              <p:cNvSpPr>
                <a:spLocks noChangeAspect="1"/>
              </p:cNvSpPr>
              <p:nvPr/>
            </p:nvSpPr>
            <p:spPr bwMode="auto">
              <a:xfrm>
                <a:off x="879" y="640"/>
                <a:ext cx="21" cy="17"/>
              </a:xfrm>
              <a:custGeom>
                <a:avLst/>
                <a:gdLst>
                  <a:gd name="T0" fmla="*/ 0 w 42"/>
                  <a:gd name="T1" fmla="*/ 3 h 34"/>
                  <a:gd name="T2" fmla="*/ 3 w 42"/>
                  <a:gd name="T3" fmla="*/ 6 h 34"/>
                  <a:gd name="T4" fmla="*/ 9 w 42"/>
                  <a:gd name="T5" fmla="*/ 6 h 34"/>
                  <a:gd name="T6" fmla="*/ 14 w 42"/>
                  <a:gd name="T7" fmla="*/ 8 h 34"/>
                  <a:gd name="T8" fmla="*/ 18 w 42"/>
                  <a:gd name="T9" fmla="*/ 11 h 34"/>
                  <a:gd name="T10" fmla="*/ 24 w 42"/>
                  <a:gd name="T11" fmla="*/ 15 h 34"/>
                  <a:gd name="T12" fmla="*/ 27 w 42"/>
                  <a:gd name="T13" fmla="*/ 19 h 34"/>
                  <a:gd name="T14" fmla="*/ 31 w 42"/>
                  <a:gd name="T15" fmla="*/ 24 h 34"/>
                  <a:gd name="T16" fmla="*/ 33 w 42"/>
                  <a:gd name="T17" fmla="*/ 30 h 34"/>
                  <a:gd name="T18" fmla="*/ 33 w 42"/>
                  <a:gd name="T19" fmla="*/ 34 h 34"/>
                  <a:gd name="T20" fmla="*/ 42 w 42"/>
                  <a:gd name="T21" fmla="*/ 34 h 34"/>
                  <a:gd name="T22" fmla="*/ 40 w 42"/>
                  <a:gd name="T23" fmla="*/ 27 h 34"/>
                  <a:gd name="T24" fmla="*/ 38 w 42"/>
                  <a:gd name="T25" fmla="*/ 21 h 34"/>
                  <a:gd name="T26" fmla="*/ 34 w 42"/>
                  <a:gd name="T27" fmla="*/ 15 h 34"/>
                  <a:gd name="T28" fmla="*/ 29 w 42"/>
                  <a:gd name="T29" fmla="*/ 10 h 34"/>
                  <a:gd name="T30" fmla="*/ 23 w 42"/>
                  <a:gd name="T31" fmla="*/ 4 h 34"/>
                  <a:gd name="T32" fmla="*/ 16 w 42"/>
                  <a:gd name="T33" fmla="*/ 1 h 34"/>
                  <a:gd name="T34" fmla="*/ 9 w 42"/>
                  <a:gd name="T35" fmla="*/ 0 h 34"/>
                  <a:gd name="T36" fmla="*/ 3 w 42"/>
                  <a:gd name="T37" fmla="*/ 0 h 34"/>
                  <a:gd name="T38" fmla="*/ 7 w 42"/>
                  <a:gd name="T39" fmla="*/ 3 h 34"/>
                  <a:gd name="T40" fmla="*/ 3 w 42"/>
                  <a:gd name="T41" fmla="*/ 0 h 34"/>
                  <a:gd name="T42" fmla="*/ 1 w 42"/>
                  <a:gd name="T43" fmla="*/ 1 h 34"/>
                  <a:gd name="T44" fmla="*/ 0 w 42"/>
                  <a:gd name="T45" fmla="*/ 3 h 34"/>
                  <a:gd name="T46" fmla="*/ 1 w 42"/>
                  <a:gd name="T47" fmla="*/ 5 h 34"/>
                  <a:gd name="T48" fmla="*/ 3 w 42"/>
                  <a:gd name="T49" fmla="*/ 6 h 34"/>
                  <a:gd name="T50" fmla="*/ 0 w 42"/>
                  <a:gd name="T5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34">
                    <a:moveTo>
                      <a:pt x="0" y="3"/>
                    </a:moveTo>
                    <a:lnTo>
                      <a:pt x="3" y="6"/>
                    </a:lnTo>
                    <a:lnTo>
                      <a:pt x="9" y="6"/>
                    </a:lnTo>
                    <a:lnTo>
                      <a:pt x="14" y="8"/>
                    </a:lnTo>
                    <a:lnTo>
                      <a:pt x="18" y="11"/>
                    </a:lnTo>
                    <a:lnTo>
                      <a:pt x="24" y="15"/>
                    </a:lnTo>
                    <a:lnTo>
                      <a:pt x="27" y="19"/>
                    </a:lnTo>
                    <a:lnTo>
                      <a:pt x="31" y="24"/>
                    </a:lnTo>
                    <a:lnTo>
                      <a:pt x="33" y="30"/>
                    </a:lnTo>
                    <a:lnTo>
                      <a:pt x="33" y="34"/>
                    </a:lnTo>
                    <a:lnTo>
                      <a:pt x="42" y="34"/>
                    </a:lnTo>
                    <a:lnTo>
                      <a:pt x="40" y="27"/>
                    </a:lnTo>
                    <a:lnTo>
                      <a:pt x="38" y="21"/>
                    </a:lnTo>
                    <a:lnTo>
                      <a:pt x="34" y="15"/>
                    </a:lnTo>
                    <a:lnTo>
                      <a:pt x="29" y="10"/>
                    </a:lnTo>
                    <a:lnTo>
                      <a:pt x="23" y="4"/>
                    </a:lnTo>
                    <a:lnTo>
                      <a:pt x="16" y="1"/>
                    </a:lnTo>
                    <a:lnTo>
                      <a:pt x="9" y="0"/>
                    </a:lnTo>
                    <a:lnTo>
                      <a:pt x="3" y="0"/>
                    </a:lnTo>
                    <a:lnTo>
                      <a:pt x="7" y="3"/>
                    </a:lnTo>
                    <a:lnTo>
                      <a:pt x="3" y="0"/>
                    </a:lnTo>
                    <a:lnTo>
                      <a:pt x="1" y="1"/>
                    </a:lnTo>
                    <a:lnTo>
                      <a:pt x="0" y="3"/>
                    </a:lnTo>
                    <a:lnTo>
                      <a:pt x="1" y="5"/>
                    </a:lnTo>
                    <a:lnTo>
                      <a:pt x="3" y="6"/>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7" name="Freeform 451"/>
              <p:cNvSpPr>
                <a:spLocks noChangeAspect="1"/>
              </p:cNvSpPr>
              <p:nvPr/>
            </p:nvSpPr>
            <p:spPr bwMode="auto">
              <a:xfrm>
                <a:off x="878" y="623"/>
                <a:ext cx="5" cy="19"/>
              </a:xfrm>
              <a:custGeom>
                <a:avLst/>
                <a:gdLst>
                  <a:gd name="T0" fmla="*/ 0 w 11"/>
                  <a:gd name="T1" fmla="*/ 7 h 38"/>
                  <a:gd name="T2" fmla="*/ 0 w 11"/>
                  <a:gd name="T3" fmla="*/ 7 h 38"/>
                  <a:gd name="T4" fmla="*/ 2 w 11"/>
                  <a:gd name="T5" fmla="*/ 9 h 38"/>
                  <a:gd name="T6" fmla="*/ 3 w 11"/>
                  <a:gd name="T7" fmla="*/ 15 h 38"/>
                  <a:gd name="T8" fmla="*/ 2 w 11"/>
                  <a:gd name="T9" fmla="*/ 25 h 38"/>
                  <a:gd name="T10" fmla="*/ 3 w 11"/>
                  <a:gd name="T11" fmla="*/ 38 h 38"/>
                  <a:gd name="T12" fmla="*/ 10 w 11"/>
                  <a:gd name="T13" fmla="*/ 38 h 38"/>
                  <a:gd name="T14" fmla="*/ 11 w 11"/>
                  <a:gd name="T15" fmla="*/ 25 h 38"/>
                  <a:gd name="T16" fmla="*/ 10 w 11"/>
                  <a:gd name="T17" fmla="*/ 15 h 38"/>
                  <a:gd name="T18" fmla="*/ 9 w 11"/>
                  <a:gd name="T19" fmla="*/ 7 h 38"/>
                  <a:gd name="T20" fmla="*/ 5 w 11"/>
                  <a:gd name="T21" fmla="*/ 0 h 38"/>
                  <a:gd name="T22" fmla="*/ 5 w 11"/>
                  <a:gd name="T23" fmla="*/ 0 h 38"/>
                  <a:gd name="T24" fmla="*/ 0 w 11"/>
                  <a:gd name="T25"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38">
                    <a:moveTo>
                      <a:pt x="0" y="7"/>
                    </a:moveTo>
                    <a:lnTo>
                      <a:pt x="0" y="7"/>
                    </a:lnTo>
                    <a:lnTo>
                      <a:pt x="2" y="9"/>
                    </a:lnTo>
                    <a:lnTo>
                      <a:pt x="3" y="15"/>
                    </a:lnTo>
                    <a:lnTo>
                      <a:pt x="2" y="25"/>
                    </a:lnTo>
                    <a:lnTo>
                      <a:pt x="3" y="38"/>
                    </a:lnTo>
                    <a:lnTo>
                      <a:pt x="10" y="38"/>
                    </a:lnTo>
                    <a:lnTo>
                      <a:pt x="11" y="25"/>
                    </a:lnTo>
                    <a:lnTo>
                      <a:pt x="10" y="15"/>
                    </a:lnTo>
                    <a:lnTo>
                      <a:pt x="9" y="7"/>
                    </a:lnTo>
                    <a:lnTo>
                      <a:pt x="5" y="0"/>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8" name="Freeform 452"/>
              <p:cNvSpPr>
                <a:spLocks noChangeAspect="1"/>
              </p:cNvSpPr>
              <p:nvPr/>
            </p:nvSpPr>
            <p:spPr bwMode="auto">
              <a:xfrm>
                <a:off x="867" y="612"/>
                <a:ext cx="13" cy="14"/>
              </a:xfrm>
              <a:custGeom>
                <a:avLst/>
                <a:gdLst>
                  <a:gd name="T0" fmla="*/ 1 w 25"/>
                  <a:gd name="T1" fmla="*/ 7 h 29"/>
                  <a:gd name="T2" fmla="*/ 0 w 25"/>
                  <a:gd name="T3" fmla="*/ 7 h 29"/>
                  <a:gd name="T4" fmla="*/ 4 w 25"/>
                  <a:gd name="T5" fmla="*/ 9 h 29"/>
                  <a:gd name="T6" fmla="*/ 9 w 25"/>
                  <a:gd name="T7" fmla="*/ 16 h 29"/>
                  <a:gd name="T8" fmla="*/ 16 w 25"/>
                  <a:gd name="T9" fmla="*/ 23 h 29"/>
                  <a:gd name="T10" fmla="*/ 20 w 25"/>
                  <a:gd name="T11" fmla="*/ 29 h 29"/>
                  <a:gd name="T12" fmla="*/ 25 w 25"/>
                  <a:gd name="T13" fmla="*/ 22 h 29"/>
                  <a:gd name="T14" fmla="*/ 20 w 25"/>
                  <a:gd name="T15" fmla="*/ 19 h 29"/>
                  <a:gd name="T16" fmla="*/ 16 w 25"/>
                  <a:gd name="T17" fmla="*/ 12 h 29"/>
                  <a:gd name="T18" fmla="*/ 9 w 25"/>
                  <a:gd name="T19" fmla="*/ 5 h 29"/>
                  <a:gd name="T20" fmla="*/ 2 w 25"/>
                  <a:gd name="T21" fmla="*/ 0 h 29"/>
                  <a:gd name="T22" fmla="*/ 1 w 25"/>
                  <a:gd name="T23" fmla="*/ 0 h 29"/>
                  <a:gd name="T24" fmla="*/ 1 w 25"/>
                  <a:gd name="T2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9">
                    <a:moveTo>
                      <a:pt x="1" y="7"/>
                    </a:moveTo>
                    <a:lnTo>
                      <a:pt x="0" y="7"/>
                    </a:lnTo>
                    <a:lnTo>
                      <a:pt x="4" y="9"/>
                    </a:lnTo>
                    <a:lnTo>
                      <a:pt x="9" y="16"/>
                    </a:lnTo>
                    <a:lnTo>
                      <a:pt x="16" y="23"/>
                    </a:lnTo>
                    <a:lnTo>
                      <a:pt x="20" y="29"/>
                    </a:lnTo>
                    <a:lnTo>
                      <a:pt x="25" y="22"/>
                    </a:lnTo>
                    <a:lnTo>
                      <a:pt x="20" y="19"/>
                    </a:lnTo>
                    <a:lnTo>
                      <a:pt x="16" y="12"/>
                    </a:lnTo>
                    <a:lnTo>
                      <a:pt x="9" y="5"/>
                    </a:lnTo>
                    <a:lnTo>
                      <a:pt x="2" y="0"/>
                    </a:lnTo>
                    <a:lnTo>
                      <a:pt x="1"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49" name="Freeform 453"/>
              <p:cNvSpPr>
                <a:spLocks noChangeAspect="1"/>
              </p:cNvSpPr>
              <p:nvPr/>
            </p:nvSpPr>
            <p:spPr bwMode="auto">
              <a:xfrm>
                <a:off x="856" y="611"/>
                <a:ext cx="12" cy="5"/>
              </a:xfrm>
              <a:custGeom>
                <a:avLst/>
                <a:gdLst>
                  <a:gd name="T0" fmla="*/ 1 w 23"/>
                  <a:gd name="T1" fmla="*/ 3 h 9"/>
                  <a:gd name="T2" fmla="*/ 4 w 23"/>
                  <a:gd name="T3" fmla="*/ 9 h 9"/>
                  <a:gd name="T4" fmla="*/ 8 w 23"/>
                  <a:gd name="T5" fmla="*/ 9 h 9"/>
                  <a:gd name="T6" fmla="*/ 13 w 23"/>
                  <a:gd name="T7" fmla="*/ 9 h 9"/>
                  <a:gd name="T8" fmla="*/ 17 w 23"/>
                  <a:gd name="T9" fmla="*/ 9 h 9"/>
                  <a:gd name="T10" fmla="*/ 23 w 23"/>
                  <a:gd name="T11" fmla="*/ 8 h 9"/>
                  <a:gd name="T12" fmla="*/ 23 w 23"/>
                  <a:gd name="T13" fmla="*/ 1 h 9"/>
                  <a:gd name="T14" fmla="*/ 17 w 23"/>
                  <a:gd name="T15" fmla="*/ 0 h 9"/>
                  <a:gd name="T16" fmla="*/ 13 w 23"/>
                  <a:gd name="T17" fmla="*/ 0 h 9"/>
                  <a:gd name="T18" fmla="*/ 8 w 23"/>
                  <a:gd name="T19" fmla="*/ 0 h 9"/>
                  <a:gd name="T20" fmla="*/ 4 w 23"/>
                  <a:gd name="T21" fmla="*/ 0 h 9"/>
                  <a:gd name="T22" fmla="*/ 8 w 23"/>
                  <a:gd name="T23" fmla="*/ 6 h 9"/>
                  <a:gd name="T24" fmla="*/ 4 w 23"/>
                  <a:gd name="T25" fmla="*/ 0 h 9"/>
                  <a:gd name="T26" fmla="*/ 1 w 23"/>
                  <a:gd name="T27" fmla="*/ 1 h 9"/>
                  <a:gd name="T28" fmla="*/ 0 w 23"/>
                  <a:gd name="T29" fmla="*/ 5 h 9"/>
                  <a:gd name="T30" fmla="*/ 1 w 23"/>
                  <a:gd name="T31" fmla="*/ 8 h 9"/>
                  <a:gd name="T32" fmla="*/ 4 w 23"/>
                  <a:gd name="T33" fmla="*/ 9 h 9"/>
                  <a:gd name="T34" fmla="*/ 1 w 23"/>
                  <a:gd name="T35"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9">
                    <a:moveTo>
                      <a:pt x="1" y="3"/>
                    </a:moveTo>
                    <a:lnTo>
                      <a:pt x="4" y="9"/>
                    </a:lnTo>
                    <a:lnTo>
                      <a:pt x="8" y="9"/>
                    </a:lnTo>
                    <a:lnTo>
                      <a:pt x="13" y="9"/>
                    </a:lnTo>
                    <a:lnTo>
                      <a:pt x="17" y="9"/>
                    </a:lnTo>
                    <a:lnTo>
                      <a:pt x="23" y="8"/>
                    </a:lnTo>
                    <a:lnTo>
                      <a:pt x="23" y="1"/>
                    </a:lnTo>
                    <a:lnTo>
                      <a:pt x="17" y="0"/>
                    </a:lnTo>
                    <a:lnTo>
                      <a:pt x="13" y="0"/>
                    </a:lnTo>
                    <a:lnTo>
                      <a:pt x="8" y="0"/>
                    </a:lnTo>
                    <a:lnTo>
                      <a:pt x="4" y="0"/>
                    </a:lnTo>
                    <a:lnTo>
                      <a:pt x="8" y="6"/>
                    </a:lnTo>
                    <a:lnTo>
                      <a:pt x="4" y="0"/>
                    </a:lnTo>
                    <a:lnTo>
                      <a:pt x="1" y="1"/>
                    </a:lnTo>
                    <a:lnTo>
                      <a:pt x="0" y="5"/>
                    </a:lnTo>
                    <a:lnTo>
                      <a:pt x="1" y="8"/>
                    </a:lnTo>
                    <a:lnTo>
                      <a:pt x="4" y="9"/>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0" name="Freeform 454"/>
              <p:cNvSpPr>
                <a:spLocks noChangeAspect="1"/>
              </p:cNvSpPr>
              <p:nvPr/>
            </p:nvSpPr>
            <p:spPr bwMode="auto">
              <a:xfrm>
                <a:off x="856" y="597"/>
                <a:ext cx="6" cy="17"/>
              </a:xfrm>
              <a:custGeom>
                <a:avLst/>
                <a:gdLst>
                  <a:gd name="T0" fmla="*/ 0 w 11"/>
                  <a:gd name="T1" fmla="*/ 5 h 34"/>
                  <a:gd name="T2" fmla="*/ 0 w 11"/>
                  <a:gd name="T3" fmla="*/ 5 h 34"/>
                  <a:gd name="T4" fmla="*/ 3 w 11"/>
                  <a:gd name="T5" fmla="*/ 10 h 34"/>
                  <a:gd name="T6" fmla="*/ 4 w 11"/>
                  <a:gd name="T7" fmla="*/ 14 h 34"/>
                  <a:gd name="T8" fmla="*/ 4 w 11"/>
                  <a:gd name="T9" fmla="*/ 22 h 34"/>
                  <a:gd name="T10" fmla="*/ 2 w 11"/>
                  <a:gd name="T11" fmla="*/ 31 h 34"/>
                  <a:gd name="T12" fmla="*/ 9 w 11"/>
                  <a:gd name="T13" fmla="*/ 34 h 34"/>
                  <a:gd name="T14" fmla="*/ 11 w 11"/>
                  <a:gd name="T15" fmla="*/ 22 h 34"/>
                  <a:gd name="T16" fmla="*/ 11 w 11"/>
                  <a:gd name="T17" fmla="*/ 14 h 34"/>
                  <a:gd name="T18" fmla="*/ 10 w 11"/>
                  <a:gd name="T19" fmla="*/ 7 h 34"/>
                  <a:gd name="T20" fmla="*/ 7 w 11"/>
                  <a:gd name="T21" fmla="*/ 0 h 34"/>
                  <a:gd name="T22" fmla="*/ 7 w 11"/>
                  <a:gd name="T23" fmla="*/ 0 h 34"/>
                  <a:gd name="T24" fmla="*/ 0 w 11"/>
                  <a:gd name="T25"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34">
                    <a:moveTo>
                      <a:pt x="0" y="5"/>
                    </a:moveTo>
                    <a:lnTo>
                      <a:pt x="0" y="5"/>
                    </a:lnTo>
                    <a:lnTo>
                      <a:pt x="3" y="10"/>
                    </a:lnTo>
                    <a:lnTo>
                      <a:pt x="4" y="14"/>
                    </a:lnTo>
                    <a:lnTo>
                      <a:pt x="4" y="22"/>
                    </a:lnTo>
                    <a:lnTo>
                      <a:pt x="2" y="31"/>
                    </a:lnTo>
                    <a:lnTo>
                      <a:pt x="9" y="34"/>
                    </a:lnTo>
                    <a:lnTo>
                      <a:pt x="11" y="22"/>
                    </a:lnTo>
                    <a:lnTo>
                      <a:pt x="11" y="14"/>
                    </a:lnTo>
                    <a:lnTo>
                      <a:pt x="10" y="7"/>
                    </a:lnTo>
                    <a:lnTo>
                      <a:pt x="7" y="0"/>
                    </a:lnTo>
                    <a:lnTo>
                      <a:pt x="7"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1" name="Freeform 455"/>
              <p:cNvSpPr>
                <a:spLocks noChangeAspect="1"/>
              </p:cNvSpPr>
              <p:nvPr/>
            </p:nvSpPr>
            <p:spPr bwMode="auto">
              <a:xfrm>
                <a:off x="828" y="586"/>
                <a:ext cx="31" cy="13"/>
              </a:xfrm>
              <a:custGeom>
                <a:avLst/>
                <a:gdLst>
                  <a:gd name="T0" fmla="*/ 0 w 64"/>
                  <a:gd name="T1" fmla="*/ 4 h 27"/>
                  <a:gd name="T2" fmla="*/ 4 w 64"/>
                  <a:gd name="T3" fmla="*/ 7 h 27"/>
                  <a:gd name="T4" fmla="*/ 11 w 64"/>
                  <a:gd name="T5" fmla="*/ 9 h 27"/>
                  <a:gd name="T6" fmla="*/ 20 w 64"/>
                  <a:gd name="T7" fmla="*/ 10 h 27"/>
                  <a:gd name="T8" fmla="*/ 27 w 64"/>
                  <a:gd name="T9" fmla="*/ 12 h 27"/>
                  <a:gd name="T10" fmla="*/ 36 w 64"/>
                  <a:gd name="T11" fmla="*/ 15 h 27"/>
                  <a:gd name="T12" fmla="*/ 44 w 64"/>
                  <a:gd name="T13" fmla="*/ 18 h 27"/>
                  <a:gd name="T14" fmla="*/ 49 w 64"/>
                  <a:gd name="T15" fmla="*/ 21 h 27"/>
                  <a:gd name="T16" fmla="*/ 54 w 64"/>
                  <a:gd name="T17" fmla="*/ 25 h 27"/>
                  <a:gd name="T18" fmla="*/ 57 w 64"/>
                  <a:gd name="T19" fmla="*/ 27 h 27"/>
                  <a:gd name="T20" fmla="*/ 64 w 64"/>
                  <a:gd name="T21" fmla="*/ 22 h 27"/>
                  <a:gd name="T22" fmla="*/ 59 w 64"/>
                  <a:gd name="T23" fmla="*/ 18 h 27"/>
                  <a:gd name="T24" fmla="*/ 53 w 64"/>
                  <a:gd name="T25" fmla="*/ 14 h 27"/>
                  <a:gd name="T26" fmla="*/ 46 w 64"/>
                  <a:gd name="T27" fmla="*/ 11 h 27"/>
                  <a:gd name="T28" fmla="*/ 38 w 64"/>
                  <a:gd name="T29" fmla="*/ 9 h 27"/>
                  <a:gd name="T30" fmla="*/ 29 w 64"/>
                  <a:gd name="T31" fmla="*/ 5 h 27"/>
                  <a:gd name="T32" fmla="*/ 20 w 64"/>
                  <a:gd name="T33" fmla="*/ 3 h 27"/>
                  <a:gd name="T34" fmla="*/ 11 w 64"/>
                  <a:gd name="T35" fmla="*/ 2 h 27"/>
                  <a:gd name="T36" fmla="*/ 4 w 64"/>
                  <a:gd name="T37" fmla="*/ 0 h 27"/>
                  <a:gd name="T38" fmla="*/ 7 w 64"/>
                  <a:gd name="T39" fmla="*/ 4 h 27"/>
                  <a:gd name="T40" fmla="*/ 4 w 64"/>
                  <a:gd name="T41" fmla="*/ 0 h 27"/>
                  <a:gd name="T42" fmla="*/ 1 w 64"/>
                  <a:gd name="T43" fmla="*/ 2 h 27"/>
                  <a:gd name="T44" fmla="*/ 0 w 64"/>
                  <a:gd name="T45" fmla="*/ 4 h 27"/>
                  <a:gd name="T46" fmla="*/ 1 w 64"/>
                  <a:gd name="T47" fmla="*/ 6 h 27"/>
                  <a:gd name="T48" fmla="*/ 4 w 64"/>
                  <a:gd name="T49" fmla="*/ 7 h 27"/>
                  <a:gd name="T50" fmla="*/ 0 w 64"/>
                  <a:gd name="T51"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7">
                    <a:moveTo>
                      <a:pt x="0" y="4"/>
                    </a:moveTo>
                    <a:lnTo>
                      <a:pt x="4" y="7"/>
                    </a:lnTo>
                    <a:lnTo>
                      <a:pt x="11" y="9"/>
                    </a:lnTo>
                    <a:lnTo>
                      <a:pt x="20" y="10"/>
                    </a:lnTo>
                    <a:lnTo>
                      <a:pt x="27" y="12"/>
                    </a:lnTo>
                    <a:lnTo>
                      <a:pt x="36" y="15"/>
                    </a:lnTo>
                    <a:lnTo>
                      <a:pt x="44" y="18"/>
                    </a:lnTo>
                    <a:lnTo>
                      <a:pt x="49" y="21"/>
                    </a:lnTo>
                    <a:lnTo>
                      <a:pt x="54" y="25"/>
                    </a:lnTo>
                    <a:lnTo>
                      <a:pt x="57" y="27"/>
                    </a:lnTo>
                    <a:lnTo>
                      <a:pt x="64" y="22"/>
                    </a:lnTo>
                    <a:lnTo>
                      <a:pt x="59" y="18"/>
                    </a:lnTo>
                    <a:lnTo>
                      <a:pt x="53" y="14"/>
                    </a:lnTo>
                    <a:lnTo>
                      <a:pt x="46" y="11"/>
                    </a:lnTo>
                    <a:lnTo>
                      <a:pt x="38" y="9"/>
                    </a:lnTo>
                    <a:lnTo>
                      <a:pt x="29" y="5"/>
                    </a:lnTo>
                    <a:lnTo>
                      <a:pt x="20" y="3"/>
                    </a:lnTo>
                    <a:lnTo>
                      <a:pt x="11" y="2"/>
                    </a:lnTo>
                    <a:lnTo>
                      <a:pt x="4" y="0"/>
                    </a:lnTo>
                    <a:lnTo>
                      <a:pt x="7" y="4"/>
                    </a:lnTo>
                    <a:lnTo>
                      <a:pt x="4" y="0"/>
                    </a:lnTo>
                    <a:lnTo>
                      <a:pt x="1" y="2"/>
                    </a:lnTo>
                    <a:lnTo>
                      <a:pt x="0" y="4"/>
                    </a:lnTo>
                    <a:lnTo>
                      <a:pt x="1" y="6"/>
                    </a:lnTo>
                    <a:lnTo>
                      <a:pt x="4"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2" name="Freeform 456"/>
              <p:cNvSpPr>
                <a:spLocks noChangeAspect="1"/>
              </p:cNvSpPr>
              <p:nvPr/>
            </p:nvSpPr>
            <p:spPr bwMode="auto">
              <a:xfrm>
                <a:off x="802" y="566"/>
                <a:ext cx="29" cy="22"/>
              </a:xfrm>
              <a:custGeom>
                <a:avLst/>
                <a:gdLst>
                  <a:gd name="T0" fmla="*/ 0 w 58"/>
                  <a:gd name="T1" fmla="*/ 3 h 45"/>
                  <a:gd name="T2" fmla="*/ 3 w 58"/>
                  <a:gd name="T3" fmla="*/ 7 h 45"/>
                  <a:gd name="T4" fmla="*/ 12 w 58"/>
                  <a:gd name="T5" fmla="*/ 7 h 45"/>
                  <a:gd name="T6" fmla="*/ 20 w 58"/>
                  <a:gd name="T7" fmla="*/ 9 h 45"/>
                  <a:gd name="T8" fmla="*/ 27 w 58"/>
                  <a:gd name="T9" fmla="*/ 14 h 45"/>
                  <a:gd name="T10" fmla="*/ 35 w 58"/>
                  <a:gd name="T11" fmla="*/ 18 h 45"/>
                  <a:gd name="T12" fmla="*/ 40 w 58"/>
                  <a:gd name="T13" fmla="*/ 25 h 45"/>
                  <a:gd name="T14" fmla="*/ 46 w 58"/>
                  <a:gd name="T15" fmla="*/ 33 h 45"/>
                  <a:gd name="T16" fmla="*/ 49 w 58"/>
                  <a:gd name="T17" fmla="*/ 39 h 45"/>
                  <a:gd name="T18" fmla="*/ 51 w 58"/>
                  <a:gd name="T19" fmla="*/ 45 h 45"/>
                  <a:gd name="T20" fmla="*/ 58 w 58"/>
                  <a:gd name="T21" fmla="*/ 45 h 45"/>
                  <a:gd name="T22" fmla="*/ 56 w 58"/>
                  <a:gd name="T23" fmla="*/ 37 h 45"/>
                  <a:gd name="T24" fmla="*/ 52 w 58"/>
                  <a:gd name="T25" fmla="*/ 29 h 45"/>
                  <a:gd name="T26" fmla="*/ 47 w 58"/>
                  <a:gd name="T27" fmla="*/ 21 h 45"/>
                  <a:gd name="T28" fmla="*/ 40 w 58"/>
                  <a:gd name="T29" fmla="*/ 14 h 45"/>
                  <a:gd name="T30" fmla="*/ 32 w 58"/>
                  <a:gd name="T31" fmla="*/ 7 h 45"/>
                  <a:gd name="T32" fmla="*/ 23 w 58"/>
                  <a:gd name="T33" fmla="*/ 2 h 45"/>
                  <a:gd name="T34" fmla="*/ 12 w 58"/>
                  <a:gd name="T35" fmla="*/ 0 h 45"/>
                  <a:gd name="T36" fmla="*/ 3 w 58"/>
                  <a:gd name="T37" fmla="*/ 0 h 45"/>
                  <a:gd name="T38" fmla="*/ 6 w 58"/>
                  <a:gd name="T39" fmla="*/ 3 h 45"/>
                  <a:gd name="T40" fmla="*/ 3 w 58"/>
                  <a:gd name="T41" fmla="*/ 0 h 45"/>
                  <a:gd name="T42" fmla="*/ 1 w 58"/>
                  <a:gd name="T43" fmla="*/ 1 h 45"/>
                  <a:gd name="T44" fmla="*/ 0 w 58"/>
                  <a:gd name="T45" fmla="*/ 3 h 45"/>
                  <a:gd name="T46" fmla="*/ 1 w 58"/>
                  <a:gd name="T47" fmla="*/ 6 h 45"/>
                  <a:gd name="T48" fmla="*/ 3 w 58"/>
                  <a:gd name="T49" fmla="*/ 7 h 45"/>
                  <a:gd name="T50" fmla="*/ 0 w 58"/>
                  <a:gd name="T51"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45">
                    <a:moveTo>
                      <a:pt x="0" y="3"/>
                    </a:moveTo>
                    <a:lnTo>
                      <a:pt x="3" y="7"/>
                    </a:lnTo>
                    <a:lnTo>
                      <a:pt x="12" y="7"/>
                    </a:lnTo>
                    <a:lnTo>
                      <a:pt x="20" y="9"/>
                    </a:lnTo>
                    <a:lnTo>
                      <a:pt x="27" y="14"/>
                    </a:lnTo>
                    <a:lnTo>
                      <a:pt x="35" y="18"/>
                    </a:lnTo>
                    <a:lnTo>
                      <a:pt x="40" y="25"/>
                    </a:lnTo>
                    <a:lnTo>
                      <a:pt x="46" y="33"/>
                    </a:lnTo>
                    <a:lnTo>
                      <a:pt x="49" y="39"/>
                    </a:lnTo>
                    <a:lnTo>
                      <a:pt x="51" y="45"/>
                    </a:lnTo>
                    <a:lnTo>
                      <a:pt x="58" y="45"/>
                    </a:lnTo>
                    <a:lnTo>
                      <a:pt x="56" y="37"/>
                    </a:lnTo>
                    <a:lnTo>
                      <a:pt x="52" y="29"/>
                    </a:lnTo>
                    <a:lnTo>
                      <a:pt x="47" y="21"/>
                    </a:lnTo>
                    <a:lnTo>
                      <a:pt x="40" y="14"/>
                    </a:lnTo>
                    <a:lnTo>
                      <a:pt x="32" y="7"/>
                    </a:lnTo>
                    <a:lnTo>
                      <a:pt x="23" y="2"/>
                    </a:lnTo>
                    <a:lnTo>
                      <a:pt x="12" y="0"/>
                    </a:lnTo>
                    <a:lnTo>
                      <a:pt x="3" y="0"/>
                    </a:lnTo>
                    <a:lnTo>
                      <a:pt x="6" y="3"/>
                    </a:lnTo>
                    <a:lnTo>
                      <a:pt x="3" y="0"/>
                    </a:lnTo>
                    <a:lnTo>
                      <a:pt x="1" y="1"/>
                    </a:lnTo>
                    <a:lnTo>
                      <a:pt x="0" y="3"/>
                    </a:lnTo>
                    <a:lnTo>
                      <a:pt x="1" y="6"/>
                    </a:lnTo>
                    <a:lnTo>
                      <a:pt x="3"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3" name="Freeform 457"/>
              <p:cNvSpPr>
                <a:spLocks noChangeAspect="1"/>
              </p:cNvSpPr>
              <p:nvPr/>
            </p:nvSpPr>
            <p:spPr bwMode="auto">
              <a:xfrm>
                <a:off x="784" y="549"/>
                <a:ext cx="21" cy="18"/>
              </a:xfrm>
              <a:custGeom>
                <a:avLst/>
                <a:gdLst>
                  <a:gd name="T0" fmla="*/ 0 w 41"/>
                  <a:gd name="T1" fmla="*/ 5 h 36"/>
                  <a:gd name="T2" fmla="*/ 5 w 41"/>
                  <a:gd name="T3" fmla="*/ 9 h 36"/>
                  <a:gd name="T4" fmla="*/ 11 w 41"/>
                  <a:gd name="T5" fmla="*/ 9 h 36"/>
                  <a:gd name="T6" fmla="*/ 17 w 41"/>
                  <a:gd name="T7" fmla="*/ 9 h 36"/>
                  <a:gd name="T8" fmla="*/ 22 w 41"/>
                  <a:gd name="T9" fmla="*/ 11 h 36"/>
                  <a:gd name="T10" fmla="*/ 25 w 41"/>
                  <a:gd name="T11" fmla="*/ 15 h 36"/>
                  <a:gd name="T12" fmla="*/ 29 w 41"/>
                  <a:gd name="T13" fmla="*/ 19 h 36"/>
                  <a:gd name="T14" fmla="*/ 31 w 41"/>
                  <a:gd name="T15" fmla="*/ 25 h 36"/>
                  <a:gd name="T16" fmla="*/ 33 w 41"/>
                  <a:gd name="T17" fmla="*/ 32 h 36"/>
                  <a:gd name="T18" fmla="*/ 35 w 41"/>
                  <a:gd name="T19" fmla="*/ 36 h 36"/>
                  <a:gd name="T20" fmla="*/ 41 w 41"/>
                  <a:gd name="T21" fmla="*/ 36 h 36"/>
                  <a:gd name="T22" fmla="*/ 40 w 41"/>
                  <a:gd name="T23" fmla="*/ 30 h 36"/>
                  <a:gd name="T24" fmla="*/ 38 w 41"/>
                  <a:gd name="T25" fmla="*/ 23 h 36"/>
                  <a:gd name="T26" fmla="*/ 36 w 41"/>
                  <a:gd name="T27" fmla="*/ 17 h 36"/>
                  <a:gd name="T28" fmla="*/ 32 w 41"/>
                  <a:gd name="T29" fmla="*/ 10 h 36"/>
                  <a:gd name="T30" fmla="*/ 26 w 41"/>
                  <a:gd name="T31" fmla="*/ 4 h 36"/>
                  <a:gd name="T32" fmla="*/ 20 w 41"/>
                  <a:gd name="T33" fmla="*/ 2 h 36"/>
                  <a:gd name="T34" fmla="*/ 11 w 41"/>
                  <a:gd name="T35" fmla="*/ 0 h 36"/>
                  <a:gd name="T36" fmla="*/ 2 w 41"/>
                  <a:gd name="T37" fmla="*/ 2 h 36"/>
                  <a:gd name="T38" fmla="*/ 7 w 41"/>
                  <a:gd name="T39" fmla="*/ 5 h 36"/>
                  <a:gd name="T40" fmla="*/ 2 w 41"/>
                  <a:gd name="T41" fmla="*/ 2 h 36"/>
                  <a:gd name="T42" fmla="*/ 0 w 41"/>
                  <a:gd name="T43" fmla="*/ 3 h 36"/>
                  <a:gd name="T44" fmla="*/ 0 w 41"/>
                  <a:gd name="T45" fmla="*/ 7 h 36"/>
                  <a:gd name="T46" fmla="*/ 1 w 41"/>
                  <a:gd name="T47" fmla="*/ 9 h 36"/>
                  <a:gd name="T48" fmla="*/ 5 w 41"/>
                  <a:gd name="T49" fmla="*/ 9 h 36"/>
                  <a:gd name="T50" fmla="*/ 0 w 41"/>
                  <a:gd name="T5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36">
                    <a:moveTo>
                      <a:pt x="0" y="5"/>
                    </a:moveTo>
                    <a:lnTo>
                      <a:pt x="5" y="9"/>
                    </a:lnTo>
                    <a:lnTo>
                      <a:pt x="11" y="9"/>
                    </a:lnTo>
                    <a:lnTo>
                      <a:pt x="17" y="9"/>
                    </a:lnTo>
                    <a:lnTo>
                      <a:pt x="22" y="11"/>
                    </a:lnTo>
                    <a:lnTo>
                      <a:pt x="25" y="15"/>
                    </a:lnTo>
                    <a:lnTo>
                      <a:pt x="29" y="19"/>
                    </a:lnTo>
                    <a:lnTo>
                      <a:pt x="31" y="25"/>
                    </a:lnTo>
                    <a:lnTo>
                      <a:pt x="33" y="32"/>
                    </a:lnTo>
                    <a:lnTo>
                      <a:pt x="35" y="36"/>
                    </a:lnTo>
                    <a:lnTo>
                      <a:pt x="41" y="36"/>
                    </a:lnTo>
                    <a:lnTo>
                      <a:pt x="40" y="30"/>
                    </a:lnTo>
                    <a:lnTo>
                      <a:pt x="38" y="23"/>
                    </a:lnTo>
                    <a:lnTo>
                      <a:pt x="36" y="17"/>
                    </a:lnTo>
                    <a:lnTo>
                      <a:pt x="32" y="10"/>
                    </a:lnTo>
                    <a:lnTo>
                      <a:pt x="26" y="4"/>
                    </a:lnTo>
                    <a:lnTo>
                      <a:pt x="20" y="2"/>
                    </a:lnTo>
                    <a:lnTo>
                      <a:pt x="11" y="0"/>
                    </a:lnTo>
                    <a:lnTo>
                      <a:pt x="2" y="2"/>
                    </a:lnTo>
                    <a:lnTo>
                      <a:pt x="7" y="5"/>
                    </a:lnTo>
                    <a:lnTo>
                      <a:pt x="2" y="2"/>
                    </a:lnTo>
                    <a:lnTo>
                      <a:pt x="0" y="3"/>
                    </a:lnTo>
                    <a:lnTo>
                      <a:pt x="0" y="7"/>
                    </a:lnTo>
                    <a:lnTo>
                      <a:pt x="1" y="9"/>
                    </a:lnTo>
                    <a:lnTo>
                      <a:pt x="5" y="9"/>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4" name="Freeform 458"/>
              <p:cNvSpPr>
                <a:spLocks noChangeAspect="1"/>
              </p:cNvSpPr>
              <p:nvPr/>
            </p:nvSpPr>
            <p:spPr bwMode="auto">
              <a:xfrm>
                <a:off x="775" y="536"/>
                <a:ext cx="13" cy="16"/>
              </a:xfrm>
              <a:custGeom>
                <a:avLst/>
                <a:gdLst>
                  <a:gd name="T0" fmla="*/ 0 w 25"/>
                  <a:gd name="T1" fmla="*/ 7 h 31"/>
                  <a:gd name="T2" fmla="*/ 1 w 25"/>
                  <a:gd name="T3" fmla="*/ 7 h 31"/>
                  <a:gd name="T4" fmla="*/ 6 w 25"/>
                  <a:gd name="T5" fmla="*/ 13 h 31"/>
                  <a:gd name="T6" fmla="*/ 12 w 25"/>
                  <a:gd name="T7" fmla="*/ 18 h 31"/>
                  <a:gd name="T8" fmla="*/ 16 w 25"/>
                  <a:gd name="T9" fmla="*/ 24 h 31"/>
                  <a:gd name="T10" fmla="*/ 18 w 25"/>
                  <a:gd name="T11" fmla="*/ 31 h 31"/>
                  <a:gd name="T12" fmla="*/ 25 w 25"/>
                  <a:gd name="T13" fmla="*/ 31 h 31"/>
                  <a:gd name="T14" fmla="*/ 23 w 25"/>
                  <a:gd name="T15" fmla="*/ 22 h 31"/>
                  <a:gd name="T16" fmla="*/ 19 w 25"/>
                  <a:gd name="T17" fmla="*/ 13 h 31"/>
                  <a:gd name="T18" fmla="*/ 11 w 25"/>
                  <a:gd name="T19" fmla="*/ 6 h 31"/>
                  <a:gd name="T20" fmla="*/ 3 w 25"/>
                  <a:gd name="T21" fmla="*/ 0 h 31"/>
                  <a:gd name="T22" fmla="*/ 4 w 25"/>
                  <a:gd name="T23" fmla="*/ 0 h 31"/>
                  <a:gd name="T24" fmla="*/ 0 w 25"/>
                  <a:gd name="T25"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1">
                    <a:moveTo>
                      <a:pt x="0" y="7"/>
                    </a:moveTo>
                    <a:lnTo>
                      <a:pt x="1" y="7"/>
                    </a:lnTo>
                    <a:lnTo>
                      <a:pt x="6" y="13"/>
                    </a:lnTo>
                    <a:lnTo>
                      <a:pt x="12" y="18"/>
                    </a:lnTo>
                    <a:lnTo>
                      <a:pt x="16" y="24"/>
                    </a:lnTo>
                    <a:lnTo>
                      <a:pt x="18" y="31"/>
                    </a:lnTo>
                    <a:lnTo>
                      <a:pt x="25" y="31"/>
                    </a:lnTo>
                    <a:lnTo>
                      <a:pt x="23" y="22"/>
                    </a:lnTo>
                    <a:lnTo>
                      <a:pt x="19" y="13"/>
                    </a:lnTo>
                    <a:lnTo>
                      <a:pt x="11" y="6"/>
                    </a:lnTo>
                    <a:lnTo>
                      <a:pt x="3" y="0"/>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5" name="Freeform 459"/>
              <p:cNvSpPr>
                <a:spLocks noChangeAspect="1"/>
              </p:cNvSpPr>
              <p:nvPr/>
            </p:nvSpPr>
            <p:spPr bwMode="auto">
              <a:xfrm>
                <a:off x="763" y="532"/>
                <a:ext cx="15" cy="8"/>
              </a:xfrm>
              <a:custGeom>
                <a:avLst/>
                <a:gdLst>
                  <a:gd name="T0" fmla="*/ 0 w 30"/>
                  <a:gd name="T1" fmla="*/ 9 h 16"/>
                  <a:gd name="T2" fmla="*/ 0 w 30"/>
                  <a:gd name="T3" fmla="*/ 9 h 16"/>
                  <a:gd name="T4" fmla="*/ 7 w 30"/>
                  <a:gd name="T5" fmla="*/ 9 h 16"/>
                  <a:gd name="T6" fmla="*/ 13 w 30"/>
                  <a:gd name="T7" fmla="*/ 9 h 16"/>
                  <a:gd name="T8" fmla="*/ 20 w 30"/>
                  <a:gd name="T9" fmla="*/ 13 h 16"/>
                  <a:gd name="T10" fmla="*/ 26 w 30"/>
                  <a:gd name="T11" fmla="*/ 16 h 16"/>
                  <a:gd name="T12" fmla="*/ 30 w 30"/>
                  <a:gd name="T13" fmla="*/ 9 h 16"/>
                  <a:gd name="T14" fmla="*/ 22 w 30"/>
                  <a:gd name="T15" fmla="*/ 6 h 16"/>
                  <a:gd name="T16" fmla="*/ 15 w 30"/>
                  <a:gd name="T17" fmla="*/ 2 h 16"/>
                  <a:gd name="T18" fmla="*/ 7 w 30"/>
                  <a:gd name="T19" fmla="*/ 0 h 16"/>
                  <a:gd name="T20" fmla="*/ 0 w 30"/>
                  <a:gd name="T21" fmla="*/ 2 h 16"/>
                  <a:gd name="T22" fmla="*/ 0 w 30"/>
                  <a:gd name="T23" fmla="*/ 2 h 16"/>
                  <a:gd name="T24" fmla="*/ 0 w 30"/>
                  <a:gd name="T2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6">
                    <a:moveTo>
                      <a:pt x="0" y="9"/>
                    </a:moveTo>
                    <a:lnTo>
                      <a:pt x="0" y="9"/>
                    </a:lnTo>
                    <a:lnTo>
                      <a:pt x="7" y="9"/>
                    </a:lnTo>
                    <a:lnTo>
                      <a:pt x="13" y="9"/>
                    </a:lnTo>
                    <a:lnTo>
                      <a:pt x="20" y="13"/>
                    </a:lnTo>
                    <a:lnTo>
                      <a:pt x="26" y="16"/>
                    </a:lnTo>
                    <a:lnTo>
                      <a:pt x="30" y="9"/>
                    </a:lnTo>
                    <a:lnTo>
                      <a:pt x="22" y="6"/>
                    </a:lnTo>
                    <a:lnTo>
                      <a:pt x="15" y="2"/>
                    </a:lnTo>
                    <a:lnTo>
                      <a:pt x="7" y="0"/>
                    </a:lnTo>
                    <a:lnTo>
                      <a:pt x="0" y="2"/>
                    </a:lnTo>
                    <a:lnTo>
                      <a:pt x="0" y="2"/>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6" name="Freeform 460"/>
              <p:cNvSpPr>
                <a:spLocks noChangeAspect="1"/>
              </p:cNvSpPr>
              <p:nvPr/>
            </p:nvSpPr>
            <p:spPr bwMode="auto">
              <a:xfrm>
                <a:off x="749" y="526"/>
                <a:ext cx="14" cy="11"/>
              </a:xfrm>
              <a:custGeom>
                <a:avLst/>
                <a:gdLst>
                  <a:gd name="T0" fmla="*/ 6 w 27"/>
                  <a:gd name="T1" fmla="*/ 0 h 20"/>
                  <a:gd name="T2" fmla="*/ 4 w 27"/>
                  <a:gd name="T3" fmla="*/ 1 h 20"/>
                  <a:gd name="T4" fmla="*/ 0 w 27"/>
                  <a:gd name="T5" fmla="*/ 9 h 20"/>
                  <a:gd name="T6" fmla="*/ 3 w 27"/>
                  <a:gd name="T7" fmla="*/ 17 h 20"/>
                  <a:gd name="T8" fmla="*/ 13 w 27"/>
                  <a:gd name="T9" fmla="*/ 20 h 20"/>
                  <a:gd name="T10" fmla="*/ 27 w 27"/>
                  <a:gd name="T11" fmla="*/ 19 h 20"/>
                  <a:gd name="T12" fmla="*/ 27 w 27"/>
                  <a:gd name="T13" fmla="*/ 12 h 20"/>
                  <a:gd name="T14" fmla="*/ 13 w 27"/>
                  <a:gd name="T15" fmla="*/ 14 h 20"/>
                  <a:gd name="T16" fmla="*/ 8 w 27"/>
                  <a:gd name="T17" fmla="*/ 10 h 20"/>
                  <a:gd name="T18" fmla="*/ 6 w 27"/>
                  <a:gd name="T19" fmla="*/ 9 h 20"/>
                  <a:gd name="T20" fmla="*/ 9 w 27"/>
                  <a:gd name="T21" fmla="*/ 8 h 20"/>
                  <a:gd name="T22" fmla="*/ 6 w 27"/>
                  <a:gd name="T23" fmla="*/ 9 h 20"/>
                  <a:gd name="T24" fmla="*/ 9 w 27"/>
                  <a:gd name="T25" fmla="*/ 8 h 20"/>
                  <a:gd name="T26" fmla="*/ 11 w 27"/>
                  <a:gd name="T27" fmla="*/ 5 h 20"/>
                  <a:gd name="T28" fmla="*/ 10 w 27"/>
                  <a:gd name="T29" fmla="*/ 2 h 20"/>
                  <a:gd name="T30" fmla="*/ 8 w 27"/>
                  <a:gd name="T31" fmla="*/ 1 h 20"/>
                  <a:gd name="T32" fmla="*/ 4 w 27"/>
                  <a:gd name="T33" fmla="*/ 1 h 20"/>
                  <a:gd name="T34" fmla="*/ 6 w 27"/>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0">
                    <a:moveTo>
                      <a:pt x="6" y="0"/>
                    </a:moveTo>
                    <a:lnTo>
                      <a:pt x="4" y="1"/>
                    </a:lnTo>
                    <a:lnTo>
                      <a:pt x="0" y="9"/>
                    </a:lnTo>
                    <a:lnTo>
                      <a:pt x="3" y="17"/>
                    </a:lnTo>
                    <a:lnTo>
                      <a:pt x="13" y="20"/>
                    </a:lnTo>
                    <a:lnTo>
                      <a:pt x="27" y="19"/>
                    </a:lnTo>
                    <a:lnTo>
                      <a:pt x="27" y="12"/>
                    </a:lnTo>
                    <a:lnTo>
                      <a:pt x="13" y="14"/>
                    </a:lnTo>
                    <a:lnTo>
                      <a:pt x="8" y="10"/>
                    </a:lnTo>
                    <a:lnTo>
                      <a:pt x="6" y="9"/>
                    </a:lnTo>
                    <a:lnTo>
                      <a:pt x="9" y="8"/>
                    </a:lnTo>
                    <a:lnTo>
                      <a:pt x="6" y="9"/>
                    </a:lnTo>
                    <a:lnTo>
                      <a:pt x="9" y="8"/>
                    </a:lnTo>
                    <a:lnTo>
                      <a:pt x="11" y="5"/>
                    </a:lnTo>
                    <a:lnTo>
                      <a:pt x="10" y="2"/>
                    </a:lnTo>
                    <a:lnTo>
                      <a:pt x="8" y="1"/>
                    </a:lnTo>
                    <a:lnTo>
                      <a:pt x="4" y="1"/>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7" name="Freeform 461"/>
              <p:cNvSpPr>
                <a:spLocks noChangeAspect="1"/>
              </p:cNvSpPr>
              <p:nvPr/>
            </p:nvSpPr>
            <p:spPr bwMode="auto">
              <a:xfrm>
                <a:off x="752" y="525"/>
                <a:ext cx="19" cy="6"/>
              </a:xfrm>
              <a:custGeom>
                <a:avLst/>
                <a:gdLst>
                  <a:gd name="T0" fmla="*/ 33 w 37"/>
                  <a:gd name="T1" fmla="*/ 0 h 12"/>
                  <a:gd name="T2" fmla="*/ 34 w 37"/>
                  <a:gd name="T3" fmla="*/ 0 h 12"/>
                  <a:gd name="T4" fmla="*/ 28 w 37"/>
                  <a:gd name="T5" fmla="*/ 2 h 12"/>
                  <a:gd name="T6" fmla="*/ 21 w 37"/>
                  <a:gd name="T7" fmla="*/ 3 h 12"/>
                  <a:gd name="T8" fmla="*/ 13 w 37"/>
                  <a:gd name="T9" fmla="*/ 3 h 12"/>
                  <a:gd name="T10" fmla="*/ 0 w 37"/>
                  <a:gd name="T11" fmla="*/ 3 h 12"/>
                  <a:gd name="T12" fmla="*/ 0 w 37"/>
                  <a:gd name="T13" fmla="*/ 12 h 12"/>
                  <a:gd name="T14" fmla="*/ 13 w 37"/>
                  <a:gd name="T15" fmla="*/ 12 h 12"/>
                  <a:gd name="T16" fmla="*/ 21 w 37"/>
                  <a:gd name="T17" fmla="*/ 10 h 12"/>
                  <a:gd name="T18" fmla="*/ 28 w 37"/>
                  <a:gd name="T19" fmla="*/ 8 h 12"/>
                  <a:gd name="T20" fmla="*/ 34 w 37"/>
                  <a:gd name="T21" fmla="*/ 7 h 12"/>
                  <a:gd name="T22" fmla="*/ 35 w 37"/>
                  <a:gd name="T23" fmla="*/ 7 h 12"/>
                  <a:gd name="T24" fmla="*/ 34 w 37"/>
                  <a:gd name="T25" fmla="*/ 7 h 12"/>
                  <a:gd name="T26" fmla="*/ 36 w 37"/>
                  <a:gd name="T27" fmla="*/ 6 h 12"/>
                  <a:gd name="T28" fmla="*/ 37 w 37"/>
                  <a:gd name="T29" fmla="*/ 4 h 12"/>
                  <a:gd name="T30" fmla="*/ 36 w 37"/>
                  <a:gd name="T31" fmla="*/ 2 h 12"/>
                  <a:gd name="T32" fmla="*/ 34 w 37"/>
                  <a:gd name="T33" fmla="*/ 0 h 12"/>
                  <a:gd name="T34" fmla="*/ 33 w 37"/>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12">
                    <a:moveTo>
                      <a:pt x="33" y="0"/>
                    </a:moveTo>
                    <a:lnTo>
                      <a:pt x="34" y="0"/>
                    </a:lnTo>
                    <a:lnTo>
                      <a:pt x="28" y="2"/>
                    </a:lnTo>
                    <a:lnTo>
                      <a:pt x="21" y="3"/>
                    </a:lnTo>
                    <a:lnTo>
                      <a:pt x="13" y="3"/>
                    </a:lnTo>
                    <a:lnTo>
                      <a:pt x="0" y="3"/>
                    </a:lnTo>
                    <a:lnTo>
                      <a:pt x="0" y="12"/>
                    </a:lnTo>
                    <a:lnTo>
                      <a:pt x="13" y="12"/>
                    </a:lnTo>
                    <a:lnTo>
                      <a:pt x="21" y="10"/>
                    </a:lnTo>
                    <a:lnTo>
                      <a:pt x="28" y="8"/>
                    </a:lnTo>
                    <a:lnTo>
                      <a:pt x="34" y="7"/>
                    </a:lnTo>
                    <a:lnTo>
                      <a:pt x="35" y="7"/>
                    </a:lnTo>
                    <a:lnTo>
                      <a:pt x="34" y="7"/>
                    </a:lnTo>
                    <a:lnTo>
                      <a:pt x="36" y="6"/>
                    </a:lnTo>
                    <a:lnTo>
                      <a:pt x="37" y="4"/>
                    </a:lnTo>
                    <a:lnTo>
                      <a:pt x="36" y="2"/>
                    </a:lnTo>
                    <a:lnTo>
                      <a:pt x="34" y="0"/>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8" name="Freeform 462"/>
              <p:cNvSpPr>
                <a:spLocks noChangeAspect="1"/>
              </p:cNvSpPr>
              <p:nvPr/>
            </p:nvSpPr>
            <p:spPr bwMode="auto">
              <a:xfrm>
                <a:off x="768" y="522"/>
                <a:ext cx="14" cy="7"/>
              </a:xfrm>
              <a:custGeom>
                <a:avLst/>
                <a:gdLst>
                  <a:gd name="T0" fmla="*/ 27 w 27"/>
                  <a:gd name="T1" fmla="*/ 0 h 14"/>
                  <a:gd name="T2" fmla="*/ 27 w 27"/>
                  <a:gd name="T3" fmla="*/ 0 h 14"/>
                  <a:gd name="T4" fmla="*/ 19 w 27"/>
                  <a:gd name="T5" fmla="*/ 2 h 14"/>
                  <a:gd name="T6" fmla="*/ 11 w 27"/>
                  <a:gd name="T7" fmla="*/ 3 h 14"/>
                  <a:gd name="T8" fmla="*/ 5 w 27"/>
                  <a:gd name="T9" fmla="*/ 5 h 14"/>
                  <a:gd name="T10" fmla="*/ 0 w 27"/>
                  <a:gd name="T11" fmla="*/ 7 h 14"/>
                  <a:gd name="T12" fmla="*/ 2 w 27"/>
                  <a:gd name="T13" fmla="*/ 14 h 14"/>
                  <a:gd name="T14" fmla="*/ 8 w 27"/>
                  <a:gd name="T15" fmla="*/ 12 h 14"/>
                  <a:gd name="T16" fmla="*/ 14 w 27"/>
                  <a:gd name="T17" fmla="*/ 10 h 14"/>
                  <a:gd name="T18" fmla="*/ 19 w 27"/>
                  <a:gd name="T19" fmla="*/ 9 h 14"/>
                  <a:gd name="T20" fmla="*/ 27 w 27"/>
                  <a:gd name="T21" fmla="*/ 7 h 14"/>
                  <a:gd name="T22" fmla="*/ 27 w 27"/>
                  <a:gd name="T23" fmla="*/ 7 h 14"/>
                  <a:gd name="T24" fmla="*/ 27 w 27"/>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4">
                    <a:moveTo>
                      <a:pt x="27" y="0"/>
                    </a:moveTo>
                    <a:lnTo>
                      <a:pt x="27" y="0"/>
                    </a:lnTo>
                    <a:lnTo>
                      <a:pt x="19" y="2"/>
                    </a:lnTo>
                    <a:lnTo>
                      <a:pt x="11" y="3"/>
                    </a:lnTo>
                    <a:lnTo>
                      <a:pt x="5" y="5"/>
                    </a:lnTo>
                    <a:lnTo>
                      <a:pt x="0" y="7"/>
                    </a:lnTo>
                    <a:lnTo>
                      <a:pt x="2" y="14"/>
                    </a:lnTo>
                    <a:lnTo>
                      <a:pt x="8" y="12"/>
                    </a:lnTo>
                    <a:lnTo>
                      <a:pt x="14" y="10"/>
                    </a:lnTo>
                    <a:lnTo>
                      <a:pt x="19" y="9"/>
                    </a:lnTo>
                    <a:lnTo>
                      <a:pt x="27" y="7"/>
                    </a:lnTo>
                    <a:lnTo>
                      <a:pt x="27" y="7"/>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59" name="Freeform 463"/>
              <p:cNvSpPr>
                <a:spLocks noChangeAspect="1"/>
              </p:cNvSpPr>
              <p:nvPr/>
            </p:nvSpPr>
            <p:spPr bwMode="auto">
              <a:xfrm>
                <a:off x="782" y="520"/>
                <a:ext cx="38" cy="6"/>
              </a:xfrm>
              <a:custGeom>
                <a:avLst/>
                <a:gdLst>
                  <a:gd name="T0" fmla="*/ 76 w 76"/>
                  <a:gd name="T1" fmla="*/ 6 h 13"/>
                  <a:gd name="T2" fmla="*/ 76 w 76"/>
                  <a:gd name="T3" fmla="*/ 6 h 13"/>
                  <a:gd name="T4" fmla="*/ 71 w 76"/>
                  <a:gd name="T5" fmla="*/ 5 h 13"/>
                  <a:gd name="T6" fmla="*/ 65 w 76"/>
                  <a:gd name="T7" fmla="*/ 3 h 13"/>
                  <a:gd name="T8" fmla="*/ 56 w 76"/>
                  <a:gd name="T9" fmla="*/ 2 h 13"/>
                  <a:gd name="T10" fmla="*/ 46 w 76"/>
                  <a:gd name="T11" fmla="*/ 1 h 13"/>
                  <a:gd name="T12" fmla="*/ 35 w 76"/>
                  <a:gd name="T13" fmla="*/ 0 h 13"/>
                  <a:gd name="T14" fmla="*/ 23 w 76"/>
                  <a:gd name="T15" fmla="*/ 0 h 13"/>
                  <a:gd name="T16" fmla="*/ 12 w 76"/>
                  <a:gd name="T17" fmla="*/ 2 h 13"/>
                  <a:gd name="T18" fmla="*/ 0 w 76"/>
                  <a:gd name="T19" fmla="*/ 3 h 13"/>
                  <a:gd name="T20" fmla="*/ 0 w 76"/>
                  <a:gd name="T21" fmla="*/ 10 h 13"/>
                  <a:gd name="T22" fmla="*/ 12 w 76"/>
                  <a:gd name="T23" fmla="*/ 9 h 13"/>
                  <a:gd name="T24" fmla="*/ 23 w 76"/>
                  <a:gd name="T25" fmla="*/ 9 h 13"/>
                  <a:gd name="T26" fmla="*/ 35 w 76"/>
                  <a:gd name="T27" fmla="*/ 9 h 13"/>
                  <a:gd name="T28" fmla="*/ 46 w 76"/>
                  <a:gd name="T29" fmla="*/ 10 h 13"/>
                  <a:gd name="T30" fmla="*/ 56 w 76"/>
                  <a:gd name="T31" fmla="*/ 9 h 13"/>
                  <a:gd name="T32" fmla="*/ 65 w 76"/>
                  <a:gd name="T33" fmla="*/ 10 h 13"/>
                  <a:gd name="T34" fmla="*/ 71 w 76"/>
                  <a:gd name="T35" fmla="*/ 12 h 13"/>
                  <a:gd name="T36" fmla="*/ 74 w 76"/>
                  <a:gd name="T37" fmla="*/ 13 h 13"/>
                  <a:gd name="T38" fmla="*/ 74 w 76"/>
                  <a:gd name="T39" fmla="*/ 13 h 13"/>
                  <a:gd name="T40" fmla="*/ 76 w 76"/>
                  <a:gd name="T4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13">
                    <a:moveTo>
                      <a:pt x="76" y="6"/>
                    </a:moveTo>
                    <a:lnTo>
                      <a:pt x="76" y="6"/>
                    </a:lnTo>
                    <a:lnTo>
                      <a:pt x="71" y="5"/>
                    </a:lnTo>
                    <a:lnTo>
                      <a:pt x="65" y="3"/>
                    </a:lnTo>
                    <a:lnTo>
                      <a:pt x="56" y="2"/>
                    </a:lnTo>
                    <a:lnTo>
                      <a:pt x="46" y="1"/>
                    </a:lnTo>
                    <a:lnTo>
                      <a:pt x="35" y="0"/>
                    </a:lnTo>
                    <a:lnTo>
                      <a:pt x="23" y="0"/>
                    </a:lnTo>
                    <a:lnTo>
                      <a:pt x="12" y="2"/>
                    </a:lnTo>
                    <a:lnTo>
                      <a:pt x="0" y="3"/>
                    </a:lnTo>
                    <a:lnTo>
                      <a:pt x="0" y="10"/>
                    </a:lnTo>
                    <a:lnTo>
                      <a:pt x="12" y="9"/>
                    </a:lnTo>
                    <a:lnTo>
                      <a:pt x="23" y="9"/>
                    </a:lnTo>
                    <a:lnTo>
                      <a:pt x="35" y="9"/>
                    </a:lnTo>
                    <a:lnTo>
                      <a:pt x="46" y="10"/>
                    </a:lnTo>
                    <a:lnTo>
                      <a:pt x="56" y="9"/>
                    </a:lnTo>
                    <a:lnTo>
                      <a:pt x="65" y="10"/>
                    </a:lnTo>
                    <a:lnTo>
                      <a:pt x="71" y="12"/>
                    </a:lnTo>
                    <a:lnTo>
                      <a:pt x="74" y="13"/>
                    </a:lnTo>
                    <a:lnTo>
                      <a:pt x="74" y="13"/>
                    </a:lnTo>
                    <a:lnTo>
                      <a:pt x="7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0" name="Freeform 464"/>
              <p:cNvSpPr>
                <a:spLocks noChangeAspect="1"/>
              </p:cNvSpPr>
              <p:nvPr/>
            </p:nvSpPr>
            <p:spPr bwMode="auto">
              <a:xfrm>
                <a:off x="819" y="523"/>
                <a:ext cx="28" cy="24"/>
              </a:xfrm>
              <a:custGeom>
                <a:avLst/>
                <a:gdLst>
                  <a:gd name="T0" fmla="*/ 52 w 55"/>
                  <a:gd name="T1" fmla="*/ 40 h 48"/>
                  <a:gd name="T2" fmla="*/ 55 w 55"/>
                  <a:gd name="T3" fmla="*/ 41 h 48"/>
                  <a:gd name="T4" fmla="*/ 50 w 55"/>
                  <a:gd name="T5" fmla="*/ 35 h 48"/>
                  <a:gd name="T6" fmla="*/ 43 w 55"/>
                  <a:gd name="T7" fmla="*/ 30 h 48"/>
                  <a:gd name="T8" fmla="*/ 36 w 55"/>
                  <a:gd name="T9" fmla="*/ 23 h 48"/>
                  <a:gd name="T10" fmla="*/ 29 w 55"/>
                  <a:gd name="T11" fmla="*/ 16 h 48"/>
                  <a:gd name="T12" fmla="*/ 21 w 55"/>
                  <a:gd name="T13" fmla="*/ 10 h 48"/>
                  <a:gd name="T14" fmla="*/ 14 w 55"/>
                  <a:gd name="T15" fmla="*/ 6 h 48"/>
                  <a:gd name="T16" fmla="*/ 7 w 55"/>
                  <a:gd name="T17" fmla="*/ 2 h 48"/>
                  <a:gd name="T18" fmla="*/ 2 w 55"/>
                  <a:gd name="T19" fmla="*/ 0 h 48"/>
                  <a:gd name="T20" fmla="*/ 0 w 55"/>
                  <a:gd name="T21" fmla="*/ 7 h 48"/>
                  <a:gd name="T22" fmla="*/ 5 w 55"/>
                  <a:gd name="T23" fmla="*/ 9 h 48"/>
                  <a:gd name="T24" fmla="*/ 9 w 55"/>
                  <a:gd name="T25" fmla="*/ 12 h 48"/>
                  <a:gd name="T26" fmla="*/ 16 w 55"/>
                  <a:gd name="T27" fmla="*/ 17 h 48"/>
                  <a:gd name="T28" fmla="*/ 24 w 55"/>
                  <a:gd name="T29" fmla="*/ 23 h 48"/>
                  <a:gd name="T30" fmla="*/ 31 w 55"/>
                  <a:gd name="T31" fmla="*/ 27 h 48"/>
                  <a:gd name="T32" fmla="*/ 38 w 55"/>
                  <a:gd name="T33" fmla="*/ 34 h 48"/>
                  <a:gd name="T34" fmla="*/ 45 w 55"/>
                  <a:gd name="T35" fmla="*/ 40 h 48"/>
                  <a:gd name="T36" fmla="*/ 48 w 55"/>
                  <a:gd name="T37" fmla="*/ 46 h 48"/>
                  <a:gd name="T38" fmla="*/ 52 w 55"/>
                  <a:gd name="T39" fmla="*/ 47 h 48"/>
                  <a:gd name="T40" fmla="*/ 48 w 55"/>
                  <a:gd name="T41" fmla="*/ 46 h 48"/>
                  <a:gd name="T42" fmla="*/ 51 w 55"/>
                  <a:gd name="T43" fmla="*/ 48 h 48"/>
                  <a:gd name="T44" fmla="*/ 54 w 55"/>
                  <a:gd name="T45" fmla="*/ 47 h 48"/>
                  <a:gd name="T46" fmla="*/ 55 w 55"/>
                  <a:gd name="T47" fmla="*/ 45 h 48"/>
                  <a:gd name="T48" fmla="*/ 55 w 55"/>
                  <a:gd name="T49" fmla="*/ 41 h 48"/>
                  <a:gd name="T50" fmla="*/ 52 w 55"/>
                  <a:gd name="T51"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48">
                    <a:moveTo>
                      <a:pt x="52" y="40"/>
                    </a:moveTo>
                    <a:lnTo>
                      <a:pt x="55" y="41"/>
                    </a:lnTo>
                    <a:lnTo>
                      <a:pt x="50" y="35"/>
                    </a:lnTo>
                    <a:lnTo>
                      <a:pt x="43" y="30"/>
                    </a:lnTo>
                    <a:lnTo>
                      <a:pt x="36" y="23"/>
                    </a:lnTo>
                    <a:lnTo>
                      <a:pt x="29" y="16"/>
                    </a:lnTo>
                    <a:lnTo>
                      <a:pt x="21" y="10"/>
                    </a:lnTo>
                    <a:lnTo>
                      <a:pt x="14" y="6"/>
                    </a:lnTo>
                    <a:lnTo>
                      <a:pt x="7" y="2"/>
                    </a:lnTo>
                    <a:lnTo>
                      <a:pt x="2" y="0"/>
                    </a:lnTo>
                    <a:lnTo>
                      <a:pt x="0" y="7"/>
                    </a:lnTo>
                    <a:lnTo>
                      <a:pt x="5" y="9"/>
                    </a:lnTo>
                    <a:lnTo>
                      <a:pt x="9" y="12"/>
                    </a:lnTo>
                    <a:lnTo>
                      <a:pt x="16" y="17"/>
                    </a:lnTo>
                    <a:lnTo>
                      <a:pt x="24" y="23"/>
                    </a:lnTo>
                    <a:lnTo>
                      <a:pt x="31" y="27"/>
                    </a:lnTo>
                    <a:lnTo>
                      <a:pt x="38" y="34"/>
                    </a:lnTo>
                    <a:lnTo>
                      <a:pt x="45" y="40"/>
                    </a:lnTo>
                    <a:lnTo>
                      <a:pt x="48" y="46"/>
                    </a:lnTo>
                    <a:lnTo>
                      <a:pt x="52" y="47"/>
                    </a:lnTo>
                    <a:lnTo>
                      <a:pt x="48" y="46"/>
                    </a:lnTo>
                    <a:lnTo>
                      <a:pt x="51" y="48"/>
                    </a:lnTo>
                    <a:lnTo>
                      <a:pt x="54" y="47"/>
                    </a:lnTo>
                    <a:lnTo>
                      <a:pt x="55" y="45"/>
                    </a:lnTo>
                    <a:lnTo>
                      <a:pt x="55" y="41"/>
                    </a:lnTo>
                    <a:lnTo>
                      <a:pt x="52"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1" name="Freeform 465"/>
              <p:cNvSpPr>
                <a:spLocks noChangeAspect="1"/>
              </p:cNvSpPr>
              <p:nvPr/>
            </p:nvSpPr>
            <p:spPr bwMode="auto">
              <a:xfrm>
                <a:off x="845" y="542"/>
                <a:ext cx="25" cy="9"/>
              </a:xfrm>
              <a:custGeom>
                <a:avLst/>
                <a:gdLst>
                  <a:gd name="T0" fmla="*/ 44 w 49"/>
                  <a:gd name="T1" fmla="*/ 9 h 17"/>
                  <a:gd name="T2" fmla="*/ 49 w 49"/>
                  <a:gd name="T3" fmla="*/ 10 h 17"/>
                  <a:gd name="T4" fmla="*/ 44 w 49"/>
                  <a:gd name="T5" fmla="*/ 6 h 17"/>
                  <a:gd name="T6" fmla="*/ 38 w 49"/>
                  <a:gd name="T7" fmla="*/ 2 h 17"/>
                  <a:gd name="T8" fmla="*/ 31 w 49"/>
                  <a:gd name="T9" fmla="*/ 1 h 17"/>
                  <a:gd name="T10" fmla="*/ 25 w 49"/>
                  <a:gd name="T11" fmla="*/ 0 h 17"/>
                  <a:gd name="T12" fmla="*/ 18 w 49"/>
                  <a:gd name="T13" fmla="*/ 0 h 17"/>
                  <a:gd name="T14" fmla="*/ 11 w 49"/>
                  <a:gd name="T15" fmla="*/ 1 h 17"/>
                  <a:gd name="T16" fmla="*/ 6 w 49"/>
                  <a:gd name="T17" fmla="*/ 1 h 17"/>
                  <a:gd name="T18" fmla="*/ 0 w 49"/>
                  <a:gd name="T19" fmla="*/ 2 h 17"/>
                  <a:gd name="T20" fmla="*/ 0 w 49"/>
                  <a:gd name="T21" fmla="*/ 9 h 17"/>
                  <a:gd name="T22" fmla="*/ 6 w 49"/>
                  <a:gd name="T23" fmla="*/ 8 h 17"/>
                  <a:gd name="T24" fmla="*/ 11 w 49"/>
                  <a:gd name="T25" fmla="*/ 8 h 17"/>
                  <a:gd name="T26" fmla="*/ 18 w 49"/>
                  <a:gd name="T27" fmla="*/ 7 h 17"/>
                  <a:gd name="T28" fmla="*/ 25 w 49"/>
                  <a:gd name="T29" fmla="*/ 7 h 17"/>
                  <a:gd name="T30" fmla="*/ 31 w 49"/>
                  <a:gd name="T31" fmla="*/ 8 h 17"/>
                  <a:gd name="T32" fmla="*/ 36 w 49"/>
                  <a:gd name="T33" fmla="*/ 9 h 17"/>
                  <a:gd name="T34" fmla="*/ 39 w 49"/>
                  <a:gd name="T35" fmla="*/ 12 h 17"/>
                  <a:gd name="T36" fmla="*/ 42 w 49"/>
                  <a:gd name="T37" fmla="*/ 15 h 17"/>
                  <a:gd name="T38" fmla="*/ 48 w 49"/>
                  <a:gd name="T39" fmla="*/ 16 h 17"/>
                  <a:gd name="T40" fmla="*/ 42 w 49"/>
                  <a:gd name="T41" fmla="*/ 15 h 17"/>
                  <a:gd name="T42" fmla="*/ 45 w 49"/>
                  <a:gd name="T43" fmla="*/ 17 h 17"/>
                  <a:gd name="T44" fmla="*/ 48 w 49"/>
                  <a:gd name="T45" fmla="*/ 16 h 17"/>
                  <a:gd name="T46" fmla="*/ 49 w 49"/>
                  <a:gd name="T47" fmla="*/ 14 h 17"/>
                  <a:gd name="T48" fmla="*/ 49 w 49"/>
                  <a:gd name="T49" fmla="*/ 10 h 17"/>
                  <a:gd name="T50" fmla="*/ 44 w 49"/>
                  <a:gd name="T5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7">
                    <a:moveTo>
                      <a:pt x="44" y="9"/>
                    </a:moveTo>
                    <a:lnTo>
                      <a:pt x="49" y="10"/>
                    </a:lnTo>
                    <a:lnTo>
                      <a:pt x="44" y="6"/>
                    </a:lnTo>
                    <a:lnTo>
                      <a:pt x="38" y="2"/>
                    </a:lnTo>
                    <a:lnTo>
                      <a:pt x="31" y="1"/>
                    </a:lnTo>
                    <a:lnTo>
                      <a:pt x="25" y="0"/>
                    </a:lnTo>
                    <a:lnTo>
                      <a:pt x="18" y="0"/>
                    </a:lnTo>
                    <a:lnTo>
                      <a:pt x="11" y="1"/>
                    </a:lnTo>
                    <a:lnTo>
                      <a:pt x="6" y="1"/>
                    </a:lnTo>
                    <a:lnTo>
                      <a:pt x="0" y="2"/>
                    </a:lnTo>
                    <a:lnTo>
                      <a:pt x="0" y="9"/>
                    </a:lnTo>
                    <a:lnTo>
                      <a:pt x="6" y="8"/>
                    </a:lnTo>
                    <a:lnTo>
                      <a:pt x="11" y="8"/>
                    </a:lnTo>
                    <a:lnTo>
                      <a:pt x="18" y="7"/>
                    </a:lnTo>
                    <a:lnTo>
                      <a:pt x="25" y="7"/>
                    </a:lnTo>
                    <a:lnTo>
                      <a:pt x="31" y="8"/>
                    </a:lnTo>
                    <a:lnTo>
                      <a:pt x="36" y="9"/>
                    </a:lnTo>
                    <a:lnTo>
                      <a:pt x="39" y="12"/>
                    </a:lnTo>
                    <a:lnTo>
                      <a:pt x="42" y="15"/>
                    </a:lnTo>
                    <a:lnTo>
                      <a:pt x="48" y="16"/>
                    </a:lnTo>
                    <a:lnTo>
                      <a:pt x="42" y="15"/>
                    </a:lnTo>
                    <a:lnTo>
                      <a:pt x="45" y="17"/>
                    </a:lnTo>
                    <a:lnTo>
                      <a:pt x="48" y="16"/>
                    </a:lnTo>
                    <a:lnTo>
                      <a:pt x="49" y="14"/>
                    </a:lnTo>
                    <a:lnTo>
                      <a:pt x="49" y="10"/>
                    </a:lnTo>
                    <a:lnTo>
                      <a:pt x="4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2" name="Freeform 466"/>
              <p:cNvSpPr>
                <a:spLocks noChangeAspect="1"/>
              </p:cNvSpPr>
              <p:nvPr/>
            </p:nvSpPr>
            <p:spPr bwMode="auto">
              <a:xfrm>
                <a:off x="867" y="543"/>
                <a:ext cx="23" cy="7"/>
              </a:xfrm>
              <a:custGeom>
                <a:avLst/>
                <a:gdLst>
                  <a:gd name="T0" fmla="*/ 46 w 46"/>
                  <a:gd name="T1" fmla="*/ 8 h 14"/>
                  <a:gd name="T2" fmla="*/ 46 w 46"/>
                  <a:gd name="T3" fmla="*/ 8 h 14"/>
                  <a:gd name="T4" fmla="*/ 40 w 46"/>
                  <a:gd name="T5" fmla="*/ 4 h 14"/>
                  <a:gd name="T6" fmla="*/ 33 w 46"/>
                  <a:gd name="T7" fmla="*/ 1 h 14"/>
                  <a:gd name="T8" fmla="*/ 26 w 46"/>
                  <a:gd name="T9" fmla="*/ 0 h 14"/>
                  <a:gd name="T10" fmla="*/ 20 w 46"/>
                  <a:gd name="T11" fmla="*/ 0 h 14"/>
                  <a:gd name="T12" fmla="*/ 13 w 46"/>
                  <a:gd name="T13" fmla="*/ 1 h 14"/>
                  <a:gd name="T14" fmla="*/ 8 w 46"/>
                  <a:gd name="T15" fmla="*/ 4 h 14"/>
                  <a:gd name="T16" fmla="*/ 4 w 46"/>
                  <a:gd name="T17" fmla="*/ 5 h 14"/>
                  <a:gd name="T18" fmla="*/ 0 w 46"/>
                  <a:gd name="T19" fmla="*/ 7 h 14"/>
                  <a:gd name="T20" fmla="*/ 4 w 46"/>
                  <a:gd name="T21" fmla="*/ 14 h 14"/>
                  <a:gd name="T22" fmla="*/ 7 w 46"/>
                  <a:gd name="T23" fmla="*/ 12 h 14"/>
                  <a:gd name="T24" fmla="*/ 10 w 46"/>
                  <a:gd name="T25" fmla="*/ 10 h 14"/>
                  <a:gd name="T26" fmla="*/ 16 w 46"/>
                  <a:gd name="T27" fmla="*/ 8 h 14"/>
                  <a:gd name="T28" fmla="*/ 20 w 46"/>
                  <a:gd name="T29" fmla="*/ 7 h 14"/>
                  <a:gd name="T30" fmla="*/ 26 w 46"/>
                  <a:gd name="T31" fmla="*/ 7 h 14"/>
                  <a:gd name="T32" fmla="*/ 31 w 46"/>
                  <a:gd name="T33" fmla="*/ 8 h 14"/>
                  <a:gd name="T34" fmla="*/ 38 w 46"/>
                  <a:gd name="T35" fmla="*/ 10 h 14"/>
                  <a:gd name="T36" fmla="*/ 41 w 46"/>
                  <a:gd name="T37" fmla="*/ 13 h 14"/>
                  <a:gd name="T38" fmla="*/ 41 w 46"/>
                  <a:gd name="T39" fmla="*/ 13 h 14"/>
                  <a:gd name="T40" fmla="*/ 46 w 46"/>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4">
                    <a:moveTo>
                      <a:pt x="46" y="8"/>
                    </a:moveTo>
                    <a:lnTo>
                      <a:pt x="46" y="8"/>
                    </a:lnTo>
                    <a:lnTo>
                      <a:pt x="40" y="4"/>
                    </a:lnTo>
                    <a:lnTo>
                      <a:pt x="33" y="1"/>
                    </a:lnTo>
                    <a:lnTo>
                      <a:pt x="26" y="0"/>
                    </a:lnTo>
                    <a:lnTo>
                      <a:pt x="20" y="0"/>
                    </a:lnTo>
                    <a:lnTo>
                      <a:pt x="13" y="1"/>
                    </a:lnTo>
                    <a:lnTo>
                      <a:pt x="8" y="4"/>
                    </a:lnTo>
                    <a:lnTo>
                      <a:pt x="4" y="5"/>
                    </a:lnTo>
                    <a:lnTo>
                      <a:pt x="0" y="7"/>
                    </a:lnTo>
                    <a:lnTo>
                      <a:pt x="4" y="14"/>
                    </a:lnTo>
                    <a:lnTo>
                      <a:pt x="7" y="12"/>
                    </a:lnTo>
                    <a:lnTo>
                      <a:pt x="10" y="10"/>
                    </a:lnTo>
                    <a:lnTo>
                      <a:pt x="16" y="8"/>
                    </a:lnTo>
                    <a:lnTo>
                      <a:pt x="20" y="7"/>
                    </a:lnTo>
                    <a:lnTo>
                      <a:pt x="26" y="7"/>
                    </a:lnTo>
                    <a:lnTo>
                      <a:pt x="31" y="8"/>
                    </a:lnTo>
                    <a:lnTo>
                      <a:pt x="38" y="10"/>
                    </a:lnTo>
                    <a:lnTo>
                      <a:pt x="41" y="13"/>
                    </a:lnTo>
                    <a:lnTo>
                      <a:pt x="41" y="13"/>
                    </a:lnTo>
                    <a:lnTo>
                      <a:pt x="4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3" name="Freeform 467"/>
              <p:cNvSpPr>
                <a:spLocks noChangeAspect="1"/>
              </p:cNvSpPr>
              <p:nvPr/>
            </p:nvSpPr>
            <p:spPr bwMode="auto">
              <a:xfrm>
                <a:off x="888" y="547"/>
                <a:ext cx="8" cy="26"/>
              </a:xfrm>
              <a:custGeom>
                <a:avLst/>
                <a:gdLst>
                  <a:gd name="T0" fmla="*/ 10 w 16"/>
                  <a:gd name="T1" fmla="*/ 46 h 52"/>
                  <a:gd name="T2" fmla="*/ 10 w 16"/>
                  <a:gd name="T3" fmla="*/ 50 h 52"/>
                  <a:gd name="T4" fmla="*/ 13 w 16"/>
                  <a:gd name="T5" fmla="*/ 39 h 52"/>
                  <a:gd name="T6" fmla="*/ 16 w 16"/>
                  <a:gd name="T7" fmla="*/ 28 h 52"/>
                  <a:gd name="T8" fmla="*/ 13 w 16"/>
                  <a:gd name="T9" fmla="*/ 13 h 52"/>
                  <a:gd name="T10" fmla="*/ 5 w 16"/>
                  <a:gd name="T11" fmla="*/ 0 h 52"/>
                  <a:gd name="T12" fmla="*/ 0 w 16"/>
                  <a:gd name="T13" fmla="*/ 5 h 52"/>
                  <a:gd name="T14" fmla="*/ 6 w 16"/>
                  <a:gd name="T15" fmla="*/ 15 h 52"/>
                  <a:gd name="T16" fmla="*/ 7 w 16"/>
                  <a:gd name="T17" fmla="*/ 28 h 52"/>
                  <a:gd name="T18" fmla="*/ 6 w 16"/>
                  <a:gd name="T19" fmla="*/ 39 h 52"/>
                  <a:gd name="T20" fmla="*/ 4 w 16"/>
                  <a:gd name="T21" fmla="*/ 47 h 52"/>
                  <a:gd name="T22" fmla="*/ 4 w 16"/>
                  <a:gd name="T23" fmla="*/ 51 h 52"/>
                  <a:gd name="T24" fmla="*/ 4 w 16"/>
                  <a:gd name="T25" fmla="*/ 47 h 52"/>
                  <a:gd name="T26" fmla="*/ 4 w 16"/>
                  <a:gd name="T27" fmla="*/ 51 h 52"/>
                  <a:gd name="T28" fmla="*/ 6 w 16"/>
                  <a:gd name="T29" fmla="*/ 52 h 52"/>
                  <a:gd name="T30" fmla="*/ 9 w 16"/>
                  <a:gd name="T31" fmla="*/ 52 h 52"/>
                  <a:gd name="T32" fmla="*/ 10 w 16"/>
                  <a:gd name="T33" fmla="*/ 50 h 52"/>
                  <a:gd name="T34" fmla="*/ 10 w 16"/>
                  <a:gd name="T35"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52">
                    <a:moveTo>
                      <a:pt x="10" y="46"/>
                    </a:moveTo>
                    <a:lnTo>
                      <a:pt x="10" y="50"/>
                    </a:lnTo>
                    <a:lnTo>
                      <a:pt x="13" y="39"/>
                    </a:lnTo>
                    <a:lnTo>
                      <a:pt x="16" y="28"/>
                    </a:lnTo>
                    <a:lnTo>
                      <a:pt x="13" y="13"/>
                    </a:lnTo>
                    <a:lnTo>
                      <a:pt x="5" y="0"/>
                    </a:lnTo>
                    <a:lnTo>
                      <a:pt x="0" y="5"/>
                    </a:lnTo>
                    <a:lnTo>
                      <a:pt x="6" y="15"/>
                    </a:lnTo>
                    <a:lnTo>
                      <a:pt x="7" y="28"/>
                    </a:lnTo>
                    <a:lnTo>
                      <a:pt x="6" y="39"/>
                    </a:lnTo>
                    <a:lnTo>
                      <a:pt x="4" y="47"/>
                    </a:lnTo>
                    <a:lnTo>
                      <a:pt x="4" y="51"/>
                    </a:lnTo>
                    <a:lnTo>
                      <a:pt x="4" y="47"/>
                    </a:lnTo>
                    <a:lnTo>
                      <a:pt x="4" y="51"/>
                    </a:lnTo>
                    <a:lnTo>
                      <a:pt x="6" y="52"/>
                    </a:lnTo>
                    <a:lnTo>
                      <a:pt x="9" y="52"/>
                    </a:lnTo>
                    <a:lnTo>
                      <a:pt x="10" y="50"/>
                    </a:lnTo>
                    <a:lnTo>
                      <a:pt x="1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4" name="Freeform 468"/>
              <p:cNvSpPr>
                <a:spLocks noChangeAspect="1"/>
              </p:cNvSpPr>
              <p:nvPr/>
            </p:nvSpPr>
            <p:spPr bwMode="auto">
              <a:xfrm>
                <a:off x="889" y="570"/>
                <a:ext cx="6" cy="18"/>
              </a:xfrm>
              <a:custGeom>
                <a:avLst/>
                <a:gdLst>
                  <a:gd name="T0" fmla="*/ 6 w 11"/>
                  <a:gd name="T1" fmla="*/ 30 h 36"/>
                  <a:gd name="T2" fmla="*/ 6 w 11"/>
                  <a:gd name="T3" fmla="*/ 34 h 36"/>
                  <a:gd name="T4" fmla="*/ 9 w 11"/>
                  <a:gd name="T5" fmla="*/ 26 h 36"/>
                  <a:gd name="T6" fmla="*/ 11 w 11"/>
                  <a:gd name="T7" fmla="*/ 18 h 36"/>
                  <a:gd name="T8" fmla="*/ 9 w 11"/>
                  <a:gd name="T9" fmla="*/ 9 h 36"/>
                  <a:gd name="T10" fmla="*/ 6 w 11"/>
                  <a:gd name="T11" fmla="*/ 0 h 36"/>
                  <a:gd name="T12" fmla="*/ 0 w 11"/>
                  <a:gd name="T13" fmla="*/ 5 h 36"/>
                  <a:gd name="T14" fmla="*/ 2 w 11"/>
                  <a:gd name="T15" fmla="*/ 9 h 36"/>
                  <a:gd name="T16" fmla="*/ 2 w 11"/>
                  <a:gd name="T17" fmla="*/ 18 h 36"/>
                  <a:gd name="T18" fmla="*/ 2 w 11"/>
                  <a:gd name="T19" fmla="*/ 26 h 36"/>
                  <a:gd name="T20" fmla="*/ 0 w 11"/>
                  <a:gd name="T21" fmla="*/ 31 h 36"/>
                  <a:gd name="T22" fmla="*/ 0 w 11"/>
                  <a:gd name="T23" fmla="*/ 35 h 36"/>
                  <a:gd name="T24" fmla="*/ 0 w 11"/>
                  <a:gd name="T25" fmla="*/ 31 h 36"/>
                  <a:gd name="T26" fmla="*/ 0 w 11"/>
                  <a:gd name="T27" fmla="*/ 35 h 36"/>
                  <a:gd name="T28" fmla="*/ 2 w 11"/>
                  <a:gd name="T29" fmla="*/ 36 h 36"/>
                  <a:gd name="T30" fmla="*/ 5 w 11"/>
                  <a:gd name="T31" fmla="*/ 36 h 36"/>
                  <a:gd name="T32" fmla="*/ 6 w 11"/>
                  <a:gd name="T33" fmla="*/ 34 h 36"/>
                  <a:gd name="T34" fmla="*/ 6 w 11"/>
                  <a:gd name="T35"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6">
                    <a:moveTo>
                      <a:pt x="6" y="30"/>
                    </a:moveTo>
                    <a:lnTo>
                      <a:pt x="6" y="34"/>
                    </a:lnTo>
                    <a:lnTo>
                      <a:pt x="9" y="26"/>
                    </a:lnTo>
                    <a:lnTo>
                      <a:pt x="11" y="18"/>
                    </a:lnTo>
                    <a:lnTo>
                      <a:pt x="9" y="9"/>
                    </a:lnTo>
                    <a:lnTo>
                      <a:pt x="6" y="0"/>
                    </a:lnTo>
                    <a:lnTo>
                      <a:pt x="0" y="5"/>
                    </a:lnTo>
                    <a:lnTo>
                      <a:pt x="2" y="9"/>
                    </a:lnTo>
                    <a:lnTo>
                      <a:pt x="2" y="18"/>
                    </a:lnTo>
                    <a:lnTo>
                      <a:pt x="2" y="26"/>
                    </a:lnTo>
                    <a:lnTo>
                      <a:pt x="0" y="31"/>
                    </a:lnTo>
                    <a:lnTo>
                      <a:pt x="0" y="35"/>
                    </a:lnTo>
                    <a:lnTo>
                      <a:pt x="0" y="31"/>
                    </a:lnTo>
                    <a:lnTo>
                      <a:pt x="0" y="35"/>
                    </a:lnTo>
                    <a:lnTo>
                      <a:pt x="2" y="36"/>
                    </a:lnTo>
                    <a:lnTo>
                      <a:pt x="5" y="36"/>
                    </a:lnTo>
                    <a:lnTo>
                      <a:pt x="6" y="34"/>
                    </a:lnTo>
                    <a:lnTo>
                      <a:pt x="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5" name="Freeform 469"/>
              <p:cNvSpPr>
                <a:spLocks noChangeAspect="1"/>
              </p:cNvSpPr>
              <p:nvPr/>
            </p:nvSpPr>
            <p:spPr bwMode="auto">
              <a:xfrm>
                <a:off x="889" y="585"/>
                <a:ext cx="30" cy="26"/>
              </a:xfrm>
              <a:custGeom>
                <a:avLst/>
                <a:gdLst>
                  <a:gd name="T0" fmla="*/ 59 w 59"/>
                  <a:gd name="T1" fmla="*/ 52 h 52"/>
                  <a:gd name="T2" fmla="*/ 59 w 59"/>
                  <a:gd name="T3" fmla="*/ 52 h 52"/>
                  <a:gd name="T4" fmla="*/ 56 w 59"/>
                  <a:gd name="T5" fmla="*/ 44 h 52"/>
                  <a:gd name="T6" fmla="*/ 50 w 59"/>
                  <a:gd name="T7" fmla="*/ 37 h 52"/>
                  <a:gd name="T8" fmla="*/ 42 w 59"/>
                  <a:gd name="T9" fmla="*/ 29 h 52"/>
                  <a:gd name="T10" fmla="*/ 34 w 59"/>
                  <a:gd name="T11" fmla="*/ 22 h 52"/>
                  <a:gd name="T12" fmla="*/ 25 w 59"/>
                  <a:gd name="T13" fmla="*/ 15 h 52"/>
                  <a:gd name="T14" fmla="*/ 17 w 59"/>
                  <a:gd name="T15" fmla="*/ 9 h 52"/>
                  <a:gd name="T16" fmla="*/ 10 w 59"/>
                  <a:gd name="T17" fmla="*/ 5 h 52"/>
                  <a:gd name="T18" fmla="*/ 6 w 59"/>
                  <a:gd name="T19" fmla="*/ 0 h 52"/>
                  <a:gd name="T20" fmla="*/ 0 w 59"/>
                  <a:gd name="T21" fmla="*/ 5 h 52"/>
                  <a:gd name="T22" fmla="*/ 5 w 59"/>
                  <a:gd name="T23" fmla="*/ 9 h 52"/>
                  <a:gd name="T24" fmla="*/ 12 w 59"/>
                  <a:gd name="T25" fmla="*/ 16 h 52"/>
                  <a:gd name="T26" fmla="*/ 20 w 59"/>
                  <a:gd name="T27" fmla="*/ 22 h 52"/>
                  <a:gd name="T28" fmla="*/ 29 w 59"/>
                  <a:gd name="T29" fmla="*/ 29 h 52"/>
                  <a:gd name="T30" fmla="*/ 38 w 59"/>
                  <a:gd name="T31" fmla="*/ 36 h 52"/>
                  <a:gd name="T32" fmla="*/ 46 w 59"/>
                  <a:gd name="T33" fmla="*/ 42 h 52"/>
                  <a:gd name="T34" fmla="*/ 49 w 59"/>
                  <a:gd name="T35" fmla="*/ 49 h 52"/>
                  <a:gd name="T36" fmla="*/ 52 w 59"/>
                  <a:gd name="T37" fmla="*/ 52 h 52"/>
                  <a:gd name="T38" fmla="*/ 52 w 59"/>
                  <a:gd name="T39" fmla="*/ 52 h 52"/>
                  <a:gd name="T40" fmla="*/ 59 w 59"/>
                  <a:gd name="T4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52">
                    <a:moveTo>
                      <a:pt x="59" y="52"/>
                    </a:moveTo>
                    <a:lnTo>
                      <a:pt x="59" y="52"/>
                    </a:lnTo>
                    <a:lnTo>
                      <a:pt x="56" y="44"/>
                    </a:lnTo>
                    <a:lnTo>
                      <a:pt x="50" y="37"/>
                    </a:lnTo>
                    <a:lnTo>
                      <a:pt x="42" y="29"/>
                    </a:lnTo>
                    <a:lnTo>
                      <a:pt x="34" y="22"/>
                    </a:lnTo>
                    <a:lnTo>
                      <a:pt x="25" y="15"/>
                    </a:lnTo>
                    <a:lnTo>
                      <a:pt x="17" y="9"/>
                    </a:lnTo>
                    <a:lnTo>
                      <a:pt x="10" y="5"/>
                    </a:lnTo>
                    <a:lnTo>
                      <a:pt x="6" y="0"/>
                    </a:lnTo>
                    <a:lnTo>
                      <a:pt x="0" y="5"/>
                    </a:lnTo>
                    <a:lnTo>
                      <a:pt x="5" y="9"/>
                    </a:lnTo>
                    <a:lnTo>
                      <a:pt x="12" y="16"/>
                    </a:lnTo>
                    <a:lnTo>
                      <a:pt x="20" y="22"/>
                    </a:lnTo>
                    <a:lnTo>
                      <a:pt x="29" y="29"/>
                    </a:lnTo>
                    <a:lnTo>
                      <a:pt x="38" y="36"/>
                    </a:lnTo>
                    <a:lnTo>
                      <a:pt x="46" y="42"/>
                    </a:lnTo>
                    <a:lnTo>
                      <a:pt x="49" y="49"/>
                    </a:lnTo>
                    <a:lnTo>
                      <a:pt x="52" y="52"/>
                    </a:lnTo>
                    <a:lnTo>
                      <a:pt x="52" y="52"/>
                    </a:lnTo>
                    <a:lnTo>
                      <a:pt x="59"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6" name="Freeform 470"/>
              <p:cNvSpPr>
                <a:spLocks noChangeAspect="1"/>
              </p:cNvSpPr>
              <p:nvPr/>
            </p:nvSpPr>
            <p:spPr bwMode="auto">
              <a:xfrm>
                <a:off x="909" y="611"/>
                <a:ext cx="11" cy="54"/>
              </a:xfrm>
              <a:custGeom>
                <a:avLst/>
                <a:gdLst>
                  <a:gd name="T0" fmla="*/ 2 w 22"/>
                  <a:gd name="T1" fmla="*/ 107 h 107"/>
                  <a:gd name="T2" fmla="*/ 7 w 22"/>
                  <a:gd name="T3" fmla="*/ 105 h 107"/>
                  <a:gd name="T4" fmla="*/ 15 w 22"/>
                  <a:gd name="T5" fmla="*/ 78 h 107"/>
                  <a:gd name="T6" fmla="*/ 19 w 22"/>
                  <a:gd name="T7" fmla="*/ 47 h 107"/>
                  <a:gd name="T8" fmla="*/ 22 w 22"/>
                  <a:gd name="T9" fmla="*/ 20 h 107"/>
                  <a:gd name="T10" fmla="*/ 19 w 22"/>
                  <a:gd name="T11" fmla="*/ 0 h 107"/>
                  <a:gd name="T12" fmla="*/ 12 w 22"/>
                  <a:gd name="T13" fmla="*/ 0 h 107"/>
                  <a:gd name="T14" fmla="*/ 12 w 22"/>
                  <a:gd name="T15" fmla="*/ 20 h 107"/>
                  <a:gd name="T16" fmla="*/ 12 w 22"/>
                  <a:gd name="T17" fmla="*/ 47 h 107"/>
                  <a:gd name="T18" fmla="*/ 8 w 22"/>
                  <a:gd name="T19" fmla="*/ 78 h 107"/>
                  <a:gd name="T20" fmla="*/ 0 w 22"/>
                  <a:gd name="T21" fmla="*/ 103 h 107"/>
                  <a:gd name="T22" fmla="*/ 4 w 22"/>
                  <a:gd name="T23" fmla="*/ 100 h 107"/>
                  <a:gd name="T24" fmla="*/ 0 w 22"/>
                  <a:gd name="T25" fmla="*/ 103 h 107"/>
                  <a:gd name="T26" fmla="*/ 0 w 22"/>
                  <a:gd name="T27" fmla="*/ 106 h 107"/>
                  <a:gd name="T28" fmla="*/ 2 w 22"/>
                  <a:gd name="T29" fmla="*/ 107 h 107"/>
                  <a:gd name="T30" fmla="*/ 6 w 22"/>
                  <a:gd name="T31" fmla="*/ 107 h 107"/>
                  <a:gd name="T32" fmla="*/ 7 w 22"/>
                  <a:gd name="T33" fmla="*/ 105 h 107"/>
                  <a:gd name="T34" fmla="*/ 2 w 22"/>
                  <a:gd name="T35"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07">
                    <a:moveTo>
                      <a:pt x="2" y="107"/>
                    </a:moveTo>
                    <a:lnTo>
                      <a:pt x="7" y="105"/>
                    </a:lnTo>
                    <a:lnTo>
                      <a:pt x="15" y="78"/>
                    </a:lnTo>
                    <a:lnTo>
                      <a:pt x="19" y="47"/>
                    </a:lnTo>
                    <a:lnTo>
                      <a:pt x="22" y="20"/>
                    </a:lnTo>
                    <a:lnTo>
                      <a:pt x="19" y="0"/>
                    </a:lnTo>
                    <a:lnTo>
                      <a:pt x="12" y="0"/>
                    </a:lnTo>
                    <a:lnTo>
                      <a:pt x="12" y="20"/>
                    </a:lnTo>
                    <a:lnTo>
                      <a:pt x="12" y="47"/>
                    </a:lnTo>
                    <a:lnTo>
                      <a:pt x="8" y="78"/>
                    </a:lnTo>
                    <a:lnTo>
                      <a:pt x="0" y="103"/>
                    </a:lnTo>
                    <a:lnTo>
                      <a:pt x="4" y="100"/>
                    </a:lnTo>
                    <a:lnTo>
                      <a:pt x="0" y="103"/>
                    </a:lnTo>
                    <a:lnTo>
                      <a:pt x="0" y="106"/>
                    </a:lnTo>
                    <a:lnTo>
                      <a:pt x="2" y="107"/>
                    </a:lnTo>
                    <a:lnTo>
                      <a:pt x="6" y="107"/>
                    </a:lnTo>
                    <a:lnTo>
                      <a:pt x="7" y="105"/>
                    </a:lnTo>
                    <a:lnTo>
                      <a:pt x="2"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7" name="Freeform 471"/>
              <p:cNvSpPr>
                <a:spLocks noChangeAspect="1"/>
              </p:cNvSpPr>
              <p:nvPr/>
            </p:nvSpPr>
            <p:spPr bwMode="auto">
              <a:xfrm>
                <a:off x="1190" y="231"/>
                <a:ext cx="111" cy="310"/>
              </a:xfrm>
              <a:custGeom>
                <a:avLst/>
                <a:gdLst>
                  <a:gd name="T0" fmla="*/ 15 w 221"/>
                  <a:gd name="T1" fmla="*/ 222 h 619"/>
                  <a:gd name="T2" fmla="*/ 32 w 221"/>
                  <a:gd name="T3" fmla="*/ 160 h 619"/>
                  <a:gd name="T4" fmla="*/ 40 w 221"/>
                  <a:gd name="T5" fmla="*/ 123 h 619"/>
                  <a:gd name="T6" fmla="*/ 41 w 221"/>
                  <a:gd name="T7" fmla="*/ 92 h 619"/>
                  <a:gd name="T8" fmla="*/ 45 w 221"/>
                  <a:gd name="T9" fmla="*/ 75 h 619"/>
                  <a:gd name="T10" fmla="*/ 45 w 221"/>
                  <a:gd name="T11" fmla="*/ 51 h 619"/>
                  <a:gd name="T12" fmla="*/ 47 w 221"/>
                  <a:gd name="T13" fmla="*/ 18 h 619"/>
                  <a:gd name="T14" fmla="*/ 58 w 221"/>
                  <a:gd name="T15" fmla="*/ 1 h 619"/>
                  <a:gd name="T16" fmla="*/ 73 w 221"/>
                  <a:gd name="T17" fmla="*/ 2 h 619"/>
                  <a:gd name="T18" fmla="*/ 80 w 221"/>
                  <a:gd name="T19" fmla="*/ 17 h 619"/>
                  <a:gd name="T20" fmla="*/ 83 w 221"/>
                  <a:gd name="T21" fmla="*/ 41 h 619"/>
                  <a:gd name="T22" fmla="*/ 90 w 221"/>
                  <a:gd name="T23" fmla="*/ 62 h 619"/>
                  <a:gd name="T24" fmla="*/ 93 w 221"/>
                  <a:gd name="T25" fmla="*/ 60 h 619"/>
                  <a:gd name="T26" fmla="*/ 93 w 221"/>
                  <a:gd name="T27" fmla="*/ 38 h 619"/>
                  <a:gd name="T28" fmla="*/ 98 w 221"/>
                  <a:gd name="T29" fmla="*/ 25 h 619"/>
                  <a:gd name="T30" fmla="*/ 103 w 221"/>
                  <a:gd name="T31" fmla="*/ 22 h 619"/>
                  <a:gd name="T32" fmla="*/ 117 w 221"/>
                  <a:gd name="T33" fmla="*/ 23 h 619"/>
                  <a:gd name="T34" fmla="*/ 124 w 221"/>
                  <a:gd name="T35" fmla="*/ 40 h 619"/>
                  <a:gd name="T36" fmla="*/ 129 w 221"/>
                  <a:gd name="T37" fmla="*/ 57 h 619"/>
                  <a:gd name="T38" fmla="*/ 137 w 221"/>
                  <a:gd name="T39" fmla="*/ 84 h 619"/>
                  <a:gd name="T40" fmla="*/ 146 w 221"/>
                  <a:gd name="T41" fmla="*/ 87 h 619"/>
                  <a:gd name="T42" fmla="*/ 163 w 221"/>
                  <a:gd name="T43" fmla="*/ 90 h 619"/>
                  <a:gd name="T44" fmla="*/ 177 w 221"/>
                  <a:gd name="T45" fmla="*/ 114 h 619"/>
                  <a:gd name="T46" fmla="*/ 190 w 221"/>
                  <a:gd name="T47" fmla="*/ 147 h 619"/>
                  <a:gd name="T48" fmla="*/ 207 w 221"/>
                  <a:gd name="T49" fmla="*/ 163 h 619"/>
                  <a:gd name="T50" fmla="*/ 220 w 221"/>
                  <a:gd name="T51" fmla="*/ 192 h 619"/>
                  <a:gd name="T52" fmla="*/ 218 w 221"/>
                  <a:gd name="T53" fmla="*/ 219 h 619"/>
                  <a:gd name="T54" fmla="*/ 214 w 221"/>
                  <a:gd name="T55" fmla="*/ 256 h 619"/>
                  <a:gd name="T56" fmla="*/ 210 w 221"/>
                  <a:gd name="T57" fmla="*/ 276 h 619"/>
                  <a:gd name="T58" fmla="*/ 201 w 221"/>
                  <a:gd name="T59" fmla="*/ 314 h 619"/>
                  <a:gd name="T60" fmla="*/ 189 w 221"/>
                  <a:gd name="T61" fmla="*/ 363 h 619"/>
                  <a:gd name="T62" fmla="*/ 174 w 221"/>
                  <a:gd name="T63" fmla="*/ 403 h 619"/>
                  <a:gd name="T64" fmla="*/ 172 w 221"/>
                  <a:gd name="T65" fmla="*/ 432 h 619"/>
                  <a:gd name="T66" fmla="*/ 177 w 221"/>
                  <a:gd name="T67" fmla="*/ 459 h 619"/>
                  <a:gd name="T68" fmla="*/ 179 w 221"/>
                  <a:gd name="T69" fmla="*/ 491 h 619"/>
                  <a:gd name="T70" fmla="*/ 190 w 221"/>
                  <a:gd name="T71" fmla="*/ 567 h 619"/>
                  <a:gd name="T72" fmla="*/ 185 w 221"/>
                  <a:gd name="T73" fmla="*/ 601 h 619"/>
                  <a:gd name="T74" fmla="*/ 157 w 221"/>
                  <a:gd name="T75" fmla="*/ 611 h 619"/>
                  <a:gd name="T76" fmla="*/ 132 w 221"/>
                  <a:gd name="T77" fmla="*/ 619 h 619"/>
                  <a:gd name="T78" fmla="*/ 121 w 221"/>
                  <a:gd name="T79" fmla="*/ 616 h 619"/>
                  <a:gd name="T80" fmla="*/ 118 w 221"/>
                  <a:gd name="T81" fmla="*/ 608 h 619"/>
                  <a:gd name="T82" fmla="*/ 107 w 221"/>
                  <a:gd name="T83" fmla="*/ 607 h 619"/>
                  <a:gd name="T84" fmla="*/ 98 w 221"/>
                  <a:gd name="T85" fmla="*/ 608 h 619"/>
                  <a:gd name="T86" fmla="*/ 88 w 221"/>
                  <a:gd name="T87" fmla="*/ 610 h 619"/>
                  <a:gd name="T88" fmla="*/ 76 w 221"/>
                  <a:gd name="T89" fmla="*/ 615 h 619"/>
                  <a:gd name="T90" fmla="*/ 60 w 221"/>
                  <a:gd name="T91" fmla="*/ 616 h 619"/>
                  <a:gd name="T92" fmla="*/ 52 w 221"/>
                  <a:gd name="T93" fmla="*/ 598 h 619"/>
                  <a:gd name="T94" fmla="*/ 48 w 221"/>
                  <a:gd name="T95" fmla="*/ 563 h 619"/>
                  <a:gd name="T96" fmla="*/ 43 w 221"/>
                  <a:gd name="T97" fmla="*/ 526 h 619"/>
                  <a:gd name="T98" fmla="*/ 35 w 221"/>
                  <a:gd name="T99" fmla="*/ 456 h 619"/>
                  <a:gd name="T100" fmla="*/ 30 w 221"/>
                  <a:gd name="T101" fmla="*/ 418 h 619"/>
                  <a:gd name="T102" fmla="*/ 25 w 221"/>
                  <a:gd name="T103" fmla="*/ 389 h 619"/>
                  <a:gd name="T104" fmla="*/ 17 w 221"/>
                  <a:gd name="T105" fmla="*/ 356 h 619"/>
                  <a:gd name="T106" fmla="*/ 15 w 221"/>
                  <a:gd name="T107" fmla="*/ 314 h 619"/>
                  <a:gd name="T108" fmla="*/ 15 w 221"/>
                  <a:gd name="T109" fmla="*/ 297 h 619"/>
                  <a:gd name="T110" fmla="*/ 9 w 221"/>
                  <a:gd name="T111" fmla="*/ 285 h 619"/>
                  <a:gd name="T112" fmla="*/ 0 w 221"/>
                  <a:gd name="T113" fmla="*/ 272 h 619"/>
                  <a:gd name="T114" fmla="*/ 3 w 221"/>
                  <a:gd name="T115" fmla="*/ 242 h 619"/>
                  <a:gd name="T116" fmla="*/ 7 w 221"/>
                  <a:gd name="T117" fmla="*/ 228 h 619"/>
                  <a:gd name="T118" fmla="*/ 10 w 221"/>
                  <a:gd name="T119" fmla="*/ 243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1" h="619">
                    <a:moveTo>
                      <a:pt x="11" y="247"/>
                    </a:moveTo>
                    <a:lnTo>
                      <a:pt x="15" y="222"/>
                    </a:lnTo>
                    <a:lnTo>
                      <a:pt x="22" y="191"/>
                    </a:lnTo>
                    <a:lnTo>
                      <a:pt x="32" y="160"/>
                    </a:lnTo>
                    <a:lnTo>
                      <a:pt x="42" y="137"/>
                    </a:lnTo>
                    <a:lnTo>
                      <a:pt x="40" y="123"/>
                    </a:lnTo>
                    <a:lnTo>
                      <a:pt x="40" y="107"/>
                    </a:lnTo>
                    <a:lnTo>
                      <a:pt x="41" y="92"/>
                    </a:lnTo>
                    <a:lnTo>
                      <a:pt x="42" y="84"/>
                    </a:lnTo>
                    <a:lnTo>
                      <a:pt x="45" y="75"/>
                    </a:lnTo>
                    <a:lnTo>
                      <a:pt x="46" y="63"/>
                    </a:lnTo>
                    <a:lnTo>
                      <a:pt x="45" y="51"/>
                    </a:lnTo>
                    <a:lnTo>
                      <a:pt x="45" y="41"/>
                    </a:lnTo>
                    <a:lnTo>
                      <a:pt x="47" y="18"/>
                    </a:lnTo>
                    <a:lnTo>
                      <a:pt x="52" y="7"/>
                    </a:lnTo>
                    <a:lnTo>
                      <a:pt x="58" y="1"/>
                    </a:lnTo>
                    <a:lnTo>
                      <a:pt x="64" y="0"/>
                    </a:lnTo>
                    <a:lnTo>
                      <a:pt x="73" y="2"/>
                    </a:lnTo>
                    <a:lnTo>
                      <a:pt x="78" y="8"/>
                    </a:lnTo>
                    <a:lnTo>
                      <a:pt x="80" y="17"/>
                    </a:lnTo>
                    <a:lnTo>
                      <a:pt x="80" y="29"/>
                    </a:lnTo>
                    <a:lnTo>
                      <a:pt x="83" y="41"/>
                    </a:lnTo>
                    <a:lnTo>
                      <a:pt x="85" y="52"/>
                    </a:lnTo>
                    <a:lnTo>
                      <a:pt x="90" y="62"/>
                    </a:lnTo>
                    <a:lnTo>
                      <a:pt x="93" y="70"/>
                    </a:lnTo>
                    <a:lnTo>
                      <a:pt x="93" y="60"/>
                    </a:lnTo>
                    <a:lnTo>
                      <a:pt x="93" y="48"/>
                    </a:lnTo>
                    <a:lnTo>
                      <a:pt x="93" y="38"/>
                    </a:lnTo>
                    <a:lnTo>
                      <a:pt x="95" y="29"/>
                    </a:lnTo>
                    <a:lnTo>
                      <a:pt x="98" y="25"/>
                    </a:lnTo>
                    <a:lnTo>
                      <a:pt x="100" y="23"/>
                    </a:lnTo>
                    <a:lnTo>
                      <a:pt x="103" y="22"/>
                    </a:lnTo>
                    <a:lnTo>
                      <a:pt x="107" y="21"/>
                    </a:lnTo>
                    <a:lnTo>
                      <a:pt x="117" y="23"/>
                    </a:lnTo>
                    <a:lnTo>
                      <a:pt x="122" y="31"/>
                    </a:lnTo>
                    <a:lnTo>
                      <a:pt x="124" y="40"/>
                    </a:lnTo>
                    <a:lnTo>
                      <a:pt x="125" y="48"/>
                    </a:lnTo>
                    <a:lnTo>
                      <a:pt x="129" y="57"/>
                    </a:lnTo>
                    <a:lnTo>
                      <a:pt x="133" y="70"/>
                    </a:lnTo>
                    <a:lnTo>
                      <a:pt x="137" y="84"/>
                    </a:lnTo>
                    <a:lnTo>
                      <a:pt x="139" y="93"/>
                    </a:lnTo>
                    <a:lnTo>
                      <a:pt x="146" y="87"/>
                    </a:lnTo>
                    <a:lnTo>
                      <a:pt x="154" y="86"/>
                    </a:lnTo>
                    <a:lnTo>
                      <a:pt x="163" y="90"/>
                    </a:lnTo>
                    <a:lnTo>
                      <a:pt x="171" y="101"/>
                    </a:lnTo>
                    <a:lnTo>
                      <a:pt x="177" y="114"/>
                    </a:lnTo>
                    <a:lnTo>
                      <a:pt x="184" y="131"/>
                    </a:lnTo>
                    <a:lnTo>
                      <a:pt x="190" y="147"/>
                    </a:lnTo>
                    <a:lnTo>
                      <a:pt x="195" y="159"/>
                    </a:lnTo>
                    <a:lnTo>
                      <a:pt x="207" y="163"/>
                    </a:lnTo>
                    <a:lnTo>
                      <a:pt x="215" y="177"/>
                    </a:lnTo>
                    <a:lnTo>
                      <a:pt x="220" y="192"/>
                    </a:lnTo>
                    <a:lnTo>
                      <a:pt x="221" y="205"/>
                    </a:lnTo>
                    <a:lnTo>
                      <a:pt x="218" y="219"/>
                    </a:lnTo>
                    <a:lnTo>
                      <a:pt x="216" y="237"/>
                    </a:lnTo>
                    <a:lnTo>
                      <a:pt x="214" y="256"/>
                    </a:lnTo>
                    <a:lnTo>
                      <a:pt x="212" y="268"/>
                    </a:lnTo>
                    <a:lnTo>
                      <a:pt x="210" y="276"/>
                    </a:lnTo>
                    <a:lnTo>
                      <a:pt x="207" y="294"/>
                    </a:lnTo>
                    <a:lnTo>
                      <a:pt x="201" y="314"/>
                    </a:lnTo>
                    <a:lnTo>
                      <a:pt x="195" y="338"/>
                    </a:lnTo>
                    <a:lnTo>
                      <a:pt x="189" y="363"/>
                    </a:lnTo>
                    <a:lnTo>
                      <a:pt x="180" y="386"/>
                    </a:lnTo>
                    <a:lnTo>
                      <a:pt x="174" y="403"/>
                    </a:lnTo>
                    <a:lnTo>
                      <a:pt x="167" y="413"/>
                    </a:lnTo>
                    <a:lnTo>
                      <a:pt x="172" y="432"/>
                    </a:lnTo>
                    <a:lnTo>
                      <a:pt x="176" y="447"/>
                    </a:lnTo>
                    <a:lnTo>
                      <a:pt x="177" y="459"/>
                    </a:lnTo>
                    <a:lnTo>
                      <a:pt x="177" y="470"/>
                    </a:lnTo>
                    <a:lnTo>
                      <a:pt x="179" y="491"/>
                    </a:lnTo>
                    <a:lnTo>
                      <a:pt x="184" y="526"/>
                    </a:lnTo>
                    <a:lnTo>
                      <a:pt x="190" y="567"/>
                    </a:lnTo>
                    <a:lnTo>
                      <a:pt x="195" y="596"/>
                    </a:lnTo>
                    <a:lnTo>
                      <a:pt x="185" y="601"/>
                    </a:lnTo>
                    <a:lnTo>
                      <a:pt x="171" y="606"/>
                    </a:lnTo>
                    <a:lnTo>
                      <a:pt x="157" y="611"/>
                    </a:lnTo>
                    <a:lnTo>
                      <a:pt x="145" y="616"/>
                    </a:lnTo>
                    <a:lnTo>
                      <a:pt x="132" y="619"/>
                    </a:lnTo>
                    <a:lnTo>
                      <a:pt x="124" y="619"/>
                    </a:lnTo>
                    <a:lnTo>
                      <a:pt x="121" y="616"/>
                    </a:lnTo>
                    <a:lnTo>
                      <a:pt x="124" y="609"/>
                    </a:lnTo>
                    <a:lnTo>
                      <a:pt x="118" y="608"/>
                    </a:lnTo>
                    <a:lnTo>
                      <a:pt x="113" y="607"/>
                    </a:lnTo>
                    <a:lnTo>
                      <a:pt x="107" y="607"/>
                    </a:lnTo>
                    <a:lnTo>
                      <a:pt x="102" y="607"/>
                    </a:lnTo>
                    <a:lnTo>
                      <a:pt x="98" y="608"/>
                    </a:lnTo>
                    <a:lnTo>
                      <a:pt x="93" y="609"/>
                    </a:lnTo>
                    <a:lnTo>
                      <a:pt x="88" y="610"/>
                    </a:lnTo>
                    <a:lnTo>
                      <a:pt x="84" y="611"/>
                    </a:lnTo>
                    <a:lnTo>
                      <a:pt x="76" y="615"/>
                    </a:lnTo>
                    <a:lnTo>
                      <a:pt x="68" y="616"/>
                    </a:lnTo>
                    <a:lnTo>
                      <a:pt x="60" y="616"/>
                    </a:lnTo>
                    <a:lnTo>
                      <a:pt x="52" y="614"/>
                    </a:lnTo>
                    <a:lnTo>
                      <a:pt x="52" y="598"/>
                    </a:lnTo>
                    <a:lnTo>
                      <a:pt x="49" y="579"/>
                    </a:lnTo>
                    <a:lnTo>
                      <a:pt x="48" y="563"/>
                    </a:lnTo>
                    <a:lnTo>
                      <a:pt x="46" y="549"/>
                    </a:lnTo>
                    <a:lnTo>
                      <a:pt x="43" y="526"/>
                    </a:lnTo>
                    <a:lnTo>
                      <a:pt x="40" y="491"/>
                    </a:lnTo>
                    <a:lnTo>
                      <a:pt x="35" y="456"/>
                    </a:lnTo>
                    <a:lnTo>
                      <a:pt x="31" y="435"/>
                    </a:lnTo>
                    <a:lnTo>
                      <a:pt x="30" y="418"/>
                    </a:lnTo>
                    <a:lnTo>
                      <a:pt x="27" y="403"/>
                    </a:lnTo>
                    <a:lnTo>
                      <a:pt x="25" y="389"/>
                    </a:lnTo>
                    <a:lnTo>
                      <a:pt x="20" y="374"/>
                    </a:lnTo>
                    <a:lnTo>
                      <a:pt x="17" y="356"/>
                    </a:lnTo>
                    <a:lnTo>
                      <a:pt x="15" y="334"/>
                    </a:lnTo>
                    <a:lnTo>
                      <a:pt x="15" y="314"/>
                    </a:lnTo>
                    <a:lnTo>
                      <a:pt x="15" y="303"/>
                    </a:lnTo>
                    <a:lnTo>
                      <a:pt x="15" y="297"/>
                    </a:lnTo>
                    <a:lnTo>
                      <a:pt x="12" y="291"/>
                    </a:lnTo>
                    <a:lnTo>
                      <a:pt x="9" y="285"/>
                    </a:lnTo>
                    <a:lnTo>
                      <a:pt x="3" y="280"/>
                    </a:lnTo>
                    <a:lnTo>
                      <a:pt x="0" y="272"/>
                    </a:lnTo>
                    <a:lnTo>
                      <a:pt x="0" y="258"/>
                    </a:lnTo>
                    <a:lnTo>
                      <a:pt x="3" y="242"/>
                    </a:lnTo>
                    <a:lnTo>
                      <a:pt x="5" y="222"/>
                    </a:lnTo>
                    <a:lnTo>
                      <a:pt x="7" y="228"/>
                    </a:lnTo>
                    <a:lnTo>
                      <a:pt x="9" y="236"/>
                    </a:lnTo>
                    <a:lnTo>
                      <a:pt x="10" y="243"/>
                    </a:lnTo>
                    <a:lnTo>
                      <a:pt x="11" y="247"/>
                    </a:lnTo>
                    <a:close/>
                  </a:path>
                </a:pathLst>
              </a:custGeom>
              <a:solidFill>
                <a:srgbClr val="8C3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8" name="Freeform 472"/>
              <p:cNvSpPr>
                <a:spLocks noChangeAspect="1"/>
              </p:cNvSpPr>
              <p:nvPr/>
            </p:nvSpPr>
            <p:spPr bwMode="auto">
              <a:xfrm>
                <a:off x="1221" y="245"/>
                <a:ext cx="20" cy="104"/>
              </a:xfrm>
              <a:custGeom>
                <a:avLst/>
                <a:gdLst>
                  <a:gd name="T0" fmla="*/ 29 w 39"/>
                  <a:gd name="T1" fmla="*/ 130 h 207"/>
                  <a:gd name="T2" fmla="*/ 25 w 39"/>
                  <a:gd name="T3" fmla="*/ 133 h 207"/>
                  <a:gd name="T4" fmla="*/ 21 w 39"/>
                  <a:gd name="T5" fmla="*/ 138 h 207"/>
                  <a:gd name="T6" fmla="*/ 17 w 39"/>
                  <a:gd name="T7" fmla="*/ 144 h 207"/>
                  <a:gd name="T8" fmla="*/ 15 w 39"/>
                  <a:gd name="T9" fmla="*/ 147 h 207"/>
                  <a:gd name="T10" fmla="*/ 11 w 39"/>
                  <a:gd name="T11" fmla="*/ 157 h 207"/>
                  <a:gd name="T12" fmla="*/ 4 w 39"/>
                  <a:gd name="T13" fmla="*/ 177 h 207"/>
                  <a:gd name="T14" fmla="*/ 0 w 39"/>
                  <a:gd name="T15" fmla="*/ 195 h 207"/>
                  <a:gd name="T16" fmla="*/ 0 w 39"/>
                  <a:gd name="T17" fmla="*/ 207 h 207"/>
                  <a:gd name="T18" fmla="*/ 9 w 39"/>
                  <a:gd name="T19" fmla="*/ 202 h 207"/>
                  <a:gd name="T20" fmla="*/ 17 w 39"/>
                  <a:gd name="T21" fmla="*/ 194 h 207"/>
                  <a:gd name="T22" fmla="*/ 24 w 39"/>
                  <a:gd name="T23" fmla="*/ 183 h 207"/>
                  <a:gd name="T24" fmla="*/ 29 w 39"/>
                  <a:gd name="T25" fmla="*/ 168 h 207"/>
                  <a:gd name="T26" fmla="*/ 32 w 39"/>
                  <a:gd name="T27" fmla="*/ 151 h 207"/>
                  <a:gd name="T28" fmla="*/ 36 w 39"/>
                  <a:gd name="T29" fmla="*/ 132 h 207"/>
                  <a:gd name="T30" fmla="*/ 37 w 39"/>
                  <a:gd name="T31" fmla="*/ 113 h 207"/>
                  <a:gd name="T32" fmla="*/ 38 w 39"/>
                  <a:gd name="T33" fmla="*/ 93 h 207"/>
                  <a:gd name="T34" fmla="*/ 39 w 39"/>
                  <a:gd name="T35" fmla="*/ 75 h 207"/>
                  <a:gd name="T36" fmla="*/ 36 w 39"/>
                  <a:gd name="T37" fmla="*/ 48 h 207"/>
                  <a:gd name="T38" fmla="*/ 33 w 39"/>
                  <a:gd name="T39" fmla="*/ 20 h 207"/>
                  <a:gd name="T40" fmla="*/ 33 w 39"/>
                  <a:gd name="T41" fmla="*/ 0 h 207"/>
                  <a:gd name="T42" fmla="*/ 31 w 39"/>
                  <a:gd name="T43" fmla="*/ 9 h 207"/>
                  <a:gd name="T44" fmla="*/ 31 w 39"/>
                  <a:gd name="T45" fmla="*/ 19 h 207"/>
                  <a:gd name="T46" fmla="*/ 31 w 39"/>
                  <a:gd name="T47" fmla="*/ 31 h 207"/>
                  <a:gd name="T48" fmla="*/ 31 w 39"/>
                  <a:gd name="T49" fmla="*/ 41 h 207"/>
                  <a:gd name="T50" fmla="*/ 33 w 39"/>
                  <a:gd name="T51" fmla="*/ 57 h 207"/>
                  <a:gd name="T52" fmla="*/ 33 w 39"/>
                  <a:gd name="T53" fmla="*/ 80 h 207"/>
                  <a:gd name="T54" fmla="*/ 33 w 39"/>
                  <a:gd name="T55" fmla="*/ 107 h 207"/>
                  <a:gd name="T56" fmla="*/ 29 w 39"/>
                  <a:gd name="T57" fmla="*/ 13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207">
                    <a:moveTo>
                      <a:pt x="29" y="130"/>
                    </a:moveTo>
                    <a:lnTo>
                      <a:pt x="25" y="133"/>
                    </a:lnTo>
                    <a:lnTo>
                      <a:pt x="21" y="138"/>
                    </a:lnTo>
                    <a:lnTo>
                      <a:pt x="17" y="144"/>
                    </a:lnTo>
                    <a:lnTo>
                      <a:pt x="15" y="147"/>
                    </a:lnTo>
                    <a:lnTo>
                      <a:pt x="11" y="157"/>
                    </a:lnTo>
                    <a:lnTo>
                      <a:pt x="4" y="177"/>
                    </a:lnTo>
                    <a:lnTo>
                      <a:pt x="0" y="195"/>
                    </a:lnTo>
                    <a:lnTo>
                      <a:pt x="0" y="207"/>
                    </a:lnTo>
                    <a:lnTo>
                      <a:pt x="9" y="202"/>
                    </a:lnTo>
                    <a:lnTo>
                      <a:pt x="17" y="194"/>
                    </a:lnTo>
                    <a:lnTo>
                      <a:pt x="24" y="183"/>
                    </a:lnTo>
                    <a:lnTo>
                      <a:pt x="29" y="168"/>
                    </a:lnTo>
                    <a:lnTo>
                      <a:pt x="32" y="151"/>
                    </a:lnTo>
                    <a:lnTo>
                      <a:pt x="36" y="132"/>
                    </a:lnTo>
                    <a:lnTo>
                      <a:pt x="37" y="113"/>
                    </a:lnTo>
                    <a:lnTo>
                      <a:pt x="38" y="93"/>
                    </a:lnTo>
                    <a:lnTo>
                      <a:pt x="39" y="75"/>
                    </a:lnTo>
                    <a:lnTo>
                      <a:pt x="36" y="48"/>
                    </a:lnTo>
                    <a:lnTo>
                      <a:pt x="33" y="20"/>
                    </a:lnTo>
                    <a:lnTo>
                      <a:pt x="33" y="0"/>
                    </a:lnTo>
                    <a:lnTo>
                      <a:pt x="31" y="9"/>
                    </a:lnTo>
                    <a:lnTo>
                      <a:pt x="31" y="19"/>
                    </a:lnTo>
                    <a:lnTo>
                      <a:pt x="31" y="31"/>
                    </a:lnTo>
                    <a:lnTo>
                      <a:pt x="31" y="41"/>
                    </a:lnTo>
                    <a:lnTo>
                      <a:pt x="33" y="57"/>
                    </a:lnTo>
                    <a:lnTo>
                      <a:pt x="33" y="80"/>
                    </a:lnTo>
                    <a:lnTo>
                      <a:pt x="33" y="107"/>
                    </a:lnTo>
                    <a:lnTo>
                      <a:pt x="29" y="130"/>
                    </a:lnTo>
                    <a:close/>
                  </a:path>
                </a:pathLst>
              </a:custGeom>
              <a:solidFill>
                <a:srgbClr val="5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69" name="Freeform 473"/>
              <p:cNvSpPr>
                <a:spLocks noChangeAspect="1"/>
              </p:cNvSpPr>
              <p:nvPr/>
            </p:nvSpPr>
            <p:spPr bwMode="auto">
              <a:xfrm>
                <a:off x="1248" y="278"/>
                <a:ext cx="17" cy="73"/>
              </a:xfrm>
              <a:custGeom>
                <a:avLst/>
                <a:gdLst>
                  <a:gd name="T0" fmla="*/ 24 w 34"/>
                  <a:gd name="T1" fmla="*/ 0 h 146"/>
                  <a:gd name="T2" fmla="*/ 27 w 34"/>
                  <a:gd name="T3" fmla="*/ 23 h 146"/>
                  <a:gd name="T4" fmla="*/ 32 w 34"/>
                  <a:gd name="T5" fmla="*/ 55 h 146"/>
                  <a:gd name="T6" fmla="*/ 34 w 34"/>
                  <a:gd name="T7" fmla="*/ 89 h 146"/>
                  <a:gd name="T8" fmla="*/ 32 w 34"/>
                  <a:gd name="T9" fmla="*/ 116 h 146"/>
                  <a:gd name="T10" fmla="*/ 26 w 34"/>
                  <a:gd name="T11" fmla="*/ 134 h 146"/>
                  <a:gd name="T12" fmla="*/ 21 w 34"/>
                  <a:gd name="T13" fmla="*/ 142 h 146"/>
                  <a:gd name="T14" fmla="*/ 15 w 34"/>
                  <a:gd name="T15" fmla="*/ 145 h 146"/>
                  <a:gd name="T16" fmla="*/ 8 w 34"/>
                  <a:gd name="T17" fmla="*/ 146 h 146"/>
                  <a:gd name="T18" fmla="*/ 2 w 34"/>
                  <a:gd name="T19" fmla="*/ 142 h 146"/>
                  <a:gd name="T20" fmla="*/ 0 w 34"/>
                  <a:gd name="T21" fmla="*/ 130 h 146"/>
                  <a:gd name="T22" fmla="*/ 2 w 34"/>
                  <a:gd name="T23" fmla="*/ 118 h 146"/>
                  <a:gd name="T24" fmla="*/ 7 w 34"/>
                  <a:gd name="T25" fmla="*/ 107 h 146"/>
                  <a:gd name="T26" fmla="*/ 15 w 34"/>
                  <a:gd name="T27" fmla="*/ 93 h 146"/>
                  <a:gd name="T28" fmla="*/ 23 w 34"/>
                  <a:gd name="T29" fmla="*/ 69 h 146"/>
                  <a:gd name="T30" fmla="*/ 27 w 34"/>
                  <a:gd name="T31" fmla="*/ 38 h 146"/>
                  <a:gd name="T32" fmla="*/ 24 w 34"/>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6">
                    <a:moveTo>
                      <a:pt x="24" y="0"/>
                    </a:moveTo>
                    <a:lnTo>
                      <a:pt x="27" y="23"/>
                    </a:lnTo>
                    <a:lnTo>
                      <a:pt x="32" y="55"/>
                    </a:lnTo>
                    <a:lnTo>
                      <a:pt x="34" y="89"/>
                    </a:lnTo>
                    <a:lnTo>
                      <a:pt x="32" y="116"/>
                    </a:lnTo>
                    <a:lnTo>
                      <a:pt x="26" y="134"/>
                    </a:lnTo>
                    <a:lnTo>
                      <a:pt x="21" y="142"/>
                    </a:lnTo>
                    <a:lnTo>
                      <a:pt x="15" y="145"/>
                    </a:lnTo>
                    <a:lnTo>
                      <a:pt x="8" y="146"/>
                    </a:lnTo>
                    <a:lnTo>
                      <a:pt x="2" y="142"/>
                    </a:lnTo>
                    <a:lnTo>
                      <a:pt x="0" y="130"/>
                    </a:lnTo>
                    <a:lnTo>
                      <a:pt x="2" y="118"/>
                    </a:lnTo>
                    <a:lnTo>
                      <a:pt x="7" y="107"/>
                    </a:lnTo>
                    <a:lnTo>
                      <a:pt x="15" y="93"/>
                    </a:lnTo>
                    <a:lnTo>
                      <a:pt x="23" y="69"/>
                    </a:lnTo>
                    <a:lnTo>
                      <a:pt x="27" y="38"/>
                    </a:lnTo>
                    <a:lnTo>
                      <a:pt x="24" y="0"/>
                    </a:lnTo>
                    <a:close/>
                  </a:path>
                </a:pathLst>
              </a:custGeom>
              <a:solidFill>
                <a:srgbClr val="5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0" name="Freeform 474"/>
              <p:cNvSpPr>
                <a:spLocks noChangeAspect="1"/>
              </p:cNvSpPr>
              <p:nvPr/>
            </p:nvSpPr>
            <p:spPr bwMode="auto">
              <a:xfrm>
                <a:off x="1270" y="310"/>
                <a:ext cx="18" cy="53"/>
              </a:xfrm>
              <a:custGeom>
                <a:avLst/>
                <a:gdLst>
                  <a:gd name="T0" fmla="*/ 35 w 35"/>
                  <a:gd name="T1" fmla="*/ 0 h 105"/>
                  <a:gd name="T2" fmla="*/ 35 w 35"/>
                  <a:gd name="T3" fmla="*/ 12 h 105"/>
                  <a:gd name="T4" fmla="*/ 34 w 35"/>
                  <a:gd name="T5" fmla="*/ 26 h 105"/>
                  <a:gd name="T6" fmla="*/ 32 w 35"/>
                  <a:gd name="T7" fmla="*/ 40 h 105"/>
                  <a:gd name="T8" fmla="*/ 29 w 35"/>
                  <a:gd name="T9" fmla="*/ 50 h 105"/>
                  <a:gd name="T10" fmla="*/ 25 w 35"/>
                  <a:gd name="T11" fmla="*/ 64 h 105"/>
                  <a:gd name="T12" fmla="*/ 19 w 35"/>
                  <a:gd name="T13" fmla="*/ 84 h 105"/>
                  <a:gd name="T14" fmla="*/ 12 w 35"/>
                  <a:gd name="T15" fmla="*/ 99 h 105"/>
                  <a:gd name="T16" fmla="*/ 3 w 35"/>
                  <a:gd name="T17" fmla="*/ 105 h 105"/>
                  <a:gd name="T18" fmla="*/ 0 w 35"/>
                  <a:gd name="T19" fmla="*/ 97 h 105"/>
                  <a:gd name="T20" fmla="*/ 1 w 35"/>
                  <a:gd name="T21" fmla="*/ 80 h 105"/>
                  <a:gd name="T22" fmla="*/ 6 w 35"/>
                  <a:gd name="T23" fmla="*/ 64 h 105"/>
                  <a:gd name="T24" fmla="*/ 11 w 35"/>
                  <a:gd name="T25" fmla="*/ 53 h 105"/>
                  <a:gd name="T26" fmla="*/ 19 w 35"/>
                  <a:gd name="T27" fmla="*/ 42 h 105"/>
                  <a:gd name="T28" fmla="*/ 27 w 35"/>
                  <a:gd name="T29" fmla="*/ 30 h 105"/>
                  <a:gd name="T30" fmla="*/ 33 w 35"/>
                  <a:gd name="T31" fmla="*/ 15 h 105"/>
                  <a:gd name="T32" fmla="*/ 35 w 35"/>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105">
                    <a:moveTo>
                      <a:pt x="35" y="0"/>
                    </a:moveTo>
                    <a:lnTo>
                      <a:pt x="35" y="12"/>
                    </a:lnTo>
                    <a:lnTo>
                      <a:pt x="34" y="26"/>
                    </a:lnTo>
                    <a:lnTo>
                      <a:pt x="32" y="40"/>
                    </a:lnTo>
                    <a:lnTo>
                      <a:pt x="29" y="50"/>
                    </a:lnTo>
                    <a:lnTo>
                      <a:pt x="25" y="64"/>
                    </a:lnTo>
                    <a:lnTo>
                      <a:pt x="19" y="84"/>
                    </a:lnTo>
                    <a:lnTo>
                      <a:pt x="12" y="99"/>
                    </a:lnTo>
                    <a:lnTo>
                      <a:pt x="3" y="105"/>
                    </a:lnTo>
                    <a:lnTo>
                      <a:pt x="0" y="97"/>
                    </a:lnTo>
                    <a:lnTo>
                      <a:pt x="1" y="80"/>
                    </a:lnTo>
                    <a:lnTo>
                      <a:pt x="6" y="64"/>
                    </a:lnTo>
                    <a:lnTo>
                      <a:pt x="11" y="53"/>
                    </a:lnTo>
                    <a:lnTo>
                      <a:pt x="19" y="42"/>
                    </a:lnTo>
                    <a:lnTo>
                      <a:pt x="27" y="30"/>
                    </a:lnTo>
                    <a:lnTo>
                      <a:pt x="33" y="15"/>
                    </a:lnTo>
                    <a:lnTo>
                      <a:pt x="35" y="0"/>
                    </a:lnTo>
                    <a:close/>
                  </a:path>
                </a:pathLst>
              </a:custGeom>
              <a:solidFill>
                <a:srgbClr val="5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1" name="Freeform 475"/>
              <p:cNvSpPr>
                <a:spLocks noChangeAspect="1"/>
              </p:cNvSpPr>
              <p:nvPr/>
            </p:nvSpPr>
            <p:spPr bwMode="auto">
              <a:xfrm>
                <a:off x="1201" y="418"/>
                <a:ext cx="31" cy="121"/>
              </a:xfrm>
              <a:custGeom>
                <a:avLst/>
                <a:gdLst>
                  <a:gd name="T0" fmla="*/ 64 w 64"/>
                  <a:gd name="T1" fmla="*/ 237 h 242"/>
                  <a:gd name="T2" fmla="*/ 56 w 64"/>
                  <a:gd name="T3" fmla="*/ 241 h 242"/>
                  <a:gd name="T4" fmla="*/ 48 w 64"/>
                  <a:gd name="T5" fmla="*/ 242 h 242"/>
                  <a:gd name="T6" fmla="*/ 40 w 64"/>
                  <a:gd name="T7" fmla="*/ 242 h 242"/>
                  <a:gd name="T8" fmla="*/ 32 w 64"/>
                  <a:gd name="T9" fmla="*/ 240 h 242"/>
                  <a:gd name="T10" fmla="*/ 32 w 64"/>
                  <a:gd name="T11" fmla="*/ 224 h 242"/>
                  <a:gd name="T12" fmla="*/ 29 w 64"/>
                  <a:gd name="T13" fmla="*/ 205 h 242"/>
                  <a:gd name="T14" fmla="*/ 28 w 64"/>
                  <a:gd name="T15" fmla="*/ 189 h 242"/>
                  <a:gd name="T16" fmla="*/ 26 w 64"/>
                  <a:gd name="T17" fmla="*/ 175 h 242"/>
                  <a:gd name="T18" fmla="*/ 23 w 64"/>
                  <a:gd name="T19" fmla="*/ 152 h 242"/>
                  <a:gd name="T20" fmla="*/ 20 w 64"/>
                  <a:gd name="T21" fmla="*/ 117 h 242"/>
                  <a:gd name="T22" fmla="*/ 15 w 64"/>
                  <a:gd name="T23" fmla="*/ 82 h 242"/>
                  <a:gd name="T24" fmla="*/ 11 w 64"/>
                  <a:gd name="T25" fmla="*/ 61 h 242"/>
                  <a:gd name="T26" fmla="*/ 10 w 64"/>
                  <a:gd name="T27" fmla="*/ 44 h 242"/>
                  <a:gd name="T28" fmla="*/ 7 w 64"/>
                  <a:gd name="T29" fmla="*/ 29 h 242"/>
                  <a:gd name="T30" fmla="*/ 5 w 64"/>
                  <a:gd name="T31" fmla="*/ 15 h 242"/>
                  <a:gd name="T32" fmla="*/ 0 w 64"/>
                  <a:gd name="T33" fmla="*/ 0 h 242"/>
                  <a:gd name="T34" fmla="*/ 8 w 64"/>
                  <a:gd name="T35" fmla="*/ 15 h 242"/>
                  <a:gd name="T36" fmla="*/ 15 w 64"/>
                  <a:gd name="T37" fmla="*/ 30 h 242"/>
                  <a:gd name="T38" fmla="*/ 22 w 64"/>
                  <a:gd name="T39" fmla="*/ 43 h 242"/>
                  <a:gd name="T40" fmla="*/ 28 w 64"/>
                  <a:gd name="T41" fmla="*/ 55 h 242"/>
                  <a:gd name="T42" fmla="*/ 34 w 64"/>
                  <a:gd name="T43" fmla="*/ 67 h 242"/>
                  <a:gd name="T44" fmla="*/ 37 w 64"/>
                  <a:gd name="T45" fmla="*/ 78 h 242"/>
                  <a:gd name="T46" fmla="*/ 42 w 64"/>
                  <a:gd name="T47" fmla="*/ 90 h 242"/>
                  <a:gd name="T48" fmla="*/ 44 w 64"/>
                  <a:gd name="T49" fmla="*/ 102 h 242"/>
                  <a:gd name="T50" fmla="*/ 50 w 64"/>
                  <a:gd name="T51" fmla="*/ 128 h 242"/>
                  <a:gd name="T52" fmla="*/ 57 w 64"/>
                  <a:gd name="T53" fmla="*/ 163 h 242"/>
                  <a:gd name="T54" fmla="*/ 61 w 64"/>
                  <a:gd name="T55" fmla="*/ 199 h 242"/>
                  <a:gd name="T56" fmla="*/ 64 w 64"/>
                  <a:gd name="T57" fmla="*/ 237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242">
                    <a:moveTo>
                      <a:pt x="64" y="237"/>
                    </a:moveTo>
                    <a:lnTo>
                      <a:pt x="56" y="241"/>
                    </a:lnTo>
                    <a:lnTo>
                      <a:pt x="48" y="242"/>
                    </a:lnTo>
                    <a:lnTo>
                      <a:pt x="40" y="242"/>
                    </a:lnTo>
                    <a:lnTo>
                      <a:pt x="32" y="240"/>
                    </a:lnTo>
                    <a:lnTo>
                      <a:pt x="32" y="224"/>
                    </a:lnTo>
                    <a:lnTo>
                      <a:pt x="29" y="205"/>
                    </a:lnTo>
                    <a:lnTo>
                      <a:pt x="28" y="189"/>
                    </a:lnTo>
                    <a:lnTo>
                      <a:pt x="26" y="175"/>
                    </a:lnTo>
                    <a:lnTo>
                      <a:pt x="23" y="152"/>
                    </a:lnTo>
                    <a:lnTo>
                      <a:pt x="20" y="117"/>
                    </a:lnTo>
                    <a:lnTo>
                      <a:pt x="15" y="82"/>
                    </a:lnTo>
                    <a:lnTo>
                      <a:pt x="11" y="61"/>
                    </a:lnTo>
                    <a:lnTo>
                      <a:pt x="10" y="44"/>
                    </a:lnTo>
                    <a:lnTo>
                      <a:pt x="7" y="29"/>
                    </a:lnTo>
                    <a:lnTo>
                      <a:pt x="5" y="15"/>
                    </a:lnTo>
                    <a:lnTo>
                      <a:pt x="0" y="0"/>
                    </a:lnTo>
                    <a:lnTo>
                      <a:pt x="8" y="15"/>
                    </a:lnTo>
                    <a:lnTo>
                      <a:pt x="15" y="30"/>
                    </a:lnTo>
                    <a:lnTo>
                      <a:pt x="22" y="43"/>
                    </a:lnTo>
                    <a:lnTo>
                      <a:pt x="28" y="55"/>
                    </a:lnTo>
                    <a:lnTo>
                      <a:pt x="34" y="67"/>
                    </a:lnTo>
                    <a:lnTo>
                      <a:pt x="37" y="78"/>
                    </a:lnTo>
                    <a:lnTo>
                      <a:pt x="42" y="90"/>
                    </a:lnTo>
                    <a:lnTo>
                      <a:pt x="44" y="102"/>
                    </a:lnTo>
                    <a:lnTo>
                      <a:pt x="50" y="128"/>
                    </a:lnTo>
                    <a:lnTo>
                      <a:pt x="57" y="163"/>
                    </a:lnTo>
                    <a:lnTo>
                      <a:pt x="61" y="199"/>
                    </a:lnTo>
                    <a:lnTo>
                      <a:pt x="64" y="237"/>
                    </a:lnTo>
                    <a:close/>
                  </a:path>
                </a:pathLst>
              </a:custGeom>
              <a:solidFill>
                <a:srgbClr val="5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2" name="Freeform 476"/>
              <p:cNvSpPr>
                <a:spLocks noChangeAspect="1"/>
              </p:cNvSpPr>
              <p:nvPr/>
            </p:nvSpPr>
            <p:spPr bwMode="auto">
              <a:xfrm>
                <a:off x="859" y="289"/>
                <a:ext cx="144" cy="117"/>
              </a:xfrm>
              <a:custGeom>
                <a:avLst/>
                <a:gdLst>
                  <a:gd name="T0" fmla="*/ 34 w 287"/>
                  <a:gd name="T1" fmla="*/ 77 h 235"/>
                  <a:gd name="T2" fmla="*/ 77 w 287"/>
                  <a:gd name="T3" fmla="*/ 50 h 235"/>
                  <a:gd name="T4" fmla="*/ 116 w 287"/>
                  <a:gd name="T5" fmla="*/ 21 h 235"/>
                  <a:gd name="T6" fmla="*/ 139 w 287"/>
                  <a:gd name="T7" fmla="*/ 12 h 235"/>
                  <a:gd name="T8" fmla="*/ 159 w 287"/>
                  <a:gd name="T9" fmla="*/ 6 h 235"/>
                  <a:gd name="T10" fmla="*/ 176 w 287"/>
                  <a:gd name="T11" fmla="*/ 3 h 235"/>
                  <a:gd name="T12" fmla="*/ 192 w 287"/>
                  <a:gd name="T13" fmla="*/ 2 h 235"/>
                  <a:gd name="T14" fmla="*/ 192 w 287"/>
                  <a:gd name="T15" fmla="*/ 29 h 235"/>
                  <a:gd name="T16" fmla="*/ 172 w 287"/>
                  <a:gd name="T17" fmla="*/ 40 h 235"/>
                  <a:gd name="T18" fmla="*/ 187 w 287"/>
                  <a:gd name="T19" fmla="*/ 54 h 235"/>
                  <a:gd name="T20" fmla="*/ 213 w 287"/>
                  <a:gd name="T21" fmla="*/ 43 h 235"/>
                  <a:gd name="T22" fmla="*/ 228 w 287"/>
                  <a:gd name="T23" fmla="*/ 35 h 235"/>
                  <a:gd name="T24" fmla="*/ 245 w 287"/>
                  <a:gd name="T25" fmla="*/ 28 h 235"/>
                  <a:gd name="T26" fmla="*/ 255 w 287"/>
                  <a:gd name="T27" fmla="*/ 31 h 235"/>
                  <a:gd name="T28" fmla="*/ 245 w 287"/>
                  <a:gd name="T29" fmla="*/ 54 h 235"/>
                  <a:gd name="T30" fmla="*/ 224 w 287"/>
                  <a:gd name="T31" fmla="*/ 69 h 235"/>
                  <a:gd name="T32" fmla="*/ 202 w 287"/>
                  <a:gd name="T33" fmla="*/ 90 h 235"/>
                  <a:gd name="T34" fmla="*/ 208 w 287"/>
                  <a:gd name="T35" fmla="*/ 100 h 235"/>
                  <a:gd name="T36" fmla="*/ 226 w 287"/>
                  <a:gd name="T37" fmla="*/ 97 h 235"/>
                  <a:gd name="T38" fmla="*/ 239 w 287"/>
                  <a:gd name="T39" fmla="*/ 83 h 235"/>
                  <a:gd name="T40" fmla="*/ 251 w 287"/>
                  <a:gd name="T41" fmla="*/ 82 h 235"/>
                  <a:gd name="T42" fmla="*/ 268 w 287"/>
                  <a:gd name="T43" fmla="*/ 82 h 235"/>
                  <a:gd name="T44" fmla="*/ 281 w 287"/>
                  <a:gd name="T45" fmla="*/ 83 h 235"/>
                  <a:gd name="T46" fmla="*/ 271 w 287"/>
                  <a:gd name="T47" fmla="*/ 98 h 235"/>
                  <a:gd name="T48" fmla="*/ 256 w 287"/>
                  <a:gd name="T49" fmla="*/ 113 h 235"/>
                  <a:gd name="T50" fmla="*/ 240 w 287"/>
                  <a:gd name="T51" fmla="*/ 123 h 235"/>
                  <a:gd name="T52" fmla="*/ 216 w 287"/>
                  <a:gd name="T53" fmla="*/ 138 h 235"/>
                  <a:gd name="T54" fmla="*/ 198 w 287"/>
                  <a:gd name="T55" fmla="*/ 154 h 235"/>
                  <a:gd name="T56" fmla="*/ 193 w 287"/>
                  <a:gd name="T57" fmla="*/ 169 h 235"/>
                  <a:gd name="T58" fmla="*/ 205 w 287"/>
                  <a:gd name="T59" fmla="*/ 175 h 235"/>
                  <a:gd name="T60" fmla="*/ 218 w 287"/>
                  <a:gd name="T61" fmla="*/ 175 h 235"/>
                  <a:gd name="T62" fmla="*/ 232 w 287"/>
                  <a:gd name="T63" fmla="*/ 174 h 235"/>
                  <a:gd name="T64" fmla="*/ 251 w 287"/>
                  <a:gd name="T65" fmla="*/ 172 h 235"/>
                  <a:gd name="T66" fmla="*/ 271 w 287"/>
                  <a:gd name="T67" fmla="*/ 174 h 235"/>
                  <a:gd name="T68" fmla="*/ 287 w 287"/>
                  <a:gd name="T69" fmla="*/ 194 h 235"/>
                  <a:gd name="T70" fmla="*/ 273 w 287"/>
                  <a:gd name="T71" fmla="*/ 215 h 235"/>
                  <a:gd name="T72" fmla="*/ 243 w 287"/>
                  <a:gd name="T73" fmla="*/ 220 h 235"/>
                  <a:gd name="T74" fmla="*/ 225 w 287"/>
                  <a:gd name="T75" fmla="*/ 222 h 235"/>
                  <a:gd name="T76" fmla="*/ 213 w 287"/>
                  <a:gd name="T77" fmla="*/ 226 h 235"/>
                  <a:gd name="T78" fmla="*/ 198 w 287"/>
                  <a:gd name="T79" fmla="*/ 229 h 235"/>
                  <a:gd name="T80" fmla="*/ 178 w 287"/>
                  <a:gd name="T81" fmla="*/ 234 h 235"/>
                  <a:gd name="T82" fmla="*/ 150 w 287"/>
                  <a:gd name="T83" fmla="*/ 229 h 235"/>
                  <a:gd name="T84" fmla="*/ 142 w 287"/>
                  <a:gd name="T85" fmla="*/ 205 h 235"/>
                  <a:gd name="T86" fmla="*/ 71 w 287"/>
                  <a:gd name="T87" fmla="*/ 182 h 235"/>
                  <a:gd name="T88" fmla="*/ 7 w 287"/>
                  <a:gd name="T89" fmla="*/ 13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35">
                    <a:moveTo>
                      <a:pt x="7" y="93"/>
                    </a:moveTo>
                    <a:lnTo>
                      <a:pt x="20" y="85"/>
                    </a:lnTo>
                    <a:lnTo>
                      <a:pt x="34" y="77"/>
                    </a:lnTo>
                    <a:lnTo>
                      <a:pt x="48" y="68"/>
                    </a:lnTo>
                    <a:lnTo>
                      <a:pt x="63" y="59"/>
                    </a:lnTo>
                    <a:lnTo>
                      <a:pt x="77" y="50"/>
                    </a:lnTo>
                    <a:lnTo>
                      <a:pt x="91" y="40"/>
                    </a:lnTo>
                    <a:lnTo>
                      <a:pt x="104" y="31"/>
                    </a:lnTo>
                    <a:lnTo>
                      <a:pt x="116" y="21"/>
                    </a:lnTo>
                    <a:lnTo>
                      <a:pt x="124" y="17"/>
                    </a:lnTo>
                    <a:lnTo>
                      <a:pt x="131" y="14"/>
                    </a:lnTo>
                    <a:lnTo>
                      <a:pt x="139" y="12"/>
                    </a:lnTo>
                    <a:lnTo>
                      <a:pt x="146" y="9"/>
                    </a:lnTo>
                    <a:lnTo>
                      <a:pt x="153" y="7"/>
                    </a:lnTo>
                    <a:lnTo>
                      <a:pt x="159" y="6"/>
                    </a:lnTo>
                    <a:lnTo>
                      <a:pt x="163" y="5"/>
                    </a:lnTo>
                    <a:lnTo>
                      <a:pt x="168" y="5"/>
                    </a:lnTo>
                    <a:lnTo>
                      <a:pt x="176" y="3"/>
                    </a:lnTo>
                    <a:lnTo>
                      <a:pt x="184" y="1"/>
                    </a:lnTo>
                    <a:lnTo>
                      <a:pt x="190" y="0"/>
                    </a:lnTo>
                    <a:lnTo>
                      <a:pt x="192" y="2"/>
                    </a:lnTo>
                    <a:lnTo>
                      <a:pt x="194" y="10"/>
                    </a:lnTo>
                    <a:lnTo>
                      <a:pt x="195" y="21"/>
                    </a:lnTo>
                    <a:lnTo>
                      <a:pt x="192" y="29"/>
                    </a:lnTo>
                    <a:lnTo>
                      <a:pt x="184" y="31"/>
                    </a:lnTo>
                    <a:lnTo>
                      <a:pt x="175" y="33"/>
                    </a:lnTo>
                    <a:lnTo>
                      <a:pt x="172" y="40"/>
                    </a:lnTo>
                    <a:lnTo>
                      <a:pt x="174" y="50"/>
                    </a:lnTo>
                    <a:lnTo>
                      <a:pt x="179" y="54"/>
                    </a:lnTo>
                    <a:lnTo>
                      <a:pt x="187" y="54"/>
                    </a:lnTo>
                    <a:lnTo>
                      <a:pt x="195" y="52"/>
                    </a:lnTo>
                    <a:lnTo>
                      <a:pt x="205" y="48"/>
                    </a:lnTo>
                    <a:lnTo>
                      <a:pt x="213" y="43"/>
                    </a:lnTo>
                    <a:lnTo>
                      <a:pt x="217" y="39"/>
                    </a:lnTo>
                    <a:lnTo>
                      <a:pt x="222" y="37"/>
                    </a:lnTo>
                    <a:lnTo>
                      <a:pt x="228" y="35"/>
                    </a:lnTo>
                    <a:lnTo>
                      <a:pt x="235" y="32"/>
                    </a:lnTo>
                    <a:lnTo>
                      <a:pt x="240" y="30"/>
                    </a:lnTo>
                    <a:lnTo>
                      <a:pt x="245" y="28"/>
                    </a:lnTo>
                    <a:lnTo>
                      <a:pt x="250" y="25"/>
                    </a:lnTo>
                    <a:lnTo>
                      <a:pt x="253" y="23"/>
                    </a:lnTo>
                    <a:lnTo>
                      <a:pt x="255" y="31"/>
                    </a:lnTo>
                    <a:lnTo>
                      <a:pt x="255" y="40"/>
                    </a:lnTo>
                    <a:lnTo>
                      <a:pt x="253" y="48"/>
                    </a:lnTo>
                    <a:lnTo>
                      <a:pt x="245" y="54"/>
                    </a:lnTo>
                    <a:lnTo>
                      <a:pt x="239" y="58"/>
                    </a:lnTo>
                    <a:lnTo>
                      <a:pt x="232" y="63"/>
                    </a:lnTo>
                    <a:lnTo>
                      <a:pt x="224" y="69"/>
                    </a:lnTo>
                    <a:lnTo>
                      <a:pt x="216" y="76"/>
                    </a:lnTo>
                    <a:lnTo>
                      <a:pt x="208" y="83"/>
                    </a:lnTo>
                    <a:lnTo>
                      <a:pt x="202" y="90"/>
                    </a:lnTo>
                    <a:lnTo>
                      <a:pt x="199" y="96"/>
                    </a:lnTo>
                    <a:lnTo>
                      <a:pt x="198" y="101"/>
                    </a:lnTo>
                    <a:lnTo>
                      <a:pt x="208" y="100"/>
                    </a:lnTo>
                    <a:lnTo>
                      <a:pt x="216" y="100"/>
                    </a:lnTo>
                    <a:lnTo>
                      <a:pt x="223" y="99"/>
                    </a:lnTo>
                    <a:lnTo>
                      <a:pt x="226" y="97"/>
                    </a:lnTo>
                    <a:lnTo>
                      <a:pt x="229" y="92"/>
                    </a:lnTo>
                    <a:lnTo>
                      <a:pt x="233" y="88"/>
                    </a:lnTo>
                    <a:lnTo>
                      <a:pt x="239" y="83"/>
                    </a:lnTo>
                    <a:lnTo>
                      <a:pt x="244" y="82"/>
                    </a:lnTo>
                    <a:lnTo>
                      <a:pt x="247" y="82"/>
                    </a:lnTo>
                    <a:lnTo>
                      <a:pt x="251" y="82"/>
                    </a:lnTo>
                    <a:lnTo>
                      <a:pt x="256" y="82"/>
                    </a:lnTo>
                    <a:lnTo>
                      <a:pt x="262" y="82"/>
                    </a:lnTo>
                    <a:lnTo>
                      <a:pt x="268" y="82"/>
                    </a:lnTo>
                    <a:lnTo>
                      <a:pt x="274" y="82"/>
                    </a:lnTo>
                    <a:lnTo>
                      <a:pt x="277" y="82"/>
                    </a:lnTo>
                    <a:lnTo>
                      <a:pt x="281" y="83"/>
                    </a:lnTo>
                    <a:lnTo>
                      <a:pt x="278" y="88"/>
                    </a:lnTo>
                    <a:lnTo>
                      <a:pt x="275" y="92"/>
                    </a:lnTo>
                    <a:lnTo>
                      <a:pt x="271" y="98"/>
                    </a:lnTo>
                    <a:lnTo>
                      <a:pt x="267" y="103"/>
                    </a:lnTo>
                    <a:lnTo>
                      <a:pt x="262" y="108"/>
                    </a:lnTo>
                    <a:lnTo>
                      <a:pt x="256" y="113"/>
                    </a:lnTo>
                    <a:lnTo>
                      <a:pt x="252" y="116"/>
                    </a:lnTo>
                    <a:lnTo>
                      <a:pt x="246" y="120"/>
                    </a:lnTo>
                    <a:lnTo>
                      <a:pt x="240" y="123"/>
                    </a:lnTo>
                    <a:lnTo>
                      <a:pt x="232" y="128"/>
                    </a:lnTo>
                    <a:lnTo>
                      <a:pt x="224" y="132"/>
                    </a:lnTo>
                    <a:lnTo>
                      <a:pt x="216" y="138"/>
                    </a:lnTo>
                    <a:lnTo>
                      <a:pt x="209" y="145"/>
                    </a:lnTo>
                    <a:lnTo>
                      <a:pt x="202" y="150"/>
                    </a:lnTo>
                    <a:lnTo>
                      <a:pt x="198" y="154"/>
                    </a:lnTo>
                    <a:lnTo>
                      <a:pt x="195" y="158"/>
                    </a:lnTo>
                    <a:lnTo>
                      <a:pt x="193" y="164"/>
                    </a:lnTo>
                    <a:lnTo>
                      <a:pt x="193" y="169"/>
                    </a:lnTo>
                    <a:lnTo>
                      <a:pt x="195" y="173"/>
                    </a:lnTo>
                    <a:lnTo>
                      <a:pt x="201" y="175"/>
                    </a:lnTo>
                    <a:lnTo>
                      <a:pt x="205" y="175"/>
                    </a:lnTo>
                    <a:lnTo>
                      <a:pt x="209" y="175"/>
                    </a:lnTo>
                    <a:lnTo>
                      <a:pt x="214" y="175"/>
                    </a:lnTo>
                    <a:lnTo>
                      <a:pt x="218" y="175"/>
                    </a:lnTo>
                    <a:lnTo>
                      <a:pt x="223" y="175"/>
                    </a:lnTo>
                    <a:lnTo>
                      <a:pt x="228" y="174"/>
                    </a:lnTo>
                    <a:lnTo>
                      <a:pt x="232" y="174"/>
                    </a:lnTo>
                    <a:lnTo>
                      <a:pt x="237" y="173"/>
                    </a:lnTo>
                    <a:lnTo>
                      <a:pt x="244" y="173"/>
                    </a:lnTo>
                    <a:lnTo>
                      <a:pt x="251" y="172"/>
                    </a:lnTo>
                    <a:lnTo>
                      <a:pt x="258" y="172"/>
                    </a:lnTo>
                    <a:lnTo>
                      <a:pt x="264" y="172"/>
                    </a:lnTo>
                    <a:lnTo>
                      <a:pt x="271" y="174"/>
                    </a:lnTo>
                    <a:lnTo>
                      <a:pt x="278" y="179"/>
                    </a:lnTo>
                    <a:lnTo>
                      <a:pt x="284" y="185"/>
                    </a:lnTo>
                    <a:lnTo>
                      <a:pt x="287" y="194"/>
                    </a:lnTo>
                    <a:lnTo>
                      <a:pt x="286" y="202"/>
                    </a:lnTo>
                    <a:lnTo>
                      <a:pt x="282" y="209"/>
                    </a:lnTo>
                    <a:lnTo>
                      <a:pt x="273" y="215"/>
                    </a:lnTo>
                    <a:lnTo>
                      <a:pt x="256" y="219"/>
                    </a:lnTo>
                    <a:lnTo>
                      <a:pt x="250" y="219"/>
                    </a:lnTo>
                    <a:lnTo>
                      <a:pt x="243" y="220"/>
                    </a:lnTo>
                    <a:lnTo>
                      <a:pt x="237" y="220"/>
                    </a:lnTo>
                    <a:lnTo>
                      <a:pt x="231" y="221"/>
                    </a:lnTo>
                    <a:lnTo>
                      <a:pt x="225" y="222"/>
                    </a:lnTo>
                    <a:lnTo>
                      <a:pt x="221" y="223"/>
                    </a:lnTo>
                    <a:lnTo>
                      <a:pt x="216" y="225"/>
                    </a:lnTo>
                    <a:lnTo>
                      <a:pt x="213" y="226"/>
                    </a:lnTo>
                    <a:lnTo>
                      <a:pt x="208" y="227"/>
                    </a:lnTo>
                    <a:lnTo>
                      <a:pt x="203" y="228"/>
                    </a:lnTo>
                    <a:lnTo>
                      <a:pt x="198" y="229"/>
                    </a:lnTo>
                    <a:lnTo>
                      <a:pt x="192" y="232"/>
                    </a:lnTo>
                    <a:lnTo>
                      <a:pt x="185" y="233"/>
                    </a:lnTo>
                    <a:lnTo>
                      <a:pt x="178" y="234"/>
                    </a:lnTo>
                    <a:lnTo>
                      <a:pt x="170" y="235"/>
                    </a:lnTo>
                    <a:lnTo>
                      <a:pt x="162" y="235"/>
                    </a:lnTo>
                    <a:lnTo>
                      <a:pt x="150" y="229"/>
                    </a:lnTo>
                    <a:lnTo>
                      <a:pt x="145" y="221"/>
                    </a:lnTo>
                    <a:lnTo>
                      <a:pt x="142" y="213"/>
                    </a:lnTo>
                    <a:lnTo>
                      <a:pt x="142" y="205"/>
                    </a:lnTo>
                    <a:lnTo>
                      <a:pt x="123" y="200"/>
                    </a:lnTo>
                    <a:lnTo>
                      <a:pt x="99" y="192"/>
                    </a:lnTo>
                    <a:lnTo>
                      <a:pt x="71" y="182"/>
                    </a:lnTo>
                    <a:lnTo>
                      <a:pt x="46" y="169"/>
                    </a:lnTo>
                    <a:lnTo>
                      <a:pt x="23" y="154"/>
                    </a:lnTo>
                    <a:lnTo>
                      <a:pt x="7" y="136"/>
                    </a:lnTo>
                    <a:lnTo>
                      <a:pt x="0" y="116"/>
                    </a:lnTo>
                    <a:lnTo>
                      <a:pt x="7" y="93"/>
                    </a:lnTo>
                    <a:close/>
                  </a:path>
                </a:pathLst>
              </a:custGeom>
              <a:solidFill>
                <a:srgbClr val="5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3" name="Freeform 477"/>
              <p:cNvSpPr>
                <a:spLocks noChangeAspect="1"/>
              </p:cNvSpPr>
              <p:nvPr/>
            </p:nvSpPr>
            <p:spPr bwMode="auto">
              <a:xfrm>
                <a:off x="751" y="523"/>
                <a:ext cx="31" cy="15"/>
              </a:xfrm>
              <a:custGeom>
                <a:avLst/>
                <a:gdLst>
                  <a:gd name="T0" fmla="*/ 52 w 63"/>
                  <a:gd name="T1" fmla="*/ 29 h 29"/>
                  <a:gd name="T2" fmla="*/ 45 w 63"/>
                  <a:gd name="T3" fmla="*/ 25 h 29"/>
                  <a:gd name="T4" fmla="*/ 38 w 63"/>
                  <a:gd name="T5" fmla="*/ 22 h 29"/>
                  <a:gd name="T6" fmla="*/ 31 w 63"/>
                  <a:gd name="T7" fmla="*/ 21 h 29"/>
                  <a:gd name="T8" fmla="*/ 24 w 63"/>
                  <a:gd name="T9" fmla="*/ 22 h 29"/>
                  <a:gd name="T10" fmla="*/ 10 w 63"/>
                  <a:gd name="T11" fmla="*/ 23 h 29"/>
                  <a:gd name="T12" fmla="*/ 2 w 63"/>
                  <a:gd name="T13" fmla="*/ 20 h 29"/>
                  <a:gd name="T14" fmla="*/ 0 w 63"/>
                  <a:gd name="T15" fmla="*/ 15 h 29"/>
                  <a:gd name="T16" fmla="*/ 3 w 63"/>
                  <a:gd name="T17" fmla="*/ 10 h 29"/>
                  <a:gd name="T18" fmla="*/ 16 w 63"/>
                  <a:gd name="T19" fmla="*/ 10 h 29"/>
                  <a:gd name="T20" fmla="*/ 24 w 63"/>
                  <a:gd name="T21" fmla="*/ 9 h 29"/>
                  <a:gd name="T22" fmla="*/ 31 w 63"/>
                  <a:gd name="T23" fmla="*/ 8 h 29"/>
                  <a:gd name="T24" fmla="*/ 37 w 63"/>
                  <a:gd name="T25" fmla="*/ 7 h 29"/>
                  <a:gd name="T26" fmla="*/ 43 w 63"/>
                  <a:gd name="T27" fmla="*/ 5 h 29"/>
                  <a:gd name="T28" fmla="*/ 48 w 63"/>
                  <a:gd name="T29" fmla="*/ 2 h 29"/>
                  <a:gd name="T30" fmla="*/ 55 w 63"/>
                  <a:gd name="T31" fmla="*/ 1 h 29"/>
                  <a:gd name="T32" fmla="*/ 63 w 63"/>
                  <a:gd name="T33" fmla="*/ 0 h 29"/>
                  <a:gd name="T34" fmla="*/ 61 w 63"/>
                  <a:gd name="T35" fmla="*/ 3 h 29"/>
                  <a:gd name="T36" fmla="*/ 60 w 63"/>
                  <a:gd name="T37" fmla="*/ 7 h 29"/>
                  <a:gd name="T38" fmla="*/ 59 w 63"/>
                  <a:gd name="T39" fmla="*/ 10 h 29"/>
                  <a:gd name="T40" fmla="*/ 59 w 63"/>
                  <a:gd name="T41" fmla="*/ 13 h 29"/>
                  <a:gd name="T42" fmla="*/ 53 w 63"/>
                  <a:gd name="T43" fmla="*/ 16 h 29"/>
                  <a:gd name="T44" fmla="*/ 51 w 63"/>
                  <a:gd name="T45" fmla="*/ 20 h 29"/>
                  <a:gd name="T46" fmla="*/ 51 w 63"/>
                  <a:gd name="T47" fmla="*/ 24 h 29"/>
                  <a:gd name="T48" fmla="*/ 52 w 63"/>
                  <a:gd name="T4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 h="29">
                    <a:moveTo>
                      <a:pt x="52" y="29"/>
                    </a:moveTo>
                    <a:lnTo>
                      <a:pt x="45" y="25"/>
                    </a:lnTo>
                    <a:lnTo>
                      <a:pt x="38" y="22"/>
                    </a:lnTo>
                    <a:lnTo>
                      <a:pt x="31" y="21"/>
                    </a:lnTo>
                    <a:lnTo>
                      <a:pt x="24" y="22"/>
                    </a:lnTo>
                    <a:lnTo>
                      <a:pt x="10" y="23"/>
                    </a:lnTo>
                    <a:lnTo>
                      <a:pt x="2" y="20"/>
                    </a:lnTo>
                    <a:lnTo>
                      <a:pt x="0" y="15"/>
                    </a:lnTo>
                    <a:lnTo>
                      <a:pt x="3" y="10"/>
                    </a:lnTo>
                    <a:lnTo>
                      <a:pt x="16" y="10"/>
                    </a:lnTo>
                    <a:lnTo>
                      <a:pt x="24" y="9"/>
                    </a:lnTo>
                    <a:lnTo>
                      <a:pt x="31" y="8"/>
                    </a:lnTo>
                    <a:lnTo>
                      <a:pt x="37" y="7"/>
                    </a:lnTo>
                    <a:lnTo>
                      <a:pt x="43" y="5"/>
                    </a:lnTo>
                    <a:lnTo>
                      <a:pt x="48" y="2"/>
                    </a:lnTo>
                    <a:lnTo>
                      <a:pt x="55" y="1"/>
                    </a:lnTo>
                    <a:lnTo>
                      <a:pt x="63" y="0"/>
                    </a:lnTo>
                    <a:lnTo>
                      <a:pt x="61" y="3"/>
                    </a:lnTo>
                    <a:lnTo>
                      <a:pt x="60" y="7"/>
                    </a:lnTo>
                    <a:lnTo>
                      <a:pt x="59" y="10"/>
                    </a:lnTo>
                    <a:lnTo>
                      <a:pt x="59" y="13"/>
                    </a:lnTo>
                    <a:lnTo>
                      <a:pt x="53" y="16"/>
                    </a:lnTo>
                    <a:lnTo>
                      <a:pt x="51" y="20"/>
                    </a:lnTo>
                    <a:lnTo>
                      <a:pt x="51" y="24"/>
                    </a:lnTo>
                    <a:lnTo>
                      <a:pt x="52" y="29"/>
                    </a:lnTo>
                    <a:close/>
                  </a:path>
                </a:pathLst>
              </a:custGeom>
              <a:solidFill>
                <a:srgbClr val="5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4" name="Freeform 478"/>
              <p:cNvSpPr>
                <a:spLocks noChangeAspect="1"/>
              </p:cNvSpPr>
              <p:nvPr/>
            </p:nvSpPr>
            <p:spPr bwMode="auto">
              <a:xfrm>
                <a:off x="845" y="544"/>
                <a:ext cx="23" cy="15"/>
              </a:xfrm>
              <a:custGeom>
                <a:avLst/>
                <a:gdLst>
                  <a:gd name="T0" fmla="*/ 46 w 46"/>
                  <a:gd name="T1" fmla="*/ 9 h 30"/>
                  <a:gd name="T2" fmla="*/ 41 w 46"/>
                  <a:gd name="T3" fmla="*/ 6 h 30"/>
                  <a:gd name="T4" fmla="*/ 37 w 46"/>
                  <a:gd name="T5" fmla="*/ 3 h 30"/>
                  <a:gd name="T6" fmla="*/ 31 w 46"/>
                  <a:gd name="T7" fmla="*/ 1 h 30"/>
                  <a:gd name="T8" fmla="*/ 25 w 46"/>
                  <a:gd name="T9" fmla="*/ 0 h 30"/>
                  <a:gd name="T10" fmla="*/ 18 w 46"/>
                  <a:gd name="T11" fmla="*/ 0 h 30"/>
                  <a:gd name="T12" fmla="*/ 11 w 46"/>
                  <a:gd name="T13" fmla="*/ 1 h 30"/>
                  <a:gd name="T14" fmla="*/ 6 w 46"/>
                  <a:gd name="T15" fmla="*/ 1 h 30"/>
                  <a:gd name="T16" fmla="*/ 0 w 46"/>
                  <a:gd name="T17" fmla="*/ 3 h 30"/>
                  <a:gd name="T18" fmla="*/ 6 w 46"/>
                  <a:gd name="T19" fmla="*/ 6 h 30"/>
                  <a:gd name="T20" fmla="*/ 11 w 46"/>
                  <a:gd name="T21" fmla="*/ 9 h 30"/>
                  <a:gd name="T22" fmla="*/ 17 w 46"/>
                  <a:gd name="T23" fmla="*/ 13 h 30"/>
                  <a:gd name="T24" fmla="*/ 23 w 46"/>
                  <a:gd name="T25" fmla="*/ 16 h 30"/>
                  <a:gd name="T26" fmla="*/ 29 w 46"/>
                  <a:gd name="T27" fmla="*/ 21 h 30"/>
                  <a:gd name="T28" fmla="*/ 33 w 46"/>
                  <a:gd name="T29" fmla="*/ 24 h 30"/>
                  <a:gd name="T30" fmla="*/ 37 w 46"/>
                  <a:gd name="T31" fmla="*/ 28 h 30"/>
                  <a:gd name="T32" fmla="*/ 39 w 46"/>
                  <a:gd name="T33" fmla="*/ 30 h 30"/>
                  <a:gd name="T34" fmla="*/ 41 w 46"/>
                  <a:gd name="T35" fmla="*/ 27 h 30"/>
                  <a:gd name="T36" fmla="*/ 45 w 46"/>
                  <a:gd name="T37" fmla="*/ 21 h 30"/>
                  <a:gd name="T38" fmla="*/ 46 w 46"/>
                  <a:gd name="T39" fmla="*/ 16 h 30"/>
                  <a:gd name="T40" fmla="*/ 46 w 46"/>
                  <a:gd name="T41"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0">
                    <a:moveTo>
                      <a:pt x="46" y="9"/>
                    </a:moveTo>
                    <a:lnTo>
                      <a:pt x="41" y="6"/>
                    </a:lnTo>
                    <a:lnTo>
                      <a:pt x="37" y="3"/>
                    </a:lnTo>
                    <a:lnTo>
                      <a:pt x="31" y="1"/>
                    </a:lnTo>
                    <a:lnTo>
                      <a:pt x="25" y="0"/>
                    </a:lnTo>
                    <a:lnTo>
                      <a:pt x="18" y="0"/>
                    </a:lnTo>
                    <a:lnTo>
                      <a:pt x="11" y="1"/>
                    </a:lnTo>
                    <a:lnTo>
                      <a:pt x="6" y="1"/>
                    </a:lnTo>
                    <a:lnTo>
                      <a:pt x="0" y="3"/>
                    </a:lnTo>
                    <a:lnTo>
                      <a:pt x="6" y="6"/>
                    </a:lnTo>
                    <a:lnTo>
                      <a:pt x="11" y="9"/>
                    </a:lnTo>
                    <a:lnTo>
                      <a:pt x="17" y="13"/>
                    </a:lnTo>
                    <a:lnTo>
                      <a:pt x="23" y="16"/>
                    </a:lnTo>
                    <a:lnTo>
                      <a:pt x="29" y="21"/>
                    </a:lnTo>
                    <a:lnTo>
                      <a:pt x="33" y="24"/>
                    </a:lnTo>
                    <a:lnTo>
                      <a:pt x="37" y="28"/>
                    </a:lnTo>
                    <a:lnTo>
                      <a:pt x="39" y="30"/>
                    </a:lnTo>
                    <a:lnTo>
                      <a:pt x="41" y="27"/>
                    </a:lnTo>
                    <a:lnTo>
                      <a:pt x="45" y="21"/>
                    </a:lnTo>
                    <a:lnTo>
                      <a:pt x="46" y="16"/>
                    </a:lnTo>
                    <a:lnTo>
                      <a:pt x="46" y="9"/>
                    </a:lnTo>
                    <a:close/>
                  </a:path>
                </a:pathLst>
              </a:custGeom>
              <a:solidFill>
                <a:srgbClr val="5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5" name="Freeform 479"/>
              <p:cNvSpPr>
                <a:spLocks noChangeAspect="1"/>
              </p:cNvSpPr>
              <p:nvPr/>
            </p:nvSpPr>
            <p:spPr bwMode="auto">
              <a:xfrm>
                <a:off x="1212" y="480"/>
                <a:ext cx="72" cy="23"/>
              </a:xfrm>
              <a:custGeom>
                <a:avLst/>
                <a:gdLst>
                  <a:gd name="T0" fmla="*/ 5 w 145"/>
                  <a:gd name="T1" fmla="*/ 20 h 46"/>
                  <a:gd name="T2" fmla="*/ 20 w 145"/>
                  <a:gd name="T3" fmla="*/ 19 h 46"/>
                  <a:gd name="T4" fmla="*/ 34 w 145"/>
                  <a:gd name="T5" fmla="*/ 17 h 46"/>
                  <a:gd name="T6" fmla="*/ 45 w 145"/>
                  <a:gd name="T7" fmla="*/ 15 h 46"/>
                  <a:gd name="T8" fmla="*/ 56 w 145"/>
                  <a:gd name="T9" fmla="*/ 14 h 46"/>
                  <a:gd name="T10" fmla="*/ 62 w 145"/>
                  <a:gd name="T11" fmla="*/ 14 h 46"/>
                  <a:gd name="T12" fmla="*/ 68 w 145"/>
                  <a:gd name="T13" fmla="*/ 8 h 46"/>
                  <a:gd name="T14" fmla="*/ 77 w 145"/>
                  <a:gd name="T15" fmla="*/ 2 h 46"/>
                  <a:gd name="T16" fmla="*/ 90 w 145"/>
                  <a:gd name="T17" fmla="*/ 2 h 46"/>
                  <a:gd name="T18" fmla="*/ 99 w 145"/>
                  <a:gd name="T19" fmla="*/ 6 h 46"/>
                  <a:gd name="T20" fmla="*/ 107 w 145"/>
                  <a:gd name="T21" fmla="*/ 10 h 46"/>
                  <a:gd name="T22" fmla="*/ 118 w 145"/>
                  <a:gd name="T23" fmla="*/ 8 h 46"/>
                  <a:gd name="T24" fmla="*/ 129 w 145"/>
                  <a:gd name="T25" fmla="*/ 8 h 46"/>
                  <a:gd name="T26" fmla="*/ 138 w 145"/>
                  <a:gd name="T27" fmla="*/ 7 h 46"/>
                  <a:gd name="T28" fmla="*/ 143 w 145"/>
                  <a:gd name="T29" fmla="*/ 12 h 46"/>
                  <a:gd name="T30" fmla="*/ 145 w 145"/>
                  <a:gd name="T31" fmla="*/ 26 h 46"/>
                  <a:gd name="T32" fmla="*/ 141 w 145"/>
                  <a:gd name="T33" fmla="*/ 32 h 46"/>
                  <a:gd name="T34" fmla="*/ 128 w 145"/>
                  <a:gd name="T35" fmla="*/ 33 h 46"/>
                  <a:gd name="T36" fmla="*/ 114 w 145"/>
                  <a:gd name="T37" fmla="*/ 34 h 46"/>
                  <a:gd name="T38" fmla="*/ 104 w 145"/>
                  <a:gd name="T39" fmla="*/ 35 h 46"/>
                  <a:gd name="T40" fmla="*/ 98 w 145"/>
                  <a:gd name="T41" fmla="*/ 40 h 46"/>
                  <a:gd name="T42" fmla="*/ 90 w 145"/>
                  <a:gd name="T43" fmla="*/ 44 h 46"/>
                  <a:gd name="T44" fmla="*/ 80 w 145"/>
                  <a:gd name="T45" fmla="*/ 43 h 46"/>
                  <a:gd name="T46" fmla="*/ 73 w 145"/>
                  <a:gd name="T47" fmla="*/ 40 h 46"/>
                  <a:gd name="T48" fmla="*/ 67 w 145"/>
                  <a:gd name="T49" fmla="*/ 37 h 46"/>
                  <a:gd name="T50" fmla="*/ 60 w 145"/>
                  <a:gd name="T51" fmla="*/ 38 h 46"/>
                  <a:gd name="T52" fmla="*/ 50 w 145"/>
                  <a:gd name="T53" fmla="*/ 41 h 46"/>
                  <a:gd name="T54" fmla="*/ 38 w 145"/>
                  <a:gd name="T55" fmla="*/ 42 h 46"/>
                  <a:gd name="T56" fmla="*/ 22 w 145"/>
                  <a:gd name="T57" fmla="*/ 44 h 46"/>
                  <a:gd name="T58" fmla="*/ 7 w 145"/>
                  <a:gd name="T59" fmla="*/ 46 h 46"/>
                  <a:gd name="T60" fmla="*/ 3 w 145"/>
                  <a:gd name="T61" fmla="*/ 41 h 46"/>
                  <a:gd name="T62" fmla="*/ 0 w 145"/>
                  <a:gd name="T63" fmla="*/ 2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46">
                    <a:moveTo>
                      <a:pt x="0" y="20"/>
                    </a:moveTo>
                    <a:lnTo>
                      <a:pt x="5" y="20"/>
                    </a:lnTo>
                    <a:lnTo>
                      <a:pt x="12" y="19"/>
                    </a:lnTo>
                    <a:lnTo>
                      <a:pt x="20" y="19"/>
                    </a:lnTo>
                    <a:lnTo>
                      <a:pt x="28" y="18"/>
                    </a:lnTo>
                    <a:lnTo>
                      <a:pt x="34" y="17"/>
                    </a:lnTo>
                    <a:lnTo>
                      <a:pt x="39" y="17"/>
                    </a:lnTo>
                    <a:lnTo>
                      <a:pt x="45" y="15"/>
                    </a:lnTo>
                    <a:lnTo>
                      <a:pt x="51" y="15"/>
                    </a:lnTo>
                    <a:lnTo>
                      <a:pt x="56" y="14"/>
                    </a:lnTo>
                    <a:lnTo>
                      <a:pt x="59" y="14"/>
                    </a:lnTo>
                    <a:lnTo>
                      <a:pt x="62" y="14"/>
                    </a:lnTo>
                    <a:lnTo>
                      <a:pt x="65" y="14"/>
                    </a:lnTo>
                    <a:lnTo>
                      <a:pt x="68" y="8"/>
                    </a:lnTo>
                    <a:lnTo>
                      <a:pt x="73" y="4"/>
                    </a:lnTo>
                    <a:lnTo>
                      <a:pt x="77" y="2"/>
                    </a:lnTo>
                    <a:lnTo>
                      <a:pt x="84" y="0"/>
                    </a:lnTo>
                    <a:lnTo>
                      <a:pt x="90" y="2"/>
                    </a:lnTo>
                    <a:lnTo>
                      <a:pt x="95" y="3"/>
                    </a:lnTo>
                    <a:lnTo>
                      <a:pt x="99" y="6"/>
                    </a:lnTo>
                    <a:lnTo>
                      <a:pt x="103" y="10"/>
                    </a:lnTo>
                    <a:lnTo>
                      <a:pt x="107" y="10"/>
                    </a:lnTo>
                    <a:lnTo>
                      <a:pt x="112" y="10"/>
                    </a:lnTo>
                    <a:lnTo>
                      <a:pt x="118" y="8"/>
                    </a:lnTo>
                    <a:lnTo>
                      <a:pt x="124" y="8"/>
                    </a:lnTo>
                    <a:lnTo>
                      <a:pt x="129" y="8"/>
                    </a:lnTo>
                    <a:lnTo>
                      <a:pt x="134" y="7"/>
                    </a:lnTo>
                    <a:lnTo>
                      <a:pt x="138" y="7"/>
                    </a:lnTo>
                    <a:lnTo>
                      <a:pt x="141" y="7"/>
                    </a:lnTo>
                    <a:lnTo>
                      <a:pt x="143" y="12"/>
                    </a:lnTo>
                    <a:lnTo>
                      <a:pt x="145" y="19"/>
                    </a:lnTo>
                    <a:lnTo>
                      <a:pt x="145" y="26"/>
                    </a:lnTo>
                    <a:lnTo>
                      <a:pt x="145" y="32"/>
                    </a:lnTo>
                    <a:lnTo>
                      <a:pt x="141" y="32"/>
                    </a:lnTo>
                    <a:lnTo>
                      <a:pt x="135" y="33"/>
                    </a:lnTo>
                    <a:lnTo>
                      <a:pt x="128" y="33"/>
                    </a:lnTo>
                    <a:lnTo>
                      <a:pt x="121" y="33"/>
                    </a:lnTo>
                    <a:lnTo>
                      <a:pt x="114" y="34"/>
                    </a:lnTo>
                    <a:lnTo>
                      <a:pt x="109" y="34"/>
                    </a:lnTo>
                    <a:lnTo>
                      <a:pt x="104" y="35"/>
                    </a:lnTo>
                    <a:lnTo>
                      <a:pt x="102" y="35"/>
                    </a:lnTo>
                    <a:lnTo>
                      <a:pt x="98" y="40"/>
                    </a:lnTo>
                    <a:lnTo>
                      <a:pt x="95" y="42"/>
                    </a:lnTo>
                    <a:lnTo>
                      <a:pt x="90" y="44"/>
                    </a:lnTo>
                    <a:lnTo>
                      <a:pt x="84" y="44"/>
                    </a:lnTo>
                    <a:lnTo>
                      <a:pt x="80" y="43"/>
                    </a:lnTo>
                    <a:lnTo>
                      <a:pt x="76" y="42"/>
                    </a:lnTo>
                    <a:lnTo>
                      <a:pt x="73" y="40"/>
                    </a:lnTo>
                    <a:lnTo>
                      <a:pt x="69" y="37"/>
                    </a:lnTo>
                    <a:lnTo>
                      <a:pt x="67" y="37"/>
                    </a:lnTo>
                    <a:lnTo>
                      <a:pt x="64" y="38"/>
                    </a:lnTo>
                    <a:lnTo>
                      <a:pt x="60" y="38"/>
                    </a:lnTo>
                    <a:lnTo>
                      <a:pt x="56" y="40"/>
                    </a:lnTo>
                    <a:lnTo>
                      <a:pt x="50" y="41"/>
                    </a:lnTo>
                    <a:lnTo>
                      <a:pt x="44" y="42"/>
                    </a:lnTo>
                    <a:lnTo>
                      <a:pt x="38" y="42"/>
                    </a:lnTo>
                    <a:lnTo>
                      <a:pt x="33" y="43"/>
                    </a:lnTo>
                    <a:lnTo>
                      <a:pt x="22" y="44"/>
                    </a:lnTo>
                    <a:lnTo>
                      <a:pt x="14" y="45"/>
                    </a:lnTo>
                    <a:lnTo>
                      <a:pt x="7" y="46"/>
                    </a:lnTo>
                    <a:lnTo>
                      <a:pt x="3" y="46"/>
                    </a:lnTo>
                    <a:lnTo>
                      <a:pt x="3" y="41"/>
                    </a:lnTo>
                    <a:lnTo>
                      <a:pt x="1" y="34"/>
                    </a:lnTo>
                    <a:lnTo>
                      <a:pt x="0" y="27"/>
                    </a:lnTo>
                    <a:lnTo>
                      <a:pt x="0" y="20"/>
                    </a:lnTo>
                    <a:close/>
                  </a:path>
                </a:pathLst>
              </a:custGeom>
              <a:solidFill>
                <a:srgbClr val="C184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6" name="Freeform 480"/>
              <p:cNvSpPr>
                <a:spLocks noChangeAspect="1"/>
              </p:cNvSpPr>
              <p:nvPr/>
            </p:nvSpPr>
            <p:spPr bwMode="auto">
              <a:xfrm>
                <a:off x="1212" y="487"/>
                <a:ext cx="15" cy="5"/>
              </a:xfrm>
              <a:custGeom>
                <a:avLst/>
                <a:gdLst>
                  <a:gd name="T0" fmla="*/ 28 w 31"/>
                  <a:gd name="T1" fmla="*/ 0 h 11"/>
                  <a:gd name="T2" fmla="*/ 28 w 31"/>
                  <a:gd name="T3" fmla="*/ 0 h 11"/>
                  <a:gd name="T4" fmla="*/ 20 w 31"/>
                  <a:gd name="T5" fmla="*/ 1 h 11"/>
                  <a:gd name="T6" fmla="*/ 12 w 31"/>
                  <a:gd name="T7" fmla="*/ 1 h 11"/>
                  <a:gd name="T8" fmla="*/ 5 w 31"/>
                  <a:gd name="T9" fmla="*/ 3 h 11"/>
                  <a:gd name="T10" fmla="*/ 0 w 31"/>
                  <a:gd name="T11" fmla="*/ 1 h 11"/>
                  <a:gd name="T12" fmla="*/ 0 w 31"/>
                  <a:gd name="T13" fmla="*/ 11 h 11"/>
                  <a:gd name="T14" fmla="*/ 5 w 31"/>
                  <a:gd name="T15" fmla="*/ 9 h 11"/>
                  <a:gd name="T16" fmla="*/ 12 w 31"/>
                  <a:gd name="T17" fmla="*/ 8 h 11"/>
                  <a:gd name="T18" fmla="*/ 20 w 31"/>
                  <a:gd name="T19" fmla="*/ 8 h 11"/>
                  <a:gd name="T20" fmla="*/ 28 w 31"/>
                  <a:gd name="T21" fmla="*/ 7 h 11"/>
                  <a:gd name="T22" fmla="*/ 28 w 31"/>
                  <a:gd name="T23" fmla="*/ 7 h 11"/>
                  <a:gd name="T24" fmla="*/ 28 w 31"/>
                  <a:gd name="T25" fmla="*/ 7 h 11"/>
                  <a:gd name="T26" fmla="*/ 30 w 31"/>
                  <a:gd name="T27" fmla="*/ 6 h 11"/>
                  <a:gd name="T28" fmla="*/ 31 w 31"/>
                  <a:gd name="T29" fmla="*/ 4 h 11"/>
                  <a:gd name="T30" fmla="*/ 30 w 31"/>
                  <a:gd name="T31" fmla="*/ 1 h 11"/>
                  <a:gd name="T32" fmla="*/ 28 w 31"/>
                  <a:gd name="T3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1">
                    <a:moveTo>
                      <a:pt x="28" y="0"/>
                    </a:moveTo>
                    <a:lnTo>
                      <a:pt x="28" y="0"/>
                    </a:lnTo>
                    <a:lnTo>
                      <a:pt x="20" y="1"/>
                    </a:lnTo>
                    <a:lnTo>
                      <a:pt x="12" y="1"/>
                    </a:lnTo>
                    <a:lnTo>
                      <a:pt x="5" y="3"/>
                    </a:lnTo>
                    <a:lnTo>
                      <a:pt x="0" y="1"/>
                    </a:lnTo>
                    <a:lnTo>
                      <a:pt x="0" y="11"/>
                    </a:lnTo>
                    <a:lnTo>
                      <a:pt x="5" y="9"/>
                    </a:lnTo>
                    <a:lnTo>
                      <a:pt x="12" y="8"/>
                    </a:lnTo>
                    <a:lnTo>
                      <a:pt x="20" y="8"/>
                    </a:lnTo>
                    <a:lnTo>
                      <a:pt x="28" y="7"/>
                    </a:lnTo>
                    <a:lnTo>
                      <a:pt x="28" y="7"/>
                    </a:lnTo>
                    <a:lnTo>
                      <a:pt x="28" y="7"/>
                    </a:lnTo>
                    <a:lnTo>
                      <a:pt x="30" y="6"/>
                    </a:lnTo>
                    <a:lnTo>
                      <a:pt x="31" y="4"/>
                    </a:lnTo>
                    <a:lnTo>
                      <a:pt x="30" y="1"/>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7" name="Freeform 481"/>
              <p:cNvSpPr>
                <a:spLocks noChangeAspect="1"/>
              </p:cNvSpPr>
              <p:nvPr/>
            </p:nvSpPr>
            <p:spPr bwMode="auto">
              <a:xfrm>
                <a:off x="1225" y="484"/>
                <a:ext cx="21" cy="6"/>
              </a:xfrm>
              <a:custGeom>
                <a:avLst/>
                <a:gdLst>
                  <a:gd name="T0" fmla="*/ 33 w 41"/>
                  <a:gd name="T1" fmla="*/ 3 h 11"/>
                  <a:gd name="T2" fmla="*/ 37 w 41"/>
                  <a:gd name="T3" fmla="*/ 0 h 11"/>
                  <a:gd name="T4" fmla="*/ 34 w 41"/>
                  <a:gd name="T5" fmla="*/ 0 h 11"/>
                  <a:gd name="T6" fmla="*/ 31 w 41"/>
                  <a:gd name="T7" fmla="*/ 0 h 11"/>
                  <a:gd name="T8" fmla="*/ 28 w 41"/>
                  <a:gd name="T9" fmla="*/ 1 h 11"/>
                  <a:gd name="T10" fmla="*/ 23 w 41"/>
                  <a:gd name="T11" fmla="*/ 2 h 11"/>
                  <a:gd name="T12" fmla="*/ 17 w 41"/>
                  <a:gd name="T13" fmla="*/ 2 h 11"/>
                  <a:gd name="T14" fmla="*/ 11 w 41"/>
                  <a:gd name="T15" fmla="*/ 3 h 11"/>
                  <a:gd name="T16" fmla="*/ 6 w 41"/>
                  <a:gd name="T17" fmla="*/ 3 h 11"/>
                  <a:gd name="T18" fmla="*/ 0 w 41"/>
                  <a:gd name="T19" fmla="*/ 4 h 11"/>
                  <a:gd name="T20" fmla="*/ 0 w 41"/>
                  <a:gd name="T21" fmla="*/ 11 h 11"/>
                  <a:gd name="T22" fmla="*/ 6 w 41"/>
                  <a:gd name="T23" fmla="*/ 10 h 11"/>
                  <a:gd name="T24" fmla="*/ 11 w 41"/>
                  <a:gd name="T25" fmla="*/ 10 h 11"/>
                  <a:gd name="T26" fmla="*/ 17 w 41"/>
                  <a:gd name="T27" fmla="*/ 9 h 11"/>
                  <a:gd name="T28" fmla="*/ 23 w 41"/>
                  <a:gd name="T29" fmla="*/ 9 h 11"/>
                  <a:gd name="T30" fmla="*/ 28 w 41"/>
                  <a:gd name="T31" fmla="*/ 8 h 11"/>
                  <a:gd name="T32" fmla="*/ 31 w 41"/>
                  <a:gd name="T33" fmla="*/ 9 h 11"/>
                  <a:gd name="T34" fmla="*/ 34 w 41"/>
                  <a:gd name="T35" fmla="*/ 9 h 11"/>
                  <a:gd name="T36" fmla="*/ 37 w 41"/>
                  <a:gd name="T37" fmla="*/ 9 h 11"/>
                  <a:gd name="T38" fmla="*/ 40 w 41"/>
                  <a:gd name="T39" fmla="*/ 5 h 11"/>
                  <a:gd name="T40" fmla="*/ 37 w 41"/>
                  <a:gd name="T41" fmla="*/ 9 h 11"/>
                  <a:gd name="T42" fmla="*/ 40 w 41"/>
                  <a:gd name="T43" fmla="*/ 8 h 11"/>
                  <a:gd name="T44" fmla="*/ 41 w 41"/>
                  <a:gd name="T45" fmla="*/ 4 h 11"/>
                  <a:gd name="T46" fmla="*/ 40 w 41"/>
                  <a:gd name="T47" fmla="*/ 1 h 11"/>
                  <a:gd name="T48" fmla="*/ 37 w 41"/>
                  <a:gd name="T49" fmla="*/ 0 h 11"/>
                  <a:gd name="T50" fmla="*/ 33 w 41"/>
                  <a:gd name="T5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1">
                    <a:moveTo>
                      <a:pt x="33" y="3"/>
                    </a:moveTo>
                    <a:lnTo>
                      <a:pt x="37" y="0"/>
                    </a:lnTo>
                    <a:lnTo>
                      <a:pt x="34" y="0"/>
                    </a:lnTo>
                    <a:lnTo>
                      <a:pt x="31" y="0"/>
                    </a:lnTo>
                    <a:lnTo>
                      <a:pt x="28" y="1"/>
                    </a:lnTo>
                    <a:lnTo>
                      <a:pt x="23" y="2"/>
                    </a:lnTo>
                    <a:lnTo>
                      <a:pt x="17" y="2"/>
                    </a:lnTo>
                    <a:lnTo>
                      <a:pt x="11" y="3"/>
                    </a:lnTo>
                    <a:lnTo>
                      <a:pt x="6" y="3"/>
                    </a:lnTo>
                    <a:lnTo>
                      <a:pt x="0" y="4"/>
                    </a:lnTo>
                    <a:lnTo>
                      <a:pt x="0" y="11"/>
                    </a:lnTo>
                    <a:lnTo>
                      <a:pt x="6" y="10"/>
                    </a:lnTo>
                    <a:lnTo>
                      <a:pt x="11" y="10"/>
                    </a:lnTo>
                    <a:lnTo>
                      <a:pt x="17" y="9"/>
                    </a:lnTo>
                    <a:lnTo>
                      <a:pt x="23" y="9"/>
                    </a:lnTo>
                    <a:lnTo>
                      <a:pt x="28" y="8"/>
                    </a:lnTo>
                    <a:lnTo>
                      <a:pt x="31" y="9"/>
                    </a:lnTo>
                    <a:lnTo>
                      <a:pt x="34" y="9"/>
                    </a:lnTo>
                    <a:lnTo>
                      <a:pt x="37" y="9"/>
                    </a:lnTo>
                    <a:lnTo>
                      <a:pt x="40" y="5"/>
                    </a:lnTo>
                    <a:lnTo>
                      <a:pt x="37" y="9"/>
                    </a:lnTo>
                    <a:lnTo>
                      <a:pt x="40" y="8"/>
                    </a:lnTo>
                    <a:lnTo>
                      <a:pt x="41" y="4"/>
                    </a:lnTo>
                    <a:lnTo>
                      <a:pt x="40" y="1"/>
                    </a:lnTo>
                    <a:lnTo>
                      <a:pt x="37" y="0"/>
                    </a:lnTo>
                    <a:lnTo>
                      <a:pt x="3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8" name="Freeform 482"/>
              <p:cNvSpPr>
                <a:spLocks noChangeAspect="1"/>
              </p:cNvSpPr>
              <p:nvPr/>
            </p:nvSpPr>
            <p:spPr bwMode="auto">
              <a:xfrm>
                <a:off x="1242" y="477"/>
                <a:ext cx="12" cy="10"/>
              </a:xfrm>
              <a:custGeom>
                <a:avLst/>
                <a:gdLst>
                  <a:gd name="T0" fmla="*/ 23 w 23"/>
                  <a:gd name="T1" fmla="*/ 0 h 19"/>
                  <a:gd name="T2" fmla="*/ 23 w 23"/>
                  <a:gd name="T3" fmla="*/ 0 h 19"/>
                  <a:gd name="T4" fmla="*/ 15 w 23"/>
                  <a:gd name="T5" fmla="*/ 2 h 19"/>
                  <a:gd name="T6" fmla="*/ 10 w 23"/>
                  <a:gd name="T7" fmla="*/ 4 h 19"/>
                  <a:gd name="T8" fmla="*/ 4 w 23"/>
                  <a:gd name="T9" fmla="*/ 10 h 19"/>
                  <a:gd name="T10" fmla="*/ 0 w 23"/>
                  <a:gd name="T11" fmla="*/ 17 h 19"/>
                  <a:gd name="T12" fmla="*/ 7 w 23"/>
                  <a:gd name="T13" fmla="*/ 19 h 19"/>
                  <a:gd name="T14" fmla="*/ 11 w 23"/>
                  <a:gd name="T15" fmla="*/ 15 h 19"/>
                  <a:gd name="T16" fmla="*/ 14 w 23"/>
                  <a:gd name="T17" fmla="*/ 11 h 19"/>
                  <a:gd name="T18" fmla="*/ 18 w 23"/>
                  <a:gd name="T19" fmla="*/ 9 h 19"/>
                  <a:gd name="T20" fmla="*/ 23 w 23"/>
                  <a:gd name="T21" fmla="*/ 9 h 19"/>
                  <a:gd name="T22" fmla="*/ 23 w 23"/>
                  <a:gd name="T23" fmla="*/ 9 h 19"/>
                  <a:gd name="T24" fmla="*/ 23 w 23"/>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9">
                    <a:moveTo>
                      <a:pt x="23" y="0"/>
                    </a:moveTo>
                    <a:lnTo>
                      <a:pt x="23" y="0"/>
                    </a:lnTo>
                    <a:lnTo>
                      <a:pt x="15" y="2"/>
                    </a:lnTo>
                    <a:lnTo>
                      <a:pt x="10" y="4"/>
                    </a:lnTo>
                    <a:lnTo>
                      <a:pt x="4" y="10"/>
                    </a:lnTo>
                    <a:lnTo>
                      <a:pt x="0" y="17"/>
                    </a:lnTo>
                    <a:lnTo>
                      <a:pt x="7" y="19"/>
                    </a:lnTo>
                    <a:lnTo>
                      <a:pt x="11" y="15"/>
                    </a:lnTo>
                    <a:lnTo>
                      <a:pt x="14" y="11"/>
                    </a:lnTo>
                    <a:lnTo>
                      <a:pt x="18" y="9"/>
                    </a:lnTo>
                    <a:lnTo>
                      <a:pt x="23" y="9"/>
                    </a:lnTo>
                    <a:lnTo>
                      <a:pt x="23" y="9"/>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79" name="Freeform 483"/>
              <p:cNvSpPr>
                <a:spLocks noChangeAspect="1"/>
              </p:cNvSpPr>
              <p:nvPr/>
            </p:nvSpPr>
            <p:spPr bwMode="auto">
              <a:xfrm>
                <a:off x="1254" y="477"/>
                <a:ext cx="11" cy="10"/>
              </a:xfrm>
              <a:custGeom>
                <a:avLst/>
                <a:gdLst>
                  <a:gd name="T0" fmla="*/ 19 w 22"/>
                  <a:gd name="T1" fmla="*/ 9 h 18"/>
                  <a:gd name="T2" fmla="*/ 22 w 22"/>
                  <a:gd name="T3" fmla="*/ 11 h 18"/>
                  <a:gd name="T4" fmla="*/ 18 w 22"/>
                  <a:gd name="T5" fmla="*/ 7 h 18"/>
                  <a:gd name="T6" fmla="*/ 12 w 22"/>
                  <a:gd name="T7" fmla="*/ 3 h 18"/>
                  <a:gd name="T8" fmla="*/ 6 w 22"/>
                  <a:gd name="T9" fmla="*/ 2 h 18"/>
                  <a:gd name="T10" fmla="*/ 0 w 22"/>
                  <a:gd name="T11" fmla="*/ 0 h 18"/>
                  <a:gd name="T12" fmla="*/ 0 w 22"/>
                  <a:gd name="T13" fmla="*/ 9 h 18"/>
                  <a:gd name="T14" fmla="*/ 6 w 22"/>
                  <a:gd name="T15" fmla="*/ 9 h 18"/>
                  <a:gd name="T16" fmla="*/ 10 w 22"/>
                  <a:gd name="T17" fmla="*/ 10 h 18"/>
                  <a:gd name="T18" fmla="*/ 13 w 22"/>
                  <a:gd name="T19" fmla="*/ 14 h 18"/>
                  <a:gd name="T20" fmla="*/ 15 w 22"/>
                  <a:gd name="T21" fmla="*/ 16 h 18"/>
                  <a:gd name="T22" fmla="*/ 19 w 22"/>
                  <a:gd name="T23" fmla="*/ 18 h 18"/>
                  <a:gd name="T24" fmla="*/ 15 w 22"/>
                  <a:gd name="T25" fmla="*/ 16 h 18"/>
                  <a:gd name="T26" fmla="*/ 18 w 22"/>
                  <a:gd name="T27" fmla="*/ 18 h 18"/>
                  <a:gd name="T28" fmla="*/ 21 w 22"/>
                  <a:gd name="T29" fmla="*/ 17 h 18"/>
                  <a:gd name="T30" fmla="*/ 22 w 22"/>
                  <a:gd name="T31" fmla="*/ 15 h 18"/>
                  <a:gd name="T32" fmla="*/ 22 w 22"/>
                  <a:gd name="T33" fmla="*/ 11 h 18"/>
                  <a:gd name="T34" fmla="*/ 19 w 22"/>
                  <a:gd name="T3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8">
                    <a:moveTo>
                      <a:pt x="19" y="9"/>
                    </a:moveTo>
                    <a:lnTo>
                      <a:pt x="22" y="11"/>
                    </a:lnTo>
                    <a:lnTo>
                      <a:pt x="18" y="7"/>
                    </a:lnTo>
                    <a:lnTo>
                      <a:pt x="12" y="3"/>
                    </a:lnTo>
                    <a:lnTo>
                      <a:pt x="6" y="2"/>
                    </a:lnTo>
                    <a:lnTo>
                      <a:pt x="0" y="0"/>
                    </a:lnTo>
                    <a:lnTo>
                      <a:pt x="0" y="9"/>
                    </a:lnTo>
                    <a:lnTo>
                      <a:pt x="6" y="9"/>
                    </a:lnTo>
                    <a:lnTo>
                      <a:pt x="10" y="10"/>
                    </a:lnTo>
                    <a:lnTo>
                      <a:pt x="13" y="14"/>
                    </a:lnTo>
                    <a:lnTo>
                      <a:pt x="15" y="16"/>
                    </a:lnTo>
                    <a:lnTo>
                      <a:pt x="19" y="18"/>
                    </a:lnTo>
                    <a:lnTo>
                      <a:pt x="15" y="16"/>
                    </a:lnTo>
                    <a:lnTo>
                      <a:pt x="18" y="18"/>
                    </a:lnTo>
                    <a:lnTo>
                      <a:pt x="21" y="17"/>
                    </a:lnTo>
                    <a:lnTo>
                      <a:pt x="22" y="15"/>
                    </a:lnTo>
                    <a:lnTo>
                      <a:pt x="22" y="11"/>
                    </a:lnTo>
                    <a:lnTo>
                      <a:pt x="1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0" name="Freeform 484"/>
              <p:cNvSpPr>
                <a:spLocks noChangeAspect="1"/>
              </p:cNvSpPr>
              <p:nvPr/>
            </p:nvSpPr>
            <p:spPr bwMode="auto">
              <a:xfrm>
                <a:off x="1263" y="481"/>
                <a:ext cx="21" cy="6"/>
              </a:xfrm>
              <a:custGeom>
                <a:avLst/>
                <a:gdLst>
                  <a:gd name="T0" fmla="*/ 40 w 42"/>
                  <a:gd name="T1" fmla="*/ 2 h 11"/>
                  <a:gd name="T2" fmla="*/ 38 w 42"/>
                  <a:gd name="T3" fmla="*/ 0 h 11"/>
                  <a:gd name="T4" fmla="*/ 35 w 42"/>
                  <a:gd name="T5" fmla="*/ 0 h 11"/>
                  <a:gd name="T6" fmla="*/ 31 w 42"/>
                  <a:gd name="T7" fmla="*/ 1 h 11"/>
                  <a:gd name="T8" fmla="*/ 26 w 42"/>
                  <a:gd name="T9" fmla="*/ 2 h 11"/>
                  <a:gd name="T10" fmla="*/ 21 w 42"/>
                  <a:gd name="T11" fmla="*/ 1 h 11"/>
                  <a:gd name="T12" fmla="*/ 15 w 42"/>
                  <a:gd name="T13" fmla="*/ 2 h 11"/>
                  <a:gd name="T14" fmla="*/ 9 w 42"/>
                  <a:gd name="T15" fmla="*/ 3 h 11"/>
                  <a:gd name="T16" fmla="*/ 4 w 42"/>
                  <a:gd name="T17" fmla="*/ 2 h 11"/>
                  <a:gd name="T18" fmla="*/ 0 w 42"/>
                  <a:gd name="T19" fmla="*/ 2 h 11"/>
                  <a:gd name="T20" fmla="*/ 0 w 42"/>
                  <a:gd name="T21" fmla="*/ 11 h 11"/>
                  <a:gd name="T22" fmla="*/ 4 w 42"/>
                  <a:gd name="T23" fmla="*/ 11 h 11"/>
                  <a:gd name="T24" fmla="*/ 9 w 42"/>
                  <a:gd name="T25" fmla="*/ 10 h 11"/>
                  <a:gd name="T26" fmla="*/ 15 w 42"/>
                  <a:gd name="T27" fmla="*/ 9 h 11"/>
                  <a:gd name="T28" fmla="*/ 21 w 42"/>
                  <a:gd name="T29" fmla="*/ 10 h 11"/>
                  <a:gd name="T30" fmla="*/ 26 w 42"/>
                  <a:gd name="T31" fmla="*/ 9 h 11"/>
                  <a:gd name="T32" fmla="*/ 31 w 42"/>
                  <a:gd name="T33" fmla="*/ 8 h 11"/>
                  <a:gd name="T34" fmla="*/ 35 w 42"/>
                  <a:gd name="T35" fmla="*/ 9 h 11"/>
                  <a:gd name="T36" fmla="*/ 38 w 42"/>
                  <a:gd name="T37" fmla="*/ 9 h 11"/>
                  <a:gd name="T38" fmla="*/ 35 w 42"/>
                  <a:gd name="T39" fmla="*/ 7 h 11"/>
                  <a:gd name="T40" fmla="*/ 38 w 42"/>
                  <a:gd name="T41" fmla="*/ 9 h 11"/>
                  <a:gd name="T42" fmla="*/ 41 w 42"/>
                  <a:gd name="T43" fmla="*/ 8 h 11"/>
                  <a:gd name="T44" fmla="*/ 42 w 42"/>
                  <a:gd name="T45" fmla="*/ 4 h 11"/>
                  <a:gd name="T46" fmla="*/ 41 w 42"/>
                  <a:gd name="T47" fmla="*/ 1 h 11"/>
                  <a:gd name="T48" fmla="*/ 38 w 42"/>
                  <a:gd name="T49" fmla="*/ 0 h 11"/>
                  <a:gd name="T50" fmla="*/ 40 w 42"/>
                  <a:gd name="T5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11">
                    <a:moveTo>
                      <a:pt x="40" y="2"/>
                    </a:moveTo>
                    <a:lnTo>
                      <a:pt x="38" y="0"/>
                    </a:lnTo>
                    <a:lnTo>
                      <a:pt x="35" y="0"/>
                    </a:lnTo>
                    <a:lnTo>
                      <a:pt x="31" y="1"/>
                    </a:lnTo>
                    <a:lnTo>
                      <a:pt x="26" y="2"/>
                    </a:lnTo>
                    <a:lnTo>
                      <a:pt x="21" y="1"/>
                    </a:lnTo>
                    <a:lnTo>
                      <a:pt x="15" y="2"/>
                    </a:lnTo>
                    <a:lnTo>
                      <a:pt x="9" y="3"/>
                    </a:lnTo>
                    <a:lnTo>
                      <a:pt x="4" y="2"/>
                    </a:lnTo>
                    <a:lnTo>
                      <a:pt x="0" y="2"/>
                    </a:lnTo>
                    <a:lnTo>
                      <a:pt x="0" y="11"/>
                    </a:lnTo>
                    <a:lnTo>
                      <a:pt x="4" y="11"/>
                    </a:lnTo>
                    <a:lnTo>
                      <a:pt x="9" y="10"/>
                    </a:lnTo>
                    <a:lnTo>
                      <a:pt x="15" y="9"/>
                    </a:lnTo>
                    <a:lnTo>
                      <a:pt x="21" y="10"/>
                    </a:lnTo>
                    <a:lnTo>
                      <a:pt x="26" y="9"/>
                    </a:lnTo>
                    <a:lnTo>
                      <a:pt x="31" y="8"/>
                    </a:lnTo>
                    <a:lnTo>
                      <a:pt x="35" y="9"/>
                    </a:lnTo>
                    <a:lnTo>
                      <a:pt x="38" y="9"/>
                    </a:lnTo>
                    <a:lnTo>
                      <a:pt x="35" y="7"/>
                    </a:lnTo>
                    <a:lnTo>
                      <a:pt x="38" y="9"/>
                    </a:lnTo>
                    <a:lnTo>
                      <a:pt x="41" y="8"/>
                    </a:lnTo>
                    <a:lnTo>
                      <a:pt x="42" y="4"/>
                    </a:lnTo>
                    <a:lnTo>
                      <a:pt x="41" y="1"/>
                    </a:lnTo>
                    <a:lnTo>
                      <a:pt x="38" y="0"/>
                    </a:lnTo>
                    <a:lnTo>
                      <a:pt x="4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1" name="Freeform 485"/>
              <p:cNvSpPr>
                <a:spLocks noChangeAspect="1"/>
              </p:cNvSpPr>
              <p:nvPr/>
            </p:nvSpPr>
            <p:spPr bwMode="auto">
              <a:xfrm>
                <a:off x="1281" y="482"/>
                <a:ext cx="5" cy="15"/>
              </a:xfrm>
              <a:custGeom>
                <a:avLst/>
                <a:gdLst>
                  <a:gd name="T0" fmla="*/ 7 w 12"/>
                  <a:gd name="T1" fmla="*/ 30 h 30"/>
                  <a:gd name="T2" fmla="*/ 11 w 12"/>
                  <a:gd name="T3" fmla="*/ 27 h 30"/>
                  <a:gd name="T4" fmla="*/ 12 w 12"/>
                  <a:gd name="T5" fmla="*/ 21 h 30"/>
                  <a:gd name="T6" fmla="*/ 11 w 12"/>
                  <a:gd name="T7" fmla="*/ 14 h 30"/>
                  <a:gd name="T8" fmla="*/ 9 w 12"/>
                  <a:gd name="T9" fmla="*/ 6 h 30"/>
                  <a:gd name="T10" fmla="*/ 5 w 12"/>
                  <a:gd name="T11" fmla="*/ 0 h 30"/>
                  <a:gd name="T12" fmla="*/ 0 w 12"/>
                  <a:gd name="T13" fmla="*/ 5 h 30"/>
                  <a:gd name="T14" fmla="*/ 2 w 12"/>
                  <a:gd name="T15" fmla="*/ 8 h 30"/>
                  <a:gd name="T16" fmla="*/ 4 w 12"/>
                  <a:gd name="T17" fmla="*/ 14 h 30"/>
                  <a:gd name="T18" fmla="*/ 3 w 12"/>
                  <a:gd name="T19" fmla="*/ 21 h 30"/>
                  <a:gd name="T20" fmla="*/ 4 w 12"/>
                  <a:gd name="T21" fmla="*/ 27 h 30"/>
                  <a:gd name="T22" fmla="*/ 7 w 12"/>
                  <a:gd name="T23" fmla="*/ 23 h 30"/>
                  <a:gd name="T24" fmla="*/ 4 w 12"/>
                  <a:gd name="T25" fmla="*/ 27 h 30"/>
                  <a:gd name="T26" fmla="*/ 5 w 12"/>
                  <a:gd name="T27" fmla="*/ 29 h 30"/>
                  <a:gd name="T28" fmla="*/ 7 w 12"/>
                  <a:gd name="T29" fmla="*/ 30 h 30"/>
                  <a:gd name="T30" fmla="*/ 10 w 12"/>
                  <a:gd name="T31" fmla="*/ 29 h 30"/>
                  <a:gd name="T32" fmla="*/ 11 w 12"/>
                  <a:gd name="T33" fmla="*/ 27 h 30"/>
                  <a:gd name="T34" fmla="*/ 7 w 12"/>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30">
                    <a:moveTo>
                      <a:pt x="7" y="30"/>
                    </a:moveTo>
                    <a:lnTo>
                      <a:pt x="11" y="27"/>
                    </a:lnTo>
                    <a:lnTo>
                      <a:pt x="12" y="21"/>
                    </a:lnTo>
                    <a:lnTo>
                      <a:pt x="11" y="14"/>
                    </a:lnTo>
                    <a:lnTo>
                      <a:pt x="9" y="6"/>
                    </a:lnTo>
                    <a:lnTo>
                      <a:pt x="5" y="0"/>
                    </a:lnTo>
                    <a:lnTo>
                      <a:pt x="0" y="5"/>
                    </a:lnTo>
                    <a:lnTo>
                      <a:pt x="2" y="8"/>
                    </a:lnTo>
                    <a:lnTo>
                      <a:pt x="4" y="14"/>
                    </a:lnTo>
                    <a:lnTo>
                      <a:pt x="3" y="21"/>
                    </a:lnTo>
                    <a:lnTo>
                      <a:pt x="4" y="27"/>
                    </a:lnTo>
                    <a:lnTo>
                      <a:pt x="7" y="23"/>
                    </a:lnTo>
                    <a:lnTo>
                      <a:pt x="4" y="27"/>
                    </a:lnTo>
                    <a:lnTo>
                      <a:pt x="5" y="29"/>
                    </a:lnTo>
                    <a:lnTo>
                      <a:pt x="7" y="30"/>
                    </a:lnTo>
                    <a:lnTo>
                      <a:pt x="10" y="29"/>
                    </a:lnTo>
                    <a:lnTo>
                      <a:pt x="11" y="27"/>
                    </a:lnTo>
                    <a:lnTo>
                      <a:pt x="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2" name="Freeform 486"/>
              <p:cNvSpPr>
                <a:spLocks noChangeAspect="1"/>
              </p:cNvSpPr>
              <p:nvPr/>
            </p:nvSpPr>
            <p:spPr bwMode="auto">
              <a:xfrm>
                <a:off x="1261" y="494"/>
                <a:ext cx="23" cy="5"/>
              </a:xfrm>
              <a:custGeom>
                <a:avLst/>
                <a:gdLst>
                  <a:gd name="T0" fmla="*/ 7 w 47"/>
                  <a:gd name="T1" fmla="*/ 8 h 10"/>
                  <a:gd name="T2" fmla="*/ 4 w 47"/>
                  <a:gd name="T3" fmla="*/ 10 h 10"/>
                  <a:gd name="T4" fmla="*/ 6 w 47"/>
                  <a:gd name="T5" fmla="*/ 10 h 10"/>
                  <a:gd name="T6" fmla="*/ 11 w 47"/>
                  <a:gd name="T7" fmla="*/ 9 h 10"/>
                  <a:gd name="T8" fmla="*/ 16 w 47"/>
                  <a:gd name="T9" fmla="*/ 9 h 10"/>
                  <a:gd name="T10" fmla="*/ 23 w 47"/>
                  <a:gd name="T11" fmla="*/ 8 h 10"/>
                  <a:gd name="T12" fmla="*/ 30 w 47"/>
                  <a:gd name="T13" fmla="*/ 9 h 10"/>
                  <a:gd name="T14" fmla="*/ 37 w 47"/>
                  <a:gd name="T15" fmla="*/ 8 h 10"/>
                  <a:gd name="T16" fmla="*/ 43 w 47"/>
                  <a:gd name="T17" fmla="*/ 7 h 10"/>
                  <a:gd name="T18" fmla="*/ 47 w 47"/>
                  <a:gd name="T19" fmla="*/ 7 h 10"/>
                  <a:gd name="T20" fmla="*/ 47 w 47"/>
                  <a:gd name="T21" fmla="*/ 0 h 10"/>
                  <a:gd name="T22" fmla="*/ 43 w 47"/>
                  <a:gd name="T23" fmla="*/ 0 h 10"/>
                  <a:gd name="T24" fmla="*/ 37 w 47"/>
                  <a:gd name="T25" fmla="*/ 1 h 10"/>
                  <a:gd name="T26" fmla="*/ 30 w 47"/>
                  <a:gd name="T27" fmla="*/ 0 h 10"/>
                  <a:gd name="T28" fmla="*/ 23 w 47"/>
                  <a:gd name="T29" fmla="*/ 1 h 10"/>
                  <a:gd name="T30" fmla="*/ 16 w 47"/>
                  <a:gd name="T31" fmla="*/ 2 h 10"/>
                  <a:gd name="T32" fmla="*/ 11 w 47"/>
                  <a:gd name="T33" fmla="*/ 2 h 10"/>
                  <a:gd name="T34" fmla="*/ 6 w 47"/>
                  <a:gd name="T35" fmla="*/ 4 h 10"/>
                  <a:gd name="T36" fmla="*/ 4 w 47"/>
                  <a:gd name="T37" fmla="*/ 4 h 10"/>
                  <a:gd name="T38" fmla="*/ 0 w 47"/>
                  <a:gd name="T39" fmla="*/ 6 h 10"/>
                  <a:gd name="T40" fmla="*/ 4 w 47"/>
                  <a:gd name="T41" fmla="*/ 4 h 10"/>
                  <a:gd name="T42" fmla="*/ 1 w 47"/>
                  <a:gd name="T43" fmla="*/ 5 h 10"/>
                  <a:gd name="T44" fmla="*/ 0 w 47"/>
                  <a:gd name="T45" fmla="*/ 7 h 10"/>
                  <a:gd name="T46" fmla="*/ 1 w 47"/>
                  <a:gd name="T47" fmla="*/ 9 h 10"/>
                  <a:gd name="T48" fmla="*/ 4 w 47"/>
                  <a:gd name="T49" fmla="*/ 10 h 10"/>
                  <a:gd name="T50" fmla="*/ 7 w 47"/>
                  <a:gd name="T5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10">
                    <a:moveTo>
                      <a:pt x="7" y="8"/>
                    </a:moveTo>
                    <a:lnTo>
                      <a:pt x="4" y="10"/>
                    </a:lnTo>
                    <a:lnTo>
                      <a:pt x="6" y="10"/>
                    </a:lnTo>
                    <a:lnTo>
                      <a:pt x="11" y="9"/>
                    </a:lnTo>
                    <a:lnTo>
                      <a:pt x="16" y="9"/>
                    </a:lnTo>
                    <a:lnTo>
                      <a:pt x="23" y="8"/>
                    </a:lnTo>
                    <a:lnTo>
                      <a:pt x="30" y="9"/>
                    </a:lnTo>
                    <a:lnTo>
                      <a:pt x="37" y="8"/>
                    </a:lnTo>
                    <a:lnTo>
                      <a:pt x="43" y="7"/>
                    </a:lnTo>
                    <a:lnTo>
                      <a:pt x="47" y="7"/>
                    </a:lnTo>
                    <a:lnTo>
                      <a:pt x="47" y="0"/>
                    </a:lnTo>
                    <a:lnTo>
                      <a:pt x="43" y="0"/>
                    </a:lnTo>
                    <a:lnTo>
                      <a:pt x="37" y="1"/>
                    </a:lnTo>
                    <a:lnTo>
                      <a:pt x="30" y="0"/>
                    </a:lnTo>
                    <a:lnTo>
                      <a:pt x="23" y="1"/>
                    </a:lnTo>
                    <a:lnTo>
                      <a:pt x="16" y="2"/>
                    </a:lnTo>
                    <a:lnTo>
                      <a:pt x="11" y="2"/>
                    </a:lnTo>
                    <a:lnTo>
                      <a:pt x="6" y="4"/>
                    </a:lnTo>
                    <a:lnTo>
                      <a:pt x="4" y="4"/>
                    </a:lnTo>
                    <a:lnTo>
                      <a:pt x="0" y="6"/>
                    </a:lnTo>
                    <a:lnTo>
                      <a:pt x="4" y="4"/>
                    </a:lnTo>
                    <a:lnTo>
                      <a:pt x="1" y="5"/>
                    </a:lnTo>
                    <a:lnTo>
                      <a:pt x="0" y="7"/>
                    </a:lnTo>
                    <a:lnTo>
                      <a:pt x="1" y="9"/>
                    </a:lnTo>
                    <a:lnTo>
                      <a:pt x="4" y="10"/>
                    </a:lnTo>
                    <a:lnTo>
                      <a:pt x="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3" name="Freeform 487"/>
              <p:cNvSpPr>
                <a:spLocks noChangeAspect="1"/>
              </p:cNvSpPr>
              <p:nvPr/>
            </p:nvSpPr>
            <p:spPr bwMode="auto">
              <a:xfrm>
                <a:off x="1254" y="496"/>
                <a:ext cx="10" cy="8"/>
              </a:xfrm>
              <a:custGeom>
                <a:avLst/>
                <a:gdLst>
                  <a:gd name="T0" fmla="*/ 0 w 21"/>
                  <a:gd name="T1" fmla="*/ 15 h 15"/>
                  <a:gd name="T2" fmla="*/ 0 w 21"/>
                  <a:gd name="T3" fmla="*/ 15 h 15"/>
                  <a:gd name="T4" fmla="*/ 6 w 21"/>
                  <a:gd name="T5" fmla="*/ 14 h 15"/>
                  <a:gd name="T6" fmla="*/ 12 w 21"/>
                  <a:gd name="T7" fmla="*/ 11 h 15"/>
                  <a:gd name="T8" fmla="*/ 16 w 21"/>
                  <a:gd name="T9" fmla="*/ 8 h 15"/>
                  <a:gd name="T10" fmla="*/ 21 w 21"/>
                  <a:gd name="T11" fmla="*/ 2 h 15"/>
                  <a:gd name="T12" fmla="*/ 14 w 21"/>
                  <a:gd name="T13" fmla="*/ 0 h 15"/>
                  <a:gd name="T14" fmla="*/ 12 w 21"/>
                  <a:gd name="T15" fmla="*/ 3 h 15"/>
                  <a:gd name="T16" fmla="*/ 10 w 21"/>
                  <a:gd name="T17" fmla="*/ 4 h 15"/>
                  <a:gd name="T18" fmla="*/ 6 w 21"/>
                  <a:gd name="T19" fmla="*/ 7 h 15"/>
                  <a:gd name="T20" fmla="*/ 0 w 21"/>
                  <a:gd name="T21" fmla="*/ 6 h 15"/>
                  <a:gd name="T22" fmla="*/ 0 w 21"/>
                  <a:gd name="T23" fmla="*/ 6 h 15"/>
                  <a:gd name="T24" fmla="*/ 0 w 21"/>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5">
                    <a:moveTo>
                      <a:pt x="0" y="15"/>
                    </a:moveTo>
                    <a:lnTo>
                      <a:pt x="0" y="15"/>
                    </a:lnTo>
                    <a:lnTo>
                      <a:pt x="6" y="14"/>
                    </a:lnTo>
                    <a:lnTo>
                      <a:pt x="12" y="11"/>
                    </a:lnTo>
                    <a:lnTo>
                      <a:pt x="16" y="8"/>
                    </a:lnTo>
                    <a:lnTo>
                      <a:pt x="21" y="2"/>
                    </a:lnTo>
                    <a:lnTo>
                      <a:pt x="14" y="0"/>
                    </a:lnTo>
                    <a:lnTo>
                      <a:pt x="12" y="3"/>
                    </a:lnTo>
                    <a:lnTo>
                      <a:pt x="10" y="4"/>
                    </a:lnTo>
                    <a:lnTo>
                      <a:pt x="6" y="7"/>
                    </a:lnTo>
                    <a:lnTo>
                      <a:pt x="0" y="6"/>
                    </a:lnTo>
                    <a:lnTo>
                      <a:pt x="0" y="6"/>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4" name="Freeform 488"/>
              <p:cNvSpPr>
                <a:spLocks noChangeAspect="1"/>
              </p:cNvSpPr>
              <p:nvPr/>
            </p:nvSpPr>
            <p:spPr bwMode="auto">
              <a:xfrm>
                <a:off x="1245" y="496"/>
                <a:ext cx="9" cy="8"/>
              </a:xfrm>
              <a:custGeom>
                <a:avLst/>
                <a:gdLst>
                  <a:gd name="T0" fmla="*/ 2 w 17"/>
                  <a:gd name="T1" fmla="*/ 7 h 15"/>
                  <a:gd name="T2" fmla="*/ 0 w 17"/>
                  <a:gd name="T3" fmla="*/ 6 h 15"/>
                  <a:gd name="T4" fmla="*/ 4 w 17"/>
                  <a:gd name="T5" fmla="*/ 9 h 15"/>
                  <a:gd name="T6" fmla="*/ 8 w 17"/>
                  <a:gd name="T7" fmla="*/ 11 h 15"/>
                  <a:gd name="T8" fmla="*/ 12 w 17"/>
                  <a:gd name="T9" fmla="*/ 12 h 15"/>
                  <a:gd name="T10" fmla="*/ 17 w 17"/>
                  <a:gd name="T11" fmla="*/ 15 h 15"/>
                  <a:gd name="T12" fmla="*/ 17 w 17"/>
                  <a:gd name="T13" fmla="*/ 6 h 15"/>
                  <a:gd name="T14" fmla="*/ 14 w 17"/>
                  <a:gd name="T15" fmla="*/ 6 h 15"/>
                  <a:gd name="T16" fmla="*/ 10 w 17"/>
                  <a:gd name="T17" fmla="*/ 4 h 15"/>
                  <a:gd name="T18" fmla="*/ 8 w 17"/>
                  <a:gd name="T19" fmla="*/ 2 h 15"/>
                  <a:gd name="T20" fmla="*/ 5 w 17"/>
                  <a:gd name="T21" fmla="*/ 1 h 15"/>
                  <a:gd name="T22" fmla="*/ 2 w 17"/>
                  <a:gd name="T23" fmla="*/ 0 h 15"/>
                  <a:gd name="T24" fmla="*/ 5 w 17"/>
                  <a:gd name="T25" fmla="*/ 1 h 15"/>
                  <a:gd name="T26" fmla="*/ 2 w 17"/>
                  <a:gd name="T27" fmla="*/ 0 h 15"/>
                  <a:gd name="T28" fmla="*/ 1 w 17"/>
                  <a:gd name="T29" fmla="*/ 1 h 15"/>
                  <a:gd name="T30" fmla="*/ 0 w 17"/>
                  <a:gd name="T31" fmla="*/ 3 h 15"/>
                  <a:gd name="T32" fmla="*/ 0 w 17"/>
                  <a:gd name="T33" fmla="*/ 6 h 15"/>
                  <a:gd name="T34" fmla="*/ 2 w 17"/>
                  <a:gd name="T3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5">
                    <a:moveTo>
                      <a:pt x="2" y="7"/>
                    </a:moveTo>
                    <a:lnTo>
                      <a:pt x="0" y="6"/>
                    </a:lnTo>
                    <a:lnTo>
                      <a:pt x="4" y="9"/>
                    </a:lnTo>
                    <a:lnTo>
                      <a:pt x="8" y="11"/>
                    </a:lnTo>
                    <a:lnTo>
                      <a:pt x="12" y="12"/>
                    </a:lnTo>
                    <a:lnTo>
                      <a:pt x="17" y="15"/>
                    </a:lnTo>
                    <a:lnTo>
                      <a:pt x="17" y="6"/>
                    </a:lnTo>
                    <a:lnTo>
                      <a:pt x="14" y="6"/>
                    </a:lnTo>
                    <a:lnTo>
                      <a:pt x="10" y="4"/>
                    </a:lnTo>
                    <a:lnTo>
                      <a:pt x="8" y="2"/>
                    </a:lnTo>
                    <a:lnTo>
                      <a:pt x="5" y="1"/>
                    </a:lnTo>
                    <a:lnTo>
                      <a:pt x="2" y="0"/>
                    </a:lnTo>
                    <a:lnTo>
                      <a:pt x="5" y="1"/>
                    </a:lnTo>
                    <a:lnTo>
                      <a:pt x="2" y="0"/>
                    </a:lnTo>
                    <a:lnTo>
                      <a:pt x="1" y="1"/>
                    </a:lnTo>
                    <a:lnTo>
                      <a:pt x="0" y="3"/>
                    </a:lnTo>
                    <a:lnTo>
                      <a:pt x="0" y="6"/>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5" name="Freeform 489"/>
              <p:cNvSpPr>
                <a:spLocks noChangeAspect="1"/>
              </p:cNvSpPr>
              <p:nvPr/>
            </p:nvSpPr>
            <p:spPr bwMode="auto">
              <a:xfrm>
                <a:off x="1226" y="496"/>
                <a:ext cx="20" cy="7"/>
              </a:xfrm>
              <a:custGeom>
                <a:avLst/>
                <a:gdLst>
                  <a:gd name="T0" fmla="*/ 4 w 40"/>
                  <a:gd name="T1" fmla="*/ 12 h 12"/>
                  <a:gd name="T2" fmla="*/ 4 w 40"/>
                  <a:gd name="T3" fmla="*/ 12 h 12"/>
                  <a:gd name="T4" fmla="*/ 9 w 40"/>
                  <a:gd name="T5" fmla="*/ 11 h 12"/>
                  <a:gd name="T6" fmla="*/ 15 w 40"/>
                  <a:gd name="T7" fmla="*/ 11 h 12"/>
                  <a:gd name="T8" fmla="*/ 21 w 40"/>
                  <a:gd name="T9" fmla="*/ 10 h 12"/>
                  <a:gd name="T10" fmla="*/ 27 w 40"/>
                  <a:gd name="T11" fmla="*/ 9 h 12"/>
                  <a:gd name="T12" fmla="*/ 31 w 40"/>
                  <a:gd name="T13" fmla="*/ 8 h 12"/>
                  <a:gd name="T14" fmla="*/ 35 w 40"/>
                  <a:gd name="T15" fmla="*/ 8 h 12"/>
                  <a:gd name="T16" fmla="*/ 38 w 40"/>
                  <a:gd name="T17" fmla="*/ 7 h 12"/>
                  <a:gd name="T18" fmla="*/ 40 w 40"/>
                  <a:gd name="T19" fmla="*/ 7 h 12"/>
                  <a:gd name="T20" fmla="*/ 40 w 40"/>
                  <a:gd name="T21" fmla="*/ 0 h 12"/>
                  <a:gd name="T22" fmla="*/ 38 w 40"/>
                  <a:gd name="T23" fmla="*/ 0 h 12"/>
                  <a:gd name="T24" fmla="*/ 35 w 40"/>
                  <a:gd name="T25" fmla="*/ 1 h 12"/>
                  <a:gd name="T26" fmla="*/ 31 w 40"/>
                  <a:gd name="T27" fmla="*/ 1 h 12"/>
                  <a:gd name="T28" fmla="*/ 27 w 40"/>
                  <a:gd name="T29" fmla="*/ 2 h 12"/>
                  <a:gd name="T30" fmla="*/ 21 w 40"/>
                  <a:gd name="T31" fmla="*/ 3 h 12"/>
                  <a:gd name="T32" fmla="*/ 15 w 40"/>
                  <a:gd name="T33" fmla="*/ 4 h 12"/>
                  <a:gd name="T34" fmla="*/ 9 w 40"/>
                  <a:gd name="T35" fmla="*/ 4 h 12"/>
                  <a:gd name="T36" fmla="*/ 4 w 40"/>
                  <a:gd name="T37" fmla="*/ 6 h 12"/>
                  <a:gd name="T38" fmla="*/ 4 w 40"/>
                  <a:gd name="T39" fmla="*/ 6 h 12"/>
                  <a:gd name="T40" fmla="*/ 4 w 40"/>
                  <a:gd name="T41" fmla="*/ 6 h 12"/>
                  <a:gd name="T42" fmla="*/ 1 w 40"/>
                  <a:gd name="T43" fmla="*/ 7 h 12"/>
                  <a:gd name="T44" fmla="*/ 0 w 40"/>
                  <a:gd name="T45" fmla="*/ 9 h 12"/>
                  <a:gd name="T46" fmla="*/ 1 w 40"/>
                  <a:gd name="T47" fmla="*/ 11 h 12"/>
                  <a:gd name="T48" fmla="*/ 4 w 40"/>
                  <a:gd name="T4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12">
                    <a:moveTo>
                      <a:pt x="4" y="12"/>
                    </a:moveTo>
                    <a:lnTo>
                      <a:pt x="4" y="12"/>
                    </a:lnTo>
                    <a:lnTo>
                      <a:pt x="9" y="11"/>
                    </a:lnTo>
                    <a:lnTo>
                      <a:pt x="15" y="11"/>
                    </a:lnTo>
                    <a:lnTo>
                      <a:pt x="21" y="10"/>
                    </a:lnTo>
                    <a:lnTo>
                      <a:pt x="27" y="9"/>
                    </a:lnTo>
                    <a:lnTo>
                      <a:pt x="31" y="8"/>
                    </a:lnTo>
                    <a:lnTo>
                      <a:pt x="35" y="8"/>
                    </a:lnTo>
                    <a:lnTo>
                      <a:pt x="38" y="7"/>
                    </a:lnTo>
                    <a:lnTo>
                      <a:pt x="40" y="7"/>
                    </a:lnTo>
                    <a:lnTo>
                      <a:pt x="40" y="0"/>
                    </a:lnTo>
                    <a:lnTo>
                      <a:pt x="38" y="0"/>
                    </a:lnTo>
                    <a:lnTo>
                      <a:pt x="35" y="1"/>
                    </a:lnTo>
                    <a:lnTo>
                      <a:pt x="31" y="1"/>
                    </a:lnTo>
                    <a:lnTo>
                      <a:pt x="27" y="2"/>
                    </a:lnTo>
                    <a:lnTo>
                      <a:pt x="21" y="3"/>
                    </a:lnTo>
                    <a:lnTo>
                      <a:pt x="15" y="4"/>
                    </a:lnTo>
                    <a:lnTo>
                      <a:pt x="9" y="4"/>
                    </a:lnTo>
                    <a:lnTo>
                      <a:pt x="4" y="6"/>
                    </a:lnTo>
                    <a:lnTo>
                      <a:pt x="4" y="6"/>
                    </a:lnTo>
                    <a:lnTo>
                      <a:pt x="4" y="6"/>
                    </a:lnTo>
                    <a:lnTo>
                      <a:pt x="1" y="7"/>
                    </a:lnTo>
                    <a:lnTo>
                      <a:pt x="0" y="9"/>
                    </a:lnTo>
                    <a:lnTo>
                      <a:pt x="1" y="11"/>
                    </a:lnTo>
                    <a:lnTo>
                      <a:pt x="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6" name="Freeform 490"/>
              <p:cNvSpPr>
                <a:spLocks noChangeAspect="1"/>
              </p:cNvSpPr>
              <p:nvPr/>
            </p:nvSpPr>
            <p:spPr bwMode="auto">
              <a:xfrm>
                <a:off x="1211" y="499"/>
                <a:ext cx="17" cy="6"/>
              </a:xfrm>
              <a:custGeom>
                <a:avLst/>
                <a:gdLst>
                  <a:gd name="T0" fmla="*/ 0 w 35"/>
                  <a:gd name="T1" fmla="*/ 6 h 11"/>
                  <a:gd name="T2" fmla="*/ 5 w 35"/>
                  <a:gd name="T3" fmla="*/ 11 h 11"/>
                  <a:gd name="T4" fmla="*/ 9 w 35"/>
                  <a:gd name="T5" fmla="*/ 10 h 11"/>
                  <a:gd name="T6" fmla="*/ 16 w 35"/>
                  <a:gd name="T7" fmla="*/ 9 h 11"/>
                  <a:gd name="T8" fmla="*/ 24 w 35"/>
                  <a:gd name="T9" fmla="*/ 8 h 11"/>
                  <a:gd name="T10" fmla="*/ 35 w 35"/>
                  <a:gd name="T11" fmla="*/ 6 h 11"/>
                  <a:gd name="T12" fmla="*/ 35 w 35"/>
                  <a:gd name="T13" fmla="*/ 0 h 11"/>
                  <a:gd name="T14" fmla="*/ 24 w 35"/>
                  <a:gd name="T15" fmla="*/ 1 h 11"/>
                  <a:gd name="T16" fmla="*/ 16 w 35"/>
                  <a:gd name="T17" fmla="*/ 2 h 11"/>
                  <a:gd name="T18" fmla="*/ 9 w 35"/>
                  <a:gd name="T19" fmla="*/ 3 h 11"/>
                  <a:gd name="T20" fmla="*/ 5 w 35"/>
                  <a:gd name="T21" fmla="*/ 2 h 11"/>
                  <a:gd name="T22" fmla="*/ 9 w 35"/>
                  <a:gd name="T23" fmla="*/ 6 h 11"/>
                  <a:gd name="T24" fmla="*/ 5 w 35"/>
                  <a:gd name="T25" fmla="*/ 2 h 11"/>
                  <a:gd name="T26" fmla="*/ 1 w 35"/>
                  <a:gd name="T27" fmla="*/ 3 h 11"/>
                  <a:gd name="T28" fmla="*/ 0 w 35"/>
                  <a:gd name="T29" fmla="*/ 6 h 11"/>
                  <a:gd name="T30" fmla="*/ 1 w 35"/>
                  <a:gd name="T31" fmla="*/ 10 h 11"/>
                  <a:gd name="T32" fmla="*/ 5 w 35"/>
                  <a:gd name="T33" fmla="*/ 11 h 11"/>
                  <a:gd name="T34" fmla="*/ 0 w 35"/>
                  <a:gd name="T3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1">
                    <a:moveTo>
                      <a:pt x="0" y="6"/>
                    </a:moveTo>
                    <a:lnTo>
                      <a:pt x="5" y="11"/>
                    </a:lnTo>
                    <a:lnTo>
                      <a:pt x="9" y="10"/>
                    </a:lnTo>
                    <a:lnTo>
                      <a:pt x="16" y="9"/>
                    </a:lnTo>
                    <a:lnTo>
                      <a:pt x="24" y="8"/>
                    </a:lnTo>
                    <a:lnTo>
                      <a:pt x="35" y="6"/>
                    </a:lnTo>
                    <a:lnTo>
                      <a:pt x="35" y="0"/>
                    </a:lnTo>
                    <a:lnTo>
                      <a:pt x="24" y="1"/>
                    </a:lnTo>
                    <a:lnTo>
                      <a:pt x="16" y="2"/>
                    </a:lnTo>
                    <a:lnTo>
                      <a:pt x="9" y="3"/>
                    </a:lnTo>
                    <a:lnTo>
                      <a:pt x="5" y="2"/>
                    </a:lnTo>
                    <a:lnTo>
                      <a:pt x="9" y="6"/>
                    </a:lnTo>
                    <a:lnTo>
                      <a:pt x="5" y="2"/>
                    </a:lnTo>
                    <a:lnTo>
                      <a:pt x="1" y="3"/>
                    </a:lnTo>
                    <a:lnTo>
                      <a:pt x="0" y="6"/>
                    </a:lnTo>
                    <a:lnTo>
                      <a:pt x="1" y="10"/>
                    </a:lnTo>
                    <a:lnTo>
                      <a:pt x="5" y="11"/>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7" name="Freeform 491"/>
              <p:cNvSpPr>
                <a:spLocks noChangeAspect="1"/>
              </p:cNvSpPr>
              <p:nvPr/>
            </p:nvSpPr>
            <p:spPr bwMode="auto">
              <a:xfrm>
                <a:off x="1209" y="487"/>
                <a:ext cx="6" cy="16"/>
              </a:xfrm>
              <a:custGeom>
                <a:avLst/>
                <a:gdLst>
                  <a:gd name="T0" fmla="*/ 4 w 11"/>
                  <a:gd name="T1" fmla="*/ 0 h 31"/>
                  <a:gd name="T2" fmla="*/ 0 w 11"/>
                  <a:gd name="T3" fmla="*/ 5 h 31"/>
                  <a:gd name="T4" fmla="*/ 1 w 11"/>
                  <a:gd name="T5" fmla="*/ 12 h 31"/>
                  <a:gd name="T6" fmla="*/ 2 w 11"/>
                  <a:gd name="T7" fmla="*/ 19 h 31"/>
                  <a:gd name="T8" fmla="*/ 3 w 11"/>
                  <a:gd name="T9" fmla="*/ 26 h 31"/>
                  <a:gd name="T10" fmla="*/ 2 w 11"/>
                  <a:gd name="T11" fmla="*/ 31 h 31"/>
                  <a:gd name="T12" fmla="*/ 11 w 11"/>
                  <a:gd name="T13" fmla="*/ 31 h 31"/>
                  <a:gd name="T14" fmla="*/ 10 w 11"/>
                  <a:gd name="T15" fmla="*/ 26 h 31"/>
                  <a:gd name="T16" fmla="*/ 9 w 11"/>
                  <a:gd name="T17" fmla="*/ 19 h 31"/>
                  <a:gd name="T18" fmla="*/ 8 w 11"/>
                  <a:gd name="T19" fmla="*/ 12 h 31"/>
                  <a:gd name="T20" fmla="*/ 9 w 11"/>
                  <a:gd name="T21" fmla="*/ 5 h 31"/>
                  <a:gd name="T22" fmla="*/ 4 w 11"/>
                  <a:gd name="T23" fmla="*/ 10 h 31"/>
                  <a:gd name="T24" fmla="*/ 9 w 11"/>
                  <a:gd name="T25" fmla="*/ 5 h 31"/>
                  <a:gd name="T26" fmla="*/ 8 w 11"/>
                  <a:gd name="T27" fmla="*/ 2 h 31"/>
                  <a:gd name="T28" fmla="*/ 4 w 11"/>
                  <a:gd name="T29" fmla="*/ 0 h 31"/>
                  <a:gd name="T30" fmla="*/ 1 w 11"/>
                  <a:gd name="T31" fmla="*/ 2 h 31"/>
                  <a:gd name="T32" fmla="*/ 0 w 11"/>
                  <a:gd name="T33" fmla="*/ 5 h 31"/>
                  <a:gd name="T34" fmla="*/ 4 w 11"/>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1">
                    <a:moveTo>
                      <a:pt x="4" y="0"/>
                    </a:moveTo>
                    <a:lnTo>
                      <a:pt x="0" y="5"/>
                    </a:lnTo>
                    <a:lnTo>
                      <a:pt x="1" y="12"/>
                    </a:lnTo>
                    <a:lnTo>
                      <a:pt x="2" y="19"/>
                    </a:lnTo>
                    <a:lnTo>
                      <a:pt x="3" y="26"/>
                    </a:lnTo>
                    <a:lnTo>
                      <a:pt x="2" y="31"/>
                    </a:lnTo>
                    <a:lnTo>
                      <a:pt x="11" y="31"/>
                    </a:lnTo>
                    <a:lnTo>
                      <a:pt x="10" y="26"/>
                    </a:lnTo>
                    <a:lnTo>
                      <a:pt x="9" y="19"/>
                    </a:lnTo>
                    <a:lnTo>
                      <a:pt x="8" y="12"/>
                    </a:lnTo>
                    <a:lnTo>
                      <a:pt x="9" y="5"/>
                    </a:lnTo>
                    <a:lnTo>
                      <a:pt x="4" y="10"/>
                    </a:lnTo>
                    <a:lnTo>
                      <a:pt x="9" y="5"/>
                    </a:lnTo>
                    <a:lnTo>
                      <a:pt x="8" y="2"/>
                    </a:lnTo>
                    <a:lnTo>
                      <a:pt x="4" y="0"/>
                    </a:lnTo>
                    <a:lnTo>
                      <a:pt x="1" y="2"/>
                    </a:lnTo>
                    <a:lnTo>
                      <a:pt x="0" y="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8" name="Freeform 492"/>
              <p:cNvSpPr>
                <a:spLocks noChangeAspect="1"/>
              </p:cNvSpPr>
              <p:nvPr/>
            </p:nvSpPr>
            <p:spPr bwMode="auto">
              <a:xfrm>
                <a:off x="1212" y="488"/>
                <a:ext cx="16" cy="15"/>
              </a:xfrm>
              <a:custGeom>
                <a:avLst/>
                <a:gdLst>
                  <a:gd name="T0" fmla="*/ 33 w 33"/>
                  <a:gd name="T1" fmla="*/ 25 h 28"/>
                  <a:gd name="T2" fmla="*/ 22 w 33"/>
                  <a:gd name="T3" fmla="*/ 26 h 28"/>
                  <a:gd name="T4" fmla="*/ 14 w 33"/>
                  <a:gd name="T5" fmla="*/ 27 h 28"/>
                  <a:gd name="T6" fmla="*/ 7 w 33"/>
                  <a:gd name="T7" fmla="*/ 28 h 28"/>
                  <a:gd name="T8" fmla="*/ 3 w 33"/>
                  <a:gd name="T9" fmla="*/ 28 h 28"/>
                  <a:gd name="T10" fmla="*/ 3 w 33"/>
                  <a:gd name="T11" fmla="*/ 23 h 28"/>
                  <a:gd name="T12" fmla="*/ 1 w 33"/>
                  <a:gd name="T13" fmla="*/ 16 h 28"/>
                  <a:gd name="T14" fmla="*/ 0 w 33"/>
                  <a:gd name="T15" fmla="*/ 9 h 28"/>
                  <a:gd name="T16" fmla="*/ 0 w 33"/>
                  <a:gd name="T17" fmla="*/ 2 h 28"/>
                  <a:gd name="T18" fmla="*/ 5 w 33"/>
                  <a:gd name="T19" fmla="*/ 2 h 28"/>
                  <a:gd name="T20" fmla="*/ 12 w 33"/>
                  <a:gd name="T21" fmla="*/ 1 h 28"/>
                  <a:gd name="T22" fmla="*/ 20 w 33"/>
                  <a:gd name="T23" fmla="*/ 1 h 28"/>
                  <a:gd name="T24" fmla="*/ 28 w 33"/>
                  <a:gd name="T25" fmla="*/ 0 h 28"/>
                  <a:gd name="T26" fmla="*/ 29 w 33"/>
                  <a:gd name="T27" fmla="*/ 5 h 28"/>
                  <a:gd name="T28" fmla="*/ 30 w 33"/>
                  <a:gd name="T29" fmla="*/ 14 h 28"/>
                  <a:gd name="T30" fmla="*/ 33 w 33"/>
                  <a:gd name="T31" fmla="*/ 20 h 28"/>
                  <a:gd name="T32" fmla="*/ 33 w 33"/>
                  <a:gd name="T3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28">
                    <a:moveTo>
                      <a:pt x="33" y="25"/>
                    </a:moveTo>
                    <a:lnTo>
                      <a:pt x="22" y="26"/>
                    </a:lnTo>
                    <a:lnTo>
                      <a:pt x="14" y="27"/>
                    </a:lnTo>
                    <a:lnTo>
                      <a:pt x="7" y="28"/>
                    </a:lnTo>
                    <a:lnTo>
                      <a:pt x="3" y="28"/>
                    </a:lnTo>
                    <a:lnTo>
                      <a:pt x="3" y="23"/>
                    </a:lnTo>
                    <a:lnTo>
                      <a:pt x="1" y="16"/>
                    </a:lnTo>
                    <a:lnTo>
                      <a:pt x="0" y="9"/>
                    </a:lnTo>
                    <a:lnTo>
                      <a:pt x="0" y="2"/>
                    </a:lnTo>
                    <a:lnTo>
                      <a:pt x="5" y="2"/>
                    </a:lnTo>
                    <a:lnTo>
                      <a:pt x="12" y="1"/>
                    </a:lnTo>
                    <a:lnTo>
                      <a:pt x="20" y="1"/>
                    </a:lnTo>
                    <a:lnTo>
                      <a:pt x="28" y="0"/>
                    </a:lnTo>
                    <a:lnTo>
                      <a:pt x="29" y="5"/>
                    </a:lnTo>
                    <a:lnTo>
                      <a:pt x="30" y="14"/>
                    </a:lnTo>
                    <a:lnTo>
                      <a:pt x="33" y="20"/>
                    </a:lnTo>
                    <a:lnTo>
                      <a:pt x="33" y="25"/>
                    </a:lnTo>
                    <a:close/>
                  </a:path>
                </a:pathLst>
              </a:custGeom>
              <a:solidFill>
                <a:srgbClr val="B2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89" name="Freeform 493"/>
              <p:cNvSpPr>
                <a:spLocks noChangeAspect="1"/>
              </p:cNvSpPr>
              <p:nvPr/>
            </p:nvSpPr>
            <p:spPr bwMode="auto">
              <a:xfrm>
                <a:off x="1211" y="499"/>
                <a:ext cx="17" cy="6"/>
              </a:xfrm>
              <a:custGeom>
                <a:avLst/>
                <a:gdLst>
                  <a:gd name="T0" fmla="*/ 0 w 35"/>
                  <a:gd name="T1" fmla="*/ 6 h 11"/>
                  <a:gd name="T2" fmla="*/ 5 w 35"/>
                  <a:gd name="T3" fmla="*/ 11 h 11"/>
                  <a:gd name="T4" fmla="*/ 9 w 35"/>
                  <a:gd name="T5" fmla="*/ 10 h 11"/>
                  <a:gd name="T6" fmla="*/ 16 w 35"/>
                  <a:gd name="T7" fmla="*/ 9 h 11"/>
                  <a:gd name="T8" fmla="*/ 24 w 35"/>
                  <a:gd name="T9" fmla="*/ 8 h 11"/>
                  <a:gd name="T10" fmla="*/ 35 w 35"/>
                  <a:gd name="T11" fmla="*/ 6 h 11"/>
                  <a:gd name="T12" fmla="*/ 35 w 35"/>
                  <a:gd name="T13" fmla="*/ 0 h 11"/>
                  <a:gd name="T14" fmla="*/ 24 w 35"/>
                  <a:gd name="T15" fmla="*/ 1 h 11"/>
                  <a:gd name="T16" fmla="*/ 16 w 35"/>
                  <a:gd name="T17" fmla="*/ 2 h 11"/>
                  <a:gd name="T18" fmla="*/ 9 w 35"/>
                  <a:gd name="T19" fmla="*/ 3 h 11"/>
                  <a:gd name="T20" fmla="*/ 5 w 35"/>
                  <a:gd name="T21" fmla="*/ 2 h 11"/>
                  <a:gd name="T22" fmla="*/ 9 w 35"/>
                  <a:gd name="T23" fmla="*/ 6 h 11"/>
                  <a:gd name="T24" fmla="*/ 5 w 35"/>
                  <a:gd name="T25" fmla="*/ 2 h 11"/>
                  <a:gd name="T26" fmla="*/ 1 w 35"/>
                  <a:gd name="T27" fmla="*/ 3 h 11"/>
                  <a:gd name="T28" fmla="*/ 0 w 35"/>
                  <a:gd name="T29" fmla="*/ 6 h 11"/>
                  <a:gd name="T30" fmla="*/ 1 w 35"/>
                  <a:gd name="T31" fmla="*/ 10 h 11"/>
                  <a:gd name="T32" fmla="*/ 5 w 35"/>
                  <a:gd name="T33" fmla="*/ 11 h 11"/>
                  <a:gd name="T34" fmla="*/ 0 w 35"/>
                  <a:gd name="T3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1">
                    <a:moveTo>
                      <a:pt x="0" y="6"/>
                    </a:moveTo>
                    <a:lnTo>
                      <a:pt x="5" y="11"/>
                    </a:lnTo>
                    <a:lnTo>
                      <a:pt x="9" y="10"/>
                    </a:lnTo>
                    <a:lnTo>
                      <a:pt x="16" y="9"/>
                    </a:lnTo>
                    <a:lnTo>
                      <a:pt x="24" y="8"/>
                    </a:lnTo>
                    <a:lnTo>
                      <a:pt x="35" y="6"/>
                    </a:lnTo>
                    <a:lnTo>
                      <a:pt x="35" y="0"/>
                    </a:lnTo>
                    <a:lnTo>
                      <a:pt x="24" y="1"/>
                    </a:lnTo>
                    <a:lnTo>
                      <a:pt x="16" y="2"/>
                    </a:lnTo>
                    <a:lnTo>
                      <a:pt x="9" y="3"/>
                    </a:lnTo>
                    <a:lnTo>
                      <a:pt x="5" y="2"/>
                    </a:lnTo>
                    <a:lnTo>
                      <a:pt x="9" y="6"/>
                    </a:lnTo>
                    <a:lnTo>
                      <a:pt x="5" y="2"/>
                    </a:lnTo>
                    <a:lnTo>
                      <a:pt x="1" y="3"/>
                    </a:lnTo>
                    <a:lnTo>
                      <a:pt x="0" y="6"/>
                    </a:lnTo>
                    <a:lnTo>
                      <a:pt x="1" y="10"/>
                    </a:lnTo>
                    <a:lnTo>
                      <a:pt x="5" y="11"/>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90" name="Freeform 494"/>
              <p:cNvSpPr>
                <a:spLocks noChangeAspect="1"/>
              </p:cNvSpPr>
              <p:nvPr/>
            </p:nvSpPr>
            <p:spPr bwMode="auto">
              <a:xfrm>
                <a:off x="1209" y="487"/>
                <a:ext cx="6" cy="16"/>
              </a:xfrm>
              <a:custGeom>
                <a:avLst/>
                <a:gdLst>
                  <a:gd name="T0" fmla="*/ 4 w 11"/>
                  <a:gd name="T1" fmla="*/ 0 h 31"/>
                  <a:gd name="T2" fmla="*/ 0 w 11"/>
                  <a:gd name="T3" fmla="*/ 5 h 31"/>
                  <a:gd name="T4" fmla="*/ 1 w 11"/>
                  <a:gd name="T5" fmla="*/ 12 h 31"/>
                  <a:gd name="T6" fmla="*/ 2 w 11"/>
                  <a:gd name="T7" fmla="*/ 19 h 31"/>
                  <a:gd name="T8" fmla="*/ 3 w 11"/>
                  <a:gd name="T9" fmla="*/ 26 h 31"/>
                  <a:gd name="T10" fmla="*/ 2 w 11"/>
                  <a:gd name="T11" fmla="*/ 31 h 31"/>
                  <a:gd name="T12" fmla="*/ 11 w 11"/>
                  <a:gd name="T13" fmla="*/ 31 h 31"/>
                  <a:gd name="T14" fmla="*/ 10 w 11"/>
                  <a:gd name="T15" fmla="*/ 26 h 31"/>
                  <a:gd name="T16" fmla="*/ 9 w 11"/>
                  <a:gd name="T17" fmla="*/ 19 h 31"/>
                  <a:gd name="T18" fmla="*/ 8 w 11"/>
                  <a:gd name="T19" fmla="*/ 12 h 31"/>
                  <a:gd name="T20" fmla="*/ 9 w 11"/>
                  <a:gd name="T21" fmla="*/ 5 h 31"/>
                  <a:gd name="T22" fmla="*/ 4 w 11"/>
                  <a:gd name="T23" fmla="*/ 10 h 31"/>
                  <a:gd name="T24" fmla="*/ 9 w 11"/>
                  <a:gd name="T25" fmla="*/ 5 h 31"/>
                  <a:gd name="T26" fmla="*/ 8 w 11"/>
                  <a:gd name="T27" fmla="*/ 2 h 31"/>
                  <a:gd name="T28" fmla="*/ 4 w 11"/>
                  <a:gd name="T29" fmla="*/ 0 h 31"/>
                  <a:gd name="T30" fmla="*/ 1 w 11"/>
                  <a:gd name="T31" fmla="*/ 2 h 31"/>
                  <a:gd name="T32" fmla="*/ 0 w 11"/>
                  <a:gd name="T33" fmla="*/ 5 h 31"/>
                  <a:gd name="T34" fmla="*/ 4 w 11"/>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1">
                    <a:moveTo>
                      <a:pt x="4" y="0"/>
                    </a:moveTo>
                    <a:lnTo>
                      <a:pt x="0" y="5"/>
                    </a:lnTo>
                    <a:lnTo>
                      <a:pt x="1" y="12"/>
                    </a:lnTo>
                    <a:lnTo>
                      <a:pt x="2" y="19"/>
                    </a:lnTo>
                    <a:lnTo>
                      <a:pt x="3" y="26"/>
                    </a:lnTo>
                    <a:lnTo>
                      <a:pt x="2" y="31"/>
                    </a:lnTo>
                    <a:lnTo>
                      <a:pt x="11" y="31"/>
                    </a:lnTo>
                    <a:lnTo>
                      <a:pt x="10" y="26"/>
                    </a:lnTo>
                    <a:lnTo>
                      <a:pt x="9" y="19"/>
                    </a:lnTo>
                    <a:lnTo>
                      <a:pt x="8" y="12"/>
                    </a:lnTo>
                    <a:lnTo>
                      <a:pt x="9" y="5"/>
                    </a:lnTo>
                    <a:lnTo>
                      <a:pt x="4" y="10"/>
                    </a:lnTo>
                    <a:lnTo>
                      <a:pt x="9" y="5"/>
                    </a:lnTo>
                    <a:lnTo>
                      <a:pt x="8" y="2"/>
                    </a:lnTo>
                    <a:lnTo>
                      <a:pt x="4" y="0"/>
                    </a:lnTo>
                    <a:lnTo>
                      <a:pt x="1" y="2"/>
                    </a:lnTo>
                    <a:lnTo>
                      <a:pt x="0" y="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91" name="Freeform 495"/>
              <p:cNvSpPr>
                <a:spLocks noChangeAspect="1"/>
              </p:cNvSpPr>
              <p:nvPr/>
            </p:nvSpPr>
            <p:spPr bwMode="auto">
              <a:xfrm>
                <a:off x="1212" y="487"/>
                <a:ext cx="15" cy="5"/>
              </a:xfrm>
              <a:custGeom>
                <a:avLst/>
                <a:gdLst>
                  <a:gd name="T0" fmla="*/ 31 w 31"/>
                  <a:gd name="T1" fmla="*/ 4 h 11"/>
                  <a:gd name="T2" fmla="*/ 28 w 31"/>
                  <a:gd name="T3" fmla="*/ 0 h 11"/>
                  <a:gd name="T4" fmla="*/ 20 w 31"/>
                  <a:gd name="T5" fmla="*/ 1 h 11"/>
                  <a:gd name="T6" fmla="*/ 12 w 31"/>
                  <a:gd name="T7" fmla="*/ 1 h 11"/>
                  <a:gd name="T8" fmla="*/ 5 w 31"/>
                  <a:gd name="T9" fmla="*/ 3 h 11"/>
                  <a:gd name="T10" fmla="*/ 0 w 31"/>
                  <a:gd name="T11" fmla="*/ 1 h 11"/>
                  <a:gd name="T12" fmla="*/ 0 w 31"/>
                  <a:gd name="T13" fmla="*/ 11 h 11"/>
                  <a:gd name="T14" fmla="*/ 5 w 31"/>
                  <a:gd name="T15" fmla="*/ 9 h 11"/>
                  <a:gd name="T16" fmla="*/ 12 w 31"/>
                  <a:gd name="T17" fmla="*/ 8 h 11"/>
                  <a:gd name="T18" fmla="*/ 20 w 31"/>
                  <a:gd name="T19" fmla="*/ 8 h 11"/>
                  <a:gd name="T20" fmla="*/ 28 w 31"/>
                  <a:gd name="T21" fmla="*/ 7 h 11"/>
                  <a:gd name="T22" fmla="*/ 24 w 31"/>
                  <a:gd name="T23" fmla="*/ 4 h 11"/>
                  <a:gd name="T24" fmla="*/ 28 w 31"/>
                  <a:gd name="T25" fmla="*/ 7 h 11"/>
                  <a:gd name="T26" fmla="*/ 30 w 31"/>
                  <a:gd name="T27" fmla="*/ 6 h 11"/>
                  <a:gd name="T28" fmla="*/ 31 w 31"/>
                  <a:gd name="T29" fmla="*/ 4 h 11"/>
                  <a:gd name="T30" fmla="*/ 30 w 31"/>
                  <a:gd name="T31" fmla="*/ 1 h 11"/>
                  <a:gd name="T32" fmla="*/ 28 w 31"/>
                  <a:gd name="T33" fmla="*/ 0 h 11"/>
                  <a:gd name="T34" fmla="*/ 31 w 31"/>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1">
                    <a:moveTo>
                      <a:pt x="31" y="4"/>
                    </a:moveTo>
                    <a:lnTo>
                      <a:pt x="28" y="0"/>
                    </a:lnTo>
                    <a:lnTo>
                      <a:pt x="20" y="1"/>
                    </a:lnTo>
                    <a:lnTo>
                      <a:pt x="12" y="1"/>
                    </a:lnTo>
                    <a:lnTo>
                      <a:pt x="5" y="3"/>
                    </a:lnTo>
                    <a:lnTo>
                      <a:pt x="0" y="1"/>
                    </a:lnTo>
                    <a:lnTo>
                      <a:pt x="0" y="11"/>
                    </a:lnTo>
                    <a:lnTo>
                      <a:pt x="5" y="9"/>
                    </a:lnTo>
                    <a:lnTo>
                      <a:pt x="12" y="8"/>
                    </a:lnTo>
                    <a:lnTo>
                      <a:pt x="20" y="8"/>
                    </a:lnTo>
                    <a:lnTo>
                      <a:pt x="28" y="7"/>
                    </a:lnTo>
                    <a:lnTo>
                      <a:pt x="24" y="4"/>
                    </a:lnTo>
                    <a:lnTo>
                      <a:pt x="28" y="7"/>
                    </a:lnTo>
                    <a:lnTo>
                      <a:pt x="30" y="6"/>
                    </a:lnTo>
                    <a:lnTo>
                      <a:pt x="31" y="4"/>
                    </a:lnTo>
                    <a:lnTo>
                      <a:pt x="30" y="1"/>
                    </a:lnTo>
                    <a:lnTo>
                      <a:pt x="28"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92" name="Freeform 496"/>
              <p:cNvSpPr>
                <a:spLocks noChangeAspect="1"/>
              </p:cNvSpPr>
              <p:nvPr/>
            </p:nvSpPr>
            <p:spPr bwMode="auto">
              <a:xfrm>
                <a:off x="1224" y="488"/>
                <a:ext cx="6" cy="15"/>
              </a:xfrm>
              <a:custGeom>
                <a:avLst/>
                <a:gdLst>
                  <a:gd name="T0" fmla="*/ 9 w 13"/>
                  <a:gd name="T1" fmla="*/ 28 h 30"/>
                  <a:gd name="T2" fmla="*/ 13 w 13"/>
                  <a:gd name="T3" fmla="*/ 25 h 30"/>
                  <a:gd name="T4" fmla="*/ 12 w 13"/>
                  <a:gd name="T5" fmla="*/ 20 h 30"/>
                  <a:gd name="T6" fmla="*/ 10 w 13"/>
                  <a:gd name="T7" fmla="*/ 14 h 30"/>
                  <a:gd name="T8" fmla="*/ 9 w 13"/>
                  <a:gd name="T9" fmla="*/ 5 h 30"/>
                  <a:gd name="T10" fmla="*/ 7 w 13"/>
                  <a:gd name="T11" fmla="*/ 0 h 30"/>
                  <a:gd name="T12" fmla="*/ 0 w 13"/>
                  <a:gd name="T13" fmla="*/ 0 h 30"/>
                  <a:gd name="T14" fmla="*/ 2 w 13"/>
                  <a:gd name="T15" fmla="*/ 5 h 30"/>
                  <a:gd name="T16" fmla="*/ 3 w 13"/>
                  <a:gd name="T17" fmla="*/ 14 h 30"/>
                  <a:gd name="T18" fmla="*/ 5 w 13"/>
                  <a:gd name="T19" fmla="*/ 20 h 30"/>
                  <a:gd name="T20" fmla="*/ 4 w 13"/>
                  <a:gd name="T21" fmla="*/ 25 h 30"/>
                  <a:gd name="T22" fmla="*/ 9 w 13"/>
                  <a:gd name="T23" fmla="*/ 22 h 30"/>
                  <a:gd name="T24" fmla="*/ 4 w 13"/>
                  <a:gd name="T25" fmla="*/ 25 h 30"/>
                  <a:gd name="T26" fmla="*/ 5 w 13"/>
                  <a:gd name="T27" fmla="*/ 28 h 30"/>
                  <a:gd name="T28" fmla="*/ 9 w 13"/>
                  <a:gd name="T29" fmla="*/ 30 h 30"/>
                  <a:gd name="T30" fmla="*/ 12 w 13"/>
                  <a:gd name="T31" fmla="*/ 28 h 30"/>
                  <a:gd name="T32" fmla="*/ 13 w 13"/>
                  <a:gd name="T33" fmla="*/ 25 h 30"/>
                  <a:gd name="T34" fmla="*/ 9 w 13"/>
                  <a:gd name="T35"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0">
                    <a:moveTo>
                      <a:pt x="9" y="28"/>
                    </a:moveTo>
                    <a:lnTo>
                      <a:pt x="13" y="25"/>
                    </a:lnTo>
                    <a:lnTo>
                      <a:pt x="12" y="20"/>
                    </a:lnTo>
                    <a:lnTo>
                      <a:pt x="10" y="14"/>
                    </a:lnTo>
                    <a:lnTo>
                      <a:pt x="9" y="5"/>
                    </a:lnTo>
                    <a:lnTo>
                      <a:pt x="7" y="0"/>
                    </a:lnTo>
                    <a:lnTo>
                      <a:pt x="0" y="0"/>
                    </a:lnTo>
                    <a:lnTo>
                      <a:pt x="2" y="5"/>
                    </a:lnTo>
                    <a:lnTo>
                      <a:pt x="3" y="14"/>
                    </a:lnTo>
                    <a:lnTo>
                      <a:pt x="5" y="20"/>
                    </a:lnTo>
                    <a:lnTo>
                      <a:pt x="4" y="25"/>
                    </a:lnTo>
                    <a:lnTo>
                      <a:pt x="9" y="22"/>
                    </a:lnTo>
                    <a:lnTo>
                      <a:pt x="4" y="25"/>
                    </a:lnTo>
                    <a:lnTo>
                      <a:pt x="5" y="28"/>
                    </a:lnTo>
                    <a:lnTo>
                      <a:pt x="9" y="30"/>
                    </a:lnTo>
                    <a:lnTo>
                      <a:pt x="12" y="28"/>
                    </a:lnTo>
                    <a:lnTo>
                      <a:pt x="13" y="25"/>
                    </a:lnTo>
                    <a:lnTo>
                      <a:pt x="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93" name="Freeform 497"/>
              <p:cNvSpPr>
                <a:spLocks noChangeAspect="1"/>
              </p:cNvSpPr>
              <p:nvPr/>
            </p:nvSpPr>
            <p:spPr bwMode="auto">
              <a:xfrm>
                <a:off x="785" y="330"/>
                <a:ext cx="80" cy="113"/>
              </a:xfrm>
              <a:custGeom>
                <a:avLst/>
                <a:gdLst>
                  <a:gd name="T0" fmla="*/ 77 w 159"/>
                  <a:gd name="T1" fmla="*/ 192 h 226"/>
                  <a:gd name="T2" fmla="*/ 78 w 159"/>
                  <a:gd name="T3" fmla="*/ 175 h 226"/>
                  <a:gd name="T4" fmla="*/ 78 w 159"/>
                  <a:gd name="T5" fmla="*/ 159 h 226"/>
                  <a:gd name="T6" fmla="*/ 77 w 159"/>
                  <a:gd name="T7" fmla="*/ 144 h 226"/>
                  <a:gd name="T8" fmla="*/ 74 w 159"/>
                  <a:gd name="T9" fmla="*/ 129 h 226"/>
                  <a:gd name="T10" fmla="*/ 69 w 159"/>
                  <a:gd name="T11" fmla="*/ 115 h 226"/>
                  <a:gd name="T12" fmla="*/ 62 w 159"/>
                  <a:gd name="T13" fmla="*/ 102 h 226"/>
                  <a:gd name="T14" fmla="*/ 54 w 159"/>
                  <a:gd name="T15" fmla="*/ 91 h 226"/>
                  <a:gd name="T16" fmla="*/ 45 w 159"/>
                  <a:gd name="T17" fmla="*/ 81 h 226"/>
                  <a:gd name="T18" fmla="*/ 40 w 159"/>
                  <a:gd name="T19" fmla="*/ 76 h 226"/>
                  <a:gd name="T20" fmla="*/ 36 w 159"/>
                  <a:gd name="T21" fmla="*/ 71 h 226"/>
                  <a:gd name="T22" fmla="*/ 30 w 159"/>
                  <a:gd name="T23" fmla="*/ 68 h 226"/>
                  <a:gd name="T24" fmla="*/ 24 w 159"/>
                  <a:gd name="T25" fmla="*/ 64 h 226"/>
                  <a:gd name="T26" fmla="*/ 19 w 159"/>
                  <a:gd name="T27" fmla="*/ 61 h 226"/>
                  <a:gd name="T28" fmla="*/ 13 w 159"/>
                  <a:gd name="T29" fmla="*/ 58 h 226"/>
                  <a:gd name="T30" fmla="*/ 7 w 159"/>
                  <a:gd name="T31" fmla="*/ 55 h 226"/>
                  <a:gd name="T32" fmla="*/ 0 w 159"/>
                  <a:gd name="T33" fmla="*/ 53 h 226"/>
                  <a:gd name="T34" fmla="*/ 0 w 159"/>
                  <a:gd name="T35" fmla="*/ 48 h 226"/>
                  <a:gd name="T36" fmla="*/ 0 w 159"/>
                  <a:gd name="T37" fmla="*/ 43 h 226"/>
                  <a:gd name="T38" fmla="*/ 1 w 159"/>
                  <a:gd name="T39" fmla="*/ 38 h 226"/>
                  <a:gd name="T40" fmla="*/ 2 w 159"/>
                  <a:gd name="T41" fmla="*/ 32 h 226"/>
                  <a:gd name="T42" fmla="*/ 4 w 159"/>
                  <a:gd name="T43" fmla="*/ 23 h 226"/>
                  <a:gd name="T44" fmla="*/ 7 w 159"/>
                  <a:gd name="T45" fmla="*/ 15 h 226"/>
                  <a:gd name="T46" fmla="*/ 10 w 159"/>
                  <a:gd name="T47" fmla="*/ 9 h 226"/>
                  <a:gd name="T48" fmla="*/ 17 w 159"/>
                  <a:gd name="T49" fmla="*/ 5 h 226"/>
                  <a:gd name="T50" fmla="*/ 24 w 159"/>
                  <a:gd name="T51" fmla="*/ 1 h 226"/>
                  <a:gd name="T52" fmla="*/ 36 w 159"/>
                  <a:gd name="T53" fmla="*/ 0 h 226"/>
                  <a:gd name="T54" fmla="*/ 48 w 159"/>
                  <a:gd name="T55" fmla="*/ 0 h 226"/>
                  <a:gd name="T56" fmla="*/ 66 w 159"/>
                  <a:gd name="T57" fmla="*/ 2 h 226"/>
                  <a:gd name="T58" fmla="*/ 86 w 159"/>
                  <a:gd name="T59" fmla="*/ 21 h 226"/>
                  <a:gd name="T60" fmla="*/ 105 w 159"/>
                  <a:gd name="T61" fmla="*/ 41 h 226"/>
                  <a:gd name="T62" fmla="*/ 121 w 159"/>
                  <a:gd name="T63" fmla="*/ 63 h 226"/>
                  <a:gd name="T64" fmla="*/ 135 w 159"/>
                  <a:gd name="T65" fmla="*/ 85 h 226"/>
                  <a:gd name="T66" fmla="*/ 146 w 159"/>
                  <a:gd name="T67" fmla="*/ 109 h 226"/>
                  <a:gd name="T68" fmla="*/ 154 w 159"/>
                  <a:gd name="T69" fmla="*/ 135 h 226"/>
                  <a:gd name="T70" fmla="*/ 158 w 159"/>
                  <a:gd name="T71" fmla="*/ 160 h 226"/>
                  <a:gd name="T72" fmla="*/ 159 w 159"/>
                  <a:gd name="T73" fmla="*/ 188 h 226"/>
                  <a:gd name="T74" fmla="*/ 156 w 159"/>
                  <a:gd name="T75" fmla="*/ 198 h 226"/>
                  <a:gd name="T76" fmla="*/ 149 w 159"/>
                  <a:gd name="T77" fmla="*/ 210 h 226"/>
                  <a:gd name="T78" fmla="*/ 141 w 159"/>
                  <a:gd name="T79" fmla="*/ 219 h 226"/>
                  <a:gd name="T80" fmla="*/ 135 w 159"/>
                  <a:gd name="T81" fmla="*/ 225 h 226"/>
                  <a:gd name="T82" fmla="*/ 124 w 159"/>
                  <a:gd name="T83" fmla="*/ 226 h 226"/>
                  <a:gd name="T84" fmla="*/ 115 w 159"/>
                  <a:gd name="T85" fmla="*/ 226 h 226"/>
                  <a:gd name="T86" fmla="*/ 106 w 159"/>
                  <a:gd name="T87" fmla="*/ 226 h 226"/>
                  <a:gd name="T88" fmla="*/ 97 w 159"/>
                  <a:gd name="T89" fmla="*/ 223 h 226"/>
                  <a:gd name="T90" fmla="*/ 90 w 159"/>
                  <a:gd name="T91" fmla="*/ 221 h 226"/>
                  <a:gd name="T92" fmla="*/ 83 w 159"/>
                  <a:gd name="T93" fmla="*/ 214 h 226"/>
                  <a:gd name="T94" fmla="*/ 80 w 159"/>
                  <a:gd name="T95" fmla="*/ 205 h 226"/>
                  <a:gd name="T96" fmla="*/ 77 w 159"/>
                  <a:gd name="T97" fmla="*/ 19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9" h="226">
                    <a:moveTo>
                      <a:pt x="77" y="192"/>
                    </a:moveTo>
                    <a:lnTo>
                      <a:pt x="78" y="175"/>
                    </a:lnTo>
                    <a:lnTo>
                      <a:pt x="78" y="159"/>
                    </a:lnTo>
                    <a:lnTo>
                      <a:pt x="77" y="144"/>
                    </a:lnTo>
                    <a:lnTo>
                      <a:pt x="74" y="129"/>
                    </a:lnTo>
                    <a:lnTo>
                      <a:pt x="69" y="115"/>
                    </a:lnTo>
                    <a:lnTo>
                      <a:pt x="62" y="102"/>
                    </a:lnTo>
                    <a:lnTo>
                      <a:pt x="54" y="91"/>
                    </a:lnTo>
                    <a:lnTo>
                      <a:pt x="45" y="81"/>
                    </a:lnTo>
                    <a:lnTo>
                      <a:pt x="40" y="76"/>
                    </a:lnTo>
                    <a:lnTo>
                      <a:pt x="36" y="71"/>
                    </a:lnTo>
                    <a:lnTo>
                      <a:pt x="30" y="68"/>
                    </a:lnTo>
                    <a:lnTo>
                      <a:pt x="24" y="64"/>
                    </a:lnTo>
                    <a:lnTo>
                      <a:pt x="19" y="61"/>
                    </a:lnTo>
                    <a:lnTo>
                      <a:pt x="13" y="58"/>
                    </a:lnTo>
                    <a:lnTo>
                      <a:pt x="7" y="55"/>
                    </a:lnTo>
                    <a:lnTo>
                      <a:pt x="0" y="53"/>
                    </a:lnTo>
                    <a:lnTo>
                      <a:pt x="0" y="48"/>
                    </a:lnTo>
                    <a:lnTo>
                      <a:pt x="0" y="43"/>
                    </a:lnTo>
                    <a:lnTo>
                      <a:pt x="1" y="38"/>
                    </a:lnTo>
                    <a:lnTo>
                      <a:pt x="2" y="32"/>
                    </a:lnTo>
                    <a:lnTo>
                      <a:pt x="4" y="23"/>
                    </a:lnTo>
                    <a:lnTo>
                      <a:pt x="7" y="15"/>
                    </a:lnTo>
                    <a:lnTo>
                      <a:pt x="10" y="9"/>
                    </a:lnTo>
                    <a:lnTo>
                      <a:pt x="17" y="5"/>
                    </a:lnTo>
                    <a:lnTo>
                      <a:pt x="24" y="1"/>
                    </a:lnTo>
                    <a:lnTo>
                      <a:pt x="36" y="0"/>
                    </a:lnTo>
                    <a:lnTo>
                      <a:pt x="48" y="0"/>
                    </a:lnTo>
                    <a:lnTo>
                      <a:pt x="66" y="2"/>
                    </a:lnTo>
                    <a:lnTo>
                      <a:pt x="86" y="21"/>
                    </a:lnTo>
                    <a:lnTo>
                      <a:pt x="105" y="41"/>
                    </a:lnTo>
                    <a:lnTo>
                      <a:pt x="121" y="63"/>
                    </a:lnTo>
                    <a:lnTo>
                      <a:pt x="135" y="85"/>
                    </a:lnTo>
                    <a:lnTo>
                      <a:pt x="146" y="109"/>
                    </a:lnTo>
                    <a:lnTo>
                      <a:pt x="154" y="135"/>
                    </a:lnTo>
                    <a:lnTo>
                      <a:pt x="158" y="160"/>
                    </a:lnTo>
                    <a:lnTo>
                      <a:pt x="159" y="188"/>
                    </a:lnTo>
                    <a:lnTo>
                      <a:pt x="156" y="198"/>
                    </a:lnTo>
                    <a:lnTo>
                      <a:pt x="149" y="210"/>
                    </a:lnTo>
                    <a:lnTo>
                      <a:pt x="141" y="219"/>
                    </a:lnTo>
                    <a:lnTo>
                      <a:pt x="135" y="225"/>
                    </a:lnTo>
                    <a:lnTo>
                      <a:pt x="124" y="226"/>
                    </a:lnTo>
                    <a:lnTo>
                      <a:pt x="115" y="226"/>
                    </a:lnTo>
                    <a:lnTo>
                      <a:pt x="106" y="226"/>
                    </a:lnTo>
                    <a:lnTo>
                      <a:pt x="97" y="223"/>
                    </a:lnTo>
                    <a:lnTo>
                      <a:pt x="90" y="221"/>
                    </a:lnTo>
                    <a:lnTo>
                      <a:pt x="83" y="214"/>
                    </a:lnTo>
                    <a:lnTo>
                      <a:pt x="80" y="205"/>
                    </a:lnTo>
                    <a:lnTo>
                      <a:pt x="77" y="192"/>
                    </a:lnTo>
                    <a:close/>
                  </a:path>
                </a:pathLst>
              </a:custGeom>
              <a:solidFill>
                <a:srgbClr val="E0B7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260594" name="Group 498"/>
            <p:cNvGrpSpPr>
              <a:grpSpLocks noChangeAspect="1"/>
            </p:cNvGrpSpPr>
            <p:nvPr/>
          </p:nvGrpSpPr>
          <p:grpSpPr bwMode="auto">
            <a:xfrm>
              <a:off x="664" y="274"/>
              <a:ext cx="555" cy="550"/>
              <a:chOff x="664" y="274"/>
              <a:chExt cx="555" cy="550"/>
            </a:xfrm>
          </p:grpSpPr>
          <p:sp>
            <p:nvSpPr>
              <p:cNvPr id="260595" name="Freeform 499"/>
              <p:cNvSpPr>
                <a:spLocks noChangeAspect="1"/>
              </p:cNvSpPr>
              <p:nvPr/>
            </p:nvSpPr>
            <p:spPr bwMode="auto">
              <a:xfrm>
                <a:off x="806" y="369"/>
                <a:ext cx="21" cy="57"/>
              </a:xfrm>
              <a:custGeom>
                <a:avLst/>
                <a:gdLst>
                  <a:gd name="T0" fmla="*/ 0 w 40"/>
                  <a:gd name="T1" fmla="*/ 6 h 115"/>
                  <a:gd name="T2" fmla="*/ 0 w 40"/>
                  <a:gd name="T3" fmla="*/ 6 h 115"/>
                  <a:gd name="T4" fmla="*/ 8 w 40"/>
                  <a:gd name="T5" fmla="*/ 16 h 115"/>
                  <a:gd name="T6" fmla="*/ 16 w 40"/>
                  <a:gd name="T7" fmla="*/ 28 h 115"/>
                  <a:gd name="T8" fmla="*/ 23 w 40"/>
                  <a:gd name="T9" fmla="*/ 39 h 115"/>
                  <a:gd name="T10" fmla="*/ 27 w 40"/>
                  <a:gd name="T11" fmla="*/ 53 h 115"/>
                  <a:gd name="T12" fmla="*/ 31 w 40"/>
                  <a:gd name="T13" fmla="*/ 67 h 115"/>
                  <a:gd name="T14" fmla="*/ 31 w 40"/>
                  <a:gd name="T15" fmla="*/ 82 h 115"/>
                  <a:gd name="T16" fmla="*/ 31 w 40"/>
                  <a:gd name="T17" fmla="*/ 98 h 115"/>
                  <a:gd name="T18" fmla="*/ 31 w 40"/>
                  <a:gd name="T19" fmla="*/ 115 h 115"/>
                  <a:gd name="T20" fmla="*/ 38 w 40"/>
                  <a:gd name="T21" fmla="*/ 115 h 115"/>
                  <a:gd name="T22" fmla="*/ 40 w 40"/>
                  <a:gd name="T23" fmla="*/ 98 h 115"/>
                  <a:gd name="T24" fmla="*/ 40 w 40"/>
                  <a:gd name="T25" fmla="*/ 82 h 115"/>
                  <a:gd name="T26" fmla="*/ 38 w 40"/>
                  <a:gd name="T27" fmla="*/ 67 h 115"/>
                  <a:gd name="T28" fmla="*/ 34 w 40"/>
                  <a:gd name="T29" fmla="*/ 51 h 115"/>
                  <a:gd name="T30" fmla="*/ 30 w 40"/>
                  <a:gd name="T31" fmla="*/ 37 h 115"/>
                  <a:gd name="T32" fmla="*/ 23 w 40"/>
                  <a:gd name="T33" fmla="*/ 23 h 115"/>
                  <a:gd name="T34" fmla="*/ 15 w 40"/>
                  <a:gd name="T35" fmla="*/ 12 h 115"/>
                  <a:gd name="T36" fmla="*/ 4 w 40"/>
                  <a:gd name="T37" fmla="*/ 1 h 115"/>
                  <a:gd name="T38" fmla="*/ 4 w 40"/>
                  <a:gd name="T39" fmla="*/ 1 h 115"/>
                  <a:gd name="T40" fmla="*/ 4 w 40"/>
                  <a:gd name="T41" fmla="*/ 1 h 115"/>
                  <a:gd name="T42" fmla="*/ 2 w 40"/>
                  <a:gd name="T43" fmla="*/ 0 h 115"/>
                  <a:gd name="T44" fmla="*/ 1 w 40"/>
                  <a:gd name="T45" fmla="*/ 1 h 115"/>
                  <a:gd name="T46" fmla="*/ 0 w 40"/>
                  <a:gd name="T47" fmla="*/ 4 h 115"/>
                  <a:gd name="T48" fmla="*/ 0 w 40"/>
                  <a:gd name="T49" fmla="*/ 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115">
                    <a:moveTo>
                      <a:pt x="0" y="6"/>
                    </a:moveTo>
                    <a:lnTo>
                      <a:pt x="0" y="6"/>
                    </a:lnTo>
                    <a:lnTo>
                      <a:pt x="8" y="16"/>
                    </a:lnTo>
                    <a:lnTo>
                      <a:pt x="16" y="28"/>
                    </a:lnTo>
                    <a:lnTo>
                      <a:pt x="23" y="39"/>
                    </a:lnTo>
                    <a:lnTo>
                      <a:pt x="27" y="53"/>
                    </a:lnTo>
                    <a:lnTo>
                      <a:pt x="31" y="67"/>
                    </a:lnTo>
                    <a:lnTo>
                      <a:pt x="31" y="82"/>
                    </a:lnTo>
                    <a:lnTo>
                      <a:pt x="31" y="98"/>
                    </a:lnTo>
                    <a:lnTo>
                      <a:pt x="31" y="115"/>
                    </a:lnTo>
                    <a:lnTo>
                      <a:pt x="38" y="115"/>
                    </a:lnTo>
                    <a:lnTo>
                      <a:pt x="40" y="98"/>
                    </a:lnTo>
                    <a:lnTo>
                      <a:pt x="40" y="82"/>
                    </a:lnTo>
                    <a:lnTo>
                      <a:pt x="38" y="67"/>
                    </a:lnTo>
                    <a:lnTo>
                      <a:pt x="34" y="51"/>
                    </a:lnTo>
                    <a:lnTo>
                      <a:pt x="30" y="37"/>
                    </a:lnTo>
                    <a:lnTo>
                      <a:pt x="23" y="23"/>
                    </a:lnTo>
                    <a:lnTo>
                      <a:pt x="15" y="12"/>
                    </a:lnTo>
                    <a:lnTo>
                      <a:pt x="4" y="1"/>
                    </a:lnTo>
                    <a:lnTo>
                      <a:pt x="4" y="1"/>
                    </a:lnTo>
                    <a:lnTo>
                      <a:pt x="4" y="1"/>
                    </a:lnTo>
                    <a:lnTo>
                      <a:pt x="2" y="0"/>
                    </a:lnTo>
                    <a:lnTo>
                      <a:pt x="1" y="1"/>
                    </a:lnTo>
                    <a:lnTo>
                      <a:pt x="0" y="4"/>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96" name="Freeform 500"/>
              <p:cNvSpPr>
                <a:spLocks noChangeAspect="1"/>
              </p:cNvSpPr>
              <p:nvPr/>
            </p:nvSpPr>
            <p:spPr bwMode="auto">
              <a:xfrm>
                <a:off x="783" y="355"/>
                <a:ext cx="26" cy="16"/>
              </a:xfrm>
              <a:custGeom>
                <a:avLst/>
                <a:gdLst>
                  <a:gd name="T0" fmla="*/ 0 w 51"/>
                  <a:gd name="T1" fmla="*/ 4 h 34"/>
                  <a:gd name="T2" fmla="*/ 3 w 51"/>
                  <a:gd name="T3" fmla="*/ 7 h 34"/>
                  <a:gd name="T4" fmla="*/ 10 w 51"/>
                  <a:gd name="T5" fmla="*/ 10 h 34"/>
                  <a:gd name="T6" fmla="*/ 16 w 51"/>
                  <a:gd name="T7" fmla="*/ 12 h 34"/>
                  <a:gd name="T8" fmla="*/ 20 w 51"/>
                  <a:gd name="T9" fmla="*/ 15 h 34"/>
                  <a:gd name="T10" fmla="*/ 26 w 51"/>
                  <a:gd name="T11" fmla="*/ 19 h 34"/>
                  <a:gd name="T12" fmla="*/ 32 w 51"/>
                  <a:gd name="T13" fmla="*/ 22 h 34"/>
                  <a:gd name="T14" fmla="*/ 38 w 51"/>
                  <a:gd name="T15" fmla="*/ 26 h 34"/>
                  <a:gd name="T16" fmla="*/ 42 w 51"/>
                  <a:gd name="T17" fmla="*/ 29 h 34"/>
                  <a:gd name="T18" fmla="*/ 47 w 51"/>
                  <a:gd name="T19" fmla="*/ 34 h 34"/>
                  <a:gd name="T20" fmla="*/ 51 w 51"/>
                  <a:gd name="T21" fmla="*/ 29 h 34"/>
                  <a:gd name="T22" fmla="*/ 47 w 51"/>
                  <a:gd name="T23" fmla="*/ 25 h 34"/>
                  <a:gd name="T24" fmla="*/ 42 w 51"/>
                  <a:gd name="T25" fmla="*/ 19 h 34"/>
                  <a:gd name="T26" fmla="*/ 36 w 51"/>
                  <a:gd name="T27" fmla="*/ 15 h 34"/>
                  <a:gd name="T28" fmla="*/ 31 w 51"/>
                  <a:gd name="T29" fmla="*/ 12 h 34"/>
                  <a:gd name="T30" fmla="*/ 25 w 51"/>
                  <a:gd name="T31" fmla="*/ 9 h 34"/>
                  <a:gd name="T32" fmla="*/ 18 w 51"/>
                  <a:gd name="T33" fmla="*/ 5 h 34"/>
                  <a:gd name="T34" fmla="*/ 12 w 51"/>
                  <a:gd name="T35" fmla="*/ 3 h 34"/>
                  <a:gd name="T36" fmla="*/ 5 w 51"/>
                  <a:gd name="T37" fmla="*/ 0 h 34"/>
                  <a:gd name="T38" fmla="*/ 9 w 51"/>
                  <a:gd name="T39" fmla="*/ 4 h 34"/>
                  <a:gd name="T40" fmla="*/ 5 w 51"/>
                  <a:gd name="T41" fmla="*/ 0 h 34"/>
                  <a:gd name="T42" fmla="*/ 2 w 51"/>
                  <a:gd name="T43" fmla="*/ 0 h 34"/>
                  <a:gd name="T44" fmla="*/ 1 w 51"/>
                  <a:gd name="T45" fmla="*/ 3 h 34"/>
                  <a:gd name="T46" fmla="*/ 1 w 51"/>
                  <a:gd name="T47" fmla="*/ 5 h 34"/>
                  <a:gd name="T48" fmla="*/ 3 w 51"/>
                  <a:gd name="T49" fmla="*/ 7 h 34"/>
                  <a:gd name="T50" fmla="*/ 0 w 51"/>
                  <a:gd name="T5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34">
                    <a:moveTo>
                      <a:pt x="0" y="4"/>
                    </a:moveTo>
                    <a:lnTo>
                      <a:pt x="3" y="7"/>
                    </a:lnTo>
                    <a:lnTo>
                      <a:pt x="10" y="10"/>
                    </a:lnTo>
                    <a:lnTo>
                      <a:pt x="16" y="12"/>
                    </a:lnTo>
                    <a:lnTo>
                      <a:pt x="20" y="15"/>
                    </a:lnTo>
                    <a:lnTo>
                      <a:pt x="26" y="19"/>
                    </a:lnTo>
                    <a:lnTo>
                      <a:pt x="32" y="22"/>
                    </a:lnTo>
                    <a:lnTo>
                      <a:pt x="38" y="26"/>
                    </a:lnTo>
                    <a:lnTo>
                      <a:pt x="42" y="29"/>
                    </a:lnTo>
                    <a:lnTo>
                      <a:pt x="47" y="34"/>
                    </a:lnTo>
                    <a:lnTo>
                      <a:pt x="51" y="29"/>
                    </a:lnTo>
                    <a:lnTo>
                      <a:pt x="47" y="25"/>
                    </a:lnTo>
                    <a:lnTo>
                      <a:pt x="42" y="19"/>
                    </a:lnTo>
                    <a:lnTo>
                      <a:pt x="36" y="15"/>
                    </a:lnTo>
                    <a:lnTo>
                      <a:pt x="31" y="12"/>
                    </a:lnTo>
                    <a:lnTo>
                      <a:pt x="25" y="9"/>
                    </a:lnTo>
                    <a:lnTo>
                      <a:pt x="18" y="5"/>
                    </a:lnTo>
                    <a:lnTo>
                      <a:pt x="12" y="3"/>
                    </a:lnTo>
                    <a:lnTo>
                      <a:pt x="5" y="0"/>
                    </a:lnTo>
                    <a:lnTo>
                      <a:pt x="9" y="4"/>
                    </a:lnTo>
                    <a:lnTo>
                      <a:pt x="5" y="0"/>
                    </a:lnTo>
                    <a:lnTo>
                      <a:pt x="2" y="0"/>
                    </a:lnTo>
                    <a:lnTo>
                      <a:pt x="1" y="3"/>
                    </a:lnTo>
                    <a:lnTo>
                      <a:pt x="1" y="5"/>
                    </a:lnTo>
                    <a:lnTo>
                      <a:pt x="3"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97" name="Freeform 501"/>
              <p:cNvSpPr>
                <a:spLocks noChangeAspect="1"/>
              </p:cNvSpPr>
              <p:nvPr/>
            </p:nvSpPr>
            <p:spPr bwMode="auto">
              <a:xfrm>
                <a:off x="783" y="344"/>
                <a:ext cx="5" cy="12"/>
              </a:xfrm>
              <a:custGeom>
                <a:avLst/>
                <a:gdLst>
                  <a:gd name="T0" fmla="*/ 3 w 10"/>
                  <a:gd name="T1" fmla="*/ 3 h 24"/>
                  <a:gd name="T2" fmla="*/ 3 w 10"/>
                  <a:gd name="T3" fmla="*/ 2 h 24"/>
                  <a:gd name="T4" fmla="*/ 2 w 10"/>
                  <a:gd name="T5" fmla="*/ 9 h 24"/>
                  <a:gd name="T6" fmla="*/ 1 w 10"/>
                  <a:gd name="T7" fmla="*/ 14 h 24"/>
                  <a:gd name="T8" fmla="*/ 0 w 10"/>
                  <a:gd name="T9" fmla="*/ 19 h 24"/>
                  <a:gd name="T10" fmla="*/ 0 w 10"/>
                  <a:gd name="T11" fmla="*/ 24 h 24"/>
                  <a:gd name="T12" fmla="*/ 9 w 10"/>
                  <a:gd name="T13" fmla="*/ 24 h 24"/>
                  <a:gd name="T14" fmla="*/ 9 w 10"/>
                  <a:gd name="T15" fmla="*/ 19 h 24"/>
                  <a:gd name="T16" fmla="*/ 8 w 10"/>
                  <a:gd name="T17" fmla="*/ 14 h 24"/>
                  <a:gd name="T18" fmla="*/ 9 w 10"/>
                  <a:gd name="T19" fmla="*/ 9 h 24"/>
                  <a:gd name="T20" fmla="*/ 10 w 10"/>
                  <a:gd name="T21" fmla="*/ 4 h 24"/>
                  <a:gd name="T22" fmla="*/ 10 w 10"/>
                  <a:gd name="T23" fmla="*/ 3 h 24"/>
                  <a:gd name="T24" fmla="*/ 10 w 10"/>
                  <a:gd name="T25" fmla="*/ 4 h 24"/>
                  <a:gd name="T26" fmla="*/ 10 w 10"/>
                  <a:gd name="T27" fmla="*/ 1 h 24"/>
                  <a:gd name="T28" fmla="*/ 8 w 10"/>
                  <a:gd name="T29" fmla="*/ 0 h 24"/>
                  <a:gd name="T30" fmla="*/ 5 w 10"/>
                  <a:gd name="T31" fmla="*/ 0 h 24"/>
                  <a:gd name="T32" fmla="*/ 3 w 10"/>
                  <a:gd name="T33" fmla="*/ 2 h 24"/>
                  <a:gd name="T34" fmla="*/ 3 w 10"/>
                  <a:gd name="T35"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4">
                    <a:moveTo>
                      <a:pt x="3" y="3"/>
                    </a:moveTo>
                    <a:lnTo>
                      <a:pt x="3" y="2"/>
                    </a:lnTo>
                    <a:lnTo>
                      <a:pt x="2" y="9"/>
                    </a:lnTo>
                    <a:lnTo>
                      <a:pt x="1" y="14"/>
                    </a:lnTo>
                    <a:lnTo>
                      <a:pt x="0" y="19"/>
                    </a:lnTo>
                    <a:lnTo>
                      <a:pt x="0" y="24"/>
                    </a:lnTo>
                    <a:lnTo>
                      <a:pt x="9" y="24"/>
                    </a:lnTo>
                    <a:lnTo>
                      <a:pt x="9" y="19"/>
                    </a:lnTo>
                    <a:lnTo>
                      <a:pt x="8" y="14"/>
                    </a:lnTo>
                    <a:lnTo>
                      <a:pt x="9" y="9"/>
                    </a:lnTo>
                    <a:lnTo>
                      <a:pt x="10" y="4"/>
                    </a:lnTo>
                    <a:lnTo>
                      <a:pt x="10" y="3"/>
                    </a:lnTo>
                    <a:lnTo>
                      <a:pt x="10" y="4"/>
                    </a:lnTo>
                    <a:lnTo>
                      <a:pt x="10" y="1"/>
                    </a:lnTo>
                    <a:lnTo>
                      <a:pt x="8" y="0"/>
                    </a:lnTo>
                    <a:lnTo>
                      <a:pt x="5" y="0"/>
                    </a:lnTo>
                    <a:lnTo>
                      <a:pt x="3" y="2"/>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98" name="Freeform 502"/>
              <p:cNvSpPr>
                <a:spLocks noChangeAspect="1"/>
              </p:cNvSpPr>
              <p:nvPr/>
            </p:nvSpPr>
            <p:spPr bwMode="auto">
              <a:xfrm>
                <a:off x="784" y="328"/>
                <a:ext cx="36" cy="18"/>
              </a:xfrm>
              <a:custGeom>
                <a:avLst/>
                <a:gdLst>
                  <a:gd name="T0" fmla="*/ 69 w 70"/>
                  <a:gd name="T1" fmla="*/ 4 h 37"/>
                  <a:gd name="T2" fmla="*/ 67 w 70"/>
                  <a:gd name="T3" fmla="*/ 4 h 37"/>
                  <a:gd name="T4" fmla="*/ 49 w 70"/>
                  <a:gd name="T5" fmla="*/ 2 h 37"/>
                  <a:gd name="T6" fmla="*/ 37 w 70"/>
                  <a:gd name="T7" fmla="*/ 0 h 37"/>
                  <a:gd name="T8" fmla="*/ 25 w 70"/>
                  <a:gd name="T9" fmla="*/ 3 h 37"/>
                  <a:gd name="T10" fmla="*/ 16 w 70"/>
                  <a:gd name="T11" fmla="*/ 6 h 37"/>
                  <a:gd name="T12" fmla="*/ 9 w 70"/>
                  <a:gd name="T13" fmla="*/ 12 h 37"/>
                  <a:gd name="T14" fmla="*/ 5 w 70"/>
                  <a:gd name="T15" fmla="*/ 19 h 37"/>
                  <a:gd name="T16" fmla="*/ 1 w 70"/>
                  <a:gd name="T17" fmla="*/ 27 h 37"/>
                  <a:gd name="T18" fmla="*/ 0 w 70"/>
                  <a:gd name="T19" fmla="*/ 37 h 37"/>
                  <a:gd name="T20" fmla="*/ 7 w 70"/>
                  <a:gd name="T21" fmla="*/ 37 h 37"/>
                  <a:gd name="T22" fmla="*/ 8 w 70"/>
                  <a:gd name="T23" fmla="*/ 29 h 37"/>
                  <a:gd name="T24" fmla="*/ 11 w 70"/>
                  <a:gd name="T25" fmla="*/ 21 h 37"/>
                  <a:gd name="T26" fmla="*/ 14 w 70"/>
                  <a:gd name="T27" fmla="*/ 16 h 37"/>
                  <a:gd name="T28" fmla="*/ 21 w 70"/>
                  <a:gd name="T29" fmla="*/ 13 h 37"/>
                  <a:gd name="T30" fmla="*/ 25 w 70"/>
                  <a:gd name="T31" fmla="*/ 10 h 37"/>
                  <a:gd name="T32" fmla="*/ 37 w 70"/>
                  <a:gd name="T33" fmla="*/ 10 h 37"/>
                  <a:gd name="T34" fmla="*/ 49 w 70"/>
                  <a:gd name="T35" fmla="*/ 8 h 37"/>
                  <a:gd name="T36" fmla="*/ 67 w 70"/>
                  <a:gd name="T37" fmla="*/ 11 h 37"/>
                  <a:gd name="T38" fmla="*/ 64 w 70"/>
                  <a:gd name="T39" fmla="*/ 11 h 37"/>
                  <a:gd name="T40" fmla="*/ 67 w 70"/>
                  <a:gd name="T41" fmla="*/ 11 h 37"/>
                  <a:gd name="T42" fmla="*/ 69 w 70"/>
                  <a:gd name="T43" fmla="*/ 10 h 37"/>
                  <a:gd name="T44" fmla="*/ 70 w 70"/>
                  <a:gd name="T45" fmla="*/ 7 h 37"/>
                  <a:gd name="T46" fmla="*/ 69 w 70"/>
                  <a:gd name="T47" fmla="*/ 5 h 37"/>
                  <a:gd name="T48" fmla="*/ 67 w 70"/>
                  <a:gd name="T49" fmla="*/ 4 h 37"/>
                  <a:gd name="T50" fmla="*/ 69 w 70"/>
                  <a:gd name="T51"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7">
                    <a:moveTo>
                      <a:pt x="69" y="4"/>
                    </a:moveTo>
                    <a:lnTo>
                      <a:pt x="67" y="4"/>
                    </a:lnTo>
                    <a:lnTo>
                      <a:pt x="49" y="2"/>
                    </a:lnTo>
                    <a:lnTo>
                      <a:pt x="37" y="0"/>
                    </a:lnTo>
                    <a:lnTo>
                      <a:pt x="25" y="3"/>
                    </a:lnTo>
                    <a:lnTo>
                      <a:pt x="16" y="6"/>
                    </a:lnTo>
                    <a:lnTo>
                      <a:pt x="9" y="12"/>
                    </a:lnTo>
                    <a:lnTo>
                      <a:pt x="5" y="19"/>
                    </a:lnTo>
                    <a:lnTo>
                      <a:pt x="1" y="27"/>
                    </a:lnTo>
                    <a:lnTo>
                      <a:pt x="0" y="37"/>
                    </a:lnTo>
                    <a:lnTo>
                      <a:pt x="7" y="37"/>
                    </a:lnTo>
                    <a:lnTo>
                      <a:pt x="8" y="29"/>
                    </a:lnTo>
                    <a:lnTo>
                      <a:pt x="11" y="21"/>
                    </a:lnTo>
                    <a:lnTo>
                      <a:pt x="14" y="16"/>
                    </a:lnTo>
                    <a:lnTo>
                      <a:pt x="21" y="13"/>
                    </a:lnTo>
                    <a:lnTo>
                      <a:pt x="25" y="10"/>
                    </a:lnTo>
                    <a:lnTo>
                      <a:pt x="37" y="10"/>
                    </a:lnTo>
                    <a:lnTo>
                      <a:pt x="49" y="8"/>
                    </a:lnTo>
                    <a:lnTo>
                      <a:pt x="67" y="11"/>
                    </a:lnTo>
                    <a:lnTo>
                      <a:pt x="64" y="11"/>
                    </a:lnTo>
                    <a:lnTo>
                      <a:pt x="67" y="11"/>
                    </a:lnTo>
                    <a:lnTo>
                      <a:pt x="69" y="10"/>
                    </a:lnTo>
                    <a:lnTo>
                      <a:pt x="70" y="7"/>
                    </a:lnTo>
                    <a:lnTo>
                      <a:pt x="69" y="5"/>
                    </a:lnTo>
                    <a:lnTo>
                      <a:pt x="67" y="4"/>
                    </a:lnTo>
                    <a:lnTo>
                      <a:pt x="6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599" name="Freeform 503"/>
              <p:cNvSpPr>
                <a:spLocks noChangeAspect="1"/>
              </p:cNvSpPr>
              <p:nvPr/>
            </p:nvSpPr>
            <p:spPr bwMode="auto">
              <a:xfrm>
                <a:off x="817" y="329"/>
                <a:ext cx="49" cy="97"/>
              </a:xfrm>
              <a:custGeom>
                <a:avLst/>
                <a:gdLst>
                  <a:gd name="T0" fmla="*/ 99 w 99"/>
                  <a:gd name="T1" fmla="*/ 189 h 192"/>
                  <a:gd name="T2" fmla="*/ 99 w 99"/>
                  <a:gd name="T3" fmla="*/ 189 h 192"/>
                  <a:gd name="T4" fmla="*/ 98 w 99"/>
                  <a:gd name="T5" fmla="*/ 161 h 192"/>
                  <a:gd name="T6" fmla="*/ 95 w 99"/>
                  <a:gd name="T7" fmla="*/ 136 h 192"/>
                  <a:gd name="T8" fmla="*/ 87 w 99"/>
                  <a:gd name="T9" fmla="*/ 109 h 192"/>
                  <a:gd name="T10" fmla="*/ 75 w 99"/>
                  <a:gd name="T11" fmla="*/ 85 h 192"/>
                  <a:gd name="T12" fmla="*/ 61 w 99"/>
                  <a:gd name="T13" fmla="*/ 62 h 192"/>
                  <a:gd name="T14" fmla="*/ 45 w 99"/>
                  <a:gd name="T15" fmla="*/ 40 h 192"/>
                  <a:gd name="T16" fmla="*/ 26 w 99"/>
                  <a:gd name="T17" fmla="*/ 19 h 192"/>
                  <a:gd name="T18" fmla="*/ 5 w 99"/>
                  <a:gd name="T19" fmla="*/ 0 h 192"/>
                  <a:gd name="T20" fmla="*/ 0 w 99"/>
                  <a:gd name="T21" fmla="*/ 7 h 192"/>
                  <a:gd name="T22" fmla="*/ 21 w 99"/>
                  <a:gd name="T23" fmla="*/ 24 h 192"/>
                  <a:gd name="T24" fmla="*/ 38 w 99"/>
                  <a:gd name="T25" fmla="*/ 45 h 192"/>
                  <a:gd name="T26" fmla="*/ 55 w 99"/>
                  <a:gd name="T27" fmla="*/ 67 h 192"/>
                  <a:gd name="T28" fmla="*/ 68 w 99"/>
                  <a:gd name="T29" fmla="*/ 87 h 192"/>
                  <a:gd name="T30" fmla="*/ 80 w 99"/>
                  <a:gd name="T31" fmla="*/ 112 h 192"/>
                  <a:gd name="T32" fmla="*/ 88 w 99"/>
                  <a:gd name="T33" fmla="*/ 136 h 192"/>
                  <a:gd name="T34" fmla="*/ 91 w 99"/>
                  <a:gd name="T35" fmla="*/ 161 h 192"/>
                  <a:gd name="T36" fmla="*/ 93 w 99"/>
                  <a:gd name="T37" fmla="*/ 189 h 192"/>
                  <a:gd name="T38" fmla="*/ 93 w 99"/>
                  <a:gd name="T39" fmla="*/ 189 h 192"/>
                  <a:gd name="T40" fmla="*/ 93 w 99"/>
                  <a:gd name="T41" fmla="*/ 189 h 192"/>
                  <a:gd name="T42" fmla="*/ 94 w 99"/>
                  <a:gd name="T43" fmla="*/ 191 h 192"/>
                  <a:gd name="T44" fmla="*/ 96 w 99"/>
                  <a:gd name="T45" fmla="*/ 192 h 192"/>
                  <a:gd name="T46" fmla="*/ 98 w 99"/>
                  <a:gd name="T47" fmla="*/ 191 h 192"/>
                  <a:gd name="T48" fmla="*/ 99 w 99"/>
                  <a:gd name="T49" fmla="*/ 18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 h="192">
                    <a:moveTo>
                      <a:pt x="99" y="189"/>
                    </a:moveTo>
                    <a:lnTo>
                      <a:pt x="99" y="189"/>
                    </a:lnTo>
                    <a:lnTo>
                      <a:pt x="98" y="161"/>
                    </a:lnTo>
                    <a:lnTo>
                      <a:pt x="95" y="136"/>
                    </a:lnTo>
                    <a:lnTo>
                      <a:pt x="87" y="109"/>
                    </a:lnTo>
                    <a:lnTo>
                      <a:pt x="75" y="85"/>
                    </a:lnTo>
                    <a:lnTo>
                      <a:pt x="61" y="62"/>
                    </a:lnTo>
                    <a:lnTo>
                      <a:pt x="45" y="40"/>
                    </a:lnTo>
                    <a:lnTo>
                      <a:pt x="26" y="19"/>
                    </a:lnTo>
                    <a:lnTo>
                      <a:pt x="5" y="0"/>
                    </a:lnTo>
                    <a:lnTo>
                      <a:pt x="0" y="7"/>
                    </a:lnTo>
                    <a:lnTo>
                      <a:pt x="21" y="24"/>
                    </a:lnTo>
                    <a:lnTo>
                      <a:pt x="38" y="45"/>
                    </a:lnTo>
                    <a:lnTo>
                      <a:pt x="55" y="67"/>
                    </a:lnTo>
                    <a:lnTo>
                      <a:pt x="68" y="87"/>
                    </a:lnTo>
                    <a:lnTo>
                      <a:pt x="80" y="112"/>
                    </a:lnTo>
                    <a:lnTo>
                      <a:pt x="88" y="136"/>
                    </a:lnTo>
                    <a:lnTo>
                      <a:pt x="91" y="161"/>
                    </a:lnTo>
                    <a:lnTo>
                      <a:pt x="93" y="189"/>
                    </a:lnTo>
                    <a:lnTo>
                      <a:pt x="93" y="189"/>
                    </a:lnTo>
                    <a:lnTo>
                      <a:pt x="93" y="189"/>
                    </a:lnTo>
                    <a:lnTo>
                      <a:pt x="94" y="191"/>
                    </a:lnTo>
                    <a:lnTo>
                      <a:pt x="96" y="192"/>
                    </a:lnTo>
                    <a:lnTo>
                      <a:pt x="98" y="191"/>
                    </a:lnTo>
                    <a:lnTo>
                      <a:pt x="99" y="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0" name="Freeform 504"/>
              <p:cNvSpPr>
                <a:spLocks noChangeAspect="1"/>
              </p:cNvSpPr>
              <p:nvPr/>
            </p:nvSpPr>
            <p:spPr bwMode="auto">
              <a:xfrm>
                <a:off x="850" y="424"/>
                <a:ext cx="16" cy="20"/>
              </a:xfrm>
              <a:custGeom>
                <a:avLst/>
                <a:gdLst>
                  <a:gd name="T0" fmla="*/ 5 w 32"/>
                  <a:gd name="T1" fmla="*/ 40 h 40"/>
                  <a:gd name="T2" fmla="*/ 7 w 32"/>
                  <a:gd name="T3" fmla="*/ 40 h 40"/>
                  <a:gd name="T4" fmla="*/ 13 w 32"/>
                  <a:gd name="T5" fmla="*/ 33 h 40"/>
                  <a:gd name="T6" fmla="*/ 22 w 32"/>
                  <a:gd name="T7" fmla="*/ 24 h 40"/>
                  <a:gd name="T8" fmla="*/ 29 w 32"/>
                  <a:gd name="T9" fmla="*/ 11 h 40"/>
                  <a:gd name="T10" fmla="*/ 32 w 32"/>
                  <a:gd name="T11" fmla="*/ 0 h 40"/>
                  <a:gd name="T12" fmla="*/ 26 w 32"/>
                  <a:gd name="T13" fmla="*/ 0 h 40"/>
                  <a:gd name="T14" fmla="*/ 22 w 32"/>
                  <a:gd name="T15" fmla="*/ 9 h 40"/>
                  <a:gd name="T16" fmla="*/ 15 w 32"/>
                  <a:gd name="T17" fmla="*/ 19 h 40"/>
                  <a:gd name="T18" fmla="*/ 8 w 32"/>
                  <a:gd name="T19" fmla="*/ 28 h 40"/>
                  <a:gd name="T20" fmla="*/ 3 w 32"/>
                  <a:gd name="T21" fmla="*/ 33 h 40"/>
                  <a:gd name="T22" fmla="*/ 5 w 32"/>
                  <a:gd name="T23" fmla="*/ 33 h 40"/>
                  <a:gd name="T24" fmla="*/ 3 w 32"/>
                  <a:gd name="T25" fmla="*/ 33 h 40"/>
                  <a:gd name="T26" fmla="*/ 0 w 32"/>
                  <a:gd name="T27" fmla="*/ 35 h 40"/>
                  <a:gd name="T28" fmla="*/ 1 w 32"/>
                  <a:gd name="T29" fmla="*/ 38 h 40"/>
                  <a:gd name="T30" fmla="*/ 4 w 32"/>
                  <a:gd name="T31" fmla="*/ 40 h 40"/>
                  <a:gd name="T32" fmla="*/ 7 w 32"/>
                  <a:gd name="T33" fmla="*/ 40 h 40"/>
                  <a:gd name="T34" fmla="*/ 5 w 32"/>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0">
                    <a:moveTo>
                      <a:pt x="5" y="40"/>
                    </a:moveTo>
                    <a:lnTo>
                      <a:pt x="7" y="40"/>
                    </a:lnTo>
                    <a:lnTo>
                      <a:pt x="13" y="33"/>
                    </a:lnTo>
                    <a:lnTo>
                      <a:pt x="22" y="24"/>
                    </a:lnTo>
                    <a:lnTo>
                      <a:pt x="29" y="11"/>
                    </a:lnTo>
                    <a:lnTo>
                      <a:pt x="32" y="0"/>
                    </a:lnTo>
                    <a:lnTo>
                      <a:pt x="26" y="0"/>
                    </a:lnTo>
                    <a:lnTo>
                      <a:pt x="22" y="9"/>
                    </a:lnTo>
                    <a:lnTo>
                      <a:pt x="15" y="19"/>
                    </a:lnTo>
                    <a:lnTo>
                      <a:pt x="8" y="28"/>
                    </a:lnTo>
                    <a:lnTo>
                      <a:pt x="3" y="33"/>
                    </a:lnTo>
                    <a:lnTo>
                      <a:pt x="5" y="33"/>
                    </a:lnTo>
                    <a:lnTo>
                      <a:pt x="3" y="33"/>
                    </a:lnTo>
                    <a:lnTo>
                      <a:pt x="0" y="35"/>
                    </a:lnTo>
                    <a:lnTo>
                      <a:pt x="1" y="38"/>
                    </a:lnTo>
                    <a:lnTo>
                      <a:pt x="4" y="40"/>
                    </a:lnTo>
                    <a:lnTo>
                      <a:pt x="7" y="40"/>
                    </a:lnTo>
                    <a:lnTo>
                      <a:pt x="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1" name="Freeform 505"/>
              <p:cNvSpPr>
                <a:spLocks noChangeAspect="1"/>
              </p:cNvSpPr>
              <p:nvPr/>
            </p:nvSpPr>
            <p:spPr bwMode="auto">
              <a:xfrm>
                <a:off x="822" y="424"/>
                <a:ext cx="30" cy="21"/>
              </a:xfrm>
              <a:custGeom>
                <a:avLst/>
                <a:gdLst>
                  <a:gd name="T0" fmla="*/ 0 w 61"/>
                  <a:gd name="T1" fmla="*/ 3 h 41"/>
                  <a:gd name="T2" fmla="*/ 0 w 61"/>
                  <a:gd name="T3" fmla="*/ 3 h 41"/>
                  <a:gd name="T4" fmla="*/ 2 w 61"/>
                  <a:gd name="T5" fmla="*/ 17 h 41"/>
                  <a:gd name="T6" fmla="*/ 6 w 61"/>
                  <a:gd name="T7" fmla="*/ 27 h 41"/>
                  <a:gd name="T8" fmla="*/ 14 w 61"/>
                  <a:gd name="T9" fmla="*/ 36 h 41"/>
                  <a:gd name="T10" fmla="*/ 22 w 61"/>
                  <a:gd name="T11" fmla="*/ 38 h 41"/>
                  <a:gd name="T12" fmla="*/ 32 w 61"/>
                  <a:gd name="T13" fmla="*/ 40 h 41"/>
                  <a:gd name="T14" fmla="*/ 41 w 61"/>
                  <a:gd name="T15" fmla="*/ 41 h 41"/>
                  <a:gd name="T16" fmla="*/ 50 w 61"/>
                  <a:gd name="T17" fmla="*/ 41 h 41"/>
                  <a:gd name="T18" fmla="*/ 61 w 61"/>
                  <a:gd name="T19" fmla="*/ 39 h 41"/>
                  <a:gd name="T20" fmla="*/ 61 w 61"/>
                  <a:gd name="T21" fmla="*/ 32 h 41"/>
                  <a:gd name="T22" fmla="*/ 50 w 61"/>
                  <a:gd name="T23" fmla="*/ 32 h 41"/>
                  <a:gd name="T24" fmla="*/ 41 w 61"/>
                  <a:gd name="T25" fmla="*/ 32 h 41"/>
                  <a:gd name="T26" fmla="*/ 32 w 61"/>
                  <a:gd name="T27" fmla="*/ 33 h 41"/>
                  <a:gd name="T28" fmla="*/ 24 w 61"/>
                  <a:gd name="T29" fmla="*/ 31 h 41"/>
                  <a:gd name="T30" fmla="*/ 18 w 61"/>
                  <a:gd name="T31" fmla="*/ 29 h 41"/>
                  <a:gd name="T32" fmla="*/ 12 w 61"/>
                  <a:gd name="T33" fmla="*/ 23 h 41"/>
                  <a:gd name="T34" fmla="*/ 9 w 61"/>
                  <a:gd name="T35" fmla="*/ 15 h 41"/>
                  <a:gd name="T36" fmla="*/ 7 w 61"/>
                  <a:gd name="T37" fmla="*/ 3 h 41"/>
                  <a:gd name="T38" fmla="*/ 7 w 61"/>
                  <a:gd name="T39" fmla="*/ 3 h 41"/>
                  <a:gd name="T40" fmla="*/ 7 w 61"/>
                  <a:gd name="T41" fmla="*/ 3 h 41"/>
                  <a:gd name="T42" fmla="*/ 6 w 61"/>
                  <a:gd name="T43" fmla="*/ 1 h 41"/>
                  <a:gd name="T44" fmla="*/ 3 w 61"/>
                  <a:gd name="T45" fmla="*/ 0 h 41"/>
                  <a:gd name="T46" fmla="*/ 1 w 61"/>
                  <a:gd name="T47" fmla="*/ 1 h 41"/>
                  <a:gd name="T48" fmla="*/ 0 w 61"/>
                  <a:gd name="T49"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41">
                    <a:moveTo>
                      <a:pt x="0" y="3"/>
                    </a:moveTo>
                    <a:lnTo>
                      <a:pt x="0" y="3"/>
                    </a:lnTo>
                    <a:lnTo>
                      <a:pt x="2" y="17"/>
                    </a:lnTo>
                    <a:lnTo>
                      <a:pt x="6" y="27"/>
                    </a:lnTo>
                    <a:lnTo>
                      <a:pt x="14" y="36"/>
                    </a:lnTo>
                    <a:lnTo>
                      <a:pt x="22" y="38"/>
                    </a:lnTo>
                    <a:lnTo>
                      <a:pt x="32" y="40"/>
                    </a:lnTo>
                    <a:lnTo>
                      <a:pt x="41" y="41"/>
                    </a:lnTo>
                    <a:lnTo>
                      <a:pt x="50" y="41"/>
                    </a:lnTo>
                    <a:lnTo>
                      <a:pt x="61" y="39"/>
                    </a:lnTo>
                    <a:lnTo>
                      <a:pt x="61" y="32"/>
                    </a:lnTo>
                    <a:lnTo>
                      <a:pt x="50" y="32"/>
                    </a:lnTo>
                    <a:lnTo>
                      <a:pt x="41" y="32"/>
                    </a:lnTo>
                    <a:lnTo>
                      <a:pt x="32" y="33"/>
                    </a:lnTo>
                    <a:lnTo>
                      <a:pt x="24" y="31"/>
                    </a:lnTo>
                    <a:lnTo>
                      <a:pt x="18" y="29"/>
                    </a:lnTo>
                    <a:lnTo>
                      <a:pt x="12" y="23"/>
                    </a:lnTo>
                    <a:lnTo>
                      <a:pt x="9" y="15"/>
                    </a:lnTo>
                    <a:lnTo>
                      <a:pt x="7" y="3"/>
                    </a:lnTo>
                    <a:lnTo>
                      <a:pt x="7" y="3"/>
                    </a:lnTo>
                    <a:lnTo>
                      <a:pt x="7" y="3"/>
                    </a:lnTo>
                    <a:lnTo>
                      <a:pt x="6" y="1"/>
                    </a:lnTo>
                    <a:lnTo>
                      <a:pt x="3" y="0"/>
                    </a:lnTo>
                    <a:lnTo>
                      <a:pt x="1" y="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2" name="Freeform 506"/>
              <p:cNvSpPr>
                <a:spLocks noChangeAspect="1"/>
              </p:cNvSpPr>
              <p:nvPr/>
            </p:nvSpPr>
            <p:spPr bwMode="auto">
              <a:xfrm>
                <a:off x="785" y="346"/>
                <a:ext cx="48" cy="80"/>
              </a:xfrm>
              <a:custGeom>
                <a:avLst/>
                <a:gdLst>
                  <a:gd name="T0" fmla="*/ 77 w 97"/>
                  <a:gd name="T1" fmla="*/ 160 h 160"/>
                  <a:gd name="T2" fmla="*/ 78 w 97"/>
                  <a:gd name="T3" fmla="*/ 143 h 160"/>
                  <a:gd name="T4" fmla="*/ 78 w 97"/>
                  <a:gd name="T5" fmla="*/ 127 h 160"/>
                  <a:gd name="T6" fmla="*/ 77 w 97"/>
                  <a:gd name="T7" fmla="*/ 112 h 160"/>
                  <a:gd name="T8" fmla="*/ 74 w 97"/>
                  <a:gd name="T9" fmla="*/ 97 h 160"/>
                  <a:gd name="T10" fmla="*/ 69 w 97"/>
                  <a:gd name="T11" fmla="*/ 83 h 160"/>
                  <a:gd name="T12" fmla="*/ 62 w 97"/>
                  <a:gd name="T13" fmla="*/ 70 h 160"/>
                  <a:gd name="T14" fmla="*/ 54 w 97"/>
                  <a:gd name="T15" fmla="*/ 59 h 160"/>
                  <a:gd name="T16" fmla="*/ 45 w 97"/>
                  <a:gd name="T17" fmla="*/ 49 h 160"/>
                  <a:gd name="T18" fmla="*/ 40 w 97"/>
                  <a:gd name="T19" fmla="*/ 44 h 160"/>
                  <a:gd name="T20" fmla="*/ 36 w 97"/>
                  <a:gd name="T21" fmla="*/ 39 h 160"/>
                  <a:gd name="T22" fmla="*/ 30 w 97"/>
                  <a:gd name="T23" fmla="*/ 36 h 160"/>
                  <a:gd name="T24" fmla="*/ 24 w 97"/>
                  <a:gd name="T25" fmla="*/ 32 h 160"/>
                  <a:gd name="T26" fmla="*/ 19 w 97"/>
                  <a:gd name="T27" fmla="*/ 29 h 160"/>
                  <a:gd name="T28" fmla="*/ 13 w 97"/>
                  <a:gd name="T29" fmla="*/ 26 h 160"/>
                  <a:gd name="T30" fmla="*/ 7 w 97"/>
                  <a:gd name="T31" fmla="*/ 23 h 160"/>
                  <a:gd name="T32" fmla="*/ 0 w 97"/>
                  <a:gd name="T33" fmla="*/ 21 h 160"/>
                  <a:gd name="T34" fmla="*/ 0 w 97"/>
                  <a:gd name="T35" fmla="*/ 16 h 160"/>
                  <a:gd name="T36" fmla="*/ 0 w 97"/>
                  <a:gd name="T37" fmla="*/ 11 h 160"/>
                  <a:gd name="T38" fmla="*/ 1 w 97"/>
                  <a:gd name="T39" fmla="*/ 6 h 160"/>
                  <a:gd name="T40" fmla="*/ 2 w 97"/>
                  <a:gd name="T41" fmla="*/ 0 h 160"/>
                  <a:gd name="T42" fmla="*/ 28 w 97"/>
                  <a:gd name="T43" fmla="*/ 8 h 160"/>
                  <a:gd name="T44" fmla="*/ 51 w 97"/>
                  <a:gd name="T45" fmla="*/ 24 h 160"/>
                  <a:gd name="T46" fmla="*/ 70 w 97"/>
                  <a:gd name="T47" fmla="*/ 47 h 160"/>
                  <a:gd name="T48" fmla="*/ 85 w 97"/>
                  <a:gd name="T49" fmla="*/ 73 h 160"/>
                  <a:gd name="T50" fmla="*/ 95 w 97"/>
                  <a:gd name="T51" fmla="*/ 99 h 160"/>
                  <a:gd name="T52" fmla="*/ 97 w 97"/>
                  <a:gd name="T53" fmla="*/ 123 h 160"/>
                  <a:gd name="T54" fmla="*/ 91 w 97"/>
                  <a:gd name="T55" fmla="*/ 145 h 160"/>
                  <a:gd name="T56" fmla="*/ 77 w 97"/>
                  <a:gd name="T5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7" h="160">
                    <a:moveTo>
                      <a:pt x="77" y="160"/>
                    </a:moveTo>
                    <a:lnTo>
                      <a:pt x="78" y="143"/>
                    </a:lnTo>
                    <a:lnTo>
                      <a:pt x="78" y="127"/>
                    </a:lnTo>
                    <a:lnTo>
                      <a:pt x="77" y="112"/>
                    </a:lnTo>
                    <a:lnTo>
                      <a:pt x="74" y="97"/>
                    </a:lnTo>
                    <a:lnTo>
                      <a:pt x="69" y="83"/>
                    </a:lnTo>
                    <a:lnTo>
                      <a:pt x="62" y="70"/>
                    </a:lnTo>
                    <a:lnTo>
                      <a:pt x="54" y="59"/>
                    </a:lnTo>
                    <a:lnTo>
                      <a:pt x="45" y="49"/>
                    </a:lnTo>
                    <a:lnTo>
                      <a:pt x="40" y="44"/>
                    </a:lnTo>
                    <a:lnTo>
                      <a:pt x="36" y="39"/>
                    </a:lnTo>
                    <a:lnTo>
                      <a:pt x="30" y="36"/>
                    </a:lnTo>
                    <a:lnTo>
                      <a:pt x="24" y="32"/>
                    </a:lnTo>
                    <a:lnTo>
                      <a:pt x="19" y="29"/>
                    </a:lnTo>
                    <a:lnTo>
                      <a:pt x="13" y="26"/>
                    </a:lnTo>
                    <a:lnTo>
                      <a:pt x="7" y="23"/>
                    </a:lnTo>
                    <a:lnTo>
                      <a:pt x="0" y="21"/>
                    </a:lnTo>
                    <a:lnTo>
                      <a:pt x="0" y="16"/>
                    </a:lnTo>
                    <a:lnTo>
                      <a:pt x="0" y="11"/>
                    </a:lnTo>
                    <a:lnTo>
                      <a:pt x="1" y="6"/>
                    </a:lnTo>
                    <a:lnTo>
                      <a:pt x="2" y="0"/>
                    </a:lnTo>
                    <a:lnTo>
                      <a:pt x="28" y="8"/>
                    </a:lnTo>
                    <a:lnTo>
                      <a:pt x="51" y="24"/>
                    </a:lnTo>
                    <a:lnTo>
                      <a:pt x="70" y="47"/>
                    </a:lnTo>
                    <a:lnTo>
                      <a:pt x="85" y="73"/>
                    </a:lnTo>
                    <a:lnTo>
                      <a:pt x="95" y="99"/>
                    </a:lnTo>
                    <a:lnTo>
                      <a:pt x="97" y="123"/>
                    </a:lnTo>
                    <a:lnTo>
                      <a:pt x="91" y="145"/>
                    </a:lnTo>
                    <a:lnTo>
                      <a:pt x="77" y="160"/>
                    </a:lnTo>
                    <a:close/>
                  </a:path>
                </a:pathLst>
              </a:custGeom>
              <a:solidFill>
                <a:srgbClr val="D8A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3" name="Freeform 507"/>
              <p:cNvSpPr>
                <a:spLocks noChangeAspect="1"/>
              </p:cNvSpPr>
              <p:nvPr/>
            </p:nvSpPr>
            <p:spPr bwMode="auto">
              <a:xfrm>
                <a:off x="806" y="369"/>
                <a:ext cx="21" cy="57"/>
              </a:xfrm>
              <a:custGeom>
                <a:avLst/>
                <a:gdLst>
                  <a:gd name="T0" fmla="*/ 0 w 40"/>
                  <a:gd name="T1" fmla="*/ 6 h 115"/>
                  <a:gd name="T2" fmla="*/ 0 w 40"/>
                  <a:gd name="T3" fmla="*/ 6 h 115"/>
                  <a:gd name="T4" fmla="*/ 8 w 40"/>
                  <a:gd name="T5" fmla="*/ 16 h 115"/>
                  <a:gd name="T6" fmla="*/ 16 w 40"/>
                  <a:gd name="T7" fmla="*/ 28 h 115"/>
                  <a:gd name="T8" fmla="*/ 23 w 40"/>
                  <a:gd name="T9" fmla="*/ 39 h 115"/>
                  <a:gd name="T10" fmla="*/ 27 w 40"/>
                  <a:gd name="T11" fmla="*/ 53 h 115"/>
                  <a:gd name="T12" fmla="*/ 31 w 40"/>
                  <a:gd name="T13" fmla="*/ 67 h 115"/>
                  <a:gd name="T14" fmla="*/ 31 w 40"/>
                  <a:gd name="T15" fmla="*/ 82 h 115"/>
                  <a:gd name="T16" fmla="*/ 31 w 40"/>
                  <a:gd name="T17" fmla="*/ 98 h 115"/>
                  <a:gd name="T18" fmla="*/ 31 w 40"/>
                  <a:gd name="T19" fmla="*/ 115 h 115"/>
                  <a:gd name="T20" fmla="*/ 38 w 40"/>
                  <a:gd name="T21" fmla="*/ 115 h 115"/>
                  <a:gd name="T22" fmla="*/ 40 w 40"/>
                  <a:gd name="T23" fmla="*/ 98 h 115"/>
                  <a:gd name="T24" fmla="*/ 40 w 40"/>
                  <a:gd name="T25" fmla="*/ 82 h 115"/>
                  <a:gd name="T26" fmla="*/ 38 w 40"/>
                  <a:gd name="T27" fmla="*/ 67 h 115"/>
                  <a:gd name="T28" fmla="*/ 34 w 40"/>
                  <a:gd name="T29" fmla="*/ 51 h 115"/>
                  <a:gd name="T30" fmla="*/ 30 w 40"/>
                  <a:gd name="T31" fmla="*/ 37 h 115"/>
                  <a:gd name="T32" fmla="*/ 23 w 40"/>
                  <a:gd name="T33" fmla="*/ 23 h 115"/>
                  <a:gd name="T34" fmla="*/ 15 w 40"/>
                  <a:gd name="T35" fmla="*/ 12 h 115"/>
                  <a:gd name="T36" fmla="*/ 4 w 40"/>
                  <a:gd name="T37" fmla="*/ 1 h 115"/>
                  <a:gd name="T38" fmla="*/ 4 w 40"/>
                  <a:gd name="T39" fmla="*/ 1 h 115"/>
                  <a:gd name="T40" fmla="*/ 4 w 40"/>
                  <a:gd name="T41" fmla="*/ 1 h 115"/>
                  <a:gd name="T42" fmla="*/ 2 w 40"/>
                  <a:gd name="T43" fmla="*/ 0 h 115"/>
                  <a:gd name="T44" fmla="*/ 1 w 40"/>
                  <a:gd name="T45" fmla="*/ 1 h 115"/>
                  <a:gd name="T46" fmla="*/ 0 w 40"/>
                  <a:gd name="T47" fmla="*/ 4 h 115"/>
                  <a:gd name="T48" fmla="*/ 0 w 40"/>
                  <a:gd name="T49" fmla="*/ 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115">
                    <a:moveTo>
                      <a:pt x="0" y="6"/>
                    </a:moveTo>
                    <a:lnTo>
                      <a:pt x="0" y="6"/>
                    </a:lnTo>
                    <a:lnTo>
                      <a:pt x="8" y="16"/>
                    </a:lnTo>
                    <a:lnTo>
                      <a:pt x="16" y="28"/>
                    </a:lnTo>
                    <a:lnTo>
                      <a:pt x="23" y="39"/>
                    </a:lnTo>
                    <a:lnTo>
                      <a:pt x="27" y="53"/>
                    </a:lnTo>
                    <a:lnTo>
                      <a:pt x="31" y="67"/>
                    </a:lnTo>
                    <a:lnTo>
                      <a:pt x="31" y="82"/>
                    </a:lnTo>
                    <a:lnTo>
                      <a:pt x="31" y="98"/>
                    </a:lnTo>
                    <a:lnTo>
                      <a:pt x="31" y="115"/>
                    </a:lnTo>
                    <a:lnTo>
                      <a:pt x="38" y="115"/>
                    </a:lnTo>
                    <a:lnTo>
                      <a:pt x="40" y="98"/>
                    </a:lnTo>
                    <a:lnTo>
                      <a:pt x="40" y="82"/>
                    </a:lnTo>
                    <a:lnTo>
                      <a:pt x="38" y="67"/>
                    </a:lnTo>
                    <a:lnTo>
                      <a:pt x="34" y="51"/>
                    </a:lnTo>
                    <a:lnTo>
                      <a:pt x="30" y="37"/>
                    </a:lnTo>
                    <a:lnTo>
                      <a:pt x="23" y="23"/>
                    </a:lnTo>
                    <a:lnTo>
                      <a:pt x="15" y="12"/>
                    </a:lnTo>
                    <a:lnTo>
                      <a:pt x="4" y="1"/>
                    </a:lnTo>
                    <a:lnTo>
                      <a:pt x="4" y="1"/>
                    </a:lnTo>
                    <a:lnTo>
                      <a:pt x="4" y="1"/>
                    </a:lnTo>
                    <a:lnTo>
                      <a:pt x="2" y="0"/>
                    </a:lnTo>
                    <a:lnTo>
                      <a:pt x="1" y="1"/>
                    </a:lnTo>
                    <a:lnTo>
                      <a:pt x="0" y="4"/>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4" name="Freeform 508"/>
              <p:cNvSpPr>
                <a:spLocks noChangeAspect="1"/>
              </p:cNvSpPr>
              <p:nvPr/>
            </p:nvSpPr>
            <p:spPr bwMode="auto">
              <a:xfrm>
                <a:off x="783" y="355"/>
                <a:ext cx="26" cy="16"/>
              </a:xfrm>
              <a:custGeom>
                <a:avLst/>
                <a:gdLst>
                  <a:gd name="T0" fmla="*/ 0 w 51"/>
                  <a:gd name="T1" fmla="*/ 4 h 34"/>
                  <a:gd name="T2" fmla="*/ 3 w 51"/>
                  <a:gd name="T3" fmla="*/ 7 h 34"/>
                  <a:gd name="T4" fmla="*/ 10 w 51"/>
                  <a:gd name="T5" fmla="*/ 10 h 34"/>
                  <a:gd name="T6" fmla="*/ 16 w 51"/>
                  <a:gd name="T7" fmla="*/ 12 h 34"/>
                  <a:gd name="T8" fmla="*/ 20 w 51"/>
                  <a:gd name="T9" fmla="*/ 15 h 34"/>
                  <a:gd name="T10" fmla="*/ 26 w 51"/>
                  <a:gd name="T11" fmla="*/ 19 h 34"/>
                  <a:gd name="T12" fmla="*/ 32 w 51"/>
                  <a:gd name="T13" fmla="*/ 22 h 34"/>
                  <a:gd name="T14" fmla="*/ 38 w 51"/>
                  <a:gd name="T15" fmla="*/ 26 h 34"/>
                  <a:gd name="T16" fmla="*/ 42 w 51"/>
                  <a:gd name="T17" fmla="*/ 29 h 34"/>
                  <a:gd name="T18" fmla="*/ 47 w 51"/>
                  <a:gd name="T19" fmla="*/ 34 h 34"/>
                  <a:gd name="T20" fmla="*/ 51 w 51"/>
                  <a:gd name="T21" fmla="*/ 29 h 34"/>
                  <a:gd name="T22" fmla="*/ 47 w 51"/>
                  <a:gd name="T23" fmla="*/ 25 h 34"/>
                  <a:gd name="T24" fmla="*/ 42 w 51"/>
                  <a:gd name="T25" fmla="*/ 19 h 34"/>
                  <a:gd name="T26" fmla="*/ 36 w 51"/>
                  <a:gd name="T27" fmla="*/ 15 h 34"/>
                  <a:gd name="T28" fmla="*/ 31 w 51"/>
                  <a:gd name="T29" fmla="*/ 12 h 34"/>
                  <a:gd name="T30" fmla="*/ 25 w 51"/>
                  <a:gd name="T31" fmla="*/ 9 h 34"/>
                  <a:gd name="T32" fmla="*/ 18 w 51"/>
                  <a:gd name="T33" fmla="*/ 5 h 34"/>
                  <a:gd name="T34" fmla="*/ 12 w 51"/>
                  <a:gd name="T35" fmla="*/ 3 h 34"/>
                  <a:gd name="T36" fmla="*/ 5 w 51"/>
                  <a:gd name="T37" fmla="*/ 0 h 34"/>
                  <a:gd name="T38" fmla="*/ 9 w 51"/>
                  <a:gd name="T39" fmla="*/ 4 h 34"/>
                  <a:gd name="T40" fmla="*/ 5 w 51"/>
                  <a:gd name="T41" fmla="*/ 0 h 34"/>
                  <a:gd name="T42" fmla="*/ 2 w 51"/>
                  <a:gd name="T43" fmla="*/ 0 h 34"/>
                  <a:gd name="T44" fmla="*/ 1 w 51"/>
                  <a:gd name="T45" fmla="*/ 3 h 34"/>
                  <a:gd name="T46" fmla="*/ 1 w 51"/>
                  <a:gd name="T47" fmla="*/ 5 h 34"/>
                  <a:gd name="T48" fmla="*/ 3 w 51"/>
                  <a:gd name="T49" fmla="*/ 7 h 34"/>
                  <a:gd name="T50" fmla="*/ 0 w 51"/>
                  <a:gd name="T5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34">
                    <a:moveTo>
                      <a:pt x="0" y="4"/>
                    </a:moveTo>
                    <a:lnTo>
                      <a:pt x="3" y="7"/>
                    </a:lnTo>
                    <a:lnTo>
                      <a:pt x="10" y="10"/>
                    </a:lnTo>
                    <a:lnTo>
                      <a:pt x="16" y="12"/>
                    </a:lnTo>
                    <a:lnTo>
                      <a:pt x="20" y="15"/>
                    </a:lnTo>
                    <a:lnTo>
                      <a:pt x="26" y="19"/>
                    </a:lnTo>
                    <a:lnTo>
                      <a:pt x="32" y="22"/>
                    </a:lnTo>
                    <a:lnTo>
                      <a:pt x="38" y="26"/>
                    </a:lnTo>
                    <a:lnTo>
                      <a:pt x="42" y="29"/>
                    </a:lnTo>
                    <a:lnTo>
                      <a:pt x="47" y="34"/>
                    </a:lnTo>
                    <a:lnTo>
                      <a:pt x="51" y="29"/>
                    </a:lnTo>
                    <a:lnTo>
                      <a:pt x="47" y="25"/>
                    </a:lnTo>
                    <a:lnTo>
                      <a:pt x="42" y="19"/>
                    </a:lnTo>
                    <a:lnTo>
                      <a:pt x="36" y="15"/>
                    </a:lnTo>
                    <a:lnTo>
                      <a:pt x="31" y="12"/>
                    </a:lnTo>
                    <a:lnTo>
                      <a:pt x="25" y="9"/>
                    </a:lnTo>
                    <a:lnTo>
                      <a:pt x="18" y="5"/>
                    </a:lnTo>
                    <a:lnTo>
                      <a:pt x="12" y="3"/>
                    </a:lnTo>
                    <a:lnTo>
                      <a:pt x="5" y="0"/>
                    </a:lnTo>
                    <a:lnTo>
                      <a:pt x="9" y="4"/>
                    </a:lnTo>
                    <a:lnTo>
                      <a:pt x="5" y="0"/>
                    </a:lnTo>
                    <a:lnTo>
                      <a:pt x="2" y="0"/>
                    </a:lnTo>
                    <a:lnTo>
                      <a:pt x="1" y="3"/>
                    </a:lnTo>
                    <a:lnTo>
                      <a:pt x="1" y="5"/>
                    </a:lnTo>
                    <a:lnTo>
                      <a:pt x="3"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5" name="Freeform 509"/>
              <p:cNvSpPr>
                <a:spLocks noChangeAspect="1"/>
              </p:cNvSpPr>
              <p:nvPr/>
            </p:nvSpPr>
            <p:spPr bwMode="auto">
              <a:xfrm>
                <a:off x="783" y="344"/>
                <a:ext cx="5" cy="12"/>
              </a:xfrm>
              <a:custGeom>
                <a:avLst/>
                <a:gdLst>
                  <a:gd name="T0" fmla="*/ 6 w 10"/>
                  <a:gd name="T1" fmla="*/ 0 h 24"/>
                  <a:gd name="T2" fmla="*/ 3 w 10"/>
                  <a:gd name="T3" fmla="*/ 2 h 24"/>
                  <a:gd name="T4" fmla="*/ 2 w 10"/>
                  <a:gd name="T5" fmla="*/ 9 h 24"/>
                  <a:gd name="T6" fmla="*/ 1 w 10"/>
                  <a:gd name="T7" fmla="*/ 14 h 24"/>
                  <a:gd name="T8" fmla="*/ 0 w 10"/>
                  <a:gd name="T9" fmla="*/ 19 h 24"/>
                  <a:gd name="T10" fmla="*/ 0 w 10"/>
                  <a:gd name="T11" fmla="*/ 24 h 24"/>
                  <a:gd name="T12" fmla="*/ 9 w 10"/>
                  <a:gd name="T13" fmla="*/ 24 h 24"/>
                  <a:gd name="T14" fmla="*/ 9 w 10"/>
                  <a:gd name="T15" fmla="*/ 19 h 24"/>
                  <a:gd name="T16" fmla="*/ 8 w 10"/>
                  <a:gd name="T17" fmla="*/ 14 h 24"/>
                  <a:gd name="T18" fmla="*/ 9 w 10"/>
                  <a:gd name="T19" fmla="*/ 9 h 24"/>
                  <a:gd name="T20" fmla="*/ 10 w 10"/>
                  <a:gd name="T21" fmla="*/ 4 h 24"/>
                  <a:gd name="T22" fmla="*/ 6 w 10"/>
                  <a:gd name="T23" fmla="*/ 7 h 24"/>
                  <a:gd name="T24" fmla="*/ 10 w 10"/>
                  <a:gd name="T25" fmla="*/ 4 h 24"/>
                  <a:gd name="T26" fmla="*/ 10 w 10"/>
                  <a:gd name="T27" fmla="*/ 1 h 24"/>
                  <a:gd name="T28" fmla="*/ 8 w 10"/>
                  <a:gd name="T29" fmla="*/ 0 h 24"/>
                  <a:gd name="T30" fmla="*/ 5 w 10"/>
                  <a:gd name="T31" fmla="*/ 0 h 24"/>
                  <a:gd name="T32" fmla="*/ 3 w 10"/>
                  <a:gd name="T33" fmla="*/ 2 h 24"/>
                  <a:gd name="T34" fmla="*/ 6 w 10"/>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4">
                    <a:moveTo>
                      <a:pt x="6" y="0"/>
                    </a:moveTo>
                    <a:lnTo>
                      <a:pt x="3" y="2"/>
                    </a:lnTo>
                    <a:lnTo>
                      <a:pt x="2" y="9"/>
                    </a:lnTo>
                    <a:lnTo>
                      <a:pt x="1" y="14"/>
                    </a:lnTo>
                    <a:lnTo>
                      <a:pt x="0" y="19"/>
                    </a:lnTo>
                    <a:lnTo>
                      <a:pt x="0" y="24"/>
                    </a:lnTo>
                    <a:lnTo>
                      <a:pt x="9" y="24"/>
                    </a:lnTo>
                    <a:lnTo>
                      <a:pt x="9" y="19"/>
                    </a:lnTo>
                    <a:lnTo>
                      <a:pt x="8" y="14"/>
                    </a:lnTo>
                    <a:lnTo>
                      <a:pt x="9" y="9"/>
                    </a:lnTo>
                    <a:lnTo>
                      <a:pt x="10" y="4"/>
                    </a:lnTo>
                    <a:lnTo>
                      <a:pt x="6" y="7"/>
                    </a:lnTo>
                    <a:lnTo>
                      <a:pt x="10" y="4"/>
                    </a:lnTo>
                    <a:lnTo>
                      <a:pt x="10" y="1"/>
                    </a:lnTo>
                    <a:lnTo>
                      <a:pt x="8" y="0"/>
                    </a:lnTo>
                    <a:lnTo>
                      <a:pt x="5" y="0"/>
                    </a:lnTo>
                    <a:lnTo>
                      <a:pt x="3"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6" name="Freeform 510"/>
              <p:cNvSpPr>
                <a:spLocks noChangeAspect="1"/>
              </p:cNvSpPr>
              <p:nvPr/>
            </p:nvSpPr>
            <p:spPr bwMode="auto">
              <a:xfrm>
                <a:off x="786" y="344"/>
                <a:ext cx="49" cy="84"/>
              </a:xfrm>
              <a:custGeom>
                <a:avLst/>
                <a:gdLst>
                  <a:gd name="T0" fmla="*/ 72 w 98"/>
                  <a:gd name="T1" fmla="*/ 163 h 167"/>
                  <a:gd name="T2" fmla="*/ 78 w 98"/>
                  <a:gd name="T3" fmla="*/ 167 h 167"/>
                  <a:gd name="T4" fmla="*/ 93 w 98"/>
                  <a:gd name="T5" fmla="*/ 149 h 167"/>
                  <a:gd name="T6" fmla="*/ 98 w 98"/>
                  <a:gd name="T7" fmla="*/ 126 h 167"/>
                  <a:gd name="T8" fmla="*/ 96 w 98"/>
                  <a:gd name="T9" fmla="*/ 102 h 167"/>
                  <a:gd name="T10" fmla="*/ 87 w 98"/>
                  <a:gd name="T11" fmla="*/ 75 h 167"/>
                  <a:gd name="T12" fmla="*/ 72 w 98"/>
                  <a:gd name="T13" fmla="*/ 48 h 167"/>
                  <a:gd name="T14" fmla="*/ 51 w 98"/>
                  <a:gd name="T15" fmla="*/ 25 h 167"/>
                  <a:gd name="T16" fmla="*/ 27 w 98"/>
                  <a:gd name="T17" fmla="*/ 8 h 167"/>
                  <a:gd name="T18" fmla="*/ 0 w 98"/>
                  <a:gd name="T19" fmla="*/ 0 h 167"/>
                  <a:gd name="T20" fmla="*/ 0 w 98"/>
                  <a:gd name="T21" fmla="*/ 7 h 167"/>
                  <a:gd name="T22" fmla="*/ 25 w 98"/>
                  <a:gd name="T23" fmla="*/ 15 h 167"/>
                  <a:gd name="T24" fmla="*/ 46 w 98"/>
                  <a:gd name="T25" fmla="*/ 30 h 167"/>
                  <a:gd name="T26" fmla="*/ 65 w 98"/>
                  <a:gd name="T27" fmla="*/ 53 h 167"/>
                  <a:gd name="T28" fmla="*/ 80 w 98"/>
                  <a:gd name="T29" fmla="*/ 77 h 167"/>
                  <a:gd name="T30" fmla="*/ 89 w 98"/>
                  <a:gd name="T31" fmla="*/ 102 h 167"/>
                  <a:gd name="T32" fmla="*/ 91 w 98"/>
                  <a:gd name="T33" fmla="*/ 126 h 167"/>
                  <a:gd name="T34" fmla="*/ 86 w 98"/>
                  <a:gd name="T35" fmla="*/ 147 h 167"/>
                  <a:gd name="T36" fmla="*/ 73 w 98"/>
                  <a:gd name="T37" fmla="*/ 160 h 167"/>
                  <a:gd name="T38" fmla="*/ 79 w 98"/>
                  <a:gd name="T39" fmla="*/ 163 h 167"/>
                  <a:gd name="T40" fmla="*/ 73 w 98"/>
                  <a:gd name="T41" fmla="*/ 160 h 167"/>
                  <a:gd name="T42" fmla="*/ 71 w 98"/>
                  <a:gd name="T43" fmla="*/ 162 h 167"/>
                  <a:gd name="T44" fmla="*/ 72 w 98"/>
                  <a:gd name="T45" fmla="*/ 164 h 167"/>
                  <a:gd name="T46" fmla="*/ 74 w 98"/>
                  <a:gd name="T47" fmla="*/ 167 h 167"/>
                  <a:gd name="T48" fmla="*/ 78 w 98"/>
                  <a:gd name="T49" fmla="*/ 167 h 167"/>
                  <a:gd name="T50" fmla="*/ 72 w 98"/>
                  <a:gd name="T51"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167">
                    <a:moveTo>
                      <a:pt x="72" y="163"/>
                    </a:moveTo>
                    <a:lnTo>
                      <a:pt x="78" y="167"/>
                    </a:lnTo>
                    <a:lnTo>
                      <a:pt x="93" y="149"/>
                    </a:lnTo>
                    <a:lnTo>
                      <a:pt x="98" y="126"/>
                    </a:lnTo>
                    <a:lnTo>
                      <a:pt x="96" y="102"/>
                    </a:lnTo>
                    <a:lnTo>
                      <a:pt x="87" y="75"/>
                    </a:lnTo>
                    <a:lnTo>
                      <a:pt x="72" y="48"/>
                    </a:lnTo>
                    <a:lnTo>
                      <a:pt x="51" y="25"/>
                    </a:lnTo>
                    <a:lnTo>
                      <a:pt x="27" y="8"/>
                    </a:lnTo>
                    <a:lnTo>
                      <a:pt x="0" y="0"/>
                    </a:lnTo>
                    <a:lnTo>
                      <a:pt x="0" y="7"/>
                    </a:lnTo>
                    <a:lnTo>
                      <a:pt x="25" y="15"/>
                    </a:lnTo>
                    <a:lnTo>
                      <a:pt x="46" y="30"/>
                    </a:lnTo>
                    <a:lnTo>
                      <a:pt x="65" y="53"/>
                    </a:lnTo>
                    <a:lnTo>
                      <a:pt x="80" y="77"/>
                    </a:lnTo>
                    <a:lnTo>
                      <a:pt x="89" y="102"/>
                    </a:lnTo>
                    <a:lnTo>
                      <a:pt x="91" y="126"/>
                    </a:lnTo>
                    <a:lnTo>
                      <a:pt x="86" y="147"/>
                    </a:lnTo>
                    <a:lnTo>
                      <a:pt x="73" y="160"/>
                    </a:lnTo>
                    <a:lnTo>
                      <a:pt x="79" y="163"/>
                    </a:lnTo>
                    <a:lnTo>
                      <a:pt x="73" y="160"/>
                    </a:lnTo>
                    <a:lnTo>
                      <a:pt x="71" y="162"/>
                    </a:lnTo>
                    <a:lnTo>
                      <a:pt x="72" y="164"/>
                    </a:lnTo>
                    <a:lnTo>
                      <a:pt x="74" y="167"/>
                    </a:lnTo>
                    <a:lnTo>
                      <a:pt x="78" y="167"/>
                    </a:lnTo>
                    <a:lnTo>
                      <a:pt x="72"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7" name="Freeform 511"/>
              <p:cNvSpPr>
                <a:spLocks noChangeAspect="1"/>
              </p:cNvSpPr>
              <p:nvPr/>
            </p:nvSpPr>
            <p:spPr bwMode="auto">
              <a:xfrm>
                <a:off x="810" y="343"/>
                <a:ext cx="12" cy="11"/>
              </a:xfrm>
              <a:custGeom>
                <a:avLst/>
                <a:gdLst>
                  <a:gd name="T0" fmla="*/ 0 w 24"/>
                  <a:gd name="T1" fmla="*/ 0 h 23"/>
                  <a:gd name="T2" fmla="*/ 8 w 24"/>
                  <a:gd name="T3" fmla="*/ 4 h 23"/>
                  <a:gd name="T4" fmla="*/ 16 w 24"/>
                  <a:gd name="T5" fmla="*/ 7 h 23"/>
                  <a:gd name="T6" fmla="*/ 22 w 24"/>
                  <a:gd name="T7" fmla="*/ 11 h 23"/>
                  <a:gd name="T8" fmla="*/ 24 w 24"/>
                  <a:gd name="T9" fmla="*/ 12 h 23"/>
                  <a:gd name="T10" fmla="*/ 15 w 24"/>
                  <a:gd name="T11" fmla="*/ 23 h 23"/>
                  <a:gd name="T12" fmla="*/ 0 w 2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4" h="23">
                    <a:moveTo>
                      <a:pt x="0" y="0"/>
                    </a:moveTo>
                    <a:lnTo>
                      <a:pt x="8" y="4"/>
                    </a:lnTo>
                    <a:lnTo>
                      <a:pt x="16" y="7"/>
                    </a:lnTo>
                    <a:lnTo>
                      <a:pt x="22" y="11"/>
                    </a:lnTo>
                    <a:lnTo>
                      <a:pt x="24" y="12"/>
                    </a:lnTo>
                    <a:lnTo>
                      <a:pt x="15" y="23"/>
                    </a:lnTo>
                    <a:lnTo>
                      <a:pt x="0" y="0"/>
                    </a:lnTo>
                    <a:close/>
                  </a:path>
                </a:pathLst>
              </a:custGeom>
              <a:solidFill>
                <a:srgbClr val="FF7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8" name="Freeform 512"/>
              <p:cNvSpPr>
                <a:spLocks noChangeAspect="1"/>
              </p:cNvSpPr>
              <p:nvPr/>
            </p:nvSpPr>
            <p:spPr bwMode="auto">
              <a:xfrm>
                <a:off x="810" y="341"/>
                <a:ext cx="14" cy="9"/>
              </a:xfrm>
              <a:custGeom>
                <a:avLst/>
                <a:gdLst>
                  <a:gd name="T0" fmla="*/ 28 w 28"/>
                  <a:gd name="T1" fmla="*/ 17 h 18"/>
                  <a:gd name="T2" fmla="*/ 26 w 28"/>
                  <a:gd name="T3" fmla="*/ 11 h 18"/>
                  <a:gd name="T4" fmla="*/ 24 w 28"/>
                  <a:gd name="T5" fmla="*/ 10 h 18"/>
                  <a:gd name="T6" fmla="*/ 18 w 28"/>
                  <a:gd name="T7" fmla="*/ 7 h 18"/>
                  <a:gd name="T8" fmla="*/ 10 w 28"/>
                  <a:gd name="T9" fmla="*/ 3 h 18"/>
                  <a:gd name="T10" fmla="*/ 2 w 28"/>
                  <a:gd name="T11" fmla="*/ 0 h 18"/>
                  <a:gd name="T12" fmla="*/ 0 w 28"/>
                  <a:gd name="T13" fmla="*/ 7 h 18"/>
                  <a:gd name="T14" fmla="*/ 8 w 28"/>
                  <a:gd name="T15" fmla="*/ 10 h 18"/>
                  <a:gd name="T16" fmla="*/ 16 w 28"/>
                  <a:gd name="T17" fmla="*/ 14 h 18"/>
                  <a:gd name="T18" fmla="*/ 21 w 28"/>
                  <a:gd name="T19" fmla="*/ 17 h 18"/>
                  <a:gd name="T20" fmla="*/ 24 w 28"/>
                  <a:gd name="T21" fmla="*/ 18 h 18"/>
                  <a:gd name="T22" fmla="*/ 21 w 28"/>
                  <a:gd name="T23" fmla="*/ 13 h 18"/>
                  <a:gd name="T24" fmla="*/ 24 w 28"/>
                  <a:gd name="T25" fmla="*/ 18 h 18"/>
                  <a:gd name="T26" fmla="*/ 27 w 28"/>
                  <a:gd name="T27" fmla="*/ 18 h 18"/>
                  <a:gd name="T28" fmla="*/ 28 w 28"/>
                  <a:gd name="T29" fmla="*/ 16 h 18"/>
                  <a:gd name="T30" fmla="*/ 28 w 28"/>
                  <a:gd name="T31" fmla="*/ 13 h 18"/>
                  <a:gd name="T32" fmla="*/ 26 w 28"/>
                  <a:gd name="T33" fmla="*/ 11 h 18"/>
                  <a:gd name="T34" fmla="*/ 28 w 28"/>
                  <a:gd name="T35"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8">
                    <a:moveTo>
                      <a:pt x="28" y="17"/>
                    </a:moveTo>
                    <a:lnTo>
                      <a:pt x="26" y="11"/>
                    </a:lnTo>
                    <a:lnTo>
                      <a:pt x="24" y="10"/>
                    </a:lnTo>
                    <a:lnTo>
                      <a:pt x="18" y="7"/>
                    </a:lnTo>
                    <a:lnTo>
                      <a:pt x="10" y="3"/>
                    </a:lnTo>
                    <a:lnTo>
                      <a:pt x="2" y="0"/>
                    </a:lnTo>
                    <a:lnTo>
                      <a:pt x="0" y="7"/>
                    </a:lnTo>
                    <a:lnTo>
                      <a:pt x="8" y="10"/>
                    </a:lnTo>
                    <a:lnTo>
                      <a:pt x="16" y="14"/>
                    </a:lnTo>
                    <a:lnTo>
                      <a:pt x="21" y="17"/>
                    </a:lnTo>
                    <a:lnTo>
                      <a:pt x="24" y="18"/>
                    </a:lnTo>
                    <a:lnTo>
                      <a:pt x="21" y="13"/>
                    </a:lnTo>
                    <a:lnTo>
                      <a:pt x="24" y="18"/>
                    </a:lnTo>
                    <a:lnTo>
                      <a:pt x="27" y="18"/>
                    </a:lnTo>
                    <a:lnTo>
                      <a:pt x="28" y="16"/>
                    </a:lnTo>
                    <a:lnTo>
                      <a:pt x="28" y="13"/>
                    </a:lnTo>
                    <a:lnTo>
                      <a:pt x="26" y="11"/>
                    </a:lnTo>
                    <a:lnTo>
                      <a:pt x="2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09" name="Freeform 513"/>
              <p:cNvSpPr>
                <a:spLocks noChangeAspect="1"/>
              </p:cNvSpPr>
              <p:nvPr/>
            </p:nvSpPr>
            <p:spPr bwMode="auto">
              <a:xfrm>
                <a:off x="816" y="347"/>
                <a:ext cx="8" cy="9"/>
              </a:xfrm>
              <a:custGeom>
                <a:avLst/>
                <a:gdLst>
                  <a:gd name="T0" fmla="*/ 0 w 16"/>
                  <a:gd name="T1" fmla="*/ 16 h 18"/>
                  <a:gd name="T2" fmla="*/ 7 w 16"/>
                  <a:gd name="T3" fmla="*/ 16 h 18"/>
                  <a:gd name="T4" fmla="*/ 16 w 16"/>
                  <a:gd name="T5" fmla="*/ 4 h 18"/>
                  <a:gd name="T6" fmla="*/ 9 w 16"/>
                  <a:gd name="T7" fmla="*/ 0 h 18"/>
                  <a:gd name="T8" fmla="*/ 0 w 16"/>
                  <a:gd name="T9" fmla="*/ 11 h 18"/>
                  <a:gd name="T10" fmla="*/ 7 w 16"/>
                  <a:gd name="T11" fmla="*/ 11 h 18"/>
                  <a:gd name="T12" fmla="*/ 0 w 16"/>
                  <a:gd name="T13" fmla="*/ 11 h 18"/>
                  <a:gd name="T14" fmla="*/ 0 w 16"/>
                  <a:gd name="T15" fmla="*/ 14 h 18"/>
                  <a:gd name="T16" fmla="*/ 3 w 16"/>
                  <a:gd name="T17" fmla="*/ 17 h 18"/>
                  <a:gd name="T18" fmla="*/ 5 w 16"/>
                  <a:gd name="T19" fmla="*/ 18 h 18"/>
                  <a:gd name="T20" fmla="*/ 7 w 16"/>
                  <a:gd name="T21" fmla="*/ 16 h 18"/>
                  <a:gd name="T22" fmla="*/ 0 w 16"/>
                  <a:gd name="T2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8">
                    <a:moveTo>
                      <a:pt x="0" y="16"/>
                    </a:moveTo>
                    <a:lnTo>
                      <a:pt x="7" y="16"/>
                    </a:lnTo>
                    <a:lnTo>
                      <a:pt x="16" y="4"/>
                    </a:lnTo>
                    <a:lnTo>
                      <a:pt x="9" y="0"/>
                    </a:lnTo>
                    <a:lnTo>
                      <a:pt x="0" y="11"/>
                    </a:lnTo>
                    <a:lnTo>
                      <a:pt x="7" y="11"/>
                    </a:lnTo>
                    <a:lnTo>
                      <a:pt x="0" y="11"/>
                    </a:lnTo>
                    <a:lnTo>
                      <a:pt x="0" y="14"/>
                    </a:lnTo>
                    <a:lnTo>
                      <a:pt x="3" y="17"/>
                    </a:lnTo>
                    <a:lnTo>
                      <a:pt x="5" y="18"/>
                    </a:lnTo>
                    <a:lnTo>
                      <a:pt x="7" y="16"/>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0" name="Freeform 514"/>
              <p:cNvSpPr>
                <a:spLocks noChangeAspect="1"/>
              </p:cNvSpPr>
              <p:nvPr/>
            </p:nvSpPr>
            <p:spPr bwMode="auto">
              <a:xfrm>
                <a:off x="809" y="340"/>
                <a:ext cx="11" cy="15"/>
              </a:xfrm>
              <a:custGeom>
                <a:avLst/>
                <a:gdLst>
                  <a:gd name="T0" fmla="*/ 5 w 22"/>
                  <a:gd name="T1" fmla="*/ 1 h 30"/>
                  <a:gd name="T2" fmla="*/ 0 w 22"/>
                  <a:gd name="T3" fmla="*/ 7 h 30"/>
                  <a:gd name="T4" fmla="*/ 15 w 22"/>
                  <a:gd name="T5" fmla="*/ 30 h 30"/>
                  <a:gd name="T6" fmla="*/ 22 w 22"/>
                  <a:gd name="T7" fmla="*/ 25 h 30"/>
                  <a:gd name="T8" fmla="*/ 7 w 22"/>
                  <a:gd name="T9" fmla="*/ 2 h 30"/>
                  <a:gd name="T10" fmla="*/ 3 w 22"/>
                  <a:gd name="T11" fmla="*/ 8 h 30"/>
                  <a:gd name="T12" fmla="*/ 7 w 22"/>
                  <a:gd name="T13" fmla="*/ 2 h 30"/>
                  <a:gd name="T14" fmla="*/ 5 w 22"/>
                  <a:gd name="T15" fmla="*/ 0 h 30"/>
                  <a:gd name="T16" fmla="*/ 3 w 22"/>
                  <a:gd name="T17" fmla="*/ 1 h 30"/>
                  <a:gd name="T18" fmla="*/ 0 w 22"/>
                  <a:gd name="T19" fmla="*/ 3 h 30"/>
                  <a:gd name="T20" fmla="*/ 0 w 22"/>
                  <a:gd name="T21" fmla="*/ 7 h 30"/>
                  <a:gd name="T22" fmla="*/ 5 w 22"/>
                  <a:gd name="T23"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0">
                    <a:moveTo>
                      <a:pt x="5" y="1"/>
                    </a:moveTo>
                    <a:lnTo>
                      <a:pt x="0" y="7"/>
                    </a:lnTo>
                    <a:lnTo>
                      <a:pt x="15" y="30"/>
                    </a:lnTo>
                    <a:lnTo>
                      <a:pt x="22" y="25"/>
                    </a:lnTo>
                    <a:lnTo>
                      <a:pt x="7" y="2"/>
                    </a:lnTo>
                    <a:lnTo>
                      <a:pt x="3" y="8"/>
                    </a:lnTo>
                    <a:lnTo>
                      <a:pt x="7" y="2"/>
                    </a:lnTo>
                    <a:lnTo>
                      <a:pt x="5" y="0"/>
                    </a:lnTo>
                    <a:lnTo>
                      <a:pt x="3" y="1"/>
                    </a:lnTo>
                    <a:lnTo>
                      <a:pt x="0" y="3"/>
                    </a:lnTo>
                    <a:lnTo>
                      <a:pt x="0" y="7"/>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1" name="Freeform 515"/>
              <p:cNvSpPr>
                <a:spLocks noChangeAspect="1"/>
              </p:cNvSpPr>
              <p:nvPr/>
            </p:nvSpPr>
            <p:spPr bwMode="auto">
              <a:xfrm>
                <a:off x="825" y="359"/>
                <a:ext cx="8" cy="12"/>
              </a:xfrm>
              <a:custGeom>
                <a:avLst/>
                <a:gdLst>
                  <a:gd name="T0" fmla="*/ 0 w 15"/>
                  <a:gd name="T1" fmla="*/ 3 h 23"/>
                  <a:gd name="T2" fmla="*/ 15 w 15"/>
                  <a:gd name="T3" fmla="*/ 0 h 23"/>
                  <a:gd name="T4" fmla="*/ 15 w 15"/>
                  <a:gd name="T5" fmla="*/ 23 h 23"/>
                  <a:gd name="T6" fmla="*/ 0 w 15"/>
                  <a:gd name="T7" fmla="*/ 3 h 23"/>
                </a:gdLst>
                <a:ahLst/>
                <a:cxnLst>
                  <a:cxn ang="0">
                    <a:pos x="T0" y="T1"/>
                  </a:cxn>
                  <a:cxn ang="0">
                    <a:pos x="T2" y="T3"/>
                  </a:cxn>
                  <a:cxn ang="0">
                    <a:pos x="T4" y="T5"/>
                  </a:cxn>
                  <a:cxn ang="0">
                    <a:pos x="T6" y="T7"/>
                  </a:cxn>
                </a:cxnLst>
                <a:rect l="0" t="0" r="r" b="b"/>
                <a:pathLst>
                  <a:path w="15" h="23">
                    <a:moveTo>
                      <a:pt x="0" y="3"/>
                    </a:moveTo>
                    <a:lnTo>
                      <a:pt x="15" y="0"/>
                    </a:lnTo>
                    <a:lnTo>
                      <a:pt x="15" y="23"/>
                    </a:lnTo>
                    <a:lnTo>
                      <a:pt x="0" y="3"/>
                    </a:lnTo>
                    <a:close/>
                  </a:path>
                </a:pathLst>
              </a:custGeom>
              <a:solidFill>
                <a:srgbClr val="FF7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2" name="Freeform 516"/>
              <p:cNvSpPr>
                <a:spLocks noChangeAspect="1"/>
              </p:cNvSpPr>
              <p:nvPr/>
            </p:nvSpPr>
            <p:spPr bwMode="auto">
              <a:xfrm>
                <a:off x="825" y="358"/>
                <a:ext cx="10" cy="5"/>
              </a:xfrm>
              <a:custGeom>
                <a:avLst/>
                <a:gdLst>
                  <a:gd name="T0" fmla="*/ 19 w 19"/>
                  <a:gd name="T1" fmla="*/ 4 h 11"/>
                  <a:gd name="T2" fmla="*/ 15 w 19"/>
                  <a:gd name="T3" fmla="*/ 0 h 11"/>
                  <a:gd name="T4" fmla="*/ 0 w 19"/>
                  <a:gd name="T5" fmla="*/ 4 h 11"/>
                  <a:gd name="T6" fmla="*/ 0 w 19"/>
                  <a:gd name="T7" fmla="*/ 11 h 11"/>
                  <a:gd name="T8" fmla="*/ 15 w 19"/>
                  <a:gd name="T9" fmla="*/ 7 h 11"/>
                  <a:gd name="T10" fmla="*/ 10 w 19"/>
                  <a:gd name="T11" fmla="*/ 4 h 11"/>
                  <a:gd name="T12" fmla="*/ 15 w 19"/>
                  <a:gd name="T13" fmla="*/ 7 h 11"/>
                  <a:gd name="T14" fmla="*/ 17 w 19"/>
                  <a:gd name="T15" fmla="*/ 6 h 11"/>
                  <a:gd name="T16" fmla="*/ 18 w 19"/>
                  <a:gd name="T17" fmla="*/ 4 h 11"/>
                  <a:gd name="T18" fmla="*/ 17 w 19"/>
                  <a:gd name="T19" fmla="*/ 1 h 11"/>
                  <a:gd name="T20" fmla="*/ 15 w 19"/>
                  <a:gd name="T21" fmla="*/ 0 h 11"/>
                  <a:gd name="T22" fmla="*/ 19 w 19"/>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9" y="4"/>
                    </a:moveTo>
                    <a:lnTo>
                      <a:pt x="15" y="0"/>
                    </a:lnTo>
                    <a:lnTo>
                      <a:pt x="0" y="4"/>
                    </a:lnTo>
                    <a:lnTo>
                      <a:pt x="0" y="11"/>
                    </a:lnTo>
                    <a:lnTo>
                      <a:pt x="15" y="7"/>
                    </a:lnTo>
                    <a:lnTo>
                      <a:pt x="10" y="4"/>
                    </a:lnTo>
                    <a:lnTo>
                      <a:pt x="15" y="7"/>
                    </a:lnTo>
                    <a:lnTo>
                      <a:pt x="17" y="6"/>
                    </a:lnTo>
                    <a:lnTo>
                      <a:pt x="18" y="4"/>
                    </a:lnTo>
                    <a:lnTo>
                      <a:pt x="17" y="1"/>
                    </a:lnTo>
                    <a:lnTo>
                      <a:pt x="15" y="0"/>
                    </a:lnTo>
                    <a:lnTo>
                      <a:pt x="1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3" name="Freeform 517"/>
              <p:cNvSpPr>
                <a:spLocks noChangeAspect="1"/>
              </p:cNvSpPr>
              <p:nvPr/>
            </p:nvSpPr>
            <p:spPr bwMode="auto">
              <a:xfrm>
                <a:off x="831" y="359"/>
                <a:ext cx="4" cy="14"/>
              </a:xfrm>
              <a:custGeom>
                <a:avLst/>
                <a:gdLst>
                  <a:gd name="T0" fmla="*/ 1 w 9"/>
                  <a:gd name="T1" fmla="*/ 25 h 27"/>
                  <a:gd name="T2" fmla="*/ 9 w 9"/>
                  <a:gd name="T3" fmla="*/ 23 h 27"/>
                  <a:gd name="T4" fmla="*/ 9 w 9"/>
                  <a:gd name="T5" fmla="*/ 0 h 27"/>
                  <a:gd name="T6" fmla="*/ 0 w 9"/>
                  <a:gd name="T7" fmla="*/ 0 h 27"/>
                  <a:gd name="T8" fmla="*/ 0 w 9"/>
                  <a:gd name="T9" fmla="*/ 23 h 27"/>
                  <a:gd name="T10" fmla="*/ 8 w 9"/>
                  <a:gd name="T11" fmla="*/ 20 h 27"/>
                  <a:gd name="T12" fmla="*/ 0 w 9"/>
                  <a:gd name="T13" fmla="*/ 23 h 27"/>
                  <a:gd name="T14" fmla="*/ 1 w 9"/>
                  <a:gd name="T15" fmla="*/ 26 h 27"/>
                  <a:gd name="T16" fmla="*/ 5 w 9"/>
                  <a:gd name="T17" fmla="*/ 27 h 27"/>
                  <a:gd name="T18" fmla="*/ 8 w 9"/>
                  <a:gd name="T19" fmla="*/ 26 h 27"/>
                  <a:gd name="T20" fmla="*/ 9 w 9"/>
                  <a:gd name="T21" fmla="*/ 23 h 27"/>
                  <a:gd name="T22" fmla="*/ 1 w 9"/>
                  <a:gd name="T23"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7">
                    <a:moveTo>
                      <a:pt x="1" y="25"/>
                    </a:moveTo>
                    <a:lnTo>
                      <a:pt x="9" y="23"/>
                    </a:lnTo>
                    <a:lnTo>
                      <a:pt x="9" y="0"/>
                    </a:lnTo>
                    <a:lnTo>
                      <a:pt x="0" y="0"/>
                    </a:lnTo>
                    <a:lnTo>
                      <a:pt x="0" y="23"/>
                    </a:lnTo>
                    <a:lnTo>
                      <a:pt x="8" y="20"/>
                    </a:lnTo>
                    <a:lnTo>
                      <a:pt x="0" y="23"/>
                    </a:lnTo>
                    <a:lnTo>
                      <a:pt x="1" y="26"/>
                    </a:lnTo>
                    <a:lnTo>
                      <a:pt x="5" y="27"/>
                    </a:lnTo>
                    <a:lnTo>
                      <a:pt x="8" y="26"/>
                    </a:lnTo>
                    <a:lnTo>
                      <a:pt x="9" y="23"/>
                    </a:lnTo>
                    <a:lnTo>
                      <a:pt x="1"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4" name="Freeform 518"/>
              <p:cNvSpPr>
                <a:spLocks noChangeAspect="1"/>
              </p:cNvSpPr>
              <p:nvPr/>
            </p:nvSpPr>
            <p:spPr bwMode="auto">
              <a:xfrm>
                <a:off x="824" y="359"/>
                <a:ext cx="11" cy="13"/>
              </a:xfrm>
              <a:custGeom>
                <a:avLst/>
                <a:gdLst>
                  <a:gd name="T0" fmla="*/ 4 w 22"/>
                  <a:gd name="T1" fmla="*/ 1 h 26"/>
                  <a:gd name="T2" fmla="*/ 0 w 22"/>
                  <a:gd name="T3" fmla="*/ 6 h 26"/>
                  <a:gd name="T4" fmla="*/ 15 w 22"/>
                  <a:gd name="T5" fmla="*/ 26 h 26"/>
                  <a:gd name="T6" fmla="*/ 22 w 22"/>
                  <a:gd name="T7" fmla="*/ 21 h 26"/>
                  <a:gd name="T8" fmla="*/ 7 w 22"/>
                  <a:gd name="T9" fmla="*/ 2 h 26"/>
                  <a:gd name="T10" fmla="*/ 4 w 22"/>
                  <a:gd name="T11" fmla="*/ 8 h 26"/>
                  <a:gd name="T12" fmla="*/ 7 w 22"/>
                  <a:gd name="T13" fmla="*/ 2 h 26"/>
                  <a:gd name="T14" fmla="*/ 5 w 22"/>
                  <a:gd name="T15" fmla="*/ 0 h 26"/>
                  <a:gd name="T16" fmla="*/ 3 w 22"/>
                  <a:gd name="T17" fmla="*/ 1 h 26"/>
                  <a:gd name="T18" fmla="*/ 0 w 22"/>
                  <a:gd name="T19" fmla="*/ 3 h 26"/>
                  <a:gd name="T20" fmla="*/ 0 w 22"/>
                  <a:gd name="T21" fmla="*/ 6 h 26"/>
                  <a:gd name="T22" fmla="*/ 4 w 22"/>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6">
                    <a:moveTo>
                      <a:pt x="4" y="1"/>
                    </a:moveTo>
                    <a:lnTo>
                      <a:pt x="0" y="6"/>
                    </a:lnTo>
                    <a:lnTo>
                      <a:pt x="15" y="26"/>
                    </a:lnTo>
                    <a:lnTo>
                      <a:pt x="22" y="21"/>
                    </a:lnTo>
                    <a:lnTo>
                      <a:pt x="7" y="2"/>
                    </a:lnTo>
                    <a:lnTo>
                      <a:pt x="4" y="8"/>
                    </a:lnTo>
                    <a:lnTo>
                      <a:pt x="7" y="2"/>
                    </a:lnTo>
                    <a:lnTo>
                      <a:pt x="5" y="0"/>
                    </a:lnTo>
                    <a:lnTo>
                      <a:pt x="3" y="1"/>
                    </a:lnTo>
                    <a:lnTo>
                      <a:pt x="0" y="3"/>
                    </a:lnTo>
                    <a:lnTo>
                      <a:pt x="0" y="6"/>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5" name="Freeform 519"/>
              <p:cNvSpPr>
                <a:spLocks noChangeAspect="1"/>
              </p:cNvSpPr>
              <p:nvPr/>
            </p:nvSpPr>
            <p:spPr bwMode="auto">
              <a:xfrm>
                <a:off x="835" y="377"/>
                <a:ext cx="9" cy="8"/>
              </a:xfrm>
              <a:custGeom>
                <a:avLst/>
                <a:gdLst>
                  <a:gd name="T0" fmla="*/ 19 w 19"/>
                  <a:gd name="T1" fmla="*/ 0 h 17"/>
                  <a:gd name="T2" fmla="*/ 4 w 19"/>
                  <a:gd name="T3" fmla="*/ 17 h 17"/>
                  <a:gd name="T4" fmla="*/ 0 w 19"/>
                  <a:gd name="T5" fmla="*/ 2 h 17"/>
                  <a:gd name="T6" fmla="*/ 19 w 19"/>
                  <a:gd name="T7" fmla="*/ 0 h 17"/>
                </a:gdLst>
                <a:ahLst/>
                <a:cxnLst>
                  <a:cxn ang="0">
                    <a:pos x="T0" y="T1"/>
                  </a:cxn>
                  <a:cxn ang="0">
                    <a:pos x="T2" y="T3"/>
                  </a:cxn>
                  <a:cxn ang="0">
                    <a:pos x="T4" y="T5"/>
                  </a:cxn>
                  <a:cxn ang="0">
                    <a:pos x="T6" y="T7"/>
                  </a:cxn>
                </a:cxnLst>
                <a:rect l="0" t="0" r="r" b="b"/>
                <a:pathLst>
                  <a:path w="19" h="17">
                    <a:moveTo>
                      <a:pt x="19" y="0"/>
                    </a:moveTo>
                    <a:lnTo>
                      <a:pt x="4" y="17"/>
                    </a:lnTo>
                    <a:lnTo>
                      <a:pt x="0" y="2"/>
                    </a:lnTo>
                    <a:lnTo>
                      <a:pt x="19" y="0"/>
                    </a:lnTo>
                    <a:close/>
                  </a:path>
                </a:pathLst>
              </a:custGeom>
              <a:solidFill>
                <a:srgbClr val="FF7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6" name="Freeform 520"/>
              <p:cNvSpPr>
                <a:spLocks noChangeAspect="1"/>
              </p:cNvSpPr>
              <p:nvPr/>
            </p:nvSpPr>
            <p:spPr bwMode="auto">
              <a:xfrm>
                <a:off x="835" y="376"/>
                <a:ext cx="10" cy="10"/>
              </a:xfrm>
              <a:custGeom>
                <a:avLst/>
                <a:gdLst>
                  <a:gd name="T0" fmla="*/ 0 w 21"/>
                  <a:gd name="T1" fmla="*/ 19 h 21"/>
                  <a:gd name="T2" fmla="*/ 6 w 21"/>
                  <a:gd name="T3" fmla="*/ 21 h 21"/>
                  <a:gd name="T4" fmla="*/ 21 w 21"/>
                  <a:gd name="T5" fmla="*/ 5 h 21"/>
                  <a:gd name="T6" fmla="*/ 16 w 21"/>
                  <a:gd name="T7" fmla="*/ 0 h 21"/>
                  <a:gd name="T8" fmla="*/ 1 w 21"/>
                  <a:gd name="T9" fmla="*/ 16 h 21"/>
                  <a:gd name="T10" fmla="*/ 7 w 21"/>
                  <a:gd name="T11" fmla="*/ 19 h 21"/>
                  <a:gd name="T12" fmla="*/ 1 w 21"/>
                  <a:gd name="T13" fmla="*/ 16 h 21"/>
                  <a:gd name="T14" fmla="*/ 1 w 21"/>
                  <a:gd name="T15" fmla="*/ 19 h 21"/>
                  <a:gd name="T16" fmla="*/ 2 w 21"/>
                  <a:gd name="T17" fmla="*/ 20 h 21"/>
                  <a:gd name="T18" fmla="*/ 4 w 21"/>
                  <a:gd name="T19" fmla="*/ 21 h 21"/>
                  <a:gd name="T20" fmla="*/ 6 w 21"/>
                  <a:gd name="T21" fmla="*/ 21 h 21"/>
                  <a:gd name="T22" fmla="*/ 0 w 21"/>
                  <a:gd name="T23"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0" y="19"/>
                    </a:moveTo>
                    <a:lnTo>
                      <a:pt x="6" y="21"/>
                    </a:lnTo>
                    <a:lnTo>
                      <a:pt x="21" y="5"/>
                    </a:lnTo>
                    <a:lnTo>
                      <a:pt x="16" y="0"/>
                    </a:lnTo>
                    <a:lnTo>
                      <a:pt x="1" y="16"/>
                    </a:lnTo>
                    <a:lnTo>
                      <a:pt x="7" y="19"/>
                    </a:lnTo>
                    <a:lnTo>
                      <a:pt x="1" y="16"/>
                    </a:lnTo>
                    <a:lnTo>
                      <a:pt x="1" y="19"/>
                    </a:lnTo>
                    <a:lnTo>
                      <a:pt x="2" y="20"/>
                    </a:lnTo>
                    <a:lnTo>
                      <a:pt x="4" y="21"/>
                    </a:lnTo>
                    <a:lnTo>
                      <a:pt x="6" y="2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7" name="Freeform 521"/>
              <p:cNvSpPr>
                <a:spLocks noChangeAspect="1"/>
              </p:cNvSpPr>
              <p:nvPr/>
            </p:nvSpPr>
            <p:spPr bwMode="auto">
              <a:xfrm>
                <a:off x="833" y="376"/>
                <a:ext cx="5" cy="9"/>
              </a:xfrm>
              <a:custGeom>
                <a:avLst/>
                <a:gdLst>
                  <a:gd name="T0" fmla="*/ 3 w 10"/>
                  <a:gd name="T1" fmla="*/ 0 h 19"/>
                  <a:gd name="T2" fmla="*/ 0 w 10"/>
                  <a:gd name="T3" fmla="*/ 4 h 19"/>
                  <a:gd name="T4" fmla="*/ 3 w 10"/>
                  <a:gd name="T5" fmla="*/ 19 h 19"/>
                  <a:gd name="T6" fmla="*/ 10 w 10"/>
                  <a:gd name="T7" fmla="*/ 19 h 19"/>
                  <a:gd name="T8" fmla="*/ 7 w 10"/>
                  <a:gd name="T9" fmla="*/ 4 h 19"/>
                  <a:gd name="T10" fmla="*/ 3 w 10"/>
                  <a:gd name="T11" fmla="*/ 7 h 19"/>
                  <a:gd name="T12" fmla="*/ 7 w 10"/>
                  <a:gd name="T13" fmla="*/ 4 h 19"/>
                  <a:gd name="T14" fmla="*/ 5 w 10"/>
                  <a:gd name="T15" fmla="*/ 1 h 19"/>
                  <a:gd name="T16" fmla="*/ 3 w 10"/>
                  <a:gd name="T17" fmla="*/ 0 h 19"/>
                  <a:gd name="T18" fmla="*/ 1 w 10"/>
                  <a:gd name="T19" fmla="*/ 1 h 19"/>
                  <a:gd name="T20" fmla="*/ 0 w 10"/>
                  <a:gd name="T21" fmla="*/ 4 h 19"/>
                  <a:gd name="T22" fmla="*/ 3 w 10"/>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9">
                    <a:moveTo>
                      <a:pt x="3" y="0"/>
                    </a:moveTo>
                    <a:lnTo>
                      <a:pt x="0" y="4"/>
                    </a:lnTo>
                    <a:lnTo>
                      <a:pt x="3" y="19"/>
                    </a:lnTo>
                    <a:lnTo>
                      <a:pt x="10" y="19"/>
                    </a:lnTo>
                    <a:lnTo>
                      <a:pt x="7" y="4"/>
                    </a:lnTo>
                    <a:lnTo>
                      <a:pt x="3" y="7"/>
                    </a:lnTo>
                    <a:lnTo>
                      <a:pt x="7" y="4"/>
                    </a:lnTo>
                    <a:lnTo>
                      <a:pt x="5" y="1"/>
                    </a:lnTo>
                    <a:lnTo>
                      <a:pt x="3" y="0"/>
                    </a:lnTo>
                    <a:lnTo>
                      <a:pt x="1" y="1"/>
                    </a:lnTo>
                    <a:lnTo>
                      <a:pt x="0"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8" name="Freeform 522"/>
              <p:cNvSpPr>
                <a:spLocks noChangeAspect="1"/>
              </p:cNvSpPr>
              <p:nvPr/>
            </p:nvSpPr>
            <p:spPr bwMode="auto">
              <a:xfrm>
                <a:off x="835" y="375"/>
                <a:ext cx="11" cy="5"/>
              </a:xfrm>
              <a:custGeom>
                <a:avLst/>
                <a:gdLst>
                  <a:gd name="T0" fmla="*/ 21 w 22"/>
                  <a:gd name="T1" fmla="*/ 6 h 8"/>
                  <a:gd name="T2" fmla="*/ 19 w 22"/>
                  <a:gd name="T3" fmla="*/ 0 h 8"/>
                  <a:gd name="T4" fmla="*/ 0 w 22"/>
                  <a:gd name="T5" fmla="*/ 1 h 8"/>
                  <a:gd name="T6" fmla="*/ 0 w 22"/>
                  <a:gd name="T7" fmla="*/ 8 h 8"/>
                  <a:gd name="T8" fmla="*/ 19 w 22"/>
                  <a:gd name="T9" fmla="*/ 7 h 8"/>
                  <a:gd name="T10" fmla="*/ 16 w 22"/>
                  <a:gd name="T11" fmla="*/ 1 h 8"/>
                  <a:gd name="T12" fmla="*/ 19 w 22"/>
                  <a:gd name="T13" fmla="*/ 7 h 8"/>
                  <a:gd name="T14" fmla="*/ 21 w 22"/>
                  <a:gd name="T15" fmla="*/ 6 h 8"/>
                  <a:gd name="T16" fmla="*/ 22 w 22"/>
                  <a:gd name="T17" fmla="*/ 3 h 8"/>
                  <a:gd name="T18" fmla="*/ 21 w 22"/>
                  <a:gd name="T19" fmla="*/ 1 h 8"/>
                  <a:gd name="T20" fmla="*/ 19 w 22"/>
                  <a:gd name="T21" fmla="*/ 0 h 8"/>
                  <a:gd name="T22" fmla="*/ 21 w 22"/>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8">
                    <a:moveTo>
                      <a:pt x="21" y="6"/>
                    </a:moveTo>
                    <a:lnTo>
                      <a:pt x="19" y="0"/>
                    </a:lnTo>
                    <a:lnTo>
                      <a:pt x="0" y="1"/>
                    </a:lnTo>
                    <a:lnTo>
                      <a:pt x="0" y="8"/>
                    </a:lnTo>
                    <a:lnTo>
                      <a:pt x="19" y="7"/>
                    </a:lnTo>
                    <a:lnTo>
                      <a:pt x="16" y="1"/>
                    </a:lnTo>
                    <a:lnTo>
                      <a:pt x="19" y="7"/>
                    </a:lnTo>
                    <a:lnTo>
                      <a:pt x="21" y="6"/>
                    </a:lnTo>
                    <a:lnTo>
                      <a:pt x="22" y="3"/>
                    </a:lnTo>
                    <a:lnTo>
                      <a:pt x="21" y="1"/>
                    </a:lnTo>
                    <a:lnTo>
                      <a:pt x="19" y="0"/>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19" name="Freeform 523"/>
              <p:cNvSpPr>
                <a:spLocks noChangeAspect="1"/>
              </p:cNvSpPr>
              <p:nvPr/>
            </p:nvSpPr>
            <p:spPr bwMode="auto">
              <a:xfrm>
                <a:off x="839" y="392"/>
                <a:ext cx="10" cy="11"/>
              </a:xfrm>
              <a:custGeom>
                <a:avLst/>
                <a:gdLst>
                  <a:gd name="T0" fmla="*/ 0 w 20"/>
                  <a:gd name="T1" fmla="*/ 0 h 23"/>
                  <a:gd name="T2" fmla="*/ 20 w 20"/>
                  <a:gd name="T3" fmla="*/ 4 h 23"/>
                  <a:gd name="T4" fmla="*/ 7 w 20"/>
                  <a:gd name="T5" fmla="*/ 23 h 23"/>
                  <a:gd name="T6" fmla="*/ 0 w 20"/>
                  <a:gd name="T7" fmla="*/ 0 h 23"/>
                </a:gdLst>
                <a:ahLst/>
                <a:cxnLst>
                  <a:cxn ang="0">
                    <a:pos x="T0" y="T1"/>
                  </a:cxn>
                  <a:cxn ang="0">
                    <a:pos x="T2" y="T3"/>
                  </a:cxn>
                  <a:cxn ang="0">
                    <a:pos x="T4" y="T5"/>
                  </a:cxn>
                  <a:cxn ang="0">
                    <a:pos x="T6" y="T7"/>
                  </a:cxn>
                </a:cxnLst>
                <a:rect l="0" t="0" r="r" b="b"/>
                <a:pathLst>
                  <a:path w="20" h="23">
                    <a:moveTo>
                      <a:pt x="0" y="0"/>
                    </a:moveTo>
                    <a:lnTo>
                      <a:pt x="20" y="4"/>
                    </a:lnTo>
                    <a:lnTo>
                      <a:pt x="7" y="23"/>
                    </a:lnTo>
                    <a:lnTo>
                      <a:pt x="0" y="0"/>
                    </a:lnTo>
                    <a:close/>
                  </a:path>
                </a:pathLst>
              </a:custGeom>
              <a:solidFill>
                <a:srgbClr val="FF7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0" name="Freeform 524"/>
              <p:cNvSpPr>
                <a:spLocks noChangeAspect="1"/>
              </p:cNvSpPr>
              <p:nvPr/>
            </p:nvSpPr>
            <p:spPr bwMode="auto">
              <a:xfrm>
                <a:off x="839" y="390"/>
                <a:ext cx="12" cy="5"/>
              </a:xfrm>
              <a:custGeom>
                <a:avLst/>
                <a:gdLst>
                  <a:gd name="T0" fmla="*/ 23 w 23"/>
                  <a:gd name="T1" fmla="*/ 9 h 10"/>
                  <a:gd name="T2" fmla="*/ 20 w 23"/>
                  <a:gd name="T3" fmla="*/ 3 h 10"/>
                  <a:gd name="T4" fmla="*/ 0 w 23"/>
                  <a:gd name="T5" fmla="*/ 0 h 10"/>
                  <a:gd name="T6" fmla="*/ 0 w 23"/>
                  <a:gd name="T7" fmla="*/ 7 h 10"/>
                  <a:gd name="T8" fmla="*/ 20 w 23"/>
                  <a:gd name="T9" fmla="*/ 10 h 10"/>
                  <a:gd name="T10" fmla="*/ 16 w 23"/>
                  <a:gd name="T11" fmla="*/ 4 h 10"/>
                  <a:gd name="T12" fmla="*/ 20 w 23"/>
                  <a:gd name="T13" fmla="*/ 10 h 10"/>
                  <a:gd name="T14" fmla="*/ 22 w 23"/>
                  <a:gd name="T15" fmla="*/ 9 h 10"/>
                  <a:gd name="T16" fmla="*/ 23 w 23"/>
                  <a:gd name="T17" fmla="*/ 7 h 10"/>
                  <a:gd name="T18" fmla="*/ 22 w 23"/>
                  <a:gd name="T19" fmla="*/ 4 h 10"/>
                  <a:gd name="T20" fmla="*/ 20 w 23"/>
                  <a:gd name="T21" fmla="*/ 3 h 10"/>
                  <a:gd name="T22" fmla="*/ 23 w 23"/>
                  <a:gd name="T23"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0">
                    <a:moveTo>
                      <a:pt x="23" y="9"/>
                    </a:moveTo>
                    <a:lnTo>
                      <a:pt x="20" y="3"/>
                    </a:lnTo>
                    <a:lnTo>
                      <a:pt x="0" y="0"/>
                    </a:lnTo>
                    <a:lnTo>
                      <a:pt x="0" y="7"/>
                    </a:lnTo>
                    <a:lnTo>
                      <a:pt x="20" y="10"/>
                    </a:lnTo>
                    <a:lnTo>
                      <a:pt x="16" y="4"/>
                    </a:lnTo>
                    <a:lnTo>
                      <a:pt x="20" y="10"/>
                    </a:lnTo>
                    <a:lnTo>
                      <a:pt x="22" y="9"/>
                    </a:lnTo>
                    <a:lnTo>
                      <a:pt x="23" y="7"/>
                    </a:lnTo>
                    <a:lnTo>
                      <a:pt x="22" y="4"/>
                    </a:lnTo>
                    <a:lnTo>
                      <a:pt x="20" y="3"/>
                    </a:lnTo>
                    <a:lnTo>
                      <a:pt x="2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1" name="Freeform 525"/>
              <p:cNvSpPr>
                <a:spLocks noChangeAspect="1"/>
              </p:cNvSpPr>
              <p:nvPr/>
            </p:nvSpPr>
            <p:spPr bwMode="auto">
              <a:xfrm>
                <a:off x="841" y="392"/>
                <a:ext cx="10" cy="13"/>
              </a:xfrm>
              <a:custGeom>
                <a:avLst/>
                <a:gdLst>
                  <a:gd name="T0" fmla="*/ 0 w 19"/>
                  <a:gd name="T1" fmla="*/ 23 h 27"/>
                  <a:gd name="T2" fmla="*/ 7 w 19"/>
                  <a:gd name="T3" fmla="*/ 25 h 27"/>
                  <a:gd name="T4" fmla="*/ 19 w 19"/>
                  <a:gd name="T5" fmla="*/ 5 h 27"/>
                  <a:gd name="T6" fmla="*/ 12 w 19"/>
                  <a:gd name="T7" fmla="*/ 0 h 27"/>
                  <a:gd name="T8" fmla="*/ 0 w 19"/>
                  <a:gd name="T9" fmla="*/ 20 h 27"/>
                  <a:gd name="T10" fmla="*/ 7 w 19"/>
                  <a:gd name="T11" fmla="*/ 21 h 27"/>
                  <a:gd name="T12" fmla="*/ 0 w 19"/>
                  <a:gd name="T13" fmla="*/ 20 h 27"/>
                  <a:gd name="T14" fmla="*/ 0 w 19"/>
                  <a:gd name="T15" fmla="*/ 23 h 27"/>
                  <a:gd name="T16" fmla="*/ 2 w 19"/>
                  <a:gd name="T17" fmla="*/ 26 h 27"/>
                  <a:gd name="T18" fmla="*/ 4 w 19"/>
                  <a:gd name="T19" fmla="*/ 27 h 27"/>
                  <a:gd name="T20" fmla="*/ 7 w 19"/>
                  <a:gd name="T21" fmla="*/ 25 h 27"/>
                  <a:gd name="T22" fmla="*/ 0 w 19"/>
                  <a:gd name="T23"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0" y="23"/>
                    </a:moveTo>
                    <a:lnTo>
                      <a:pt x="7" y="25"/>
                    </a:lnTo>
                    <a:lnTo>
                      <a:pt x="19" y="5"/>
                    </a:lnTo>
                    <a:lnTo>
                      <a:pt x="12" y="0"/>
                    </a:lnTo>
                    <a:lnTo>
                      <a:pt x="0" y="20"/>
                    </a:lnTo>
                    <a:lnTo>
                      <a:pt x="7" y="21"/>
                    </a:lnTo>
                    <a:lnTo>
                      <a:pt x="0" y="20"/>
                    </a:lnTo>
                    <a:lnTo>
                      <a:pt x="0" y="23"/>
                    </a:lnTo>
                    <a:lnTo>
                      <a:pt x="2" y="26"/>
                    </a:lnTo>
                    <a:lnTo>
                      <a:pt x="4" y="27"/>
                    </a:lnTo>
                    <a:lnTo>
                      <a:pt x="7" y="25"/>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2" name="Freeform 526"/>
              <p:cNvSpPr>
                <a:spLocks noChangeAspect="1"/>
              </p:cNvSpPr>
              <p:nvPr/>
            </p:nvSpPr>
            <p:spPr bwMode="auto">
              <a:xfrm>
                <a:off x="837" y="390"/>
                <a:ext cx="7" cy="14"/>
              </a:xfrm>
              <a:custGeom>
                <a:avLst/>
                <a:gdLst>
                  <a:gd name="T0" fmla="*/ 3 w 14"/>
                  <a:gd name="T1" fmla="*/ 0 h 27"/>
                  <a:gd name="T2" fmla="*/ 0 w 14"/>
                  <a:gd name="T3" fmla="*/ 4 h 27"/>
                  <a:gd name="T4" fmla="*/ 7 w 14"/>
                  <a:gd name="T5" fmla="*/ 27 h 27"/>
                  <a:gd name="T6" fmla="*/ 14 w 14"/>
                  <a:gd name="T7" fmla="*/ 25 h 27"/>
                  <a:gd name="T8" fmla="*/ 7 w 14"/>
                  <a:gd name="T9" fmla="*/ 2 h 27"/>
                  <a:gd name="T10" fmla="*/ 3 w 14"/>
                  <a:gd name="T11" fmla="*/ 7 h 27"/>
                  <a:gd name="T12" fmla="*/ 7 w 14"/>
                  <a:gd name="T13" fmla="*/ 2 h 27"/>
                  <a:gd name="T14" fmla="*/ 6 w 14"/>
                  <a:gd name="T15" fmla="*/ 0 h 27"/>
                  <a:gd name="T16" fmla="*/ 2 w 14"/>
                  <a:gd name="T17" fmla="*/ 0 h 27"/>
                  <a:gd name="T18" fmla="*/ 0 w 14"/>
                  <a:gd name="T19" fmla="*/ 1 h 27"/>
                  <a:gd name="T20" fmla="*/ 0 w 14"/>
                  <a:gd name="T21" fmla="*/ 4 h 27"/>
                  <a:gd name="T22" fmla="*/ 3 w 14"/>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7">
                    <a:moveTo>
                      <a:pt x="3" y="0"/>
                    </a:moveTo>
                    <a:lnTo>
                      <a:pt x="0" y="4"/>
                    </a:lnTo>
                    <a:lnTo>
                      <a:pt x="7" y="27"/>
                    </a:lnTo>
                    <a:lnTo>
                      <a:pt x="14" y="25"/>
                    </a:lnTo>
                    <a:lnTo>
                      <a:pt x="7" y="2"/>
                    </a:lnTo>
                    <a:lnTo>
                      <a:pt x="3" y="7"/>
                    </a:lnTo>
                    <a:lnTo>
                      <a:pt x="7" y="2"/>
                    </a:lnTo>
                    <a:lnTo>
                      <a:pt x="6" y="0"/>
                    </a:lnTo>
                    <a:lnTo>
                      <a:pt x="2" y="0"/>
                    </a:lnTo>
                    <a:lnTo>
                      <a:pt x="0" y="1"/>
                    </a:lnTo>
                    <a:lnTo>
                      <a:pt x="0"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3" name="Freeform 527"/>
              <p:cNvSpPr>
                <a:spLocks noChangeAspect="1"/>
              </p:cNvSpPr>
              <p:nvPr/>
            </p:nvSpPr>
            <p:spPr bwMode="auto">
              <a:xfrm>
                <a:off x="843" y="411"/>
                <a:ext cx="7" cy="11"/>
              </a:xfrm>
              <a:custGeom>
                <a:avLst/>
                <a:gdLst>
                  <a:gd name="T0" fmla="*/ 0 w 15"/>
                  <a:gd name="T1" fmla="*/ 0 h 22"/>
                  <a:gd name="T2" fmla="*/ 15 w 15"/>
                  <a:gd name="T3" fmla="*/ 11 h 22"/>
                  <a:gd name="T4" fmla="*/ 0 w 15"/>
                  <a:gd name="T5" fmla="*/ 22 h 22"/>
                  <a:gd name="T6" fmla="*/ 0 w 15"/>
                  <a:gd name="T7" fmla="*/ 0 h 22"/>
                </a:gdLst>
                <a:ahLst/>
                <a:cxnLst>
                  <a:cxn ang="0">
                    <a:pos x="T0" y="T1"/>
                  </a:cxn>
                  <a:cxn ang="0">
                    <a:pos x="T2" y="T3"/>
                  </a:cxn>
                  <a:cxn ang="0">
                    <a:pos x="T4" y="T5"/>
                  </a:cxn>
                  <a:cxn ang="0">
                    <a:pos x="T6" y="T7"/>
                  </a:cxn>
                </a:cxnLst>
                <a:rect l="0" t="0" r="r" b="b"/>
                <a:pathLst>
                  <a:path w="15" h="22">
                    <a:moveTo>
                      <a:pt x="0" y="0"/>
                    </a:moveTo>
                    <a:lnTo>
                      <a:pt x="15" y="11"/>
                    </a:lnTo>
                    <a:lnTo>
                      <a:pt x="0" y="22"/>
                    </a:lnTo>
                    <a:lnTo>
                      <a:pt x="0" y="0"/>
                    </a:lnTo>
                    <a:close/>
                  </a:path>
                </a:pathLst>
              </a:custGeom>
              <a:solidFill>
                <a:srgbClr val="FF7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4" name="Freeform 528"/>
              <p:cNvSpPr>
                <a:spLocks noChangeAspect="1"/>
              </p:cNvSpPr>
              <p:nvPr/>
            </p:nvSpPr>
            <p:spPr bwMode="auto">
              <a:xfrm>
                <a:off x="841" y="409"/>
                <a:ext cx="11" cy="9"/>
              </a:xfrm>
              <a:custGeom>
                <a:avLst/>
                <a:gdLst>
                  <a:gd name="T0" fmla="*/ 20 w 22"/>
                  <a:gd name="T1" fmla="*/ 17 h 17"/>
                  <a:gd name="T2" fmla="*/ 20 w 22"/>
                  <a:gd name="T3" fmla="*/ 10 h 17"/>
                  <a:gd name="T4" fmla="*/ 5 w 22"/>
                  <a:gd name="T5" fmla="*/ 0 h 17"/>
                  <a:gd name="T6" fmla="*/ 0 w 22"/>
                  <a:gd name="T7" fmla="*/ 7 h 17"/>
                  <a:gd name="T8" fmla="*/ 15 w 22"/>
                  <a:gd name="T9" fmla="*/ 17 h 17"/>
                  <a:gd name="T10" fmla="*/ 15 w 22"/>
                  <a:gd name="T11" fmla="*/ 10 h 17"/>
                  <a:gd name="T12" fmla="*/ 15 w 22"/>
                  <a:gd name="T13" fmla="*/ 17 h 17"/>
                  <a:gd name="T14" fmla="*/ 18 w 22"/>
                  <a:gd name="T15" fmla="*/ 17 h 17"/>
                  <a:gd name="T16" fmla="*/ 21 w 22"/>
                  <a:gd name="T17" fmla="*/ 15 h 17"/>
                  <a:gd name="T18" fmla="*/ 22 w 22"/>
                  <a:gd name="T19" fmla="*/ 13 h 17"/>
                  <a:gd name="T20" fmla="*/ 20 w 22"/>
                  <a:gd name="T21" fmla="*/ 10 h 17"/>
                  <a:gd name="T22" fmla="*/ 20 w 22"/>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7">
                    <a:moveTo>
                      <a:pt x="20" y="17"/>
                    </a:moveTo>
                    <a:lnTo>
                      <a:pt x="20" y="10"/>
                    </a:lnTo>
                    <a:lnTo>
                      <a:pt x="5" y="0"/>
                    </a:lnTo>
                    <a:lnTo>
                      <a:pt x="0" y="7"/>
                    </a:lnTo>
                    <a:lnTo>
                      <a:pt x="15" y="17"/>
                    </a:lnTo>
                    <a:lnTo>
                      <a:pt x="15" y="10"/>
                    </a:lnTo>
                    <a:lnTo>
                      <a:pt x="15" y="17"/>
                    </a:lnTo>
                    <a:lnTo>
                      <a:pt x="18" y="17"/>
                    </a:lnTo>
                    <a:lnTo>
                      <a:pt x="21" y="15"/>
                    </a:lnTo>
                    <a:lnTo>
                      <a:pt x="22" y="13"/>
                    </a:lnTo>
                    <a:lnTo>
                      <a:pt x="20" y="10"/>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5" name="Freeform 529"/>
              <p:cNvSpPr>
                <a:spLocks noChangeAspect="1"/>
              </p:cNvSpPr>
              <p:nvPr/>
            </p:nvSpPr>
            <p:spPr bwMode="auto">
              <a:xfrm>
                <a:off x="840" y="415"/>
                <a:ext cx="11" cy="9"/>
              </a:xfrm>
              <a:custGeom>
                <a:avLst/>
                <a:gdLst>
                  <a:gd name="T0" fmla="*/ 0 w 22"/>
                  <a:gd name="T1" fmla="*/ 15 h 19"/>
                  <a:gd name="T2" fmla="*/ 7 w 22"/>
                  <a:gd name="T3" fmla="*/ 19 h 19"/>
                  <a:gd name="T4" fmla="*/ 22 w 22"/>
                  <a:gd name="T5" fmla="*/ 7 h 19"/>
                  <a:gd name="T6" fmla="*/ 17 w 22"/>
                  <a:gd name="T7" fmla="*/ 0 h 19"/>
                  <a:gd name="T8" fmla="*/ 2 w 22"/>
                  <a:gd name="T9" fmla="*/ 12 h 19"/>
                  <a:gd name="T10" fmla="*/ 9 w 22"/>
                  <a:gd name="T11" fmla="*/ 15 h 19"/>
                  <a:gd name="T12" fmla="*/ 2 w 22"/>
                  <a:gd name="T13" fmla="*/ 12 h 19"/>
                  <a:gd name="T14" fmla="*/ 0 w 22"/>
                  <a:gd name="T15" fmla="*/ 14 h 19"/>
                  <a:gd name="T16" fmla="*/ 1 w 22"/>
                  <a:gd name="T17" fmla="*/ 16 h 19"/>
                  <a:gd name="T18" fmla="*/ 3 w 22"/>
                  <a:gd name="T19" fmla="*/ 19 h 19"/>
                  <a:gd name="T20" fmla="*/ 7 w 22"/>
                  <a:gd name="T21" fmla="*/ 19 h 19"/>
                  <a:gd name="T22" fmla="*/ 0 w 22"/>
                  <a:gd name="T23"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9">
                    <a:moveTo>
                      <a:pt x="0" y="15"/>
                    </a:moveTo>
                    <a:lnTo>
                      <a:pt x="7" y="19"/>
                    </a:lnTo>
                    <a:lnTo>
                      <a:pt x="22" y="7"/>
                    </a:lnTo>
                    <a:lnTo>
                      <a:pt x="17" y="0"/>
                    </a:lnTo>
                    <a:lnTo>
                      <a:pt x="2" y="12"/>
                    </a:lnTo>
                    <a:lnTo>
                      <a:pt x="9" y="15"/>
                    </a:lnTo>
                    <a:lnTo>
                      <a:pt x="2" y="12"/>
                    </a:lnTo>
                    <a:lnTo>
                      <a:pt x="0" y="14"/>
                    </a:lnTo>
                    <a:lnTo>
                      <a:pt x="1" y="16"/>
                    </a:lnTo>
                    <a:lnTo>
                      <a:pt x="3" y="19"/>
                    </a:lnTo>
                    <a:lnTo>
                      <a:pt x="7" y="19"/>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6" name="Freeform 530"/>
              <p:cNvSpPr>
                <a:spLocks noChangeAspect="1"/>
              </p:cNvSpPr>
              <p:nvPr/>
            </p:nvSpPr>
            <p:spPr bwMode="auto">
              <a:xfrm>
                <a:off x="840" y="409"/>
                <a:ext cx="5" cy="13"/>
              </a:xfrm>
              <a:custGeom>
                <a:avLst/>
                <a:gdLst>
                  <a:gd name="T0" fmla="*/ 7 w 9"/>
                  <a:gd name="T1" fmla="*/ 1 h 26"/>
                  <a:gd name="T2" fmla="*/ 0 w 9"/>
                  <a:gd name="T3" fmla="*/ 4 h 26"/>
                  <a:gd name="T4" fmla="*/ 0 w 9"/>
                  <a:gd name="T5" fmla="*/ 26 h 26"/>
                  <a:gd name="T6" fmla="*/ 9 w 9"/>
                  <a:gd name="T7" fmla="*/ 26 h 26"/>
                  <a:gd name="T8" fmla="*/ 9 w 9"/>
                  <a:gd name="T9" fmla="*/ 4 h 26"/>
                  <a:gd name="T10" fmla="*/ 2 w 9"/>
                  <a:gd name="T11" fmla="*/ 8 h 26"/>
                  <a:gd name="T12" fmla="*/ 9 w 9"/>
                  <a:gd name="T13" fmla="*/ 4 h 26"/>
                  <a:gd name="T14" fmla="*/ 8 w 9"/>
                  <a:gd name="T15" fmla="*/ 1 h 26"/>
                  <a:gd name="T16" fmla="*/ 4 w 9"/>
                  <a:gd name="T17" fmla="*/ 0 h 26"/>
                  <a:gd name="T18" fmla="*/ 1 w 9"/>
                  <a:gd name="T19" fmla="*/ 1 h 26"/>
                  <a:gd name="T20" fmla="*/ 0 w 9"/>
                  <a:gd name="T21" fmla="*/ 4 h 26"/>
                  <a:gd name="T22" fmla="*/ 7 w 9"/>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6">
                    <a:moveTo>
                      <a:pt x="7" y="1"/>
                    </a:moveTo>
                    <a:lnTo>
                      <a:pt x="0" y="4"/>
                    </a:lnTo>
                    <a:lnTo>
                      <a:pt x="0" y="26"/>
                    </a:lnTo>
                    <a:lnTo>
                      <a:pt x="9" y="26"/>
                    </a:lnTo>
                    <a:lnTo>
                      <a:pt x="9" y="4"/>
                    </a:lnTo>
                    <a:lnTo>
                      <a:pt x="2" y="8"/>
                    </a:lnTo>
                    <a:lnTo>
                      <a:pt x="9" y="4"/>
                    </a:lnTo>
                    <a:lnTo>
                      <a:pt x="8" y="1"/>
                    </a:lnTo>
                    <a:lnTo>
                      <a:pt x="4" y="0"/>
                    </a:lnTo>
                    <a:lnTo>
                      <a:pt x="1" y="1"/>
                    </a:lnTo>
                    <a:lnTo>
                      <a:pt x="0" y="4"/>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7" name="Freeform 531"/>
              <p:cNvSpPr>
                <a:spLocks noChangeAspect="1"/>
              </p:cNvSpPr>
              <p:nvPr/>
            </p:nvSpPr>
            <p:spPr bwMode="auto">
              <a:xfrm>
                <a:off x="843" y="430"/>
                <a:ext cx="7" cy="10"/>
              </a:xfrm>
              <a:custGeom>
                <a:avLst/>
                <a:gdLst>
                  <a:gd name="T0" fmla="*/ 0 w 14"/>
                  <a:gd name="T1" fmla="*/ 0 h 20"/>
                  <a:gd name="T2" fmla="*/ 14 w 14"/>
                  <a:gd name="T3" fmla="*/ 0 h 20"/>
                  <a:gd name="T4" fmla="*/ 3 w 14"/>
                  <a:gd name="T5" fmla="*/ 20 h 20"/>
                  <a:gd name="T6" fmla="*/ 0 w 14"/>
                  <a:gd name="T7" fmla="*/ 0 h 20"/>
                </a:gdLst>
                <a:ahLst/>
                <a:cxnLst>
                  <a:cxn ang="0">
                    <a:pos x="T0" y="T1"/>
                  </a:cxn>
                  <a:cxn ang="0">
                    <a:pos x="T2" y="T3"/>
                  </a:cxn>
                  <a:cxn ang="0">
                    <a:pos x="T4" y="T5"/>
                  </a:cxn>
                  <a:cxn ang="0">
                    <a:pos x="T6" y="T7"/>
                  </a:cxn>
                </a:cxnLst>
                <a:rect l="0" t="0" r="r" b="b"/>
                <a:pathLst>
                  <a:path w="14" h="20">
                    <a:moveTo>
                      <a:pt x="0" y="0"/>
                    </a:moveTo>
                    <a:lnTo>
                      <a:pt x="14" y="0"/>
                    </a:lnTo>
                    <a:lnTo>
                      <a:pt x="3" y="20"/>
                    </a:lnTo>
                    <a:lnTo>
                      <a:pt x="0" y="0"/>
                    </a:lnTo>
                    <a:close/>
                  </a:path>
                </a:pathLst>
              </a:custGeom>
              <a:solidFill>
                <a:srgbClr val="FF7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8" name="Freeform 532"/>
              <p:cNvSpPr>
                <a:spLocks noChangeAspect="1"/>
              </p:cNvSpPr>
              <p:nvPr/>
            </p:nvSpPr>
            <p:spPr bwMode="auto">
              <a:xfrm>
                <a:off x="843" y="428"/>
                <a:ext cx="9" cy="4"/>
              </a:xfrm>
              <a:custGeom>
                <a:avLst/>
                <a:gdLst>
                  <a:gd name="T0" fmla="*/ 18 w 19"/>
                  <a:gd name="T1" fmla="*/ 7 h 9"/>
                  <a:gd name="T2" fmla="*/ 14 w 19"/>
                  <a:gd name="T3" fmla="*/ 0 h 9"/>
                  <a:gd name="T4" fmla="*/ 0 w 19"/>
                  <a:gd name="T5" fmla="*/ 0 h 9"/>
                  <a:gd name="T6" fmla="*/ 0 w 19"/>
                  <a:gd name="T7" fmla="*/ 9 h 9"/>
                  <a:gd name="T8" fmla="*/ 14 w 19"/>
                  <a:gd name="T9" fmla="*/ 9 h 9"/>
                  <a:gd name="T10" fmla="*/ 11 w 19"/>
                  <a:gd name="T11" fmla="*/ 2 h 9"/>
                  <a:gd name="T12" fmla="*/ 14 w 19"/>
                  <a:gd name="T13" fmla="*/ 9 h 9"/>
                  <a:gd name="T14" fmla="*/ 18 w 19"/>
                  <a:gd name="T15" fmla="*/ 8 h 9"/>
                  <a:gd name="T16" fmla="*/ 19 w 19"/>
                  <a:gd name="T17" fmla="*/ 4 h 9"/>
                  <a:gd name="T18" fmla="*/ 18 w 19"/>
                  <a:gd name="T19" fmla="*/ 1 h 9"/>
                  <a:gd name="T20" fmla="*/ 14 w 19"/>
                  <a:gd name="T21" fmla="*/ 0 h 9"/>
                  <a:gd name="T22" fmla="*/ 18 w 19"/>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9">
                    <a:moveTo>
                      <a:pt x="18" y="7"/>
                    </a:moveTo>
                    <a:lnTo>
                      <a:pt x="14" y="0"/>
                    </a:lnTo>
                    <a:lnTo>
                      <a:pt x="0" y="0"/>
                    </a:lnTo>
                    <a:lnTo>
                      <a:pt x="0" y="9"/>
                    </a:lnTo>
                    <a:lnTo>
                      <a:pt x="14" y="9"/>
                    </a:lnTo>
                    <a:lnTo>
                      <a:pt x="11" y="2"/>
                    </a:lnTo>
                    <a:lnTo>
                      <a:pt x="14" y="9"/>
                    </a:lnTo>
                    <a:lnTo>
                      <a:pt x="18" y="8"/>
                    </a:lnTo>
                    <a:lnTo>
                      <a:pt x="19" y="4"/>
                    </a:lnTo>
                    <a:lnTo>
                      <a:pt x="18" y="1"/>
                    </a:lnTo>
                    <a:lnTo>
                      <a:pt x="14" y="0"/>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29" name="Freeform 533"/>
              <p:cNvSpPr>
                <a:spLocks noChangeAspect="1"/>
              </p:cNvSpPr>
              <p:nvPr/>
            </p:nvSpPr>
            <p:spPr bwMode="auto">
              <a:xfrm>
                <a:off x="842" y="429"/>
                <a:ext cx="9" cy="13"/>
              </a:xfrm>
              <a:custGeom>
                <a:avLst/>
                <a:gdLst>
                  <a:gd name="T0" fmla="*/ 0 w 19"/>
                  <a:gd name="T1" fmla="*/ 22 h 27"/>
                  <a:gd name="T2" fmla="*/ 7 w 19"/>
                  <a:gd name="T3" fmla="*/ 24 h 27"/>
                  <a:gd name="T4" fmla="*/ 19 w 19"/>
                  <a:gd name="T5" fmla="*/ 5 h 27"/>
                  <a:gd name="T6" fmla="*/ 12 w 19"/>
                  <a:gd name="T7" fmla="*/ 0 h 27"/>
                  <a:gd name="T8" fmla="*/ 0 w 19"/>
                  <a:gd name="T9" fmla="*/ 20 h 27"/>
                  <a:gd name="T10" fmla="*/ 7 w 19"/>
                  <a:gd name="T11" fmla="*/ 22 h 27"/>
                  <a:gd name="T12" fmla="*/ 0 w 19"/>
                  <a:gd name="T13" fmla="*/ 20 h 27"/>
                  <a:gd name="T14" fmla="*/ 0 w 19"/>
                  <a:gd name="T15" fmla="*/ 23 h 27"/>
                  <a:gd name="T16" fmla="*/ 2 w 19"/>
                  <a:gd name="T17" fmla="*/ 25 h 27"/>
                  <a:gd name="T18" fmla="*/ 5 w 19"/>
                  <a:gd name="T19" fmla="*/ 27 h 27"/>
                  <a:gd name="T20" fmla="*/ 7 w 19"/>
                  <a:gd name="T21" fmla="*/ 24 h 27"/>
                  <a:gd name="T22" fmla="*/ 0 w 19"/>
                  <a:gd name="T23"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0" y="22"/>
                    </a:moveTo>
                    <a:lnTo>
                      <a:pt x="7" y="24"/>
                    </a:lnTo>
                    <a:lnTo>
                      <a:pt x="19" y="5"/>
                    </a:lnTo>
                    <a:lnTo>
                      <a:pt x="12" y="0"/>
                    </a:lnTo>
                    <a:lnTo>
                      <a:pt x="0" y="20"/>
                    </a:lnTo>
                    <a:lnTo>
                      <a:pt x="7" y="22"/>
                    </a:lnTo>
                    <a:lnTo>
                      <a:pt x="0" y="20"/>
                    </a:lnTo>
                    <a:lnTo>
                      <a:pt x="0" y="23"/>
                    </a:lnTo>
                    <a:lnTo>
                      <a:pt x="2" y="25"/>
                    </a:lnTo>
                    <a:lnTo>
                      <a:pt x="5" y="27"/>
                    </a:lnTo>
                    <a:lnTo>
                      <a:pt x="7" y="24"/>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0" name="Freeform 534"/>
              <p:cNvSpPr>
                <a:spLocks noChangeAspect="1"/>
              </p:cNvSpPr>
              <p:nvPr/>
            </p:nvSpPr>
            <p:spPr bwMode="auto">
              <a:xfrm>
                <a:off x="841" y="428"/>
                <a:ext cx="5" cy="12"/>
              </a:xfrm>
              <a:custGeom>
                <a:avLst/>
                <a:gdLst>
                  <a:gd name="T0" fmla="*/ 3 w 9"/>
                  <a:gd name="T1" fmla="*/ 0 h 24"/>
                  <a:gd name="T2" fmla="*/ 0 w 9"/>
                  <a:gd name="T3" fmla="*/ 4 h 24"/>
                  <a:gd name="T4" fmla="*/ 2 w 9"/>
                  <a:gd name="T5" fmla="*/ 24 h 24"/>
                  <a:gd name="T6" fmla="*/ 9 w 9"/>
                  <a:gd name="T7" fmla="*/ 24 h 24"/>
                  <a:gd name="T8" fmla="*/ 7 w 9"/>
                  <a:gd name="T9" fmla="*/ 4 h 24"/>
                  <a:gd name="T10" fmla="*/ 3 w 9"/>
                  <a:gd name="T11" fmla="*/ 9 h 24"/>
                  <a:gd name="T12" fmla="*/ 7 w 9"/>
                  <a:gd name="T13" fmla="*/ 4 h 24"/>
                  <a:gd name="T14" fmla="*/ 6 w 9"/>
                  <a:gd name="T15" fmla="*/ 2 h 24"/>
                  <a:gd name="T16" fmla="*/ 3 w 9"/>
                  <a:gd name="T17" fmla="*/ 1 h 24"/>
                  <a:gd name="T18" fmla="*/ 1 w 9"/>
                  <a:gd name="T19" fmla="*/ 2 h 24"/>
                  <a:gd name="T20" fmla="*/ 0 w 9"/>
                  <a:gd name="T21" fmla="*/ 4 h 24"/>
                  <a:gd name="T22" fmla="*/ 3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3" y="0"/>
                    </a:moveTo>
                    <a:lnTo>
                      <a:pt x="0" y="4"/>
                    </a:lnTo>
                    <a:lnTo>
                      <a:pt x="2" y="24"/>
                    </a:lnTo>
                    <a:lnTo>
                      <a:pt x="9" y="24"/>
                    </a:lnTo>
                    <a:lnTo>
                      <a:pt x="7" y="4"/>
                    </a:lnTo>
                    <a:lnTo>
                      <a:pt x="3" y="9"/>
                    </a:lnTo>
                    <a:lnTo>
                      <a:pt x="7" y="4"/>
                    </a:lnTo>
                    <a:lnTo>
                      <a:pt x="6" y="2"/>
                    </a:lnTo>
                    <a:lnTo>
                      <a:pt x="3" y="1"/>
                    </a:lnTo>
                    <a:lnTo>
                      <a:pt x="1" y="2"/>
                    </a:lnTo>
                    <a:lnTo>
                      <a:pt x="0"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1" name="Freeform 535"/>
              <p:cNvSpPr>
                <a:spLocks noChangeAspect="1"/>
              </p:cNvSpPr>
              <p:nvPr/>
            </p:nvSpPr>
            <p:spPr bwMode="auto">
              <a:xfrm>
                <a:off x="666" y="547"/>
                <a:ext cx="245" cy="251"/>
              </a:xfrm>
              <a:custGeom>
                <a:avLst/>
                <a:gdLst>
                  <a:gd name="T0" fmla="*/ 441 w 489"/>
                  <a:gd name="T1" fmla="*/ 191 h 502"/>
                  <a:gd name="T2" fmla="*/ 421 w 489"/>
                  <a:gd name="T3" fmla="*/ 151 h 502"/>
                  <a:gd name="T4" fmla="*/ 374 w 489"/>
                  <a:gd name="T5" fmla="*/ 120 h 502"/>
                  <a:gd name="T6" fmla="*/ 350 w 489"/>
                  <a:gd name="T7" fmla="*/ 98 h 502"/>
                  <a:gd name="T8" fmla="*/ 320 w 489"/>
                  <a:gd name="T9" fmla="*/ 97 h 502"/>
                  <a:gd name="T10" fmla="*/ 299 w 489"/>
                  <a:gd name="T11" fmla="*/ 73 h 502"/>
                  <a:gd name="T12" fmla="*/ 261 w 489"/>
                  <a:gd name="T13" fmla="*/ 53 h 502"/>
                  <a:gd name="T14" fmla="*/ 251 w 489"/>
                  <a:gd name="T15" fmla="*/ 93 h 502"/>
                  <a:gd name="T16" fmla="*/ 229 w 489"/>
                  <a:gd name="T17" fmla="*/ 88 h 502"/>
                  <a:gd name="T18" fmla="*/ 229 w 489"/>
                  <a:gd name="T19" fmla="*/ 46 h 502"/>
                  <a:gd name="T20" fmla="*/ 269 w 489"/>
                  <a:gd name="T21" fmla="*/ 37 h 502"/>
                  <a:gd name="T22" fmla="*/ 224 w 489"/>
                  <a:gd name="T23" fmla="*/ 29 h 502"/>
                  <a:gd name="T24" fmla="*/ 187 w 489"/>
                  <a:gd name="T25" fmla="*/ 76 h 502"/>
                  <a:gd name="T26" fmla="*/ 169 w 489"/>
                  <a:gd name="T27" fmla="*/ 105 h 502"/>
                  <a:gd name="T28" fmla="*/ 185 w 489"/>
                  <a:gd name="T29" fmla="*/ 142 h 502"/>
                  <a:gd name="T30" fmla="*/ 152 w 489"/>
                  <a:gd name="T31" fmla="*/ 135 h 502"/>
                  <a:gd name="T32" fmla="*/ 143 w 489"/>
                  <a:gd name="T33" fmla="*/ 94 h 502"/>
                  <a:gd name="T34" fmla="*/ 169 w 489"/>
                  <a:gd name="T35" fmla="*/ 61 h 502"/>
                  <a:gd name="T36" fmla="*/ 209 w 489"/>
                  <a:gd name="T37" fmla="*/ 25 h 502"/>
                  <a:gd name="T38" fmla="*/ 208 w 489"/>
                  <a:gd name="T39" fmla="*/ 0 h 502"/>
                  <a:gd name="T40" fmla="*/ 170 w 489"/>
                  <a:gd name="T41" fmla="*/ 9 h 502"/>
                  <a:gd name="T42" fmla="*/ 130 w 489"/>
                  <a:gd name="T43" fmla="*/ 37 h 502"/>
                  <a:gd name="T44" fmla="*/ 130 w 489"/>
                  <a:gd name="T45" fmla="*/ 75 h 502"/>
                  <a:gd name="T46" fmla="*/ 111 w 489"/>
                  <a:gd name="T47" fmla="*/ 70 h 502"/>
                  <a:gd name="T48" fmla="*/ 90 w 489"/>
                  <a:gd name="T49" fmla="*/ 44 h 502"/>
                  <a:gd name="T50" fmla="*/ 83 w 489"/>
                  <a:gd name="T51" fmla="*/ 86 h 502"/>
                  <a:gd name="T52" fmla="*/ 48 w 489"/>
                  <a:gd name="T53" fmla="*/ 145 h 502"/>
                  <a:gd name="T54" fmla="*/ 45 w 489"/>
                  <a:gd name="T55" fmla="*/ 167 h 502"/>
                  <a:gd name="T56" fmla="*/ 37 w 489"/>
                  <a:gd name="T57" fmla="*/ 190 h 502"/>
                  <a:gd name="T58" fmla="*/ 17 w 489"/>
                  <a:gd name="T59" fmla="*/ 221 h 502"/>
                  <a:gd name="T60" fmla="*/ 26 w 489"/>
                  <a:gd name="T61" fmla="*/ 259 h 502"/>
                  <a:gd name="T62" fmla="*/ 2 w 489"/>
                  <a:gd name="T63" fmla="*/ 287 h 502"/>
                  <a:gd name="T64" fmla="*/ 30 w 489"/>
                  <a:gd name="T65" fmla="*/ 327 h 502"/>
                  <a:gd name="T66" fmla="*/ 55 w 489"/>
                  <a:gd name="T67" fmla="*/ 316 h 502"/>
                  <a:gd name="T68" fmla="*/ 58 w 489"/>
                  <a:gd name="T69" fmla="*/ 355 h 502"/>
                  <a:gd name="T70" fmla="*/ 90 w 489"/>
                  <a:gd name="T71" fmla="*/ 356 h 502"/>
                  <a:gd name="T72" fmla="*/ 146 w 489"/>
                  <a:gd name="T73" fmla="*/ 366 h 502"/>
                  <a:gd name="T74" fmla="*/ 118 w 489"/>
                  <a:gd name="T75" fmla="*/ 380 h 502"/>
                  <a:gd name="T76" fmla="*/ 121 w 489"/>
                  <a:gd name="T77" fmla="*/ 413 h 502"/>
                  <a:gd name="T78" fmla="*/ 160 w 489"/>
                  <a:gd name="T79" fmla="*/ 431 h 502"/>
                  <a:gd name="T80" fmla="*/ 172 w 489"/>
                  <a:gd name="T81" fmla="*/ 463 h 502"/>
                  <a:gd name="T82" fmla="*/ 204 w 489"/>
                  <a:gd name="T83" fmla="*/ 417 h 502"/>
                  <a:gd name="T84" fmla="*/ 237 w 489"/>
                  <a:gd name="T85" fmla="*/ 439 h 502"/>
                  <a:gd name="T86" fmla="*/ 262 w 489"/>
                  <a:gd name="T87" fmla="*/ 462 h 502"/>
                  <a:gd name="T88" fmla="*/ 217 w 489"/>
                  <a:gd name="T89" fmla="*/ 489 h 502"/>
                  <a:gd name="T90" fmla="*/ 240 w 489"/>
                  <a:gd name="T91" fmla="*/ 496 h 502"/>
                  <a:gd name="T92" fmla="*/ 276 w 489"/>
                  <a:gd name="T93" fmla="*/ 476 h 502"/>
                  <a:gd name="T94" fmla="*/ 290 w 489"/>
                  <a:gd name="T95" fmla="*/ 479 h 502"/>
                  <a:gd name="T96" fmla="*/ 320 w 489"/>
                  <a:gd name="T97" fmla="*/ 498 h 502"/>
                  <a:gd name="T98" fmla="*/ 303 w 489"/>
                  <a:gd name="T99" fmla="*/ 461 h 502"/>
                  <a:gd name="T100" fmla="*/ 314 w 489"/>
                  <a:gd name="T101" fmla="*/ 408 h 502"/>
                  <a:gd name="T102" fmla="*/ 349 w 489"/>
                  <a:gd name="T103" fmla="*/ 399 h 502"/>
                  <a:gd name="T104" fmla="*/ 350 w 489"/>
                  <a:gd name="T105" fmla="*/ 431 h 502"/>
                  <a:gd name="T106" fmla="*/ 381 w 489"/>
                  <a:gd name="T107" fmla="*/ 419 h 502"/>
                  <a:gd name="T108" fmla="*/ 384 w 489"/>
                  <a:gd name="T109" fmla="*/ 440 h 502"/>
                  <a:gd name="T110" fmla="*/ 419 w 489"/>
                  <a:gd name="T111" fmla="*/ 420 h 502"/>
                  <a:gd name="T112" fmla="*/ 429 w 489"/>
                  <a:gd name="T113" fmla="*/ 392 h 502"/>
                  <a:gd name="T114" fmla="*/ 430 w 489"/>
                  <a:gd name="T115" fmla="*/ 362 h 502"/>
                  <a:gd name="T116" fmla="*/ 453 w 489"/>
                  <a:gd name="T117" fmla="*/ 299 h 502"/>
                  <a:gd name="T118" fmla="*/ 455 w 489"/>
                  <a:gd name="T119" fmla="*/ 266 h 502"/>
                  <a:gd name="T120" fmla="*/ 472 w 489"/>
                  <a:gd name="T121" fmla="*/ 24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9" h="502">
                    <a:moveTo>
                      <a:pt x="464" y="221"/>
                    </a:moveTo>
                    <a:lnTo>
                      <a:pt x="463" y="215"/>
                    </a:lnTo>
                    <a:lnTo>
                      <a:pt x="460" y="210"/>
                    </a:lnTo>
                    <a:lnTo>
                      <a:pt x="457" y="204"/>
                    </a:lnTo>
                    <a:lnTo>
                      <a:pt x="452" y="199"/>
                    </a:lnTo>
                    <a:lnTo>
                      <a:pt x="447" y="195"/>
                    </a:lnTo>
                    <a:lnTo>
                      <a:pt x="441" y="191"/>
                    </a:lnTo>
                    <a:lnTo>
                      <a:pt x="435" y="190"/>
                    </a:lnTo>
                    <a:lnTo>
                      <a:pt x="429" y="190"/>
                    </a:lnTo>
                    <a:lnTo>
                      <a:pt x="429" y="177"/>
                    </a:lnTo>
                    <a:lnTo>
                      <a:pt x="429" y="167"/>
                    </a:lnTo>
                    <a:lnTo>
                      <a:pt x="428" y="160"/>
                    </a:lnTo>
                    <a:lnTo>
                      <a:pt x="426" y="155"/>
                    </a:lnTo>
                    <a:lnTo>
                      <a:pt x="421" y="151"/>
                    </a:lnTo>
                    <a:lnTo>
                      <a:pt x="415" y="144"/>
                    </a:lnTo>
                    <a:lnTo>
                      <a:pt x="410" y="137"/>
                    </a:lnTo>
                    <a:lnTo>
                      <a:pt x="404" y="134"/>
                    </a:lnTo>
                    <a:lnTo>
                      <a:pt x="390" y="134"/>
                    </a:lnTo>
                    <a:lnTo>
                      <a:pt x="382" y="130"/>
                    </a:lnTo>
                    <a:lnTo>
                      <a:pt x="376" y="126"/>
                    </a:lnTo>
                    <a:lnTo>
                      <a:pt x="374" y="120"/>
                    </a:lnTo>
                    <a:lnTo>
                      <a:pt x="373" y="114"/>
                    </a:lnTo>
                    <a:lnTo>
                      <a:pt x="372" y="108"/>
                    </a:lnTo>
                    <a:lnTo>
                      <a:pt x="371" y="104"/>
                    </a:lnTo>
                    <a:lnTo>
                      <a:pt x="367" y="100"/>
                    </a:lnTo>
                    <a:lnTo>
                      <a:pt x="362" y="98"/>
                    </a:lnTo>
                    <a:lnTo>
                      <a:pt x="357" y="98"/>
                    </a:lnTo>
                    <a:lnTo>
                      <a:pt x="350" y="98"/>
                    </a:lnTo>
                    <a:lnTo>
                      <a:pt x="344" y="99"/>
                    </a:lnTo>
                    <a:lnTo>
                      <a:pt x="337" y="101"/>
                    </a:lnTo>
                    <a:lnTo>
                      <a:pt x="330" y="104"/>
                    </a:lnTo>
                    <a:lnTo>
                      <a:pt x="324" y="105"/>
                    </a:lnTo>
                    <a:lnTo>
                      <a:pt x="320" y="106"/>
                    </a:lnTo>
                    <a:lnTo>
                      <a:pt x="320" y="101"/>
                    </a:lnTo>
                    <a:lnTo>
                      <a:pt x="320" y="97"/>
                    </a:lnTo>
                    <a:lnTo>
                      <a:pt x="320" y="92"/>
                    </a:lnTo>
                    <a:lnTo>
                      <a:pt x="320" y="88"/>
                    </a:lnTo>
                    <a:lnTo>
                      <a:pt x="318" y="82"/>
                    </a:lnTo>
                    <a:lnTo>
                      <a:pt x="313" y="77"/>
                    </a:lnTo>
                    <a:lnTo>
                      <a:pt x="307" y="74"/>
                    </a:lnTo>
                    <a:lnTo>
                      <a:pt x="303" y="73"/>
                    </a:lnTo>
                    <a:lnTo>
                      <a:pt x="299" y="73"/>
                    </a:lnTo>
                    <a:lnTo>
                      <a:pt x="297" y="70"/>
                    </a:lnTo>
                    <a:lnTo>
                      <a:pt x="295" y="65"/>
                    </a:lnTo>
                    <a:lnTo>
                      <a:pt x="291" y="55"/>
                    </a:lnTo>
                    <a:lnTo>
                      <a:pt x="286" y="48"/>
                    </a:lnTo>
                    <a:lnTo>
                      <a:pt x="280" y="50"/>
                    </a:lnTo>
                    <a:lnTo>
                      <a:pt x="272" y="53"/>
                    </a:lnTo>
                    <a:lnTo>
                      <a:pt x="261" y="53"/>
                    </a:lnTo>
                    <a:lnTo>
                      <a:pt x="254" y="54"/>
                    </a:lnTo>
                    <a:lnTo>
                      <a:pt x="252" y="61"/>
                    </a:lnTo>
                    <a:lnTo>
                      <a:pt x="252" y="70"/>
                    </a:lnTo>
                    <a:lnTo>
                      <a:pt x="255" y="81"/>
                    </a:lnTo>
                    <a:lnTo>
                      <a:pt x="255" y="85"/>
                    </a:lnTo>
                    <a:lnTo>
                      <a:pt x="254" y="90"/>
                    </a:lnTo>
                    <a:lnTo>
                      <a:pt x="251" y="93"/>
                    </a:lnTo>
                    <a:lnTo>
                      <a:pt x="245" y="96"/>
                    </a:lnTo>
                    <a:lnTo>
                      <a:pt x="238" y="98"/>
                    </a:lnTo>
                    <a:lnTo>
                      <a:pt x="230" y="99"/>
                    </a:lnTo>
                    <a:lnTo>
                      <a:pt x="222" y="100"/>
                    </a:lnTo>
                    <a:lnTo>
                      <a:pt x="213" y="100"/>
                    </a:lnTo>
                    <a:lnTo>
                      <a:pt x="222" y="94"/>
                    </a:lnTo>
                    <a:lnTo>
                      <a:pt x="229" y="88"/>
                    </a:lnTo>
                    <a:lnTo>
                      <a:pt x="234" y="79"/>
                    </a:lnTo>
                    <a:lnTo>
                      <a:pt x="231" y="74"/>
                    </a:lnTo>
                    <a:lnTo>
                      <a:pt x="227" y="69"/>
                    </a:lnTo>
                    <a:lnTo>
                      <a:pt x="227" y="65"/>
                    </a:lnTo>
                    <a:lnTo>
                      <a:pt x="227" y="59"/>
                    </a:lnTo>
                    <a:lnTo>
                      <a:pt x="228" y="51"/>
                    </a:lnTo>
                    <a:lnTo>
                      <a:pt x="229" y="46"/>
                    </a:lnTo>
                    <a:lnTo>
                      <a:pt x="232" y="43"/>
                    </a:lnTo>
                    <a:lnTo>
                      <a:pt x="236" y="41"/>
                    </a:lnTo>
                    <a:lnTo>
                      <a:pt x="242" y="40"/>
                    </a:lnTo>
                    <a:lnTo>
                      <a:pt x="247" y="39"/>
                    </a:lnTo>
                    <a:lnTo>
                      <a:pt x="254" y="38"/>
                    </a:lnTo>
                    <a:lnTo>
                      <a:pt x="261" y="38"/>
                    </a:lnTo>
                    <a:lnTo>
                      <a:pt x="269" y="37"/>
                    </a:lnTo>
                    <a:lnTo>
                      <a:pt x="267" y="30"/>
                    </a:lnTo>
                    <a:lnTo>
                      <a:pt x="262" y="25"/>
                    </a:lnTo>
                    <a:lnTo>
                      <a:pt x="255" y="24"/>
                    </a:lnTo>
                    <a:lnTo>
                      <a:pt x="248" y="23"/>
                    </a:lnTo>
                    <a:lnTo>
                      <a:pt x="240" y="25"/>
                    </a:lnTo>
                    <a:lnTo>
                      <a:pt x="232" y="27"/>
                    </a:lnTo>
                    <a:lnTo>
                      <a:pt x="224" y="29"/>
                    </a:lnTo>
                    <a:lnTo>
                      <a:pt x="219" y="31"/>
                    </a:lnTo>
                    <a:lnTo>
                      <a:pt x="209" y="37"/>
                    </a:lnTo>
                    <a:lnTo>
                      <a:pt x="202" y="47"/>
                    </a:lnTo>
                    <a:lnTo>
                      <a:pt x="198" y="58"/>
                    </a:lnTo>
                    <a:lnTo>
                      <a:pt x="196" y="67"/>
                    </a:lnTo>
                    <a:lnTo>
                      <a:pt x="193" y="73"/>
                    </a:lnTo>
                    <a:lnTo>
                      <a:pt x="187" y="76"/>
                    </a:lnTo>
                    <a:lnTo>
                      <a:pt x="178" y="77"/>
                    </a:lnTo>
                    <a:lnTo>
                      <a:pt x="167" y="78"/>
                    </a:lnTo>
                    <a:lnTo>
                      <a:pt x="158" y="82"/>
                    </a:lnTo>
                    <a:lnTo>
                      <a:pt x="156" y="90"/>
                    </a:lnTo>
                    <a:lnTo>
                      <a:pt x="160" y="97"/>
                    </a:lnTo>
                    <a:lnTo>
                      <a:pt x="164" y="101"/>
                    </a:lnTo>
                    <a:lnTo>
                      <a:pt x="169" y="105"/>
                    </a:lnTo>
                    <a:lnTo>
                      <a:pt x="171" y="109"/>
                    </a:lnTo>
                    <a:lnTo>
                      <a:pt x="171" y="116"/>
                    </a:lnTo>
                    <a:lnTo>
                      <a:pt x="167" y="123"/>
                    </a:lnTo>
                    <a:lnTo>
                      <a:pt x="163" y="131"/>
                    </a:lnTo>
                    <a:lnTo>
                      <a:pt x="166" y="137"/>
                    </a:lnTo>
                    <a:lnTo>
                      <a:pt x="174" y="142"/>
                    </a:lnTo>
                    <a:lnTo>
                      <a:pt x="185" y="142"/>
                    </a:lnTo>
                    <a:lnTo>
                      <a:pt x="177" y="151"/>
                    </a:lnTo>
                    <a:lnTo>
                      <a:pt x="170" y="154"/>
                    </a:lnTo>
                    <a:lnTo>
                      <a:pt x="164" y="154"/>
                    </a:lnTo>
                    <a:lnTo>
                      <a:pt x="160" y="151"/>
                    </a:lnTo>
                    <a:lnTo>
                      <a:pt x="155" y="146"/>
                    </a:lnTo>
                    <a:lnTo>
                      <a:pt x="153" y="141"/>
                    </a:lnTo>
                    <a:lnTo>
                      <a:pt x="152" y="135"/>
                    </a:lnTo>
                    <a:lnTo>
                      <a:pt x="153" y="131"/>
                    </a:lnTo>
                    <a:lnTo>
                      <a:pt x="156" y="126"/>
                    </a:lnTo>
                    <a:lnTo>
                      <a:pt x="160" y="119"/>
                    </a:lnTo>
                    <a:lnTo>
                      <a:pt x="159" y="113"/>
                    </a:lnTo>
                    <a:lnTo>
                      <a:pt x="151" y="106"/>
                    </a:lnTo>
                    <a:lnTo>
                      <a:pt x="143" y="100"/>
                    </a:lnTo>
                    <a:lnTo>
                      <a:pt x="143" y="94"/>
                    </a:lnTo>
                    <a:lnTo>
                      <a:pt x="146" y="88"/>
                    </a:lnTo>
                    <a:lnTo>
                      <a:pt x="148" y="78"/>
                    </a:lnTo>
                    <a:lnTo>
                      <a:pt x="149" y="68"/>
                    </a:lnTo>
                    <a:lnTo>
                      <a:pt x="153" y="58"/>
                    </a:lnTo>
                    <a:lnTo>
                      <a:pt x="158" y="50"/>
                    </a:lnTo>
                    <a:lnTo>
                      <a:pt x="163" y="45"/>
                    </a:lnTo>
                    <a:lnTo>
                      <a:pt x="169" y="61"/>
                    </a:lnTo>
                    <a:lnTo>
                      <a:pt x="177" y="58"/>
                    </a:lnTo>
                    <a:lnTo>
                      <a:pt x="185" y="43"/>
                    </a:lnTo>
                    <a:lnTo>
                      <a:pt x="189" y="27"/>
                    </a:lnTo>
                    <a:lnTo>
                      <a:pt x="190" y="25"/>
                    </a:lnTo>
                    <a:lnTo>
                      <a:pt x="194" y="24"/>
                    </a:lnTo>
                    <a:lnTo>
                      <a:pt x="201" y="25"/>
                    </a:lnTo>
                    <a:lnTo>
                      <a:pt x="209" y="25"/>
                    </a:lnTo>
                    <a:lnTo>
                      <a:pt x="216" y="24"/>
                    </a:lnTo>
                    <a:lnTo>
                      <a:pt x="223" y="23"/>
                    </a:lnTo>
                    <a:lnTo>
                      <a:pt x="227" y="21"/>
                    </a:lnTo>
                    <a:lnTo>
                      <a:pt x="225" y="15"/>
                    </a:lnTo>
                    <a:lnTo>
                      <a:pt x="220" y="7"/>
                    </a:lnTo>
                    <a:lnTo>
                      <a:pt x="214" y="2"/>
                    </a:lnTo>
                    <a:lnTo>
                      <a:pt x="208" y="0"/>
                    </a:lnTo>
                    <a:lnTo>
                      <a:pt x="204" y="1"/>
                    </a:lnTo>
                    <a:lnTo>
                      <a:pt x="198" y="2"/>
                    </a:lnTo>
                    <a:lnTo>
                      <a:pt x="193" y="5"/>
                    </a:lnTo>
                    <a:lnTo>
                      <a:pt x="189" y="7"/>
                    </a:lnTo>
                    <a:lnTo>
                      <a:pt x="184" y="8"/>
                    </a:lnTo>
                    <a:lnTo>
                      <a:pt x="176" y="8"/>
                    </a:lnTo>
                    <a:lnTo>
                      <a:pt x="170" y="9"/>
                    </a:lnTo>
                    <a:lnTo>
                      <a:pt x="166" y="13"/>
                    </a:lnTo>
                    <a:lnTo>
                      <a:pt x="163" y="17"/>
                    </a:lnTo>
                    <a:lnTo>
                      <a:pt x="160" y="22"/>
                    </a:lnTo>
                    <a:lnTo>
                      <a:pt x="151" y="25"/>
                    </a:lnTo>
                    <a:lnTo>
                      <a:pt x="140" y="28"/>
                    </a:lnTo>
                    <a:lnTo>
                      <a:pt x="132" y="31"/>
                    </a:lnTo>
                    <a:lnTo>
                      <a:pt x="130" y="37"/>
                    </a:lnTo>
                    <a:lnTo>
                      <a:pt x="131" y="44"/>
                    </a:lnTo>
                    <a:lnTo>
                      <a:pt x="131" y="50"/>
                    </a:lnTo>
                    <a:lnTo>
                      <a:pt x="129" y="53"/>
                    </a:lnTo>
                    <a:lnTo>
                      <a:pt x="124" y="56"/>
                    </a:lnTo>
                    <a:lnTo>
                      <a:pt x="124" y="61"/>
                    </a:lnTo>
                    <a:lnTo>
                      <a:pt x="125" y="68"/>
                    </a:lnTo>
                    <a:lnTo>
                      <a:pt x="130" y="75"/>
                    </a:lnTo>
                    <a:lnTo>
                      <a:pt x="132" y="82"/>
                    </a:lnTo>
                    <a:lnTo>
                      <a:pt x="130" y="86"/>
                    </a:lnTo>
                    <a:lnTo>
                      <a:pt x="124" y="91"/>
                    </a:lnTo>
                    <a:lnTo>
                      <a:pt x="116" y="94"/>
                    </a:lnTo>
                    <a:lnTo>
                      <a:pt x="118" y="86"/>
                    </a:lnTo>
                    <a:lnTo>
                      <a:pt x="116" y="77"/>
                    </a:lnTo>
                    <a:lnTo>
                      <a:pt x="111" y="70"/>
                    </a:lnTo>
                    <a:lnTo>
                      <a:pt x="105" y="65"/>
                    </a:lnTo>
                    <a:lnTo>
                      <a:pt x="100" y="59"/>
                    </a:lnTo>
                    <a:lnTo>
                      <a:pt x="101" y="53"/>
                    </a:lnTo>
                    <a:lnTo>
                      <a:pt x="105" y="47"/>
                    </a:lnTo>
                    <a:lnTo>
                      <a:pt x="108" y="41"/>
                    </a:lnTo>
                    <a:lnTo>
                      <a:pt x="98" y="43"/>
                    </a:lnTo>
                    <a:lnTo>
                      <a:pt x="90" y="44"/>
                    </a:lnTo>
                    <a:lnTo>
                      <a:pt x="82" y="47"/>
                    </a:lnTo>
                    <a:lnTo>
                      <a:pt x="76" y="52"/>
                    </a:lnTo>
                    <a:lnTo>
                      <a:pt x="71" y="56"/>
                    </a:lnTo>
                    <a:lnTo>
                      <a:pt x="70" y="62"/>
                    </a:lnTo>
                    <a:lnTo>
                      <a:pt x="71" y="68"/>
                    </a:lnTo>
                    <a:lnTo>
                      <a:pt x="76" y="75"/>
                    </a:lnTo>
                    <a:lnTo>
                      <a:pt x="83" y="86"/>
                    </a:lnTo>
                    <a:lnTo>
                      <a:pt x="83" y="96"/>
                    </a:lnTo>
                    <a:lnTo>
                      <a:pt x="78" y="104"/>
                    </a:lnTo>
                    <a:lnTo>
                      <a:pt x="70" y="109"/>
                    </a:lnTo>
                    <a:lnTo>
                      <a:pt x="63" y="117"/>
                    </a:lnTo>
                    <a:lnTo>
                      <a:pt x="57" y="129"/>
                    </a:lnTo>
                    <a:lnTo>
                      <a:pt x="53" y="139"/>
                    </a:lnTo>
                    <a:lnTo>
                      <a:pt x="48" y="145"/>
                    </a:lnTo>
                    <a:lnTo>
                      <a:pt x="49" y="146"/>
                    </a:lnTo>
                    <a:lnTo>
                      <a:pt x="53" y="147"/>
                    </a:lnTo>
                    <a:lnTo>
                      <a:pt x="56" y="150"/>
                    </a:lnTo>
                    <a:lnTo>
                      <a:pt x="61" y="151"/>
                    </a:lnTo>
                    <a:lnTo>
                      <a:pt x="54" y="157"/>
                    </a:lnTo>
                    <a:lnTo>
                      <a:pt x="49" y="164"/>
                    </a:lnTo>
                    <a:lnTo>
                      <a:pt x="45" y="167"/>
                    </a:lnTo>
                    <a:lnTo>
                      <a:pt x="40" y="169"/>
                    </a:lnTo>
                    <a:lnTo>
                      <a:pt x="44" y="176"/>
                    </a:lnTo>
                    <a:lnTo>
                      <a:pt x="47" y="183"/>
                    </a:lnTo>
                    <a:lnTo>
                      <a:pt x="50" y="191"/>
                    </a:lnTo>
                    <a:lnTo>
                      <a:pt x="54" y="196"/>
                    </a:lnTo>
                    <a:lnTo>
                      <a:pt x="45" y="195"/>
                    </a:lnTo>
                    <a:lnTo>
                      <a:pt x="37" y="190"/>
                    </a:lnTo>
                    <a:lnTo>
                      <a:pt x="33" y="184"/>
                    </a:lnTo>
                    <a:lnTo>
                      <a:pt x="34" y="177"/>
                    </a:lnTo>
                    <a:lnTo>
                      <a:pt x="24" y="177"/>
                    </a:lnTo>
                    <a:lnTo>
                      <a:pt x="17" y="189"/>
                    </a:lnTo>
                    <a:lnTo>
                      <a:pt x="14" y="203"/>
                    </a:lnTo>
                    <a:lnTo>
                      <a:pt x="14" y="214"/>
                    </a:lnTo>
                    <a:lnTo>
                      <a:pt x="17" y="221"/>
                    </a:lnTo>
                    <a:lnTo>
                      <a:pt x="23" y="227"/>
                    </a:lnTo>
                    <a:lnTo>
                      <a:pt x="30" y="232"/>
                    </a:lnTo>
                    <a:lnTo>
                      <a:pt x="37" y="234"/>
                    </a:lnTo>
                    <a:lnTo>
                      <a:pt x="32" y="240"/>
                    </a:lnTo>
                    <a:lnTo>
                      <a:pt x="29" y="246"/>
                    </a:lnTo>
                    <a:lnTo>
                      <a:pt x="27" y="252"/>
                    </a:lnTo>
                    <a:lnTo>
                      <a:pt x="26" y="259"/>
                    </a:lnTo>
                    <a:lnTo>
                      <a:pt x="20" y="261"/>
                    </a:lnTo>
                    <a:lnTo>
                      <a:pt x="15" y="264"/>
                    </a:lnTo>
                    <a:lnTo>
                      <a:pt x="9" y="267"/>
                    </a:lnTo>
                    <a:lnTo>
                      <a:pt x="3" y="272"/>
                    </a:lnTo>
                    <a:lnTo>
                      <a:pt x="1" y="276"/>
                    </a:lnTo>
                    <a:lnTo>
                      <a:pt x="0" y="281"/>
                    </a:lnTo>
                    <a:lnTo>
                      <a:pt x="2" y="287"/>
                    </a:lnTo>
                    <a:lnTo>
                      <a:pt x="8" y="291"/>
                    </a:lnTo>
                    <a:lnTo>
                      <a:pt x="10" y="298"/>
                    </a:lnTo>
                    <a:lnTo>
                      <a:pt x="14" y="305"/>
                    </a:lnTo>
                    <a:lnTo>
                      <a:pt x="18" y="312"/>
                    </a:lnTo>
                    <a:lnTo>
                      <a:pt x="23" y="314"/>
                    </a:lnTo>
                    <a:lnTo>
                      <a:pt x="25" y="321"/>
                    </a:lnTo>
                    <a:lnTo>
                      <a:pt x="30" y="327"/>
                    </a:lnTo>
                    <a:lnTo>
                      <a:pt x="37" y="328"/>
                    </a:lnTo>
                    <a:lnTo>
                      <a:pt x="40" y="319"/>
                    </a:lnTo>
                    <a:lnTo>
                      <a:pt x="44" y="317"/>
                    </a:lnTo>
                    <a:lnTo>
                      <a:pt x="48" y="314"/>
                    </a:lnTo>
                    <a:lnTo>
                      <a:pt x="52" y="311"/>
                    </a:lnTo>
                    <a:lnTo>
                      <a:pt x="56" y="306"/>
                    </a:lnTo>
                    <a:lnTo>
                      <a:pt x="55" y="316"/>
                    </a:lnTo>
                    <a:lnTo>
                      <a:pt x="54" y="322"/>
                    </a:lnTo>
                    <a:lnTo>
                      <a:pt x="55" y="327"/>
                    </a:lnTo>
                    <a:lnTo>
                      <a:pt x="58" y="332"/>
                    </a:lnTo>
                    <a:lnTo>
                      <a:pt x="54" y="339"/>
                    </a:lnTo>
                    <a:lnTo>
                      <a:pt x="52" y="346"/>
                    </a:lnTo>
                    <a:lnTo>
                      <a:pt x="53" y="351"/>
                    </a:lnTo>
                    <a:lnTo>
                      <a:pt x="58" y="355"/>
                    </a:lnTo>
                    <a:lnTo>
                      <a:pt x="64" y="356"/>
                    </a:lnTo>
                    <a:lnTo>
                      <a:pt x="68" y="354"/>
                    </a:lnTo>
                    <a:lnTo>
                      <a:pt x="70" y="349"/>
                    </a:lnTo>
                    <a:lnTo>
                      <a:pt x="70" y="343"/>
                    </a:lnTo>
                    <a:lnTo>
                      <a:pt x="75" y="348"/>
                    </a:lnTo>
                    <a:lnTo>
                      <a:pt x="80" y="351"/>
                    </a:lnTo>
                    <a:lnTo>
                      <a:pt x="90" y="356"/>
                    </a:lnTo>
                    <a:lnTo>
                      <a:pt x="99" y="359"/>
                    </a:lnTo>
                    <a:lnTo>
                      <a:pt x="109" y="362"/>
                    </a:lnTo>
                    <a:lnTo>
                      <a:pt x="121" y="363"/>
                    </a:lnTo>
                    <a:lnTo>
                      <a:pt x="131" y="363"/>
                    </a:lnTo>
                    <a:lnTo>
                      <a:pt x="141" y="359"/>
                    </a:lnTo>
                    <a:lnTo>
                      <a:pt x="145" y="364"/>
                    </a:lnTo>
                    <a:lnTo>
                      <a:pt x="146" y="366"/>
                    </a:lnTo>
                    <a:lnTo>
                      <a:pt x="144" y="369"/>
                    </a:lnTo>
                    <a:lnTo>
                      <a:pt x="140" y="370"/>
                    </a:lnTo>
                    <a:lnTo>
                      <a:pt x="133" y="369"/>
                    </a:lnTo>
                    <a:lnTo>
                      <a:pt x="126" y="369"/>
                    </a:lnTo>
                    <a:lnTo>
                      <a:pt x="121" y="370"/>
                    </a:lnTo>
                    <a:lnTo>
                      <a:pt x="118" y="374"/>
                    </a:lnTo>
                    <a:lnTo>
                      <a:pt x="118" y="380"/>
                    </a:lnTo>
                    <a:lnTo>
                      <a:pt x="121" y="384"/>
                    </a:lnTo>
                    <a:lnTo>
                      <a:pt x="123" y="387"/>
                    </a:lnTo>
                    <a:lnTo>
                      <a:pt x="129" y="389"/>
                    </a:lnTo>
                    <a:lnTo>
                      <a:pt x="123" y="394"/>
                    </a:lnTo>
                    <a:lnTo>
                      <a:pt x="118" y="399"/>
                    </a:lnTo>
                    <a:lnTo>
                      <a:pt x="117" y="404"/>
                    </a:lnTo>
                    <a:lnTo>
                      <a:pt x="121" y="413"/>
                    </a:lnTo>
                    <a:lnTo>
                      <a:pt x="125" y="415"/>
                    </a:lnTo>
                    <a:lnTo>
                      <a:pt x="130" y="417"/>
                    </a:lnTo>
                    <a:lnTo>
                      <a:pt x="137" y="420"/>
                    </a:lnTo>
                    <a:lnTo>
                      <a:pt x="143" y="424"/>
                    </a:lnTo>
                    <a:lnTo>
                      <a:pt x="148" y="426"/>
                    </a:lnTo>
                    <a:lnTo>
                      <a:pt x="155" y="430"/>
                    </a:lnTo>
                    <a:lnTo>
                      <a:pt x="160" y="431"/>
                    </a:lnTo>
                    <a:lnTo>
                      <a:pt x="164" y="432"/>
                    </a:lnTo>
                    <a:lnTo>
                      <a:pt x="153" y="439"/>
                    </a:lnTo>
                    <a:lnTo>
                      <a:pt x="147" y="448"/>
                    </a:lnTo>
                    <a:lnTo>
                      <a:pt x="147" y="458"/>
                    </a:lnTo>
                    <a:lnTo>
                      <a:pt x="154" y="466"/>
                    </a:lnTo>
                    <a:lnTo>
                      <a:pt x="164" y="469"/>
                    </a:lnTo>
                    <a:lnTo>
                      <a:pt x="172" y="463"/>
                    </a:lnTo>
                    <a:lnTo>
                      <a:pt x="176" y="454"/>
                    </a:lnTo>
                    <a:lnTo>
                      <a:pt x="177" y="445"/>
                    </a:lnTo>
                    <a:lnTo>
                      <a:pt x="177" y="435"/>
                    </a:lnTo>
                    <a:lnTo>
                      <a:pt x="181" y="426"/>
                    </a:lnTo>
                    <a:lnTo>
                      <a:pt x="187" y="419"/>
                    </a:lnTo>
                    <a:lnTo>
                      <a:pt x="201" y="419"/>
                    </a:lnTo>
                    <a:lnTo>
                      <a:pt x="204" y="417"/>
                    </a:lnTo>
                    <a:lnTo>
                      <a:pt x="209" y="417"/>
                    </a:lnTo>
                    <a:lnTo>
                      <a:pt x="215" y="423"/>
                    </a:lnTo>
                    <a:lnTo>
                      <a:pt x="217" y="432"/>
                    </a:lnTo>
                    <a:lnTo>
                      <a:pt x="222" y="434"/>
                    </a:lnTo>
                    <a:lnTo>
                      <a:pt x="228" y="437"/>
                    </a:lnTo>
                    <a:lnTo>
                      <a:pt x="232" y="438"/>
                    </a:lnTo>
                    <a:lnTo>
                      <a:pt x="237" y="439"/>
                    </a:lnTo>
                    <a:lnTo>
                      <a:pt x="242" y="431"/>
                    </a:lnTo>
                    <a:lnTo>
                      <a:pt x="251" y="424"/>
                    </a:lnTo>
                    <a:lnTo>
                      <a:pt x="261" y="422"/>
                    </a:lnTo>
                    <a:lnTo>
                      <a:pt x="270" y="428"/>
                    </a:lnTo>
                    <a:lnTo>
                      <a:pt x="275" y="441"/>
                    </a:lnTo>
                    <a:lnTo>
                      <a:pt x="272" y="453"/>
                    </a:lnTo>
                    <a:lnTo>
                      <a:pt x="262" y="462"/>
                    </a:lnTo>
                    <a:lnTo>
                      <a:pt x="248" y="464"/>
                    </a:lnTo>
                    <a:lnTo>
                      <a:pt x="242" y="469"/>
                    </a:lnTo>
                    <a:lnTo>
                      <a:pt x="235" y="473"/>
                    </a:lnTo>
                    <a:lnTo>
                      <a:pt x="230" y="478"/>
                    </a:lnTo>
                    <a:lnTo>
                      <a:pt x="228" y="483"/>
                    </a:lnTo>
                    <a:lnTo>
                      <a:pt x="223" y="486"/>
                    </a:lnTo>
                    <a:lnTo>
                      <a:pt x="217" y="489"/>
                    </a:lnTo>
                    <a:lnTo>
                      <a:pt x="213" y="495"/>
                    </a:lnTo>
                    <a:lnTo>
                      <a:pt x="210" y="500"/>
                    </a:lnTo>
                    <a:lnTo>
                      <a:pt x="216" y="502"/>
                    </a:lnTo>
                    <a:lnTo>
                      <a:pt x="224" y="502"/>
                    </a:lnTo>
                    <a:lnTo>
                      <a:pt x="231" y="502"/>
                    </a:lnTo>
                    <a:lnTo>
                      <a:pt x="237" y="502"/>
                    </a:lnTo>
                    <a:lnTo>
                      <a:pt x="240" y="496"/>
                    </a:lnTo>
                    <a:lnTo>
                      <a:pt x="244" y="491"/>
                    </a:lnTo>
                    <a:lnTo>
                      <a:pt x="247" y="486"/>
                    </a:lnTo>
                    <a:lnTo>
                      <a:pt x="253" y="480"/>
                    </a:lnTo>
                    <a:lnTo>
                      <a:pt x="258" y="477"/>
                    </a:lnTo>
                    <a:lnTo>
                      <a:pt x="263" y="475"/>
                    </a:lnTo>
                    <a:lnTo>
                      <a:pt x="269" y="473"/>
                    </a:lnTo>
                    <a:lnTo>
                      <a:pt x="276" y="476"/>
                    </a:lnTo>
                    <a:lnTo>
                      <a:pt x="273" y="479"/>
                    </a:lnTo>
                    <a:lnTo>
                      <a:pt x="269" y="485"/>
                    </a:lnTo>
                    <a:lnTo>
                      <a:pt x="267" y="491"/>
                    </a:lnTo>
                    <a:lnTo>
                      <a:pt x="266" y="495"/>
                    </a:lnTo>
                    <a:lnTo>
                      <a:pt x="274" y="489"/>
                    </a:lnTo>
                    <a:lnTo>
                      <a:pt x="282" y="484"/>
                    </a:lnTo>
                    <a:lnTo>
                      <a:pt x="290" y="479"/>
                    </a:lnTo>
                    <a:lnTo>
                      <a:pt x="297" y="479"/>
                    </a:lnTo>
                    <a:lnTo>
                      <a:pt x="299" y="481"/>
                    </a:lnTo>
                    <a:lnTo>
                      <a:pt x="303" y="485"/>
                    </a:lnTo>
                    <a:lnTo>
                      <a:pt x="306" y="488"/>
                    </a:lnTo>
                    <a:lnTo>
                      <a:pt x="311" y="493"/>
                    </a:lnTo>
                    <a:lnTo>
                      <a:pt x="315" y="495"/>
                    </a:lnTo>
                    <a:lnTo>
                      <a:pt x="320" y="498"/>
                    </a:lnTo>
                    <a:lnTo>
                      <a:pt x="327" y="496"/>
                    </a:lnTo>
                    <a:lnTo>
                      <a:pt x="334" y="492"/>
                    </a:lnTo>
                    <a:lnTo>
                      <a:pt x="330" y="481"/>
                    </a:lnTo>
                    <a:lnTo>
                      <a:pt x="322" y="473"/>
                    </a:lnTo>
                    <a:lnTo>
                      <a:pt x="313" y="468"/>
                    </a:lnTo>
                    <a:lnTo>
                      <a:pt x="305" y="466"/>
                    </a:lnTo>
                    <a:lnTo>
                      <a:pt x="303" y="461"/>
                    </a:lnTo>
                    <a:lnTo>
                      <a:pt x="301" y="455"/>
                    </a:lnTo>
                    <a:lnTo>
                      <a:pt x="304" y="449"/>
                    </a:lnTo>
                    <a:lnTo>
                      <a:pt x="308" y="443"/>
                    </a:lnTo>
                    <a:lnTo>
                      <a:pt x="305" y="434"/>
                    </a:lnTo>
                    <a:lnTo>
                      <a:pt x="304" y="422"/>
                    </a:lnTo>
                    <a:lnTo>
                      <a:pt x="306" y="411"/>
                    </a:lnTo>
                    <a:lnTo>
                      <a:pt x="314" y="408"/>
                    </a:lnTo>
                    <a:lnTo>
                      <a:pt x="322" y="408"/>
                    </a:lnTo>
                    <a:lnTo>
                      <a:pt x="329" y="407"/>
                    </a:lnTo>
                    <a:lnTo>
                      <a:pt x="334" y="404"/>
                    </a:lnTo>
                    <a:lnTo>
                      <a:pt x="338" y="402"/>
                    </a:lnTo>
                    <a:lnTo>
                      <a:pt x="342" y="400"/>
                    </a:lnTo>
                    <a:lnTo>
                      <a:pt x="345" y="397"/>
                    </a:lnTo>
                    <a:lnTo>
                      <a:pt x="349" y="399"/>
                    </a:lnTo>
                    <a:lnTo>
                      <a:pt x="352" y="401"/>
                    </a:lnTo>
                    <a:lnTo>
                      <a:pt x="344" y="408"/>
                    </a:lnTo>
                    <a:lnTo>
                      <a:pt x="336" y="417"/>
                    </a:lnTo>
                    <a:lnTo>
                      <a:pt x="331" y="426"/>
                    </a:lnTo>
                    <a:lnTo>
                      <a:pt x="335" y="433"/>
                    </a:lnTo>
                    <a:lnTo>
                      <a:pt x="343" y="434"/>
                    </a:lnTo>
                    <a:lnTo>
                      <a:pt x="350" y="431"/>
                    </a:lnTo>
                    <a:lnTo>
                      <a:pt x="356" y="425"/>
                    </a:lnTo>
                    <a:lnTo>
                      <a:pt x="359" y="418"/>
                    </a:lnTo>
                    <a:lnTo>
                      <a:pt x="365" y="412"/>
                    </a:lnTo>
                    <a:lnTo>
                      <a:pt x="374" y="410"/>
                    </a:lnTo>
                    <a:lnTo>
                      <a:pt x="383" y="410"/>
                    </a:lnTo>
                    <a:lnTo>
                      <a:pt x="390" y="416"/>
                    </a:lnTo>
                    <a:lnTo>
                      <a:pt x="381" y="419"/>
                    </a:lnTo>
                    <a:lnTo>
                      <a:pt x="372" y="424"/>
                    </a:lnTo>
                    <a:lnTo>
                      <a:pt x="365" y="431"/>
                    </a:lnTo>
                    <a:lnTo>
                      <a:pt x="361" y="440"/>
                    </a:lnTo>
                    <a:lnTo>
                      <a:pt x="366" y="442"/>
                    </a:lnTo>
                    <a:lnTo>
                      <a:pt x="373" y="441"/>
                    </a:lnTo>
                    <a:lnTo>
                      <a:pt x="380" y="440"/>
                    </a:lnTo>
                    <a:lnTo>
                      <a:pt x="384" y="440"/>
                    </a:lnTo>
                    <a:lnTo>
                      <a:pt x="387" y="438"/>
                    </a:lnTo>
                    <a:lnTo>
                      <a:pt x="389" y="434"/>
                    </a:lnTo>
                    <a:lnTo>
                      <a:pt x="392" y="431"/>
                    </a:lnTo>
                    <a:lnTo>
                      <a:pt x="397" y="427"/>
                    </a:lnTo>
                    <a:lnTo>
                      <a:pt x="403" y="424"/>
                    </a:lnTo>
                    <a:lnTo>
                      <a:pt x="410" y="422"/>
                    </a:lnTo>
                    <a:lnTo>
                      <a:pt x="419" y="420"/>
                    </a:lnTo>
                    <a:lnTo>
                      <a:pt x="428" y="422"/>
                    </a:lnTo>
                    <a:lnTo>
                      <a:pt x="433" y="418"/>
                    </a:lnTo>
                    <a:lnTo>
                      <a:pt x="437" y="412"/>
                    </a:lnTo>
                    <a:lnTo>
                      <a:pt x="440" y="407"/>
                    </a:lnTo>
                    <a:lnTo>
                      <a:pt x="440" y="402"/>
                    </a:lnTo>
                    <a:lnTo>
                      <a:pt x="436" y="397"/>
                    </a:lnTo>
                    <a:lnTo>
                      <a:pt x="429" y="392"/>
                    </a:lnTo>
                    <a:lnTo>
                      <a:pt x="422" y="388"/>
                    </a:lnTo>
                    <a:lnTo>
                      <a:pt x="415" y="386"/>
                    </a:lnTo>
                    <a:lnTo>
                      <a:pt x="418" y="380"/>
                    </a:lnTo>
                    <a:lnTo>
                      <a:pt x="422" y="375"/>
                    </a:lnTo>
                    <a:lnTo>
                      <a:pt x="427" y="371"/>
                    </a:lnTo>
                    <a:lnTo>
                      <a:pt x="432" y="370"/>
                    </a:lnTo>
                    <a:lnTo>
                      <a:pt x="430" y="362"/>
                    </a:lnTo>
                    <a:lnTo>
                      <a:pt x="433" y="354"/>
                    </a:lnTo>
                    <a:lnTo>
                      <a:pt x="437" y="346"/>
                    </a:lnTo>
                    <a:lnTo>
                      <a:pt x="445" y="339"/>
                    </a:lnTo>
                    <a:lnTo>
                      <a:pt x="455" y="329"/>
                    </a:lnTo>
                    <a:lnTo>
                      <a:pt x="459" y="318"/>
                    </a:lnTo>
                    <a:lnTo>
                      <a:pt x="459" y="306"/>
                    </a:lnTo>
                    <a:lnTo>
                      <a:pt x="453" y="299"/>
                    </a:lnTo>
                    <a:lnTo>
                      <a:pt x="445" y="297"/>
                    </a:lnTo>
                    <a:lnTo>
                      <a:pt x="440" y="290"/>
                    </a:lnTo>
                    <a:lnTo>
                      <a:pt x="437" y="281"/>
                    </a:lnTo>
                    <a:lnTo>
                      <a:pt x="438" y="272"/>
                    </a:lnTo>
                    <a:lnTo>
                      <a:pt x="441" y="266"/>
                    </a:lnTo>
                    <a:lnTo>
                      <a:pt x="447" y="263"/>
                    </a:lnTo>
                    <a:lnTo>
                      <a:pt x="455" y="266"/>
                    </a:lnTo>
                    <a:lnTo>
                      <a:pt x="465" y="276"/>
                    </a:lnTo>
                    <a:lnTo>
                      <a:pt x="473" y="272"/>
                    </a:lnTo>
                    <a:lnTo>
                      <a:pt x="482" y="266"/>
                    </a:lnTo>
                    <a:lnTo>
                      <a:pt x="489" y="257"/>
                    </a:lnTo>
                    <a:lnTo>
                      <a:pt x="488" y="246"/>
                    </a:lnTo>
                    <a:lnTo>
                      <a:pt x="480" y="248"/>
                    </a:lnTo>
                    <a:lnTo>
                      <a:pt x="472" y="244"/>
                    </a:lnTo>
                    <a:lnTo>
                      <a:pt x="466" y="236"/>
                    </a:lnTo>
                    <a:lnTo>
                      <a:pt x="464" y="221"/>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2" name="Freeform 536"/>
              <p:cNvSpPr>
                <a:spLocks noChangeAspect="1"/>
              </p:cNvSpPr>
              <p:nvPr/>
            </p:nvSpPr>
            <p:spPr bwMode="auto">
              <a:xfrm>
                <a:off x="879" y="640"/>
                <a:ext cx="21" cy="17"/>
              </a:xfrm>
              <a:custGeom>
                <a:avLst/>
                <a:gdLst>
                  <a:gd name="T0" fmla="*/ 0 w 42"/>
                  <a:gd name="T1" fmla="*/ 3 h 34"/>
                  <a:gd name="T2" fmla="*/ 3 w 42"/>
                  <a:gd name="T3" fmla="*/ 6 h 34"/>
                  <a:gd name="T4" fmla="*/ 9 w 42"/>
                  <a:gd name="T5" fmla="*/ 6 h 34"/>
                  <a:gd name="T6" fmla="*/ 14 w 42"/>
                  <a:gd name="T7" fmla="*/ 8 h 34"/>
                  <a:gd name="T8" fmla="*/ 18 w 42"/>
                  <a:gd name="T9" fmla="*/ 11 h 34"/>
                  <a:gd name="T10" fmla="*/ 24 w 42"/>
                  <a:gd name="T11" fmla="*/ 15 h 34"/>
                  <a:gd name="T12" fmla="*/ 27 w 42"/>
                  <a:gd name="T13" fmla="*/ 19 h 34"/>
                  <a:gd name="T14" fmla="*/ 31 w 42"/>
                  <a:gd name="T15" fmla="*/ 24 h 34"/>
                  <a:gd name="T16" fmla="*/ 33 w 42"/>
                  <a:gd name="T17" fmla="*/ 30 h 34"/>
                  <a:gd name="T18" fmla="*/ 33 w 42"/>
                  <a:gd name="T19" fmla="*/ 34 h 34"/>
                  <a:gd name="T20" fmla="*/ 42 w 42"/>
                  <a:gd name="T21" fmla="*/ 34 h 34"/>
                  <a:gd name="T22" fmla="*/ 40 w 42"/>
                  <a:gd name="T23" fmla="*/ 27 h 34"/>
                  <a:gd name="T24" fmla="*/ 38 w 42"/>
                  <a:gd name="T25" fmla="*/ 21 h 34"/>
                  <a:gd name="T26" fmla="*/ 34 w 42"/>
                  <a:gd name="T27" fmla="*/ 15 h 34"/>
                  <a:gd name="T28" fmla="*/ 29 w 42"/>
                  <a:gd name="T29" fmla="*/ 10 h 34"/>
                  <a:gd name="T30" fmla="*/ 23 w 42"/>
                  <a:gd name="T31" fmla="*/ 4 h 34"/>
                  <a:gd name="T32" fmla="*/ 16 w 42"/>
                  <a:gd name="T33" fmla="*/ 1 h 34"/>
                  <a:gd name="T34" fmla="*/ 9 w 42"/>
                  <a:gd name="T35" fmla="*/ 0 h 34"/>
                  <a:gd name="T36" fmla="*/ 3 w 42"/>
                  <a:gd name="T37" fmla="*/ 0 h 34"/>
                  <a:gd name="T38" fmla="*/ 7 w 42"/>
                  <a:gd name="T39" fmla="*/ 3 h 34"/>
                  <a:gd name="T40" fmla="*/ 3 w 42"/>
                  <a:gd name="T41" fmla="*/ 0 h 34"/>
                  <a:gd name="T42" fmla="*/ 1 w 42"/>
                  <a:gd name="T43" fmla="*/ 1 h 34"/>
                  <a:gd name="T44" fmla="*/ 0 w 42"/>
                  <a:gd name="T45" fmla="*/ 3 h 34"/>
                  <a:gd name="T46" fmla="*/ 1 w 42"/>
                  <a:gd name="T47" fmla="*/ 5 h 34"/>
                  <a:gd name="T48" fmla="*/ 3 w 42"/>
                  <a:gd name="T49" fmla="*/ 6 h 34"/>
                  <a:gd name="T50" fmla="*/ 0 w 42"/>
                  <a:gd name="T5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34">
                    <a:moveTo>
                      <a:pt x="0" y="3"/>
                    </a:moveTo>
                    <a:lnTo>
                      <a:pt x="3" y="6"/>
                    </a:lnTo>
                    <a:lnTo>
                      <a:pt x="9" y="6"/>
                    </a:lnTo>
                    <a:lnTo>
                      <a:pt x="14" y="8"/>
                    </a:lnTo>
                    <a:lnTo>
                      <a:pt x="18" y="11"/>
                    </a:lnTo>
                    <a:lnTo>
                      <a:pt x="24" y="15"/>
                    </a:lnTo>
                    <a:lnTo>
                      <a:pt x="27" y="19"/>
                    </a:lnTo>
                    <a:lnTo>
                      <a:pt x="31" y="24"/>
                    </a:lnTo>
                    <a:lnTo>
                      <a:pt x="33" y="30"/>
                    </a:lnTo>
                    <a:lnTo>
                      <a:pt x="33" y="34"/>
                    </a:lnTo>
                    <a:lnTo>
                      <a:pt x="42" y="34"/>
                    </a:lnTo>
                    <a:lnTo>
                      <a:pt x="40" y="27"/>
                    </a:lnTo>
                    <a:lnTo>
                      <a:pt x="38" y="21"/>
                    </a:lnTo>
                    <a:lnTo>
                      <a:pt x="34" y="15"/>
                    </a:lnTo>
                    <a:lnTo>
                      <a:pt x="29" y="10"/>
                    </a:lnTo>
                    <a:lnTo>
                      <a:pt x="23" y="4"/>
                    </a:lnTo>
                    <a:lnTo>
                      <a:pt x="16" y="1"/>
                    </a:lnTo>
                    <a:lnTo>
                      <a:pt x="9" y="0"/>
                    </a:lnTo>
                    <a:lnTo>
                      <a:pt x="3" y="0"/>
                    </a:lnTo>
                    <a:lnTo>
                      <a:pt x="7" y="3"/>
                    </a:lnTo>
                    <a:lnTo>
                      <a:pt x="3" y="0"/>
                    </a:lnTo>
                    <a:lnTo>
                      <a:pt x="1" y="1"/>
                    </a:lnTo>
                    <a:lnTo>
                      <a:pt x="0" y="3"/>
                    </a:lnTo>
                    <a:lnTo>
                      <a:pt x="1" y="5"/>
                    </a:lnTo>
                    <a:lnTo>
                      <a:pt x="3" y="6"/>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3" name="Freeform 537"/>
              <p:cNvSpPr>
                <a:spLocks noChangeAspect="1"/>
              </p:cNvSpPr>
              <p:nvPr/>
            </p:nvSpPr>
            <p:spPr bwMode="auto">
              <a:xfrm>
                <a:off x="878" y="623"/>
                <a:ext cx="5" cy="19"/>
              </a:xfrm>
              <a:custGeom>
                <a:avLst/>
                <a:gdLst>
                  <a:gd name="T0" fmla="*/ 0 w 11"/>
                  <a:gd name="T1" fmla="*/ 7 h 38"/>
                  <a:gd name="T2" fmla="*/ 0 w 11"/>
                  <a:gd name="T3" fmla="*/ 7 h 38"/>
                  <a:gd name="T4" fmla="*/ 2 w 11"/>
                  <a:gd name="T5" fmla="*/ 9 h 38"/>
                  <a:gd name="T6" fmla="*/ 3 w 11"/>
                  <a:gd name="T7" fmla="*/ 15 h 38"/>
                  <a:gd name="T8" fmla="*/ 2 w 11"/>
                  <a:gd name="T9" fmla="*/ 25 h 38"/>
                  <a:gd name="T10" fmla="*/ 3 w 11"/>
                  <a:gd name="T11" fmla="*/ 38 h 38"/>
                  <a:gd name="T12" fmla="*/ 10 w 11"/>
                  <a:gd name="T13" fmla="*/ 38 h 38"/>
                  <a:gd name="T14" fmla="*/ 11 w 11"/>
                  <a:gd name="T15" fmla="*/ 25 h 38"/>
                  <a:gd name="T16" fmla="*/ 10 w 11"/>
                  <a:gd name="T17" fmla="*/ 15 h 38"/>
                  <a:gd name="T18" fmla="*/ 9 w 11"/>
                  <a:gd name="T19" fmla="*/ 7 h 38"/>
                  <a:gd name="T20" fmla="*/ 5 w 11"/>
                  <a:gd name="T21" fmla="*/ 0 h 38"/>
                  <a:gd name="T22" fmla="*/ 5 w 11"/>
                  <a:gd name="T23" fmla="*/ 0 h 38"/>
                  <a:gd name="T24" fmla="*/ 0 w 11"/>
                  <a:gd name="T25"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38">
                    <a:moveTo>
                      <a:pt x="0" y="7"/>
                    </a:moveTo>
                    <a:lnTo>
                      <a:pt x="0" y="7"/>
                    </a:lnTo>
                    <a:lnTo>
                      <a:pt x="2" y="9"/>
                    </a:lnTo>
                    <a:lnTo>
                      <a:pt x="3" y="15"/>
                    </a:lnTo>
                    <a:lnTo>
                      <a:pt x="2" y="25"/>
                    </a:lnTo>
                    <a:lnTo>
                      <a:pt x="3" y="38"/>
                    </a:lnTo>
                    <a:lnTo>
                      <a:pt x="10" y="38"/>
                    </a:lnTo>
                    <a:lnTo>
                      <a:pt x="11" y="25"/>
                    </a:lnTo>
                    <a:lnTo>
                      <a:pt x="10" y="15"/>
                    </a:lnTo>
                    <a:lnTo>
                      <a:pt x="9" y="7"/>
                    </a:lnTo>
                    <a:lnTo>
                      <a:pt x="5" y="0"/>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4" name="Freeform 538"/>
              <p:cNvSpPr>
                <a:spLocks noChangeAspect="1"/>
              </p:cNvSpPr>
              <p:nvPr/>
            </p:nvSpPr>
            <p:spPr bwMode="auto">
              <a:xfrm>
                <a:off x="866" y="612"/>
                <a:ext cx="14" cy="14"/>
              </a:xfrm>
              <a:custGeom>
                <a:avLst/>
                <a:gdLst>
                  <a:gd name="T0" fmla="*/ 4 w 28"/>
                  <a:gd name="T1" fmla="*/ 7 h 29"/>
                  <a:gd name="T2" fmla="*/ 3 w 28"/>
                  <a:gd name="T3" fmla="*/ 7 h 29"/>
                  <a:gd name="T4" fmla="*/ 7 w 28"/>
                  <a:gd name="T5" fmla="*/ 9 h 29"/>
                  <a:gd name="T6" fmla="*/ 12 w 28"/>
                  <a:gd name="T7" fmla="*/ 16 h 29"/>
                  <a:gd name="T8" fmla="*/ 19 w 28"/>
                  <a:gd name="T9" fmla="*/ 23 h 29"/>
                  <a:gd name="T10" fmla="*/ 23 w 28"/>
                  <a:gd name="T11" fmla="*/ 29 h 29"/>
                  <a:gd name="T12" fmla="*/ 28 w 28"/>
                  <a:gd name="T13" fmla="*/ 22 h 29"/>
                  <a:gd name="T14" fmla="*/ 23 w 28"/>
                  <a:gd name="T15" fmla="*/ 19 h 29"/>
                  <a:gd name="T16" fmla="*/ 19 w 28"/>
                  <a:gd name="T17" fmla="*/ 12 h 29"/>
                  <a:gd name="T18" fmla="*/ 12 w 28"/>
                  <a:gd name="T19" fmla="*/ 5 h 29"/>
                  <a:gd name="T20" fmla="*/ 5 w 28"/>
                  <a:gd name="T21" fmla="*/ 0 h 29"/>
                  <a:gd name="T22" fmla="*/ 4 w 28"/>
                  <a:gd name="T23" fmla="*/ 0 h 29"/>
                  <a:gd name="T24" fmla="*/ 5 w 28"/>
                  <a:gd name="T25" fmla="*/ 0 h 29"/>
                  <a:gd name="T26" fmla="*/ 2 w 28"/>
                  <a:gd name="T27" fmla="*/ 0 h 29"/>
                  <a:gd name="T28" fmla="*/ 0 w 28"/>
                  <a:gd name="T29" fmla="*/ 2 h 29"/>
                  <a:gd name="T30" fmla="*/ 0 w 28"/>
                  <a:gd name="T31" fmla="*/ 5 h 29"/>
                  <a:gd name="T32" fmla="*/ 3 w 28"/>
                  <a:gd name="T33" fmla="*/ 7 h 29"/>
                  <a:gd name="T34" fmla="*/ 4 w 28"/>
                  <a:gd name="T3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9">
                    <a:moveTo>
                      <a:pt x="4" y="7"/>
                    </a:moveTo>
                    <a:lnTo>
                      <a:pt x="3" y="7"/>
                    </a:lnTo>
                    <a:lnTo>
                      <a:pt x="7" y="9"/>
                    </a:lnTo>
                    <a:lnTo>
                      <a:pt x="12" y="16"/>
                    </a:lnTo>
                    <a:lnTo>
                      <a:pt x="19" y="23"/>
                    </a:lnTo>
                    <a:lnTo>
                      <a:pt x="23" y="29"/>
                    </a:lnTo>
                    <a:lnTo>
                      <a:pt x="28" y="22"/>
                    </a:lnTo>
                    <a:lnTo>
                      <a:pt x="23" y="19"/>
                    </a:lnTo>
                    <a:lnTo>
                      <a:pt x="19" y="12"/>
                    </a:lnTo>
                    <a:lnTo>
                      <a:pt x="12" y="5"/>
                    </a:lnTo>
                    <a:lnTo>
                      <a:pt x="5" y="0"/>
                    </a:lnTo>
                    <a:lnTo>
                      <a:pt x="4" y="0"/>
                    </a:lnTo>
                    <a:lnTo>
                      <a:pt x="5" y="0"/>
                    </a:lnTo>
                    <a:lnTo>
                      <a:pt x="2" y="0"/>
                    </a:lnTo>
                    <a:lnTo>
                      <a:pt x="0" y="2"/>
                    </a:lnTo>
                    <a:lnTo>
                      <a:pt x="0" y="5"/>
                    </a:lnTo>
                    <a:lnTo>
                      <a:pt x="3" y="7"/>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5" name="Freeform 539"/>
              <p:cNvSpPr>
                <a:spLocks noChangeAspect="1"/>
              </p:cNvSpPr>
              <p:nvPr/>
            </p:nvSpPr>
            <p:spPr bwMode="auto">
              <a:xfrm>
                <a:off x="848" y="595"/>
                <a:ext cx="20" cy="20"/>
              </a:xfrm>
              <a:custGeom>
                <a:avLst/>
                <a:gdLst>
                  <a:gd name="T0" fmla="*/ 0 w 39"/>
                  <a:gd name="T1" fmla="*/ 7 h 40"/>
                  <a:gd name="T2" fmla="*/ 0 w 39"/>
                  <a:gd name="T3" fmla="*/ 7 h 40"/>
                  <a:gd name="T4" fmla="*/ 2 w 39"/>
                  <a:gd name="T5" fmla="*/ 8 h 40"/>
                  <a:gd name="T6" fmla="*/ 3 w 39"/>
                  <a:gd name="T7" fmla="*/ 11 h 40"/>
                  <a:gd name="T8" fmla="*/ 4 w 39"/>
                  <a:gd name="T9" fmla="*/ 17 h 40"/>
                  <a:gd name="T10" fmla="*/ 6 w 39"/>
                  <a:gd name="T11" fmla="*/ 24 h 40"/>
                  <a:gd name="T12" fmla="*/ 8 w 39"/>
                  <a:gd name="T13" fmla="*/ 31 h 40"/>
                  <a:gd name="T14" fmla="*/ 15 w 39"/>
                  <a:gd name="T15" fmla="*/ 37 h 40"/>
                  <a:gd name="T16" fmla="*/ 25 w 39"/>
                  <a:gd name="T17" fmla="*/ 40 h 40"/>
                  <a:gd name="T18" fmla="*/ 39 w 39"/>
                  <a:gd name="T19" fmla="*/ 40 h 40"/>
                  <a:gd name="T20" fmla="*/ 39 w 39"/>
                  <a:gd name="T21" fmla="*/ 33 h 40"/>
                  <a:gd name="T22" fmla="*/ 25 w 39"/>
                  <a:gd name="T23" fmla="*/ 33 h 40"/>
                  <a:gd name="T24" fmla="*/ 19 w 39"/>
                  <a:gd name="T25" fmla="*/ 30 h 40"/>
                  <a:gd name="T26" fmla="*/ 15 w 39"/>
                  <a:gd name="T27" fmla="*/ 26 h 40"/>
                  <a:gd name="T28" fmla="*/ 12 w 39"/>
                  <a:gd name="T29" fmla="*/ 22 h 40"/>
                  <a:gd name="T30" fmla="*/ 11 w 39"/>
                  <a:gd name="T31" fmla="*/ 17 h 40"/>
                  <a:gd name="T32" fmla="*/ 10 w 39"/>
                  <a:gd name="T33" fmla="*/ 11 h 40"/>
                  <a:gd name="T34" fmla="*/ 9 w 39"/>
                  <a:gd name="T35" fmla="*/ 6 h 40"/>
                  <a:gd name="T36" fmla="*/ 4 w 39"/>
                  <a:gd name="T37" fmla="*/ 0 h 40"/>
                  <a:gd name="T38" fmla="*/ 4 w 39"/>
                  <a:gd name="T39" fmla="*/ 0 h 40"/>
                  <a:gd name="T40" fmla="*/ 0 w 39"/>
                  <a:gd name="T41"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40">
                    <a:moveTo>
                      <a:pt x="0" y="7"/>
                    </a:moveTo>
                    <a:lnTo>
                      <a:pt x="0" y="7"/>
                    </a:lnTo>
                    <a:lnTo>
                      <a:pt x="2" y="8"/>
                    </a:lnTo>
                    <a:lnTo>
                      <a:pt x="3" y="11"/>
                    </a:lnTo>
                    <a:lnTo>
                      <a:pt x="4" y="17"/>
                    </a:lnTo>
                    <a:lnTo>
                      <a:pt x="6" y="24"/>
                    </a:lnTo>
                    <a:lnTo>
                      <a:pt x="8" y="31"/>
                    </a:lnTo>
                    <a:lnTo>
                      <a:pt x="15" y="37"/>
                    </a:lnTo>
                    <a:lnTo>
                      <a:pt x="25" y="40"/>
                    </a:lnTo>
                    <a:lnTo>
                      <a:pt x="39" y="40"/>
                    </a:lnTo>
                    <a:lnTo>
                      <a:pt x="39" y="33"/>
                    </a:lnTo>
                    <a:lnTo>
                      <a:pt x="25" y="33"/>
                    </a:lnTo>
                    <a:lnTo>
                      <a:pt x="19" y="30"/>
                    </a:lnTo>
                    <a:lnTo>
                      <a:pt x="15" y="26"/>
                    </a:lnTo>
                    <a:lnTo>
                      <a:pt x="12" y="22"/>
                    </a:lnTo>
                    <a:lnTo>
                      <a:pt x="11" y="17"/>
                    </a:lnTo>
                    <a:lnTo>
                      <a:pt x="10" y="11"/>
                    </a:lnTo>
                    <a:lnTo>
                      <a:pt x="9" y="6"/>
                    </a:lnTo>
                    <a:lnTo>
                      <a:pt x="4" y="0"/>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6" name="Freeform 540"/>
              <p:cNvSpPr>
                <a:spLocks noChangeAspect="1"/>
              </p:cNvSpPr>
              <p:nvPr/>
            </p:nvSpPr>
            <p:spPr bwMode="auto">
              <a:xfrm>
                <a:off x="824" y="593"/>
                <a:ext cx="27" cy="8"/>
              </a:xfrm>
              <a:custGeom>
                <a:avLst/>
                <a:gdLst>
                  <a:gd name="T0" fmla="*/ 0 w 54"/>
                  <a:gd name="T1" fmla="*/ 13 h 16"/>
                  <a:gd name="T2" fmla="*/ 5 w 54"/>
                  <a:gd name="T3" fmla="*/ 16 h 16"/>
                  <a:gd name="T4" fmla="*/ 9 w 54"/>
                  <a:gd name="T5" fmla="*/ 15 h 16"/>
                  <a:gd name="T6" fmla="*/ 16 w 54"/>
                  <a:gd name="T7" fmla="*/ 14 h 16"/>
                  <a:gd name="T8" fmla="*/ 23 w 54"/>
                  <a:gd name="T9" fmla="*/ 12 h 16"/>
                  <a:gd name="T10" fmla="*/ 30 w 54"/>
                  <a:gd name="T11" fmla="*/ 10 h 16"/>
                  <a:gd name="T12" fmla="*/ 35 w 54"/>
                  <a:gd name="T13" fmla="*/ 8 h 16"/>
                  <a:gd name="T14" fmla="*/ 42 w 54"/>
                  <a:gd name="T15" fmla="*/ 10 h 16"/>
                  <a:gd name="T16" fmla="*/ 47 w 54"/>
                  <a:gd name="T17" fmla="*/ 8 h 16"/>
                  <a:gd name="T18" fmla="*/ 50 w 54"/>
                  <a:gd name="T19" fmla="*/ 11 h 16"/>
                  <a:gd name="T20" fmla="*/ 54 w 54"/>
                  <a:gd name="T21" fmla="*/ 4 h 16"/>
                  <a:gd name="T22" fmla="*/ 47 w 54"/>
                  <a:gd name="T23" fmla="*/ 1 h 16"/>
                  <a:gd name="T24" fmla="*/ 42 w 54"/>
                  <a:gd name="T25" fmla="*/ 0 h 16"/>
                  <a:gd name="T26" fmla="*/ 35 w 54"/>
                  <a:gd name="T27" fmla="*/ 1 h 16"/>
                  <a:gd name="T28" fmla="*/ 28 w 54"/>
                  <a:gd name="T29" fmla="*/ 3 h 16"/>
                  <a:gd name="T30" fmla="*/ 21 w 54"/>
                  <a:gd name="T31" fmla="*/ 5 h 16"/>
                  <a:gd name="T32" fmla="*/ 14 w 54"/>
                  <a:gd name="T33" fmla="*/ 7 h 16"/>
                  <a:gd name="T34" fmla="*/ 9 w 54"/>
                  <a:gd name="T35" fmla="*/ 8 h 16"/>
                  <a:gd name="T36" fmla="*/ 5 w 54"/>
                  <a:gd name="T37" fmla="*/ 10 h 16"/>
                  <a:gd name="T38" fmla="*/ 9 w 54"/>
                  <a:gd name="T39" fmla="*/ 13 h 16"/>
                  <a:gd name="T40" fmla="*/ 5 w 54"/>
                  <a:gd name="T41" fmla="*/ 10 h 16"/>
                  <a:gd name="T42" fmla="*/ 3 w 54"/>
                  <a:gd name="T43" fmla="*/ 11 h 16"/>
                  <a:gd name="T44" fmla="*/ 1 w 54"/>
                  <a:gd name="T45" fmla="*/ 13 h 16"/>
                  <a:gd name="T46" fmla="*/ 3 w 54"/>
                  <a:gd name="T47" fmla="*/ 15 h 16"/>
                  <a:gd name="T48" fmla="*/ 5 w 54"/>
                  <a:gd name="T49" fmla="*/ 16 h 16"/>
                  <a:gd name="T50" fmla="*/ 0 w 54"/>
                  <a:gd name="T5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16">
                    <a:moveTo>
                      <a:pt x="0" y="13"/>
                    </a:moveTo>
                    <a:lnTo>
                      <a:pt x="5" y="16"/>
                    </a:lnTo>
                    <a:lnTo>
                      <a:pt x="9" y="15"/>
                    </a:lnTo>
                    <a:lnTo>
                      <a:pt x="16" y="14"/>
                    </a:lnTo>
                    <a:lnTo>
                      <a:pt x="23" y="12"/>
                    </a:lnTo>
                    <a:lnTo>
                      <a:pt x="30" y="10"/>
                    </a:lnTo>
                    <a:lnTo>
                      <a:pt x="35" y="8"/>
                    </a:lnTo>
                    <a:lnTo>
                      <a:pt x="42" y="10"/>
                    </a:lnTo>
                    <a:lnTo>
                      <a:pt x="47" y="8"/>
                    </a:lnTo>
                    <a:lnTo>
                      <a:pt x="50" y="11"/>
                    </a:lnTo>
                    <a:lnTo>
                      <a:pt x="54" y="4"/>
                    </a:lnTo>
                    <a:lnTo>
                      <a:pt x="47" y="1"/>
                    </a:lnTo>
                    <a:lnTo>
                      <a:pt x="42" y="0"/>
                    </a:lnTo>
                    <a:lnTo>
                      <a:pt x="35" y="1"/>
                    </a:lnTo>
                    <a:lnTo>
                      <a:pt x="28" y="3"/>
                    </a:lnTo>
                    <a:lnTo>
                      <a:pt x="21" y="5"/>
                    </a:lnTo>
                    <a:lnTo>
                      <a:pt x="14" y="7"/>
                    </a:lnTo>
                    <a:lnTo>
                      <a:pt x="9" y="8"/>
                    </a:lnTo>
                    <a:lnTo>
                      <a:pt x="5" y="10"/>
                    </a:lnTo>
                    <a:lnTo>
                      <a:pt x="9" y="13"/>
                    </a:lnTo>
                    <a:lnTo>
                      <a:pt x="5" y="10"/>
                    </a:lnTo>
                    <a:lnTo>
                      <a:pt x="3" y="11"/>
                    </a:lnTo>
                    <a:lnTo>
                      <a:pt x="1" y="13"/>
                    </a:lnTo>
                    <a:lnTo>
                      <a:pt x="3" y="15"/>
                    </a:lnTo>
                    <a:lnTo>
                      <a:pt x="5" y="16"/>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7" name="Freeform 541"/>
              <p:cNvSpPr>
                <a:spLocks noChangeAspect="1"/>
              </p:cNvSpPr>
              <p:nvPr/>
            </p:nvSpPr>
            <p:spPr bwMode="auto">
              <a:xfrm>
                <a:off x="824" y="590"/>
                <a:ext cx="4" cy="9"/>
              </a:xfrm>
              <a:custGeom>
                <a:avLst/>
                <a:gdLst>
                  <a:gd name="T0" fmla="*/ 0 w 9"/>
                  <a:gd name="T1" fmla="*/ 0 h 18"/>
                  <a:gd name="T2" fmla="*/ 0 w 9"/>
                  <a:gd name="T3" fmla="*/ 0 h 18"/>
                  <a:gd name="T4" fmla="*/ 0 w 9"/>
                  <a:gd name="T5" fmla="*/ 4 h 18"/>
                  <a:gd name="T6" fmla="*/ 0 w 9"/>
                  <a:gd name="T7" fmla="*/ 9 h 18"/>
                  <a:gd name="T8" fmla="*/ 0 w 9"/>
                  <a:gd name="T9" fmla="*/ 13 h 18"/>
                  <a:gd name="T10" fmla="*/ 0 w 9"/>
                  <a:gd name="T11" fmla="*/ 18 h 18"/>
                  <a:gd name="T12" fmla="*/ 9 w 9"/>
                  <a:gd name="T13" fmla="*/ 18 h 18"/>
                  <a:gd name="T14" fmla="*/ 9 w 9"/>
                  <a:gd name="T15" fmla="*/ 13 h 18"/>
                  <a:gd name="T16" fmla="*/ 9 w 9"/>
                  <a:gd name="T17" fmla="*/ 9 h 18"/>
                  <a:gd name="T18" fmla="*/ 9 w 9"/>
                  <a:gd name="T19" fmla="*/ 4 h 18"/>
                  <a:gd name="T20" fmla="*/ 9 w 9"/>
                  <a:gd name="T21" fmla="*/ 0 h 18"/>
                  <a:gd name="T22" fmla="*/ 9 w 9"/>
                  <a:gd name="T23" fmla="*/ 0 h 18"/>
                  <a:gd name="T24" fmla="*/ 0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0" y="0"/>
                    </a:moveTo>
                    <a:lnTo>
                      <a:pt x="0" y="0"/>
                    </a:lnTo>
                    <a:lnTo>
                      <a:pt x="0" y="4"/>
                    </a:lnTo>
                    <a:lnTo>
                      <a:pt x="0" y="9"/>
                    </a:lnTo>
                    <a:lnTo>
                      <a:pt x="0" y="13"/>
                    </a:lnTo>
                    <a:lnTo>
                      <a:pt x="0" y="18"/>
                    </a:lnTo>
                    <a:lnTo>
                      <a:pt x="9" y="18"/>
                    </a:lnTo>
                    <a:lnTo>
                      <a:pt x="9" y="13"/>
                    </a:lnTo>
                    <a:lnTo>
                      <a:pt x="9" y="9"/>
                    </a:lnTo>
                    <a:lnTo>
                      <a:pt x="9" y="4"/>
                    </a:lnTo>
                    <a:lnTo>
                      <a:pt x="9" y="0"/>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8" name="Freeform 542"/>
              <p:cNvSpPr>
                <a:spLocks noChangeAspect="1"/>
              </p:cNvSpPr>
              <p:nvPr/>
            </p:nvSpPr>
            <p:spPr bwMode="auto">
              <a:xfrm>
                <a:off x="817" y="580"/>
                <a:ext cx="11" cy="10"/>
              </a:xfrm>
              <a:custGeom>
                <a:avLst/>
                <a:gdLst>
                  <a:gd name="T0" fmla="*/ 0 w 21"/>
                  <a:gd name="T1" fmla="*/ 9 h 20"/>
                  <a:gd name="T2" fmla="*/ 0 w 21"/>
                  <a:gd name="T3" fmla="*/ 9 h 20"/>
                  <a:gd name="T4" fmla="*/ 3 w 21"/>
                  <a:gd name="T5" fmla="*/ 9 h 20"/>
                  <a:gd name="T6" fmla="*/ 8 w 21"/>
                  <a:gd name="T7" fmla="*/ 13 h 20"/>
                  <a:gd name="T8" fmla="*/ 11 w 21"/>
                  <a:gd name="T9" fmla="*/ 16 h 20"/>
                  <a:gd name="T10" fmla="*/ 12 w 21"/>
                  <a:gd name="T11" fmla="*/ 20 h 20"/>
                  <a:gd name="T12" fmla="*/ 21 w 21"/>
                  <a:gd name="T13" fmla="*/ 20 h 20"/>
                  <a:gd name="T14" fmla="*/ 18 w 21"/>
                  <a:gd name="T15" fmla="*/ 11 h 20"/>
                  <a:gd name="T16" fmla="*/ 12 w 21"/>
                  <a:gd name="T17" fmla="*/ 6 h 20"/>
                  <a:gd name="T18" fmla="*/ 5 w 21"/>
                  <a:gd name="T19" fmla="*/ 2 h 20"/>
                  <a:gd name="T20" fmla="*/ 0 w 21"/>
                  <a:gd name="T21" fmla="*/ 0 h 20"/>
                  <a:gd name="T22" fmla="*/ 0 w 21"/>
                  <a:gd name="T23" fmla="*/ 0 h 20"/>
                  <a:gd name="T24" fmla="*/ 0 w 21"/>
                  <a:gd name="T25"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0">
                    <a:moveTo>
                      <a:pt x="0" y="9"/>
                    </a:moveTo>
                    <a:lnTo>
                      <a:pt x="0" y="9"/>
                    </a:lnTo>
                    <a:lnTo>
                      <a:pt x="3" y="9"/>
                    </a:lnTo>
                    <a:lnTo>
                      <a:pt x="8" y="13"/>
                    </a:lnTo>
                    <a:lnTo>
                      <a:pt x="11" y="16"/>
                    </a:lnTo>
                    <a:lnTo>
                      <a:pt x="12" y="20"/>
                    </a:lnTo>
                    <a:lnTo>
                      <a:pt x="21" y="20"/>
                    </a:lnTo>
                    <a:lnTo>
                      <a:pt x="18" y="11"/>
                    </a:lnTo>
                    <a:lnTo>
                      <a:pt x="12" y="6"/>
                    </a:lnTo>
                    <a:lnTo>
                      <a:pt x="5" y="2"/>
                    </a:lnTo>
                    <a:lnTo>
                      <a:pt x="0" y="0"/>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39" name="Freeform 543"/>
              <p:cNvSpPr>
                <a:spLocks noChangeAspect="1"/>
              </p:cNvSpPr>
              <p:nvPr/>
            </p:nvSpPr>
            <p:spPr bwMode="auto">
              <a:xfrm>
                <a:off x="810" y="574"/>
                <a:ext cx="7" cy="11"/>
              </a:xfrm>
              <a:custGeom>
                <a:avLst/>
                <a:gdLst>
                  <a:gd name="T0" fmla="*/ 0 w 15"/>
                  <a:gd name="T1" fmla="*/ 2 h 23"/>
                  <a:gd name="T2" fmla="*/ 0 w 15"/>
                  <a:gd name="T3" fmla="*/ 2 h 23"/>
                  <a:gd name="T4" fmla="*/ 3 w 15"/>
                  <a:gd name="T5" fmla="*/ 12 h 23"/>
                  <a:gd name="T6" fmla="*/ 5 w 15"/>
                  <a:gd name="T7" fmla="*/ 17 h 23"/>
                  <a:gd name="T8" fmla="*/ 10 w 15"/>
                  <a:gd name="T9" fmla="*/ 22 h 23"/>
                  <a:gd name="T10" fmla="*/ 15 w 15"/>
                  <a:gd name="T11" fmla="*/ 23 h 23"/>
                  <a:gd name="T12" fmla="*/ 15 w 15"/>
                  <a:gd name="T13" fmla="*/ 14 h 23"/>
                  <a:gd name="T14" fmla="*/ 12 w 15"/>
                  <a:gd name="T15" fmla="*/ 15 h 23"/>
                  <a:gd name="T16" fmla="*/ 12 w 15"/>
                  <a:gd name="T17" fmla="*/ 15 h 23"/>
                  <a:gd name="T18" fmla="*/ 10 w 15"/>
                  <a:gd name="T19" fmla="*/ 9 h 23"/>
                  <a:gd name="T20" fmla="*/ 7 w 15"/>
                  <a:gd name="T21" fmla="*/ 0 h 23"/>
                  <a:gd name="T22" fmla="*/ 7 w 15"/>
                  <a:gd name="T23" fmla="*/ 0 h 23"/>
                  <a:gd name="T24" fmla="*/ 0 w 15"/>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3">
                    <a:moveTo>
                      <a:pt x="0" y="2"/>
                    </a:moveTo>
                    <a:lnTo>
                      <a:pt x="0" y="2"/>
                    </a:lnTo>
                    <a:lnTo>
                      <a:pt x="3" y="12"/>
                    </a:lnTo>
                    <a:lnTo>
                      <a:pt x="5" y="17"/>
                    </a:lnTo>
                    <a:lnTo>
                      <a:pt x="10" y="22"/>
                    </a:lnTo>
                    <a:lnTo>
                      <a:pt x="15" y="23"/>
                    </a:lnTo>
                    <a:lnTo>
                      <a:pt x="15" y="14"/>
                    </a:lnTo>
                    <a:lnTo>
                      <a:pt x="12" y="15"/>
                    </a:lnTo>
                    <a:lnTo>
                      <a:pt x="12" y="15"/>
                    </a:lnTo>
                    <a:lnTo>
                      <a:pt x="10" y="9"/>
                    </a:lnTo>
                    <a:lnTo>
                      <a:pt x="7" y="0"/>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0" name="Freeform 544"/>
              <p:cNvSpPr>
                <a:spLocks noChangeAspect="1"/>
              </p:cNvSpPr>
              <p:nvPr/>
            </p:nvSpPr>
            <p:spPr bwMode="auto">
              <a:xfrm>
                <a:off x="797" y="569"/>
                <a:ext cx="16" cy="6"/>
              </a:xfrm>
              <a:custGeom>
                <a:avLst/>
                <a:gdLst>
                  <a:gd name="T0" fmla="*/ 0 w 34"/>
                  <a:gd name="T1" fmla="*/ 11 h 11"/>
                  <a:gd name="T2" fmla="*/ 0 w 34"/>
                  <a:gd name="T3" fmla="*/ 11 h 11"/>
                  <a:gd name="T4" fmla="*/ 11 w 34"/>
                  <a:gd name="T5" fmla="*/ 11 h 11"/>
                  <a:gd name="T6" fmla="*/ 20 w 34"/>
                  <a:gd name="T7" fmla="*/ 8 h 11"/>
                  <a:gd name="T8" fmla="*/ 24 w 34"/>
                  <a:gd name="T9" fmla="*/ 7 h 11"/>
                  <a:gd name="T10" fmla="*/ 27 w 34"/>
                  <a:gd name="T11" fmla="*/ 11 h 11"/>
                  <a:gd name="T12" fmla="*/ 34 w 34"/>
                  <a:gd name="T13" fmla="*/ 9 h 11"/>
                  <a:gd name="T14" fmla="*/ 27 w 34"/>
                  <a:gd name="T15" fmla="*/ 0 h 11"/>
                  <a:gd name="T16" fmla="*/ 17 w 34"/>
                  <a:gd name="T17" fmla="*/ 1 h 11"/>
                  <a:gd name="T18" fmla="*/ 11 w 34"/>
                  <a:gd name="T19" fmla="*/ 5 h 11"/>
                  <a:gd name="T20" fmla="*/ 0 w 34"/>
                  <a:gd name="T21" fmla="*/ 5 h 11"/>
                  <a:gd name="T22" fmla="*/ 0 w 34"/>
                  <a:gd name="T23" fmla="*/ 5 h 11"/>
                  <a:gd name="T24" fmla="*/ 0 w 34"/>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1">
                    <a:moveTo>
                      <a:pt x="0" y="11"/>
                    </a:moveTo>
                    <a:lnTo>
                      <a:pt x="0" y="11"/>
                    </a:lnTo>
                    <a:lnTo>
                      <a:pt x="11" y="11"/>
                    </a:lnTo>
                    <a:lnTo>
                      <a:pt x="20" y="8"/>
                    </a:lnTo>
                    <a:lnTo>
                      <a:pt x="24" y="7"/>
                    </a:lnTo>
                    <a:lnTo>
                      <a:pt x="27" y="11"/>
                    </a:lnTo>
                    <a:lnTo>
                      <a:pt x="34" y="9"/>
                    </a:lnTo>
                    <a:lnTo>
                      <a:pt x="27" y="0"/>
                    </a:lnTo>
                    <a:lnTo>
                      <a:pt x="17" y="1"/>
                    </a:lnTo>
                    <a:lnTo>
                      <a:pt x="11" y="5"/>
                    </a:lnTo>
                    <a:lnTo>
                      <a:pt x="0" y="5"/>
                    </a:lnTo>
                    <a:lnTo>
                      <a:pt x="0" y="5"/>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1" name="Freeform 545"/>
              <p:cNvSpPr>
                <a:spLocks noChangeAspect="1"/>
              </p:cNvSpPr>
              <p:nvPr/>
            </p:nvSpPr>
            <p:spPr bwMode="auto">
              <a:xfrm>
                <a:off x="790" y="571"/>
                <a:ext cx="7" cy="16"/>
              </a:xfrm>
              <a:custGeom>
                <a:avLst/>
                <a:gdLst>
                  <a:gd name="T0" fmla="*/ 11 w 13"/>
                  <a:gd name="T1" fmla="*/ 29 h 32"/>
                  <a:gd name="T2" fmla="*/ 11 w 13"/>
                  <a:gd name="T3" fmla="*/ 29 h 32"/>
                  <a:gd name="T4" fmla="*/ 7 w 13"/>
                  <a:gd name="T5" fmla="*/ 20 h 32"/>
                  <a:gd name="T6" fmla="*/ 7 w 13"/>
                  <a:gd name="T7" fmla="*/ 11 h 32"/>
                  <a:gd name="T8" fmla="*/ 9 w 13"/>
                  <a:gd name="T9" fmla="*/ 8 h 32"/>
                  <a:gd name="T10" fmla="*/ 13 w 13"/>
                  <a:gd name="T11" fmla="*/ 6 h 32"/>
                  <a:gd name="T12" fmla="*/ 13 w 13"/>
                  <a:gd name="T13" fmla="*/ 0 h 32"/>
                  <a:gd name="T14" fmla="*/ 4 w 13"/>
                  <a:gd name="T15" fmla="*/ 1 h 32"/>
                  <a:gd name="T16" fmla="*/ 0 w 13"/>
                  <a:gd name="T17" fmla="*/ 11 h 32"/>
                  <a:gd name="T18" fmla="*/ 0 w 13"/>
                  <a:gd name="T19" fmla="*/ 20 h 32"/>
                  <a:gd name="T20" fmla="*/ 4 w 13"/>
                  <a:gd name="T21" fmla="*/ 32 h 32"/>
                  <a:gd name="T22" fmla="*/ 4 w 13"/>
                  <a:gd name="T23" fmla="*/ 32 h 32"/>
                  <a:gd name="T24" fmla="*/ 11 w 13"/>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32">
                    <a:moveTo>
                      <a:pt x="11" y="29"/>
                    </a:moveTo>
                    <a:lnTo>
                      <a:pt x="11" y="29"/>
                    </a:lnTo>
                    <a:lnTo>
                      <a:pt x="7" y="20"/>
                    </a:lnTo>
                    <a:lnTo>
                      <a:pt x="7" y="11"/>
                    </a:lnTo>
                    <a:lnTo>
                      <a:pt x="9" y="8"/>
                    </a:lnTo>
                    <a:lnTo>
                      <a:pt x="13" y="6"/>
                    </a:lnTo>
                    <a:lnTo>
                      <a:pt x="13" y="0"/>
                    </a:lnTo>
                    <a:lnTo>
                      <a:pt x="4" y="1"/>
                    </a:lnTo>
                    <a:lnTo>
                      <a:pt x="0" y="11"/>
                    </a:lnTo>
                    <a:lnTo>
                      <a:pt x="0" y="20"/>
                    </a:lnTo>
                    <a:lnTo>
                      <a:pt x="4" y="32"/>
                    </a:lnTo>
                    <a:lnTo>
                      <a:pt x="4" y="32"/>
                    </a:lnTo>
                    <a:lnTo>
                      <a:pt x="11"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2" name="Freeform 546"/>
              <p:cNvSpPr>
                <a:spLocks noChangeAspect="1"/>
              </p:cNvSpPr>
              <p:nvPr/>
            </p:nvSpPr>
            <p:spPr bwMode="auto">
              <a:xfrm>
                <a:off x="770" y="586"/>
                <a:ext cx="25" cy="13"/>
              </a:xfrm>
              <a:custGeom>
                <a:avLst/>
                <a:gdLst>
                  <a:gd name="T0" fmla="*/ 4 w 51"/>
                  <a:gd name="T1" fmla="*/ 18 h 26"/>
                  <a:gd name="T2" fmla="*/ 5 w 51"/>
                  <a:gd name="T3" fmla="*/ 26 h 26"/>
                  <a:gd name="T4" fmla="*/ 14 w 51"/>
                  <a:gd name="T5" fmla="*/ 25 h 26"/>
                  <a:gd name="T6" fmla="*/ 22 w 51"/>
                  <a:gd name="T7" fmla="*/ 24 h 26"/>
                  <a:gd name="T8" fmla="*/ 30 w 51"/>
                  <a:gd name="T9" fmla="*/ 22 h 26"/>
                  <a:gd name="T10" fmla="*/ 38 w 51"/>
                  <a:gd name="T11" fmla="*/ 20 h 26"/>
                  <a:gd name="T12" fmla="*/ 45 w 51"/>
                  <a:gd name="T13" fmla="*/ 18 h 26"/>
                  <a:gd name="T14" fmla="*/ 50 w 51"/>
                  <a:gd name="T15" fmla="*/ 12 h 26"/>
                  <a:gd name="T16" fmla="*/ 51 w 51"/>
                  <a:gd name="T17" fmla="*/ 6 h 26"/>
                  <a:gd name="T18" fmla="*/ 51 w 51"/>
                  <a:gd name="T19" fmla="*/ 0 h 26"/>
                  <a:gd name="T20" fmla="*/ 44 w 51"/>
                  <a:gd name="T21" fmla="*/ 3 h 26"/>
                  <a:gd name="T22" fmla="*/ 44 w 51"/>
                  <a:gd name="T23" fmla="*/ 6 h 26"/>
                  <a:gd name="T24" fmla="*/ 43 w 51"/>
                  <a:gd name="T25" fmla="*/ 10 h 26"/>
                  <a:gd name="T26" fmla="*/ 40 w 51"/>
                  <a:gd name="T27" fmla="*/ 11 h 26"/>
                  <a:gd name="T28" fmla="*/ 36 w 51"/>
                  <a:gd name="T29" fmla="*/ 13 h 26"/>
                  <a:gd name="T30" fmla="*/ 30 w 51"/>
                  <a:gd name="T31" fmla="*/ 15 h 26"/>
                  <a:gd name="T32" fmla="*/ 22 w 51"/>
                  <a:gd name="T33" fmla="*/ 17 h 26"/>
                  <a:gd name="T34" fmla="*/ 14 w 51"/>
                  <a:gd name="T35" fmla="*/ 18 h 26"/>
                  <a:gd name="T36" fmla="*/ 5 w 51"/>
                  <a:gd name="T37" fmla="*/ 17 h 26"/>
                  <a:gd name="T38" fmla="*/ 6 w 51"/>
                  <a:gd name="T39" fmla="*/ 25 h 26"/>
                  <a:gd name="T40" fmla="*/ 5 w 51"/>
                  <a:gd name="T41" fmla="*/ 17 h 26"/>
                  <a:gd name="T42" fmla="*/ 1 w 51"/>
                  <a:gd name="T43" fmla="*/ 18 h 26"/>
                  <a:gd name="T44" fmla="*/ 0 w 51"/>
                  <a:gd name="T45" fmla="*/ 21 h 26"/>
                  <a:gd name="T46" fmla="*/ 1 w 51"/>
                  <a:gd name="T47" fmla="*/ 25 h 26"/>
                  <a:gd name="T48" fmla="*/ 5 w 51"/>
                  <a:gd name="T49" fmla="*/ 26 h 26"/>
                  <a:gd name="T50" fmla="*/ 4 w 51"/>
                  <a:gd name="T51"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26">
                    <a:moveTo>
                      <a:pt x="4" y="18"/>
                    </a:moveTo>
                    <a:lnTo>
                      <a:pt x="5" y="26"/>
                    </a:lnTo>
                    <a:lnTo>
                      <a:pt x="14" y="25"/>
                    </a:lnTo>
                    <a:lnTo>
                      <a:pt x="22" y="24"/>
                    </a:lnTo>
                    <a:lnTo>
                      <a:pt x="30" y="22"/>
                    </a:lnTo>
                    <a:lnTo>
                      <a:pt x="38" y="20"/>
                    </a:lnTo>
                    <a:lnTo>
                      <a:pt x="45" y="18"/>
                    </a:lnTo>
                    <a:lnTo>
                      <a:pt x="50" y="12"/>
                    </a:lnTo>
                    <a:lnTo>
                      <a:pt x="51" y="6"/>
                    </a:lnTo>
                    <a:lnTo>
                      <a:pt x="51" y="0"/>
                    </a:lnTo>
                    <a:lnTo>
                      <a:pt x="44" y="3"/>
                    </a:lnTo>
                    <a:lnTo>
                      <a:pt x="44" y="6"/>
                    </a:lnTo>
                    <a:lnTo>
                      <a:pt x="43" y="10"/>
                    </a:lnTo>
                    <a:lnTo>
                      <a:pt x="40" y="11"/>
                    </a:lnTo>
                    <a:lnTo>
                      <a:pt x="36" y="13"/>
                    </a:lnTo>
                    <a:lnTo>
                      <a:pt x="30" y="15"/>
                    </a:lnTo>
                    <a:lnTo>
                      <a:pt x="22" y="17"/>
                    </a:lnTo>
                    <a:lnTo>
                      <a:pt x="14" y="18"/>
                    </a:lnTo>
                    <a:lnTo>
                      <a:pt x="5" y="17"/>
                    </a:lnTo>
                    <a:lnTo>
                      <a:pt x="6" y="25"/>
                    </a:lnTo>
                    <a:lnTo>
                      <a:pt x="5" y="17"/>
                    </a:lnTo>
                    <a:lnTo>
                      <a:pt x="1" y="18"/>
                    </a:lnTo>
                    <a:lnTo>
                      <a:pt x="0" y="21"/>
                    </a:lnTo>
                    <a:lnTo>
                      <a:pt x="1" y="25"/>
                    </a:lnTo>
                    <a:lnTo>
                      <a:pt x="5" y="26"/>
                    </a:lnTo>
                    <a:lnTo>
                      <a:pt x="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3" name="Freeform 547"/>
              <p:cNvSpPr>
                <a:spLocks noChangeAspect="1"/>
              </p:cNvSpPr>
              <p:nvPr/>
            </p:nvSpPr>
            <p:spPr bwMode="auto">
              <a:xfrm>
                <a:off x="772" y="582"/>
                <a:ext cx="12" cy="16"/>
              </a:xfrm>
              <a:custGeom>
                <a:avLst/>
                <a:gdLst>
                  <a:gd name="T0" fmla="*/ 17 w 25"/>
                  <a:gd name="T1" fmla="*/ 7 h 34"/>
                  <a:gd name="T2" fmla="*/ 17 w 25"/>
                  <a:gd name="T3" fmla="*/ 6 h 34"/>
                  <a:gd name="T4" fmla="*/ 18 w 25"/>
                  <a:gd name="T5" fmla="*/ 9 h 34"/>
                  <a:gd name="T6" fmla="*/ 13 w 25"/>
                  <a:gd name="T7" fmla="*/ 15 h 34"/>
                  <a:gd name="T8" fmla="*/ 8 w 25"/>
                  <a:gd name="T9" fmla="*/ 21 h 34"/>
                  <a:gd name="T10" fmla="*/ 0 w 25"/>
                  <a:gd name="T11" fmla="*/ 27 h 34"/>
                  <a:gd name="T12" fmla="*/ 2 w 25"/>
                  <a:gd name="T13" fmla="*/ 34 h 34"/>
                  <a:gd name="T14" fmla="*/ 12 w 25"/>
                  <a:gd name="T15" fmla="*/ 28 h 34"/>
                  <a:gd name="T16" fmla="*/ 20 w 25"/>
                  <a:gd name="T17" fmla="*/ 20 h 34"/>
                  <a:gd name="T18" fmla="*/ 25 w 25"/>
                  <a:gd name="T19" fmla="*/ 9 h 34"/>
                  <a:gd name="T20" fmla="*/ 22 w 25"/>
                  <a:gd name="T21" fmla="*/ 1 h 34"/>
                  <a:gd name="T22" fmla="*/ 22 w 25"/>
                  <a:gd name="T23" fmla="*/ 0 h 34"/>
                  <a:gd name="T24" fmla="*/ 17 w 25"/>
                  <a:gd name="T25"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4">
                    <a:moveTo>
                      <a:pt x="17" y="7"/>
                    </a:moveTo>
                    <a:lnTo>
                      <a:pt x="17" y="6"/>
                    </a:lnTo>
                    <a:lnTo>
                      <a:pt x="18" y="9"/>
                    </a:lnTo>
                    <a:lnTo>
                      <a:pt x="13" y="15"/>
                    </a:lnTo>
                    <a:lnTo>
                      <a:pt x="8" y="21"/>
                    </a:lnTo>
                    <a:lnTo>
                      <a:pt x="0" y="27"/>
                    </a:lnTo>
                    <a:lnTo>
                      <a:pt x="2" y="34"/>
                    </a:lnTo>
                    <a:lnTo>
                      <a:pt x="12" y="28"/>
                    </a:lnTo>
                    <a:lnTo>
                      <a:pt x="20" y="20"/>
                    </a:lnTo>
                    <a:lnTo>
                      <a:pt x="25" y="9"/>
                    </a:lnTo>
                    <a:lnTo>
                      <a:pt x="22" y="1"/>
                    </a:lnTo>
                    <a:lnTo>
                      <a:pt x="22" y="0"/>
                    </a:lnTo>
                    <a:lnTo>
                      <a:pt x="1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4" name="Freeform 548"/>
              <p:cNvSpPr>
                <a:spLocks noChangeAspect="1"/>
              </p:cNvSpPr>
              <p:nvPr/>
            </p:nvSpPr>
            <p:spPr bwMode="auto">
              <a:xfrm>
                <a:off x="777" y="572"/>
                <a:ext cx="6" cy="13"/>
              </a:xfrm>
              <a:custGeom>
                <a:avLst/>
                <a:gdLst>
                  <a:gd name="T0" fmla="*/ 2 w 12"/>
                  <a:gd name="T1" fmla="*/ 0 h 26"/>
                  <a:gd name="T2" fmla="*/ 2 w 12"/>
                  <a:gd name="T3" fmla="*/ 0 h 26"/>
                  <a:gd name="T4" fmla="*/ 1 w 12"/>
                  <a:gd name="T5" fmla="*/ 8 h 26"/>
                  <a:gd name="T6" fmla="*/ 0 w 12"/>
                  <a:gd name="T7" fmla="*/ 14 h 26"/>
                  <a:gd name="T8" fmla="*/ 1 w 12"/>
                  <a:gd name="T9" fmla="*/ 19 h 26"/>
                  <a:gd name="T10" fmla="*/ 7 w 12"/>
                  <a:gd name="T11" fmla="*/ 26 h 26"/>
                  <a:gd name="T12" fmla="*/ 12 w 12"/>
                  <a:gd name="T13" fmla="*/ 19 h 26"/>
                  <a:gd name="T14" fmla="*/ 8 w 12"/>
                  <a:gd name="T15" fmla="*/ 17 h 26"/>
                  <a:gd name="T16" fmla="*/ 9 w 12"/>
                  <a:gd name="T17" fmla="*/ 14 h 26"/>
                  <a:gd name="T18" fmla="*/ 8 w 12"/>
                  <a:gd name="T19" fmla="*/ 8 h 26"/>
                  <a:gd name="T20" fmla="*/ 9 w 12"/>
                  <a:gd name="T21" fmla="*/ 0 h 26"/>
                  <a:gd name="T22" fmla="*/ 9 w 12"/>
                  <a:gd name="T23" fmla="*/ 0 h 26"/>
                  <a:gd name="T24" fmla="*/ 2 w 12"/>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6">
                    <a:moveTo>
                      <a:pt x="2" y="0"/>
                    </a:moveTo>
                    <a:lnTo>
                      <a:pt x="2" y="0"/>
                    </a:lnTo>
                    <a:lnTo>
                      <a:pt x="1" y="8"/>
                    </a:lnTo>
                    <a:lnTo>
                      <a:pt x="0" y="14"/>
                    </a:lnTo>
                    <a:lnTo>
                      <a:pt x="1" y="19"/>
                    </a:lnTo>
                    <a:lnTo>
                      <a:pt x="7" y="26"/>
                    </a:lnTo>
                    <a:lnTo>
                      <a:pt x="12" y="19"/>
                    </a:lnTo>
                    <a:lnTo>
                      <a:pt x="8" y="17"/>
                    </a:lnTo>
                    <a:lnTo>
                      <a:pt x="9" y="14"/>
                    </a:lnTo>
                    <a:lnTo>
                      <a:pt x="8" y="8"/>
                    </a:lnTo>
                    <a:lnTo>
                      <a:pt x="9" y="0"/>
                    </a:lnTo>
                    <a:lnTo>
                      <a:pt x="9"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5" name="Freeform 549"/>
              <p:cNvSpPr>
                <a:spLocks noChangeAspect="1"/>
              </p:cNvSpPr>
              <p:nvPr/>
            </p:nvSpPr>
            <p:spPr bwMode="auto">
              <a:xfrm>
                <a:off x="778" y="563"/>
                <a:ext cx="24" cy="9"/>
              </a:xfrm>
              <a:custGeom>
                <a:avLst/>
                <a:gdLst>
                  <a:gd name="T0" fmla="*/ 42 w 49"/>
                  <a:gd name="T1" fmla="*/ 4 h 18"/>
                  <a:gd name="T2" fmla="*/ 45 w 49"/>
                  <a:gd name="T3" fmla="*/ 0 h 18"/>
                  <a:gd name="T4" fmla="*/ 37 w 49"/>
                  <a:gd name="T5" fmla="*/ 2 h 18"/>
                  <a:gd name="T6" fmla="*/ 30 w 49"/>
                  <a:gd name="T7" fmla="*/ 2 h 18"/>
                  <a:gd name="T8" fmla="*/ 23 w 49"/>
                  <a:gd name="T9" fmla="*/ 3 h 18"/>
                  <a:gd name="T10" fmla="*/ 18 w 49"/>
                  <a:gd name="T11" fmla="*/ 4 h 18"/>
                  <a:gd name="T12" fmla="*/ 12 w 49"/>
                  <a:gd name="T13" fmla="*/ 5 h 18"/>
                  <a:gd name="T14" fmla="*/ 6 w 49"/>
                  <a:gd name="T15" fmla="*/ 6 h 18"/>
                  <a:gd name="T16" fmla="*/ 1 w 49"/>
                  <a:gd name="T17" fmla="*/ 12 h 18"/>
                  <a:gd name="T18" fmla="*/ 0 w 49"/>
                  <a:gd name="T19" fmla="*/ 18 h 18"/>
                  <a:gd name="T20" fmla="*/ 7 w 49"/>
                  <a:gd name="T21" fmla="*/ 18 h 18"/>
                  <a:gd name="T22" fmla="*/ 8 w 49"/>
                  <a:gd name="T23" fmla="*/ 14 h 18"/>
                  <a:gd name="T24" fmla="*/ 11 w 49"/>
                  <a:gd name="T25" fmla="*/ 13 h 18"/>
                  <a:gd name="T26" fmla="*/ 12 w 49"/>
                  <a:gd name="T27" fmla="*/ 12 h 18"/>
                  <a:gd name="T28" fmla="*/ 18 w 49"/>
                  <a:gd name="T29" fmla="*/ 11 h 18"/>
                  <a:gd name="T30" fmla="*/ 23 w 49"/>
                  <a:gd name="T31" fmla="*/ 10 h 18"/>
                  <a:gd name="T32" fmla="*/ 30 w 49"/>
                  <a:gd name="T33" fmla="*/ 8 h 18"/>
                  <a:gd name="T34" fmla="*/ 37 w 49"/>
                  <a:gd name="T35" fmla="*/ 8 h 18"/>
                  <a:gd name="T36" fmla="*/ 45 w 49"/>
                  <a:gd name="T37" fmla="*/ 7 h 18"/>
                  <a:gd name="T38" fmla="*/ 49 w 49"/>
                  <a:gd name="T39" fmla="*/ 4 h 18"/>
                  <a:gd name="T40" fmla="*/ 45 w 49"/>
                  <a:gd name="T41" fmla="*/ 7 h 18"/>
                  <a:gd name="T42" fmla="*/ 48 w 49"/>
                  <a:gd name="T43" fmla="*/ 6 h 18"/>
                  <a:gd name="T44" fmla="*/ 49 w 49"/>
                  <a:gd name="T45" fmla="*/ 4 h 18"/>
                  <a:gd name="T46" fmla="*/ 48 w 49"/>
                  <a:gd name="T47" fmla="*/ 2 h 18"/>
                  <a:gd name="T48" fmla="*/ 45 w 49"/>
                  <a:gd name="T49" fmla="*/ 0 h 18"/>
                  <a:gd name="T50" fmla="*/ 42 w 49"/>
                  <a:gd name="T51"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8">
                    <a:moveTo>
                      <a:pt x="42" y="4"/>
                    </a:moveTo>
                    <a:lnTo>
                      <a:pt x="45" y="0"/>
                    </a:lnTo>
                    <a:lnTo>
                      <a:pt x="37" y="2"/>
                    </a:lnTo>
                    <a:lnTo>
                      <a:pt x="30" y="2"/>
                    </a:lnTo>
                    <a:lnTo>
                      <a:pt x="23" y="3"/>
                    </a:lnTo>
                    <a:lnTo>
                      <a:pt x="18" y="4"/>
                    </a:lnTo>
                    <a:lnTo>
                      <a:pt x="12" y="5"/>
                    </a:lnTo>
                    <a:lnTo>
                      <a:pt x="6" y="6"/>
                    </a:lnTo>
                    <a:lnTo>
                      <a:pt x="1" y="12"/>
                    </a:lnTo>
                    <a:lnTo>
                      <a:pt x="0" y="18"/>
                    </a:lnTo>
                    <a:lnTo>
                      <a:pt x="7" y="18"/>
                    </a:lnTo>
                    <a:lnTo>
                      <a:pt x="8" y="14"/>
                    </a:lnTo>
                    <a:lnTo>
                      <a:pt x="11" y="13"/>
                    </a:lnTo>
                    <a:lnTo>
                      <a:pt x="12" y="12"/>
                    </a:lnTo>
                    <a:lnTo>
                      <a:pt x="18" y="11"/>
                    </a:lnTo>
                    <a:lnTo>
                      <a:pt x="23" y="10"/>
                    </a:lnTo>
                    <a:lnTo>
                      <a:pt x="30" y="8"/>
                    </a:lnTo>
                    <a:lnTo>
                      <a:pt x="37" y="8"/>
                    </a:lnTo>
                    <a:lnTo>
                      <a:pt x="45" y="7"/>
                    </a:lnTo>
                    <a:lnTo>
                      <a:pt x="49" y="4"/>
                    </a:lnTo>
                    <a:lnTo>
                      <a:pt x="45" y="7"/>
                    </a:lnTo>
                    <a:lnTo>
                      <a:pt x="48" y="6"/>
                    </a:lnTo>
                    <a:lnTo>
                      <a:pt x="49" y="4"/>
                    </a:lnTo>
                    <a:lnTo>
                      <a:pt x="48" y="2"/>
                    </a:lnTo>
                    <a:lnTo>
                      <a:pt x="45" y="0"/>
                    </a:lnTo>
                    <a:lnTo>
                      <a:pt x="4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6" name="Freeform 550"/>
              <p:cNvSpPr>
                <a:spLocks noChangeAspect="1"/>
              </p:cNvSpPr>
              <p:nvPr/>
            </p:nvSpPr>
            <p:spPr bwMode="auto">
              <a:xfrm>
                <a:off x="775" y="556"/>
                <a:ext cx="27" cy="9"/>
              </a:xfrm>
              <a:custGeom>
                <a:avLst/>
                <a:gdLst>
                  <a:gd name="T0" fmla="*/ 3 w 56"/>
                  <a:gd name="T1" fmla="*/ 15 h 17"/>
                  <a:gd name="T2" fmla="*/ 3 w 56"/>
                  <a:gd name="T3" fmla="*/ 15 h 17"/>
                  <a:gd name="T4" fmla="*/ 8 w 56"/>
                  <a:gd name="T5" fmla="*/ 12 h 17"/>
                  <a:gd name="T6" fmla="*/ 15 w 56"/>
                  <a:gd name="T7" fmla="*/ 10 h 17"/>
                  <a:gd name="T8" fmla="*/ 23 w 56"/>
                  <a:gd name="T9" fmla="*/ 9 h 17"/>
                  <a:gd name="T10" fmla="*/ 31 w 56"/>
                  <a:gd name="T11" fmla="*/ 7 h 17"/>
                  <a:gd name="T12" fmla="*/ 38 w 56"/>
                  <a:gd name="T13" fmla="*/ 8 h 17"/>
                  <a:gd name="T14" fmla="*/ 44 w 56"/>
                  <a:gd name="T15" fmla="*/ 9 h 17"/>
                  <a:gd name="T16" fmla="*/ 46 w 56"/>
                  <a:gd name="T17" fmla="*/ 12 h 17"/>
                  <a:gd name="T18" fmla="*/ 49 w 56"/>
                  <a:gd name="T19" fmla="*/ 17 h 17"/>
                  <a:gd name="T20" fmla="*/ 56 w 56"/>
                  <a:gd name="T21" fmla="*/ 17 h 17"/>
                  <a:gd name="T22" fmla="*/ 53 w 56"/>
                  <a:gd name="T23" fmla="*/ 8 h 17"/>
                  <a:gd name="T24" fmla="*/ 46 w 56"/>
                  <a:gd name="T25" fmla="*/ 2 h 17"/>
                  <a:gd name="T26" fmla="*/ 38 w 56"/>
                  <a:gd name="T27" fmla="*/ 1 h 17"/>
                  <a:gd name="T28" fmla="*/ 31 w 56"/>
                  <a:gd name="T29" fmla="*/ 0 h 17"/>
                  <a:gd name="T30" fmla="*/ 23 w 56"/>
                  <a:gd name="T31" fmla="*/ 2 h 17"/>
                  <a:gd name="T32" fmla="*/ 15 w 56"/>
                  <a:gd name="T33" fmla="*/ 3 h 17"/>
                  <a:gd name="T34" fmla="*/ 6 w 56"/>
                  <a:gd name="T35" fmla="*/ 5 h 17"/>
                  <a:gd name="T36" fmla="*/ 0 w 56"/>
                  <a:gd name="T37" fmla="*/ 8 h 17"/>
                  <a:gd name="T38" fmla="*/ 0 w 56"/>
                  <a:gd name="T39" fmla="*/ 8 h 17"/>
                  <a:gd name="T40" fmla="*/ 3 w 56"/>
                  <a:gd name="T4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17">
                    <a:moveTo>
                      <a:pt x="3" y="15"/>
                    </a:moveTo>
                    <a:lnTo>
                      <a:pt x="3" y="15"/>
                    </a:lnTo>
                    <a:lnTo>
                      <a:pt x="8" y="12"/>
                    </a:lnTo>
                    <a:lnTo>
                      <a:pt x="15" y="10"/>
                    </a:lnTo>
                    <a:lnTo>
                      <a:pt x="23" y="9"/>
                    </a:lnTo>
                    <a:lnTo>
                      <a:pt x="31" y="7"/>
                    </a:lnTo>
                    <a:lnTo>
                      <a:pt x="38" y="8"/>
                    </a:lnTo>
                    <a:lnTo>
                      <a:pt x="44" y="9"/>
                    </a:lnTo>
                    <a:lnTo>
                      <a:pt x="46" y="12"/>
                    </a:lnTo>
                    <a:lnTo>
                      <a:pt x="49" y="17"/>
                    </a:lnTo>
                    <a:lnTo>
                      <a:pt x="56" y="17"/>
                    </a:lnTo>
                    <a:lnTo>
                      <a:pt x="53" y="8"/>
                    </a:lnTo>
                    <a:lnTo>
                      <a:pt x="46" y="2"/>
                    </a:lnTo>
                    <a:lnTo>
                      <a:pt x="38" y="1"/>
                    </a:lnTo>
                    <a:lnTo>
                      <a:pt x="31" y="0"/>
                    </a:lnTo>
                    <a:lnTo>
                      <a:pt x="23" y="2"/>
                    </a:lnTo>
                    <a:lnTo>
                      <a:pt x="15" y="3"/>
                    </a:lnTo>
                    <a:lnTo>
                      <a:pt x="6" y="5"/>
                    </a:lnTo>
                    <a:lnTo>
                      <a:pt x="0" y="8"/>
                    </a:lnTo>
                    <a:lnTo>
                      <a:pt x="0" y="8"/>
                    </a:lnTo>
                    <a:lnTo>
                      <a:pt x="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7" name="Freeform 551"/>
              <p:cNvSpPr>
                <a:spLocks noChangeAspect="1"/>
              </p:cNvSpPr>
              <p:nvPr/>
            </p:nvSpPr>
            <p:spPr bwMode="auto">
              <a:xfrm>
                <a:off x="762" y="560"/>
                <a:ext cx="14" cy="20"/>
              </a:xfrm>
              <a:custGeom>
                <a:avLst/>
                <a:gdLst>
                  <a:gd name="T0" fmla="*/ 7 w 28"/>
                  <a:gd name="T1" fmla="*/ 39 h 39"/>
                  <a:gd name="T2" fmla="*/ 7 w 28"/>
                  <a:gd name="T3" fmla="*/ 39 h 39"/>
                  <a:gd name="T4" fmla="*/ 9 w 28"/>
                  <a:gd name="T5" fmla="*/ 31 h 39"/>
                  <a:gd name="T6" fmla="*/ 14 w 28"/>
                  <a:gd name="T7" fmla="*/ 20 h 39"/>
                  <a:gd name="T8" fmla="*/ 20 w 28"/>
                  <a:gd name="T9" fmla="*/ 11 h 39"/>
                  <a:gd name="T10" fmla="*/ 28 w 28"/>
                  <a:gd name="T11" fmla="*/ 7 h 39"/>
                  <a:gd name="T12" fmla="*/ 25 w 28"/>
                  <a:gd name="T13" fmla="*/ 0 h 39"/>
                  <a:gd name="T14" fmla="*/ 15 w 28"/>
                  <a:gd name="T15" fmla="*/ 7 h 39"/>
                  <a:gd name="T16" fmla="*/ 7 w 28"/>
                  <a:gd name="T17" fmla="*/ 18 h 39"/>
                  <a:gd name="T18" fmla="*/ 2 w 28"/>
                  <a:gd name="T19" fmla="*/ 28 h 39"/>
                  <a:gd name="T20" fmla="*/ 0 w 28"/>
                  <a:gd name="T21" fmla="*/ 39 h 39"/>
                  <a:gd name="T22" fmla="*/ 0 w 28"/>
                  <a:gd name="T23" fmla="*/ 39 h 39"/>
                  <a:gd name="T24" fmla="*/ 7 w 28"/>
                  <a:gd name="T2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9">
                    <a:moveTo>
                      <a:pt x="7" y="39"/>
                    </a:moveTo>
                    <a:lnTo>
                      <a:pt x="7" y="39"/>
                    </a:lnTo>
                    <a:lnTo>
                      <a:pt x="9" y="31"/>
                    </a:lnTo>
                    <a:lnTo>
                      <a:pt x="14" y="20"/>
                    </a:lnTo>
                    <a:lnTo>
                      <a:pt x="20" y="11"/>
                    </a:lnTo>
                    <a:lnTo>
                      <a:pt x="28" y="7"/>
                    </a:lnTo>
                    <a:lnTo>
                      <a:pt x="25" y="0"/>
                    </a:lnTo>
                    <a:lnTo>
                      <a:pt x="15" y="7"/>
                    </a:lnTo>
                    <a:lnTo>
                      <a:pt x="7" y="18"/>
                    </a:lnTo>
                    <a:lnTo>
                      <a:pt x="2" y="28"/>
                    </a:lnTo>
                    <a:lnTo>
                      <a:pt x="0" y="39"/>
                    </a:lnTo>
                    <a:lnTo>
                      <a:pt x="0" y="39"/>
                    </a:lnTo>
                    <a:lnTo>
                      <a:pt x="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8" name="Freeform 552"/>
              <p:cNvSpPr>
                <a:spLocks noChangeAspect="1"/>
              </p:cNvSpPr>
              <p:nvPr/>
            </p:nvSpPr>
            <p:spPr bwMode="auto">
              <a:xfrm>
                <a:off x="749" y="580"/>
                <a:ext cx="16" cy="8"/>
              </a:xfrm>
              <a:custGeom>
                <a:avLst/>
                <a:gdLst>
                  <a:gd name="T0" fmla="*/ 0 w 32"/>
                  <a:gd name="T1" fmla="*/ 16 h 16"/>
                  <a:gd name="T2" fmla="*/ 0 w 32"/>
                  <a:gd name="T3" fmla="*/ 16 h 16"/>
                  <a:gd name="T4" fmla="*/ 11 w 32"/>
                  <a:gd name="T5" fmla="*/ 14 h 16"/>
                  <a:gd name="T6" fmla="*/ 22 w 32"/>
                  <a:gd name="T7" fmla="*/ 12 h 16"/>
                  <a:gd name="T8" fmla="*/ 30 w 32"/>
                  <a:gd name="T9" fmla="*/ 8 h 16"/>
                  <a:gd name="T10" fmla="*/ 32 w 32"/>
                  <a:gd name="T11" fmla="*/ 0 h 16"/>
                  <a:gd name="T12" fmla="*/ 25 w 32"/>
                  <a:gd name="T13" fmla="*/ 0 h 16"/>
                  <a:gd name="T14" fmla="*/ 23 w 32"/>
                  <a:gd name="T15" fmla="*/ 3 h 16"/>
                  <a:gd name="T16" fmla="*/ 19 w 32"/>
                  <a:gd name="T17" fmla="*/ 6 h 16"/>
                  <a:gd name="T18" fmla="*/ 11 w 32"/>
                  <a:gd name="T19" fmla="*/ 7 h 16"/>
                  <a:gd name="T20" fmla="*/ 0 w 32"/>
                  <a:gd name="T21" fmla="*/ 7 h 16"/>
                  <a:gd name="T22" fmla="*/ 0 w 32"/>
                  <a:gd name="T23" fmla="*/ 7 h 16"/>
                  <a:gd name="T24" fmla="*/ 0 w 32"/>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6">
                    <a:moveTo>
                      <a:pt x="0" y="16"/>
                    </a:moveTo>
                    <a:lnTo>
                      <a:pt x="0" y="16"/>
                    </a:lnTo>
                    <a:lnTo>
                      <a:pt x="11" y="14"/>
                    </a:lnTo>
                    <a:lnTo>
                      <a:pt x="22" y="12"/>
                    </a:lnTo>
                    <a:lnTo>
                      <a:pt x="30" y="8"/>
                    </a:lnTo>
                    <a:lnTo>
                      <a:pt x="32" y="0"/>
                    </a:lnTo>
                    <a:lnTo>
                      <a:pt x="25" y="0"/>
                    </a:lnTo>
                    <a:lnTo>
                      <a:pt x="23" y="3"/>
                    </a:lnTo>
                    <a:lnTo>
                      <a:pt x="19" y="6"/>
                    </a:lnTo>
                    <a:lnTo>
                      <a:pt x="11" y="7"/>
                    </a:lnTo>
                    <a:lnTo>
                      <a:pt x="0" y="7"/>
                    </a:lnTo>
                    <a:lnTo>
                      <a:pt x="0" y="7"/>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49" name="Freeform 553"/>
              <p:cNvSpPr>
                <a:spLocks noChangeAspect="1"/>
              </p:cNvSpPr>
              <p:nvPr/>
            </p:nvSpPr>
            <p:spPr bwMode="auto">
              <a:xfrm>
                <a:off x="742" y="583"/>
                <a:ext cx="7" cy="16"/>
              </a:xfrm>
              <a:custGeom>
                <a:avLst/>
                <a:gdLst>
                  <a:gd name="T0" fmla="*/ 13 w 14"/>
                  <a:gd name="T1" fmla="*/ 24 h 31"/>
                  <a:gd name="T2" fmla="*/ 11 w 14"/>
                  <a:gd name="T3" fmla="*/ 24 h 31"/>
                  <a:gd name="T4" fmla="*/ 10 w 14"/>
                  <a:gd name="T5" fmla="*/ 20 h 31"/>
                  <a:gd name="T6" fmla="*/ 7 w 14"/>
                  <a:gd name="T7" fmla="*/ 16 h 31"/>
                  <a:gd name="T8" fmla="*/ 7 w 14"/>
                  <a:gd name="T9" fmla="*/ 10 h 31"/>
                  <a:gd name="T10" fmla="*/ 14 w 14"/>
                  <a:gd name="T11" fmla="*/ 9 h 31"/>
                  <a:gd name="T12" fmla="*/ 14 w 14"/>
                  <a:gd name="T13" fmla="*/ 0 h 31"/>
                  <a:gd name="T14" fmla="*/ 2 w 14"/>
                  <a:gd name="T15" fmla="*/ 5 h 31"/>
                  <a:gd name="T16" fmla="*/ 0 w 14"/>
                  <a:gd name="T17" fmla="*/ 16 h 31"/>
                  <a:gd name="T18" fmla="*/ 3 w 14"/>
                  <a:gd name="T19" fmla="*/ 25 h 31"/>
                  <a:gd name="T20" fmla="*/ 11 w 14"/>
                  <a:gd name="T21" fmla="*/ 31 h 31"/>
                  <a:gd name="T22" fmla="*/ 10 w 14"/>
                  <a:gd name="T23" fmla="*/ 31 h 31"/>
                  <a:gd name="T24" fmla="*/ 13 w 14"/>
                  <a:gd name="T2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31">
                    <a:moveTo>
                      <a:pt x="13" y="24"/>
                    </a:moveTo>
                    <a:lnTo>
                      <a:pt x="11" y="24"/>
                    </a:lnTo>
                    <a:lnTo>
                      <a:pt x="10" y="20"/>
                    </a:lnTo>
                    <a:lnTo>
                      <a:pt x="7" y="16"/>
                    </a:lnTo>
                    <a:lnTo>
                      <a:pt x="7" y="10"/>
                    </a:lnTo>
                    <a:lnTo>
                      <a:pt x="14" y="9"/>
                    </a:lnTo>
                    <a:lnTo>
                      <a:pt x="14" y="0"/>
                    </a:lnTo>
                    <a:lnTo>
                      <a:pt x="2" y="5"/>
                    </a:lnTo>
                    <a:lnTo>
                      <a:pt x="0" y="16"/>
                    </a:lnTo>
                    <a:lnTo>
                      <a:pt x="3" y="25"/>
                    </a:lnTo>
                    <a:lnTo>
                      <a:pt x="11" y="31"/>
                    </a:lnTo>
                    <a:lnTo>
                      <a:pt x="10" y="31"/>
                    </a:lnTo>
                    <a:lnTo>
                      <a:pt x="13"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0" name="Freeform 554"/>
              <p:cNvSpPr>
                <a:spLocks noChangeAspect="1"/>
              </p:cNvSpPr>
              <p:nvPr/>
            </p:nvSpPr>
            <p:spPr bwMode="auto">
              <a:xfrm>
                <a:off x="748" y="595"/>
                <a:ext cx="5" cy="14"/>
              </a:xfrm>
              <a:custGeom>
                <a:avLst/>
                <a:gdLst>
                  <a:gd name="T0" fmla="*/ 6 w 12"/>
                  <a:gd name="T1" fmla="*/ 28 h 28"/>
                  <a:gd name="T2" fmla="*/ 6 w 12"/>
                  <a:gd name="T3" fmla="*/ 28 h 28"/>
                  <a:gd name="T4" fmla="*/ 12 w 12"/>
                  <a:gd name="T5" fmla="*/ 19 h 28"/>
                  <a:gd name="T6" fmla="*/ 12 w 12"/>
                  <a:gd name="T7" fmla="*/ 11 h 28"/>
                  <a:gd name="T8" fmla="*/ 9 w 12"/>
                  <a:gd name="T9" fmla="*/ 5 h 28"/>
                  <a:gd name="T10" fmla="*/ 3 w 12"/>
                  <a:gd name="T11" fmla="*/ 0 h 28"/>
                  <a:gd name="T12" fmla="*/ 0 w 12"/>
                  <a:gd name="T13" fmla="*/ 7 h 28"/>
                  <a:gd name="T14" fmla="*/ 3 w 12"/>
                  <a:gd name="T15" fmla="*/ 9 h 28"/>
                  <a:gd name="T16" fmla="*/ 5 w 12"/>
                  <a:gd name="T17" fmla="*/ 11 h 28"/>
                  <a:gd name="T18" fmla="*/ 5 w 12"/>
                  <a:gd name="T19" fmla="*/ 17 h 28"/>
                  <a:gd name="T20" fmla="*/ 1 w 12"/>
                  <a:gd name="T21" fmla="*/ 23 h 28"/>
                  <a:gd name="T22" fmla="*/ 1 w 12"/>
                  <a:gd name="T23" fmla="*/ 23 h 28"/>
                  <a:gd name="T24" fmla="*/ 6 w 12"/>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8">
                    <a:moveTo>
                      <a:pt x="6" y="28"/>
                    </a:moveTo>
                    <a:lnTo>
                      <a:pt x="6" y="28"/>
                    </a:lnTo>
                    <a:lnTo>
                      <a:pt x="12" y="19"/>
                    </a:lnTo>
                    <a:lnTo>
                      <a:pt x="12" y="11"/>
                    </a:lnTo>
                    <a:lnTo>
                      <a:pt x="9" y="5"/>
                    </a:lnTo>
                    <a:lnTo>
                      <a:pt x="3" y="0"/>
                    </a:lnTo>
                    <a:lnTo>
                      <a:pt x="0" y="7"/>
                    </a:lnTo>
                    <a:lnTo>
                      <a:pt x="3" y="9"/>
                    </a:lnTo>
                    <a:lnTo>
                      <a:pt x="5" y="11"/>
                    </a:lnTo>
                    <a:lnTo>
                      <a:pt x="5" y="17"/>
                    </a:lnTo>
                    <a:lnTo>
                      <a:pt x="1" y="23"/>
                    </a:lnTo>
                    <a:lnTo>
                      <a:pt x="1" y="23"/>
                    </a:lnTo>
                    <a:lnTo>
                      <a:pt x="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1" name="Freeform 555"/>
              <p:cNvSpPr>
                <a:spLocks noChangeAspect="1"/>
              </p:cNvSpPr>
              <p:nvPr/>
            </p:nvSpPr>
            <p:spPr bwMode="auto">
              <a:xfrm>
                <a:off x="746" y="607"/>
                <a:ext cx="14" cy="12"/>
              </a:xfrm>
              <a:custGeom>
                <a:avLst/>
                <a:gdLst>
                  <a:gd name="T0" fmla="*/ 29 w 29"/>
                  <a:gd name="T1" fmla="*/ 23 h 24"/>
                  <a:gd name="T2" fmla="*/ 25 w 29"/>
                  <a:gd name="T3" fmla="*/ 17 h 24"/>
                  <a:gd name="T4" fmla="*/ 14 w 29"/>
                  <a:gd name="T5" fmla="*/ 17 h 24"/>
                  <a:gd name="T6" fmla="*/ 8 w 29"/>
                  <a:gd name="T7" fmla="*/ 14 h 24"/>
                  <a:gd name="T8" fmla="*/ 7 w 29"/>
                  <a:gd name="T9" fmla="*/ 10 h 24"/>
                  <a:gd name="T10" fmla="*/ 9 w 29"/>
                  <a:gd name="T11" fmla="*/ 5 h 24"/>
                  <a:gd name="T12" fmla="*/ 4 w 29"/>
                  <a:gd name="T13" fmla="*/ 0 h 24"/>
                  <a:gd name="T14" fmla="*/ 0 w 29"/>
                  <a:gd name="T15" fmla="*/ 10 h 24"/>
                  <a:gd name="T16" fmla="*/ 3 w 29"/>
                  <a:gd name="T17" fmla="*/ 18 h 24"/>
                  <a:gd name="T18" fmla="*/ 14 w 29"/>
                  <a:gd name="T19" fmla="*/ 24 h 24"/>
                  <a:gd name="T20" fmla="*/ 25 w 29"/>
                  <a:gd name="T21" fmla="*/ 24 h 24"/>
                  <a:gd name="T22" fmla="*/ 22 w 29"/>
                  <a:gd name="T23" fmla="*/ 18 h 24"/>
                  <a:gd name="T24" fmla="*/ 25 w 29"/>
                  <a:gd name="T25" fmla="*/ 24 h 24"/>
                  <a:gd name="T26" fmla="*/ 27 w 29"/>
                  <a:gd name="T27" fmla="*/ 23 h 24"/>
                  <a:gd name="T28" fmla="*/ 29 w 29"/>
                  <a:gd name="T29" fmla="*/ 21 h 24"/>
                  <a:gd name="T30" fmla="*/ 27 w 29"/>
                  <a:gd name="T31" fmla="*/ 18 h 24"/>
                  <a:gd name="T32" fmla="*/ 25 w 29"/>
                  <a:gd name="T33" fmla="*/ 17 h 24"/>
                  <a:gd name="T34" fmla="*/ 29 w 29"/>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4">
                    <a:moveTo>
                      <a:pt x="29" y="23"/>
                    </a:moveTo>
                    <a:lnTo>
                      <a:pt x="25" y="17"/>
                    </a:lnTo>
                    <a:lnTo>
                      <a:pt x="14" y="17"/>
                    </a:lnTo>
                    <a:lnTo>
                      <a:pt x="8" y="14"/>
                    </a:lnTo>
                    <a:lnTo>
                      <a:pt x="7" y="10"/>
                    </a:lnTo>
                    <a:lnTo>
                      <a:pt x="9" y="5"/>
                    </a:lnTo>
                    <a:lnTo>
                      <a:pt x="4" y="0"/>
                    </a:lnTo>
                    <a:lnTo>
                      <a:pt x="0" y="10"/>
                    </a:lnTo>
                    <a:lnTo>
                      <a:pt x="3" y="18"/>
                    </a:lnTo>
                    <a:lnTo>
                      <a:pt x="14" y="24"/>
                    </a:lnTo>
                    <a:lnTo>
                      <a:pt x="25" y="24"/>
                    </a:lnTo>
                    <a:lnTo>
                      <a:pt x="22" y="18"/>
                    </a:lnTo>
                    <a:lnTo>
                      <a:pt x="25" y="24"/>
                    </a:lnTo>
                    <a:lnTo>
                      <a:pt x="27" y="23"/>
                    </a:lnTo>
                    <a:lnTo>
                      <a:pt x="29" y="21"/>
                    </a:lnTo>
                    <a:lnTo>
                      <a:pt x="27" y="18"/>
                    </a:lnTo>
                    <a:lnTo>
                      <a:pt x="25" y="17"/>
                    </a:lnTo>
                    <a:lnTo>
                      <a:pt x="2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2" name="Freeform 556"/>
              <p:cNvSpPr>
                <a:spLocks noChangeAspect="1"/>
              </p:cNvSpPr>
              <p:nvPr/>
            </p:nvSpPr>
            <p:spPr bwMode="auto">
              <a:xfrm>
                <a:off x="740" y="611"/>
                <a:ext cx="20" cy="14"/>
              </a:xfrm>
              <a:custGeom>
                <a:avLst/>
                <a:gdLst>
                  <a:gd name="T0" fmla="*/ 2 w 42"/>
                  <a:gd name="T1" fmla="*/ 1 h 29"/>
                  <a:gd name="T2" fmla="*/ 2 w 42"/>
                  <a:gd name="T3" fmla="*/ 0 h 29"/>
                  <a:gd name="T4" fmla="*/ 0 w 42"/>
                  <a:gd name="T5" fmla="*/ 6 h 29"/>
                  <a:gd name="T6" fmla="*/ 2 w 42"/>
                  <a:gd name="T7" fmla="*/ 13 h 29"/>
                  <a:gd name="T8" fmla="*/ 5 w 42"/>
                  <a:gd name="T9" fmla="*/ 20 h 29"/>
                  <a:gd name="T10" fmla="*/ 11 w 42"/>
                  <a:gd name="T11" fmla="*/ 25 h 29"/>
                  <a:gd name="T12" fmla="*/ 16 w 42"/>
                  <a:gd name="T13" fmla="*/ 29 h 29"/>
                  <a:gd name="T14" fmla="*/ 24 w 42"/>
                  <a:gd name="T15" fmla="*/ 29 h 29"/>
                  <a:gd name="T16" fmla="*/ 32 w 42"/>
                  <a:gd name="T17" fmla="*/ 25 h 29"/>
                  <a:gd name="T18" fmla="*/ 42 w 42"/>
                  <a:gd name="T19" fmla="*/ 15 h 29"/>
                  <a:gd name="T20" fmla="*/ 35 w 42"/>
                  <a:gd name="T21" fmla="*/ 10 h 29"/>
                  <a:gd name="T22" fmla="*/ 28 w 42"/>
                  <a:gd name="T23" fmla="*/ 18 h 29"/>
                  <a:gd name="T24" fmla="*/ 22 w 42"/>
                  <a:gd name="T25" fmla="*/ 22 h 29"/>
                  <a:gd name="T26" fmla="*/ 19 w 42"/>
                  <a:gd name="T27" fmla="*/ 22 h 29"/>
                  <a:gd name="T28" fmla="*/ 15 w 42"/>
                  <a:gd name="T29" fmla="*/ 18 h 29"/>
                  <a:gd name="T30" fmla="*/ 12 w 42"/>
                  <a:gd name="T31" fmla="*/ 15 h 29"/>
                  <a:gd name="T32" fmla="*/ 9 w 42"/>
                  <a:gd name="T33" fmla="*/ 10 h 29"/>
                  <a:gd name="T34" fmla="*/ 9 w 42"/>
                  <a:gd name="T35" fmla="*/ 6 h 29"/>
                  <a:gd name="T36" fmla="*/ 9 w 42"/>
                  <a:gd name="T37" fmla="*/ 5 h 29"/>
                  <a:gd name="T38" fmla="*/ 9 w 42"/>
                  <a:gd name="T39" fmla="*/ 3 h 29"/>
                  <a:gd name="T40" fmla="*/ 2 w 42"/>
                  <a:gd name="T41"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29">
                    <a:moveTo>
                      <a:pt x="2" y="1"/>
                    </a:moveTo>
                    <a:lnTo>
                      <a:pt x="2" y="0"/>
                    </a:lnTo>
                    <a:lnTo>
                      <a:pt x="0" y="6"/>
                    </a:lnTo>
                    <a:lnTo>
                      <a:pt x="2" y="13"/>
                    </a:lnTo>
                    <a:lnTo>
                      <a:pt x="5" y="20"/>
                    </a:lnTo>
                    <a:lnTo>
                      <a:pt x="11" y="25"/>
                    </a:lnTo>
                    <a:lnTo>
                      <a:pt x="16" y="29"/>
                    </a:lnTo>
                    <a:lnTo>
                      <a:pt x="24" y="29"/>
                    </a:lnTo>
                    <a:lnTo>
                      <a:pt x="32" y="25"/>
                    </a:lnTo>
                    <a:lnTo>
                      <a:pt x="42" y="15"/>
                    </a:lnTo>
                    <a:lnTo>
                      <a:pt x="35" y="10"/>
                    </a:lnTo>
                    <a:lnTo>
                      <a:pt x="28" y="18"/>
                    </a:lnTo>
                    <a:lnTo>
                      <a:pt x="22" y="22"/>
                    </a:lnTo>
                    <a:lnTo>
                      <a:pt x="19" y="22"/>
                    </a:lnTo>
                    <a:lnTo>
                      <a:pt x="15" y="18"/>
                    </a:lnTo>
                    <a:lnTo>
                      <a:pt x="12" y="15"/>
                    </a:lnTo>
                    <a:lnTo>
                      <a:pt x="9" y="10"/>
                    </a:lnTo>
                    <a:lnTo>
                      <a:pt x="9" y="6"/>
                    </a:lnTo>
                    <a:lnTo>
                      <a:pt x="9" y="5"/>
                    </a:lnTo>
                    <a:lnTo>
                      <a:pt x="9" y="3"/>
                    </a:ln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3" name="Freeform 557"/>
              <p:cNvSpPr>
                <a:spLocks noChangeAspect="1"/>
              </p:cNvSpPr>
              <p:nvPr/>
            </p:nvSpPr>
            <p:spPr bwMode="auto">
              <a:xfrm>
                <a:off x="741" y="598"/>
                <a:ext cx="7" cy="15"/>
              </a:xfrm>
              <a:custGeom>
                <a:avLst/>
                <a:gdLst>
                  <a:gd name="T0" fmla="*/ 0 w 14"/>
                  <a:gd name="T1" fmla="*/ 6 h 29"/>
                  <a:gd name="T2" fmla="*/ 0 w 14"/>
                  <a:gd name="T3" fmla="*/ 6 h 29"/>
                  <a:gd name="T4" fmla="*/ 6 w 14"/>
                  <a:gd name="T5" fmla="*/ 12 h 29"/>
                  <a:gd name="T6" fmla="*/ 7 w 14"/>
                  <a:gd name="T7" fmla="*/ 16 h 29"/>
                  <a:gd name="T8" fmla="*/ 4 w 14"/>
                  <a:gd name="T9" fmla="*/ 21 h 29"/>
                  <a:gd name="T10" fmla="*/ 0 w 14"/>
                  <a:gd name="T11" fmla="*/ 27 h 29"/>
                  <a:gd name="T12" fmla="*/ 7 w 14"/>
                  <a:gd name="T13" fmla="*/ 29 h 29"/>
                  <a:gd name="T14" fmla="*/ 11 w 14"/>
                  <a:gd name="T15" fmla="*/ 24 h 29"/>
                  <a:gd name="T16" fmla="*/ 14 w 14"/>
                  <a:gd name="T17" fmla="*/ 16 h 29"/>
                  <a:gd name="T18" fmla="*/ 13 w 14"/>
                  <a:gd name="T19" fmla="*/ 8 h 29"/>
                  <a:gd name="T20" fmla="*/ 3 w 14"/>
                  <a:gd name="T21" fmla="*/ 0 h 29"/>
                  <a:gd name="T22" fmla="*/ 3 w 14"/>
                  <a:gd name="T23" fmla="*/ 0 h 29"/>
                  <a:gd name="T24" fmla="*/ 0 w 14"/>
                  <a:gd name="T25"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9">
                    <a:moveTo>
                      <a:pt x="0" y="6"/>
                    </a:moveTo>
                    <a:lnTo>
                      <a:pt x="0" y="6"/>
                    </a:lnTo>
                    <a:lnTo>
                      <a:pt x="6" y="12"/>
                    </a:lnTo>
                    <a:lnTo>
                      <a:pt x="7" y="16"/>
                    </a:lnTo>
                    <a:lnTo>
                      <a:pt x="4" y="21"/>
                    </a:lnTo>
                    <a:lnTo>
                      <a:pt x="0" y="27"/>
                    </a:lnTo>
                    <a:lnTo>
                      <a:pt x="7" y="29"/>
                    </a:lnTo>
                    <a:lnTo>
                      <a:pt x="11" y="24"/>
                    </a:lnTo>
                    <a:lnTo>
                      <a:pt x="14" y="16"/>
                    </a:lnTo>
                    <a:lnTo>
                      <a:pt x="13" y="8"/>
                    </a:lnTo>
                    <a:lnTo>
                      <a:pt x="3" y="0"/>
                    </a:lnTo>
                    <a:lnTo>
                      <a:pt x="3"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4" name="Freeform 558"/>
              <p:cNvSpPr>
                <a:spLocks noChangeAspect="1"/>
              </p:cNvSpPr>
              <p:nvPr/>
            </p:nvSpPr>
            <p:spPr bwMode="auto">
              <a:xfrm>
                <a:off x="736" y="586"/>
                <a:ext cx="6" cy="15"/>
              </a:xfrm>
              <a:custGeom>
                <a:avLst/>
                <a:gdLst>
                  <a:gd name="T0" fmla="*/ 5 w 14"/>
                  <a:gd name="T1" fmla="*/ 0 h 31"/>
                  <a:gd name="T2" fmla="*/ 5 w 14"/>
                  <a:gd name="T3" fmla="*/ 0 h 31"/>
                  <a:gd name="T4" fmla="*/ 4 w 14"/>
                  <a:gd name="T5" fmla="*/ 8 h 31"/>
                  <a:gd name="T6" fmla="*/ 0 w 14"/>
                  <a:gd name="T7" fmla="*/ 15 h 31"/>
                  <a:gd name="T8" fmla="*/ 0 w 14"/>
                  <a:gd name="T9" fmla="*/ 25 h 31"/>
                  <a:gd name="T10" fmla="*/ 10 w 14"/>
                  <a:gd name="T11" fmla="*/ 31 h 31"/>
                  <a:gd name="T12" fmla="*/ 13 w 14"/>
                  <a:gd name="T13" fmla="*/ 25 h 31"/>
                  <a:gd name="T14" fmla="*/ 7 w 14"/>
                  <a:gd name="T15" fmla="*/ 20 h 31"/>
                  <a:gd name="T16" fmla="*/ 7 w 14"/>
                  <a:gd name="T17" fmla="*/ 18 h 31"/>
                  <a:gd name="T18" fmla="*/ 10 w 14"/>
                  <a:gd name="T19" fmla="*/ 11 h 31"/>
                  <a:gd name="T20" fmla="*/ 14 w 14"/>
                  <a:gd name="T21" fmla="*/ 0 h 31"/>
                  <a:gd name="T22" fmla="*/ 14 w 14"/>
                  <a:gd name="T23" fmla="*/ 0 h 31"/>
                  <a:gd name="T24" fmla="*/ 5 w 14"/>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31">
                    <a:moveTo>
                      <a:pt x="5" y="0"/>
                    </a:moveTo>
                    <a:lnTo>
                      <a:pt x="5" y="0"/>
                    </a:lnTo>
                    <a:lnTo>
                      <a:pt x="4" y="8"/>
                    </a:lnTo>
                    <a:lnTo>
                      <a:pt x="0" y="15"/>
                    </a:lnTo>
                    <a:lnTo>
                      <a:pt x="0" y="25"/>
                    </a:lnTo>
                    <a:lnTo>
                      <a:pt x="10" y="31"/>
                    </a:lnTo>
                    <a:lnTo>
                      <a:pt x="13" y="25"/>
                    </a:lnTo>
                    <a:lnTo>
                      <a:pt x="7" y="20"/>
                    </a:lnTo>
                    <a:lnTo>
                      <a:pt x="7" y="18"/>
                    </a:lnTo>
                    <a:lnTo>
                      <a:pt x="10" y="11"/>
                    </a:lnTo>
                    <a:lnTo>
                      <a:pt x="14" y="0"/>
                    </a:lnTo>
                    <a:lnTo>
                      <a:pt x="14"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5" name="Freeform 559"/>
              <p:cNvSpPr>
                <a:spLocks noChangeAspect="1"/>
              </p:cNvSpPr>
              <p:nvPr/>
            </p:nvSpPr>
            <p:spPr bwMode="auto">
              <a:xfrm>
                <a:off x="738" y="567"/>
                <a:ext cx="11" cy="19"/>
              </a:xfrm>
              <a:custGeom>
                <a:avLst/>
                <a:gdLst>
                  <a:gd name="T0" fmla="*/ 23 w 23"/>
                  <a:gd name="T1" fmla="*/ 4 h 37"/>
                  <a:gd name="T2" fmla="*/ 18 w 23"/>
                  <a:gd name="T3" fmla="*/ 0 h 37"/>
                  <a:gd name="T4" fmla="*/ 10 w 23"/>
                  <a:gd name="T5" fmla="*/ 6 h 37"/>
                  <a:gd name="T6" fmla="*/ 5 w 23"/>
                  <a:gd name="T7" fmla="*/ 15 h 37"/>
                  <a:gd name="T8" fmla="*/ 2 w 23"/>
                  <a:gd name="T9" fmla="*/ 27 h 37"/>
                  <a:gd name="T10" fmla="*/ 0 w 23"/>
                  <a:gd name="T11" fmla="*/ 37 h 37"/>
                  <a:gd name="T12" fmla="*/ 9 w 23"/>
                  <a:gd name="T13" fmla="*/ 37 h 37"/>
                  <a:gd name="T14" fmla="*/ 9 w 23"/>
                  <a:gd name="T15" fmla="*/ 27 h 37"/>
                  <a:gd name="T16" fmla="*/ 12 w 23"/>
                  <a:gd name="T17" fmla="*/ 18 h 37"/>
                  <a:gd name="T18" fmla="*/ 17 w 23"/>
                  <a:gd name="T19" fmla="*/ 11 h 37"/>
                  <a:gd name="T20" fmla="*/ 20 w 23"/>
                  <a:gd name="T21" fmla="*/ 7 h 37"/>
                  <a:gd name="T22" fmla="*/ 16 w 23"/>
                  <a:gd name="T23" fmla="*/ 4 h 37"/>
                  <a:gd name="T24" fmla="*/ 20 w 23"/>
                  <a:gd name="T25" fmla="*/ 7 h 37"/>
                  <a:gd name="T26" fmla="*/ 23 w 23"/>
                  <a:gd name="T27" fmla="*/ 5 h 37"/>
                  <a:gd name="T28" fmla="*/ 23 w 23"/>
                  <a:gd name="T29" fmla="*/ 3 h 37"/>
                  <a:gd name="T30" fmla="*/ 22 w 23"/>
                  <a:gd name="T31" fmla="*/ 0 h 37"/>
                  <a:gd name="T32" fmla="*/ 18 w 23"/>
                  <a:gd name="T33" fmla="*/ 0 h 37"/>
                  <a:gd name="T34" fmla="*/ 23 w 23"/>
                  <a:gd name="T35"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37">
                    <a:moveTo>
                      <a:pt x="23" y="4"/>
                    </a:moveTo>
                    <a:lnTo>
                      <a:pt x="18" y="0"/>
                    </a:lnTo>
                    <a:lnTo>
                      <a:pt x="10" y="6"/>
                    </a:lnTo>
                    <a:lnTo>
                      <a:pt x="5" y="15"/>
                    </a:lnTo>
                    <a:lnTo>
                      <a:pt x="2" y="27"/>
                    </a:lnTo>
                    <a:lnTo>
                      <a:pt x="0" y="37"/>
                    </a:lnTo>
                    <a:lnTo>
                      <a:pt x="9" y="37"/>
                    </a:lnTo>
                    <a:lnTo>
                      <a:pt x="9" y="27"/>
                    </a:lnTo>
                    <a:lnTo>
                      <a:pt x="12" y="18"/>
                    </a:lnTo>
                    <a:lnTo>
                      <a:pt x="17" y="11"/>
                    </a:lnTo>
                    <a:lnTo>
                      <a:pt x="20" y="7"/>
                    </a:lnTo>
                    <a:lnTo>
                      <a:pt x="16" y="4"/>
                    </a:lnTo>
                    <a:lnTo>
                      <a:pt x="20" y="7"/>
                    </a:lnTo>
                    <a:lnTo>
                      <a:pt x="23" y="5"/>
                    </a:lnTo>
                    <a:lnTo>
                      <a:pt x="23" y="3"/>
                    </a:lnTo>
                    <a:lnTo>
                      <a:pt x="22" y="0"/>
                    </a:lnTo>
                    <a:lnTo>
                      <a:pt x="18" y="0"/>
                    </a:lnTo>
                    <a:lnTo>
                      <a:pt x="2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6" name="Freeform 560"/>
              <p:cNvSpPr>
                <a:spLocks noChangeAspect="1"/>
              </p:cNvSpPr>
              <p:nvPr/>
            </p:nvSpPr>
            <p:spPr bwMode="auto">
              <a:xfrm>
                <a:off x="746" y="557"/>
                <a:ext cx="17" cy="21"/>
              </a:xfrm>
              <a:custGeom>
                <a:avLst/>
                <a:gdLst>
                  <a:gd name="T0" fmla="*/ 25 w 33"/>
                  <a:gd name="T1" fmla="*/ 7 h 41"/>
                  <a:gd name="T2" fmla="*/ 24 w 33"/>
                  <a:gd name="T3" fmla="*/ 5 h 41"/>
                  <a:gd name="T4" fmla="*/ 22 w 33"/>
                  <a:gd name="T5" fmla="*/ 19 h 41"/>
                  <a:gd name="T6" fmla="*/ 14 w 33"/>
                  <a:gd name="T7" fmla="*/ 33 h 41"/>
                  <a:gd name="T8" fmla="*/ 11 w 33"/>
                  <a:gd name="T9" fmla="*/ 37 h 41"/>
                  <a:gd name="T10" fmla="*/ 7 w 33"/>
                  <a:gd name="T11" fmla="*/ 23 h 41"/>
                  <a:gd name="T12" fmla="*/ 0 w 33"/>
                  <a:gd name="T13" fmla="*/ 23 h 41"/>
                  <a:gd name="T14" fmla="*/ 7 w 33"/>
                  <a:gd name="T15" fmla="*/ 41 h 41"/>
                  <a:gd name="T16" fmla="*/ 21 w 33"/>
                  <a:gd name="T17" fmla="*/ 38 h 41"/>
                  <a:gd name="T18" fmla="*/ 29 w 33"/>
                  <a:gd name="T19" fmla="*/ 22 h 41"/>
                  <a:gd name="T20" fmla="*/ 33 w 33"/>
                  <a:gd name="T21" fmla="*/ 5 h 41"/>
                  <a:gd name="T22" fmla="*/ 32 w 33"/>
                  <a:gd name="T23" fmla="*/ 2 h 41"/>
                  <a:gd name="T24" fmla="*/ 33 w 33"/>
                  <a:gd name="T25" fmla="*/ 5 h 41"/>
                  <a:gd name="T26" fmla="*/ 32 w 33"/>
                  <a:gd name="T27" fmla="*/ 1 h 41"/>
                  <a:gd name="T28" fmla="*/ 29 w 33"/>
                  <a:gd name="T29" fmla="*/ 0 h 41"/>
                  <a:gd name="T30" fmla="*/ 25 w 33"/>
                  <a:gd name="T31" fmla="*/ 1 h 41"/>
                  <a:gd name="T32" fmla="*/ 24 w 33"/>
                  <a:gd name="T33" fmla="*/ 5 h 41"/>
                  <a:gd name="T34" fmla="*/ 25 w 33"/>
                  <a:gd name="T35"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41">
                    <a:moveTo>
                      <a:pt x="25" y="7"/>
                    </a:moveTo>
                    <a:lnTo>
                      <a:pt x="24" y="5"/>
                    </a:lnTo>
                    <a:lnTo>
                      <a:pt x="22" y="19"/>
                    </a:lnTo>
                    <a:lnTo>
                      <a:pt x="14" y="33"/>
                    </a:lnTo>
                    <a:lnTo>
                      <a:pt x="11" y="37"/>
                    </a:lnTo>
                    <a:lnTo>
                      <a:pt x="7" y="23"/>
                    </a:lnTo>
                    <a:lnTo>
                      <a:pt x="0" y="23"/>
                    </a:lnTo>
                    <a:lnTo>
                      <a:pt x="7" y="41"/>
                    </a:lnTo>
                    <a:lnTo>
                      <a:pt x="21" y="38"/>
                    </a:lnTo>
                    <a:lnTo>
                      <a:pt x="29" y="22"/>
                    </a:lnTo>
                    <a:lnTo>
                      <a:pt x="33" y="5"/>
                    </a:lnTo>
                    <a:lnTo>
                      <a:pt x="32" y="2"/>
                    </a:lnTo>
                    <a:lnTo>
                      <a:pt x="33" y="5"/>
                    </a:lnTo>
                    <a:lnTo>
                      <a:pt x="32" y="1"/>
                    </a:lnTo>
                    <a:lnTo>
                      <a:pt x="29" y="0"/>
                    </a:lnTo>
                    <a:lnTo>
                      <a:pt x="25" y="1"/>
                    </a:lnTo>
                    <a:lnTo>
                      <a:pt x="24" y="5"/>
                    </a:lnTo>
                    <a:lnTo>
                      <a:pt x="2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7" name="Freeform 561"/>
              <p:cNvSpPr>
                <a:spLocks noChangeAspect="1"/>
              </p:cNvSpPr>
              <p:nvPr/>
            </p:nvSpPr>
            <p:spPr bwMode="auto">
              <a:xfrm>
                <a:off x="759" y="553"/>
                <a:ext cx="22" cy="8"/>
              </a:xfrm>
              <a:custGeom>
                <a:avLst/>
                <a:gdLst>
                  <a:gd name="T0" fmla="*/ 37 w 45"/>
                  <a:gd name="T1" fmla="*/ 2 h 15"/>
                  <a:gd name="T2" fmla="*/ 37 w 45"/>
                  <a:gd name="T3" fmla="*/ 2 h 15"/>
                  <a:gd name="T4" fmla="*/ 38 w 45"/>
                  <a:gd name="T5" fmla="*/ 6 h 15"/>
                  <a:gd name="T6" fmla="*/ 37 w 45"/>
                  <a:gd name="T7" fmla="*/ 6 h 15"/>
                  <a:gd name="T8" fmla="*/ 31 w 45"/>
                  <a:gd name="T9" fmla="*/ 7 h 15"/>
                  <a:gd name="T10" fmla="*/ 24 w 45"/>
                  <a:gd name="T11" fmla="*/ 8 h 15"/>
                  <a:gd name="T12" fmla="*/ 16 w 45"/>
                  <a:gd name="T13" fmla="*/ 8 h 15"/>
                  <a:gd name="T14" fmla="*/ 9 w 45"/>
                  <a:gd name="T15" fmla="*/ 6 h 15"/>
                  <a:gd name="T16" fmla="*/ 4 w 45"/>
                  <a:gd name="T17" fmla="*/ 8 h 15"/>
                  <a:gd name="T18" fmla="*/ 0 w 45"/>
                  <a:gd name="T19" fmla="*/ 15 h 15"/>
                  <a:gd name="T20" fmla="*/ 7 w 45"/>
                  <a:gd name="T21" fmla="*/ 10 h 15"/>
                  <a:gd name="T22" fmla="*/ 6 w 45"/>
                  <a:gd name="T23" fmla="*/ 15 h 15"/>
                  <a:gd name="T24" fmla="*/ 9 w 45"/>
                  <a:gd name="T25" fmla="*/ 15 h 15"/>
                  <a:gd name="T26" fmla="*/ 16 w 45"/>
                  <a:gd name="T27" fmla="*/ 15 h 15"/>
                  <a:gd name="T28" fmla="*/ 24 w 45"/>
                  <a:gd name="T29" fmla="*/ 15 h 15"/>
                  <a:gd name="T30" fmla="*/ 31 w 45"/>
                  <a:gd name="T31" fmla="*/ 14 h 15"/>
                  <a:gd name="T32" fmla="*/ 39 w 45"/>
                  <a:gd name="T33" fmla="*/ 13 h 15"/>
                  <a:gd name="T34" fmla="*/ 45 w 45"/>
                  <a:gd name="T35" fmla="*/ 8 h 15"/>
                  <a:gd name="T36" fmla="*/ 44 w 45"/>
                  <a:gd name="T37" fmla="*/ 0 h 15"/>
                  <a:gd name="T38" fmla="*/ 44 w 45"/>
                  <a:gd name="T39" fmla="*/ 0 h 15"/>
                  <a:gd name="T40" fmla="*/ 37 w 45"/>
                  <a:gd name="T41"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15">
                    <a:moveTo>
                      <a:pt x="37" y="2"/>
                    </a:moveTo>
                    <a:lnTo>
                      <a:pt x="37" y="2"/>
                    </a:lnTo>
                    <a:lnTo>
                      <a:pt x="38" y="6"/>
                    </a:lnTo>
                    <a:lnTo>
                      <a:pt x="37" y="6"/>
                    </a:lnTo>
                    <a:lnTo>
                      <a:pt x="31" y="7"/>
                    </a:lnTo>
                    <a:lnTo>
                      <a:pt x="24" y="8"/>
                    </a:lnTo>
                    <a:lnTo>
                      <a:pt x="16" y="8"/>
                    </a:lnTo>
                    <a:lnTo>
                      <a:pt x="9" y="6"/>
                    </a:lnTo>
                    <a:lnTo>
                      <a:pt x="4" y="8"/>
                    </a:lnTo>
                    <a:lnTo>
                      <a:pt x="0" y="15"/>
                    </a:lnTo>
                    <a:lnTo>
                      <a:pt x="7" y="10"/>
                    </a:lnTo>
                    <a:lnTo>
                      <a:pt x="6" y="15"/>
                    </a:lnTo>
                    <a:lnTo>
                      <a:pt x="9" y="15"/>
                    </a:lnTo>
                    <a:lnTo>
                      <a:pt x="16" y="15"/>
                    </a:lnTo>
                    <a:lnTo>
                      <a:pt x="24" y="15"/>
                    </a:lnTo>
                    <a:lnTo>
                      <a:pt x="31" y="14"/>
                    </a:lnTo>
                    <a:lnTo>
                      <a:pt x="39" y="13"/>
                    </a:lnTo>
                    <a:lnTo>
                      <a:pt x="45" y="8"/>
                    </a:lnTo>
                    <a:lnTo>
                      <a:pt x="44" y="0"/>
                    </a:lnTo>
                    <a:lnTo>
                      <a:pt x="44" y="0"/>
                    </a:lnTo>
                    <a:lnTo>
                      <a:pt x="3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8" name="Freeform 562"/>
              <p:cNvSpPr>
                <a:spLocks noChangeAspect="1"/>
              </p:cNvSpPr>
              <p:nvPr/>
            </p:nvSpPr>
            <p:spPr bwMode="auto">
              <a:xfrm>
                <a:off x="758" y="545"/>
                <a:ext cx="22" cy="10"/>
              </a:xfrm>
              <a:custGeom>
                <a:avLst/>
                <a:gdLst>
                  <a:gd name="T0" fmla="*/ 0 w 45"/>
                  <a:gd name="T1" fmla="*/ 16 h 19"/>
                  <a:gd name="T2" fmla="*/ 0 w 45"/>
                  <a:gd name="T3" fmla="*/ 16 h 19"/>
                  <a:gd name="T4" fmla="*/ 6 w 45"/>
                  <a:gd name="T5" fmla="*/ 13 h 19"/>
                  <a:gd name="T6" fmla="*/ 10 w 45"/>
                  <a:gd name="T7" fmla="*/ 11 h 19"/>
                  <a:gd name="T8" fmla="*/ 15 w 45"/>
                  <a:gd name="T9" fmla="*/ 9 h 19"/>
                  <a:gd name="T10" fmla="*/ 20 w 45"/>
                  <a:gd name="T11" fmla="*/ 8 h 19"/>
                  <a:gd name="T12" fmla="*/ 24 w 45"/>
                  <a:gd name="T13" fmla="*/ 6 h 19"/>
                  <a:gd name="T14" fmla="*/ 28 w 45"/>
                  <a:gd name="T15" fmla="*/ 9 h 19"/>
                  <a:gd name="T16" fmla="*/ 33 w 45"/>
                  <a:gd name="T17" fmla="*/ 12 h 19"/>
                  <a:gd name="T18" fmla="*/ 38 w 45"/>
                  <a:gd name="T19" fmla="*/ 19 h 19"/>
                  <a:gd name="T20" fmla="*/ 45 w 45"/>
                  <a:gd name="T21" fmla="*/ 17 h 19"/>
                  <a:gd name="T22" fmla="*/ 38 w 45"/>
                  <a:gd name="T23" fmla="*/ 8 h 19"/>
                  <a:gd name="T24" fmla="*/ 32 w 45"/>
                  <a:gd name="T25" fmla="*/ 2 h 19"/>
                  <a:gd name="T26" fmla="*/ 24 w 45"/>
                  <a:gd name="T27" fmla="*/ 0 h 19"/>
                  <a:gd name="T28" fmla="*/ 20 w 45"/>
                  <a:gd name="T29" fmla="*/ 1 h 19"/>
                  <a:gd name="T30" fmla="*/ 13 w 45"/>
                  <a:gd name="T31" fmla="*/ 2 h 19"/>
                  <a:gd name="T32" fmla="*/ 8 w 45"/>
                  <a:gd name="T33" fmla="*/ 4 h 19"/>
                  <a:gd name="T34" fmla="*/ 3 w 45"/>
                  <a:gd name="T35" fmla="*/ 6 h 19"/>
                  <a:gd name="T36" fmla="*/ 0 w 45"/>
                  <a:gd name="T37" fmla="*/ 6 h 19"/>
                  <a:gd name="T38" fmla="*/ 0 w 45"/>
                  <a:gd name="T39" fmla="*/ 6 h 19"/>
                  <a:gd name="T40" fmla="*/ 0 w 45"/>
                  <a:gd name="T41"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19">
                    <a:moveTo>
                      <a:pt x="0" y="16"/>
                    </a:moveTo>
                    <a:lnTo>
                      <a:pt x="0" y="16"/>
                    </a:lnTo>
                    <a:lnTo>
                      <a:pt x="6" y="13"/>
                    </a:lnTo>
                    <a:lnTo>
                      <a:pt x="10" y="11"/>
                    </a:lnTo>
                    <a:lnTo>
                      <a:pt x="15" y="9"/>
                    </a:lnTo>
                    <a:lnTo>
                      <a:pt x="20" y="8"/>
                    </a:lnTo>
                    <a:lnTo>
                      <a:pt x="24" y="6"/>
                    </a:lnTo>
                    <a:lnTo>
                      <a:pt x="28" y="9"/>
                    </a:lnTo>
                    <a:lnTo>
                      <a:pt x="33" y="12"/>
                    </a:lnTo>
                    <a:lnTo>
                      <a:pt x="38" y="19"/>
                    </a:lnTo>
                    <a:lnTo>
                      <a:pt x="45" y="17"/>
                    </a:lnTo>
                    <a:lnTo>
                      <a:pt x="38" y="8"/>
                    </a:lnTo>
                    <a:lnTo>
                      <a:pt x="32" y="2"/>
                    </a:lnTo>
                    <a:lnTo>
                      <a:pt x="24" y="0"/>
                    </a:lnTo>
                    <a:lnTo>
                      <a:pt x="20" y="1"/>
                    </a:lnTo>
                    <a:lnTo>
                      <a:pt x="13" y="2"/>
                    </a:lnTo>
                    <a:lnTo>
                      <a:pt x="8" y="4"/>
                    </a:lnTo>
                    <a:lnTo>
                      <a:pt x="3" y="6"/>
                    </a:lnTo>
                    <a:lnTo>
                      <a:pt x="0" y="6"/>
                    </a:lnTo>
                    <a:lnTo>
                      <a:pt x="0" y="6"/>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59" name="Freeform 563"/>
              <p:cNvSpPr>
                <a:spLocks noChangeAspect="1"/>
              </p:cNvSpPr>
              <p:nvPr/>
            </p:nvSpPr>
            <p:spPr bwMode="auto">
              <a:xfrm>
                <a:off x="745" y="548"/>
                <a:ext cx="13" cy="7"/>
              </a:xfrm>
              <a:custGeom>
                <a:avLst/>
                <a:gdLst>
                  <a:gd name="T0" fmla="*/ 9 w 25"/>
                  <a:gd name="T1" fmla="*/ 14 h 14"/>
                  <a:gd name="T2" fmla="*/ 9 w 25"/>
                  <a:gd name="T3" fmla="*/ 14 h 14"/>
                  <a:gd name="T4" fmla="*/ 10 w 25"/>
                  <a:gd name="T5" fmla="*/ 12 h 14"/>
                  <a:gd name="T6" fmla="*/ 12 w 25"/>
                  <a:gd name="T7" fmla="*/ 10 h 14"/>
                  <a:gd name="T8" fmla="*/ 17 w 25"/>
                  <a:gd name="T9" fmla="*/ 9 h 14"/>
                  <a:gd name="T10" fmla="*/ 25 w 25"/>
                  <a:gd name="T11" fmla="*/ 10 h 14"/>
                  <a:gd name="T12" fmla="*/ 25 w 25"/>
                  <a:gd name="T13" fmla="*/ 0 h 14"/>
                  <a:gd name="T14" fmla="*/ 17 w 25"/>
                  <a:gd name="T15" fmla="*/ 2 h 14"/>
                  <a:gd name="T16" fmla="*/ 10 w 25"/>
                  <a:gd name="T17" fmla="*/ 3 h 14"/>
                  <a:gd name="T18" fmla="*/ 3 w 25"/>
                  <a:gd name="T19" fmla="*/ 7 h 14"/>
                  <a:gd name="T20" fmla="*/ 0 w 25"/>
                  <a:gd name="T21" fmla="*/ 14 h 14"/>
                  <a:gd name="T22" fmla="*/ 0 w 25"/>
                  <a:gd name="T23" fmla="*/ 14 h 14"/>
                  <a:gd name="T24" fmla="*/ 9 w 25"/>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4">
                    <a:moveTo>
                      <a:pt x="9" y="14"/>
                    </a:moveTo>
                    <a:lnTo>
                      <a:pt x="9" y="14"/>
                    </a:lnTo>
                    <a:lnTo>
                      <a:pt x="10" y="12"/>
                    </a:lnTo>
                    <a:lnTo>
                      <a:pt x="12" y="10"/>
                    </a:lnTo>
                    <a:lnTo>
                      <a:pt x="17" y="9"/>
                    </a:lnTo>
                    <a:lnTo>
                      <a:pt x="25" y="10"/>
                    </a:lnTo>
                    <a:lnTo>
                      <a:pt x="25" y="0"/>
                    </a:lnTo>
                    <a:lnTo>
                      <a:pt x="17" y="2"/>
                    </a:lnTo>
                    <a:lnTo>
                      <a:pt x="10" y="3"/>
                    </a:lnTo>
                    <a:lnTo>
                      <a:pt x="3" y="7"/>
                    </a:lnTo>
                    <a:lnTo>
                      <a:pt x="0" y="14"/>
                    </a:lnTo>
                    <a:lnTo>
                      <a:pt x="0" y="14"/>
                    </a:lnTo>
                    <a:lnTo>
                      <a:pt x="9"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0" name="Freeform 564"/>
              <p:cNvSpPr>
                <a:spLocks noChangeAspect="1"/>
              </p:cNvSpPr>
              <p:nvPr/>
            </p:nvSpPr>
            <p:spPr bwMode="auto">
              <a:xfrm>
                <a:off x="731" y="555"/>
                <a:ext cx="19" cy="9"/>
              </a:xfrm>
              <a:custGeom>
                <a:avLst/>
                <a:gdLst>
                  <a:gd name="T0" fmla="*/ 4 w 38"/>
                  <a:gd name="T1" fmla="*/ 18 h 18"/>
                  <a:gd name="T2" fmla="*/ 3 w 38"/>
                  <a:gd name="T3" fmla="*/ 18 h 18"/>
                  <a:gd name="T4" fmla="*/ 11 w 38"/>
                  <a:gd name="T5" fmla="*/ 14 h 18"/>
                  <a:gd name="T6" fmla="*/ 22 w 38"/>
                  <a:gd name="T7" fmla="*/ 12 h 18"/>
                  <a:gd name="T8" fmla="*/ 32 w 38"/>
                  <a:gd name="T9" fmla="*/ 8 h 18"/>
                  <a:gd name="T10" fmla="*/ 38 w 38"/>
                  <a:gd name="T11" fmla="*/ 0 h 18"/>
                  <a:gd name="T12" fmla="*/ 29 w 38"/>
                  <a:gd name="T13" fmla="*/ 0 h 18"/>
                  <a:gd name="T14" fmla="*/ 28 w 38"/>
                  <a:gd name="T15" fmla="*/ 1 h 18"/>
                  <a:gd name="T16" fmla="*/ 19 w 38"/>
                  <a:gd name="T17" fmla="*/ 5 h 18"/>
                  <a:gd name="T18" fmla="*/ 9 w 38"/>
                  <a:gd name="T19" fmla="*/ 7 h 18"/>
                  <a:gd name="T20" fmla="*/ 1 w 38"/>
                  <a:gd name="T21" fmla="*/ 11 h 18"/>
                  <a:gd name="T22" fmla="*/ 0 w 38"/>
                  <a:gd name="T23" fmla="*/ 11 h 18"/>
                  <a:gd name="T24" fmla="*/ 4 w 38"/>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18">
                    <a:moveTo>
                      <a:pt x="4" y="18"/>
                    </a:moveTo>
                    <a:lnTo>
                      <a:pt x="3" y="18"/>
                    </a:lnTo>
                    <a:lnTo>
                      <a:pt x="11" y="14"/>
                    </a:lnTo>
                    <a:lnTo>
                      <a:pt x="22" y="12"/>
                    </a:lnTo>
                    <a:lnTo>
                      <a:pt x="32" y="8"/>
                    </a:lnTo>
                    <a:lnTo>
                      <a:pt x="38" y="0"/>
                    </a:lnTo>
                    <a:lnTo>
                      <a:pt x="29" y="0"/>
                    </a:lnTo>
                    <a:lnTo>
                      <a:pt x="28" y="1"/>
                    </a:lnTo>
                    <a:lnTo>
                      <a:pt x="19" y="5"/>
                    </a:lnTo>
                    <a:lnTo>
                      <a:pt x="9" y="7"/>
                    </a:lnTo>
                    <a:lnTo>
                      <a:pt x="1" y="11"/>
                    </a:lnTo>
                    <a:lnTo>
                      <a:pt x="0" y="11"/>
                    </a:lnTo>
                    <a:lnTo>
                      <a:pt x="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1" name="Freeform 565"/>
              <p:cNvSpPr>
                <a:spLocks noChangeAspect="1"/>
              </p:cNvSpPr>
              <p:nvPr/>
            </p:nvSpPr>
            <p:spPr bwMode="auto">
              <a:xfrm>
                <a:off x="729" y="560"/>
                <a:ext cx="4" cy="15"/>
              </a:xfrm>
              <a:custGeom>
                <a:avLst/>
                <a:gdLst>
                  <a:gd name="T0" fmla="*/ 4 w 8"/>
                  <a:gd name="T1" fmla="*/ 28 h 28"/>
                  <a:gd name="T2" fmla="*/ 3 w 8"/>
                  <a:gd name="T3" fmla="*/ 28 h 28"/>
                  <a:gd name="T4" fmla="*/ 8 w 8"/>
                  <a:gd name="T5" fmla="*/ 22 h 28"/>
                  <a:gd name="T6" fmla="*/ 8 w 8"/>
                  <a:gd name="T7" fmla="*/ 16 h 28"/>
                  <a:gd name="T8" fmla="*/ 7 w 8"/>
                  <a:gd name="T9" fmla="*/ 9 h 28"/>
                  <a:gd name="T10" fmla="*/ 8 w 8"/>
                  <a:gd name="T11" fmla="*/ 7 h 28"/>
                  <a:gd name="T12" fmla="*/ 4 w 8"/>
                  <a:gd name="T13" fmla="*/ 0 h 28"/>
                  <a:gd name="T14" fmla="*/ 0 w 8"/>
                  <a:gd name="T15" fmla="*/ 9 h 28"/>
                  <a:gd name="T16" fmla="*/ 2 w 8"/>
                  <a:gd name="T17" fmla="*/ 16 h 28"/>
                  <a:gd name="T18" fmla="*/ 2 w 8"/>
                  <a:gd name="T19" fmla="*/ 22 h 28"/>
                  <a:gd name="T20" fmla="*/ 3 w 8"/>
                  <a:gd name="T21" fmla="*/ 22 h 28"/>
                  <a:gd name="T22" fmla="*/ 2 w 8"/>
                  <a:gd name="T23" fmla="*/ 22 h 28"/>
                  <a:gd name="T24" fmla="*/ 4 w 8"/>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8">
                    <a:moveTo>
                      <a:pt x="4" y="28"/>
                    </a:moveTo>
                    <a:lnTo>
                      <a:pt x="3" y="28"/>
                    </a:lnTo>
                    <a:lnTo>
                      <a:pt x="8" y="22"/>
                    </a:lnTo>
                    <a:lnTo>
                      <a:pt x="8" y="16"/>
                    </a:lnTo>
                    <a:lnTo>
                      <a:pt x="7" y="9"/>
                    </a:lnTo>
                    <a:lnTo>
                      <a:pt x="8" y="7"/>
                    </a:lnTo>
                    <a:lnTo>
                      <a:pt x="4" y="0"/>
                    </a:lnTo>
                    <a:lnTo>
                      <a:pt x="0" y="9"/>
                    </a:lnTo>
                    <a:lnTo>
                      <a:pt x="2" y="16"/>
                    </a:lnTo>
                    <a:lnTo>
                      <a:pt x="2" y="22"/>
                    </a:lnTo>
                    <a:lnTo>
                      <a:pt x="3" y="22"/>
                    </a:lnTo>
                    <a:lnTo>
                      <a:pt x="2" y="22"/>
                    </a:lnTo>
                    <a:lnTo>
                      <a:pt x="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2" name="Freeform 566"/>
              <p:cNvSpPr>
                <a:spLocks noChangeAspect="1"/>
              </p:cNvSpPr>
              <p:nvPr/>
            </p:nvSpPr>
            <p:spPr bwMode="auto">
              <a:xfrm>
                <a:off x="726" y="571"/>
                <a:ext cx="7" cy="14"/>
              </a:xfrm>
              <a:custGeom>
                <a:avLst/>
                <a:gdLst>
                  <a:gd name="T0" fmla="*/ 12 w 12"/>
                  <a:gd name="T1" fmla="*/ 23 h 27"/>
                  <a:gd name="T2" fmla="*/ 12 w 12"/>
                  <a:gd name="T3" fmla="*/ 23 h 27"/>
                  <a:gd name="T4" fmla="*/ 8 w 12"/>
                  <a:gd name="T5" fmla="*/ 17 h 27"/>
                  <a:gd name="T6" fmla="*/ 7 w 12"/>
                  <a:gd name="T7" fmla="*/ 11 h 27"/>
                  <a:gd name="T8" fmla="*/ 7 w 12"/>
                  <a:gd name="T9" fmla="*/ 8 h 27"/>
                  <a:gd name="T10" fmla="*/ 9 w 12"/>
                  <a:gd name="T11" fmla="*/ 6 h 27"/>
                  <a:gd name="T12" fmla="*/ 7 w 12"/>
                  <a:gd name="T13" fmla="*/ 0 h 27"/>
                  <a:gd name="T14" fmla="*/ 0 w 12"/>
                  <a:gd name="T15" fmla="*/ 5 h 27"/>
                  <a:gd name="T16" fmla="*/ 0 w 12"/>
                  <a:gd name="T17" fmla="*/ 11 h 27"/>
                  <a:gd name="T18" fmla="*/ 1 w 12"/>
                  <a:gd name="T19" fmla="*/ 19 h 27"/>
                  <a:gd name="T20" fmla="*/ 5 w 12"/>
                  <a:gd name="T21" fmla="*/ 27 h 27"/>
                  <a:gd name="T22" fmla="*/ 5 w 12"/>
                  <a:gd name="T23" fmla="*/ 27 h 27"/>
                  <a:gd name="T24" fmla="*/ 12 w 12"/>
                  <a:gd name="T2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7">
                    <a:moveTo>
                      <a:pt x="12" y="23"/>
                    </a:moveTo>
                    <a:lnTo>
                      <a:pt x="12" y="23"/>
                    </a:lnTo>
                    <a:lnTo>
                      <a:pt x="8" y="17"/>
                    </a:lnTo>
                    <a:lnTo>
                      <a:pt x="7" y="11"/>
                    </a:lnTo>
                    <a:lnTo>
                      <a:pt x="7" y="8"/>
                    </a:lnTo>
                    <a:lnTo>
                      <a:pt x="9" y="6"/>
                    </a:lnTo>
                    <a:lnTo>
                      <a:pt x="7" y="0"/>
                    </a:lnTo>
                    <a:lnTo>
                      <a:pt x="0" y="5"/>
                    </a:lnTo>
                    <a:lnTo>
                      <a:pt x="0" y="11"/>
                    </a:lnTo>
                    <a:lnTo>
                      <a:pt x="1" y="19"/>
                    </a:lnTo>
                    <a:lnTo>
                      <a:pt x="5" y="27"/>
                    </a:lnTo>
                    <a:lnTo>
                      <a:pt x="5" y="27"/>
                    </a:lnTo>
                    <a:lnTo>
                      <a:pt x="1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3" name="Freeform 567"/>
              <p:cNvSpPr>
                <a:spLocks noChangeAspect="1"/>
              </p:cNvSpPr>
              <p:nvPr/>
            </p:nvSpPr>
            <p:spPr bwMode="auto">
              <a:xfrm>
                <a:off x="722" y="583"/>
                <a:ext cx="12" cy="12"/>
              </a:xfrm>
              <a:custGeom>
                <a:avLst/>
                <a:gdLst>
                  <a:gd name="T0" fmla="*/ 0 w 24"/>
                  <a:gd name="T1" fmla="*/ 20 h 25"/>
                  <a:gd name="T2" fmla="*/ 4 w 24"/>
                  <a:gd name="T3" fmla="*/ 25 h 25"/>
                  <a:gd name="T4" fmla="*/ 13 w 24"/>
                  <a:gd name="T5" fmla="*/ 21 h 25"/>
                  <a:gd name="T6" fmla="*/ 20 w 24"/>
                  <a:gd name="T7" fmla="*/ 16 h 25"/>
                  <a:gd name="T8" fmla="*/ 24 w 24"/>
                  <a:gd name="T9" fmla="*/ 9 h 25"/>
                  <a:gd name="T10" fmla="*/ 20 w 24"/>
                  <a:gd name="T11" fmla="*/ 0 h 25"/>
                  <a:gd name="T12" fmla="*/ 13 w 24"/>
                  <a:gd name="T13" fmla="*/ 4 h 25"/>
                  <a:gd name="T14" fmla="*/ 15 w 24"/>
                  <a:gd name="T15" fmla="*/ 9 h 25"/>
                  <a:gd name="T16" fmla="*/ 13 w 24"/>
                  <a:gd name="T17" fmla="*/ 11 h 25"/>
                  <a:gd name="T18" fmla="*/ 9 w 24"/>
                  <a:gd name="T19" fmla="*/ 15 h 25"/>
                  <a:gd name="T20" fmla="*/ 2 w 24"/>
                  <a:gd name="T21" fmla="*/ 18 h 25"/>
                  <a:gd name="T22" fmla="*/ 7 w 24"/>
                  <a:gd name="T23" fmla="*/ 23 h 25"/>
                  <a:gd name="T24" fmla="*/ 2 w 24"/>
                  <a:gd name="T25" fmla="*/ 18 h 25"/>
                  <a:gd name="T26" fmla="*/ 0 w 24"/>
                  <a:gd name="T27" fmla="*/ 19 h 25"/>
                  <a:gd name="T28" fmla="*/ 0 w 24"/>
                  <a:gd name="T29" fmla="*/ 23 h 25"/>
                  <a:gd name="T30" fmla="*/ 1 w 24"/>
                  <a:gd name="T31" fmla="*/ 25 h 25"/>
                  <a:gd name="T32" fmla="*/ 4 w 24"/>
                  <a:gd name="T33" fmla="*/ 25 h 25"/>
                  <a:gd name="T34" fmla="*/ 0 w 24"/>
                  <a:gd name="T3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5">
                    <a:moveTo>
                      <a:pt x="0" y="20"/>
                    </a:moveTo>
                    <a:lnTo>
                      <a:pt x="4" y="25"/>
                    </a:lnTo>
                    <a:lnTo>
                      <a:pt x="13" y="21"/>
                    </a:lnTo>
                    <a:lnTo>
                      <a:pt x="20" y="16"/>
                    </a:lnTo>
                    <a:lnTo>
                      <a:pt x="24" y="9"/>
                    </a:lnTo>
                    <a:lnTo>
                      <a:pt x="20" y="0"/>
                    </a:lnTo>
                    <a:lnTo>
                      <a:pt x="13" y="4"/>
                    </a:lnTo>
                    <a:lnTo>
                      <a:pt x="15" y="9"/>
                    </a:lnTo>
                    <a:lnTo>
                      <a:pt x="13" y="11"/>
                    </a:lnTo>
                    <a:lnTo>
                      <a:pt x="9" y="15"/>
                    </a:lnTo>
                    <a:lnTo>
                      <a:pt x="2" y="18"/>
                    </a:lnTo>
                    <a:lnTo>
                      <a:pt x="7" y="23"/>
                    </a:lnTo>
                    <a:lnTo>
                      <a:pt x="2" y="18"/>
                    </a:lnTo>
                    <a:lnTo>
                      <a:pt x="0" y="19"/>
                    </a:lnTo>
                    <a:lnTo>
                      <a:pt x="0" y="23"/>
                    </a:lnTo>
                    <a:lnTo>
                      <a:pt x="1" y="25"/>
                    </a:lnTo>
                    <a:lnTo>
                      <a:pt x="4" y="25"/>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4" name="Freeform 568"/>
              <p:cNvSpPr>
                <a:spLocks noChangeAspect="1"/>
              </p:cNvSpPr>
              <p:nvPr/>
            </p:nvSpPr>
            <p:spPr bwMode="auto">
              <a:xfrm>
                <a:off x="717" y="577"/>
                <a:ext cx="10" cy="17"/>
              </a:xfrm>
              <a:custGeom>
                <a:avLst/>
                <a:gdLst>
                  <a:gd name="T0" fmla="*/ 1 w 21"/>
                  <a:gd name="T1" fmla="*/ 7 h 35"/>
                  <a:gd name="T2" fmla="*/ 0 w 21"/>
                  <a:gd name="T3" fmla="*/ 7 h 35"/>
                  <a:gd name="T4" fmla="*/ 7 w 21"/>
                  <a:gd name="T5" fmla="*/ 12 h 35"/>
                  <a:gd name="T6" fmla="*/ 11 w 21"/>
                  <a:gd name="T7" fmla="*/ 17 h 35"/>
                  <a:gd name="T8" fmla="*/ 12 w 21"/>
                  <a:gd name="T9" fmla="*/ 25 h 35"/>
                  <a:gd name="T10" fmla="*/ 11 w 21"/>
                  <a:gd name="T11" fmla="*/ 32 h 35"/>
                  <a:gd name="T12" fmla="*/ 18 w 21"/>
                  <a:gd name="T13" fmla="*/ 35 h 35"/>
                  <a:gd name="T14" fmla="*/ 21 w 21"/>
                  <a:gd name="T15" fmla="*/ 25 h 35"/>
                  <a:gd name="T16" fmla="*/ 18 w 21"/>
                  <a:gd name="T17" fmla="*/ 15 h 35"/>
                  <a:gd name="T18" fmla="*/ 12 w 21"/>
                  <a:gd name="T19" fmla="*/ 7 h 35"/>
                  <a:gd name="T20" fmla="*/ 5 w 21"/>
                  <a:gd name="T21" fmla="*/ 0 h 35"/>
                  <a:gd name="T22" fmla="*/ 4 w 21"/>
                  <a:gd name="T23" fmla="*/ 0 h 35"/>
                  <a:gd name="T24" fmla="*/ 1 w 21"/>
                  <a:gd name="T25"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35">
                    <a:moveTo>
                      <a:pt x="1" y="7"/>
                    </a:moveTo>
                    <a:lnTo>
                      <a:pt x="0" y="7"/>
                    </a:lnTo>
                    <a:lnTo>
                      <a:pt x="7" y="12"/>
                    </a:lnTo>
                    <a:lnTo>
                      <a:pt x="11" y="17"/>
                    </a:lnTo>
                    <a:lnTo>
                      <a:pt x="12" y="25"/>
                    </a:lnTo>
                    <a:lnTo>
                      <a:pt x="11" y="32"/>
                    </a:lnTo>
                    <a:lnTo>
                      <a:pt x="18" y="35"/>
                    </a:lnTo>
                    <a:lnTo>
                      <a:pt x="21" y="25"/>
                    </a:lnTo>
                    <a:lnTo>
                      <a:pt x="18" y="15"/>
                    </a:lnTo>
                    <a:lnTo>
                      <a:pt x="12" y="7"/>
                    </a:lnTo>
                    <a:lnTo>
                      <a:pt x="5" y="0"/>
                    </a:lnTo>
                    <a:lnTo>
                      <a:pt x="4"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5" name="Freeform 569"/>
              <p:cNvSpPr>
                <a:spLocks noChangeAspect="1"/>
              </p:cNvSpPr>
              <p:nvPr/>
            </p:nvSpPr>
            <p:spPr bwMode="auto">
              <a:xfrm>
                <a:off x="714" y="565"/>
                <a:ext cx="8" cy="15"/>
              </a:xfrm>
              <a:custGeom>
                <a:avLst/>
                <a:gdLst>
                  <a:gd name="T0" fmla="*/ 12 w 15"/>
                  <a:gd name="T1" fmla="*/ 9 h 31"/>
                  <a:gd name="T2" fmla="*/ 9 w 15"/>
                  <a:gd name="T3" fmla="*/ 2 h 31"/>
                  <a:gd name="T4" fmla="*/ 5 w 15"/>
                  <a:gd name="T5" fmla="*/ 8 h 31"/>
                  <a:gd name="T6" fmla="*/ 2 w 15"/>
                  <a:gd name="T7" fmla="*/ 15 h 31"/>
                  <a:gd name="T8" fmla="*/ 0 w 15"/>
                  <a:gd name="T9" fmla="*/ 23 h 31"/>
                  <a:gd name="T10" fmla="*/ 7 w 15"/>
                  <a:gd name="T11" fmla="*/ 31 h 31"/>
                  <a:gd name="T12" fmla="*/ 10 w 15"/>
                  <a:gd name="T13" fmla="*/ 24 h 31"/>
                  <a:gd name="T14" fmla="*/ 7 w 15"/>
                  <a:gd name="T15" fmla="*/ 21 h 31"/>
                  <a:gd name="T16" fmla="*/ 9 w 15"/>
                  <a:gd name="T17" fmla="*/ 17 h 31"/>
                  <a:gd name="T18" fmla="*/ 12 w 15"/>
                  <a:gd name="T19" fmla="*/ 13 h 31"/>
                  <a:gd name="T20" fmla="*/ 15 w 15"/>
                  <a:gd name="T21" fmla="*/ 7 h 31"/>
                  <a:gd name="T22" fmla="*/ 12 w 15"/>
                  <a:gd name="T23" fmla="*/ 0 h 31"/>
                  <a:gd name="T24" fmla="*/ 15 w 15"/>
                  <a:gd name="T25" fmla="*/ 7 h 31"/>
                  <a:gd name="T26" fmla="*/ 15 w 15"/>
                  <a:gd name="T27" fmla="*/ 3 h 31"/>
                  <a:gd name="T28" fmla="*/ 14 w 15"/>
                  <a:gd name="T29" fmla="*/ 1 h 31"/>
                  <a:gd name="T30" fmla="*/ 11 w 15"/>
                  <a:gd name="T31" fmla="*/ 0 h 31"/>
                  <a:gd name="T32" fmla="*/ 9 w 15"/>
                  <a:gd name="T33" fmla="*/ 2 h 31"/>
                  <a:gd name="T34" fmla="*/ 12 w 15"/>
                  <a:gd name="T35"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31">
                    <a:moveTo>
                      <a:pt x="12" y="9"/>
                    </a:moveTo>
                    <a:lnTo>
                      <a:pt x="9" y="2"/>
                    </a:lnTo>
                    <a:lnTo>
                      <a:pt x="5" y="8"/>
                    </a:lnTo>
                    <a:lnTo>
                      <a:pt x="2" y="15"/>
                    </a:lnTo>
                    <a:lnTo>
                      <a:pt x="0" y="23"/>
                    </a:lnTo>
                    <a:lnTo>
                      <a:pt x="7" y="31"/>
                    </a:lnTo>
                    <a:lnTo>
                      <a:pt x="10" y="24"/>
                    </a:lnTo>
                    <a:lnTo>
                      <a:pt x="7" y="21"/>
                    </a:lnTo>
                    <a:lnTo>
                      <a:pt x="9" y="17"/>
                    </a:lnTo>
                    <a:lnTo>
                      <a:pt x="12" y="13"/>
                    </a:lnTo>
                    <a:lnTo>
                      <a:pt x="15" y="7"/>
                    </a:lnTo>
                    <a:lnTo>
                      <a:pt x="12" y="0"/>
                    </a:lnTo>
                    <a:lnTo>
                      <a:pt x="15" y="7"/>
                    </a:lnTo>
                    <a:lnTo>
                      <a:pt x="15" y="3"/>
                    </a:lnTo>
                    <a:lnTo>
                      <a:pt x="14" y="1"/>
                    </a:lnTo>
                    <a:lnTo>
                      <a:pt x="11" y="0"/>
                    </a:lnTo>
                    <a:lnTo>
                      <a:pt x="9" y="2"/>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6" name="Freeform 570"/>
              <p:cNvSpPr>
                <a:spLocks noChangeAspect="1"/>
              </p:cNvSpPr>
              <p:nvPr/>
            </p:nvSpPr>
            <p:spPr bwMode="auto">
              <a:xfrm>
                <a:off x="699" y="565"/>
                <a:ext cx="21" cy="20"/>
              </a:xfrm>
              <a:custGeom>
                <a:avLst/>
                <a:gdLst>
                  <a:gd name="T0" fmla="*/ 14 w 43"/>
                  <a:gd name="T1" fmla="*/ 36 h 40"/>
                  <a:gd name="T2" fmla="*/ 13 w 43"/>
                  <a:gd name="T3" fmla="*/ 36 h 40"/>
                  <a:gd name="T4" fmla="*/ 10 w 43"/>
                  <a:gd name="T5" fmla="*/ 30 h 40"/>
                  <a:gd name="T6" fmla="*/ 10 w 43"/>
                  <a:gd name="T7" fmla="*/ 25 h 40"/>
                  <a:gd name="T8" fmla="*/ 10 w 43"/>
                  <a:gd name="T9" fmla="*/ 21 h 40"/>
                  <a:gd name="T10" fmla="*/ 13 w 43"/>
                  <a:gd name="T11" fmla="*/ 17 h 40"/>
                  <a:gd name="T12" fmla="*/ 19 w 43"/>
                  <a:gd name="T13" fmla="*/ 14 h 40"/>
                  <a:gd name="T14" fmla="*/ 26 w 43"/>
                  <a:gd name="T15" fmla="*/ 10 h 40"/>
                  <a:gd name="T16" fmla="*/ 33 w 43"/>
                  <a:gd name="T17" fmla="*/ 9 h 40"/>
                  <a:gd name="T18" fmla="*/ 43 w 43"/>
                  <a:gd name="T19" fmla="*/ 9 h 40"/>
                  <a:gd name="T20" fmla="*/ 43 w 43"/>
                  <a:gd name="T21" fmla="*/ 0 h 40"/>
                  <a:gd name="T22" fmla="*/ 33 w 43"/>
                  <a:gd name="T23" fmla="*/ 2 h 40"/>
                  <a:gd name="T24" fmla="*/ 23 w 43"/>
                  <a:gd name="T25" fmla="*/ 3 h 40"/>
                  <a:gd name="T26" fmla="*/ 14 w 43"/>
                  <a:gd name="T27" fmla="*/ 7 h 40"/>
                  <a:gd name="T28" fmla="*/ 8 w 43"/>
                  <a:gd name="T29" fmla="*/ 13 h 40"/>
                  <a:gd name="T30" fmla="*/ 3 w 43"/>
                  <a:gd name="T31" fmla="*/ 18 h 40"/>
                  <a:gd name="T32" fmla="*/ 0 w 43"/>
                  <a:gd name="T33" fmla="*/ 25 h 40"/>
                  <a:gd name="T34" fmla="*/ 3 w 43"/>
                  <a:gd name="T35" fmla="*/ 32 h 40"/>
                  <a:gd name="T36" fmla="*/ 8 w 43"/>
                  <a:gd name="T37" fmla="*/ 40 h 40"/>
                  <a:gd name="T38" fmla="*/ 7 w 43"/>
                  <a:gd name="T39" fmla="*/ 40 h 40"/>
                  <a:gd name="T40" fmla="*/ 14 w 43"/>
                  <a:gd name="T4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40">
                    <a:moveTo>
                      <a:pt x="14" y="36"/>
                    </a:moveTo>
                    <a:lnTo>
                      <a:pt x="13" y="36"/>
                    </a:lnTo>
                    <a:lnTo>
                      <a:pt x="10" y="30"/>
                    </a:lnTo>
                    <a:lnTo>
                      <a:pt x="10" y="25"/>
                    </a:lnTo>
                    <a:lnTo>
                      <a:pt x="10" y="21"/>
                    </a:lnTo>
                    <a:lnTo>
                      <a:pt x="13" y="17"/>
                    </a:lnTo>
                    <a:lnTo>
                      <a:pt x="19" y="14"/>
                    </a:lnTo>
                    <a:lnTo>
                      <a:pt x="26" y="10"/>
                    </a:lnTo>
                    <a:lnTo>
                      <a:pt x="33" y="9"/>
                    </a:lnTo>
                    <a:lnTo>
                      <a:pt x="43" y="9"/>
                    </a:lnTo>
                    <a:lnTo>
                      <a:pt x="43" y="0"/>
                    </a:lnTo>
                    <a:lnTo>
                      <a:pt x="33" y="2"/>
                    </a:lnTo>
                    <a:lnTo>
                      <a:pt x="23" y="3"/>
                    </a:lnTo>
                    <a:lnTo>
                      <a:pt x="14" y="7"/>
                    </a:lnTo>
                    <a:lnTo>
                      <a:pt x="8" y="13"/>
                    </a:lnTo>
                    <a:lnTo>
                      <a:pt x="3" y="18"/>
                    </a:lnTo>
                    <a:lnTo>
                      <a:pt x="0" y="25"/>
                    </a:lnTo>
                    <a:lnTo>
                      <a:pt x="3" y="32"/>
                    </a:lnTo>
                    <a:lnTo>
                      <a:pt x="8" y="40"/>
                    </a:lnTo>
                    <a:lnTo>
                      <a:pt x="7" y="40"/>
                    </a:lnTo>
                    <a:lnTo>
                      <a:pt x="14"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7" name="Freeform 571"/>
              <p:cNvSpPr>
                <a:spLocks noChangeAspect="1"/>
              </p:cNvSpPr>
              <p:nvPr/>
            </p:nvSpPr>
            <p:spPr bwMode="auto">
              <a:xfrm>
                <a:off x="700" y="583"/>
                <a:ext cx="9" cy="20"/>
              </a:xfrm>
              <a:custGeom>
                <a:avLst/>
                <a:gdLst>
                  <a:gd name="T0" fmla="*/ 4 w 18"/>
                  <a:gd name="T1" fmla="*/ 40 h 40"/>
                  <a:gd name="T2" fmla="*/ 4 w 18"/>
                  <a:gd name="T3" fmla="*/ 40 h 40"/>
                  <a:gd name="T4" fmla="*/ 12 w 18"/>
                  <a:gd name="T5" fmla="*/ 33 h 40"/>
                  <a:gd name="T6" fmla="*/ 18 w 18"/>
                  <a:gd name="T7" fmla="*/ 24 h 40"/>
                  <a:gd name="T8" fmla="*/ 18 w 18"/>
                  <a:gd name="T9" fmla="*/ 12 h 40"/>
                  <a:gd name="T10" fmla="*/ 11 w 18"/>
                  <a:gd name="T11" fmla="*/ 0 h 40"/>
                  <a:gd name="T12" fmla="*/ 4 w 18"/>
                  <a:gd name="T13" fmla="*/ 4 h 40"/>
                  <a:gd name="T14" fmla="*/ 11 w 18"/>
                  <a:gd name="T15" fmla="*/ 15 h 40"/>
                  <a:gd name="T16" fmla="*/ 11 w 18"/>
                  <a:gd name="T17" fmla="*/ 21 h 40"/>
                  <a:gd name="T18" fmla="*/ 8 w 18"/>
                  <a:gd name="T19" fmla="*/ 28 h 40"/>
                  <a:gd name="T20" fmla="*/ 0 w 18"/>
                  <a:gd name="T21" fmla="*/ 33 h 40"/>
                  <a:gd name="T22" fmla="*/ 0 w 18"/>
                  <a:gd name="T23" fmla="*/ 33 h 40"/>
                  <a:gd name="T24" fmla="*/ 4 w 18"/>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0">
                    <a:moveTo>
                      <a:pt x="4" y="40"/>
                    </a:moveTo>
                    <a:lnTo>
                      <a:pt x="4" y="40"/>
                    </a:lnTo>
                    <a:lnTo>
                      <a:pt x="12" y="33"/>
                    </a:lnTo>
                    <a:lnTo>
                      <a:pt x="18" y="24"/>
                    </a:lnTo>
                    <a:lnTo>
                      <a:pt x="18" y="12"/>
                    </a:lnTo>
                    <a:lnTo>
                      <a:pt x="11" y="0"/>
                    </a:lnTo>
                    <a:lnTo>
                      <a:pt x="4" y="4"/>
                    </a:lnTo>
                    <a:lnTo>
                      <a:pt x="11" y="15"/>
                    </a:lnTo>
                    <a:lnTo>
                      <a:pt x="11" y="21"/>
                    </a:lnTo>
                    <a:lnTo>
                      <a:pt x="8" y="28"/>
                    </a:lnTo>
                    <a:lnTo>
                      <a:pt x="0" y="33"/>
                    </a:lnTo>
                    <a:lnTo>
                      <a:pt x="0" y="33"/>
                    </a:lnTo>
                    <a:lnTo>
                      <a:pt x="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8" name="Freeform 572"/>
              <p:cNvSpPr>
                <a:spLocks noChangeAspect="1"/>
              </p:cNvSpPr>
              <p:nvPr/>
            </p:nvSpPr>
            <p:spPr bwMode="auto">
              <a:xfrm>
                <a:off x="688" y="599"/>
                <a:ext cx="14" cy="22"/>
              </a:xfrm>
              <a:custGeom>
                <a:avLst/>
                <a:gdLst>
                  <a:gd name="T0" fmla="*/ 5 w 27"/>
                  <a:gd name="T1" fmla="*/ 36 h 43"/>
                  <a:gd name="T2" fmla="*/ 4 w 27"/>
                  <a:gd name="T3" fmla="*/ 43 h 43"/>
                  <a:gd name="T4" fmla="*/ 11 w 27"/>
                  <a:gd name="T5" fmla="*/ 35 h 43"/>
                  <a:gd name="T6" fmla="*/ 16 w 27"/>
                  <a:gd name="T7" fmla="*/ 24 h 43"/>
                  <a:gd name="T8" fmla="*/ 22 w 27"/>
                  <a:gd name="T9" fmla="*/ 14 h 43"/>
                  <a:gd name="T10" fmla="*/ 27 w 27"/>
                  <a:gd name="T11" fmla="*/ 7 h 43"/>
                  <a:gd name="T12" fmla="*/ 23 w 27"/>
                  <a:gd name="T13" fmla="*/ 0 h 43"/>
                  <a:gd name="T14" fmla="*/ 15 w 27"/>
                  <a:gd name="T15" fmla="*/ 9 h 43"/>
                  <a:gd name="T16" fmla="*/ 9 w 27"/>
                  <a:gd name="T17" fmla="*/ 22 h 43"/>
                  <a:gd name="T18" fmla="*/ 4 w 27"/>
                  <a:gd name="T19" fmla="*/ 32 h 43"/>
                  <a:gd name="T20" fmla="*/ 2 w 27"/>
                  <a:gd name="T21" fmla="*/ 36 h 43"/>
                  <a:gd name="T22" fmla="*/ 1 w 27"/>
                  <a:gd name="T23" fmla="*/ 43 h 43"/>
                  <a:gd name="T24" fmla="*/ 2 w 27"/>
                  <a:gd name="T25" fmla="*/ 36 h 43"/>
                  <a:gd name="T26" fmla="*/ 0 w 27"/>
                  <a:gd name="T27" fmla="*/ 37 h 43"/>
                  <a:gd name="T28" fmla="*/ 0 w 27"/>
                  <a:gd name="T29" fmla="*/ 40 h 43"/>
                  <a:gd name="T30" fmla="*/ 1 w 27"/>
                  <a:gd name="T31" fmla="*/ 43 h 43"/>
                  <a:gd name="T32" fmla="*/ 4 w 27"/>
                  <a:gd name="T33" fmla="*/ 43 h 43"/>
                  <a:gd name="T34" fmla="*/ 5 w 27"/>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43">
                    <a:moveTo>
                      <a:pt x="5" y="36"/>
                    </a:moveTo>
                    <a:lnTo>
                      <a:pt x="4" y="43"/>
                    </a:lnTo>
                    <a:lnTo>
                      <a:pt x="11" y="35"/>
                    </a:lnTo>
                    <a:lnTo>
                      <a:pt x="16" y="24"/>
                    </a:lnTo>
                    <a:lnTo>
                      <a:pt x="22" y="14"/>
                    </a:lnTo>
                    <a:lnTo>
                      <a:pt x="27" y="7"/>
                    </a:lnTo>
                    <a:lnTo>
                      <a:pt x="23" y="0"/>
                    </a:lnTo>
                    <a:lnTo>
                      <a:pt x="15" y="9"/>
                    </a:lnTo>
                    <a:lnTo>
                      <a:pt x="9" y="22"/>
                    </a:lnTo>
                    <a:lnTo>
                      <a:pt x="4" y="32"/>
                    </a:lnTo>
                    <a:lnTo>
                      <a:pt x="2" y="36"/>
                    </a:lnTo>
                    <a:lnTo>
                      <a:pt x="1" y="43"/>
                    </a:lnTo>
                    <a:lnTo>
                      <a:pt x="2" y="36"/>
                    </a:lnTo>
                    <a:lnTo>
                      <a:pt x="0" y="37"/>
                    </a:lnTo>
                    <a:lnTo>
                      <a:pt x="0" y="40"/>
                    </a:lnTo>
                    <a:lnTo>
                      <a:pt x="1" y="43"/>
                    </a:lnTo>
                    <a:lnTo>
                      <a:pt x="4" y="43"/>
                    </a:lnTo>
                    <a:lnTo>
                      <a:pt x="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69" name="Freeform 573"/>
              <p:cNvSpPr>
                <a:spLocks noChangeAspect="1"/>
              </p:cNvSpPr>
              <p:nvPr/>
            </p:nvSpPr>
            <p:spPr bwMode="auto">
              <a:xfrm>
                <a:off x="689" y="617"/>
                <a:ext cx="10" cy="7"/>
              </a:xfrm>
              <a:custGeom>
                <a:avLst/>
                <a:gdLst>
                  <a:gd name="T0" fmla="*/ 17 w 19"/>
                  <a:gd name="T1" fmla="*/ 12 h 13"/>
                  <a:gd name="T2" fmla="*/ 15 w 19"/>
                  <a:gd name="T3" fmla="*/ 4 h 13"/>
                  <a:gd name="T4" fmla="*/ 11 w 19"/>
                  <a:gd name="T5" fmla="*/ 4 h 13"/>
                  <a:gd name="T6" fmla="*/ 8 w 19"/>
                  <a:gd name="T7" fmla="*/ 2 h 13"/>
                  <a:gd name="T8" fmla="*/ 4 w 19"/>
                  <a:gd name="T9" fmla="*/ 1 h 13"/>
                  <a:gd name="T10" fmla="*/ 4 w 19"/>
                  <a:gd name="T11" fmla="*/ 0 h 13"/>
                  <a:gd name="T12" fmla="*/ 0 w 19"/>
                  <a:gd name="T13" fmla="*/ 7 h 13"/>
                  <a:gd name="T14" fmla="*/ 2 w 19"/>
                  <a:gd name="T15" fmla="*/ 8 h 13"/>
                  <a:gd name="T16" fmla="*/ 6 w 19"/>
                  <a:gd name="T17" fmla="*/ 9 h 13"/>
                  <a:gd name="T18" fmla="*/ 9 w 19"/>
                  <a:gd name="T19" fmla="*/ 11 h 13"/>
                  <a:gd name="T20" fmla="*/ 15 w 19"/>
                  <a:gd name="T21" fmla="*/ 13 h 13"/>
                  <a:gd name="T22" fmla="*/ 12 w 19"/>
                  <a:gd name="T23" fmla="*/ 5 h 13"/>
                  <a:gd name="T24" fmla="*/ 15 w 19"/>
                  <a:gd name="T25" fmla="*/ 13 h 13"/>
                  <a:gd name="T26" fmla="*/ 18 w 19"/>
                  <a:gd name="T27" fmla="*/ 12 h 13"/>
                  <a:gd name="T28" fmla="*/ 19 w 19"/>
                  <a:gd name="T29" fmla="*/ 9 h 13"/>
                  <a:gd name="T30" fmla="*/ 18 w 19"/>
                  <a:gd name="T31" fmla="*/ 5 h 13"/>
                  <a:gd name="T32" fmla="*/ 15 w 19"/>
                  <a:gd name="T33" fmla="*/ 4 h 13"/>
                  <a:gd name="T34" fmla="*/ 17 w 19"/>
                  <a:gd name="T3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3">
                    <a:moveTo>
                      <a:pt x="17" y="12"/>
                    </a:moveTo>
                    <a:lnTo>
                      <a:pt x="15" y="4"/>
                    </a:lnTo>
                    <a:lnTo>
                      <a:pt x="11" y="4"/>
                    </a:lnTo>
                    <a:lnTo>
                      <a:pt x="8" y="2"/>
                    </a:lnTo>
                    <a:lnTo>
                      <a:pt x="4" y="1"/>
                    </a:lnTo>
                    <a:lnTo>
                      <a:pt x="4" y="0"/>
                    </a:lnTo>
                    <a:lnTo>
                      <a:pt x="0" y="7"/>
                    </a:lnTo>
                    <a:lnTo>
                      <a:pt x="2" y="8"/>
                    </a:lnTo>
                    <a:lnTo>
                      <a:pt x="6" y="9"/>
                    </a:lnTo>
                    <a:lnTo>
                      <a:pt x="9" y="11"/>
                    </a:lnTo>
                    <a:lnTo>
                      <a:pt x="15" y="13"/>
                    </a:lnTo>
                    <a:lnTo>
                      <a:pt x="12" y="5"/>
                    </a:lnTo>
                    <a:lnTo>
                      <a:pt x="15" y="13"/>
                    </a:lnTo>
                    <a:lnTo>
                      <a:pt x="18" y="12"/>
                    </a:lnTo>
                    <a:lnTo>
                      <a:pt x="19" y="9"/>
                    </a:lnTo>
                    <a:lnTo>
                      <a:pt x="18" y="5"/>
                    </a:lnTo>
                    <a:lnTo>
                      <a:pt x="15" y="4"/>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0" name="Freeform 574"/>
              <p:cNvSpPr>
                <a:spLocks noChangeAspect="1"/>
              </p:cNvSpPr>
              <p:nvPr/>
            </p:nvSpPr>
            <p:spPr bwMode="auto">
              <a:xfrm>
                <a:off x="684" y="620"/>
                <a:ext cx="14" cy="13"/>
              </a:xfrm>
              <a:custGeom>
                <a:avLst/>
                <a:gdLst>
                  <a:gd name="T0" fmla="*/ 9 w 28"/>
                  <a:gd name="T1" fmla="*/ 20 h 27"/>
                  <a:gd name="T2" fmla="*/ 5 w 28"/>
                  <a:gd name="T3" fmla="*/ 27 h 27"/>
                  <a:gd name="T4" fmla="*/ 12 w 28"/>
                  <a:gd name="T5" fmla="*/ 23 h 27"/>
                  <a:gd name="T6" fmla="*/ 17 w 28"/>
                  <a:gd name="T7" fmla="*/ 19 h 27"/>
                  <a:gd name="T8" fmla="*/ 21 w 28"/>
                  <a:gd name="T9" fmla="*/ 12 h 27"/>
                  <a:gd name="T10" fmla="*/ 28 w 28"/>
                  <a:gd name="T11" fmla="*/ 7 h 27"/>
                  <a:gd name="T12" fmla="*/ 23 w 28"/>
                  <a:gd name="T13" fmla="*/ 0 h 27"/>
                  <a:gd name="T14" fmla="*/ 17 w 28"/>
                  <a:gd name="T15" fmla="*/ 7 h 27"/>
                  <a:gd name="T16" fmla="*/ 12 w 28"/>
                  <a:gd name="T17" fmla="*/ 14 h 27"/>
                  <a:gd name="T18" fmla="*/ 7 w 28"/>
                  <a:gd name="T19" fmla="*/ 17 h 27"/>
                  <a:gd name="T20" fmla="*/ 5 w 28"/>
                  <a:gd name="T21" fmla="*/ 18 h 27"/>
                  <a:gd name="T22" fmla="*/ 2 w 28"/>
                  <a:gd name="T23" fmla="*/ 25 h 27"/>
                  <a:gd name="T24" fmla="*/ 5 w 28"/>
                  <a:gd name="T25" fmla="*/ 18 h 27"/>
                  <a:gd name="T26" fmla="*/ 2 w 28"/>
                  <a:gd name="T27" fmla="*/ 19 h 27"/>
                  <a:gd name="T28" fmla="*/ 0 w 28"/>
                  <a:gd name="T29" fmla="*/ 22 h 27"/>
                  <a:gd name="T30" fmla="*/ 2 w 28"/>
                  <a:gd name="T31" fmla="*/ 26 h 27"/>
                  <a:gd name="T32" fmla="*/ 5 w 28"/>
                  <a:gd name="T33" fmla="*/ 27 h 27"/>
                  <a:gd name="T34" fmla="*/ 9 w 28"/>
                  <a:gd name="T35"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7">
                    <a:moveTo>
                      <a:pt x="9" y="20"/>
                    </a:moveTo>
                    <a:lnTo>
                      <a:pt x="5" y="27"/>
                    </a:lnTo>
                    <a:lnTo>
                      <a:pt x="12" y="23"/>
                    </a:lnTo>
                    <a:lnTo>
                      <a:pt x="17" y="19"/>
                    </a:lnTo>
                    <a:lnTo>
                      <a:pt x="21" y="12"/>
                    </a:lnTo>
                    <a:lnTo>
                      <a:pt x="28" y="7"/>
                    </a:lnTo>
                    <a:lnTo>
                      <a:pt x="23" y="0"/>
                    </a:lnTo>
                    <a:lnTo>
                      <a:pt x="17" y="7"/>
                    </a:lnTo>
                    <a:lnTo>
                      <a:pt x="12" y="14"/>
                    </a:lnTo>
                    <a:lnTo>
                      <a:pt x="7" y="17"/>
                    </a:lnTo>
                    <a:lnTo>
                      <a:pt x="5" y="18"/>
                    </a:lnTo>
                    <a:lnTo>
                      <a:pt x="2" y="25"/>
                    </a:lnTo>
                    <a:lnTo>
                      <a:pt x="5" y="18"/>
                    </a:lnTo>
                    <a:lnTo>
                      <a:pt x="2" y="19"/>
                    </a:lnTo>
                    <a:lnTo>
                      <a:pt x="0" y="22"/>
                    </a:lnTo>
                    <a:lnTo>
                      <a:pt x="2" y="26"/>
                    </a:lnTo>
                    <a:lnTo>
                      <a:pt x="5" y="27"/>
                    </a:lnTo>
                    <a:lnTo>
                      <a:pt x="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1" name="Freeform 575"/>
              <p:cNvSpPr>
                <a:spLocks noChangeAspect="1"/>
              </p:cNvSpPr>
              <p:nvPr/>
            </p:nvSpPr>
            <p:spPr bwMode="auto">
              <a:xfrm>
                <a:off x="684" y="630"/>
                <a:ext cx="11" cy="17"/>
              </a:xfrm>
              <a:custGeom>
                <a:avLst/>
                <a:gdLst>
                  <a:gd name="T0" fmla="*/ 17 w 20"/>
                  <a:gd name="T1" fmla="*/ 33 h 33"/>
                  <a:gd name="T2" fmla="*/ 19 w 20"/>
                  <a:gd name="T3" fmla="*/ 26 h 33"/>
                  <a:gd name="T4" fmla="*/ 17 w 20"/>
                  <a:gd name="T5" fmla="*/ 23 h 33"/>
                  <a:gd name="T6" fmla="*/ 13 w 20"/>
                  <a:gd name="T7" fmla="*/ 15 h 33"/>
                  <a:gd name="T8" fmla="*/ 10 w 20"/>
                  <a:gd name="T9" fmla="*/ 8 h 33"/>
                  <a:gd name="T10" fmla="*/ 7 w 20"/>
                  <a:gd name="T11" fmla="*/ 0 h 33"/>
                  <a:gd name="T12" fmla="*/ 0 w 20"/>
                  <a:gd name="T13" fmla="*/ 5 h 33"/>
                  <a:gd name="T14" fmla="*/ 3 w 20"/>
                  <a:gd name="T15" fmla="*/ 10 h 33"/>
                  <a:gd name="T16" fmla="*/ 7 w 20"/>
                  <a:gd name="T17" fmla="*/ 17 h 33"/>
                  <a:gd name="T18" fmla="*/ 10 w 20"/>
                  <a:gd name="T19" fmla="*/ 25 h 33"/>
                  <a:gd name="T20" fmla="*/ 15 w 20"/>
                  <a:gd name="T21" fmla="*/ 31 h 33"/>
                  <a:gd name="T22" fmla="*/ 17 w 20"/>
                  <a:gd name="T23" fmla="*/ 24 h 33"/>
                  <a:gd name="T24" fmla="*/ 15 w 20"/>
                  <a:gd name="T25" fmla="*/ 31 h 33"/>
                  <a:gd name="T26" fmla="*/ 17 w 20"/>
                  <a:gd name="T27" fmla="*/ 31 h 33"/>
                  <a:gd name="T28" fmla="*/ 19 w 20"/>
                  <a:gd name="T29" fmla="*/ 30 h 33"/>
                  <a:gd name="T30" fmla="*/ 20 w 20"/>
                  <a:gd name="T31" fmla="*/ 29 h 33"/>
                  <a:gd name="T32" fmla="*/ 19 w 20"/>
                  <a:gd name="T33" fmla="*/ 26 h 33"/>
                  <a:gd name="T34" fmla="*/ 17 w 20"/>
                  <a:gd name="T3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3">
                    <a:moveTo>
                      <a:pt x="17" y="33"/>
                    </a:moveTo>
                    <a:lnTo>
                      <a:pt x="19" y="26"/>
                    </a:lnTo>
                    <a:lnTo>
                      <a:pt x="17" y="23"/>
                    </a:lnTo>
                    <a:lnTo>
                      <a:pt x="13" y="15"/>
                    </a:lnTo>
                    <a:lnTo>
                      <a:pt x="10" y="8"/>
                    </a:lnTo>
                    <a:lnTo>
                      <a:pt x="7" y="0"/>
                    </a:lnTo>
                    <a:lnTo>
                      <a:pt x="0" y="5"/>
                    </a:lnTo>
                    <a:lnTo>
                      <a:pt x="3" y="10"/>
                    </a:lnTo>
                    <a:lnTo>
                      <a:pt x="7" y="17"/>
                    </a:lnTo>
                    <a:lnTo>
                      <a:pt x="10" y="25"/>
                    </a:lnTo>
                    <a:lnTo>
                      <a:pt x="15" y="31"/>
                    </a:lnTo>
                    <a:lnTo>
                      <a:pt x="17" y="24"/>
                    </a:lnTo>
                    <a:lnTo>
                      <a:pt x="15" y="31"/>
                    </a:lnTo>
                    <a:lnTo>
                      <a:pt x="17" y="31"/>
                    </a:lnTo>
                    <a:lnTo>
                      <a:pt x="19" y="30"/>
                    </a:lnTo>
                    <a:lnTo>
                      <a:pt x="20" y="29"/>
                    </a:lnTo>
                    <a:lnTo>
                      <a:pt x="19" y="26"/>
                    </a:lnTo>
                    <a:lnTo>
                      <a:pt x="17"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2" name="Freeform 576"/>
              <p:cNvSpPr>
                <a:spLocks noChangeAspect="1"/>
              </p:cNvSpPr>
              <p:nvPr/>
            </p:nvSpPr>
            <p:spPr bwMode="auto">
              <a:xfrm>
                <a:off x="681" y="633"/>
                <a:ext cx="12" cy="14"/>
              </a:xfrm>
              <a:custGeom>
                <a:avLst/>
                <a:gdLst>
                  <a:gd name="T0" fmla="*/ 2 w 24"/>
                  <a:gd name="T1" fmla="*/ 8 h 27"/>
                  <a:gd name="T2" fmla="*/ 1 w 24"/>
                  <a:gd name="T3" fmla="*/ 2 h 27"/>
                  <a:gd name="T4" fmla="*/ 0 w 24"/>
                  <a:gd name="T5" fmla="*/ 11 h 27"/>
                  <a:gd name="T6" fmla="*/ 4 w 24"/>
                  <a:gd name="T7" fmla="*/ 19 h 27"/>
                  <a:gd name="T8" fmla="*/ 14 w 24"/>
                  <a:gd name="T9" fmla="*/ 25 h 27"/>
                  <a:gd name="T10" fmla="*/ 24 w 24"/>
                  <a:gd name="T11" fmla="*/ 27 h 27"/>
                  <a:gd name="T12" fmla="*/ 24 w 24"/>
                  <a:gd name="T13" fmla="*/ 18 h 27"/>
                  <a:gd name="T14" fmla="*/ 16 w 24"/>
                  <a:gd name="T15" fmla="*/ 18 h 27"/>
                  <a:gd name="T16" fmla="*/ 9 w 24"/>
                  <a:gd name="T17" fmla="*/ 15 h 27"/>
                  <a:gd name="T18" fmla="*/ 7 w 24"/>
                  <a:gd name="T19" fmla="*/ 11 h 27"/>
                  <a:gd name="T20" fmla="*/ 8 w 24"/>
                  <a:gd name="T21" fmla="*/ 7 h 27"/>
                  <a:gd name="T22" fmla="*/ 7 w 24"/>
                  <a:gd name="T23" fmla="*/ 1 h 27"/>
                  <a:gd name="T24" fmla="*/ 8 w 24"/>
                  <a:gd name="T25" fmla="*/ 7 h 27"/>
                  <a:gd name="T26" fmla="*/ 8 w 24"/>
                  <a:gd name="T27" fmla="*/ 3 h 27"/>
                  <a:gd name="T28" fmla="*/ 7 w 24"/>
                  <a:gd name="T29" fmla="*/ 1 h 27"/>
                  <a:gd name="T30" fmla="*/ 3 w 24"/>
                  <a:gd name="T31" fmla="*/ 0 h 27"/>
                  <a:gd name="T32" fmla="*/ 1 w 24"/>
                  <a:gd name="T33" fmla="*/ 2 h 27"/>
                  <a:gd name="T34" fmla="*/ 2 w 24"/>
                  <a:gd name="T35"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7">
                    <a:moveTo>
                      <a:pt x="2" y="8"/>
                    </a:moveTo>
                    <a:lnTo>
                      <a:pt x="1" y="2"/>
                    </a:lnTo>
                    <a:lnTo>
                      <a:pt x="0" y="11"/>
                    </a:lnTo>
                    <a:lnTo>
                      <a:pt x="4" y="19"/>
                    </a:lnTo>
                    <a:lnTo>
                      <a:pt x="14" y="25"/>
                    </a:lnTo>
                    <a:lnTo>
                      <a:pt x="24" y="27"/>
                    </a:lnTo>
                    <a:lnTo>
                      <a:pt x="24" y="18"/>
                    </a:lnTo>
                    <a:lnTo>
                      <a:pt x="16" y="18"/>
                    </a:lnTo>
                    <a:lnTo>
                      <a:pt x="9" y="15"/>
                    </a:lnTo>
                    <a:lnTo>
                      <a:pt x="7" y="11"/>
                    </a:lnTo>
                    <a:lnTo>
                      <a:pt x="8" y="7"/>
                    </a:lnTo>
                    <a:lnTo>
                      <a:pt x="7" y="1"/>
                    </a:lnTo>
                    <a:lnTo>
                      <a:pt x="8" y="7"/>
                    </a:lnTo>
                    <a:lnTo>
                      <a:pt x="8" y="3"/>
                    </a:lnTo>
                    <a:lnTo>
                      <a:pt x="7" y="1"/>
                    </a:lnTo>
                    <a:lnTo>
                      <a:pt x="3" y="0"/>
                    </a:lnTo>
                    <a:lnTo>
                      <a:pt x="1" y="2"/>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3" name="Freeform 577"/>
              <p:cNvSpPr>
                <a:spLocks noChangeAspect="1"/>
              </p:cNvSpPr>
              <p:nvPr/>
            </p:nvSpPr>
            <p:spPr bwMode="auto">
              <a:xfrm>
                <a:off x="671" y="633"/>
                <a:ext cx="13" cy="21"/>
              </a:xfrm>
              <a:custGeom>
                <a:avLst/>
                <a:gdLst>
                  <a:gd name="T0" fmla="*/ 7 w 27"/>
                  <a:gd name="T1" fmla="*/ 39 h 41"/>
                  <a:gd name="T2" fmla="*/ 7 w 27"/>
                  <a:gd name="T3" fmla="*/ 40 h 41"/>
                  <a:gd name="T4" fmla="*/ 7 w 27"/>
                  <a:gd name="T5" fmla="*/ 29 h 41"/>
                  <a:gd name="T6" fmla="*/ 10 w 27"/>
                  <a:gd name="T7" fmla="*/ 16 h 41"/>
                  <a:gd name="T8" fmla="*/ 16 w 27"/>
                  <a:gd name="T9" fmla="*/ 7 h 41"/>
                  <a:gd name="T10" fmla="*/ 22 w 27"/>
                  <a:gd name="T11" fmla="*/ 7 h 41"/>
                  <a:gd name="T12" fmla="*/ 27 w 27"/>
                  <a:gd name="T13" fmla="*/ 0 h 41"/>
                  <a:gd name="T14" fmla="*/ 12 w 27"/>
                  <a:gd name="T15" fmla="*/ 0 h 41"/>
                  <a:gd name="T16" fmla="*/ 4 w 27"/>
                  <a:gd name="T17" fmla="*/ 14 h 41"/>
                  <a:gd name="T18" fmla="*/ 0 w 27"/>
                  <a:gd name="T19" fmla="*/ 29 h 41"/>
                  <a:gd name="T20" fmla="*/ 0 w 27"/>
                  <a:gd name="T21" fmla="*/ 40 h 41"/>
                  <a:gd name="T22" fmla="*/ 0 w 27"/>
                  <a:gd name="T23" fmla="*/ 41 h 41"/>
                  <a:gd name="T24" fmla="*/ 7 w 27"/>
                  <a:gd name="T25"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1">
                    <a:moveTo>
                      <a:pt x="7" y="39"/>
                    </a:moveTo>
                    <a:lnTo>
                      <a:pt x="7" y="40"/>
                    </a:lnTo>
                    <a:lnTo>
                      <a:pt x="7" y="29"/>
                    </a:lnTo>
                    <a:lnTo>
                      <a:pt x="10" y="16"/>
                    </a:lnTo>
                    <a:lnTo>
                      <a:pt x="16" y="7"/>
                    </a:lnTo>
                    <a:lnTo>
                      <a:pt x="22" y="7"/>
                    </a:lnTo>
                    <a:lnTo>
                      <a:pt x="27" y="0"/>
                    </a:lnTo>
                    <a:lnTo>
                      <a:pt x="12" y="0"/>
                    </a:lnTo>
                    <a:lnTo>
                      <a:pt x="4" y="14"/>
                    </a:lnTo>
                    <a:lnTo>
                      <a:pt x="0" y="29"/>
                    </a:lnTo>
                    <a:lnTo>
                      <a:pt x="0" y="40"/>
                    </a:lnTo>
                    <a:lnTo>
                      <a:pt x="0" y="41"/>
                    </a:lnTo>
                    <a:lnTo>
                      <a:pt x="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4" name="Freeform 578"/>
              <p:cNvSpPr>
                <a:spLocks noChangeAspect="1"/>
              </p:cNvSpPr>
              <p:nvPr/>
            </p:nvSpPr>
            <p:spPr bwMode="auto">
              <a:xfrm>
                <a:off x="671" y="653"/>
                <a:ext cx="15" cy="12"/>
              </a:xfrm>
              <a:custGeom>
                <a:avLst/>
                <a:gdLst>
                  <a:gd name="T0" fmla="*/ 29 w 30"/>
                  <a:gd name="T1" fmla="*/ 23 h 24"/>
                  <a:gd name="T2" fmla="*/ 27 w 30"/>
                  <a:gd name="T3" fmla="*/ 17 h 24"/>
                  <a:gd name="T4" fmla="*/ 21 w 30"/>
                  <a:gd name="T5" fmla="*/ 15 h 24"/>
                  <a:gd name="T6" fmla="*/ 15 w 30"/>
                  <a:gd name="T7" fmla="*/ 10 h 24"/>
                  <a:gd name="T8" fmla="*/ 10 w 30"/>
                  <a:gd name="T9" fmla="*/ 6 h 24"/>
                  <a:gd name="T10" fmla="*/ 7 w 30"/>
                  <a:gd name="T11" fmla="*/ 0 h 24"/>
                  <a:gd name="T12" fmla="*/ 0 w 30"/>
                  <a:gd name="T13" fmla="*/ 2 h 24"/>
                  <a:gd name="T14" fmla="*/ 4 w 30"/>
                  <a:gd name="T15" fmla="*/ 10 h 24"/>
                  <a:gd name="T16" fmla="*/ 10 w 30"/>
                  <a:gd name="T17" fmla="*/ 17 h 24"/>
                  <a:gd name="T18" fmla="*/ 19 w 30"/>
                  <a:gd name="T19" fmla="*/ 22 h 24"/>
                  <a:gd name="T20" fmla="*/ 27 w 30"/>
                  <a:gd name="T21" fmla="*/ 24 h 24"/>
                  <a:gd name="T22" fmla="*/ 24 w 30"/>
                  <a:gd name="T23" fmla="*/ 19 h 24"/>
                  <a:gd name="T24" fmla="*/ 27 w 30"/>
                  <a:gd name="T25" fmla="*/ 24 h 24"/>
                  <a:gd name="T26" fmla="*/ 29 w 30"/>
                  <a:gd name="T27" fmla="*/ 23 h 24"/>
                  <a:gd name="T28" fmla="*/ 30 w 30"/>
                  <a:gd name="T29" fmla="*/ 21 h 24"/>
                  <a:gd name="T30" fmla="*/ 29 w 30"/>
                  <a:gd name="T31" fmla="*/ 19 h 24"/>
                  <a:gd name="T32" fmla="*/ 27 w 30"/>
                  <a:gd name="T33" fmla="*/ 17 h 24"/>
                  <a:gd name="T34" fmla="*/ 29 w 30"/>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29" y="23"/>
                    </a:moveTo>
                    <a:lnTo>
                      <a:pt x="27" y="17"/>
                    </a:lnTo>
                    <a:lnTo>
                      <a:pt x="21" y="15"/>
                    </a:lnTo>
                    <a:lnTo>
                      <a:pt x="15" y="10"/>
                    </a:lnTo>
                    <a:lnTo>
                      <a:pt x="10" y="6"/>
                    </a:lnTo>
                    <a:lnTo>
                      <a:pt x="7" y="0"/>
                    </a:lnTo>
                    <a:lnTo>
                      <a:pt x="0" y="2"/>
                    </a:lnTo>
                    <a:lnTo>
                      <a:pt x="4" y="10"/>
                    </a:lnTo>
                    <a:lnTo>
                      <a:pt x="10" y="17"/>
                    </a:lnTo>
                    <a:lnTo>
                      <a:pt x="19" y="22"/>
                    </a:lnTo>
                    <a:lnTo>
                      <a:pt x="27" y="24"/>
                    </a:lnTo>
                    <a:lnTo>
                      <a:pt x="24" y="19"/>
                    </a:lnTo>
                    <a:lnTo>
                      <a:pt x="27" y="24"/>
                    </a:lnTo>
                    <a:lnTo>
                      <a:pt x="29" y="23"/>
                    </a:lnTo>
                    <a:lnTo>
                      <a:pt x="30" y="21"/>
                    </a:lnTo>
                    <a:lnTo>
                      <a:pt x="29" y="19"/>
                    </a:lnTo>
                    <a:lnTo>
                      <a:pt x="27" y="17"/>
                    </a:lnTo>
                    <a:lnTo>
                      <a:pt x="2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5" name="Freeform 579"/>
              <p:cNvSpPr>
                <a:spLocks noChangeAspect="1"/>
              </p:cNvSpPr>
              <p:nvPr/>
            </p:nvSpPr>
            <p:spPr bwMode="auto">
              <a:xfrm>
                <a:off x="677" y="662"/>
                <a:ext cx="8" cy="16"/>
              </a:xfrm>
              <a:custGeom>
                <a:avLst/>
                <a:gdLst>
                  <a:gd name="T0" fmla="*/ 4 w 17"/>
                  <a:gd name="T1" fmla="*/ 31 h 32"/>
                  <a:gd name="T2" fmla="*/ 9 w 17"/>
                  <a:gd name="T3" fmla="*/ 27 h 32"/>
                  <a:gd name="T4" fmla="*/ 9 w 17"/>
                  <a:gd name="T5" fmla="*/ 20 h 32"/>
                  <a:gd name="T6" fmla="*/ 10 w 17"/>
                  <a:gd name="T7" fmla="*/ 16 h 32"/>
                  <a:gd name="T8" fmla="*/ 13 w 17"/>
                  <a:gd name="T9" fmla="*/ 10 h 32"/>
                  <a:gd name="T10" fmla="*/ 17 w 17"/>
                  <a:gd name="T11" fmla="*/ 4 h 32"/>
                  <a:gd name="T12" fmla="*/ 12 w 17"/>
                  <a:gd name="T13" fmla="*/ 0 h 32"/>
                  <a:gd name="T14" fmla="*/ 7 w 17"/>
                  <a:gd name="T15" fmla="*/ 5 h 32"/>
                  <a:gd name="T16" fmla="*/ 3 w 17"/>
                  <a:gd name="T17" fmla="*/ 13 h 32"/>
                  <a:gd name="T18" fmla="*/ 2 w 17"/>
                  <a:gd name="T19" fmla="*/ 20 h 32"/>
                  <a:gd name="T20" fmla="*/ 0 w 17"/>
                  <a:gd name="T21" fmla="*/ 27 h 32"/>
                  <a:gd name="T22" fmla="*/ 4 w 17"/>
                  <a:gd name="T23" fmla="*/ 24 h 32"/>
                  <a:gd name="T24" fmla="*/ 0 w 17"/>
                  <a:gd name="T25" fmla="*/ 27 h 32"/>
                  <a:gd name="T26" fmla="*/ 1 w 17"/>
                  <a:gd name="T27" fmla="*/ 31 h 32"/>
                  <a:gd name="T28" fmla="*/ 4 w 17"/>
                  <a:gd name="T29" fmla="*/ 32 h 32"/>
                  <a:gd name="T30" fmla="*/ 8 w 17"/>
                  <a:gd name="T31" fmla="*/ 31 h 32"/>
                  <a:gd name="T32" fmla="*/ 9 w 17"/>
                  <a:gd name="T33" fmla="*/ 27 h 32"/>
                  <a:gd name="T34" fmla="*/ 4 w 17"/>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32">
                    <a:moveTo>
                      <a:pt x="4" y="31"/>
                    </a:moveTo>
                    <a:lnTo>
                      <a:pt x="9" y="27"/>
                    </a:lnTo>
                    <a:lnTo>
                      <a:pt x="9" y="20"/>
                    </a:lnTo>
                    <a:lnTo>
                      <a:pt x="10" y="16"/>
                    </a:lnTo>
                    <a:lnTo>
                      <a:pt x="13" y="10"/>
                    </a:lnTo>
                    <a:lnTo>
                      <a:pt x="17" y="4"/>
                    </a:lnTo>
                    <a:lnTo>
                      <a:pt x="12" y="0"/>
                    </a:lnTo>
                    <a:lnTo>
                      <a:pt x="7" y="5"/>
                    </a:lnTo>
                    <a:lnTo>
                      <a:pt x="3" y="13"/>
                    </a:lnTo>
                    <a:lnTo>
                      <a:pt x="2" y="20"/>
                    </a:lnTo>
                    <a:lnTo>
                      <a:pt x="0" y="27"/>
                    </a:lnTo>
                    <a:lnTo>
                      <a:pt x="4" y="24"/>
                    </a:lnTo>
                    <a:lnTo>
                      <a:pt x="0" y="27"/>
                    </a:lnTo>
                    <a:lnTo>
                      <a:pt x="1" y="31"/>
                    </a:lnTo>
                    <a:lnTo>
                      <a:pt x="4" y="32"/>
                    </a:lnTo>
                    <a:lnTo>
                      <a:pt x="8" y="31"/>
                    </a:lnTo>
                    <a:lnTo>
                      <a:pt x="9" y="27"/>
                    </a:lnTo>
                    <a:lnTo>
                      <a:pt x="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6" name="Freeform 580"/>
              <p:cNvSpPr>
                <a:spLocks noChangeAspect="1"/>
              </p:cNvSpPr>
              <p:nvPr/>
            </p:nvSpPr>
            <p:spPr bwMode="auto">
              <a:xfrm>
                <a:off x="664" y="674"/>
                <a:ext cx="15" cy="20"/>
              </a:xfrm>
              <a:custGeom>
                <a:avLst/>
                <a:gdLst>
                  <a:gd name="T0" fmla="*/ 15 w 30"/>
                  <a:gd name="T1" fmla="*/ 34 h 39"/>
                  <a:gd name="T2" fmla="*/ 14 w 30"/>
                  <a:gd name="T3" fmla="*/ 32 h 39"/>
                  <a:gd name="T4" fmla="*/ 10 w 30"/>
                  <a:gd name="T5" fmla="*/ 28 h 39"/>
                  <a:gd name="T6" fmla="*/ 7 w 30"/>
                  <a:gd name="T7" fmla="*/ 25 h 39"/>
                  <a:gd name="T8" fmla="*/ 8 w 30"/>
                  <a:gd name="T9" fmla="*/ 22 h 39"/>
                  <a:gd name="T10" fmla="*/ 11 w 30"/>
                  <a:gd name="T11" fmla="*/ 18 h 39"/>
                  <a:gd name="T12" fmla="*/ 15 w 30"/>
                  <a:gd name="T13" fmla="*/ 15 h 39"/>
                  <a:gd name="T14" fmla="*/ 20 w 30"/>
                  <a:gd name="T15" fmla="*/ 11 h 39"/>
                  <a:gd name="T16" fmla="*/ 26 w 30"/>
                  <a:gd name="T17" fmla="*/ 9 h 39"/>
                  <a:gd name="T18" fmla="*/ 30 w 30"/>
                  <a:gd name="T19" fmla="*/ 7 h 39"/>
                  <a:gd name="T20" fmla="*/ 30 w 30"/>
                  <a:gd name="T21" fmla="*/ 0 h 39"/>
                  <a:gd name="T22" fmla="*/ 23 w 30"/>
                  <a:gd name="T23" fmla="*/ 2 h 39"/>
                  <a:gd name="T24" fmla="*/ 18 w 30"/>
                  <a:gd name="T25" fmla="*/ 4 h 39"/>
                  <a:gd name="T26" fmla="*/ 11 w 30"/>
                  <a:gd name="T27" fmla="*/ 8 h 39"/>
                  <a:gd name="T28" fmla="*/ 4 w 30"/>
                  <a:gd name="T29" fmla="*/ 14 h 39"/>
                  <a:gd name="T30" fmla="*/ 1 w 30"/>
                  <a:gd name="T31" fmla="*/ 19 h 39"/>
                  <a:gd name="T32" fmla="*/ 0 w 30"/>
                  <a:gd name="T33" fmla="*/ 25 h 39"/>
                  <a:gd name="T34" fmla="*/ 3 w 30"/>
                  <a:gd name="T35" fmla="*/ 33 h 39"/>
                  <a:gd name="T36" fmla="*/ 10 w 30"/>
                  <a:gd name="T37" fmla="*/ 39 h 39"/>
                  <a:gd name="T38" fmla="*/ 8 w 30"/>
                  <a:gd name="T39" fmla="*/ 37 h 39"/>
                  <a:gd name="T40" fmla="*/ 10 w 30"/>
                  <a:gd name="T41" fmla="*/ 39 h 39"/>
                  <a:gd name="T42" fmla="*/ 13 w 30"/>
                  <a:gd name="T43" fmla="*/ 39 h 39"/>
                  <a:gd name="T44" fmla="*/ 15 w 30"/>
                  <a:gd name="T45" fmla="*/ 37 h 39"/>
                  <a:gd name="T46" fmla="*/ 16 w 30"/>
                  <a:gd name="T47" fmla="*/ 34 h 39"/>
                  <a:gd name="T48" fmla="*/ 14 w 30"/>
                  <a:gd name="T49" fmla="*/ 32 h 39"/>
                  <a:gd name="T50" fmla="*/ 15 w 30"/>
                  <a:gd name="T51"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9">
                    <a:moveTo>
                      <a:pt x="15" y="34"/>
                    </a:moveTo>
                    <a:lnTo>
                      <a:pt x="14" y="32"/>
                    </a:lnTo>
                    <a:lnTo>
                      <a:pt x="10" y="28"/>
                    </a:lnTo>
                    <a:lnTo>
                      <a:pt x="7" y="25"/>
                    </a:lnTo>
                    <a:lnTo>
                      <a:pt x="8" y="22"/>
                    </a:lnTo>
                    <a:lnTo>
                      <a:pt x="11" y="18"/>
                    </a:lnTo>
                    <a:lnTo>
                      <a:pt x="15" y="15"/>
                    </a:lnTo>
                    <a:lnTo>
                      <a:pt x="20" y="11"/>
                    </a:lnTo>
                    <a:lnTo>
                      <a:pt x="26" y="9"/>
                    </a:lnTo>
                    <a:lnTo>
                      <a:pt x="30" y="7"/>
                    </a:lnTo>
                    <a:lnTo>
                      <a:pt x="30" y="0"/>
                    </a:lnTo>
                    <a:lnTo>
                      <a:pt x="23" y="2"/>
                    </a:lnTo>
                    <a:lnTo>
                      <a:pt x="18" y="4"/>
                    </a:lnTo>
                    <a:lnTo>
                      <a:pt x="11" y="8"/>
                    </a:lnTo>
                    <a:lnTo>
                      <a:pt x="4" y="14"/>
                    </a:lnTo>
                    <a:lnTo>
                      <a:pt x="1" y="19"/>
                    </a:lnTo>
                    <a:lnTo>
                      <a:pt x="0" y="25"/>
                    </a:lnTo>
                    <a:lnTo>
                      <a:pt x="3" y="33"/>
                    </a:lnTo>
                    <a:lnTo>
                      <a:pt x="10" y="39"/>
                    </a:lnTo>
                    <a:lnTo>
                      <a:pt x="8" y="37"/>
                    </a:lnTo>
                    <a:lnTo>
                      <a:pt x="10" y="39"/>
                    </a:lnTo>
                    <a:lnTo>
                      <a:pt x="13" y="39"/>
                    </a:lnTo>
                    <a:lnTo>
                      <a:pt x="15" y="37"/>
                    </a:lnTo>
                    <a:lnTo>
                      <a:pt x="16" y="34"/>
                    </a:lnTo>
                    <a:lnTo>
                      <a:pt x="14" y="32"/>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7" name="Freeform 581"/>
              <p:cNvSpPr>
                <a:spLocks noChangeAspect="1"/>
              </p:cNvSpPr>
              <p:nvPr/>
            </p:nvSpPr>
            <p:spPr bwMode="auto">
              <a:xfrm>
                <a:off x="668" y="692"/>
                <a:ext cx="12" cy="14"/>
              </a:xfrm>
              <a:custGeom>
                <a:avLst/>
                <a:gdLst>
                  <a:gd name="T0" fmla="*/ 22 w 23"/>
                  <a:gd name="T1" fmla="*/ 24 h 29"/>
                  <a:gd name="T2" fmla="*/ 19 w 23"/>
                  <a:gd name="T3" fmla="*/ 20 h 29"/>
                  <a:gd name="T4" fmla="*/ 16 w 23"/>
                  <a:gd name="T5" fmla="*/ 20 h 29"/>
                  <a:gd name="T6" fmla="*/ 13 w 23"/>
                  <a:gd name="T7" fmla="*/ 13 h 29"/>
                  <a:gd name="T8" fmla="*/ 10 w 23"/>
                  <a:gd name="T9" fmla="*/ 7 h 29"/>
                  <a:gd name="T10" fmla="*/ 7 w 23"/>
                  <a:gd name="T11" fmla="*/ 0 h 29"/>
                  <a:gd name="T12" fmla="*/ 0 w 23"/>
                  <a:gd name="T13" fmla="*/ 3 h 29"/>
                  <a:gd name="T14" fmla="*/ 3 w 23"/>
                  <a:gd name="T15" fmla="*/ 9 h 29"/>
                  <a:gd name="T16" fmla="*/ 6 w 23"/>
                  <a:gd name="T17" fmla="*/ 18 h 29"/>
                  <a:gd name="T18" fmla="*/ 12 w 23"/>
                  <a:gd name="T19" fmla="*/ 24 h 29"/>
                  <a:gd name="T20" fmla="*/ 19 w 23"/>
                  <a:gd name="T21" fmla="*/ 29 h 29"/>
                  <a:gd name="T22" fmla="*/ 15 w 23"/>
                  <a:gd name="T23" fmla="*/ 24 h 29"/>
                  <a:gd name="T24" fmla="*/ 19 w 23"/>
                  <a:gd name="T25" fmla="*/ 29 h 29"/>
                  <a:gd name="T26" fmla="*/ 22 w 23"/>
                  <a:gd name="T27" fmla="*/ 28 h 29"/>
                  <a:gd name="T28" fmla="*/ 23 w 23"/>
                  <a:gd name="T29" fmla="*/ 24 h 29"/>
                  <a:gd name="T30" fmla="*/ 22 w 23"/>
                  <a:gd name="T31" fmla="*/ 21 h 29"/>
                  <a:gd name="T32" fmla="*/ 19 w 23"/>
                  <a:gd name="T33" fmla="*/ 20 h 29"/>
                  <a:gd name="T34" fmla="*/ 22 w 23"/>
                  <a:gd name="T35"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9">
                    <a:moveTo>
                      <a:pt x="22" y="24"/>
                    </a:moveTo>
                    <a:lnTo>
                      <a:pt x="19" y="20"/>
                    </a:lnTo>
                    <a:lnTo>
                      <a:pt x="16" y="20"/>
                    </a:lnTo>
                    <a:lnTo>
                      <a:pt x="13" y="13"/>
                    </a:lnTo>
                    <a:lnTo>
                      <a:pt x="10" y="7"/>
                    </a:lnTo>
                    <a:lnTo>
                      <a:pt x="7" y="0"/>
                    </a:lnTo>
                    <a:lnTo>
                      <a:pt x="0" y="3"/>
                    </a:lnTo>
                    <a:lnTo>
                      <a:pt x="3" y="9"/>
                    </a:lnTo>
                    <a:lnTo>
                      <a:pt x="6" y="18"/>
                    </a:lnTo>
                    <a:lnTo>
                      <a:pt x="12" y="24"/>
                    </a:lnTo>
                    <a:lnTo>
                      <a:pt x="19" y="29"/>
                    </a:lnTo>
                    <a:lnTo>
                      <a:pt x="15" y="24"/>
                    </a:lnTo>
                    <a:lnTo>
                      <a:pt x="19" y="29"/>
                    </a:lnTo>
                    <a:lnTo>
                      <a:pt x="22" y="28"/>
                    </a:lnTo>
                    <a:lnTo>
                      <a:pt x="23" y="24"/>
                    </a:lnTo>
                    <a:lnTo>
                      <a:pt x="22" y="21"/>
                    </a:lnTo>
                    <a:lnTo>
                      <a:pt x="19" y="20"/>
                    </a:lnTo>
                    <a:lnTo>
                      <a:pt x="2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8" name="Freeform 582"/>
              <p:cNvSpPr>
                <a:spLocks noChangeAspect="1"/>
              </p:cNvSpPr>
              <p:nvPr/>
            </p:nvSpPr>
            <p:spPr bwMode="auto">
              <a:xfrm>
                <a:off x="676" y="704"/>
                <a:ext cx="12" cy="8"/>
              </a:xfrm>
              <a:custGeom>
                <a:avLst/>
                <a:gdLst>
                  <a:gd name="T0" fmla="*/ 19 w 25"/>
                  <a:gd name="T1" fmla="*/ 2 h 18"/>
                  <a:gd name="T2" fmla="*/ 18 w 25"/>
                  <a:gd name="T3" fmla="*/ 5 h 18"/>
                  <a:gd name="T4" fmla="*/ 15 w 25"/>
                  <a:gd name="T5" fmla="*/ 11 h 18"/>
                  <a:gd name="T6" fmla="*/ 13 w 25"/>
                  <a:gd name="T7" fmla="*/ 10 h 18"/>
                  <a:gd name="T8" fmla="*/ 10 w 25"/>
                  <a:gd name="T9" fmla="*/ 6 h 18"/>
                  <a:gd name="T10" fmla="*/ 7 w 25"/>
                  <a:gd name="T11" fmla="*/ 0 h 18"/>
                  <a:gd name="T12" fmla="*/ 0 w 25"/>
                  <a:gd name="T13" fmla="*/ 0 h 18"/>
                  <a:gd name="T14" fmla="*/ 3 w 25"/>
                  <a:gd name="T15" fmla="*/ 8 h 18"/>
                  <a:gd name="T16" fmla="*/ 8 w 25"/>
                  <a:gd name="T17" fmla="*/ 17 h 18"/>
                  <a:gd name="T18" fmla="*/ 20 w 25"/>
                  <a:gd name="T19" fmla="*/ 18 h 18"/>
                  <a:gd name="T20" fmla="*/ 25 w 25"/>
                  <a:gd name="T21" fmla="*/ 5 h 18"/>
                  <a:gd name="T22" fmla="*/ 23 w 25"/>
                  <a:gd name="T23" fmla="*/ 8 h 18"/>
                  <a:gd name="T24" fmla="*/ 25 w 25"/>
                  <a:gd name="T25" fmla="*/ 5 h 18"/>
                  <a:gd name="T26" fmla="*/ 23 w 25"/>
                  <a:gd name="T27" fmla="*/ 3 h 18"/>
                  <a:gd name="T28" fmla="*/ 21 w 25"/>
                  <a:gd name="T29" fmla="*/ 2 h 18"/>
                  <a:gd name="T30" fmla="*/ 19 w 25"/>
                  <a:gd name="T31" fmla="*/ 3 h 18"/>
                  <a:gd name="T32" fmla="*/ 18 w 25"/>
                  <a:gd name="T33" fmla="*/ 5 h 18"/>
                  <a:gd name="T34" fmla="*/ 19 w 25"/>
                  <a:gd name="T35"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8">
                    <a:moveTo>
                      <a:pt x="19" y="2"/>
                    </a:moveTo>
                    <a:lnTo>
                      <a:pt x="18" y="5"/>
                    </a:lnTo>
                    <a:lnTo>
                      <a:pt x="15" y="11"/>
                    </a:lnTo>
                    <a:lnTo>
                      <a:pt x="13" y="10"/>
                    </a:lnTo>
                    <a:lnTo>
                      <a:pt x="10" y="6"/>
                    </a:lnTo>
                    <a:lnTo>
                      <a:pt x="7" y="0"/>
                    </a:lnTo>
                    <a:lnTo>
                      <a:pt x="0" y="0"/>
                    </a:lnTo>
                    <a:lnTo>
                      <a:pt x="3" y="8"/>
                    </a:lnTo>
                    <a:lnTo>
                      <a:pt x="8" y="17"/>
                    </a:lnTo>
                    <a:lnTo>
                      <a:pt x="20" y="18"/>
                    </a:lnTo>
                    <a:lnTo>
                      <a:pt x="25" y="5"/>
                    </a:lnTo>
                    <a:lnTo>
                      <a:pt x="23" y="8"/>
                    </a:lnTo>
                    <a:lnTo>
                      <a:pt x="25" y="5"/>
                    </a:lnTo>
                    <a:lnTo>
                      <a:pt x="23" y="3"/>
                    </a:lnTo>
                    <a:lnTo>
                      <a:pt x="21" y="2"/>
                    </a:lnTo>
                    <a:lnTo>
                      <a:pt x="19" y="3"/>
                    </a:lnTo>
                    <a:lnTo>
                      <a:pt x="18" y="5"/>
                    </a:lnTo>
                    <a:lnTo>
                      <a:pt x="1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79" name="Freeform 583"/>
              <p:cNvSpPr>
                <a:spLocks noChangeAspect="1"/>
              </p:cNvSpPr>
              <p:nvPr/>
            </p:nvSpPr>
            <p:spPr bwMode="auto">
              <a:xfrm>
                <a:off x="685" y="697"/>
                <a:ext cx="11" cy="11"/>
              </a:xfrm>
              <a:custGeom>
                <a:avLst/>
                <a:gdLst>
                  <a:gd name="T0" fmla="*/ 22 w 22"/>
                  <a:gd name="T1" fmla="*/ 4 h 20"/>
                  <a:gd name="T2" fmla="*/ 15 w 22"/>
                  <a:gd name="T3" fmla="*/ 2 h 20"/>
                  <a:gd name="T4" fmla="*/ 11 w 22"/>
                  <a:gd name="T5" fmla="*/ 7 h 20"/>
                  <a:gd name="T6" fmla="*/ 8 w 22"/>
                  <a:gd name="T7" fmla="*/ 9 h 20"/>
                  <a:gd name="T8" fmla="*/ 4 w 22"/>
                  <a:gd name="T9" fmla="*/ 11 h 20"/>
                  <a:gd name="T10" fmla="*/ 0 w 22"/>
                  <a:gd name="T11" fmla="*/ 14 h 20"/>
                  <a:gd name="T12" fmla="*/ 4 w 22"/>
                  <a:gd name="T13" fmla="*/ 20 h 20"/>
                  <a:gd name="T14" fmla="*/ 7 w 22"/>
                  <a:gd name="T15" fmla="*/ 18 h 20"/>
                  <a:gd name="T16" fmla="*/ 12 w 22"/>
                  <a:gd name="T17" fmla="*/ 16 h 20"/>
                  <a:gd name="T18" fmla="*/ 16 w 22"/>
                  <a:gd name="T19" fmla="*/ 11 h 20"/>
                  <a:gd name="T20" fmla="*/ 22 w 22"/>
                  <a:gd name="T21" fmla="*/ 7 h 20"/>
                  <a:gd name="T22" fmla="*/ 15 w 22"/>
                  <a:gd name="T23" fmla="*/ 4 h 20"/>
                  <a:gd name="T24" fmla="*/ 22 w 22"/>
                  <a:gd name="T25" fmla="*/ 7 h 20"/>
                  <a:gd name="T26" fmla="*/ 22 w 22"/>
                  <a:gd name="T27" fmla="*/ 3 h 20"/>
                  <a:gd name="T28" fmla="*/ 20 w 22"/>
                  <a:gd name="T29" fmla="*/ 1 h 20"/>
                  <a:gd name="T30" fmla="*/ 17 w 22"/>
                  <a:gd name="T31" fmla="*/ 0 h 20"/>
                  <a:gd name="T32" fmla="*/ 15 w 22"/>
                  <a:gd name="T33" fmla="*/ 2 h 20"/>
                  <a:gd name="T34" fmla="*/ 22 w 22"/>
                  <a:gd name="T3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20">
                    <a:moveTo>
                      <a:pt x="22" y="4"/>
                    </a:moveTo>
                    <a:lnTo>
                      <a:pt x="15" y="2"/>
                    </a:lnTo>
                    <a:lnTo>
                      <a:pt x="11" y="7"/>
                    </a:lnTo>
                    <a:lnTo>
                      <a:pt x="8" y="9"/>
                    </a:lnTo>
                    <a:lnTo>
                      <a:pt x="4" y="11"/>
                    </a:lnTo>
                    <a:lnTo>
                      <a:pt x="0" y="14"/>
                    </a:lnTo>
                    <a:lnTo>
                      <a:pt x="4" y="20"/>
                    </a:lnTo>
                    <a:lnTo>
                      <a:pt x="7" y="18"/>
                    </a:lnTo>
                    <a:lnTo>
                      <a:pt x="12" y="16"/>
                    </a:lnTo>
                    <a:lnTo>
                      <a:pt x="16" y="11"/>
                    </a:lnTo>
                    <a:lnTo>
                      <a:pt x="22" y="7"/>
                    </a:lnTo>
                    <a:lnTo>
                      <a:pt x="15" y="4"/>
                    </a:lnTo>
                    <a:lnTo>
                      <a:pt x="22" y="7"/>
                    </a:lnTo>
                    <a:lnTo>
                      <a:pt x="22" y="3"/>
                    </a:lnTo>
                    <a:lnTo>
                      <a:pt x="20" y="1"/>
                    </a:lnTo>
                    <a:lnTo>
                      <a:pt x="17" y="0"/>
                    </a:lnTo>
                    <a:lnTo>
                      <a:pt x="15" y="2"/>
                    </a:lnTo>
                    <a:lnTo>
                      <a:pt x="2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0" name="Freeform 584"/>
              <p:cNvSpPr>
                <a:spLocks noChangeAspect="1"/>
              </p:cNvSpPr>
              <p:nvPr/>
            </p:nvSpPr>
            <p:spPr bwMode="auto">
              <a:xfrm>
                <a:off x="691" y="700"/>
                <a:ext cx="7" cy="14"/>
              </a:xfrm>
              <a:custGeom>
                <a:avLst/>
                <a:gdLst>
                  <a:gd name="T0" fmla="*/ 13 w 14"/>
                  <a:gd name="T1" fmla="*/ 28 h 29"/>
                  <a:gd name="T2" fmla="*/ 12 w 14"/>
                  <a:gd name="T3" fmla="*/ 22 h 29"/>
                  <a:gd name="T4" fmla="*/ 9 w 14"/>
                  <a:gd name="T5" fmla="*/ 20 h 29"/>
                  <a:gd name="T6" fmla="*/ 9 w 14"/>
                  <a:gd name="T7" fmla="*/ 16 h 29"/>
                  <a:gd name="T8" fmla="*/ 9 w 14"/>
                  <a:gd name="T9" fmla="*/ 10 h 29"/>
                  <a:gd name="T10" fmla="*/ 11 w 14"/>
                  <a:gd name="T11" fmla="*/ 0 h 29"/>
                  <a:gd name="T12" fmla="*/ 4 w 14"/>
                  <a:gd name="T13" fmla="*/ 0 h 29"/>
                  <a:gd name="T14" fmla="*/ 3 w 14"/>
                  <a:gd name="T15" fmla="*/ 10 h 29"/>
                  <a:gd name="T16" fmla="*/ 0 w 14"/>
                  <a:gd name="T17" fmla="*/ 16 h 29"/>
                  <a:gd name="T18" fmla="*/ 3 w 14"/>
                  <a:gd name="T19" fmla="*/ 22 h 29"/>
                  <a:gd name="T20" fmla="*/ 7 w 14"/>
                  <a:gd name="T21" fmla="*/ 29 h 29"/>
                  <a:gd name="T22" fmla="*/ 6 w 14"/>
                  <a:gd name="T23" fmla="*/ 23 h 29"/>
                  <a:gd name="T24" fmla="*/ 7 w 14"/>
                  <a:gd name="T25" fmla="*/ 29 h 29"/>
                  <a:gd name="T26" fmla="*/ 11 w 14"/>
                  <a:gd name="T27" fmla="*/ 29 h 29"/>
                  <a:gd name="T28" fmla="*/ 13 w 14"/>
                  <a:gd name="T29" fmla="*/ 27 h 29"/>
                  <a:gd name="T30" fmla="*/ 14 w 14"/>
                  <a:gd name="T31" fmla="*/ 25 h 29"/>
                  <a:gd name="T32" fmla="*/ 12 w 14"/>
                  <a:gd name="T33" fmla="*/ 22 h 29"/>
                  <a:gd name="T34" fmla="*/ 13 w 14"/>
                  <a:gd name="T3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29">
                    <a:moveTo>
                      <a:pt x="13" y="28"/>
                    </a:moveTo>
                    <a:lnTo>
                      <a:pt x="12" y="22"/>
                    </a:lnTo>
                    <a:lnTo>
                      <a:pt x="9" y="20"/>
                    </a:lnTo>
                    <a:lnTo>
                      <a:pt x="9" y="16"/>
                    </a:lnTo>
                    <a:lnTo>
                      <a:pt x="9" y="10"/>
                    </a:lnTo>
                    <a:lnTo>
                      <a:pt x="11" y="0"/>
                    </a:lnTo>
                    <a:lnTo>
                      <a:pt x="4" y="0"/>
                    </a:lnTo>
                    <a:lnTo>
                      <a:pt x="3" y="10"/>
                    </a:lnTo>
                    <a:lnTo>
                      <a:pt x="0" y="16"/>
                    </a:lnTo>
                    <a:lnTo>
                      <a:pt x="3" y="22"/>
                    </a:lnTo>
                    <a:lnTo>
                      <a:pt x="7" y="29"/>
                    </a:lnTo>
                    <a:lnTo>
                      <a:pt x="6" y="23"/>
                    </a:lnTo>
                    <a:lnTo>
                      <a:pt x="7" y="29"/>
                    </a:lnTo>
                    <a:lnTo>
                      <a:pt x="11" y="29"/>
                    </a:lnTo>
                    <a:lnTo>
                      <a:pt x="13" y="27"/>
                    </a:lnTo>
                    <a:lnTo>
                      <a:pt x="14" y="25"/>
                    </a:lnTo>
                    <a:lnTo>
                      <a:pt x="12" y="22"/>
                    </a:lnTo>
                    <a:lnTo>
                      <a:pt x="1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1" name="Freeform 585"/>
              <p:cNvSpPr>
                <a:spLocks noChangeAspect="1"/>
              </p:cNvSpPr>
              <p:nvPr/>
            </p:nvSpPr>
            <p:spPr bwMode="auto">
              <a:xfrm>
                <a:off x="690" y="711"/>
                <a:ext cx="7" cy="15"/>
              </a:xfrm>
              <a:custGeom>
                <a:avLst/>
                <a:gdLst>
                  <a:gd name="T0" fmla="*/ 12 w 14"/>
                  <a:gd name="T1" fmla="*/ 22 h 29"/>
                  <a:gd name="T2" fmla="*/ 10 w 14"/>
                  <a:gd name="T3" fmla="*/ 22 h 29"/>
                  <a:gd name="T4" fmla="*/ 8 w 14"/>
                  <a:gd name="T5" fmla="*/ 20 h 29"/>
                  <a:gd name="T6" fmla="*/ 7 w 14"/>
                  <a:gd name="T7" fmla="*/ 17 h 29"/>
                  <a:gd name="T8" fmla="*/ 9 w 14"/>
                  <a:gd name="T9" fmla="*/ 11 h 29"/>
                  <a:gd name="T10" fmla="*/ 14 w 14"/>
                  <a:gd name="T11" fmla="*/ 5 h 29"/>
                  <a:gd name="T12" fmla="*/ 7 w 14"/>
                  <a:gd name="T13" fmla="*/ 0 h 29"/>
                  <a:gd name="T14" fmla="*/ 2 w 14"/>
                  <a:gd name="T15" fmla="*/ 8 h 29"/>
                  <a:gd name="T16" fmla="*/ 0 w 14"/>
                  <a:gd name="T17" fmla="*/ 17 h 29"/>
                  <a:gd name="T18" fmla="*/ 1 w 14"/>
                  <a:gd name="T19" fmla="*/ 25 h 29"/>
                  <a:gd name="T20" fmla="*/ 10 w 14"/>
                  <a:gd name="T21" fmla="*/ 29 h 29"/>
                  <a:gd name="T22" fmla="*/ 9 w 14"/>
                  <a:gd name="T23" fmla="*/ 29 h 29"/>
                  <a:gd name="T24" fmla="*/ 12 w 14"/>
                  <a:gd name="T25"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9">
                    <a:moveTo>
                      <a:pt x="12" y="22"/>
                    </a:moveTo>
                    <a:lnTo>
                      <a:pt x="10" y="22"/>
                    </a:lnTo>
                    <a:lnTo>
                      <a:pt x="8" y="20"/>
                    </a:lnTo>
                    <a:lnTo>
                      <a:pt x="7" y="17"/>
                    </a:lnTo>
                    <a:lnTo>
                      <a:pt x="9" y="11"/>
                    </a:lnTo>
                    <a:lnTo>
                      <a:pt x="14" y="5"/>
                    </a:lnTo>
                    <a:lnTo>
                      <a:pt x="7" y="0"/>
                    </a:lnTo>
                    <a:lnTo>
                      <a:pt x="2" y="8"/>
                    </a:lnTo>
                    <a:lnTo>
                      <a:pt x="0" y="17"/>
                    </a:lnTo>
                    <a:lnTo>
                      <a:pt x="1" y="25"/>
                    </a:lnTo>
                    <a:lnTo>
                      <a:pt x="10" y="29"/>
                    </a:lnTo>
                    <a:lnTo>
                      <a:pt x="9" y="29"/>
                    </a:lnTo>
                    <a:lnTo>
                      <a:pt x="1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2" name="Freeform 586"/>
              <p:cNvSpPr>
                <a:spLocks noChangeAspect="1"/>
              </p:cNvSpPr>
              <p:nvPr/>
            </p:nvSpPr>
            <p:spPr bwMode="auto">
              <a:xfrm>
                <a:off x="695" y="716"/>
                <a:ext cx="8" cy="10"/>
              </a:xfrm>
              <a:custGeom>
                <a:avLst/>
                <a:gdLst>
                  <a:gd name="T0" fmla="*/ 16 w 18"/>
                  <a:gd name="T1" fmla="*/ 2 h 20"/>
                  <a:gd name="T2" fmla="*/ 8 w 18"/>
                  <a:gd name="T3" fmla="*/ 4 h 20"/>
                  <a:gd name="T4" fmla="*/ 10 w 18"/>
                  <a:gd name="T5" fmla="*/ 10 h 20"/>
                  <a:gd name="T6" fmla="*/ 7 w 18"/>
                  <a:gd name="T7" fmla="*/ 12 h 20"/>
                  <a:gd name="T8" fmla="*/ 7 w 18"/>
                  <a:gd name="T9" fmla="*/ 13 h 20"/>
                  <a:gd name="T10" fmla="*/ 3 w 18"/>
                  <a:gd name="T11" fmla="*/ 12 h 20"/>
                  <a:gd name="T12" fmla="*/ 0 w 18"/>
                  <a:gd name="T13" fmla="*/ 19 h 20"/>
                  <a:gd name="T14" fmla="*/ 7 w 18"/>
                  <a:gd name="T15" fmla="*/ 20 h 20"/>
                  <a:gd name="T16" fmla="*/ 14 w 18"/>
                  <a:gd name="T17" fmla="*/ 17 h 20"/>
                  <a:gd name="T18" fmla="*/ 16 w 18"/>
                  <a:gd name="T19" fmla="*/ 10 h 20"/>
                  <a:gd name="T20" fmla="*/ 18 w 18"/>
                  <a:gd name="T21" fmla="*/ 4 h 20"/>
                  <a:gd name="T22" fmla="*/ 10 w 18"/>
                  <a:gd name="T23" fmla="*/ 7 h 20"/>
                  <a:gd name="T24" fmla="*/ 18 w 18"/>
                  <a:gd name="T25" fmla="*/ 4 h 20"/>
                  <a:gd name="T26" fmla="*/ 16 w 18"/>
                  <a:gd name="T27" fmla="*/ 1 h 20"/>
                  <a:gd name="T28" fmla="*/ 13 w 18"/>
                  <a:gd name="T29" fmla="*/ 0 h 20"/>
                  <a:gd name="T30" fmla="*/ 10 w 18"/>
                  <a:gd name="T31" fmla="*/ 1 h 20"/>
                  <a:gd name="T32" fmla="*/ 8 w 18"/>
                  <a:gd name="T33" fmla="*/ 4 h 20"/>
                  <a:gd name="T34" fmla="*/ 16 w 18"/>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0">
                    <a:moveTo>
                      <a:pt x="16" y="2"/>
                    </a:moveTo>
                    <a:lnTo>
                      <a:pt x="8" y="4"/>
                    </a:lnTo>
                    <a:lnTo>
                      <a:pt x="10" y="10"/>
                    </a:lnTo>
                    <a:lnTo>
                      <a:pt x="7" y="12"/>
                    </a:lnTo>
                    <a:lnTo>
                      <a:pt x="7" y="13"/>
                    </a:lnTo>
                    <a:lnTo>
                      <a:pt x="3" y="12"/>
                    </a:lnTo>
                    <a:lnTo>
                      <a:pt x="0" y="19"/>
                    </a:lnTo>
                    <a:lnTo>
                      <a:pt x="7" y="20"/>
                    </a:lnTo>
                    <a:lnTo>
                      <a:pt x="14" y="17"/>
                    </a:lnTo>
                    <a:lnTo>
                      <a:pt x="16" y="10"/>
                    </a:lnTo>
                    <a:lnTo>
                      <a:pt x="18" y="4"/>
                    </a:lnTo>
                    <a:lnTo>
                      <a:pt x="10" y="7"/>
                    </a:lnTo>
                    <a:lnTo>
                      <a:pt x="18" y="4"/>
                    </a:lnTo>
                    <a:lnTo>
                      <a:pt x="16" y="1"/>
                    </a:lnTo>
                    <a:lnTo>
                      <a:pt x="13" y="0"/>
                    </a:lnTo>
                    <a:lnTo>
                      <a:pt x="10" y="1"/>
                    </a:lnTo>
                    <a:lnTo>
                      <a:pt x="8" y="4"/>
                    </a:lnTo>
                    <a:lnTo>
                      <a:pt x="1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3" name="Freeform 587"/>
              <p:cNvSpPr>
                <a:spLocks noChangeAspect="1"/>
              </p:cNvSpPr>
              <p:nvPr/>
            </p:nvSpPr>
            <p:spPr bwMode="auto">
              <a:xfrm>
                <a:off x="699" y="717"/>
                <a:ext cx="39" cy="13"/>
              </a:xfrm>
              <a:custGeom>
                <a:avLst/>
                <a:gdLst>
                  <a:gd name="T0" fmla="*/ 77 w 78"/>
                  <a:gd name="T1" fmla="*/ 16 h 26"/>
                  <a:gd name="T2" fmla="*/ 73 w 78"/>
                  <a:gd name="T3" fmla="*/ 15 h 26"/>
                  <a:gd name="T4" fmla="*/ 64 w 78"/>
                  <a:gd name="T5" fmla="*/ 18 h 26"/>
                  <a:gd name="T6" fmla="*/ 54 w 78"/>
                  <a:gd name="T7" fmla="*/ 17 h 26"/>
                  <a:gd name="T8" fmla="*/ 42 w 78"/>
                  <a:gd name="T9" fmla="*/ 17 h 26"/>
                  <a:gd name="T10" fmla="*/ 33 w 78"/>
                  <a:gd name="T11" fmla="*/ 15 h 26"/>
                  <a:gd name="T12" fmla="*/ 24 w 78"/>
                  <a:gd name="T13" fmla="*/ 11 h 26"/>
                  <a:gd name="T14" fmla="*/ 15 w 78"/>
                  <a:gd name="T15" fmla="*/ 7 h 26"/>
                  <a:gd name="T16" fmla="*/ 10 w 78"/>
                  <a:gd name="T17" fmla="*/ 3 h 26"/>
                  <a:gd name="T18" fmla="*/ 6 w 78"/>
                  <a:gd name="T19" fmla="*/ 0 h 26"/>
                  <a:gd name="T20" fmla="*/ 0 w 78"/>
                  <a:gd name="T21" fmla="*/ 5 h 26"/>
                  <a:gd name="T22" fmla="*/ 5 w 78"/>
                  <a:gd name="T23" fmla="*/ 10 h 26"/>
                  <a:gd name="T24" fmla="*/ 12 w 78"/>
                  <a:gd name="T25" fmla="*/ 14 h 26"/>
                  <a:gd name="T26" fmla="*/ 21 w 78"/>
                  <a:gd name="T27" fmla="*/ 18 h 26"/>
                  <a:gd name="T28" fmla="*/ 31 w 78"/>
                  <a:gd name="T29" fmla="*/ 22 h 26"/>
                  <a:gd name="T30" fmla="*/ 42 w 78"/>
                  <a:gd name="T31" fmla="*/ 24 h 26"/>
                  <a:gd name="T32" fmla="*/ 54 w 78"/>
                  <a:gd name="T33" fmla="*/ 26 h 26"/>
                  <a:gd name="T34" fmla="*/ 64 w 78"/>
                  <a:gd name="T35" fmla="*/ 25 h 26"/>
                  <a:gd name="T36" fmla="*/ 76 w 78"/>
                  <a:gd name="T37" fmla="*/ 22 h 26"/>
                  <a:gd name="T38" fmla="*/ 72 w 78"/>
                  <a:gd name="T39" fmla="*/ 21 h 26"/>
                  <a:gd name="T40" fmla="*/ 76 w 78"/>
                  <a:gd name="T41" fmla="*/ 22 h 26"/>
                  <a:gd name="T42" fmla="*/ 78 w 78"/>
                  <a:gd name="T43" fmla="*/ 19 h 26"/>
                  <a:gd name="T44" fmla="*/ 78 w 78"/>
                  <a:gd name="T45" fmla="*/ 17 h 26"/>
                  <a:gd name="T46" fmla="*/ 77 w 78"/>
                  <a:gd name="T47" fmla="*/ 15 h 26"/>
                  <a:gd name="T48" fmla="*/ 73 w 78"/>
                  <a:gd name="T49" fmla="*/ 15 h 26"/>
                  <a:gd name="T50" fmla="*/ 77 w 78"/>
                  <a:gd name="T51"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6">
                    <a:moveTo>
                      <a:pt x="77" y="16"/>
                    </a:moveTo>
                    <a:lnTo>
                      <a:pt x="73" y="15"/>
                    </a:lnTo>
                    <a:lnTo>
                      <a:pt x="64" y="18"/>
                    </a:lnTo>
                    <a:lnTo>
                      <a:pt x="54" y="17"/>
                    </a:lnTo>
                    <a:lnTo>
                      <a:pt x="42" y="17"/>
                    </a:lnTo>
                    <a:lnTo>
                      <a:pt x="33" y="15"/>
                    </a:lnTo>
                    <a:lnTo>
                      <a:pt x="24" y="11"/>
                    </a:lnTo>
                    <a:lnTo>
                      <a:pt x="15" y="7"/>
                    </a:lnTo>
                    <a:lnTo>
                      <a:pt x="10" y="3"/>
                    </a:lnTo>
                    <a:lnTo>
                      <a:pt x="6" y="0"/>
                    </a:lnTo>
                    <a:lnTo>
                      <a:pt x="0" y="5"/>
                    </a:lnTo>
                    <a:lnTo>
                      <a:pt x="5" y="10"/>
                    </a:lnTo>
                    <a:lnTo>
                      <a:pt x="12" y="14"/>
                    </a:lnTo>
                    <a:lnTo>
                      <a:pt x="21" y="18"/>
                    </a:lnTo>
                    <a:lnTo>
                      <a:pt x="31" y="22"/>
                    </a:lnTo>
                    <a:lnTo>
                      <a:pt x="42" y="24"/>
                    </a:lnTo>
                    <a:lnTo>
                      <a:pt x="54" y="26"/>
                    </a:lnTo>
                    <a:lnTo>
                      <a:pt x="64" y="25"/>
                    </a:lnTo>
                    <a:lnTo>
                      <a:pt x="76" y="22"/>
                    </a:lnTo>
                    <a:lnTo>
                      <a:pt x="72" y="21"/>
                    </a:lnTo>
                    <a:lnTo>
                      <a:pt x="76" y="22"/>
                    </a:lnTo>
                    <a:lnTo>
                      <a:pt x="78" y="19"/>
                    </a:lnTo>
                    <a:lnTo>
                      <a:pt x="78" y="17"/>
                    </a:lnTo>
                    <a:lnTo>
                      <a:pt x="77" y="15"/>
                    </a:lnTo>
                    <a:lnTo>
                      <a:pt x="73" y="15"/>
                    </a:lnTo>
                    <a:lnTo>
                      <a:pt x="7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4" name="Freeform 588"/>
              <p:cNvSpPr>
                <a:spLocks noChangeAspect="1"/>
              </p:cNvSpPr>
              <p:nvPr/>
            </p:nvSpPr>
            <p:spPr bwMode="auto">
              <a:xfrm>
                <a:off x="736" y="725"/>
                <a:ext cx="5" cy="9"/>
              </a:xfrm>
              <a:custGeom>
                <a:avLst/>
                <a:gdLst>
                  <a:gd name="T0" fmla="*/ 1 w 10"/>
                  <a:gd name="T1" fmla="*/ 17 h 17"/>
                  <a:gd name="T2" fmla="*/ 1 w 10"/>
                  <a:gd name="T3" fmla="*/ 17 h 17"/>
                  <a:gd name="T4" fmla="*/ 7 w 10"/>
                  <a:gd name="T5" fmla="*/ 15 h 17"/>
                  <a:gd name="T6" fmla="*/ 10 w 10"/>
                  <a:gd name="T7" fmla="*/ 9 h 17"/>
                  <a:gd name="T8" fmla="*/ 9 w 10"/>
                  <a:gd name="T9" fmla="*/ 5 h 17"/>
                  <a:gd name="T10" fmla="*/ 5 w 10"/>
                  <a:gd name="T11" fmla="*/ 0 h 17"/>
                  <a:gd name="T12" fmla="*/ 0 w 10"/>
                  <a:gd name="T13" fmla="*/ 5 h 17"/>
                  <a:gd name="T14" fmla="*/ 2 w 10"/>
                  <a:gd name="T15" fmla="*/ 9 h 17"/>
                  <a:gd name="T16" fmla="*/ 4 w 10"/>
                  <a:gd name="T17" fmla="*/ 9 h 17"/>
                  <a:gd name="T18" fmla="*/ 2 w 10"/>
                  <a:gd name="T19" fmla="*/ 8 h 17"/>
                  <a:gd name="T20" fmla="*/ 1 w 10"/>
                  <a:gd name="T21" fmla="*/ 8 h 17"/>
                  <a:gd name="T22" fmla="*/ 1 w 10"/>
                  <a:gd name="T23" fmla="*/ 8 h 17"/>
                  <a:gd name="T24" fmla="*/ 1 w 10"/>
                  <a:gd name="T2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7">
                    <a:moveTo>
                      <a:pt x="1" y="17"/>
                    </a:moveTo>
                    <a:lnTo>
                      <a:pt x="1" y="17"/>
                    </a:lnTo>
                    <a:lnTo>
                      <a:pt x="7" y="15"/>
                    </a:lnTo>
                    <a:lnTo>
                      <a:pt x="10" y="9"/>
                    </a:lnTo>
                    <a:lnTo>
                      <a:pt x="9" y="5"/>
                    </a:lnTo>
                    <a:lnTo>
                      <a:pt x="5" y="0"/>
                    </a:lnTo>
                    <a:lnTo>
                      <a:pt x="0" y="5"/>
                    </a:lnTo>
                    <a:lnTo>
                      <a:pt x="2" y="9"/>
                    </a:lnTo>
                    <a:lnTo>
                      <a:pt x="4" y="9"/>
                    </a:lnTo>
                    <a:lnTo>
                      <a:pt x="2" y="8"/>
                    </a:lnTo>
                    <a:lnTo>
                      <a:pt x="1" y="8"/>
                    </a:lnTo>
                    <a:lnTo>
                      <a:pt x="1" y="8"/>
                    </a:lnTo>
                    <a:lnTo>
                      <a:pt x="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5" name="Freeform 589"/>
              <p:cNvSpPr>
                <a:spLocks noChangeAspect="1"/>
              </p:cNvSpPr>
              <p:nvPr/>
            </p:nvSpPr>
            <p:spPr bwMode="auto">
              <a:xfrm>
                <a:off x="723" y="729"/>
                <a:ext cx="13" cy="5"/>
              </a:xfrm>
              <a:custGeom>
                <a:avLst/>
                <a:gdLst>
                  <a:gd name="T0" fmla="*/ 9 w 26"/>
                  <a:gd name="T1" fmla="*/ 9 h 9"/>
                  <a:gd name="T2" fmla="*/ 9 w 26"/>
                  <a:gd name="T3" fmla="*/ 9 h 9"/>
                  <a:gd name="T4" fmla="*/ 9 w 26"/>
                  <a:gd name="T5" fmla="*/ 8 h 9"/>
                  <a:gd name="T6" fmla="*/ 12 w 26"/>
                  <a:gd name="T7" fmla="*/ 7 h 9"/>
                  <a:gd name="T8" fmla="*/ 19 w 26"/>
                  <a:gd name="T9" fmla="*/ 7 h 9"/>
                  <a:gd name="T10" fmla="*/ 26 w 26"/>
                  <a:gd name="T11" fmla="*/ 9 h 9"/>
                  <a:gd name="T12" fmla="*/ 26 w 26"/>
                  <a:gd name="T13" fmla="*/ 0 h 9"/>
                  <a:gd name="T14" fmla="*/ 19 w 26"/>
                  <a:gd name="T15" fmla="*/ 0 h 9"/>
                  <a:gd name="T16" fmla="*/ 12 w 26"/>
                  <a:gd name="T17" fmla="*/ 0 h 9"/>
                  <a:gd name="T18" fmla="*/ 4 w 26"/>
                  <a:gd name="T19" fmla="*/ 1 h 9"/>
                  <a:gd name="T20" fmla="*/ 0 w 26"/>
                  <a:gd name="T21" fmla="*/ 9 h 9"/>
                  <a:gd name="T22" fmla="*/ 0 w 26"/>
                  <a:gd name="T23" fmla="*/ 9 h 9"/>
                  <a:gd name="T24" fmla="*/ 9 w 26"/>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9">
                    <a:moveTo>
                      <a:pt x="9" y="9"/>
                    </a:moveTo>
                    <a:lnTo>
                      <a:pt x="9" y="9"/>
                    </a:lnTo>
                    <a:lnTo>
                      <a:pt x="9" y="8"/>
                    </a:lnTo>
                    <a:lnTo>
                      <a:pt x="12" y="7"/>
                    </a:lnTo>
                    <a:lnTo>
                      <a:pt x="19" y="7"/>
                    </a:lnTo>
                    <a:lnTo>
                      <a:pt x="26" y="9"/>
                    </a:lnTo>
                    <a:lnTo>
                      <a:pt x="26" y="0"/>
                    </a:lnTo>
                    <a:lnTo>
                      <a:pt x="19" y="0"/>
                    </a:lnTo>
                    <a:lnTo>
                      <a:pt x="12" y="0"/>
                    </a:lnTo>
                    <a:lnTo>
                      <a:pt x="4" y="1"/>
                    </a:lnTo>
                    <a:lnTo>
                      <a:pt x="0" y="9"/>
                    </a:lnTo>
                    <a:lnTo>
                      <a:pt x="0" y="9"/>
                    </a:lnTo>
                    <a:lnTo>
                      <a:pt x="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6" name="Freeform 590"/>
              <p:cNvSpPr>
                <a:spLocks noChangeAspect="1"/>
              </p:cNvSpPr>
              <p:nvPr/>
            </p:nvSpPr>
            <p:spPr bwMode="auto">
              <a:xfrm>
                <a:off x="723" y="734"/>
                <a:ext cx="9" cy="9"/>
              </a:xfrm>
              <a:custGeom>
                <a:avLst/>
                <a:gdLst>
                  <a:gd name="T0" fmla="*/ 17 w 18"/>
                  <a:gd name="T1" fmla="*/ 19 h 19"/>
                  <a:gd name="T2" fmla="*/ 16 w 18"/>
                  <a:gd name="T3" fmla="*/ 12 h 19"/>
                  <a:gd name="T4" fmla="*/ 11 w 18"/>
                  <a:gd name="T5" fmla="*/ 10 h 19"/>
                  <a:gd name="T6" fmla="*/ 10 w 18"/>
                  <a:gd name="T7" fmla="*/ 7 h 19"/>
                  <a:gd name="T8" fmla="*/ 8 w 18"/>
                  <a:gd name="T9" fmla="*/ 6 h 19"/>
                  <a:gd name="T10" fmla="*/ 9 w 18"/>
                  <a:gd name="T11" fmla="*/ 0 h 19"/>
                  <a:gd name="T12" fmla="*/ 0 w 18"/>
                  <a:gd name="T13" fmla="*/ 0 h 19"/>
                  <a:gd name="T14" fmla="*/ 1 w 18"/>
                  <a:gd name="T15" fmla="*/ 6 h 19"/>
                  <a:gd name="T16" fmla="*/ 3 w 18"/>
                  <a:gd name="T17" fmla="*/ 12 h 19"/>
                  <a:gd name="T18" fmla="*/ 7 w 18"/>
                  <a:gd name="T19" fmla="*/ 16 h 19"/>
                  <a:gd name="T20" fmla="*/ 14 w 18"/>
                  <a:gd name="T21" fmla="*/ 19 h 19"/>
                  <a:gd name="T22" fmla="*/ 12 w 18"/>
                  <a:gd name="T23" fmla="*/ 12 h 19"/>
                  <a:gd name="T24" fmla="*/ 14 w 18"/>
                  <a:gd name="T25" fmla="*/ 19 h 19"/>
                  <a:gd name="T26" fmla="*/ 17 w 18"/>
                  <a:gd name="T27" fmla="*/ 19 h 19"/>
                  <a:gd name="T28" fmla="*/ 18 w 18"/>
                  <a:gd name="T29" fmla="*/ 16 h 19"/>
                  <a:gd name="T30" fmla="*/ 18 w 18"/>
                  <a:gd name="T31" fmla="*/ 13 h 19"/>
                  <a:gd name="T32" fmla="*/ 16 w 18"/>
                  <a:gd name="T33" fmla="*/ 12 h 19"/>
                  <a:gd name="T34" fmla="*/ 17 w 18"/>
                  <a:gd name="T3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19">
                    <a:moveTo>
                      <a:pt x="17" y="19"/>
                    </a:moveTo>
                    <a:lnTo>
                      <a:pt x="16" y="12"/>
                    </a:lnTo>
                    <a:lnTo>
                      <a:pt x="11" y="10"/>
                    </a:lnTo>
                    <a:lnTo>
                      <a:pt x="10" y="7"/>
                    </a:lnTo>
                    <a:lnTo>
                      <a:pt x="8" y="6"/>
                    </a:lnTo>
                    <a:lnTo>
                      <a:pt x="9" y="0"/>
                    </a:lnTo>
                    <a:lnTo>
                      <a:pt x="0" y="0"/>
                    </a:lnTo>
                    <a:lnTo>
                      <a:pt x="1" y="6"/>
                    </a:lnTo>
                    <a:lnTo>
                      <a:pt x="3" y="12"/>
                    </a:lnTo>
                    <a:lnTo>
                      <a:pt x="7" y="16"/>
                    </a:lnTo>
                    <a:lnTo>
                      <a:pt x="14" y="19"/>
                    </a:lnTo>
                    <a:lnTo>
                      <a:pt x="12" y="12"/>
                    </a:lnTo>
                    <a:lnTo>
                      <a:pt x="14" y="19"/>
                    </a:lnTo>
                    <a:lnTo>
                      <a:pt x="17" y="19"/>
                    </a:lnTo>
                    <a:lnTo>
                      <a:pt x="18" y="16"/>
                    </a:lnTo>
                    <a:lnTo>
                      <a:pt x="18" y="13"/>
                    </a:lnTo>
                    <a:lnTo>
                      <a:pt x="16" y="12"/>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7" name="Freeform 591"/>
              <p:cNvSpPr>
                <a:spLocks noChangeAspect="1"/>
              </p:cNvSpPr>
              <p:nvPr/>
            </p:nvSpPr>
            <p:spPr bwMode="auto">
              <a:xfrm>
                <a:off x="723" y="739"/>
                <a:ext cx="9" cy="16"/>
              </a:xfrm>
              <a:custGeom>
                <a:avLst/>
                <a:gdLst>
                  <a:gd name="T0" fmla="*/ 7 w 17"/>
                  <a:gd name="T1" fmla="*/ 24 h 31"/>
                  <a:gd name="T2" fmla="*/ 10 w 17"/>
                  <a:gd name="T3" fmla="*/ 26 h 31"/>
                  <a:gd name="T4" fmla="*/ 7 w 17"/>
                  <a:gd name="T5" fmla="*/ 18 h 31"/>
                  <a:gd name="T6" fmla="*/ 8 w 17"/>
                  <a:gd name="T7" fmla="*/ 14 h 31"/>
                  <a:gd name="T8" fmla="*/ 11 w 17"/>
                  <a:gd name="T9" fmla="*/ 10 h 31"/>
                  <a:gd name="T10" fmla="*/ 17 w 17"/>
                  <a:gd name="T11" fmla="*/ 7 h 31"/>
                  <a:gd name="T12" fmla="*/ 12 w 17"/>
                  <a:gd name="T13" fmla="*/ 0 h 31"/>
                  <a:gd name="T14" fmla="*/ 7 w 17"/>
                  <a:gd name="T15" fmla="*/ 6 h 31"/>
                  <a:gd name="T16" fmla="*/ 1 w 17"/>
                  <a:gd name="T17" fmla="*/ 11 h 31"/>
                  <a:gd name="T18" fmla="*/ 0 w 17"/>
                  <a:gd name="T19" fmla="*/ 18 h 31"/>
                  <a:gd name="T20" fmla="*/ 3 w 17"/>
                  <a:gd name="T21" fmla="*/ 29 h 31"/>
                  <a:gd name="T22" fmla="*/ 7 w 17"/>
                  <a:gd name="T23" fmla="*/ 31 h 31"/>
                  <a:gd name="T24" fmla="*/ 3 w 17"/>
                  <a:gd name="T25" fmla="*/ 29 h 31"/>
                  <a:gd name="T26" fmla="*/ 6 w 17"/>
                  <a:gd name="T27" fmla="*/ 31 h 31"/>
                  <a:gd name="T28" fmla="*/ 8 w 17"/>
                  <a:gd name="T29" fmla="*/ 31 h 31"/>
                  <a:gd name="T30" fmla="*/ 10 w 17"/>
                  <a:gd name="T31" fmla="*/ 30 h 31"/>
                  <a:gd name="T32" fmla="*/ 10 w 17"/>
                  <a:gd name="T33" fmla="*/ 26 h 31"/>
                  <a:gd name="T34" fmla="*/ 7 w 17"/>
                  <a:gd name="T3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31">
                    <a:moveTo>
                      <a:pt x="7" y="24"/>
                    </a:moveTo>
                    <a:lnTo>
                      <a:pt x="10" y="26"/>
                    </a:lnTo>
                    <a:lnTo>
                      <a:pt x="7" y="18"/>
                    </a:lnTo>
                    <a:lnTo>
                      <a:pt x="8" y="14"/>
                    </a:lnTo>
                    <a:lnTo>
                      <a:pt x="11" y="10"/>
                    </a:lnTo>
                    <a:lnTo>
                      <a:pt x="17" y="7"/>
                    </a:lnTo>
                    <a:lnTo>
                      <a:pt x="12" y="0"/>
                    </a:lnTo>
                    <a:lnTo>
                      <a:pt x="7" y="6"/>
                    </a:lnTo>
                    <a:lnTo>
                      <a:pt x="1" y="11"/>
                    </a:lnTo>
                    <a:lnTo>
                      <a:pt x="0" y="18"/>
                    </a:lnTo>
                    <a:lnTo>
                      <a:pt x="3" y="29"/>
                    </a:lnTo>
                    <a:lnTo>
                      <a:pt x="7" y="31"/>
                    </a:lnTo>
                    <a:lnTo>
                      <a:pt x="3" y="29"/>
                    </a:lnTo>
                    <a:lnTo>
                      <a:pt x="6" y="31"/>
                    </a:lnTo>
                    <a:lnTo>
                      <a:pt x="8" y="31"/>
                    </a:lnTo>
                    <a:lnTo>
                      <a:pt x="10" y="30"/>
                    </a:lnTo>
                    <a:lnTo>
                      <a:pt x="10" y="26"/>
                    </a:lnTo>
                    <a:lnTo>
                      <a:pt x="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8" name="Freeform 592"/>
              <p:cNvSpPr>
                <a:spLocks noChangeAspect="1"/>
              </p:cNvSpPr>
              <p:nvPr/>
            </p:nvSpPr>
            <p:spPr bwMode="auto">
              <a:xfrm>
                <a:off x="726" y="752"/>
                <a:ext cx="25" cy="13"/>
              </a:xfrm>
              <a:custGeom>
                <a:avLst/>
                <a:gdLst>
                  <a:gd name="T0" fmla="*/ 45 w 48"/>
                  <a:gd name="T1" fmla="*/ 25 h 27"/>
                  <a:gd name="T2" fmla="*/ 43 w 48"/>
                  <a:gd name="T3" fmla="*/ 17 h 27"/>
                  <a:gd name="T4" fmla="*/ 39 w 48"/>
                  <a:gd name="T5" fmla="*/ 17 h 27"/>
                  <a:gd name="T6" fmla="*/ 35 w 48"/>
                  <a:gd name="T7" fmla="*/ 16 h 27"/>
                  <a:gd name="T8" fmla="*/ 28 w 48"/>
                  <a:gd name="T9" fmla="*/ 13 h 27"/>
                  <a:gd name="T10" fmla="*/ 23 w 48"/>
                  <a:gd name="T11" fmla="*/ 10 h 27"/>
                  <a:gd name="T12" fmla="*/ 17 w 48"/>
                  <a:gd name="T13" fmla="*/ 7 h 27"/>
                  <a:gd name="T14" fmla="*/ 10 w 48"/>
                  <a:gd name="T15" fmla="*/ 3 h 27"/>
                  <a:gd name="T16" fmla="*/ 5 w 48"/>
                  <a:gd name="T17" fmla="*/ 1 h 27"/>
                  <a:gd name="T18" fmla="*/ 0 w 48"/>
                  <a:gd name="T19" fmla="*/ 0 h 27"/>
                  <a:gd name="T20" fmla="*/ 0 w 48"/>
                  <a:gd name="T21" fmla="*/ 7 h 27"/>
                  <a:gd name="T22" fmla="*/ 3 w 48"/>
                  <a:gd name="T23" fmla="*/ 8 h 27"/>
                  <a:gd name="T24" fmla="*/ 8 w 48"/>
                  <a:gd name="T25" fmla="*/ 10 h 27"/>
                  <a:gd name="T26" fmla="*/ 15 w 48"/>
                  <a:gd name="T27" fmla="*/ 14 h 27"/>
                  <a:gd name="T28" fmla="*/ 20 w 48"/>
                  <a:gd name="T29" fmla="*/ 17 h 27"/>
                  <a:gd name="T30" fmla="*/ 26 w 48"/>
                  <a:gd name="T31" fmla="*/ 20 h 27"/>
                  <a:gd name="T32" fmla="*/ 33 w 48"/>
                  <a:gd name="T33" fmla="*/ 23 h 27"/>
                  <a:gd name="T34" fmla="*/ 39 w 48"/>
                  <a:gd name="T35" fmla="*/ 24 h 27"/>
                  <a:gd name="T36" fmla="*/ 43 w 48"/>
                  <a:gd name="T37" fmla="*/ 27 h 27"/>
                  <a:gd name="T38" fmla="*/ 42 w 48"/>
                  <a:gd name="T39" fmla="*/ 18 h 27"/>
                  <a:gd name="T40" fmla="*/ 43 w 48"/>
                  <a:gd name="T41" fmla="*/ 27 h 27"/>
                  <a:gd name="T42" fmla="*/ 47 w 48"/>
                  <a:gd name="T43" fmla="*/ 25 h 27"/>
                  <a:gd name="T44" fmla="*/ 48 w 48"/>
                  <a:gd name="T45" fmla="*/ 22 h 27"/>
                  <a:gd name="T46" fmla="*/ 47 w 48"/>
                  <a:gd name="T47" fmla="*/ 18 h 27"/>
                  <a:gd name="T48" fmla="*/ 43 w 48"/>
                  <a:gd name="T49" fmla="*/ 17 h 27"/>
                  <a:gd name="T50" fmla="*/ 45 w 48"/>
                  <a:gd name="T5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7">
                    <a:moveTo>
                      <a:pt x="45" y="25"/>
                    </a:moveTo>
                    <a:lnTo>
                      <a:pt x="43" y="17"/>
                    </a:lnTo>
                    <a:lnTo>
                      <a:pt x="39" y="17"/>
                    </a:lnTo>
                    <a:lnTo>
                      <a:pt x="35" y="16"/>
                    </a:lnTo>
                    <a:lnTo>
                      <a:pt x="28" y="13"/>
                    </a:lnTo>
                    <a:lnTo>
                      <a:pt x="23" y="10"/>
                    </a:lnTo>
                    <a:lnTo>
                      <a:pt x="17" y="7"/>
                    </a:lnTo>
                    <a:lnTo>
                      <a:pt x="10" y="3"/>
                    </a:lnTo>
                    <a:lnTo>
                      <a:pt x="5" y="1"/>
                    </a:lnTo>
                    <a:lnTo>
                      <a:pt x="0" y="0"/>
                    </a:lnTo>
                    <a:lnTo>
                      <a:pt x="0" y="7"/>
                    </a:lnTo>
                    <a:lnTo>
                      <a:pt x="3" y="8"/>
                    </a:lnTo>
                    <a:lnTo>
                      <a:pt x="8" y="10"/>
                    </a:lnTo>
                    <a:lnTo>
                      <a:pt x="15" y="14"/>
                    </a:lnTo>
                    <a:lnTo>
                      <a:pt x="20" y="17"/>
                    </a:lnTo>
                    <a:lnTo>
                      <a:pt x="26" y="20"/>
                    </a:lnTo>
                    <a:lnTo>
                      <a:pt x="33" y="23"/>
                    </a:lnTo>
                    <a:lnTo>
                      <a:pt x="39" y="24"/>
                    </a:lnTo>
                    <a:lnTo>
                      <a:pt x="43" y="27"/>
                    </a:lnTo>
                    <a:lnTo>
                      <a:pt x="42" y="18"/>
                    </a:lnTo>
                    <a:lnTo>
                      <a:pt x="43" y="27"/>
                    </a:lnTo>
                    <a:lnTo>
                      <a:pt x="47" y="25"/>
                    </a:lnTo>
                    <a:lnTo>
                      <a:pt x="48" y="22"/>
                    </a:lnTo>
                    <a:lnTo>
                      <a:pt x="47" y="18"/>
                    </a:lnTo>
                    <a:lnTo>
                      <a:pt x="43" y="17"/>
                    </a:lnTo>
                    <a:lnTo>
                      <a:pt x="45"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89" name="Freeform 593"/>
              <p:cNvSpPr>
                <a:spLocks noChangeAspect="1"/>
              </p:cNvSpPr>
              <p:nvPr/>
            </p:nvSpPr>
            <p:spPr bwMode="auto">
              <a:xfrm>
                <a:off x="738" y="761"/>
                <a:ext cx="11" cy="20"/>
              </a:xfrm>
              <a:custGeom>
                <a:avLst/>
                <a:gdLst>
                  <a:gd name="T0" fmla="*/ 11 w 22"/>
                  <a:gd name="T1" fmla="*/ 35 h 42"/>
                  <a:gd name="T2" fmla="*/ 12 w 22"/>
                  <a:gd name="T3" fmla="*/ 35 h 42"/>
                  <a:gd name="T4" fmla="*/ 7 w 22"/>
                  <a:gd name="T5" fmla="*/ 29 h 42"/>
                  <a:gd name="T6" fmla="*/ 7 w 22"/>
                  <a:gd name="T7" fmla="*/ 21 h 42"/>
                  <a:gd name="T8" fmla="*/ 11 w 22"/>
                  <a:gd name="T9" fmla="*/ 13 h 42"/>
                  <a:gd name="T10" fmla="*/ 22 w 22"/>
                  <a:gd name="T11" fmla="*/ 7 h 42"/>
                  <a:gd name="T12" fmla="*/ 19 w 22"/>
                  <a:gd name="T13" fmla="*/ 0 h 42"/>
                  <a:gd name="T14" fmla="*/ 7 w 22"/>
                  <a:gd name="T15" fmla="*/ 9 h 42"/>
                  <a:gd name="T16" fmla="*/ 0 w 22"/>
                  <a:gd name="T17" fmla="*/ 19 h 42"/>
                  <a:gd name="T18" fmla="*/ 0 w 22"/>
                  <a:gd name="T19" fmla="*/ 32 h 42"/>
                  <a:gd name="T20" fmla="*/ 8 w 22"/>
                  <a:gd name="T21" fmla="*/ 42 h 42"/>
                  <a:gd name="T22" fmla="*/ 9 w 22"/>
                  <a:gd name="T23" fmla="*/ 42 h 42"/>
                  <a:gd name="T24" fmla="*/ 11 w 22"/>
                  <a:gd name="T25"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42">
                    <a:moveTo>
                      <a:pt x="11" y="35"/>
                    </a:moveTo>
                    <a:lnTo>
                      <a:pt x="12" y="35"/>
                    </a:lnTo>
                    <a:lnTo>
                      <a:pt x="7" y="29"/>
                    </a:lnTo>
                    <a:lnTo>
                      <a:pt x="7" y="21"/>
                    </a:lnTo>
                    <a:lnTo>
                      <a:pt x="11" y="13"/>
                    </a:lnTo>
                    <a:lnTo>
                      <a:pt x="22" y="7"/>
                    </a:lnTo>
                    <a:lnTo>
                      <a:pt x="19" y="0"/>
                    </a:lnTo>
                    <a:lnTo>
                      <a:pt x="7" y="9"/>
                    </a:lnTo>
                    <a:lnTo>
                      <a:pt x="0" y="19"/>
                    </a:lnTo>
                    <a:lnTo>
                      <a:pt x="0" y="32"/>
                    </a:lnTo>
                    <a:lnTo>
                      <a:pt x="8" y="42"/>
                    </a:lnTo>
                    <a:lnTo>
                      <a:pt x="9" y="42"/>
                    </a:lnTo>
                    <a:lnTo>
                      <a:pt x="1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0" name="Freeform 594"/>
              <p:cNvSpPr>
                <a:spLocks noChangeAspect="1"/>
              </p:cNvSpPr>
              <p:nvPr/>
            </p:nvSpPr>
            <p:spPr bwMode="auto">
              <a:xfrm>
                <a:off x="742" y="769"/>
                <a:ext cx="14" cy="14"/>
              </a:xfrm>
              <a:custGeom>
                <a:avLst/>
                <a:gdLst>
                  <a:gd name="T0" fmla="*/ 21 w 28"/>
                  <a:gd name="T1" fmla="*/ 0 h 27"/>
                  <a:gd name="T2" fmla="*/ 21 w 28"/>
                  <a:gd name="T3" fmla="*/ 0 h 27"/>
                  <a:gd name="T4" fmla="*/ 19 w 28"/>
                  <a:gd name="T5" fmla="*/ 9 h 27"/>
                  <a:gd name="T6" fmla="*/ 16 w 28"/>
                  <a:gd name="T7" fmla="*/ 16 h 27"/>
                  <a:gd name="T8" fmla="*/ 11 w 28"/>
                  <a:gd name="T9" fmla="*/ 20 h 27"/>
                  <a:gd name="T10" fmla="*/ 2 w 28"/>
                  <a:gd name="T11" fmla="*/ 18 h 27"/>
                  <a:gd name="T12" fmla="*/ 0 w 28"/>
                  <a:gd name="T13" fmla="*/ 25 h 27"/>
                  <a:gd name="T14" fmla="*/ 11 w 28"/>
                  <a:gd name="T15" fmla="*/ 27 h 27"/>
                  <a:gd name="T16" fmla="*/ 23 w 28"/>
                  <a:gd name="T17" fmla="*/ 20 h 27"/>
                  <a:gd name="T18" fmla="*/ 26 w 28"/>
                  <a:gd name="T19" fmla="*/ 9 h 27"/>
                  <a:gd name="T20" fmla="*/ 28 w 28"/>
                  <a:gd name="T21" fmla="*/ 0 h 27"/>
                  <a:gd name="T22" fmla="*/ 28 w 28"/>
                  <a:gd name="T23" fmla="*/ 0 h 27"/>
                  <a:gd name="T24" fmla="*/ 21 w 28"/>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7">
                    <a:moveTo>
                      <a:pt x="21" y="0"/>
                    </a:moveTo>
                    <a:lnTo>
                      <a:pt x="21" y="0"/>
                    </a:lnTo>
                    <a:lnTo>
                      <a:pt x="19" y="9"/>
                    </a:lnTo>
                    <a:lnTo>
                      <a:pt x="16" y="16"/>
                    </a:lnTo>
                    <a:lnTo>
                      <a:pt x="11" y="20"/>
                    </a:lnTo>
                    <a:lnTo>
                      <a:pt x="2" y="18"/>
                    </a:lnTo>
                    <a:lnTo>
                      <a:pt x="0" y="25"/>
                    </a:lnTo>
                    <a:lnTo>
                      <a:pt x="11" y="27"/>
                    </a:lnTo>
                    <a:lnTo>
                      <a:pt x="23" y="20"/>
                    </a:lnTo>
                    <a:lnTo>
                      <a:pt x="26" y="9"/>
                    </a:lnTo>
                    <a:lnTo>
                      <a:pt x="28" y="0"/>
                    </a:lnTo>
                    <a:lnTo>
                      <a:pt x="28"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1" name="Freeform 595"/>
              <p:cNvSpPr>
                <a:spLocks noChangeAspect="1"/>
              </p:cNvSpPr>
              <p:nvPr/>
            </p:nvSpPr>
            <p:spPr bwMode="auto">
              <a:xfrm>
                <a:off x="753" y="754"/>
                <a:ext cx="15" cy="15"/>
              </a:xfrm>
              <a:custGeom>
                <a:avLst/>
                <a:gdLst>
                  <a:gd name="T0" fmla="*/ 24 w 31"/>
                  <a:gd name="T1" fmla="*/ 3 h 29"/>
                  <a:gd name="T2" fmla="*/ 28 w 31"/>
                  <a:gd name="T3" fmla="*/ 0 h 29"/>
                  <a:gd name="T4" fmla="*/ 12 w 31"/>
                  <a:gd name="T5" fmla="*/ 0 h 29"/>
                  <a:gd name="T6" fmla="*/ 3 w 31"/>
                  <a:gd name="T7" fmla="*/ 8 h 29"/>
                  <a:gd name="T8" fmla="*/ 0 w 31"/>
                  <a:gd name="T9" fmla="*/ 19 h 29"/>
                  <a:gd name="T10" fmla="*/ 0 w 31"/>
                  <a:gd name="T11" fmla="*/ 29 h 29"/>
                  <a:gd name="T12" fmla="*/ 7 w 31"/>
                  <a:gd name="T13" fmla="*/ 29 h 29"/>
                  <a:gd name="T14" fmla="*/ 7 w 31"/>
                  <a:gd name="T15" fmla="*/ 19 h 29"/>
                  <a:gd name="T16" fmla="*/ 10 w 31"/>
                  <a:gd name="T17" fmla="*/ 12 h 29"/>
                  <a:gd name="T18" fmla="*/ 15 w 31"/>
                  <a:gd name="T19" fmla="*/ 7 h 29"/>
                  <a:gd name="T20" fmla="*/ 26 w 31"/>
                  <a:gd name="T21" fmla="*/ 7 h 29"/>
                  <a:gd name="T22" fmla="*/ 31 w 31"/>
                  <a:gd name="T23" fmla="*/ 3 h 29"/>
                  <a:gd name="T24" fmla="*/ 26 w 31"/>
                  <a:gd name="T25" fmla="*/ 7 h 29"/>
                  <a:gd name="T26" fmla="*/ 30 w 31"/>
                  <a:gd name="T27" fmla="*/ 7 h 29"/>
                  <a:gd name="T28" fmla="*/ 31 w 31"/>
                  <a:gd name="T29" fmla="*/ 4 h 29"/>
                  <a:gd name="T30" fmla="*/ 31 w 31"/>
                  <a:gd name="T31" fmla="*/ 1 h 29"/>
                  <a:gd name="T32" fmla="*/ 28 w 31"/>
                  <a:gd name="T33" fmla="*/ 0 h 29"/>
                  <a:gd name="T34" fmla="*/ 24 w 31"/>
                  <a:gd name="T35"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29">
                    <a:moveTo>
                      <a:pt x="24" y="3"/>
                    </a:moveTo>
                    <a:lnTo>
                      <a:pt x="28" y="0"/>
                    </a:lnTo>
                    <a:lnTo>
                      <a:pt x="12" y="0"/>
                    </a:lnTo>
                    <a:lnTo>
                      <a:pt x="3" y="8"/>
                    </a:lnTo>
                    <a:lnTo>
                      <a:pt x="0" y="19"/>
                    </a:lnTo>
                    <a:lnTo>
                      <a:pt x="0" y="29"/>
                    </a:lnTo>
                    <a:lnTo>
                      <a:pt x="7" y="29"/>
                    </a:lnTo>
                    <a:lnTo>
                      <a:pt x="7" y="19"/>
                    </a:lnTo>
                    <a:lnTo>
                      <a:pt x="10" y="12"/>
                    </a:lnTo>
                    <a:lnTo>
                      <a:pt x="15" y="7"/>
                    </a:lnTo>
                    <a:lnTo>
                      <a:pt x="26" y="7"/>
                    </a:lnTo>
                    <a:lnTo>
                      <a:pt x="31" y="3"/>
                    </a:lnTo>
                    <a:lnTo>
                      <a:pt x="26" y="7"/>
                    </a:lnTo>
                    <a:lnTo>
                      <a:pt x="30" y="7"/>
                    </a:lnTo>
                    <a:lnTo>
                      <a:pt x="31" y="4"/>
                    </a:lnTo>
                    <a:lnTo>
                      <a:pt x="31" y="1"/>
                    </a:lnTo>
                    <a:lnTo>
                      <a:pt x="28" y="0"/>
                    </a:lnTo>
                    <a:lnTo>
                      <a:pt x="2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2" name="Freeform 596"/>
              <p:cNvSpPr>
                <a:spLocks noChangeAspect="1"/>
              </p:cNvSpPr>
              <p:nvPr/>
            </p:nvSpPr>
            <p:spPr bwMode="auto">
              <a:xfrm>
                <a:off x="765" y="753"/>
                <a:ext cx="11" cy="11"/>
              </a:xfrm>
              <a:custGeom>
                <a:avLst/>
                <a:gdLst>
                  <a:gd name="T0" fmla="*/ 22 w 23"/>
                  <a:gd name="T1" fmla="*/ 15 h 22"/>
                  <a:gd name="T2" fmla="*/ 23 w 23"/>
                  <a:gd name="T3" fmla="*/ 19 h 22"/>
                  <a:gd name="T4" fmla="*/ 21 w 23"/>
                  <a:gd name="T5" fmla="*/ 9 h 22"/>
                  <a:gd name="T6" fmla="*/ 12 w 23"/>
                  <a:gd name="T7" fmla="*/ 0 h 22"/>
                  <a:gd name="T8" fmla="*/ 4 w 23"/>
                  <a:gd name="T9" fmla="*/ 0 h 22"/>
                  <a:gd name="T10" fmla="*/ 0 w 23"/>
                  <a:gd name="T11" fmla="*/ 6 h 22"/>
                  <a:gd name="T12" fmla="*/ 7 w 23"/>
                  <a:gd name="T13" fmla="*/ 6 h 22"/>
                  <a:gd name="T14" fmla="*/ 7 w 23"/>
                  <a:gd name="T15" fmla="*/ 7 h 22"/>
                  <a:gd name="T16" fmla="*/ 10 w 23"/>
                  <a:gd name="T17" fmla="*/ 7 h 22"/>
                  <a:gd name="T18" fmla="*/ 14 w 23"/>
                  <a:gd name="T19" fmla="*/ 11 h 22"/>
                  <a:gd name="T20" fmla="*/ 16 w 23"/>
                  <a:gd name="T21" fmla="*/ 19 h 22"/>
                  <a:gd name="T22" fmla="*/ 17 w 23"/>
                  <a:gd name="T23" fmla="*/ 22 h 22"/>
                  <a:gd name="T24" fmla="*/ 16 w 23"/>
                  <a:gd name="T25" fmla="*/ 19 h 22"/>
                  <a:gd name="T26" fmla="*/ 17 w 23"/>
                  <a:gd name="T27" fmla="*/ 21 h 22"/>
                  <a:gd name="T28" fmla="*/ 19 w 23"/>
                  <a:gd name="T29" fmla="*/ 22 h 22"/>
                  <a:gd name="T30" fmla="*/ 22 w 23"/>
                  <a:gd name="T31" fmla="*/ 21 h 22"/>
                  <a:gd name="T32" fmla="*/ 23 w 23"/>
                  <a:gd name="T33" fmla="*/ 19 h 22"/>
                  <a:gd name="T34" fmla="*/ 22 w 23"/>
                  <a:gd name="T35"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2">
                    <a:moveTo>
                      <a:pt x="22" y="15"/>
                    </a:moveTo>
                    <a:lnTo>
                      <a:pt x="23" y="19"/>
                    </a:lnTo>
                    <a:lnTo>
                      <a:pt x="21" y="9"/>
                    </a:lnTo>
                    <a:lnTo>
                      <a:pt x="12" y="0"/>
                    </a:lnTo>
                    <a:lnTo>
                      <a:pt x="4" y="0"/>
                    </a:lnTo>
                    <a:lnTo>
                      <a:pt x="0" y="6"/>
                    </a:lnTo>
                    <a:lnTo>
                      <a:pt x="7" y="6"/>
                    </a:lnTo>
                    <a:lnTo>
                      <a:pt x="7" y="7"/>
                    </a:lnTo>
                    <a:lnTo>
                      <a:pt x="10" y="7"/>
                    </a:lnTo>
                    <a:lnTo>
                      <a:pt x="14" y="11"/>
                    </a:lnTo>
                    <a:lnTo>
                      <a:pt x="16" y="19"/>
                    </a:lnTo>
                    <a:lnTo>
                      <a:pt x="17" y="22"/>
                    </a:lnTo>
                    <a:lnTo>
                      <a:pt x="16" y="19"/>
                    </a:lnTo>
                    <a:lnTo>
                      <a:pt x="17" y="21"/>
                    </a:lnTo>
                    <a:lnTo>
                      <a:pt x="19" y="22"/>
                    </a:lnTo>
                    <a:lnTo>
                      <a:pt x="22" y="21"/>
                    </a:lnTo>
                    <a:lnTo>
                      <a:pt x="23" y="19"/>
                    </a:lnTo>
                    <a:lnTo>
                      <a:pt x="2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3" name="Freeform 597"/>
              <p:cNvSpPr>
                <a:spLocks noChangeAspect="1"/>
              </p:cNvSpPr>
              <p:nvPr/>
            </p:nvSpPr>
            <p:spPr bwMode="auto">
              <a:xfrm>
                <a:off x="774" y="761"/>
                <a:ext cx="12" cy="7"/>
              </a:xfrm>
              <a:custGeom>
                <a:avLst/>
                <a:gdLst>
                  <a:gd name="T0" fmla="*/ 19 w 25"/>
                  <a:gd name="T1" fmla="*/ 10 h 14"/>
                  <a:gd name="T2" fmla="*/ 22 w 25"/>
                  <a:gd name="T3" fmla="*/ 7 h 14"/>
                  <a:gd name="T4" fmla="*/ 17 w 25"/>
                  <a:gd name="T5" fmla="*/ 6 h 14"/>
                  <a:gd name="T6" fmla="*/ 14 w 25"/>
                  <a:gd name="T7" fmla="*/ 5 h 14"/>
                  <a:gd name="T8" fmla="*/ 8 w 25"/>
                  <a:gd name="T9" fmla="*/ 3 h 14"/>
                  <a:gd name="T10" fmla="*/ 5 w 25"/>
                  <a:gd name="T11" fmla="*/ 0 h 14"/>
                  <a:gd name="T12" fmla="*/ 0 w 25"/>
                  <a:gd name="T13" fmla="*/ 7 h 14"/>
                  <a:gd name="T14" fmla="*/ 6 w 25"/>
                  <a:gd name="T15" fmla="*/ 10 h 14"/>
                  <a:gd name="T16" fmla="*/ 12 w 25"/>
                  <a:gd name="T17" fmla="*/ 12 h 14"/>
                  <a:gd name="T18" fmla="*/ 17 w 25"/>
                  <a:gd name="T19" fmla="*/ 13 h 14"/>
                  <a:gd name="T20" fmla="*/ 22 w 25"/>
                  <a:gd name="T21" fmla="*/ 14 h 14"/>
                  <a:gd name="T22" fmla="*/ 25 w 25"/>
                  <a:gd name="T23" fmla="*/ 12 h 14"/>
                  <a:gd name="T24" fmla="*/ 22 w 25"/>
                  <a:gd name="T25" fmla="*/ 14 h 14"/>
                  <a:gd name="T26" fmla="*/ 24 w 25"/>
                  <a:gd name="T27" fmla="*/ 13 h 14"/>
                  <a:gd name="T28" fmla="*/ 25 w 25"/>
                  <a:gd name="T29" fmla="*/ 11 h 14"/>
                  <a:gd name="T30" fmla="*/ 24 w 25"/>
                  <a:gd name="T31" fmla="*/ 9 h 14"/>
                  <a:gd name="T32" fmla="*/ 22 w 25"/>
                  <a:gd name="T33" fmla="*/ 7 h 14"/>
                  <a:gd name="T34" fmla="*/ 19 w 25"/>
                  <a:gd name="T35"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4">
                    <a:moveTo>
                      <a:pt x="19" y="10"/>
                    </a:moveTo>
                    <a:lnTo>
                      <a:pt x="22" y="7"/>
                    </a:lnTo>
                    <a:lnTo>
                      <a:pt x="17" y="6"/>
                    </a:lnTo>
                    <a:lnTo>
                      <a:pt x="14" y="5"/>
                    </a:lnTo>
                    <a:lnTo>
                      <a:pt x="8" y="3"/>
                    </a:lnTo>
                    <a:lnTo>
                      <a:pt x="5" y="0"/>
                    </a:lnTo>
                    <a:lnTo>
                      <a:pt x="0" y="7"/>
                    </a:lnTo>
                    <a:lnTo>
                      <a:pt x="6" y="10"/>
                    </a:lnTo>
                    <a:lnTo>
                      <a:pt x="12" y="12"/>
                    </a:lnTo>
                    <a:lnTo>
                      <a:pt x="17" y="13"/>
                    </a:lnTo>
                    <a:lnTo>
                      <a:pt x="22" y="14"/>
                    </a:lnTo>
                    <a:lnTo>
                      <a:pt x="25" y="12"/>
                    </a:lnTo>
                    <a:lnTo>
                      <a:pt x="22" y="14"/>
                    </a:lnTo>
                    <a:lnTo>
                      <a:pt x="24" y="13"/>
                    </a:lnTo>
                    <a:lnTo>
                      <a:pt x="25" y="11"/>
                    </a:lnTo>
                    <a:lnTo>
                      <a:pt x="24" y="9"/>
                    </a:lnTo>
                    <a:lnTo>
                      <a:pt x="22" y="7"/>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4" name="Freeform 598"/>
              <p:cNvSpPr>
                <a:spLocks noChangeAspect="1"/>
              </p:cNvSpPr>
              <p:nvPr/>
            </p:nvSpPr>
            <p:spPr bwMode="auto">
              <a:xfrm>
                <a:off x="783" y="756"/>
                <a:ext cx="20" cy="10"/>
              </a:xfrm>
              <a:custGeom>
                <a:avLst/>
                <a:gdLst>
                  <a:gd name="T0" fmla="*/ 40 w 40"/>
                  <a:gd name="T1" fmla="*/ 8 h 22"/>
                  <a:gd name="T2" fmla="*/ 40 w 40"/>
                  <a:gd name="T3" fmla="*/ 8 h 22"/>
                  <a:gd name="T4" fmla="*/ 27 w 40"/>
                  <a:gd name="T5" fmla="*/ 0 h 22"/>
                  <a:gd name="T6" fmla="*/ 16 w 40"/>
                  <a:gd name="T7" fmla="*/ 2 h 22"/>
                  <a:gd name="T8" fmla="*/ 5 w 40"/>
                  <a:gd name="T9" fmla="*/ 10 h 22"/>
                  <a:gd name="T10" fmla="*/ 0 w 40"/>
                  <a:gd name="T11" fmla="*/ 20 h 22"/>
                  <a:gd name="T12" fmla="*/ 6 w 40"/>
                  <a:gd name="T13" fmla="*/ 22 h 22"/>
                  <a:gd name="T14" fmla="*/ 10 w 40"/>
                  <a:gd name="T15" fmla="*/ 15 h 22"/>
                  <a:gd name="T16" fmla="*/ 18 w 40"/>
                  <a:gd name="T17" fmla="*/ 9 h 22"/>
                  <a:gd name="T18" fmla="*/ 27 w 40"/>
                  <a:gd name="T19" fmla="*/ 7 h 22"/>
                  <a:gd name="T20" fmla="*/ 33 w 40"/>
                  <a:gd name="T21" fmla="*/ 13 h 22"/>
                  <a:gd name="T22" fmla="*/ 33 w 40"/>
                  <a:gd name="T23" fmla="*/ 13 h 22"/>
                  <a:gd name="T24" fmla="*/ 40 w 40"/>
                  <a:gd name="T2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2">
                    <a:moveTo>
                      <a:pt x="40" y="8"/>
                    </a:moveTo>
                    <a:lnTo>
                      <a:pt x="40" y="8"/>
                    </a:lnTo>
                    <a:lnTo>
                      <a:pt x="27" y="0"/>
                    </a:lnTo>
                    <a:lnTo>
                      <a:pt x="16" y="2"/>
                    </a:lnTo>
                    <a:lnTo>
                      <a:pt x="5" y="10"/>
                    </a:lnTo>
                    <a:lnTo>
                      <a:pt x="0" y="20"/>
                    </a:lnTo>
                    <a:lnTo>
                      <a:pt x="6" y="22"/>
                    </a:lnTo>
                    <a:lnTo>
                      <a:pt x="10" y="15"/>
                    </a:lnTo>
                    <a:lnTo>
                      <a:pt x="18" y="9"/>
                    </a:lnTo>
                    <a:lnTo>
                      <a:pt x="27" y="7"/>
                    </a:lnTo>
                    <a:lnTo>
                      <a:pt x="33" y="13"/>
                    </a:lnTo>
                    <a:lnTo>
                      <a:pt x="33" y="13"/>
                    </a:lnTo>
                    <a:lnTo>
                      <a:pt x="4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5" name="Freeform 599"/>
              <p:cNvSpPr>
                <a:spLocks noChangeAspect="1"/>
              </p:cNvSpPr>
              <p:nvPr/>
            </p:nvSpPr>
            <p:spPr bwMode="auto">
              <a:xfrm>
                <a:off x="789" y="760"/>
                <a:ext cx="17" cy="20"/>
              </a:xfrm>
              <a:custGeom>
                <a:avLst/>
                <a:gdLst>
                  <a:gd name="T0" fmla="*/ 6 w 35"/>
                  <a:gd name="T1" fmla="*/ 42 h 42"/>
                  <a:gd name="T2" fmla="*/ 3 w 35"/>
                  <a:gd name="T3" fmla="*/ 42 h 42"/>
                  <a:gd name="T4" fmla="*/ 18 w 35"/>
                  <a:gd name="T5" fmla="*/ 39 h 42"/>
                  <a:gd name="T6" fmla="*/ 30 w 35"/>
                  <a:gd name="T7" fmla="*/ 29 h 42"/>
                  <a:gd name="T8" fmla="*/ 35 w 35"/>
                  <a:gd name="T9" fmla="*/ 15 h 42"/>
                  <a:gd name="T10" fmla="*/ 29 w 35"/>
                  <a:gd name="T11" fmla="*/ 0 h 42"/>
                  <a:gd name="T12" fmla="*/ 22 w 35"/>
                  <a:gd name="T13" fmla="*/ 5 h 42"/>
                  <a:gd name="T14" fmla="*/ 25 w 35"/>
                  <a:gd name="T15" fmla="*/ 15 h 42"/>
                  <a:gd name="T16" fmla="*/ 23 w 35"/>
                  <a:gd name="T17" fmla="*/ 24 h 42"/>
                  <a:gd name="T18" fmla="*/ 16 w 35"/>
                  <a:gd name="T19" fmla="*/ 32 h 42"/>
                  <a:gd name="T20" fmla="*/ 3 w 35"/>
                  <a:gd name="T21" fmla="*/ 35 h 42"/>
                  <a:gd name="T22" fmla="*/ 1 w 35"/>
                  <a:gd name="T23" fmla="*/ 35 h 42"/>
                  <a:gd name="T24" fmla="*/ 3 w 35"/>
                  <a:gd name="T25" fmla="*/ 35 h 42"/>
                  <a:gd name="T26" fmla="*/ 1 w 35"/>
                  <a:gd name="T27" fmla="*/ 36 h 42"/>
                  <a:gd name="T28" fmla="*/ 0 w 35"/>
                  <a:gd name="T29" fmla="*/ 38 h 42"/>
                  <a:gd name="T30" fmla="*/ 1 w 35"/>
                  <a:gd name="T31" fmla="*/ 40 h 42"/>
                  <a:gd name="T32" fmla="*/ 3 w 35"/>
                  <a:gd name="T33" fmla="*/ 42 h 42"/>
                  <a:gd name="T34" fmla="*/ 6 w 35"/>
                  <a:gd name="T3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2">
                    <a:moveTo>
                      <a:pt x="6" y="42"/>
                    </a:moveTo>
                    <a:lnTo>
                      <a:pt x="3" y="42"/>
                    </a:lnTo>
                    <a:lnTo>
                      <a:pt x="18" y="39"/>
                    </a:lnTo>
                    <a:lnTo>
                      <a:pt x="30" y="29"/>
                    </a:lnTo>
                    <a:lnTo>
                      <a:pt x="35" y="15"/>
                    </a:lnTo>
                    <a:lnTo>
                      <a:pt x="29" y="0"/>
                    </a:lnTo>
                    <a:lnTo>
                      <a:pt x="22" y="5"/>
                    </a:lnTo>
                    <a:lnTo>
                      <a:pt x="25" y="15"/>
                    </a:lnTo>
                    <a:lnTo>
                      <a:pt x="23" y="24"/>
                    </a:lnTo>
                    <a:lnTo>
                      <a:pt x="16" y="32"/>
                    </a:lnTo>
                    <a:lnTo>
                      <a:pt x="3" y="35"/>
                    </a:lnTo>
                    <a:lnTo>
                      <a:pt x="1" y="35"/>
                    </a:lnTo>
                    <a:lnTo>
                      <a:pt x="3" y="35"/>
                    </a:lnTo>
                    <a:lnTo>
                      <a:pt x="1" y="36"/>
                    </a:lnTo>
                    <a:lnTo>
                      <a:pt x="0" y="38"/>
                    </a:lnTo>
                    <a:lnTo>
                      <a:pt x="1" y="40"/>
                    </a:lnTo>
                    <a:lnTo>
                      <a:pt x="3" y="42"/>
                    </a:lnTo>
                    <a:lnTo>
                      <a:pt x="6"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6" name="Freeform 600"/>
              <p:cNvSpPr>
                <a:spLocks noChangeAspect="1"/>
              </p:cNvSpPr>
              <p:nvPr/>
            </p:nvSpPr>
            <p:spPr bwMode="auto">
              <a:xfrm>
                <a:off x="778" y="777"/>
                <a:ext cx="13" cy="13"/>
              </a:xfrm>
              <a:custGeom>
                <a:avLst/>
                <a:gdLst>
                  <a:gd name="T0" fmla="*/ 7 w 28"/>
                  <a:gd name="T1" fmla="*/ 25 h 26"/>
                  <a:gd name="T2" fmla="*/ 9 w 28"/>
                  <a:gd name="T3" fmla="*/ 22 h 26"/>
                  <a:gd name="T4" fmla="*/ 11 w 28"/>
                  <a:gd name="T5" fmla="*/ 19 h 26"/>
                  <a:gd name="T6" fmla="*/ 14 w 28"/>
                  <a:gd name="T7" fmla="*/ 16 h 26"/>
                  <a:gd name="T8" fmla="*/ 21 w 28"/>
                  <a:gd name="T9" fmla="*/ 11 h 26"/>
                  <a:gd name="T10" fmla="*/ 28 w 28"/>
                  <a:gd name="T11" fmla="*/ 7 h 26"/>
                  <a:gd name="T12" fmla="*/ 23 w 28"/>
                  <a:gd name="T13" fmla="*/ 0 h 26"/>
                  <a:gd name="T14" fmla="*/ 16 w 28"/>
                  <a:gd name="T15" fmla="*/ 4 h 26"/>
                  <a:gd name="T16" fmla="*/ 9 w 28"/>
                  <a:gd name="T17" fmla="*/ 9 h 26"/>
                  <a:gd name="T18" fmla="*/ 4 w 28"/>
                  <a:gd name="T19" fmla="*/ 15 h 26"/>
                  <a:gd name="T20" fmla="*/ 0 w 28"/>
                  <a:gd name="T21" fmla="*/ 22 h 26"/>
                  <a:gd name="T22" fmla="*/ 2 w 28"/>
                  <a:gd name="T23" fmla="*/ 18 h 26"/>
                  <a:gd name="T24" fmla="*/ 0 w 28"/>
                  <a:gd name="T25" fmla="*/ 22 h 26"/>
                  <a:gd name="T26" fmla="*/ 1 w 28"/>
                  <a:gd name="T27" fmla="*/ 25 h 26"/>
                  <a:gd name="T28" fmla="*/ 5 w 28"/>
                  <a:gd name="T29" fmla="*/ 26 h 26"/>
                  <a:gd name="T30" fmla="*/ 8 w 28"/>
                  <a:gd name="T31" fmla="*/ 25 h 26"/>
                  <a:gd name="T32" fmla="*/ 9 w 28"/>
                  <a:gd name="T33" fmla="*/ 22 h 26"/>
                  <a:gd name="T34" fmla="*/ 7 w 28"/>
                  <a:gd name="T35"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7" y="25"/>
                    </a:moveTo>
                    <a:lnTo>
                      <a:pt x="9" y="22"/>
                    </a:lnTo>
                    <a:lnTo>
                      <a:pt x="11" y="19"/>
                    </a:lnTo>
                    <a:lnTo>
                      <a:pt x="14" y="16"/>
                    </a:lnTo>
                    <a:lnTo>
                      <a:pt x="21" y="11"/>
                    </a:lnTo>
                    <a:lnTo>
                      <a:pt x="28" y="7"/>
                    </a:lnTo>
                    <a:lnTo>
                      <a:pt x="23" y="0"/>
                    </a:lnTo>
                    <a:lnTo>
                      <a:pt x="16" y="4"/>
                    </a:lnTo>
                    <a:lnTo>
                      <a:pt x="9" y="9"/>
                    </a:lnTo>
                    <a:lnTo>
                      <a:pt x="4" y="15"/>
                    </a:lnTo>
                    <a:lnTo>
                      <a:pt x="0" y="22"/>
                    </a:lnTo>
                    <a:lnTo>
                      <a:pt x="2" y="18"/>
                    </a:lnTo>
                    <a:lnTo>
                      <a:pt x="0" y="22"/>
                    </a:lnTo>
                    <a:lnTo>
                      <a:pt x="1" y="25"/>
                    </a:lnTo>
                    <a:lnTo>
                      <a:pt x="5" y="26"/>
                    </a:lnTo>
                    <a:lnTo>
                      <a:pt x="8" y="25"/>
                    </a:lnTo>
                    <a:lnTo>
                      <a:pt x="9" y="22"/>
                    </a:lnTo>
                    <a:lnTo>
                      <a:pt x="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7" name="Freeform 601"/>
              <p:cNvSpPr>
                <a:spLocks noChangeAspect="1"/>
              </p:cNvSpPr>
              <p:nvPr/>
            </p:nvSpPr>
            <p:spPr bwMode="auto">
              <a:xfrm>
                <a:off x="769" y="786"/>
                <a:ext cx="12" cy="13"/>
              </a:xfrm>
              <a:custGeom>
                <a:avLst/>
                <a:gdLst>
                  <a:gd name="T0" fmla="*/ 7 w 24"/>
                  <a:gd name="T1" fmla="*/ 17 h 25"/>
                  <a:gd name="T2" fmla="*/ 9 w 24"/>
                  <a:gd name="T3" fmla="*/ 21 h 25"/>
                  <a:gd name="T4" fmla="*/ 10 w 24"/>
                  <a:gd name="T5" fmla="*/ 19 h 25"/>
                  <a:gd name="T6" fmla="*/ 14 w 24"/>
                  <a:gd name="T7" fmla="*/ 13 h 25"/>
                  <a:gd name="T8" fmla="*/ 19 w 24"/>
                  <a:gd name="T9" fmla="*/ 10 h 25"/>
                  <a:gd name="T10" fmla="*/ 24 w 24"/>
                  <a:gd name="T11" fmla="*/ 7 h 25"/>
                  <a:gd name="T12" fmla="*/ 19 w 24"/>
                  <a:gd name="T13" fmla="*/ 0 h 25"/>
                  <a:gd name="T14" fmla="*/ 15 w 24"/>
                  <a:gd name="T15" fmla="*/ 4 h 25"/>
                  <a:gd name="T16" fmla="*/ 9 w 24"/>
                  <a:gd name="T17" fmla="*/ 8 h 25"/>
                  <a:gd name="T18" fmla="*/ 3 w 24"/>
                  <a:gd name="T19" fmla="*/ 14 h 25"/>
                  <a:gd name="T20" fmla="*/ 0 w 24"/>
                  <a:gd name="T21" fmla="*/ 21 h 25"/>
                  <a:gd name="T22" fmla="*/ 2 w 24"/>
                  <a:gd name="T23" fmla="*/ 24 h 25"/>
                  <a:gd name="T24" fmla="*/ 0 w 24"/>
                  <a:gd name="T25" fmla="*/ 21 h 25"/>
                  <a:gd name="T26" fmla="*/ 1 w 24"/>
                  <a:gd name="T27" fmla="*/ 24 h 25"/>
                  <a:gd name="T28" fmla="*/ 4 w 24"/>
                  <a:gd name="T29" fmla="*/ 25 h 25"/>
                  <a:gd name="T30" fmla="*/ 8 w 24"/>
                  <a:gd name="T31" fmla="*/ 24 h 25"/>
                  <a:gd name="T32" fmla="*/ 9 w 24"/>
                  <a:gd name="T33" fmla="*/ 21 h 25"/>
                  <a:gd name="T34" fmla="*/ 7 w 24"/>
                  <a:gd name="T35"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5">
                    <a:moveTo>
                      <a:pt x="7" y="17"/>
                    </a:moveTo>
                    <a:lnTo>
                      <a:pt x="9" y="21"/>
                    </a:lnTo>
                    <a:lnTo>
                      <a:pt x="10" y="19"/>
                    </a:lnTo>
                    <a:lnTo>
                      <a:pt x="14" y="13"/>
                    </a:lnTo>
                    <a:lnTo>
                      <a:pt x="19" y="10"/>
                    </a:lnTo>
                    <a:lnTo>
                      <a:pt x="24" y="7"/>
                    </a:lnTo>
                    <a:lnTo>
                      <a:pt x="19" y="0"/>
                    </a:lnTo>
                    <a:lnTo>
                      <a:pt x="15" y="4"/>
                    </a:lnTo>
                    <a:lnTo>
                      <a:pt x="9" y="8"/>
                    </a:lnTo>
                    <a:lnTo>
                      <a:pt x="3" y="14"/>
                    </a:lnTo>
                    <a:lnTo>
                      <a:pt x="0" y="21"/>
                    </a:lnTo>
                    <a:lnTo>
                      <a:pt x="2" y="24"/>
                    </a:lnTo>
                    <a:lnTo>
                      <a:pt x="0" y="21"/>
                    </a:lnTo>
                    <a:lnTo>
                      <a:pt x="1" y="24"/>
                    </a:lnTo>
                    <a:lnTo>
                      <a:pt x="4" y="25"/>
                    </a:lnTo>
                    <a:lnTo>
                      <a:pt x="8" y="24"/>
                    </a:lnTo>
                    <a:lnTo>
                      <a:pt x="9" y="21"/>
                    </a:lnTo>
                    <a:lnTo>
                      <a:pt x="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8" name="Freeform 602"/>
              <p:cNvSpPr>
                <a:spLocks noChangeAspect="1"/>
              </p:cNvSpPr>
              <p:nvPr/>
            </p:nvSpPr>
            <p:spPr bwMode="auto">
              <a:xfrm>
                <a:off x="770" y="795"/>
                <a:ext cx="17" cy="5"/>
              </a:xfrm>
              <a:custGeom>
                <a:avLst/>
                <a:gdLst>
                  <a:gd name="T0" fmla="*/ 26 w 34"/>
                  <a:gd name="T1" fmla="*/ 5 h 11"/>
                  <a:gd name="T2" fmla="*/ 29 w 34"/>
                  <a:gd name="T3" fmla="*/ 2 h 11"/>
                  <a:gd name="T4" fmla="*/ 23 w 34"/>
                  <a:gd name="T5" fmla="*/ 2 h 11"/>
                  <a:gd name="T6" fmla="*/ 16 w 34"/>
                  <a:gd name="T7" fmla="*/ 2 h 11"/>
                  <a:gd name="T8" fmla="*/ 8 w 34"/>
                  <a:gd name="T9" fmla="*/ 3 h 11"/>
                  <a:gd name="T10" fmla="*/ 5 w 34"/>
                  <a:gd name="T11" fmla="*/ 0 h 11"/>
                  <a:gd name="T12" fmla="*/ 0 w 34"/>
                  <a:gd name="T13" fmla="*/ 7 h 11"/>
                  <a:gd name="T14" fmla="*/ 8 w 34"/>
                  <a:gd name="T15" fmla="*/ 10 h 11"/>
                  <a:gd name="T16" fmla="*/ 16 w 34"/>
                  <a:gd name="T17" fmla="*/ 11 h 11"/>
                  <a:gd name="T18" fmla="*/ 23 w 34"/>
                  <a:gd name="T19" fmla="*/ 11 h 11"/>
                  <a:gd name="T20" fmla="*/ 29 w 34"/>
                  <a:gd name="T21" fmla="*/ 11 h 11"/>
                  <a:gd name="T22" fmla="*/ 32 w 34"/>
                  <a:gd name="T23" fmla="*/ 7 h 11"/>
                  <a:gd name="T24" fmla="*/ 29 w 34"/>
                  <a:gd name="T25" fmla="*/ 11 h 11"/>
                  <a:gd name="T26" fmla="*/ 32 w 34"/>
                  <a:gd name="T27" fmla="*/ 10 h 11"/>
                  <a:gd name="T28" fmla="*/ 34 w 34"/>
                  <a:gd name="T29" fmla="*/ 6 h 11"/>
                  <a:gd name="T30" fmla="*/ 32 w 34"/>
                  <a:gd name="T31" fmla="*/ 3 h 11"/>
                  <a:gd name="T32" fmla="*/ 29 w 34"/>
                  <a:gd name="T33" fmla="*/ 2 h 11"/>
                  <a:gd name="T34" fmla="*/ 26 w 34"/>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1">
                    <a:moveTo>
                      <a:pt x="26" y="5"/>
                    </a:moveTo>
                    <a:lnTo>
                      <a:pt x="29" y="2"/>
                    </a:lnTo>
                    <a:lnTo>
                      <a:pt x="23" y="2"/>
                    </a:lnTo>
                    <a:lnTo>
                      <a:pt x="16" y="2"/>
                    </a:lnTo>
                    <a:lnTo>
                      <a:pt x="8" y="3"/>
                    </a:lnTo>
                    <a:lnTo>
                      <a:pt x="5" y="0"/>
                    </a:lnTo>
                    <a:lnTo>
                      <a:pt x="0" y="7"/>
                    </a:lnTo>
                    <a:lnTo>
                      <a:pt x="8" y="10"/>
                    </a:lnTo>
                    <a:lnTo>
                      <a:pt x="16" y="11"/>
                    </a:lnTo>
                    <a:lnTo>
                      <a:pt x="23" y="11"/>
                    </a:lnTo>
                    <a:lnTo>
                      <a:pt x="29" y="11"/>
                    </a:lnTo>
                    <a:lnTo>
                      <a:pt x="32" y="7"/>
                    </a:lnTo>
                    <a:lnTo>
                      <a:pt x="29" y="11"/>
                    </a:lnTo>
                    <a:lnTo>
                      <a:pt x="32" y="10"/>
                    </a:lnTo>
                    <a:lnTo>
                      <a:pt x="34" y="6"/>
                    </a:lnTo>
                    <a:lnTo>
                      <a:pt x="32" y="3"/>
                    </a:lnTo>
                    <a:lnTo>
                      <a:pt x="29" y="2"/>
                    </a:lnTo>
                    <a:lnTo>
                      <a:pt x="2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699" name="Freeform 603"/>
              <p:cNvSpPr>
                <a:spLocks noChangeAspect="1"/>
              </p:cNvSpPr>
              <p:nvPr/>
            </p:nvSpPr>
            <p:spPr bwMode="auto">
              <a:xfrm>
                <a:off x="783" y="781"/>
                <a:ext cx="23" cy="17"/>
              </a:xfrm>
              <a:custGeom>
                <a:avLst/>
                <a:gdLst>
                  <a:gd name="T0" fmla="*/ 44 w 46"/>
                  <a:gd name="T1" fmla="*/ 9 h 33"/>
                  <a:gd name="T2" fmla="*/ 43 w 46"/>
                  <a:gd name="T3" fmla="*/ 2 h 33"/>
                  <a:gd name="T4" fmla="*/ 35 w 46"/>
                  <a:gd name="T5" fmla="*/ 0 h 33"/>
                  <a:gd name="T6" fmla="*/ 28 w 46"/>
                  <a:gd name="T7" fmla="*/ 1 h 33"/>
                  <a:gd name="T8" fmla="*/ 23 w 46"/>
                  <a:gd name="T9" fmla="*/ 3 h 33"/>
                  <a:gd name="T10" fmla="*/ 17 w 46"/>
                  <a:gd name="T11" fmla="*/ 8 h 33"/>
                  <a:gd name="T12" fmla="*/ 11 w 46"/>
                  <a:gd name="T13" fmla="*/ 14 h 33"/>
                  <a:gd name="T14" fmla="*/ 6 w 46"/>
                  <a:gd name="T15" fmla="*/ 18 h 33"/>
                  <a:gd name="T16" fmla="*/ 3 w 46"/>
                  <a:gd name="T17" fmla="*/ 24 h 33"/>
                  <a:gd name="T18" fmla="*/ 0 w 46"/>
                  <a:gd name="T19" fmla="*/ 31 h 33"/>
                  <a:gd name="T20" fmla="*/ 6 w 46"/>
                  <a:gd name="T21" fmla="*/ 33 h 33"/>
                  <a:gd name="T22" fmla="*/ 10 w 46"/>
                  <a:gd name="T23" fmla="*/ 29 h 33"/>
                  <a:gd name="T24" fmla="*/ 13 w 46"/>
                  <a:gd name="T25" fmla="*/ 23 h 33"/>
                  <a:gd name="T26" fmla="*/ 16 w 46"/>
                  <a:gd name="T27" fmla="*/ 18 h 33"/>
                  <a:gd name="T28" fmla="*/ 21 w 46"/>
                  <a:gd name="T29" fmla="*/ 13 h 33"/>
                  <a:gd name="T30" fmla="*/ 25 w 46"/>
                  <a:gd name="T31" fmla="*/ 10 h 33"/>
                  <a:gd name="T32" fmla="*/ 31 w 46"/>
                  <a:gd name="T33" fmla="*/ 8 h 33"/>
                  <a:gd name="T34" fmla="*/ 35 w 46"/>
                  <a:gd name="T35" fmla="*/ 7 h 33"/>
                  <a:gd name="T36" fmla="*/ 41 w 46"/>
                  <a:gd name="T37" fmla="*/ 9 h 33"/>
                  <a:gd name="T38" fmla="*/ 40 w 46"/>
                  <a:gd name="T39" fmla="*/ 2 h 33"/>
                  <a:gd name="T40" fmla="*/ 41 w 46"/>
                  <a:gd name="T41" fmla="*/ 9 h 33"/>
                  <a:gd name="T42" fmla="*/ 44 w 46"/>
                  <a:gd name="T43" fmla="*/ 9 h 33"/>
                  <a:gd name="T44" fmla="*/ 46 w 46"/>
                  <a:gd name="T45" fmla="*/ 7 h 33"/>
                  <a:gd name="T46" fmla="*/ 46 w 46"/>
                  <a:gd name="T47" fmla="*/ 3 h 33"/>
                  <a:gd name="T48" fmla="*/ 43 w 46"/>
                  <a:gd name="T49" fmla="*/ 2 h 33"/>
                  <a:gd name="T50" fmla="*/ 44 w 46"/>
                  <a:gd name="T51"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44" y="9"/>
                    </a:moveTo>
                    <a:lnTo>
                      <a:pt x="43" y="2"/>
                    </a:lnTo>
                    <a:lnTo>
                      <a:pt x="35" y="0"/>
                    </a:lnTo>
                    <a:lnTo>
                      <a:pt x="28" y="1"/>
                    </a:lnTo>
                    <a:lnTo>
                      <a:pt x="23" y="3"/>
                    </a:lnTo>
                    <a:lnTo>
                      <a:pt x="17" y="8"/>
                    </a:lnTo>
                    <a:lnTo>
                      <a:pt x="11" y="14"/>
                    </a:lnTo>
                    <a:lnTo>
                      <a:pt x="6" y="18"/>
                    </a:lnTo>
                    <a:lnTo>
                      <a:pt x="3" y="24"/>
                    </a:lnTo>
                    <a:lnTo>
                      <a:pt x="0" y="31"/>
                    </a:lnTo>
                    <a:lnTo>
                      <a:pt x="6" y="33"/>
                    </a:lnTo>
                    <a:lnTo>
                      <a:pt x="10" y="29"/>
                    </a:lnTo>
                    <a:lnTo>
                      <a:pt x="13" y="23"/>
                    </a:lnTo>
                    <a:lnTo>
                      <a:pt x="16" y="18"/>
                    </a:lnTo>
                    <a:lnTo>
                      <a:pt x="21" y="13"/>
                    </a:lnTo>
                    <a:lnTo>
                      <a:pt x="25" y="10"/>
                    </a:lnTo>
                    <a:lnTo>
                      <a:pt x="31" y="8"/>
                    </a:lnTo>
                    <a:lnTo>
                      <a:pt x="35" y="7"/>
                    </a:lnTo>
                    <a:lnTo>
                      <a:pt x="41" y="9"/>
                    </a:lnTo>
                    <a:lnTo>
                      <a:pt x="40" y="2"/>
                    </a:lnTo>
                    <a:lnTo>
                      <a:pt x="41" y="9"/>
                    </a:lnTo>
                    <a:lnTo>
                      <a:pt x="44" y="9"/>
                    </a:lnTo>
                    <a:lnTo>
                      <a:pt x="46" y="7"/>
                    </a:lnTo>
                    <a:lnTo>
                      <a:pt x="46" y="3"/>
                    </a:lnTo>
                    <a:lnTo>
                      <a:pt x="43" y="2"/>
                    </a:lnTo>
                    <a:lnTo>
                      <a:pt x="4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0" name="Freeform 604"/>
              <p:cNvSpPr>
                <a:spLocks noChangeAspect="1"/>
              </p:cNvSpPr>
              <p:nvPr/>
            </p:nvSpPr>
            <p:spPr bwMode="auto">
              <a:xfrm>
                <a:off x="797" y="783"/>
                <a:ext cx="8" cy="13"/>
              </a:xfrm>
              <a:custGeom>
                <a:avLst/>
                <a:gdLst>
                  <a:gd name="T0" fmla="*/ 2 w 17"/>
                  <a:gd name="T1" fmla="*/ 20 h 28"/>
                  <a:gd name="T2" fmla="*/ 9 w 17"/>
                  <a:gd name="T3" fmla="*/ 23 h 28"/>
                  <a:gd name="T4" fmla="*/ 9 w 17"/>
                  <a:gd name="T5" fmla="*/ 20 h 28"/>
                  <a:gd name="T6" fmla="*/ 12 w 17"/>
                  <a:gd name="T7" fmla="*/ 14 h 28"/>
                  <a:gd name="T8" fmla="*/ 15 w 17"/>
                  <a:gd name="T9" fmla="*/ 9 h 28"/>
                  <a:gd name="T10" fmla="*/ 17 w 17"/>
                  <a:gd name="T11" fmla="*/ 7 h 28"/>
                  <a:gd name="T12" fmla="*/ 13 w 17"/>
                  <a:gd name="T13" fmla="*/ 0 h 28"/>
                  <a:gd name="T14" fmla="*/ 8 w 17"/>
                  <a:gd name="T15" fmla="*/ 5 h 28"/>
                  <a:gd name="T16" fmla="*/ 5 w 17"/>
                  <a:gd name="T17" fmla="*/ 12 h 28"/>
                  <a:gd name="T18" fmla="*/ 2 w 17"/>
                  <a:gd name="T19" fmla="*/ 17 h 28"/>
                  <a:gd name="T20" fmla="*/ 0 w 17"/>
                  <a:gd name="T21" fmla="*/ 23 h 28"/>
                  <a:gd name="T22" fmla="*/ 7 w 17"/>
                  <a:gd name="T23" fmla="*/ 27 h 28"/>
                  <a:gd name="T24" fmla="*/ 0 w 17"/>
                  <a:gd name="T25" fmla="*/ 23 h 28"/>
                  <a:gd name="T26" fmla="*/ 1 w 17"/>
                  <a:gd name="T27" fmla="*/ 27 h 28"/>
                  <a:gd name="T28" fmla="*/ 5 w 17"/>
                  <a:gd name="T29" fmla="*/ 28 h 28"/>
                  <a:gd name="T30" fmla="*/ 8 w 17"/>
                  <a:gd name="T31" fmla="*/ 27 h 28"/>
                  <a:gd name="T32" fmla="*/ 9 w 17"/>
                  <a:gd name="T33" fmla="*/ 23 h 28"/>
                  <a:gd name="T34" fmla="*/ 2 w 17"/>
                  <a:gd name="T3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8">
                    <a:moveTo>
                      <a:pt x="2" y="20"/>
                    </a:moveTo>
                    <a:lnTo>
                      <a:pt x="9" y="23"/>
                    </a:lnTo>
                    <a:lnTo>
                      <a:pt x="9" y="20"/>
                    </a:lnTo>
                    <a:lnTo>
                      <a:pt x="12" y="14"/>
                    </a:lnTo>
                    <a:lnTo>
                      <a:pt x="15" y="9"/>
                    </a:lnTo>
                    <a:lnTo>
                      <a:pt x="17" y="7"/>
                    </a:lnTo>
                    <a:lnTo>
                      <a:pt x="13" y="0"/>
                    </a:lnTo>
                    <a:lnTo>
                      <a:pt x="8" y="5"/>
                    </a:lnTo>
                    <a:lnTo>
                      <a:pt x="5" y="12"/>
                    </a:lnTo>
                    <a:lnTo>
                      <a:pt x="2" y="17"/>
                    </a:lnTo>
                    <a:lnTo>
                      <a:pt x="0" y="23"/>
                    </a:lnTo>
                    <a:lnTo>
                      <a:pt x="7" y="27"/>
                    </a:lnTo>
                    <a:lnTo>
                      <a:pt x="0" y="23"/>
                    </a:lnTo>
                    <a:lnTo>
                      <a:pt x="1" y="27"/>
                    </a:lnTo>
                    <a:lnTo>
                      <a:pt x="5" y="28"/>
                    </a:lnTo>
                    <a:lnTo>
                      <a:pt x="8" y="27"/>
                    </a:lnTo>
                    <a:lnTo>
                      <a:pt x="9" y="23"/>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1" name="Freeform 605"/>
              <p:cNvSpPr>
                <a:spLocks noChangeAspect="1"/>
              </p:cNvSpPr>
              <p:nvPr/>
            </p:nvSpPr>
            <p:spPr bwMode="auto">
              <a:xfrm>
                <a:off x="798" y="784"/>
                <a:ext cx="17" cy="12"/>
              </a:xfrm>
              <a:custGeom>
                <a:avLst/>
                <a:gdLst>
                  <a:gd name="T0" fmla="*/ 35 w 35"/>
                  <a:gd name="T1" fmla="*/ 0 h 23"/>
                  <a:gd name="T2" fmla="*/ 35 w 35"/>
                  <a:gd name="T3" fmla="*/ 0 h 23"/>
                  <a:gd name="T4" fmla="*/ 26 w 35"/>
                  <a:gd name="T5" fmla="*/ 0 h 23"/>
                  <a:gd name="T6" fmla="*/ 17 w 35"/>
                  <a:gd name="T7" fmla="*/ 4 h 23"/>
                  <a:gd name="T8" fmla="*/ 9 w 35"/>
                  <a:gd name="T9" fmla="*/ 10 h 23"/>
                  <a:gd name="T10" fmla="*/ 0 w 35"/>
                  <a:gd name="T11" fmla="*/ 16 h 23"/>
                  <a:gd name="T12" fmla="*/ 5 w 35"/>
                  <a:gd name="T13" fmla="*/ 23 h 23"/>
                  <a:gd name="T14" fmla="*/ 13 w 35"/>
                  <a:gd name="T15" fmla="*/ 17 h 23"/>
                  <a:gd name="T16" fmla="*/ 21 w 35"/>
                  <a:gd name="T17" fmla="*/ 11 h 23"/>
                  <a:gd name="T18" fmla="*/ 28 w 35"/>
                  <a:gd name="T19" fmla="*/ 7 h 23"/>
                  <a:gd name="T20" fmla="*/ 33 w 35"/>
                  <a:gd name="T21" fmla="*/ 7 h 23"/>
                  <a:gd name="T22" fmla="*/ 33 w 35"/>
                  <a:gd name="T23" fmla="*/ 7 h 23"/>
                  <a:gd name="T24" fmla="*/ 35 w 35"/>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23">
                    <a:moveTo>
                      <a:pt x="35" y="0"/>
                    </a:moveTo>
                    <a:lnTo>
                      <a:pt x="35" y="0"/>
                    </a:lnTo>
                    <a:lnTo>
                      <a:pt x="26" y="0"/>
                    </a:lnTo>
                    <a:lnTo>
                      <a:pt x="17" y="4"/>
                    </a:lnTo>
                    <a:lnTo>
                      <a:pt x="9" y="10"/>
                    </a:lnTo>
                    <a:lnTo>
                      <a:pt x="0" y="16"/>
                    </a:lnTo>
                    <a:lnTo>
                      <a:pt x="5" y="23"/>
                    </a:lnTo>
                    <a:lnTo>
                      <a:pt x="13" y="17"/>
                    </a:lnTo>
                    <a:lnTo>
                      <a:pt x="21" y="11"/>
                    </a:lnTo>
                    <a:lnTo>
                      <a:pt x="28" y="7"/>
                    </a:lnTo>
                    <a:lnTo>
                      <a:pt x="33" y="7"/>
                    </a:lnTo>
                    <a:lnTo>
                      <a:pt x="33" y="7"/>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2" name="Freeform 606"/>
              <p:cNvSpPr>
                <a:spLocks noChangeAspect="1"/>
              </p:cNvSpPr>
              <p:nvPr/>
            </p:nvSpPr>
            <p:spPr bwMode="auto">
              <a:xfrm>
                <a:off x="814" y="784"/>
                <a:ext cx="21" cy="13"/>
              </a:xfrm>
              <a:custGeom>
                <a:avLst/>
                <a:gdLst>
                  <a:gd name="T0" fmla="*/ 34 w 42"/>
                  <a:gd name="T1" fmla="*/ 16 h 25"/>
                  <a:gd name="T2" fmla="*/ 35 w 42"/>
                  <a:gd name="T3" fmla="*/ 12 h 25"/>
                  <a:gd name="T4" fmla="*/ 30 w 42"/>
                  <a:gd name="T5" fmla="*/ 17 h 25"/>
                  <a:gd name="T6" fmla="*/ 24 w 42"/>
                  <a:gd name="T7" fmla="*/ 18 h 25"/>
                  <a:gd name="T8" fmla="*/ 20 w 42"/>
                  <a:gd name="T9" fmla="*/ 16 h 25"/>
                  <a:gd name="T10" fmla="*/ 17 w 42"/>
                  <a:gd name="T11" fmla="*/ 13 h 25"/>
                  <a:gd name="T12" fmla="*/ 12 w 42"/>
                  <a:gd name="T13" fmla="*/ 10 h 25"/>
                  <a:gd name="T14" fmla="*/ 9 w 42"/>
                  <a:gd name="T15" fmla="*/ 7 h 25"/>
                  <a:gd name="T16" fmla="*/ 5 w 42"/>
                  <a:gd name="T17" fmla="*/ 3 h 25"/>
                  <a:gd name="T18" fmla="*/ 2 w 42"/>
                  <a:gd name="T19" fmla="*/ 0 h 25"/>
                  <a:gd name="T20" fmla="*/ 0 w 42"/>
                  <a:gd name="T21" fmla="*/ 7 h 25"/>
                  <a:gd name="T22" fmla="*/ 1 w 42"/>
                  <a:gd name="T23" fmla="*/ 8 h 25"/>
                  <a:gd name="T24" fmla="*/ 4 w 42"/>
                  <a:gd name="T25" fmla="*/ 11 h 25"/>
                  <a:gd name="T26" fmla="*/ 8 w 42"/>
                  <a:gd name="T27" fmla="*/ 15 h 25"/>
                  <a:gd name="T28" fmla="*/ 12 w 42"/>
                  <a:gd name="T29" fmla="*/ 20 h 25"/>
                  <a:gd name="T30" fmla="*/ 18 w 42"/>
                  <a:gd name="T31" fmla="*/ 23 h 25"/>
                  <a:gd name="T32" fmla="*/ 24 w 42"/>
                  <a:gd name="T33" fmla="*/ 25 h 25"/>
                  <a:gd name="T34" fmla="*/ 32 w 42"/>
                  <a:gd name="T35" fmla="*/ 24 h 25"/>
                  <a:gd name="T36" fmla="*/ 40 w 42"/>
                  <a:gd name="T37" fmla="*/ 19 h 25"/>
                  <a:gd name="T38" fmla="*/ 41 w 42"/>
                  <a:gd name="T39" fmla="*/ 16 h 25"/>
                  <a:gd name="T40" fmla="*/ 40 w 42"/>
                  <a:gd name="T41" fmla="*/ 19 h 25"/>
                  <a:gd name="T42" fmla="*/ 42 w 42"/>
                  <a:gd name="T43" fmla="*/ 17 h 25"/>
                  <a:gd name="T44" fmla="*/ 41 w 42"/>
                  <a:gd name="T45" fmla="*/ 13 h 25"/>
                  <a:gd name="T46" fmla="*/ 39 w 42"/>
                  <a:gd name="T47" fmla="*/ 12 h 25"/>
                  <a:gd name="T48" fmla="*/ 35 w 42"/>
                  <a:gd name="T49" fmla="*/ 12 h 25"/>
                  <a:gd name="T50" fmla="*/ 34 w 42"/>
                  <a:gd name="T51"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25">
                    <a:moveTo>
                      <a:pt x="34" y="16"/>
                    </a:moveTo>
                    <a:lnTo>
                      <a:pt x="35" y="12"/>
                    </a:lnTo>
                    <a:lnTo>
                      <a:pt x="30" y="17"/>
                    </a:lnTo>
                    <a:lnTo>
                      <a:pt x="24" y="18"/>
                    </a:lnTo>
                    <a:lnTo>
                      <a:pt x="20" y="16"/>
                    </a:lnTo>
                    <a:lnTo>
                      <a:pt x="17" y="13"/>
                    </a:lnTo>
                    <a:lnTo>
                      <a:pt x="12" y="10"/>
                    </a:lnTo>
                    <a:lnTo>
                      <a:pt x="9" y="7"/>
                    </a:lnTo>
                    <a:lnTo>
                      <a:pt x="5" y="3"/>
                    </a:lnTo>
                    <a:lnTo>
                      <a:pt x="2" y="0"/>
                    </a:lnTo>
                    <a:lnTo>
                      <a:pt x="0" y="7"/>
                    </a:lnTo>
                    <a:lnTo>
                      <a:pt x="1" y="8"/>
                    </a:lnTo>
                    <a:lnTo>
                      <a:pt x="4" y="11"/>
                    </a:lnTo>
                    <a:lnTo>
                      <a:pt x="8" y="15"/>
                    </a:lnTo>
                    <a:lnTo>
                      <a:pt x="12" y="20"/>
                    </a:lnTo>
                    <a:lnTo>
                      <a:pt x="18" y="23"/>
                    </a:lnTo>
                    <a:lnTo>
                      <a:pt x="24" y="25"/>
                    </a:lnTo>
                    <a:lnTo>
                      <a:pt x="32" y="24"/>
                    </a:lnTo>
                    <a:lnTo>
                      <a:pt x="40" y="19"/>
                    </a:lnTo>
                    <a:lnTo>
                      <a:pt x="41" y="16"/>
                    </a:lnTo>
                    <a:lnTo>
                      <a:pt x="40" y="19"/>
                    </a:lnTo>
                    <a:lnTo>
                      <a:pt x="42" y="17"/>
                    </a:lnTo>
                    <a:lnTo>
                      <a:pt x="41" y="13"/>
                    </a:lnTo>
                    <a:lnTo>
                      <a:pt x="39" y="12"/>
                    </a:lnTo>
                    <a:lnTo>
                      <a:pt x="35" y="12"/>
                    </a:lnTo>
                    <a:lnTo>
                      <a:pt x="3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3" name="Freeform 607"/>
              <p:cNvSpPr>
                <a:spLocks noChangeAspect="1"/>
              </p:cNvSpPr>
              <p:nvPr/>
            </p:nvSpPr>
            <p:spPr bwMode="auto">
              <a:xfrm>
                <a:off x="817" y="778"/>
                <a:ext cx="18" cy="14"/>
              </a:xfrm>
              <a:custGeom>
                <a:avLst/>
                <a:gdLst>
                  <a:gd name="T0" fmla="*/ 0 w 36"/>
                  <a:gd name="T1" fmla="*/ 6 h 29"/>
                  <a:gd name="T2" fmla="*/ 4 w 36"/>
                  <a:gd name="T3" fmla="*/ 7 h 29"/>
                  <a:gd name="T4" fmla="*/ 11 w 36"/>
                  <a:gd name="T5" fmla="*/ 8 h 29"/>
                  <a:gd name="T6" fmla="*/ 19 w 36"/>
                  <a:gd name="T7" fmla="*/ 14 h 29"/>
                  <a:gd name="T8" fmla="*/ 26 w 36"/>
                  <a:gd name="T9" fmla="*/ 21 h 29"/>
                  <a:gd name="T10" fmla="*/ 29 w 36"/>
                  <a:gd name="T11" fmla="*/ 29 h 29"/>
                  <a:gd name="T12" fmla="*/ 36 w 36"/>
                  <a:gd name="T13" fmla="*/ 29 h 29"/>
                  <a:gd name="T14" fmla="*/ 33 w 36"/>
                  <a:gd name="T15" fmla="*/ 16 h 29"/>
                  <a:gd name="T16" fmla="*/ 23 w 36"/>
                  <a:gd name="T17" fmla="*/ 7 h 29"/>
                  <a:gd name="T18" fmla="*/ 13 w 36"/>
                  <a:gd name="T19" fmla="*/ 1 h 29"/>
                  <a:gd name="T20" fmla="*/ 4 w 36"/>
                  <a:gd name="T21" fmla="*/ 0 h 29"/>
                  <a:gd name="T22" fmla="*/ 7 w 36"/>
                  <a:gd name="T23" fmla="*/ 1 h 29"/>
                  <a:gd name="T24" fmla="*/ 4 w 36"/>
                  <a:gd name="T25" fmla="*/ 0 h 29"/>
                  <a:gd name="T26" fmla="*/ 2 w 36"/>
                  <a:gd name="T27" fmla="*/ 1 h 29"/>
                  <a:gd name="T28" fmla="*/ 0 w 36"/>
                  <a:gd name="T29" fmla="*/ 3 h 29"/>
                  <a:gd name="T30" fmla="*/ 2 w 36"/>
                  <a:gd name="T31" fmla="*/ 6 h 29"/>
                  <a:gd name="T32" fmla="*/ 4 w 36"/>
                  <a:gd name="T33" fmla="*/ 7 h 29"/>
                  <a:gd name="T34" fmla="*/ 0 w 36"/>
                  <a:gd name="T35"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29">
                    <a:moveTo>
                      <a:pt x="0" y="6"/>
                    </a:moveTo>
                    <a:lnTo>
                      <a:pt x="4" y="7"/>
                    </a:lnTo>
                    <a:lnTo>
                      <a:pt x="11" y="8"/>
                    </a:lnTo>
                    <a:lnTo>
                      <a:pt x="19" y="14"/>
                    </a:lnTo>
                    <a:lnTo>
                      <a:pt x="26" y="21"/>
                    </a:lnTo>
                    <a:lnTo>
                      <a:pt x="29" y="29"/>
                    </a:lnTo>
                    <a:lnTo>
                      <a:pt x="36" y="29"/>
                    </a:lnTo>
                    <a:lnTo>
                      <a:pt x="33" y="16"/>
                    </a:lnTo>
                    <a:lnTo>
                      <a:pt x="23" y="7"/>
                    </a:lnTo>
                    <a:lnTo>
                      <a:pt x="13" y="1"/>
                    </a:lnTo>
                    <a:lnTo>
                      <a:pt x="4" y="0"/>
                    </a:lnTo>
                    <a:lnTo>
                      <a:pt x="7" y="1"/>
                    </a:lnTo>
                    <a:lnTo>
                      <a:pt x="4" y="0"/>
                    </a:lnTo>
                    <a:lnTo>
                      <a:pt x="2" y="1"/>
                    </a:lnTo>
                    <a:lnTo>
                      <a:pt x="0" y="3"/>
                    </a:lnTo>
                    <a:lnTo>
                      <a:pt x="2" y="6"/>
                    </a:lnTo>
                    <a:lnTo>
                      <a:pt x="4" y="7"/>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4" name="Freeform 608"/>
              <p:cNvSpPr>
                <a:spLocks noChangeAspect="1"/>
              </p:cNvSpPr>
              <p:nvPr/>
            </p:nvSpPr>
            <p:spPr bwMode="auto">
              <a:xfrm>
                <a:off x="815" y="766"/>
                <a:ext cx="7" cy="15"/>
              </a:xfrm>
              <a:custGeom>
                <a:avLst/>
                <a:gdLst>
                  <a:gd name="T0" fmla="*/ 7 w 15"/>
                  <a:gd name="T1" fmla="*/ 5 h 29"/>
                  <a:gd name="T2" fmla="*/ 8 w 15"/>
                  <a:gd name="T3" fmla="*/ 0 h 29"/>
                  <a:gd name="T4" fmla="*/ 2 w 15"/>
                  <a:gd name="T5" fmla="*/ 7 h 29"/>
                  <a:gd name="T6" fmla="*/ 0 w 15"/>
                  <a:gd name="T7" fmla="*/ 15 h 29"/>
                  <a:gd name="T8" fmla="*/ 1 w 15"/>
                  <a:gd name="T9" fmla="*/ 22 h 29"/>
                  <a:gd name="T10" fmla="*/ 3 w 15"/>
                  <a:gd name="T11" fmla="*/ 29 h 29"/>
                  <a:gd name="T12" fmla="*/ 10 w 15"/>
                  <a:gd name="T13" fmla="*/ 24 h 29"/>
                  <a:gd name="T14" fmla="*/ 8 w 15"/>
                  <a:gd name="T15" fmla="*/ 20 h 29"/>
                  <a:gd name="T16" fmla="*/ 7 w 15"/>
                  <a:gd name="T17" fmla="*/ 15 h 29"/>
                  <a:gd name="T18" fmla="*/ 9 w 15"/>
                  <a:gd name="T19" fmla="*/ 11 h 29"/>
                  <a:gd name="T20" fmla="*/ 13 w 15"/>
                  <a:gd name="T21" fmla="*/ 7 h 29"/>
                  <a:gd name="T22" fmla="*/ 14 w 15"/>
                  <a:gd name="T23" fmla="*/ 2 h 29"/>
                  <a:gd name="T24" fmla="*/ 13 w 15"/>
                  <a:gd name="T25" fmla="*/ 7 h 29"/>
                  <a:gd name="T26" fmla="*/ 15 w 15"/>
                  <a:gd name="T27" fmla="*/ 5 h 29"/>
                  <a:gd name="T28" fmla="*/ 14 w 15"/>
                  <a:gd name="T29" fmla="*/ 1 h 29"/>
                  <a:gd name="T30" fmla="*/ 11 w 15"/>
                  <a:gd name="T31" fmla="*/ 0 h 29"/>
                  <a:gd name="T32" fmla="*/ 8 w 15"/>
                  <a:gd name="T33" fmla="*/ 0 h 29"/>
                  <a:gd name="T34" fmla="*/ 7 w 15"/>
                  <a:gd name="T35"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9">
                    <a:moveTo>
                      <a:pt x="7" y="5"/>
                    </a:moveTo>
                    <a:lnTo>
                      <a:pt x="8" y="0"/>
                    </a:lnTo>
                    <a:lnTo>
                      <a:pt x="2" y="7"/>
                    </a:lnTo>
                    <a:lnTo>
                      <a:pt x="0" y="15"/>
                    </a:lnTo>
                    <a:lnTo>
                      <a:pt x="1" y="22"/>
                    </a:lnTo>
                    <a:lnTo>
                      <a:pt x="3" y="29"/>
                    </a:lnTo>
                    <a:lnTo>
                      <a:pt x="10" y="24"/>
                    </a:lnTo>
                    <a:lnTo>
                      <a:pt x="8" y="20"/>
                    </a:lnTo>
                    <a:lnTo>
                      <a:pt x="7" y="15"/>
                    </a:lnTo>
                    <a:lnTo>
                      <a:pt x="9" y="11"/>
                    </a:lnTo>
                    <a:lnTo>
                      <a:pt x="13" y="7"/>
                    </a:lnTo>
                    <a:lnTo>
                      <a:pt x="14" y="2"/>
                    </a:lnTo>
                    <a:lnTo>
                      <a:pt x="13" y="7"/>
                    </a:lnTo>
                    <a:lnTo>
                      <a:pt x="15" y="5"/>
                    </a:lnTo>
                    <a:lnTo>
                      <a:pt x="14" y="1"/>
                    </a:lnTo>
                    <a:lnTo>
                      <a:pt x="11" y="0"/>
                    </a:lnTo>
                    <a:lnTo>
                      <a:pt x="8" y="0"/>
                    </a:lnTo>
                    <a:lnTo>
                      <a:pt x="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5" name="Freeform 609"/>
              <p:cNvSpPr>
                <a:spLocks noChangeAspect="1"/>
              </p:cNvSpPr>
              <p:nvPr/>
            </p:nvSpPr>
            <p:spPr bwMode="auto">
              <a:xfrm>
                <a:off x="816" y="749"/>
                <a:ext cx="7" cy="20"/>
              </a:xfrm>
              <a:custGeom>
                <a:avLst/>
                <a:gdLst>
                  <a:gd name="T0" fmla="*/ 15 w 15"/>
                  <a:gd name="T1" fmla="*/ 0 h 41"/>
                  <a:gd name="T2" fmla="*/ 15 w 15"/>
                  <a:gd name="T3" fmla="*/ 0 h 41"/>
                  <a:gd name="T4" fmla="*/ 4 w 15"/>
                  <a:gd name="T5" fmla="*/ 5 h 41"/>
                  <a:gd name="T6" fmla="*/ 0 w 15"/>
                  <a:gd name="T7" fmla="*/ 18 h 41"/>
                  <a:gd name="T8" fmla="*/ 2 w 15"/>
                  <a:gd name="T9" fmla="*/ 30 h 41"/>
                  <a:gd name="T10" fmla="*/ 6 w 15"/>
                  <a:gd name="T11" fmla="*/ 41 h 41"/>
                  <a:gd name="T12" fmla="*/ 13 w 15"/>
                  <a:gd name="T13" fmla="*/ 38 h 41"/>
                  <a:gd name="T14" fmla="*/ 9 w 15"/>
                  <a:gd name="T15" fmla="*/ 30 h 41"/>
                  <a:gd name="T16" fmla="*/ 9 w 15"/>
                  <a:gd name="T17" fmla="*/ 18 h 41"/>
                  <a:gd name="T18" fmla="*/ 10 w 15"/>
                  <a:gd name="T19" fmla="*/ 9 h 41"/>
                  <a:gd name="T20" fmla="*/ 15 w 15"/>
                  <a:gd name="T21" fmla="*/ 7 h 41"/>
                  <a:gd name="T22" fmla="*/ 15 w 15"/>
                  <a:gd name="T23" fmla="*/ 7 h 41"/>
                  <a:gd name="T24" fmla="*/ 15 w 15"/>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1">
                    <a:moveTo>
                      <a:pt x="15" y="0"/>
                    </a:moveTo>
                    <a:lnTo>
                      <a:pt x="15" y="0"/>
                    </a:lnTo>
                    <a:lnTo>
                      <a:pt x="4" y="5"/>
                    </a:lnTo>
                    <a:lnTo>
                      <a:pt x="0" y="18"/>
                    </a:lnTo>
                    <a:lnTo>
                      <a:pt x="2" y="30"/>
                    </a:lnTo>
                    <a:lnTo>
                      <a:pt x="6" y="41"/>
                    </a:lnTo>
                    <a:lnTo>
                      <a:pt x="13" y="38"/>
                    </a:lnTo>
                    <a:lnTo>
                      <a:pt x="9" y="30"/>
                    </a:lnTo>
                    <a:lnTo>
                      <a:pt x="9" y="18"/>
                    </a:lnTo>
                    <a:lnTo>
                      <a:pt x="10" y="9"/>
                    </a:lnTo>
                    <a:lnTo>
                      <a:pt x="15" y="7"/>
                    </a:lnTo>
                    <a:lnTo>
                      <a:pt x="15" y="7"/>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6" name="Freeform 610"/>
              <p:cNvSpPr>
                <a:spLocks noChangeAspect="1"/>
              </p:cNvSpPr>
              <p:nvPr/>
            </p:nvSpPr>
            <p:spPr bwMode="auto">
              <a:xfrm>
                <a:off x="823" y="743"/>
                <a:ext cx="21" cy="9"/>
              </a:xfrm>
              <a:custGeom>
                <a:avLst/>
                <a:gdLst>
                  <a:gd name="T0" fmla="*/ 40 w 42"/>
                  <a:gd name="T1" fmla="*/ 10 h 17"/>
                  <a:gd name="T2" fmla="*/ 40 w 42"/>
                  <a:gd name="T3" fmla="*/ 5 h 17"/>
                  <a:gd name="T4" fmla="*/ 36 w 42"/>
                  <a:gd name="T5" fmla="*/ 1 h 17"/>
                  <a:gd name="T6" fmla="*/ 31 w 42"/>
                  <a:gd name="T7" fmla="*/ 0 h 17"/>
                  <a:gd name="T8" fmla="*/ 25 w 42"/>
                  <a:gd name="T9" fmla="*/ 2 h 17"/>
                  <a:gd name="T10" fmla="*/ 23 w 42"/>
                  <a:gd name="T11" fmla="*/ 5 h 17"/>
                  <a:gd name="T12" fmla="*/ 19 w 42"/>
                  <a:gd name="T13" fmla="*/ 7 h 17"/>
                  <a:gd name="T14" fmla="*/ 14 w 42"/>
                  <a:gd name="T15" fmla="*/ 9 h 17"/>
                  <a:gd name="T16" fmla="*/ 8 w 42"/>
                  <a:gd name="T17" fmla="*/ 10 h 17"/>
                  <a:gd name="T18" fmla="*/ 0 w 42"/>
                  <a:gd name="T19" fmla="*/ 10 h 17"/>
                  <a:gd name="T20" fmla="*/ 0 w 42"/>
                  <a:gd name="T21" fmla="*/ 17 h 17"/>
                  <a:gd name="T22" fmla="*/ 8 w 42"/>
                  <a:gd name="T23" fmla="*/ 17 h 17"/>
                  <a:gd name="T24" fmla="*/ 16 w 42"/>
                  <a:gd name="T25" fmla="*/ 16 h 17"/>
                  <a:gd name="T26" fmla="*/ 21 w 42"/>
                  <a:gd name="T27" fmla="*/ 14 h 17"/>
                  <a:gd name="T28" fmla="*/ 25 w 42"/>
                  <a:gd name="T29" fmla="*/ 11 h 17"/>
                  <a:gd name="T30" fmla="*/ 30 w 42"/>
                  <a:gd name="T31" fmla="*/ 9 h 17"/>
                  <a:gd name="T32" fmla="*/ 31 w 42"/>
                  <a:gd name="T33" fmla="*/ 7 h 17"/>
                  <a:gd name="T34" fmla="*/ 33 w 42"/>
                  <a:gd name="T35" fmla="*/ 8 h 17"/>
                  <a:gd name="T36" fmla="*/ 36 w 42"/>
                  <a:gd name="T37" fmla="*/ 9 h 17"/>
                  <a:gd name="T38" fmla="*/ 36 w 42"/>
                  <a:gd name="T39" fmla="*/ 3 h 17"/>
                  <a:gd name="T40" fmla="*/ 36 w 42"/>
                  <a:gd name="T41" fmla="*/ 9 h 17"/>
                  <a:gd name="T42" fmla="*/ 38 w 42"/>
                  <a:gd name="T43" fmla="*/ 9 h 17"/>
                  <a:gd name="T44" fmla="*/ 40 w 42"/>
                  <a:gd name="T45" fmla="*/ 8 h 17"/>
                  <a:gd name="T46" fmla="*/ 42 w 42"/>
                  <a:gd name="T47" fmla="*/ 7 h 17"/>
                  <a:gd name="T48" fmla="*/ 40 w 42"/>
                  <a:gd name="T49" fmla="*/ 5 h 17"/>
                  <a:gd name="T50" fmla="*/ 40 w 42"/>
                  <a:gd name="T51"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17">
                    <a:moveTo>
                      <a:pt x="40" y="10"/>
                    </a:moveTo>
                    <a:lnTo>
                      <a:pt x="40" y="5"/>
                    </a:lnTo>
                    <a:lnTo>
                      <a:pt x="36" y="1"/>
                    </a:lnTo>
                    <a:lnTo>
                      <a:pt x="31" y="0"/>
                    </a:lnTo>
                    <a:lnTo>
                      <a:pt x="25" y="2"/>
                    </a:lnTo>
                    <a:lnTo>
                      <a:pt x="23" y="5"/>
                    </a:lnTo>
                    <a:lnTo>
                      <a:pt x="19" y="7"/>
                    </a:lnTo>
                    <a:lnTo>
                      <a:pt x="14" y="9"/>
                    </a:lnTo>
                    <a:lnTo>
                      <a:pt x="8" y="10"/>
                    </a:lnTo>
                    <a:lnTo>
                      <a:pt x="0" y="10"/>
                    </a:lnTo>
                    <a:lnTo>
                      <a:pt x="0" y="17"/>
                    </a:lnTo>
                    <a:lnTo>
                      <a:pt x="8" y="17"/>
                    </a:lnTo>
                    <a:lnTo>
                      <a:pt x="16" y="16"/>
                    </a:lnTo>
                    <a:lnTo>
                      <a:pt x="21" y="14"/>
                    </a:lnTo>
                    <a:lnTo>
                      <a:pt x="25" y="11"/>
                    </a:lnTo>
                    <a:lnTo>
                      <a:pt x="30" y="9"/>
                    </a:lnTo>
                    <a:lnTo>
                      <a:pt x="31" y="7"/>
                    </a:lnTo>
                    <a:lnTo>
                      <a:pt x="33" y="8"/>
                    </a:lnTo>
                    <a:lnTo>
                      <a:pt x="36" y="9"/>
                    </a:lnTo>
                    <a:lnTo>
                      <a:pt x="36" y="3"/>
                    </a:lnTo>
                    <a:lnTo>
                      <a:pt x="36" y="9"/>
                    </a:lnTo>
                    <a:lnTo>
                      <a:pt x="38" y="9"/>
                    </a:lnTo>
                    <a:lnTo>
                      <a:pt x="40" y="8"/>
                    </a:lnTo>
                    <a:lnTo>
                      <a:pt x="42" y="7"/>
                    </a:lnTo>
                    <a:lnTo>
                      <a:pt x="40" y="5"/>
                    </a:lnTo>
                    <a:lnTo>
                      <a:pt x="4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7" name="Freeform 611"/>
              <p:cNvSpPr>
                <a:spLocks noChangeAspect="1"/>
              </p:cNvSpPr>
              <p:nvPr/>
            </p:nvSpPr>
            <p:spPr bwMode="auto">
              <a:xfrm>
                <a:off x="830" y="745"/>
                <a:ext cx="13" cy="20"/>
              </a:xfrm>
              <a:custGeom>
                <a:avLst/>
                <a:gdLst>
                  <a:gd name="T0" fmla="*/ 8 w 26"/>
                  <a:gd name="T1" fmla="*/ 33 h 40"/>
                  <a:gd name="T2" fmla="*/ 8 w 26"/>
                  <a:gd name="T3" fmla="*/ 33 h 40"/>
                  <a:gd name="T4" fmla="*/ 7 w 26"/>
                  <a:gd name="T5" fmla="*/ 29 h 40"/>
                  <a:gd name="T6" fmla="*/ 11 w 26"/>
                  <a:gd name="T7" fmla="*/ 22 h 40"/>
                  <a:gd name="T8" fmla="*/ 18 w 26"/>
                  <a:gd name="T9" fmla="*/ 13 h 40"/>
                  <a:gd name="T10" fmla="*/ 26 w 26"/>
                  <a:gd name="T11" fmla="*/ 7 h 40"/>
                  <a:gd name="T12" fmla="*/ 22 w 26"/>
                  <a:gd name="T13" fmla="*/ 0 h 40"/>
                  <a:gd name="T14" fmla="*/ 14 w 26"/>
                  <a:gd name="T15" fmla="*/ 8 h 40"/>
                  <a:gd name="T16" fmla="*/ 5 w 26"/>
                  <a:gd name="T17" fmla="*/ 18 h 40"/>
                  <a:gd name="T18" fmla="*/ 0 w 26"/>
                  <a:gd name="T19" fmla="*/ 29 h 40"/>
                  <a:gd name="T20" fmla="*/ 6 w 26"/>
                  <a:gd name="T21" fmla="*/ 40 h 40"/>
                  <a:gd name="T22" fmla="*/ 6 w 26"/>
                  <a:gd name="T23" fmla="*/ 40 h 40"/>
                  <a:gd name="T24" fmla="*/ 8 w 26"/>
                  <a:gd name="T2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0">
                    <a:moveTo>
                      <a:pt x="8" y="33"/>
                    </a:moveTo>
                    <a:lnTo>
                      <a:pt x="8" y="33"/>
                    </a:lnTo>
                    <a:lnTo>
                      <a:pt x="7" y="29"/>
                    </a:lnTo>
                    <a:lnTo>
                      <a:pt x="11" y="22"/>
                    </a:lnTo>
                    <a:lnTo>
                      <a:pt x="18" y="13"/>
                    </a:lnTo>
                    <a:lnTo>
                      <a:pt x="26" y="7"/>
                    </a:lnTo>
                    <a:lnTo>
                      <a:pt x="22" y="0"/>
                    </a:lnTo>
                    <a:lnTo>
                      <a:pt x="14" y="8"/>
                    </a:lnTo>
                    <a:lnTo>
                      <a:pt x="5" y="18"/>
                    </a:lnTo>
                    <a:lnTo>
                      <a:pt x="0" y="29"/>
                    </a:lnTo>
                    <a:lnTo>
                      <a:pt x="6" y="40"/>
                    </a:lnTo>
                    <a:lnTo>
                      <a:pt x="6" y="40"/>
                    </a:lnTo>
                    <a:lnTo>
                      <a:pt x="8"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8" name="Freeform 612"/>
              <p:cNvSpPr>
                <a:spLocks noChangeAspect="1"/>
              </p:cNvSpPr>
              <p:nvPr/>
            </p:nvSpPr>
            <p:spPr bwMode="auto">
              <a:xfrm>
                <a:off x="833" y="755"/>
                <a:ext cx="14" cy="10"/>
              </a:xfrm>
              <a:custGeom>
                <a:avLst/>
                <a:gdLst>
                  <a:gd name="T0" fmla="*/ 22 w 28"/>
                  <a:gd name="T1" fmla="*/ 0 h 21"/>
                  <a:gd name="T2" fmla="*/ 22 w 28"/>
                  <a:gd name="T3" fmla="*/ 0 h 21"/>
                  <a:gd name="T4" fmla="*/ 18 w 28"/>
                  <a:gd name="T5" fmla="*/ 6 h 21"/>
                  <a:gd name="T6" fmla="*/ 13 w 28"/>
                  <a:gd name="T7" fmla="*/ 10 h 21"/>
                  <a:gd name="T8" fmla="*/ 9 w 28"/>
                  <a:gd name="T9" fmla="*/ 14 h 21"/>
                  <a:gd name="T10" fmla="*/ 2 w 28"/>
                  <a:gd name="T11" fmla="*/ 13 h 21"/>
                  <a:gd name="T12" fmla="*/ 0 w 28"/>
                  <a:gd name="T13" fmla="*/ 20 h 21"/>
                  <a:gd name="T14" fmla="*/ 9 w 28"/>
                  <a:gd name="T15" fmla="*/ 21 h 21"/>
                  <a:gd name="T16" fmla="*/ 18 w 28"/>
                  <a:gd name="T17" fmla="*/ 17 h 21"/>
                  <a:gd name="T18" fmla="*/ 25 w 28"/>
                  <a:gd name="T19" fmla="*/ 10 h 21"/>
                  <a:gd name="T20" fmla="*/ 28 w 28"/>
                  <a:gd name="T21" fmla="*/ 2 h 21"/>
                  <a:gd name="T22" fmla="*/ 28 w 28"/>
                  <a:gd name="T23" fmla="*/ 2 h 21"/>
                  <a:gd name="T24" fmla="*/ 22 w 28"/>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1">
                    <a:moveTo>
                      <a:pt x="22" y="0"/>
                    </a:moveTo>
                    <a:lnTo>
                      <a:pt x="22" y="0"/>
                    </a:lnTo>
                    <a:lnTo>
                      <a:pt x="18" y="6"/>
                    </a:lnTo>
                    <a:lnTo>
                      <a:pt x="13" y="10"/>
                    </a:lnTo>
                    <a:lnTo>
                      <a:pt x="9" y="14"/>
                    </a:lnTo>
                    <a:lnTo>
                      <a:pt x="2" y="13"/>
                    </a:lnTo>
                    <a:lnTo>
                      <a:pt x="0" y="20"/>
                    </a:lnTo>
                    <a:lnTo>
                      <a:pt x="9" y="21"/>
                    </a:lnTo>
                    <a:lnTo>
                      <a:pt x="18" y="17"/>
                    </a:lnTo>
                    <a:lnTo>
                      <a:pt x="25" y="10"/>
                    </a:lnTo>
                    <a:lnTo>
                      <a:pt x="28" y="2"/>
                    </a:lnTo>
                    <a:lnTo>
                      <a:pt x="28"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09" name="Freeform 613"/>
              <p:cNvSpPr>
                <a:spLocks noChangeAspect="1"/>
              </p:cNvSpPr>
              <p:nvPr/>
            </p:nvSpPr>
            <p:spPr bwMode="auto">
              <a:xfrm>
                <a:off x="844" y="750"/>
                <a:ext cx="19" cy="7"/>
              </a:xfrm>
              <a:custGeom>
                <a:avLst/>
                <a:gdLst>
                  <a:gd name="T0" fmla="*/ 34 w 38"/>
                  <a:gd name="T1" fmla="*/ 12 h 13"/>
                  <a:gd name="T2" fmla="*/ 38 w 38"/>
                  <a:gd name="T3" fmla="*/ 6 h 13"/>
                  <a:gd name="T4" fmla="*/ 28 w 38"/>
                  <a:gd name="T5" fmla="*/ 0 h 13"/>
                  <a:gd name="T6" fmla="*/ 18 w 38"/>
                  <a:gd name="T7" fmla="*/ 0 h 13"/>
                  <a:gd name="T8" fmla="*/ 8 w 38"/>
                  <a:gd name="T9" fmla="*/ 2 h 13"/>
                  <a:gd name="T10" fmla="*/ 0 w 38"/>
                  <a:gd name="T11" fmla="*/ 10 h 13"/>
                  <a:gd name="T12" fmla="*/ 6 w 38"/>
                  <a:gd name="T13" fmla="*/ 12 h 13"/>
                  <a:gd name="T14" fmla="*/ 10 w 38"/>
                  <a:gd name="T15" fmla="*/ 9 h 13"/>
                  <a:gd name="T16" fmla="*/ 18 w 38"/>
                  <a:gd name="T17" fmla="*/ 6 h 13"/>
                  <a:gd name="T18" fmla="*/ 26 w 38"/>
                  <a:gd name="T19" fmla="*/ 6 h 13"/>
                  <a:gd name="T20" fmla="*/ 31 w 38"/>
                  <a:gd name="T21" fmla="*/ 11 h 13"/>
                  <a:gd name="T22" fmla="*/ 34 w 38"/>
                  <a:gd name="T23" fmla="*/ 5 h 13"/>
                  <a:gd name="T24" fmla="*/ 31 w 38"/>
                  <a:gd name="T25" fmla="*/ 11 h 13"/>
                  <a:gd name="T26" fmla="*/ 33 w 38"/>
                  <a:gd name="T27" fmla="*/ 13 h 13"/>
                  <a:gd name="T28" fmla="*/ 36 w 38"/>
                  <a:gd name="T29" fmla="*/ 12 h 13"/>
                  <a:gd name="T30" fmla="*/ 38 w 38"/>
                  <a:gd name="T31" fmla="*/ 10 h 13"/>
                  <a:gd name="T32" fmla="*/ 38 w 38"/>
                  <a:gd name="T33" fmla="*/ 6 h 13"/>
                  <a:gd name="T34" fmla="*/ 34 w 38"/>
                  <a:gd name="T3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13">
                    <a:moveTo>
                      <a:pt x="34" y="12"/>
                    </a:moveTo>
                    <a:lnTo>
                      <a:pt x="38" y="6"/>
                    </a:lnTo>
                    <a:lnTo>
                      <a:pt x="28" y="0"/>
                    </a:lnTo>
                    <a:lnTo>
                      <a:pt x="18" y="0"/>
                    </a:lnTo>
                    <a:lnTo>
                      <a:pt x="8" y="2"/>
                    </a:lnTo>
                    <a:lnTo>
                      <a:pt x="0" y="10"/>
                    </a:lnTo>
                    <a:lnTo>
                      <a:pt x="6" y="12"/>
                    </a:lnTo>
                    <a:lnTo>
                      <a:pt x="10" y="9"/>
                    </a:lnTo>
                    <a:lnTo>
                      <a:pt x="18" y="6"/>
                    </a:lnTo>
                    <a:lnTo>
                      <a:pt x="26" y="6"/>
                    </a:lnTo>
                    <a:lnTo>
                      <a:pt x="31" y="11"/>
                    </a:lnTo>
                    <a:lnTo>
                      <a:pt x="34" y="5"/>
                    </a:lnTo>
                    <a:lnTo>
                      <a:pt x="31" y="11"/>
                    </a:lnTo>
                    <a:lnTo>
                      <a:pt x="33" y="13"/>
                    </a:lnTo>
                    <a:lnTo>
                      <a:pt x="36" y="12"/>
                    </a:lnTo>
                    <a:lnTo>
                      <a:pt x="38" y="10"/>
                    </a:lnTo>
                    <a:lnTo>
                      <a:pt x="38" y="6"/>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0" name="Freeform 614"/>
              <p:cNvSpPr>
                <a:spLocks noChangeAspect="1"/>
              </p:cNvSpPr>
              <p:nvPr/>
            </p:nvSpPr>
            <p:spPr bwMode="auto">
              <a:xfrm>
                <a:off x="844" y="753"/>
                <a:ext cx="17" cy="16"/>
              </a:xfrm>
              <a:custGeom>
                <a:avLst/>
                <a:gdLst>
                  <a:gd name="T0" fmla="*/ 7 w 33"/>
                  <a:gd name="T1" fmla="*/ 26 h 33"/>
                  <a:gd name="T2" fmla="*/ 9 w 33"/>
                  <a:gd name="T3" fmla="*/ 28 h 33"/>
                  <a:gd name="T4" fmla="*/ 11 w 33"/>
                  <a:gd name="T5" fmla="*/ 21 h 33"/>
                  <a:gd name="T6" fmla="*/ 17 w 33"/>
                  <a:gd name="T7" fmla="*/ 15 h 33"/>
                  <a:gd name="T8" fmla="*/ 25 w 33"/>
                  <a:gd name="T9" fmla="*/ 11 h 33"/>
                  <a:gd name="T10" fmla="*/ 33 w 33"/>
                  <a:gd name="T11" fmla="*/ 7 h 33"/>
                  <a:gd name="T12" fmla="*/ 33 w 33"/>
                  <a:gd name="T13" fmla="*/ 0 h 33"/>
                  <a:gd name="T14" fmla="*/ 23 w 33"/>
                  <a:gd name="T15" fmla="*/ 4 h 33"/>
                  <a:gd name="T16" fmla="*/ 12 w 33"/>
                  <a:gd name="T17" fmla="*/ 8 h 33"/>
                  <a:gd name="T18" fmla="*/ 4 w 33"/>
                  <a:gd name="T19" fmla="*/ 16 h 33"/>
                  <a:gd name="T20" fmla="*/ 0 w 33"/>
                  <a:gd name="T21" fmla="*/ 28 h 33"/>
                  <a:gd name="T22" fmla="*/ 2 w 33"/>
                  <a:gd name="T23" fmla="*/ 30 h 33"/>
                  <a:gd name="T24" fmla="*/ 0 w 33"/>
                  <a:gd name="T25" fmla="*/ 28 h 33"/>
                  <a:gd name="T26" fmla="*/ 1 w 33"/>
                  <a:gd name="T27" fmla="*/ 31 h 33"/>
                  <a:gd name="T28" fmla="*/ 4 w 33"/>
                  <a:gd name="T29" fmla="*/ 33 h 33"/>
                  <a:gd name="T30" fmla="*/ 8 w 33"/>
                  <a:gd name="T31" fmla="*/ 31 h 33"/>
                  <a:gd name="T32" fmla="*/ 9 w 33"/>
                  <a:gd name="T33" fmla="*/ 28 h 33"/>
                  <a:gd name="T34" fmla="*/ 7 w 33"/>
                  <a:gd name="T35"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33">
                    <a:moveTo>
                      <a:pt x="7" y="26"/>
                    </a:moveTo>
                    <a:lnTo>
                      <a:pt x="9" y="28"/>
                    </a:lnTo>
                    <a:lnTo>
                      <a:pt x="11" y="21"/>
                    </a:lnTo>
                    <a:lnTo>
                      <a:pt x="17" y="15"/>
                    </a:lnTo>
                    <a:lnTo>
                      <a:pt x="25" y="11"/>
                    </a:lnTo>
                    <a:lnTo>
                      <a:pt x="33" y="7"/>
                    </a:lnTo>
                    <a:lnTo>
                      <a:pt x="33" y="0"/>
                    </a:lnTo>
                    <a:lnTo>
                      <a:pt x="23" y="4"/>
                    </a:lnTo>
                    <a:lnTo>
                      <a:pt x="12" y="8"/>
                    </a:lnTo>
                    <a:lnTo>
                      <a:pt x="4" y="16"/>
                    </a:lnTo>
                    <a:lnTo>
                      <a:pt x="0" y="28"/>
                    </a:lnTo>
                    <a:lnTo>
                      <a:pt x="2" y="30"/>
                    </a:lnTo>
                    <a:lnTo>
                      <a:pt x="0" y="28"/>
                    </a:lnTo>
                    <a:lnTo>
                      <a:pt x="1" y="31"/>
                    </a:lnTo>
                    <a:lnTo>
                      <a:pt x="4" y="33"/>
                    </a:lnTo>
                    <a:lnTo>
                      <a:pt x="8" y="31"/>
                    </a:lnTo>
                    <a:lnTo>
                      <a:pt x="9" y="28"/>
                    </a:lnTo>
                    <a:lnTo>
                      <a:pt x="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1" name="Freeform 615"/>
              <p:cNvSpPr>
                <a:spLocks noChangeAspect="1"/>
              </p:cNvSpPr>
              <p:nvPr/>
            </p:nvSpPr>
            <p:spPr bwMode="auto">
              <a:xfrm>
                <a:off x="846" y="765"/>
                <a:ext cx="14" cy="4"/>
              </a:xfrm>
              <a:custGeom>
                <a:avLst/>
                <a:gdLst>
                  <a:gd name="T0" fmla="*/ 22 w 29"/>
                  <a:gd name="T1" fmla="*/ 1 h 9"/>
                  <a:gd name="T2" fmla="*/ 25 w 29"/>
                  <a:gd name="T3" fmla="*/ 0 h 9"/>
                  <a:gd name="T4" fmla="*/ 21 w 29"/>
                  <a:gd name="T5" fmla="*/ 0 h 9"/>
                  <a:gd name="T6" fmla="*/ 14 w 29"/>
                  <a:gd name="T7" fmla="*/ 1 h 9"/>
                  <a:gd name="T8" fmla="*/ 7 w 29"/>
                  <a:gd name="T9" fmla="*/ 2 h 9"/>
                  <a:gd name="T10" fmla="*/ 5 w 29"/>
                  <a:gd name="T11" fmla="*/ 1 h 9"/>
                  <a:gd name="T12" fmla="*/ 0 w 29"/>
                  <a:gd name="T13" fmla="*/ 5 h 9"/>
                  <a:gd name="T14" fmla="*/ 7 w 29"/>
                  <a:gd name="T15" fmla="*/ 9 h 9"/>
                  <a:gd name="T16" fmla="*/ 14 w 29"/>
                  <a:gd name="T17" fmla="*/ 8 h 9"/>
                  <a:gd name="T18" fmla="*/ 21 w 29"/>
                  <a:gd name="T19" fmla="*/ 6 h 9"/>
                  <a:gd name="T20" fmla="*/ 25 w 29"/>
                  <a:gd name="T21" fmla="*/ 6 h 9"/>
                  <a:gd name="T22" fmla="*/ 29 w 29"/>
                  <a:gd name="T23" fmla="*/ 5 h 9"/>
                  <a:gd name="T24" fmla="*/ 25 w 29"/>
                  <a:gd name="T25" fmla="*/ 6 h 9"/>
                  <a:gd name="T26" fmla="*/ 28 w 29"/>
                  <a:gd name="T27" fmla="*/ 5 h 9"/>
                  <a:gd name="T28" fmla="*/ 29 w 29"/>
                  <a:gd name="T29" fmla="*/ 3 h 9"/>
                  <a:gd name="T30" fmla="*/ 28 w 29"/>
                  <a:gd name="T31" fmla="*/ 1 h 9"/>
                  <a:gd name="T32" fmla="*/ 25 w 29"/>
                  <a:gd name="T33" fmla="*/ 0 h 9"/>
                  <a:gd name="T34" fmla="*/ 22 w 29"/>
                  <a:gd name="T3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9">
                    <a:moveTo>
                      <a:pt x="22" y="1"/>
                    </a:moveTo>
                    <a:lnTo>
                      <a:pt x="25" y="0"/>
                    </a:lnTo>
                    <a:lnTo>
                      <a:pt x="21" y="0"/>
                    </a:lnTo>
                    <a:lnTo>
                      <a:pt x="14" y="1"/>
                    </a:lnTo>
                    <a:lnTo>
                      <a:pt x="7" y="2"/>
                    </a:lnTo>
                    <a:lnTo>
                      <a:pt x="5" y="1"/>
                    </a:lnTo>
                    <a:lnTo>
                      <a:pt x="0" y="5"/>
                    </a:lnTo>
                    <a:lnTo>
                      <a:pt x="7" y="9"/>
                    </a:lnTo>
                    <a:lnTo>
                      <a:pt x="14" y="8"/>
                    </a:lnTo>
                    <a:lnTo>
                      <a:pt x="21" y="6"/>
                    </a:lnTo>
                    <a:lnTo>
                      <a:pt x="25" y="6"/>
                    </a:lnTo>
                    <a:lnTo>
                      <a:pt x="29" y="5"/>
                    </a:lnTo>
                    <a:lnTo>
                      <a:pt x="25" y="6"/>
                    </a:lnTo>
                    <a:lnTo>
                      <a:pt x="28" y="5"/>
                    </a:lnTo>
                    <a:lnTo>
                      <a:pt x="29" y="3"/>
                    </a:lnTo>
                    <a:lnTo>
                      <a:pt x="28" y="1"/>
                    </a:lnTo>
                    <a:lnTo>
                      <a:pt x="25" y="0"/>
                    </a:lnTo>
                    <a:lnTo>
                      <a:pt x="2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2" name="Freeform 616"/>
              <p:cNvSpPr>
                <a:spLocks noChangeAspect="1"/>
              </p:cNvSpPr>
              <p:nvPr/>
            </p:nvSpPr>
            <p:spPr bwMode="auto">
              <a:xfrm>
                <a:off x="856" y="754"/>
                <a:ext cx="26" cy="14"/>
              </a:xfrm>
              <a:custGeom>
                <a:avLst/>
                <a:gdLst>
                  <a:gd name="T0" fmla="*/ 45 w 51"/>
                  <a:gd name="T1" fmla="*/ 2 h 26"/>
                  <a:gd name="T2" fmla="*/ 47 w 51"/>
                  <a:gd name="T3" fmla="*/ 2 h 26"/>
                  <a:gd name="T4" fmla="*/ 38 w 51"/>
                  <a:gd name="T5" fmla="*/ 0 h 26"/>
                  <a:gd name="T6" fmla="*/ 29 w 51"/>
                  <a:gd name="T7" fmla="*/ 2 h 26"/>
                  <a:gd name="T8" fmla="*/ 21 w 51"/>
                  <a:gd name="T9" fmla="*/ 4 h 26"/>
                  <a:gd name="T10" fmla="*/ 14 w 51"/>
                  <a:gd name="T11" fmla="*/ 8 h 26"/>
                  <a:gd name="T12" fmla="*/ 9 w 51"/>
                  <a:gd name="T13" fmla="*/ 11 h 26"/>
                  <a:gd name="T14" fmla="*/ 4 w 51"/>
                  <a:gd name="T15" fmla="*/ 16 h 26"/>
                  <a:gd name="T16" fmla="*/ 2 w 51"/>
                  <a:gd name="T17" fmla="*/ 19 h 26"/>
                  <a:gd name="T18" fmla="*/ 0 w 51"/>
                  <a:gd name="T19" fmla="*/ 22 h 26"/>
                  <a:gd name="T20" fmla="*/ 7 w 51"/>
                  <a:gd name="T21" fmla="*/ 26 h 26"/>
                  <a:gd name="T22" fmla="*/ 9 w 51"/>
                  <a:gd name="T23" fmla="*/ 24 h 26"/>
                  <a:gd name="T24" fmla="*/ 11 w 51"/>
                  <a:gd name="T25" fmla="*/ 21 h 26"/>
                  <a:gd name="T26" fmla="*/ 14 w 51"/>
                  <a:gd name="T27" fmla="*/ 18 h 26"/>
                  <a:gd name="T28" fmla="*/ 18 w 51"/>
                  <a:gd name="T29" fmla="*/ 15 h 26"/>
                  <a:gd name="T30" fmla="*/ 23 w 51"/>
                  <a:gd name="T31" fmla="*/ 11 h 26"/>
                  <a:gd name="T32" fmla="*/ 29 w 51"/>
                  <a:gd name="T33" fmla="*/ 9 h 26"/>
                  <a:gd name="T34" fmla="*/ 38 w 51"/>
                  <a:gd name="T35" fmla="*/ 9 h 26"/>
                  <a:gd name="T36" fmla="*/ 47 w 51"/>
                  <a:gd name="T37" fmla="*/ 9 h 26"/>
                  <a:gd name="T38" fmla="*/ 49 w 51"/>
                  <a:gd name="T39" fmla="*/ 9 h 26"/>
                  <a:gd name="T40" fmla="*/ 47 w 51"/>
                  <a:gd name="T41" fmla="*/ 9 h 26"/>
                  <a:gd name="T42" fmla="*/ 49 w 51"/>
                  <a:gd name="T43" fmla="*/ 8 h 26"/>
                  <a:gd name="T44" fmla="*/ 51 w 51"/>
                  <a:gd name="T45" fmla="*/ 6 h 26"/>
                  <a:gd name="T46" fmla="*/ 49 w 51"/>
                  <a:gd name="T47" fmla="*/ 3 h 26"/>
                  <a:gd name="T48" fmla="*/ 47 w 51"/>
                  <a:gd name="T49" fmla="*/ 2 h 26"/>
                  <a:gd name="T50" fmla="*/ 45 w 51"/>
                  <a:gd name="T5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26">
                    <a:moveTo>
                      <a:pt x="45" y="2"/>
                    </a:moveTo>
                    <a:lnTo>
                      <a:pt x="47" y="2"/>
                    </a:lnTo>
                    <a:lnTo>
                      <a:pt x="38" y="0"/>
                    </a:lnTo>
                    <a:lnTo>
                      <a:pt x="29" y="2"/>
                    </a:lnTo>
                    <a:lnTo>
                      <a:pt x="21" y="4"/>
                    </a:lnTo>
                    <a:lnTo>
                      <a:pt x="14" y="8"/>
                    </a:lnTo>
                    <a:lnTo>
                      <a:pt x="9" y="11"/>
                    </a:lnTo>
                    <a:lnTo>
                      <a:pt x="4" y="16"/>
                    </a:lnTo>
                    <a:lnTo>
                      <a:pt x="2" y="19"/>
                    </a:lnTo>
                    <a:lnTo>
                      <a:pt x="0" y="22"/>
                    </a:lnTo>
                    <a:lnTo>
                      <a:pt x="7" y="26"/>
                    </a:lnTo>
                    <a:lnTo>
                      <a:pt x="9" y="24"/>
                    </a:lnTo>
                    <a:lnTo>
                      <a:pt x="11" y="21"/>
                    </a:lnTo>
                    <a:lnTo>
                      <a:pt x="14" y="18"/>
                    </a:lnTo>
                    <a:lnTo>
                      <a:pt x="18" y="15"/>
                    </a:lnTo>
                    <a:lnTo>
                      <a:pt x="23" y="11"/>
                    </a:lnTo>
                    <a:lnTo>
                      <a:pt x="29" y="9"/>
                    </a:lnTo>
                    <a:lnTo>
                      <a:pt x="38" y="9"/>
                    </a:lnTo>
                    <a:lnTo>
                      <a:pt x="47" y="9"/>
                    </a:lnTo>
                    <a:lnTo>
                      <a:pt x="49" y="9"/>
                    </a:lnTo>
                    <a:lnTo>
                      <a:pt x="47" y="9"/>
                    </a:lnTo>
                    <a:lnTo>
                      <a:pt x="49" y="8"/>
                    </a:lnTo>
                    <a:lnTo>
                      <a:pt x="51" y="6"/>
                    </a:lnTo>
                    <a:lnTo>
                      <a:pt x="49" y="3"/>
                    </a:lnTo>
                    <a:lnTo>
                      <a:pt x="47" y="2"/>
                    </a:lnTo>
                    <a:lnTo>
                      <a:pt x="4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3" name="Freeform 617"/>
              <p:cNvSpPr>
                <a:spLocks noChangeAspect="1"/>
              </p:cNvSpPr>
              <p:nvPr/>
            </p:nvSpPr>
            <p:spPr bwMode="auto">
              <a:xfrm>
                <a:off x="879" y="746"/>
                <a:ext cx="9" cy="13"/>
              </a:xfrm>
              <a:custGeom>
                <a:avLst/>
                <a:gdLst>
                  <a:gd name="T0" fmla="*/ 10 w 17"/>
                  <a:gd name="T1" fmla="*/ 3 h 25"/>
                  <a:gd name="T2" fmla="*/ 10 w 17"/>
                  <a:gd name="T3" fmla="*/ 4 h 25"/>
                  <a:gd name="T4" fmla="*/ 10 w 17"/>
                  <a:gd name="T5" fmla="*/ 7 h 25"/>
                  <a:gd name="T6" fmla="*/ 8 w 17"/>
                  <a:gd name="T7" fmla="*/ 10 h 25"/>
                  <a:gd name="T8" fmla="*/ 4 w 17"/>
                  <a:gd name="T9" fmla="*/ 16 h 25"/>
                  <a:gd name="T10" fmla="*/ 0 w 17"/>
                  <a:gd name="T11" fmla="*/ 18 h 25"/>
                  <a:gd name="T12" fmla="*/ 4 w 17"/>
                  <a:gd name="T13" fmla="*/ 25 h 25"/>
                  <a:gd name="T14" fmla="*/ 9 w 17"/>
                  <a:gd name="T15" fmla="*/ 20 h 25"/>
                  <a:gd name="T16" fmla="*/ 15 w 17"/>
                  <a:gd name="T17" fmla="*/ 15 h 25"/>
                  <a:gd name="T18" fmla="*/ 17 w 17"/>
                  <a:gd name="T19" fmla="*/ 7 h 25"/>
                  <a:gd name="T20" fmla="*/ 17 w 17"/>
                  <a:gd name="T21" fmla="*/ 0 h 25"/>
                  <a:gd name="T22" fmla="*/ 17 w 17"/>
                  <a:gd name="T23" fmla="*/ 1 h 25"/>
                  <a:gd name="T24" fmla="*/ 10 w 17"/>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5">
                    <a:moveTo>
                      <a:pt x="10" y="3"/>
                    </a:moveTo>
                    <a:lnTo>
                      <a:pt x="10" y="4"/>
                    </a:lnTo>
                    <a:lnTo>
                      <a:pt x="10" y="7"/>
                    </a:lnTo>
                    <a:lnTo>
                      <a:pt x="8" y="10"/>
                    </a:lnTo>
                    <a:lnTo>
                      <a:pt x="4" y="16"/>
                    </a:lnTo>
                    <a:lnTo>
                      <a:pt x="0" y="18"/>
                    </a:lnTo>
                    <a:lnTo>
                      <a:pt x="4" y="25"/>
                    </a:lnTo>
                    <a:lnTo>
                      <a:pt x="9" y="20"/>
                    </a:lnTo>
                    <a:lnTo>
                      <a:pt x="15" y="15"/>
                    </a:lnTo>
                    <a:lnTo>
                      <a:pt x="17" y="7"/>
                    </a:lnTo>
                    <a:lnTo>
                      <a:pt x="17" y="0"/>
                    </a:lnTo>
                    <a:lnTo>
                      <a:pt x="17" y="1"/>
                    </a:lnTo>
                    <a:lnTo>
                      <a:pt x="1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4" name="Freeform 618"/>
              <p:cNvSpPr>
                <a:spLocks noChangeAspect="1"/>
              </p:cNvSpPr>
              <p:nvPr/>
            </p:nvSpPr>
            <p:spPr bwMode="auto">
              <a:xfrm>
                <a:off x="871" y="737"/>
                <a:ext cx="17" cy="11"/>
              </a:xfrm>
              <a:custGeom>
                <a:avLst/>
                <a:gdLst>
                  <a:gd name="T0" fmla="*/ 1 w 32"/>
                  <a:gd name="T1" fmla="*/ 4 h 22"/>
                  <a:gd name="T2" fmla="*/ 4 w 32"/>
                  <a:gd name="T3" fmla="*/ 9 h 22"/>
                  <a:gd name="T4" fmla="*/ 10 w 32"/>
                  <a:gd name="T5" fmla="*/ 11 h 22"/>
                  <a:gd name="T6" fmla="*/ 16 w 32"/>
                  <a:gd name="T7" fmla="*/ 14 h 22"/>
                  <a:gd name="T8" fmla="*/ 23 w 32"/>
                  <a:gd name="T9" fmla="*/ 19 h 22"/>
                  <a:gd name="T10" fmla="*/ 25 w 32"/>
                  <a:gd name="T11" fmla="*/ 22 h 22"/>
                  <a:gd name="T12" fmla="*/ 32 w 32"/>
                  <a:gd name="T13" fmla="*/ 20 h 22"/>
                  <a:gd name="T14" fmla="*/ 27 w 32"/>
                  <a:gd name="T15" fmla="*/ 14 h 22"/>
                  <a:gd name="T16" fmla="*/ 21 w 32"/>
                  <a:gd name="T17" fmla="*/ 7 h 22"/>
                  <a:gd name="T18" fmla="*/ 12 w 32"/>
                  <a:gd name="T19" fmla="*/ 4 h 22"/>
                  <a:gd name="T20" fmla="*/ 4 w 32"/>
                  <a:gd name="T21" fmla="*/ 0 h 22"/>
                  <a:gd name="T22" fmla="*/ 8 w 32"/>
                  <a:gd name="T23" fmla="*/ 6 h 22"/>
                  <a:gd name="T24" fmla="*/ 4 w 32"/>
                  <a:gd name="T25" fmla="*/ 0 h 22"/>
                  <a:gd name="T26" fmla="*/ 1 w 32"/>
                  <a:gd name="T27" fmla="*/ 1 h 22"/>
                  <a:gd name="T28" fmla="*/ 0 w 32"/>
                  <a:gd name="T29" fmla="*/ 5 h 22"/>
                  <a:gd name="T30" fmla="*/ 1 w 32"/>
                  <a:gd name="T31" fmla="*/ 8 h 22"/>
                  <a:gd name="T32" fmla="*/ 4 w 32"/>
                  <a:gd name="T33" fmla="*/ 9 h 22"/>
                  <a:gd name="T34" fmla="*/ 1 w 32"/>
                  <a:gd name="T3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2">
                    <a:moveTo>
                      <a:pt x="1" y="4"/>
                    </a:moveTo>
                    <a:lnTo>
                      <a:pt x="4" y="9"/>
                    </a:lnTo>
                    <a:lnTo>
                      <a:pt x="10" y="11"/>
                    </a:lnTo>
                    <a:lnTo>
                      <a:pt x="16" y="14"/>
                    </a:lnTo>
                    <a:lnTo>
                      <a:pt x="23" y="19"/>
                    </a:lnTo>
                    <a:lnTo>
                      <a:pt x="25" y="22"/>
                    </a:lnTo>
                    <a:lnTo>
                      <a:pt x="32" y="20"/>
                    </a:lnTo>
                    <a:lnTo>
                      <a:pt x="27" y="14"/>
                    </a:lnTo>
                    <a:lnTo>
                      <a:pt x="21" y="7"/>
                    </a:lnTo>
                    <a:lnTo>
                      <a:pt x="12" y="4"/>
                    </a:lnTo>
                    <a:lnTo>
                      <a:pt x="4" y="0"/>
                    </a:lnTo>
                    <a:lnTo>
                      <a:pt x="8" y="6"/>
                    </a:lnTo>
                    <a:lnTo>
                      <a:pt x="4" y="0"/>
                    </a:lnTo>
                    <a:lnTo>
                      <a:pt x="1" y="1"/>
                    </a:lnTo>
                    <a:lnTo>
                      <a:pt x="0" y="5"/>
                    </a:lnTo>
                    <a:lnTo>
                      <a:pt x="1" y="8"/>
                    </a:lnTo>
                    <a:lnTo>
                      <a:pt x="4" y="9"/>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5" name="Freeform 619"/>
              <p:cNvSpPr>
                <a:spLocks noChangeAspect="1"/>
              </p:cNvSpPr>
              <p:nvPr/>
            </p:nvSpPr>
            <p:spPr bwMode="auto">
              <a:xfrm>
                <a:off x="872" y="729"/>
                <a:ext cx="12" cy="11"/>
              </a:xfrm>
              <a:custGeom>
                <a:avLst/>
                <a:gdLst>
                  <a:gd name="T0" fmla="*/ 16 w 24"/>
                  <a:gd name="T1" fmla="*/ 6 h 22"/>
                  <a:gd name="T2" fmla="*/ 20 w 24"/>
                  <a:gd name="T3" fmla="*/ 0 h 22"/>
                  <a:gd name="T4" fmla="*/ 13 w 24"/>
                  <a:gd name="T5" fmla="*/ 2 h 22"/>
                  <a:gd name="T6" fmla="*/ 8 w 24"/>
                  <a:gd name="T7" fmla="*/ 8 h 22"/>
                  <a:gd name="T8" fmla="*/ 2 w 24"/>
                  <a:gd name="T9" fmla="*/ 13 h 22"/>
                  <a:gd name="T10" fmla="*/ 0 w 24"/>
                  <a:gd name="T11" fmla="*/ 20 h 22"/>
                  <a:gd name="T12" fmla="*/ 7 w 24"/>
                  <a:gd name="T13" fmla="*/ 22 h 22"/>
                  <a:gd name="T14" fmla="*/ 9 w 24"/>
                  <a:gd name="T15" fmla="*/ 17 h 22"/>
                  <a:gd name="T16" fmla="*/ 13 w 24"/>
                  <a:gd name="T17" fmla="*/ 13 h 22"/>
                  <a:gd name="T18" fmla="*/ 17 w 24"/>
                  <a:gd name="T19" fmla="*/ 9 h 22"/>
                  <a:gd name="T20" fmla="*/ 20 w 24"/>
                  <a:gd name="T21" fmla="*/ 9 h 22"/>
                  <a:gd name="T22" fmla="*/ 23 w 24"/>
                  <a:gd name="T23" fmla="*/ 4 h 22"/>
                  <a:gd name="T24" fmla="*/ 20 w 24"/>
                  <a:gd name="T25" fmla="*/ 9 h 22"/>
                  <a:gd name="T26" fmla="*/ 23 w 24"/>
                  <a:gd name="T27" fmla="*/ 8 h 22"/>
                  <a:gd name="T28" fmla="*/ 24 w 24"/>
                  <a:gd name="T29" fmla="*/ 5 h 22"/>
                  <a:gd name="T30" fmla="*/ 23 w 24"/>
                  <a:gd name="T31" fmla="*/ 1 h 22"/>
                  <a:gd name="T32" fmla="*/ 20 w 24"/>
                  <a:gd name="T33" fmla="*/ 0 h 22"/>
                  <a:gd name="T34" fmla="*/ 16 w 24"/>
                  <a:gd name="T35"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2">
                    <a:moveTo>
                      <a:pt x="16" y="6"/>
                    </a:moveTo>
                    <a:lnTo>
                      <a:pt x="20" y="0"/>
                    </a:lnTo>
                    <a:lnTo>
                      <a:pt x="13" y="2"/>
                    </a:lnTo>
                    <a:lnTo>
                      <a:pt x="8" y="8"/>
                    </a:lnTo>
                    <a:lnTo>
                      <a:pt x="2" y="13"/>
                    </a:lnTo>
                    <a:lnTo>
                      <a:pt x="0" y="20"/>
                    </a:lnTo>
                    <a:lnTo>
                      <a:pt x="7" y="22"/>
                    </a:lnTo>
                    <a:lnTo>
                      <a:pt x="9" y="17"/>
                    </a:lnTo>
                    <a:lnTo>
                      <a:pt x="13" y="13"/>
                    </a:lnTo>
                    <a:lnTo>
                      <a:pt x="17" y="9"/>
                    </a:lnTo>
                    <a:lnTo>
                      <a:pt x="20" y="9"/>
                    </a:lnTo>
                    <a:lnTo>
                      <a:pt x="23" y="4"/>
                    </a:lnTo>
                    <a:lnTo>
                      <a:pt x="20" y="9"/>
                    </a:lnTo>
                    <a:lnTo>
                      <a:pt x="23" y="8"/>
                    </a:lnTo>
                    <a:lnTo>
                      <a:pt x="24" y="5"/>
                    </a:lnTo>
                    <a:lnTo>
                      <a:pt x="23" y="1"/>
                    </a:lnTo>
                    <a:lnTo>
                      <a:pt x="20" y="0"/>
                    </a:lnTo>
                    <a:lnTo>
                      <a:pt x="1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6" name="Freeform 620"/>
              <p:cNvSpPr>
                <a:spLocks noChangeAspect="1"/>
              </p:cNvSpPr>
              <p:nvPr/>
            </p:nvSpPr>
            <p:spPr bwMode="auto">
              <a:xfrm>
                <a:off x="879" y="714"/>
                <a:ext cx="11" cy="18"/>
              </a:xfrm>
              <a:custGeom>
                <a:avLst/>
                <a:gdLst>
                  <a:gd name="T0" fmla="*/ 16 w 21"/>
                  <a:gd name="T1" fmla="*/ 0 h 36"/>
                  <a:gd name="T2" fmla="*/ 16 w 21"/>
                  <a:gd name="T3" fmla="*/ 0 h 36"/>
                  <a:gd name="T4" fmla="*/ 7 w 21"/>
                  <a:gd name="T5" fmla="*/ 8 h 36"/>
                  <a:gd name="T6" fmla="*/ 2 w 21"/>
                  <a:gd name="T7" fmla="*/ 17 h 36"/>
                  <a:gd name="T8" fmla="*/ 0 w 21"/>
                  <a:gd name="T9" fmla="*/ 27 h 36"/>
                  <a:gd name="T10" fmla="*/ 1 w 21"/>
                  <a:gd name="T11" fmla="*/ 36 h 36"/>
                  <a:gd name="T12" fmla="*/ 8 w 21"/>
                  <a:gd name="T13" fmla="*/ 34 h 36"/>
                  <a:gd name="T14" fmla="*/ 7 w 21"/>
                  <a:gd name="T15" fmla="*/ 27 h 36"/>
                  <a:gd name="T16" fmla="*/ 9 w 21"/>
                  <a:gd name="T17" fmla="*/ 20 h 36"/>
                  <a:gd name="T18" fmla="*/ 14 w 21"/>
                  <a:gd name="T19" fmla="*/ 13 h 36"/>
                  <a:gd name="T20" fmla="*/ 21 w 21"/>
                  <a:gd name="T21" fmla="*/ 7 h 36"/>
                  <a:gd name="T22" fmla="*/ 21 w 21"/>
                  <a:gd name="T23" fmla="*/ 7 h 36"/>
                  <a:gd name="T24" fmla="*/ 16 w 21"/>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36">
                    <a:moveTo>
                      <a:pt x="16" y="0"/>
                    </a:moveTo>
                    <a:lnTo>
                      <a:pt x="16" y="0"/>
                    </a:lnTo>
                    <a:lnTo>
                      <a:pt x="7" y="8"/>
                    </a:lnTo>
                    <a:lnTo>
                      <a:pt x="2" y="17"/>
                    </a:lnTo>
                    <a:lnTo>
                      <a:pt x="0" y="27"/>
                    </a:lnTo>
                    <a:lnTo>
                      <a:pt x="1" y="36"/>
                    </a:lnTo>
                    <a:lnTo>
                      <a:pt x="8" y="34"/>
                    </a:lnTo>
                    <a:lnTo>
                      <a:pt x="7" y="27"/>
                    </a:lnTo>
                    <a:lnTo>
                      <a:pt x="9" y="20"/>
                    </a:lnTo>
                    <a:lnTo>
                      <a:pt x="14" y="13"/>
                    </a:lnTo>
                    <a:lnTo>
                      <a:pt x="21" y="7"/>
                    </a:lnTo>
                    <a:lnTo>
                      <a:pt x="21" y="7"/>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7" name="Freeform 621"/>
              <p:cNvSpPr>
                <a:spLocks noChangeAspect="1"/>
              </p:cNvSpPr>
              <p:nvPr/>
            </p:nvSpPr>
            <p:spPr bwMode="auto">
              <a:xfrm>
                <a:off x="888" y="694"/>
                <a:ext cx="9" cy="24"/>
              </a:xfrm>
              <a:custGeom>
                <a:avLst/>
                <a:gdLst>
                  <a:gd name="T0" fmla="*/ 10 w 20"/>
                  <a:gd name="T1" fmla="*/ 9 h 47"/>
                  <a:gd name="T2" fmla="*/ 9 w 20"/>
                  <a:gd name="T3" fmla="*/ 8 h 47"/>
                  <a:gd name="T4" fmla="*/ 13 w 20"/>
                  <a:gd name="T5" fmla="*/ 13 h 47"/>
                  <a:gd name="T6" fmla="*/ 13 w 20"/>
                  <a:gd name="T7" fmla="*/ 23 h 47"/>
                  <a:gd name="T8" fmla="*/ 8 w 20"/>
                  <a:gd name="T9" fmla="*/ 32 h 47"/>
                  <a:gd name="T10" fmla="*/ 0 w 20"/>
                  <a:gd name="T11" fmla="*/ 40 h 47"/>
                  <a:gd name="T12" fmla="*/ 5 w 20"/>
                  <a:gd name="T13" fmla="*/ 47 h 47"/>
                  <a:gd name="T14" fmla="*/ 15 w 20"/>
                  <a:gd name="T15" fmla="*/ 37 h 47"/>
                  <a:gd name="T16" fmla="*/ 20 w 20"/>
                  <a:gd name="T17" fmla="*/ 23 h 47"/>
                  <a:gd name="T18" fmla="*/ 20 w 20"/>
                  <a:gd name="T19" fmla="*/ 10 h 47"/>
                  <a:gd name="T20" fmla="*/ 12 w 20"/>
                  <a:gd name="T21" fmla="*/ 1 h 47"/>
                  <a:gd name="T22" fmla="*/ 10 w 20"/>
                  <a:gd name="T23" fmla="*/ 0 h 47"/>
                  <a:gd name="T24" fmla="*/ 12 w 20"/>
                  <a:gd name="T25" fmla="*/ 1 h 47"/>
                  <a:gd name="T26" fmla="*/ 8 w 20"/>
                  <a:gd name="T27" fmla="*/ 1 h 47"/>
                  <a:gd name="T28" fmla="*/ 7 w 20"/>
                  <a:gd name="T29" fmla="*/ 3 h 47"/>
                  <a:gd name="T30" fmla="*/ 7 w 20"/>
                  <a:gd name="T31" fmla="*/ 6 h 47"/>
                  <a:gd name="T32" fmla="*/ 9 w 20"/>
                  <a:gd name="T33" fmla="*/ 8 h 47"/>
                  <a:gd name="T34" fmla="*/ 10 w 20"/>
                  <a:gd name="T35"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7">
                    <a:moveTo>
                      <a:pt x="10" y="9"/>
                    </a:moveTo>
                    <a:lnTo>
                      <a:pt x="9" y="8"/>
                    </a:lnTo>
                    <a:lnTo>
                      <a:pt x="13" y="13"/>
                    </a:lnTo>
                    <a:lnTo>
                      <a:pt x="13" y="23"/>
                    </a:lnTo>
                    <a:lnTo>
                      <a:pt x="8" y="32"/>
                    </a:lnTo>
                    <a:lnTo>
                      <a:pt x="0" y="40"/>
                    </a:lnTo>
                    <a:lnTo>
                      <a:pt x="5" y="47"/>
                    </a:lnTo>
                    <a:lnTo>
                      <a:pt x="15" y="37"/>
                    </a:lnTo>
                    <a:lnTo>
                      <a:pt x="20" y="23"/>
                    </a:lnTo>
                    <a:lnTo>
                      <a:pt x="20" y="10"/>
                    </a:lnTo>
                    <a:lnTo>
                      <a:pt x="12" y="1"/>
                    </a:lnTo>
                    <a:lnTo>
                      <a:pt x="10" y="0"/>
                    </a:lnTo>
                    <a:lnTo>
                      <a:pt x="12" y="1"/>
                    </a:lnTo>
                    <a:lnTo>
                      <a:pt x="8" y="1"/>
                    </a:lnTo>
                    <a:lnTo>
                      <a:pt x="7" y="3"/>
                    </a:lnTo>
                    <a:lnTo>
                      <a:pt x="7" y="6"/>
                    </a:lnTo>
                    <a:lnTo>
                      <a:pt x="9" y="8"/>
                    </a:lnTo>
                    <a:lnTo>
                      <a:pt x="1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8" name="Freeform 622"/>
              <p:cNvSpPr>
                <a:spLocks noChangeAspect="1"/>
              </p:cNvSpPr>
              <p:nvPr/>
            </p:nvSpPr>
            <p:spPr bwMode="auto">
              <a:xfrm>
                <a:off x="883" y="675"/>
                <a:ext cx="17" cy="24"/>
              </a:xfrm>
              <a:custGeom>
                <a:avLst/>
                <a:gdLst>
                  <a:gd name="T0" fmla="*/ 30 w 34"/>
                  <a:gd name="T1" fmla="*/ 15 h 46"/>
                  <a:gd name="T2" fmla="*/ 34 w 34"/>
                  <a:gd name="T3" fmla="*/ 16 h 46"/>
                  <a:gd name="T4" fmla="*/ 23 w 34"/>
                  <a:gd name="T5" fmla="*/ 5 h 46"/>
                  <a:gd name="T6" fmla="*/ 13 w 34"/>
                  <a:gd name="T7" fmla="*/ 0 h 46"/>
                  <a:gd name="T8" fmla="*/ 3 w 34"/>
                  <a:gd name="T9" fmla="*/ 6 h 46"/>
                  <a:gd name="T10" fmla="*/ 1 w 34"/>
                  <a:gd name="T11" fmla="*/ 14 h 46"/>
                  <a:gd name="T12" fmla="*/ 0 w 34"/>
                  <a:gd name="T13" fmla="*/ 23 h 46"/>
                  <a:gd name="T14" fmla="*/ 2 w 34"/>
                  <a:gd name="T15" fmla="*/ 33 h 46"/>
                  <a:gd name="T16" fmla="*/ 9 w 34"/>
                  <a:gd name="T17" fmla="*/ 43 h 46"/>
                  <a:gd name="T18" fmla="*/ 19 w 34"/>
                  <a:gd name="T19" fmla="*/ 46 h 46"/>
                  <a:gd name="T20" fmla="*/ 19 w 34"/>
                  <a:gd name="T21" fmla="*/ 37 h 46"/>
                  <a:gd name="T22" fmla="*/ 14 w 34"/>
                  <a:gd name="T23" fmla="*/ 36 h 46"/>
                  <a:gd name="T24" fmla="*/ 9 w 34"/>
                  <a:gd name="T25" fmla="*/ 31 h 46"/>
                  <a:gd name="T26" fmla="*/ 7 w 34"/>
                  <a:gd name="T27" fmla="*/ 23 h 46"/>
                  <a:gd name="T28" fmla="*/ 8 w 34"/>
                  <a:gd name="T29" fmla="*/ 14 h 46"/>
                  <a:gd name="T30" fmla="*/ 10 w 34"/>
                  <a:gd name="T31" fmla="*/ 10 h 46"/>
                  <a:gd name="T32" fmla="*/ 13 w 34"/>
                  <a:gd name="T33" fmla="*/ 9 h 46"/>
                  <a:gd name="T34" fmla="*/ 18 w 34"/>
                  <a:gd name="T35" fmla="*/ 12 h 46"/>
                  <a:gd name="T36" fmla="*/ 27 w 34"/>
                  <a:gd name="T37" fmla="*/ 21 h 46"/>
                  <a:gd name="T38" fmla="*/ 32 w 34"/>
                  <a:gd name="T39" fmla="*/ 22 h 46"/>
                  <a:gd name="T40" fmla="*/ 27 w 34"/>
                  <a:gd name="T41" fmla="*/ 21 h 46"/>
                  <a:gd name="T42" fmla="*/ 30 w 34"/>
                  <a:gd name="T43" fmla="*/ 23 h 46"/>
                  <a:gd name="T44" fmla="*/ 33 w 34"/>
                  <a:gd name="T45" fmla="*/ 22 h 46"/>
                  <a:gd name="T46" fmla="*/ 34 w 34"/>
                  <a:gd name="T47" fmla="*/ 20 h 46"/>
                  <a:gd name="T48" fmla="*/ 34 w 34"/>
                  <a:gd name="T49" fmla="*/ 16 h 46"/>
                  <a:gd name="T50" fmla="*/ 30 w 34"/>
                  <a:gd name="T51"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 h="46">
                    <a:moveTo>
                      <a:pt x="30" y="15"/>
                    </a:moveTo>
                    <a:lnTo>
                      <a:pt x="34" y="16"/>
                    </a:lnTo>
                    <a:lnTo>
                      <a:pt x="23" y="5"/>
                    </a:lnTo>
                    <a:lnTo>
                      <a:pt x="13" y="0"/>
                    </a:lnTo>
                    <a:lnTo>
                      <a:pt x="3" y="6"/>
                    </a:lnTo>
                    <a:lnTo>
                      <a:pt x="1" y="14"/>
                    </a:lnTo>
                    <a:lnTo>
                      <a:pt x="0" y="23"/>
                    </a:lnTo>
                    <a:lnTo>
                      <a:pt x="2" y="33"/>
                    </a:lnTo>
                    <a:lnTo>
                      <a:pt x="9" y="43"/>
                    </a:lnTo>
                    <a:lnTo>
                      <a:pt x="19" y="46"/>
                    </a:lnTo>
                    <a:lnTo>
                      <a:pt x="19" y="37"/>
                    </a:lnTo>
                    <a:lnTo>
                      <a:pt x="14" y="36"/>
                    </a:lnTo>
                    <a:lnTo>
                      <a:pt x="9" y="31"/>
                    </a:lnTo>
                    <a:lnTo>
                      <a:pt x="7" y="23"/>
                    </a:lnTo>
                    <a:lnTo>
                      <a:pt x="8" y="14"/>
                    </a:lnTo>
                    <a:lnTo>
                      <a:pt x="10" y="10"/>
                    </a:lnTo>
                    <a:lnTo>
                      <a:pt x="13" y="9"/>
                    </a:lnTo>
                    <a:lnTo>
                      <a:pt x="18" y="12"/>
                    </a:lnTo>
                    <a:lnTo>
                      <a:pt x="27" y="21"/>
                    </a:lnTo>
                    <a:lnTo>
                      <a:pt x="32" y="22"/>
                    </a:lnTo>
                    <a:lnTo>
                      <a:pt x="27" y="21"/>
                    </a:lnTo>
                    <a:lnTo>
                      <a:pt x="30" y="23"/>
                    </a:lnTo>
                    <a:lnTo>
                      <a:pt x="33" y="22"/>
                    </a:lnTo>
                    <a:lnTo>
                      <a:pt x="34" y="20"/>
                    </a:lnTo>
                    <a:lnTo>
                      <a:pt x="34" y="16"/>
                    </a:lnTo>
                    <a:lnTo>
                      <a:pt x="3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19" name="Freeform 623"/>
              <p:cNvSpPr>
                <a:spLocks noChangeAspect="1"/>
              </p:cNvSpPr>
              <p:nvPr/>
            </p:nvSpPr>
            <p:spPr bwMode="auto">
              <a:xfrm>
                <a:off x="898" y="667"/>
                <a:ext cx="14" cy="19"/>
              </a:xfrm>
              <a:custGeom>
                <a:avLst/>
                <a:gdLst>
                  <a:gd name="T0" fmla="*/ 25 w 29"/>
                  <a:gd name="T1" fmla="*/ 8 h 38"/>
                  <a:gd name="T2" fmla="*/ 21 w 29"/>
                  <a:gd name="T3" fmla="*/ 7 h 38"/>
                  <a:gd name="T4" fmla="*/ 22 w 29"/>
                  <a:gd name="T5" fmla="*/ 14 h 38"/>
                  <a:gd name="T6" fmla="*/ 16 w 29"/>
                  <a:gd name="T7" fmla="*/ 22 h 38"/>
                  <a:gd name="T8" fmla="*/ 7 w 29"/>
                  <a:gd name="T9" fmla="*/ 26 h 38"/>
                  <a:gd name="T10" fmla="*/ 0 w 29"/>
                  <a:gd name="T11" fmla="*/ 31 h 38"/>
                  <a:gd name="T12" fmla="*/ 2 w 29"/>
                  <a:gd name="T13" fmla="*/ 38 h 38"/>
                  <a:gd name="T14" fmla="*/ 11 w 29"/>
                  <a:gd name="T15" fmla="*/ 33 h 38"/>
                  <a:gd name="T16" fmla="*/ 21 w 29"/>
                  <a:gd name="T17" fmla="*/ 26 h 38"/>
                  <a:gd name="T18" fmla="*/ 29 w 29"/>
                  <a:gd name="T19" fmla="*/ 16 h 38"/>
                  <a:gd name="T20" fmla="*/ 27 w 29"/>
                  <a:gd name="T21" fmla="*/ 2 h 38"/>
                  <a:gd name="T22" fmla="*/ 23 w 29"/>
                  <a:gd name="T23" fmla="*/ 1 h 38"/>
                  <a:gd name="T24" fmla="*/ 27 w 29"/>
                  <a:gd name="T25" fmla="*/ 2 h 38"/>
                  <a:gd name="T26" fmla="*/ 25 w 29"/>
                  <a:gd name="T27" fmla="*/ 0 h 38"/>
                  <a:gd name="T28" fmla="*/ 23 w 29"/>
                  <a:gd name="T29" fmla="*/ 1 h 38"/>
                  <a:gd name="T30" fmla="*/ 21 w 29"/>
                  <a:gd name="T31" fmla="*/ 3 h 38"/>
                  <a:gd name="T32" fmla="*/ 21 w 29"/>
                  <a:gd name="T33" fmla="*/ 7 h 38"/>
                  <a:gd name="T34" fmla="*/ 25 w 29"/>
                  <a:gd name="T35"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8">
                    <a:moveTo>
                      <a:pt x="25" y="8"/>
                    </a:moveTo>
                    <a:lnTo>
                      <a:pt x="21" y="7"/>
                    </a:lnTo>
                    <a:lnTo>
                      <a:pt x="22" y="14"/>
                    </a:lnTo>
                    <a:lnTo>
                      <a:pt x="16" y="22"/>
                    </a:lnTo>
                    <a:lnTo>
                      <a:pt x="7" y="26"/>
                    </a:lnTo>
                    <a:lnTo>
                      <a:pt x="0" y="31"/>
                    </a:lnTo>
                    <a:lnTo>
                      <a:pt x="2" y="38"/>
                    </a:lnTo>
                    <a:lnTo>
                      <a:pt x="11" y="33"/>
                    </a:lnTo>
                    <a:lnTo>
                      <a:pt x="21" y="26"/>
                    </a:lnTo>
                    <a:lnTo>
                      <a:pt x="29" y="16"/>
                    </a:lnTo>
                    <a:lnTo>
                      <a:pt x="27" y="2"/>
                    </a:lnTo>
                    <a:lnTo>
                      <a:pt x="23" y="1"/>
                    </a:lnTo>
                    <a:lnTo>
                      <a:pt x="27" y="2"/>
                    </a:lnTo>
                    <a:lnTo>
                      <a:pt x="25" y="0"/>
                    </a:lnTo>
                    <a:lnTo>
                      <a:pt x="23" y="1"/>
                    </a:lnTo>
                    <a:lnTo>
                      <a:pt x="21" y="3"/>
                    </a:lnTo>
                    <a:lnTo>
                      <a:pt x="21" y="7"/>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0" name="Freeform 624"/>
              <p:cNvSpPr>
                <a:spLocks noChangeAspect="1"/>
              </p:cNvSpPr>
              <p:nvPr/>
            </p:nvSpPr>
            <p:spPr bwMode="auto">
              <a:xfrm>
                <a:off x="896" y="655"/>
                <a:ext cx="15" cy="17"/>
              </a:xfrm>
              <a:custGeom>
                <a:avLst/>
                <a:gdLst>
                  <a:gd name="T0" fmla="*/ 0 w 30"/>
                  <a:gd name="T1" fmla="*/ 4 h 34"/>
                  <a:gd name="T2" fmla="*/ 0 w 30"/>
                  <a:gd name="T3" fmla="*/ 4 h 34"/>
                  <a:gd name="T4" fmla="*/ 4 w 30"/>
                  <a:gd name="T5" fmla="*/ 20 h 34"/>
                  <a:gd name="T6" fmla="*/ 11 w 30"/>
                  <a:gd name="T7" fmla="*/ 31 h 34"/>
                  <a:gd name="T8" fmla="*/ 21 w 30"/>
                  <a:gd name="T9" fmla="*/ 34 h 34"/>
                  <a:gd name="T10" fmla="*/ 30 w 30"/>
                  <a:gd name="T11" fmla="*/ 33 h 34"/>
                  <a:gd name="T12" fmla="*/ 28 w 30"/>
                  <a:gd name="T13" fmla="*/ 26 h 34"/>
                  <a:gd name="T14" fmla="*/ 21 w 30"/>
                  <a:gd name="T15" fmla="*/ 27 h 34"/>
                  <a:gd name="T16" fmla="*/ 15 w 30"/>
                  <a:gd name="T17" fmla="*/ 24 h 34"/>
                  <a:gd name="T18" fmla="*/ 11 w 30"/>
                  <a:gd name="T19" fmla="*/ 18 h 34"/>
                  <a:gd name="T20" fmla="*/ 9 w 30"/>
                  <a:gd name="T21" fmla="*/ 4 h 34"/>
                  <a:gd name="T22" fmla="*/ 9 w 30"/>
                  <a:gd name="T23" fmla="*/ 4 h 34"/>
                  <a:gd name="T24" fmla="*/ 9 w 30"/>
                  <a:gd name="T25" fmla="*/ 4 h 34"/>
                  <a:gd name="T26" fmla="*/ 8 w 30"/>
                  <a:gd name="T27" fmla="*/ 1 h 34"/>
                  <a:gd name="T28" fmla="*/ 5 w 30"/>
                  <a:gd name="T29" fmla="*/ 0 h 34"/>
                  <a:gd name="T30" fmla="*/ 1 w 30"/>
                  <a:gd name="T31" fmla="*/ 1 h 34"/>
                  <a:gd name="T32" fmla="*/ 0 w 30"/>
                  <a:gd name="T33"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4">
                    <a:moveTo>
                      <a:pt x="0" y="4"/>
                    </a:moveTo>
                    <a:lnTo>
                      <a:pt x="0" y="4"/>
                    </a:lnTo>
                    <a:lnTo>
                      <a:pt x="4" y="20"/>
                    </a:lnTo>
                    <a:lnTo>
                      <a:pt x="11" y="31"/>
                    </a:lnTo>
                    <a:lnTo>
                      <a:pt x="21" y="34"/>
                    </a:lnTo>
                    <a:lnTo>
                      <a:pt x="30" y="33"/>
                    </a:lnTo>
                    <a:lnTo>
                      <a:pt x="28" y="26"/>
                    </a:lnTo>
                    <a:lnTo>
                      <a:pt x="21" y="27"/>
                    </a:lnTo>
                    <a:lnTo>
                      <a:pt x="15" y="24"/>
                    </a:lnTo>
                    <a:lnTo>
                      <a:pt x="11" y="18"/>
                    </a:lnTo>
                    <a:lnTo>
                      <a:pt x="9" y="4"/>
                    </a:lnTo>
                    <a:lnTo>
                      <a:pt x="9" y="4"/>
                    </a:lnTo>
                    <a:lnTo>
                      <a:pt x="9" y="4"/>
                    </a:lnTo>
                    <a:lnTo>
                      <a:pt x="8" y="1"/>
                    </a:lnTo>
                    <a:lnTo>
                      <a:pt x="5" y="0"/>
                    </a:lnTo>
                    <a:lnTo>
                      <a:pt x="1" y="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1" name="Freeform 625"/>
              <p:cNvSpPr>
                <a:spLocks noChangeAspect="1"/>
              </p:cNvSpPr>
              <p:nvPr/>
            </p:nvSpPr>
            <p:spPr bwMode="auto">
              <a:xfrm>
                <a:off x="794" y="804"/>
                <a:ext cx="26" cy="18"/>
              </a:xfrm>
              <a:custGeom>
                <a:avLst/>
                <a:gdLst>
                  <a:gd name="T0" fmla="*/ 0 w 50"/>
                  <a:gd name="T1" fmla="*/ 35 h 35"/>
                  <a:gd name="T2" fmla="*/ 9 w 50"/>
                  <a:gd name="T3" fmla="*/ 32 h 35"/>
                  <a:gd name="T4" fmla="*/ 16 w 50"/>
                  <a:gd name="T5" fmla="*/ 28 h 35"/>
                  <a:gd name="T6" fmla="*/ 20 w 50"/>
                  <a:gd name="T7" fmla="*/ 23 h 35"/>
                  <a:gd name="T8" fmla="*/ 24 w 50"/>
                  <a:gd name="T9" fmla="*/ 18 h 35"/>
                  <a:gd name="T10" fmla="*/ 28 w 50"/>
                  <a:gd name="T11" fmla="*/ 14 h 35"/>
                  <a:gd name="T12" fmla="*/ 36 w 50"/>
                  <a:gd name="T13" fmla="*/ 10 h 35"/>
                  <a:gd name="T14" fmla="*/ 43 w 50"/>
                  <a:gd name="T15" fmla="*/ 6 h 35"/>
                  <a:gd name="T16" fmla="*/ 47 w 50"/>
                  <a:gd name="T17" fmla="*/ 0 h 35"/>
                  <a:gd name="T18" fmla="*/ 49 w 50"/>
                  <a:gd name="T19" fmla="*/ 0 h 35"/>
                  <a:gd name="T20" fmla="*/ 50 w 50"/>
                  <a:gd name="T21" fmla="*/ 6 h 35"/>
                  <a:gd name="T22" fmla="*/ 47 w 50"/>
                  <a:gd name="T23" fmla="*/ 14 h 35"/>
                  <a:gd name="T24" fmla="*/ 42 w 50"/>
                  <a:gd name="T25" fmla="*/ 20 h 35"/>
                  <a:gd name="T26" fmla="*/ 39 w 50"/>
                  <a:gd name="T27" fmla="*/ 23 h 35"/>
                  <a:gd name="T28" fmla="*/ 36 w 50"/>
                  <a:gd name="T29" fmla="*/ 28 h 35"/>
                  <a:gd name="T30" fmla="*/ 35 w 50"/>
                  <a:gd name="T31" fmla="*/ 32 h 35"/>
                  <a:gd name="T32" fmla="*/ 31 w 50"/>
                  <a:gd name="T33" fmla="*/ 35 h 35"/>
                  <a:gd name="T34" fmla="*/ 25 w 50"/>
                  <a:gd name="T35" fmla="*/ 35 h 35"/>
                  <a:gd name="T36" fmla="*/ 17 w 50"/>
                  <a:gd name="T37" fmla="*/ 35 h 35"/>
                  <a:gd name="T38" fmla="*/ 8 w 50"/>
                  <a:gd name="T39" fmla="*/ 35 h 35"/>
                  <a:gd name="T40" fmla="*/ 0 w 50"/>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35">
                    <a:moveTo>
                      <a:pt x="0" y="35"/>
                    </a:moveTo>
                    <a:lnTo>
                      <a:pt x="9" y="32"/>
                    </a:lnTo>
                    <a:lnTo>
                      <a:pt x="16" y="28"/>
                    </a:lnTo>
                    <a:lnTo>
                      <a:pt x="20" y="23"/>
                    </a:lnTo>
                    <a:lnTo>
                      <a:pt x="24" y="18"/>
                    </a:lnTo>
                    <a:lnTo>
                      <a:pt x="28" y="14"/>
                    </a:lnTo>
                    <a:lnTo>
                      <a:pt x="36" y="10"/>
                    </a:lnTo>
                    <a:lnTo>
                      <a:pt x="43" y="6"/>
                    </a:lnTo>
                    <a:lnTo>
                      <a:pt x="47" y="0"/>
                    </a:lnTo>
                    <a:lnTo>
                      <a:pt x="49" y="0"/>
                    </a:lnTo>
                    <a:lnTo>
                      <a:pt x="50" y="6"/>
                    </a:lnTo>
                    <a:lnTo>
                      <a:pt x="47" y="14"/>
                    </a:lnTo>
                    <a:lnTo>
                      <a:pt x="42" y="20"/>
                    </a:lnTo>
                    <a:lnTo>
                      <a:pt x="39" y="23"/>
                    </a:lnTo>
                    <a:lnTo>
                      <a:pt x="36" y="28"/>
                    </a:lnTo>
                    <a:lnTo>
                      <a:pt x="35" y="32"/>
                    </a:lnTo>
                    <a:lnTo>
                      <a:pt x="31" y="35"/>
                    </a:lnTo>
                    <a:lnTo>
                      <a:pt x="25" y="35"/>
                    </a:lnTo>
                    <a:lnTo>
                      <a:pt x="17" y="35"/>
                    </a:lnTo>
                    <a:lnTo>
                      <a:pt x="8" y="35"/>
                    </a:lnTo>
                    <a:lnTo>
                      <a:pt x="0" y="35"/>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2" name="Freeform 626"/>
              <p:cNvSpPr>
                <a:spLocks noChangeAspect="1"/>
              </p:cNvSpPr>
              <p:nvPr/>
            </p:nvSpPr>
            <p:spPr bwMode="auto">
              <a:xfrm>
                <a:off x="794" y="813"/>
                <a:ext cx="14" cy="10"/>
              </a:xfrm>
              <a:custGeom>
                <a:avLst/>
                <a:gdLst>
                  <a:gd name="T0" fmla="*/ 20 w 27"/>
                  <a:gd name="T1" fmla="*/ 1 h 22"/>
                  <a:gd name="T2" fmla="*/ 20 w 27"/>
                  <a:gd name="T3" fmla="*/ 0 h 22"/>
                  <a:gd name="T4" fmla="*/ 17 w 27"/>
                  <a:gd name="T5" fmla="*/ 5 h 22"/>
                  <a:gd name="T6" fmla="*/ 13 w 27"/>
                  <a:gd name="T7" fmla="*/ 8 h 22"/>
                  <a:gd name="T8" fmla="*/ 8 w 27"/>
                  <a:gd name="T9" fmla="*/ 13 h 22"/>
                  <a:gd name="T10" fmla="*/ 0 w 27"/>
                  <a:gd name="T11" fmla="*/ 15 h 22"/>
                  <a:gd name="T12" fmla="*/ 0 w 27"/>
                  <a:gd name="T13" fmla="*/ 22 h 22"/>
                  <a:gd name="T14" fmla="*/ 10 w 27"/>
                  <a:gd name="T15" fmla="*/ 20 h 22"/>
                  <a:gd name="T16" fmla="*/ 18 w 27"/>
                  <a:gd name="T17" fmla="*/ 15 h 22"/>
                  <a:gd name="T18" fmla="*/ 24 w 27"/>
                  <a:gd name="T19" fmla="*/ 9 h 22"/>
                  <a:gd name="T20" fmla="*/ 27 w 27"/>
                  <a:gd name="T21" fmla="*/ 5 h 22"/>
                  <a:gd name="T22" fmla="*/ 27 w 27"/>
                  <a:gd name="T23" fmla="*/ 4 h 22"/>
                  <a:gd name="T24" fmla="*/ 20 w 27"/>
                  <a:gd name="T25"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2">
                    <a:moveTo>
                      <a:pt x="20" y="1"/>
                    </a:moveTo>
                    <a:lnTo>
                      <a:pt x="20" y="0"/>
                    </a:lnTo>
                    <a:lnTo>
                      <a:pt x="17" y="5"/>
                    </a:lnTo>
                    <a:lnTo>
                      <a:pt x="13" y="8"/>
                    </a:lnTo>
                    <a:lnTo>
                      <a:pt x="8" y="13"/>
                    </a:lnTo>
                    <a:lnTo>
                      <a:pt x="0" y="15"/>
                    </a:lnTo>
                    <a:lnTo>
                      <a:pt x="0" y="22"/>
                    </a:lnTo>
                    <a:lnTo>
                      <a:pt x="10" y="20"/>
                    </a:lnTo>
                    <a:lnTo>
                      <a:pt x="18" y="15"/>
                    </a:lnTo>
                    <a:lnTo>
                      <a:pt x="24" y="9"/>
                    </a:lnTo>
                    <a:lnTo>
                      <a:pt x="27" y="5"/>
                    </a:lnTo>
                    <a:lnTo>
                      <a:pt x="27" y="4"/>
                    </a:lnTo>
                    <a:lnTo>
                      <a:pt x="2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3" name="Freeform 627"/>
              <p:cNvSpPr>
                <a:spLocks noChangeAspect="1"/>
              </p:cNvSpPr>
              <p:nvPr/>
            </p:nvSpPr>
            <p:spPr bwMode="auto">
              <a:xfrm>
                <a:off x="805" y="802"/>
                <a:ext cx="15" cy="12"/>
              </a:xfrm>
              <a:custGeom>
                <a:avLst/>
                <a:gdLst>
                  <a:gd name="T0" fmla="*/ 24 w 31"/>
                  <a:gd name="T1" fmla="*/ 3 h 25"/>
                  <a:gd name="T2" fmla="*/ 22 w 31"/>
                  <a:gd name="T3" fmla="*/ 5 h 25"/>
                  <a:gd name="T4" fmla="*/ 21 w 31"/>
                  <a:gd name="T5" fmla="*/ 8 h 25"/>
                  <a:gd name="T6" fmla="*/ 15 w 31"/>
                  <a:gd name="T7" fmla="*/ 12 h 25"/>
                  <a:gd name="T8" fmla="*/ 6 w 31"/>
                  <a:gd name="T9" fmla="*/ 15 h 25"/>
                  <a:gd name="T10" fmla="*/ 0 w 31"/>
                  <a:gd name="T11" fmla="*/ 22 h 25"/>
                  <a:gd name="T12" fmla="*/ 7 w 31"/>
                  <a:gd name="T13" fmla="*/ 25 h 25"/>
                  <a:gd name="T14" fmla="*/ 11 w 31"/>
                  <a:gd name="T15" fmla="*/ 22 h 25"/>
                  <a:gd name="T16" fmla="*/ 18 w 31"/>
                  <a:gd name="T17" fmla="*/ 19 h 25"/>
                  <a:gd name="T18" fmla="*/ 26 w 31"/>
                  <a:gd name="T19" fmla="*/ 13 h 25"/>
                  <a:gd name="T20" fmla="*/ 31 w 31"/>
                  <a:gd name="T21" fmla="*/ 5 h 25"/>
                  <a:gd name="T22" fmla="*/ 29 w 31"/>
                  <a:gd name="T23" fmla="*/ 7 h 25"/>
                  <a:gd name="T24" fmla="*/ 31 w 31"/>
                  <a:gd name="T25" fmla="*/ 5 h 25"/>
                  <a:gd name="T26" fmla="*/ 30 w 31"/>
                  <a:gd name="T27" fmla="*/ 2 h 25"/>
                  <a:gd name="T28" fmla="*/ 27 w 31"/>
                  <a:gd name="T29" fmla="*/ 0 h 25"/>
                  <a:gd name="T30" fmla="*/ 23 w 31"/>
                  <a:gd name="T31" fmla="*/ 2 h 25"/>
                  <a:gd name="T32" fmla="*/ 22 w 31"/>
                  <a:gd name="T33" fmla="*/ 5 h 25"/>
                  <a:gd name="T34" fmla="*/ 24 w 31"/>
                  <a:gd name="T3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25">
                    <a:moveTo>
                      <a:pt x="24" y="3"/>
                    </a:moveTo>
                    <a:lnTo>
                      <a:pt x="22" y="5"/>
                    </a:lnTo>
                    <a:lnTo>
                      <a:pt x="21" y="8"/>
                    </a:lnTo>
                    <a:lnTo>
                      <a:pt x="15" y="12"/>
                    </a:lnTo>
                    <a:lnTo>
                      <a:pt x="6" y="15"/>
                    </a:lnTo>
                    <a:lnTo>
                      <a:pt x="0" y="22"/>
                    </a:lnTo>
                    <a:lnTo>
                      <a:pt x="7" y="25"/>
                    </a:lnTo>
                    <a:lnTo>
                      <a:pt x="11" y="22"/>
                    </a:lnTo>
                    <a:lnTo>
                      <a:pt x="18" y="19"/>
                    </a:lnTo>
                    <a:lnTo>
                      <a:pt x="26" y="13"/>
                    </a:lnTo>
                    <a:lnTo>
                      <a:pt x="31" y="5"/>
                    </a:lnTo>
                    <a:lnTo>
                      <a:pt x="29" y="7"/>
                    </a:lnTo>
                    <a:lnTo>
                      <a:pt x="31" y="5"/>
                    </a:lnTo>
                    <a:lnTo>
                      <a:pt x="30" y="2"/>
                    </a:lnTo>
                    <a:lnTo>
                      <a:pt x="27" y="0"/>
                    </a:lnTo>
                    <a:lnTo>
                      <a:pt x="23" y="2"/>
                    </a:lnTo>
                    <a:lnTo>
                      <a:pt x="22" y="5"/>
                    </a:lnTo>
                    <a:lnTo>
                      <a:pt x="2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4" name="Freeform 628"/>
              <p:cNvSpPr>
                <a:spLocks noChangeAspect="1"/>
              </p:cNvSpPr>
              <p:nvPr/>
            </p:nvSpPr>
            <p:spPr bwMode="auto">
              <a:xfrm>
                <a:off x="814" y="803"/>
                <a:ext cx="7" cy="13"/>
              </a:xfrm>
              <a:custGeom>
                <a:avLst/>
                <a:gdLst>
                  <a:gd name="T0" fmla="*/ 4 w 14"/>
                  <a:gd name="T1" fmla="*/ 25 h 25"/>
                  <a:gd name="T2" fmla="*/ 3 w 14"/>
                  <a:gd name="T3" fmla="*/ 25 h 25"/>
                  <a:gd name="T4" fmla="*/ 10 w 14"/>
                  <a:gd name="T5" fmla="*/ 18 h 25"/>
                  <a:gd name="T6" fmla="*/ 14 w 14"/>
                  <a:gd name="T7" fmla="*/ 8 h 25"/>
                  <a:gd name="T8" fmla="*/ 12 w 14"/>
                  <a:gd name="T9" fmla="*/ 0 h 25"/>
                  <a:gd name="T10" fmla="*/ 4 w 14"/>
                  <a:gd name="T11" fmla="*/ 0 h 25"/>
                  <a:gd name="T12" fmla="*/ 9 w 14"/>
                  <a:gd name="T13" fmla="*/ 4 h 25"/>
                  <a:gd name="T14" fmla="*/ 6 w 14"/>
                  <a:gd name="T15" fmla="*/ 4 h 25"/>
                  <a:gd name="T16" fmla="*/ 7 w 14"/>
                  <a:gd name="T17" fmla="*/ 8 h 25"/>
                  <a:gd name="T18" fmla="*/ 3 w 14"/>
                  <a:gd name="T19" fmla="*/ 13 h 25"/>
                  <a:gd name="T20" fmla="*/ 1 w 14"/>
                  <a:gd name="T21" fmla="*/ 18 h 25"/>
                  <a:gd name="T22" fmla="*/ 0 w 14"/>
                  <a:gd name="T23" fmla="*/ 18 h 25"/>
                  <a:gd name="T24" fmla="*/ 4 w 14"/>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5">
                    <a:moveTo>
                      <a:pt x="4" y="25"/>
                    </a:moveTo>
                    <a:lnTo>
                      <a:pt x="3" y="25"/>
                    </a:lnTo>
                    <a:lnTo>
                      <a:pt x="10" y="18"/>
                    </a:lnTo>
                    <a:lnTo>
                      <a:pt x="14" y="8"/>
                    </a:lnTo>
                    <a:lnTo>
                      <a:pt x="12" y="0"/>
                    </a:lnTo>
                    <a:lnTo>
                      <a:pt x="4" y="0"/>
                    </a:lnTo>
                    <a:lnTo>
                      <a:pt x="9" y="4"/>
                    </a:lnTo>
                    <a:lnTo>
                      <a:pt x="6" y="4"/>
                    </a:lnTo>
                    <a:lnTo>
                      <a:pt x="7" y="8"/>
                    </a:lnTo>
                    <a:lnTo>
                      <a:pt x="3" y="13"/>
                    </a:lnTo>
                    <a:lnTo>
                      <a:pt x="1" y="18"/>
                    </a:lnTo>
                    <a:lnTo>
                      <a:pt x="0" y="18"/>
                    </a:lnTo>
                    <a:lnTo>
                      <a:pt x="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5" name="Freeform 629"/>
              <p:cNvSpPr>
                <a:spLocks noChangeAspect="1"/>
              </p:cNvSpPr>
              <p:nvPr/>
            </p:nvSpPr>
            <p:spPr bwMode="auto">
              <a:xfrm>
                <a:off x="809" y="813"/>
                <a:ext cx="8" cy="10"/>
              </a:xfrm>
              <a:custGeom>
                <a:avLst/>
                <a:gdLst>
                  <a:gd name="T0" fmla="*/ 2 w 15"/>
                  <a:gd name="T1" fmla="*/ 22 h 22"/>
                  <a:gd name="T2" fmla="*/ 3 w 15"/>
                  <a:gd name="T3" fmla="*/ 22 h 22"/>
                  <a:gd name="T4" fmla="*/ 10 w 15"/>
                  <a:gd name="T5" fmla="*/ 19 h 22"/>
                  <a:gd name="T6" fmla="*/ 11 w 15"/>
                  <a:gd name="T7" fmla="*/ 13 h 22"/>
                  <a:gd name="T8" fmla="*/ 13 w 15"/>
                  <a:gd name="T9" fmla="*/ 9 h 22"/>
                  <a:gd name="T10" fmla="*/ 15 w 15"/>
                  <a:gd name="T11" fmla="*/ 7 h 22"/>
                  <a:gd name="T12" fmla="*/ 11 w 15"/>
                  <a:gd name="T13" fmla="*/ 0 h 22"/>
                  <a:gd name="T14" fmla="*/ 6 w 15"/>
                  <a:gd name="T15" fmla="*/ 5 h 22"/>
                  <a:gd name="T16" fmla="*/ 4 w 15"/>
                  <a:gd name="T17" fmla="*/ 10 h 22"/>
                  <a:gd name="T18" fmla="*/ 3 w 15"/>
                  <a:gd name="T19" fmla="*/ 14 h 22"/>
                  <a:gd name="T20" fmla="*/ 0 w 15"/>
                  <a:gd name="T21" fmla="*/ 15 h 22"/>
                  <a:gd name="T22" fmla="*/ 2 w 15"/>
                  <a:gd name="T23" fmla="*/ 15 h 22"/>
                  <a:gd name="T24" fmla="*/ 2 w 15"/>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2">
                    <a:moveTo>
                      <a:pt x="2" y="22"/>
                    </a:moveTo>
                    <a:lnTo>
                      <a:pt x="3" y="22"/>
                    </a:lnTo>
                    <a:lnTo>
                      <a:pt x="10" y="19"/>
                    </a:lnTo>
                    <a:lnTo>
                      <a:pt x="11" y="13"/>
                    </a:lnTo>
                    <a:lnTo>
                      <a:pt x="13" y="9"/>
                    </a:lnTo>
                    <a:lnTo>
                      <a:pt x="15" y="7"/>
                    </a:lnTo>
                    <a:lnTo>
                      <a:pt x="11" y="0"/>
                    </a:lnTo>
                    <a:lnTo>
                      <a:pt x="6" y="5"/>
                    </a:lnTo>
                    <a:lnTo>
                      <a:pt x="4" y="10"/>
                    </a:lnTo>
                    <a:lnTo>
                      <a:pt x="3" y="14"/>
                    </a:lnTo>
                    <a:lnTo>
                      <a:pt x="0" y="15"/>
                    </a:lnTo>
                    <a:lnTo>
                      <a:pt x="2" y="15"/>
                    </a:lnTo>
                    <a:lnTo>
                      <a:pt x="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6" name="Freeform 630"/>
              <p:cNvSpPr>
                <a:spLocks noChangeAspect="1"/>
              </p:cNvSpPr>
              <p:nvPr/>
            </p:nvSpPr>
            <p:spPr bwMode="auto">
              <a:xfrm>
                <a:off x="792" y="819"/>
                <a:ext cx="18" cy="5"/>
              </a:xfrm>
              <a:custGeom>
                <a:avLst/>
                <a:gdLst>
                  <a:gd name="T0" fmla="*/ 5 w 36"/>
                  <a:gd name="T1" fmla="*/ 1 h 9"/>
                  <a:gd name="T2" fmla="*/ 5 w 36"/>
                  <a:gd name="T3" fmla="*/ 9 h 9"/>
                  <a:gd name="T4" fmla="*/ 13 w 36"/>
                  <a:gd name="T5" fmla="*/ 9 h 9"/>
                  <a:gd name="T6" fmla="*/ 22 w 36"/>
                  <a:gd name="T7" fmla="*/ 9 h 9"/>
                  <a:gd name="T8" fmla="*/ 30 w 36"/>
                  <a:gd name="T9" fmla="*/ 9 h 9"/>
                  <a:gd name="T10" fmla="*/ 36 w 36"/>
                  <a:gd name="T11" fmla="*/ 8 h 9"/>
                  <a:gd name="T12" fmla="*/ 36 w 36"/>
                  <a:gd name="T13" fmla="*/ 1 h 9"/>
                  <a:gd name="T14" fmla="*/ 30 w 36"/>
                  <a:gd name="T15" fmla="*/ 0 h 9"/>
                  <a:gd name="T16" fmla="*/ 22 w 36"/>
                  <a:gd name="T17" fmla="*/ 0 h 9"/>
                  <a:gd name="T18" fmla="*/ 13 w 36"/>
                  <a:gd name="T19" fmla="*/ 0 h 9"/>
                  <a:gd name="T20" fmla="*/ 5 w 36"/>
                  <a:gd name="T21" fmla="*/ 0 h 9"/>
                  <a:gd name="T22" fmla="*/ 5 w 36"/>
                  <a:gd name="T23" fmla="*/ 8 h 9"/>
                  <a:gd name="T24" fmla="*/ 5 w 36"/>
                  <a:gd name="T25" fmla="*/ 0 h 9"/>
                  <a:gd name="T26" fmla="*/ 1 w 36"/>
                  <a:gd name="T27" fmla="*/ 1 h 9"/>
                  <a:gd name="T28" fmla="*/ 0 w 36"/>
                  <a:gd name="T29" fmla="*/ 5 h 9"/>
                  <a:gd name="T30" fmla="*/ 1 w 36"/>
                  <a:gd name="T31" fmla="*/ 8 h 9"/>
                  <a:gd name="T32" fmla="*/ 5 w 36"/>
                  <a:gd name="T33" fmla="*/ 9 h 9"/>
                  <a:gd name="T34" fmla="*/ 5 w 36"/>
                  <a:gd name="T3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9">
                    <a:moveTo>
                      <a:pt x="5" y="1"/>
                    </a:moveTo>
                    <a:lnTo>
                      <a:pt x="5" y="9"/>
                    </a:lnTo>
                    <a:lnTo>
                      <a:pt x="13" y="9"/>
                    </a:lnTo>
                    <a:lnTo>
                      <a:pt x="22" y="9"/>
                    </a:lnTo>
                    <a:lnTo>
                      <a:pt x="30" y="9"/>
                    </a:lnTo>
                    <a:lnTo>
                      <a:pt x="36" y="8"/>
                    </a:lnTo>
                    <a:lnTo>
                      <a:pt x="36" y="1"/>
                    </a:lnTo>
                    <a:lnTo>
                      <a:pt x="30" y="0"/>
                    </a:lnTo>
                    <a:lnTo>
                      <a:pt x="22" y="0"/>
                    </a:lnTo>
                    <a:lnTo>
                      <a:pt x="13" y="0"/>
                    </a:lnTo>
                    <a:lnTo>
                      <a:pt x="5" y="0"/>
                    </a:lnTo>
                    <a:lnTo>
                      <a:pt x="5" y="8"/>
                    </a:lnTo>
                    <a:lnTo>
                      <a:pt x="5" y="0"/>
                    </a:lnTo>
                    <a:lnTo>
                      <a:pt x="1" y="1"/>
                    </a:lnTo>
                    <a:lnTo>
                      <a:pt x="0" y="5"/>
                    </a:lnTo>
                    <a:lnTo>
                      <a:pt x="1" y="8"/>
                    </a:lnTo>
                    <a:lnTo>
                      <a:pt x="5" y="9"/>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7" name="Freeform 631"/>
              <p:cNvSpPr>
                <a:spLocks noChangeAspect="1"/>
              </p:cNvSpPr>
              <p:nvPr/>
            </p:nvSpPr>
            <p:spPr bwMode="auto">
              <a:xfrm>
                <a:off x="731" y="654"/>
                <a:ext cx="20" cy="32"/>
              </a:xfrm>
              <a:custGeom>
                <a:avLst/>
                <a:gdLst>
                  <a:gd name="T0" fmla="*/ 26 w 40"/>
                  <a:gd name="T1" fmla="*/ 65 h 65"/>
                  <a:gd name="T2" fmla="*/ 16 w 40"/>
                  <a:gd name="T3" fmla="*/ 59 h 65"/>
                  <a:gd name="T4" fmla="*/ 8 w 40"/>
                  <a:gd name="T5" fmla="*/ 51 h 65"/>
                  <a:gd name="T6" fmla="*/ 4 w 40"/>
                  <a:gd name="T7" fmla="*/ 41 h 65"/>
                  <a:gd name="T8" fmla="*/ 7 w 40"/>
                  <a:gd name="T9" fmla="*/ 30 h 65"/>
                  <a:gd name="T10" fmla="*/ 2 w 40"/>
                  <a:gd name="T11" fmla="*/ 28 h 65"/>
                  <a:gd name="T12" fmla="*/ 0 w 40"/>
                  <a:gd name="T13" fmla="*/ 24 h 65"/>
                  <a:gd name="T14" fmla="*/ 2 w 40"/>
                  <a:gd name="T15" fmla="*/ 21 h 65"/>
                  <a:gd name="T16" fmla="*/ 10 w 40"/>
                  <a:gd name="T17" fmla="*/ 20 h 65"/>
                  <a:gd name="T18" fmla="*/ 19 w 40"/>
                  <a:gd name="T19" fmla="*/ 20 h 65"/>
                  <a:gd name="T20" fmla="*/ 25 w 40"/>
                  <a:gd name="T21" fmla="*/ 18 h 65"/>
                  <a:gd name="T22" fmla="*/ 28 w 40"/>
                  <a:gd name="T23" fmla="*/ 13 h 65"/>
                  <a:gd name="T24" fmla="*/ 26 w 40"/>
                  <a:gd name="T25" fmla="*/ 8 h 65"/>
                  <a:gd name="T26" fmla="*/ 25 w 40"/>
                  <a:gd name="T27" fmla="*/ 3 h 65"/>
                  <a:gd name="T28" fmla="*/ 30 w 40"/>
                  <a:gd name="T29" fmla="*/ 0 h 65"/>
                  <a:gd name="T30" fmla="*/ 34 w 40"/>
                  <a:gd name="T31" fmla="*/ 1 h 65"/>
                  <a:gd name="T32" fmla="*/ 39 w 40"/>
                  <a:gd name="T33" fmla="*/ 7 h 65"/>
                  <a:gd name="T34" fmla="*/ 40 w 40"/>
                  <a:gd name="T35" fmla="*/ 14 h 65"/>
                  <a:gd name="T36" fmla="*/ 38 w 40"/>
                  <a:gd name="T37" fmla="*/ 18 h 65"/>
                  <a:gd name="T38" fmla="*/ 34 w 40"/>
                  <a:gd name="T39" fmla="*/ 21 h 65"/>
                  <a:gd name="T40" fmla="*/ 34 w 40"/>
                  <a:gd name="T41" fmla="*/ 26 h 65"/>
                  <a:gd name="T42" fmla="*/ 36 w 40"/>
                  <a:gd name="T43" fmla="*/ 30 h 65"/>
                  <a:gd name="T44" fmla="*/ 36 w 40"/>
                  <a:gd name="T45" fmla="*/ 35 h 65"/>
                  <a:gd name="T46" fmla="*/ 32 w 40"/>
                  <a:gd name="T47" fmla="*/ 37 h 65"/>
                  <a:gd name="T48" fmla="*/ 26 w 40"/>
                  <a:gd name="T49" fmla="*/ 38 h 65"/>
                  <a:gd name="T50" fmla="*/ 24 w 40"/>
                  <a:gd name="T51" fmla="*/ 45 h 65"/>
                  <a:gd name="T52" fmla="*/ 22 w 40"/>
                  <a:gd name="T53" fmla="*/ 51 h 65"/>
                  <a:gd name="T54" fmla="*/ 23 w 40"/>
                  <a:gd name="T55" fmla="*/ 58 h 65"/>
                  <a:gd name="T56" fmla="*/ 26 w 40"/>
                  <a:gd name="T5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65">
                    <a:moveTo>
                      <a:pt x="26" y="65"/>
                    </a:moveTo>
                    <a:lnTo>
                      <a:pt x="16" y="59"/>
                    </a:lnTo>
                    <a:lnTo>
                      <a:pt x="8" y="51"/>
                    </a:lnTo>
                    <a:lnTo>
                      <a:pt x="4" y="41"/>
                    </a:lnTo>
                    <a:lnTo>
                      <a:pt x="7" y="30"/>
                    </a:lnTo>
                    <a:lnTo>
                      <a:pt x="2" y="28"/>
                    </a:lnTo>
                    <a:lnTo>
                      <a:pt x="0" y="24"/>
                    </a:lnTo>
                    <a:lnTo>
                      <a:pt x="2" y="21"/>
                    </a:lnTo>
                    <a:lnTo>
                      <a:pt x="10" y="20"/>
                    </a:lnTo>
                    <a:lnTo>
                      <a:pt x="19" y="20"/>
                    </a:lnTo>
                    <a:lnTo>
                      <a:pt x="25" y="18"/>
                    </a:lnTo>
                    <a:lnTo>
                      <a:pt x="28" y="13"/>
                    </a:lnTo>
                    <a:lnTo>
                      <a:pt x="26" y="8"/>
                    </a:lnTo>
                    <a:lnTo>
                      <a:pt x="25" y="3"/>
                    </a:lnTo>
                    <a:lnTo>
                      <a:pt x="30" y="0"/>
                    </a:lnTo>
                    <a:lnTo>
                      <a:pt x="34" y="1"/>
                    </a:lnTo>
                    <a:lnTo>
                      <a:pt x="39" y="7"/>
                    </a:lnTo>
                    <a:lnTo>
                      <a:pt x="40" y="14"/>
                    </a:lnTo>
                    <a:lnTo>
                      <a:pt x="38" y="18"/>
                    </a:lnTo>
                    <a:lnTo>
                      <a:pt x="34" y="21"/>
                    </a:lnTo>
                    <a:lnTo>
                      <a:pt x="34" y="26"/>
                    </a:lnTo>
                    <a:lnTo>
                      <a:pt x="36" y="30"/>
                    </a:lnTo>
                    <a:lnTo>
                      <a:pt x="36" y="35"/>
                    </a:lnTo>
                    <a:lnTo>
                      <a:pt x="32" y="37"/>
                    </a:lnTo>
                    <a:lnTo>
                      <a:pt x="26" y="38"/>
                    </a:lnTo>
                    <a:lnTo>
                      <a:pt x="24" y="45"/>
                    </a:lnTo>
                    <a:lnTo>
                      <a:pt x="22" y="51"/>
                    </a:lnTo>
                    <a:lnTo>
                      <a:pt x="23" y="58"/>
                    </a:lnTo>
                    <a:lnTo>
                      <a:pt x="2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8" name="Freeform 632"/>
              <p:cNvSpPr>
                <a:spLocks noChangeAspect="1"/>
              </p:cNvSpPr>
              <p:nvPr/>
            </p:nvSpPr>
            <p:spPr bwMode="auto">
              <a:xfrm>
                <a:off x="731" y="666"/>
                <a:ext cx="14" cy="22"/>
              </a:xfrm>
              <a:custGeom>
                <a:avLst/>
                <a:gdLst>
                  <a:gd name="T0" fmla="*/ 7 w 28"/>
                  <a:gd name="T1" fmla="*/ 9 h 42"/>
                  <a:gd name="T2" fmla="*/ 3 w 28"/>
                  <a:gd name="T3" fmla="*/ 3 h 42"/>
                  <a:gd name="T4" fmla="*/ 0 w 28"/>
                  <a:gd name="T5" fmla="*/ 15 h 42"/>
                  <a:gd name="T6" fmla="*/ 4 w 28"/>
                  <a:gd name="T7" fmla="*/ 27 h 42"/>
                  <a:gd name="T8" fmla="*/ 14 w 28"/>
                  <a:gd name="T9" fmla="*/ 36 h 42"/>
                  <a:gd name="T10" fmla="*/ 25 w 28"/>
                  <a:gd name="T11" fmla="*/ 42 h 42"/>
                  <a:gd name="T12" fmla="*/ 28 w 28"/>
                  <a:gd name="T13" fmla="*/ 35 h 42"/>
                  <a:gd name="T14" fmla="*/ 18 w 28"/>
                  <a:gd name="T15" fmla="*/ 30 h 42"/>
                  <a:gd name="T16" fmla="*/ 11 w 28"/>
                  <a:gd name="T17" fmla="*/ 23 h 42"/>
                  <a:gd name="T18" fmla="*/ 9 w 28"/>
                  <a:gd name="T19" fmla="*/ 15 h 42"/>
                  <a:gd name="T20" fmla="*/ 10 w 28"/>
                  <a:gd name="T21" fmla="*/ 5 h 42"/>
                  <a:gd name="T22" fmla="*/ 7 w 28"/>
                  <a:gd name="T23" fmla="*/ 0 h 42"/>
                  <a:gd name="T24" fmla="*/ 10 w 28"/>
                  <a:gd name="T25" fmla="*/ 5 h 42"/>
                  <a:gd name="T26" fmla="*/ 10 w 28"/>
                  <a:gd name="T27" fmla="*/ 2 h 42"/>
                  <a:gd name="T28" fmla="*/ 8 w 28"/>
                  <a:gd name="T29" fmla="*/ 1 h 42"/>
                  <a:gd name="T30" fmla="*/ 6 w 28"/>
                  <a:gd name="T31" fmla="*/ 1 h 42"/>
                  <a:gd name="T32" fmla="*/ 3 w 28"/>
                  <a:gd name="T33" fmla="*/ 3 h 42"/>
                  <a:gd name="T34" fmla="*/ 7 w 28"/>
                  <a:gd name="T35"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2">
                    <a:moveTo>
                      <a:pt x="7" y="9"/>
                    </a:moveTo>
                    <a:lnTo>
                      <a:pt x="3" y="3"/>
                    </a:lnTo>
                    <a:lnTo>
                      <a:pt x="0" y="15"/>
                    </a:lnTo>
                    <a:lnTo>
                      <a:pt x="4" y="27"/>
                    </a:lnTo>
                    <a:lnTo>
                      <a:pt x="14" y="36"/>
                    </a:lnTo>
                    <a:lnTo>
                      <a:pt x="25" y="42"/>
                    </a:lnTo>
                    <a:lnTo>
                      <a:pt x="28" y="35"/>
                    </a:lnTo>
                    <a:lnTo>
                      <a:pt x="18" y="30"/>
                    </a:lnTo>
                    <a:lnTo>
                      <a:pt x="11" y="23"/>
                    </a:lnTo>
                    <a:lnTo>
                      <a:pt x="9" y="15"/>
                    </a:lnTo>
                    <a:lnTo>
                      <a:pt x="10" y="5"/>
                    </a:lnTo>
                    <a:lnTo>
                      <a:pt x="7" y="0"/>
                    </a:lnTo>
                    <a:lnTo>
                      <a:pt x="10" y="5"/>
                    </a:lnTo>
                    <a:lnTo>
                      <a:pt x="10" y="2"/>
                    </a:lnTo>
                    <a:lnTo>
                      <a:pt x="8" y="1"/>
                    </a:lnTo>
                    <a:lnTo>
                      <a:pt x="6" y="1"/>
                    </a:lnTo>
                    <a:lnTo>
                      <a:pt x="3" y="3"/>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29" name="Freeform 633"/>
              <p:cNvSpPr>
                <a:spLocks noChangeAspect="1"/>
              </p:cNvSpPr>
              <p:nvPr/>
            </p:nvSpPr>
            <p:spPr bwMode="auto">
              <a:xfrm>
                <a:off x="729" y="662"/>
                <a:ext cx="7" cy="9"/>
              </a:xfrm>
              <a:custGeom>
                <a:avLst/>
                <a:gdLst>
                  <a:gd name="T0" fmla="*/ 15 w 15"/>
                  <a:gd name="T1" fmla="*/ 0 h 19"/>
                  <a:gd name="T2" fmla="*/ 15 w 15"/>
                  <a:gd name="T3" fmla="*/ 0 h 19"/>
                  <a:gd name="T4" fmla="*/ 6 w 15"/>
                  <a:gd name="T5" fmla="*/ 2 h 19"/>
                  <a:gd name="T6" fmla="*/ 0 w 15"/>
                  <a:gd name="T7" fmla="*/ 8 h 19"/>
                  <a:gd name="T8" fmla="*/ 5 w 15"/>
                  <a:gd name="T9" fmla="*/ 15 h 19"/>
                  <a:gd name="T10" fmla="*/ 12 w 15"/>
                  <a:gd name="T11" fmla="*/ 19 h 19"/>
                  <a:gd name="T12" fmla="*/ 12 w 15"/>
                  <a:gd name="T13" fmla="*/ 10 h 19"/>
                  <a:gd name="T14" fmla="*/ 9 w 15"/>
                  <a:gd name="T15" fmla="*/ 8 h 19"/>
                  <a:gd name="T16" fmla="*/ 9 w 15"/>
                  <a:gd name="T17" fmla="*/ 8 h 19"/>
                  <a:gd name="T18" fmla="*/ 8 w 15"/>
                  <a:gd name="T19" fmla="*/ 8 h 19"/>
                  <a:gd name="T20" fmla="*/ 15 w 15"/>
                  <a:gd name="T21" fmla="*/ 7 h 19"/>
                  <a:gd name="T22" fmla="*/ 15 w 15"/>
                  <a:gd name="T23" fmla="*/ 7 h 19"/>
                  <a:gd name="T24" fmla="*/ 15 w 15"/>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9">
                    <a:moveTo>
                      <a:pt x="15" y="0"/>
                    </a:moveTo>
                    <a:lnTo>
                      <a:pt x="15" y="0"/>
                    </a:lnTo>
                    <a:lnTo>
                      <a:pt x="6" y="2"/>
                    </a:lnTo>
                    <a:lnTo>
                      <a:pt x="0" y="8"/>
                    </a:lnTo>
                    <a:lnTo>
                      <a:pt x="5" y="15"/>
                    </a:lnTo>
                    <a:lnTo>
                      <a:pt x="12" y="19"/>
                    </a:lnTo>
                    <a:lnTo>
                      <a:pt x="12" y="10"/>
                    </a:lnTo>
                    <a:lnTo>
                      <a:pt x="9" y="8"/>
                    </a:lnTo>
                    <a:lnTo>
                      <a:pt x="9" y="8"/>
                    </a:lnTo>
                    <a:lnTo>
                      <a:pt x="8" y="8"/>
                    </a:lnTo>
                    <a:lnTo>
                      <a:pt x="15" y="7"/>
                    </a:lnTo>
                    <a:lnTo>
                      <a:pt x="15" y="7"/>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0" name="Freeform 634"/>
              <p:cNvSpPr>
                <a:spLocks noChangeAspect="1"/>
              </p:cNvSpPr>
              <p:nvPr/>
            </p:nvSpPr>
            <p:spPr bwMode="auto">
              <a:xfrm>
                <a:off x="736" y="656"/>
                <a:ext cx="10" cy="9"/>
              </a:xfrm>
              <a:custGeom>
                <a:avLst/>
                <a:gdLst>
                  <a:gd name="T0" fmla="*/ 13 w 21"/>
                  <a:gd name="T1" fmla="*/ 3 h 17"/>
                  <a:gd name="T2" fmla="*/ 13 w 21"/>
                  <a:gd name="T3" fmla="*/ 5 h 17"/>
                  <a:gd name="T4" fmla="*/ 14 w 21"/>
                  <a:gd name="T5" fmla="*/ 7 h 17"/>
                  <a:gd name="T6" fmla="*/ 13 w 21"/>
                  <a:gd name="T7" fmla="*/ 8 h 17"/>
                  <a:gd name="T8" fmla="*/ 9 w 21"/>
                  <a:gd name="T9" fmla="*/ 10 h 17"/>
                  <a:gd name="T10" fmla="*/ 0 w 21"/>
                  <a:gd name="T11" fmla="*/ 10 h 17"/>
                  <a:gd name="T12" fmla="*/ 0 w 21"/>
                  <a:gd name="T13" fmla="*/ 17 h 17"/>
                  <a:gd name="T14" fmla="*/ 9 w 21"/>
                  <a:gd name="T15" fmla="*/ 17 h 17"/>
                  <a:gd name="T16" fmla="*/ 18 w 21"/>
                  <a:gd name="T17" fmla="*/ 15 h 17"/>
                  <a:gd name="T18" fmla="*/ 21 w 21"/>
                  <a:gd name="T19" fmla="*/ 7 h 17"/>
                  <a:gd name="T20" fmla="*/ 20 w 21"/>
                  <a:gd name="T21" fmla="*/ 0 h 17"/>
                  <a:gd name="T22" fmla="*/ 20 w 21"/>
                  <a:gd name="T23" fmla="*/ 1 h 17"/>
                  <a:gd name="T24" fmla="*/ 13 w 21"/>
                  <a:gd name="T25"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7">
                    <a:moveTo>
                      <a:pt x="13" y="3"/>
                    </a:moveTo>
                    <a:lnTo>
                      <a:pt x="13" y="5"/>
                    </a:lnTo>
                    <a:lnTo>
                      <a:pt x="14" y="7"/>
                    </a:lnTo>
                    <a:lnTo>
                      <a:pt x="13" y="8"/>
                    </a:lnTo>
                    <a:lnTo>
                      <a:pt x="9" y="10"/>
                    </a:lnTo>
                    <a:lnTo>
                      <a:pt x="0" y="10"/>
                    </a:lnTo>
                    <a:lnTo>
                      <a:pt x="0" y="17"/>
                    </a:lnTo>
                    <a:lnTo>
                      <a:pt x="9" y="17"/>
                    </a:lnTo>
                    <a:lnTo>
                      <a:pt x="18" y="15"/>
                    </a:lnTo>
                    <a:lnTo>
                      <a:pt x="21" y="7"/>
                    </a:lnTo>
                    <a:lnTo>
                      <a:pt x="20" y="0"/>
                    </a:lnTo>
                    <a:lnTo>
                      <a:pt x="20" y="1"/>
                    </a:lnTo>
                    <a:lnTo>
                      <a:pt x="1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1" name="Freeform 635"/>
              <p:cNvSpPr>
                <a:spLocks noChangeAspect="1"/>
              </p:cNvSpPr>
              <p:nvPr/>
            </p:nvSpPr>
            <p:spPr bwMode="auto">
              <a:xfrm>
                <a:off x="742" y="652"/>
                <a:ext cx="10" cy="6"/>
              </a:xfrm>
              <a:custGeom>
                <a:avLst/>
                <a:gdLst>
                  <a:gd name="T0" fmla="*/ 20 w 20"/>
                  <a:gd name="T1" fmla="*/ 9 h 12"/>
                  <a:gd name="T2" fmla="*/ 20 w 20"/>
                  <a:gd name="T3" fmla="*/ 9 h 12"/>
                  <a:gd name="T4" fmla="*/ 15 w 20"/>
                  <a:gd name="T5" fmla="*/ 1 h 12"/>
                  <a:gd name="T6" fmla="*/ 8 w 20"/>
                  <a:gd name="T7" fmla="*/ 0 h 12"/>
                  <a:gd name="T8" fmla="*/ 0 w 20"/>
                  <a:gd name="T9" fmla="*/ 4 h 12"/>
                  <a:gd name="T10" fmla="*/ 1 w 20"/>
                  <a:gd name="T11" fmla="*/ 12 h 12"/>
                  <a:gd name="T12" fmla="*/ 8 w 20"/>
                  <a:gd name="T13" fmla="*/ 10 h 12"/>
                  <a:gd name="T14" fmla="*/ 7 w 20"/>
                  <a:gd name="T15" fmla="*/ 7 h 12"/>
                  <a:gd name="T16" fmla="*/ 8 w 20"/>
                  <a:gd name="T17" fmla="*/ 7 h 12"/>
                  <a:gd name="T18" fmla="*/ 10 w 20"/>
                  <a:gd name="T19" fmla="*/ 8 h 12"/>
                  <a:gd name="T20" fmla="*/ 14 w 20"/>
                  <a:gd name="T21" fmla="*/ 11 h 12"/>
                  <a:gd name="T22" fmla="*/ 14 w 20"/>
                  <a:gd name="T23" fmla="*/ 11 h 12"/>
                  <a:gd name="T24" fmla="*/ 20 w 20"/>
                  <a:gd name="T25"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2">
                    <a:moveTo>
                      <a:pt x="20" y="9"/>
                    </a:moveTo>
                    <a:lnTo>
                      <a:pt x="20" y="9"/>
                    </a:lnTo>
                    <a:lnTo>
                      <a:pt x="15" y="1"/>
                    </a:lnTo>
                    <a:lnTo>
                      <a:pt x="8" y="0"/>
                    </a:lnTo>
                    <a:lnTo>
                      <a:pt x="0" y="4"/>
                    </a:lnTo>
                    <a:lnTo>
                      <a:pt x="1" y="12"/>
                    </a:lnTo>
                    <a:lnTo>
                      <a:pt x="8" y="10"/>
                    </a:lnTo>
                    <a:lnTo>
                      <a:pt x="7" y="7"/>
                    </a:lnTo>
                    <a:lnTo>
                      <a:pt x="8" y="7"/>
                    </a:lnTo>
                    <a:lnTo>
                      <a:pt x="10" y="8"/>
                    </a:lnTo>
                    <a:lnTo>
                      <a:pt x="14" y="11"/>
                    </a:lnTo>
                    <a:lnTo>
                      <a:pt x="14" y="11"/>
                    </a:lnTo>
                    <a:lnTo>
                      <a:pt x="2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2" name="Freeform 636"/>
              <p:cNvSpPr>
                <a:spLocks noChangeAspect="1"/>
              </p:cNvSpPr>
              <p:nvPr/>
            </p:nvSpPr>
            <p:spPr bwMode="auto">
              <a:xfrm>
                <a:off x="746" y="656"/>
                <a:ext cx="7" cy="11"/>
              </a:xfrm>
              <a:custGeom>
                <a:avLst/>
                <a:gdLst>
                  <a:gd name="T0" fmla="*/ 7 w 13"/>
                  <a:gd name="T1" fmla="*/ 18 h 21"/>
                  <a:gd name="T2" fmla="*/ 7 w 13"/>
                  <a:gd name="T3" fmla="*/ 18 h 21"/>
                  <a:gd name="T4" fmla="*/ 7 w 13"/>
                  <a:gd name="T5" fmla="*/ 16 h 21"/>
                  <a:gd name="T6" fmla="*/ 10 w 13"/>
                  <a:gd name="T7" fmla="*/ 14 h 21"/>
                  <a:gd name="T8" fmla="*/ 13 w 13"/>
                  <a:gd name="T9" fmla="*/ 8 h 21"/>
                  <a:gd name="T10" fmla="*/ 11 w 13"/>
                  <a:gd name="T11" fmla="*/ 0 h 21"/>
                  <a:gd name="T12" fmla="*/ 5 w 13"/>
                  <a:gd name="T13" fmla="*/ 2 h 21"/>
                  <a:gd name="T14" fmla="*/ 6 w 13"/>
                  <a:gd name="T15" fmla="*/ 8 h 21"/>
                  <a:gd name="T16" fmla="*/ 3 w 13"/>
                  <a:gd name="T17" fmla="*/ 9 h 21"/>
                  <a:gd name="T18" fmla="*/ 0 w 13"/>
                  <a:gd name="T19" fmla="*/ 14 h 21"/>
                  <a:gd name="T20" fmla="*/ 0 w 13"/>
                  <a:gd name="T21" fmla="*/ 21 h 21"/>
                  <a:gd name="T22" fmla="*/ 0 w 13"/>
                  <a:gd name="T23" fmla="*/ 21 h 21"/>
                  <a:gd name="T24" fmla="*/ 7 w 13"/>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
                    <a:moveTo>
                      <a:pt x="7" y="18"/>
                    </a:moveTo>
                    <a:lnTo>
                      <a:pt x="7" y="18"/>
                    </a:lnTo>
                    <a:lnTo>
                      <a:pt x="7" y="16"/>
                    </a:lnTo>
                    <a:lnTo>
                      <a:pt x="10" y="14"/>
                    </a:lnTo>
                    <a:lnTo>
                      <a:pt x="13" y="8"/>
                    </a:lnTo>
                    <a:lnTo>
                      <a:pt x="11" y="0"/>
                    </a:lnTo>
                    <a:lnTo>
                      <a:pt x="5" y="2"/>
                    </a:lnTo>
                    <a:lnTo>
                      <a:pt x="6" y="8"/>
                    </a:lnTo>
                    <a:lnTo>
                      <a:pt x="3" y="9"/>
                    </a:lnTo>
                    <a:lnTo>
                      <a:pt x="0" y="14"/>
                    </a:lnTo>
                    <a:lnTo>
                      <a:pt x="0" y="21"/>
                    </a:lnTo>
                    <a:lnTo>
                      <a:pt x="0" y="21"/>
                    </a:lnTo>
                    <a:lnTo>
                      <a:pt x="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3" name="Freeform 637"/>
              <p:cNvSpPr>
                <a:spLocks noChangeAspect="1"/>
              </p:cNvSpPr>
              <p:nvPr/>
            </p:nvSpPr>
            <p:spPr bwMode="auto">
              <a:xfrm>
                <a:off x="742" y="666"/>
                <a:ext cx="9" cy="9"/>
              </a:xfrm>
              <a:custGeom>
                <a:avLst/>
                <a:gdLst>
                  <a:gd name="T0" fmla="*/ 8 w 17"/>
                  <a:gd name="T1" fmla="*/ 15 h 19"/>
                  <a:gd name="T2" fmla="*/ 4 w 17"/>
                  <a:gd name="T3" fmla="*/ 19 h 19"/>
                  <a:gd name="T4" fmla="*/ 11 w 17"/>
                  <a:gd name="T5" fmla="*/ 17 h 19"/>
                  <a:gd name="T6" fmla="*/ 17 w 17"/>
                  <a:gd name="T7" fmla="*/ 12 h 19"/>
                  <a:gd name="T8" fmla="*/ 17 w 17"/>
                  <a:gd name="T9" fmla="*/ 6 h 19"/>
                  <a:gd name="T10" fmla="*/ 16 w 17"/>
                  <a:gd name="T11" fmla="*/ 0 h 19"/>
                  <a:gd name="T12" fmla="*/ 9 w 17"/>
                  <a:gd name="T13" fmla="*/ 3 h 19"/>
                  <a:gd name="T14" fmla="*/ 10 w 17"/>
                  <a:gd name="T15" fmla="*/ 6 h 19"/>
                  <a:gd name="T16" fmla="*/ 10 w 17"/>
                  <a:gd name="T17" fmla="*/ 10 h 19"/>
                  <a:gd name="T18" fmla="*/ 9 w 17"/>
                  <a:gd name="T19" fmla="*/ 10 h 19"/>
                  <a:gd name="T20" fmla="*/ 4 w 17"/>
                  <a:gd name="T21" fmla="*/ 10 h 19"/>
                  <a:gd name="T22" fmla="*/ 1 w 17"/>
                  <a:gd name="T23" fmla="*/ 13 h 19"/>
                  <a:gd name="T24" fmla="*/ 4 w 17"/>
                  <a:gd name="T25" fmla="*/ 10 h 19"/>
                  <a:gd name="T26" fmla="*/ 1 w 17"/>
                  <a:gd name="T27" fmla="*/ 11 h 19"/>
                  <a:gd name="T28" fmla="*/ 0 w 17"/>
                  <a:gd name="T29" fmla="*/ 14 h 19"/>
                  <a:gd name="T30" fmla="*/ 1 w 17"/>
                  <a:gd name="T31" fmla="*/ 18 h 19"/>
                  <a:gd name="T32" fmla="*/ 4 w 17"/>
                  <a:gd name="T33" fmla="*/ 19 h 19"/>
                  <a:gd name="T34" fmla="*/ 8 w 17"/>
                  <a:gd name="T3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9">
                    <a:moveTo>
                      <a:pt x="8" y="15"/>
                    </a:moveTo>
                    <a:lnTo>
                      <a:pt x="4" y="19"/>
                    </a:lnTo>
                    <a:lnTo>
                      <a:pt x="11" y="17"/>
                    </a:lnTo>
                    <a:lnTo>
                      <a:pt x="17" y="12"/>
                    </a:lnTo>
                    <a:lnTo>
                      <a:pt x="17" y="6"/>
                    </a:lnTo>
                    <a:lnTo>
                      <a:pt x="16" y="0"/>
                    </a:lnTo>
                    <a:lnTo>
                      <a:pt x="9" y="3"/>
                    </a:lnTo>
                    <a:lnTo>
                      <a:pt x="10" y="6"/>
                    </a:lnTo>
                    <a:lnTo>
                      <a:pt x="10" y="10"/>
                    </a:lnTo>
                    <a:lnTo>
                      <a:pt x="9" y="10"/>
                    </a:lnTo>
                    <a:lnTo>
                      <a:pt x="4" y="10"/>
                    </a:lnTo>
                    <a:lnTo>
                      <a:pt x="1" y="13"/>
                    </a:lnTo>
                    <a:lnTo>
                      <a:pt x="4" y="10"/>
                    </a:lnTo>
                    <a:lnTo>
                      <a:pt x="1" y="11"/>
                    </a:lnTo>
                    <a:lnTo>
                      <a:pt x="0" y="14"/>
                    </a:lnTo>
                    <a:lnTo>
                      <a:pt x="1" y="18"/>
                    </a:lnTo>
                    <a:lnTo>
                      <a:pt x="4" y="19"/>
                    </a:lnTo>
                    <a:lnTo>
                      <a:pt x="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4" name="Freeform 638"/>
              <p:cNvSpPr>
                <a:spLocks noChangeAspect="1"/>
              </p:cNvSpPr>
              <p:nvPr/>
            </p:nvSpPr>
            <p:spPr bwMode="auto">
              <a:xfrm>
                <a:off x="740" y="672"/>
                <a:ext cx="6" cy="16"/>
              </a:xfrm>
              <a:custGeom>
                <a:avLst/>
                <a:gdLst>
                  <a:gd name="T0" fmla="*/ 7 w 12"/>
                  <a:gd name="T1" fmla="*/ 31 h 31"/>
                  <a:gd name="T2" fmla="*/ 11 w 12"/>
                  <a:gd name="T3" fmla="*/ 25 h 31"/>
                  <a:gd name="T4" fmla="*/ 8 w 12"/>
                  <a:gd name="T5" fmla="*/ 20 h 31"/>
                  <a:gd name="T6" fmla="*/ 7 w 12"/>
                  <a:gd name="T7" fmla="*/ 14 h 31"/>
                  <a:gd name="T8" fmla="*/ 10 w 12"/>
                  <a:gd name="T9" fmla="*/ 9 h 31"/>
                  <a:gd name="T10" fmla="*/ 12 w 12"/>
                  <a:gd name="T11" fmla="*/ 2 h 31"/>
                  <a:gd name="T12" fmla="*/ 5 w 12"/>
                  <a:gd name="T13" fmla="*/ 0 h 31"/>
                  <a:gd name="T14" fmla="*/ 3 w 12"/>
                  <a:gd name="T15" fmla="*/ 7 h 31"/>
                  <a:gd name="T16" fmla="*/ 0 w 12"/>
                  <a:gd name="T17" fmla="*/ 14 h 31"/>
                  <a:gd name="T18" fmla="*/ 1 w 12"/>
                  <a:gd name="T19" fmla="*/ 22 h 31"/>
                  <a:gd name="T20" fmla="*/ 6 w 12"/>
                  <a:gd name="T21" fmla="*/ 30 h 31"/>
                  <a:gd name="T22" fmla="*/ 10 w 12"/>
                  <a:gd name="T23" fmla="*/ 24 h 31"/>
                  <a:gd name="T24" fmla="*/ 6 w 12"/>
                  <a:gd name="T25" fmla="*/ 30 h 31"/>
                  <a:gd name="T26" fmla="*/ 8 w 12"/>
                  <a:gd name="T27" fmla="*/ 30 h 31"/>
                  <a:gd name="T28" fmla="*/ 11 w 12"/>
                  <a:gd name="T29" fmla="*/ 29 h 31"/>
                  <a:gd name="T30" fmla="*/ 12 w 12"/>
                  <a:gd name="T31" fmla="*/ 28 h 31"/>
                  <a:gd name="T32" fmla="*/ 11 w 12"/>
                  <a:gd name="T33" fmla="*/ 25 h 31"/>
                  <a:gd name="T34" fmla="*/ 7 w 12"/>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31">
                    <a:moveTo>
                      <a:pt x="7" y="31"/>
                    </a:moveTo>
                    <a:lnTo>
                      <a:pt x="11" y="25"/>
                    </a:lnTo>
                    <a:lnTo>
                      <a:pt x="8" y="20"/>
                    </a:lnTo>
                    <a:lnTo>
                      <a:pt x="7" y="14"/>
                    </a:lnTo>
                    <a:lnTo>
                      <a:pt x="10" y="9"/>
                    </a:lnTo>
                    <a:lnTo>
                      <a:pt x="12" y="2"/>
                    </a:lnTo>
                    <a:lnTo>
                      <a:pt x="5" y="0"/>
                    </a:lnTo>
                    <a:lnTo>
                      <a:pt x="3" y="7"/>
                    </a:lnTo>
                    <a:lnTo>
                      <a:pt x="0" y="14"/>
                    </a:lnTo>
                    <a:lnTo>
                      <a:pt x="1" y="22"/>
                    </a:lnTo>
                    <a:lnTo>
                      <a:pt x="6" y="30"/>
                    </a:lnTo>
                    <a:lnTo>
                      <a:pt x="10" y="24"/>
                    </a:lnTo>
                    <a:lnTo>
                      <a:pt x="6" y="30"/>
                    </a:lnTo>
                    <a:lnTo>
                      <a:pt x="8" y="30"/>
                    </a:lnTo>
                    <a:lnTo>
                      <a:pt x="11" y="29"/>
                    </a:lnTo>
                    <a:lnTo>
                      <a:pt x="12" y="28"/>
                    </a:lnTo>
                    <a:lnTo>
                      <a:pt x="11" y="25"/>
                    </a:lnTo>
                    <a:lnTo>
                      <a:pt x="7"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5" name="Freeform 639"/>
              <p:cNvSpPr>
                <a:spLocks noChangeAspect="1"/>
              </p:cNvSpPr>
              <p:nvPr/>
            </p:nvSpPr>
            <p:spPr bwMode="auto">
              <a:xfrm>
                <a:off x="707" y="652"/>
                <a:ext cx="24" cy="51"/>
              </a:xfrm>
              <a:custGeom>
                <a:avLst/>
                <a:gdLst>
                  <a:gd name="T0" fmla="*/ 17 w 48"/>
                  <a:gd name="T1" fmla="*/ 0 h 102"/>
                  <a:gd name="T2" fmla="*/ 21 w 48"/>
                  <a:gd name="T3" fmla="*/ 6 h 102"/>
                  <a:gd name="T4" fmla="*/ 24 w 48"/>
                  <a:gd name="T5" fmla="*/ 11 h 102"/>
                  <a:gd name="T6" fmla="*/ 24 w 48"/>
                  <a:gd name="T7" fmla="*/ 17 h 102"/>
                  <a:gd name="T8" fmla="*/ 20 w 48"/>
                  <a:gd name="T9" fmla="*/ 22 h 102"/>
                  <a:gd name="T10" fmla="*/ 12 w 48"/>
                  <a:gd name="T11" fmla="*/ 25 h 102"/>
                  <a:gd name="T12" fmla="*/ 4 w 48"/>
                  <a:gd name="T13" fmla="*/ 30 h 102"/>
                  <a:gd name="T14" fmla="*/ 0 w 48"/>
                  <a:gd name="T15" fmla="*/ 35 h 102"/>
                  <a:gd name="T16" fmla="*/ 2 w 48"/>
                  <a:gd name="T17" fmla="*/ 40 h 102"/>
                  <a:gd name="T18" fmla="*/ 10 w 48"/>
                  <a:gd name="T19" fmla="*/ 46 h 102"/>
                  <a:gd name="T20" fmla="*/ 19 w 48"/>
                  <a:gd name="T21" fmla="*/ 55 h 102"/>
                  <a:gd name="T22" fmla="*/ 24 w 48"/>
                  <a:gd name="T23" fmla="*/ 64 h 102"/>
                  <a:gd name="T24" fmla="*/ 25 w 48"/>
                  <a:gd name="T25" fmla="*/ 70 h 102"/>
                  <a:gd name="T26" fmla="*/ 20 w 48"/>
                  <a:gd name="T27" fmla="*/ 77 h 102"/>
                  <a:gd name="T28" fmla="*/ 14 w 48"/>
                  <a:gd name="T29" fmla="*/ 85 h 102"/>
                  <a:gd name="T30" fmla="*/ 11 w 48"/>
                  <a:gd name="T31" fmla="*/ 94 h 102"/>
                  <a:gd name="T32" fmla="*/ 11 w 48"/>
                  <a:gd name="T33" fmla="*/ 100 h 102"/>
                  <a:gd name="T34" fmla="*/ 14 w 48"/>
                  <a:gd name="T35" fmla="*/ 102 h 102"/>
                  <a:gd name="T36" fmla="*/ 18 w 48"/>
                  <a:gd name="T37" fmla="*/ 102 h 102"/>
                  <a:gd name="T38" fmla="*/ 20 w 48"/>
                  <a:gd name="T39" fmla="*/ 102 h 102"/>
                  <a:gd name="T40" fmla="*/ 21 w 48"/>
                  <a:gd name="T41" fmla="*/ 102 h 102"/>
                  <a:gd name="T42" fmla="*/ 33 w 48"/>
                  <a:gd name="T43" fmla="*/ 88 h 102"/>
                  <a:gd name="T44" fmla="*/ 34 w 48"/>
                  <a:gd name="T45" fmla="*/ 90 h 102"/>
                  <a:gd name="T46" fmla="*/ 39 w 48"/>
                  <a:gd name="T47" fmla="*/ 93 h 102"/>
                  <a:gd name="T48" fmla="*/ 42 w 48"/>
                  <a:gd name="T49" fmla="*/ 95 h 102"/>
                  <a:gd name="T50" fmla="*/ 47 w 48"/>
                  <a:gd name="T51" fmla="*/ 94 h 102"/>
                  <a:gd name="T52" fmla="*/ 48 w 48"/>
                  <a:gd name="T53" fmla="*/ 88 h 102"/>
                  <a:gd name="T54" fmla="*/ 48 w 48"/>
                  <a:gd name="T55" fmla="*/ 83 h 102"/>
                  <a:gd name="T56" fmla="*/ 44 w 48"/>
                  <a:gd name="T57" fmla="*/ 76 h 102"/>
                  <a:gd name="T58" fmla="*/ 41 w 48"/>
                  <a:gd name="T59" fmla="*/ 71 h 102"/>
                  <a:gd name="T60" fmla="*/ 38 w 48"/>
                  <a:gd name="T61" fmla="*/ 67 h 102"/>
                  <a:gd name="T62" fmla="*/ 35 w 48"/>
                  <a:gd name="T63" fmla="*/ 61 h 102"/>
                  <a:gd name="T64" fmla="*/ 33 w 48"/>
                  <a:gd name="T65" fmla="*/ 55 h 102"/>
                  <a:gd name="T66" fmla="*/ 28 w 48"/>
                  <a:gd name="T67" fmla="*/ 50 h 102"/>
                  <a:gd name="T68" fmla="*/ 21 w 48"/>
                  <a:gd name="T69" fmla="*/ 47 h 102"/>
                  <a:gd name="T70" fmla="*/ 13 w 48"/>
                  <a:gd name="T71" fmla="*/ 45 h 102"/>
                  <a:gd name="T72" fmla="*/ 8 w 48"/>
                  <a:gd name="T73" fmla="*/ 41 h 102"/>
                  <a:gd name="T74" fmla="*/ 9 w 48"/>
                  <a:gd name="T75" fmla="*/ 38 h 102"/>
                  <a:gd name="T76" fmla="*/ 13 w 48"/>
                  <a:gd name="T77" fmla="*/ 33 h 102"/>
                  <a:gd name="T78" fmla="*/ 18 w 48"/>
                  <a:gd name="T79" fmla="*/ 29 h 102"/>
                  <a:gd name="T80" fmla="*/ 21 w 48"/>
                  <a:gd name="T81" fmla="*/ 24 h 102"/>
                  <a:gd name="T82" fmla="*/ 26 w 48"/>
                  <a:gd name="T83" fmla="*/ 19 h 102"/>
                  <a:gd name="T84" fmla="*/ 28 w 48"/>
                  <a:gd name="T85" fmla="*/ 14 h 102"/>
                  <a:gd name="T86" fmla="*/ 27 w 48"/>
                  <a:gd name="T87" fmla="*/ 8 h 102"/>
                  <a:gd name="T88" fmla="*/ 23 w 48"/>
                  <a:gd name="T89" fmla="*/ 2 h 102"/>
                  <a:gd name="T90" fmla="*/ 17 w 48"/>
                  <a:gd name="T9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 h="102">
                    <a:moveTo>
                      <a:pt x="17" y="0"/>
                    </a:moveTo>
                    <a:lnTo>
                      <a:pt x="21" y="6"/>
                    </a:lnTo>
                    <a:lnTo>
                      <a:pt x="24" y="11"/>
                    </a:lnTo>
                    <a:lnTo>
                      <a:pt x="24" y="17"/>
                    </a:lnTo>
                    <a:lnTo>
                      <a:pt x="20" y="22"/>
                    </a:lnTo>
                    <a:lnTo>
                      <a:pt x="12" y="25"/>
                    </a:lnTo>
                    <a:lnTo>
                      <a:pt x="4" y="30"/>
                    </a:lnTo>
                    <a:lnTo>
                      <a:pt x="0" y="35"/>
                    </a:lnTo>
                    <a:lnTo>
                      <a:pt x="2" y="40"/>
                    </a:lnTo>
                    <a:lnTo>
                      <a:pt x="10" y="46"/>
                    </a:lnTo>
                    <a:lnTo>
                      <a:pt x="19" y="55"/>
                    </a:lnTo>
                    <a:lnTo>
                      <a:pt x="24" y="64"/>
                    </a:lnTo>
                    <a:lnTo>
                      <a:pt x="25" y="70"/>
                    </a:lnTo>
                    <a:lnTo>
                      <a:pt x="20" y="77"/>
                    </a:lnTo>
                    <a:lnTo>
                      <a:pt x="14" y="85"/>
                    </a:lnTo>
                    <a:lnTo>
                      <a:pt x="11" y="94"/>
                    </a:lnTo>
                    <a:lnTo>
                      <a:pt x="11" y="100"/>
                    </a:lnTo>
                    <a:lnTo>
                      <a:pt x="14" y="102"/>
                    </a:lnTo>
                    <a:lnTo>
                      <a:pt x="18" y="102"/>
                    </a:lnTo>
                    <a:lnTo>
                      <a:pt x="20" y="102"/>
                    </a:lnTo>
                    <a:lnTo>
                      <a:pt x="21" y="102"/>
                    </a:lnTo>
                    <a:lnTo>
                      <a:pt x="33" y="88"/>
                    </a:lnTo>
                    <a:lnTo>
                      <a:pt x="34" y="90"/>
                    </a:lnTo>
                    <a:lnTo>
                      <a:pt x="39" y="93"/>
                    </a:lnTo>
                    <a:lnTo>
                      <a:pt x="42" y="95"/>
                    </a:lnTo>
                    <a:lnTo>
                      <a:pt x="47" y="94"/>
                    </a:lnTo>
                    <a:lnTo>
                      <a:pt x="48" y="88"/>
                    </a:lnTo>
                    <a:lnTo>
                      <a:pt x="48" y="83"/>
                    </a:lnTo>
                    <a:lnTo>
                      <a:pt x="44" y="76"/>
                    </a:lnTo>
                    <a:lnTo>
                      <a:pt x="41" y="71"/>
                    </a:lnTo>
                    <a:lnTo>
                      <a:pt x="38" y="67"/>
                    </a:lnTo>
                    <a:lnTo>
                      <a:pt x="35" y="61"/>
                    </a:lnTo>
                    <a:lnTo>
                      <a:pt x="33" y="55"/>
                    </a:lnTo>
                    <a:lnTo>
                      <a:pt x="28" y="50"/>
                    </a:lnTo>
                    <a:lnTo>
                      <a:pt x="21" y="47"/>
                    </a:lnTo>
                    <a:lnTo>
                      <a:pt x="13" y="45"/>
                    </a:lnTo>
                    <a:lnTo>
                      <a:pt x="8" y="41"/>
                    </a:lnTo>
                    <a:lnTo>
                      <a:pt x="9" y="38"/>
                    </a:lnTo>
                    <a:lnTo>
                      <a:pt x="13" y="33"/>
                    </a:lnTo>
                    <a:lnTo>
                      <a:pt x="18" y="29"/>
                    </a:lnTo>
                    <a:lnTo>
                      <a:pt x="21" y="24"/>
                    </a:lnTo>
                    <a:lnTo>
                      <a:pt x="26" y="19"/>
                    </a:lnTo>
                    <a:lnTo>
                      <a:pt x="28" y="14"/>
                    </a:lnTo>
                    <a:lnTo>
                      <a:pt x="27" y="8"/>
                    </a:lnTo>
                    <a:lnTo>
                      <a:pt x="23"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6" name="Freeform 640"/>
              <p:cNvSpPr>
                <a:spLocks noChangeAspect="1"/>
              </p:cNvSpPr>
              <p:nvPr/>
            </p:nvSpPr>
            <p:spPr bwMode="auto">
              <a:xfrm>
                <a:off x="714" y="651"/>
                <a:ext cx="7" cy="14"/>
              </a:xfrm>
              <a:custGeom>
                <a:avLst/>
                <a:gdLst>
                  <a:gd name="T0" fmla="*/ 6 w 13"/>
                  <a:gd name="T1" fmla="*/ 28 h 28"/>
                  <a:gd name="T2" fmla="*/ 7 w 13"/>
                  <a:gd name="T3" fmla="*/ 28 h 28"/>
                  <a:gd name="T4" fmla="*/ 13 w 13"/>
                  <a:gd name="T5" fmla="*/ 21 h 28"/>
                  <a:gd name="T6" fmla="*/ 13 w 13"/>
                  <a:gd name="T7" fmla="*/ 14 h 28"/>
                  <a:gd name="T8" fmla="*/ 11 w 13"/>
                  <a:gd name="T9" fmla="*/ 6 h 28"/>
                  <a:gd name="T10" fmla="*/ 5 w 13"/>
                  <a:gd name="T11" fmla="*/ 0 h 28"/>
                  <a:gd name="T12" fmla="*/ 0 w 13"/>
                  <a:gd name="T13" fmla="*/ 5 h 28"/>
                  <a:gd name="T14" fmla="*/ 4 w 13"/>
                  <a:gd name="T15" fmla="*/ 11 h 28"/>
                  <a:gd name="T16" fmla="*/ 6 w 13"/>
                  <a:gd name="T17" fmla="*/ 14 h 28"/>
                  <a:gd name="T18" fmla="*/ 6 w 13"/>
                  <a:gd name="T19" fmla="*/ 19 h 28"/>
                  <a:gd name="T20" fmla="*/ 5 w 13"/>
                  <a:gd name="T21" fmla="*/ 21 h 28"/>
                  <a:gd name="T22" fmla="*/ 6 w 13"/>
                  <a:gd name="T23" fmla="*/ 21 h 28"/>
                  <a:gd name="T24" fmla="*/ 6 w 13"/>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8">
                    <a:moveTo>
                      <a:pt x="6" y="28"/>
                    </a:moveTo>
                    <a:lnTo>
                      <a:pt x="7" y="28"/>
                    </a:lnTo>
                    <a:lnTo>
                      <a:pt x="13" y="21"/>
                    </a:lnTo>
                    <a:lnTo>
                      <a:pt x="13" y="14"/>
                    </a:lnTo>
                    <a:lnTo>
                      <a:pt x="11" y="6"/>
                    </a:lnTo>
                    <a:lnTo>
                      <a:pt x="5" y="0"/>
                    </a:lnTo>
                    <a:lnTo>
                      <a:pt x="0" y="5"/>
                    </a:lnTo>
                    <a:lnTo>
                      <a:pt x="4" y="11"/>
                    </a:lnTo>
                    <a:lnTo>
                      <a:pt x="6" y="14"/>
                    </a:lnTo>
                    <a:lnTo>
                      <a:pt x="6" y="19"/>
                    </a:lnTo>
                    <a:lnTo>
                      <a:pt x="5" y="21"/>
                    </a:lnTo>
                    <a:lnTo>
                      <a:pt x="6" y="21"/>
                    </a:lnTo>
                    <a:lnTo>
                      <a:pt x="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7" name="Freeform 641"/>
              <p:cNvSpPr>
                <a:spLocks noChangeAspect="1"/>
              </p:cNvSpPr>
              <p:nvPr/>
            </p:nvSpPr>
            <p:spPr bwMode="auto">
              <a:xfrm>
                <a:off x="705" y="661"/>
                <a:ext cx="12" cy="13"/>
              </a:xfrm>
              <a:custGeom>
                <a:avLst/>
                <a:gdLst>
                  <a:gd name="T0" fmla="*/ 7 w 24"/>
                  <a:gd name="T1" fmla="*/ 19 h 26"/>
                  <a:gd name="T2" fmla="*/ 8 w 24"/>
                  <a:gd name="T3" fmla="*/ 19 h 26"/>
                  <a:gd name="T4" fmla="*/ 7 w 24"/>
                  <a:gd name="T5" fmla="*/ 17 h 26"/>
                  <a:gd name="T6" fmla="*/ 10 w 24"/>
                  <a:gd name="T7" fmla="*/ 15 h 26"/>
                  <a:gd name="T8" fmla="*/ 17 w 24"/>
                  <a:gd name="T9" fmla="*/ 11 h 26"/>
                  <a:gd name="T10" fmla="*/ 24 w 24"/>
                  <a:gd name="T11" fmla="*/ 7 h 26"/>
                  <a:gd name="T12" fmla="*/ 24 w 24"/>
                  <a:gd name="T13" fmla="*/ 0 h 26"/>
                  <a:gd name="T14" fmla="*/ 15 w 24"/>
                  <a:gd name="T15" fmla="*/ 4 h 26"/>
                  <a:gd name="T16" fmla="*/ 6 w 24"/>
                  <a:gd name="T17" fmla="*/ 8 h 26"/>
                  <a:gd name="T18" fmla="*/ 0 w 24"/>
                  <a:gd name="T19" fmla="*/ 17 h 26"/>
                  <a:gd name="T20" fmla="*/ 4 w 24"/>
                  <a:gd name="T21" fmla="*/ 26 h 26"/>
                  <a:gd name="T22" fmla="*/ 5 w 24"/>
                  <a:gd name="T23" fmla="*/ 26 h 26"/>
                  <a:gd name="T24" fmla="*/ 7 w 24"/>
                  <a:gd name="T25"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6">
                    <a:moveTo>
                      <a:pt x="7" y="19"/>
                    </a:moveTo>
                    <a:lnTo>
                      <a:pt x="8" y="19"/>
                    </a:lnTo>
                    <a:lnTo>
                      <a:pt x="7" y="17"/>
                    </a:lnTo>
                    <a:lnTo>
                      <a:pt x="10" y="15"/>
                    </a:lnTo>
                    <a:lnTo>
                      <a:pt x="17" y="11"/>
                    </a:lnTo>
                    <a:lnTo>
                      <a:pt x="24" y="7"/>
                    </a:lnTo>
                    <a:lnTo>
                      <a:pt x="24" y="0"/>
                    </a:lnTo>
                    <a:lnTo>
                      <a:pt x="15" y="4"/>
                    </a:lnTo>
                    <a:lnTo>
                      <a:pt x="6" y="8"/>
                    </a:lnTo>
                    <a:lnTo>
                      <a:pt x="0" y="17"/>
                    </a:lnTo>
                    <a:lnTo>
                      <a:pt x="4" y="26"/>
                    </a:lnTo>
                    <a:lnTo>
                      <a:pt x="5" y="26"/>
                    </a:lnTo>
                    <a:lnTo>
                      <a:pt x="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8" name="Freeform 642"/>
              <p:cNvSpPr>
                <a:spLocks noChangeAspect="1"/>
              </p:cNvSpPr>
              <p:nvPr/>
            </p:nvSpPr>
            <p:spPr bwMode="auto">
              <a:xfrm>
                <a:off x="707" y="670"/>
                <a:ext cx="14" cy="18"/>
              </a:xfrm>
              <a:custGeom>
                <a:avLst/>
                <a:gdLst>
                  <a:gd name="T0" fmla="*/ 27 w 27"/>
                  <a:gd name="T1" fmla="*/ 35 h 35"/>
                  <a:gd name="T2" fmla="*/ 27 w 27"/>
                  <a:gd name="T3" fmla="*/ 35 h 35"/>
                  <a:gd name="T4" fmla="*/ 26 w 27"/>
                  <a:gd name="T5" fmla="*/ 26 h 35"/>
                  <a:gd name="T6" fmla="*/ 22 w 27"/>
                  <a:gd name="T7" fmla="*/ 16 h 35"/>
                  <a:gd name="T8" fmla="*/ 11 w 27"/>
                  <a:gd name="T9" fmla="*/ 5 h 35"/>
                  <a:gd name="T10" fmla="*/ 2 w 27"/>
                  <a:gd name="T11" fmla="*/ 0 h 35"/>
                  <a:gd name="T12" fmla="*/ 0 w 27"/>
                  <a:gd name="T13" fmla="*/ 7 h 35"/>
                  <a:gd name="T14" fmla="*/ 7 w 27"/>
                  <a:gd name="T15" fmla="*/ 12 h 35"/>
                  <a:gd name="T16" fmla="*/ 15 w 27"/>
                  <a:gd name="T17" fmla="*/ 20 h 35"/>
                  <a:gd name="T18" fmla="*/ 19 w 27"/>
                  <a:gd name="T19" fmla="*/ 28 h 35"/>
                  <a:gd name="T20" fmla="*/ 20 w 27"/>
                  <a:gd name="T21" fmla="*/ 31 h 35"/>
                  <a:gd name="T22" fmla="*/ 20 w 27"/>
                  <a:gd name="T23" fmla="*/ 31 h 35"/>
                  <a:gd name="T24" fmla="*/ 27 w 27"/>
                  <a:gd name="T2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35">
                    <a:moveTo>
                      <a:pt x="27" y="35"/>
                    </a:moveTo>
                    <a:lnTo>
                      <a:pt x="27" y="35"/>
                    </a:lnTo>
                    <a:lnTo>
                      <a:pt x="26" y="26"/>
                    </a:lnTo>
                    <a:lnTo>
                      <a:pt x="22" y="16"/>
                    </a:lnTo>
                    <a:lnTo>
                      <a:pt x="11" y="5"/>
                    </a:lnTo>
                    <a:lnTo>
                      <a:pt x="2" y="0"/>
                    </a:lnTo>
                    <a:lnTo>
                      <a:pt x="0" y="7"/>
                    </a:lnTo>
                    <a:lnTo>
                      <a:pt x="7" y="12"/>
                    </a:lnTo>
                    <a:lnTo>
                      <a:pt x="15" y="20"/>
                    </a:lnTo>
                    <a:lnTo>
                      <a:pt x="19" y="28"/>
                    </a:lnTo>
                    <a:lnTo>
                      <a:pt x="20" y="31"/>
                    </a:lnTo>
                    <a:lnTo>
                      <a:pt x="20" y="31"/>
                    </a:lnTo>
                    <a:lnTo>
                      <a:pt x="27"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39" name="Freeform 643"/>
              <p:cNvSpPr>
                <a:spLocks noChangeAspect="1"/>
              </p:cNvSpPr>
              <p:nvPr/>
            </p:nvSpPr>
            <p:spPr bwMode="auto">
              <a:xfrm>
                <a:off x="711" y="686"/>
                <a:ext cx="10" cy="17"/>
              </a:xfrm>
              <a:custGeom>
                <a:avLst/>
                <a:gdLst>
                  <a:gd name="T0" fmla="*/ 5 w 20"/>
                  <a:gd name="T1" fmla="*/ 30 h 34"/>
                  <a:gd name="T2" fmla="*/ 5 w 20"/>
                  <a:gd name="T3" fmla="*/ 30 h 34"/>
                  <a:gd name="T4" fmla="*/ 6 w 20"/>
                  <a:gd name="T5" fmla="*/ 26 h 34"/>
                  <a:gd name="T6" fmla="*/ 10 w 20"/>
                  <a:gd name="T7" fmla="*/ 18 h 34"/>
                  <a:gd name="T8" fmla="*/ 16 w 20"/>
                  <a:gd name="T9" fmla="*/ 11 h 34"/>
                  <a:gd name="T10" fmla="*/ 20 w 20"/>
                  <a:gd name="T11" fmla="*/ 4 h 34"/>
                  <a:gd name="T12" fmla="*/ 13 w 20"/>
                  <a:gd name="T13" fmla="*/ 0 h 34"/>
                  <a:gd name="T14" fmla="*/ 9 w 20"/>
                  <a:gd name="T15" fmla="*/ 7 h 34"/>
                  <a:gd name="T16" fmla="*/ 3 w 20"/>
                  <a:gd name="T17" fmla="*/ 16 h 34"/>
                  <a:gd name="T18" fmla="*/ 0 w 20"/>
                  <a:gd name="T19" fmla="*/ 26 h 34"/>
                  <a:gd name="T20" fmla="*/ 1 w 20"/>
                  <a:gd name="T21" fmla="*/ 34 h 34"/>
                  <a:gd name="T22" fmla="*/ 1 w 20"/>
                  <a:gd name="T23" fmla="*/ 34 h 34"/>
                  <a:gd name="T24" fmla="*/ 5 w 20"/>
                  <a:gd name="T25"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4">
                    <a:moveTo>
                      <a:pt x="5" y="30"/>
                    </a:moveTo>
                    <a:lnTo>
                      <a:pt x="5" y="30"/>
                    </a:lnTo>
                    <a:lnTo>
                      <a:pt x="6" y="26"/>
                    </a:lnTo>
                    <a:lnTo>
                      <a:pt x="10" y="18"/>
                    </a:lnTo>
                    <a:lnTo>
                      <a:pt x="16" y="11"/>
                    </a:lnTo>
                    <a:lnTo>
                      <a:pt x="20" y="4"/>
                    </a:lnTo>
                    <a:lnTo>
                      <a:pt x="13" y="0"/>
                    </a:lnTo>
                    <a:lnTo>
                      <a:pt x="9" y="7"/>
                    </a:lnTo>
                    <a:lnTo>
                      <a:pt x="3" y="16"/>
                    </a:lnTo>
                    <a:lnTo>
                      <a:pt x="0" y="26"/>
                    </a:lnTo>
                    <a:lnTo>
                      <a:pt x="1" y="34"/>
                    </a:lnTo>
                    <a:lnTo>
                      <a:pt x="1" y="34"/>
                    </a:lnTo>
                    <a:lnTo>
                      <a:pt x="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0" name="Freeform 644"/>
              <p:cNvSpPr>
                <a:spLocks noChangeAspect="1"/>
              </p:cNvSpPr>
              <p:nvPr/>
            </p:nvSpPr>
            <p:spPr bwMode="auto">
              <a:xfrm>
                <a:off x="711" y="701"/>
                <a:ext cx="8" cy="4"/>
              </a:xfrm>
              <a:custGeom>
                <a:avLst/>
                <a:gdLst>
                  <a:gd name="T0" fmla="*/ 9 w 16"/>
                  <a:gd name="T1" fmla="*/ 2 h 9"/>
                  <a:gd name="T2" fmla="*/ 11 w 16"/>
                  <a:gd name="T3" fmla="*/ 1 h 9"/>
                  <a:gd name="T4" fmla="*/ 11 w 16"/>
                  <a:gd name="T5" fmla="*/ 0 h 9"/>
                  <a:gd name="T6" fmla="*/ 9 w 16"/>
                  <a:gd name="T7" fmla="*/ 0 h 9"/>
                  <a:gd name="T8" fmla="*/ 7 w 16"/>
                  <a:gd name="T9" fmla="*/ 1 h 9"/>
                  <a:gd name="T10" fmla="*/ 4 w 16"/>
                  <a:gd name="T11" fmla="*/ 0 h 9"/>
                  <a:gd name="T12" fmla="*/ 0 w 16"/>
                  <a:gd name="T13" fmla="*/ 4 h 9"/>
                  <a:gd name="T14" fmla="*/ 4 w 16"/>
                  <a:gd name="T15" fmla="*/ 8 h 9"/>
                  <a:gd name="T16" fmla="*/ 9 w 16"/>
                  <a:gd name="T17" fmla="*/ 9 h 9"/>
                  <a:gd name="T18" fmla="*/ 11 w 16"/>
                  <a:gd name="T19" fmla="*/ 9 h 9"/>
                  <a:gd name="T20" fmla="*/ 14 w 16"/>
                  <a:gd name="T21" fmla="*/ 8 h 9"/>
                  <a:gd name="T22" fmla="*/ 16 w 16"/>
                  <a:gd name="T23" fmla="*/ 7 h 9"/>
                  <a:gd name="T24" fmla="*/ 14 w 16"/>
                  <a:gd name="T25" fmla="*/ 8 h 9"/>
                  <a:gd name="T26" fmla="*/ 16 w 16"/>
                  <a:gd name="T27" fmla="*/ 5 h 9"/>
                  <a:gd name="T28" fmla="*/ 16 w 16"/>
                  <a:gd name="T29" fmla="*/ 3 h 9"/>
                  <a:gd name="T30" fmla="*/ 15 w 16"/>
                  <a:gd name="T31" fmla="*/ 1 h 9"/>
                  <a:gd name="T32" fmla="*/ 11 w 16"/>
                  <a:gd name="T33" fmla="*/ 1 h 9"/>
                  <a:gd name="T34" fmla="*/ 9 w 16"/>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9">
                    <a:moveTo>
                      <a:pt x="9" y="2"/>
                    </a:moveTo>
                    <a:lnTo>
                      <a:pt x="11" y="1"/>
                    </a:lnTo>
                    <a:lnTo>
                      <a:pt x="11" y="0"/>
                    </a:lnTo>
                    <a:lnTo>
                      <a:pt x="9" y="0"/>
                    </a:lnTo>
                    <a:lnTo>
                      <a:pt x="7" y="1"/>
                    </a:lnTo>
                    <a:lnTo>
                      <a:pt x="4" y="0"/>
                    </a:lnTo>
                    <a:lnTo>
                      <a:pt x="0" y="4"/>
                    </a:lnTo>
                    <a:lnTo>
                      <a:pt x="4" y="8"/>
                    </a:lnTo>
                    <a:lnTo>
                      <a:pt x="9" y="9"/>
                    </a:lnTo>
                    <a:lnTo>
                      <a:pt x="11" y="9"/>
                    </a:lnTo>
                    <a:lnTo>
                      <a:pt x="14" y="8"/>
                    </a:lnTo>
                    <a:lnTo>
                      <a:pt x="16" y="7"/>
                    </a:lnTo>
                    <a:lnTo>
                      <a:pt x="14" y="8"/>
                    </a:lnTo>
                    <a:lnTo>
                      <a:pt x="16" y="5"/>
                    </a:lnTo>
                    <a:lnTo>
                      <a:pt x="16" y="3"/>
                    </a:lnTo>
                    <a:lnTo>
                      <a:pt x="15" y="1"/>
                    </a:lnTo>
                    <a:lnTo>
                      <a:pt x="11" y="1"/>
                    </a:lnTo>
                    <a:lnTo>
                      <a:pt x="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1" name="Freeform 645"/>
              <p:cNvSpPr>
                <a:spLocks noChangeAspect="1"/>
              </p:cNvSpPr>
              <p:nvPr/>
            </p:nvSpPr>
            <p:spPr bwMode="auto">
              <a:xfrm>
                <a:off x="716" y="694"/>
                <a:ext cx="9" cy="10"/>
              </a:xfrm>
              <a:custGeom>
                <a:avLst/>
                <a:gdLst>
                  <a:gd name="T0" fmla="*/ 18 w 18"/>
                  <a:gd name="T1" fmla="*/ 2 h 21"/>
                  <a:gd name="T2" fmla="*/ 11 w 18"/>
                  <a:gd name="T3" fmla="*/ 2 h 21"/>
                  <a:gd name="T4" fmla="*/ 0 w 18"/>
                  <a:gd name="T5" fmla="*/ 16 h 21"/>
                  <a:gd name="T6" fmla="*/ 7 w 18"/>
                  <a:gd name="T7" fmla="*/ 21 h 21"/>
                  <a:gd name="T8" fmla="*/ 18 w 18"/>
                  <a:gd name="T9" fmla="*/ 7 h 21"/>
                  <a:gd name="T10" fmla="*/ 11 w 18"/>
                  <a:gd name="T11" fmla="*/ 7 h 21"/>
                  <a:gd name="T12" fmla="*/ 18 w 18"/>
                  <a:gd name="T13" fmla="*/ 7 h 21"/>
                  <a:gd name="T14" fmla="*/ 18 w 18"/>
                  <a:gd name="T15" fmla="*/ 3 h 21"/>
                  <a:gd name="T16" fmla="*/ 17 w 18"/>
                  <a:gd name="T17" fmla="*/ 1 h 21"/>
                  <a:gd name="T18" fmla="*/ 14 w 18"/>
                  <a:gd name="T19" fmla="*/ 0 h 21"/>
                  <a:gd name="T20" fmla="*/ 11 w 18"/>
                  <a:gd name="T21" fmla="*/ 2 h 21"/>
                  <a:gd name="T22" fmla="*/ 18 w 18"/>
                  <a:gd name="T2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1">
                    <a:moveTo>
                      <a:pt x="18" y="2"/>
                    </a:moveTo>
                    <a:lnTo>
                      <a:pt x="11" y="2"/>
                    </a:lnTo>
                    <a:lnTo>
                      <a:pt x="0" y="16"/>
                    </a:lnTo>
                    <a:lnTo>
                      <a:pt x="7" y="21"/>
                    </a:lnTo>
                    <a:lnTo>
                      <a:pt x="18" y="7"/>
                    </a:lnTo>
                    <a:lnTo>
                      <a:pt x="11" y="7"/>
                    </a:lnTo>
                    <a:lnTo>
                      <a:pt x="18" y="7"/>
                    </a:lnTo>
                    <a:lnTo>
                      <a:pt x="18" y="3"/>
                    </a:lnTo>
                    <a:lnTo>
                      <a:pt x="17" y="1"/>
                    </a:lnTo>
                    <a:lnTo>
                      <a:pt x="14" y="0"/>
                    </a:lnTo>
                    <a:lnTo>
                      <a:pt x="11" y="2"/>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2" name="Freeform 646"/>
              <p:cNvSpPr>
                <a:spLocks noChangeAspect="1"/>
              </p:cNvSpPr>
              <p:nvPr/>
            </p:nvSpPr>
            <p:spPr bwMode="auto">
              <a:xfrm>
                <a:off x="722" y="695"/>
                <a:ext cx="10" cy="6"/>
              </a:xfrm>
              <a:custGeom>
                <a:avLst/>
                <a:gdLst>
                  <a:gd name="T0" fmla="*/ 14 w 21"/>
                  <a:gd name="T1" fmla="*/ 6 h 13"/>
                  <a:gd name="T2" fmla="*/ 14 w 21"/>
                  <a:gd name="T3" fmla="*/ 6 h 13"/>
                  <a:gd name="T4" fmla="*/ 13 w 21"/>
                  <a:gd name="T5" fmla="*/ 6 h 13"/>
                  <a:gd name="T6" fmla="*/ 12 w 21"/>
                  <a:gd name="T7" fmla="*/ 4 h 13"/>
                  <a:gd name="T8" fmla="*/ 7 w 21"/>
                  <a:gd name="T9" fmla="*/ 0 h 13"/>
                  <a:gd name="T10" fmla="*/ 7 w 21"/>
                  <a:gd name="T11" fmla="*/ 0 h 13"/>
                  <a:gd name="T12" fmla="*/ 0 w 21"/>
                  <a:gd name="T13" fmla="*/ 5 h 13"/>
                  <a:gd name="T14" fmla="*/ 3 w 21"/>
                  <a:gd name="T15" fmla="*/ 7 h 13"/>
                  <a:gd name="T16" fmla="*/ 7 w 21"/>
                  <a:gd name="T17" fmla="*/ 11 h 13"/>
                  <a:gd name="T18" fmla="*/ 13 w 21"/>
                  <a:gd name="T19" fmla="*/ 13 h 13"/>
                  <a:gd name="T20" fmla="*/ 21 w 21"/>
                  <a:gd name="T21" fmla="*/ 11 h 13"/>
                  <a:gd name="T22" fmla="*/ 21 w 21"/>
                  <a:gd name="T23" fmla="*/ 11 h 13"/>
                  <a:gd name="T24" fmla="*/ 14 w 21"/>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3">
                    <a:moveTo>
                      <a:pt x="14" y="6"/>
                    </a:moveTo>
                    <a:lnTo>
                      <a:pt x="14" y="6"/>
                    </a:lnTo>
                    <a:lnTo>
                      <a:pt x="13" y="6"/>
                    </a:lnTo>
                    <a:lnTo>
                      <a:pt x="12" y="4"/>
                    </a:lnTo>
                    <a:lnTo>
                      <a:pt x="7" y="0"/>
                    </a:lnTo>
                    <a:lnTo>
                      <a:pt x="7" y="0"/>
                    </a:lnTo>
                    <a:lnTo>
                      <a:pt x="0" y="5"/>
                    </a:lnTo>
                    <a:lnTo>
                      <a:pt x="3" y="7"/>
                    </a:lnTo>
                    <a:lnTo>
                      <a:pt x="7" y="11"/>
                    </a:lnTo>
                    <a:lnTo>
                      <a:pt x="13" y="13"/>
                    </a:lnTo>
                    <a:lnTo>
                      <a:pt x="21" y="11"/>
                    </a:lnTo>
                    <a:lnTo>
                      <a:pt x="21" y="11"/>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3" name="Freeform 647"/>
              <p:cNvSpPr>
                <a:spLocks noChangeAspect="1"/>
              </p:cNvSpPr>
              <p:nvPr/>
            </p:nvSpPr>
            <p:spPr bwMode="auto">
              <a:xfrm>
                <a:off x="726" y="686"/>
                <a:ext cx="7" cy="14"/>
              </a:xfrm>
              <a:custGeom>
                <a:avLst/>
                <a:gdLst>
                  <a:gd name="T0" fmla="*/ 0 w 12"/>
                  <a:gd name="T1" fmla="*/ 7 h 29"/>
                  <a:gd name="T2" fmla="*/ 0 w 12"/>
                  <a:gd name="T3" fmla="*/ 7 h 29"/>
                  <a:gd name="T4" fmla="*/ 2 w 12"/>
                  <a:gd name="T5" fmla="*/ 10 h 29"/>
                  <a:gd name="T6" fmla="*/ 5 w 12"/>
                  <a:gd name="T7" fmla="*/ 16 h 29"/>
                  <a:gd name="T8" fmla="*/ 5 w 12"/>
                  <a:gd name="T9" fmla="*/ 20 h 29"/>
                  <a:gd name="T10" fmla="*/ 4 w 12"/>
                  <a:gd name="T11" fmla="*/ 24 h 29"/>
                  <a:gd name="T12" fmla="*/ 11 w 12"/>
                  <a:gd name="T13" fmla="*/ 29 h 29"/>
                  <a:gd name="T14" fmla="*/ 12 w 12"/>
                  <a:gd name="T15" fmla="*/ 20 h 29"/>
                  <a:gd name="T16" fmla="*/ 12 w 12"/>
                  <a:gd name="T17" fmla="*/ 14 h 29"/>
                  <a:gd name="T18" fmla="*/ 9 w 12"/>
                  <a:gd name="T19" fmla="*/ 5 h 29"/>
                  <a:gd name="T20" fmla="*/ 4 w 12"/>
                  <a:gd name="T21" fmla="*/ 0 h 29"/>
                  <a:gd name="T22" fmla="*/ 4 w 12"/>
                  <a:gd name="T23" fmla="*/ 0 h 29"/>
                  <a:gd name="T24" fmla="*/ 0 w 12"/>
                  <a:gd name="T2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9">
                    <a:moveTo>
                      <a:pt x="0" y="7"/>
                    </a:moveTo>
                    <a:lnTo>
                      <a:pt x="0" y="7"/>
                    </a:lnTo>
                    <a:lnTo>
                      <a:pt x="2" y="10"/>
                    </a:lnTo>
                    <a:lnTo>
                      <a:pt x="5" y="16"/>
                    </a:lnTo>
                    <a:lnTo>
                      <a:pt x="5" y="20"/>
                    </a:lnTo>
                    <a:lnTo>
                      <a:pt x="4" y="24"/>
                    </a:lnTo>
                    <a:lnTo>
                      <a:pt x="11" y="29"/>
                    </a:lnTo>
                    <a:lnTo>
                      <a:pt x="12" y="20"/>
                    </a:lnTo>
                    <a:lnTo>
                      <a:pt x="12" y="14"/>
                    </a:lnTo>
                    <a:lnTo>
                      <a:pt x="9" y="5"/>
                    </a:lnTo>
                    <a:lnTo>
                      <a:pt x="4" y="0"/>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4" name="Freeform 648"/>
              <p:cNvSpPr>
                <a:spLocks noChangeAspect="1"/>
              </p:cNvSpPr>
              <p:nvPr/>
            </p:nvSpPr>
            <p:spPr bwMode="auto">
              <a:xfrm>
                <a:off x="720" y="675"/>
                <a:ext cx="9" cy="14"/>
              </a:xfrm>
              <a:custGeom>
                <a:avLst/>
                <a:gdLst>
                  <a:gd name="T0" fmla="*/ 0 w 17"/>
                  <a:gd name="T1" fmla="*/ 7 h 28"/>
                  <a:gd name="T2" fmla="*/ 1 w 17"/>
                  <a:gd name="T3" fmla="*/ 7 h 28"/>
                  <a:gd name="T4" fmla="*/ 3 w 17"/>
                  <a:gd name="T5" fmla="*/ 10 h 28"/>
                  <a:gd name="T6" fmla="*/ 6 w 17"/>
                  <a:gd name="T7" fmla="*/ 15 h 28"/>
                  <a:gd name="T8" fmla="*/ 8 w 17"/>
                  <a:gd name="T9" fmla="*/ 21 h 28"/>
                  <a:gd name="T10" fmla="*/ 13 w 17"/>
                  <a:gd name="T11" fmla="*/ 28 h 28"/>
                  <a:gd name="T12" fmla="*/ 17 w 17"/>
                  <a:gd name="T13" fmla="*/ 21 h 28"/>
                  <a:gd name="T14" fmla="*/ 15 w 17"/>
                  <a:gd name="T15" fmla="*/ 18 h 28"/>
                  <a:gd name="T16" fmla="*/ 13 w 17"/>
                  <a:gd name="T17" fmla="*/ 13 h 28"/>
                  <a:gd name="T18" fmla="*/ 10 w 17"/>
                  <a:gd name="T19" fmla="*/ 6 h 28"/>
                  <a:gd name="T20" fmla="*/ 3 w 17"/>
                  <a:gd name="T21" fmla="*/ 0 h 28"/>
                  <a:gd name="T22" fmla="*/ 5 w 17"/>
                  <a:gd name="T23" fmla="*/ 0 h 28"/>
                  <a:gd name="T24" fmla="*/ 0 w 17"/>
                  <a:gd name="T25"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0" y="7"/>
                    </a:moveTo>
                    <a:lnTo>
                      <a:pt x="1" y="7"/>
                    </a:lnTo>
                    <a:lnTo>
                      <a:pt x="3" y="10"/>
                    </a:lnTo>
                    <a:lnTo>
                      <a:pt x="6" y="15"/>
                    </a:lnTo>
                    <a:lnTo>
                      <a:pt x="8" y="21"/>
                    </a:lnTo>
                    <a:lnTo>
                      <a:pt x="13" y="28"/>
                    </a:lnTo>
                    <a:lnTo>
                      <a:pt x="17" y="21"/>
                    </a:lnTo>
                    <a:lnTo>
                      <a:pt x="15" y="18"/>
                    </a:lnTo>
                    <a:lnTo>
                      <a:pt x="13" y="13"/>
                    </a:lnTo>
                    <a:lnTo>
                      <a:pt x="10" y="6"/>
                    </a:lnTo>
                    <a:lnTo>
                      <a:pt x="3" y="0"/>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5" name="Freeform 649"/>
              <p:cNvSpPr>
                <a:spLocks noChangeAspect="1"/>
              </p:cNvSpPr>
              <p:nvPr/>
            </p:nvSpPr>
            <p:spPr bwMode="auto">
              <a:xfrm>
                <a:off x="709" y="669"/>
                <a:ext cx="13" cy="10"/>
              </a:xfrm>
              <a:custGeom>
                <a:avLst/>
                <a:gdLst>
                  <a:gd name="T0" fmla="*/ 2 w 27"/>
                  <a:gd name="T1" fmla="*/ 0 h 20"/>
                  <a:gd name="T2" fmla="*/ 2 w 27"/>
                  <a:gd name="T3" fmla="*/ 0 h 20"/>
                  <a:gd name="T4" fmla="*/ 0 w 27"/>
                  <a:gd name="T5" fmla="*/ 10 h 20"/>
                  <a:gd name="T6" fmla="*/ 8 w 27"/>
                  <a:gd name="T7" fmla="*/ 14 h 20"/>
                  <a:gd name="T8" fmla="*/ 16 w 27"/>
                  <a:gd name="T9" fmla="*/ 16 h 20"/>
                  <a:gd name="T10" fmla="*/ 22 w 27"/>
                  <a:gd name="T11" fmla="*/ 20 h 20"/>
                  <a:gd name="T12" fmla="*/ 27 w 27"/>
                  <a:gd name="T13" fmla="*/ 13 h 20"/>
                  <a:gd name="T14" fmla="*/ 19 w 27"/>
                  <a:gd name="T15" fmla="*/ 10 h 20"/>
                  <a:gd name="T16" fmla="*/ 10 w 27"/>
                  <a:gd name="T17" fmla="*/ 7 h 20"/>
                  <a:gd name="T18" fmla="*/ 7 w 27"/>
                  <a:gd name="T19" fmla="*/ 5 h 20"/>
                  <a:gd name="T20" fmla="*/ 7 w 27"/>
                  <a:gd name="T21" fmla="*/ 7 h 20"/>
                  <a:gd name="T22" fmla="*/ 7 w 27"/>
                  <a:gd name="T23" fmla="*/ 7 h 20"/>
                  <a:gd name="T24" fmla="*/ 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 y="0"/>
                    </a:moveTo>
                    <a:lnTo>
                      <a:pt x="2" y="0"/>
                    </a:lnTo>
                    <a:lnTo>
                      <a:pt x="0" y="10"/>
                    </a:lnTo>
                    <a:lnTo>
                      <a:pt x="8" y="14"/>
                    </a:lnTo>
                    <a:lnTo>
                      <a:pt x="16" y="16"/>
                    </a:lnTo>
                    <a:lnTo>
                      <a:pt x="22" y="20"/>
                    </a:lnTo>
                    <a:lnTo>
                      <a:pt x="27" y="13"/>
                    </a:lnTo>
                    <a:lnTo>
                      <a:pt x="19" y="10"/>
                    </a:lnTo>
                    <a:lnTo>
                      <a:pt x="10" y="7"/>
                    </a:lnTo>
                    <a:lnTo>
                      <a:pt x="7" y="5"/>
                    </a:lnTo>
                    <a:lnTo>
                      <a:pt x="7" y="7"/>
                    </a:lnTo>
                    <a:lnTo>
                      <a:pt x="7" y="7"/>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6" name="Freeform 650"/>
              <p:cNvSpPr>
                <a:spLocks noChangeAspect="1"/>
              </p:cNvSpPr>
              <p:nvPr/>
            </p:nvSpPr>
            <p:spPr bwMode="auto">
              <a:xfrm>
                <a:off x="710" y="661"/>
                <a:ext cx="11" cy="12"/>
              </a:xfrm>
              <a:custGeom>
                <a:avLst/>
                <a:gdLst>
                  <a:gd name="T0" fmla="*/ 18 w 22"/>
                  <a:gd name="T1" fmla="*/ 0 h 24"/>
                  <a:gd name="T2" fmla="*/ 18 w 22"/>
                  <a:gd name="T3" fmla="*/ 0 h 24"/>
                  <a:gd name="T4" fmla="*/ 12 w 22"/>
                  <a:gd name="T5" fmla="*/ 5 h 24"/>
                  <a:gd name="T6" fmla="*/ 8 w 22"/>
                  <a:gd name="T7" fmla="*/ 9 h 24"/>
                  <a:gd name="T8" fmla="*/ 5 w 22"/>
                  <a:gd name="T9" fmla="*/ 14 h 24"/>
                  <a:gd name="T10" fmla="*/ 0 w 22"/>
                  <a:gd name="T11" fmla="*/ 17 h 24"/>
                  <a:gd name="T12" fmla="*/ 5 w 22"/>
                  <a:gd name="T13" fmla="*/ 24 h 24"/>
                  <a:gd name="T14" fmla="*/ 10 w 22"/>
                  <a:gd name="T15" fmla="*/ 18 h 24"/>
                  <a:gd name="T16" fmla="*/ 15 w 22"/>
                  <a:gd name="T17" fmla="*/ 14 h 24"/>
                  <a:gd name="T18" fmla="*/ 19 w 22"/>
                  <a:gd name="T19" fmla="*/ 9 h 24"/>
                  <a:gd name="T20" fmla="*/ 22 w 22"/>
                  <a:gd name="T21" fmla="*/ 5 h 24"/>
                  <a:gd name="T22" fmla="*/ 22 w 22"/>
                  <a:gd name="T23" fmla="*/ 5 h 24"/>
                  <a:gd name="T24" fmla="*/ 18 w 2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4">
                    <a:moveTo>
                      <a:pt x="18" y="0"/>
                    </a:moveTo>
                    <a:lnTo>
                      <a:pt x="18" y="0"/>
                    </a:lnTo>
                    <a:lnTo>
                      <a:pt x="12" y="5"/>
                    </a:lnTo>
                    <a:lnTo>
                      <a:pt x="8" y="9"/>
                    </a:lnTo>
                    <a:lnTo>
                      <a:pt x="5" y="14"/>
                    </a:lnTo>
                    <a:lnTo>
                      <a:pt x="0" y="17"/>
                    </a:lnTo>
                    <a:lnTo>
                      <a:pt x="5" y="24"/>
                    </a:lnTo>
                    <a:lnTo>
                      <a:pt x="10" y="18"/>
                    </a:lnTo>
                    <a:lnTo>
                      <a:pt x="15" y="14"/>
                    </a:lnTo>
                    <a:lnTo>
                      <a:pt x="19" y="9"/>
                    </a:lnTo>
                    <a:lnTo>
                      <a:pt x="22" y="5"/>
                    </a:lnTo>
                    <a:lnTo>
                      <a:pt x="22" y="5"/>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7" name="Freeform 651"/>
              <p:cNvSpPr>
                <a:spLocks noChangeAspect="1"/>
              </p:cNvSpPr>
              <p:nvPr/>
            </p:nvSpPr>
            <p:spPr bwMode="auto">
              <a:xfrm>
                <a:off x="714" y="650"/>
                <a:ext cx="9" cy="13"/>
              </a:xfrm>
              <a:custGeom>
                <a:avLst/>
                <a:gdLst>
                  <a:gd name="T0" fmla="*/ 6 w 19"/>
                  <a:gd name="T1" fmla="*/ 1 h 26"/>
                  <a:gd name="T2" fmla="*/ 4 w 19"/>
                  <a:gd name="T3" fmla="*/ 7 h 26"/>
                  <a:gd name="T4" fmla="*/ 7 w 19"/>
                  <a:gd name="T5" fmla="*/ 10 h 26"/>
                  <a:gd name="T6" fmla="*/ 11 w 19"/>
                  <a:gd name="T7" fmla="*/ 13 h 26"/>
                  <a:gd name="T8" fmla="*/ 12 w 19"/>
                  <a:gd name="T9" fmla="*/ 18 h 26"/>
                  <a:gd name="T10" fmla="*/ 11 w 19"/>
                  <a:gd name="T11" fmla="*/ 21 h 26"/>
                  <a:gd name="T12" fmla="*/ 15 w 19"/>
                  <a:gd name="T13" fmla="*/ 26 h 26"/>
                  <a:gd name="T14" fmla="*/ 19 w 19"/>
                  <a:gd name="T15" fmla="*/ 18 h 26"/>
                  <a:gd name="T16" fmla="*/ 18 w 19"/>
                  <a:gd name="T17" fmla="*/ 11 h 26"/>
                  <a:gd name="T18" fmla="*/ 12 w 19"/>
                  <a:gd name="T19" fmla="*/ 3 h 26"/>
                  <a:gd name="T20" fmla="*/ 4 w 19"/>
                  <a:gd name="T21" fmla="*/ 0 h 26"/>
                  <a:gd name="T22" fmla="*/ 1 w 19"/>
                  <a:gd name="T23" fmla="*/ 6 h 26"/>
                  <a:gd name="T24" fmla="*/ 4 w 19"/>
                  <a:gd name="T25" fmla="*/ 0 h 26"/>
                  <a:gd name="T26" fmla="*/ 1 w 19"/>
                  <a:gd name="T27" fmla="*/ 1 h 26"/>
                  <a:gd name="T28" fmla="*/ 0 w 19"/>
                  <a:gd name="T29" fmla="*/ 4 h 26"/>
                  <a:gd name="T30" fmla="*/ 1 w 19"/>
                  <a:gd name="T31" fmla="*/ 6 h 26"/>
                  <a:gd name="T32" fmla="*/ 4 w 19"/>
                  <a:gd name="T33" fmla="*/ 7 h 26"/>
                  <a:gd name="T34" fmla="*/ 6 w 19"/>
                  <a:gd name="T3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6">
                    <a:moveTo>
                      <a:pt x="6" y="1"/>
                    </a:moveTo>
                    <a:lnTo>
                      <a:pt x="4" y="7"/>
                    </a:lnTo>
                    <a:lnTo>
                      <a:pt x="7" y="10"/>
                    </a:lnTo>
                    <a:lnTo>
                      <a:pt x="11" y="13"/>
                    </a:lnTo>
                    <a:lnTo>
                      <a:pt x="12" y="18"/>
                    </a:lnTo>
                    <a:lnTo>
                      <a:pt x="11" y="21"/>
                    </a:lnTo>
                    <a:lnTo>
                      <a:pt x="15" y="26"/>
                    </a:lnTo>
                    <a:lnTo>
                      <a:pt x="19" y="18"/>
                    </a:lnTo>
                    <a:lnTo>
                      <a:pt x="18" y="11"/>
                    </a:lnTo>
                    <a:lnTo>
                      <a:pt x="12" y="3"/>
                    </a:lnTo>
                    <a:lnTo>
                      <a:pt x="4" y="0"/>
                    </a:lnTo>
                    <a:lnTo>
                      <a:pt x="1" y="6"/>
                    </a:lnTo>
                    <a:lnTo>
                      <a:pt x="4" y="0"/>
                    </a:lnTo>
                    <a:lnTo>
                      <a:pt x="1" y="1"/>
                    </a:lnTo>
                    <a:lnTo>
                      <a:pt x="0" y="4"/>
                    </a:lnTo>
                    <a:lnTo>
                      <a:pt x="1" y="6"/>
                    </a:lnTo>
                    <a:lnTo>
                      <a:pt x="4" y="7"/>
                    </a:lnTo>
                    <a:lnTo>
                      <a:pt x="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8" name="Freeform 652"/>
              <p:cNvSpPr>
                <a:spLocks noChangeAspect="1"/>
              </p:cNvSpPr>
              <p:nvPr/>
            </p:nvSpPr>
            <p:spPr bwMode="auto">
              <a:xfrm>
                <a:off x="679" y="658"/>
                <a:ext cx="25" cy="38"/>
              </a:xfrm>
              <a:custGeom>
                <a:avLst/>
                <a:gdLst>
                  <a:gd name="T0" fmla="*/ 51 w 51"/>
                  <a:gd name="T1" fmla="*/ 0 h 76"/>
                  <a:gd name="T2" fmla="*/ 44 w 51"/>
                  <a:gd name="T3" fmla="*/ 1 h 76"/>
                  <a:gd name="T4" fmla="*/ 37 w 51"/>
                  <a:gd name="T5" fmla="*/ 3 h 76"/>
                  <a:gd name="T6" fmla="*/ 29 w 51"/>
                  <a:gd name="T7" fmla="*/ 6 h 76"/>
                  <a:gd name="T8" fmla="*/ 22 w 51"/>
                  <a:gd name="T9" fmla="*/ 10 h 76"/>
                  <a:gd name="T10" fmla="*/ 16 w 51"/>
                  <a:gd name="T11" fmla="*/ 14 h 76"/>
                  <a:gd name="T12" fmla="*/ 13 w 51"/>
                  <a:gd name="T13" fmla="*/ 20 h 76"/>
                  <a:gd name="T14" fmla="*/ 12 w 51"/>
                  <a:gd name="T15" fmla="*/ 27 h 76"/>
                  <a:gd name="T16" fmla="*/ 13 w 51"/>
                  <a:gd name="T17" fmla="*/ 34 h 76"/>
                  <a:gd name="T18" fmla="*/ 18 w 51"/>
                  <a:gd name="T19" fmla="*/ 45 h 76"/>
                  <a:gd name="T20" fmla="*/ 18 w 51"/>
                  <a:gd name="T21" fmla="*/ 51 h 76"/>
                  <a:gd name="T22" fmla="*/ 14 w 51"/>
                  <a:gd name="T23" fmla="*/ 54 h 76"/>
                  <a:gd name="T24" fmla="*/ 7 w 51"/>
                  <a:gd name="T25" fmla="*/ 59 h 76"/>
                  <a:gd name="T26" fmla="*/ 1 w 51"/>
                  <a:gd name="T27" fmla="*/ 65 h 76"/>
                  <a:gd name="T28" fmla="*/ 0 w 51"/>
                  <a:gd name="T29" fmla="*/ 72 h 76"/>
                  <a:gd name="T30" fmla="*/ 3 w 51"/>
                  <a:gd name="T31" fmla="*/ 76 h 76"/>
                  <a:gd name="T32" fmla="*/ 11 w 51"/>
                  <a:gd name="T33" fmla="*/ 75 h 76"/>
                  <a:gd name="T34" fmla="*/ 15 w 51"/>
                  <a:gd name="T35" fmla="*/ 73 h 76"/>
                  <a:gd name="T36" fmla="*/ 21 w 51"/>
                  <a:gd name="T37" fmla="*/ 68 h 76"/>
                  <a:gd name="T38" fmla="*/ 27 w 51"/>
                  <a:gd name="T39" fmla="*/ 64 h 76"/>
                  <a:gd name="T40" fmla="*/ 31 w 51"/>
                  <a:gd name="T41" fmla="*/ 58 h 76"/>
                  <a:gd name="T42" fmla="*/ 36 w 51"/>
                  <a:gd name="T43" fmla="*/ 52 h 76"/>
                  <a:gd name="T44" fmla="*/ 39 w 51"/>
                  <a:gd name="T45" fmla="*/ 46 h 76"/>
                  <a:gd name="T46" fmla="*/ 39 w 51"/>
                  <a:gd name="T47" fmla="*/ 41 h 76"/>
                  <a:gd name="T48" fmla="*/ 38 w 51"/>
                  <a:gd name="T49" fmla="*/ 35 h 76"/>
                  <a:gd name="T50" fmla="*/ 35 w 51"/>
                  <a:gd name="T51" fmla="*/ 30 h 76"/>
                  <a:gd name="T52" fmla="*/ 30 w 51"/>
                  <a:gd name="T53" fmla="*/ 27 h 76"/>
                  <a:gd name="T54" fmla="*/ 27 w 51"/>
                  <a:gd name="T55" fmla="*/ 23 h 76"/>
                  <a:gd name="T56" fmla="*/ 26 w 51"/>
                  <a:gd name="T57" fmla="*/ 21 h 76"/>
                  <a:gd name="T58" fmla="*/ 26 w 51"/>
                  <a:gd name="T59" fmla="*/ 18 h 76"/>
                  <a:gd name="T60" fmla="*/ 30 w 51"/>
                  <a:gd name="T61" fmla="*/ 13 h 76"/>
                  <a:gd name="T62" fmla="*/ 38 w 51"/>
                  <a:gd name="T63" fmla="*/ 7 h 76"/>
                  <a:gd name="T64" fmla="*/ 51 w 51"/>
                  <a:gd name="T6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76">
                    <a:moveTo>
                      <a:pt x="51" y="0"/>
                    </a:moveTo>
                    <a:lnTo>
                      <a:pt x="44" y="1"/>
                    </a:lnTo>
                    <a:lnTo>
                      <a:pt x="37" y="3"/>
                    </a:lnTo>
                    <a:lnTo>
                      <a:pt x="29" y="6"/>
                    </a:lnTo>
                    <a:lnTo>
                      <a:pt x="22" y="10"/>
                    </a:lnTo>
                    <a:lnTo>
                      <a:pt x="16" y="14"/>
                    </a:lnTo>
                    <a:lnTo>
                      <a:pt x="13" y="20"/>
                    </a:lnTo>
                    <a:lnTo>
                      <a:pt x="12" y="27"/>
                    </a:lnTo>
                    <a:lnTo>
                      <a:pt x="13" y="34"/>
                    </a:lnTo>
                    <a:lnTo>
                      <a:pt x="18" y="45"/>
                    </a:lnTo>
                    <a:lnTo>
                      <a:pt x="18" y="51"/>
                    </a:lnTo>
                    <a:lnTo>
                      <a:pt x="14" y="54"/>
                    </a:lnTo>
                    <a:lnTo>
                      <a:pt x="7" y="59"/>
                    </a:lnTo>
                    <a:lnTo>
                      <a:pt x="1" y="65"/>
                    </a:lnTo>
                    <a:lnTo>
                      <a:pt x="0" y="72"/>
                    </a:lnTo>
                    <a:lnTo>
                      <a:pt x="3" y="76"/>
                    </a:lnTo>
                    <a:lnTo>
                      <a:pt x="11" y="75"/>
                    </a:lnTo>
                    <a:lnTo>
                      <a:pt x="15" y="73"/>
                    </a:lnTo>
                    <a:lnTo>
                      <a:pt x="21" y="68"/>
                    </a:lnTo>
                    <a:lnTo>
                      <a:pt x="27" y="64"/>
                    </a:lnTo>
                    <a:lnTo>
                      <a:pt x="31" y="58"/>
                    </a:lnTo>
                    <a:lnTo>
                      <a:pt x="36" y="52"/>
                    </a:lnTo>
                    <a:lnTo>
                      <a:pt x="39" y="46"/>
                    </a:lnTo>
                    <a:lnTo>
                      <a:pt x="39" y="41"/>
                    </a:lnTo>
                    <a:lnTo>
                      <a:pt x="38" y="35"/>
                    </a:lnTo>
                    <a:lnTo>
                      <a:pt x="35" y="30"/>
                    </a:lnTo>
                    <a:lnTo>
                      <a:pt x="30" y="27"/>
                    </a:lnTo>
                    <a:lnTo>
                      <a:pt x="27" y="23"/>
                    </a:lnTo>
                    <a:lnTo>
                      <a:pt x="26" y="21"/>
                    </a:lnTo>
                    <a:lnTo>
                      <a:pt x="26" y="18"/>
                    </a:lnTo>
                    <a:lnTo>
                      <a:pt x="30" y="13"/>
                    </a:lnTo>
                    <a:lnTo>
                      <a:pt x="38" y="7"/>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49" name="Freeform 653"/>
              <p:cNvSpPr>
                <a:spLocks noChangeAspect="1"/>
              </p:cNvSpPr>
              <p:nvPr/>
            </p:nvSpPr>
            <p:spPr bwMode="auto">
              <a:xfrm>
                <a:off x="683" y="655"/>
                <a:ext cx="21" cy="20"/>
              </a:xfrm>
              <a:custGeom>
                <a:avLst/>
                <a:gdLst>
                  <a:gd name="T0" fmla="*/ 9 w 44"/>
                  <a:gd name="T1" fmla="*/ 37 h 39"/>
                  <a:gd name="T2" fmla="*/ 9 w 44"/>
                  <a:gd name="T3" fmla="*/ 37 h 39"/>
                  <a:gd name="T4" fmla="*/ 9 w 44"/>
                  <a:gd name="T5" fmla="*/ 31 h 39"/>
                  <a:gd name="T6" fmla="*/ 9 w 44"/>
                  <a:gd name="T7" fmla="*/ 25 h 39"/>
                  <a:gd name="T8" fmla="*/ 12 w 44"/>
                  <a:gd name="T9" fmla="*/ 20 h 39"/>
                  <a:gd name="T10" fmla="*/ 17 w 44"/>
                  <a:gd name="T11" fmla="*/ 17 h 39"/>
                  <a:gd name="T12" fmla="*/ 23 w 44"/>
                  <a:gd name="T13" fmla="*/ 14 h 39"/>
                  <a:gd name="T14" fmla="*/ 31 w 44"/>
                  <a:gd name="T15" fmla="*/ 10 h 39"/>
                  <a:gd name="T16" fmla="*/ 37 w 44"/>
                  <a:gd name="T17" fmla="*/ 9 h 39"/>
                  <a:gd name="T18" fmla="*/ 44 w 44"/>
                  <a:gd name="T19" fmla="*/ 9 h 39"/>
                  <a:gd name="T20" fmla="*/ 44 w 44"/>
                  <a:gd name="T21" fmla="*/ 0 h 39"/>
                  <a:gd name="T22" fmla="*/ 37 w 44"/>
                  <a:gd name="T23" fmla="*/ 2 h 39"/>
                  <a:gd name="T24" fmla="*/ 29 w 44"/>
                  <a:gd name="T25" fmla="*/ 3 h 39"/>
                  <a:gd name="T26" fmla="*/ 21 w 44"/>
                  <a:gd name="T27" fmla="*/ 7 h 39"/>
                  <a:gd name="T28" fmla="*/ 13 w 44"/>
                  <a:gd name="T29" fmla="*/ 10 h 39"/>
                  <a:gd name="T30" fmla="*/ 7 w 44"/>
                  <a:gd name="T31" fmla="*/ 16 h 39"/>
                  <a:gd name="T32" fmla="*/ 2 w 44"/>
                  <a:gd name="T33" fmla="*/ 23 h 39"/>
                  <a:gd name="T34" fmla="*/ 0 w 44"/>
                  <a:gd name="T35" fmla="*/ 31 h 39"/>
                  <a:gd name="T36" fmla="*/ 2 w 44"/>
                  <a:gd name="T37" fmla="*/ 39 h 39"/>
                  <a:gd name="T38" fmla="*/ 2 w 44"/>
                  <a:gd name="T39" fmla="*/ 39 h 39"/>
                  <a:gd name="T40" fmla="*/ 9 w 44"/>
                  <a:gd name="T41"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39">
                    <a:moveTo>
                      <a:pt x="9" y="37"/>
                    </a:moveTo>
                    <a:lnTo>
                      <a:pt x="9" y="37"/>
                    </a:lnTo>
                    <a:lnTo>
                      <a:pt x="9" y="31"/>
                    </a:lnTo>
                    <a:lnTo>
                      <a:pt x="9" y="25"/>
                    </a:lnTo>
                    <a:lnTo>
                      <a:pt x="12" y="20"/>
                    </a:lnTo>
                    <a:lnTo>
                      <a:pt x="17" y="17"/>
                    </a:lnTo>
                    <a:lnTo>
                      <a:pt x="23" y="14"/>
                    </a:lnTo>
                    <a:lnTo>
                      <a:pt x="31" y="10"/>
                    </a:lnTo>
                    <a:lnTo>
                      <a:pt x="37" y="9"/>
                    </a:lnTo>
                    <a:lnTo>
                      <a:pt x="44" y="9"/>
                    </a:lnTo>
                    <a:lnTo>
                      <a:pt x="44" y="0"/>
                    </a:lnTo>
                    <a:lnTo>
                      <a:pt x="37" y="2"/>
                    </a:lnTo>
                    <a:lnTo>
                      <a:pt x="29" y="3"/>
                    </a:lnTo>
                    <a:lnTo>
                      <a:pt x="21" y="7"/>
                    </a:lnTo>
                    <a:lnTo>
                      <a:pt x="13" y="10"/>
                    </a:lnTo>
                    <a:lnTo>
                      <a:pt x="7" y="16"/>
                    </a:lnTo>
                    <a:lnTo>
                      <a:pt x="2" y="23"/>
                    </a:lnTo>
                    <a:lnTo>
                      <a:pt x="0" y="31"/>
                    </a:lnTo>
                    <a:lnTo>
                      <a:pt x="2" y="39"/>
                    </a:lnTo>
                    <a:lnTo>
                      <a:pt x="2" y="39"/>
                    </a:lnTo>
                    <a:lnTo>
                      <a:pt x="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0" name="Freeform 654"/>
              <p:cNvSpPr>
                <a:spLocks noChangeAspect="1"/>
              </p:cNvSpPr>
              <p:nvPr/>
            </p:nvSpPr>
            <p:spPr bwMode="auto">
              <a:xfrm>
                <a:off x="681" y="674"/>
                <a:ext cx="8" cy="15"/>
              </a:xfrm>
              <a:custGeom>
                <a:avLst/>
                <a:gdLst>
                  <a:gd name="T0" fmla="*/ 4 w 16"/>
                  <a:gd name="T1" fmla="*/ 29 h 29"/>
                  <a:gd name="T2" fmla="*/ 4 w 16"/>
                  <a:gd name="T3" fmla="*/ 29 h 29"/>
                  <a:gd name="T4" fmla="*/ 11 w 16"/>
                  <a:gd name="T5" fmla="*/ 25 h 29"/>
                  <a:gd name="T6" fmla="*/ 16 w 16"/>
                  <a:gd name="T7" fmla="*/ 19 h 29"/>
                  <a:gd name="T8" fmla="*/ 16 w 16"/>
                  <a:gd name="T9" fmla="*/ 11 h 29"/>
                  <a:gd name="T10" fmla="*/ 11 w 16"/>
                  <a:gd name="T11" fmla="*/ 0 h 29"/>
                  <a:gd name="T12" fmla="*/ 4 w 16"/>
                  <a:gd name="T13" fmla="*/ 2 h 29"/>
                  <a:gd name="T14" fmla="*/ 9 w 16"/>
                  <a:gd name="T15" fmla="*/ 13 h 29"/>
                  <a:gd name="T16" fmla="*/ 9 w 16"/>
                  <a:gd name="T17" fmla="*/ 17 h 29"/>
                  <a:gd name="T18" fmla="*/ 7 w 16"/>
                  <a:gd name="T19" fmla="*/ 18 h 29"/>
                  <a:gd name="T20" fmla="*/ 0 w 16"/>
                  <a:gd name="T21" fmla="*/ 23 h 29"/>
                  <a:gd name="T22" fmla="*/ 0 w 16"/>
                  <a:gd name="T23" fmla="*/ 23 h 29"/>
                  <a:gd name="T24" fmla="*/ 4 w 16"/>
                  <a:gd name="T2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4" y="29"/>
                    </a:moveTo>
                    <a:lnTo>
                      <a:pt x="4" y="29"/>
                    </a:lnTo>
                    <a:lnTo>
                      <a:pt x="11" y="25"/>
                    </a:lnTo>
                    <a:lnTo>
                      <a:pt x="16" y="19"/>
                    </a:lnTo>
                    <a:lnTo>
                      <a:pt x="16" y="11"/>
                    </a:lnTo>
                    <a:lnTo>
                      <a:pt x="11" y="0"/>
                    </a:lnTo>
                    <a:lnTo>
                      <a:pt x="4" y="2"/>
                    </a:lnTo>
                    <a:lnTo>
                      <a:pt x="9" y="13"/>
                    </a:lnTo>
                    <a:lnTo>
                      <a:pt x="9" y="17"/>
                    </a:lnTo>
                    <a:lnTo>
                      <a:pt x="7" y="18"/>
                    </a:lnTo>
                    <a:lnTo>
                      <a:pt x="0" y="23"/>
                    </a:lnTo>
                    <a:lnTo>
                      <a:pt x="0" y="23"/>
                    </a:lnTo>
                    <a:lnTo>
                      <a:pt x="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1" name="Freeform 655"/>
              <p:cNvSpPr>
                <a:spLocks noChangeAspect="1"/>
              </p:cNvSpPr>
              <p:nvPr/>
            </p:nvSpPr>
            <p:spPr bwMode="auto">
              <a:xfrm>
                <a:off x="677" y="685"/>
                <a:ext cx="8" cy="12"/>
              </a:xfrm>
              <a:custGeom>
                <a:avLst/>
                <a:gdLst>
                  <a:gd name="T0" fmla="*/ 12 w 15"/>
                  <a:gd name="T1" fmla="*/ 16 h 24"/>
                  <a:gd name="T2" fmla="*/ 12 w 15"/>
                  <a:gd name="T3" fmla="*/ 16 h 24"/>
                  <a:gd name="T4" fmla="*/ 7 w 15"/>
                  <a:gd name="T5" fmla="*/ 17 h 24"/>
                  <a:gd name="T6" fmla="*/ 7 w 15"/>
                  <a:gd name="T7" fmla="*/ 16 h 24"/>
                  <a:gd name="T8" fmla="*/ 8 w 15"/>
                  <a:gd name="T9" fmla="*/ 10 h 24"/>
                  <a:gd name="T10" fmla="*/ 12 w 15"/>
                  <a:gd name="T11" fmla="*/ 6 h 24"/>
                  <a:gd name="T12" fmla="*/ 8 w 15"/>
                  <a:gd name="T13" fmla="*/ 0 h 24"/>
                  <a:gd name="T14" fmla="*/ 1 w 15"/>
                  <a:gd name="T15" fmla="*/ 8 h 24"/>
                  <a:gd name="T16" fmla="*/ 0 w 15"/>
                  <a:gd name="T17" fmla="*/ 16 h 24"/>
                  <a:gd name="T18" fmla="*/ 4 w 15"/>
                  <a:gd name="T19" fmla="*/ 24 h 24"/>
                  <a:gd name="T20" fmla="*/ 15 w 15"/>
                  <a:gd name="T21" fmla="*/ 23 h 24"/>
                  <a:gd name="T22" fmla="*/ 15 w 15"/>
                  <a:gd name="T23" fmla="*/ 23 h 24"/>
                  <a:gd name="T24" fmla="*/ 12 w 15"/>
                  <a:gd name="T2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4">
                    <a:moveTo>
                      <a:pt x="12" y="16"/>
                    </a:moveTo>
                    <a:lnTo>
                      <a:pt x="12" y="16"/>
                    </a:lnTo>
                    <a:lnTo>
                      <a:pt x="7" y="17"/>
                    </a:lnTo>
                    <a:lnTo>
                      <a:pt x="7" y="16"/>
                    </a:lnTo>
                    <a:lnTo>
                      <a:pt x="8" y="10"/>
                    </a:lnTo>
                    <a:lnTo>
                      <a:pt x="12" y="6"/>
                    </a:lnTo>
                    <a:lnTo>
                      <a:pt x="8" y="0"/>
                    </a:lnTo>
                    <a:lnTo>
                      <a:pt x="1" y="8"/>
                    </a:lnTo>
                    <a:lnTo>
                      <a:pt x="0" y="16"/>
                    </a:lnTo>
                    <a:lnTo>
                      <a:pt x="4" y="24"/>
                    </a:lnTo>
                    <a:lnTo>
                      <a:pt x="15" y="23"/>
                    </a:lnTo>
                    <a:lnTo>
                      <a:pt x="15" y="23"/>
                    </a:lnTo>
                    <a:lnTo>
                      <a:pt x="1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2" name="Freeform 656"/>
              <p:cNvSpPr>
                <a:spLocks noChangeAspect="1"/>
              </p:cNvSpPr>
              <p:nvPr/>
            </p:nvSpPr>
            <p:spPr bwMode="auto">
              <a:xfrm>
                <a:off x="684" y="674"/>
                <a:ext cx="16" cy="23"/>
              </a:xfrm>
              <a:custGeom>
                <a:avLst/>
                <a:gdLst>
                  <a:gd name="T0" fmla="*/ 26 w 34"/>
                  <a:gd name="T1" fmla="*/ 4 h 46"/>
                  <a:gd name="T2" fmla="*/ 26 w 34"/>
                  <a:gd name="T3" fmla="*/ 4 h 46"/>
                  <a:gd name="T4" fmla="*/ 27 w 34"/>
                  <a:gd name="T5" fmla="*/ 8 h 46"/>
                  <a:gd name="T6" fmla="*/ 27 w 34"/>
                  <a:gd name="T7" fmla="*/ 12 h 46"/>
                  <a:gd name="T8" fmla="*/ 23 w 34"/>
                  <a:gd name="T9" fmla="*/ 17 h 46"/>
                  <a:gd name="T10" fmla="*/ 19 w 34"/>
                  <a:gd name="T11" fmla="*/ 23 h 46"/>
                  <a:gd name="T12" fmla="*/ 15 w 34"/>
                  <a:gd name="T13" fmla="*/ 28 h 46"/>
                  <a:gd name="T14" fmla="*/ 10 w 34"/>
                  <a:gd name="T15" fmla="*/ 32 h 46"/>
                  <a:gd name="T16" fmla="*/ 4 w 34"/>
                  <a:gd name="T17" fmla="*/ 36 h 46"/>
                  <a:gd name="T18" fmla="*/ 0 w 34"/>
                  <a:gd name="T19" fmla="*/ 39 h 46"/>
                  <a:gd name="T20" fmla="*/ 3 w 34"/>
                  <a:gd name="T21" fmla="*/ 46 h 46"/>
                  <a:gd name="T22" fmla="*/ 9 w 34"/>
                  <a:gd name="T23" fmla="*/ 43 h 46"/>
                  <a:gd name="T24" fmla="*/ 14 w 34"/>
                  <a:gd name="T25" fmla="*/ 39 h 46"/>
                  <a:gd name="T26" fmla="*/ 20 w 34"/>
                  <a:gd name="T27" fmla="*/ 33 h 46"/>
                  <a:gd name="T28" fmla="*/ 26 w 34"/>
                  <a:gd name="T29" fmla="*/ 27 h 46"/>
                  <a:gd name="T30" fmla="*/ 30 w 34"/>
                  <a:gd name="T31" fmla="*/ 21 h 46"/>
                  <a:gd name="T32" fmla="*/ 34 w 34"/>
                  <a:gd name="T33" fmla="*/ 15 h 46"/>
                  <a:gd name="T34" fmla="*/ 34 w 34"/>
                  <a:gd name="T35" fmla="*/ 8 h 46"/>
                  <a:gd name="T36" fmla="*/ 33 w 34"/>
                  <a:gd name="T37" fmla="*/ 0 h 46"/>
                  <a:gd name="T38" fmla="*/ 33 w 34"/>
                  <a:gd name="T39" fmla="*/ 0 h 46"/>
                  <a:gd name="T40" fmla="*/ 26 w 34"/>
                  <a:gd name="T41"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46">
                    <a:moveTo>
                      <a:pt x="26" y="4"/>
                    </a:moveTo>
                    <a:lnTo>
                      <a:pt x="26" y="4"/>
                    </a:lnTo>
                    <a:lnTo>
                      <a:pt x="27" y="8"/>
                    </a:lnTo>
                    <a:lnTo>
                      <a:pt x="27" y="12"/>
                    </a:lnTo>
                    <a:lnTo>
                      <a:pt x="23" y="17"/>
                    </a:lnTo>
                    <a:lnTo>
                      <a:pt x="19" y="23"/>
                    </a:lnTo>
                    <a:lnTo>
                      <a:pt x="15" y="28"/>
                    </a:lnTo>
                    <a:lnTo>
                      <a:pt x="10" y="32"/>
                    </a:lnTo>
                    <a:lnTo>
                      <a:pt x="4" y="36"/>
                    </a:lnTo>
                    <a:lnTo>
                      <a:pt x="0" y="39"/>
                    </a:lnTo>
                    <a:lnTo>
                      <a:pt x="3" y="46"/>
                    </a:lnTo>
                    <a:lnTo>
                      <a:pt x="9" y="43"/>
                    </a:lnTo>
                    <a:lnTo>
                      <a:pt x="14" y="39"/>
                    </a:lnTo>
                    <a:lnTo>
                      <a:pt x="20" y="33"/>
                    </a:lnTo>
                    <a:lnTo>
                      <a:pt x="26" y="27"/>
                    </a:lnTo>
                    <a:lnTo>
                      <a:pt x="30" y="21"/>
                    </a:lnTo>
                    <a:lnTo>
                      <a:pt x="34" y="15"/>
                    </a:lnTo>
                    <a:lnTo>
                      <a:pt x="34" y="8"/>
                    </a:lnTo>
                    <a:lnTo>
                      <a:pt x="33" y="0"/>
                    </a:lnTo>
                    <a:lnTo>
                      <a:pt x="33" y="0"/>
                    </a:lnTo>
                    <a:lnTo>
                      <a:pt x="2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3" name="Freeform 657"/>
              <p:cNvSpPr>
                <a:spLocks noChangeAspect="1"/>
              </p:cNvSpPr>
              <p:nvPr/>
            </p:nvSpPr>
            <p:spPr bwMode="auto">
              <a:xfrm>
                <a:off x="690" y="655"/>
                <a:ext cx="16" cy="21"/>
              </a:xfrm>
              <a:custGeom>
                <a:avLst/>
                <a:gdLst>
                  <a:gd name="T0" fmla="*/ 29 w 32"/>
                  <a:gd name="T1" fmla="*/ 9 h 41"/>
                  <a:gd name="T2" fmla="*/ 28 w 32"/>
                  <a:gd name="T3" fmla="*/ 1 h 41"/>
                  <a:gd name="T4" fmla="*/ 14 w 32"/>
                  <a:gd name="T5" fmla="*/ 8 h 41"/>
                  <a:gd name="T6" fmla="*/ 6 w 32"/>
                  <a:gd name="T7" fmla="*/ 14 h 41"/>
                  <a:gd name="T8" fmla="*/ 0 w 32"/>
                  <a:gd name="T9" fmla="*/ 20 h 41"/>
                  <a:gd name="T10" fmla="*/ 0 w 32"/>
                  <a:gd name="T11" fmla="*/ 25 h 41"/>
                  <a:gd name="T12" fmla="*/ 1 w 32"/>
                  <a:gd name="T13" fmla="*/ 30 h 41"/>
                  <a:gd name="T14" fmla="*/ 6 w 32"/>
                  <a:gd name="T15" fmla="*/ 34 h 41"/>
                  <a:gd name="T16" fmla="*/ 10 w 32"/>
                  <a:gd name="T17" fmla="*/ 37 h 41"/>
                  <a:gd name="T18" fmla="*/ 13 w 32"/>
                  <a:gd name="T19" fmla="*/ 41 h 41"/>
                  <a:gd name="T20" fmla="*/ 20 w 32"/>
                  <a:gd name="T21" fmla="*/ 37 h 41"/>
                  <a:gd name="T22" fmla="*/ 15 w 32"/>
                  <a:gd name="T23" fmla="*/ 32 h 41"/>
                  <a:gd name="T24" fmla="*/ 10 w 32"/>
                  <a:gd name="T25" fmla="*/ 27 h 41"/>
                  <a:gd name="T26" fmla="*/ 8 w 32"/>
                  <a:gd name="T27" fmla="*/ 25 h 41"/>
                  <a:gd name="T28" fmla="*/ 7 w 32"/>
                  <a:gd name="T29" fmla="*/ 25 h 41"/>
                  <a:gd name="T30" fmla="*/ 7 w 32"/>
                  <a:gd name="T31" fmla="*/ 23 h 41"/>
                  <a:gd name="T32" fmla="*/ 10 w 32"/>
                  <a:gd name="T33" fmla="*/ 20 h 41"/>
                  <a:gd name="T34" fmla="*/ 19 w 32"/>
                  <a:gd name="T35" fmla="*/ 15 h 41"/>
                  <a:gd name="T36" fmla="*/ 30 w 32"/>
                  <a:gd name="T37" fmla="*/ 8 h 41"/>
                  <a:gd name="T38" fmla="*/ 29 w 32"/>
                  <a:gd name="T39" fmla="*/ 0 h 41"/>
                  <a:gd name="T40" fmla="*/ 30 w 32"/>
                  <a:gd name="T41" fmla="*/ 8 h 41"/>
                  <a:gd name="T42" fmla="*/ 32 w 32"/>
                  <a:gd name="T43" fmla="*/ 5 h 41"/>
                  <a:gd name="T44" fmla="*/ 32 w 32"/>
                  <a:gd name="T45" fmla="*/ 3 h 41"/>
                  <a:gd name="T46" fmla="*/ 31 w 32"/>
                  <a:gd name="T47" fmla="*/ 1 h 41"/>
                  <a:gd name="T48" fmla="*/ 28 w 32"/>
                  <a:gd name="T49" fmla="*/ 1 h 41"/>
                  <a:gd name="T50" fmla="*/ 29 w 32"/>
                  <a:gd name="T51"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41">
                    <a:moveTo>
                      <a:pt x="29" y="9"/>
                    </a:moveTo>
                    <a:lnTo>
                      <a:pt x="28" y="1"/>
                    </a:lnTo>
                    <a:lnTo>
                      <a:pt x="14" y="8"/>
                    </a:lnTo>
                    <a:lnTo>
                      <a:pt x="6" y="14"/>
                    </a:lnTo>
                    <a:lnTo>
                      <a:pt x="0" y="20"/>
                    </a:lnTo>
                    <a:lnTo>
                      <a:pt x="0" y="25"/>
                    </a:lnTo>
                    <a:lnTo>
                      <a:pt x="1" y="30"/>
                    </a:lnTo>
                    <a:lnTo>
                      <a:pt x="6" y="34"/>
                    </a:lnTo>
                    <a:lnTo>
                      <a:pt x="10" y="37"/>
                    </a:lnTo>
                    <a:lnTo>
                      <a:pt x="13" y="41"/>
                    </a:lnTo>
                    <a:lnTo>
                      <a:pt x="20" y="37"/>
                    </a:lnTo>
                    <a:lnTo>
                      <a:pt x="15" y="32"/>
                    </a:lnTo>
                    <a:lnTo>
                      <a:pt x="10" y="27"/>
                    </a:lnTo>
                    <a:lnTo>
                      <a:pt x="8" y="25"/>
                    </a:lnTo>
                    <a:lnTo>
                      <a:pt x="7" y="25"/>
                    </a:lnTo>
                    <a:lnTo>
                      <a:pt x="7" y="23"/>
                    </a:lnTo>
                    <a:lnTo>
                      <a:pt x="10" y="20"/>
                    </a:lnTo>
                    <a:lnTo>
                      <a:pt x="19" y="15"/>
                    </a:lnTo>
                    <a:lnTo>
                      <a:pt x="30" y="8"/>
                    </a:lnTo>
                    <a:lnTo>
                      <a:pt x="29" y="0"/>
                    </a:lnTo>
                    <a:lnTo>
                      <a:pt x="30" y="8"/>
                    </a:lnTo>
                    <a:lnTo>
                      <a:pt x="32" y="5"/>
                    </a:lnTo>
                    <a:lnTo>
                      <a:pt x="32" y="3"/>
                    </a:lnTo>
                    <a:lnTo>
                      <a:pt x="31" y="1"/>
                    </a:lnTo>
                    <a:lnTo>
                      <a:pt x="28" y="1"/>
                    </a:lnTo>
                    <a:lnTo>
                      <a:pt x="2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4" name="Freeform 658"/>
              <p:cNvSpPr>
                <a:spLocks noChangeAspect="1"/>
              </p:cNvSpPr>
              <p:nvPr/>
            </p:nvSpPr>
            <p:spPr bwMode="auto">
              <a:xfrm>
                <a:off x="704" y="582"/>
                <a:ext cx="17" cy="65"/>
              </a:xfrm>
              <a:custGeom>
                <a:avLst/>
                <a:gdLst>
                  <a:gd name="T0" fmla="*/ 22 w 33"/>
                  <a:gd name="T1" fmla="*/ 0 h 131"/>
                  <a:gd name="T2" fmla="*/ 21 w 33"/>
                  <a:gd name="T3" fmla="*/ 10 h 131"/>
                  <a:gd name="T4" fmla="*/ 21 w 33"/>
                  <a:gd name="T5" fmla="*/ 19 h 131"/>
                  <a:gd name="T6" fmla="*/ 21 w 33"/>
                  <a:gd name="T7" fmla="*/ 26 h 131"/>
                  <a:gd name="T8" fmla="*/ 23 w 33"/>
                  <a:gd name="T9" fmla="*/ 33 h 131"/>
                  <a:gd name="T10" fmla="*/ 18 w 33"/>
                  <a:gd name="T11" fmla="*/ 40 h 131"/>
                  <a:gd name="T12" fmla="*/ 15 w 33"/>
                  <a:gd name="T13" fmla="*/ 49 h 131"/>
                  <a:gd name="T14" fmla="*/ 16 w 33"/>
                  <a:gd name="T15" fmla="*/ 58 h 131"/>
                  <a:gd name="T16" fmla="*/ 21 w 33"/>
                  <a:gd name="T17" fmla="*/ 66 h 131"/>
                  <a:gd name="T18" fmla="*/ 13 w 33"/>
                  <a:gd name="T19" fmla="*/ 74 h 131"/>
                  <a:gd name="T20" fmla="*/ 7 w 33"/>
                  <a:gd name="T21" fmla="*/ 82 h 131"/>
                  <a:gd name="T22" fmla="*/ 2 w 33"/>
                  <a:gd name="T23" fmla="*/ 91 h 131"/>
                  <a:gd name="T24" fmla="*/ 0 w 33"/>
                  <a:gd name="T25" fmla="*/ 102 h 131"/>
                  <a:gd name="T26" fmla="*/ 0 w 33"/>
                  <a:gd name="T27" fmla="*/ 111 h 131"/>
                  <a:gd name="T28" fmla="*/ 5 w 33"/>
                  <a:gd name="T29" fmla="*/ 119 h 131"/>
                  <a:gd name="T30" fmla="*/ 14 w 33"/>
                  <a:gd name="T31" fmla="*/ 126 h 131"/>
                  <a:gd name="T32" fmla="*/ 28 w 33"/>
                  <a:gd name="T33" fmla="*/ 131 h 131"/>
                  <a:gd name="T34" fmla="*/ 23 w 33"/>
                  <a:gd name="T35" fmla="*/ 125 h 131"/>
                  <a:gd name="T36" fmla="*/ 18 w 33"/>
                  <a:gd name="T37" fmla="*/ 118 h 131"/>
                  <a:gd name="T38" fmla="*/ 14 w 33"/>
                  <a:gd name="T39" fmla="*/ 110 h 131"/>
                  <a:gd name="T40" fmla="*/ 11 w 33"/>
                  <a:gd name="T41" fmla="*/ 102 h 131"/>
                  <a:gd name="T42" fmla="*/ 11 w 33"/>
                  <a:gd name="T43" fmla="*/ 95 h 131"/>
                  <a:gd name="T44" fmla="*/ 14 w 33"/>
                  <a:gd name="T45" fmla="*/ 89 h 131"/>
                  <a:gd name="T46" fmla="*/ 21 w 33"/>
                  <a:gd name="T47" fmla="*/ 88 h 131"/>
                  <a:gd name="T48" fmla="*/ 32 w 33"/>
                  <a:gd name="T49" fmla="*/ 89 h 131"/>
                  <a:gd name="T50" fmla="*/ 31 w 33"/>
                  <a:gd name="T51" fmla="*/ 79 h 131"/>
                  <a:gd name="T52" fmla="*/ 28 w 33"/>
                  <a:gd name="T53" fmla="*/ 63 h 131"/>
                  <a:gd name="T54" fmla="*/ 26 w 33"/>
                  <a:gd name="T55" fmla="*/ 48 h 131"/>
                  <a:gd name="T56" fmla="*/ 33 w 33"/>
                  <a:gd name="T57" fmla="*/ 40 h 131"/>
                  <a:gd name="T58" fmla="*/ 29 w 33"/>
                  <a:gd name="T59" fmla="*/ 28 h 131"/>
                  <a:gd name="T60" fmla="*/ 24 w 33"/>
                  <a:gd name="T61" fmla="*/ 17 h 131"/>
                  <a:gd name="T62" fmla="*/ 21 w 33"/>
                  <a:gd name="T63" fmla="*/ 7 h 131"/>
                  <a:gd name="T64" fmla="*/ 22 w 33"/>
                  <a:gd name="T6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 h="131">
                    <a:moveTo>
                      <a:pt x="22" y="0"/>
                    </a:moveTo>
                    <a:lnTo>
                      <a:pt x="21" y="10"/>
                    </a:lnTo>
                    <a:lnTo>
                      <a:pt x="21" y="19"/>
                    </a:lnTo>
                    <a:lnTo>
                      <a:pt x="21" y="26"/>
                    </a:lnTo>
                    <a:lnTo>
                      <a:pt x="23" y="33"/>
                    </a:lnTo>
                    <a:lnTo>
                      <a:pt x="18" y="40"/>
                    </a:lnTo>
                    <a:lnTo>
                      <a:pt x="15" y="49"/>
                    </a:lnTo>
                    <a:lnTo>
                      <a:pt x="16" y="58"/>
                    </a:lnTo>
                    <a:lnTo>
                      <a:pt x="21" y="66"/>
                    </a:lnTo>
                    <a:lnTo>
                      <a:pt x="13" y="74"/>
                    </a:lnTo>
                    <a:lnTo>
                      <a:pt x="7" y="82"/>
                    </a:lnTo>
                    <a:lnTo>
                      <a:pt x="2" y="91"/>
                    </a:lnTo>
                    <a:lnTo>
                      <a:pt x="0" y="102"/>
                    </a:lnTo>
                    <a:lnTo>
                      <a:pt x="0" y="111"/>
                    </a:lnTo>
                    <a:lnTo>
                      <a:pt x="5" y="119"/>
                    </a:lnTo>
                    <a:lnTo>
                      <a:pt x="14" y="126"/>
                    </a:lnTo>
                    <a:lnTo>
                      <a:pt x="28" y="131"/>
                    </a:lnTo>
                    <a:lnTo>
                      <a:pt x="23" y="125"/>
                    </a:lnTo>
                    <a:lnTo>
                      <a:pt x="18" y="118"/>
                    </a:lnTo>
                    <a:lnTo>
                      <a:pt x="14" y="110"/>
                    </a:lnTo>
                    <a:lnTo>
                      <a:pt x="11" y="102"/>
                    </a:lnTo>
                    <a:lnTo>
                      <a:pt x="11" y="95"/>
                    </a:lnTo>
                    <a:lnTo>
                      <a:pt x="14" y="89"/>
                    </a:lnTo>
                    <a:lnTo>
                      <a:pt x="21" y="88"/>
                    </a:lnTo>
                    <a:lnTo>
                      <a:pt x="32" y="89"/>
                    </a:lnTo>
                    <a:lnTo>
                      <a:pt x="31" y="79"/>
                    </a:lnTo>
                    <a:lnTo>
                      <a:pt x="28" y="63"/>
                    </a:lnTo>
                    <a:lnTo>
                      <a:pt x="26" y="48"/>
                    </a:lnTo>
                    <a:lnTo>
                      <a:pt x="33" y="40"/>
                    </a:lnTo>
                    <a:lnTo>
                      <a:pt x="29" y="28"/>
                    </a:lnTo>
                    <a:lnTo>
                      <a:pt x="24" y="17"/>
                    </a:lnTo>
                    <a:lnTo>
                      <a:pt x="21" y="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5" name="Freeform 659"/>
              <p:cNvSpPr>
                <a:spLocks noChangeAspect="1"/>
              </p:cNvSpPr>
              <p:nvPr/>
            </p:nvSpPr>
            <p:spPr bwMode="auto">
              <a:xfrm>
                <a:off x="713" y="582"/>
                <a:ext cx="5" cy="19"/>
              </a:xfrm>
              <a:custGeom>
                <a:avLst/>
                <a:gdLst>
                  <a:gd name="T0" fmla="*/ 9 w 10"/>
                  <a:gd name="T1" fmla="*/ 35 h 37"/>
                  <a:gd name="T2" fmla="*/ 10 w 10"/>
                  <a:gd name="T3" fmla="*/ 30 h 37"/>
                  <a:gd name="T4" fmla="*/ 8 w 10"/>
                  <a:gd name="T5" fmla="*/ 26 h 37"/>
                  <a:gd name="T6" fmla="*/ 9 w 10"/>
                  <a:gd name="T7" fmla="*/ 19 h 37"/>
                  <a:gd name="T8" fmla="*/ 8 w 10"/>
                  <a:gd name="T9" fmla="*/ 10 h 37"/>
                  <a:gd name="T10" fmla="*/ 10 w 10"/>
                  <a:gd name="T11" fmla="*/ 0 h 37"/>
                  <a:gd name="T12" fmla="*/ 1 w 10"/>
                  <a:gd name="T13" fmla="*/ 0 h 37"/>
                  <a:gd name="T14" fmla="*/ 1 w 10"/>
                  <a:gd name="T15" fmla="*/ 10 h 37"/>
                  <a:gd name="T16" fmla="*/ 0 w 10"/>
                  <a:gd name="T17" fmla="*/ 19 h 37"/>
                  <a:gd name="T18" fmla="*/ 1 w 10"/>
                  <a:gd name="T19" fmla="*/ 26 h 37"/>
                  <a:gd name="T20" fmla="*/ 3 w 10"/>
                  <a:gd name="T21" fmla="*/ 35 h 37"/>
                  <a:gd name="T22" fmla="*/ 5 w 10"/>
                  <a:gd name="T23" fmla="*/ 30 h 37"/>
                  <a:gd name="T24" fmla="*/ 3 w 10"/>
                  <a:gd name="T25" fmla="*/ 35 h 37"/>
                  <a:gd name="T26" fmla="*/ 6 w 10"/>
                  <a:gd name="T27" fmla="*/ 37 h 37"/>
                  <a:gd name="T28" fmla="*/ 9 w 10"/>
                  <a:gd name="T29" fmla="*/ 36 h 37"/>
                  <a:gd name="T30" fmla="*/ 10 w 10"/>
                  <a:gd name="T31" fmla="*/ 34 h 37"/>
                  <a:gd name="T32" fmla="*/ 10 w 10"/>
                  <a:gd name="T33" fmla="*/ 30 h 37"/>
                  <a:gd name="T34" fmla="*/ 9 w 10"/>
                  <a:gd name="T35"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37">
                    <a:moveTo>
                      <a:pt x="9" y="35"/>
                    </a:moveTo>
                    <a:lnTo>
                      <a:pt x="10" y="30"/>
                    </a:lnTo>
                    <a:lnTo>
                      <a:pt x="8" y="26"/>
                    </a:lnTo>
                    <a:lnTo>
                      <a:pt x="9" y="19"/>
                    </a:lnTo>
                    <a:lnTo>
                      <a:pt x="8" y="10"/>
                    </a:lnTo>
                    <a:lnTo>
                      <a:pt x="10" y="0"/>
                    </a:lnTo>
                    <a:lnTo>
                      <a:pt x="1" y="0"/>
                    </a:lnTo>
                    <a:lnTo>
                      <a:pt x="1" y="10"/>
                    </a:lnTo>
                    <a:lnTo>
                      <a:pt x="0" y="19"/>
                    </a:lnTo>
                    <a:lnTo>
                      <a:pt x="1" y="26"/>
                    </a:lnTo>
                    <a:lnTo>
                      <a:pt x="3" y="35"/>
                    </a:lnTo>
                    <a:lnTo>
                      <a:pt x="5" y="30"/>
                    </a:lnTo>
                    <a:lnTo>
                      <a:pt x="3" y="35"/>
                    </a:lnTo>
                    <a:lnTo>
                      <a:pt x="6" y="37"/>
                    </a:lnTo>
                    <a:lnTo>
                      <a:pt x="9" y="36"/>
                    </a:lnTo>
                    <a:lnTo>
                      <a:pt x="10" y="34"/>
                    </a:lnTo>
                    <a:lnTo>
                      <a:pt x="10" y="30"/>
                    </a:lnTo>
                    <a:lnTo>
                      <a:pt x="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6" name="Freeform 660"/>
              <p:cNvSpPr>
                <a:spLocks noChangeAspect="1"/>
              </p:cNvSpPr>
              <p:nvPr/>
            </p:nvSpPr>
            <p:spPr bwMode="auto">
              <a:xfrm>
                <a:off x="710" y="597"/>
                <a:ext cx="7" cy="20"/>
              </a:xfrm>
              <a:custGeom>
                <a:avLst/>
                <a:gdLst>
                  <a:gd name="T0" fmla="*/ 12 w 14"/>
                  <a:gd name="T1" fmla="*/ 40 h 40"/>
                  <a:gd name="T2" fmla="*/ 12 w 14"/>
                  <a:gd name="T3" fmla="*/ 34 h 40"/>
                  <a:gd name="T4" fmla="*/ 8 w 14"/>
                  <a:gd name="T5" fmla="*/ 27 h 40"/>
                  <a:gd name="T6" fmla="*/ 7 w 14"/>
                  <a:gd name="T7" fmla="*/ 19 h 40"/>
                  <a:gd name="T8" fmla="*/ 11 w 14"/>
                  <a:gd name="T9" fmla="*/ 11 h 40"/>
                  <a:gd name="T10" fmla="*/ 14 w 14"/>
                  <a:gd name="T11" fmla="*/ 5 h 40"/>
                  <a:gd name="T12" fmla="*/ 10 w 14"/>
                  <a:gd name="T13" fmla="*/ 0 h 40"/>
                  <a:gd name="T14" fmla="*/ 4 w 14"/>
                  <a:gd name="T15" fmla="*/ 8 h 40"/>
                  <a:gd name="T16" fmla="*/ 0 w 14"/>
                  <a:gd name="T17" fmla="*/ 19 h 40"/>
                  <a:gd name="T18" fmla="*/ 2 w 14"/>
                  <a:gd name="T19" fmla="*/ 29 h 40"/>
                  <a:gd name="T20" fmla="*/ 7 w 14"/>
                  <a:gd name="T21" fmla="*/ 38 h 40"/>
                  <a:gd name="T22" fmla="*/ 7 w 14"/>
                  <a:gd name="T23" fmla="*/ 33 h 40"/>
                  <a:gd name="T24" fmla="*/ 7 w 14"/>
                  <a:gd name="T25" fmla="*/ 38 h 40"/>
                  <a:gd name="T26" fmla="*/ 10 w 14"/>
                  <a:gd name="T27" fmla="*/ 38 h 40"/>
                  <a:gd name="T28" fmla="*/ 12 w 14"/>
                  <a:gd name="T29" fmla="*/ 37 h 40"/>
                  <a:gd name="T30" fmla="*/ 13 w 14"/>
                  <a:gd name="T31" fmla="*/ 36 h 40"/>
                  <a:gd name="T32" fmla="*/ 12 w 14"/>
                  <a:gd name="T33" fmla="*/ 34 h 40"/>
                  <a:gd name="T34" fmla="*/ 12 w 14"/>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0">
                    <a:moveTo>
                      <a:pt x="12" y="40"/>
                    </a:moveTo>
                    <a:lnTo>
                      <a:pt x="12" y="34"/>
                    </a:lnTo>
                    <a:lnTo>
                      <a:pt x="8" y="27"/>
                    </a:lnTo>
                    <a:lnTo>
                      <a:pt x="7" y="19"/>
                    </a:lnTo>
                    <a:lnTo>
                      <a:pt x="11" y="11"/>
                    </a:lnTo>
                    <a:lnTo>
                      <a:pt x="14" y="5"/>
                    </a:lnTo>
                    <a:lnTo>
                      <a:pt x="10" y="0"/>
                    </a:lnTo>
                    <a:lnTo>
                      <a:pt x="4" y="8"/>
                    </a:lnTo>
                    <a:lnTo>
                      <a:pt x="0" y="19"/>
                    </a:lnTo>
                    <a:lnTo>
                      <a:pt x="2" y="29"/>
                    </a:lnTo>
                    <a:lnTo>
                      <a:pt x="7" y="38"/>
                    </a:lnTo>
                    <a:lnTo>
                      <a:pt x="7" y="33"/>
                    </a:lnTo>
                    <a:lnTo>
                      <a:pt x="7" y="38"/>
                    </a:lnTo>
                    <a:lnTo>
                      <a:pt x="10" y="38"/>
                    </a:lnTo>
                    <a:lnTo>
                      <a:pt x="12" y="37"/>
                    </a:lnTo>
                    <a:lnTo>
                      <a:pt x="13" y="36"/>
                    </a:lnTo>
                    <a:lnTo>
                      <a:pt x="12" y="34"/>
                    </a:lnTo>
                    <a:lnTo>
                      <a:pt x="12"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7" name="Freeform 661"/>
              <p:cNvSpPr>
                <a:spLocks noChangeAspect="1"/>
              </p:cNvSpPr>
              <p:nvPr/>
            </p:nvSpPr>
            <p:spPr bwMode="auto">
              <a:xfrm>
                <a:off x="703" y="613"/>
                <a:ext cx="17" cy="36"/>
              </a:xfrm>
              <a:custGeom>
                <a:avLst/>
                <a:gdLst>
                  <a:gd name="T0" fmla="*/ 29 w 35"/>
                  <a:gd name="T1" fmla="*/ 70 h 71"/>
                  <a:gd name="T2" fmla="*/ 32 w 35"/>
                  <a:gd name="T3" fmla="*/ 64 h 71"/>
                  <a:gd name="T4" fmla="*/ 19 w 35"/>
                  <a:gd name="T5" fmla="*/ 59 h 71"/>
                  <a:gd name="T6" fmla="*/ 11 w 35"/>
                  <a:gd name="T7" fmla="*/ 54 h 71"/>
                  <a:gd name="T8" fmla="*/ 7 w 35"/>
                  <a:gd name="T9" fmla="*/ 47 h 71"/>
                  <a:gd name="T10" fmla="*/ 7 w 35"/>
                  <a:gd name="T11" fmla="*/ 39 h 71"/>
                  <a:gd name="T12" fmla="*/ 10 w 35"/>
                  <a:gd name="T13" fmla="*/ 30 h 71"/>
                  <a:gd name="T14" fmla="*/ 14 w 35"/>
                  <a:gd name="T15" fmla="*/ 21 h 71"/>
                  <a:gd name="T16" fmla="*/ 20 w 35"/>
                  <a:gd name="T17" fmla="*/ 13 h 71"/>
                  <a:gd name="T18" fmla="*/ 27 w 35"/>
                  <a:gd name="T19" fmla="*/ 7 h 71"/>
                  <a:gd name="T20" fmla="*/ 22 w 35"/>
                  <a:gd name="T21" fmla="*/ 0 h 71"/>
                  <a:gd name="T22" fmla="*/ 13 w 35"/>
                  <a:gd name="T23" fmla="*/ 9 h 71"/>
                  <a:gd name="T24" fmla="*/ 7 w 35"/>
                  <a:gd name="T25" fmla="*/ 17 h 71"/>
                  <a:gd name="T26" fmla="*/ 3 w 35"/>
                  <a:gd name="T27" fmla="*/ 27 h 71"/>
                  <a:gd name="T28" fmla="*/ 0 w 35"/>
                  <a:gd name="T29" fmla="*/ 39 h 71"/>
                  <a:gd name="T30" fmla="*/ 0 w 35"/>
                  <a:gd name="T31" fmla="*/ 49 h 71"/>
                  <a:gd name="T32" fmla="*/ 6 w 35"/>
                  <a:gd name="T33" fmla="*/ 58 h 71"/>
                  <a:gd name="T34" fmla="*/ 17 w 35"/>
                  <a:gd name="T35" fmla="*/ 66 h 71"/>
                  <a:gd name="T36" fmla="*/ 32 w 35"/>
                  <a:gd name="T37" fmla="*/ 71 h 71"/>
                  <a:gd name="T38" fmla="*/ 34 w 35"/>
                  <a:gd name="T39" fmla="*/ 65 h 71"/>
                  <a:gd name="T40" fmla="*/ 32 w 35"/>
                  <a:gd name="T41" fmla="*/ 71 h 71"/>
                  <a:gd name="T42" fmla="*/ 34 w 35"/>
                  <a:gd name="T43" fmla="*/ 70 h 71"/>
                  <a:gd name="T44" fmla="*/ 35 w 35"/>
                  <a:gd name="T45" fmla="*/ 68 h 71"/>
                  <a:gd name="T46" fmla="*/ 34 w 35"/>
                  <a:gd name="T47" fmla="*/ 65 h 71"/>
                  <a:gd name="T48" fmla="*/ 32 w 35"/>
                  <a:gd name="T49" fmla="*/ 64 h 71"/>
                  <a:gd name="T50" fmla="*/ 29 w 35"/>
                  <a:gd name="T51" fmla="*/ 7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71">
                    <a:moveTo>
                      <a:pt x="29" y="70"/>
                    </a:moveTo>
                    <a:lnTo>
                      <a:pt x="32" y="64"/>
                    </a:lnTo>
                    <a:lnTo>
                      <a:pt x="19" y="59"/>
                    </a:lnTo>
                    <a:lnTo>
                      <a:pt x="11" y="54"/>
                    </a:lnTo>
                    <a:lnTo>
                      <a:pt x="7" y="47"/>
                    </a:lnTo>
                    <a:lnTo>
                      <a:pt x="7" y="39"/>
                    </a:lnTo>
                    <a:lnTo>
                      <a:pt x="10" y="30"/>
                    </a:lnTo>
                    <a:lnTo>
                      <a:pt x="14" y="21"/>
                    </a:lnTo>
                    <a:lnTo>
                      <a:pt x="20" y="13"/>
                    </a:lnTo>
                    <a:lnTo>
                      <a:pt x="27" y="7"/>
                    </a:lnTo>
                    <a:lnTo>
                      <a:pt x="22" y="0"/>
                    </a:lnTo>
                    <a:lnTo>
                      <a:pt x="13" y="9"/>
                    </a:lnTo>
                    <a:lnTo>
                      <a:pt x="7" y="17"/>
                    </a:lnTo>
                    <a:lnTo>
                      <a:pt x="3" y="27"/>
                    </a:lnTo>
                    <a:lnTo>
                      <a:pt x="0" y="39"/>
                    </a:lnTo>
                    <a:lnTo>
                      <a:pt x="0" y="49"/>
                    </a:lnTo>
                    <a:lnTo>
                      <a:pt x="6" y="58"/>
                    </a:lnTo>
                    <a:lnTo>
                      <a:pt x="17" y="66"/>
                    </a:lnTo>
                    <a:lnTo>
                      <a:pt x="32" y="71"/>
                    </a:lnTo>
                    <a:lnTo>
                      <a:pt x="34" y="65"/>
                    </a:lnTo>
                    <a:lnTo>
                      <a:pt x="32" y="71"/>
                    </a:lnTo>
                    <a:lnTo>
                      <a:pt x="34" y="70"/>
                    </a:lnTo>
                    <a:lnTo>
                      <a:pt x="35" y="68"/>
                    </a:lnTo>
                    <a:lnTo>
                      <a:pt x="34" y="65"/>
                    </a:lnTo>
                    <a:lnTo>
                      <a:pt x="32" y="64"/>
                    </a:lnTo>
                    <a:lnTo>
                      <a:pt x="29"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8" name="Freeform 662"/>
              <p:cNvSpPr>
                <a:spLocks noChangeAspect="1"/>
              </p:cNvSpPr>
              <p:nvPr/>
            </p:nvSpPr>
            <p:spPr bwMode="auto">
              <a:xfrm>
                <a:off x="708" y="624"/>
                <a:ext cx="14" cy="24"/>
              </a:xfrm>
              <a:custGeom>
                <a:avLst/>
                <a:gdLst>
                  <a:gd name="T0" fmla="*/ 21 w 28"/>
                  <a:gd name="T1" fmla="*/ 5 h 50"/>
                  <a:gd name="T2" fmla="*/ 25 w 28"/>
                  <a:gd name="T3" fmla="*/ 3 h 50"/>
                  <a:gd name="T4" fmla="*/ 13 w 28"/>
                  <a:gd name="T5" fmla="*/ 0 h 50"/>
                  <a:gd name="T6" fmla="*/ 3 w 28"/>
                  <a:gd name="T7" fmla="*/ 3 h 50"/>
                  <a:gd name="T8" fmla="*/ 0 w 28"/>
                  <a:gd name="T9" fmla="*/ 12 h 50"/>
                  <a:gd name="T10" fmla="*/ 0 w 28"/>
                  <a:gd name="T11" fmla="*/ 19 h 50"/>
                  <a:gd name="T12" fmla="*/ 2 w 28"/>
                  <a:gd name="T13" fmla="*/ 28 h 50"/>
                  <a:gd name="T14" fmla="*/ 7 w 28"/>
                  <a:gd name="T15" fmla="*/ 37 h 50"/>
                  <a:gd name="T16" fmla="*/ 11 w 28"/>
                  <a:gd name="T17" fmla="*/ 44 h 50"/>
                  <a:gd name="T18" fmla="*/ 17 w 28"/>
                  <a:gd name="T19" fmla="*/ 50 h 50"/>
                  <a:gd name="T20" fmla="*/ 22 w 28"/>
                  <a:gd name="T21" fmla="*/ 45 h 50"/>
                  <a:gd name="T22" fmla="*/ 18 w 28"/>
                  <a:gd name="T23" fmla="*/ 39 h 50"/>
                  <a:gd name="T24" fmla="*/ 14 w 28"/>
                  <a:gd name="T25" fmla="*/ 33 h 50"/>
                  <a:gd name="T26" fmla="*/ 9 w 28"/>
                  <a:gd name="T27" fmla="*/ 26 h 50"/>
                  <a:gd name="T28" fmla="*/ 7 w 28"/>
                  <a:gd name="T29" fmla="*/ 19 h 50"/>
                  <a:gd name="T30" fmla="*/ 7 w 28"/>
                  <a:gd name="T31" fmla="*/ 12 h 50"/>
                  <a:gd name="T32" fmla="*/ 8 w 28"/>
                  <a:gd name="T33" fmla="*/ 10 h 50"/>
                  <a:gd name="T34" fmla="*/ 13 w 28"/>
                  <a:gd name="T35" fmla="*/ 10 h 50"/>
                  <a:gd name="T36" fmla="*/ 23 w 28"/>
                  <a:gd name="T37" fmla="*/ 10 h 50"/>
                  <a:gd name="T38" fmla="*/ 28 w 28"/>
                  <a:gd name="T39" fmla="*/ 7 h 50"/>
                  <a:gd name="T40" fmla="*/ 23 w 28"/>
                  <a:gd name="T41" fmla="*/ 10 h 50"/>
                  <a:gd name="T42" fmla="*/ 26 w 28"/>
                  <a:gd name="T43" fmla="*/ 10 h 50"/>
                  <a:gd name="T44" fmla="*/ 28 w 28"/>
                  <a:gd name="T45" fmla="*/ 7 h 50"/>
                  <a:gd name="T46" fmla="*/ 28 w 28"/>
                  <a:gd name="T47" fmla="*/ 4 h 50"/>
                  <a:gd name="T48" fmla="*/ 25 w 28"/>
                  <a:gd name="T49" fmla="*/ 3 h 50"/>
                  <a:gd name="T50" fmla="*/ 21 w 28"/>
                  <a:gd name="T51"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50">
                    <a:moveTo>
                      <a:pt x="21" y="5"/>
                    </a:moveTo>
                    <a:lnTo>
                      <a:pt x="25" y="3"/>
                    </a:lnTo>
                    <a:lnTo>
                      <a:pt x="13" y="0"/>
                    </a:lnTo>
                    <a:lnTo>
                      <a:pt x="3" y="3"/>
                    </a:lnTo>
                    <a:lnTo>
                      <a:pt x="0" y="12"/>
                    </a:lnTo>
                    <a:lnTo>
                      <a:pt x="0" y="19"/>
                    </a:lnTo>
                    <a:lnTo>
                      <a:pt x="2" y="28"/>
                    </a:lnTo>
                    <a:lnTo>
                      <a:pt x="7" y="37"/>
                    </a:lnTo>
                    <a:lnTo>
                      <a:pt x="11" y="44"/>
                    </a:lnTo>
                    <a:lnTo>
                      <a:pt x="17" y="50"/>
                    </a:lnTo>
                    <a:lnTo>
                      <a:pt x="22" y="45"/>
                    </a:lnTo>
                    <a:lnTo>
                      <a:pt x="18" y="39"/>
                    </a:lnTo>
                    <a:lnTo>
                      <a:pt x="14" y="33"/>
                    </a:lnTo>
                    <a:lnTo>
                      <a:pt x="9" y="26"/>
                    </a:lnTo>
                    <a:lnTo>
                      <a:pt x="7" y="19"/>
                    </a:lnTo>
                    <a:lnTo>
                      <a:pt x="7" y="12"/>
                    </a:lnTo>
                    <a:lnTo>
                      <a:pt x="8" y="10"/>
                    </a:lnTo>
                    <a:lnTo>
                      <a:pt x="13" y="10"/>
                    </a:lnTo>
                    <a:lnTo>
                      <a:pt x="23" y="10"/>
                    </a:lnTo>
                    <a:lnTo>
                      <a:pt x="28" y="7"/>
                    </a:lnTo>
                    <a:lnTo>
                      <a:pt x="23" y="10"/>
                    </a:lnTo>
                    <a:lnTo>
                      <a:pt x="26" y="10"/>
                    </a:lnTo>
                    <a:lnTo>
                      <a:pt x="28" y="7"/>
                    </a:lnTo>
                    <a:lnTo>
                      <a:pt x="28" y="4"/>
                    </a:lnTo>
                    <a:lnTo>
                      <a:pt x="25" y="3"/>
                    </a:lnTo>
                    <a:lnTo>
                      <a:pt x="2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59" name="Freeform 663"/>
              <p:cNvSpPr>
                <a:spLocks noChangeAspect="1"/>
              </p:cNvSpPr>
              <p:nvPr/>
            </p:nvSpPr>
            <p:spPr bwMode="auto">
              <a:xfrm>
                <a:off x="716" y="600"/>
                <a:ext cx="7" cy="27"/>
              </a:xfrm>
              <a:custGeom>
                <a:avLst/>
                <a:gdLst>
                  <a:gd name="T0" fmla="*/ 7 w 14"/>
                  <a:gd name="T1" fmla="*/ 4 h 54"/>
                  <a:gd name="T2" fmla="*/ 10 w 14"/>
                  <a:gd name="T3" fmla="*/ 0 h 54"/>
                  <a:gd name="T4" fmla="*/ 0 w 14"/>
                  <a:gd name="T5" fmla="*/ 12 h 54"/>
                  <a:gd name="T6" fmla="*/ 1 w 14"/>
                  <a:gd name="T7" fmla="*/ 27 h 54"/>
                  <a:gd name="T8" fmla="*/ 5 w 14"/>
                  <a:gd name="T9" fmla="*/ 43 h 54"/>
                  <a:gd name="T10" fmla="*/ 6 w 14"/>
                  <a:gd name="T11" fmla="*/ 52 h 54"/>
                  <a:gd name="T12" fmla="*/ 13 w 14"/>
                  <a:gd name="T13" fmla="*/ 54 h 54"/>
                  <a:gd name="T14" fmla="*/ 11 w 14"/>
                  <a:gd name="T15" fmla="*/ 43 h 54"/>
                  <a:gd name="T16" fmla="*/ 8 w 14"/>
                  <a:gd name="T17" fmla="*/ 27 h 54"/>
                  <a:gd name="T18" fmla="*/ 7 w 14"/>
                  <a:gd name="T19" fmla="*/ 12 h 54"/>
                  <a:gd name="T20" fmla="*/ 10 w 14"/>
                  <a:gd name="T21" fmla="*/ 7 h 54"/>
                  <a:gd name="T22" fmla="*/ 14 w 14"/>
                  <a:gd name="T23" fmla="*/ 4 h 54"/>
                  <a:gd name="T24" fmla="*/ 10 w 14"/>
                  <a:gd name="T25" fmla="*/ 7 h 54"/>
                  <a:gd name="T26" fmla="*/ 13 w 14"/>
                  <a:gd name="T27" fmla="*/ 6 h 54"/>
                  <a:gd name="T28" fmla="*/ 14 w 14"/>
                  <a:gd name="T29" fmla="*/ 4 h 54"/>
                  <a:gd name="T30" fmla="*/ 13 w 14"/>
                  <a:gd name="T31" fmla="*/ 1 h 54"/>
                  <a:gd name="T32" fmla="*/ 10 w 14"/>
                  <a:gd name="T33" fmla="*/ 0 h 54"/>
                  <a:gd name="T34" fmla="*/ 7 w 14"/>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4">
                    <a:moveTo>
                      <a:pt x="7" y="4"/>
                    </a:moveTo>
                    <a:lnTo>
                      <a:pt x="10" y="0"/>
                    </a:lnTo>
                    <a:lnTo>
                      <a:pt x="0" y="12"/>
                    </a:lnTo>
                    <a:lnTo>
                      <a:pt x="1" y="27"/>
                    </a:lnTo>
                    <a:lnTo>
                      <a:pt x="5" y="43"/>
                    </a:lnTo>
                    <a:lnTo>
                      <a:pt x="6" y="52"/>
                    </a:lnTo>
                    <a:lnTo>
                      <a:pt x="13" y="54"/>
                    </a:lnTo>
                    <a:lnTo>
                      <a:pt x="11" y="43"/>
                    </a:lnTo>
                    <a:lnTo>
                      <a:pt x="8" y="27"/>
                    </a:lnTo>
                    <a:lnTo>
                      <a:pt x="7" y="12"/>
                    </a:lnTo>
                    <a:lnTo>
                      <a:pt x="10" y="7"/>
                    </a:lnTo>
                    <a:lnTo>
                      <a:pt x="14" y="4"/>
                    </a:lnTo>
                    <a:lnTo>
                      <a:pt x="10" y="7"/>
                    </a:lnTo>
                    <a:lnTo>
                      <a:pt x="13" y="6"/>
                    </a:lnTo>
                    <a:lnTo>
                      <a:pt x="14" y="4"/>
                    </a:lnTo>
                    <a:lnTo>
                      <a:pt x="13" y="1"/>
                    </a:lnTo>
                    <a:lnTo>
                      <a:pt x="10" y="0"/>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0" name="Freeform 664"/>
              <p:cNvSpPr>
                <a:spLocks noChangeAspect="1"/>
              </p:cNvSpPr>
              <p:nvPr/>
            </p:nvSpPr>
            <p:spPr bwMode="auto">
              <a:xfrm>
                <a:off x="713" y="580"/>
                <a:ext cx="10" cy="22"/>
              </a:xfrm>
              <a:custGeom>
                <a:avLst/>
                <a:gdLst>
                  <a:gd name="T0" fmla="*/ 9 w 20"/>
                  <a:gd name="T1" fmla="*/ 3 h 43"/>
                  <a:gd name="T2" fmla="*/ 2 w 20"/>
                  <a:gd name="T3" fmla="*/ 1 h 43"/>
                  <a:gd name="T4" fmla="*/ 0 w 20"/>
                  <a:gd name="T5" fmla="*/ 10 h 43"/>
                  <a:gd name="T6" fmla="*/ 4 w 20"/>
                  <a:gd name="T7" fmla="*/ 21 h 43"/>
                  <a:gd name="T8" fmla="*/ 8 w 20"/>
                  <a:gd name="T9" fmla="*/ 32 h 43"/>
                  <a:gd name="T10" fmla="*/ 13 w 20"/>
                  <a:gd name="T11" fmla="*/ 43 h 43"/>
                  <a:gd name="T12" fmla="*/ 20 w 20"/>
                  <a:gd name="T13" fmla="*/ 43 h 43"/>
                  <a:gd name="T14" fmla="*/ 15 w 20"/>
                  <a:gd name="T15" fmla="*/ 30 h 43"/>
                  <a:gd name="T16" fmla="*/ 11 w 20"/>
                  <a:gd name="T17" fmla="*/ 18 h 43"/>
                  <a:gd name="T18" fmla="*/ 7 w 20"/>
                  <a:gd name="T19" fmla="*/ 10 h 43"/>
                  <a:gd name="T20" fmla="*/ 7 w 20"/>
                  <a:gd name="T21" fmla="*/ 6 h 43"/>
                  <a:gd name="T22" fmla="*/ 0 w 20"/>
                  <a:gd name="T23" fmla="*/ 3 h 43"/>
                  <a:gd name="T24" fmla="*/ 7 w 20"/>
                  <a:gd name="T25" fmla="*/ 6 h 43"/>
                  <a:gd name="T26" fmla="*/ 8 w 20"/>
                  <a:gd name="T27" fmla="*/ 3 h 43"/>
                  <a:gd name="T28" fmla="*/ 7 w 20"/>
                  <a:gd name="T29" fmla="*/ 1 h 43"/>
                  <a:gd name="T30" fmla="*/ 5 w 20"/>
                  <a:gd name="T31" fmla="*/ 0 h 43"/>
                  <a:gd name="T32" fmla="*/ 2 w 20"/>
                  <a:gd name="T33" fmla="*/ 1 h 43"/>
                  <a:gd name="T34" fmla="*/ 9 w 20"/>
                  <a:gd name="T35"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3">
                    <a:moveTo>
                      <a:pt x="9" y="3"/>
                    </a:moveTo>
                    <a:lnTo>
                      <a:pt x="2" y="1"/>
                    </a:lnTo>
                    <a:lnTo>
                      <a:pt x="0" y="10"/>
                    </a:lnTo>
                    <a:lnTo>
                      <a:pt x="4" y="21"/>
                    </a:lnTo>
                    <a:lnTo>
                      <a:pt x="8" y="32"/>
                    </a:lnTo>
                    <a:lnTo>
                      <a:pt x="13" y="43"/>
                    </a:lnTo>
                    <a:lnTo>
                      <a:pt x="20" y="43"/>
                    </a:lnTo>
                    <a:lnTo>
                      <a:pt x="15" y="30"/>
                    </a:lnTo>
                    <a:lnTo>
                      <a:pt x="11" y="18"/>
                    </a:lnTo>
                    <a:lnTo>
                      <a:pt x="7" y="10"/>
                    </a:lnTo>
                    <a:lnTo>
                      <a:pt x="7" y="6"/>
                    </a:lnTo>
                    <a:lnTo>
                      <a:pt x="0" y="3"/>
                    </a:lnTo>
                    <a:lnTo>
                      <a:pt x="7" y="6"/>
                    </a:lnTo>
                    <a:lnTo>
                      <a:pt x="8" y="3"/>
                    </a:lnTo>
                    <a:lnTo>
                      <a:pt x="7" y="1"/>
                    </a:lnTo>
                    <a:lnTo>
                      <a:pt x="5" y="0"/>
                    </a:lnTo>
                    <a:lnTo>
                      <a:pt x="2" y="1"/>
                    </a:lnTo>
                    <a:lnTo>
                      <a:pt x="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1" name="Freeform 665"/>
              <p:cNvSpPr>
                <a:spLocks noChangeAspect="1"/>
              </p:cNvSpPr>
              <p:nvPr/>
            </p:nvSpPr>
            <p:spPr bwMode="auto">
              <a:xfrm>
                <a:off x="752" y="529"/>
                <a:ext cx="93" cy="16"/>
              </a:xfrm>
              <a:custGeom>
                <a:avLst/>
                <a:gdLst>
                  <a:gd name="T0" fmla="*/ 0 w 186"/>
                  <a:gd name="T1" fmla="*/ 0 h 33"/>
                  <a:gd name="T2" fmla="*/ 15 w 186"/>
                  <a:gd name="T3" fmla="*/ 0 h 33"/>
                  <a:gd name="T4" fmla="*/ 32 w 186"/>
                  <a:gd name="T5" fmla="*/ 0 h 33"/>
                  <a:gd name="T6" fmla="*/ 49 w 186"/>
                  <a:gd name="T7" fmla="*/ 1 h 33"/>
                  <a:gd name="T8" fmla="*/ 65 w 186"/>
                  <a:gd name="T9" fmla="*/ 1 h 33"/>
                  <a:gd name="T10" fmla="*/ 79 w 186"/>
                  <a:gd name="T11" fmla="*/ 1 h 33"/>
                  <a:gd name="T12" fmla="*/ 93 w 186"/>
                  <a:gd name="T13" fmla="*/ 3 h 33"/>
                  <a:gd name="T14" fmla="*/ 103 w 186"/>
                  <a:gd name="T15" fmla="*/ 4 h 33"/>
                  <a:gd name="T16" fmla="*/ 111 w 186"/>
                  <a:gd name="T17" fmla="*/ 5 h 33"/>
                  <a:gd name="T18" fmla="*/ 118 w 186"/>
                  <a:gd name="T19" fmla="*/ 7 h 33"/>
                  <a:gd name="T20" fmla="*/ 127 w 186"/>
                  <a:gd name="T21" fmla="*/ 10 h 33"/>
                  <a:gd name="T22" fmla="*/ 137 w 186"/>
                  <a:gd name="T23" fmla="*/ 13 h 33"/>
                  <a:gd name="T24" fmla="*/ 149 w 186"/>
                  <a:gd name="T25" fmla="*/ 16 h 33"/>
                  <a:gd name="T26" fmla="*/ 159 w 186"/>
                  <a:gd name="T27" fmla="*/ 21 h 33"/>
                  <a:gd name="T28" fmla="*/ 170 w 186"/>
                  <a:gd name="T29" fmla="*/ 24 h 33"/>
                  <a:gd name="T30" fmla="*/ 179 w 186"/>
                  <a:gd name="T31" fmla="*/ 29 h 33"/>
                  <a:gd name="T32" fmla="*/ 186 w 186"/>
                  <a:gd name="T33" fmla="*/ 33 h 33"/>
                  <a:gd name="T34" fmla="*/ 0 w 186"/>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33">
                    <a:moveTo>
                      <a:pt x="0" y="0"/>
                    </a:moveTo>
                    <a:lnTo>
                      <a:pt x="15" y="0"/>
                    </a:lnTo>
                    <a:lnTo>
                      <a:pt x="32" y="0"/>
                    </a:lnTo>
                    <a:lnTo>
                      <a:pt x="49" y="1"/>
                    </a:lnTo>
                    <a:lnTo>
                      <a:pt x="65" y="1"/>
                    </a:lnTo>
                    <a:lnTo>
                      <a:pt x="79" y="1"/>
                    </a:lnTo>
                    <a:lnTo>
                      <a:pt x="93" y="3"/>
                    </a:lnTo>
                    <a:lnTo>
                      <a:pt x="103" y="4"/>
                    </a:lnTo>
                    <a:lnTo>
                      <a:pt x="111" y="5"/>
                    </a:lnTo>
                    <a:lnTo>
                      <a:pt x="118" y="7"/>
                    </a:lnTo>
                    <a:lnTo>
                      <a:pt x="127" y="10"/>
                    </a:lnTo>
                    <a:lnTo>
                      <a:pt x="137" y="13"/>
                    </a:lnTo>
                    <a:lnTo>
                      <a:pt x="149" y="16"/>
                    </a:lnTo>
                    <a:lnTo>
                      <a:pt x="159" y="21"/>
                    </a:lnTo>
                    <a:lnTo>
                      <a:pt x="170" y="24"/>
                    </a:lnTo>
                    <a:lnTo>
                      <a:pt x="179" y="29"/>
                    </a:lnTo>
                    <a:lnTo>
                      <a:pt x="186" y="33"/>
                    </a:lnTo>
                    <a:lnTo>
                      <a:pt x="0" y="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2" name="Freeform 666"/>
              <p:cNvSpPr>
                <a:spLocks noChangeAspect="1"/>
              </p:cNvSpPr>
              <p:nvPr/>
            </p:nvSpPr>
            <p:spPr bwMode="auto">
              <a:xfrm>
                <a:off x="750" y="526"/>
                <a:ext cx="2" cy="5"/>
              </a:xfrm>
              <a:custGeom>
                <a:avLst/>
                <a:gdLst>
                  <a:gd name="T0" fmla="*/ 4 w 4"/>
                  <a:gd name="T1" fmla="*/ 0 h 9"/>
                  <a:gd name="T2" fmla="*/ 1 w 4"/>
                  <a:gd name="T3" fmla="*/ 1 h 9"/>
                  <a:gd name="T4" fmla="*/ 0 w 4"/>
                  <a:gd name="T5" fmla="*/ 4 h 9"/>
                  <a:gd name="T6" fmla="*/ 1 w 4"/>
                  <a:gd name="T7" fmla="*/ 8 h 9"/>
                  <a:gd name="T8" fmla="*/ 4 w 4"/>
                  <a:gd name="T9" fmla="*/ 9 h 9"/>
                  <a:gd name="T10" fmla="*/ 4 w 4"/>
                  <a:gd name="T11" fmla="*/ 0 h 9"/>
                </a:gdLst>
                <a:ahLst/>
                <a:cxnLst>
                  <a:cxn ang="0">
                    <a:pos x="T0" y="T1"/>
                  </a:cxn>
                  <a:cxn ang="0">
                    <a:pos x="T2" y="T3"/>
                  </a:cxn>
                  <a:cxn ang="0">
                    <a:pos x="T4" y="T5"/>
                  </a:cxn>
                  <a:cxn ang="0">
                    <a:pos x="T6" y="T7"/>
                  </a:cxn>
                  <a:cxn ang="0">
                    <a:pos x="T8" y="T9"/>
                  </a:cxn>
                  <a:cxn ang="0">
                    <a:pos x="T10" y="T11"/>
                  </a:cxn>
                </a:cxnLst>
                <a:rect l="0" t="0" r="r" b="b"/>
                <a:pathLst>
                  <a:path w="4" h="9">
                    <a:moveTo>
                      <a:pt x="4" y="0"/>
                    </a:moveTo>
                    <a:lnTo>
                      <a:pt x="1" y="1"/>
                    </a:lnTo>
                    <a:lnTo>
                      <a:pt x="0" y="4"/>
                    </a:lnTo>
                    <a:lnTo>
                      <a:pt x="1" y="8"/>
                    </a:lnTo>
                    <a:lnTo>
                      <a:pt x="4" y="9"/>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3" name="Freeform 667"/>
              <p:cNvSpPr>
                <a:spLocks noChangeAspect="1"/>
              </p:cNvSpPr>
              <p:nvPr/>
            </p:nvSpPr>
            <p:spPr bwMode="auto">
              <a:xfrm>
                <a:off x="752" y="526"/>
                <a:ext cx="56" cy="7"/>
              </a:xfrm>
              <a:custGeom>
                <a:avLst/>
                <a:gdLst>
                  <a:gd name="T0" fmla="*/ 111 w 112"/>
                  <a:gd name="T1" fmla="*/ 5 h 12"/>
                  <a:gd name="T2" fmla="*/ 112 w 112"/>
                  <a:gd name="T3" fmla="*/ 5 h 12"/>
                  <a:gd name="T4" fmla="*/ 103 w 112"/>
                  <a:gd name="T5" fmla="*/ 4 h 12"/>
                  <a:gd name="T6" fmla="*/ 93 w 112"/>
                  <a:gd name="T7" fmla="*/ 3 h 12"/>
                  <a:gd name="T8" fmla="*/ 79 w 112"/>
                  <a:gd name="T9" fmla="*/ 1 h 12"/>
                  <a:gd name="T10" fmla="*/ 65 w 112"/>
                  <a:gd name="T11" fmla="*/ 1 h 12"/>
                  <a:gd name="T12" fmla="*/ 49 w 112"/>
                  <a:gd name="T13" fmla="*/ 1 h 12"/>
                  <a:gd name="T14" fmla="*/ 32 w 112"/>
                  <a:gd name="T15" fmla="*/ 0 h 12"/>
                  <a:gd name="T16" fmla="*/ 15 w 112"/>
                  <a:gd name="T17" fmla="*/ 0 h 12"/>
                  <a:gd name="T18" fmla="*/ 0 w 112"/>
                  <a:gd name="T19" fmla="*/ 1 h 12"/>
                  <a:gd name="T20" fmla="*/ 0 w 112"/>
                  <a:gd name="T21" fmla="*/ 8 h 12"/>
                  <a:gd name="T22" fmla="*/ 15 w 112"/>
                  <a:gd name="T23" fmla="*/ 9 h 12"/>
                  <a:gd name="T24" fmla="*/ 32 w 112"/>
                  <a:gd name="T25" fmla="*/ 9 h 12"/>
                  <a:gd name="T26" fmla="*/ 49 w 112"/>
                  <a:gd name="T27" fmla="*/ 10 h 12"/>
                  <a:gd name="T28" fmla="*/ 65 w 112"/>
                  <a:gd name="T29" fmla="*/ 10 h 12"/>
                  <a:gd name="T30" fmla="*/ 79 w 112"/>
                  <a:gd name="T31" fmla="*/ 10 h 12"/>
                  <a:gd name="T32" fmla="*/ 93 w 112"/>
                  <a:gd name="T33" fmla="*/ 10 h 12"/>
                  <a:gd name="T34" fmla="*/ 103 w 112"/>
                  <a:gd name="T35" fmla="*/ 11 h 12"/>
                  <a:gd name="T36" fmla="*/ 110 w 112"/>
                  <a:gd name="T37" fmla="*/ 12 h 12"/>
                  <a:gd name="T38" fmla="*/ 111 w 112"/>
                  <a:gd name="T39" fmla="*/ 12 h 12"/>
                  <a:gd name="T40" fmla="*/ 111 w 112"/>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2">
                    <a:moveTo>
                      <a:pt x="111" y="5"/>
                    </a:moveTo>
                    <a:lnTo>
                      <a:pt x="112" y="5"/>
                    </a:lnTo>
                    <a:lnTo>
                      <a:pt x="103" y="4"/>
                    </a:lnTo>
                    <a:lnTo>
                      <a:pt x="93" y="3"/>
                    </a:lnTo>
                    <a:lnTo>
                      <a:pt x="79" y="1"/>
                    </a:lnTo>
                    <a:lnTo>
                      <a:pt x="65" y="1"/>
                    </a:lnTo>
                    <a:lnTo>
                      <a:pt x="49" y="1"/>
                    </a:lnTo>
                    <a:lnTo>
                      <a:pt x="32" y="0"/>
                    </a:lnTo>
                    <a:lnTo>
                      <a:pt x="15" y="0"/>
                    </a:lnTo>
                    <a:lnTo>
                      <a:pt x="0" y="1"/>
                    </a:lnTo>
                    <a:lnTo>
                      <a:pt x="0" y="8"/>
                    </a:lnTo>
                    <a:lnTo>
                      <a:pt x="15" y="9"/>
                    </a:lnTo>
                    <a:lnTo>
                      <a:pt x="32" y="9"/>
                    </a:lnTo>
                    <a:lnTo>
                      <a:pt x="49" y="10"/>
                    </a:lnTo>
                    <a:lnTo>
                      <a:pt x="65" y="10"/>
                    </a:lnTo>
                    <a:lnTo>
                      <a:pt x="79" y="10"/>
                    </a:lnTo>
                    <a:lnTo>
                      <a:pt x="93" y="10"/>
                    </a:lnTo>
                    <a:lnTo>
                      <a:pt x="103" y="11"/>
                    </a:lnTo>
                    <a:lnTo>
                      <a:pt x="110" y="12"/>
                    </a:lnTo>
                    <a:lnTo>
                      <a:pt x="111" y="12"/>
                    </a:lnTo>
                    <a:lnTo>
                      <a:pt x="11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4" name="Freeform 668"/>
              <p:cNvSpPr>
                <a:spLocks noChangeAspect="1"/>
              </p:cNvSpPr>
              <p:nvPr/>
            </p:nvSpPr>
            <p:spPr bwMode="auto">
              <a:xfrm>
                <a:off x="808" y="529"/>
                <a:ext cx="38" cy="18"/>
              </a:xfrm>
              <a:custGeom>
                <a:avLst/>
                <a:gdLst>
                  <a:gd name="T0" fmla="*/ 77 w 77"/>
                  <a:gd name="T1" fmla="*/ 28 h 35"/>
                  <a:gd name="T2" fmla="*/ 69 w 77"/>
                  <a:gd name="T3" fmla="*/ 25 h 35"/>
                  <a:gd name="T4" fmla="*/ 60 w 77"/>
                  <a:gd name="T5" fmla="*/ 20 h 35"/>
                  <a:gd name="T6" fmla="*/ 50 w 77"/>
                  <a:gd name="T7" fmla="*/ 17 h 35"/>
                  <a:gd name="T8" fmla="*/ 39 w 77"/>
                  <a:gd name="T9" fmla="*/ 12 h 35"/>
                  <a:gd name="T10" fmla="*/ 28 w 77"/>
                  <a:gd name="T11" fmla="*/ 9 h 35"/>
                  <a:gd name="T12" fmla="*/ 17 w 77"/>
                  <a:gd name="T13" fmla="*/ 5 h 35"/>
                  <a:gd name="T14" fmla="*/ 8 w 77"/>
                  <a:gd name="T15" fmla="*/ 3 h 35"/>
                  <a:gd name="T16" fmla="*/ 0 w 77"/>
                  <a:gd name="T17" fmla="*/ 0 h 35"/>
                  <a:gd name="T18" fmla="*/ 0 w 77"/>
                  <a:gd name="T19" fmla="*/ 7 h 35"/>
                  <a:gd name="T20" fmla="*/ 6 w 77"/>
                  <a:gd name="T21" fmla="*/ 10 h 35"/>
                  <a:gd name="T22" fmla="*/ 15 w 77"/>
                  <a:gd name="T23" fmla="*/ 12 h 35"/>
                  <a:gd name="T24" fmla="*/ 25 w 77"/>
                  <a:gd name="T25" fmla="*/ 15 h 35"/>
                  <a:gd name="T26" fmla="*/ 37 w 77"/>
                  <a:gd name="T27" fmla="*/ 19 h 35"/>
                  <a:gd name="T28" fmla="*/ 47 w 77"/>
                  <a:gd name="T29" fmla="*/ 23 h 35"/>
                  <a:gd name="T30" fmla="*/ 58 w 77"/>
                  <a:gd name="T31" fmla="*/ 27 h 35"/>
                  <a:gd name="T32" fmla="*/ 67 w 77"/>
                  <a:gd name="T33" fmla="*/ 32 h 35"/>
                  <a:gd name="T34" fmla="*/ 73 w 77"/>
                  <a:gd name="T35" fmla="*/ 35 h 35"/>
                  <a:gd name="T36" fmla="*/ 77 w 77"/>
                  <a:gd name="T37"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5">
                    <a:moveTo>
                      <a:pt x="77" y="28"/>
                    </a:moveTo>
                    <a:lnTo>
                      <a:pt x="69" y="25"/>
                    </a:lnTo>
                    <a:lnTo>
                      <a:pt x="60" y="20"/>
                    </a:lnTo>
                    <a:lnTo>
                      <a:pt x="50" y="17"/>
                    </a:lnTo>
                    <a:lnTo>
                      <a:pt x="39" y="12"/>
                    </a:lnTo>
                    <a:lnTo>
                      <a:pt x="28" y="9"/>
                    </a:lnTo>
                    <a:lnTo>
                      <a:pt x="17" y="5"/>
                    </a:lnTo>
                    <a:lnTo>
                      <a:pt x="8" y="3"/>
                    </a:lnTo>
                    <a:lnTo>
                      <a:pt x="0" y="0"/>
                    </a:lnTo>
                    <a:lnTo>
                      <a:pt x="0" y="7"/>
                    </a:lnTo>
                    <a:lnTo>
                      <a:pt x="6" y="10"/>
                    </a:lnTo>
                    <a:lnTo>
                      <a:pt x="15" y="12"/>
                    </a:lnTo>
                    <a:lnTo>
                      <a:pt x="25" y="15"/>
                    </a:lnTo>
                    <a:lnTo>
                      <a:pt x="37" y="19"/>
                    </a:lnTo>
                    <a:lnTo>
                      <a:pt x="47" y="23"/>
                    </a:lnTo>
                    <a:lnTo>
                      <a:pt x="58" y="27"/>
                    </a:lnTo>
                    <a:lnTo>
                      <a:pt x="67" y="32"/>
                    </a:lnTo>
                    <a:lnTo>
                      <a:pt x="73" y="35"/>
                    </a:lnTo>
                    <a:lnTo>
                      <a:pt x="7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5" name="Freeform 669"/>
              <p:cNvSpPr>
                <a:spLocks noChangeAspect="1"/>
              </p:cNvSpPr>
              <p:nvPr/>
            </p:nvSpPr>
            <p:spPr bwMode="auto">
              <a:xfrm>
                <a:off x="844" y="543"/>
                <a:ext cx="3" cy="4"/>
              </a:xfrm>
              <a:custGeom>
                <a:avLst/>
                <a:gdLst>
                  <a:gd name="T0" fmla="*/ 0 w 6"/>
                  <a:gd name="T1" fmla="*/ 7 h 7"/>
                  <a:gd name="T2" fmla="*/ 3 w 6"/>
                  <a:gd name="T3" fmla="*/ 7 h 7"/>
                  <a:gd name="T4" fmla="*/ 5 w 6"/>
                  <a:gd name="T5" fmla="*/ 5 h 7"/>
                  <a:gd name="T6" fmla="*/ 6 w 6"/>
                  <a:gd name="T7" fmla="*/ 2 h 7"/>
                  <a:gd name="T8" fmla="*/ 4 w 6"/>
                  <a:gd name="T9" fmla="*/ 0 h 7"/>
                  <a:gd name="T10" fmla="*/ 0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0" y="7"/>
                    </a:moveTo>
                    <a:lnTo>
                      <a:pt x="3" y="7"/>
                    </a:lnTo>
                    <a:lnTo>
                      <a:pt x="5" y="5"/>
                    </a:lnTo>
                    <a:lnTo>
                      <a:pt x="6" y="2"/>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6" name="Freeform 670"/>
              <p:cNvSpPr>
                <a:spLocks noChangeAspect="1"/>
              </p:cNvSpPr>
              <p:nvPr/>
            </p:nvSpPr>
            <p:spPr bwMode="auto">
              <a:xfrm>
                <a:off x="865" y="559"/>
                <a:ext cx="47" cy="104"/>
              </a:xfrm>
              <a:custGeom>
                <a:avLst/>
                <a:gdLst>
                  <a:gd name="T0" fmla="*/ 93 w 94"/>
                  <a:gd name="T1" fmla="*/ 209 h 209"/>
                  <a:gd name="T2" fmla="*/ 94 w 94"/>
                  <a:gd name="T3" fmla="*/ 196 h 209"/>
                  <a:gd name="T4" fmla="*/ 94 w 94"/>
                  <a:gd name="T5" fmla="*/ 181 h 209"/>
                  <a:gd name="T6" fmla="*/ 94 w 94"/>
                  <a:gd name="T7" fmla="*/ 164 h 209"/>
                  <a:gd name="T8" fmla="*/ 93 w 94"/>
                  <a:gd name="T9" fmla="*/ 144 h 209"/>
                  <a:gd name="T10" fmla="*/ 89 w 94"/>
                  <a:gd name="T11" fmla="*/ 123 h 209"/>
                  <a:gd name="T12" fmla="*/ 82 w 94"/>
                  <a:gd name="T13" fmla="*/ 102 h 209"/>
                  <a:gd name="T14" fmla="*/ 69 w 94"/>
                  <a:gd name="T15" fmla="*/ 79 h 209"/>
                  <a:gd name="T16" fmla="*/ 53 w 94"/>
                  <a:gd name="T17" fmla="*/ 55 h 209"/>
                  <a:gd name="T18" fmla="*/ 47 w 94"/>
                  <a:gd name="T19" fmla="*/ 49 h 209"/>
                  <a:gd name="T20" fmla="*/ 40 w 94"/>
                  <a:gd name="T21" fmla="*/ 42 h 209"/>
                  <a:gd name="T22" fmla="*/ 33 w 94"/>
                  <a:gd name="T23" fmla="*/ 34 h 209"/>
                  <a:gd name="T24" fmla="*/ 26 w 94"/>
                  <a:gd name="T25" fmla="*/ 26 h 209"/>
                  <a:gd name="T26" fmla="*/ 18 w 94"/>
                  <a:gd name="T27" fmla="*/ 19 h 209"/>
                  <a:gd name="T28" fmla="*/ 12 w 94"/>
                  <a:gd name="T29" fmla="*/ 12 h 209"/>
                  <a:gd name="T30" fmla="*/ 6 w 94"/>
                  <a:gd name="T31" fmla="*/ 5 h 209"/>
                  <a:gd name="T32" fmla="*/ 0 w 94"/>
                  <a:gd name="T33" fmla="*/ 0 h 209"/>
                  <a:gd name="T34" fmla="*/ 93 w 94"/>
                  <a:gd name="T3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209">
                    <a:moveTo>
                      <a:pt x="93" y="209"/>
                    </a:moveTo>
                    <a:lnTo>
                      <a:pt x="94" y="196"/>
                    </a:lnTo>
                    <a:lnTo>
                      <a:pt x="94" y="181"/>
                    </a:lnTo>
                    <a:lnTo>
                      <a:pt x="94" y="164"/>
                    </a:lnTo>
                    <a:lnTo>
                      <a:pt x="93" y="144"/>
                    </a:lnTo>
                    <a:lnTo>
                      <a:pt x="89" y="123"/>
                    </a:lnTo>
                    <a:lnTo>
                      <a:pt x="82" y="102"/>
                    </a:lnTo>
                    <a:lnTo>
                      <a:pt x="69" y="79"/>
                    </a:lnTo>
                    <a:lnTo>
                      <a:pt x="53" y="55"/>
                    </a:lnTo>
                    <a:lnTo>
                      <a:pt x="47" y="49"/>
                    </a:lnTo>
                    <a:lnTo>
                      <a:pt x="40" y="42"/>
                    </a:lnTo>
                    <a:lnTo>
                      <a:pt x="33" y="34"/>
                    </a:lnTo>
                    <a:lnTo>
                      <a:pt x="26" y="26"/>
                    </a:lnTo>
                    <a:lnTo>
                      <a:pt x="18" y="19"/>
                    </a:lnTo>
                    <a:lnTo>
                      <a:pt x="12" y="12"/>
                    </a:lnTo>
                    <a:lnTo>
                      <a:pt x="6" y="5"/>
                    </a:lnTo>
                    <a:lnTo>
                      <a:pt x="0" y="0"/>
                    </a:lnTo>
                    <a:lnTo>
                      <a:pt x="93" y="209"/>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7" name="Freeform 671"/>
              <p:cNvSpPr>
                <a:spLocks noChangeAspect="1"/>
              </p:cNvSpPr>
              <p:nvPr/>
            </p:nvSpPr>
            <p:spPr bwMode="auto">
              <a:xfrm>
                <a:off x="909" y="663"/>
                <a:ext cx="4" cy="2"/>
              </a:xfrm>
              <a:custGeom>
                <a:avLst/>
                <a:gdLst>
                  <a:gd name="T0" fmla="*/ 0 w 9"/>
                  <a:gd name="T1" fmla="*/ 0 h 4"/>
                  <a:gd name="T2" fmla="*/ 1 w 9"/>
                  <a:gd name="T3" fmla="*/ 3 h 4"/>
                  <a:gd name="T4" fmla="*/ 4 w 9"/>
                  <a:gd name="T5" fmla="*/ 4 h 4"/>
                  <a:gd name="T6" fmla="*/ 8 w 9"/>
                  <a:gd name="T7" fmla="*/ 3 h 4"/>
                  <a:gd name="T8" fmla="*/ 9 w 9"/>
                  <a:gd name="T9" fmla="*/ 0 h 4"/>
                  <a:gd name="T10" fmla="*/ 0 w 9"/>
                  <a:gd name="T11" fmla="*/ 0 h 4"/>
                </a:gdLst>
                <a:ahLst/>
                <a:cxnLst>
                  <a:cxn ang="0">
                    <a:pos x="T0" y="T1"/>
                  </a:cxn>
                  <a:cxn ang="0">
                    <a:pos x="T2" y="T3"/>
                  </a:cxn>
                  <a:cxn ang="0">
                    <a:pos x="T4" y="T5"/>
                  </a:cxn>
                  <a:cxn ang="0">
                    <a:pos x="T6" y="T7"/>
                  </a:cxn>
                  <a:cxn ang="0">
                    <a:pos x="T8" y="T9"/>
                  </a:cxn>
                  <a:cxn ang="0">
                    <a:pos x="T10" y="T11"/>
                  </a:cxn>
                </a:cxnLst>
                <a:rect l="0" t="0" r="r" b="b"/>
                <a:pathLst>
                  <a:path w="9" h="4">
                    <a:moveTo>
                      <a:pt x="0" y="0"/>
                    </a:moveTo>
                    <a:lnTo>
                      <a:pt x="1" y="3"/>
                    </a:lnTo>
                    <a:lnTo>
                      <a:pt x="4" y="4"/>
                    </a:lnTo>
                    <a:lnTo>
                      <a:pt x="8" y="3"/>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8" name="Freeform 672"/>
              <p:cNvSpPr>
                <a:spLocks noChangeAspect="1"/>
              </p:cNvSpPr>
              <p:nvPr/>
            </p:nvSpPr>
            <p:spPr bwMode="auto">
              <a:xfrm>
                <a:off x="889" y="585"/>
                <a:ext cx="25" cy="78"/>
              </a:xfrm>
              <a:custGeom>
                <a:avLst/>
                <a:gdLst>
                  <a:gd name="T0" fmla="*/ 0 w 49"/>
                  <a:gd name="T1" fmla="*/ 5 h 156"/>
                  <a:gd name="T2" fmla="*/ 0 w 49"/>
                  <a:gd name="T3" fmla="*/ 5 h 156"/>
                  <a:gd name="T4" fmla="*/ 16 w 49"/>
                  <a:gd name="T5" fmla="*/ 28 h 156"/>
                  <a:gd name="T6" fmla="*/ 28 w 49"/>
                  <a:gd name="T7" fmla="*/ 50 h 156"/>
                  <a:gd name="T8" fmla="*/ 35 w 49"/>
                  <a:gd name="T9" fmla="*/ 72 h 156"/>
                  <a:gd name="T10" fmla="*/ 40 w 49"/>
                  <a:gd name="T11" fmla="*/ 91 h 156"/>
                  <a:gd name="T12" fmla="*/ 40 w 49"/>
                  <a:gd name="T13" fmla="*/ 111 h 156"/>
                  <a:gd name="T14" fmla="*/ 40 w 49"/>
                  <a:gd name="T15" fmla="*/ 128 h 156"/>
                  <a:gd name="T16" fmla="*/ 40 w 49"/>
                  <a:gd name="T17" fmla="*/ 143 h 156"/>
                  <a:gd name="T18" fmla="*/ 40 w 49"/>
                  <a:gd name="T19" fmla="*/ 156 h 156"/>
                  <a:gd name="T20" fmla="*/ 47 w 49"/>
                  <a:gd name="T21" fmla="*/ 156 h 156"/>
                  <a:gd name="T22" fmla="*/ 49 w 49"/>
                  <a:gd name="T23" fmla="*/ 143 h 156"/>
                  <a:gd name="T24" fmla="*/ 49 w 49"/>
                  <a:gd name="T25" fmla="*/ 128 h 156"/>
                  <a:gd name="T26" fmla="*/ 49 w 49"/>
                  <a:gd name="T27" fmla="*/ 111 h 156"/>
                  <a:gd name="T28" fmla="*/ 47 w 49"/>
                  <a:gd name="T29" fmla="*/ 91 h 156"/>
                  <a:gd name="T30" fmla="*/ 42 w 49"/>
                  <a:gd name="T31" fmla="*/ 69 h 156"/>
                  <a:gd name="T32" fmla="*/ 35 w 49"/>
                  <a:gd name="T33" fmla="*/ 47 h 156"/>
                  <a:gd name="T34" fmla="*/ 23 w 49"/>
                  <a:gd name="T35" fmla="*/ 23 h 156"/>
                  <a:gd name="T36" fmla="*/ 6 w 49"/>
                  <a:gd name="T37" fmla="*/ 0 h 156"/>
                  <a:gd name="T38" fmla="*/ 6 w 49"/>
                  <a:gd name="T39" fmla="*/ 0 h 156"/>
                  <a:gd name="T40" fmla="*/ 0 w 49"/>
                  <a:gd name="T41" fmla="*/ 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56">
                    <a:moveTo>
                      <a:pt x="0" y="5"/>
                    </a:moveTo>
                    <a:lnTo>
                      <a:pt x="0" y="5"/>
                    </a:lnTo>
                    <a:lnTo>
                      <a:pt x="16" y="28"/>
                    </a:lnTo>
                    <a:lnTo>
                      <a:pt x="28" y="50"/>
                    </a:lnTo>
                    <a:lnTo>
                      <a:pt x="35" y="72"/>
                    </a:lnTo>
                    <a:lnTo>
                      <a:pt x="40" y="91"/>
                    </a:lnTo>
                    <a:lnTo>
                      <a:pt x="40" y="111"/>
                    </a:lnTo>
                    <a:lnTo>
                      <a:pt x="40" y="128"/>
                    </a:lnTo>
                    <a:lnTo>
                      <a:pt x="40" y="143"/>
                    </a:lnTo>
                    <a:lnTo>
                      <a:pt x="40" y="156"/>
                    </a:lnTo>
                    <a:lnTo>
                      <a:pt x="47" y="156"/>
                    </a:lnTo>
                    <a:lnTo>
                      <a:pt x="49" y="143"/>
                    </a:lnTo>
                    <a:lnTo>
                      <a:pt x="49" y="128"/>
                    </a:lnTo>
                    <a:lnTo>
                      <a:pt x="49" y="111"/>
                    </a:lnTo>
                    <a:lnTo>
                      <a:pt x="47" y="91"/>
                    </a:lnTo>
                    <a:lnTo>
                      <a:pt x="42" y="69"/>
                    </a:lnTo>
                    <a:lnTo>
                      <a:pt x="35" y="47"/>
                    </a:lnTo>
                    <a:lnTo>
                      <a:pt x="23" y="23"/>
                    </a:lnTo>
                    <a:lnTo>
                      <a:pt x="6" y="0"/>
                    </a:lnTo>
                    <a:lnTo>
                      <a:pt x="6"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69" name="Freeform 673"/>
              <p:cNvSpPr>
                <a:spLocks noChangeAspect="1"/>
              </p:cNvSpPr>
              <p:nvPr/>
            </p:nvSpPr>
            <p:spPr bwMode="auto">
              <a:xfrm>
                <a:off x="863" y="557"/>
                <a:ext cx="30" cy="30"/>
              </a:xfrm>
              <a:custGeom>
                <a:avLst/>
                <a:gdLst>
                  <a:gd name="T0" fmla="*/ 0 w 58"/>
                  <a:gd name="T1" fmla="*/ 5 h 60"/>
                  <a:gd name="T2" fmla="*/ 5 w 58"/>
                  <a:gd name="T3" fmla="*/ 9 h 60"/>
                  <a:gd name="T4" fmla="*/ 11 w 58"/>
                  <a:gd name="T5" fmla="*/ 16 h 60"/>
                  <a:gd name="T6" fmla="*/ 18 w 58"/>
                  <a:gd name="T7" fmla="*/ 23 h 60"/>
                  <a:gd name="T8" fmla="*/ 26 w 58"/>
                  <a:gd name="T9" fmla="*/ 30 h 60"/>
                  <a:gd name="T10" fmla="*/ 32 w 58"/>
                  <a:gd name="T11" fmla="*/ 38 h 60"/>
                  <a:gd name="T12" fmla="*/ 40 w 58"/>
                  <a:gd name="T13" fmla="*/ 46 h 60"/>
                  <a:gd name="T14" fmla="*/ 47 w 58"/>
                  <a:gd name="T15" fmla="*/ 53 h 60"/>
                  <a:gd name="T16" fmla="*/ 52 w 58"/>
                  <a:gd name="T17" fmla="*/ 60 h 60"/>
                  <a:gd name="T18" fmla="*/ 58 w 58"/>
                  <a:gd name="T19" fmla="*/ 55 h 60"/>
                  <a:gd name="T20" fmla="*/ 52 w 58"/>
                  <a:gd name="T21" fmla="*/ 48 h 60"/>
                  <a:gd name="T22" fmla="*/ 45 w 58"/>
                  <a:gd name="T23" fmla="*/ 41 h 60"/>
                  <a:gd name="T24" fmla="*/ 39 w 58"/>
                  <a:gd name="T25" fmla="*/ 33 h 60"/>
                  <a:gd name="T26" fmla="*/ 31 w 58"/>
                  <a:gd name="T27" fmla="*/ 25 h 60"/>
                  <a:gd name="T28" fmla="*/ 23 w 58"/>
                  <a:gd name="T29" fmla="*/ 18 h 60"/>
                  <a:gd name="T30" fmla="*/ 16 w 58"/>
                  <a:gd name="T31" fmla="*/ 11 h 60"/>
                  <a:gd name="T32" fmla="*/ 10 w 58"/>
                  <a:gd name="T33" fmla="*/ 5 h 60"/>
                  <a:gd name="T34" fmla="*/ 4 w 58"/>
                  <a:gd name="T35" fmla="*/ 0 h 60"/>
                  <a:gd name="T36" fmla="*/ 0 w 58"/>
                  <a:gd name="T37" fmla="*/ 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60">
                    <a:moveTo>
                      <a:pt x="0" y="5"/>
                    </a:moveTo>
                    <a:lnTo>
                      <a:pt x="5" y="9"/>
                    </a:lnTo>
                    <a:lnTo>
                      <a:pt x="11" y="16"/>
                    </a:lnTo>
                    <a:lnTo>
                      <a:pt x="18" y="23"/>
                    </a:lnTo>
                    <a:lnTo>
                      <a:pt x="26" y="30"/>
                    </a:lnTo>
                    <a:lnTo>
                      <a:pt x="32" y="38"/>
                    </a:lnTo>
                    <a:lnTo>
                      <a:pt x="40" y="46"/>
                    </a:lnTo>
                    <a:lnTo>
                      <a:pt x="47" y="53"/>
                    </a:lnTo>
                    <a:lnTo>
                      <a:pt x="52" y="60"/>
                    </a:lnTo>
                    <a:lnTo>
                      <a:pt x="58" y="55"/>
                    </a:lnTo>
                    <a:lnTo>
                      <a:pt x="52" y="48"/>
                    </a:lnTo>
                    <a:lnTo>
                      <a:pt x="45" y="41"/>
                    </a:lnTo>
                    <a:lnTo>
                      <a:pt x="39" y="33"/>
                    </a:lnTo>
                    <a:lnTo>
                      <a:pt x="31" y="25"/>
                    </a:lnTo>
                    <a:lnTo>
                      <a:pt x="23" y="18"/>
                    </a:lnTo>
                    <a:lnTo>
                      <a:pt x="16" y="11"/>
                    </a:lnTo>
                    <a:lnTo>
                      <a:pt x="10" y="5"/>
                    </a:lnTo>
                    <a:lnTo>
                      <a:pt x="4"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0" name="Freeform 674"/>
              <p:cNvSpPr>
                <a:spLocks noChangeAspect="1"/>
              </p:cNvSpPr>
              <p:nvPr/>
            </p:nvSpPr>
            <p:spPr bwMode="auto">
              <a:xfrm>
                <a:off x="863" y="557"/>
                <a:ext cx="3" cy="3"/>
              </a:xfrm>
              <a:custGeom>
                <a:avLst/>
                <a:gdLst>
                  <a:gd name="T0" fmla="*/ 4 w 4"/>
                  <a:gd name="T1" fmla="*/ 1 h 6"/>
                  <a:gd name="T2" fmla="*/ 2 w 4"/>
                  <a:gd name="T3" fmla="*/ 0 h 6"/>
                  <a:gd name="T4" fmla="*/ 1 w 4"/>
                  <a:gd name="T5" fmla="*/ 1 h 6"/>
                  <a:gd name="T6" fmla="*/ 0 w 4"/>
                  <a:gd name="T7" fmla="*/ 3 h 6"/>
                  <a:gd name="T8" fmla="*/ 0 w 4"/>
                  <a:gd name="T9" fmla="*/ 6 h 6"/>
                  <a:gd name="T10" fmla="*/ 4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4" y="1"/>
                    </a:moveTo>
                    <a:lnTo>
                      <a:pt x="2" y="0"/>
                    </a:lnTo>
                    <a:lnTo>
                      <a:pt x="1" y="1"/>
                    </a:lnTo>
                    <a:lnTo>
                      <a:pt x="0" y="3"/>
                    </a:lnTo>
                    <a:lnTo>
                      <a:pt x="0" y="6"/>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1" name="Freeform 675"/>
              <p:cNvSpPr>
                <a:spLocks noChangeAspect="1"/>
              </p:cNvSpPr>
              <p:nvPr/>
            </p:nvSpPr>
            <p:spPr bwMode="auto">
              <a:xfrm>
                <a:off x="1206" y="449"/>
                <a:ext cx="10" cy="89"/>
              </a:xfrm>
              <a:custGeom>
                <a:avLst/>
                <a:gdLst>
                  <a:gd name="T0" fmla="*/ 21 w 21"/>
                  <a:gd name="T1" fmla="*/ 179 h 179"/>
                  <a:gd name="T2" fmla="*/ 21 w 21"/>
                  <a:gd name="T3" fmla="*/ 163 h 179"/>
                  <a:gd name="T4" fmla="*/ 18 w 21"/>
                  <a:gd name="T5" fmla="*/ 144 h 179"/>
                  <a:gd name="T6" fmla="*/ 17 w 21"/>
                  <a:gd name="T7" fmla="*/ 128 h 179"/>
                  <a:gd name="T8" fmla="*/ 15 w 21"/>
                  <a:gd name="T9" fmla="*/ 114 h 179"/>
                  <a:gd name="T10" fmla="*/ 12 w 21"/>
                  <a:gd name="T11" fmla="*/ 91 h 179"/>
                  <a:gd name="T12" fmla="*/ 9 w 21"/>
                  <a:gd name="T13" fmla="*/ 56 h 179"/>
                  <a:gd name="T14" fmla="*/ 4 w 21"/>
                  <a:gd name="T15" fmla="*/ 21 h 179"/>
                  <a:gd name="T16" fmla="*/ 0 w 21"/>
                  <a:gd name="T17" fmla="*/ 0 h 179"/>
                  <a:gd name="T18" fmla="*/ 21 w 21"/>
                  <a:gd name="T19"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79">
                    <a:moveTo>
                      <a:pt x="21" y="179"/>
                    </a:moveTo>
                    <a:lnTo>
                      <a:pt x="21" y="163"/>
                    </a:lnTo>
                    <a:lnTo>
                      <a:pt x="18" y="144"/>
                    </a:lnTo>
                    <a:lnTo>
                      <a:pt x="17" y="128"/>
                    </a:lnTo>
                    <a:lnTo>
                      <a:pt x="15" y="114"/>
                    </a:lnTo>
                    <a:lnTo>
                      <a:pt x="12" y="91"/>
                    </a:lnTo>
                    <a:lnTo>
                      <a:pt x="9" y="56"/>
                    </a:lnTo>
                    <a:lnTo>
                      <a:pt x="4" y="21"/>
                    </a:lnTo>
                    <a:lnTo>
                      <a:pt x="0" y="0"/>
                    </a:lnTo>
                    <a:lnTo>
                      <a:pt x="21" y="179"/>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2" name="Freeform 676"/>
              <p:cNvSpPr>
                <a:spLocks noChangeAspect="1"/>
              </p:cNvSpPr>
              <p:nvPr/>
            </p:nvSpPr>
            <p:spPr bwMode="auto">
              <a:xfrm>
                <a:off x="1214" y="538"/>
                <a:ext cx="5" cy="2"/>
              </a:xfrm>
              <a:custGeom>
                <a:avLst/>
                <a:gdLst>
                  <a:gd name="T0" fmla="*/ 0 w 9"/>
                  <a:gd name="T1" fmla="*/ 0 h 4"/>
                  <a:gd name="T2" fmla="*/ 1 w 9"/>
                  <a:gd name="T3" fmla="*/ 3 h 4"/>
                  <a:gd name="T4" fmla="*/ 5 w 9"/>
                  <a:gd name="T5" fmla="*/ 4 h 4"/>
                  <a:gd name="T6" fmla="*/ 8 w 9"/>
                  <a:gd name="T7" fmla="*/ 3 h 4"/>
                  <a:gd name="T8" fmla="*/ 9 w 9"/>
                  <a:gd name="T9" fmla="*/ 0 h 4"/>
                  <a:gd name="T10" fmla="*/ 0 w 9"/>
                  <a:gd name="T11" fmla="*/ 0 h 4"/>
                </a:gdLst>
                <a:ahLst/>
                <a:cxnLst>
                  <a:cxn ang="0">
                    <a:pos x="T0" y="T1"/>
                  </a:cxn>
                  <a:cxn ang="0">
                    <a:pos x="T2" y="T3"/>
                  </a:cxn>
                  <a:cxn ang="0">
                    <a:pos x="T4" y="T5"/>
                  </a:cxn>
                  <a:cxn ang="0">
                    <a:pos x="T6" y="T7"/>
                  </a:cxn>
                  <a:cxn ang="0">
                    <a:pos x="T8" y="T9"/>
                  </a:cxn>
                  <a:cxn ang="0">
                    <a:pos x="T10" y="T11"/>
                  </a:cxn>
                </a:cxnLst>
                <a:rect l="0" t="0" r="r" b="b"/>
                <a:pathLst>
                  <a:path w="9" h="4">
                    <a:moveTo>
                      <a:pt x="0" y="0"/>
                    </a:moveTo>
                    <a:lnTo>
                      <a:pt x="1" y="3"/>
                    </a:lnTo>
                    <a:lnTo>
                      <a:pt x="5" y="4"/>
                    </a:lnTo>
                    <a:lnTo>
                      <a:pt x="8" y="3"/>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3" name="Freeform 677"/>
              <p:cNvSpPr>
                <a:spLocks noChangeAspect="1"/>
              </p:cNvSpPr>
              <p:nvPr/>
            </p:nvSpPr>
            <p:spPr bwMode="auto">
              <a:xfrm>
                <a:off x="1212" y="506"/>
                <a:ext cx="7" cy="32"/>
              </a:xfrm>
              <a:custGeom>
                <a:avLst/>
                <a:gdLst>
                  <a:gd name="T0" fmla="*/ 0 w 14"/>
                  <a:gd name="T1" fmla="*/ 0 h 65"/>
                  <a:gd name="T2" fmla="*/ 0 w 14"/>
                  <a:gd name="T3" fmla="*/ 0 h 65"/>
                  <a:gd name="T4" fmla="*/ 3 w 14"/>
                  <a:gd name="T5" fmla="*/ 14 h 65"/>
                  <a:gd name="T6" fmla="*/ 4 w 14"/>
                  <a:gd name="T7" fmla="*/ 30 h 65"/>
                  <a:gd name="T8" fmla="*/ 6 w 14"/>
                  <a:gd name="T9" fmla="*/ 49 h 65"/>
                  <a:gd name="T10" fmla="*/ 5 w 14"/>
                  <a:gd name="T11" fmla="*/ 65 h 65"/>
                  <a:gd name="T12" fmla="*/ 14 w 14"/>
                  <a:gd name="T13" fmla="*/ 65 h 65"/>
                  <a:gd name="T14" fmla="*/ 13 w 14"/>
                  <a:gd name="T15" fmla="*/ 49 h 65"/>
                  <a:gd name="T16" fmla="*/ 11 w 14"/>
                  <a:gd name="T17" fmla="*/ 30 h 65"/>
                  <a:gd name="T18" fmla="*/ 10 w 14"/>
                  <a:gd name="T19" fmla="*/ 14 h 65"/>
                  <a:gd name="T20" fmla="*/ 7 w 14"/>
                  <a:gd name="T21" fmla="*/ 0 h 65"/>
                  <a:gd name="T22" fmla="*/ 7 w 14"/>
                  <a:gd name="T23" fmla="*/ 0 h 65"/>
                  <a:gd name="T24" fmla="*/ 0 w 14"/>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65">
                    <a:moveTo>
                      <a:pt x="0" y="0"/>
                    </a:moveTo>
                    <a:lnTo>
                      <a:pt x="0" y="0"/>
                    </a:lnTo>
                    <a:lnTo>
                      <a:pt x="3" y="14"/>
                    </a:lnTo>
                    <a:lnTo>
                      <a:pt x="4" y="30"/>
                    </a:lnTo>
                    <a:lnTo>
                      <a:pt x="6" y="49"/>
                    </a:lnTo>
                    <a:lnTo>
                      <a:pt x="5" y="65"/>
                    </a:lnTo>
                    <a:lnTo>
                      <a:pt x="14" y="65"/>
                    </a:lnTo>
                    <a:lnTo>
                      <a:pt x="13" y="49"/>
                    </a:lnTo>
                    <a:lnTo>
                      <a:pt x="11" y="30"/>
                    </a:lnTo>
                    <a:lnTo>
                      <a:pt x="10" y="14"/>
                    </a:lnTo>
                    <a:lnTo>
                      <a:pt x="7" y="0"/>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4" name="Freeform 678"/>
              <p:cNvSpPr>
                <a:spLocks noChangeAspect="1"/>
              </p:cNvSpPr>
              <p:nvPr/>
            </p:nvSpPr>
            <p:spPr bwMode="auto">
              <a:xfrm>
                <a:off x="1204" y="448"/>
                <a:ext cx="11" cy="58"/>
              </a:xfrm>
              <a:custGeom>
                <a:avLst/>
                <a:gdLst>
                  <a:gd name="T0" fmla="*/ 0 w 22"/>
                  <a:gd name="T1" fmla="*/ 2 h 115"/>
                  <a:gd name="T2" fmla="*/ 5 w 22"/>
                  <a:gd name="T3" fmla="*/ 22 h 115"/>
                  <a:gd name="T4" fmla="*/ 10 w 22"/>
                  <a:gd name="T5" fmla="*/ 57 h 115"/>
                  <a:gd name="T6" fmla="*/ 13 w 22"/>
                  <a:gd name="T7" fmla="*/ 92 h 115"/>
                  <a:gd name="T8" fmla="*/ 15 w 22"/>
                  <a:gd name="T9" fmla="*/ 115 h 115"/>
                  <a:gd name="T10" fmla="*/ 22 w 22"/>
                  <a:gd name="T11" fmla="*/ 115 h 115"/>
                  <a:gd name="T12" fmla="*/ 20 w 22"/>
                  <a:gd name="T13" fmla="*/ 92 h 115"/>
                  <a:gd name="T14" fmla="*/ 16 w 22"/>
                  <a:gd name="T15" fmla="*/ 57 h 115"/>
                  <a:gd name="T16" fmla="*/ 12 w 22"/>
                  <a:gd name="T17" fmla="*/ 22 h 115"/>
                  <a:gd name="T18" fmla="*/ 7 w 22"/>
                  <a:gd name="T19" fmla="*/ 0 h 115"/>
                  <a:gd name="T20" fmla="*/ 0 w 22"/>
                  <a:gd name="T21"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15">
                    <a:moveTo>
                      <a:pt x="0" y="2"/>
                    </a:moveTo>
                    <a:lnTo>
                      <a:pt x="5" y="22"/>
                    </a:lnTo>
                    <a:lnTo>
                      <a:pt x="10" y="57"/>
                    </a:lnTo>
                    <a:lnTo>
                      <a:pt x="13" y="92"/>
                    </a:lnTo>
                    <a:lnTo>
                      <a:pt x="15" y="115"/>
                    </a:lnTo>
                    <a:lnTo>
                      <a:pt x="22" y="115"/>
                    </a:lnTo>
                    <a:lnTo>
                      <a:pt x="20" y="92"/>
                    </a:lnTo>
                    <a:lnTo>
                      <a:pt x="16" y="57"/>
                    </a:lnTo>
                    <a:lnTo>
                      <a:pt x="12" y="22"/>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5" name="Freeform 679"/>
              <p:cNvSpPr>
                <a:spLocks noChangeAspect="1"/>
              </p:cNvSpPr>
              <p:nvPr/>
            </p:nvSpPr>
            <p:spPr bwMode="auto">
              <a:xfrm>
                <a:off x="1204" y="447"/>
                <a:ext cx="4" cy="2"/>
              </a:xfrm>
              <a:custGeom>
                <a:avLst/>
                <a:gdLst>
                  <a:gd name="T0" fmla="*/ 7 w 7"/>
                  <a:gd name="T1" fmla="*/ 2 h 4"/>
                  <a:gd name="T2" fmla="*/ 6 w 7"/>
                  <a:gd name="T3" fmla="*/ 0 h 4"/>
                  <a:gd name="T4" fmla="*/ 3 w 7"/>
                  <a:gd name="T5" fmla="*/ 0 h 4"/>
                  <a:gd name="T6" fmla="*/ 0 w 7"/>
                  <a:gd name="T7" fmla="*/ 1 h 4"/>
                  <a:gd name="T8" fmla="*/ 0 w 7"/>
                  <a:gd name="T9" fmla="*/ 4 h 4"/>
                  <a:gd name="T10" fmla="*/ 7 w 7"/>
                  <a:gd name="T11" fmla="*/ 2 h 4"/>
                </a:gdLst>
                <a:ahLst/>
                <a:cxnLst>
                  <a:cxn ang="0">
                    <a:pos x="T0" y="T1"/>
                  </a:cxn>
                  <a:cxn ang="0">
                    <a:pos x="T2" y="T3"/>
                  </a:cxn>
                  <a:cxn ang="0">
                    <a:pos x="T4" y="T5"/>
                  </a:cxn>
                  <a:cxn ang="0">
                    <a:pos x="T6" y="T7"/>
                  </a:cxn>
                  <a:cxn ang="0">
                    <a:pos x="T8" y="T9"/>
                  </a:cxn>
                  <a:cxn ang="0">
                    <a:pos x="T10" y="T11"/>
                  </a:cxn>
                </a:cxnLst>
                <a:rect l="0" t="0" r="r" b="b"/>
                <a:pathLst>
                  <a:path w="7" h="4">
                    <a:moveTo>
                      <a:pt x="7" y="2"/>
                    </a:moveTo>
                    <a:lnTo>
                      <a:pt x="6" y="0"/>
                    </a:lnTo>
                    <a:lnTo>
                      <a:pt x="3" y="0"/>
                    </a:lnTo>
                    <a:lnTo>
                      <a:pt x="0" y="1"/>
                    </a:lnTo>
                    <a:lnTo>
                      <a:pt x="0" y="4"/>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6" name="Freeform 680"/>
              <p:cNvSpPr>
                <a:spLocks noChangeAspect="1"/>
              </p:cNvSpPr>
              <p:nvPr/>
            </p:nvSpPr>
            <p:spPr bwMode="auto">
              <a:xfrm>
                <a:off x="965" y="275"/>
                <a:ext cx="72" cy="8"/>
              </a:xfrm>
              <a:custGeom>
                <a:avLst/>
                <a:gdLst>
                  <a:gd name="T0" fmla="*/ 0 w 142"/>
                  <a:gd name="T1" fmla="*/ 16 h 16"/>
                  <a:gd name="T2" fmla="*/ 9 w 142"/>
                  <a:gd name="T3" fmla="*/ 13 h 16"/>
                  <a:gd name="T4" fmla="*/ 19 w 142"/>
                  <a:gd name="T5" fmla="*/ 11 h 16"/>
                  <a:gd name="T6" fmla="*/ 31 w 142"/>
                  <a:gd name="T7" fmla="*/ 9 h 16"/>
                  <a:gd name="T8" fmla="*/ 42 w 142"/>
                  <a:gd name="T9" fmla="*/ 5 h 16"/>
                  <a:gd name="T10" fmla="*/ 54 w 142"/>
                  <a:gd name="T11" fmla="*/ 3 h 16"/>
                  <a:gd name="T12" fmla="*/ 64 w 142"/>
                  <a:gd name="T13" fmla="*/ 1 h 16"/>
                  <a:gd name="T14" fmla="*/ 73 w 142"/>
                  <a:gd name="T15" fmla="*/ 0 h 16"/>
                  <a:gd name="T16" fmla="*/ 80 w 142"/>
                  <a:gd name="T17" fmla="*/ 0 h 16"/>
                  <a:gd name="T18" fmla="*/ 86 w 142"/>
                  <a:gd name="T19" fmla="*/ 0 h 16"/>
                  <a:gd name="T20" fmla="*/ 94 w 142"/>
                  <a:gd name="T21" fmla="*/ 1 h 16"/>
                  <a:gd name="T22" fmla="*/ 102 w 142"/>
                  <a:gd name="T23" fmla="*/ 1 h 16"/>
                  <a:gd name="T24" fmla="*/ 110 w 142"/>
                  <a:gd name="T25" fmla="*/ 1 h 16"/>
                  <a:gd name="T26" fmla="*/ 119 w 142"/>
                  <a:gd name="T27" fmla="*/ 2 h 16"/>
                  <a:gd name="T28" fmla="*/ 127 w 142"/>
                  <a:gd name="T29" fmla="*/ 3 h 16"/>
                  <a:gd name="T30" fmla="*/ 135 w 142"/>
                  <a:gd name="T31" fmla="*/ 4 h 16"/>
                  <a:gd name="T32" fmla="*/ 142 w 142"/>
                  <a:gd name="T33" fmla="*/ 5 h 16"/>
                  <a:gd name="T34" fmla="*/ 0 w 142"/>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6">
                    <a:moveTo>
                      <a:pt x="0" y="16"/>
                    </a:moveTo>
                    <a:lnTo>
                      <a:pt x="9" y="13"/>
                    </a:lnTo>
                    <a:lnTo>
                      <a:pt x="19" y="11"/>
                    </a:lnTo>
                    <a:lnTo>
                      <a:pt x="31" y="9"/>
                    </a:lnTo>
                    <a:lnTo>
                      <a:pt x="42" y="5"/>
                    </a:lnTo>
                    <a:lnTo>
                      <a:pt x="54" y="3"/>
                    </a:lnTo>
                    <a:lnTo>
                      <a:pt x="64" y="1"/>
                    </a:lnTo>
                    <a:lnTo>
                      <a:pt x="73" y="0"/>
                    </a:lnTo>
                    <a:lnTo>
                      <a:pt x="80" y="0"/>
                    </a:lnTo>
                    <a:lnTo>
                      <a:pt x="86" y="0"/>
                    </a:lnTo>
                    <a:lnTo>
                      <a:pt x="94" y="1"/>
                    </a:lnTo>
                    <a:lnTo>
                      <a:pt x="102" y="1"/>
                    </a:lnTo>
                    <a:lnTo>
                      <a:pt x="110" y="1"/>
                    </a:lnTo>
                    <a:lnTo>
                      <a:pt x="119" y="2"/>
                    </a:lnTo>
                    <a:lnTo>
                      <a:pt x="127" y="3"/>
                    </a:lnTo>
                    <a:lnTo>
                      <a:pt x="135" y="4"/>
                    </a:lnTo>
                    <a:lnTo>
                      <a:pt x="142" y="5"/>
                    </a:lnTo>
                    <a:lnTo>
                      <a:pt x="0" y="16"/>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7" name="Freeform 681"/>
              <p:cNvSpPr>
                <a:spLocks noChangeAspect="1"/>
              </p:cNvSpPr>
              <p:nvPr/>
            </p:nvSpPr>
            <p:spPr bwMode="auto">
              <a:xfrm>
                <a:off x="964" y="282"/>
                <a:ext cx="1" cy="3"/>
              </a:xfrm>
              <a:custGeom>
                <a:avLst/>
                <a:gdLst>
                  <a:gd name="T0" fmla="*/ 4 w 4"/>
                  <a:gd name="T1" fmla="*/ 0 h 7"/>
                  <a:gd name="T2" fmla="*/ 1 w 4"/>
                  <a:gd name="T3" fmla="*/ 1 h 7"/>
                  <a:gd name="T4" fmla="*/ 0 w 4"/>
                  <a:gd name="T5" fmla="*/ 4 h 7"/>
                  <a:gd name="T6" fmla="*/ 1 w 4"/>
                  <a:gd name="T7" fmla="*/ 6 h 7"/>
                  <a:gd name="T8" fmla="*/ 4 w 4"/>
                  <a:gd name="T9" fmla="*/ 7 h 7"/>
                  <a:gd name="T10" fmla="*/ 4 w 4"/>
                  <a:gd name="T11" fmla="*/ 0 h 7"/>
                </a:gdLst>
                <a:ahLst/>
                <a:cxnLst>
                  <a:cxn ang="0">
                    <a:pos x="T0" y="T1"/>
                  </a:cxn>
                  <a:cxn ang="0">
                    <a:pos x="T2" y="T3"/>
                  </a:cxn>
                  <a:cxn ang="0">
                    <a:pos x="T4" y="T5"/>
                  </a:cxn>
                  <a:cxn ang="0">
                    <a:pos x="T6" y="T7"/>
                  </a:cxn>
                  <a:cxn ang="0">
                    <a:pos x="T8" y="T9"/>
                  </a:cxn>
                  <a:cxn ang="0">
                    <a:pos x="T10" y="T11"/>
                  </a:cxn>
                </a:cxnLst>
                <a:rect l="0" t="0" r="r" b="b"/>
                <a:pathLst>
                  <a:path w="4" h="7">
                    <a:moveTo>
                      <a:pt x="4" y="0"/>
                    </a:moveTo>
                    <a:lnTo>
                      <a:pt x="1" y="1"/>
                    </a:lnTo>
                    <a:lnTo>
                      <a:pt x="0" y="4"/>
                    </a:lnTo>
                    <a:lnTo>
                      <a:pt x="1" y="6"/>
                    </a:lnTo>
                    <a:lnTo>
                      <a:pt x="4"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8" name="Freeform 682"/>
              <p:cNvSpPr>
                <a:spLocks noChangeAspect="1"/>
              </p:cNvSpPr>
              <p:nvPr/>
            </p:nvSpPr>
            <p:spPr bwMode="auto">
              <a:xfrm>
                <a:off x="965" y="274"/>
                <a:ext cx="41" cy="11"/>
              </a:xfrm>
              <a:custGeom>
                <a:avLst/>
                <a:gdLst>
                  <a:gd name="T0" fmla="*/ 80 w 80"/>
                  <a:gd name="T1" fmla="*/ 0 h 23"/>
                  <a:gd name="T2" fmla="*/ 80 w 80"/>
                  <a:gd name="T3" fmla="*/ 0 h 23"/>
                  <a:gd name="T4" fmla="*/ 73 w 80"/>
                  <a:gd name="T5" fmla="*/ 0 h 23"/>
                  <a:gd name="T6" fmla="*/ 64 w 80"/>
                  <a:gd name="T7" fmla="*/ 1 h 23"/>
                  <a:gd name="T8" fmla="*/ 54 w 80"/>
                  <a:gd name="T9" fmla="*/ 4 h 23"/>
                  <a:gd name="T10" fmla="*/ 42 w 80"/>
                  <a:gd name="T11" fmla="*/ 6 h 23"/>
                  <a:gd name="T12" fmla="*/ 31 w 80"/>
                  <a:gd name="T13" fmla="*/ 9 h 23"/>
                  <a:gd name="T14" fmla="*/ 19 w 80"/>
                  <a:gd name="T15" fmla="*/ 12 h 23"/>
                  <a:gd name="T16" fmla="*/ 9 w 80"/>
                  <a:gd name="T17" fmla="*/ 14 h 23"/>
                  <a:gd name="T18" fmla="*/ 0 w 80"/>
                  <a:gd name="T19" fmla="*/ 16 h 23"/>
                  <a:gd name="T20" fmla="*/ 0 w 80"/>
                  <a:gd name="T21" fmla="*/ 23 h 23"/>
                  <a:gd name="T22" fmla="*/ 9 w 80"/>
                  <a:gd name="T23" fmla="*/ 21 h 23"/>
                  <a:gd name="T24" fmla="*/ 19 w 80"/>
                  <a:gd name="T25" fmla="*/ 19 h 23"/>
                  <a:gd name="T26" fmla="*/ 31 w 80"/>
                  <a:gd name="T27" fmla="*/ 16 h 23"/>
                  <a:gd name="T28" fmla="*/ 42 w 80"/>
                  <a:gd name="T29" fmla="*/ 13 h 23"/>
                  <a:gd name="T30" fmla="*/ 54 w 80"/>
                  <a:gd name="T31" fmla="*/ 10 h 23"/>
                  <a:gd name="T32" fmla="*/ 64 w 80"/>
                  <a:gd name="T33" fmla="*/ 8 h 23"/>
                  <a:gd name="T34" fmla="*/ 73 w 80"/>
                  <a:gd name="T35" fmla="*/ 7 h 23"/>
                  <a:gd name="T36" fmla="*/ 80 w 80"/>
                  <a:gd name="T37" fmla="*/ 7 h 23"/>
                  <a:gd name="T38" fmla="*/ 80 w 80"/>
                  <a:gd name="T39" fmla="*/ 7 h 23"/>
                  <a:gd name="T40" fmla="*/ 80 w 80"/>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23">
                    <a:moveTo>
                      <a:pt x="80" y="0"/>
                    </a:moveTo>
                    <a:lnTo>
                      <a:pt x="80" y="0"/>
                    </a:lnTo>
                    <a:lnTo>
                      <a:pt x="73" y="0"/>
                    </a:lnTo>
                    <a:lnTo>
                      <a:pt x="64" y="1"/>
                    </a:lnTo>
                    <a:lnTo>
                      <a:pt x="54" y="4"/>
                    </a:lnTo>
                    <a:lnTo>
                      <a:pt x="42" y="6"/>
                    </a:lnTo>
                    <a:lnTo>
                      <a:pt x="31" y="9"/>
                    </a:lnTo>
                    <a:lnTo>
                      <a:pt x="19" y="12"/>
                    </a:lnTo>
                    <a:lnTo>
                      <a:pt x="9" y="14"/>
                    </a:lnTo>
                    <a:lnTo>
                      <a:pt x="0" y="16"/>
                    </a:lnTo>
                    <a:lnTo>
                      <a:pt x="0" y="23"/>
                    </a:lnTo>
                    <a:lnTo>
                      <a:pt x="9" y="21"/>
                    </a:lnTo>
                    <a:lnTo>
                      <a:pt x="19" y="19"/>
                    </a:lnTo>
                    <a:lnTo>
                      <a:pt x="31" y="16"/>
                    </a:lnTo>
                    <a:lnTo>
                      <a:pt x="42" y="13"/>
                    </a:lnTo>
                    <a:lnTo>
                      <a:pt x="54" y="10"/>
                    </a:lnTo>
                    <a:lnTo>
                      <a:pt x="64" y="8"/>
                    </a:lnTo>
                    <a:lnTo>
                      <a:pt x="73" y="7"/>
                    </a:lnTo>
                    <a:lnTo>
                      <a:pt x="80" y="7"/>
                    </a:lnTo>
                    <a:lnTo>
                      <a:pt x="80" y="7"/>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79" name="Freeform 683"/>
              <p:cNvSpPr>
                <a:spLocks noChangeAspect="1"/>
              </p:cNvSpPr>
              <p:nvPr/>
            </p:nvSpPr>
            <p:spPr bwMode="auto">
              <a:xfrm>
                <a:off x="1006" y="274"/>
                <a:ext cx="31" cy="6"/>
              </a:xfrm>
              <a:custGeom>
                <a:avLst/>
                <a:gdLst>
                  <a:gd name="T0" fmla="*/ 63 w 63"/>
                  <a:gd name="T1" fmla="*/ 6 h 13"/>
                  <a:gd name="T2" fmla="*/ 55 w 63"/>
                  <a:gd name="T3" fmla="*/ 5 h 13"/>
                  <a:gd name="T4" fmla="*/ 47 w 63"/>
                  <a:gd name="T5" fmla="*/ 4 h 13"/>
                  <a:gd name="T6" fmla="*/ 39 w 63"/>
                  <a:gd name="T7" fmla="*/ 2 h 13"/>
                  <a:gd name="T8" fmla="*/ 30 w 63"/>
                  <a:gd name="T9" fmla="*/ 1 h 13"/>
                  <a:gd name="T10" fmla="*/ 22 w 63"/>
                  <a:gd name="T11" fmla="*/ 0 h 13"/>
                  <a:gd name="T12" fmla="*/ 14 w 63"/>
                  <a:gd name="T13" fmla="*/ 1 h 13"/>
                  <a:gd name="T14" fmla="*/ 6 w 63"/>
                  <a:gd name="T15" fmla="*/ 0 h 13"/>
                  <a:gd name="T16" fmla="*/ 0 w 63"/>
                  <a:gd name="T17" fmla="*/ 0 h 13"/>
                  <a:gd name="T18" fmla="*/ 0 w 63"/>
                  <a:gd name="T19" fmla="*/ 7 h 13"/>
                  <a:gd name="T20" fmla="*/ 6 w 63"/>
                  <a:gd name="T21" fmla="*/ 7 h 13"/>
                  <a:gd name="T22" fmla="*/ 14 w 63"/>
                  <a:gd name="T23" fmla="*/ 8 h 13"/>
                  <a:gd name="T24" fmla="*/ 22 w 63"/>
                  <a:gd name="T25" fmla="*/ 9 h 13"/>
                  <a:gd name="T26" fmla="*/ 30 w 63"/>
                  <a:gd name="T27" fmla="*/ 8 h 13"/>
                  <a:gd name="T28" fmla="*/ 39 w 63"/>
                  <a:gd name="T29" fmla="*/ 9 h 13"/>
                  <a:gd name="T30" fmla="*/ 47 w 63"/>
                  <a:gd name="T31" fmla="*/ 10 h 13"/>
                  <a:gd name="T32" fmla="*/ 55 w 63"/>
                  <a:gd name="T33" fmla="*/ 12 h 13"/>
                  <a:gd name="T34" fmla="*/ 61 w 63"/>
                  <a:gd name="T35" fmla="*/ 13 h 13"/>
                  <a:gd name="T36" fmla="*/ 63 w 63"/>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3">
                    <a:moveTo>
                      <a:pt x="63" y="6"/>
                    </a:moveTo>
                    <a:lnTo>
                      <a:pt x="55" y="5"/>
                    </a:lnTo>
                    <a:lnTo>
                      <a:pt x="47" y="4"/>
                    </a:lnTo>
                    <a:lnTo>
                      <a:pt x="39" y="2"/>
                    </a:lnTo>
                    <a:lnTo>
                      <a:pt x="30" y="1"/>
                    </a:lnTo>
                    <a:lnTo>
                      <a:pt x="22" y="0"/>
                    </a:lnTo>
                    <a:lnTo>
                      <a:pt x="14" y="1"/>
                    </a:lnTo>
                    <a:lnTo>
                      <a:pt x="6" y="0"/>
                    </a:lnTo>
                    <a:lnTo>
                      <a:pt x="0" y="0"/>
                    </a:lnTo>
                    <a:lnTo>
                      <a:pt x="0" y="7"/>
                    </a:lnTo>
                    <a:lnTo>
                      <a:pt x="6" y="7"/>
                    </a:lnTo>
                    <a:lnTo>
                      <a:pt x="14" y="8"/>
                    </a:lnTo>
                    <a:lnTo>
                      <a:pt x="22" y="9"/>
                    </a:lnTo>
                    <a:lnTo>
                      <a:pt x="30" y="8"/>
                    </a:lnTo>
                    <a:lnTo>
                      <a:pt x="39" y="9"/>
                    </a:lnTo>
                    <a:lnTo>
                      <a:pt x="47" y="10"/>
                    </a:lnTo>
                    <a:lnTo>
                      <a:pt x="55" y="12"/>
                    </a:lnTo>
                    <a:lnTo>
                      <a:pt x="61" y="13"/>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0" name="Freeform 684"/>
              <p:cNvSpPr>
                <a:spLocks noChangeAspect="1"/>
              </p:cNvSpPr>
              <p:nvPr/>
            </p:nvSpPr>
            <p:spPr bwMode="auto">
              <a:xfrm>
                <a:off x="1036" y="276"/>
                <a:ext cx="2" cy="4"/>
              </a:xfrm>
              <a:custGeom>
                <a:avLst/>
                <a:gdLst>
                  <a:gd name="T0" fmla="*/ 0 w 5"/>
                  <a:gd name="T1" fmla="*/ 7 h 7"/>
                  <a:gd name="T2" fmla="*/ 4 w 5"/>
                  <a:gd name="T3" fmla="*/ 7 h 7"/>
                  <a:gd name="T4" fmla="*/ 5 w 5"/>
                  <a:gd name="T5" fmla="*/ 4 h 7"/>
                  <a:gd name="T6" fmla="*/ 5 w 5"/>
                  <a:gd name="T7" fmla="*/ 1 h 7"/>
                  <a:gd name="T8" fmla="*/ 2 w 5"/>
                  <a:gd name="T9" fmla="*/ 0 h 7"/>
                  <a:gd name="T10" fmla="*/ 0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0" y="7"/>
                    </a:moveTo>
                    <a:lnTo>
                      <a:pt x="4" y="7"/>
                    </a:lnTo>
                    <a:lnTo>
                      <a:pt x="5" y="4"/>
                    </a:lnTo>
                    <a:lnTo>
                      <a:pt x="5" y="1"/>
                    </a:lnTo>
                    <a:lnTo>
                      <a:pt x="2"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1" name="Freeform 685"/>
              <p:cNvSpPr>
                <a:spLocks noChangeAspect="1"/>
              </p:cNvSpPr>
              <p:nvPr/>
            </p:nvSpPr>
            <p:spPr bwMode="auto">
              <a:xfrm>
                <a:off x="1000" y="294"/>
                <a:ext cx="11" cy="5"/>
              </a:xfrm>
              <a:custGeom>
                <a:avLst/>
                <a:gdLst>
                  <a:gd name="T0" fmla="*/ 23 w 23"/>
                  <a:gd name="T1" fmla="*/ 0 h 12"/>
                  <a:gd name="T2" fmla="*/ 18 w 23"/>
                  <a:gd name="T3" fmla="*/ 2 h 12"/>
                  <a:gd name="T4" fmla="*/ 13 w 23"/>
                  <a:gd name="T5" fmla="*/ 4 h 12"/>
                  <a:gd name="T6" fmla="*/ 6 w 23"/>
                  <a:gd name="T7" fmla="*/ 7 h 12"/>
                  <a:gd name="T8" fmla="*/ 0 w 23"/>
                  <a:gd name="T9" fmla="*/ 12 h 12"/>
                  <a:gd name="T10" fmla="*/ 23 w 23"/>
                  <a:gd name="T11" fmla="*/ 0 h 12"/>
                </a:gdLst>
                <a:ahLst/>
                <a:cxnLst>
                  <a:cxn ang="0">
                    <a:pos x="T0" y="T1"/>
                  </a:cxn>
                  <a:cxn ang="0">
                    <a:pos x="T2" y="T3"/>
                  </a:cxn>
                  <a:cxn ang="0">
                    <a:pos x="T4" y="T5"/>
                  </a:cxn>
                  <a:cxn ang="0">
                    <a:pos x="T6" y="T7"/>
                  </a:cxn>
                  <a:cxn ang="0">
                    <a:pos x="T8" y="T9"/>
                  </a:cxn>
                  <a:cxn ang="0">
                    <a:pos x="T10" y="T11"/>
                  </a:cxn>
                </a:cxnLst>
                <a:rect l="0" t="0" r="r" b="b"/>
                <a:pathLst>
                  <a:path w="23" h="12">
                    <a:moveTo>
                      <a:pt x="23" y="0"/>
                    </a:moveTo>
                    <a:lnTo>
                      <a:pt x="18" y="2"/>
                    </a:lnTo>
                    <a:lnTo>
                      <a:pt x="13" y="4"/>
                    </a:lnTo>
                    <a:lnTo>
                      <a:pt x="6" y="7"/>
                    </a:lnTo>
                    <a:lnTo>
                      <a:pt x="0" y="12"/>
                    </a:lnTo>
                    <a:lnTo>
                      <a:pt x="23" y="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2" name="Freeform 686"/>
              <p:cNvSpPr>
                <a:spLocks noChangeAspect="1"/>
              </p:cNvSpPr>
              <p:nvPr/>
            </p:nvSpPr>
            <p:spPr bwMode="auto">
              <a:xfrm>
                <a:off x="1011" y="292"/>
                <a:ext cx="2" cy="3"/>
              </a:xfrm>
              <a:custGeom>
                <a:avLst/>
                <a:gdLst>
                  <a:gd name="T0" fmla="*/ 0 w 3"/>
                  <a:gd name="T1" fmla="*/ 7 h 7"/>
                  <a:gd name="T2" fmla="*/ 2 w 3"/>
                  <a:gd name="T3" fmla="*/ 6 h 7"/>
                  <a:gd name="T4" fmla="*/ 3 w 3"/>
                  <a:gd name="T5" fmla="*/ 3 h 7"/>
                  <a:gd name="T6" fmla="*/ 2 w 3"/>
                  <a:gd name="T7" fmla="*/ 1 h 7"/>
                  <a:gd name="T8" fmla="*/ 0 w 3"/>
                  <a:gd name="T9" fmla="*/ 0 h 7"/>
                  <a:gd name="T10" fmla="*/ 0 w 3"/>
                  <a:gd name="T11" fmla="*/ 7 h 7"/>
                </a:gdLst>
                <a:ahLst/>
                <a:cxnLst>
                  <a:cxn ang="0">
                    <a:pos x="T0" y="T1"/>
                  </a:cxn>
                  <a:cxn ang="0">
                    <a:pos x="T2" y="T3"/>
                  </a:cxn>
                  <a:cxn ang="0">
                    <a:pos x="T4" y="T5"/>
                  </a:cxn>
                  <a:cxn ang="0">
                    <a:pos x="T6" y="T7"/>
                  </a:cxn>
                  <a:cxn ang="0">
                    <a:pos x="T8" y="T9"/>
                  </a:cxn>
                  <a:cxn ang="0">
                    <a:pos x="T10" y="T11"/>
                  </a:cxn>
                </a:cxnLst>
                <a:rect l="0" t="0" r="r" b="b"/>
                <a:pathLst>
                  <a:path w="3" h="7">
                    <a:moveTo>
                      <a:pt x="0" y="7"/>
                    </a:moveTo>
                    <a:lnTo>
                      <a:pt x="2" y="6"/>
                    </a:lnTo>
                    <a:lnTo>
                      <a:pt x="3" y="3"/>
                    </a:lnTo>
                    <a:lnTo>
                      <a:pt x="2" y="1"/>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3" name="Freeform 687"/>
              <p:cNvSpPr>
                <a:spLocks noChangeAspect="1"/>
              </p:cNvSpPr>
              <p:nvPr/>
            </p:nvSpPr>
            <p:spPr bwMode="auto">
              <a:xfrm>
                <a:off x="999" y="292"/>
                <a:ext cx="12" cy="9"/>
              </a:xfrm>
              <a:custGeom>
                <a:avLst/>
                <a:gdLst>
                  <a:gd name="T0" fmla="*/ 5 w 26"/>
                  <a:gd name="T1" fmla="*/ 18 h 18"/>
                  <a:gd name="T2" fmla="*/ 12 w 26"/>
                  <a:gd name="T3" fmla="*/ 14 h 18"/>
                  <a:gd name="T4" fmla="*/ 18 w 26"/>
                  <a:gd name="T5" fmla="*/ 10 h 18"/>
                  <a:gd name="T6" fmla="*/ 22 w 26"/>
                  <a:gd name="T7" fmla="*/ 8 h 18"/>
                  <a:gd name="T8" fmla="*/ 26 w 26"/>
                  <a:gd name="T9" fmla="*/ 7 h 18"/>
                  <a:gd name="T10" fmla="*/ 26 w 26"/>
                  <a:gd name="T11" fmla="*/ 0 h 18"/>
                  <a:gd name="T12" fmla="*/ 20 w 26"/>
                  <a:gd name="T13" fmla="*/ 1 h 18"/>
                  <a:gd name="T14" fmla="*/ 15 w 26"/>
                  <a:gd name="T15" fmla="*/ 3 h 18"/>
                  <a:gd name="T16" fmla="*/ 7 w 26"/>
                  <a:gd name="T17" fmla="*/ 7 h 18"/>
                  <a:gd name="T18" fmla="*/ 0 w 26"/>
                  <a:gd name="T19" fmla="*/ 11 h 18"/>
                  <a:gd name="T20" fmla="*/ 5 w 2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8">
                    <a:moveTo>
                      <a:pt x="5" y="18"/>
                    </a:moveTo>
                    <a:lnTo>
                      <a:pt x="12" y="14"/>
                    </a:lnTo>
                    <a:lnTo>
                      <a:pt x="18" y="10"/>
                    </a:lnTo>
                    <a:lnTo>
                      <a:pt x="22" y="8"/>
                    </a:lnTo>
                    <a:lnTo>
                      <a:pt x="26" y="7"/>
                    </a:lnTo>
                    <a:lnTo>
                      <a:pt x="26" y="0"/>
                    </a:lnTo>
                    <a:lnTo>
                      <a:pt x="20" y="1"/>
                    </a:lnTo>
                    <a:lnTo>
                      <a:pt x="15" y="3"/>
                    </a:lnTo>
                    <a:lnTo>
                      <a:pt x="7" y="7"/>
                    </a:lnTo>
                    <a:lnTo>
                      <a:pt x="0" y="11"/>
                    </a:lnTo>
                    <a:lnTo>
                      <a:pt x="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4" name="Freeform 688"/>
              <p:cNvSpPr>
                <a:spLocks noChangeAspect="1"/>
              </p:cNvSpPr>
              <p:nvPr/>
            </p:nvSpPr>
            <p:spPr bwMode="auto">
              <a:xfrm>
                <a:off x="997" y="298"/>
                <a:ext cx="4" cy="3"/>
              </a:xfrm>
              <a:custGeom>
                <a:avLst/>
                <a:gdLst>
                  <a:gd name="T0" fmla="*/ 2 w 7"/>
                  <a:gd name="T1" fmla="*/ 0 h 7"/>
                  <a:gd name="T2" fmla="*/ 0 w 7"/>
                  <a:gd name="T3" fmla="*/ 3 h 7"/>
                  <a:gd name="T4" fmla="*/ 1 w 7"/>
                  <a:gd name="T5" fmla="*/ 5 h 7"/>
                  <a:gd name="T6" fmla="*/ 3 w 7"/>
                  <a:gd name="T7" fmla="*/ 7 h 7"/>
                  <a:gd name="T8" fmla="*/ 7 w 7"/>
                  <a:gd name="T9" fmla="*/ 7 h 7"/>
                  <a:gd name="T10" fmla="*/ 2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2" y="0"/>
                    </a:moveTo>
                    <a:lnTo>
                      <a:pt x="0" y="3"/>
                    </a:lnTo>
                    <a:lnTo>
                      <a:pt x="1" y="5"/>
                    </a:lnTo>
                    <a:lnTo>
                      <a:pt x="3" y="7"/>
                    </a:lnTo>
                    <a:lnTo>
                      <a:pt x="7" y="7"/>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5" name="Freeform 689"/>
              <p:cNvSpPr>
                <a:spLocks noChangeAspect="1"/>
              </p:cNvSpPr>
              <p:nvPr/>
            </p:nvSpPr>
            <p:spPr bwMode="auto">
              <a:xfrm>
                <a:off x="1004" y="318"/>
                <a:ext cx="21" cy="9"/>
              </a:xfrm>
              <a:custGeom>
                <a:avLst/>
                <a:gdLst>
                  <a:gd name="T0" fmla="*/ 42 w 42"/>
                  <a:gd name="T1" fmla="*/ 0 h 16"/>
                  <a:gd name="T2" fmla="*/ 38 w 42"/>
                  <a:gd name="T3" fmla="*/ 1 h 16"/>
                  <a:gd name="T4" fmla="*/ 32 w 42"/>
                  <a:gd name="T5" fmla="*/ 2 h 16"/>
                  <a:gd name="T6" fmla="*/ 26 w 42"/>
                  <a:gd name="T7" fmla="*/ 5 h 16"/>
                  <a:gd name="T8" fmla="*/ 20 w 42"/>
                  <a:gd name="T9" fmla="*/ 6 h 16"/>
                  <a:gd name="T10" fmla="*/ 15 w 42"/>
                  <a:gd name="T11" fmla="*/ 8 h 16"/>
                  <a:gd name="T12" fmla="*/ 9 w 42"/>
                  <a:gd name="T13" fmla="*/ 11 h 16"/>
                  <a:gd name="T14" fmla="*/ 3 w 42"/>
                  <a:gd name="T15" fmla="*/ 14 h 16"/>
                  <a:gd name="T16" fmla="*/ 0 w 42"/>
                  <a:gd name="T17" fmla="*/ 16 h 16"/>
                  <a:gd name="T18" fmla="*/ 42 w 4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6">
                    <a:moveTo>
                      <a:pt x="42" y="0"/>
                    </a:moveTo>
                    <a:lnTo>
                      <a:pt x="38" y="1"/>
                    </a:lnTo>
                    <a:lnTo>
                      <a:pt x="32" y="2"/>
                    </a:lnTo>
                    <a:lnTo>
                      <a:pt x="26" y="5"/>
                    </a:lnTo>
                    <a:lnTo>
                      <a:pt x="20" y="6"/>
                    </a:lnTo>
                    <a:lnTo>
                      <a:pt x="15" y="8"/>
                    </a:lnTo>
                    <a:lnTo>
                      <a:pt x="9" y="11"/>
                    </a:lnTo>
                    <a:lnTo>
                      <a:pt x="3" y="14"/>
                    </a:lnTo>
                    <a:lnTo>
                      <a:pt x="0" y="16"/>
                    </a:lnTo>
                    <a:lnTo>
                      <a:pt x="42" y="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6" name="Freeform 690"/>
              <p:cNvSpPr>
                <a:spLocks noChangeAspect="1"/>
              </p:cNvSpPr>
              <p:nvPr/>
            </p:nvSpPr>
            <p:spPr bwMode="auto">
              <a:xfrm>
                <a:off x="1025" y="317"/>
                <a:ext cx="2" cy="3"/>
              </a:xfrm>
              <a:custGeom>
                <a:avLst/>
                <a:gdLst>
                  <a:gd name="T0" fmla="*/ 0 w 4"/>
                  <a:gd name="T1" fmla="*/ 7 h 7"/>
                  <a:gd name="T2" fmla="*/ 3 w 4"/>
                  <a:gd name="T3" fmla="*/ 6 h 7"/>
                  <a:gd name="T4" fmla="*/ 4 w 4"/>
                  <a:gd name="T5" fmla="*/ 4 h 7"/>
                  <a:gd name="T6" fmla="*/ 3 w 4"/>
                  <a:gd name="T7" fmla="*/ 2 h 7"/>
                  <a:gd name="T8" fmla="*/ 0 w 4"/>
                  <a:gd name="T9" fmla="*/ 0 h 7"/>
                  <a:gd name="T10" fmla="*/ 0 w 4"/>
                  <a:gd name="T11" fmla="*/ 7 h 7"/>
                </a:gdLst>
                <a:ahLst/>
                <a:cxnLst>
                  <a:cxn ang="0">
                    <a:pos x="T0" y="T1"/>
                  </a:cxn>
                  <a:cxn ang="0">
                    <a:pos x="T2" y="T3"/>
                  </a:cxn>
                  <a:cxn ang="0">
                    <a:pos x="T4" y="T5"/>
                  </a:cxn>
                  <a:cxn ang="0">
                    <a:pos x="T6" y="T7"/>
                  </a:cxn>
                  <a:cxn ang="0">
                    <a:pos x="T8" y="T9"/>
                  </a:cxn>
                  <a:cxn ang="0">
                    <a:pos x="T10" y="T11"/>
                  </a:cxn>
                </a:cxnLst>
                <a:rect l="0" t="0" r="r" b="b"/>
                <a:pathLst>
                  <a:path w="4" h="7">
                    <a:moveTo>
                      <a:pt x="0" y="7"/>
                    </a:moveTo>
                    <a:lnTo>
                      <a:pt x="3" y="6"/>
                    </a:lnTo>
                    <a:lnTo>
                      <a:pt x="4" y="4"/>
                    </a:lnTo>
                    <a:lnTo>
                      <a:pt x="3" y="2"/>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7" name="Freeform 691"/>
              <p:cNvSpPr>
                <a:spLocks noChangeAspect="1"/>
              </p:cNvSpPr>
              <p:nvPr/>
            </p:nvSpPr>
            <p:spPr bwMode="auto">
              <a:xfrm>
                <a:off x="1003" y="317"/>
                <a:ext cx="22" cy="11"/>
              </a:xfrm>
              <a:custGeom>
                <a:avLst/>
                <a:gdLst>
                  <a:gd name="T0" fmla="*/ 5 w 45"/>
                  <a:gd name="T1" fmla="*/ 24 h 24"/>
                  <a:gd name="T2" fmla="*/ 7 w 45"/>
                  <a:gd name="T3" fmla="*/ 21 h 24"/>
                  <a:gd name="T4" fmla="*/ 13 w 45"/>
                  <a:gd name="T5" fmla="*/ 19 h 24"/>
                  <a:gd name="T6" fmla="*/ 19 w 45"/>
                  <a:gd name="T7" fmla="*/ 15 h 24"/>
                  <a:gd name="T8" fmla="*/ 25 w 45"/>
                  <a:gd name="T9" fmla="*/ 13 h 24"/>
                  <a:gd name="T10" fmla="*/ 30 w 45"/>
                  <a:gd name="T11" fmla="*/ 12 h 24"/>
                  <a:gd name="T12" fmla="*/ 36 w 45"/>
                  <a:gd name="T13" fmla="*/ 10 h 24"/>
                  <a:gd name="T14" fmla="*/ 41 w 45"/>
                  <a:gd name="T15" fmla="*/ 9 h 24"/>
                  <a:gd name="T16" fmla="*/ 45 w 45"/>
                  <a:gd name="T17" fmla="*/ 7 h 24"/>
                  <a:gd name="T18" fmla="*/ 45 w 45"/>
                  <a:gd name="T19" fmla="*/ 0 h 24"/>
                  <a:gd name="T20" fmla="*/ 41 w 45"/>
                  <a:gd name="T21" fmla="*/ 2 h 24"/>
                  <a:gd name="T22" fmla="*/ 34 w 45"/>
                  <a:gd name="T23" fmla="*/ 3 h 24"/>
                  <a:gd name="T24" fmla="*/ 28 w 45"/>
                  <a:gd name="T25" fmla="*/ 5 h 24"/>
                  <a:gd name="T26" fmla="*/ 22 w 45"/>
                  <a:gd name="T27" fmla="*/ 6 h 24"/>
                  <a:gd name="T28" fmla="*/ 16 w 45"/>
                  <a:gd name="T29" fmla="*/ 9 h 24"/>
                  <a:gd name="T30" fmla="*/ 11 w 45"/>
                  <a:gd name="T31" fmla="*/ 12 h 24"/>
                  <a:gd name="T32" fmla="*/ 5 w 45"/>
                  <a:gd name="T33" fmla="*/ 14 h 24"/>
                  <a:gd name="T34" fmla="*/ 0 w 45"/>
                  <a:gd name="T35" fmla="*/ 17 h 24"/>
                  <a:gd name="T36" fmla="*/ 5 w 45"/>
                  <a:gd name="T3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24">
                    <a:moveTo>
                      <a:pt x="5" y="24"/>
                    </a:moveTo>
                    <a:lnTo>
                      <a:pt x="7" y="21"/>
                    </a:lnTo>
                    <a:lnTo>
                      <a:pt x="13" y="19"/>
                    </a:lnTo>
                    <a:lnTo>
                      <a:pt x="19" y="15"/>
                    </a:lnTo>
                    <a:lnTo>
                      <a:pt x="25" y="13"/>
                    </a:lnTo>
                    <a:lnTo>
                      <a:pt x="30" y="12"/>
                    </a:lnTo>
                    <a:lnTo>
                      <a:pt x="36" y="10"/>
                    </a:lnTo>
                    <a:lnTo>
                      <a:pt x="41" y="9"/>
                    </a:lnTo>
                    <a:lnTo>
                      <a:pt x="45" y="7"/>
                    </a:lnTo>
                    <a:lnTo>
                      <a:pt x="45" y="0"/>
                    </a:lnTo>
                    <a:lnTo>
                      <a:pt x="41" y="2"/>
                    </a:lnTo>
                    <a:lnTo>
                      <a:pt x="34" y="3"/>
                    </a:lnTo>
                    <a:lnTo>
                      <a:pt x="28" y="5"/>
                    </a:lnTo>
                    <a:lnTo>
                      <a:pt x="22" y="6"/>
                    </a:lnTo>
                    <a:lnTo>
                      <a:pt x="16" y="9"/>
                    </a:lnTo>
                    <a:lnTo>
                      <a:pt x="11" y="12"/>
                    </a:lnTo>
                    <a:lnTo>
                      <a:pt x="5" y="14"/>
                    </a:lnTo>
                    <a:lnTo>
                      <a:pt x="0" y="17"/>
                    </a:lnTo>
                    <a:lnTo>
                      <a:pt x="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8" name="Freeform 692"/>
              <p:cNvSpPr>
                <a:spLocks noChangeAspect="1"/>
              </p:cNvSpPr>
              <p:nvPr/>
            </p:nvSpPr>
            <p:spPr bwMode="auto">
              <a:xfrm>
                <a:off x="1002" y="325"/>
                <a:ext cx="3" cy="3"/>
              </a:xfrm>
              <a:custGeom>
                <a:avLst/>
                <a:gdLst>
                  <a:gd name="T0" fmla="*/ 2 w 7"/>
                  <a:gd name="T1" fmla="*/ 0 h 7"/>
                  <a:gd name="T2" fmla="*/ 0 w 7"/>
                  <a:gd name="T3" fmla="*/ 2 h 7"/>
                  <a:gd name="T4" fmla="*/ 1 w 7"/>
                  <a:gd name="T5" fmla="*/ 4 h 7"/>
                  <a:gd name="T6" fmla="*/ 3 w 7"/>
                  <a:gd name="T7" fmla="*/ 7 h 7"/>
                  <a:gd name="T8" fmla="*/ 7 w 7"/>
                  <a:gd name="T9" fmla="*/ 7 h 7"/>
                  <a:gd name="T10" fmla="*/ 2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2" y="0"/>
                    </a:moveTo>
                    <a:lnTo>
                      <a:pt x="0" y="2"/>
                    </a:lnTo>
                    <a:lnTo>
                      <a:pt x="1" y="4"/>
                    </a:lnTo>
                    <a:lnTo>
                      <a:pt x="3" y="7"/>
                    </a:lnTo>
                    <a:lnTo>
                      <a:pt x="7" y="7"/>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89" name="Freeform 693"/>
              <p:cNvSpPr>
                <a:spLocks noChangeAspect="1"/>
              </p:cNvSpPr>
              <p:nvPr/>
            </p:nvSpPr>
            <p:spPr bwMode="auto">
              <a:xfrm>
                <a:off x="863" y="299"/>
                <a:ext cx="54" cy="36"/>
              </a:xfrm>
              <a:custGeom>
                <a:avLst/>
                <a:gdLst>
                  <a:gd name="T0" fmla="*/ 0 w 109"/>
                  <a:gd name="T1" fmla="*/ 72 h 72"/>
                  <a:gd name="T2" fmla="*/ 13 w 109"/>
                  <a:gd name="T3" fmla="*/ 64 h 72"/>
                  <a:gd name="T4" fmla="*/ 27 w 109"/>
                  <a:gd name="T5" fmla="*/ 56 h 72"/>
                  <a:gd name="T6" fmla="*/ 41 w 109"/>
                  <a:gd name="T7" fmla="*/ 47 h 72"/>
                  <a:gd name="T8" fmla="*/ 56 w 109"/>
                  <a:gd name="T9" fmla="*/ 38 h 72"/>
                  <a:gd name="T10" fmla="*/ 70 w 109"/>
                  <a:gd name="T11" fmla="*/ 29 h 72"/>
                  <a:gd name="T12" fmla="*/ 84 w 109"/>
                  <a:gd name="T13" fmla="*/ 19 h 72"/>
                  <a:gd name="T14" fmla="*/ 97 w 109"/>
                  <a:gd name="T15" fmla="*/ 10 h 72"/>
                  <a:gd name="T16" fmla="*/ 109 w 109"/>
                  <a:gd name="T17" fmla="*/ 0 h 72"/>
                  <a:gd name="T18" fmla="*/ 0 w 109"/>
                  <a:gd name="T1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72">
                    <a:moveTo>
                      <a:pt x="0" y="72"/>
                    </a:moveTo>
                    <a:lnTo>
                      <a:pt x="13" y="64"/>
                    </a:lnTo>
                    <a:lnTo>
                      <a:pt x="27" y="56"/>
                    </a:lnTo>
                    <a:lnTo>
                      <a:pt x="41" y="47"/>
                    </a:lnTo>
                    <a:lnTo>
                      <a:pt x="56" y="38"/>
                    </a:lnTo>
                    <a:lnTo>
                      <a:pt x="70" y="29"/>
                    </a:lnTo>
                    <a:lnTo>
                      <a:pt x="84" y="19"/>
                    </a:lnTo>
                    <a:lnTo>
                      <a:pt x="97" y="10"/>
                    </a:lnTo>
                    <a:lnTo>
                      <a:pt x="109" y="0"/>
                    </a:lnTo>
                    <a:lnTo>
                      <a:pt x="0" y="72"/>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90" name="Freeform 694"/>
              <p:cNvSpPr>
                <a:spLocks noChangeAspect="1"/>
              </p:cNvSpPr>
              <p:nvPr/>
            </p:nvSpPr>
            <p:spPr bwMode="auto">
              <a:xfrm>
                <a:off x="860" y="333"/>
                <a:ext cx="4" cy="4"/>
              </a:xfrm>
              <a:custGeom>
                <a:avLst/>
                <a:gdLst>
                  <a:gd name="T0" fmla="*/ 2 w 7"/>
                  <a:gd name="T1" fmla="*/ 0 h 7"/>
                  <a:gd name="T2" fmla="*/ 0 w 7"/>
                  <a:gd name="T3" fmla="*/ 2 h 7"/>
                  <a:gd name="T4" fmla="*/ 1 w 7"/>
                  <a:gd name="T5" fmla="*/ 4 h 7"/>
                  <a:gd name="T6" fmla="*/ 3 w 7"/>
                  <a:gd name="T7" fmla="*/ 7 h 7"/>
                  <a:gd name="T8" fmla="*/ 7 w 7"/>
                  <a:gd name="T9" fmla="*/ 7 h 7"/>
                  <a:gd name="T10" fmla="*/ 2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2" y="0"/>
                    </a:moveTo>
                    <a:lnTo>
                      <a:pt x="0" y="2"/>
                    </a:lnTo>
                    <a:lnTo>
                      <a:pt x="1" y="4"/>
                    </a:lnTo>
                    <a:lnTo>
                      <a:pt x="3" y="7"/>
                    </a:lnTo>
                    <a:lnTo>
                      <a:pt x="7" y="7"/>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91" name="Freeform 695"/>
              <p:cNvSpPr>
                <a:spLocks noChangeAspect="1"/>
              </p:cNvSpPr>
              <p:nvPr/>
            </p:nvSpPr>
            <p:spPr bwMode="auto">
              <a:xfrm>
                <a:off x="862" y="298"/>
                <a:ext cx="57" cy="39"/>
              </a:xfrm>
              <a:custGeom>
                <a:avLst/>
                <a:gdLst>
                  <a:gd name="T0" fmla="*/ 110 w 114"/>
                  <a:gd name="T1" fmla="*/ 0 h 79"/>
                  <a:gd name="T2" fmla="*/ 98 w 114"/>
                  <a:gd name="T3" fmla="*/ 10 h 79"/>
                  <a:gd name="T4" fmla="*/ 84 w 114"/>
                  <a:gd name="T5" fmla="*/ 19 h 79"/>
                  <a:gd name="T6" fmla="*/ 70 w 114"/>
                  <a:gd name="T7" fmla="*/ 28 h 79"/>
                  <a:gd name="T8" fmla="*/ 57 w 114"/>
                  <a:gd name="T9" fmla="*/ 37 h 79"/>
                  <a:gd name="T10" fmla="*/ 42 w 114"/>
                  <a:gd name="T11" fmla="*/ 47 h 79"/>
                  <a:gd name="T12" fmla="*/ 28 w 114"/>
                  <a:gd name="T13" fmla="*/ 56 h 79"/>
                  <a:gd name="T14" fmla="*/ 14 w 114"/>
                  <a:gd name="T15" fmla="*/ 64 h 79"/>
                  <a:gd name="T16" fmla="*/ 0 w 114"/>
                  <a:gd name="T17" fmla="*/ 72 h 79"/>
                  <a:gd name="T18" fmla="*/ 5 w 114"/>
                  <a:gd name="T19" fmla="*/ 79 h 79"/>
                  <a:gd name="T20" fmla="*/ 19 w 114"/>
                  <a:gd name="T21" fmla="*/ 71 h 79"/>
                  <a:gd name="T22" fmla="*/ 32 w 114"/>
                  <a:gd name="T23" fmla="*/ 63 h 79"/>
                  <a:gd name="T24" fmla="*/ 46 w 114"/>
                  <a:gd name="T25" fmla="*/ 53 h 79"/>
                  <a:gd name="T26" fmla="*/ 61 w 114"/>
                  <a:gd name="T27" fmla="*/ 44 h 79"/>
                  <a:gd name="T28" fmla="*/ 75 w 114"/>
                  <a:gd name="T29" fmla="*/ 35 h 79"/>
                  <a:gd name="T30" fmla="*/ 89 w 114"/>
                  <a:gd name="T31" fmla="*/ 26 h 79"/>
                  <a:gd name="T32" fmla="*/ 103 w 114"/>
                  <a:gd name="T33" fmla="*/ 17 h 79"/>
                  <a:gd name="T34" fmla="*/ 114 w 114"/>
                  <a:gd name="T35" fmla="*/ 5 h 79"/>
                  <a:gd name="T36" fmla="*/ 110 w 114"/>
                  <a:gd name="T3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79">
                    <a:moveTo>
                      <a:pt x="110" y="0"/>
                    </a:moveTo>
                    <a:lnTo>
                      <a:pt x="98" y="10"/>
                    </a:lnTo>
                    <a:lnTo>
                      <a:pt x="84" y="19"/>
                    </a:lnTo>
                    <a:lnTo>
                      <a:pt x="70" y="28"/>
                    </a:lnTo>
                    <a:lnTo>
                      <a:pt x="57" y="37"/>
                    </a:lnTo>
                    <a:lnTo>
                      <a:pt x="42" y="47"/>
                    </a:lnTo>
                    <a:lnTo>
                      <a:pt x="28" y="56"/>
                    </a:lnTo>
                    <a:lnTo>
                      <a:pt x="14" y="64"/>
                    </a:lnTo>
                    <a:lnTo>
                      <a:pt x="0" y="72"/>
                    </a:lnTo>
                    <a:lnTo>
                      <a:pt x="5" y="79"/>
                    </a:lnTo>
                    <a:lnTo>
                      <a:pt x="19" y="71"/>
                    </a:lnTo>
                    <a:lnTo>
                      <a:pt x="32" y="63"/>
                    </a:lnTo>
                    <a:lnTo>
                      <a:pt x="46" y="53"/>
                    </a:lnTo>
                    <a:lnTo>
                      <a:pt x="61" y="44"/>
                    </a:lnTo>
                    <a:lnTo>
                      <a:pt x="75" y="35"/>
                    </a:lnTo>
                    <a:lnTo>
                      <a:pt x="89" y="26"/>
                    </a:lnTo>
                    <a:lnTo>
                      <a:pt x="103" y="17"/>
                    </a:lnTo>
                    <a:lnTo>
                      <a:pt x="114" y="5"/>
                    </a:lnTo>
                    <a:lnTo>
                      <a:pt x="1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92" name="Freeform 696"/>
              <p:cNvSpPr>
                <a:spLocks noChangeAspect="1"/>
              </p:cNvSpPr>
              <p:nvPr/>
            </p:nvSpPr>
            <p:spPr bwMode="auto">
              <a:xfrm>
                <a:off x="916" y="297"/>
                <a:ext cx="3" cy="3"/>
              </a:xfrm>
              <a:custGeom>
                <a:avLst/>
                <a:gdLst>
                  <a:gd name="T0" fmla="*/ 4 w 5"/>
                  <a:gd name="T1" fmla="*/ 6 h 6"/>
                  <a:gd name="T2" fmla="*/ 5 w 5"/>
                  <a:gd name="T3" fmla="*/ 4 h 6"/>
                  <a:gd name="T4" fmla="*/ 4 w 5"/>
                  <a:gd name="T5" fmla="*/ 1 h 6"/>
                  <a:gd name="T6" fmla="*/ 2 w 5"/>
                  <a:gd name="T7" fmla="*/ 0 h 6"/>
                  <a:gd name="T8" fmla="*/ 0 w 5"/>
                  <a:gd name="T9" fmla="*/ 1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lnTo>
                      <a:pt x="5" y="4"/>
                    </a:lnTo>
                    <a:lnTo>
                      <a:pt x="4" y="1"/>
                    </a:lnTo>
                    <a:lnTo>
                      <a:pt x="2" y="0"/>
                    </a:lnTo>
                    <a:lnTo>
                      <a:pt x="0" y="1"/>
                    </a:lnTo>
                    <a:lnTo>
                      <a:pt x="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93" name="Freeform 697"/>
              <p:cNvSpPr>
                <a:spLocks noChangeAspect="1"/>
              </p:cNvSpPr>
              <p:nvPr/>
            </p:nvSpPr>
            <p:spPr bwMode="auto">
              <a:xfrm>
                <a:off x="940" y="398"/>
                <a:ext cx="48" cy="8"/>
              </a:xfrm>
              <a:custGeom>
                <a:avLst/>
                <a:gdLst>
                  <a:gd name="T0" fmla="*/ 94 w 94"/>
                  <a:gd name="T1" fmla="*/ 0 h 16"/>
                  <a:gd name="T2" fmla="*/ 88 w 94"/>
                  <a:gd name="T3" fmla="*/ 0 h 16"/>
                  <a:gd name="T4" fmla="*/ 81 w 94"/>
                  <a:gd name="T5" fmla="*/ 1 h 16"/>
                  <a:gd name="T6" fmla="*/ 75 w 94"/>
                  <a:gd name="T7" fmla="*/ 1 h 16"/>
                  <a:gd name="T8" fmla="*/ 69 w 94"/>
                  <a:gd name="T9" fmla="*/ 2 h 16"/>
                  <a:gd name="T10" fmla="*/ 63 w 94"/>
                  <a:gd name="T11" fmla="*/ 3 h 16"/>
                  <a:gd name="T12" fmla="*/ 59 w 94"/>
                  <a:gd name="T13" fmla="*/ 4 h 16"/>
                  <a:gd name="T14" fmla="*/ 54 w 94"/>
                  <a:gd name="T15" fmla="*/ 6 h 16"/>
                  <a:gd name="T16" fmla="*/ 51 w 94"/>
                  <a:gd name="T17" fmla="*/ 7 h 16"/>
                  <a:gd name="T18" fmla="*/ 46 w 94"/>
                  <a:gd name="T19" fmla="*/ 8 h 16"/>
                  <a:gd name="T20" fmla="*/ 41 w 94"/>
                  <a:gd name="T21" fmla="*/ 9 h 16"/>
                  <a:gd name="T22" fmla="*/ 36 w 94"/>
                  <a:gd name="T23" fmla="*/ 10 h 16"/>
                  <a:gd name="T24" fmla="*/ 30 w 94"/>
                  <a:gd name="T25" fmla="*/ 13 h 16"/>
                  <a:gd name="T26" fmla="*/ 23 w 94"/>
                  <a:gd name="T27" fmla="*/ 14 h 16"/>
                  <a:gd name="T28" fmla="*/ 16 w 94"/>
                  <a:gd name="T29" fmla="*/ 15 h 16"/>
                  <a:gd name="T30" fmla="*/ 8 w 94"/>
                  <a:gd name="T31" fmla="*/ 16 h 16"/>
                  <a:gd name="T32" fmla="*/ 0 w 94"/>
                  <a:gd name="T33" fmla="*/ 16 h 16"/>
                  <a:gd name="T34" fmla="*/ 94 w 94"/>
                  <a:gd name="T3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16">
                    <a:moveTo>
                      <a:pt x="94" y="0"/>
                    </a:moveTo>
                    <a:lnTo>
                      <a:pt x="88" y="0"/>
                    </a:lnTo>
                    <a:lnTo>
                      <a:pt x="81" y="1"/>
                    </a:lnTo>
                    <a:lnTo>
                      <a:pt x="75" y="1"/>
                    </a:lnTo>
                    <a:lnTo>
                      <a:pt x="69" y="2"/>
                    </a:lnTo>
                    <a:lnTo>
                      <a:pt x="63" y="3"/>
                    </a:lnTo>
                    <a:lnTo>
                      <a:pt x="59" y="4"/>
                    </a:lnTo>
                    <a:lnTo>
                      <a:pt x="54" y="6"/>
                    </a:lnTo>
                    <a:lnTo>
                      <a:pt x="51" y="7"/>
                    </a:lnTo>
                    <a:lnTo>
                      <a:pt x="46" y="8"/>
                    </a:lnTo>
                    <a:lnTo>
                      <a:pt x="41" y="9"/>
                    </a:lnTo>
                    <a:lnTo>
                      <a:pt x="36" y="10"/>
                    </a:lnTo>
                    <a:lnTo>
                      <a:pt x="30" y="13"/>
                    </a:lnTo>
                    <a:lnTo>
                      <a:pt x="23" y="14"/>
                    </a:lnTo>
                    <a:lnTo>
                      <a:pt x="16" y="15"/>
                    </a:lnTo>
                    <a:lnTo>
                      <a:pt x="8" y="16"/>
                    </a:lnTo>
                    <a:lnTo>
                      <a:pt x="0" y="16"/>
                    </a:lnTo>
                    <a:lnTo>
                      <a:pt x="94" y="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94" name="Freeform 698"/>
              <p:cNvSpPr>
                <a:spLocks noChangeAspect="1"/>
              </p:cNvSpPr>
              <p:nvPr/>
            </p:nvSpPr>
            <p:spPr bwMode="auto">
              <a:xfrm>
                <a:off x="988" y="396"/>
                <a:ext cx="2" cy="4"/>
              </a:xfrm>
              <a:custGeom>
                <a:avLst/>
                <a:gdLst>
                  <a:gd name="T0" fmla="*/ 0 w 5"/>
                  <a:gd name="T1" fmla="*/ 9 h 9"/>
                  <a:gd name="T2" fmla="*/ 4 w 5"/>
                  <a:gd name="T3" fmla="*/ 8 h 9"/>
                  <a:gd name="T4" fmla="*/ 5 w 5"/>
                  <a:gd name="T5" fmla="*/ 5 h 9"/>
                  <a:gd name="T6" fmla="*/ 4 w 5"/>
                  <a:gd name="T7" fmla="*/ 1 h 9"/>
                  <a:gd name="T8" fmla="*/ 0 w 5"/>
                  <a:gd name="T9" fmla="*/ 0 h 9"/>
                  <a:gd name="T10" fmla="*/ 0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0" y="9"/>
                    </a:moveTo>
                    <a:lnTo>
                      <a:pt x="4" y="8"/>
                    </a:lnTo>
                    <a:lnTo>
                      <a:pt x="5" y="5"/>
                    </a:lnTo>
                    <a:lnTo>
                      <a:pt x="4" y="1"/>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260795" name="Freeform 699"/>
            <p:cNvSpPr>
              <a:spLocks noChangeAspect="1"/>
            </p:cNvSpPr>
            <p:nvPr/>
          </p:nvSpPr>
          <p:spPr bwMode="auto">
            <a:xfrm>
              <a:off x="965" y="396"/>
              <a:ext cx="23" cy="7"/>
            </a:xfrm>
            <a:custGeom>
              <a:avLst/>
              <a:gdLst>
                <a:gd name="T0" fmla="*/ 1 w 44"/>
                <a:gd name="T1" fmla="*/ 15 h 15"/>
                <a:gd name="T2" fmla="*/ 2 w 44"/>
                <a:gd name="T3" fmla="*/ 15 h 15"/>
                <a:gd name="T4" fmla="*/ 5 w 44"/>
                <a:gd name="T5" fmla="*/ 14 h 15"/>
                <a:gd name="T6" fmla="*/ 9 w 44"/>
                <a:gd name="T7" fmla="*/ 13 h 15"/>
                <a:gd name="T8" fmla="*/ 13 w 44"/>
                <a:gd name="T9" fmla="*/ 12 h 15"/>
                <a:gd name="T10" fmla="*/ 19 w 44"/>
                <a:gd name="T11" fmla="*/ 11 h 15"/>
                <a:gd name="T12" fmla="*/ 25 w 44"/>
                <a:gd name="T13" fmla="*/ 9 h 15"/>
                <a:gd name="T14" fmla="*/ 31 w 44"/>
                <a:gd name="T15" fmla="*/ 9 h 15"/>
                <a:gd name="T16" fmla="*/ 38 w 44"/>
                <a:gd name="T17" fmla="*/ 8 h 15"/>
                <a:gd name="T18" fmla="*/ 44 w 44"/>
                <a:gd name="T19" fmla="*/ 9 h 15"/>
                <a:gd name="T20" fmla="*/ 44 w 44"/>
                <a:gd name="T21" fmla="*/ 0 h 15"/>
                <a:gd name="T22" fmla="*/ 38 w 44"/>
                <a:gd name="T23" fmla="*/ 1 h 15"/>
                <a:gd name="T24" fmla="*/ 31 w 44"/>
                <a:gd name="T25" fmla="*/ 3 h 15"/>
                <a:gd name="T26" fmla="*/ 25 w 44"/>
                <a:gd name="T27" fmla="*/ 3 h 15"/>
                <a:gd name="T28" fmla="*/ 19 w 44"/>
                <a:gd name="T29" fmla="*/ 4 h 15"/>
                <a:gd name="T30" fmla="*/ 13 w 44"/>
                <a:gd name="T31" fmla="*/ 5 h 15"/>
                <a:gd name="T32" fmla="*/ 9 w 44"/>
                <a:gd name="T33" fmla="*/ 6 h 15"/>
                <a:gd name="T34" fmla="*/ 3 w 44"/>
                <a:gd name="T35" fmla="*/ 7 h 15"/>
                <a:gd name="T36" fmla="*/ 0 w 44"/>
                <a:gd name="T37" fmla="*/ 8 h 15"/>
                <a:gd name="T38" fmla="*/ 1 w 44"/>
                <a:gd name="T39" fmla="*/ 8 h 15"/>
                <a:gd name="T40" fmla="*/ 1 w 44"/>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5">
                  <a:moveTo>
                    <a:pt x="1" y="15"/>
                  </a:moveTo>
                  <a:lnTo>
                    <a:pt x="2" y="15"/>
                  </a:lnTo>
                  <a:lnTo>
                    <a:pt x="5" y="14"/>
                  </a:lnTo>
                  <a:lnTo>
                    <a:pt x="9" y="13"/>
                  </a:lnTo>
                  <a:lnTo>
                    <a:pt x="13" y="12"/>
                  </a:lnTo>
                  <a:lnTo>
                    <a:pt x="19" y="11"/>
                  </a:lnTo>
                  <a:lnTo>
                    <a:pt x="25" y="9"/>
                  </a:lnTo>
                  <a:lnTo>
                    <a:pt x="31" y="9"/>
                  </a:lnTo>
                  <a:lnTo>
                    <a:pt x="38" y="8"/>
                  </a:lnTo>
                  <a:lnTo>
                    <a:pt x="44" y="9"/>
                  </a:lnTo>
                  <a:lnTo>
                    <a:pt x="44" y="0"/>
                  </a:lnTo>
                  <a:lnTo>
                    <a:pt x="38" y="1"/>
                  </a:lnTo>
                  <a:lnTo>
                    <a:pt x="31" y="3"/>
                  </a:lnTo>
                  <a:lnTo>
                    <a:pt x="25" y="3"/>
                  </a:lnTo>
                  <a:lnTo>
                    <a:pt x="19" y="4"/>
                  </a:lnTo>
                  <a:lnTo>
                    <a:pt x="13" y="5"/>
                  </a:lnTo>
                  <a:lnTo>
                    <a:pt x="9" y="6"/>
                  </a:lnTo>
                  <a:lnTo>
                    <a:pt x="3" y="7"/>
                  </a:lnTo>
                  <a:lnTo>
                    <a:pt x="0" y="8"/>
                  </a:lnTo>
                  <a:lnTo>
                    <a:pt x="1" y="8"/>
                  </a:lnTo>
                  <a:lnTo>
                    <a:pt x="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96" name="Freeform 700"/>
            <p:cNvSpPr>
              <a:spLocks noChangeAspect="1"/>
            </p:cNvSpPr>
            <p:nvPr/>
          </p:nvSpPr>
          <p:spPr bwMode="auto">
            <a:xfrm>
              <a:off x="940" y="400"/>
              <a:ext cx="26" cy="8"/>
            </a:xfrm>
            <a:custGeom>
              <a:avLst/>
              <a:gdLst>
                <a:gd name="T0" fmla="*/ 0 w 51"/>
                <a:gd name="T1" fmla="*/ 18 h 18"/>
                <a:gd name="T2" fmla="*/ 8 w 51"/>
                <a:gd name="T3" fmla="*/ 16 h 18"/>
                <a:gd name="T4" fmla="*/ 16 w 51"/>
                <a:gd name="T5" fmla="*/ 15 h 18"/>
                <a:gd name="T6" fmla="*/ 23 w 51"/>
                <a:gd name="T7" fmla="*/ 14 h 18"/>
                <a:gd name="T8" fmla="*/ 31 w 51"/>
                <a:gd name="T9" fmla="*/ 13 h 18"/>
                <a:gd name="T10" fmla="*/ 37 w 51"/>
                <a:gd name="T11" fmla="*/ 11 h 18"/>
                <a:gd name="T12" fmla="*/ 41 w 51"/>
                <a:gd name="T13" fmla="*/ 10 h 18"/>
                <a:gd name="T14" fmla="*/ 46 w 51"/>
                <a:gd name="T15" fmla="*/ 8 h 18"/>
                <a:gd name="T16" fmla="*/ 51 w 51"/>
                <a:gd name="T17" fmla="*/ 7 h 18"/>
                <a:gd name="T18" fmla="*/ 51 w 51"/>
                <a:gd name="T19" fmla="*/ 0 h 18"/>
                <a:gd name="T20" fmla="*/ 46 w 51"/>
                <a:gd name="T21" fmla="*/ 1 h 18"/>
                <a:gd name="T22" fmla="*/ 41 w 51"/>
                <a:gd name="T23" fmla="*/ 3 h 18"/>
                <a:gd name="T24" fmla="*/ 35 w 51"/>
                <a:gd name="T25" fmla="*/ 4 h 18"/>
                <a:gd name="T26" fmla="*/ 29 w 51"/>
                <a:gd name="T27" fmla="*/ 6 h 18"/>
                <a:gd name="T28" fmla="*/ 23 w 51"/>
                <a:gd name="T29" fmla="*/ 7 h 18"/>
                <a:gd name="T30" fmla="*/ 16 w 51"/>
                <a:gd name="T31" fmla="*/ 8 h 18"/>
                <a:gd name="T32" fmla="*/ 8 w 51"/>
                <a:gd name="T33" fmla="*/ 10 h 18"/>
                <a:gd name="T34" fmla="*/ 0 w 51"/>
                <a:gd name="T35" fmla="*/ 8 h 18"/>
                <a:gd name="T36" fmla="*/ 0 w 51"/>
                <a:gd name="T3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18">
                  <a:moveTo>
                    <a:pt x="0" y="18"/>
                  </a:moveTo>
                  <a:lnTo>
                    <a:pt x="8" y="16"/>
                  </a:lnTo>
                  <a:lnTo>
                    <a:pt x="16" y="15"/>
                  </a:lnTo>
                  <a:lnTo>
                    <a:pt x="23" y="14"/>
                  </a:lnTo>
                  <a:lnTo>
                    <a:pt x="31" y="13"/>
                  </a:lnTo>
                  <a:lnTo>
                    <a:pt x="37" y="11"/>
                  </a:lnTo>
                  <a:lnTo>
                    <a:pt x="41" y="10"/>
                  </a:lnTo>
                  <a:lnTo>
                    <a:pt x="46" y="8"/>
                  </a:lnTo>
                  <a:lnTo>
                    <a:pt x="51" y="7"/>
                  </a:lnTo>
                  <a:lnTo>
                    <a:pt x="51" y="0"/>
                  </a:lnTo>
                  <a:lnTo>
                    <a:pt x="46" y="1"/>
                  </a:lnTo>
                  <a:lnTo>
                    <a:pt x="41" y="3"/>
                  </a:lnTo>
                  <a:lnTo>
                    <a:pt x="35" y="4"/>
                  </a:lnTo>
                  <a:lnTo>
                    <a:pt x="29" y="6"/>
                  </a:lnTo>
                  <a:lnTo>
                    <a:pt x="23" y="7"/>
                  </a:lnTo>
                  <a:lnTo>
                    <a:pt x="16" y="8"/>
                  </a:lnTo>
                  <a:lnTo>
                    <a:pt x="8" y="10"/>
                  </a:lnTo>
                  <a:lnTo>
                    <a:pt x="0" y="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97" name="Freeform 701"/>
            <p:cNvSpPr>
              <a:spLocks noChangeAspect="1"/>
            </p:cNvSpPr>
            <p:nvPr/>
          </p:nvSpPr>
          <p:spPr bwMode="auto">
            <a:xfrm>
              <a:off x="938" y="404"/>
              <a:ext cx="2" cy="4"/>
            </a:xfrm>
            <a:custGeom>
              <a:avLst/>
              <a:gdLst>
                <a:gd name="T0" fmla="*/ 5 w 5"/>
                <a:gd name="T1" fmla="*/ 0 h 10"/>
                <a:gd name="T2" fmla="*/ 2 w 5"/>
                <a:gd name="T3" fmla="*/ 2 h 10"/>
                <a:gd name="T4" fmla="*/ 0 w 5"/>
                <a:gd name="T5" fmla="*/ 5 h 10"/>
                <a:gd name="T6" fmla="*/ 2 w 5"/>
                <a:gd name="T7" fmla="*/ 8 h 10"/>
                <a:gd name="T8" fmla="*/ 5 w 5"/>
                <a:gd name="T9" fmla="*/ 10 h 10"/>
                <a:gd name="T10" fmla="*/ 5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5" y="0"/>
                  </a:moveTo>
                  <a:lnTo>
                    <a:pt x="2" y="2"/>
                  </a:lnTo>
                  <a:lnTo>
                    <a:pt x="0" y="5"/>
                  </a:lnTo>
                  <a:lnTo>
                    <a:pt x="2" y="8"/>
                  </a:lnTo>
                  <a:lnTo>
                    <a:pt x="5" y="1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98" name="Freeform 702"/>
            <p:cNvSpPr>
              <a:spLocks noChangeAspect="1"/>
            </p:cNvSpPr>
            <p:nvPr/>
          </p:nvSpPr>
          <p:spPr bwMode="auto">
            <a:xfrm>
              <a:off x="978" y="373"/>
              <a:ext cx="22" cy="2"/>
            </a:xfrm>
            <a:custGeom>
              <a:avLst/>
              <a:gdLst>
                <a:gd name="T0" fmla="*/ 0 w 44"/>
                <a:gd name="T1" fmla="*/ 5 h 5"/>
                <a:gd name="T2" fmla="*/ 6 w 44"/>
                <a:gd name="T3" fmla="*/ 5 h 5"/>
                <a:gd name="T4" fmla="*/ 13 w 44"/>
                <a:gd name="T5" fmla="*/ 5 h 5"/>
                <a:gd name="T6" fmla="*/ 18 w 44"/>
                <a:gd name="T7" fmla="*/ 5 h 5"/>
                <a:gd name="T8" fmla="*/ 24 w 44"/>
                <a:gd name="T9" fmla="*/ 4 h 5"/>
                <a:gd name="T10" fmla="*/ 29 w 44"/>
                <a:gd name="T11" fmla="*/ 4 h 5"/>
                <a:gd name="T12" fmla="*/ 34 w 44"/>
                <a:gd name="T13" fmla="*/ 2 h 5"/>
                <a:gd name="T14" fmla="*/ 39 w 44"/>
                <a:gd name="T15" fmla="*/ 1 h 5"/>
                <a:gd name="T16" fmla="*/ 44 w 44"/>
                <a:gd name="T17" fmla="*/ 0 h 5"/>
                <a:gd name="T18" fmla="*/ 0 w 4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
                  <a:moveTo>
                    <a:pt x="0" y="5"/>
                  </a:moveTo>
                  <a:lnTo>
                    <a:pt x="6" y="5"/>
                  </a:lnTo>
                  <a:lnTo>
                    <a:pt x="13" y="5"/>
                  </a:lnTo>
                  <a:lnTo>
                    <a:pt x="18" y="5"/>
                  </a:lnTo>
                  <a:lnTo>
                    <a:pt x="24" y="4"/>
                  </a:lnTo>
                  <a:lnTo>
                    <a:pt x="29" y="4"/>
                  </a:lnTo>
                  <a:lnTo>
                    <a:pt x="34" y="2"/>
                  </a:lnTo>
                  <a:lnTo>
                    <a:pt x="39" y="1"/>
                  </a:lnTo>
                  <a:lnTo>
                    <a:pt x="44" y="0"/>
                  </a:lnTo>
                  <a:lnTo>
                    <a:pt x="0" y="5"/>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799" name="Freeform 703"/>
            <p:cNvSpPr>
              <a:spLocks noChangeAspect="1"/>
            </p:cNvSpPr>
            <p:nvPr/>
          </p:nvSpPr>
          <p:spPr bwMode="auto">
            <a:xfrm>
              <a:off x="976" y="373"/>
              <a:ext cx="2" cy="4"/>
            </a:xfrm>
            <a:custGeom>
              <a:avLst/>
              <a:gdLst>
                <a:gd name="T0" fmla="*/ 5 w 5"/>
                <a:gd name="T1" fmla="*/ 0 h 9"/>
                <a:gd name="T2" fmla="*/ 1 w 5"/>
                <a:gd name="T3" fmla="*/ 1 h 9"/>
                <a:gd name="T4" fmla="*/ 0 w 5"/>
                <a:gd name="T5" fmla="*/ 5 h 9"/>
                <a:gd name="T6" fmla="*/ 1 w 5"/>
                <a:gd name="T7" fmla="*/ 8 h 9"/>
                <a:gd name="T8" fmla="*/ 5 w 5"/>
                <a:gd name="T9" fmla="*/ 9 h 9"/>
                <a:gd name="T10" fmla="*/ 5 w 5"/>
                <a:gd name="T11" fmla="*/ 0 h 9"/>
              </a:gdLst>
              <a:ahLst/>
              <a:cxnLst>
                <a:cxn ang="0">
                  <a:pos x="T0" y="T1"/>
                </a:cxn>
                <a:cxn ang="0">
                  <a:pos x="T2" y="T3"/>
                </a:cxn>
                <a:cxn ang="0">
                  <a:pos x="T4" y="T5"/>
                </a:cxn>
                <a:cxn ang="0">
                  <a:pos x="T6" y="T7"/>
                </a:cxn>
                <a:cxn ang="0">
                  <a:pos x="T8" y="T9"/>
                </a:cxn>
                <a:cxn ang="0">
                  <a:pos x="T10" y="T11"/>
                </a:cxn>
              </a:cxnLst>
              <a:rect l="0" t="0" r="r" b="b"/>
              <a:pathLst>
                <a:path w="5" h="9">
                  <a:moveTo>
                    <a:pt x="5" y="0"/>
                  </a:moveTo>
                  <a:lnTo>
                    <a:pt x="1" y="1"/>
                  </a:lnTo>
                  <a:lnTo>
                    <a:pt x="0" y="5"/>
                  </a:lnTo>
                  <a:lnTo>
                    <a:pt x="1" y="8"/>
                  </a:lnTo>
                  <a:lnTo>
                    <a:pt x="5" y="9"/>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0" name="Freeform 704"/>
            <p:cNvSpPr>
              <a:spLocks noChangeAspect="1"/>
            </p:cNvSpPr>
            <p:nvPr/>
          </p:nvSpPr>
          <p:spPr bwMode="auto">
            <a:xfrm>
              <a:off x="978" y="371"/>
              <a:ext cx="22" cy="6"/>
            </a:xfrm>
            <a:custGeom>
              <a:avLst/>
              <a:gdLst>
                <a:gd name="T0" fmla="*/ 42 w 45"/>
                <a:gd name="T1" fmla="*/ 0 h 12"/>
                <a:gd name="T2" fmla="*/ 39 w 45"/>
                <a:gd name="T3" fmla="*/ 1 h 12"/>
                <a:gd name="T4" fmla="*/ 34 w 45"/>
                <a:gd name="T5" fmla="*/ 2 h 12"/>
                <a:gd name="T6" fmla="*/ 29 w 45"/>
                <a:gd name="T7" fmla="*/ 3 h 12"/>
                <a:gd name="T8" fmla="*/ 24 w 45"/>
                <a:gd name="T9" fmla="*/ 3 h 12"/>
                <a:gd name="T10" fmla="*/ 18 w 45"/>
                <a:gd name="T11" fmla="*/ 4 h 12"/>
                <a:gd name="T12" fmla="*/ 13 w 45"/>
                <a:gd name="T13" fmla="*/ 3 h 12"/>
                <a:gd name="T14" fmla="*/ 6 w 45"/>
                <a:gd name="T15" fmla="*/ 3 h 12"/>
                <a:gd name="T16" fmla="*/ 0 w 45"/>
                <a:gd name="T17" fmla="*/ 3 h 12"/>
                <a:gd name="T18" fmla="*/ 0 w 45"/>
                <a:gd name="T19" fmla="*/ 12 h 12"/>
                <a:gd name="T20" fmla="*/ 6 w 45"/>
                <a:gd name="T21" fmla="*/ 12 h 12"/>
                <a:gd name="T22" fmla="*/ 13 w 45"/>
                <a:gd name="T23" fmla="*/ 12 h 12"/>
                <a:gd name="T24" fmla="*/ 18 w 45"/>
                <a:gd name="T25" fmla="*/ 11 h 12"/>
                <a:gd name="T26" fmla="*/ 24 w 45"/>
                <a:gd name="T27" fmla="*/ 10 h 12"/>
                <a:gd name="T28" fmla="*/ 29 w 45"/>
                <a:gd name="T29" fmla="*/ 10 h 12"/>
                <a:gd name="T30" fmla="*/ 34 w 45"/>
                <a:gd name="T31" fmla="*/ 9 h 12"/>
                <a:gd name="T32" fmla="*/ 39 w 45"/>
                <a:gd name="T33" fmla="*/ 8 h 12"/>
                <a:gd name="T34" fmla="*/ 45 w 45"/>
                <a:gd name="T35" fmla="*/ 7 h 12"/>
                <a:gd name="T36" fmla="*/ 42 w 45"/>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12">
                  <a:moveTo>
                    <a:pt x="42" y="0"/>
                  </a:moveTo>
                  <a:lnTo>
                    <a:pt x="39" y="1"/>
                  </a:lnTo>
                  <a:lnTo>
                    <a:pt x="34" y="2"/>
                  </a:lnTo>
                  <a:lnTo>
                    <a:pt x="29" y="3"/>
                  </a:lnTo>
                  <a:lnTo>
                    <a:pt x="24" y="3"/>
                  </a:lnTo>
                  <a:lnTo>
                    <a:pt x="18" y="4"/>
                  </a:lnTo>
                  <a:lnTo>
                    <a:pt x="13" y="3"/>
                  </a:lnTo>
                  <a:lnTo>
                    <a:pt x="6" y="3"/>
                  </a:lnTo>
                  <a:lnTo>
                    <a:pt x="0" y="3"/>
                  </a:lnTo>
                  <a:lnTo>
                    <a:pt x="0" y="12"/>
                  </a:lnTo>
                  <a:lnTo>
                    <a:pt x="6" y="12"/>
                  </a:lnTo>
                  <a:lnTo>
                    <a:pt x="13" y="12"/>
                  </a:lnTo>
                  <a:lnTo>
                    <a:pt x="18" y="11"/>
                  </a:lnTo>
                  <a:lnTo>
                    <a:pt x="24" y="10"/>
                  </a:lnTo>
                  <a:lnTo>
                    <a:pt x="29" y="10"/>
                  </a:lnTo>
                  <a:lnTo>
                    <a:pt x="34" y="9"/>
                  </a:lnTo>
                  <a:lnTo>
                    <a:pt x="39" y="8"/>
                  </a:lnTo>
                  <a:lnTo>
                    <a:pt x="45" y="7"/>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1" name="Freeform 705"/>
            <p:cNvSpPr>
              <a:spLocks noChangeAspect="1"/>
            </p:cNvSpPr>
            <p:nvPr/>
          </p:nvSpPr>
          <p:spPr bwMode="auto">
            <a:xfrm>
              <a:off x="999" y="371"/>
              <a:ext cx="3" cy="3"/>
            </a:xfrm>
            <a:custGeom>
              <a:avLst/>
              <a:gdLst>
                <a:gd name="T0" fmla="*/ 3 w 5"/>
                <a:gd name="T1" fmla="*/ 7 h 7"/>
                <a:gd name="T2" fmla="*/ 5 w 5"/>
                <a:gd name="T3" fmla="*/ 4 h 7"/>
                <a:gd name="T4" fmla="*/ 5 w 5"/>
                <a:gd name="T5" fmla="*/ 2 h 7"/>
                <a:gd name="T6" fmla="*/ 4 w 5"/>
                <a:gd name="T7" fmla="*/ 0 h 7"/>
                <a:gd name="T8" fmla="*/ 0 w 5"/>
                <a:gd name="T9" fmla="*/ 0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5" y="4"/>
                  </a:lnTo>
                  <a:lnTo>
                    <a:pt x="5" y="2"/>
                  </a:lnTo>
                  <a:lnTo>
                    <a:pt x="4" y="0"/>
                  </a:lnTo>
                  <a:lnTo>
                    <a:pt x="0"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2" name="Freeform 706"/>
            <p:cNvSpPr>
              <a:spLocks noChangeAspect="1"/>
            </p:cNvSpPr>
            <p:nvPr/>
          </p:nvSpPr>
          <p:spPr bwMode="auto">
            <a:xfrm>
              <a:off x="845" y="545"/>
              <a:ext cx="20" cy="14"/>
            </a:xfrm>
            <a:custGeom>
              <a:avLst/>
              <a:gdLst>
                <a:gd name="T0" fmla="*/ 0 w 39"/>
                <a:gd name="T1" fmla="*/ 0 h 27"/>
                <a:gd name="T2" fmla="*/ 6 w 39"/>
                <a:gd name="T3" fmla="*/ 3 h 27"/>
                <a:gd name="T4" fmla="*/ 11 w 39"/>
                <a:gd name="T5" fmla="*/ 6 h 27"/>
                <a:gd name="T6" fmla="*/ 17 w 39"/>
                <a:gd name="T7" fmla="*/ 10 h 27"/>
                <a:gd name="T8" fmla="*/ 23 w 39"/>
                <a:gd name="T9" fmla="*/ 13 h 27"/>
                <a:gd name="T10" fmla="*/ 29 w 39"/>
                <a:gd name="T11" fmla="*/ 18 h 27"/>
                <a:gd name="T12" fmla="*/ 33 w 39"/>
                <a:gd name="T13" fmla="*/ 21 h 27"/>
                <a:gd name="T14" fmla="*/ 37 w 39"/>
                <a:gd name="T15" fmla="*/ 25 h 27"/>
                <a:gd name="T16" fmla="*/ 39 w 39"/>
                <a:gd name="T17" fmla="*/ 27 h 27"/>
                <a:gd name="T18" fmla="*/ 0 w 39"/>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7">
                  <a:moveTo>
                    <a:pt x="0" y="0"/>
                  </a:moveTo>
                  <a:lnTo>
                    <a:pt x="6" y="3"/>
                  </a:lnTo>
                  <a:lnTo>
                    <a:pt x="11" y="6"/>
                  </a:lnTo>
                  <a:lnTo>
                    <a:pt x="17" y="10"/>
                  </a:lnTo>
                  <a:lnTo>
                    <a:pt x="23" y="13"/>
                  </a:lnTo>
                  <a:lnTo>
                    <a:pt x="29" y="18"/>
                  </a:lnTo>
                  <a:lnTo>
                    <a:pt x="33" y="21"/>
                  </a:lnTo>
                  <a:lnTo>
                    <a:pt x="37" y="25"/>
                  </a:lnTo>
                  <a:lnTo>
                    <a:pt x="39" y="27"/>
                  </a:lnTo>
                  <a:lnTo>
                    <a:pt x="0" y="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3" name="Freeform 707"/>
            <p:cNvSpPr>
              <a:spLocks noChangeAspect="1"/>
            </p:cNvSpPr>
            <p:nvPr/>
          </p:nvSpPr>
          <p:spPr bwMode="auto">
            <a:xfrm>
              <a:off x="843" y="543"/>
              <a:ext cx="3" cy="4"/>
            </a:xfrm>
            <a:custGeom>
              <a:avLst/>
              <a:gdLst>
                <a:gd name="T0" fmla="*/ 5 w 5"/>
                <a:gd name="T1" fmla="*/ 0 h 7"/>
                <a:gd name="T2" fmla="*/ 2 w 5"/>
                <a:gd name="T3" fmla="*/ 0 h 7"/>
                <a:gd name="T4" fmla="*/ 0 w 5"/>
                <a:gd name="T5" fmla="*/ 2 h 7"/>
                <a:gd name="T6" fmla="*/ 0 w 5"/>
                <a:gd name="T7" fmla="*/ 5 h 7"/>
                <a:gd name="T8" fmla="*/ 3 w 5"/>
                <a:gd name="T9" fmla="*/ 7 h 7"/>
                <a:gd name="T10" fmla="*/ 5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5" y="0"/>
                  </a:moveTo>
                  <a:lnTo>
                    <a:pt x="2" y="0"/>
                  </a:lnTo>
                  <a:lnTo>
                    <a:pt x="0" y="2"/>
                  </a:lnTo>
                  <a:lnTo>
                    <a:pt x="0" y="5"/>
                  </a:lnTo>
                  <a:lnTo>
                    <a:pt x="3" y="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4" name="Freeform 708"/>
            <p:cNvSpPr>
              <a:spLocks noChangeAspect="1"/>
            </p:cNvSpPr>
            <p:nvPr/>
          </p:nvSpPr>
          <p:spPr bwMode="auto">
            <a:xfrm>
              <a:off x="844" y="543"/>
              <a:ext cx="22" cy="17"/>
            </a:xfrm>
            <a:custGeom>
              <a:avLst/>
              <a:gdLst>
                <a:gd name="T0" fmla="*/ 43 w 43"/>
                <a:gd name="T1" fmla="*/ 29 h 34"/>
                <a:gd name="T2" fmla="*/ 40 w 43"/>
                <a:gd name="T3" fmla="*/ 27 h 34"/>
                <a:gd name="T4" fmla="*/ 37 w 43"/>
                <a:gd name="T5" fmla="*/ 22 h 34"/>
                <a:gd name="T6" fmla="*/ 32 w 43"/>
                <a:gd name="T7" fmla="*/ 19 h 34"/>
                <a:gd name="T8" fmla="*/ 26 w 43"/>
                <a:gd name="T9" fmla="*/ 14 h 34"/>
                <a:gd name="T10" fmla="*/ 20 w 43"/>
                <a:gd name="T11" fmla="*/ 10 h 34"/>
                <a:gd name="T12" fmla="*/ 15 w 43"/>
                <a:gd name="T13" fmla="*/ 7 h 34"/>
                <a:gd name="T14" fmla="*/ 9 w 43"/>
                <a:gd name="T15" fmla="*/ 4 h 34"/>
                <a:gd name="T16" fmla="*/ 2 w 43"/>
                <a:gd name="T17" fmla="*/ 0 h 34"/>
                <a:gd name="T18" fmla="*/ 0 w 43"/>
                <a:gd name="T19" fmla="*/ 7 h 34"/>
                <a:gd name="T20" fmla="*/ 4 w 43"/>
                <a:gd name="T21" fmla="*/ 10 h 34"/>
                <a:gd name="T22" fmla="*/ 10 w 43"/>
                <a:gd name="T23" fmla="*/ 14 h 34"/>
                <a:gd name="T24" fmla="*/ 16 w 43"/>
                <a:gd name="T25" fmla="*/ 17 h 34"/>
                <a:gd name="T26" fmla="*/ 22 w 43"/>
                <a:gd name="T27" fmla="*/ 21 h 34"/>
                <a:gd name="T28" fmla="*/ 27 w 43"/>
                <a:gd name="T29" fmla="*/ 25 h 34"/>
                <a:gd name="T30" fmla="*/ 32 w 43"/>
                <a:gd name="T31" fmla="*/ 29 h 34"/>
                <a:gd name="T32" fmla="*/ 35 w 43"/>
                <a:gd name="T33" fmla="*/ 31 h 34"/>
                <a:gd name="T34" fmla="*/ 37 w 43"/>
                <a:gd name="T35" fmla="*/ 34 h 34"/>
                <a:gd name="T36" fmla="*/ 43 w 43"/>
                <a:gd name="T3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34">
                  <a:moveTo>
                    <a:pt x="43" y="29"/>
                  </a:moveTo>
                  <a:lnTo>
                    <a:pt x="40" y="27"/>
                  </a:lnTo>
                  <a:lnTo>
                    <a:pt x="37" y="22"/>
                  </a:lnTo>
                  <a:lnTo>
                    <a:pt x="32" y="19"/>
                  </a:lnTo>
                  <a:lnTo>
                    <a:pt x="26" y="14"/>
                  </a:lnTo>
                  <a:lnTo>
                    <a:pt x="20" y="10"/>
                  </a:lnTo>
                  <a:lnTo>
                    <a:pt x="15" y="7"/>
                  </a:lnTo>
                  <a:lnTo>
                    <a:pt x="9" y="4"/>
                  </a:lnTo>
                  <a:lnTo>
                    <a:pt x="2" y="0"/>
                  </a:lnTo>
                  <a:lnTo>
                    <a:pt x="0" y="7"/>
                  </a:lnTo>
                  <a:lnTo>
                    <a:pt x="4" y="10"/>
                  </a:lnTo>
                  <a:lnTo>
                    <a:pt x="10" y="14"/>
                  </a:lnTo>
                  <a:lnTo>
                    <a:pt x="16" y="17"/>
                  </a:lnTo>
                  <a:lnTo>
                    <a:pt x="22" y="21"/>
                  </a:lnTo>
                  <a:lnTo>
                    <a:pt x="27" y="25"/>
                  </a:lnTo>
                  <a:lnTo>
                    <a:pt x="32" y="29"/>
                  </a:lnTo>
                  <a:lnTo>
                    <a:pt x="35" y="31"/>
                  </a:lnTo>
                  <a:lnTo>
                    <a:pt x="37" y="34"/>
                  </a:lnTo>
                  <a:lnTo>
                    <a:pt x="43"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5" name="Freeform 709"/>
            <p:cNvSpPr>
              <a:spLocks noChangeAspect="1"/>
            </p:cNvSpPr>
            <p:nvPr/>
          </p:nvSpPr>
          <p:spPr bwMode="auto">
            <a:xfrm>
              <a:off x="863" y="557"/>
              <a:ext cx="3" cy="4"/>
            </a:xfrm>
            <a:custGeom>
              <a:avLst/>
              <a:gdLst>
                <a:gd name="T0" fmla="*/ 0 w 6"/>
                <a:gd name="T1" fmla="*/ 5 h 7"/>
                <a:gd name="T2" fmla="*/ 2 w 6"/>
                <a:gd name="T3" fmla="*/ 7 h 7"/>
                <a:gd name="T4" fmla="*/ 5 w 6"/>
                <a:gd name="T5" fmla="*/ 6 h 7"/>
                <a:gd name="T6" fmla="*/ 6 w 6"/>
                <a:gd name="T7" fmla="*/ 3 h 7"/>
                <a:gd name="T8" fmla="*/ 6 w 6"/>
                <a:gd name="T9" fmla="*/ 0 h 7"/>
                <a:gd name="T10" fmla="*/ 0 w 6"/>
                <a:gd name="T11" fmla="*/ 5 h 7"/>
              </a:gdLst>
              <a:ahLst/>
              <a:cxnLst>
                <a:cxn ang="0">
                  <a:pos x="T0" y="T1"/>
                </a:cxn>
                <a:cxn ang="0">
                  <a:pos x="T2" y="T3"/>
                </a:cxn>
                <a:cxn ang="0">
                  <a:pos x="T4" y="T5"/>
                </a:cxn>
                <a:cxn ang="0">
                  <a:pos x="T6" y="T7"/>
                </a:cxn>
                <a:cxn ang="0">
                  <a:pos x="T8" y="T9"/>
                </a:cxn>
                <a:cxn ang="0">
                  <a:pos x="T10" y="T11"/>
                </a:cxn>
              </a:cxnLst>
              <a:rect l="0" t="0" r="r" b="b"/>
              <a:pathLst>
                <a:path w="6" h="7">
                  <a:moveTo>
                    <a:pt x="0" y="5"/>
                  </a:moveTo>
                  <a:lnTo>
                    <a:pt x="2" y="7"/>
                  </a:lnTo>
                  <a:lnTo>
                    <a:pt x="5" y="6"/>
                  </a:lnTo>
                  <a:lnTo>
                    <a:pt x="6" y="3"/>
                  </a:lnTo>
                  <a:lnTo>
                    <a:pt x="6"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6" name="Freeform 710"/>
            <p:cNvSpPr>
              <a:spLocks noChangeAspect="1"/>
            </p:cNvSpPr>
            <p:nvPr/>
          </p:nvSpPr>
          <p:spPr bwMode="auto">
            <a:xfrm>
              <a:off x="752" y="523"/>
              <a:ext cx="30" cy="6"/>
            </a:xfrm>
            <a:custGeom>
              <a:avLst/>
              <a:gdLst>
                <a:gd name="T0" fmla="*/ 0 w 60"/>
                <a:gd name="T1" fmla="*/ 10 h 10"/>
                <a:gd name="T2" fmla="*/ 13 w 60"/>
                <a:gd name="T3" fmla="*/ 10 h 10"/>
                <a:gd name="T4" fmla="*/ 21 w 60"/>
                <a:gd name="T5" fmla="*/ 9 h 10"/>
                <a:gd name="T6" fmla="*/ 28 w 60"/>
                <a:gd name="T7" fmla="*/ 8 h 10"/>
                <a:gd name="T8" fmla="*/ 34 w 60"/>
                <a:gd name="T9" fmla="*/ 7 h 10"/>
                <a:gd name="T10" fmla="*/ 40 w 60"/>
                <a:gd name="T11" fmla="*/ 5 h 10"/>
                <a:gd name="T12" fmla="*/ 45 w 60"/>
                <a:gd name="T13" fmla="*/ 2 h 10"/>
                <a:gd name="T14" fmla="*/ 52 w 60"/>
                <a:gd name="T15" fmla="*/ 1 h 10"/>
                <a:gd name="T16" fmla="*/ 60 w 60"/>
                <a:gd name="T17" fmla="*/ 0 h 10"/>
                <a:gd name="T18" fmla="*/ 0 w 60"/>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0">
                  <a:moveTo>
                    <a:pt x="0" y="10"/>
                  </a:moveTo>
                  <a:lnTo>
                    <a:pt x="13" y="10"/>
                  </a:lnTo>
                  <a:lnTo>
                    <a:pt x="21" y="9"/>
                  </a:lnTo>
                  <a:lnTo>
                    <a:pt x="28" y="8"/>
                  </a:lnTo>
                  <a:lnTo>
                    <a:pt x="34" y="7"/>
                  </a:lnTo>
                  <a:lnTo>
                    <a:pt x="40" y="5"/>
                  </a:lnTo>
                  <a:lnTo>
                    <a:pt x="45" y="2"/>
                  </a:lnTo>
                  <a:lnTo>
                    <a:pt x="52" y="1"/>
                  </a:lnTo>
                  <a:lnTo>
                    <a:pt x="60" y="0"/>
                  </a:lnTo>
                  <a:lnTo>
                    <a:pt x="0" y="1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7" name="Freeform 711"/>
            <p:cNvSpPr>
              <a:spLocks noChangeAspect="1"/>
            </p:cNvSpPr>
            <p:nvPr/>
          </p:nvSpPr>
          <p:spPr bwMode="auto">
            <a:xfrm>
              <a:off x="750" y="526"/>
              <a:ext cx="2" cy="5"/>
            </a:xfrm>
            <a:custGeom>
              <a:avLst/>
              <a:gdLst>
                <a:gd name="T0" fmla="*/ 4 w 4"/>
                <a:gd name="T1" fmla="*/ 0 h 9"/>
                <a:gd name="T2" fmla="*/ 1 w 4"/>
                <a:gd name="T3" fmla="*/ 1 h 9"/>
                <a:gd name="T4" fmla="*/ 0 w 4"/>
                <a:gd name="T5" fmla="*/ 4 h 9"/>
                <a:gd name="T6" fmla="*/ 1 w 4"/>
                <a:gd name="T7" fmla="*/ 8 h 9"/>
                <a:gd name="T8" fmla="*/ 4 w 4"/>
                <a:gd name="T9" fmla="*/ 9 h 9"/>
                <a:gd name="T10" fmla="*/ 4 w 4"/>
                <a:gd name="T11" fmla="*/ 0 h 9"/>
              </a:gdLst>
              <a:ahLst/>
              <a:cxnLst>
                <a:cxn ang="0">
                  <a:pos x="T0" y="T1"/>
                </a:cxn>
                <a:cxn ang="0">
                  <a:pos x="T2" y="T3"/>
                </a:cxn>
                <a:cxn ang="0">
                  <a:pos x="T4" y="T5"/>
                </a:cxn>
                <a:cxn ang="0">
                  <a:pos x="T6" y="T7"/>
                </a:cxn>
                <a:cxn ang="0">
                  <a:pos x="T8" y="T9"/>
                </a:cxn>
                <a:cxn ang="0">
                  <a:pos x="T10" y="T11"/>
                </a:cxn>
              </a:cxnLst>
              <a:rect l="0" t="0" r="r" b="b"/>
              <a:pathLst>
                <a:path w="4" h="9">
                  <a:moveTo>
                    <a:pt x="4" y="0"/>
                  </a:moveTo>
                  <a:lnTo>
                    <a:pt x="1" y="1"/>
                  </a:lnTo>
                  <a:lnTo>
                    <a:pt x="0" y="4"/>
                  </a:lnTo>
                  <a:lnTo>
                    <a:pt x="1" y="8"/>
                  </a:lnTo>
                  <a:lnTo>
                    <a:pt x="4" y="9"/>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8" name="Freeform 712"/>
            <p:cNvSpPr>
              <a:spLocks noChangeAspect="1"/>
            </p:cNvSpPr>
            <p:nvPr/>
          </p:nvSpPr>
          <p:spPr bwMode="auto">
            <a:xfrm>
              <a:off x="752" y="525"/>
              <a:ext cx="19" cy="6"/>
            </a:xfrm>
            <a:custGeom>
              <a:avLst/>
              <a:gdLst>
                <a:gd name="T0" fmla="*/ 33 w 37"/>
                <a:gd name="T1" fmla="*/ 0 h 12"/>
                <a:gd name="T2" fmla="*/ 34 w 37"/>
                <a:gd name="T3" fmla="*/ 0 h 12"/>
                <a:gd name="T4" fmla="*/ 28 w 37"/>
                <a:gd name="T5" fmla="*/ 2 h 12"/>
                <a:gd name="T6" fmla="*/ 21 w 37"/>
                <a:gd name="T7" fmla="*/ 3 h 12"/>
                <a:gd name="T8" fmla="*/ 13 w 37"/>
                <a:gd name="T9" fmla="*/ 3 h 12"/>
                <a:gd name="T10" fmla="*/ 0 w 37"/>
                <a:gd name="T11" fmla="*/ 3 h 12"/>
                <a:gd name="T12" fmla="*/ 0 w 37"/>
                <a:gd name="T13" fmla="*/ 12 h 12"/>
                <a:gd name="T14" fmla="*/ 13 w 37"/>
                <a:gd name="T15" fmla="*/ 12 h 12"/>
                <a:gd name="T16" fmla="*/ 21 w 37"/>
                <a:gd name="T17" fmla="*/ 10 h 12"/>
                <a:gd name="T18" fmla="*/ 28 w 37"/>
                <a:gd name="T19" fmla="*/ 8 h 12"/>
                <a:gd name="T20" fmla="*/ 34 w 37"/>
                <a:gd name="T21" fmla="*/ 7 h 12"/>
                <a:gd name="T22" fmla="*/ 35 w 37"/>
                <a:gd name="T23" fmla="*/ 7 h 12"/>
                <a:gd name="T24" fmla="*/ 34 w 37"/>
                <a:gd name="T25" fmla="*/ 7 h 12"/>
                <a:gd name="T26" fmla="*/ 36 w 37"/>
                <a:gd name="T27" fmla="*/ 6 h 12"/>
                <a:gd name="T28" fmla="*/ 37 w 37"/>
                <a:gd name="T29" fmla="*/ 4 h 12"/>
                <a:gd name="T30" fmla="*/ 36 w 37"/>
                <a:gd name="T31" fmla="*/ 2 h 12"/>
                <a:gd name="T32" fmla="*/ 34 w 37"/>
                <a:gd name="T33" fmla="*/ 0 h 12"/>
                <a:gd name="T34" fmla="*/ 33 w 37"/>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12">
                  <a:moveTo>
                    <a:pt x="33" y="0"/>
                  </a:moveTo>
                  <a:lnTo>
                    <a:pt x="34" y="0"/>
                  </a:lnTo>
                  <a:lnTo>
                    <a:pt x="28" y="2"/>
                  </a:lnTo>
                  <a:lnTo>
                    <a:pt x="21" y="3"/>
                  </a:lnTo>
                  <a:lnTo>
                    <a:pt x="13" y="3"/>
                  </a:lnTo>
                  <a:lnTo>
                    <a:pt x="0" y="3"/>
                  </a:lnTo>
                  <a:lnTo>
                    <a:pt x="0" y="12"/>
                  </a:lnTo>
                  <a:lnTo>
                    <a:pt x="13" y="12"/>
                  </a:lnTo>
                  <a:lnTo>
                    <a:pt x="21" y="10"/>
                  </a:lnTo>
                  <a:lnTo>
                    <a:pt x="28" y="8"/>
                  </a:lnTo>
                  <a:lnTo>
                    <a:pt x="34" y="7"/>
                  </a:lnTo>
                  <a:lnTo>
                    <a:pt x="35" y="7"/>
                  </a:lnTo>
                  <a:lnTo>
                    <a:pt x="34" y="7"/>
                  </a:lnTo>
                  <a:lnTo>
                    <a:pt x="36" y="6"/>
                  </a:lnTo>
                  <a:lnTo>
                    <a:pt x="37" y="4"/>
                  </a:lnTo>
                  <a:lnTo>
                    <a:pt x="36" y="2"/>
                  </a:lnTo>
                  <a:lnTo>
                    <a:pt x="34" y="0"/>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09" name="Freeform 713"/>
            <p:cNvSpPr>
              <a:spLocks noChangeAspect="1"/>
            </p:cNvSpPr>
            <p:nvPr/>
          </p:nvSpPr>
          <p:spPr bwMode="auto">
            <a:xfrm>
              <a:off x="768" y="522"/>
              <a:ext cx="14" cy="7"/>
            </a:xfrm>
            <a:custGeom>
              <a:avLst/>
              <a:gdLst>
                <a:gd name="T0" fmla="*/ 27 w 27"/>
                <a:gd name="T1" fmla="*/ 0 h 14"/>
                <a:gd name="T2" fmla="*/ 19 w 27"/>
                <a:gd name="T3" fmla="*/ 2 h 14"/>
                <a:gd name="T4" fmla="*/ 11 w 27"/>
                <a:gd name="T5" fmla="*/ 3 h 14"/>
                <a:gd name="T6" fmla="*/ 5 w 27"/>
                <a:gd name="T7" fmla="*/ 5 h 14"/>
                <a:gd name="T8" fmla="*/ 0 w 27"/>
                <a:gd name="T9" fmla="*/ 7 h 14"/>
                <a:gd name="T10" fmla="*/ 2 w 27"/>
                <a:gd name="T11" fmla="*/ 14 h 14"/>
                <a:gd name="T12" fmla="*/ 8 w 27"/>
                <a:gd name="T13" fmla="*/ 12 h 14"/>
                <a:gd name="T14" fmla="*/ 14 w 27"/>
                <a:gd name="T15" fmla="*/ 10 h 14"/>
                <a:gd name="T16" fmla="*/ 19 w 27"/>
                <a:gd name="T17" fmla="*/ 9 h 14"/>
                <a:gd name="T18" fmla="*/ 27 w 27"/>
                <a:gd name="T19" fmla="*/ 7 h 14"/>
                <a:gd name="T20" fmla="*/ 27 w 27"/>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4">
                  <a:moveTo>
                    <a:pt x="27" y="0"/>
                  </a:moveTo>
                  <a:lnTo>
                    <a:pt x="19" y="2"/>
                  </a:lnTo>
                  <a:lnTo>
                    <a:pt x="11" y="3"/>
                  </a:lnTo>
                  <a:lnTo>
                    <a:pt x="5" y="5"/>
                  </a:lnTo>
                  <a:lnTo>
                    <a:pt x="0" y="7"/>
                  </a:lnTo>
                  <a:lnTo>
                    <a:pt x="2" y="14"/>
                  </a:lnTo>
                  <a:lnTo>
                    <a:pt x="8" y="12"/>
                  </a:lnTo>
                  <a:lnTo>
                    <a:pt x="14" y="10"/>
                  </a:lnTo>
                  <a:lnTo>
                    <a:pt x="19" y="9"/>
                  </a:lnTo>
                  <a:lnTo>
                    <a:pt x="27" y="7"/>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0" name="Freeform 714"/>
            <p:cNvSpPr>
              <a:spLocks noChangeAspect="1"/>
            </p:cNvSpPr>
            <p:nvPr/>
          </p:nvSpPr>
          <p:spPr bwMode="auto">
            <a:xfrm>
              <a:off x="782" y="522"/>
              <a:ext cx="2" cy="3"/>
            </a:xfrm>
            <a:custGeom>
              <a:avLst/>
              <a:gdLst>
                <a:gd name="T0" fmla="*/ 0 w 4"/>
                <a:gd name="T1" fmla="*/ 7 h 7"/>
                <a:gd name="T2" fmla="*/ 3 w 4"/>
                <a:gd name="T3" fmla="*/ 6 h 7"/>
                <a:gd name="T4" fmla="*/ 4 w 4"/>
                <a:gd name="T5" fmla="*/ 4 h 7"/>
                <a:gd name="T6" fmla="*/ 3 w 4"/>
                <a:gd name="T7" fmla="*/ 2 h 7"/>
                <a:gd name="T8" fmla="*/ 0 w 4"/>
                <a:gd name="T9" fmla="*/ 0 h 7"/>
                <a:gd name="T10" fmla="*/ 0 w 4"/>
                <a:gd name="T11" fmla="*/ 7 h 7"/>
              </a:gdLst>
              <a:ahLst/>
              <a:cxnLst>
                <a:cxn ang="0">
                  <a:pos x="T0" y="T1"/>
                </a:cxn>
                <a:cxn ang="0">
                  <a:pos x="T2" y="T3"/>
                </a:cxn>
                <a:cxn ang="0">
                  <a:pos x="T4" y="T5"/>
                </a:cxn>
                <a:cxn ang="0">
                  <a:pos x="T6" y="T7"/>
                </a:cxn>
                <a:cxn ang="0">
                  <a:pos x="T8" y="T9"/>
                </a:cxn>
                <a:cxn ang="0">
                  <a:pos x="T10" y="T11"/>
                </a:cxn>
              </a:cxnLst>
              <a:rect l="0" t="0" r="r" b="b"/>
              <a:pathLst>
                <a:path w="4" h="7">
                  <a:moveTo>
                    <a:pt x="0" y="7"/>
                  </a:moveTo>
                  <a:lnTo>
                    <a:pt x="3" y="6"/>
                  </a:lnTo>
                  <a:lnTo>
                    <a:pt x="4" y="4"/>
                  </a:lnTo>
                  <a:lnTo>
                    <a:pt x="3" y="2"/>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1" name="Freeform 715"/>
            <p:cNvSpPr>
              <a:spLocks noChangeAspect="1"/>
            </p:cNvSpPr>
            <p:nvPr/>
          </p:nvSpPr>
          <p:spPr bwMode="auto">
            <a:xfrm>
              <a:off x="845" y="544"/>
              <a:ext cx="23" cy="4"/>
            </a:xfrm>
            <a:custGeom>
              <a:avLst/>
              <a:gdLst>
                <a:gd name="T0" fmla="*/ 46 w 46"/>
                <a:gd name="T1" fmla="*/ 9 h 9"/>
                <a:gd name="T2" fmla="*/ 41 w 46"/>
                <a:gd name="T3" fmla="*/ 6 h 9"/>
                <a:gd name="T4" fmla="*/ 37 w 46"/>
                <a:gd name="T5" fmla="*/ 3 h 9"/>
                <a:gd name="T6" fmla="*/ 31 w 46"/>
                <a:gd name="T7" fmla="*/ 1 h 9"/>
                <a:gd name="T8" fmla="*/ 25 w 46"/>
                <a:gd name="T9" fmla="*/ 0 h 9"/>
                <a:gd name="T10" fmla="*/ 18 w 46"/>
                <a:gd name="T11" fmla="*/ 0 h 9"/>
                <a:gd name="T12" fmla="*/ 11 w 46"/>
                <a:gd name="T13" fmla="*/ 1 h 9"/>
                <a:gd name="T14" fmla="*/ 6 w 46"/>
                <a:gd name="T15" fmla="*/ 1 h 9"/>
                <a:gd name="T16" fmla="*/ 0 w 46"/>
                <a:gd name="T17" fmla="*/ 3 h 9"/>
                <a:gd name="T18" fmla="*/ 46 w 46"/>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9">
                  <a:moveTo>
                    <a:pt x="46" y="9"/>
                  </a:moveTo>
                  <a:lnTo>
                    <a:pt x="41" y="6"/>
                  </a:lnTo>
                  <a:lnTo>
                    <a:pt x="37" y="3"/>
                  </a:lnTo>
                  <a:lnTo>
                    <a:pt x="31" y="1"/>
                  </a:lnTo>
                  <a:lnTo>
                    <a:pt x="25" y="0"/>
                  </a:lnTo>
                  <a:lnTo>
                    <a:pt x="18" y="0"/>
                  </a:lnTo>
                  <a:lnTo>
                    <a:pt x="11" y="1"/>
                  </a:lnTo>
                  <a:lnTo>
                    <a:pt x="6" y="1"/>
                  </a:lnTo>
                  <a:lnTo>
                    <a:pt x="0" y="3"/>
                  </a:lnTo>
                  <a:lnTo>
                    <a:pt x="46" y="9"/>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2" name="Freeform 716"/>
            <p:cNvSpPr>
              <a:spLocks noChangeAspect="1"/>
            </p:cNvSpPr>
            <p:nvPr/>
          </p:nvSpPr>
          <p:spPr bwMode="auto">
            <a:xfrm>
              <a:off x="866" y="547"/>
              <a:ext cx="4" cy="4"/>
            </a:xfrm>
            <a:custGeom>
              <a:avLst/>
              <a:gdLst>
                <a:gd name="T0" fmla="*/ 0 w 7"/>
                <a:gd name="T1" fmla="*/ 5 h 7"/>
                <a:gd name="T2" fmla="*/ 3 w 7"/>
                <a:gd name="T3" fmla="*/ 7 h 7"/>
                <a:gd name="T4" fmla="*/ 6 w 7"/>
                <a:gd name="T5" fmla="*/ 6 h 7"/>
                <a:gd name="T6" fmla="*/ 7 w 7"/>
                <a:gd name="T7" fmla="*/ 4 h 7"/>
                <a:gd name="T8" fmla="*/ 7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3" y="7"/>
                  </a:lnTo>
                  <a:lnTo>
                    <a:pt x="6" y="6"/>
                  </a:lnTo>
                  <a:lnTo>
                    <a:pt x="7" y="4"/>
                  </a:lnTo>
                  <a:lnTo>
                    <a:pt x="7"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3" name="Freeform 717"/>
            <p:cNvSpPr>
              <a:spLocks noChangeAspect="1"/>
            </p:cNvSpPr>
            <p:nvPr/>
          </p:nvSpPr>
          <p:spPr bwMode="auto">
            <a:xfrm>
              <a:off x="845" y="542"/>
              <a:ext cx="25" cy="7"/>
            </a:xfrm>
            <a:custGeom>
              <a:avLst/>
              <a:gdLst>
                <a:gd name="T0" fmla="*/ 0 w 49"/>
                <a:gd name="T1" fmla="*/ 9 h 15"/>
                <a:gd name="T2" fmla="*/ 6 w 49"/>
                <a:gd name="T3" fmla="*/ 8 h 15"/>
                <a:gd name="T4" fmla="*/ 11 w 49"/>
                <a:gd name="T5" fmla="*/ 8 h 15"/>
                <a:gd name="T6" fmla="*/ 18 w 49"/>
                <a:gd name="T7" fmla="*/ 7 h 15"/>
                <a:gd name="T8" fmla="*/ 25 w 49"/>
                <a:gd name="T9" fmla="*/ 7 h 15"/>
                <a:gd name="T10" fmla="*/ 31 w 49"/>
                <a:gd name="T11" fmla="*/ 8 h 15"/>
                <a:gd name="T12" fmla="*/ 36 w 49"/>
                <a:gd name="T13" fmla="*/ 9 h 15"/>
                <a:gd name="T14" fmla="*/ 39 w 49"/>
                <a:gd name="T15" fmla="*/ 12 h 15"/>
                <a:gd name="T16" fmla="*/ 42 w 49"/>
                <a:gd name="T17" fmla="*/ 15 h 15"/>
                <a:gd name="T18" fmla="*/ 49 w 49"/>
                <a:gd name="T19" fmla="*/ 10 h 15"/>
                <a:gd name="T20" fmla="*/ 44 w 49"/>
                <a:gd name="T21" fmla="*/ 6 h 15"/>
                <a:gd name="T22" fmla="*/ 38 w 49"/>
                <a:gd name="T23" fmla="*/ 2 h 15"/>
                <a:gd name="T24" fmla="*/ 31 w 49"/>
                <a:gd name="T25" fmla="*/ 1 h 15"/>
                <a:gd name="T26" fmla="*/ 25 w 49"/>
                <a:gd name="T27" fmla="*/ 0 h 15"/>
                <a:gd name="T28" fmla="*/ 18 w 49"/>
                <a:gd name="T29" fmla="*/ 0 h 15"/>
                <a:gd name="T30" fmla="*/ 11 w 49"/>
                <a:gd name="T31" fmla="*/ 1 h 15"/>
                <a:gd name="T32" fmla="*/ 6 w 49"/>
                <a:gd name="T33" fmla="*/ 1 h 15"/>
                <a:gd name="T34" fmla="*/ 0 w 49"/>
                <a:gd name="T35" fmla="*/ 2 h 15"/>
                <a:gd name="T36" fmla="*/ 0 w 49"/>
                <a:gd name="T3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15">
                  <a:moveTo>
                    <a:pt x="0" y="9"/>
                  </a:moveTo>
                  <a:lnTo>
                    <a:pt x="6" y="8"/>
                  </a:lnTo>
                  <a:lnTo>
                    <a:pt x="11" y="8"/>
                  </a:lnTo>
                  <a:lnTo>
                    <a:pt x="18" y="7"/>
                  </a:lnTo>
                  <a:lnTo>
                    <a:pt x="25" y="7"/>
                  </a:lnTo>
                  <a:lnTo>
                    <a:pt x="31" y="8"/>
                  </a:lnTo>
                  <a:lnTo>
                    <a:pt x="36" y="9"/>
                  </a:lnTo>
                  <a:lnTo>
                    <a:pt x="39" y="12"/>
                  </a:lnTo>
                  <a:lnTo>
                    <a:pt x="42" y="15"/>
                  </a:lnTo>
                  <a:lnTo>
                    <a:pt x="49" y="10"/>
                  </a:lnTo>
                  <a:lnTo>
                    <a:pt x="44" y="6"/>
                  </a:lnTo>
                  <a:lnTo>
                    <a:pt x="38" y="2"/>
                  </a:lnTo>
                  <a:lnTo>
                    <a:pt x="31" y="1"/>
                  </a:lnTo>
                  <a:lnTo>
                    <a:pt x="25" y="0"/>
                  </a:lnTo>
                  <a:lnTo>
                    <a:pt x="18" y="0"/>
                  </a:lnTo>
                  <a:lnTo>
                    <a:pt x="11" y="1"/>
                  </a:lnTo>
                  <a:lnTo>
                    <a:pt x="6" y="1"/>
                  </a:lnTo>
                  <a:lnTo>
                    <a:pt x="0" y="2"/>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4" name="Freeform 718"/>
            <p:cNvSpPr>
              <a:spLocks noChangeAspect="1"/>
            </p:cNvSpPr>
            <p:nvPr/>
          </p:nvSpPr>
          <p:spPr bwMode="auto">
            <a:xfrm>
              <a:off x="843" y="543"/>
              <a:ext cx="2" cy="4"/>
            </a:xfrm>
            <a:custGeom>
              <a:avLst/>
              <a:gdLst>
                <a:gd name="T0" fmla="*/ 4 w 4"/>
                <a:gd name="T1" fmla="*/ 0 h 7"/>
                <a:gd name="T2" fmla="*/ 2 w 4"/>
                <a:gd name="T3" fmla="*/ 1 h 7"/>
                <a:gd name="T4" fmla="*/ 0 w 4"/>
                <a:gd name="T5" fmla="*/ 4 h 7"/>
                <a:gd name="T6" fmla="*/ 2 w 4"/>
                <a:gd name="T7" fmla="*/ 6 h 7"/>
                <a:gd name="T8" fmla="*/ 4 w 4"/>
                <a:gd name="T9" fmla="*/ 7 h 7"/>
                <a:gd name="T10" fmla="*/ 4 w 4"/>
                <a:gd name="T11" fmla="*/ 0 h 7"/>
              </a:gdLst>
              <a:ahLst/>
              <a:cxnLst>
                <a:cxn ang="0">
                  <a:pos x="T0" y="T1"/>
                </a:cxn>
                <a:cxn ang="0">
                  <a:pos x="T2" y="T3"/>
                </a:cxn>
                <a:cxn ang="0">
                  <a:pos x="T4" y="T5"/>
                </a:cxn>
                <a:cxn ang="0">
                  <a:pos x="T6" y="T7"/>
                </a:cxn>
                <a:cxn ang="0">
                  <a:pos x="T8" y="T9"/>
                </a:cxn>
                <a:cxn ang="0">
                  <a:pos x="T10" y="T11"/>
                </a:cxn>
              </a:cxnLst>
              <a:rect l="0" t="0" r="r" b="b"/>
              <a:pathLst>
                <a:path w="4" h="7">
                  <a:moveTo>
                    <a:pt x="4" y="0"/>
                  </a:moveTo>
                  <a:lnTo>
                    <a:pt x="2" y="1"/>
                  </a:lnTo>
                  <a:lnTo>
                    <a:pt x="0" y="4"/>
                  </a:lnTo>
                  <a:lnTo>
                    <a:pt x="2" y="6"/>
                  </a:lnTo>
                  <a:lnTo>
                    <a:pt x="4"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5" name="Freeform 719"/>
            <p:cNvSpPr>
              <a:spLocks noChangeAspect="1"/>
            </p:cNvSpPr>
            <p:nvPr/>
          </p:nvSpPr>
          <p:spPr bwMode="auto">
            <a:xfrm>
              <a:off x="1231" y="535"/>
              <a:ext cx="2" cy="3"/>
            </a:xfrm>
            <a:custGeom>
              <a:avLst/>
              <a:gdLst>
                <a:gd name="T0" fmla="*/ 3 w 5"/>
                <a:gd name="T1" fmla="*/ 0 h 7"/>
                <a:gd name="T2" fmla="*/ 0 w 5"/>
                <a:gd name="T3" fmla="*/ 1 h 7"/>
                <a:gd name="T4" fmla="*/ 0 w 5"/>
                <a:gd name="T5" fmla="*/ 5 h 7"/>
                <a:gd name="T6" fmla="*/ 1 w 5"/>
                <a:gd name="T7" fmla="*/ 7 h 7"/>
                <a:gd name="T8" fmla="*/ 5 w 5"/>
                <a:gd name="T9" fmla="*/ 7 h 7"/>
                <a:gd name="T10" fmla="*/ 3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3" y="0"/>
                  </a:moveTo>
                  <a:lnTo>
                    <a:pt x="0" y="1"/>
                  </a:lnTo>
                  <a:lnTo>
                    <a:pt x="0" y="5"/>
                  </a:lnTo>
                  <a:lnTo>
                    <a:pt x="1" y="7"/>
                  </a:lnTo>
                  <a:lnTo>
                    <a:pt x="5"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6" name="Freeform 720"/>
            <p:cNvSpPr>
              <a:spLocks noChangeAspect="1"/>
            </p:cNvSpPr>
            <p:nvPr/>
          </p:nvSpPr>
          <p:spPr bwMode="auto">
            <a:xfrm>
              <a:off x="1232" y="532"/>
              <a:ext cx="22" cy="6"/>
            </a:xfrm>
            <a:custGeom>
              <a:avLst/>
              <a:gdLst>
                <a:gd name="T0" fmla="*/ 45 w 45"/>
                <a:gd name="T1" fmla="*/ 9 h 13"/>
                <a:gd name="T2" fmla="*/ 41 w 45"/>
                <a:gd name="T3" fmla="*/ 4 h 13"/>
                <a:gd name="T4" fmla="*/ 35 w 45"/>
                <a:gd name="T5" fmla="*/ 3 h 13"/>
                <a:gd name="T6" fmla="*/ 30 w 45"/>
                <a:gd name="T7" fmla="*/ 1 h 13"/>
                <a:gd name="T8" fmla="*/ 24 w 45"/>
                <a:gd name="T9" fmla="*/ 0 h 13"/>
                <a:gd name="T10" fmla="*/ 19 w 45"/>
                <a:gd name="T11" fmla="*/ 1 h 13"/>
                <a:gd name="T12" fmla="*/ 15 w 45"/>
                <a:gd name="T13" fmla="*/ 3 h 13"/>
                <a:gd name="T14" fmla="*/ 10 w 45"/>
                <a:gd name="T15" fmla="*/ 4 h 13"/>
                <a:gd name="T16" fmla="*/ 5 w 45"/>
                <a:gd name="T17" fmla="*/ 5 h 13"/>
                <a:gd name="T18" fmla="*/ 0 w 45"/>
                <a:gd name="T19" fmla="*/ 6 h 13"/>
                <a:gd name="T20" fmla="*/ 2 w 45"/>
                <a:gd name="T21" fmla="*/ 13 h 13"/>
                <a:gd name="T22" fmla="*/ 5 w 45"/>
                <a:gd name="T23" fmla="*/ 12 h 13"/>
                <a:gd name="T24" fmla="*/ 10 w 45"/>
                <a:gd name="T25" fmla="*/ 11 h 13"/>
                <a:gd name="T26" fmla="*/ 15 w 45"/>
                <a:gd name="T27" fmla="*/ 9 h 13"/>
                <a:gd name="T28" fmla="*/ 19 w 45"/>
                <a:gd name="T29" fmla="*/ 8 h 13"/>
                <a:gd name="T30" fmla="*/ 24 w 45"/>
                <a:gd name="T31" fmla="*/ 9 h 13"/>
                <a:gd name="T32" fmla="*/ 30 w 45"/>
                <a:gd name="T33" fmla="*/ 8 h 13"/>
                <a:gd name="T34" fmla="*/ 35 w 45"/>
                <a:gd name="T35" fmla="*/ 9 h 13"/>
                <a:gd name="T36" fmla="*/ 41 w 45"/>
                <a:gd name="T37" fmla="*/ 11 h 13"/>
                <a:gd name="T38" fmla="*/ 38 w 45"/>
                <a:gd name="T39" fmla="*/ 5 h 13"/>
                <a:gd name="T40" fmla="*/ 41 w 45"/>
                <a:gd name="T41" fmla="*/ 11 h 13"/>
                <a:gd name="T42" fmla="*/ 43 w 45"/>
                <a:gd name="T43" fmla="*/ 9 h 13"/>
                <a:gd name="T44" fmla="*/ 45 w 45"/>
                <a:gd name="T45" fmla="*/ 7 h 13"/>
                <a:gd name="T46" fmla="*/ 43 w 45"/>
                <a:gd name="T47" fmla="*/ 5 h 13"/>
                <a:gd name="T48" fmla="*/ 41 w 45"/>
                <a:gd name="T49" fmla="*/ 4 h 13"/>
                <a:gd name="T50" fmla="*/ 45 w 45"/>
                <a:gd name="T5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13">
                  <a:moveTo>
                    <a:pt x="45" y="9"/>
                  </a:moveTo>
                  <a:lnTo>
                    <a:pt x="41" y="4"/>
                  </a:lnTo>
                  <a:lnTo>
                    <a:pt x="35" y="3"/>
                  </a:lnTo>
                  <a:lnTo>
                    <a:pt x="30" y="1"/>
                  </a:lnTo>
                  <a:lnTo>
                    <a:pt x="24" y="0"/>
                  </a:lnTo>
                  <a:lnTo>
                    <a:pt x="19" y="1"/>
                  </a:lnTo>
                  <a:lnTo>
                    <a:pt x="15" y="3"/>
                  </a:lnTo>
                  <a:lnTo>
                    <a:pt x="10" y="4"/>
                  </a:lnTo>
                  <a:lnTo>
                    <a:pt x="5" y="5"/>
                  </a:lnTo>
                  <a:lnTo>
                    <a:pt x="0" y="6"/>
                  </a:lnTo>
                  <a:lnTo>
                    <a:pt x="2" y="13"/>
                  </a:lnTo>
                  <a:lnTo>
                    <a:pt x="5" y="12"/>
                  </a:lnTo>
                  <a:lnTo>
                    <a:pt x="10" y="11"/>
                  </a:lnTo>
                  <a:lnTo>
                    <a:pt x="15" y="9"/>
                  </a:lnTo>
                  <a:lnTo>
                    <a:pt x="19" y="8"/>
                  </a:lnTo>
                  <a:lnTo>
                    <a:pt x="24" y="9"/>
                  </a:lnTo>
                  <a:lnTo>
                    <a:pt x="30" y="8"/>
                  </a:lnTo>
                  <a:lnTo>
                    <a:pt x="35" y="9"/>
                  </a:lnTo>
                  <a:lnTo>
                    <a:pt x="41" y="11"/>
                  </a:lnTo>
                  <a:lnTo>
                    <a:pt x="38" y="5"/>
                  </a:lnTo>
                  <a:lnTo>
                    <a:pt x="41" y="11"/>
                  </a:lnTo>
                  <a:lnTo>
                    <a:pt x="43" y="9"/>
                  </a:lnTo>
                  <a:lnTo>
                    <a:pt x="45" y="7"/>
                  </a:lnTo>
                  <a:lnTo>
                    <a:pt x="43" y="5"/>
                  </a:lnTo>
                  <a:lnTo>
                    <a:pt x="41" y="4"/>
                  </a:lnTo>
                  <a:lnTo>
                    <a:pt x="4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7" name="Freeform 721"/>
            <p:cNvSpPr>
              <a:spLocks noChangeAspect="1"/>
            </p:cNvSpPr>
            <p:nvPr/>
          </p:nvSpPr>
          <p:spPr bwMode="auto">
            <a:xfrm>
              <a:off x="1249" y="528"/>
              <a:ext cx="41" cy="14"/>
            </a:xfrm>
            <a:custGeom>
              <a:avLst/>
              <a:gdLst>
                <a:gd name="T0" fmla="*/ 76 w 83"/>
                <a:gd name="T1" fmla="*/ 3 h 30"/>
                <a:gd name="T2" fmla="*/ 78 w 83"/>
                <a:gd name="T3" fmla="*/ 0 h 30"/>
                <a:gd name="T4" fmla="*/ 68 w 83"/>
                <a:gd name="T5" fmla="*/ 5 h 30"/>
                <a:gd name="T6" fmla="*/ 54 w 83"/>
                <a:gd name="T7" fmla="*/ 9 h 30"/>
                <a:gd name="T8" fmla="*/ 40 w 83"/>
                <a:gd name="T9" fmla="*/ 15 h 30"/>
                <a:gd name="T10" fmla="*/ 28 w 83"/>
                <a:gd name="T11" fmla="*/ 20 h 30"/>
                <a:gd name="T12" fmla="*/ 16 w 83"/>
                <a:gd name="T13" fmla="*/ 23 h 30"/>
                <a:gd name="T14" fmla="*/ 9 w 83"/>
                <a:gd name="T15" fmla="*/ 23 h 30"/>
                <a:gd name="T16" fmla="*/ 9 w 83"/>
                <a:gd name="T17" fmla="*/ 23 h 30"/>
                <a:gd name="T18" fmla="*/ 12 w 83"/>
                <a:gd name="T19" fmla="*/ 18 h 30"/>
                <a:gd name="T20" fmla="*/ 5 w 83"/>
                <a:gd name="T21" fmla="*/ 14 h 30"/>
                <a:gd name="T22" fmla="*/ 0 w 83"/>
                <a:gd name="T23" fmla="*/ 23 h 30"/>
                <a:gd name="T24" fmla="*/ 7 w 83"/>
                <a:gd name="T25" fmla="*/ 30 h 30"/>
                <a:gd name="T26" fmla="*/ 16 w 83"/>
                <a:gd name="T27" fmla="*/ 30 h 30"/>
                <a:gd name="T28" fmla="*/ 30 w 83"/>
                <a:gd name="T29" fmla="*/ 26 h 30"/>
                <a:gd name="T30" fmla="*/ 43 w 83"/>
                <a:gd name="T31" fmla="*/ 22 h 30"/>
                <a:gd name="T32" fmla="*/ 56 w 83"/>
                <a:gd name="T33" fmla="*/ 16 h 30"/>
                <a:gd name="T34" fmla="*/ 70 w 83"/>
                <a:gd name="T35" fmla="*/ 12 h 30"/>
                <a:gd name="T36" fmla="*/ 81 w 83"/>
                <a:gd name="T37" fmla="*/ 7 h 30"/>
                <a:gd name="T38" fmla="*/ 83 w 83"/>
                <a:gd name="T39" fmla="*/ 3 h 30"/>
                <a:gd name="T40" fmla="*/ 81 w 83"/>
                <a:gd name="T41" fmla="*/ 7 h 30"/>
                <a:gd name="T42" fmla="*/ 83 w 83"/>
                <a:gd name="T43" fmla="*/ 5 h 30"/>
                <a:gd name="T44" fmla="*/ 83 w 83"/>
                <a:gd name="T45" fmla="*/ 2 h 30"/>
                <a:gd name="T46" fmla="*/ 82 w 83"/>
                <a:gd name="T47" fmla="*/ 0 h 30"/>
                <a:gd name="T48" fmla="*/ 78 w 83"/>
                <a:gd name="T49" fmla="*/ 0 h 30"/>
                <a:gd name="T50" fmla="*/ 76 w 83"/>
                <a:gd name="T51"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30">
                  <a:moveTo>
                    <a:pt x="76" y="3"/>
                  </a:moveTo>
                  <a:lnTo>
                    <a:pt x="78" y="0"/>
                  </a:lnTo>
                  <a:lnTo>
                    <a:pt x="68" y="5"/>
                  </a:lnTo>
                  <a:lnTo>
                    <a:pt x="54" y="9"/>
                  </a:lnTo>
                  <a:lnTo>
                    <a:pt x="40" y="15"/>
                  </a:lnTo>
                  <a:lnTo>
                    <a:pt x="28" y="20"/>
                  </a:lnTo>
                  <a:lnTo>
                    <a:pt x="16" y="23"/>
                  </a:lnTo>
                  <a:lnTo>
                    <a:pt x="9" y="23"/>
                  </a:lnTo>
                  <a:lnTo>
                    <a:pt x="9" y="23"/>
                  </a:lnTo>
                  <a:lnTo>
                    <a:pt x="12" y="18"/>
                  </a:lnTo>
                  <a:lnTo>
                    <a:pt x="5" y="14"/>
                  </a:lnTo>
                  <a:lnTo>
                    <a:pt x="0" y="23"/>
                  </a:lnTo>
                  <a:lnTo>
                    <a:pt x="7" y="30"/>
                  </a:lnTo>
                  <a:lnTo>
                    <a:pt x="16" y="30"/>
                  </a:lnTo>
                  <a:lnTo>
                    <a:pt x="30" y="26"/>
                  </a:lnTo>
                  <a:lnTo>
                    <a:pt x="43" y="22"/>
                  </a:lnTo>
                  <a:lnTo>
                    <a:pt x="56" y="16"/>
                  </a:lnTo>
                  <a:lnTo>
                    <a:pt x="70" y="12"/>
                  </a:lnTo>
                  <a:lnTo>
                    <a:pt x="81" y="7"/>
                  </a:lnTo>
                  <a:lnTo>
                    <a:pt x="83" y="3"/>
                  </a:lnTo>
                  <a:lnTo>
                    <a:pt x="81" y="7"/>
                  </a:lnTo>
                  <a:lnTo>
                    <a:pt x="83" y="5"/>
                  </a:lnTo>
                  <a:lnTo>
                    <a:pt x="83" y="2"/>
                  </a:lnTo>
                  <a:lnTo>
                    <a:pt x="82" y="0"/>
                  </a:lnTo>
                  <a:lnTo>
                    <a:pt x="78" y="0"/>
                  </a:lnTo>
                  <a:lnTo>
                    <a:pt x="7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8" name="Freeform 722"/>
            <p:cNvSpPr>
              <a:spLocks noChangeAspect="1"/>
            </p:cNvSpPr>
            <p:nvPr/>
          </p:nvSpPr>
          <p:spPr bwMode="auto">
            <a:xfrm>
              <a:off x="1277" y="466"/>
              <a:ext cx="13" cy="63"/>
            </a:xfrm>
            <a:custGeom>
              <a:avLst/>
              <a:gdLst>
                <a:gd name="T0" fmla="*/ 0 w 27"/>
                <a:gd name="T1" fmla="*/ 0 h 126"/>
                <a:gd name="T2" fmla="*/ 0 w 27"/>
                <a:gd name="T3" fmla="*/ 0 h 126"/>
                <a:gd name="T4" fmla="*/ 4 w 27"/>
                <a:gd name="T5" fmla="*/ 21 h 126"/>
                <a:gd name="T6" fmla="*/ 8 w 27"/>
                <a:gd name="T7" fmla="*/ 56 h 126"/>
                <a:gd name="T8" fmla="*/ 14 w 27"/>
                <a:gd name="T9" fmla="*/ 97 h 126"/>
                <a:gd name="T10" fmla="*/ 20 w 27"/>
                <a:gd name="T11" fmla="*/ 126 h 126"/>
                <a:gd name="T12" fmla="*/ 27 w 27"/>
                <a:gd name="T13" fmla="*/ 126 h 126"/>
                <a:gd name="T14" fmla="*/ 21 w 27"/>
                <a:gd name="T15" fmla="*/ 97 h 126"/>
                <a:gd name="T16" fmla="*/ 15 w 27"/>
                <a:gd name="T17" fmla="*/ 56 h 126"/>
                <a:gd name="T18" fmla="*/ 11 w 27"/>
                <a:gd name="T19" fmla="*/ 21 h 126"/>
                <a:gd name="T20" fmla="*/ 10 w 27"/>
                <a:gd name="T21" fmla="*/ 0 h 126"/>
                <a:gd name="T22" fmla="*/ 10 w 27"/>
                <a:gd name="T23" fmla="*/ 0 h 126"/>
                <a:gd name="T24" fmla="*/ 0 w 27"/>
                <a:gd name="T2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26">
                  <a:moveTo>
                    <a:pt x="0" y="0"/>
                  </a:moveTo>
                  <a:lnTo>
                    <a:pt x="0" y="0"/>
                  </a:lnTo>
                  <a:lnTo>
                    <a:pt x="4" y="21"/>
                  </a:lnTo>
                  <a:lnTo>
                    <a:pt x="8" y="56"/>
                  </a:lnTo>
                  <a:lnTo>
                    <a:pt x="14" y="97"/>
                  </a:lnTo>
                  <a:lnTo>
                    <a:pt x="20" y="126"/>
                  </a:lnTo>
                  <a:lnTo>
                    <a:pt x="27" y="126"/>
                  </a:lnTo>
                  <a:lnTo>
                    <a:pt x="21" y="97"/>
                  </a:lnTo>
                  <a:lnTo>
                    <a:pt x="15" y="56"/>
                  </a:lnTo>
                  <a:lnTo>
                    <a:pt x="11" y="21"/>
                  </a:lnTo>
                  <a:lnTo>
                    <a:pt x="10" y="0"/>
                  </a:lnTo>
                  <a:lnTo>
                    <a:pt x="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19" name="Freeform 723"/>
            <p:cNvSpPr>
              <a:spLocks noChangeAspect="1"/>
            </p:cNvSpPr>
            <p:nvPr/>
          </p:nvSpPr>
          <p:spPr bwMode="auto">
            <a:xfrm>
              <a:off x="1272" y="436"/>
              <a:ext cx="9" cy="30"/>
            </a:xfrm>
            <a:custGeom>
              <a:avLst/>
              <a:gdLst>
                <a:gd name="T0" fmla="*/ 1 w 19"/>
                <a:gd name="T1" fmla="*/ 1 h 60"/>
                <a:gd name="T2" fmla="*/ 0 w 19"/>
                <a:gd name="T3" fmla="*/ 4 h 60"/>
                <a:gd name="T4" fmla="*/ 6 w 19"/>
                <a:gd name="T5" fmla="*/ 23 h 60"/>
                <a:gd name="T6" fmla="*/ 9 w 19"/>
                <a:gd name="T7" fmla="*/ 37 h 60"/>
                <a:gd name="T8" fmla="*/ 9 w 19"/>
                <a:gd name="T9" fmla="*/ 49 h 60"/>
                <a:gd name="T10" fmla="*/ 9 w 19"/>
                <a:gd name="T11" fmla="*/ 60 h 60"/>
                <a:gd name="T12" fmla="*/ 19 w 19"/>
                <a:gd name="T13" fmla="*/ 60 h 60"/>
                <a:gd name="T14" fmla="*/ 19 w 19"/>
                <a:gd name="T15" fmla="*/ 49 h 60"/>
                <a:gd name="T16" fmla="*/ 16 w 19"/>
                <a:gd name="T17" fmla="*/ 37 h 60"/>
                <a:gd name="T18" fmla="*/ 13 w 19"/>
                <a:gd name="T19" fmla="*/ 21 h 60"/>
                <a:gd name="T20" fmla="*/ 7 w 19"/>
                <a:gd name="T21" fmla="*/ 2 h 60"/>
                <a:gd name="T22" fmla="*/ 6 w 19"/>
                <a:gd name="T23" fmla="*/ 6 h 60"/>
                <a:gd name="T24" fmla="*/ 7 w 19"/>
                <a:gd name="T25" fmla="*/ 2 h 60"/>
                <a:gd name="T26" fmla="*/ 6 w 19"/>
                <a:gd name="T27" fmla="*/ 0 h 60"/>
                <a:gd name="T28" fmla="*/ 3 w 19"/>
                <a:gd name="T29" fmla="*/ 0 h 60"/>
                <a:gd name="T30" fmla="*/ 0 w 19"/>
                <a:gd name="T31" fmla="*/ 1 h 60"/>
                <a:gd name="T32" fmla="*/ 0 w 19"/>
                <a:gd name="T33" fmla="*/ 4 h 60"/>
                <a:gd name="T34" fmla="*/ 1 w 19"/>
                <a:gd name="T35"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60">
                  <a:moveTo>
                    <a:pt x="1" y="1"/>
                  </a:moveTo>
                  <a:lnTo>
                    <a:pt x="0" y="4"/>
                  </a:lnTo>
                  <a:lnTo>
                    <a:pt x="6" y="23"/>
                  </a:lnTo>
                  <a:lnTo>
                    <a:pt x="9" y="37"/>
                  </a:lnTo>
                  <a:lnTo>
                    <a:pt x="9" y="49"/>
                  </a:lnTo>
                  <a:lnTo>
                    <a:pt x="9" y="60"/>
                  </a:lnTo>
                  <a:lnTo>
                    <a:pt x="19" y="60"/>
                  </a:lnTo>
                  <a:lnTo>
                    <a:pt x="19" y="49"/>
                  </a:lnTo>
                  <a:lnTo>
                    <a:pt x="16" y="37"/>
                  </a:lnTo>
                  <a:lnTo>
                    <a:pt x="13" y="21"/>
                  </a:lnTo>
                  <a:lnTo>
                    <a:pt x="7" y="2"/>
                  </a:lnTo>
                  <a:lnTo>
                    <a:pt x="6" y="6"/>
                  </a:lnTo>
                  <a:lnTo>
                    <a:pt x="7" y="2"/>
                  </a:lnTo>
                  <a:lnTo>
                    <a:pt x="6" y="0"/>
                  </a:lnTo>
                  <a:lnTo>
                    <a:pt x="3" y="0"/>
                  </a:lnTo>
                  <a:lnTo>
                    <a:pt x="0" y="1"/>
                  </a:lnTo>
                  <a:lnTo>
                    <a:pt x="0" y="4"/>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0" name="Freeform 724"/>
            <p:cNvSpPr>
              <a:spLocks noChangeAspect="1"/>
            </p:cNvSpPr>
            <p:nvPr/>
          </p:nvSpPr>
          <p:spPr bwMode="auto">
            <a:xfrm>
              <a:off x="1273" y="365"/>
              <a:ext cx="25" cy="74"/>
            </a:xfrm>
            <a:custGeom>
              <a:avLst/>
              <a:gdLst>
                <a:gd name="T0" fmla="*/ 44 w 51"/>
                <a:gd name="T1" fmla="*/ 0 h 148"/>
                <a:gd name="T2" fmla="*/ 44 w 51"/>
                <a:gd name="T3" fmla="*/ 0 h 148"/>
                <a:gd name="T4" fmla="*/ 43 w 51"/>
                <a:gd name="T5" fmla="*/ 8 h 148"/>
                <a:gd name="T6" fmla="*/ 40 w 51"/>
                <a:gd name="T7" fmla="*/ 26 h 148"/>
                <a:gd name="T8" fmla="*/ 34 w 51"/>
                <a:gd name="T9" fmla="*/ 46 h 148"/>
                <a:gd name="T10" fmla="*/ 28 w 51"/>
                <a:gd name="T11" fmla="*/ 69 h 148"/>
                <a:gd name="T12" fmla="*/ 21 w 51"/>
                <a:gd name="T13" fmla="*/ 94 h 148"/>
                <a:gd name="T14" fmla="*/ 13 w 51"/>
                <a:gd name="T15" fmla="*/ 117 h 148"/>
                <a:gd name="T16" fmla="*/ 6 w 51"/>
                <a:gd name="T17" fmla="*/ 134 h 148"/>
                <a:gd name="T18" fmla="*/ 0 w 51"/>
                <a:gd name="T19" fmla="*/ 143 h 148"/>
                <a:gd name="T20" fmla="*/ 5 w 51"/>
                <a:gd name="T21" fmla="*/ 148 h 148"/>
                <a:gd name="T22" fmla="*/ 13 w 51"/>
                <a:gd name="T23" fmla="*/ 136 h 148"/>
                <a:gd name="T24" fmla="*/ 20 w 51"/>
                <a:gd name="T25" fmla="*/ 119 h 148"/>
                <a:gd name="T26" fmla="*/ 28 w 51"/>
                <a:gd name="T27" fmla="*/ 96 h 148"/>
                <a:gd name="T28" fmla="*/ 35 w 51"/>
                <a:gd name="T29" fmla="*/ 72 h 148"/>
                <a:gd name="T30" fmla="*/ 41 w 51"/>
                <a:gd name="T31" fmla="*/ 46 h 148"/>
                <a:gd name="T32" fmla="*/ 46 w 51"/>
                <a:gd name="T33" fmla="*/ 26 h 148"/>
                <a:gd name="T34" fmla="*/ 50 w 51"/>
                <a:gd name="T35" fmla="*/ 8 h 148"/>
                <a:gd name="T36" fmla="*/ 51 w 51"/>
                <a:gd name="T37" fmla="*/ 0 h 148"/>
                <a:gd name="T38" fmla="*/ 51 w 51"/>
                <a:gd name="T39" fmla="*/ 0 h 148"/>
                <a:gd name="T40" fmla="*/ 44 w 51"/>
                <a:gd name="T41"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148">
                  <a:moveTo>
                    <a:pt x="44" y="0"/>
                  </a:moveTo>
                  <a:lnTo>
                    <a:pt x="44" y="0"/>
                  </a:lnTo>
                  <a:lnTo>
                    <a:pt x="43" y="8"/>
                  </a:lnTo>
                  <a:lnTo>
                    <a:pt x="40" y="26"/>
                  </a:lnTo>
                  <a:lnTo>
                    <a:pt x="34" y="46"/>
                  </a:lnTo>
                  <a:lnTo>
                    <a:pt x="28" y="69"/>
                  </a:lnTo>
                  <a:lnTo>
                    <a:pt x="21" y="94"/>
                  </a:lnTo>
                  <a:lnTo>
                    <a:pt x="13" y="117"/>
                  </a:lnTo>
                  <a:lnTo>
                    <a:pt x="6" y="134"/>
                  </a:lnTo>
                  <a:lnTo>
                    <a:pt x="0" y="143"/>
                  </a:lnTo>
                  <a:lnTo>
                    <a:pt x="5" y="148"/>
                  </a:lnTo>
                  <a:lnTo>
                    <a:pt x="13" y="136"/>
                  </a:lnTo>
                  <a:lnTo>
                    <a:pt x="20" y="119"/>
                  </a:lnTo>
                  <a:lnTo>
                    <a:pt x="28" y="96"/>
                  </a:lnTo>
                  <a:lnTo>
                    <a:pt x="35" y="72"/>
                  </a:lnTo>
                  <a:lnTo>
                    <a:pt x="41" y="46"/>
                  </a:lnTo>
                  <a:lnTo>
                    <a:pt x="46" y="26"/>
                  </a:lnTo>
                  <a:lnTo>
                    <a:pt x="50" y="8"/>
                  </a:lnTo>
                  <a:lnTo>
                    <a:pt x="51" y="0"/>
                  </a:lnTo>
                  <a:lnTo>
                    <a:pt x="51"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1" name="Freeform 725"/>
            <p:cNvSpPr>
              <a:spLocks noChangeAspect="1"/>
            </p:cNvSpPr>
            <p:nvPr/>
          </p:nvSpPr>
          <p:spPr bwMode="auto">
            <a:xfrm>
              <a:off x="1295" y="333"/>
              <a:ext cx="8" cy="32"/>
            </a:xfrm>
            <a:custGeom>
              <a:avLst/>
              <a:gdLst>
                <a:gd name="T0" fmla="*/ 8 w 17"/>
                <a:gd name="T1" fmla="*/ 0 h 63"/>
                <a:gd name="T2" fmla="*/ 9 w 17"/>
                <a:gd name="T3" fmla="*/ 0 h 63"/>
                <a:gd name="T4" fmla="*/ 7 w 17"/>
                <a:gd name="T5" fmla="*/ 14 h 63"/>
                <a:gd name="T6" fmla="*/ 5 w 17"/>
                <a:gd name="T7" fmla="*/ 32 h 63"/>
                <a:gd name="T8" fmla="*/ 2 w 17"/>
                <a:gd name="T9" fmla="*/ 51 h 63"/>
                <a:gd name="T10" fmla="*/ 0 w 17"/>
                <a:gd name="T11" fmla="*/ 63 h 63"/>
                <a:gd name="T12" fmla="*/ 7 w 17"/>
                <a:gd name="T13" fmla="*/ 63 h 63"/>
                <a:gd name="T14" fmla="*/ 9 w 17"/>
                <a:gd name="T15" fmla="*/ 51 h 63"/>
                <a:gd name="T16" fmla="*/ 12 w 17"/>
                <a:gd name="T17" fmla="*/ 32 h 63"/>
                <a:gd name="T18" fmla="*/ 14 w 17"/>
                <a:gd name="T19" fmla="*/ 14 h 63"/>
                <a:gd name="T20" fmla="*/ 16 w 17"/>
                <a:gd name="T21" fmla="*/ 0 h 63"/>
                <a:gd name="T22" fmla="*/ 17 w 17"/>
                <a:gd name="T23" fmla="*/ 0 h 63"/>
                <a:gd name="T24" fmla="*/ 8 w 17"/>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63">
                  <a:moveTo>
                    <a:pt x="8" y="0"/>
                  </a:moveTo>
                  <a:lnTo>
                    <a:pt x="9" y="0"/>
                  </a:lnTo>
                  <a:lnTo>
                    <a:pt x="7" y="14"/>
                  </a:lnTo>
                  <a:lnTo>
                    <a:pt x="5" y="32"/>
                  </a:lnTo>
                  <a:lnTo>
                    <a:pt x="2" y="51"/>
                  </a:lnTo>
                  <a:lnTo>
                    <a:pt x="0" y="63"/>
                  </a:lnTo>
                  <a:lnTo>
                    <a:pt x="7" y="63"/>
                  </a:lnTo>
                  <a:lnTo>
                    <a:pt x="9" y="51"/>
                  </a:lnTo>
                  <a:lnTo>
                    <a:pt x="12" y="32"/>
                  </a:lnTo>
                  <a:lnTo>
                    <a:pt x="14" y="14"/>
                  </a:lnTo>
                  <a:lnTo>
                    <a:pt x="16" y="0"/>
                  </a:lnTo>
                  <a:lnTo>
                    <a:pt x="1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2" name="Freeform 726"/>
            <p:cNvSpPr>
              <a:spLocks noChangeAspect="1"/>
            </p:cNvSpPr>
            <p:nvPr/>
          </p:nvSpPr>
          <p:spPr bwMode="auto">
            <a:xfrm>
              <a:off x="1286" y="309"/>
              <a:ext cx="17" cy="24"/>
            </a:xfrm>
            <a:custGeom>
              <a:avLst/>
              <a:gdLst>
                <a:gd name="T0" fmla="*/ 0 w 33"/>
                <a:gd name="T1" fmla="*/ 5 h 50"/>
                <a:gd name="T2" fmla="*/ 3 w 33"/>
                <a:gd name="T3" fmla="*/ 7 h 50"/>
                <a:gd name="T4" fmla="*/ 13 w 33"/>
                <a:gd name="T5" fmla="*/ 11 h 50"/>
                <a:gd name="T6" fmla="*/ 20 w 33"/>
                <a:gd name="T7" fmla="*/ 23 h 50"/>
                <a:gd name="T8" fmla="*/ 24 w 33"/>
                <a:gd name="T9" fmla="*/ 37 h 50"/>
                <a:gd name="T10" fmla="*/ 24 w 33"/>
                <a:gd name="T11" fmla="*/ 50 h 50"/>
                <a:gd name="T12" fmla="*/ 33 w 33"/>
                <a:gd name="T13" fmla="*/ 50 h 50"/>
                <a:gd name="T14" fmla="*/ 31 w 33"/>
                <a:gd name="T15" fmla="*/ 37 h 50"/>
                <a:gd name="T16" fmla="*/ 26 w 33"/>
                <a:gd name="T17" fmla="*/ 21 h 50"/>
                <a:gd name="T18" fmla="*/ 17 w 33"/>
                <a:gd name="T19" fmla="*/ 6 h 50"/>
                <a:gd name="T20" fmla="*/ 3 w 33"/>
                <a:gd name="T21" fmla="*/ 0 h 50"/>
                <a:gd name="T22" fmla="*/ 7 w 33"/>
                <a:gd name="T23" fmla="*/ 3 h 50"/>
                <a:gd name="T24" fmla="*/ 3 w 33"/>
                <a:gd name="T25" fmla="*/ 0 h 50"/>
                <a:gd name="T26" fmla="*/ 1 w 33"/>
                <a:gd name="T27" fmla="*/ 2 h 50"/>
                <a:gd name="T28" fmla="*/ 0 w 33"/>
                <a:gd name="T29" fmla="*/ 4 h 50"/>
                <a:gd name="T30" fmla="*/ 1 w 33"/>
                <a:gd name="T31" fmla="*/ 6 h 50"/>
                <a:gd name="T32" fmla="*/ 3 w 33"/>
                <a:gd name="T33" fmla="*/ 7 h 50"/>
                <a:gd name="T34" fmla="*/ 0 w 33"/>
                <a:gd name="T35"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0">
                  <a:moveTo>
                    <a:pt x="0" y="5"/>
                  </a:moveTo>
                  <a:lnTo>
                    <a:pt x="3" y="7"/>
                  </a:lnTo>
                  <a:lnTo>
                    <a:pt x="13" y="11"/>
                  </a:lnTo>
                  <a:lnTo>
                    <a:pt x="20" y="23"/>
                  </a:lnTo>
                  <a:lnTo>
                    <a:pt x="24" y="37"/>
                  </a:lnTo>
                  <a:lnTo>
                    <a:pt x="24" y="50"/>
                  </a:lnTo>
                  <a:lnTo>
                    <a:pt x="33" y="50"/>
                  </a:lnTo>
                  <a:lnTo>
                    <a:pt x="31" y="37"/>
                  </a:lnTo>
                  <a:lnTo>
                    <a:pt x="26" y="21"/>
                  </a:lnTo>
                  <a:lnTo>
                    <a:pt x="17" y="6"/>
                  </a:lnTo>
                  <a:lnTo>
                    <a:pt x="3" y="0"/>
                  </a:lnTo>
                  <a:lnTo>
                    <a:pt x="7" y="3"/>
                  </a:lnTo>
                  <a:lnTo>
                    <a:pt x="3" y="0"/>
                  </a:lnTo>
                  <a:lnTo>
                    <a:pt x="1" y="2"/>
                  </a:lnTo>
                  <a:lnTo>
                    <a:pt x="0" y="4"/>
                  </a:lnTo>
                  <a:lnTo>
                    <a:pt x="1" y="6"/>
                  </a:lnTo>
                  <a:lnTo>
                    <a:pt x="3" y="7"/>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3" name="Freeform 727"/>
            <p:cNvSpPr>
              <a:spLocks noChangeAspect="1"/>
            </p:cNvSpPr>
            <p:nvPr/>
          </p:nvSpPr>
          <p:spPr bwMode="auto">
            <a:xfrm>
              <a:off x="1274" y="281"/>
              <a:ext cx="16" cy="30"/>
            </a:xfrm>
            <a:custGeom>
              <a:avLst/>
              <a:gdLst>
                <a:gd name="T0" fmla="*/ 0 w 31"/>
                <a:gd name="T1" fmla="*/ 2 h 60"/>
                <a:gd name="T2" fmla="*/ 0 w 31"/>
                <a:gd name="T3" fmla="*/ 2 h 60"/>
                <a:gd name="T4" fmla="*/ 6 w 31"/>
                <a:gd name="T5" fmla="*/ 15 h 60"/>
                <a:gd name="T6" fmla="*/ 12 w 31"/>
                <a:gd name="T7" fmla="*/ 32 h 60"/>
                <a:gd name="T8" fmla="*/ 18 w 31"/>
                <a:gd name="T9" fmla="*/ 48 h 60"/>
                <a:gd name="T10" fmla="*/ 24 w 31"/>
                <a:gd name="T11" fmla="*/ 60 h 60"/>
                <a:gd name="T12" fmla="*/ 31 w 31"/>
                <a:gd name="T13" fmla="*/ 58 h 60"/>
                <a:gd name="T14" fmla="*/ 25 w 31"/>
                <a:gd name="T15" fmla="*/ 46 h 60"/>
                <a:gd name="T16" fmla="*/ 19 w 31"/>
                <a:gd name="T17" fmla="*/ 30 h 60"/>
                <a:gd name="T18" fmla="*/ 12 w 31"/>
                <a:gd name="T19" fmla="*/ 13 h 60"/>
                <a:gd name="T20" fmla="*/ 7 w 31"/>
                <a:gd name="T21" fmla="*/ 0 h 60"/>
                <a:gd name="T22" fmla="*/ 7 w 31"/>
                <a:gd name="T23" fmla="*/ 0 h 60"/>
                <a:gd name="T24" fmla="*/ 0 w 31"/>
                <a:gd name="T25"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60">
                  <a:moveTo>
                    <a:pt x="0" y="2"/>
                  </a:moveTo>
                  <a:lnTo>
                    <a:pt x="0" y="2"/>
                  </a:lnTo>
                  <a:lnTo>
                    <a:pt x="6" y="15"/>
                  </a:lnTo>
                  <a:lnTo>
                    <a:pt x="12" y="32"/>
                  </a:lnTo>
                  <a:lnTo>
                    <a:pt x="18" y="48"/>
                  </a:lnTo>
                  <a:lnTo>
                    <a:pt x="24" y="60"/>
                  </a:lnTo>
                  <a:lnTo>
                    <a:pt x="31" y="58"/>
                  </a:lnTo>
                  <a:lnTo>
                    <a:pt x="25" y="46"/>
                  </a:lnTo>
                  <a:lnTo>
                    <a:pt x="19" y="30"/>
                  </a:lnTo>
                  <a:lnTo>
                    <a:pt x="12" y="13"/>
                  </a:lnTo>
                  <a:lnTo>
                    <a:pt x="7" y="0"/>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4" name="Freeform 728"/>
            <p:cNvSpPr>
              <a:spLocks noChangeAspect="1"/>
            </p:cNvSpPr>
            <p:nvPr/>
          </p:nvSpPr>
          <p:spPr bwMode="auto">
            <a:xfrm>
              <a:off x="1258" y="272"/>
              <a:ext cx="20" cy="10"/>
            </a:xfrm>
            <a:custGeom>
              <a:avLst/>
              <a:gdLst>
                <a:gd name="T0" fmla="*/ 0 w 41"/>
                <a:gd name="T1" fmla="*/ 10 h 19"/>
                <a:gd name="T2" fmla="*/ 8 w 41"/>
                <a:gd name="T3" fmla="*/ 12 h 19"/>
                <a:gd name="T4" fmla="*/ 13 w 41"/>
                <a:gd name="T5" fmla="*/ 8 h 19"/>
                <a:gd name="T6" fmla="*/ 20 w 41"/>
                <a:gd name="T7" fmla="*/ 7 h 19"/>
                <a:gd name="T8" fmla="*/ 27 w 41"/>
                <a:gd name="T9" fmla="*/ 10 h 19"/>
                <a:gd name="T10" fmla="*/ 34 w 41"/>
                <a:gd name="T11" fmla="*/ 19 h 19"/>
                <a:gd name="T12" fmla="*/ 41 w 41"/>
                <a:gd name="T13" fmla="*/ 17 h 19"/>
                <a:gd name="T14" fmla="*/ 32 w 41"/>
                <a:gd name="T15" fmla="*/ 3 h 19"/>
                <a:gd name="T16" fmla="*/ 20 w 41"/>
                <a:gd name="T17" fmla="*/ 0 h 19"/>
                <a:gd name="T18" fmla="*/ 11 w 41"/>
                <a:gd name="T19" fmla="*/ 1 h 19"/>
                <a:gd name="T20" fmla="*/ 2 w 41"/>
                <a:gd name="T21" fmla="*/ 8 h 19"/>
                <a:gd name="T22" fmla="*/ 10 w 41"/>
                <a:gd name="T23" fmla="*/ 10 h 19"/>
                <a:gd name="T24" fmla="*/ 2 w 41"/>
                <a:gd name="T25" fmla="*/ 8 h 19"/>
                <a:gd name="T26" fmla="*/ 2 w 41"/>
                <a:gd name="T27" fmla="*/ 11 h 19"/>
                <a:gd name="T28" fmla="*/ 4 w 41"/>
                <a:gd name="T29" fmla="*/ 14 h 19"/>
                <a:gd name="T30" fmla="*/ 6 w 41"/>
                <a:gd name="T31" fmla="*/ 15 h 19"/>
                <a:gd name="T32" fmla="*/ 8 w 41"/>
                <a:gd name="T33" fmla="*/ 12 h 19"/>
                <a:gd name="T34" fmla="*/ 0 w 41"/>
                <a:gd name="T35"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9">
                  <a:moveTo>
                    <a:pt x="0" y="10"/>
                  </a:moveTo>
                  <a:lnTo>
                    <a:pt x="8" y="12"/>
                  </a:lnTo>
                  <a:lnTo>
                    <a:pt x="13" y="8"/>
                  </a:lnTo>
                  <a:lnTo>
                    <a:pt x="20" y="7"/>
                  </a:lnTo>
                  <a:lnTo>
                    <a:pt x="27" y="10"/>
                  </a:lnTo>
                  <a:lnTo>
                    <a:pt x="34" y="19"/>
                  </a:lnTo>
                  <a:lnTo>
                    <a:pt x="41" y="17"/>
                  </a:lnTo>
                  <a:lnTo>
                    <a:pt x="32" y="3"/>
                  </a:lnTo>
                  <a:lnTo>
                    <a:pt x="20" y="0"/>
                  </a:lnTo>
                  <a:lnTo>
                    <a:pt x="11" y="1"/>
                  </a:lnTo>
                  <a:lnTo>
                    <a:pt x="2" y="8"/>
                  </a:lnTo>
                  <a:lnTo>
                    <a:pt x="10" y="10"/>
                  </a:lnTo>
                  <a:lnTo>
                    <a:pt x="2" y="8"/>
                  </a:lnTo>
                  <a:lnTo>
                    <a:pt x="2" y="11"/>
                  </a:lnTo>
                  <a:lnTo>
                    <a:pt x="4" y="14"/>
                  </a:lnTo>
                  <a:lnTo>
                    <a:pt x="6" y="15"/>
                  </a:lnTo>
                  <a:lnTo>
                    <a:pt x="8" y="12"/>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5" name="Freeform 729"/>
            <p:cNvSpPr>
              <a:spLocks noChangeAspect="1"/>
            </p:cNvSpPr>
            <p:nvPr/>
          </p:nvSpPr>
          <p:spPr bwMode="auto">
            <a:xfrm>
              <a:off x="1251" y="255"/>
              <a:ext cx="11" cy="23"/>
            </a:xfrm>
            <a:custGeom>
              <a:avLst/>
              <a:gdLst>
                <a:gd name="T0" fmla="*/ 0 w 22"/>
                <a:gd name="T1" fmla="*/ 0 h 45"/>
                <a:gd name="T2" fmla="*/ 0 w 22"/>
                <a:gd name="T3" fmla="*/ 0 h 45"/>
                <a:gd name="T4" fmla="*/ 3 w 22"/>
                <a:gd name="T5" fmla="*/ 11 h 45"/>
                <a:gd name="T6" fmla="*/ 8 w 22"/>
                <a:gd name="T7" fmla="*/ 23 h 45"/>
                <a:gd name="T8" fmla="*/ 11 w 22"/>
                <a:gd name="T9" fmla="*/ 36 h 45"/>
                <a:gd name="T10" fmla="*/ 12 w 22"/>
                <a:gd name="T11" fmla="*/ 45 h 45"/>
                <a:gd name="T12" fmla="*/ 22 w 22"/>
                <a:gd name="T13" fmla="*/ 45 h 45"/>
                <a:gd name="T14" fmla="*/ 18 w 22"/>
                <a:gd name="T15" fmla="*/ 36 h 45"/>
                <a:gd name="T16" fmla="*/ 15 w 22"/>
                <a:gd name="T17" fmla="*/ 21 h 45"/>
                <a:gd name="T18" fmla="*/ 10 w 22"/>
                <a:gd name="T19" fmla="*/ 8 h 45"/>
                <a:gd name="T20" fmla="*/ 7 w 22"/>
                <a:gd name="T21" fmla="*/ 0 h 45"/>
                <a:gd name="T22" fmla="*/ 7 w 22"/>
                <a:gd name="T23" fmla="*/ 0 h 45"/>
                <a:gd name="T24" fmla="*/ 0 w 22"/>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45">
                  <a:moveTo>
                    <a:pt x="0" y="0"/>
                  </a:moveTo>
                  <a:lnTo>
                    <a:pt x="0" y="0"/>
                  </a:lnTo>
                  <a:lnTo>
                    <a:pt x="3" y="11"/>
                  </a:lnTo>
                  <a:lnTo>
                    <a:pt x="8" y="23"/>
                  </a:lnTo>
                  <a:lnTo>
                    <a:pt x="11" y="36"/>
                  </a:lnTo>
                  <a:lnTo>
                    <a:pt x="12" y="45"/>
                  </a:lnTo>
                  <a:lnTo>
                    <a:pt x="22" y="45"/>
                  </a:lnTo>
                  <a:lnTo>
                    <a:pt x="18" y="36"/>
                  </a:lnTo>
                  <a:lnTo>
                    <a:pt x="15" y="21"/>
                  </a:lnTo>
                  <a:lnTo>
                    <a:pt x="10" y="8"/>
                  </a:lnTo>
                  <a:lnTo>
                    <a:pt x="7" y="0"/>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6" name="Freeform 730"/>
            <p:cNvSpPr>
              <a:spLocks noChangeAspect="1"/>
            </p:cNvSpPr>
            <p:nvPr/>
          </p:nvSpPr>
          <p:spPr bwMode="auto">
            <a:xfrm>
              <a:off x="1244" y="239"/>
              <a:ext cx="11" cy="16"/>
            </a:xfrm>
            <a:custGeom>
              <a:avLst/>
              <a:gdLst>
                <a:gd name="T0" fmla="*/ 0 w 22"/>
                <a:gd name="T1" fmla="*/ 9 h 32"/>
                <a:gd name="T2" fmla="*/ 0 w 22"/>
                <a:gd name="T3" fmla="*/ 8 h 32"/>
                <a:gd name="T4" fmla="*/ 8 w 22"/>
                <a:gd name="T5" fmla="*/ 10 h 32"/>
                <a:gd name="T6" fmla="*/ 11 w 22"/>
                <a:gd name="T7" fmla="*/ 16 h 32"/>
                <a:gd name="T8" fmla="*/ 14 w 22"/>
                <a:gd name="T9" fmla="*/ 24 h 32"/>
                <a:gd name="T10" fmla="*/ 15 w 22"/>
                <a:gd name="T11" fmla="*/ 32 h 32"/>
                <a:gd name="T12" fmla="*/ 22 w 22"/>
                <a:gd name="T13" fmla="*/ 32 h 32"/>
                <a:gd name="T14" fmla="*/ 21 w 22"/>
                <a:gd name="T15" fmla="*/ 24 h 32"/>
                <a:gd name="T16" fmla="*/ 18 w 22"/>
                <a:gd name="T17" fmla="*/ 14 h 32"/>
                <a:gd name="T18" fmla="*/ 12 w 22"/>
                <a:gd name="T19" fmla="*/ 3 h 32"/>
                <a:gd name="T20" fmla="*/ 0 w 22"/>
                <a:gd name="T21" fmla="*/ 1 h 32"/>
                <a:gd name="T22" fmla="*/ 0 w 22"/>
                <a:gd name="T23" fmla="*/ 0 h 32"/>
                <a:gd name="T24" fmla="*/ 0 w 22"/>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32">
                  <a:moveTo>
                    <a:pt x="0" y="9"/>
                  </a:moveTo>
                  <a:lnTo>
                    <a:pt x="0" y="8"/>
                  </a:lnTo>
                  <a:lnTo>
                    <a:pt x="8" y="10"/>
                  </a:lnTo>
                  <a:lnTo>
                    <a:pt x="11" y="16"/>
                  </a:lnTo>
                  <a:lnTo>
                    <a:pt x="14" y="24"/>
                  </a:lnTo>
                  <a:lnTo>
                    <a:pt x="15" y="32"/>
                  </a:lnTo>
                  <a:lnTo>
                    <a:pt x="22" y="32"/>
                  </a:lnTo>
                  <a:lnTo>
                    <a:pt x="21" y="24"/>
                  </a:lnTo>
                  <a:lnTo>
                    <a:pt x="18" y="14"/>
                  </a:lnTo>
                  <a:lnTo>
                    <a:pt x="12" y="3"/>
                  </a:lnTo>
                  <a:lnTo>
                    <a:pt x="0" y="1"/>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7" name="Freeform 731"/>
            <p:cNvSpPr>
              <a:spLocks noChangeAspect="1"/>
            </p:cNvSpPr>
            <p:nvPr/>
          </p:nvSpPr>
          <p:spPr bwMode="auto">
            <a:xfrm>
              <a:off x="1236" y="239"/>
              <a:ext cx="8" cy="7"/>
            </a:xfrm>
            <a:custGeom>
              <a:avLst/>
              <a:gdLst>
                <a:gd name="T0" fmla="*/ 7 w 15"/>
                <a:gd name="T1" fmla="*/ 14 h 14"/>
                <a:gd name="T2" fmla="*/ 7 w 15"/>
                <a:gd name="T3" fmla="*/ 14 h 14"/>
                <a:gd name="T4" fmla="*/ 9 w 15"/>
                <a:gd name="T5" fmla="*/ 12 h 14"/>
                <a:gd name="T6" fmla="*/ 10 w 15"/>
                <a:gd name="T7" fmla="*/ 10 h 14"/>
                <a:gd name="T8" fmla="*/ 12 w 15"/>
                <a:gd name="T9" fmla="*/ 9 h 14"/>
                <a:gd name="T10" fmla="*/ 15 w 15"/>
                <a:gd name="T11" fmla="*/ 9 h 14"/>
                <a:gd name="T12" fmla="*/ 15 w 15"/>
                <a:gd name="T13" fmla="*/ 0 h 14"/>
                <a:gd name="T14" fmla="*/ 10 w 15"/>
                <a:gd name="T15" fmla="*/ 2 h 14"/>
                <a:gd name="T16" fmla="*/ 6 w 15"/>
                <a:gd name="T17" fmla="*/ 3 h 14"/>
                <a:gd name="T18" fmla="*/ 2 w 15"/>
                <a:gd name="T19" fmla="*/ 7 h 14"/>
                <a:gd name="T20" fmla="*/ 0 w 15"/>
                <a:gd name="T21" fmla="*/ 12 h 14"/>
                <a:gd name="T22" fmla="*/ 0 w 15"/>
                <a:gd name="T23" fmla="*/ 12 h 14"/>
                <a:gd name="T24" fmla="*/ 7 w 15"/>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4">
                  <a:moveTo>
                    <a:pt x="7" y="14"/>
                  </a:moveTo>
                  <a:lnTo>
                    <a:pt x="7" y="14"/>
                  </a:lnTo>
                  <a:lnTo>
                    <a:pt x="9" y="12"/>
                  </a:lnTo>
                  <a:lnTo>
                    <a:pt x="10" y="10"/>
                  </a:lnTo>
                  <a:lnTo>
                    <a:pt x="12" y="9"/>
                  </a:lnTo>
                  <a:lnTo>
                    <a:pt x="15" y="9"/>
                  </a:lnTo>
                  <a:lnTo>
                    <a:pt x="15" y="0"/>
                  </a:lnTo>
                  <a:lnTo>
                    <a:pt x="10" y="2"/>
                  </a:lnTo>
                  <a:lnTo>
                    <a:pt x="6" y="3"/>
                  </a:lnTo>
                  <a:lnTo>
                    <a:pt x="2" y="7"/>
                  </a:lnTo>
                  <a:lnTo>
                    <a:pt x="0" y="12"/>
                  </a:lnTo>
                  <a:lnTo>
                    <a:pt x="0" y="12"/>
                  </a:lnTo>
                  <a:lnTo>
                    <a:pt x="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8" name="Freeform 732"/>
            <p:cNvSpPr>
              <a:spLocks noChangeAspect="1"/>
            </p:cNvSpPr>
            <p:nvPr/>
          </p:nvSpPr>
          <p:spPr bwMode="auto">
            <a:xfrm>
              <a:off x="1235" y="245"/>
              <a:ext cx="5" cy="23"/>
            </a:xfrm>
            <a:custGeom>
              <a:avLst/>
              <a:gdLst>
                <a:gd name="T0" fmla="*/ 2 w 11"/>
                <a:gd name="T1" fmla="*/ 43 h 47"/>
                <a:gd name="T2" fmla="*/ 10 w 11"/>
                <a:gd name="T3" fmla="*/ 42 h 47"/>
                <a:gd name="T4" fmla="*/ 10 w 11"/>
                <a:gd name="T5" fmla="*/ 32 h 47"/>
                <a:gd name="T6" fmla="*/ 10 w 11"/>
                <a:gd name="T7" fmla="*/ 20 h 47"/>
                <a:gd name="T8" fmla="*/ 8 w 11"/>
                <a:gd name="T9" fmla="*/ 10 h 47"/>
                <a:gd name="T10" fmla="*/ 11 w 11"/>
                <a:gd name="T11" fmla="*/ 2 h 47"/>
                <a:gd name="T12" fmla="*/ 4 w 11"/>
                <a:gd name="T13" fmla="*/ 0 h 47"/>
                <a:gd name="T14" fmla="*/ 2 w 11"/>
                <a:gd name="T15" fmla="*/ 10 h 47"/>
                <a:gd name="T16" fmla="*/ 0 w 11"/>
                <a:gd name="T17" fmla="*/ 20 h 47"/>
                <a:gd name="T18" fmla="*/ 0 w 11"/>
                <a:gd name="T19" fmla="*/ 32 h 47"/>
                <a:gd name="T20" fmla="*/ 0 w 11"/>
                <a:gd name="T21" fmla="*/ 42 h 47"/>
                <a:gd name="T22" fmla="*/ 8 w 11"/>
                <a:gd name="T23" fmla="*/ 41 h 47"/>
                <a:gd name="T24" fmla="*/ 0 w 11"/>
                <a:gd name="T25" fmla="*/ 42 h 47"/>
                <a:gd name="T26" fmla="*/ 2 w 11"/>
                <a:gd name="T27" fmla="*/ 46 h 47"/>
                <a:gd name="T28" fmla="*/ 5 w 11"/>
                <a:gd name="T29" fmla="*/ 47 h 47"/>
                <a:gd name="T30" fmla="*/ 8 w 11"/>
                <a:gd name="T31" fmla="*/ 46 h 47"/>
                <a:gd name="T32" fmla="*/ 10 w 11"/>
                <a:gd name="T33" fmla="*/ 42 h 47"/>
                <a:gd name="T34" fmla="*/ 2 w 11"/>
                <a:gd name="T3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47">
                  <a:moveTo>
                    <a:pt x="2" y="43"/>
                  </a:moveTo>
                  <a:lnTo>
                    <a:pt x="10" y="42"/>
                  </a:lnTo>
                  <a:lnTo>
                    <a:pt x="10" y="32"/>
                  </a:lnTo>
                  <a:lnTo>
                    <a:pt x="10" y="20"/>
                  </a:lnTo>
                  <a:lnTo>
                    <a:pt x="8" y="10"/>
                  </a:lnTo>
                  <a:lnTo>
                    <a:pt x="11" y="2"/>
                  </a:lnTo>
                  <a:lnTo>
                    <a:pt x="4" y="0"/>
                  </a:lnTo>
                  <a:lnTo>
                    <a:pt x="2" y="10"/>
                  </a:lnTo>
                  <a:lnTo>
                    <a:pt x="0" y="20"/>
                  </a:lnTo>
                  <a:lnTo>
                    <a:pt x="0" y="32"/>
                  </a:lnTo>
                  <a:lnTo>
                    <a:pt x="0" y="42"/>
                  </a:lnTo>
                  <a:lnTo>
                    <a:pt x="8" y="41"/>
                  </a:lnTo>
                  <a:lnTo>
                    <a:pt x="0" y="42"/>
                  </a:lnTo>
                  <a:lnTo>
                    <a:pt x="2" y="46"/>
                  </a:lnTo>
                  <a:lnTo>
                    <a:pt x="5" y="47"/>
                  </a:lnTo>
                  <a:lnTo>
                    <a:pt x="8" y="46"/>
                  </a:lnTo>
                  <a:lnTo>
                    <a:pt x="10" y="42"/>
                  </a:lnTo>
                  <a:lnTo>
                    <a:pt x="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29" name="Freeform 733"/>
            <p:cNvSpPr>
              <a:spLocks noChangeAspect="1"/>
            </p:cNvSpPr>
            <p:nvPr/>
          </p:nvSpPr>
          <p:spPr bwMode="auto">
            <a:xfrm>
              <a:off x="1228" y="245"/>
              <a:ext cx="11" cy="22"/>
            </a:xfrm>
            <a:custGeom>
              <a:avLst/>
              <a:gdLst>
                <a:gd name="T0" fmla="*/ 0 w 20"/>
                <a:gd name="T1" fmla="*/ 0 h 42"/>
                <a:gd name="T2" fmla="*/ 1 w 20"/>
                <a:gd name="T3" fmla="*/ 0 h 42"/>
                <a:gd name="T4" fmla="*/ 3 w 20"/>
                <a:gd name="T5" fmla="*/ 12 h 42"/>
                <a:gd name="T6" fmla="*/ 5 w 20"/>
                <a:gd name="T7" fmla="*/ 24 h 42"/>
                <a:gd name="T8" fmla="*/ 10 w 20"/>
                <a:gd name="T9" fmla="*/ 34 h 42"/>
                <a:gd name="T10" fmla="*/ 14 w 20"/>
                <a:gd name="T11" fmla="*/ 42 h 42"/>
                <a:gd name="T12" fmla="*/ 20 w 20"/>
                <a:gd name="T13" fmla="*/ 40 h 42"/>
                <a:gd name="T14" fmla="*/ 17 w 20"/>
                <a:gd name="T15" fmla="*/ 32 h 42"/>
                <a:gd name="T16" fmla="*/ 12 w 20"/>
                <a:gd name="T17" fmla="*/ 22 h 42"/>
                <a:gd name="T18" fmla="*/ 10 w 20"/>
                <a:gd name="T19" fmla="*/ 12 h 42"/>
                <a:gd name="T20" fmla="*/ 8 w 20"/>
                <a:gd name="T21" fmla="*/ 0 h 42"/>
                <a:gd name="T22" fmla="*/ 9 w 20"/>
                <a:gd name="T23" fmla="*/ 0 h 42"/>
                <a:gd name="T24" fmla="*/ 0 w 20"/>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2">
                  <a:moveTo>
                    <a:pt x="0" y="0"/>
                  </a:moveTo>
                  <a:lnTo>
                    <a:pt x="1" y="0"/>
                  </a:lnTo>
                  <a:lnTo>
                    <a:pt x="3" y="12"/>
                  </a:lnTo>
                  <a:lnTo>
                    <a:pt x="5" y="24"/>
                  </a:lnTo>
                  <a:lnTo>
                    <a:pt x="10" y="34"/>
                  </a:lnTo>
                  <a:lnTo>
                    <a:pt x="14" y="42"/>
                  </a:lnTo>
                  <a:lnTo>
                    <a:pt x="20" y="40"/>
                  </a:lnTo>
                  <a:lnTo>
                    <a:pt x="17" y="32"/>
                  </a:lnTo>
                  <a:lnTo>
                    <a:pt x="12" y="22"/>
                  </a:lnTo>
                  <a:lnTo>
                    <a:pt x="10" y="12"/>
                  </a:lnTo>
                  <a:lnTo>
                    <a:pt x="8" y="0"/>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0" name="Freeform 734"/>
            <p:cNvSpPr>
              <a:spLocks noChangeAspect="1"/>
            </p:cNvSpPr>
            <p:nvPr/>
          </p:nvSpPr>
          <p:spPr bwMode="auto">
            <a:xfrm>
              <a:off x="1223" y="229"/>
              <a:ext cx="10" cy="16"/>
            </a:xfrm>
            <a:custGeom>
              <a:avLst/>
              <a:gdLst>
                <a:gd name="T0" fmla="*/ 0 w 21"/>
                <a:gd name="T1" fmla="*/ 9 h 34"/>
                <a:gd name="T2" fmla="*/ 0 w 21"/>
                <a:gd name="T3" fmla="*/ 9 h 34"/>
                <a:gd name="T4" fmla="*/ 7 w 21"/>
                <a:gd name="T5" fmla="*/ 11 h 34"/>
                <a:gd name="T6" fmla="*/ 11 w 21"/>
                <a:gd name="T7" fmla="*/ 14 h 34"/>
                <a:gd name="T8" fmla="*/ 13 w 21"/>
                <a:gd name="T9" fmla="*/ 22 h 34"/>
                <a:gd name="T10" fmla="*/ 12 w 21"/>
                <a:gd name="T11" fmla="*/ 34 h 34"/>
                <a:gd name="T12" fmla="*/ 21 w 21"/>
                <a:gd name="T13" fmla="*/ 34 h 34"/>
                <a:gd name="T14" fmla="*/ 20 w 21"/>
                <a:gd name="T15" fmla="*/ 22 h 34"/>
                <a:gd name="T16" fmla="*/ 17 w 21"/>
                <a:gd name="T17" fmla="*/ 12 h 34"/>
                <a:gd name="T18" fmla="*/ 12 w 21"/>
                <a:gd name="T19" fmla="*/ 4 h 34"/>
                <a:gd name="T20" fmla="*/ 0 w 21"/>
                <a:gd name="T21" fmla="*/ 0 h 34"/>
                <a:gd name="T22" fmla="*/ 0 w 21"/>
                <a:gd name="T23" fmla="*/ 0 h 34"/>
                <a:gd name="T24" fmla="*/ 0 w 21"/>
                <a:gd name="T25" fmla="*/ 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34">
                  <a:moveTo>
                    <a:pt x="0" y="9"/>
                  </a:moveTo>
                  <a:lnTo>
                    <a:pt x="0" y="9"/>
                  </a:lnTo>
                  <a:lnTo>
                    <a:pt x="7" y="11"/>
                  </a:lnTo>
                  <a:lnTo>
                    <a:pt x="11" y="14"/>
                  </a:lnTo>
                  <a:lnTo>
                    <a:pt x="13" y="22"/>
                  </a:lnTo>
                  <a:lnTo>
                    <a:pt x="12" y="34"/>
                  </a:lnTo>
                  <a:lnTo>
                    <a:pt x="21" y="34"/>
                  </a:lnTo>
                  <a:lnTo>
                    <a:pt x="20" y="22"/>
                  </a:lnTo>
                  <a:lnTo>
                    <a:pt x="17" y="12"/>
                  </a:lnTo>
                  <a:lnTo>
                    <a:pt x="12" y="4"/>
                  </a:lnTo>
                  <a:lnTo>
                    <a:pt x="0" y="0"/>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1" name="Freeform 735"/>
            <p:cNvSpPr>
              <a:spLocks noChangeAspect="1"/>
            </p:cNvSpPr>
            <p:nvPr/>
          </p:nvSpPr>
          <p:spPr bwMode="auto">
            <a:xfrm>
              <a:off x="1211" y="229"/>
              <a:ext cx="12" cy="23"/>
            </a:xfrm>
            <a:custGeom>
              <a:avLst/>
              <a:gdLst>
                <a:gd name="T0" fmla="*/ 9 w 24"/>
                <a:gd name="T1" fmla="*/ 46 h 46"/>
                <a:gd name="T2" fmla="*/ 8 w 24"/>
                <a:gd name="T3" fmla="*/ 46 h 46"/>
                <a:gd name="T4" fmla="*/ 10 w 24"/>
                <a:gd name="T5" fmla="*/ 23 h 46"/>
                <a:gd name="T6" fmla="*/ 15 w 24"/>
                <a:gd name="T7" fmla="*/ 14 h 46"/>
                <a:gd name="T8" fmla="*/ 20 w 24"/>
                <a:gd name="T9" fmla="*/ 9 h 46"/>
                <a:gd name="T10" fmla="*/ 24 w 24"/>
                <a:gd name="T11" fmla="*/ 9 h 46"/>
                <a:gd name="T12" fmla="*/ 24 w 24"/>
                <a:gd name="T13" fmla="*/ 0 h 46"/>
                <a:gd name="T14" fmla="*/ 17 w 24"/>
                <a:gd name="T15" fmla="*/ 3 h 46"/>
                <a:gd name="T16" fmla="*/ 8 w 24"/>
                <a:gd name="T17" fmla="*/ 9 h 46"/>
                <a:gd name="T18" fmla="*/ 3 w 24"/>
                <a:gd name="T19" fmla="*/ 23 h 46"/>
                <a:gd name="T20" fmla="*/ 1 w 24"/>
                <a:gd name="T21" fmla="*/ 46 h 46"/>
                <a:gd name="T22" fmla="*/ 0 w 24"/>
                <a:gd name="T23" fmla="*/ 46 h 46"/>
                <a:gd name="T24" fmla="*/ 9 w 24"/>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6">
                  <a:moveTo>
                    <a:pt x="9" y="46"/>
                  </a:moveTo>
                  <a:lnTo>
                    <a:pt x="8" y="46"/>
                  </a:lnTo>
                  <a:lnTo>
                    <a:pt x="10" y="23"/>
                  </a:lnTo>
                  <a:lnTo>
                    <a:pt x="15" y="14"/>
                  </a:lnTo>
                  <a:lnTo>
                    <a:pt x="20" y="9"/>
                  </a:lnTo>
                  <a:lnTo>
                    <a:pt x="24" y="9"/>
                  </a:lnTo>
                  <a:lnTo>
                    <a:pt x="24" y="0"/>
                  </a:lnTo>
                  <a:lnTo>
                    <a:pt x="17" y="3"/>
                  </a:lnTo>
                  <a:lnTo>
                    <a:pt x="8" y="9"/>
                  </a:lnTo>
                  <a:lnTo>
                    <a:pt x="3" y="23"/>
                  </a:lnTo>
                  <a:lnTo>
                    <a:pt x="1" y="46"/>
                  </a:lnTo>
                  <a:lnTo>
                    <a:pt x="0" y="46"/>
                  </a:lnTo>
                  <a:lnTo>
                    <a:pt x="9"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2" name="Freeform 736"/>
            <p:cNvSpPr>
              <a:spLocks noChangeAspect="1"/>
            </p:cNvSpPr>
            <p:nvPr/>
          </p:nvSpPr>
          <p:spPr bwMode="auto">
            <a:xfrm>
              <a:off x="1210" y="252"/>
              <a:ext cx="6" cy="22"/>
            </a:xfrm>
            <a:custGeom>
              <a:avLst/>
              <a:gdLst>
                <a:gd name="T0" fmla="*/ 7 w 11"/>
                <a:gd name="T1" fmla="*/ 44 h 45"/>
                <a:gd name="T2" fmla="*/ 7 w 11"/>
                <a:gd name="T3" fmla="*/ 45 h 45"/>
                <a:gd name="T4" fmla="*/ 9 w 11"/>
                <a:gd name="T5" fmla="*/ 34 h 45"/>
                <a:gd name="T6" fmla="*/ 11 w 11"/>
                <a:gd name="T7" fmla="*/ 22 h 45"/>
                <a:gd name="T8" fmla="*/ 10 w 11"/>
                <a:gd name="T9" fmla="*/ 10 h 45"/>
                <a:gd name="T10" fmla="*/ 10 w 11"/>
                <a:gd name="T11" fmla="*/ 0 h 45"/>
                <a:gd name="T12" fmla="*/ 1 w 11"/>
                <a:gd name="T13" fmla="*/ 0 h 45"/>
                <a:gd name="T14" fmla="*/ 1 w 11"/>
                <a:gd name="T15" fmla="*/ 10 h 45"/>
                <a:gd name="T16" fmla="*/ 2 w 11"/>
                <a:gd name="T17" fmla="*/ 22 h 45"/>
                <a:gd name="T18" fmla="*/ 2 w 11"/>
                <a:gd name="T19" fmla="*/ 34 h 45"/>
                <a:gd name="T20" fmla="*/ 0 w 11"/>
                <a:gd name="T21" fmla="*/ 41 h 45"/>
                <a:gd name="T22" fmla="*/ 0 w 11"/>
                <a:gd name="T23" fmla="*/ 42 h 45"/>
                <a:gd name="T24" fmla="*/ 7 w 11"/>
                <a:gd name="T25"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45">
                  <a:moveTo>
                    <a:pt x="7" y="44"/>
                  </a:moveTo>
                  <a:lnTo>
                    <a:pt x="7" y="45"/>
                  </a:lnTo>
                  <a:lnTo>
                    <a:pt x="9" y="34"/>
                  </a:lnTo>
                  <a:lnTo>
                    <a:pt x="11" y="22"/>
                  </a:lnTo>
                  <a:lnTo>
                    <a:pt x="10" y="10"/>
                  </a:lnTo>
                  <a:lnTo>
                    <a:pt x="10" y="0"/>
                  </a:lnTo>
                  <a:lnTo>
                    <a:pt x="1" y="0"/>
                  </a:lnTo>
                  <a:lnTo>
                    <a:pt x="1" y="10"/>
                  </a:lnTo>
                  <a:lnTo>
                    <a:pt x="2" y="22"/>
                  </a:lnTo>
                  <a:lnTo>
                    <a:pt x="2" y="34"/>
                  </a:lnTo>
                  <a:lnTo>
                    <a:pt x="0" y="41"/>
                  </a:lnTo>
                  <a:lnTo>
                    <a:pt x="0" y="42"/>
                  </a:lnTo>
                  <a:lnTo>
                    <a:pt x="7"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3" name="Freeform 737"/>
            <p:cNvSpPr>
              <a:spLocks noChangeAspect="1"/>
            </p:cNvSpPr>
            <p:nvPr/>
          </p:nvSpPr>
          <p:spPr bwMode="auto">
            <a:xfrm>
              <a:off x="1208" y="272"/>
              <a:ext cx="5" cy="29"/>
            </a:xfrm>
            <a:custGeom>
              <a:avLst/>
              <a:gdLst>
                <a:gd name="T0" fmla="*/ 11 w 11"/>
                <a:gd name="T1" fmla="*/ 56 h 57"/>
                <a:gd name="T2" fmla="*/ 11 w 11"/>
                <a:gd name="T3" fmla="*/ 54 h 57"/>
                <a:gd name="T4" fmla="*/ 8 w 11"/>
                <a:gd name="T5" fmla="*/ 40 h 57"/>
                <a:gd name="T6" fmla="*/ 10 w 11"/>
                <a:gd name="T7" fmla="*/ 24 h 57"/>
                <a:gd name="T8" fmla="*/ 10 w 11"/>
                <a:gd name="T9" fmla="*/ 9 h 57"/>
                <a:gd name="T10" fmla="*/ 11 w 11"/>
                <a:gd name="T11" fmla="*/ 2 h 57"/>
                <a:gd name="T12" fmla="*/ 4 w 11"/>
                <a:gd name="T13" fmla="*/ 0 h 57"/>
                <a:gd name="T14" fmla="*/ 3 w 11"/>
                <a:gd name="T15" fmla="*/ 9 h 57"/>
                <a:gd name="T16" fmla="*/ 0 w 11"/>
                <a:gd name="T17" fmla="*/ 24 h 57"/>
                <a:gd name="T18" fmla="*/ 2 w 11"/>
                <a:gd name="T19" fmla="*/ 40 h 57"/>
                <a:gd name="T20" fmla="*/ 4 w 11"/>
                <a:gd name="T21" fmla="*/ 54 h 57"/>
                <a:gd name="T22" fmla="*/ 4 w 11"/>
                <a:gd name="T23" fmla="*/ 52 h 57"/>
                <a:gd name="T24" fmla="*/ 4 w 11"/>
                <a:gd name="T25" fmla="*/ 54 h 57"/>
                <a:gd name="T26" fmla="*/ 5 w 11"/>
                <a:gd name="T27" fmla="*/ 56 h 57"/>
                <a:gd name="T28" fmla="*/ 7 w 11"/>
                <a:gd name="T29" fmla="*/ 57 h 57"/>
                <a:gd name="T30" fmla="*/ 10 w 11"/>
                <a:gd name="T31" fmla="*/ 56 h 57"/>
                <a:gd name="T32" fmla="*/ 11 w 11"/>
                <a:gd name="T33" fmla="*/ 54 h 57"/>
                <a:gd name="T34" fmla="*/ 11 w 11"/>
                <a:gd name="T35" fmla="*/ 5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57">
                  <a:moveTo>
                    <a:pt x="11" y="56"/>
                  </a:moveTo>
                  <a:lnTo>
                    <a:pt x="11" y="54"/>
                  </a:lnTo>
                  <a:lnTo>
                    <a:pt x="8" y="40"/>
                  </a:lnTo>
                  <a:lnTo>
                    <a:pt x="10" y="24"/>
                  </a:lnTo>
                  <a:lnTo>
                    <a:pt x="10" y="9"/>
                  </a:lnTo>
                  <a:lnTo>
                    <a:pt x="11" y="2"/>
                  </a:lnTo>
                  <a:lnTo>
                    <a:pt x="4" y="0"/>
                  </a:lnTo>
                  <a:lnTo>
                    <a:pt x="3" y="9"/>
                  </a:lnTo>
                  <a:lnTo>
                    <a:pt x="0" y="24"/>
                  </a:lnTo>
                  <a:lnTo>
                    <a:pt x="2" y="40"/>
                  </a:lnTo>
                  <a:lnTo>
                    <a:pt x="4" y="54"/>
                  </a:lnTo>
                  <a:lnTo>
                    <a:pt x="4" y="52"/>
                  </a:lnTo>
                  <a:lnTo>
                    <a:pt x="4" y="54"/>
                  </a:lnTo>
                  <a:lnTo>
                    <a:pt x="5" y="56"/>
                  </a:lnTo>
                  <a:lnTo>
                    <a:pt x="7" y="57"/>
                  </a:lnTo>
                  <a:lnTo>
                    <a:pt x="10" y="56"/>
                  </a:lnTo>
                  <a:lnTo>
                    <a:pt x="11" y="54"/>
                  </a:lnTo>
                  <a:lnTo>
                    <a:pt x="11"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4" name="Freeform 738"/>
            <p:cNvSpPr>
              <a:spLocks noChangeAspect="1"/>
            </p:cNvSpPr>
            <p:nvPr/>
          </p:nvSpPr>
          <p:spPr bwMode="auto">
            <a:xfrm>
              <a:off x="1194" y="298"/>
              <a:ext cx="19" cy="58"/>
            </a:xfrm>
            <a:custGeom>
              <a:avLst/>
              <a:gdLst>
                <a:gd name="T0" fmla="*/ 0 w 38"/>
                <a:gd name="T1" fmla="*/ 114 h 116"/>
                <a:gd name="T2" fmla="*/ 7 w 38"/>
                <a:gd name="T3" fmla="*/ 112 h 116"/>
                <a:gd name="T4" fmla="*/ 10 w 38"/>
                <a:gd name="T5" fmla="*/ 87 h 116"/>
                <a:gd name="T6" fmla="*/ 17 w 38"/>
                <a:gd name="T7" fmla="*/ 57 h 116"/>
                <a:gd name="T8" fmla="*/ 27 w 38"/>
                <a:gd name="T9" fmla="*/ 26 h 116"/>
                <a:gd name="T10" fmla="*/ 38 w 38"/>
                <a:gd name="T11" fmla="*/ 4 h 116"/>
                <a:gd name="T12" fmla="*/ 31 w 38"/>
                <a:gd name="T13" fmla="*/ 0 h 116"/>
                <a:gd name="T14" fmla="*/ 20 w 38"/>
                <a:gd name="T15" fmla="*/ 24 h 116"/>
                <a:gd name="T16" fmla="*/ 10 w 38"/>
                <a:gd name="T17" fmla="*/ 55 h 116"/>
                <a:gd name="T18" fmla="*/ 3 w 38"/>
                <a:gd name="T19" fmla="*/ 87 h 116"/>
                <a:gd name="T20" fmla="*/ 0 w 38"/>
                <a:gd name="T21" fmla="*/ 112 h 116"/>
                <a:gd name="T22" fmla="*/ 7 w 38"/>
                <a:gd name="T23" fmla="*/ 111 h 116"/>
                <a:gd name="T24" fmla="*/ 0 w 38"/>
                <a:gd name="T25" fmla="*/ 112 h 116"/>
                <a:gd name="T26" fmla="*/ 1 w 38"/>
                <a:gd name="T27" fmla="*/ 115 h 116"/>
                <a:gd name="T28" fmla="*/ 3 w 38"/>
                <a:gd name="T29" fmla="*/ 116 h 116"/>
                <a:gd name="T30" fmla="*/ 6 w 38"/>
                <a:gd name="T31" fmla="*/ 115 h 116"/>
                <a:gd name="T32" fmla="*/ 7 w 38"/>
                <a:gd name="T33" fmla="*/ 112 h 116"/>
                <a:gd name="T34" fmla="*/ 0 w 38"/>
                <a:gd name="T35"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116">
                  <a:moveTo>
                    <a:pt x="0" y="114"/>
                  </a:moveTo>
                  <a:lnTo>
                    <a:pt x="7" y="112"/>
                  </a:lnTo>
                  <a:lnTo>
                    <a:pt x="10" y="87"/>
                  </a:lnTo>
                  <a:lnTo>
                    <a:pt x="17" y="57"/>
                  </a:lnTo>
                  <a:lnTo>
                    <a:pt x="27" y="26"/>
                  </a:lnTo>
                  <a:lnTo>
                    <a:pt x="38" y="4"/>
                  </a:lnTo>
                  <a:lnTo>
                    <a:pt x="31" y="0"/>
                  </a:lnTo>
                  <a:lnTo>
                    <a:pt x="20" y="24"/>
                  </a:lnTo>
                  <a:lnTo>
                    <a:pt x="10" y="55"/>
                  </a:lnTo>
                  <a:lnTo>
                    <a:pt x="3" y="87"/>
                  </a:lnTo>
                  <a:lnTo>
                    <a:pt x="0" y="112"/>
                  </a:lnTo>
                  <a:lnTo>
                    <a:pt x="7" y="111"/>
                  </a:lnTo>
                  <a:lnTo>
                    <a:pt x="0" y="112"/>
                  </a:lnTo>
                  <a:lnTo>
                    <a:pt x="1" y="115"/>
                  </a:lnTo>
                  <a:lnTo>
                    <a:pt x="3" y="116"/>
                  </a:lnTo>
                  <a:lnTo>
                    <a:pt x="6" y="115"/>
                  </a:lnTo>
                  <a:lnTo>
                    <a:pt x="7" y="112"/>
                  </a:lnTo>
                  <a:lnTo>
                    <a:pt x="0"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5" name="Freeform 739"/>
            <p:cNvSpPr>
              <a:spLocks noChangeAspect="1"/>
            </p:cNvSpPr>
            <p:nvPr/>
          </p:nvSpPr>
          <p:spPr bwMode="auto">
            <a:xfrm>
              <a:off x="1192" y="342"/>
              <a:ext cx="6" cy="13"/>
            </a:xfrm>
            <a:custGeom>
              <a:avLst/>
              <a:gdLst>
                <a:gd name="T0" fmla="*/ 0 w 13"/>
                <a:gd name="T1" fmla="*/ 0 h 27"/>
                <a:gd name="T2" fmla="*/ 1 w 13"/>
                <a:gd name="T3" fmla="*/ 6 h 27"/>
                <a:gd name="T4" fmla="*/ 3 w 13"/>
                <a:gd name="T5" fmla="*/ 14 h 27"/>
                <a:gd name="T6" fmla="*/ 5 w 13"/>
                <a:gd name="T7" fmla="*/ 21 h 27"/>
                <a:gd name="T8" fmla="*/ 6 w 13"/>
                <a:gd name="T9" fmla="*/ 27 h 27"/>
                <a:gd name="T10" fmla="*/ 13 w 13"/>
                <a:gd name="T11" fmla="*/ 24 h 27"/>
                <a:gd name="T12" fmla="*/ 12 w 13"/>
                <a:gd name="T13" fmla="*/ 21 h 27"/>
                <a:gd name="T14" fmla="*/ 10 w 13"/>
                <a:gd name="T15" fmla="*/ 14 h 27"/>
                <a:gd name="T16" fmla="*/ 8 w 13"/>
                <a:gd name="T17" fmla="*/ 6 h 27"/>
                <a:gd name="T18" fmla="*/ 7 w 13"/>
                <a:gd name="T19" fmla="*/ 0 h 27"/>
                <a:gd name="T20" fmla="*/ 0 w 13"/>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7">
                  <a:moveTo>
                    <a:pt x="0" y="0"/>
                  </a:moveTo>
                  <a:lnTo>
                    <a:pt x="1" y="6"/>
                  </a:lnTo>
                  <a:lnTo>
                    <a:pt x="3" y="14"/>
                  </a:lnTo>
                  <a:lnTo>
                    <a:pt x="5" y="21"/>
                  </a:lnTo>
                  <a:lnTo>
                    <a:pt x="6" y="27"/>
                  </a:lnTo>
                  <a:lnTo>
                    <a:pt x="13" y="24"/>
                  </a:lnTo>
                  <a:lnTo>
                    <a:pt x="12" y="21"/>
                  </a:lnTo>
                  <a:lnTo>
                    <a:pt x="10" y="14"/>
                  </a:lnTo>
                  <a:lnTo>
                    <a:pt x="8" y="6"/>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6" name="Freeform 740"/>
            <p:cNvSpPr>
              <a:spLocks noChangeAspect="1"/>
            </p:cNvSpPr>
            <p:nvPr/>
          </p:nvSpPr>
          <p:spPr bwMode="auto">
            <a:xfrm>
              <a:off x="1192" y="340"/>
              <a:ext cx="3" cy="2"/>
            </a:xfrm>
            <a:custGeom>
              <a:avLst/>
              <a:gdLst>
                <a:gd name="T0" fmla="*/ 7 w 7"/>
                <a:gd name="T1" fmla="*/ 3 h 3"/>
                <a:gd name="T2" fmla="*/ 6 w 7"/>
                <a:gd name="T3" fmla="*/ 1 h 3"/>
                <a:gd name="T4" fmla="*/ 3 w 7"/>
                <a:gd name="T5" fmla="*/ 0 h 3"/>
                <a:gd name="T6" fmla="*/ 1 w 7"/>
                <a:gd name="T7" fmla="*/ 1 h 3"/>
                <a:gd name="T8" fmla="*/ 0 w 7"/>
                <a:gd name="T9" fmla="*/ 3 h 3"/>
                <a:gd name="T10" fmla="*/ 7 w 7"/>
                <a:gd name="T11" fmla="*/ 3 h 3"/>
              </a:gdLst>
              <a:ahLst/>
              <a:cxnLst>
                <a:cxn ang="0">
                  <a:pos x="T0" y="T1"/>
                </a:cxn>
                <a:cxn ang="0">
                  <a:pos x="T2" y="T3"/>
                </a:cxn>
                <a:cxn ang="0">
                  <a:pos x="T4" y="T5"/>
                </a:cxn>
                <a:cxn ang="0">
                  <a:pos x="T6" y="T7"/>
                </a:cxn>
                <a:cxn ang="0">
                  <a:pos x="T8" y="T9"/>
                </a:cxn>
                <a:cxn ang="0">
                  <a:pos x="T10" y="T11"/>
                </a:cxn>
              </a:cxnLst>
              <a:rect l="0" t="0" r="r" b="b"/>
              <a:pathLst>
                <a:path w="7" h="3">
                  <a:moveTo>
                    <a:pt x="7" y="3"/>
                  </a:moveTo>
                  <a:lnTo>
                    <a:pt x="6" y="1"/>
                  </a:lnTo>
                  <a:lnTo>
                    <a:pt x="3" y="0"/>
                  </a:lnTo>
                  <a:lnTo>
                    <a:pt x="1" y="1"/>
                  </a:lnTo>
                  <a:lnTo>
                    <a:pt x="0" y="3"/>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7" name="Freeform 741"/>
            <p:cNvSpPr>
              <a:spLocks noChangeAspect="1"/>
            </p:cNvSpPr>
            <p:nvPr/>
          </p:nvSpPr>
          <p:spPr bwMode="auto">
            <a:xfrm>
              <a:off x="1216" y="537"/>
              <a:ext cx="16" cy="2"/>
            </a:xfrm>
            <a:custGeom>
              <a:avLst/>
              <a:gdLst>
                <a:gd name="T0" fmla="*/ 32 w 32"/>
                <a:gd name="T1" fmla="*/ 0 h 5"/>
                <a:gd name="T2" fmla="*/ 24 w 32"/>
                <a:gd name="T3" fmla="*/ 4 h 5"/>
                <a:gd name="T4" fmla="*/ 16 w 32"/>
                <a:gd name="T5" fmla="*/ 5 h 5"/>
                <a:gd name="T6" fmla="*/ 8 w 32"/>
                <a:gd name="T7" fmla="*/ 5 h 5"/>
                <a:gd name="T8" fmla="*/ 0 w 32"/>
                <a:gd name="T9" fmla="*/ 3 h 5"/>
                <a:gd name="T10" fmla="*/ 32 w 32"/>
                <a:gd name="T11" fmla="*/ 0 h 5"/>
              </a:gdLst>
              <a:ahLst/>
              <a:cxnLst>
                <a:cxn ang="0">
                  <a:pos x="T0" y="T1"/>
                </a:cxn>
                <a:cxn ang="0">
                  <a:pos x="T2" y="T3"/>
                </a:cxn>
                <a:cxn ang="0">
                  <a:pos x="T4" y="T5"/>
                </a:cxn>
                <a:cxn ang="0">
                  <a:pos x="T6" y="T7"/>
                </a:cxn>
                <a:cxn ang="0">
                  <a:pos x="T8" y="T9"/>
                </a:cxn>
                <a:cxn ang="0">
                  <a:pos x="T10" y="T11"/>
                </a:cxn>
              </a:cxnLst>
              <a:rect l="0" t="0" r="r" b="b"/>
              <a:pathLst>
                <a:path w="32" h="5">
                  <a:moveTo>
                    <a:pt x="32" y="0"/>
                  </a:moveTo>
                  <a:lnTo>
                    <a:pt x="24" y="4"/>
                  </a:lnTo>
                  <a:lnTo>
                    <a:pt x="16" y="5"/>
                  </a:lnTo>
                  <a:lnTo>
                    <a:pt x="8" y="5"/>
                  </a:lnTo>
                  <a:lnTo>
                    <a:pt x="0" y="3"/>
                  </a:lnTo>
                  <a:lnTo>
                    <a:pt x="32" y="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8" name="Freeform 742"/>
            <p:cNvSpPr>
              <a:spLocks noChangeAspect="1"/>
            </p:cNvSpPr>
            <p:nvPr/>
          </p:nvSpPr>
          <p:spPr bwMode="auto">
            <a:xfrm>
              <a:off x="1232" y="535"/>
              <a:ext cx="2" cy="3"/>
            </a:xfrm>
            <a:custGeom>
              <a:avLst/>
              <a:gdLst>
                <a:gd name="T0" fmla="*/ 2 w 4"/>
                <a:gd name="T1" fmla="*/ 7 h 7"/>
                <a:gd name="T2" fmla="*/ 4 w 4"/>
                <a:gd name="T3" fmla="*/ 5 h 7"/>
                <a:gd name="T4" fmla="*/ 4 w 4"/>
                <a:gd name="T5" fmla="*/ 2 h 7"/>
                <a:gd name="T6" fmla="*/ 3 w 4"/>
                <a:gd name="T7" fmla="*/ 0 h 7"/>
                <a:gd name="T8" fmla="*/ 0 w 4"/>
                <a:gd name="T9" fmla="*/ 0 h 7"/>
                <a:gd name="T10" fmla="*/ 2 w 4"/>
                <a:gd name="T11" fmla="*/ 7 h 7"/>
              </a:gdLst>
              <a:ahLst/>
              <a:cxnLst>
                <a:cxn ang="0">
                  <a:pos x="T0" y="T1"/>
                </a:cxn>
                <a:cxn ang="0">
                  <a:pos x="T2" y="T3"/>
                </a:cxn>
                <a:cxn ang="0">
                  <a:pos x="T4" y="T5"/>
                </a:cxn>
                <a:cxn ang="0">
                  <a:pos x="T6" y="T7"/>
                </a:cxn>
                <a:cxn ang="0">
                  <a:pos x="T8" y="T9"/>
                </a:cxn>
                <a:cxn ang="0">
                  <a:pos x="T10" y="T11"/>
                </a:cxn>
              </a:cxnLst>
              <a:rect l="0" t="0" r="r" b="b"/>
              <a:pathLst>
                <a:path w="4" h="7">
                  <a:moveTo>
                    <a:pt x="2" y="7"/>
                  </a:moveTo>
                  <a:lnTo>
                    <a:pt x="4" y="5"/>
                  </a:lnTo>
                  <a:lnTo>
                    <a:pt x="4" y="2"/>
                  </a:lnTo>
                  <a:lnTo>
                    <a:pt x="3" y="0"/>
                  </a:lnTo>
                  <a:lnTo>
                    <a:pt x="0" y="0"/>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39" name="Freeform 743"/>
            <p:cNvSpPr>
              <a:spLocks noChangeAspect="1"/>
            </p:cNvSpPr>
            <p:nvPr/>
          </p:nvSpPr>
          <p:spPr bwMode="auto">
            <a:xfrm>
              <a:off x="1216" y="535"/>
              <a:ext cx="17" cy="6"/>
            </a:xfrm>
            <a:custGeom>
              <a:avLst/>
              <a:gdLst>
                <a:gd name="T0" fmla="*/ 0 w 35"/>
                <a:gd name="T1" fmla="*/ 9 h 11"/>
                <a:gd name="T2" fmla="*/ 10 w 35"/>
                <a:gd name="T3" fmla="*/ 11 h 11"/>
                <a:gd name="T4" fmla="*/ 18 w 35"/>
                <a:gd name="T5" fmla="*/ 11 h 11"/>
                <a:gd name="T6" fmla="*/ 27 w 35"/>
                <a:gd name="T7" fmla="*/ 10 h 11"/>
                <a:gd name="T8" fmla="*/ 35 w 35"/>
                <a:gd name="T9" fmla="*/ 7 h 11"/>
                <a:gd name="T10" fmla="*/ 33 w 35"/>
                <a:gd name="T11" fmla="*/ 0 h 11"/>
                <a:gd name="T12" fmla="*/ 25 w 35"/>
                <a:gd name="T13" fmla="*/ 3 h 11"/>
                <a:gd name="T14" fmla="*/ 18 w 35"/>
                <a:gd name="T15" fmla="*/ 5 h 11"/>
                <a:gd name="T16" fmla="*/ 10 w 35"/>
                <a:gd name="T17" fmla="*/ 5 h 11"/>
                <a:gd name="T18" fmla="*/ 3 w 35"/>
                <a:gd name="T19" fmla="*/ 2 h 11"/>
                <a:gd name="T20" fmla="*/ 0 w 35"/>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11">
                  <a:moveTo>
                    <a:pt x="0" y="9"/>
                  </a:moveTo>
                  <a:lnTo>
                    <a:pt x="10" y="11"/>
                  </a:lnTo>
                  <a:lnTo>
                    <a:pt x="18" y="11"/>
                  </a:lnTo>
                  <a:lnTo>
                    <a:pt x="27" y="10"/>
                  </a:lnTo>
                  <a:lnTo>
                    <a:pt x="35" y="7"/>
                  </a:lnTo>
                  <a:lnTo>
                    <a:pt x="33" y="0"/>
                  </a:lnTo>
                  <a:lnTo>
                    <a:pt x="25" y="3"/>
                  </a:lnTo>
                  <a:lnTo>
                    <a:pt x="18" y="5"/>
                  </a:lnTo>
                  <a:lnTo>
                    <a:pt x="10" y="5"/>
                  </a:lnTo>
                  <a:lnTo>
                    <a:pt x="3" y="2"/>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0" name="Freeform 744"/>
            <p:cNvSpPr>
              <a:spLocks noChangeAspect="1"/>
            </p:cNvSpPr>
            <p:nvPr/>
          </p:nvSpPr>
          <p:spPr bwMode="auto">
            <a:xfrm>
              <a:off x="1215" y="536"/>
              <a:ext cx="2" cy="4"/>
            </a:xfrm>
            <a:custGeom>
              <a:avLst/>
              <a:gdLst>
                <a:gd name="T0" fmla="*/ 5 w 5"/>
                <a:gd name="T1" fmla="*/ 0 h 7"/>
                <a:gd name="T2" fmla="*/ 1 w 5"/>
                <a:gd name="T3" fmla="*/ 0 h 7"/>
                <a:gd name="T4" fmla="*/ 0 w 5"/>
                <a:gd name="T5" fmla="*/ 3 h 7"/>
                <a:gd name="T6" fmla="*/ 0 w 5"/>
                <a:gd name="T7" fmla="*/ 5 h 7"/>
                <a:gd name="T8" fmla="*/ 2 w 5"/>
                <a:gd name="T9" fmla="*/ 7 h 7"/>
                <a:gd name="T10" fmla="*/ 5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5" y="0"/>
                  </a:moveTo>
                  <a:lnTo>
                    <a:pt x="1" y="0"/>
                  </a:lnTo>
                  <a:lnTo>
                    <a:pt x="0" y="3"/>
                  </a:lnTo>
                  <a:lnTo>
                    <a:pt x="0" y="5"/>
                  </a:lnTo>
                  <a:lnTo>
                    <a:pt x="2" y="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1" name="Freeform 745"/>
            <p:cNvSpPr>
              <a:spLocks noChangeAspect="1"/>
            </p:cNvSpPr>
            <p:nvPr/>
          </p:nvSpPr>
          <p:spPr bwMode="auto">
            <a:xfrm>
              <a:off x="890" y="744"/>
              <a:ext cx="30" cy="33"/>
            </a:xfrm>
            <a:custGeom>
              <a:avLst/>
              <a:gdLst>
                <a:gd name="T0" fmla="*/ 0 w 60"/>
                <a:gd name="T1" fmla="*/ 67 h 67"/>
                <a:gd name="T2" fmla="*/ 4 w 60"/>
                <a:gd name="T3" fmla="*/ 56 h 67"/>
                <a:gd name="T4" fmla="*/ 11 w 60"/>
                <a:gd name="T5" fmla="*/ 46 h 67"/>
                <a:gd name="T6" fmla="*/ 18 w 60"/>
                <a:gd name="T7" fmla="*/ 37 h 67"/>
                <a:gd name="T8" fmla="*/ 26 w 60"/>
                <a:gd name="T9" fmla="*/ 28 h 67"/>
                <a:gd name="T10" fmla="*/ 34 w 60"/>
                <a:gd name="T11" fmla="*/ 18 h 67"/>
                <a:gd name="T12" fmla="*/ 43 w 60"/>
                <a:gd name="T13" fmla="*/ 12 h 67"/>
                <a:gd name="T14" fmla="*/ 51 w 60"/>
                <a:gd name="T15" fmla="*/ 5 h 67"/>
                <a:gd name="T16" fmla="*/ 60 w 60"/>
                <a:gd name="T17" fmla="*/ 0 h 67"/>
                <a:gd name="T18" fmla="*/ 0 w 60"/>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7">
                  <a:moveTo>
                    <a:pt x="0" y="67"/>
                  </a:moveTo>
                  <a:lnTo>
                    <a:pt x="4" y="56"/>
                  </a:lnTo>
                  <a:lnTo>
                    <a:pt x="11" y="46"/>
                  </a:lnTo>
                  <a:lnTo>
                    <a:pt x="18" y="37"/>
                  </a:lnTo>
                  <a:lnTo>
                    <a:pt x="26" y="28"/>
                  </a:lnTo>
                  <a:lnTo>
                    <a:pt x="34" y="18"/>
                  </a:lnTo>
                  <a:lnTo>
                    <a:pt x="43" y="12"/>
                  </a:lnTo>
                  <a:lnTo>
                    <a:pt x="51" y="5"/>
                  </a:lnTo>
                  <a:lnTo>
                    <a:pt x="60" y="0"/>
                  </a:lnTo>
                  <a:lnTo>
                    <a:pt x="0" y="67"/>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2" name="Freeform 746"/>
            <p:cNvSpPr>
              <a:spLocks noChangeAspect="1"/>
            </p:cNvSpPr>
            <p:nvPr/>
          </p:nvSpPr>
          <p:spPr bwMode="auto">
            <a:xfrm>
              <a:off x="888" y="777"/>
              <a:ext cx="4" cy="2"/>
            </a:xfrm>
            <a:custGeom>
              <a:avLst/>
              <a:gdLst>
                <a:gd name="T0" fmla="*/ 0 w 7"/>
                <a:gd name="T1" fmla="*/ 0 h 4"/>
                <a:gd name="T2" fmla="*/ 0 w 7"/>
                <a:gd name="T3" fmla="*/ 3 h 4"/>
                <a:gd name="T4" fmla="*/ 3 w 7"/>
                <a:gd name="T5" fmla="*/ 4 h 4"/>
                <a:gd name="T6" fmla="*/ 6 w 7"/>
                <a:gd name="T7" fmla="*/ 4 h 4"/>
                <a:gd name="T8" fmla="*/ 7 w 7"/>
                <a:gd name="T9" fmla="*/ 2 h 4"/>
                <a:gd name="T10" fmla="*/ 0 w 7"/>
                <a:gd name="T11" fmla="*/ 0 h 4"/>
              </a:gdLst>
              <a:ahLst/>
              <a:cxnLst>
                <a:cxn ang="0">
                  <a:pos x="T0" y="T1"/>
                </a:cxn>
                <a:cxn ang="0">
                  <a:pos x="T2" y="T3"/>
                </a:cxn>
                <a:cxn ang="0">
                  <a:pos x="T4" y="T5"/>
                </a:cxn>
                <a:cxn ang="0">
                  <a:pos x="T6" y="T7"/>
                </a:cxn>
                <a:cxn ang="0">
                  <a:pos x="T8" y="T9"/>
                </a:cxn>
                <a:cxn ang="0">
                  <a:pos x="T10" y="T11"/>
                </a:cxn>
              </a:cxnLst>
              <a:rect l="0" t="0" r="r" b="b"/>
              <a:pathLst>
                <a:path w="7" h="4">
                  <a:moveTo>
                    <a:pt x="0" y="0"/>
                  </a:moveTo>
                  <a:lnTo>
                    <a:pt x="0" y="3"/>
                  </a:lnTo>
                  <a:lnTo>
                    <a:pt x="3" y="4"/>
                  </a:lnTo>
                  <a:lnTo>
                    <a:pt x="6" y="4"/>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3" name="Freeform 747"/>
            <p:cNvSpPr>
              <a:spLocks noChangeAspect="1"/>
            </p:cNvSpPr>
            <p:nvPr/>
          </p:nvSpPr>
          <p:spPr bwMode="auto">
            <a:xfrm>
              <a:off x="888" y="742"/>
              <a:ext cx="32" cy="36"/>
            </a:xfrm>
            <a:custGeom>
              <a:avLst/>
              <a:gdLst>
                <a:gd name="T0" fmla="*/ 62 w 65"/>
                <a:gd name="T1" fmla="*/ 0 h 71"/>
                <a:gd name="T2" fmla="*/ 53 w 65"/>
                <a:gd name="T3" fmla="*/ 4 h 71"/>
                <a:gd name="T4" fmla="*/ 45 w 65"/>
                <a:gd name="T5" fmla="*/ 11 h 71"/>
                <a:gd name="T6" fmla="*/ 36 w 65"/>
                <a:gd name="T7" fmla="*/ 19 h 71"/>
                <a:gd name="T8" fmla="*/ 27 w 65"/>
                <a:gd name="T9" fmla="*/ 28 h 71"/>
                <a:gd name="T10" fmla="*/ 19 w 65"/>
                <a:gd name="T11" fmla="*/ 38 h 71"/>
                <a:gd name="T12" fmla="*/ 12 w 65"/>
                <a:gd name="T13" fmla="*/ 47 h 71"/>
                <a:gd name="T14" fmla="*/ 5 w 65"/>
                <a:gd name="T15" fmla="*/ 58 h 71"/>
                <a:gd name="T16" fmla="*/ 0 w 65"/>
                <a:gd name="T17" fmla="*/ 69 h 71"/>
                <a:gd name="T18" fmla="*/ 7 w 65"/>
                <a:gd name="T19" fmla="*/ 71 h 71"/>
                <a:gd name="T20" fmla="*/ 12 w 65"/>
                <a:gd name="T21" fmla="*/ 61 h 71"/>
                <a:gd name="T22" fmla="*/ 19 w 65"/>
                <a:gd name="T23" fmla="*/ 51 h 71"/>
                <a:gd name="T24" fmla="*/ 26 w 65"/>
                <a:gd name="T25" fmla="*/ 42 h 71"/>
                <a:gd name="T26" fmla="*/ 34 w 65"/>
                <a:gd name="T27" fmla="*/ 33 h 71"/>
                <a:gd name="T28" fmla="*/ 41 w 65"/>
                <a:gd name="T29" fmla="*/ 24 h 71"/>
                <a:gd name="T30" fmla="*/ 50 w 65"/>
                <a:gd name="T31" fmla="*/ 18 h 71"/>
                <a:gd name="T32" fmla="*/ 58 w 65"/>
                <a:gd name="T33" fmla="*/ 11 h 71"/>
                <a:gd name="T34" fmla="*/ 65 w 65"/>
                <a:gd name="T35" fmla="*/ 7 h 71"/>
                <a:gd name="T36" fmla="*/ 62 w 65"/>
                <a:gd name="T3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 h="71">
                  <a:moveTo>
                    <a:pt x="62" y="0"/>
                  </a:moveTo>
                  <a:lnTo>
                    <a:pt x="53" y="4"/>
                  </a:lnTo>
                  <a:lnTo>
                    <a:pt x="45" y="11"/>
                  </a:lnTo>
                  <a:lnTo>
                    <a:pt x="36" y="19"/>
                  </a:lnTo>
                  <a:lnTo>
                    <a:pt x="27" y="28"/>
                  </a:lnTo>
                  <a:lnTo>
                    <a:pt x="19" y="38"/>
                  </a:lnTo>
                  <a:lnTo>
                    <a:pt x="12" y="47"/>
                  </a:lnTo>
                  <a:lnTo>
                    <a:pt x="5" y="58"/>
                  </a:lnTo>
                  <a:lnTo>
                    <a:pt x="0" y="69"/>
                  </a:lnTo>
                  <a:lnTo>
                    <a:pt x="7" y="71"/>
                  </a:lnTo>
                  <a:lnTo>
                    <a:pt x="12" y="61"/>
                  </a:lnTo>
                  <a:lnTo>
                    <a:pt x="19" y="51"/>
                  </a:lnTo>
                  <a:lnTo>
                    <a:pt x="26" y="42"/>
                  </a:lnTo>
                  <a:lnTo>
                    <a:pt x="34" y="33"/>
                  </a:lnTo>
                  <a:lnTo>
                    <a:pt x="41" y="24"/>
                  </a:lnTo>
                  <a:lnTo>
                    <a:pt x="50" y="18"/>
                  </a:lnTo>
                  <a:lnTo>
                    <a:pt x="58" y="11"/>
                  </a:lnTo>
                  <a:lnTo>
                    <a:pt x="65" y="7"/>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4" name="Freeform 748"/>
            <p:cNvSpPr>
              <a:spLocks noChangeAspect="1"/>
            </p:cNvSpPr>
            <p:nvPr/>
          </p:nvSpPr>
          <p:spPr bwMode="auto">
            <a:xfrm>
              <a:off x="919" y="742"/>
              <a:ext cx="2" cy="4"/>
            </a:xfrm>
            <a:custGeom>
              <a:avLst/>
              <a:gdLst>
                <a:gd name="T0" fmla="*/ 3 w 5"/>
                <a:gd name="T1" fmla="*/ 7 h 7"/>
                <a:gd name="T2" fmla="*/ 5 w 5"/>
                <a:gd name="T3" fmla="*/ 4 h 7"/>
                <a:gd name="T4" fmla="*/ 5 w 5"/>
                <a:gd name="T5" fmla="*/ 2 h 7"/>
                <a:gd name="T6" fmla="*/ 4 w 5"/>
                <a:gd name="T7" fmla="*/ 0 h 7"/>
                <a:gd name="T8" fmla="*/ 0 w 5"/>
                <a:gd name="T9" fmla="*/ 0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5" y="4"/>
                  </a:lnTo>
                  <a:lnTo>
                    <a:pt x="5" y="2"/>
                  </a:lnTo>
                  <a:lnTo>
                    <a:pt x="4" y="0"/>
                  </a:lnTo>
                  <a:lnTo>
                    <a:pt x="0"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5" name="Freeform 749"/>
            <p:cNvSpPr>
              <a:spLocks noChangeAspect="1"/>
            </p:cNvSpPr>
            <p:nvPr/>
          </p:nvSpPr>
          <p:spPr bwMode="auto">
            <a:xfrm>
              <a:off x="1236" y="265"/>
              <a:ext cx="2" cy="44"/>
            </a:xfrm>
            <a:custGeom>
              <a:avLst/>
              <a:gdLst>
                <a:gd name="T0" fmla="*/ 1 w 3"/>
                <a:gd name="T1" fmla="*/ 0 h 88"/>
                <a:gd name="T2" fmla="*/ 2 w 3"/>
                <a:gd name="T3" fmla="*/ 8 h 88"/>
                <a:gd name="T4" fmla="*/ 2 w 3"/>
                <a:gd name="T5" fmla="*/ 22 h 88"/>
                <a:gd name="T6" fmla="*/ 3 w 3"/>
                <a:gd name="T7" fmla="*/ 36 h 88"/>
                <a:gd name="T8" fmla="*/ 3 w 3"/>
                <a:gd name="T9" fmla="*/ 44 h 88"/>
                <a:gd name="T10" fmla="*/ 3 w 3"/>
                <a:gd name="T11" fmla="*/ 52 h 88"/>
                <a:gd name="T12" fmla="*/ 2 w 3"/>
                <a:gd name="T13" fmla="*/ 66 h 88"/>
                <a:gd name="T14" fmla="*/ 2 w 3"/>
                <a:gd name="T15" fmla="*/ 79 h 88"/>
                <a:gd name="T16" fmla="*/ 0 w 3"/>
                <a:gd name="T17" fmla="*/ 88 h 88"/>
                <a:gd name="T18" fmla="*/ 1 w 3"/>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8">
                  <a:moveTo>
                    <a:pt x="1" y="0"/>
                  </a:moveTo>
                  <a:lnTo>
                    <a:pt x="2" y="8"/>
                  </a:lnTo>
                  <a:lnTo>
                    <a:pt x="2" y="22"/>
                  </a:lnTo>
                  <a:lnTo>
                    <a:pt x="3" y="36"/>
                  </a:lnTo>
                  <a:lnTo>
                    <a:pt x="3" y="44"/>
                  </a:lnTo>
                  <a:lnTo>
                    <a:pt x="3" y="52"/>
                  </a:lnTo>
                  <a:lnTo>
                    <a:pt x="2" y="66"/>
                  </a:lnTo>
                  <a:lnTo>
                    <a:pt x="2" y="79"/>
                  </a:lnTo>
                  <a:lnTo>
                    <a:pt x="0" y="88"/>
                  </a:lnTo>
                  <a:lnTo>
                    <a:pt x="1" y="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6" name="Freeform 750"/>
            <p:cNvSpPr>
              <a:spLocks noChangeAspect="1"/>
            </p:cNvSpPr>
            <p:nvPr/>
          </p:nvSpPr>
          <p:spPr bwMode="auto">
            <a:xfrm>
              <a:off x="1235" y="264"/>
              <a:ext cx="4" cy="1"/>
            </a:xfrm>
            <a:custGeom>
              <a:avLst/>
              <a:gdLst>
                <a:gd name="T0" fmla="*/ 6 w 6"/>
                <a:gd name="T1" fmla="*/ 3 h 3"/>
                <a:gd name="T2" fmla="*/ 5 w 6"/>
                <a:gd name="T3" fmla="*/ 1 h 3"/>
                <a:gd name="T4" fmla="*/ 3 w 6"/>
                <a:gd name="T5" fmla="*/ 0 h 3"/>
                <a:gd name="T6" fmla="*/ 1 w 6"/>
                <a:gd name="T7" fmla="*/ 1 h 3"/>
                <a:gd name="T8" fmla="*/ 0 w 6"/>
                <a:gd name="T9" fmla="*/ 3 h 3"/>
                <a:gd name="T10" fmla="*/ 6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6" y="3"/>
                  </a:moveTo>
                  <a:lnTo>
                    <a:pt x="5" y="1"/>
                  </a:lnTo>
                  <a:lnTo>
                    <a:pt x="3" y="0"/>
                  </a:lnTo>
                  <a:lnTo>
                    <a:pt x="1" y="1"/>
                  </a:lnTo>
                  <a:lnTo>
                    <a:pt x="0" y="3"/>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7" name="Freeform 751"/>
            <p:cNvSpPr>
              <a:spLocks noChangeAspect="1"/>
            </p:cNvSpPr>
            <p:nvPr/>
          </p:nvSpPr>
          <p:spPr bwMode="auto">
            <a:xfrm>
              <a:off x="1235" y="265"/>
              <a:ext cx="5" cy="22"/>
            </a:xfrm>
            <a:custGeom>
              <a:avLst/>
              <a:gdLst>
                <a:gd name="T0" fmla="*/ 9 w 10"/>
                <a:gd name="T1" fmla="*/ 44 h 44"/>
                <a:gd name="T2" fmla="*/ 10 w 10"/>
                <a:gd name="T3" fmla="*/ 44 h 44"/>
                <a:gd name="T4" fmla="*/ 10 w 10"/>
                <a:gd name="T5" fmla="*/ 36 h 44"/>
                <a:gd name="T6" fmla="*/ 9 w 10"/>
                <a:gd name="T7" fmla="*/ 22 h 44"/>
                <a:gd name="T8" fmla="*/ 9 w 10"/>
                <a:gd name="T9" fmla="*/ 8 h 44"/>
                <a:gd name="T10" fmla="*/ 6 w 10"/>
                <a:gd name="T11" fmla="*/ 0 h 44"/>
                <a:gd name="T12" fmla="*/ 0 w 10"/>
                <a:gd name="T13" fmla="*/ 0 h 44"/>
                <a:gd name="T14" fmla="*/ 0 w 10"/>
                <a:gd name="T15" fmla="*/ 8 h 44"/>
                <a:gd name="T16" fmla="*/ 0 w 10"/>
                <a:gd name="T17" fmla="*/ 22 h 44"/>
                <a:gd name="T18" fmla="*/ 1 w 10"/>
                <a:gd name="T19" fmla="*/ 36 h 44"/>
                <a:gd name="T20" fmla="*/ 1 w 10"/>
                <a:gd name="T21" fmla="*/ 44 h 44"/>
                <a:gd name="T22" fmla="*/ 2 w 10"/>
                <a:gd name="T23" fmla="*/ 44 h 44"/>
                <a:gd name="T24" fmla="*/ 9 w 10"/>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44">
                  <a:moveTo>
                    <a:pt x="9" y="44"/>
                  </a:moveTo>
                  <a:lnTo>
                    <a:pt x="10" y="44"/>
                  </a:lnTo>
                  <a:lnTo>
                    <a:pt x="10" y="36"/>
                  </a:lnTo>
                  <a:lnTo>
                    <a:pt x="9" y="22"/>
                  </a:lnTo>
                  <a:lnTo>
                    <a:pt x="9" y="8"/>
                  </a:lnTo>
                  <a:lnTo>
                    <a:pt x="6" y="0"/>
                  </a:lnTo>
                  <a:lnTo>
                    <a:pt x="0" y="0"/>
                  </a:lnTo>
                  <a:lnTo>
                    <a:pt x="0" y="8"/>
                  </a:lnTo>
                  <a:lnTo>
                    <a:pt x="0" y="22"/>
                  </a:lnTo>
                  <a:lnTo>
                    <a:pt x="1" y="36"/>
                  </a:lnTo>
                  <a:lnTo>
                    <a:pt x="1" y="44"/>
                  </a:lnTo>
                  <a:lnTo>
                    <a:pt x="2" y="44"/>
                  </a:lnTo>
                  <a:lnTo>
                    <a:pt x="9"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8" name="Freeform 752"/>
            <p:cNvSpPr>
              <a:spLocks noChangeAspect="1"/>
            </p:cNvSpPr>
            <p:nvPr/>
          </p:nvSpPr>
          <p:spPr bwMode="auto">
            <a:xfrm>
              <a:off x="1235" y="287"/>
              <a:ext cx="5" cy="23"/>
            </a:xfrm>
            <a:custGeom>
              <a:avLst/>
              <a:gdLst>
                <a:gd name="T0" fmla="*/ 7 w 12"/>
                <a:gd name="T1" fmla="*/ 46 h 46"/>
                <a:gd name="T2" fmla="*/ 10 w 12"/>
                <a:gd name="T3" fmla="*/ 35 h 46"/>
                <a:gd name="T4" fmla="*/ 11 w 12"/>
                <a:gd name="T5" fmla="*/ 22 h 46"/>
                <a:gd name="T6" fmla="*/ 12 w 12"/>
                <a:gd name="T7" fmla="*/ 8 h 46"/>
                <a:gd name="T8" fmla="*/ 11 w 12"/>
                <a:gd name="T9" fmla="*/ 0 h 46"/>
                <a:gd name="T10" fmla="*/ 4 w 12"/>
                <a:gd name="T11" fmla="*/ 0 h 46"/>
                <a:gd name="T12" fmla="*/ 3 w 12"/>
                <a:gd name="T13" fmla="*/ 8 h 46"/>
                <a:gd name="T14" fmla="*/ 2 w 12"/>
                <a:gd name="T15" fmla="*/ 22 h 46"/>
                <a:gd name="T16" fmla="*/ 3 w 12"/>
                <a:gd name="T17" fmla="*/ 35 h 46"/>
                <a:gd name="T18" fmla="*/ 0 w 12"/>
                <a:gd name="T19" fmla="*/ 41 h 46"/>
                <a:gd name="T20" fmla="*/ 7 w 12"/>
                <a:gd name="T2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46">
                  <a:moveTo>
                    <a:pt x="7" y="46"/>
                  </a:moveTo>
                  <a:lnTo>
                    <a:pt x="10" y="35"/>
                  </a:lnTo>
                  <a:lnTo>
                    <a:pt x="11" y="22"/>
                  </a:lnTo>
                  <a:lnTo>
                    <a:pt x="12" y="8"/>
                  </a:lnTo>
                  <a:lnTo>
                    <a:pt x="11" y="0"/>
                  </a:lnTo>
                  <a:lnTo>
                    <a:pt x="4" y="0"/>
                  </a:lnTo>
                  <a:lnTo>
                    <a:pt x="3" y="8"/>
                  </a:lnTo>
                  <a:lnTo>
                    <a:pt x="2" y="22"/>
                  </a:lnTo>
                  <a:lnTo>
                    <a:pt x="3" y="35"/>
                  </a:lnTo>
                  <a:lnTo>
                    <a:pt x="0" y="41"/>
                  </a:lnTo>
                  <a:lnTo>
                    <a:pt x="7"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49" name="Freeform 753"/>
            <p:cNvSpPr>
              <a:spLocks noChangeAspect="1"/>
            </p:cNvSpPr>
            <p:nvPr/>
          </p:nvSpPr>
          <p:spPr bwMode="auto">
            <a:xfrm>
              <a:off x="1235" y="308"/>
              <a:ext cx="3" cy="4"/>
            </a:xfrm>
            <a:custGeom>
              <a:avLst/>
              <a:gdLst>
                <a:gd name="T0" fmla="*/ 0 w 7"/>
                <a:gd name="T1" fmla="*/ 0 h 7"/>
                <a:gd name="T2" fmla="*/ 0 w 7"/>
                <a:gd name="T3" fmla="*/ 4 h 7"/>
                <a:gd name="T4" fmla="*/ 3 w 7"/>
                <a:gd name="T5" fmla="*/ 6 h 7"/>
                <a:gd name="T6" fmla="*/ 5 w 7"/>
                <a:gd name="T7" fmla="*/ 7 h 7"/>
                <a:gd name="T8" fmla="*/ 7 w 7"/>
                <a:gd name="T9" fmla="*/ 5 h 7"/>
                <a:gd name="T10" fmla="*/ 0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0" y="0"/>
                  </a:moveTo>
                  <a:lnTo>
                    <a:pt x="0" y="4"/>
                  </a:lnTo>
                  <a:lnTo>
                    <a:pt x="3" y="6"/>
                  </a:lnTo>
                  <a:lnTo>
                    <a:pt x="5" y="7"/>
                  </a:lnTo>
                  <a:lnTo>
                    <a:pt x="7"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50" name="Freeform 754"/>
            <p:cNvSpPr>
              <a:spLocks noChangeAspect="1"/>
            </p:cNvSpPr>
            <p:nvPr/>
          </p:nvSpPr>
          <p:spPr bwMode="auto">
            <a:xfrm>
              <a:off x="1259" y="277"/>
              <a:ext cx="6" cy="37"/>
            </a:xfrm>
            <a:custGeom>
              <a:avLst/>
              <a:gdLst>
                <a:gd name="T0" fmla="*/ 0 w 11"/>
                <a:gd name="T1" fmla="*/ 0 h 74"/>
                <a:gd name="T2" fmla="*/ 2 w 11"/>
                <a:gd name="T3" fmla="*/ 14 h 74"/>
                <a:gd name="T4" fmla="*/ 4 w 11"/>
                <a:gd name="T5" fmla="*/ 32 h 74"/>
                <a:gd name="T6" fmla="*/ 7 w 11"/>
                <a:gd name="T7" fmla="*/ 50 h 74"/>
                <a:gd name="T8" fmla="*/ 9 w 11"/>
                <a:gd name="T9" fmla="*/ 59 h 74"/>
                <a:gd name="T10" fmla="*/ 10 w 11"/>
                <a:gd name="T11" fmla="*/ 63 h 74"/>
                <a:gd name="T12" fmla="*/ 11 w 11"/>
                <a:gd name="T13" fmla="*/ 68 h 74"/>
                <a:gd name="T14" fmla="*/ 11 w 11"/>
                <a:gd name="T15" fmla="*/ 71 h 74"/>
                <a:gd name="T16" fmla="*/ 11 w 11"/>
                <a:gd name="T17" fmla="*/ 74 h 74"/>
                <a:gd name="T18" fmla="*/ 0 w 1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4">
                  <a:moveTo>
                    <a:pt x="0" y="0"/>
                  </a:moveTo>
                  <a:lnTo>
                    <a:pt x="2" y="14"/>
                  </a:lnTo>
                  <a:lnTo>
                    <a:pt x="4" y="32"/>
                  </a:lnTo>
                  <a:lnTo>
                    <a:pt x="7" y="50"/>
                  </a:lnTo>
                  <a:lnTo>
                    <a:pt x="9" y="59"/>
                  </a:lnTo>
                  <a:lnTo>
                    <a:pt x="10" y="63"/>
                  </a:lnTo>
                  <a:lnTo>
                    <a:pt x="11" y="68"/>
                  </a:lnTo>
                  <a:lnTo>
                    <a:pt x="11" y="71"/>
                  </a:lnTo>
                  <a:lnTo>
                    <a:pt x="11" y="74"/>
                  </a:lnTo>
                  <a:lnTo>
                    <a:pt x="0" y="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51" name="Freeform 755"/>
            <p:cNvSpPr>
              <a:spLocks noChangeAspect="1"/>
            </p:cNvSpPr>
            <p:nvPr/>
          </p:nvSpPr>
          <p:spPr bwMode="auto">
            <a:xfrm>
              <a:off x="1258" y="275"/>
              <a:ext cx="3" cy="2"/>
            </a:xfrm>
            <a:custGeom>
              <a:avLst/>
              <a:gdLst>
                <a:gd name="T0" fmla="*/ 7 w 7"/>
                <a:gd name="T1" fmla="*/ 3 h 3"/>
                <a:gd name="T2" fmla="*/ 6 w 7"/>
                <a:gd name="T3" fmla="*/ 1 h 3"/>
                <a:gd name="T4" fmla="*/ 4 w 7"/>
                <a:gd name="T5" fmla="*/ 0 h 3"/>
                <a:gd name="T6" fmla="*/ 2 w 7"/>
                <a:gd name="T7" fmla="*/ 1 h 3"/>
                <a:gd name="T8" fmla="*/ 0 w 7"/>
                <a:gd name="T9" fmla="*/ 3 h 3"/>
                <a:gd name="T10" fmla="*/ 7 w 7"/>
                <a:gd name="T11" fmla="*/ 3 h 3"/>
              </a:gdLst>
              <a:ahLst/>
              <a:cxnLst>
                <a:cxn ang="0">
                  <a:pos x="T0" y="T1"/>
                </a:cxn>
                <a:cxn ang="0">
                  <a:pos x="T2" y="T3"/>
                </a:cxn>
                <a:cxn ang="0">
                  <a:pos x="T4" y="T5"/>
                </a:cxn>
                <a:cxn ang="0">
                  <a:pos x="T6" y="T7"/>
                </a:cxn>
                <a:cxn ang="0">
                  <a:pos x="T8" y="T9"/>
                </a:cxn>
                <a:cxn ang="0">
                  <a:pos x="T10" y="T11"/>
                </a:cxn>
              </a:cxnLst>
              <a:rect l="0" t="0" r="r" b="b"/>
              <a:pathLst>
                <a:path w="7" h="3">
                  <a:moveTo>
                    <a:pt x="7" y="3"/>
                  </a:moveTo>
                  <a:lnTo>
                    <a:pt x="6" y="1"/>
                  </a:lnTo>
                  <a:lnTo>
                    <a:pt x="4" y="0"/>
                  </a:lnTo>
                  <a:lnTo>
                    <a:pt x="2" y="1"/>
                  </a:lnTo>
                  <a:lnTo>
                    <a:pt x="0" y="3"/>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52" name="Freeform 756"/>
            <p:cNvSpPr>
              <a:spLocks noChangeAspect="1"/>
            </p:cNvSpPr>
            <p:nvPr/>
          </p:nvSpPr>
          <p:spPr bwMode="auto">
            <a:xfrm>
              <a:off x="1258" y="277"/>
              <a:ext cx="8" cy="30"/>
            </a:xfrm>
            <a:custGeom>
              <a:avLst/>
              <a:gdLst>
                <a:gd name="T0" fmla="*/ 17 w 17"/>
                <a:gd name="T1" fmla="*/ 58 h 60"/>
                <a:gd name="T2" fmla="*/ 17 w 17"/>
                <a:gd name="T3" fmla="*/ 58 h 60"/>
                <a:gd name="T4" fmla="*/ 14 w 17"/>
                <a:gd name="T5" fmla="*/ 50 h 60"/>
                <a:gd name="T6" fmla="*/ 12 w 17"/>
                <a:gd name="T7" fmla="*/ 32 h 60"/>
                <a:gd name="T8" fmla="*/ 10 w 17"/>
                <a:gd name="T9" fmla="*/ 14 h 60"/>
                <a:gd name="T10" fmla="*/ 7 w 17"/>
                <a:gd name="T11" fmla="*/ 0 h 60"/>
                <a:gd name="T12" fmla="*/ 0 w 17"/>
                <a:gd name="T13" fmla="*/ 0 h 60"/>
                <a:gd name="T14" fmla="*/ 3 w 17"/>
                <a:gd name="T15" fmla="*/ 14 h 60"/>
                <a:gd name="T16" fmla="*/ 5 w 17"/>
                <a:gd name="T17" fmla="*/ 32 h 60"/>
                <a:gd name="T18" fmla="*/ 7 w 17"/>
                <a:gd name="T19" fmla="*/ 50 h 60"/>
                <a:gd name="T20" fmla="*/ 10 w 17"/>
                <a:gd name="T21" fmla="*/ 60 h 60"/>
                <a:gd name="T22" fmla="*/ 10 w 17"/>
                <a:gd name="T23" fmla="*/ 60 h 60"/>
                <a:gd name="T24" fmla="*/ 17 w 17"/>
                <a:gd name="T25"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60">
                  <a:moveTo>
                    <a:pt x="17" y="58"/>
                  </a:moveTo>
                  <a:lnTo>
                    <a:pt x="17" y="58"/>
                  </a:lnTo>
                  <a:lnTo>
                    <a:pt x="14" y="50"/>
                  </a:lnTo>
                  <a:lnTo>
                    <a:pt x="12" y="32"/>
                  </a:lnTo>
                  <a:lnTo>
                    <a:pt x="10" y="14"/>
                  </a:lnTo>
                  <a:lnTo>
                    <a:pt x="7" y="0"/>
                  </a:lnTo>
                  <a:lnTo>
                    <a:pt x="0" y="0"/>
                  </a:lnTo>
                  <a:lnTo>
                    <a:pt x="3" y="14"/>
                  </a:lnTo>
                  <a:lnTo>
                    <a:pt x="5" y="32"/>
                  </a:lnTo>
                  <a:lnTo>
                    <a:pt x="7" y="50"/>
                  </a:lnTo>
                  <a:lnTo>
                    <a:pt x="10" y="60"/>
                  </a:lnTo>
                  <a:lnTo>
                    <a:pt x="10" y="60"/>
                  </a:lnTo>
                  <a:lnTo>
                    <a:pt x="17"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53" name="Freeform 757"/>
            <p:cNvSpPr>
              <a:spLocks noChangeAspect="1"/>
            </p:cNvSpPr>
            <p:nvPr/>
          </p:nvSpPr>
          <p:spPr bwMode="auto">
            <a:xfrm>
              <a:off x="1262" y="306"/>
              <a:ext cx="6" cy="8"/>
            </a:xfrm>
            <a:custGeom>
              <a:avLst/>
              <a:gdLst>
                <a:gd name="T0" fmla="*/ 10 w 10"/>
                <a:gd name="T1" fmla="*/ 16 h 16"/>
                <a:gd name="T2" fmla="*/ 10 w 10"/>
                <a:gd name="T3" fmla="*/ 13 h 16"/>
                <a:gd name="T4" fmla="*/ 9 w 10"/>
                <a:gd name="T5" fmla="*/ 10 h 16"/>
                <a:gd name="T6" fmla="*/ 8 w 10"/>
                <a:gd name="T7" fmla="*/ 5 h 16"/>
                <a:gd name="T8" fmla="*/ 7 w 10"/>
                <a:gd name="T9" fmla="*/ 0 h 16"/>
                <a:gd name="T10" fmla="*/ 0 w 10"/>
                <a:gd name="T11" fmla="*/ 2 h 16"/>
                <a:gd name="T12" fmla="*/ 1 w 10"/>
                <a:gd name="T13" fmla="*/ 5 h 16"/>
                <a:gd name="T14" fmla="*/ 2 w 10"/>
                <a:gd name="T15" fmla="*/ 10 h 16"/>
                <a:gd name="T16" fmla="*/ 1 w 10"/>
                <a:gd name="T17" fmla="*/ 13 h 16"/>
                <a:gd name="T18" fmla="*/ 1 w 10"/>
                <a:gd name="T19" fmla="*/ 16 h 16"/>
                <a:gd name="T20" fmla="*/ 10 w 10"/>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10" y="16"/>
                  </a:moveTo>
                  <a:lnTo>
                    <a:pt x="10" y="13"/>
                  </a:lnTo>
                  <a:lnTo>
                    <a:pt x="9" y="10"/>
                  </a:lnTo>
                  <a:lnTo>
                    <a:pt x="8" y="5"/>
                  </a:lnTo>
                  <a:lnTo>
                    <a:pt x="7" y="0"/>
                  </a:lnTo>
                  <a:lnTo>
                    <a:pt x="0" y="2"/>
                  </a:lnTo>
                  <a:lnTo>
                    <a:pt x="1" y="5"/>
                  </a:lnTo>
                  <a:lnTo>
                    <a:pt x="2" y="10"/>
                  </a:lnTo>
                  <a:lnTo>
                    <a:pt x="1" y="13"/>
                  </a:lnTo>
                  <a:lnTo>
                    <a:pt x="1" y="16"/>
                  </a:lnTo>
                  <a:lnTo>
                    <a:pt x="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54" name="Freeform 758"/>
            <p:cNvSpPr>
              <a:spLocks noChangeAspect="1"/>
            </p:cNvSpPr>
            <p:nvPr/>
          </p:nvSpPr>
          <p:spPr bwMode="auto">
            <a:xfrm>
              <a:off x="1263" y="314"/>
              <a:ext cx="5" cy="2"/>
            </a:xfrm>
            <a:custGeom>
              <a:avLst/>
              <a:gdLst>
                <a:gd name="T0" fmla="*/ 0 w 9"/>
                <a:gd name="T1" fmla="*/ 0 h 4"/>
                <a:gd name="T2" fmla="*/ 1 w 9"/>
                <a:gd name="T3" fmla="*/ 3 h 4"/>
                <a:gd name="T4" fmla="*/ 4 w 9"/>
                <a:gd name="T5" fmla="*/ 4 h 4"/>
                <a:gd name="T6" fmla="*/ 8 w 9"/>
                <a:gd name="T7" fmla="*/ 3 h 4"/>
                <a:gd name="T8" fmla="*/ 9 w 9"/>
                <a:gd name="T9" fmla="*/ 0 h 4"/>
                <a:gd name="T10" fmla="*/ 0 w 9"/>
                <a:gd name="T11" fmla="*/ 0 h 4"/>
              </a:gdLst>
              <a:ahLst/>
              <a:cxnLst>
                <a:cxn ang="0">
                  <a:pos x="T0" y="T1"/>
                </a:cxn>
                <a:cxn ang="0">
                  <a:pos x="T2" y="T3"/>
                </a:cxn>
                <a:cxn ang="0">
                  <a:pos x="T4" y="T5"/>
                </a:cxn>
                <a:cxn ang="0">
                  <a:pos x="T6" y="T7"/>
                </a:cxn>
                <a:cxn ang="0">
                  <a:pos x="T8" y="T9"/>
                </a:cxn>
                <a:cxn ang="0">
                  <a:pos x="T10" y="T11"/>
                </a:cxn>
              </a:cxnLst>
              <a:rect l="0" t="0" r="r" b="b"/>
              <a:pathLst>
                <a:path w="9" h="4">
                  <a:moveTo>
                    <a:pt x="0" y="0"/>
                  </a:moveTo>
                  <a:lnTo>
                    <a:pt x="1" y="3"/>
                  </a:lnTo>
                  <a:lnTo>
                    <a:pt x="4" y="4"/>
                  </a:lnTo>
                  <a:lnTo>
                    <a:pt x="8" y="3"/>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55" name="Freeform 759"/>
            <p:cNvSpPr>
              <a:spLocks noChangeAspect="1"/>
            </p:cNvSpPr>
            <p:nvPr/>
          </p:nvSpPr>
          <p:spPr bwMode="auto">
            <a:xfrm>
              <a:off x="1288" y="311"/>
              <a:ext cx="1" cy="11"/>
            </a:xfrm>
            <a:custGeom>
              <a:avLst/>
              <a:gdLst>
                <a:gd name="T0" fmla="*/ 2 w 2"/>
                <a:gd name="T1" fmla="*/ 0 h 22"/>
                <a:gd name="T2" fmla="*/ 2 w 2"/>
                <a:gd name="T3" fmla="*/ 5 h 22"/>
                <a:gd name="T4" fmla="*/ 2 w 2"/>
                <a:gd name="T5" fmla="*/ 11 h 22"/>
                <a:gd name="T6" fmla="*/ 2 w 2"/>
                <a:gd name="T7" fmla="*/ 18 h 22"/>
                <a:gd name="T8" fmla="*/ 0 w 2"/>
                <a:gd name="T9" fmla="*/ 22 h 22"/>
                <a:gd name="T10" fmla="*/ 2 w 2"/>
                <a:gd name="T11" fmla="*/ 0 h 22"/>
              </a:gdLst>
              <a:ahLst/>
              <a:cxnLst>
                <a:cxn ang="0">
                  <a:pos x="T0" y="T1"/>
                </a:cxn>
                <a:cxn ang="0">
                  <a:pos x="T2" y="T3"/>
                </a:cxn>
                <a:cxn ang="0">
                  <a:pos x="T4" y="T5"/>
                </a:cxn>
                <a:cxn ang="0">
                  <a:pos x="T6" y="T7"/>
                </a:cxn>
                <a:cxn ang="0">
                  <a:pos x="T8" y="T9"/>
                </a:cxn>
                <a:cxn ang="0">
                  <a:pos x="T10" y="T11"/>
                </a:cxn>
              </a:cxnLst>
              <a:rect l="0" t="0" r="r" b="b"/>
              <a:pathLst>
                <a:path w="2" h="22">
                  <a:moveTo>
                    <a:pt x="2" y="0"/>
                  </a:moveTo>
                  <a:lnTo>
                    <a:pt x="2" y="5"/>
                  </a:lnTo>
                  <a:lnTo>
                    <a:pt x="2" y="11"/>
                  </a:lnTo>
                  <a:lnTo>
                    <a:pt x="2" y="18"/>
                  </a:lnTo>
                  <a:lnTo>
                    <a:pt x="0" y="22"/>
                  </a:lnTo>
                  <a:lnTo>
                    <a:pt x="2" y="0"/>
                  </a:lnTo>
                  <a:close/>
                </a:path>
              </a:pathLst>
            </a:custGeom>
            <a:solidFill>
              <a:srgbClr val="8C1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56" name="Freeform 760"/>
            <p:cNvSpPr>
              <a:spLocks noChangeAspect="1"/>
            </p:cNvSpPr>
            <p:nvPr/>
          </p:nvSpPr>
          <p:spPr bwMode="auto">
            <a:xfrm>
              <a:off x="1287" y="309"/>
              <a:ext cx="4" cy="2"/>
            </a:xfrm>
            <a:custGeom>
              <a:avLst/>
              <a:gdLst>
                <a:gd name="T0" fmla="*/ 7 w 7"/>
                <a:gd name="T1" fmla="*/ 3 h 3"/>
                <a:gd name="T2" fmla="*/ 6 w 7"/>
                <a:gd name="T3" fmla="*/ 1 h 3"/>
                <a:gd name="T4" fmla="*/ 4 w 7"/>
                <a:gd name="T5" fmla="*/ 0 h 3"/>
                <a:gd name="T6" fmla="*/ 1 w 7"/>
                <a:gd name="T7" fmla="*/ 1 h 3"/>
                <a:gd name="T8" fmla="*/ 0 w 7"/>
                <a:gd name="T9" fmla="*/ 3 h 3"/>
                <a:gd name="T10" fmla="*/ 7 w 7"/>
                <a:gd name="T11" fmla="*/ 3 h 3"/>
              </a:gdLst>
              <a:ahLst/>
              <a:cxnLst>
                <a:cxn ang="0">
                  <a:pos x="T0" y="T1"/>
                </a:cxn>
                <a:cxn ang="0">
                  <a:pos x="T2" y="T3"/>
                </a:cxn>
                <a:cxn ang="0">
                  <a:pos x="T4" y="T5"/>
                </a:cxn>
                <a:cxn ang="0">
                  <a:pos x="T6" y="T7"/>
                </a:cxn>
                <a:cxn ang="0">
                  <a:pos x="T8" y="T9"/>
                </a:cxn>
                <a:cxn ang="0">
                  <a:pos x="T10" y="T11"/>
                </a:cxn>
              </a:cxnLst>
              <a:rect l="0" t="0" r="r" b="b"/>
              <a:pathLst>
                <a:path w="7" h="3">
                  <a:moveTo>
                    <a:pt x="7" y="3"/>
                  </a:moveTo>
                  <a:lnTo>
                    <a:pt x="6" y="1"/>
                  </a:lnTo>
                  <a:lnTo>
                    <a:pt x="4" y="0"/>
                  </a:lnTo>
                  <a:lnTo>
                    <a:pt x="1" y="1"/>
                  </a:lnTo>
                  <a:lnTo>
                    <a:pt x="0" y="3"/>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57" name="Freeform 761"/>
            <p:cNvSpPr>
              <a:spLocks noChangeAspect="1"/>
            </p:cNvSpPr>
            <p:nvPr/>
          </p:nvSpPr>
          <p:spPr bwMode="auto">
            <a:xfrm>
              <a:off x="1286" y="311"/>
              <a:ext cx="5" cy="11"/>
            </a:xfrm>
            <a:custGeom>
              <a:avLst/>
              <a:gdLst>
                <a:gd name="T0" fmla="*/ 7 w 9"/>
                <a:gd name="T1" fmla="*/ 23 h 23"/>
                <a:gd name="T2" fmla="*/ 8 w 9"/>
                <a:gd name="T3" fmla="*/ 18 h 23"/>
                <a:gd name="T4" fmla="*/ 9 w 9"/>
                <a:gd name="T5" fmla="*/ 11 h 23"/>
                <a:gd name="T6" fmla="*/ 9 w 9"/>
                <a:gd name="T7" fmla="*/ 5 h 23"/>
                <a:gd name="T8" fmla="*/ 8 w 9"/>
                <a:gd name="T9" fmla="*/ 0 h 23"/>
                <a:gd name="T10" fmla="*/ 1 w 9"/>
                <a:gd name="T11" fmla="*/ 0 h 23"/>
                <a:gd name="T12" fmla="*/ 0 w 9"/>
                <a:gd name="T13" fmla="*/ 5 h 23"/>
                <a:gd name="T14" fmla="*/ 0 w 9"/>
                <a:gd name="T15" fmla="*/ 11 h 23"/>
                <a:gd name="T16" fmla="*/ 1 w 9"/>
                <a:gd name="T17" fmla="*/ 18 h 23"/>
                <a:gd name="T18" fmla="*/ 0 w 9"/>
                <a:gd name="T19" fmla="*/ 21 h 23"/>
                <a:gd name="T20" fmla="*/ 7 w 9"/>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23">
                  <a:moveTo>
                    <a:pt x="7" y="23"/>
                  </a:moveTo>
                  <a:lnTo>
                    <a:pt x="8" y="18"/>
                  </a:lnTo>
                  <a:lnTo>
                    <a:pt x="9" y="11"/>
                  </a:lnTo>
                  <a:lnTo>
                    <a:pt x="9" y="5"/>
                  </a:lnTo>
                  <a:lnTo>
                    <a:pt x="8" y="0"/>
                  </a:lnTo>
                  <a:lnTo>
                    <a:pt x="1" y="0"/>
                  </a:lnTo>
                  <a:lnTo>
                    <a:pt x="0" y="5"/>
                  </a:lnTo>
                  <a:lnTo>
                    <a:pt x="0" y="11"/>
                  </a:lnTo>
                  <a:lnTo>
                    <a:pt x="1" y="18"/>
                  </a:lnTo>
                  <a:lnTo>
                    <a:pt x="0" y="21"/>
                  </a:lnTo>
                  <a:lnTo>
                    <a:pt x="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60858" name="Freeform 762"/>
            <p:cNvSpPr>
              <a:spLocks noChangeAspect="1"/>
            </p:cNvSpPr>
            <p:nvPr/>
          </p:nvSpPr>
          <p:spPr bwMode="auto">
            <a:xfrm>
              <a:off x="1286" y="321"/>
              <a:ext cx="4" cy="3"/>
            </a:xfrm>
            <a:custGeom>
              <a:avLst/>
              <a:gdLst>
                <a:gd name="T0" fmla="*/ 0 w 7"/>
                <a:gd name="T1" fmla="*/ 0 h 4"/>
                <a:gd name="T2" fmla="*/ 0 w 7"/>
                <a:gd name="T3" fmla="*/ 3 h 4"/>
                <a:gd name="T4" fmla="*/ 2 w 7"/>
                <a:gd name="T5" fmla="*/ 4 h 4"/>
                <a:gd name="T6" fmla="*/ 6 w 7"/>
                <a:gd name="T7" fmla="*/ 4 h 4"/>
                <a:gd name="T8" fmla="*/ 7 w 7"/>
                <a:gd name="T9" fmla="*/ 2 h 4"/>
                <a:gd name="T10" fmla="*/ 0 w 7"/>
                <a:gd name="T11" fmla="*/ 0 h 4"/>
              </a:gdLst>
              <a:ahLst/>
              <a:cxnLst>
                <a:cxn ang="0">
                  <a:pos x="T0" y="T1"/>
                </a:cxn>
                <a:cxn ang="0">
                  <a:pos x="T2" y="T3"/>
                </a:cxn>
                <a:cxn ang="0">
                  <a:pos x="T4" y="T5"/>
                </a:cxn>
                <a:cxn ang="0">
                  <a:pos x="T6" y="T7"/>
                </a:cxn>
                <a:cxn ang="0">
                  <a:pos x="T8" y="T9"/>
                </a:cxn>
                <a:cxn ang="0">
                  <a:pos x="T10" y="T11"/>
                </a:cxn>
              </a:cxnLst>
              <a:rect l="0" t="0" r="r" b="b"/>
              <a:pathLst>
                <a:path w="7" h="4">
                  <a:moveTo>
                    <a:pt x="0" y="0"/>
                  </a:moveTo>
                  <a:lnTo>
                    <a:pt x="0" y="3"/>
                  </a:lnTo>
                  <a:lnTo>
                    <a:pt x="2" y="4"/>
                  </a:lnTo>
                  <a:lnTo>
                    <a:pt x="6" y="4"/>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260859" name="AutoShape 763"/>
          <p:cNvSpPr>
            <a:spLocks noChangeArrowheads="1"/>
          </p:cNvSpPr>
          <p:nvPr/>
        </p:nvSpPr>
        <p:spPr bwMode="auto">
          <a:xfrm>
            <a:off x="6611938" y="3657600"/>
            <a:ext cx="2052637" cy="762000"/>
          </a:xfrm>
          <a:prstGeom prst="can">
            <a:avLst>
              <a:gd name="adj" fmla="val 25000"/>
            </a:avLst>
          </a:prstGeom>
          <a:solidFill>
            <a:srgbClr val="FFECD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Central source</a:t>
            </a:r>
          </a:p>
          <a:p>
            <a:pPr algn="ctr"/>
            <a:r>
              <a:rPr lang="en-US" altLang="en-US" sz="1800" b="0">
                <a:latin typeface="Times" panose="02020603050405020304" pitchFamily="18" charset="0"/>
              </a:rPr>
              <a:t>code archive</a:t>
            </a:r>
            <a:endParaRPr lang="en-US" altLang="en-US" sz="1800">
              <a:latin typeface="Times" panose="02020603050405020304" pitchFamily="18" charset="0"/>
            </a:endParaRPr>
          </a:p>
        </p:txBody>
      </p:sp>
      <p:sp>
        <p:nvSpPr>
          <p:cNvPr id="260860" name="Line 764"/>
          <p:cNvSpPr>
            <a:spLocks noChangeShapeType="1"/>
          </p:cNvSpPr>
          <p:nvPr/>
        </p:nvSpPr>
        <p:spPr bwMode="auto">
          <a:xfrm flipH="1">
            <a:off x="6969125" y="4419600"/>
            <a:ext cx="458788" cy="914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60861" name="Line 765"/>
          <p:cNvSpPr>
            <a:spLocks noChangeShapeType="1"/>
          </p:cNvSpPr>
          <p:nvPr/>
        </p:nvSpPr>
        <p:spPr bwMode="auto">
          <a:xfrm>
            <a:off x="7764463" y="4419600"/>
            <a:ext cx="900112" cy="914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60862" name="Line 766"/>
          <p:cNvSpPr>
            <a:spLocks noChangeShapeType="1"/>
          </p:cNvSpPr>
          <p:nvPr/>
        </p:nvSpPr>
        <p:spPr bwMode="auto">
          <a:xfrm flipH="1">
            <a:off x="7921625" y="2651125"/>
            <a:ext cx="330200" cy="10064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60863" name="Line 767"/>
          <p:cNvSpPr>
            <a:spLocks noChangeShapeType="1"/>
          </p:cNvSpPr>
          <p:nvPr/>
        </p:nvSpPr>
        <p:spPr bwMode="auto">
          <a:xfrm>
            <a:off x="7008813" y="2698750"/>
            <a:ext cx="419100" cy="9588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60864" name="AutoShape 768"/>
          <p:cNvSpPr>
            <a:spLocks noChangeArrowheads="1"/>
          </p:cNvSpPr>
          <p:nvPr/>
        </p:nvSpPr>
        <p:spPr bwMode="auto">
          <a:xfrm>
            <a:off x="7015163" y="4648200"/>
            <a:ext cx="1517650" cy="304800"/>
          </a:xfrm>
          <a:prstGeom prst="roundRect">
            <a:avLst>
              <a:gd name="adj" fmla="val 16667"/>
            </a:avLst>
          </a:prstGeom>
          <a:solidFill>
            <a:srgbClr val="6699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a:latin typeface="Times" panose="02020603050405020304" pitchFamily="18" charset="0"/>
              </a:rPr>
              <a:t>Release</a:t>
            </a:r>
          </a:p>
        </p:txBody>
      </p:sp>
      <p:sp>
        <p:nvSpPr>
          <p:cNvPr id="260865" name="AutoShape 769"/>
          <p:cNvSpPr>
            <a:spLocks noChangeArrowheads="1"/>
          </p:cNvSpPr>
          <p:nvPr/>
        </p:nvSpPr>
        <p:spPr bwMode="auto">
          <a:xfrm>
            <a:off x="6927850" y="3124200"/>
            <a:ext cx="1519238" cy="304800"/>
          </a:xfrm>
          <a:prstGeom prst="roundRect">
            <a:avLst>
              <a:gd name="adj" fmla="val 16667"/>
            </a:avLst>
          </a:prstGeom>
          <a:solidFill>
            <a:srgbClr val="6699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a:latin typeface="Times" panose="02020603050405020304" pitchFamily="18" charset="0"/>
              </a:rPr>
              <a:t>Promotion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8" name="Text Box 10"/>
          <p:cNvSpPr txBox="1">
            <a:spLocks noChangeArrowheads="1"/>
          </p:cNvSpPr>
          <p:nvPr/>
        </p:nvSpPr>
        <p:spPr bwMode="auto">
          <a:xfrm>
            <a:off x="9091613" y="3979863"/>
            <a:ext cx="5810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spAutoFit/>
          </a:bodyPr>
          <a:lstStyle/>
          <a:p>
            <a:pPr algn="ctr">
              <a:spcBef>
                <a:spcPct val="50000"/>
              </a:spcBef>
            </a:pPr>
            <a:r>
              <a:rPr lang="en-US" altLang="en-US" sz="1800">
                <a:latin typeface="Times" panose="02020603050405020304" pitchFamily="18" charset="0"/>
              </a:rPr>
              <a:t>. . . .</a:t>
            </a:r>
          </a:p>
        </p:txBody>
      </p:sp>
      <p:grpSp>
        <p:nvGrpSpPr>
          <p:cNvPr id="278559" name="Group 31"/>
          <p:cNvGrpSpPr>
            <a:grpSpLocks/>
          </p:cNvGrpSpPr>
          <p:nvPr/>
        </p:nvGrpSpPr>
        <p:grpSpPr bwMode="auto">
          <a:xfrm>
            <a:off x="7567613" y="768350"/>
            <a:ext cx="2128837" cy="1503363"/>
            <a:chOff x="4402" y="584"/>
            <a:chExt cx="1238" cy="947"/>
          </a:xfrm>
        </p:grpSpPr>
        <p:sp>
          <p:nvSpPr>
            <p:cNvPr id="278560" name="Rectangle 32"/>
            <p:cNvSpPr>
              <a:spLocks noChangeArrowheads="1"/>
            </p:cNvSpPr>
            <p:nvPr/>
          </p:nvSpPr>
          <p:spPr bwMode="auto">
            <a:xfrm>
              <a:off x="4402" y="584"/>
              <a:ext cx="1238" cy="947"/>
            </a:xfrm>
            <a:prstGeom prst="rect">
              <a:avLst/>
            </a:prstGeom>
            <a:solidFill>
              <a:srgbClr val="FFECD9">
                <a:alpha val="50000"/>
              </a:srgbClr>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61" name="Line 33"/>
            <p:cNvSpPr>
              <a:spLocks noChangeShapeType="1"/>
            </p:cNvSpPr>
            <p:nvPr/>
          </p:nvSpPr>
          <p:spPr bwMode="auto">
            <a:xfrm>
              <a:off x="4402" y="877"/>
              <a:ext cx="12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62" name="Line 34"/>
            <p:cNvSpPr>
              <a:spLocks noChangeShapeType="1"/>
            </p:cNvSpPr>
            <p:nvPr/>
          </p:nvSpPr>
          <p:spPr bwMode="auto">
            <a:xfrm>
              <a:off x="4402" y="1109"/>
              <a:ext cx="12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63" name="Text Box 35"/>
            <p:cNvSpPr txBox="1">
              <a:spLocks noChangeArrowheads="1"/>
            </p:cNvSpPr>
            <p:nvPr/>
          </p:nvSpPr>
          <p:spPr bwMode="auto">
            <a:xfrm>
              <a:off x="4424" y="615"/>
              <a:ext cx="1082" cy="231"/>
            </a:xfrm>
            <a:prstGeom prst="rect">
              <a:avLst/>
            </a:prstGeom>
            <a:noFill/>
            <a:ln>
              <a:noFill/>
            </a:ln>
            <a:effectLst/>
            <a:extLst>
              <a:ext uri="{909E8E84-426E-40DD-AFC4-6F175D3DCCD1}">
                <a14:hiddenFill xmlns:a14="http://schemas.microsoft.com/office/drawing/2010/main">
                  <a:solidFill>
                    <a:srgbClr val="FFECD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spcBef>
                  <a:spcPct val="50000"/>
                </a:spcBef>
              </a:pPr>
              <a:r>
                <a:rPr lang="en-US" altLang="en-US" sz="1800">
                  <a:latin typeface="Times" panose="02020603050405020304" pitchFamily="18" charset="0"/>
                </a:rPr>
                <a:t>“The project” CI</a:t>
              </a:r>
            </a:p>
          </p:txBody>
        </p:sp>
        <p:sp>
          <p:nvSpPr>
            <p:cNvPr id="278564" name="Text Box 36"/>
            <p:cNvSpPr txBox="1">
              <a:spLocks noChangeArrowheads="1"/>
            </p:cNvSpPr>
            <p:nvPr/>
          </p:nvSpPr>
          <p:spPr bwMode="auto">
            <a:xfrm>
              <a:off x="4684" y="1138"/>
              <a:ext cx="519" cy="393"/>
            </a:xfrm>
            <a:prstGeom prst="rect">
              <a:avLst/>
            </a:prstGeom>
            <a:noFill/>
            <a:ln>
              <a:noFill/>
            </a:ln>
            <a:effectLst/>
            <a:extLst>
              <a:ext uri="{909E8E84-426E-40DD-AFC4-6F175D3DCCD1}">
                <a14:hiddenFill xmlns:a14="http://schemas.microsoft.com/office/drawing/2010/main">
                  <a:solidFill>
                    <a:srgbClr val="FFECD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spcBef>
                  <a:spcPct val="50000"/>
                </a:spcBef>
              </a:pPr>
              <a:r>
                <a:rPr lang="en-US" altLang="en-US" sz="1400" b="0">
                  <a:latin typeface="Times" panose="02020603050405020304" pitchFamily="18" charset="0"/>
                </a:rPr>
                <a:t>promote()</a:t>
              </a:r>
            </a:p>
            <a:p>
              <a:pPr>
                <a:spcBef>
                  <a:spcPct val="50000"/>
                </a:spcBef>
              </a:pPr>
              <a:r>
                <a:rPr lang="en-US" altLang="en-US" sz="1400" b="0">
                  <a:latin typeface="Times" panose="02020603050405020304" pitchFamily="18" charset="0"/>
                </a:rPr>
                <a:t>release()</a:t>
              </a:r>
              <a:endParaRPr lang="en-US" altLang="en-US" sz="1800">
                <a:latin typeface="Times" panose="02020603050405020304" pitchFamily="18" charset="0"/>
              </a:endParaRPr>
            </a:p>
          </p:txBody>
        </p:sp>
      </p:grpSp>
      <p:sp>
        <p:nvSpPr>
          <p:cNvPr id="278565" name="AutoShape 37"/>
          <p:cNvSpPr>
            <a:spLocks noChangeArrowheads="1"/>
          </p:cNvSpPr>
          <p:nvPr/>
        </p:nvSpPr>
        <p:spPr bwMode="auto">
          <a:xfrm>
            <a:off x="6175375" y="1069975"/>
            <a:ext cx="1152525" cy="417513"/>
          </a:xfrm>
          <a:prstGeom prst="notchedRightArrow">
            <a:avLst>
              <a:gd name="adj1" fmla="val 50000"/>
              <a:gd name="adj2" fmla="val 69011"/>
            </a:avLst>
          </a:prstGeom>
          <a:solidFill>
            <a:srgbClr val="FF0066"/>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grpSp>
        <p:nvGrpSpPr>
          <p:cNvPr id="278587" name="Group 59"/>
          <p:cNvGrpSpPr>
            <a:grpSpLocks/>
          </p:cNvGrpSpPr>
          <p:nvPr/>
        </p:nvGrpSpPr>
        <p:grpSpPr bwMode="auto">
          <a:xfrm>
            <a:off x="0" y="927100"/>
            <a:ext cx="8970963" cy="5930900"/>
            <a:chOff x="0" y="584"/>
            <a:chExt cx="5651" cy="3736"/>
          </a:xfrm>
        </p:grpSpPr>
        <p:sp>
          <p:nvSpPr>
            <p:cNvPr id="278533" name="Rectangle 5"/>
            <p:cNvSpPr>
              <a:spLocks noChangeArrowheads="1"/>
            </p:cNvSpPr>
            <p:nvPr/>
          </p:nvSpPr>
          <p:spPr bwMode="auto">
            <a:xfrm>
              <a:off x="4263" y="1632"/>
              <a:ext cx="1195"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Documents</a:t>
              </a:r>
              <a:endParaRPr lang="en-US" altLang="en-US" sz="1800">
                <a:latin typeface="Times" panose="02020603050405020304" pitchFamily="18" charset="0"/>
              </a:endParaRPr>
            </a:p>
          </p:txBody>
        </p:sp>
        <p:sp>
          <p:nvSpPr>
            <p:cNvPr id="278543" name="Rectangle 15"/>
            <p:cNvSpPr>
              <a:spLocks noChangeArrowheads="1"/>
            </p:cNvSpPr>
            <p:nvPr/>
          </p:nvSpPr>
          <p:spPr bwMode="auto">
            <a:xfrm>
              <a:off x="4817" y="2496"/>
              <a:ext cx="834"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ODD</a:t>
              </a:r>
              <a:endParaRPr lang="en-US" altLang="en-US" sz="1800">
                <a:latin typeface="Times" panose="02020603050405020304" pitchFamily="18" charset="0"/>
              </a:endParaRPr>
            </a:p>
          </p:txBody>
        </p:sp>
        <p:grpSp>
          <p:nvGrpSpPr>
            <p:cNvPr id="278586" name="Group 58"/>
            <p:cNvGrpSpPr>
              <a:grpSpLocks/>
            </p:cNvGrpSpPr>
            <p:nvPr/>
          </p:nvGrpSpPr>
          <p:grpSpPr bwMode="auto">
            <a:xfrm>
              <a:off x="0" y="584"/>
              <a:ext cx="5222" cy="3736"/>
              <a:chOff x="0" y="584"/>
              <a:chExt cx="5222" cy="3736"/>
            </a:xfrm>
          </p:grpSpPr>
          <p:sp>
            <p:nvSpPr>
              <p:cNvPr id="278530" name="Rectangle 2"/>
              <p:cNvSpPr>
                <a:spLocks noChangeArrowheads="1"/>
              </p:cNvSpPr>
              <p:nvPr/>
            </p:nvSpPr>
            <p:spPr bwMode="auto">
              <a:xfrm>
                <a:off x="2547" y="584"/>
                <a:ext cx="1196" cy="472"/>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“The project” CI</a:t>
                </a:r>
              </a:p>
            </p:txBody>
          </p:sp>
          <p:sp>
            <p:nvSpPr>
              <p:cNvPr id="278531" name="Rectangle 3"/>
              <p:cNvSpPr>
                <a:spLocks noChangeArrowheads="1"/>
              </p:cNvSpPr>
              <p:nvPr/>
            </p:nvSpPr>
            <p:spPr bwMode="auto">
              <a:xfrm>
                <a:off x="676" y="1632"/>
                <a:ext cx="1195"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Models</a:t>
                </a:r>
                <a:endParaRPr lang="en-US" altLang="en-US" sz="1800">
                  <a:latin typeface="Times" panose="02020603050405020304" pitchFamily="18" charset="0"/>
                </a:endParaRPr>
              </a:p>
            </p:txBody>
          </p:sp>
          <p:sp>
            <p:nvSpPr>
              <p:cNvPr id="278532" name="Rectangle 4"/>
              <p:cNvSpPr>
                <a:spLocks noChangeArrowheads="1"/>
              </p:cNvSpPr>
              <p:nvPr/>
            </p:nvSpPr>
            <p:spPr bwMode="auto">
              <a:xfrm>
                <a:off x="2547" y="1632"/>
                <a:ext cx="1196"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Subsystems</a:t>
                </a:r>
                <a:endParaRPr lang="en-US" altLang="en-US" sz="1800">
                  <a:latin typeface="Times" panose="02020603050405020304" pitchFamily="18" charset="0"/>
                </a:endParaRPr>
              </a:p>
            </p:txBody>
          </p:sp>
          <p:sp>
            <p:nvSpPr>
              <p:cNvPr id="278534" name="Rectangle 6"/>
              <p:cNvSpPr>
                <a:spLocks noChangeArrowheads="1"/>
              </p:cNvSpPr>
              <p:nvPr/>
            </p:nvSpPr>
            <p:spPr bwMode="auto">
              <a:xfrm>
                <a:off x="52" y="2496"/>
                <a:ext cx="1196"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Object Model</a:t>
                </a:r>
                <a:endParaRPr lang="en-US" altLang="en-US" sz="1800">
                  <a:latin typeface="Times" panose="02020603050405020304" pitchFamily="18" charset="0"/>
                </a:endParaRPr>
              </a:p>
            </p:txBody>
          </p:sp>
          <p:sp>
            <p:nvSpPr>
              <p:cNvPr id="278535" name="Rectangle 7"/>
              <p:cNvSpPr>
                <a:spLocks noChangeArrowheads="1"/>
              </p:cNvSpPr>
              <p:nvPr/>
            </p:nvSpPr>
            <p:spPr bwMode="auto">
              <a:xfrm>
                <a:off x="1317" y="2496"/>
                <a:ext cx="1196"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Dynamic Model</a:t>
                </a:r>
                <a:endParaRPr lang="en-US" altLang="en-US" sz="1800">
                  <a:latin typeface="Times" panose="02020603050405020304" pitchFamily="18" charset="0"/>
                </a:endParaRPr>
              </a:p>
            </p:txBody>
          </p:sp>
          <p:sp>
            <p:nvSpPr>
              <p:cNvPr id="278536" name="Rectangle 8"/>
              <p:cNvSpPr>
                <a:spLocks noChangeArrowheads="1"/>
              </p:cNvSpPr>
              <p:nvPr/>
            </p:nvSpPr>
            <p:spPr bwMode="auto">
              <a:xfrm>
                <a:off x="1611" y="3120"/>
                <a:ext cx="1196"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Database</a:t>
                </a:r>
                <a:endParaRPr lang="en-US" altLang="en-US" sz="1800">
                  <a:latin typeface="Times" panose="02020603050405020304" pitchFamily="18" charset="0"/>
                </a:endParaRPr>
              </a:p>
            </p:txBody>
          </p:sp>
          <p:sp>
            <p:nvSpPr>
              <p:cNvPr id="278537" name="Rectangle 9"/>
              <p:cNvSpPr>
                <a:spLocks noChangeArrowheads="1"/>
              </p:cNvSpPr>
              <p:nvPr/>
            </p:nvSpPr>
            <p:spPr bwMode="auto">
              <a:xfrm>
                <a:off x="2859" y="3120"/>
                <a:ext cx="1196"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User Interface</a:t>
                </a:r>
                <a:endParaRPr lang="en-US" altLang="en-US" sz="1800">
                  <a:latin typeface="Times" panose="02020603050405020304" pitchFamily="18" charset="0"/>
                </a:endParaRPr>
              </a:p>
            </p:txBody>
          </p:sp>
          <p:sp>
            <p:nvSpPr>
              <p:cNvPr id="278539" name="Rectangle 11"/>
              <p:cNvSpPr>
                <a:spLocks noChangeArrowheads="1"/>
              </p:cNvSpPr>
              <p:nvPr/>
            </p:nvSpPr>
            <p:spPr bwMode="auto">
              <a:xfrm>
                <a:off x="2027" y="3768"/>
                <a:ext cx="884"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Code</a:t>
                </a:r>
                <a:endParaRPr lang="en-US" altLang="en-US" sz="1800">
                  <a:latin typeface="Times" panose="02020603050405020304" pitchFamily="18" charset="0"/>
                </a:endParaRPr>
              </a:p>
            </p:txBody>
          </p:sp>
          <p:sp>
            <p:nvSpPr>
              <p:cNvPr id="278540" name="Rectangle 12"/>
              <p:cNvSpPr>
                <a:spLocks noChangeArrowheads="1"/>
              </p:cNvSpPr>
              <p:nvPr/>
            </p:nvSpPr>
            <p:spPr bwMode="auto">
              <a:xfrm>
                <a:off x="2980" y="3770"/>
                <a:ext cx="884"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Data</a:t>
                </a:r>
                <a:endParaRPr lang="en-US" altLang="en-US" sz="1800">
                  <a:latin typeface="Times" panose="02020603050405020304" pitchFamily="18" charset="0"/>
                </a:endParaRPr>
              </a:p>
            </p:txBody>
          </p:sp>
          <p:sp>
            <p:nvSpPr>
              <p:cNvPr id="278541" name="Rectangle 13"/>
              <p:cNvSpPr>
                <a:spLocks noChangeArrowheads="1"/>
              </p:cNvSpPr>
              <p:nvPr/>
            </p:nvSpPr>
            <p:spPr bwMode="auto">
              <a:xfrm>
                <a:off x="3933" y="3768"/>
                <a:ext cx="884"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Unit Test</a:t>
                </a:r>
                <a:endParaRPr lang="en-US" altLang="en-US" sz="1800">
                  <a:latin typeface="Times" panose="02020603050405020304" pitchFamily="18" charset="0"/>
                </a:endParaRPr>
              </a:p>
            </p:txBody>
          </p:sp>
          <p:sp>
            <p:nvSpPr>
              <p:cNvPr id="278542" name="Rectangle 14"/>
              <p:cNvSpPr>
                <a:spLocks noChangeArrowheads="1"/>
              </p:cNvSpPr>
              <p:nvPr/>
            </p:nvSpPr>
            <p:spPr bwMode="auto">
              <a:xfrm>
                <a:off x="3933" y="2496"/>
                <a:ext cx="834" cy="240"/>
              </a:xfrm>
              <a:prstGeom prst="rect">
                <a:avLst/>
              </a:prstGeom>
              <a:solidFill>
                <a:srgbClr val="FFECD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b="0">
                    <a:latin typeface="Times" panose="02020603050405020304" pitchFamily="18" charset="0"/>
                  </a:rPr>
                  <a:t>RAD</a:t>
                </a:r>
                <a:endParaRPr lang="en-US" altLang="en-US" sz="1800">
                  <a:latin typeface="Times" panose="02020603050405020304" pitchFamily="18" charset="0"/>
                </a:endParaRPr>
              </a:p>
            </p:txBody>
          </p:sp>
          <p:sp>
            <p:nvSpPr>
              <p:cNvPr id="278544" name="Text Box 16"/>
              <p:cNvSpPr txBox="1">
                <a:spLocks noChangeArrowheads="1"/>
              </p:cNvSpPr>
              <p:nvPr/>
            </p:nvSpPr>
            <p:spPr bwMode="auto">
              <a:xfrm>
                <a:off x="1577" y="3770"/>
                <a:ext cx="36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spAutoFit/>
              </a:bodyPr>
              <a:lstStyle/>
              <a:p>
                <a:pPr algn="ctr">
                  <a:spcBef>
                    <a:spcPct val="50000"/>
                  </a:spcBef>
                </a:pPr>
                <a:r>
                  <a:rPr lang="en-US" altLang="en-US" sz="1800">
                    <a:latin typeface="Times" panose="02020603050405020304" pitchFamily="18" charset="0"/>
                  </a:rPr>
                  <a:t>. . . .</a:t>
                </a:r>
              </a:p>
            </p:txBody>
          </p:sp>
          <p:sp>
            <p:nvSpPr>
              <p:cNvPr id="278545" name="Text Box 17"/>
              <p:cNvSpPr txBox="1">
                <a:spLocks noChangeArrowheads="1"/>
              </p:cNvSpPr>
              <p:nvPr/>
            </p:nvSpPr>
            <p:spPr bwMode="auto">
              <a:xfrm>
                <a:off x="4832" y="3760"/>
                <a:ext cx="36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spAutoFit/>
              </a:bodyPr>
              <a:lstStyle/>
              <a:p>
                <a:pPr algn="ctr">
                  <a:spcBef>
                    <a:spcPct val="50000"/>
                  </a:spcBef>
                </a:pPr>
                <a:r>
                  <a:rPr lang="en-US" altLang="en-US" sz="1800">
                    <a:latin typeface="Times" panose="02020603050405020304" pitchFamily="18" charset="0"/>
                  </a:rPr>
                  <a:t>. . . .</a:t>
                </a:r>
              </a:p>
            </p:txBody>
          </p:sp>
          <p:sp>
            <p:nvSpPr>
              <p:cNvPr id="278546" name="Text Box 18"/>
              <p:cNvSpPr txBox="1">
                <a:spLocks noChangeArrowheads="1"/>
              </p:cNvSpPr>
              <p:nvPr/>
            </p:nvSpPr>
            <p:spPr bwMode="auto">
              <a:xfrm>
                <a:off x="4070" y="3120"/>
                <a:ext cx="36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spAutoFit/>
              </a:bodyPr>
              <a:lstStyle/>
              <a:p>
                <a:pPr algn="ctr">
                  <a:spcBef>
                    <a:spcPct val="50000"/>
                  </a:spcBef>
                </a:pPr>
                <a:r>
                  <a:rPr lang="en-US" altLang="en-US" sz="1800">
                    <a:latin typeface="Times" panose="02020603050405020304" pitchFamily="18" charset="0"/>
                  </a:rPr>
                  <a:t>. . . .</a:t>
                </a:r>
              </a:p>
            </p:txBody>
          </p:sp>
          <p:sp>
            <p:nvSpPr>
              <p:cNvPr id="278547" name="Line 19"/>
              <p:cNvSpPr>
                <a:spLocks noChangeShapeType="1"/>
              </p:cNvSpPr>
              <p:nvPr/>
            </p:nvSpPr>
            <p:spPr bwMode="auto">
              <a:xfrm flipV="1">
                <a:off x="665" y="1872"/>
                <a:ext cx="330" cy="62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48" name="Line 20"/>
              <p:cNvSpPr>
                <a:spLocks noChangeShapeType="1"/>
              </p:cNvSpPr>
              <p:nvPr/>
            </p:nvSpPr>
            <p:spPr bwMode="auto">
              <a:xfrm flipH="1" flipV="1">
                <a:off x="1562" y="1872"/>
                <a:ext cx="396" cy="62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49" name="Line 21"/>
              <p:cNvSpPr>
                <a:spLocks noChangeShapeType="1"/>
              </p:cNvSpPr>
              <p:nvPr/>
            </p:nvSpPr>
            <p:spPr bwMode="auto">
              <a:xfrm flipV="1">
                <a:off x="2513" y="3360"/>
                <a:ext cx="576" cy="40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50" name="Line 22"/>
              <p:cNvSpPr>
                <a:spLocks noChangeShapeType="1"/>
              </p:cNvSpPr>
              <p:nvPr/>
            </p:nvSpPr>
            <p:spPr bwMode="auto">
              <a:xfrm flipV="1">
                <a:off x="3431" y="3360"/>
                <a:ext cx="0" cy="41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51" name="Line 23"/>
              <p:cNvSpPr>
                <a:spLocks noChangeShapeType="1"/>
              </p:cNvSpPr>
              <p:nvPr/>
            </p:nvSpPr>
            <p:spPr bwMode="auto">
              <a:xfrm flipH="1" flipV="1">
                <a:off x="3743" y="3360"/>
                <a:ext cx="624" cy="40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52" name="Line 24"/>
              <p:cNvSpPr>
                <a:spLocks noChangeShapeType="1"/>
              </p:cNvSpPr>
              <p:nvPr/>
            </p:nvSpPr>
            <p:spPr bwMode="auto">
              <a:xfrm flipV="1">
                <a:off x="3431" y="1872"/>
                <a:ext cx="0" cy="124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53" name="Line 25"/>
              <p:cNvSpPr>
                <a:spLocks noChangeShapeType="1"/>
              </p:cNvSpPr>
              <p:nvPr/>
            </p:nvSpPr>
            <p:spPr bwMode="auto">
              <a:xfrm flipV="1">
                <a:off x="2513" y="1872"/>
                <a:ext cx="346" cy="124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54" name="Line 26"/>
              <p:cNvSpPr>
                <a:spLocks noChangeShapeType="1"/>
              </p:cNvSpPr>
              <p:nvPr/>
            </p:nvSpPr>
            <p:spPr bwMode="auto">
              <a:xfrm flipV="1">
                <a:off x="4367" y="1872"/>
                <a:ext cx="223" cy="62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55" name="Line 27"/>
              <p:cNvSpPr>
                <a:spLocks noChangeShapeType="1"/>
              </p:cNvSpPr>
              <p:nvPr/>
            </p:nvSpPr>
            <p:spPr bwMode="auto">
              <a:xfrm flipH="1" flipV="1">
                <a:off x="5034" y="1872"/>
                <a:ext cx="188" cy="62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56" name="Line 28"/>
              <p:cNvSpPr>
                <a:spLocks noChangeShapeType="1"/>
              </p:cNvSpPr>
              <p:nvPr/>
            </p:nvSpPr>
            <p:spPr bwMode="auto">
              <a:xfrm flipV="1">
                <a:off x="1317" y="1038"/>
                <a:ext cx="1230" cy="59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57" name="Line 29"/>
              <p:cNvSpPr>
                <a:spLocks noChangeShapeType="1"/>
              </p:cNvSpPr>
              <p:nvPr/>
            </p:nvSpPr>
            <p:spPr bwMode="auto">
              <a:xfrm flipV="1">
                <a:off x="3145" y="1056"/>
                <a:ext cx="0" cy="576"/>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78558" name="Line 30"/>
              <p:cNvSpPr>
                <a:spLocks noChangeShapeType="1"/>
              </p:cNvSpPr>
              <p:nvPr/>
            </p:nvSpPr>
            <p:spPr bwMode="auto">
              <a:xfrm flipH="1" flipV="1">
                <a:off x="3743" y="1056"/>
                <a:ext cx="847" cy="576"/>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grpSp>
            <p:nvGrpSpPr>
              <p:cNvPr id="278566" name="Group 38"/>
              <p:cNvGrpSpPr>
                <a:grpSpLocks/>
              </p:cNvGrpSpPr>
              <p:nvPr/>
            </p:nvGrpSpPr>
            <p:grpSpPr bwMode="auto">
              <a:xfrm>
                <a:off x="0" y="3264"/>
                <a:ext cx="1196" cy="1056"/>
                <a:chOff x="905" y="1728"/>
                <a:chExt cx="1104" cy="1056"/>
              </a:xfrm>
            </p:grpSpPr>
            <p:sp>
              <p:nvSpPr>
                <p:cNvPr id="278567" name="Rectangle 39"/>
                <p:cNvSpPr>
                  <a:spLocks noChangeArrowheads="1"/>
                </p:cNvSpPr>
                <p:nvPr/>
              </p:nvSpPr>
              <p:spPr bwMode="auto">
                <a:xfrm>
                  <a:off x="905" y="1728"/>
                  <a:ext cx="1104" cy="1056"/>
                </a:xfrm>
                <a:prstGeom prst="rect">
                  <a:avLst/>
                </a:prstGeom>
                <a:solidFill>
                  <a:srgbClr val="FFECD9"/>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en-US" altLang="en-US" sz="1800">
                    <a:latin typeface="Times" panose="02020603050405020304" pitchFamily="18" charset="0"/>
                  </a:endParaRPr>
                </a:p>
                <a:p>
                  <a:pPr algn="ctr"/>
                  <a:endParaRPr lang="en-US" altLang="en-US" sz="1800">
                    <a:latin typeface="Times" panose="02020603050405020304" pitchFamily="18" charset="0"/>
                  </a:endParaRPr>
                </a:p>
                <a:p>
                  <a:pPr algn="ctr"/>
                  <a:endParaRPr lang="en-US" altLang="en-US" sz="1800">
                    <a:latin typeface="Times" panose="02020603050405020304" pitchFamily="18" charset="0"/>
                  </a:endParaRPr>
                </a:p>
                <a:p>
                  <a:pPr algn="ctr"/>
                  <a:endParaRPr lang="en-US" altLang="en-US" sz="1800">
                    <a:latin typeface="Times" panose="02020603050405020304" pitchFamily="18" charset="0"/>
                  </a:endParaRPr>
                </a:p>
                <a:p>
                  <a:pPr algn="ctr"/>
                  <a:endParaRPr lang="en-US" altLang="en-US" sz="1800">
                    <a:latin typeface="Times" panose="02020603050405020304" pitchFamily="18" charset="0"/>
                  </a:endParaRPr>
                </a:p>
                <a:p>
                  <a:pPr algn="ctr"/>
                  <a:r>
                    <a:rPr lang="en-US" altLang="en-US" sz="1800">
                      <a:latin typeface="Times" panose="02020603050405020304" pitchFamily="18" charset="0"/>
                    </a:rPr>
                    <a:t>“The project”</a:t>
                  </a:r>
                </a:p>
              </p:txBody>
            </p:sp>
            <p:grpSp>
              <p:nvGrpSpPr>
                <p:cNvPr id="278568" name="Group 40"/>
                <p:cNvGrpSpPr>
                  <a:grpSpLocks/>
                </p:cNvGrpSpPr>
                <p:nvPr/>
              </p:nvGrpSpPr>
              <p:grpSpPr bwMode="auto">
                <a:xfrm>
                  <a:off x="1063" y="1763"/>
                  <a:ext cx="761" cy="829"/>
                  <a:chOff x="916" y="1536"/>
                  <a:chExt cx="668" cy="678"/>
                </a:xfrm>
              </p:grpSpPr>
              <p:sp>
                <p:nvSpPr>
                  <p:cNvPr id="278569" name="Freeform 41"/>
                  <p:cNvSpPr>
                    <a:spLocks/>
                  </p:cNvSpPr>
                  <p:nvPr/>
                </p:nvSpPr>
                <p:spPr bwMode="auto">
                  <a:xfrm>
                    <a:off x="1129" y="1536"/>
                    <a:ext cx="455" cy="357"/>
                  </a:xfrm>
                  <a:custGeom>
                    <a:avLst/>
                    <a:gdLst>
                      <a:gd name="T0" fmla="*/ 11 w 910"/>
                      <a:gd name="T1" fmla="*/ 595 h 714"/>
                      <a:gd name="T2" fmla="*/ 44 w 910"/>
                      <a:gd name="T3" fmla="*/ 523 h 714"/>
                      <a:gd name="T4" fmla="*/ 85 w 910"/>
                      <a:gd name="T5" fmla="*/ 440 h 714"/>
                      <a:gd name="T6" fmla="*/ 134 w 910"/>
                      <a:gd name="T7" fmla="*/ 350 h 714"/>
                      <a:gd name="T8" fmla="*/ 186 w 910"/>
                      <a:gd name="T9" fmla="*/ 259 h 714"/>
                      <a:gd name="T10" fmla="*/ 241 w 910"/>
                      <a:gd name="T11" fmla="*/ 173 h 714"/>
                      <a:gd name="T12" fmla="*/ 296 w 910"/>
                      <a:gd name="T13" fmla="*/ 98 h 714"/>
                      <a:gd name="T14" fmla="*/ 348 w 910"/>
                      <a:gd name="T15" fmla="*/ 37 h 714"/>
                      <a:gd name="T16" fmla="*/ 395 w 910"/>
                      <a:gd name="T17" fmla="*/ 13 h 714"/>
                      <a:gd name="T18" fmla="*/ 449 w 910"/>
                      <a:gd name="T19" fmla="*/ 9 h 714"/>
                      <a:gd name="T20" fmla="*/ 514 w 910"/>
                      <a:gd name="T21" fmla="*/ 7 h 714"/>
                      <a:gd name="T22" fmla="*/ 585 w 910"/>
                      <a:gd name="T23" fmla="*/ 5 h 714"/>
                      <a:gd name="T24" fmla="*/ 659 w 910"/>
                      <a:gd name="T25" fmla="*/ 4 h 714"/>
                      <a:gd name="T26" fmla="*/ 729 w 910"/>
                      <a:gd name="T27" fmla="*/ 3 h 714"/>
                      <a:gd name="T28" fmla="*/ 791 w 910"/>
                      <a:gd name="T29" fmla="*/ 1 h 714"/>
                      <a:gd name="T30" fmla="*/ 840 w 910"/>
                      <a:gd name="T31" fmla="*/ 0 h 714"/>
                      <a:gd name="T32" fmla="*/ 766 w 910"/>
                      <a:gd name="T33" fmla="*/ 148 h 714"/>
                      <a:gd name="T34" fmla="*/ 803 w 910"/>
                      <a:gd name="T35" fmla="*/ 149 h 714"/>
                      <a:gd name="T36" fmla="*/ 840 w 910"/>
                      <a:gd name="T37" fmla="*/ 152 h 714"/>
                      <a:gd name="T38" fmla="*/ 876 w 910"/>
                      <a:gd name="T39" fmla="*/ 155 h 714"/>
                      <a:gd name="T40" fmla="*/ 910 w 910"/>
                      <a:gd name="T41" fmla="*/ 161 h 714"/>
                      <a:gd name="T42" fmla="*/ 893 w 910"/>
                      <a:gd name="T43" fmla="*/ 193 h 714"/>
                      <a:gd name="T44" fmla="*/ 864 w 910"/>
                      <a:gd name="T45" fmla="*/ 223 h 714"/>
                      <a:gd name="T46" fmla="*/ 828 w 910"/>
                      <a:gd name="T47" fmla="*/ 251 h 714"/>
                      <a:gd name="T48" fmla="*/ 786 w 910"/>
                      <a:gd name="T49" fmla="*/ 277 h 714"/>
                      <a:gd name="T50" fmla="*/ 745 w 910"/>
                      <a:gd name="T51" fmla="*/ 303 h 714"/>
                      <a:gd name="T52" fmla="*/ 705 w 910"/>
                      <a:gd name="T53" fmla="*/ 328 h 714"/>
                      <a:gd name="T54" fmla="*/ 672 w 910"/>
                      <a:gd name="T55" fmla="*/ 353 h 714"/>
                      <a:gd name="T56" fmla="*/ 650 w 910"/>
                      <a:gd name="T57" fmla="*/ 379 h 714"/>
                      <a:gd name="T58" fmla="*/ 615 w 910"/>
                      <a:gd name="T59" fmla="*/ 439 h 714"/>
                      <a:gd name="T60" fmla="*/ 570 w 910"/>
                      <a:gd name="T61" fmla="*/ 522 h 714"/>
                      <a:gd name="T62" fmla="*/ 528 w 910"/>
                      <a:gd name="T63" fmla="*/ 617 h 714"/>
                      <a:gd name="T64" fmla="*/ 499 w 910"/>
                      <a:gd name="T65" fmla="*/ 714 h 714"/>
                      <a:gd name="T66" fmla="*/ 449 w 910"/>
                      <a:gd name="T67" fmla="*/ 704 h 714"/>
                      <a:gd name="T68" fmla="*/ 385 w 910"/>
                      <a:gd name="T69" fmla="*/ 691 h 714"/>
                      <a:gd name="T70" fmla="*/ 314 w 910"/>
                      <a:gd name="T71" fmla="*/ 678 h 714"/>
                      <a:gd name="T72" fmla="*/ 239 w 910"/>
                      <a:gd name="T73" fmla="*/ 663 h 714"/>
                      <a:gd name="T74" fmla="*/ 165 w 910"/>
                      <a:gd name="T75" fmla="*/ 649 h 714"/>
                      <a:gd name="T76" fmla="*/ 97 w 910"/>
                      <a:gd name="T77" fmla="*/ 637 h 714"/>
                      <a:gd name="T78" fmla="*/ 41 w 910"/>
                      <a:gd name="T79" fmla="*/ 629 h 714"/>
                      <a:gd name="T80" fmla="*/ 0 w 910"/>
                      <a:gd name="T81" fmla="*/ 625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714">
                        <a:moveTo>
                          <a:pt x="0" y="625"/>
                        </a:moveTo>
                        <a:lnTo>
                          <a:pt x="11" y="595"/>
                        </a:lnTo>
                        <a:lnTo>
                          <a:pt x="27" y="560"/>
                        </a:lnTo>
                        <a:lnTo>
                          <a:pt x="44" y="523"/>
                        </a:lnTo>
                        <a:lnTo>
                          <a:pt x="64" y="482"/>
                        </a:lnTo>
                        <a:lnTo>
                          <a:pt x="85" y="440"/>
                        </a:lnTo>
                        <a:lnTo>
                          <a:pt x="109" y="395"/>
                        </a:lnTo>
                        <a:lnTo>
                          <a:pt x="134" y="350"/>
                        </a:lnTo>
                        <a:lnTo>
                          <a:pt x="159" y="304"/>
                        </a:lnTo>
                        <a:lnTo>
                          <a:pt x="186" y="259"/>
                        </a:lnTo>
                        <a:lnTo>
                          <a:pt x="214" y="215"/>
                        </a:lnTo>
                        <a:lnTo>
                          <a:pt x="241" y="173"/>
                        </a:lnTo>
                        <a:lnTo>
                          <a:pt x="269" y="135"/>
                        </a:lnTo>
                        <a:lnTo>
                          <a:pt x="296" y="98"/>
                        </a:lnTo>
                        <a:lnTo>
                          <a:pt x="323" y="66"/>
                        </a:lnTo>
                        <a:lnTo>
                          <a:pt x="348" y="37"/>
                        </a:lnTo>
                        <a:lnTo>
                          <a:pt x="374" y="15"/>
                        </a:lnTo>
                        <a:lnTo>
                          <a:pt x="395" y="13"/>
                        </a:lnTo>
                        <a:lnTo>
                          <a:pt x="420" y="11"/>
                        </a:lnTo>
                        <a:lnTo>
                          <a:pt x="449" y="9"/>
                        </a:lnTo>
                        <a:lnTo>
                          <a:pt x="481" y="8"/>
                        </a:lnTo>
                        <a:lnTo>
                          <a:pt x="514" y="7"/>
                        </a:lnTo>
                        <a:lnTo>
                          <a:pt x="549" y="7"/>
                        </a:lnTo>
                        <a:lnTo>
                          <a:pt x="585" y="5"/>
                        </a:lnTo>
                        <a:lnTo>
                          <a:pt x="622" y="4"/>
                        </a:lnTo>
                        <a:lnTo>
                          <a:pt x="659" y="4"/>
                        </a:lnTo>
                        <a:lnTo>
                          <a:pt x="695" y="3"/>
                        </a:lnTo>
                        <a:lnTo>
                          <a:pt x="729" y="3"/>
                        </a:lnTo>
                        <a:lnTo>
                          <a:pt x="761" y="1"/>
                        </a:lnTo>
                        <a:lnTo>
                          <a:pt x="791" y="1"/>
                        </a:lnTo>
                        <a:lnTo>
                          <a:pt x="818" y="1"/>
                        </a:lnTo>
                        <a:lnTo>
                          <a:pt x="840" y="0"/>
                        </a:lnTo>
                        <a:lnTo>
                          <a:pt x="857" y="0"/>
                        </a:lnTo>
                        <a:lnTo>
                          <a:pt x="766" y="148"/>
                        </a:lnTo>
                        <a:lnTo>
                          <a:pt x="784" y="149"/>
                        </a:lnTo>
                        <a:lnTo>
                          <a:pt x="803" y="149"/>
                        </a:lnTo>
                        <a:lnTo>
                          <a:pt x="821" y="151"/>
                        </a:lnTo>
                        <a:lnTo>
                          <a:pt x="840" y="152"/>
                        </a:lnTo>
                        <a:lnTo>
                          <a:pt x="858" y="153"/>
                        </a:lnTo>
                        <a:lnTo>
                          <a:pt x="876" y="155"/>
                        </a:lnTo>
                        <a:lnTo>
                          <a:pt x="893" y="157"/>
                        </a:lnTo>
                        <a:lnTo>
                          <a:pt x="910" y="161"/>
                        </a:lnTo>
                        <a:lnTo>
                          <a:pt x="903" y="177"/>
                        </a:lnTo>
                        <a:lnTo>
                          <a:pt x="893" y="193"/>
                        </a:lnTo>
                        <a:lnTo>
                          <a:pt x="880" y="209"/>
                        </a:lnTo>
                        <a:lnTo>
                          <a:pt x="864" y="223"/>
                        </a:lnTo>
                        <a:lnTo>
                          <a:pt x="847" y="238"/>
                        </a:lnTo>
                        <a:lnTo>
                          <a:pt x="828" y="251"/>
                        </a:lnTo>
                        <a:lnTo>
                          <a:pt x="807" y="264"/>
                        </a:lnTo>
                        <a:lnTo>
                          <a:pt x="786" y="277"/>
                        </a:lnTo>
                        <a:lnTo>
                          <a:pt x="765" y="291"/>
                        </a:lnTo>
                        <a:lnTo>
                          <a:pt x="745" y="303"/>
                        </a:lnTo>
                        <a:lnTo>
                          <a:pt x="724" y="316"/>
                        </a:lnTo>
                        <a:lnTo>
                          <a:pt x="705" y="328"/>
                        </a:lnTo>
                        <a:lnTo>
                          <a:pt x="688" y="341"/>
                        </a:lnTo>
                        <a:lnTo>
                          <a:pt x="672" y="353"/>
                        </a:lnTo>
                        <a:lnTo>
                          <a:pt x="659" y="366"/>
                        </a:lnTo>
                        <a:lnTo>
                          <a:pt x="650" y="379"/>
                        </a:lnTo>
                        <a:lnTo>
                          <a:pt x="634" y="406"/>
                        </a:lnTo>
                        <a:lnTo>
                          <a:pt x="615" y="439"/>
                        </a:lnTo>
                        <a:lnTo>
                          <a:pt x="593" y="478"/>
                        </a:lnTo>
                        <a:lnTo>
                          <a:pt x="570" y="522"/>
                        </a:lnTo>
                        <a:lnTo>
                          <a:pt x="549" y="569"/>
                        </a:lnTo>
                        <a:lnTo>
                          <a:pt x="528" y="617"/>
                        </a:lnTo>
                        <a:lnTo>
                          <a:pt x="512" y="666"/>
                        </a:lnTo>
                        <a:lnTo>
                          <a:pt x="499" y="714"/>
                        </a:lnTo>
                        <a:lnTo>
                          <a:pt x="475" y="710"/>
                        </a:lnTo>
                        <a:lnTo>
                          <a:pt x="449" y="704"/>
                        </a:lnTo>
                        <a:lnTo>
                          <a:pt x="418" y="698"/>
                        </a:lnTo>
                        <a:lnTo>
                          <a:pt x="385" y="691"/>
                        </a:lnTo>
                        <a:lnTo>
                          <a:pt x="351" y="684"/>
                        </a:lnTo>
                        <a:lnTo>
                          <a:pt x="314" y="678"/>
                        </a:lnTo>
                        <a:lnTo>
                          <a:pt x="277" y="670"/>
                        </a:lnTo>
                        <a:lnTo>
                          <a:pt x="239" y="663"/>
                        </a:lnTo>
                        <a:lnTo>
                          <a:pt x="202" y="655"/>
                        </a:lnTo>
                        <a:lnTo>
                          <a:pt x="165" y="649"/>
                        </a:lnTo>
                        <a:lnTo>
                          <a:pt x="130" y="642"/>
                        </a:lnTo>
                        <a:lnTo>
                          <a:pt x="97" y="637"/>
                        </a:lnTo>
                        <a:lnTo>
                          <a:pt x="67" y="633"/>
                        </a:lnTo>
                        <a:lnTo>
                          <a:pt x="41" y="629"/>
                        </a:lnTo>
                        <a:lnTo>
                          <a:pt x="18" y="626"/>
                        </a:lnTo>
                        <a:lnTo>
                          <a:pt x="0"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0" name="Freeform 42"/>
                  <p:cNvSpPr>
                    <a:spLocks/>
                  </p:cNvSpPr>
                  <p:nvPr/>
                </p:nvSpPr>
                <p:spPr bwMode="auto">
                  <a:xfrm>
                    <a:off x="1159" y="1560"/>
                    <a:ext cx="354" cy="309"/>
                  </a:xfrm>
                  <a:custGeom>
                    <a:avLst/>
                    <a:gdLst>
                      <a:gd name="T0" fmla="*/ 0 w 709"/>
                      <a:gd name="T1" fmla="*/ 539 h 618"/>
                      <a:gd name="T2" fmla="*/ 8 w 709"/>
                      <a:gd name="T3" fmla="*/ 521 h 618"/>
                      <a:gd name="T4" fmla="*/ 19 w 709"/>
                      <a:gd name="T5" fmla="*/ 499 h 618"/>
                      <a:gd name="T6" fmla="*/ 32 w 709"/>
                      <a:gd name="T7" fmla="*/ 471 h 618"/>
                      <a:gd name="T8" fmla="*/ 49 w 709"/>
                      <a:gd name="T9" fmla="*/ 440 h 618"/>
                      <a:gd name="T10" fmla="*/ 68 w 709"/>
                      <a:gd name="T11" fmla="*/ 404 h 618"/>
                      <a:gd name="T12" fmla="*/ 89 w 709"/>
                      <a:gd name="T13" fmla="*/ 366 h 618"/>
                      <a:gd name="T14" fmla="*/ 111 w 709"/>
                      <a:gd name="T15" fmla="*/ 325 h 618"/>
                      <a:gd name="T16" fmla="*/ 135 w 709"/>
                      <a:gd name="T17" fmla="*/ 284 h 618"/>
                      <a:gd name="T18" fmla="*/ 160 w 709"/>
                      <a:gd name="T19" fmla="*/ 243 h 618"/>
                      <a:gd name="T20" fmla="*/ 187 w 709"/>
                      <a:gd name="T21" fmla="*/ 202 h 618"/>
                      <a:gd name="T22" fmla="*/ 213 w 709"/>
                      <a:gd name="T23" fmla="*/ 162 h 618"/>
                      <a:gd name="T24" fmla="*/ 238 w 709"/>
                      <a:gd name="T25" fmla="*/ 125 h 618"/>
                      <a:gd name="T26" fmla="*/ 265 w 709"/>
                      <a:gd name="T27" fmla="*/ 91 h 618"/>
                      <a:gd name="T28" fmla="*/ 290 w 709"/>
                      <a:gd name="T29" fmla="*/ 60 h 618"/>
                      <a:gd name="T30" fmla="*/ 315 w 709"/>
                      <a:gd name="T31" fmla="*/ 34 h 618"/>
                      <a:gd name="T32" fmla="*/ 337 w 709"/>
                      <a:gd name="T33" fmla="*/ 14 h 618"/>
                      <a:gd name="T34" fmla="*/ 709 w 709"/>
                      <a:gd name="T35" fmla="*/ 0 h 618"/>
                      <a:gd name="T36" fmla="*/ 697 w 709"/>
                      <a:gd name="T37" fmla="*/ 17 h 618"/>
                      <a:gd name="T38" fmla="*/ 682 w 709"/>
                      <a:gd name="T39" fmla="*/ 42 h 618"/>
                      <a:gd name="T40" fmla="*/ 665 w 709"/>
                      <a:gd name="T41" fmla="*/ 71 h 618"/>
                      <a:gd name="T42" fmla="*/ 645 w 709"/>
                      <a:gd name="T43" fmla="*/ 105 h 618"/>
                      <a:gd name="T44" fmla="*/ 624 w 709"/>
                      <a:gd name="T45" fmla="*/ 145 h 618"/>
                      <a:gd name="T46" fmla="*/ 602 w 709"/>
                      <a:gd name="T47" fmla="*/ 186 h 618"/>
                      <a:gd name="T48" fmla="*/ 578 w 709"/>
                      <a:gd name="T49" fmla="*/ 231 h 618"/>
                      <a:gd name="T50" fmla="*/ 554 w 709"/>
                      <a:gd name="T51" fmla="*/ 277 h 618"/>
                      <a:gd name="T52" fmla="*/ 530 w 709"/>
                      <a:gd name="T53" fmla="*/ 325 h 618"/>
                      <a:gd name="T54" fmla="*/ 508 w 709"/>
                      <a:gd name="T55" fmla="*/ 372 h 618"/>
                      <a:gd name="T56" fmla="*/ 485 w 709"/>
                      <a:gd name="T57" fmla="*/ 420 h 618"/>
                      <a:gd name="T58" fmla="*/ 465 w 709"/>
                      <a:gd name="T59" fmla="*/ 465 h 618"/>
                      <a:gd name="T60" fmla="*/ 447 w 709"/>
                      <a:gd name="T61" fmla="*/ 508 h 618"/>
                      <a:gd name="T62" fmla="*/ 432 w 709"/>
                      <a:gd name="T63" fmla="*/ 549 h 618"/>
                      <a:gd name="T64" fmla="*/ 421 w 709"/>
                      <a:gd name="T65" fmla="*/ 586 h 618"/>
                      <a:gd name="T66" fmla="*/ 411 w 709"/>
                      <a:gd name="T67" fmla="*/ 618 h 618"/>
                      <a:gd name="T68" fmla="*/ 393 w 709"/>
                      <a:gd name="T69" fmla="*/ 614 h 618"/>
                      <a:gd name="T70" fmla="*/ 372 w 709"/>
                      <a:gd name="T71" fmla="*/ 609 h 618"/>
                      <a:gd name="T72" fmla="*/ 347 w 709"/>
                      <a:gd name="T73" fmla="*/ 603 h 618"/>
                      <a:gd name="T74" fmla="*/ 317 w 709"/>
                      <a:gd name="T75" fmla="*/ 598 h 618"/>
                      <a:gd name="T76" fmla="*/ 288 w 709"/>
                      <a:gd name="T77" fmla="*/ 593 h 618"/>
                      <a:gd name="T78" fmla="*/ 257 w 709"/>
                      <a:gd name="T79" fmla="*/ 586 h 618"/>
                      <a:gd name="T80" fmla="*/ 225 w 709"/>
                      <a:gd name="T81" fmla="*/ 580 h 618"/>
                      <a:gd name="T82" fmla="*/ 193 w 709"/>
                      <a:gd name="T83" fmla="*/ 574 h 618"/>
                      <a:gd name="T84" fmla="*/ 162 w 709"/>
                      <a:gd name="T85" fmla="*/ 568 h 618"/>
                      <a:gd name="T86" fmla="*/ 130 w 709"/>
                      <a:gd name="T87" fmla="*/ 562 h 618"/>
                      <a:gd name="T88" fmla="*/ 101 w 709"/>
                      <a:gd name="T89" fmla="*/ 557 h 618"/>
                      <a:gd name="T90" fmla="*/ 74 w 709"/>
                      <a:gd name="T91" fmla="*/ 552 h 618"/>
                      <a:gd name="T92" fmla="*/ 51 w 709"/>
                      <a:gd name="T93" fmla="*/ 547 h 618"/>
                      <a:gd name="T94" fmla="*/ 29 w 709"/>
                      <a:gd name="T95" fmla="*/ 544 h 618"/>
                      <a:gd name="T96" fmla="*/ 12 w 709"/>
                      <a:gd name="T97" fmla="*/ 540 h 618"/>
                      <a:gd name="T98" fmla="*/ 0 w 709"/>
                      <a:gd name="T99" fmla="*/ 539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9" h="618">
                        <a:moveTo>
                          <a:pt x="0" y="539"/>
                        </a:moveTo>
                        <a:lnTo>
                          <a:pt x="8" y="521"/>
                        </a:lnTo>
                        <a:lnTo>
                          <a:pt x="19" y="499"/>
                        </a:lnTo>
                        <a:lnTo>
                          <a:pt x="32" y="471"/>
                        </a:lnTo>
                        <a:lnTo>
                          <a:pt x="49" y="440"/>
                        </a:lnTo>
                        <a:lnTo>
                          <a:pt x="68" y="404"/>
                        </a:lnTo>
                        <a:lnTo>
                          <a:pt x="89" y="366"/>
                        </a:lnTo>
                        <a:lnTo>
                          <a:pt x="111" y="325"/>
                        </a:lnTo>
                        <a:lnTo>
                          <a:pt x="135" y="284"/>
                        </a:lnTo>
                        <a:lnTo>
                          <a:pt x="160" y="243"/>
                        </a:lnTo>
                        <a:lnTo>
                          <a:pt x="187" y="202"/>
                        </a:lnTo>
                        <a:lnTo>
                          <a:pt x="213" y="162"/>
                        </a:lnTo>
                        <a:lnTo>
                          <a:pt x="238" y="125"/>
                        </a:lnTo>
                        <a:lnTo>
                          <a:pt x="265" y="91"/>
                        </a:lnTo>
                        <a:lnTo>
                          <a:pt x="290" y="60"/>
                        </a:lnTo>
                        <a:lnTo>
                          <a:pt x="315" y="34"/>
                        </a:lnTo>
                        <a:lnTo>
                          <a:pt x="337" y="14"/>
                        </a:lnTo>
                        <a:lnTo>
                          <a:pt x="709" y="0"/>
                        </a:lnTo>
                        <a:lnTo>
                          <a:pt x="697" y="17"/>
                        </a:lnTo>
                        <a:lnTo>
                          <a:pt x="682" y="42"/>
                        </a:lnTo>
                        <a:lnTo>
                          <a:pt x="665" y="71"/>
                        </a:lnTo>
                        <a:lnTo>
                          <a:pt x="645" y="105"/>
                        </a:lnTo>
                        <a:lnTo>
                          <a:pt x="624" y="145"/>
                        </a:lnTo>
                        <a:lnTo>
                          <a:pt x="602" y="186"/>
                        </a:lnTo>
                        <a:lnTo>
                          <a:pt x="578" y="231"/>
                        </a:lnTo>
                        <a:lnTo>
                          <a:pt x="554" y="277"/>
                        </a:lnTo>
                        <a:lnTo>
                          <a:pt x="530" y="325"/>
                        </a:lnTo>
                        <a:lnTo>
                          <a:pt x="508" y="372"/>
                        </a:lnTo>
                        <a:lnTo>
                          <a:pt x="485" y="420"/>
                        </a:lnTo>
                        <a:lnTo>
                          <a:pt x="465" y="465"/>
                        </a:lnTo>
                        <a:lnTo>
                          <a:pt x="447" y="508"/>
                        </a:lnTo>
                        <a:lnTo>
                          <a:pt x="432" y="549"/>
                        </a:lnTo>
                        <a:lnTo>
                          <a:pt x="421" y="586"/>
                        </a:lnTo>
                        <a:lnTo>
                          <a:pt x="411" y="618"/>
                        </a:lnTo>
                        <a:lnTo>
                          <a:pt x="393" y="614"/>
                        </a:lnTo>
                        <a:lnTo>
                          <a:pt x="372" y="609"/>
                        </a:lnTo>
                        <a:lnTo>
                          <a:pt x="347" y="603"/>
                        </a:lnTo>
                        <a:lnTo>
                          <a:pt x="317" y="598"/>
                        </a:lnTo>
                        <a:lnTo>
                          <a:pt x="288" y="593"/>
                        </a:lnTo>
                        <a:lnTo>
                          <a:pt x="257" y="586"/>
                        </a:lnTo>
                        <a:lnTo>
                          <a:pt x="225" y="580"/>
                        </a:lnTo>
                        <a:lnTo>
                          <a:pt x="193" y="574"/>
                        </a:lnTo>
                        <a:lnTo>
                          <a:pt x="162" y="568"/>
                        </a:lnTo>
                        <a:lnTo>
                          <a:pt x="130" y="562"/>
                        </a:lnTo>
                        <a:lnTo>
                          <a:pt x="101" y="557"/>
                        </a:lnTo>
                        <a:lnTo>
                          <a:pt x="74" y="552"/>
                        </a:lnTo>
                        <a:lnTo>
                          <a:pt x="51" y="547"/>
                        </a:lnTo>
                        <a:lnTo>
                          <a:pt x="29" y="544"/>
                        </a:lnTo>
                        <a:lnTo>
                          <a:pt x="12" y="540"/>
                        </a:lnTo>
                        <a:lnTo>
                          <a:pt x="0" y="5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1" name="Freeform 43"/>
                  <p:cNvSpPr>
                    <a:spLocks/>
                  </p:cNvSpPr>
                  <p:nvPr/>
                </p:nvSpPr>
                <p:spPr bwMode="auto">
                  <a:xfrm>
                    <a:off x="1464" y="1630"/>
                    <a:ext cx="82" cy="55"/>
                  </a:xfrm>
                  <a:custGeom>
                    <a:avLst/>
                    <a:gdLst>
                      <a:gd name="T0" fmla="*/ 0 w 162"/>
                      <a:gd name="T1" fmla="*/ 111 h 111"/>
                      <a:gd name="T2" fmla="*/ 71 w 162"/>
                      <a:gd name="T3" fmla="*/ 0 h 111"/>
                      <a:gd name="T4" fmla="*/ 82 w 162"/>
                      <a:gd name="T5" fmla="*/ 0 h 111"/>
                      <a:gd name="T6" fmla="*/ 94 w 162"/>
                      <a:gd name="T7" fmla="*/ 0 h 111"/>
                      <a:gd name="T8" fmla="*/ 108 w 162"/>
                      <a:gd name="T9" fmla="*/ 0 h 111"/>
                      <a:gd name="T10" fmla="*/ 121 w 162"/>
                      <a:gd name="T11" fmla="*/ 1 h 111"/>
                      <a:gd name="T12" fmla="*/ 135 w 162"/>
                      <a:gd name="T13" fmla="*/ 2 h 111"/>
                      <a:gd name="T14" fmla="*/ 147 w 162"/>
                      <a:gd name="T15" fmla="*/ 4 h 111"/>
                      <a:gd name="T16" fmla="*/ 156 w 162"/>
                      <a:gd name="T17" fmla="*/ 5 h 111"/>
                      <a:gd name="T18" fmla="*/ 162 w 162"/>
                      <a:gd name="T19" fmla="*/ 5 h 111"/>
                      <a:gd name="T20" fmla="*/ 150 w 162"/>
                      <a:gd name="T21" fmla="*/ 14 h 111"/>
                      <a:gd name="T22" fmla="*/ 132 w 162"/>
                      <a:gd name="T23" fmla="*/ 26 h 111"/>
                      <a:gd name="T24" fmla="*/ 107 w 162"/>
                      <a:gd name="T25" fmla="*/ 41 h 111"/>
                      <a:gd name="T26" fmla="*/ 82 w 162"/>
                      <a:gd name="T27" fmla="*/ 58 h 111"/>
                      <a:gd name="T28" fmla="*/ 55 w 162"/>
                      <a:gd name="T29" fmla="*/ 74 h 111"/>
                      <a:gd name="T30" fmla="*/ 30 w 162"/>
                      <a:gd name="T31" fmla="*/ 88 h 111"/>
                      <a:gd name="T32" fmla="*/ 12 w 162"/>
                      <a:gd name="T33" fmla="*/ 101 h 111"/>
                      <a:gd name="T34" fmla="*/ 0 w 162"/>
                      <a:gd name="T3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1">
                        <a:moveTo>
                          <a:pt x="0" y="111"/>
                        </a:moveTo>
                        <a:lnTo>
                          <a:pt x="71" y="0"/>
                        </a:lnTo>
                        <a:lnTo>
                          <a:pt x="82" y="0"/>
                        </a:lnTo>
                        <a:lnTo>
                          <a:pt x="94" y="0"/>
                        </a:lnTo>
                        <a:lnTo>
                          <a:pt x="108" y="0"/>
                        </a:lnTo>
                        <a:lnTo>
                          <a:pt x="121" y="1"/>
                        </a:lnTo>
                        <a:lnTo>
                          <a:pt x="135" y="2"/>
                        </a:lnTo>
                        <a:lnTo>
                          <a:pt x="147" y="4"/>
                        </a:lnTo>
                        <a:lnTo>
                          <a:pt x="156" y="5"/>
                        </a:lnTo>
                        <a:lnTo>
                          <a:pt x="162" y="5"/>
                        </a:lnTo>
                        <a:lnTo>
                          <a:pt x="150" y="14"/>
                        </a:lnTo>
                        <a:lnTo>
                          <a:pt x="132" y="26"/>
                        </a:lnTo>
                        <a:lnTo>
                          <a:pt x="107" y="41"/>
                        </a:lnTo>
                        <a:lnTo>
                          <a:pt x="82" y="58"/>
                        </a:lnTo>
                        <a:lnTo>
                          <a:pt x="55" y="74"/>
                        </a:lnTo>
                        <a:lnTo>
                          <a:pt x="30" y="88"/>
                        </a:lnTo>
                        <a:lnTo>
                          <a:pt x="12" y="101"/>
                        </a:lnTo>
                        <a:lnTo>
                          <a:pt x="0"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2" name="Freeform 44"/>
                  <p:cNvSpPr>
                    <a:spLocks/>
                  </p:cNvSpPr>
                  <p:nvPr/>
                </p:nvSpPr>
                <p:spPr bwMode="auto">
                  <a:xfrm>
                    <a:off x="971" y="1762"/>
                    <a:ext cx="587" cy="452"/>
                  </a:xfrm>
                  <a:custGeom>
                    <a:avLst/>
                    <a:gdLst>
                      <a:gd name="T0" fmla="*/ 0 w 1174"/>
                      <a:gd name="T1" fmla="*/ 213 h 904"/>
                      <a:gd name="T2" fmla="*/ 663 w 1174"/>
                      <a:gd name="T3" fmla="*/ 0 h 904"/>
                      <a:gd name="T4" fmla="*/ 1174 w 1174"/>
                      <a:gd name="T5" fmla="*/ 79 h 904"/>
                      <a:gd name="T6" fmla="*/ 1163 w 1174"/>
                      <a:gd name="T7" fmla="*/ 547 h 904"/>
                      <a:gd name="T8" fmla="*/ 600 w 1174"/>
                      <a:gd name="T9" fmla="*/ 904 h 904"/>
                      <a:gd name="T10" fmla="*/ 24 w 1174"/>
                      <a:gd name="T11" fmla="*/ 708 h 904"/>
                      <a:gd name="T12" fmla="*/ 0 w 1174"/>
                      <a:gd name="T13" fmla="*/ 213 h 904"/>
                    </a:gdLst>
                    <a:ahLst/>
                    <a:cxnLst>
                      <a:cxn ang="0">
                        <a:pos x="T0" y="T1"/>
                      </a:cxn>
                      <a:cxn ang="0">
                        <a:pos x="T2" y="T3"/>
                      </a:cxn>
                      <a:cxn ang="0">
                        <a:pos x="T4" y="T5"/>
                      </a:cxn>
                      <a:cxn ang="0">
                        <a:pos x="T6" y="T7"/>
                      </a:cxn>
                      <a:cxn ang="0">
                        <a:pos x="T8" y="T9"/>
                      </a:cxn>
                      <a:cxn ang="0">
                        <a:pos x="T10" y="T11"/>
                      </a:cxn>
                      <a:cxn ang="0">
                        <a:pos x="T12" y="T13"/>
                      </a:cxn>
                    </a:cxnLst>
                    <a:rect l="0" t="0" r="r" b="b"/>
                    <a:pathLst>
                      <a:path w="1174" h="904">
                        <a:moveTo>
                          <a:pt x="0" y="213"/>
                        </a:moveTo>
                        <a:lnTo>
                          <a:pt x="663" y="0"/>
                        </a:lnTo>
                        <a:lnTo>
                          <a:pt x="1174" y="79"/>
                        </a:lnTo>
                        <a:lnTo>
                          <a:pt x="1163" y="547"/>
                        </a:lnTo>
                        <a:lnTo>
                          <a:pt x="600" y="904"/>
                        </a:lnTo>
                        <a:lnTo>
                          <a:pt x="24" y="708"/>
                        </a:lnTo>
                        <a:lnTo>
                          <a:pt x="0"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3" name="Freeform 45"/>
                  <p:cNvSpPr>
                    <a:spLocks/>
                  </p:cNvSpPr>
                  <p:nvPr/>
                </p:nvSpPr>
                <p:spPr bwMode="auto">
                  <a:xfrm>
                    <a:off x="1281" y="1833"/>
                    <a:ext cx="255" cy="346"/>
                  </a:xfrm>
                  <a:custGeom>
                    <a:avLst/>
                    <a:gdLst>
                      <a:gd name="T0" fmla="*/ 0 w 512"/>
                      <a:gd name="T1" fmla="*/ 233 h 691"/>
                      <a:gd name="T2" fmla="*/ 512 w 512"/>
                      <a:gd name="T3" fmla="*/ 0 h 691"/>
                      <a:gd name="T4" fmla="*/ 497 w 512"/>
                      <a:gd name="T5" fmla="*/ 381 h 691"/>
                      <a:gd name="T6" fmla="*/ 4 w 512"/>
                      <a:gd name="T7" fmla="*/ 691 h 691"/>
                      <a:gd name="T8" fmla="*/ 0 w 512"/>
                      <a:gd name="T9" fmla="*/ 233 h 691"/>
                    </a:gdLst>
                    <a:ahLst/>
                    <a:cxnLst>
                      <a:cxn ang="0">
                        <a:pos x="T0" y="T1"/>
                      </a:cxn>
                      <a:cxn ang="0">
                        <a:pos x="T2" y="T3"/>
                      </a:cxn>
                      <a:cxn ang="0">
                        <a:pos x="T4" y="T5"/>
                      </a:cxn>
                      <a:cxn ang="0">
                        <a:pos x="T6" y="T7"/>
                      </a:cxn>
                      <a:cxn ang="0">
                        <a:pos x="T8" y="T9"/>
                      </a:cxn>
                    </a:cxnLst>
                    <a:rect l="0" t="0" r="r" b="b"/>
                    <a:pathLst>
                      <a:path w="512" h="691">
                        <a:moveTo>
                          <a:pt x="0" y="233"/>
                        </a:moveTo>
                        <a:lnTo>
                          <a:pt x="512" y="0"/>
                        </a:lnTo>
                        <a:lnTo>
                          <a:pt x="497" y="381"/>
                        </a:lnTo>
                        <a:lnTo>
                          <a:pt x="4" y="691"/>
                        </a:lnTo>
                        <a:lnTo>
                          <a:pt x="0" y="233"/>
                        </a:lnTo>
                        <a:close/>
                      </a:path>
                    </a:pathLst>
                  </a:custGeom>
                  <a:solidFill>
                    <a:srgbClr val="BF7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4" name="Freeform 46"/>
                  <p:cNvSpPr>
                    <a:spLocks/>
                  </p:cNvSpPr>
                  <p:nvPr/>
                </p:nvSpPr>
                <p:spPr bwMode="auto">
                  <a:xfrm>
                    <a:off x="995" y="1892"/>
                    <a:ext cx="261" cy="293"/>
                  </a:xfrm>
                  <a:custGeom>
                    <a:avLst/>
                    <a:gdLst>
                      <a:gd name="T0" fmla="*/ 0 w 522"/>
                      <a:gd name="T1" fmla="*/ 0 h 586"/>
                      <a:gd name="T2" fmla="*/ 515 w 522"/>
                      <a:gd name="T3" fmla="*/ 123 h 586"/>
                      <a:gd name="T4" fmla="*/ 522 w 522"/>
                      <a:gd name="T5" fmla="*/ 586 h 586"/>
                      <a:gd name="T6" fmla="*/ 18 w 522"/>
                      <a:gd name="T7" fmla="*/ 424 h 586"/>
                      <a:gd name="T8" fmla="*/ 0 w 522"/>
                      <a:gd name="T9" fmla="*/ 0 h 586"/>
                    </a:gdLst>
                    <a:ahLst/>
                    <a:cxnLst>
                      <a:cxn ang="0">
                        <a:pos x="T0" y="T1"/>
                      </a:cxn>
                      <a:cxn ang="0">
                        <a:pos x="T2" y="T3"/>
                      </a:cxn>
                      <a:cxn ang="0">
                        <a:pos x="T4" y="T5"/>
                      </a:cxn>
                      <a:cxn ang="0">
                        <a:pos x="T6" y="T7"/>
                      </a:cxn>
                      <a:cxn ang="0">
                        <a:pos x="T8" y="T9"/>
                      </a:cxn>
                    </a:cxnLst>
                    <a:rect l="0" t="0" r="r" b="b"/>
                    <a:pathLst>
                      <a:path w="522" h="586">
                        <a:moveTo>
                          <a:pt x="0" y="0"/>
                        </a:moveTo>
                        <a:lnTo>
                          <a:pt x="515" y="123"/>
                        </a:lnTo>
                        <a:lnTo>
                          <a:pt x="522" y="586"/>
                        </a:lnTo>
                        <a:lnTo>
                          <a:pt x="18" y="424"/>
                        </a:lnTo>
                        <a:lnTo>
                          <a:pt x="0" y="0"/>
                        </a:lnTo>
                        <a:close/>
                      </a:path>
                    </a:pathLst>
                  </a:custGeom>
                  <a:solidFill>
                    <a:srgbClr val="BF7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5" name="Freeform 47"/>
                  <p:cNvSpPr>
                    <a:spLocks/>
                  </p:cNvSpPr>
                  <p:nvPr/>
                </p:nvSpPr>
                <p:spPr bwMode="auto">
                  <a:xfrm>
                    <a:off x="1014" y="1784"/>
                    <a:ext cx="281" cy="147"/>
                  </a:xfrm>
                  <a:custGeom>
                    <a:avLst/>
                    <a:gdLst>
                      <a:gd name="T0" fmla="*/ 0 w 562"/>
                      <a:gd name="T1" fmla="*/ 178 h 294"/>
                      <a:gd name="T2" fmla="*/ 562 w 562"/>
                      <a:gd name="T3" fmla="*/ 0 h 294"/>
                      <a:gd name="T4" fmla="*/ 556 w 562"/>
                      <a:gd name="T5" fmla="*/ 269 h 294"/>
                      <a:gd name="T6" fmla="*/ 503 w 562"/>
                      <a:gd name="T7" fmla="*/ 294 h 294"/>
                      <a:gd name="T8" fmla="*/ 0 w 562"/>
                      <a:gd name="T9" fmla="*/ 178 h 294"/>
                    </a:gdLst>
                    <a:ahLst/>
                    <a:cxnLst>
                      <a:cxn ang="0">
                        <a:pos x="T0" y="T1"/>
                      </a:cxn>
                      <a:cxn ang="0">
                        <a:pos x="T2" y="T3"/>
                      </a:cxn>
                      <a:cxn ang="0">
                        <a:pos x="T4" y="T5"/>
                      </a:cxn>
                      <a:cxn ang="0">
                        <a:pos x="T6" y="T7"/>
                      </a:cxn>
                      <a:cxn ang="0">
                        <a:pos x="T8" y="T9"/>
                      </a:cxn>
                    </a:cxnLst>
                    <a:rect l="0" t="0" r="r" b="b"/>
                    <a:pathLst>
                      <a:path w="562" h="294">
                        <a:moveTo>
                          <a:pt x="0" y="178"/>
                        </a:moveTo>
                        <a:lnTo>
                          <a:pt x="562" y="0"/>
                        </a:lnTo>
                        <a:lnTo>
                          <a:pt x="556" y="269"/>
                        </a:lnTo>
                        <a:lnTo>
                          <a:pt x="503" y="294"/>
                        </a:lnTo>
                        <a:lnTo>
                          <a:pt x="0" y="178"/>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6" name="Freeform 48"/>
                  <p:cNvSpPr>
                    <a:spLocks/>
                  </p:cNvSpPr>
                  <p:nvPr/>
                </p:nvSpPr>
                <p:spPr bwMode="auto">
                  <a:xfrm>
                    <a:off x="1410" y="1835"/>
                    <a:ext cx="48" cy="16"/>
                  </a:xfrm>
                  <a:custGeom>
                    <a:avLst/>
                    <a:gdLst>
                      <a:gd name="T0" fmla="*/ 61 w 97"/>
                      <a:gd name="T1" fmla="*/ 31 h 31"/>
                      <a:gd name="T2" fmla="*/ 97 w 97"/>
                      <a:gd name="T3" fmla="*/ 15 h 31"/>
                      <a:gd name="T4" fmla="*/ 85 w 97"/>
                      <a:gd name="T5" fmla="*/ 13 h 31"/>
                      <a:gd name="T6" fmla="*/ 72 w 97"/>
                      <a:gd name="T7" fmla="*/ 10 h 31"/>
                      <a:gd name="T8" fmla="*/ 57 w 97"/>
                      <a:gd name="T9" fmla="*/ 6 h 31"/>
                      <a:gd name="T10" fmla="*/ 41 w 97"/>
                      <a:gd name="T11" fmla="*/ 4 h 31"/>
                      <a:gd name="T12" fmla="*/ 28 w 97"/>
                      <a:gd name="T13" fmla="*/ 1 h 31"/>
                      <a:gd name="T14" fmla="*/ 16 w 97"/>
                      <a:gd name="T15" fmla="*/ 0 h 31"/>
                      <a:gd name="T16" fmla="*/ 7 w 97"/>
                      <a:gd name="T17" fmla="*/ 1 h 31"/>
                      <a:gd name="T18" fmla="*/ 1 w 97"/>
                      <a:gd name="T19" fmla="*/ 5 h 31"/>
                      <a:gd name="T20" fmla="*/ 0 w 97"/>
                      <a:gd name="T21" fmla="*/ 9 h 31"/>
                      <a:gd name="T22" fmla="*/ 3 w 97"/>
                      <a:gd name="T23" fmla="*/ 13 h 31"/>
                      <a:gd name="T24" fmla="*/ 8 w 97"/>
                      <a:gd name="T25" fmla="*/ 17 h 31"/>
                      <a:gd name="T26" fmla="*/ 16 w 97"/>
                      <a:gd name="T27" fmla="*/ 19 h 31"/>
                      <a:gd name="T28" fmla="*/ 25 w 97"/>
                      <a:gd name="T29" fmla="*/ 22 h 31"/>
                      <a:gd name="T30" fmla="*/ 36 w 97"/>
                      <a:gd name="T31" fmla="*/ 26 h 31"/>
                      <a:gd name="T32" fmla="*/ 48 w 97"/>
                      <a:gd name="T33" fmla="*/ 29 h 31"/>
                      <a:gd name="T34" fmla="*/ 61 w 97"/>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31">
                        <a:moveTo>
                          <a:pt x="61" y="31"/>
                        </a:moveTo>
                        <a:lnTo>
                          <a:pt x="97" y="15"/>
                        </a:lnTo>
                        <a:lnTo>
                          <a:pt x="85" y="13"/>
                        </a:lnTo>
                        <a:lnTo>
                          <a:pt x="72" y="10"/>
                        </a:lnTo>
                        <a:lnTo>
                          <a:pt x="57" y="6"/>
                        </a:lnTo>
                        <a:lnTo>
                          <a:pt x="41" y="4"/>
                        </a:lnTo>
                        <a:lnTo>
                          <a:pt x="28" y="1"/>
                        </a:lnTo>
                        <a:lnTo>
                          <a:pt x="16" y="0"/>
                        </a:lnTo>
                        <a:lnTo>
                          <a:pt x="7" y="1"/>
                        </a:lnTo>
                        <a:lnTo>
                          <a:pt x="1" y="5"/>
                        </a:lnTo>
                        <a:lnTo>
                          <a:pt x="0" y="9"/>
                        </a:lnTo>
                        <a:lnTo>
                          <a:pt x="3" y="13"/>
                        </a:lnTo>
                        <a:lnTo>
                          <a:pt x="8" y="17"/>
                        </a:lnTo>
                        <a:lnTo>
                          <a:pt x="16" y="19"/>
                        </a:lnTo>
                        <a:lnTo>
                          <a:pt x="25" y="22"/>
                        </a:lnTo>
                        <a:lnTo>
                          <a:pt x="36" y="26"/>
                        </a:lnTo>
                        <a:lnTo>
                          <a:pt x="48" y="29"/>
                        </a:lnTo>
                        <a:lnTo>
                          <a:pt x="61" y="31"/>
                        </a:lnTo>
                        <a:close/>
                      </a:path>
                    </a:pathLst>
                  </a:custGeom>
                  <a:solidFill>
                    <a:srgbClr val="B256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7" name="Freeform 49"/>
                  <p:cNvSpPr>
                    <a:spLocks/>
                  </p:cNvSpPr>
                  <p:nvPr/>
                </p:nvSpPr>
                <p:spPr bwMode="auto">
                  <a:xfrm>
                    <a:off x="1316" y="1782"/>
                    <a:ext cx="200" cy="126"/>
                  </a:xfrm>
                  <a:custGeom>
                    <a:avLst/>
                    <a:gdLst>
                      <a:gd name="T0" fmla="*/ 323 w 400"/>
                      <a:gd name="T1" fmla="*/ 102 h 251"/>
                      <a:gd name="T2" fmla="*/ 400 w 400"/>
                      <a:gd name="T3" fmla="*/ 67 h 251"/>
                      <a:gd name="T4" fmla="*/ 3 w 400"/>
                      <a:gd name="T5" fmla="*/ 0 h 251"/>
                      <a:gd name="T6" fmla="*/ 0 w 400"/>
                      <a:gd name="T7" fmla="*/ 251 h 251"/>
                      <a:gd name="T8" fmla="*/ 220 w 400"/>
                      <a:gd name="T9" fmla="*/ 149 h 251"/>
                      <a:gd name="T10" fmla="*/ 204 w 400"/>
                      <a:gd name="T11" fmla="*/ 145 h 251"/>
                      <a:gd name="T12" fmla="*/ 188 w 400"/>
                      <a:gd name="T13" fmla="*/ 141 h 251"/>
                      <a:gd name="T14" fmla="*/ 174 w 400"/>
                      <a:gd name="T15" fmla="*/ 136 h 251"/>
                      <a:gd name="T16" fmla="*/ 162 w 400"/>
                      <a:gd name="T17" fmla="*/ 129 h 251"/>
                      <a:gd name="T18" fmla="*/ 151 w 400"/>
                      <a:gd name="T19" fmla="*/ 123 h 251"/>
                      <a:gd name="T20" fmla="*/ 146 w 400"/>
                      <a:gd name="T21" fmla="*/ 115 h 251"/>
                      <a:gd name="T22" fmla="*/ 145 w 400"/>
                      <a:gd name="T23" fmla="*/ 106 h 251"/>
                      <a:gd name="T24" fmla="*/ 149 w 400"/>
                      <a:gd name="T25" fmla="*/ 95 h 251"/>
                      <a:gd name="T26" fmla="*/ 159 w 400"/>
                      <a:gd name="T27" fmla="*/ 86 h 251"/>
                      <a:gd name="T28" fmla="*/ 178 w 400"/>
                      <a:gd name="T29" fmla="*/ 82 h 251"/>
                      <a:gd name="T30" fmla="*/ 202 w 400"/>
                      <a:gd name="T31" fmla="*/ 82 h 251"/>
                      <a:gd name="T32" fmla="*/ 228 w 400"/>
                      <a:gd name="T33" fmla="*/ 84 h 251"/>
                      <a:gd name="T34" fmla="*/ 255 w 400"/>
                      <a:gd name="T35" fmla="*/ 88 h 251"/>
                      <a:gd name="T36" fmla="*/ 281 w 400"/>
                      <a:gd name="T37" fmla="*/ 94 h 251"/>
                      <a:gd name="T38" fmla="*/ 305 w 400"/>
                      <a:gd name="T39" fmla="*/ 99 h 251"/>
                      <a:gd name="T40" fmla="*/ 323 w 400"/>
                      <a:gd name="T41" fmla="*/ 10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251">
                        <a:moveTo>
                          <a:pt x="323" y="102"/>
                        </a:moveTo>
                        <a:lnTo>
                          <a:pt x="400" y="67"/>
                        </a:lnTo>
                        <a:lnTo>
                          <a:pt x="3" y="0"/>
                        </a:lnTo>
                        <a:lnTo>
                          <a:pt x="0" y="251"/>
                        </a:lnTo>
                        <a:lnTo>
                          <a:pt x="220" y="149"/>
                        </a:lnTo>
                        <a:lnTo>
                          <a:pt x="204" y="145"/>
                        </a:lnTo>
                        <a:lnTo>
                          <a:pt x="188" y="141"/>
                        </a:lnTo>
                        <a:lnTo>
                          <a:pt x="174" y="136"/>
                        </a:lnTo>
                        <a:lnTo>
                          <a:pt x="162" y="129"/>
                        </a:lnTo>
                        <a:lnTo>
                          <a:pt x="151" y="123"/>
                        </a:lnTo>
                        <a:lnTo>
                          <a:pt x="146" y="115"/>
                        </a:lnTo>
                        <a:lnTo>
                          <a:pt x="145" y="106"/>
                        </a:lnTo>
                        <a:lnTo>
                          <a:pt x="149" y="95"/>
                        </a:lnTo>
                        <a:lnTo>
                          <a:pt x="159" y="86"/>
                        </a:lnTo>
                        <a:lnTo>
                          <a:pt x="178" y="82"/>
                        </a:lnTo>
                        <a:lnTo>
                          <a:pt x="202" y="82"/>
                        </a:lnTo>
                        <a:lnTo>
                          <a:pt x="228" y="84"/>
                        </a:lnTo>
                        <a:lnTo>
                          <a:pt x="255" y="88"/>
                        </a:lnTo>
                        <a:lnTo>
                          <a:pt x="281" y="94"/>
                        </a:lnTo>
                        <a:lnTo>
                          <a:pt x="305" y="99"/>
                        </a:lnTo>
                        <a:lnTo>
                          <a:pt x="323" y="102"/>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8" name="Freeform 50"/>
                  <p:cNvSpPr>
                    <a:spLocks/>
                  </p:cNvSpPr>
                  <p:nvPr/>
                </p:nvSpPr>
                <p:spPr bwMode="auto">
                  <a:xfrm>
                    <a:off x="1054" y="1935"/>
                    <a:ext cx="129" cy="66"/>
                  </a:xfrm>
                  <a:custGeom>
                    <a:avLst/>
                    <a:gdLst>
                      <a:gd name="T0" fmla="*/ 250 w 258"/>
                      <a:gd name="T1" fmla="*/ 114 h 132"/>
                      <a:gd name="T2" fmla="*/ 231 w 258"/>
                      <a:gd name="T3" fmla="*/ 128 h 132"/>
                      <a:gd name="T4" fmla="*/ 208 w 258"/>
                      <a:gd name="T5" fmla="*/ 132 h 132"/>
                      <a:gd name="T6" fmla="*/ 183 w 258"/>
                      <a:gd name="T7" fmla="*/ 128 h 132"/>
                      <a:gd name="T8" fmla="*/ 157 w 258"/>
                      <a:gd name="T9" fmla="*/ 122 h 132"/>
                      <a:gd name="T10" fmla="*/ 119 w 258"/>
                      <a:gd name="T11" fmla="*/ 111 h 132"/>
                      <a:gd name="T12" fmla="*/ 76 w 258"/>
                      <a:gd name="T13" fmla="*/ 101 h 132"/>
                      <a:gd name="T14" fmla="*/ 41 w 258"/>
                      <a:gd name="T15" fmla="*/ 91 h 132"/>
                      <a:gd name="T16" fmla="*/ 17 w 258"/>
                      <a:gd name="T17" fmla="*/ 82 h 132"/>
                      <a:gd name="T18" fmla="*/ 0 w 258"/>
                      <a:gd name="T19" fmla="*/ 53 h 132"/>
                      <a:gd name="T20" fmla="*/ 3 w 258"/>
                      <a:gd name="T21" fmla="*/ 21 h 132"/>
                      <a:gd name="T22" fmla="*/ 16 w 258"/>
                      <a:gd name="T23" fmla="*/ 8 h 132"/>
                      <a:gd name="T24" fmla="*/ 36 w 258"/>
                      <a:gd name="T25" fmla="*/ 1 h 132"/>
                      <a:gd name="T26" fmla="*/ 60 w 258"/>
                      <a:gd name="T27" fmla="*/ 1 h 132"/>
                      <a:gd name="T28" fmla="*/ 85 w 258"/>
                      <a:gd name="T29" fmla="*/ 7 h 132"/>
                      <a:gd name="T30" fmla="*/ 119 w 258"/>
                      <a:gd name="T31" fmla="*/ 16 h 132"/>
                      <a:gd name="T32" fmla="*/ 156 w 258"/>
                      <a:gd name="T33" fmla="*/ 25 h 132"/>
                      <a:gd name="T34" fmla="*/ 189 w 258"/>
                      <a:gd name="T35" fmla="*/ 34 h 132"/>
                      <a:gd name="T36" fmla="*/ 212 w 258"/>
                      <a:gd name="T37" fmla="*/ 41 h 132"/>
                      <a:gd name="T38" fmla="*/ 234 w 258"/>
                      <a:gd name="T39" fmla="*/ 50 h 132"/>
                      <a:gd name="T40" fmla="*/ 251 w 258"/>
                      <a:gd name="T41" fmla="*/ 65 h 132"/>
                      <a:gd name="T42" fmla="*/ 258 w 258"/>
                      <a:gd name="T43" fmla="*/ 86 h 132"/>
                      <a:gd name="T44" fmla="*/ 221 w 258"/>
                      <a:gd name="T45" fmla="*/ 93 h 132"/>
                      <a:gd name="T46" fmla="*/ 216 w 258"/>
                      <a:gd name="T47" fmla="*/ 75 h 132"/>
                      <a:gd name="T48" fmla="*/ 200 w 258"/>
                      <a:gd name="T49" fmla="*/ 67 h 132"/>
                      <a:gd name="T50" fmla="*/ 175 w 258"/>
                      <a:gd name="T51" fmla="*/ 61 h 132"/>
                      <a:gd name="T52" fmla="*/ 131 w 258"/>
                      <a:gd name="T53" fmla="*/ 49 h 132"/>
                      <a:gd name="T54" fmla="*/ 86 w 258"/>
                      <a:gd name="T55" fmla="*/ 37 h 132"/>
                      <a:gd name="T56" fmla="*/ 61 w 258"/>
                      <a:gd name="T57" fmla="*/ 30 h 132"/>
                      <a:gd name="T58" fmla="*/ 43 w 258"/>
                      <a:gd name="T59" fmla="*/ 30 h 132"/>
                      <a:gd name="T60" fmla="*/ 32 w 258"/>
                      <a:gd name="T61" fmla="*/ 42 h 132"/>
                      <a:gd name="T62" fmla="*/ 35 w 258"/>
                      <a:gd name="T63" fmla="*/ 57 h 132"/>
                      <a:gd name="T64" fmla="*/ 44 w 258"/>
                      <a:gd name="T65" fmla="*/ 65 h 132"/>
                      <a:gd name="T66" fmla="*/ 68 w 258"/>
                      <a:gd name="T67" fmla="*/ 71 h 132"/>
                      <a:gd name="T68" fmla="*/ 114 w 258"/>
                      <a:gd name="T69" fmla="*/ 83 h 132"/>
                      <a:gd name="T70" fmla="*/ 160 w 258"/>
                      <a:gd name="T71" fmla="*/ 95 h 132"/>
                      <a:gd name="T72" fmla="*/ 187 w 258"/>
                      <a:gd name="T73" fmla="*/ 102 h 132"/>
                      <a:gd name="T74" fmla="*/ 206 w 258"/>
                      <a:gd name="T75" fmla="*/ 104 h 132"/>
                      <a:gd name="T76" fmla="*/ 221 w 258"/>
                      <a:gd name="T77" fmla="*/ 9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8" h="132">
                        <a:moveTo>
                          <a:pt x="255" y="101"/>
                        </a:moveTo>
                        <a:lnTo>
                          <a:pt x="250" y="114"/>
                        </a:lnTo>
                        <a:lnTo>
                          <a:pt x="241" y="123"/>
                        </a:lnTo>
                        <a:lnTo>
                          <a:pt x="231" y="128"/>
                        </a:lnTo>
                        <a:lnTo>
                          <a:pt x="220" y="131"/>
                        </a:lnTo>
                        <a:lnTo>
                          <a:pt x="208" y="132"/>
                        </a:lnTo>
                        <a:lnTo>
                          <a:pt x="194" y="131"/>
                        </a:lnTo>
                        <a:lnTo>
                          <a:pt x="183" y="128"/>
                        </a:lnTo>
                        <a:lnTo>
                          <a:pt x="171" y="126"/>
                        </a:lnTo>
                        <a:lnTo>
                          <a:pt x="157" y="122"/>
                        </a:lnTo>
                        <a:lnTo>
                          <a:pt x="139" y="116"/>
                        </a:lnTo>
                        <a:lnTo>
                          <a:pt x="119" y="111"/>
                        </a:lnTo>
                        <a:lnTo>
                          <a:pt x="97" y="106"/>
                        </a:lnTo>
                        <a:lnTo>
                          <a:pt x="76" y="101"/>
                        </a:lnTo>
                        <a:lnTo>
                          <a:pt x="57" y="95"/>
                        </a:lnTo>
                        <a:lnTo>
                          <a:pt x="41" y="91"/>
                        </a:lnTo>
                        <a:lnTo>
                          <a:pt x="31" y="89"/>
                        </a:lnTo>
                        <a:lnTo>
                          <a:pt x="17" y="82"/>
                        </a:lnTo>
                        <a:lnTo>
                          <a:pt x="6" y="70"/>
                        </a:lnTo>
                        <a:lnTo>
                          <a:pt x="0" y="53"/>
                        </a:lnTo>
                        <a:lnTo>
                          <a:pt x="0" y="32"/>
                        </a:lnTo>
                        <a:lnTo>
                          <a:pt x="3" y="21"/>
                        </a:lnTo>
                        <a:lnTo>
                          <a:pt x="8" y="13"/>
                        </a:lnTo>
                        <a:lnTo>
                          <a:pt x="16" y="8"/>
                        </a:lnTo>
                        <a:lnTo>
                          <a:pt x="25" y="3"/>
                        </a:lnTo>
                        <a:lnTo>
                          <a:pt x="36" y="1"/>
                        </a:lnTo>
                        <a:lnTo>
                          <a:pt x="48" y="0"/>
                        </a:lnTo>
                        <a:lnTo>
                          <a:pt x="60" y="1"/>
                        </a:lnTo>
                        <a:lnTo>
                          <a:pt x="72" y="3"/>
                        </a:lnTo>
                        <a:lnTo>
                          <a:pt x="85" y="7"/>
                        </a:lnTo>
                        <a:lnTo>
                          <a:pt x="101" y="11"/>
                        </a:lnTo>
                        <a:lnTo>
                          <a:pt x="119" y="16"/>
                        </a:lnTo>
                        <a:lnTo>
                          <a:pt x="138" y="20"/>
                        </a:lnTo>
                        <a:lnTo>
                          <a:pt x="156" y="25"/>
                        </a:lnTo>
                        <a:lnTo>
                          <a:pt x="173" y="30"/>
                        </a:lnTo>
                        <a:lnTo>
                          <a:pt x="189" y="34"/>
                        </a:lnTo>
                        <a:lnTo>
                          <a:pt x="201" y="38"/>
                        </a:lnTo>
                        <a:lnTo>
                          <a:pt x="212" y="41"/>
                        </a:lnTo>
                        <a:lnTo>
                          <a:pt x="224" y="45"/>
                        </a:lnTo>
                        <a:lnTo>
                          <a:pt x="234" y="50"/>
                        </a:lnTo>
                        <a:lnTo>
                          <a:pt x="243" y="57"/>
                        </a:lnTo>
                        <a:lnTo>
                          <a:pt x="251" y="65"/>
                        </a:lnTo>
                        <a:lnTo>
                          <a:pt x="255" y="74"/>
                        </a:lnTo>
                        <a:lnTo>
                          <a:pt x="258" y="86"/>
                        </a:lnTo>
                        <a:lnTo>
                          <a:pt x="255" y="101"/>
                        </a:lnTo>
                        <a:lnTo>
                          <a:pt x="221" y="93"/>
                        </a:lnTo>
                        <a:lnTo>
                          <a:pt x="221" y="82"/>
                        </a:lnTo>
                        <a:lnTo>
                          <a:pt x="216" y="75"/>
                        </a:lnTo>
                        <a:lnTo>
                          <a:pt x="208" y="70"/>
                        </a:lnTo>
                        <a:lnTo>
                          <a:pt x="200" y="67"/>
                        </a:lnTo>
                        <a:lnTo>
                          <a:pt x="191" y="65"/>
                        </a:lnTo>
                        <a:lnTo>
                          <a:pt x="175" y="61"/>
                        </a:lnTo>
                        <a:lnTo>
                          <a:pt x="154" y="56"/>
                        </a:lnTo>
                        <a:lnTo>
                          <a:pt x="131" y="49"/>
                        </a:lnTo>
                        <a:lnTo>
                          <a:pt x="107" y="42"/>
                        </a:lnTo>
                        <a:lnTo>
                          <a:pt x="86" y="37"/>
                        </a:lnTo>
                        <a:lnTo>
                          <a:pt x="70" y="33"/>
                        </a:lnTo>
                        <a:lnTo>
                          <a:pt x="61" y="30"/>
                        </a:lnTo>
                        <a:lnTo>
                          <a:pt x="50" y="29"/>
                        </a:lnTo>
                        <a:lnTo>
                          <a:pt x="43" y="30"/>
                        </a:lnTo>
                        <a:lnTo>
                          <a:pt x="35" y="34"/>
                        </a:lnTo>
                        <a:lnTo>
                          <a:pt x="32" y="42"/>
                        </a:lnTo>
                        <a:lnTo>
                          <a:pt x="32" y="50"/>
                        </a:lnTo>
                        <a:lnTo>
                          <a:pt x="35" y="57"/>
                        </a:lnTo>
                        <a:lnTo>
                          <a:pt x="39" y="62"/>
                        </a:lnTo>
                        <a:lnTo>
                          <a:pt x="44" y="65"/>
                        </a:lnTo>
                        <a:lnTo>
                          <a:pt x="52" y="67"/>
                        </a:lnTo>
                        <a:lnTo>
                          <a:pt x="68" y="71"/>
                        </a:lnTo>
                        <a:lnTo>
                          <a:pt x="89" y="77"/>
                        </a:lnTo>
                        <a:lnTo>
                          <a:pt x="114" y="83"/>
                        </a:lnTo>
                        <a:lnTo>
                          <a:pt x="138" y="90"/>
                        </a:lnTo>
                        <a:lnTo>
                          <a:pt x="160" y="95"/>
                        </a:lnTo>
                        <a:lnTo>
                          <a:pt x="177" y="99"/>
                        </a:lnTo>
                        <a:lnTo>
                          <a:pt x="187" y="102"/>
                        </a:lnTo>
                        <a:lnTo>
                          <a:pt x="197" y="104"/>
                        </a:lnTo>
                        <a:lnTo>
                          <a:pt x="206" y="104"/>
                        </a:lnTo>
                        <a:lnTo>
                          <a:pt x="216" y="102"/>
                        </a:lnTo>
                        <a:lnTo>
                          <a:pt x="221" y="93"/>
                        </a:lnTo>
                        <a:lnTo>
                          <a:pt x="255"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79" name="Freeform 51"/>
                  <p:cNvSpPr>
                    <a:spLocks/>
                  </p:cNvSpPr>
                  <p:nvPr/>
                </p:nvSpPr>
                <p:spPr bwMode="auto">
                  <a:xfrm>
                    <a:off x="916" y="1595"/>
                    <a:ext cx="445" cy="318"/>
                  </a:xfrm>
                  <a:custGeom>
                    <a:avLst/>
                    <a:gdLst>
                      <a:gd name="T0" fmla="*/ 872 w 889"/>
                      <a:gd name="T1" fmla="*/ 432 h 636"/>
                      <a:gd name="T2" fmla="*/ 829 w 889"/>
                      <a:gd name="T3" fmla="*/ 375 h 636"/>
                      <a:gd name="T4" fmla="*/ 776 w 889"/>
                      <a:gd name="T5" fmla="*/ 311 h 636"/>
                      <a:gd name="T6" fmla="*/ 715 w 889"/>
                      <a:gd name="T7" fmla="*/ 243 h 636"/>
                      <a:gd name="T8" fmla="*/ 650 w 889"/>
                      <a:gd name="T9" fmla="*/ 175 h 636"/>
                      <a:gd name="T10" fmla="*/ 585 w 889"/>
                      <a:gd name="T11" fmla="*/ 112 h 636"/>
                      <a:gd name="T12" fmla="*/ 522 w 889"/>
                      <a:gd name="T13" fmla="*/ 56 h 636"/>
                      <a:gd name="T14" fmla="*/ 464 w 889"/>
                      <a:gd name="T15" fmla="*/ 14 h 636"/>
                      <a:gd name="T16" fmla="*/ 419 w 889"/>
                      <a:gd name="T17" fmla="*/ 2 h 636"/>
                      <a:gd name="T18" fmla="*/ 371 w 889"/>
                      <a:gd name="T19" fmla="*/ 10 h 636"/>
                      <a:gd name="T20" fmla="*/ 313 w 889"/>
                      <a:gd name="T21" fmla="*/ 22 h 636"/>
                      <a:gd name="T22" fmla="*/ 251 w 889"/>
                      <a:gd name="T23" fmla="*/ 35 h 636"/>
                      <a:gd name="T24" fmla="*/ 186 w 889"/>
                      <a:gd name="T25" fmla="*/ 48 h 636"/>
                      <a:gd name="T26" fmla="*/ 124 w 889"/>
                      <a:gd name="T27" fmla="*/ 63 h 636"/>
                      <a:gd name="T28" fmla="*/ 70 w 889"/>
                      <a:gd name="T29" fmla="*/ 75 h 636"/>
                      <a:gd name="T30" fmla="*/ 28 w 889"/>
                      <a:gd name="T31" fmla="*/ 84 h 636"/>
                      <a:gd name="T32" fmla="*/ 123 w 889"/>
                      <a:gd name="T33" fmla="*/ 198 h 636"/>
                      <a:gd name="T34" fmla="*/ 91 w 889"/>
                      <a:gd name="T35" fmla="*/ 207 h 636"/>
                      <a:gd name="T36" fmla="*/ 60 w 889"/>
                      <a:gd name="T37" fmla="*/ 216 h 636"/>
                      <a:gd name="T38" fmla="*/ 29 w 889"/>
                      <a:gd name="T39" fmla="*/ 227 h 636"/>
                      <a:gd name="T40" fmla="*/ 0 w 889"/>
                      <a:gd name="T41" fmla="*/ 239 h 636"/>
                      <a:gd name="T42" fmla="*/ 21 w 889"/>
                      <a:gd name="T43" fmla="*/ 264 h 636"/>
                      <a:gd name="T44" fmla="*/ 53 w 889"/>
                      <a:gd name="T45" fmla="*/ 284 h 636"/>
                      <a:gd name="T46" fmla="*/ 90 w 889"/>
                      <a:gd name="T47" fmla="*/ 301 h 636"/>
                      <a:gd name="T48" fmla="*/ 132 w 889"/>
                      <a:gd name="T49" fmla="*/ 315 h 636"/>
                      <a:gd name="T50" fmla="*/ 173 w 889"/>
                      <a:gd name="T51" fmla="*/ 329 h 636"/>
                      <a:gd name="T52" fmla="*/ 213 w 889"/>
                      <a:gd name="T53" fmla="*/ 343 h 636"/>
                      <a:gd name="T54" fmla="*/ 247 w 889"/>
                      <a:gd name="T55" fmla="*/ 358 h 636"/>
                      <a:gd name="T56" fmla="*/ 272 w 889"/>
                      <a:gd name="T57" fmla="*/ 376 h 636"/>
                      <a:gd name="T58" fmla="*/ 315 w 889"/>
                      <a:gd name="T59" fmla="*/ 421 h 636"/>
                      <a:gd name="T60" fmla="*/ 370 w 889"/>
                      <a:gd name="T61" fmla="*/ 485 h 636"/>
                      <a:gd name="T62" fmla="*/ 426 w 889"/>
                      <a:gd name="T63" fmla="*/ 559 h 636"/>
                      <a:gd name="T64" fmla="*/ 472 w 889"/>
                      <a:gd name="T65" fmla="*/ 636 h 636"/>
                      <a:gd name="T66" fmla="*/ 514 w 889"/>
                      <a:gd name="T67" fmla="*/ 618 h 636"/>
                      <a:gd name="T68" fmla="*/ 567 w 889"/>
                      <a:gd name="T69" fmla="*/ 594 h 636"/>
                      <a:gd name="T70" fmla="*/ 626 w 889"/>
                      <a:gd name="T71" fmla="*/ 566 h 636"/>
                      <a:gd name="T72" fmla="*/ 689 w 889"/>
                      <a:gd name="T73" fmla="*/ 537 h 636"/>
                      <a:gd name="T74" fmla="*/ 751 w 889"/>
                      <a:gd name="T75" fmla="*/ 511 h 636"/>
                      <a:gd name="T76" fmla="*/ 806 w 889"/>
                      <a:gd name="T77" fmla="*/ 486 h 636"/>
                      <a:gd name="T78" fmla="*/ 855 w 889"/>
                      <a:gd name="T79" fmla="*/ 467 h 636"/>
                      <a:gd name="T80" fmla="*/ 889 w 889"/>
                      <a:gd name="T81" fmla="*/ 455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9" h="636">
                        <a:moveTo>
                          <a:pt x="889" y="455"/>
                        </a:moveTo>
                        <a:lnTo>
                          <a:pt x="872" y="432"/>
                        </a:lnTo>
                        <a:lnTo>
                          <a:pt x="852" y="405"/>
                        </a:lnTo>
                        <a:lnTo>
                          <a:pt x="829" y="375"/>
                        </a:lnTo>
                        <a:lnTo>
                          <a:pt x="803" y="344"/>
                        </a:lnTo>
                        <a:lnTo>
                          <a:pt x="776" y="311"/>
                        </a:lnTo>
                        <a:lnTo>
                          <a:pt x="745" y="277"/>
                        </a:lnTo>
                        <a:lnTo>
                          <a:pt x="715" y="243"/>
                        </a:lnTo>
                        <a:lnTo>
                          <a:pt x="683" y="208"/>
                        </a:lnTo>
                        <a:lnTo>
                          <a:pt x="650" y="175"/>
                        </a:lnTo>
                        <a:lnTo>
                          <a:pt x="617" y="142"/>
                        </a:lnTo>
                        <a:lnTo>
                          <a:pt x="585" y="112"/>
                        </a:lnTo>
                        <a:lnTo>
                          <a:pt x="552" y="83"/>
                        </a:lnTo>
                        <a:lnTo>
                          <a:pt x="522" y="56"/>
                        </a:lnTo>
                        <a:lnTo>
                          <a:pt x="492" y="34"/>
                        </a:lnTo>
                        <a:lnTo>
                          <a:pt x="464" y="14"/>
                        </a:lnTo>
                        <a:lnTo>
                          <a:pt x="437" y="0"/>
                        </a:lnTo>
                        <a:lnTo>
                          <a:pt x="419" y="2"/>
                        </a:lnTo>
                        <a:lnTo>
                          <a:pt x="396" y="6"/>
                        </a:lnTo>
                        <a:lnTo>
                          <a:pt x="371" y="10"/>
                        </a:lnTo>
                        <a:lnTo>
                          <a:pt x="344" y="17"/>
                        </a:lnTo>
                        <a:lnTo>
                          <a:pt x="313" y="22"/>
                        </a:lnTo>
                        <a:lnTo>
                          <a:pt x="283" y="29"/>
                        </a:lnTo>
                        <a:lnTo>
                          <a:pt x="251" y="35"/>
                        </a:lnTo>
                        <a:lnTo>
                          <a:pt x="218" y="42"/>
                        </a:lnTo>
                        <a:lnTo>
                          <a:pt x="186" y="48"/>
                        </a:lnTo>
                        <a:lnTo>
                          <a:pt x="155" y="56"/>
                        </a:lnTo>
                        <a:lnTo>
                          <a:pt x="124" y="63"/>
                        </a:lnTo>
                        <a:lnTo>
                          <a:pt x="97" y="68"/>
                        </a:lnTo>
                        <a:lnTo>
                          <a:pt x="70" y="75"/>
                        </a:lnTo>
                        <a:lnTo>
                          <a:pt x="48" y="79"/>
                        </a:lnTo>
                        <a:lnTo>
                          <a:pt x="28" y="84"/>
                        </a:lnTo>
                        <a:lnTo>
                          <a:pt x="12" y="87"/>
                        </a:lnTo>
                        <a:lnTo>
                          <a:pt x="123" y="198"/>
                        </a:lnTo>
                        <a:lnTo>
                          <a:pt x="107" y="202"/>
                        </a:lnTo>
                        <a:lnTo>
                          <a:pt x="91" y="207"/>
                        </a:lnTo>
                        <a:lnTo>
                          <a:pt x="75" y="211"/>
                        </a:lnTo>
                        <a:lnTo>
                          <a:pt x="60" y="216"/>
                        </a:lnTo>
                        <a:lnTo>
                          <a:pt x="44" y="222"/>
                        </a:lnTo>
                        <a:lnTo>
                          <a:pt x="29" y="227"/>
                        </a:lnTo>
                        <a:lnTo>
                          <a:pt x="13" y="232"/>
                        </a:lnTo>
                        <a:lnTo>
                          <a:pt x="0" y="239"/>
                        </a:lnTo>
                        <a:lnTo>
                          <a:pt x="9" y="252"/>
                        </a:lnTo>
                        <a:lnTo>
                          <a:pt x="21" y="264"/>
                        </a:lnTo>
                        <a:lnTo>
                          <a:pt x="36" y="274"/>
                        </a:lnTo>
                        <a:lnTo>
                          <a:pt x="53" y="284"/>
                        </a:lnTo>
                        <a:lnTo>
                          <a:pt x="70" y="292"/>
                        </a:lnTo>
                        <a:lnTo>
                          <a:pt x="90" y="301"/>
                        </a:lnTo>
                        <a:lnTo>
                          <a:pt x="111" y="307"/>
                        </a:lnTo>
                        <a:lnTo>
                          <a:pt x="132" y="315"/>
                        </a:lnTo>
                        <a:lnTo>
                          <a:pt x="153" y="322"/>
                        </a:lnTo>
                        <a:lnTo>
                          <a:pt x="173" y="329"/>
                        </a:lnTo>
                        <a:lnTo>
                          <a:pt x="194" y="335"/>
                        </a:lnTo>
                        <a:lnTo>
                          <a:pt x="213" y="343"/>
                        </a:lnTo>
                        <a:lnTo>
                          <a:pt x="231" y="350"/>
                        </a:lnTo>
                        <a:lnTo>
                          <a:pt x="247" y="358"/>
                        </a:lnTo>
                        <a:lnTo>
                          <a:pt x="260" y="367"/>
                        </a:lnTo>
                        <a:lnTo>
                          <a:pt x="272" y="376"/>
                        </a:lnTo>
                        <a:lnTo>
                          <a:pt x="291" y="396"/>
                        </a:lnTo>
                        <a:lnTo>
                          <a:pt x="315" y="421"/>
                        </a:lnTo>
                        <a:lnTo>
                          <a:pt x="342" y="450"/>
                        </a:lnTo>
                        <a:lnTo>
                          <a:pt x="370" y="485"/>
                        </a:lnTo>
                        <a:lnTo>
                          <a:pt x="399" y="520"/>
                        </a:lnTo>
                        <a:lnTo>
                          <a:pt x="426" y="559"/>
                        </a:lnTo>
                        <a:lnTo>
                          <a:pt x="451" y="597"/>
                        </a:lnTo>
                        <a:lnTo>
                          <a:pt x="472" y="636"/>
                        </a:lnTo>
                        <a:lnTo>
                          <a:pt x="492" y="629"/>
                        </a:lnTo>
                        <a:lnTo>
                          <a:pt x="514" y="618"/>
                        </a:lnTo>
                        <a:lnTo>
                          <a:pt x="539" y="606"/>
                        </a:lnTo>
                        <a:lnTo>
                          <a:pt x="567" y="594"/>
                        </a:lnTo>
                        <a:lnTo>
                          <a:pt x="596" y="581"/>
                        </a:lnTo>
                        <a:lnTo>
                          <a:pt x="626" y="566"/>
                        </a:lnTo>
                        <a:lnTo>
                          <a:pt x="657" y="552"/>
                        </a:lnTo>
                        <a:lnTo>
                          <a:pt x="689" y="537"/>
                        </a:lnTo>
                        <a:lnTo>
                          <a:pt x="720" y="524"/>
                        </a:lnTo>
                        <a:lnTo>
                          <a:pt x="751" y="511"/>
                        </a:lnTo>
                        <a:lnTo>
                          <a:pt x="780" y="498"/>
                        </a:lnTo>
                        <a:lnTo>
                          <a:pt x="806" y="486"/>
                        </a:lnTo>
                        <a:lnTo>
                          <a:pt x="831" y="477"/>
                        </a:lnTo>
                        <a:lnTo>
                          <a:pt x="855" y="467"/>
                        </a:lnTo>
                        <a:lnTo>
                          <a:pt x="874" y="461"/>
                        </a:lnTo>
                        <a:lnTo>
                          <a:pt x="889" y="4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80" name="Freeform 52"/>
                  <p:cNvSpPr>
                    <a:spLocks/>
                  </p:cNvSpPr>
                  <p:nvPr/>
                </p:nvSpPr>
                <p:spPr bwMode="auto">
                  <a:xfrm>
                    <a:off x="966" y="1619"/>
                    <a:ext cx="364" cy="270"/>
                  </a:xfrm>
                  <a:custGeom>
                    <a:avLst/>
                    <a:gdLst>
                      <a:gd name="T0" fmla="*/ 729 w 729"/>
                      <a:gd name="T1" fmla="*/ 387 h 542"/>
                      <a:gd name="T2" fmla="*/ 718 w 729"/>
                      <a:gd name="T3" fmla="*/ 374 h 542"/>
                      <a:gd name="T4" fmla="*/ 705 w 729"/>
                      <a:gd name="T5" fmla="*/ 357 h 542"/>
                      <a:gd name="T6" fmla="*/ 686 w 729"/>
                      <a:gd name="T7" fmla="*/ 336 h 542"/>
                      <a:gd name="T8" fmla="*/ 665 w 729"/>
                      <a:gd name="T9" fmla="*/ 311 h 542"/>
                      <a:gd name="T10" fmla="*/ 641 w 729"/>
                      <a:gd name="T11" fmla="*/ 284 h 542"/>
                      <a:gd name="T12" fmla="*/ 615 w 729"/>
                      <a:gd name="T13" fmla="*/ 255 h 542"/>
                      <a:gd name="T14" fmla="*/ 587 w 729"/>
                      <a:gd name="T15" fmla="*/ 225 h 542"/>
                      <a:gd name="T16" fmla="*/ 558 w 729"/>
                      <a:gd name="T17" fmla="*/ 193 h 542"/>
                      <a:gd name="T18" fmla="*/ 528 w 729"/>
                      <a:gd name="T19" fmla="*/ 163 h 542"/>
                      <a:gd name="T20" fmla="*/ 496 w 729"/>
                      <a:gd name="T21" fmla="*/ 132 h 542"/>
                      <a:gd name="T22" fmla="*/ 466 w 729"/>
                      <a:gd name="T23" fmla="*/ 103 h 542"/>
                      <a:gd name="T24" fmla="*/ 435 w 729"/>
                      <a:gd name="T25" fmla="*/ 75 h 542"/>
                      <a:gd name="T26" fmla="*/ 405 w 729"/>
                      <a:gd name="T27" fmla="*/ 52 h 542"/>
                      <a:gd name="T28" fmla="*/ 377 w 729"/>
                      <a:gd name="T29" fmla="*/ 31 h 542"/>
                      <a:gd name="T30" fmla="*/ 349 w 729"/>
                      <a:gd name="T31" fmla="*/ 13 h 542"/>
                      <a:gd name="T32" fmla="*/ 326 w 729"/>
                      <a:gd name="T33" fmla="*/ 0 h 542"/>
                      <a:gd name="T34" fmla="*/ 0 w 729"/>
                      <a:gd name="T35" fmla="*/ 64 h 542"/>
                      <a:gd name="T36" fmla="*/ 14 w 729"/>
                      <a:gd name="T37" fmla="*/ 77 h 542"/>
                      <a:gd name="T38" fmla="*/ 32 w 729"/>
                      <a:gd name="T39" fmla="*/ 95 h 542"/>
                      <a:gd name="T40" fmla="*/ 53 w 729"/>
                      <a:gd name="T41" fmla="*/ 118 h 542"/>
                      <a:gd name="T42" fmla="*/ 77 w 729"/>
                      <a:gd name="T43" fmla="*/ 143 h 542"/>
                      <a:gd name="T44" fmla="*/ 104 w 729"/>
                      <a:gd name="T45" fmla="*/ 173 h 542"/>
                      <a:gd name="T46" fmla="*/ 133 w 729"/>
                      <a:gd name="T47" fmla="*/ 205 h 542"/>
                      <a:gd name="T48" fmla="*/ 162 w 729"/>
                      <a:gd name="T49" fmla="*/ 239 h 542"/>
                      <a:gd name="T50" fmla="*/ 192 w 729"/>
                      <a:gd name="T51" fmla="*/ 275 h 542"/>
                      <a:gd name="T52" fmla="*/ 222 w 729"/>
                      <a:gd name="T53" fmla="*/ 311 h 542"/>
                      <a:gd name="T54" fmla="*/ 253 w 729"/>
                      <a:gd name="T55" fmla="*/ 348 h 542"/>
                      <a:gd name="T56" fmla="*/ 281 w 729"/>
                      <a:gd name="T57" fmla="*/ 385 h 542"/>
                      <a:gd name="T58" fmla="*/ 308 w 729"/>
                      <a:gd name="T59" fmla="*/ 420 h 542"/>
                      <a:gd name="T60" fmla="*/ 332 w 729"/>
                      <a:gd name="T61" fmla="*/ 453 h 542"/>
                      <a:gd name="T62" fmla="*/ 355 w 729"/>
                      <a:gd name="T63" fmla="*/ 486 h 542"/>
                      <a:gd name="T64" fmla="*/ 372 w 729"/>
                      <a:gd name="T65" fmla="*/ 515 h 542"/>
                      <a:gd name="T66" fmla="*/ 386 w 729"/>
                      <a:gd name="T67" fmla="*/ 542 h 542"/>
                      <a:gd name="T68" fmla="*/ 401 w 729"/>
                      <a:gd name="T69" fmla="*/ 535 h 542"/>
                      <a:gd name="T70" fmla="*/ 419 w 729"/>
                      <a:gd name="T71" fmla="*/ 526 h 542"/>
                      <a:gd name="T72" fmla="*/ 441 w 729"/>
                      <a:gd name="T73" fmla="*/ 517 h 542"/>
                      <a:gd name="T74" fmla="*/ 463 w 729"/>
                      <a:gd name="T75" fmla="*/ 506 h 542"/>
                      <a:gd name="T76" fmla="*/ 488 w 729"/>
                      <a:gd name="T77" fmla="*/ 494 h 542"/>
                      <a:gd name="T78" fmla="*/ 515 w 729"/>
                      <a:gd name="T79" fmla="*/ 482 h 542"/>
                      <a:gd name="T80" fmla="*/ 541 w 729"/>
                      <a:gd name="T81" fmla="*/ 471 h 542"/>
                      <a:gd name="T82" fmla="*/ 567 w 729"/>
                      <a:gd name="T83" fmla="*/ 459 h 542"/>
                      <a:gd name="T84" fmla="*/ 594 w 729"/>
                      <a:gd name="T85" fmla="*/ 447 h 542"/>
                      <a:gd name="T86" fmla="*/ 620 w 729"/>
                      <a:gd name="T87" fmla="*/ 435 h 542"/>
                      <a:gd name="T88" fmla="*/ 644 w 729"/>
                      <a:gd name="T89" fmla="*/ 424 h 542"/>
                      <a:gd name="T90" fmla="*/ 666 w 729"/>
                      <a:gd name="T91" fmla="*/ 415 h 542"/>
                      <a:gd name="T92" fmla="*/ 686 w 729"/>
                      <a:gd name="T93" fmla="*/ 406 h 542"/>
                      <a:gd name="T94" fmla="*/ 705 w 729"/>
                      <a:gd name="T95" fmla="*/ 398 h 542"/>
                      <a:gd name="T96" fmla="*/ 718 w 729"/>
                      <a:gd name="T97" fmla="*/ 391 h 542"/>
                      <a:gd name="T98" fmla="*/ 729 w 729"/>
                      <a:gd name="T99" fmla="*/ 38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9" h="542">
                        <a:moveTo>
                          <a:pt x="729" y="387"/>
                        </a:moveTo>
                        <a:lnTo>
                          <a:pt x="718" y="374"/>
                        </a:lnTo>
                        <a:lnTo>
                          <a:pt x="705" y="357"/>
                        </a:lnTo>
                        <a:lnTo>
                          <a:pt x="686" y="336"/>
                        </a:lnTo>
                        <a:lnTo>
                          <a:pt x="665" y="311"/>
                        </a:lnTo>
                        <a:lnTo>
                          <a:pt x="641" y="284"/>
                        </a:lnTo>
                        <a:lnTo>
                          <a:pt x="615" y="255"/>
                        </a:lnTo>
                        <a:lnTo>
                          <a:pt x="587" y="225"/>
                        </a:lnTo>
                        <a:lnTo>
                          <a:pt x="558" y="193"/>
                        </a:lnTo>
                        <a:lnTo>
                          <a:pt x="528" y="163"/>
                        </a:lnTo>
                        <a:lnTo>
                          <a:pt x="496" y="132"/>
                        </a:lnTo>
                        <a:lnTo>
                          <a:pt x="466" y="103"/>
                        </a:lnTo>
                        <a:lnTo>
                          <a:pt x="435" y="75"/>
                        </a:lnTo>
                        <a:lnTo>
                          <a:pt x="405" y="52"/>
                        </a:lnTo>
                        <a:lnTo>
                          <a:pt x="377" y="31"/>
                        </a:lnTo>
                        <a:lnTo>
                          <a:pt x="349" y="13"/>
                        </a:lnTo>
                        <a:lnTo>
                          <a:pt x="326" y="0"/>
                        </a:lnTo>
                        <a:lnTo>
                          <a:pt x="0" y="64"/>
                        </a:lnTo>
                        <a:lnTo>
                          <a:pt x="14" y="77"/>
                        </a:lnTo>
                        <a:lnTo>
                          <a:pt x="32" y="95"/>
                        </a:lnTo>
                        <a:lnTo>
                          <a:pt x="53" y="118"/>
                        </a:lnTo>
                        <a:lnTo>
                          <a:pt x="77" y="143"/>
                        </a:lnTo>
                        <a:lnTo>
                          <a:pt x="104" y="173"/>
                        </a:lnTo>
                        <a:lnTo>
                          <a:pt x="133" y="205"/>
                        </a:lnTo>
                        <a:lnTo>
                          <a:pt x="162" y="239"/>
                        </a:lnTo>
                        <a:lnTo>
                          <a:pt x="192" y="275"/>
                        </a:lnTo>
                        <a:lnTo>
                          <a:pt x="222" y="311"/>
                        </a:lnTo>
                        <a:lnTo>
                          <a:pt x="253" y="348"/>
                        </a:lnTo>
                        <a:lnTo>
                          <a:pt x="281" y="385"/>
                        </a:lnTo>
                        <a:lnTo>
                          <a:pt x="308" y="420"/>
                        </a:lnTo>
                        <a:lnTo>
                          <a:pt x="332" y="453"/>
                        </a:lnTo>
                        <a:lnTo>
                          <a:pt x="355" y="486"/>
                        </a:lnTo>
                        <a:lnTo>
                          <a:pt x="372" y="515"/>
                        </a:lnTo>
                        <a:lnTo>
                          <a:pt x="386" y="542"/>
                        </a:lnTo>
                        <a:lnTo>
                          <a:pt x="401" y="535"/>
                        </a:lnTo>
                        <a:lnTo>
                          <a:pt x="419" y="526"/>
                        </a:lnTo>
                        <a:lnTo>
                          <a:pt x="441" y="517"/>
                        </a:lnTo>
                        <a:lnTo>
                          <a:pt x="463" y="506"/>
                        </a:lnTo>
                        <a:lnTo>
                          <a:pt x="488" y="494"/>
                        </a:lnTo>
                        <a:lnTo>
                          <a:pt x="515" y="482"/>
                        </a:lnTo>
                        <a:lnTo>
                          <a:pt x="541" y="471"/>
                        </a:lnTo>
                        <a:lnTo>
                          <a:pt x="567" y="459"/>
                        </a:lnTo>
                        <a:lnTo>
                          <a:pt x="594" y="447"/>
                        </a:lnTo>
                        <a:lnTo>
                          <a:pt x="620" y="435"/>
                        </a:lnTo>
                        <a:lnTo>
                          <a:pt x="644" y="424"/>
                        </a:lnTo>
                        <a:lnTo>
                          <a:pt x="666" y="415"/>
                        </a:lnTo>
                        <a:lnTo>
                          <a:pt x="686" y="406"/>
                        </a:lnTo>
                        <a:lnTo>
                          <a:pt x="705" y="398"/>
                        </a:lnTo>
                        <a:lnTo>
                          <a:pt x="718" y="391"/>
                        </a:lnTo>
                        <a:lnTo>
                          <a:pt x="729" y="3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81" name="Freeform 53"/>
                  <p:cNvSpPr>
                    <a:spLocks/>
                  </p:cNvSpPr>
                  <p:nvPr/>
                </p:nvSpPr>
                <p:spPr bwMode="auto">
                  <a:xfrm>
                    <a:off x="953" y="1708"/>
                    <a:ext cx="81" cy="41"/>
                  </a:xfrm>
                  <a:custGeom>
                    <a:avLst/>
                    <a:gdLst>
                      <a:gd name="T0" fmla="*/ 163 w 163"/>
                      <a:gd name="T1" fmla="*/ 82 h 82"/>
                      <a:gd name="T2" fmla="*/ 78 w 163"/>
                      <a:gd name="T3" fmla="*/ 0 h 82"/>
                      <a:gd name="T4" fmla="*/ 69 w 163"/>
                      <a:gd name="T5" fmla="*/ 3 h 82"/>
                      <a:gd name="T6" fmla="*/ 58 w 163"/>
                      <a:gd name="T7" fmla="*/ 5 h 82"/>
                      <a:gd name="T8" fmla="*/ 46 w 163"/>
                      <a:gd name="T9" fmla="*/ 8 h 82"/>
                      <a:gd name="T10" fmla="*/ 34 w 163"/>
                      <a:gd name="T11" fmla="*/ 12 h 82"/>
                      <a:gd name="T12" fmla="*/ 24 w 163"/>
                      <a:gd name="T13" fmla="*/ 16 h 82"/>
                      <a:gd name="T14" fmla="*/ 13 w 163"/>
                      <a:gd name="T15" fmla="*/ 20 h 82"/>
                      <a:gd name="T16" fmla="*/ 5 w 163"/>
                      <a:gd name="T17" fmla="*/ 22 h 82"/>
                      <a:gd name="T18" fmla="*/ 0 w 163"/>
                      <a:gd name="T19" fmla="*/ 24 h 82"/>
                      <a:gd name="T20" fmla="*/ 12 w 163"/>
                      <a:gd name="T21" fmla="*/ 29 h 82"/>
                      <a:gd name="T22" fmla="*/ 30 w 163"/>
                      <a:gd name="T23" fmla="*/ 36 h 82"/>
                      <a:gd name="T24" fmla="*/ 56 w 163"/>
                      <a:gd name="T25" fmla="*/ 45 h 82"/>
                      <a:gd name="T26" fmla="*/ 82 w 163"/>
                      <a:gd name="T27" fmla="*/ 53 h 82"/>
                      <a:gd name="T28" fmla="*/ 107 w 163"/>
                      <a:gd name="T29" fmla="*/ 61 h 82"/>
                      <a:gd name="T30" fmla="*/ 132 w 163"/>
                      <a:gd name="T31" fmla="*/ 70 h 82"/>
                      <a:gd name="T32" fmla="*/ 151 w 163"/>
                      <a:gd name="T33" fmla="*/ 77 h 82"/>
                      <a:gd name="T34" fmla="*/ 163 w 163"/>
                      <a:gd name="T35"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82">
                        <a:moveTo>
                          <a:pt x="163" y="82"/>
                        </a:moveTo>
                        <a:lnTo>
                          <a:pt x="78" y="0"/>
                        </a:lnTo>
                        <a:lnTo>
                          <a:pt x="69" y="3"/>
                        </a:lnTo>
                        <a:lnTo>
                          <a:pt x="58" y="5"/>
                        </a:lnTo>
                        <a:lnTo>
                          <a:pt x="46" y="8"/>
                        </a:lnTo>
                        <a:lnTo>
                          <a:pt x="34" y="12"/>
                        </a:lnTo>
                        <a:lnTo>
                          <a:pt x="24" y="16"/>
                        </a:lnTo>
                        <a:lnTo>
                          <a:pt x="13" y="20"/>
                        </a:lnTo>
                        <a:lnTo>
                          <a:pt x="5" y="22"/>
                        </a:lnTo>
                        <a:lnTo>
                          <a:pt x="0" y="24"/>
                        </a:lnTo>
                        <a:lnTo>
                          <a:pt x="12" y="29"/>
                        </a:lnTo>
                        <a:lnTo>
                          <a:pt x="30" y="36"/>
                        </a:lnTo>
                        <a:lnTo>
                          <a:pt x="56" y="45"/>
                        </a:lnTo>
                        <a:lnTo>
                          <a:pt x="82" y="53"/>
                        </a:lnTo>
                        <a:lnTo>
                          <a:pt x="107" y="61"/>
                        </a:lnTo>
                        <a:lnTo>
                          <a:pt x="132" y="70"/>
                        </a:lnTo>
                        <a:lnTo>
                          <a:pt x="151" y="77"/>
                        </a:lnTo>
                        <a:lnTo>
                          <a:pt x="163"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82" name="Freeform 54"/>
                  <p:cNvSpPr>
                    <a:spLocks/>
                  </p:cNvSpPr>
                  <p:nvPr/>
                </p:nvSpPr>
                <p:spPr bwMode="auto">
                  <a:xfrm>
                    <a:off x="1055" y="1655"/>
                    <a:ext cx="480" cy="287"/>
                  </a:xfrm>
                  <a:custGeom>
                    <a:avLst/>
                    <a:gdLst>
                      <a:gd name="T0" fmla="*/ 18 w 960"/>
                      <a:gd name="T1" fmla="*/ 449 h 573"/>
                      <a:gd name="T2" fmla="*/ 64 w 960"/>
                      <a:gd name="T3" fmla="*/ 390 h 573"/>
                      <a:gd name="T4" fmla="*/ 121 w 960"/>
                      <a:gd name="T5" fmla="*/ 322 h 573"/>
                      <a:gd name="T6" fmla="*/ 183 w 960"/>
                      <a:gd name="T7" fmla="*/ 252 h 573"/>
                      <a:gd name="T8" fmla="*/ 251 w 960"/>
                      <a:gd name="T9" fmla="*/ 182 h 573"/>
                      <a:gd name="T10" fmla="*/ 319 w 960"/>
                      <a:gd name="T11" fmla="*/ 117 h 573"/>
                      <a:gd name="T12" fmla="*/ 387 w 960"/>
                      <a:gd name="T13" fmla="*/ 61 h 573"/>
                      <a:gd name="T14" fmla="*/ 449 w 960"/>
                      <a:gd name="T15" fmla="*/ 16 h 573"/>
                      <a:gd name="T16" fmla="*/ 499 w 960"/>
                      <a:gd name="T17" fmla="*/ 2 h 573"/>
                      <a:gd name="T18" fmla="*/ 552 w 960"/>
                      <a:gd name="T19" fmla="*/ 12 h 573"/>
                      <a:gd name="T20" fmla="*/ 615 w 960"/>
                      <a:gd name="T21" fmla="*/ 25 h 573"/>
                      <a:gd name="T22" fmla="*/ 685 w 960"/>
                      <a:gd name="T23" fmla="*/ 39 h 573"/>
                      <a:gd name="T24" fmla="*/ 755 w 960"/>
                      <a:gd name="T25" fmla="*/ 55 h 573"/>
                      <a:gd name="T26" fmla="*/ 824 w 960"/>
                      <a:gd name="T27" fmla="*/ 70 h 573"/>
                      <a:gd name="T28" fmla="*/ 884 w 960"/>
                      <a:gd name="T29" fmla="*/ 83 h 573"/>
                      <a:gd name="T30" fmla="*/ 931 w 960"/>
                      <a:gd name="T31" fmla="*/ 92 h 573"/>
                      <a:gd name="T32" fmla="*/ 825 w 960"/>
                      <a:gd name="T33" fmla="*/ 219 h 573"/>
                      <a:gd name="T34" fmla="*/ 860 w 960"/>
                      <a:gd name="T35" fmla="*/ 228 h 573"/>
                      <a:gd name="T36" fmla="*/ 895 w 960"/>
                      <a:gd name="T37" fmla="*/ 239 h 573"/>
                      <a:gd name="T38" fmla="*/ 930 w 960"/>
                      <a:gd name="T39" fmla="*/ 251 h 573"/>
                      <a:gd name="T40" fmla="*/ 960 w 960"/>
                      <a:gd name="T41" fmla="*/ 264 h 573"/>
                      <a:gd name="T42" fmla="*/ 936 w 960"/>
                      <a:gd name="T43" fmla="*/ 292 h 573"/>
                      <a:gd name="T44" fmla="*/ 903 w 960"/>
                      <a:gd name="T45" fmla="*/ 314 h 573"/>
                      <a:gd name="T46" fmla="*/ 861 w 960"/>
                      <a:gd name="T47" fmla="*/ 333 h 573"/>
                      <a:gd name="T48" fmla="*/ 816 w 960"/>
                      <a:gd name="T49" fmla="*/ 349 h 573"/>
                      <a:gd name="T50" fmla="*/ 770 w 960"/>
                      <a:gd name="T51" fmla="*/ 363 h 573"/>
                      <a:gd name="T52" fmla="*/ 726 w 960"/>
                      <a:gd name="T53" fmla="*/ 379 h 573"/>
                      <a:gd name="T54" fmla="*/ 689 w 960"/>
                      <a:gd name="T55" fmla="*/ 396 h 573"/>
                      <a:gd name="T56" fmla="*/ 662 w 960"/>
                      <a:gd name="T57" fmla="*/ 416 h 573"/>
                      <a:gd name="T58" fmla="*/ 638 w 960"/>
                      <a:gd name="T59" fmla="*/ 436 h 573"/>
                      <a:gd name="T60" fmla="*/ 605 w 960"/>
                      <a:gd name="T61" fmla="*/ 460 h 573"/>
                      <a:gd name="T62" fmla="*/ 566 w 960"/>
                      <a:gd name="T63" fmla="*/ 486 h 573"/>
                      <a:gd name="T64" fmla="*/ 527 w 960"/>
                      <a:gd name="T65" fmla="*/ 511 h 573"/>
                      <a:gd name="T66" fmla="*/ 488 w 960"/>
                      <a:gd name="T67" fmla="*/ 535 h 573"/>
                      <a:gd name="T68" fmla="*/ 455 w 960"/>
                      <a:gd name="T69" fmla="*/ 555 h 573"/>
                      <a:gd name="T70" fmla="*/ 432 w 960"/>
                      <a:gd name="T71" fmla="*/ 568 h 573"/>
                      <a:gd name="T72" fmla="*/ 421 w 960"/>
                      <a:gd name="T73" fmla="*/ 573 h 573"/>
                      <a:gd name="T74" fmla="*/ 395 w 960"/>
                      <a:gd name="T75" fmla="*/ 568 h 573"/>
                      <a:gd name="T76" fmla="*/ 350 w 960"/>
                      <a:gd name="T77" fmla="*/ 557 h 573"/>
                      <a:gd name="T78" fmla="*/ 292 w 960"/>
                      <a:gd name="T79" fmla="*/ 544 h 573"/>
                      <a:gd name="T80" fmla="*/ 226 w 960"/>
                      <a:gd name="T81" fmla="*/ 530 h 573"/>
                      <a:gd name="T82" fmla="*/ 158 w 960"/>
                      <a:gd name="T83" fmla="*/ 514 h 573"/>
                      <a:gd name="T84" fmla="*/ 93 w 960"/>
                      <a:gd name="T85" fmla="*/ 498 h 573"/>
                      <a:gd name="T86" fmla="*/ 39 w 960"/>
                      <a:gd name="T87" fmla="*/ 485 h 573"/>
                      <a:gd name="T88" fmla="*/ 0 w 960"/>
                      <a:gd name="T89" fmla="*/ 47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0" h="573">
                        <a:moveTo>
                          <a:pt x="0" y="474"/>
                        </a:moveTo>
                        <a:lnTo>
                          <a:pt x="18" y="449"/>
                        </a:lnTo>
                        <a:lnTo>
                          <a:pt x="39" y="420"/>
                        </a:lnTo>
                        <a:lnTo>
                          <a:pt x="64" y="390"/>
                        </a:lnTo>
                        <a:lnTo>
                          <a:pt x="92" y="357"/>
                        </a:lnTo>
                        <a:lnTo>
                          <a:pt x="121" y="322"/>
                        </a:lnTo>
                        <a:lnTo>
                          <a:pt x="152" y="288"/>
                        </a:lnTo>
                        <a:lnTo>
                          <a:pt x="183" y="252"/>
                        </a:lnTo>
                        <a:lnTo>
                          <a:pt x="218" y="217"/>
                        </a:lnTo>
                        <a:lnTo>
                          <a:pt x="251" y="182"/>
                        </a:lnTo>
                        <a:lnTo>
                          <a:pt x="285" y="149"/>
                        </a:lnTo>
                        <a:lnTo>
                          <a:pt x="319" y="117"/>
                        </a:lnTo>
                        <a:lnTo>
                          <a:pt x="354" y="87"/>
                        </a:lnTo>
                        <a:lnTo>
                          <a:pt x="387" y="61"/>
                        </a:lnTo>
                        <a:lnTo>
                          <a:pt x="418" y="37"/>
                        </a:lnTo>
                        <a:lnTo>
                          <a:pt x="449" y="16"/>
                        </a:lnTo>
                        <a:lnTo>
                          <a:pt x="478" y="0"/>
                        </a:lnTo>
                        <a:lnTo>
                          <a:pt x="499" y="2"/>
                        </a:lnTo>
                        <a:lnTo>
                          <a:pt x="524" y="8"/>
                        </a:lnTo>
                        <a:lnTo>
                          <a:pt x="552" y="12"/>
                        </a:lnTo>
                        <a:lnTo>
                          <a:pt x="582" y="18"/>
                        </a:lnTo>
                        <a:lnTo>
                          <a:pt x="615" y="25"/>
                        </a:lnTo>
                        <a:lnTo>
                          <a:pt x="650" y="32"/>
                        </a:lnTo>
                        <a:lnTo>
                          <a:pt x="685" y="39"/>
                        </a:lnTo>
                        <a:lnTo>
                          <a:pt x="721" y="47"/>
                        </a:lnTo>
                        <a:lnTo>
                          <a:pt x="755" y="55"/>
                        </a:lnTo>
                        <a:lnTo>
                          <a:pt x="791" y="62"/>
                        </a:lnTo>
                        <a:lnTo>
                          <a:pt x="824" y="70"/>
                        </a:lnTo>
                        <a:lnTo>
                          <a:pt x="855" y="76"/>
                        </a:lnTo>
                        <a:lnTo>
                          <a:pt x="884" y="83"/>
                        </a:lnTo>
                        <a:lnTo>
                          <a:pt x="909" y="88"/>
                        </a:lnTo>
                        <a:lnTo>
                          <a:pt x="931" y="92"/>
                        </a:lnTo>
                        <a:lnTo>
                          <a:pt x="948" y="96"/>
                        </a:lnTo>
                        <a:lnTo>
                          <a:pt x="825" y="219"/>
                        </a:lnTo>
                        <a:lnTo>
                          <a:pt x="843" y="224"/>
                        </a:lnTo>
                        <a:lnTo>
                          <a:pt x="860" y="228"/>
                        </a:lnTo>
                        <a:lnTo>
                          <a:pt x="878" y="234"/>
                        </a:lnTo>
                        <a:lnTo>
                          <a:pt x="895" y="239"/>
                        </a:lnTo>
                        <a:lnTo>
                          <a:pt x="913" y="244"/>
                        </a:lnTo>
                        <a:lnTo>
                          <a:pt x="930" y="251"/>
                        </a:lnTo>
                        <a:lnTo>
                          <a:pt x="946" y="258"/>
                        </a:lnTo>
                        <a:lnTo>
                          <a:pt x="960" y="264"/>
                        </a:lnTo>
                        <a:lnTo>
                          <a:pt x="950" y="279"/>
                        </a:lnTo>
                        <a:lnTo>
                          <a:pt x="936" y="292"/>
                        </a:lnTo>
                        <a:lnTo>
                          <a:pt x="921" y="302"/>
                        </a:lnTo>
                        <a:lnTo>
                          <a:pt x="903" y="314"/>
                        </a:lnTo>
                        <a:lnTo>
                          <a:pt x="882" y="324"/>
                        </a:lnTo>
                        <a:lnTo>
                          <a:pt x="861" y="333"/>
                        </a:lnTo>
                        <a:lnTo>
                          <a:pt x="839" y="341"/>
                        </a:lnTo>
                        <a:lnTo>
                          <a:pt x="816" y="349"/>
                        </a:lnTo>
                        <a:lnTo>
                          <a:pt x="792" y="357"/>
                        </a:lnTo>
                        <a:lnTo>
                          <a:pt x="770" y="363"/>
                        </a:lnTo>
                        <a:lnTo>
                          <a:pt x="747" y="371"/>
                        </a:lnTo>
                        <a:lnTo>
                          <a:pt x="726" y="379"/>
                        </a:lnTo>
                        <a:lnTo>
                          <a:pt x="707" y="387"/>
                        </a:lnTo>
                        <a:lnTo>
                          <a:pt x="689" y="396"/>
                        </a:lnTo>
                        <a:lnTo>
                          <a:pt x="673" y="405"/>
                        </a:lnTo>
                        <a:lnTo>
                          <a:pt x="662" y="416"/>
                        </a:lnTo>
                        <a:lnTo>
                          <a:pt x="651" y="425"/>
                        </a:lnTo>
                        <a:lnTo>
                          <a:pt x="638" y="436"/>
                        </a:lnTo>
                        <a:lnTo>
                          <a:pt x="622" y="448"/>
                        </a:lnTo>
                        <a:lnTo>
                          <a:pt x="605" y="460"/>
                        </a:lnTo>
                        <a:lnTo>
                          <a:pt x="586" y="473"/>
                        </a:lnTo>
                        <a:lnTo>
                          <a:pt x="566" y="486"/>
                        </a:lnTo>
                        <a:lnTo>
                          <a:pt x="547" y="499"/>
                        </a:lnTo>
                        <a:lnTo>
                          <a:pt x="527" y="511"/>
                        </a:lnTo>
                        <a:lnTo>
                          <a:pt x="507" y="523"/>
                        </a:lnTo>
                        <a:lnTo>
                          <a:pt x="488" y="535"/>
                        </a:lnTo>
                        <a:lnTo>
                          <a:pt x="471" y="546"/>
                        </a:lnTo>
                        <a:lnTo>
                          <a:pt x="455" y="555"/>
                        </a:lnTo>
                        <a:lnTo>
                          <a:pt x="442" y="561"/>
                        </a:lnTo>
                        <a:lnTo>
                          <a:pt x="432" y="568"/>
                        </a:lnTo>
                        <a:lnTo>
                          <a:pt x="425" y="572"/>
                        </a:lnTo>
                        <a:lnTo>
                          <a:pt x="421" y="573"/>
                        </a:lnTo>
                        <a:lnTo>
                          <a:pt x="411" y="571"/>
                        </a:lnTo>
                        <a:lnTo>
                          <a:pt x="395" y="568"/>
                        </a:lnTo>
                        <a:lnTo>
                          <a:pt x="375" y="563"/>
                        </a:lnTo>
                        <a:lnTo>
                          <a:pt x="350" y="557"/>
                        </a:lnTo>
                        <a:lnTo>
                          <a:pt x="322" y="552"/>
                        </a:lnTo>
                        <a:lnTo>
                          <a:pt x="292" y="544"/>
                        </a:lnTo>
                        <a:lnTo>
                          <a:pt x="260" y="538"/>
                        </a:lnTo>
                        <a:lnTo>
                          <a:pt x="226" y="530"/>
                        </a:lnTo>
                        <a:lnTo>
                          <a:pt x="191" y="522"/>
                        </a:lnTo>
                        <a:lnTo>
                          <a:pt x="158" y="514"/>
                        </a:lnTo>
                        <a:lnTo>
                          <a:pt x="125" y="506"/>
                        </a:lnTo>
                        <a:lnTo>
                          <a:pt x="93" y="498"/>
                        </a:lnTo>
                        <a:lnTo>
                          <a:pt x="64" y="491"/>
                        </a:lnTo>
                        <a:lnTo>
                          <a:pt x="39" y="485"/>
                        </a:lnTo>
                        <a:lnTo>
                          <a:pt x="17" y="479"/>
                        </a:lnTo>
                        <a:lnTo>
                          <a:pt x="0" y="4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83" name="Freeform 55"/>
                  <p:cNvSpPr>
                    <a:spLocks/>
                  </p:cNvSpPr>
                  <p:nvPr/>
                </p:nvSpPr>
                <p:spPr bwMode="auto">
                  <a:xfrm>
                    <a:off x="1084" y="1679"/>
                    <a:ext cx="400" cy="249"/>
                  </a:xfrm>
                  <a:custGeom>
                    <a:avLst/>
                    <a:gdLst>
                      <a:gd name="T0" fmla="*/ 0 w 799"/>
                      <a:gd name="T1" fmla="*/ 405 h 497"/>
                      <a:gd name="T2" fmla="*/ 10 w 799"/>
                      <a:gd name="T3" fmla="*/ 391 h 497"/>
                      <a:gd name="T4" fmla="*/ 26 w 799"/>
                      <a:gd name="T5" fmla="*/ 372 h 497"/>
                      <a:gd name="T6" fmla="*/ 46 w 799"/>
                      <a:gd name="T7" fmla="*/ 351 h 497"/>
                      <a:gd name="T8" fmla="*/ 68 w 799"/>
                      <a:gd name="T9" fmla="*/ 325 h 497"/>
                      <a:gd name="T10" fmla="*/ 95 w 799"/>
                      <a:gd name="T11" fmla="*/ 297 h 497"/>
                      <a:gd name="T12" fmla="*/ 123 w 799"/>
                      <a:gd name="T13" fmla="*/ 267 h 497"/>
                      <a:gd name="T14" fmla="*/ 153 w 799"/>
                      <a:gd name="T15" fmla="*/ 235 h 497"/>
                      <a:gd name="T16" fmla="*/ 186 w 799"/>
                      <a:gd name="T17" fmla="*/ 202 h 497"/>
                      <a:gd name="T18" fmla="*/ 219 w 799"/>
                      <a:gd name="T19" fmla="*/ 170 h 497"/>
                      <a:gd name="T20" fmla="*/ 252 w 799"/>
                      <a:gd name="T21" fmla="*/ 138 h 497"/>
                      <a:gd name="T22" fmla="*/ 286 w 799"/>
                      <a:gd name="T23" fmla="*/ 108 h 497"/>
                      <a:gd name="T24" fmla="*/ 319 w 799"/>
                      <a:gd name="T25" fmla="*/ 80 h 497"/>
                      <a:gd name="T26" fmla="*/ 351 w 799"/>
                      <a:gd name="T27" fmla="*/ 54 h 497"/>
                      <a:gd name="T28" fmla="*/ 383 w 799"/>
                      <a:gd name="T29" fmla="*/ 33 h 497"/>
                      <a:gd name="T30" fmla="*/ 412 w 799"/>
                      <a:gd name="T31" fmla="*/ 14 h 497"/>
                      <a:gd name="T32" fmla="*/ 438 w 799"/>
                      <a:gd name="T33" fmla="*/ 0 h 497"/>
                      <a:gd name="T34" fmla="*/ 799 w 799"/>
                      <a:gd name="T35" fmla="*/ 70 h 497"/>
                      <a:gd name="T36" fmla="*/ 783 w 799"/>
                      <a:gd name="T37" fmla="*/ 83 h 497"/>
                      <a:gd name="T38" fmla="*/ 763 w 799"/>
                      <a:gd name="T39" fmla="*/ 100 h 497"/>
                      <a:gd name="T40" fmla="*/ 740 w 799"/>
                      <a:gd name="T41" fmla="*/ 120 h 497"/>
                      <a:gd name="T42" fmla="*/ 713 w 799"/>
                      <a:gd name="T43" fmla="*/ 142 h 497"/>
                      <a:gd name="T44" fmla="*/ 683 w 799"/>
                      <a:gd name="T45" fmla="*/ 166 h 497"/>
                      <a:gd name="T46" fmla="*/ 650 w 799"/>
                      <a:gd name="T47" fmla="*/ 194 h 497"/>
                      <a:gd name="T48" fmla="*/ 617 w 799"/>
                      <a:gd name="T49" fmla="*/ 222 h 497"/>
                      <a:gd name="T50" fmla="*/ 582 w 799"/>
                      <a:gd name="T51" fmla="*/ 252 h 497"/>
                      <a:gd name="T52" fmla="*/ 548 w 799"/>
                      <a:gd name="T53" fmla="*/ 282 h 497"/>
                      <a:gd name="T54" fmla="*/ 515 w 799"/>
                      <a:gd name="T55" fmla="*/ 314 h 497"/>
                      <a:gd name="T56" fmla="*/ 482 w 799"/>
                      <a:gd name="T57" fmla="*/ 346 h 497"/>
                      <a:gd name="T58" fmla="*/ 452 w 799"/>
                      <a:gd name="T59" fmla="*/ 378 h 497"/>
                      <a:gd name="T60" fmla="*/ 424 w 799"/>
                      <a:gd name="T61" fmla="*/ 409 h 497"/>
                      <a:gd name="T62" fmla="*/ 400 w 799"/>
                      <a:gd name="T63" fmla="*/ 440 h 497"/>
                      <a:gd name="T64" fmla="*/ 379 w 799"/>
                      <a:gd name="T65" fmla="*/ 469 h 497"/>
                      <a:gd name="T66" fmla="*/ 363 w 799"/>
                      <a:gd name="T67" fmla="*/ 497 h 497"/>
                      <a:gd name="T68" fmla="*/ 347 w 799"/>
                      <a:gd name="T69" fmla="*/ 490 h 497"/>
                      <a:gd name="T70" fmla="*/ 327 w 799"/>
                      <a:gd name="T71" fmla="*/ 482 h 497"/>
                      <a:gd name="T72" fmla="*/ 305 w 799"/>
                      <a:gd name="T73" fmla="*/ 475 h 497"/>
                      <a:gd name="T74" fmla="*/ 281 w 799"/>
                      <a:gd name="T75" fmla="*/ 469 h 497"/>
                      <a:gd name="T76" fmla="*/ 255 w 799"/>
                      <a:gd name="T77" fmla="*/ 462 h 497"/>
                      <a:gd name="T78" fmla="*/ 227 w 799"/>
                      <a:gd name="T79" fmla="*/ 456 h 497"/>
                      <a:gd name="T80" fmla="*/ 199 w 799"/>
                      <a:gd name="T81" fmla="*/ 449 h 497"/>
                      <a:gd name="T82" fmla="*/ 170 w 799"/>
                      <a:gd name="T83" fmla="*/ 444 h 497"/>
                      <a:gd name="T84" fmla="*/ 142 w 799"/>
                      <a:gd name="T85" fmla="*/ 438 h 497"/>
                      <a:gd name="T86" fmla="*/ 116 w 799"/>
                      <a:gd name="T87" fmla="*/ 432 h 497"/>
                      <a:gd name="T88" fmla="*/ 90 w 799"/>
                      <a:gd name="T89" fmla="*/ 427 h 497"/>
                      <a:gd name="T90" fmla="*/ 66 w 799"/>
                      <a:gd name="T91" fmla="*/ 423 h 497"/>
                      <a:gd name="T92" fmla="*/ 45 w 799"/>
                      <a:gd name="T93" fmla="*/ 417 h 497"/>
                      <a:gd name="T94" fmla="*/ 26 w 799"/>
                      <a:gd name="T95" fmla="*/ 413 h 497"/>
                      <a:gd name="T96" fmla="*/ 10 w 799"/>
                      <a:gd name="T97" fmla="*/ 409 h 497"/>
                      <a:gd name="T98" fmla="*/ 0 w 799"/>
                      <a:gd name="T99" fmla="*/ 405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497">
                        <a:moveTo>
                          <a:pt x="0" y="405"/>
                        </a:moveTo>
                        <a:lnTo>
                          <a:pt x="10" y="391"/>
                        </a:lnTo>
                        <a:lnTo>
                          <a:pt x="26" y="372"/>
                        </a:lnTo>
                        <a:lnTo>
                          <a:pt x="46" y="351"/>
                        </a:lnTo>
                        <a:lnTo>
                          <a:pt x="68" y="325"/>
                        </a:lnTo>
                        <a:lnTo>
                          <a:pt x="95" y="297"/>
                        </a:lnTo>
                        <a:lnTo>
                          <a:pt x="123" y="267"/>
                        </a:lnTo>
                        <a:lnTo>
                          <a:pt x="153" y="235"/>
                        </a:lnTo>
                        <a:lnTo>
                          <a:pt x="186" y="202"/>
                        </a:lnTo>
                        <a:lnTo>
                          <a:pt x="219" y="170"/>
                        </a:lnTo>
                        <a:lnTo>
                          <a:pt x="252" y="138"/>
                        </a:lnTo>
                        <a:lnTo>
                          <a:pt x="286" y="108"/>
                        </a:lnTo>
                        <a:lnTo>
                          <a:pt x="319" y="80"/>
                        </a:lnTo>
                        <a:lnTo>
                          <a:pt x="351" y="54"/>
                        </a:lnTo>
                        <a:lnTo>
                          <a:pt x="383" y="33"/>
                        </a:lnTo>
                        <a:lnTo>
                          <a:pt x="412" y="14"/>
                        </a:lnTo>
                        <a:lnTo>
                          <a:pt x="438" y="0"/>
                        </a:lnTo>
                        <a:lnTo>
                          <a:pt x="799" y="70"/>
                        </a:lnTo>
                        <a:lnTo>
                          <a:pt x="783" y="83"/>
                        </a:lnTo>
                        <a:lnTo>
                          <a:pt x="763" y="100"/>
                        </a:lnTo>
                        <a:lnTo>
                          <a:pt x="740" y="120"/>
                        </a:lnTo>
                        <a:lnTo>
                          <a:pt x="713" y="142"/>
                        </a:lnTo>
                        <a:lnTo>
                          <a:pt x="683" y="166"/>
                        </a:lnTo>
                        <a:lnTo>
                          <a:pt x="650" y="194"/>
                        </a:lnTo>
                        <a:lnTo>
                          <a:pt x="617" y="222"/>
                        </a:lnTo>
                        <a:lnTo>
                          <a:pt x="582" y="252"/>
                        </a:lnTo>
                        <a:lnTo>
                          <a:pt x="548" y="282"/>
                        </a:lnTo>
                        <a:lnTo>
                          <a:pt x="515" y="314"/>
                        </a:lnTo>
                        <a:lnTo>
                          <a:pt x="482" y="346"/>
                        </a:lnTo>
                        <a:lnTo>
                          <a:pt x="452" y="378"/>
                        </a:lnTo>
                        <a:lnTo>
                          <a:pt x="424" y="409"/>
                        </a:lnTo>
                        <a:lnTo>
                          <a:pt x="400" y="440"/>
                        </a:lnTo>
                        <a:lnTo>
                          <a:pt x="379" y="469"/>
                        </a:lnTo>
                        <a:lnTo>
                          <a:pt x="363" y="497"/>
                        </a:lnTo>
                        <a:lnTo>
                          <a:pt x="347" y="490"/>
                        </a:lnTo>
                        <a:lnTo>
                          <a:pt x="327" y="482"/>
                        </a:lnTo>
                        <a:lnTo>
                          <a:pt x="305" y="475"/>
                        </a:lnTo>
                        <a:lnTo>
                          <a:pt x="281" y="469"/>
                        </a:lnTo>
                        <a:lnTo>
                          <a:pt x="255" y="462"/>
                        </a:lnTo>
                        <a:lnTo>
                          <a:pt x="227" y="456"/>
                        </a:lnTo>
                        <a:lnTo>
                          <a:pt x="199" y="449"/>
                        </a:lnTo>
                        <a:lnTo>
                          <a:pt x="170" y="444"/>
                        </a:lnTo>
                        <a:lnTo>
                          <a:pt x="142" y="438"/>
                        </a:lnTo>
                        <a:lnTo>
                          <a:pt x="116" y="432"/>
                        </a:lnTo>
                        <a:lnTo>
                          <a:pt x="90" y="427"/>
                        </a:lnTo>
                        <a:lnTo>
                          <a:pt x="66" y="423"/>
                        </a:lnTo>
                        <a:lnTo>
                          <a:pt x="45" y="417"/>
                        </a:lnTo>
                        <a:lnTo>
                          <a:pt x="26" y="413"/>
                        </a:lnTo>
                        <a:lnTo>
                          <a:pt x="10" y="409"/>
                        </a:lnTo>
                        <a:lnTo>
                          <a:pt x="0"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78584" name="Freeform 56"/>
                  <p:cNvSpPr>
                    <a:spLocks/>
                  </p:cNvSpPr>
                  <p:nvPr/>
                </p:nvSpPr>
                <p:spPr bwMode="auto">
                  <a:xfrm>
                    <a:off x="1405" y="1780"/>
                    <a:ext cx="90" cy="46"/>
                  </a:xfrm>
                  <a:custGeom>
                    <a:avLst/>
                    <a:gdLst>
                      <a:gd name="T0" fmla="*/ 0 w 181"/>
                      <a:gd name="T1" fmla="*/ 91 h 91"/>
                      <a:gd name="T2" fmla="*/ 94 w 181"/>
                      <a:gd name="T3" fmla="*/ 0 h 91"/>
                      <a:gd name="T4" fmla="*/ 104 w 181"/>
                      <a:gd name="T5" fmla="*/ 3 h 91"/>
                      <a:gd name="T6" fmla="*/ 116 w 181"/>
                      <a:gd name="T7" fmla="*/ 5 h 91"/>
                      <a:gd name="T8" fmla="*/ 129 w 181"/>
                      <a:gd name="T9" fmla="*/ 9 h 91"/>
                      <a:gd name="T10" fmla="*/ 141 w 181"/>
                      <a:gd name="T11" fmla="*/ 13 h 91"/>
                      <a:gd name="T12" fmla="*/ 155 w 181"/>
                      <a:gd name="T13" fmla="*/ 17 h 91"/>
                      <a:gd name="T14" fmla="*/ 165 w 181"/>
                      <a:gd name="T15" fmla="*/ 21 h 91"/>
                      <a:gd name="T16" fmla="*/ 174 w 181"/>
                      <a:gd name="T17" fmla="*/ 24 h 91"/>
                      <a:gd name="T18" fmla="*/ 181 w 181"/>
                      <a:gd name="T19" fmla="*/ 26 h 91"/>
                      <a:gd name="T20" fmla="*/ 168 w 181"/>
                      <a:gd name="T21" fmla="*/ 33 h 91"/>
                      <a:gd name="T22" fmla="*/ 145 w 181"/>
                      <a:gd name="T23" fmla="*/ 40 h 91"/>
                      <a:gd name="T24" fmla="*/ 119 w 181"/>
                      <a:gd name="T25" fmla="*/ 49 h 91"/>
                      <a:gd name="T26" fmla="*/ 90 w 181"/>
                      <a:gd name="T27" fmla="*/ 58 h 91"/>
                      <a:gd name="T28" fmla="*/ 61 w 181"/>
                      <a:gd name="T29" fmla="*/ 69 h 91"/>
                      <a:gd name="T30" fmla="*/ 34 w 181"/>
                      <a:gd name="T31" fmla="*/ 78 h 91"/>
                      <a:gd name="T32" fmla="*/ 13 w 181"/>
                      <a:gd name="T33" fmla="*/ 84 h 91"/>
                      <a:gd name="T34" fmla="*/ 0 w 181"/>
                      <a:gd name="T3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1" h="91">
                        <a:moveTo>
                          <a:pt x="0" y="91"/>
                        </a:moveTo>
                        <a:lnTo>
                          <a:pt x="94" y="0"/>
                        </a:lnTo>
                        <a:lnTo>
                          <a:pt x="104" y="3"/>
                        </a:lnTo>
                        <a:lnTo>
                          <a:pt x="116" y="5"/>
                        </a:lnTo>
                        <a:lnTo>
                          <a:pt x="129" y="9"/>
                        </a:lnTo>
                        <a:lnTo>
                          <a:pt x="141" y="13"/>
                        </a:lnTo>
                        <a:lnTo>
                          <a:pt x="155" y="17"/>
                        </a:lnTo>
                        <a:lnTo>
                          <a:pt x="165" y="21"/>
                        </a:lnTo>
                        <a:lnTo>
                          <a:pt x="174" y="24"/>
                        </a:lnTo>
                        <a:lnTo>
                          <a:pt x="181" y="26"/>
                        </a:lnTo>
                        <a:lnTo>
                          <a:pt x="168" y="33"/>
                        </a:lnTo>
                        <a:lnTo>
                          <a:pt x="145" y="40"/>
                        </a:lnTo>
                        <a:lnTo>
                          <a:pt x="119" y="49"/>
                        </a:lnTo>
                        <a:lnTo>
                          <a:pt x="90" y="58"/>
                        </a:lnTo>
                        <a:lnTo>
                          <a:pt x="61" y="69"/>
                        </a:lnTo>
                        <a:lnTo>
                          <a:pt x="34" y="78"/>
                        </a:lnTo>
                        <a:lnTo>
                          <a:pt x="13" y="84"/>
                        </a:lnTo>
                        <a:lnTo>
                          <a:pt x="0"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grpSp>
      </p:grpSp>
      <p:sp>
        <p:nvSpPr>
          <p:cNvPr id="278585" name="Rectangle 57"/>
          <p:cNvSpPr>
            <a:spLocks noGrp="1" noChangeArrowheads="1"/>
          </p:cNvSpPr>
          <p:nvPr>
            <p:ph type="title"/>
          </p:nvPr>
        </p:nvSpPr>
        <p:spPr/>
        <p:txBody>
          <a:bodyPr/>
          <a:lstStyle/>
          <a:p>
            <a:r>
              <a:rPr lang="en-US" altLang="en-US"/>
              <a:t>Promotion and Release are Operations on CIs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78538"/>
                                        </p:tgtEl>
                                        <p:attrNameLst>
                                          <p:attrName>style.visibility</p:attrName>
                                        </p:attrNameLst>
                                      </p:cBhvr>
                                      <p:to>
                                        <p:strVal val="visible"/>
                                      </p:to>
                                    </p:set>
                                    <p:anim calcmode="lin" valueType="num">
                                      <p:cBhvr additive="base">
                                        <p:cTn id="7" dur="500" fill="hold"/>
                                        <p:tgtEl>
                                          <p:spTgt spid="278538"/>
                                        </p:tgtEl>
                                        <p:attrNameLst>
                                          <p:attrName>ppt_x</p:attrName>
                                        </p:attrNameLst>
                                      </p:cBhvr>
                                      <p:tavLst>
                                        <p:tav tm="0">
                                          <p:val>
                                            <p:strVal val="0-#ppt_w/2"/>
                                          </p:val>
                                        </p:tav>
                                        <p:tav tm="100000">
                                          <p:val>
                                            <p:strVal val="#ppt_x"/>
                                          </p:val>
                                        </p:tav>
                                      </p:tavLst>
                                    </p:anim>
                                    <p:anim calcmode="lin" valueType="num">
                                      <p:cBhvr additive="base">
                                        <p:cTn id="8" dur="500" fill="hold"/>
                                        <p:tgtEl>
                                          <p:spTgt spid="2785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8565"/>
                                        </p:tgtEl>
                                        <p:attrNameLst>
                                          <p:attrName>style.visibility</p:attrName>
                                        </p:attrNameLst>
                                      </p:cBhvr>
                                      <p:to>
                                        <p:strVal val="visible"/>
                                      </p:to>
                                    </p:set>
                                    <p:anim calcmode="lin" valueType="num">
                                      <p:cBhvr additive="base">
                                        <p:cTn id="13" dur="500" fill="hold"/>
                                        <p:tgtEl>
                                          <p:spTgt spid="278565"/>
                                        </p:tgtEl>
                                        <p:attrNameLst>
                                          <p:attrName>ppt_x</p:attrName>
                                        </p:attrNameLst>
                                      </p:cBhvr>
                                      <p:tavLst>
                                        <p:tav tm="0">
                                          <p:val>
                                            <p:strVal val="0-#ppt_w/2"/>
                                          </p:val>
                                        </p:tav>
                                        <p:tav tm="100000">
                                          <p:val>
                                            <p:strVal val="#ppt_x"/>
                                          </p:val>
                                        </p:tav>
                                      </p:tavLst>
                                    </p:anim>
                                    <p:anim calcmode="lin" valueType="num">
                                      <p:cBhvr additive="base">
                                        <p:cTn id="14" dur="500" fill="hold"/>
                                        <p:tgtEl>
                                          <p:spTgt spid="278565"/>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3" presetClass="entr" presetSubtype="16" fill="hold" nodeType="afterEffect">
                                  <p:stCondLst>
                                    <p:cond delay="0"/>
                                  </p:stCondLst>
                                  <p:childTnLst>
                                    <p:set>
                                      <p:cBhvr>
                                        <p:cTn id="17" dur="1" fill="hold">
                                          <p:stCondLst>
                                            <p:cond delay="0"/>
                                          </p:stCondLst>
                                        </p:cTn>
                                        <p:tgtEl>
                                          <p:spTgt spid="278559"/>
                                        </p:tgtEl>
                                        <p:attrNameLst>
                                          <p:attrName>style.visibility</p:attrName>
                                        </p:attrNameLst>
                                      </p:cBhvr>
                                      <p:to>
                                        <p:strVal val="visible"/>
                                      </p:to>
                                    </p:set>
                                    <p:anim calcmode="lin" valueType="num">
                                      <p:cBhvr>
                                        <p:cTn id="18" dur="500" fill="hold"/>
                                        <p:tgtEl>
                                          <p:spTgt spid="278559"/>
                                        </p:tgtEl>
                                        <p:attrNameLst>
                                          <p:attrName>ppt_w</p:attrName>
                                        </p:attrNameLst>
                                      </p:cBhvr>
                                      <p:tavLst>
                                        <p:tav tm="0">
                                          <p:val>
                                            <p:fltVal val="0"/>
                                          </p:val>
                                        </p:tav>
                                        <p:tav tm="100000">
                                          <p:val>
                                            <p:strVal val="#ppt_w"/>
                                          </p:val>
                                        </p:tav>
                                      </p:tavLst>
                                    </p:anim>
                                    <p:anim calcmode="lin" valueType="num">
                                      <p:cBhvr>
                                        <p:cTn id="19" dur="500" fill="hold"/>
                                        <p:tgtEl>
                                          <p:spTgt spid="2785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8" grpId="0" autoUpdateAnimBg="0"/>
      <p:bldP spid="27856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de-DE" altLang="en-US"/>
              <a:t>Let‘s Create a Model for Configuration Management </a:t>
            </a:r>
          </a:p>
        </p:txBody>
      </p:sp>
      <p:grpSp>
        <p:nvGrpSpPr>
          <p:cNvPr id="289844" name="Group 52"/>
          <p:cNvGrpSpPr>
            <a:grpSpLocks/>
          </p:cNvGrpSpPr>
          <p:nvPr/>
        </p:nvGrpSpPr>
        <p:grpSpPr bwMode="auto">
          <a:xfrm>
            <a:off x="6611938" y="4048125"/>
            <a:ext cx="2425700" cy="1379538"/>
            <a:chOff x="4165" y="2550"/>
            <a:chExt cx="1528" cy="869"/>
          </a:xfrm>
        </p:grpSpPr>
        <p:sp>
          <p:nvSpPr>
            <p:cNvPr id="289820" name="Rectangle 28"/>
            <p:cNvSpPr>
              <a:spLocks noChangeArrowheads="1"/>
            </p:cNvSpPr>
            <p:nvPr/>
          </p:nvSpPr>
          <p:spPr bwMode="auto">
            <a:xfrm>
              <a:off x="4165" y="2550"/>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89821" name="Rectangle 29"/>
            <p:cNvSpPr>
              <a:spLocks noChangeArrowheads="1"/>
            </p:cNvSpPr>
            <p:nvPr/>
          </p:nvSpPr>
          <p:spPr bwMode="auto">
            <a:xfrm>
              <a:off x="4165" y="2550"/>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9822" name="Rectangle 30"/>
            <p:cNvSpPr>
              <a:spLocks noChangeArrowheads="1"/>
            </p:cNvSpPr>
            <p:nvPr/>
          </p:nvSpPr>
          <p:spPr bwMode="auto">
            <a:xfrm>
              <a:off x="4433" y="2669"/>
              <a:ext cx="6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Release</a:t>
              </a:r>
              <a:endParaRPr lang="de-DE" altLang="en-US" sz="1800">
                <a:latin typeface="Times" panose="02020603050405020304" pitchFamily="18" charset="0"/>
              </a:endParaRPr>
            </a:p>
          </p:txBody>
        </p:sp>
        <p:sp>
          <p:nvSpPr>
            <p:cNvPr id="289826" name="Rectangle 34"/>
            <p:cNvSpPr>
              <a:spLocks noChangeArrowheads="1"/>
            </p:cNvSpPr>
            <p:nvPr/>
          </p:nvSpPr>
          <p:spPr bwMode="auto">
            <a:xfrm>
              <a:off x="4684" y="3097"/>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89827" name="Rectangle 35"/>
            <p:cNvSpPr>
              <a:spLocks noChangeArrowheads="1"/>
            </p:cNvSpPr>
            <p:nvPr/>
          </p:nvSpPr>
          <p:spPr bwMode="auto">
            <a:xfrm>
              <a:off x="4684" y="3097"/>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de-DE" altLang="en-US" sz="1800"/>
                <a:t>Repository</a:t>
              </a:r>
            </a:p>
          </p:txBody>
        </p:sp>
        <p:sp>
          <p:nvSpPr>
            <p:cNvPr id="289835" name="Line 43"/>
            <p:cNvSpPr>
              <a:spLocks noChangeShapeType="1"/>
            </p:cNvSpPr>
            <p:nvPr/>
          </p:nvSpPr>
          <p:spPr bwMode="auto">
            <a:xfrm flipH="1">
              <a:off x="4347" y="3237"/>
              <a:ext cx="19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9836" name="Freeform 44"/>
            <p:cNvSpPr>
              <a:spLocks/>
            </p:cNvSpPr>
            <p:nvPr/>
          </p:nvSpPr>
          <p:spPr bwMode="auto">
            <a:xfrm>
              <a:off x="4502" y="3181"/>
              <a:ext cx="182" cy="98"/>
            </a:xfrm>
            <a:custGeom>
              <a:avLst/>
              <a:gdLst>
                <a:gd name="T0" fmla="*/ 84 w 182"/>
                <a:gd name="T1" fmla="*/ 98 h 98"/>
                <a:gd name="T2" fmla="*/ 182 w 182"/>
                <a:gd name="T3" fmla="*/ 56 h 98"/>
                <a:gd name="T4" fmla="*/ 84 w 182"/>
                <a:gd name="T5" fmla="*/ 0 h 98"/>
                <a:gd name="T6" fmla="*/ 0 w 182"/>
                <a:gd name="T7" fmla="*/ 56 h 98"/>
                <a:gd name="T8" fmla="*/ 84 w 182"/>
                <a:gd name="T9" fmla="*/ 98 h 98"/>
              </a:gdLst>
              <a:ahLst/>
              <a:cxnLst>
                <a:cxn ang="0">
                  <a:pos x="T0" y="T1"/>
                </a:cxn>
                <a:cxn ang="0">
                  <a:pos x="T2" y="T3"/>
                </a:cxn>
                <a:cxn ang="0">
                  <a:pos x="T4" y="T5"/>
                </a:cxn>
                <a:cxn ang="0">
                  <a:pos x="T6" y="T7"/>
                </a:cxn>
                <a:cxn ang="0">
                  <a:pos x="T8" y="T9"/>
                </a:cxn>
              </a:cxnLst>
              <a:rect l="0" t="0" r="r" b="b"/>
              <a:pathLst>
                <a:path w="182" h="98">
                  <a:moveTo>
                    <a:pt x="84" y="98"/>
                  </a:moveTo>
                  <a:lnTo>
                    <a:pt x="182" y="56"/>
                  </a:lnTo>
                  <a:lnTo>
                    <a:pt x="84" y="0"/>
                  </a:lnTo>
                  <a:lnTo>
                    <a:pt x="0" y="56"/>
                  </a:lnTo>
                  <a:lnTo>
                    <a:pt x="84" y="98"/>
                  </a:lnTo>
                  <a:close/>
                </a:path>
              </a:pathLst>
            </a:custGeom>
            <a:solidFill>
              <a:srgbClr val="FFFFFF"/>
            </a:solidFill>
            <a:ln w="22225">
              <a:solidFill>
                <a:srgbClr val="000000"/>
              </a:solidFill>
              <a:prstDash val="solid"/>
              <a:round/>
              <a:headEnd/>
              <a:tailEnd/>
            </a:ln>
          </p:spPr>
          <p:txBody>
            <a:bodyPr/>
            <a:lstStyle/>
            <a:p>
              <a:endParaRPr lang="en-IN"/>
            </a:p>
          </p:txBody>
        </p:sp>
        <p:sp>
          <p:nvSpPr>
            <p:cNvPr id="289837" name="Line 45"/>
            <p:cNvSpPr>
              <a:spLocks noChangeShapeType="1"/>
            </p:cNvSpPr>
            <p:nvPr/>
          </p:nvSpPr>
          <p:spPr bwMode="auto">
            <a:xfrm>
              <a:off x="4347" y="2858"/>
              <a:ext cx="1" cy="36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89842" name="Group 50"/>
          <p:cNvGrpSpPr>
            <a:grpSpLocks/>
          </p:cNvGrpSpPr>
          <p:nvPr/>
        </p:nvGrpSpPr>
        <p:grpSpPr bwMode="auto">
          <a:xfrm>
            <a:off x="3030538" y="4048125"/>
            <a:ext cx="3403600" cy="1379538"/>
            <a:chOff x="1909" y="2550"/>
            <a:chExt cx="2144" cy="869"/>
          </a:xfrm>
        </p:grpSpPr>
        <p:sp>
          <p:nvSpPr>
            <p:cNvPr id="289823" name="Rectangle 31"/>
            <p:cNvSpPr>
              <a:spLocks noChangeArrowheads="1"/>
            </p:cNvSpPr>
            <p:nvPr/>
          </p:nvSpPr>
          <p:spPr bwMode="auto">
            <a:xfrm>
              <a:off x="3044" y="2550"/>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89824" name="Rectangle 32"/>
            <p:cNvSpPr>
              <a:spLocks noChangeArrowheads="1"/>
            </p:cNvSpPr>
            <p:nvPr/>
          </p:nvSpPr>
          <p:spPr bwMode="auto">
            <a:xfrm>
              <a:off x="3044" y="2550"/>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9825" name="Rectangle 33"/>
            <p:cNvSpPr>
              <a:spLocks noChangeArrowheads="1"/>
            </p:cNvSpPr>
            <p:nvPr/>
          </p:nvSpPr>
          <p:spPr bwMode="auto">
            <a:xfrm>
              <a:off x="3137" y="2649"/>
              <a:ext cx="7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Promotion</a:t>
              </a:r>
              <a:endParaRPr lang="de-DE" altLang="en-US" sz="1800">
                <a:latin typeface="Times" panose="02020603050405020304" pitchFamily="18" charset="0"/>
              </a:endParaRPr>
            </a:p>
          </p:txBody>
        </p:sp>
        <p:sp>
          <p:nvSpPr>
            <p:cNvPr id="289829" name="Rectangle 37"/>
            <p:cNvSpPr>
              <a:spLocks noChangeArrowheads="1"/>
            </p:cNvSpPr>
            <p:nvPr/>
          </p:nvSpPr>
          <p:spPr bwMode="auto">
            <a:xfrm>
              <a:off x="1909" y="3097"/>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89830" name="Rectangle 38"/>
            <p:cNvSpPr>
              <a:spLocks noChangeArrowheads="1"/>
            </p:cNvSpPr>
            <p:nvPr/>
          </p:nvSpPr>
          <p:spPr bwMode="auto">
            <a:xfrm>
              <a:off x="1909" y="3097"/>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de-DE" altLang="en-US"/>
                <a:t>Master Directory</a:t>
              </a:r>
            </a:p>
          </p:txBody>
        </p:sp>
        <p:sp>
          <p:nvSpPr>
            <p:cNvPr id="289832" name="Line 40"/>
            <p:cNvSpPr>
              <a:spLocks noChangeShapeType="1"/>
            </p:cNvSpPr>
            <p:nvPr/>
          </p:nvSpPr>
          <p:spPr bwMode="auto">
            <a:xfrm flipV="1">
              <a:off x="2399" y="2704"/>
              <a:ext cx="1" cy="19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9833" name="Freeform 41"/>
            <p:cNvSpPr>
              <a:spLocks/>
            </p:cNvSpPr>
            <p:nvPr/>
          </p:nvSpPr>
          <p:spPr bwMode="auto">
            <a:xfrm>
              <a:off x="2357" y="2900"/>
              <a:ext cx="98" cy="183"/>
            </a:xfrm>
            <a:custGeom>
              <a:avLst/>
              <a:gdLst>
                <a:gd name="T0" fmla="*/ 0 w 98"/>
                <a:gd name="T1" fmla="*/ 85 h 183"/>
                <a:gd name="T2" fmla="*/ 42 w 98"/>
                <a:gd name="T3" fmla="*/ 183 h 183"/>
                <a:gd name="T4" fmla="*/ 98 w 98"/>
                <a:gd name="T5" fmla="*/ 85 h 183"/>
                <a:gd name="T6" fmla="*/ 42 w 98"/>
                <a:gd name="T7" fmla="*/ 0 h 183"/>
                <a:gd name="T8" fmla="*/ 0 w 98"/>
                <a:gd name="T9" fmla="*/ 85 h 183"/>
              </a:gdLst>
              <a:ahLst/>
              <a:cxnLst>
                <a:cxn ang="0">
                  <a:pos x="T0" y="T1"/>
                </a:cxn>
                <a:cxn ang="0">
                  <a:pos x="T2" y="T3"/>
                </a:cxn>
                <a:cxn ang="0">
                  <a:pos x="T4" y="T5"/>
                </a:cxn>
                <a:cxn ang="0">
                  <a:pos x="T6" y="T7"/>
                </a:cxn>
                <a:cxn ang="0">
                  <a:pos x="T8" y="T9"/>
                </a:cxn>
              </a:cxnLst>
              <a:rect l="0" t="0" r="r" b="b"/>
              <a:pathLst>
                <a:path w="98" h="183">
                  <a:moveTo>
                    <a:pt x="0" y="85"/>
                  </a:moveTo>
                  <a:lnTo>
                    <a:pt x="42" y="183"/>
                  </a:lnTo>
                  <a:lnTo>
                    <a:pt x="98" y="85"/>
                  </a:lnTo>
                  <a:lnTo>
                    <a:pt x="42" y="0"/>
                  </a:lnTo>
                  <a:lnTo>
                    <a:pt x="0" y="85"/>
                  </a:lnTo>
                  <a:close/>
                </a:path>
              </a:pathLst>
            </a:custGeom>
            <a:solidFill>
              <a:srgbClr val="FFFFFF"/>
            </a:solidFill>
            <a:ln w="22225">
              <a:solidFill>
                <a:srgbClr val="000000"/>
              </a:solidFill>
              <a:prstDash val="solid"/>
              <a:round/>
              <a:headEnd/>
              <a:tailEnd/>
            </a:ln>
          </p:spPr>
          <p:txBody>
            <a:bodyPr/>
            <a:lstStyle/>
            <a:p>
              <a:endParaRPr lang="en-IN"/>
            </a:p>
          </p:txBody>
        </p:sp>
        <p:sp>
          <p:nvSpPr>
            <p:cNvPr id="289834" name="Line 42"/>
            <p:cNvSpPr>
              <a:spLocks noChangeShapeType="1"/>
            </p:cNvSpPr>
            <p:nvPr/>
          </p:nvSpPr>
          <p:spPr bwMode="auto">
            <a:xfrm flipH="1">
              <a:off x="2413" y="2704"/>
              <a:ext cx="61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89838" name="Rectangle 46"/>
          <p:cNvSpPr>
            <a:spLocks noChangeArrowheads="1"/>
          </p:cNvSpPr>
          <p:nvPr/>
        </p:nvSpPr>
        <p:spPr bwMode="auto">
          <a:xfrm>
            <a:off x="4668838" y="4125913"/>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latin typeface="Times" panose="02020603050405020304" pitchFamily="18" charset="0"/>
            </a:endParaRPr>
          </a:p>
        </p:txBody>
      </p:sp>
      <p:sp>
        <p:nvSpPr>
          <p:cNvPr id="289839" name="Rectangle 47"/>
          <p:cNvSpPr>
            <a:spLocks noChangeArrowheads="1"/>
          </p:cNvSpPr>
          <p:nvPr/>
        </p:nvSpPr>
        <p:spPr bwMode="auto">
          <a:xfrm>
            <a:off x="6732588" y="4614863"/>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latin typeface="Times" panose="02020603050405020304" pitchFamily="18" charset="0"/>
            </a:endParaRPr>
          </a:p>
        </p:txBody>
      </p:sp>
      <p:sp>
        <p:nvSpPr>
          <p:cNvPr id="289840" name="Rectangle 48"/>
          <p:cNvSpPr>
            <a:spLocks noGrp="1" noChangeArrowheads="1"/>
          </p:cNvSpPr>
          <p:nvPr>
            <p:ph type="body" idx="1"/>
          </p:nvPr>
        </p:nvSpPr>
        <p:spPr>
          <a:xfrm>
            <a:off x="385763" y="1295400"/>
            <a:ext cx="8939212" cy="968375"/>
          </a:xfrm>
        </p:spPr>
        <p:txBody>
          <a:bodyPr/>
          <a:lstStyle/>
          <a:p>
            <a:r>
              <a:rPr lang="de-DE" altLang="en-US"/>
              <a:t>We just learned that promotions are stored in the master directory and releases are stored in the repository </a:t>
            </a:r>
          </a:p>
        </p:txBody>
      </p:sp>
      <p:sp>
        <p:nvSpPr>
          <p:cNvPr id="289843" name="Rectangle 51"/>
          <p:cNvSpPr>
            <a:spLocks noChangeArrowheads="1"/>
          </p:cNvSpPr>
          <p:nvPr/>
        </p:nvSpPr>
        <p:spPr bwMode="auto">
          <a:xfrm>
            <a:off x="474663" y="2273300"/>
            <a:ext cx="8939212" cy="460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de-DE" altLang="en-US" sz="2400" b="0">
                <a:latin typeface="Times" panose="02020603050405020304" pitchFamily="18" charset="0"/>
              </a:rPr>
              <a:t>Problem: There can be many promotions and many releases </a:t>
            </a:r>
          </a:p>
        </p:txBody>
      </p:sp>
      <p:sp>
        <p:nvSpPr>
          <p:cNvPr id="289848" name="Rectangle 56"/>
          <p:cNvSpPr>
            <a:spLocks noChangeArrowheads="1"/>
          </p:cNvSpPr>
          <p:nvPr/>
        </p:nvSpPr>
        <p:spPr bwMode="auto">
          <a:xfrm>
            <a:off x="481013" y="2838450"/>
            <a:ext cx="6704012" cy="555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de-DE" altLang="en-US" sz="2400" b="0">
                <a:latin typeface="Times" panose="02020603050405020304" pitchFamily="18" charset="0"/>
              </a:rPr>
              <a:t>Solution: Use Multiplicity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9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898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84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84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838">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8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38" grpId="0" build="p" autoUpdateAnimBg="0"/>
      <p:bldP spid="289839" grpId="0" build="p" autoUpdateAnimBg="0"/>
      <p:bldP spid="289843" grpId="0" build="p" autoUpdateAnimBg="0"/>
      <p:bldP spid="289848"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de-DE" altLang="en-US"/>
              <a:t>Let‘s Create a Model for Configuration Management </a:t>
            </a:r>
          </a:p>
        </p:txBody>
      </p:sp>
      <p:sp>
        <p:nvSpPr>
          <p:cNvPr id="292867" name="Rectangle 3"/>
          <p:cNvSpPr>
            <a:spLocks noChangeArrowheads="1"/>
          </p:cNvSpPr>
          <p:nvPr/>
        </p:nvSpPr>
        <p:spPr bwMode="auto">
          <a:xfrm>
            <a:off x="6611938" y="4048125"/>
            <a:ext cx="1579562"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2868" name="Rectangle 4"/>
          <p:cNvSpPr>
            <a:spLocks noChangeArrowheads="1"/>
          </p:cNvSpPr>
          <p:nvPr/>
        </p:nvSpPr>
        <p:spPr bwMode="auto">
          <a:xfrm>
            <a:off x="6611938" y="4048125"/>
            <a:ext cx="1601787"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2869" name="Rectangle 5"/>
          <p:cNvSpPr>
            <a:spLocks noChangeArrowheads="1"/>
          </p:cNvSpPr>
          <p:nvPr/>
        </p:nvSpPr>
        <p:spPr bwMode="auto">
          <a:xfrm>
            <a:off x="7037388" y="4237038"/>
            <a:ext cx="955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Release</a:t>
            </a:r>
            <a:endParaRPr lang="de-DE" altLang="en-US" sz="1800">
              <a:latin typeface="Times" panose="02020603050405020304" pitchFamily="18" charset="0"/>
            </a:endParaRPr>
          </a:p>
        </p:txBody>
      </p:sp>
      <p:sp>
        <p:nvSpPr>
          <p:cNvPr id="292870" name="Rectangle 6"/>
          <p:cNvSpPr>
            <a:spLocks noChangeArrowheads="1"/>
          </p:cNvSpPr>
          <p:nvPr/>
        </p:nvSpPr>
        <p:spPr bwMode="auto">
          <a:xfrm>
            <a:off x="4832350" y="4048125"/>
            <a:ext cx="1579563"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2871" name="Rectangle 7"/>
          <p:cNvSpPr>
            <a:spLocks noChangeArrowheads="1"/>
          </p:cNvSpPr>
          <p:nvPr/>
        </p:nvSpPr>
        <p:spPr bwMode="auto">
          <a:xfrm>
            <a:off x="4832350" y="4048125"/>
            <a:ext cx="1601788"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2872" name="Rectangle 8"/>
          <p:cNvSpPr>
            <a:spLocks noChangeArrowheads="1"/>
          </p:cNvSpPr>
          <p:nvPr/>
        </p:nvSpPr>
        <p:spPr bwMode="auto">
          <a:xfrm>
            <a:off x="4979988" y="4205288"/>
            <a:ext cx="1228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Promotion</a:t>
            </a:r>
            <a:endParaRPr lang="de-DE" altLang="en-US" sz="1800">
              <a:latin typeface="Times" panose="02020603050405020304" pitchFamily="18" charset="0"/>
            </a:endParaRPr>
          </a:p>
        </p:txBody>
      </p:sp>
      <p:sp>
        <p:nvSpPr>
          <p:cNvPr id="292873" name="Rectangle 9"/>
          <p:cNvSpPr>
            <a:spLocks noChangeArrowheads="1"/>
          </p:cNvSpPr>
          <p:nvPr/>
        </p:nvSpPr>
        <p:spPr bwMode="auto">
          <a:xfrm>
            <a:off x="7435850" y="4916488"/>
            <a:ext cx="1579563"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2874" name="Rectangle 10"/>
          <p:cNvSpPr>
            <a:spLocks noChangeArrowheads="1"/>
          </p:cNvSpPr>
          <p:nvPr/>
        </p:nvSpPr>
        <p:spPr bwMode="auto">
          <a:xfrm>
            <a:off x="7435850" y="4916488"/>
            <a:ext cx="1601788"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de-DE" altLang="en-US" sz="1800"/>
              <a:t>Repository</a:t>
            </a:r>
          </a:p>
        </p:txBody>
      </p:sp>
      <p:sp>
        <p:nvSpPr>
          <p:cNvPr id="292875" name="Rectangle 11"/>
          <p:cNvSpPr>
            <a:spLocks noChangeArrowheads="1"/>
          </p:cNvSpPr>
          <p:nvPr/>
        </p:nvSpPr>
        <p:spPr bwMode="auto">
          <a:xfrm>
            <a:off x="3030538" y="4916488"/>
            <a:ext cx="1579562"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2876" name="Rectangle 12"/>
          <p:cNvSpPr>
            <a:spLocks noChangeArrowheads="1"/>
          </p:cNvSpPr>
          <p:nvPr/>
        </p:nvSpPr>
        <p:spPr bwMode="auto">
          <a:xfrm>
            <a:off x="3030538" y="4916488"/>
            <a:ext cx="1601787"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de-DE" altLang="en-US"/>
              <a:t>Master Directory</a:t>
            </a:r>
          </a:p>
        </p:txBody>
      </p:sp>
      <p:sp>
        <p:nvSpPr>
          <p:cNvPr id="292877" name="Line 13"/>
          <p:cNvSpPr>
            <a:spLocks noChangeShapeType="1"/>
          </p:cNvSpPr>
          <p:nvPr/>
        </p:nvSpPr>
        <p:spPr bwMode="auto">
          <a:xfrm flipV="1">
            <a:off x="3808413" y="4292600"/>
            <a:ext cx="1587" cy="311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2878" name="Freeform 14"/>
          <p:cNvSpPr>
            <a:spLocks/>
          </p:cNvSpPr>
          <p:nvPr/>
        </p:nvSpPr>
        <p:spPr bwMode="auto">
          <a:xfrm>
            <a:off x="3741738" y="4603750"/>
            <a:ext cx="155575" cy="290513"/>
          </a:xfrm>
          <a:custGeom>
            <a:avLst/>
            <a:gdLst>
              <a:gd name="T0" fmla="*/ 0 w 98"/>
              <a:gd name="T1" fmla="*/ 85 h 183"/>
              <a:gd name="T2" fmla="*/ 42 w 98"/>
              <a:gd name="T3" fmla="*/ 183 h 183"/>
              <a:gd name="T4" fmla="*/ 98 w 98"/>
              <a:gd name="T5" fmla="*/ 85 h 183"/>
              <a:gd name="T6" fmla="*/ 42 w 98"/>
              <a:gd name="T7" fmla="*/ 0 h 183"/>
              <a:gd name="T8" fmla="*/ 0 w 98"/>
              <a:gd name="T9" fmla="*/ 85 h 183"/>
            </a:gdLst>
            <a:ahLst/>
            <a:cxnLst>
              <a:cxn ang="0">
                <a:pos x="T0" y="T1"/>
              </a:cxn>
              <a:cxn ang="0">
                <a:pos x="T2" y="T3"/>
              </a:cxn>
              <a:cxn ang="0">
                <a:pos x="T4" y="T5"/>
              </a:cxn>
              <a:cxn ang="0">
                <a:pos x="T6" y="T7"/>
              </a:cxn>
              <a:cxn ang="0">
                <a:pos x="T8" y="T9"/>
              </a:cxn>
            </a:cxnLst>
            <a:rect l="0" t="0" r="r" b="b"/>
            <a:pathLst>
              <a:path w="98" h="183">
                <a:moveTo>
                  <a:pt x="0" y="85"/>
                </a:moveTo>
                <a:lnTo>
                  <a:pt x="42" y="183"/>
                </a:lnTo>
                <a:lnTo>
                  <a:pt x="98" y="85"/>
                </a:lnTo>
                <a:lnTo>
                  <a:pt x="42" y="0"/>
                </a:lnTo>
                <a:lnTo>
                  <a:pt x="0" y="85"/>
                </a:lnTo>
                <a:close/>
              </a:path>
            </a:pathLst>
          </a:custGeom>
          <a:solidFill>
            <a:srgbClr val="FFFFFF"/>
          </a:solidFill>
          <a:ln w="22225">
            <a:solidFill>
              <a:srgbClr val="000000"/>
            </a:solidFill>
            <a:prstDash val="solid"/>
            <a:round/>
            <a:headEnd/>
            <a:tailEnd/>
          </a:ln>
        </p:spPr>
        <p:txBody>
          <a:bodyPr/>
          <a:lstStyle/>
          <a:p>
            <a:endParaRPr lang="en-IN"/>
          </a:p>
        </p:txBody>
      </p:sp>
      <p:sp>
        <p:nvSpPr>
          <p:cNvPr id="292879" name="Line 15"/>
          <p:cNvSpPr>
            <a:spLocks noChangeShapeType="1"/>
          </p:cNvSpPr>
          <p:nvPr/>
        </p:nvSpPr>
        <p:spPr bwMode="auto">
          <a:xfrm flipH="1">
            <a:off x="3830638" y="4292600"/>
            <a:ext cx="97948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2880" name="Line 16"/>
          <p:cNvSpPr>
            <a:spLocks noChangeShapeType="1"/>
          </p:cNvSpPr>
          <p:nvPr/>
        </p:nvSpPr>
        <p:spPr bwMode="auto">
          <a:xfrm flipH="1">
            <a:off x="6900863" y="5138738"/>
            <a:ext cx="3127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2881" name="Freeform 17"/>
          <p:cNvSpPr>
            <a:spLocks/>
          </p:cNvSpPr>
          <p:nvPr/>
        </p:nvSpPr>
        <p:spPr bwMode="auto">
          <a:xfrm>
            <a:off x="7146925" y="5049838"/>
            <a:ext cx="288925" cy="155575"/>
          </a:xfrm>
          <a:custGeom>
            <a:avLst/>
            <a:gdLst>
              <a:gd name="T0" fmla="*/ 84 w 182"/>
              <a:gd name="T1" fmla="*/ 98 h 98"/>
              <a:gd name="T2" fmla="*/ 182 w 182"/>
              <a:gd name="T3" fmla="*/ 56 h 98"/>
              <a:gd name="T4" fmla="*/ 84 w 182"/>
              <a:gd name="T5" fmla="*/ 0 h 98"/>
              <a:gd name="T6" fmla="*/ 0 w 182"/>
              <a:gd name="T7" fmla="*/ 56 h 98"/>
              <a:gd name="T8" fmla="*/ 84 w 182"/>
              <a:gd name="T9" fmla="*/ 98 h 98"/>
            </a:gdLst>
            <a:ahLst/>
            <a:cxnLst>
              <a:cxn ang="0">
                <a:pos x="T0" y="T1"/>
              </a:cxn>
              <a:cxn ang="0">
                <a:pos x="T2" y="T3"/>
              </a:cxn>
              <a:cxn ang="0">
                <a:pos x="T4" y="T5"/>
              </a:cxn>
              <a:cxn ang="0">
                <a:pos x="T6" y="T7"/>
              </a:cxn>
              <a:cxn ang="0">
                <a:pos x="T8" y="T9"/>
              </a:cxn>
            </a:cxnLst>
            <a:rect l="0" t="0" r="r" b="b"/>
            <a:pathLst>
              <a:path w="182" h="98">
                <a:moveTo>
                  <a:pt x="84" y="98"/>
                </a:moveTo>
                <a:lnTo>
                  <a:pt x="182" y="56"/>
                </a:lnTo>
                <a:lnTo>
                  <a:pt x="84" y="0"/>
                </a:lnTo>
                <a:lnTo>
                  <a:pt x="0" y="56"/>
                </a:lnTo>
                <a:lnTo>
                  <a:pt x="84" y="98"/>
                </a:lnTo>
                <a:close/>
              </a:path>
            </a:pathLst>
          </a:custGeom>
          <a:solidFill>
            <a:srgbClr val="FFFFFF"/>
          </a:solidFill>
          <a:ln w="22225">
            <a:solidFill>
              <a:srgbClr val="000000"/>
            </a:solidFill>
            <a:prstDash val="solid"/>
            <a:round/>
            <a:headEnd/>
            <a:tailEnd/>
          </a:ln>
        </p:spPr>
        <p:txBody>
          <a:bodyPr/>
          <a:lstStyle/>
          <a:p>
            <a:endParaRPr lang="en-IN"/>
          </a:p>
        </p:txBody>
      </p:sp>
      <p:sp>
        <p:nvSpPr>
          <p:cNvPr id="292882" name="Line 18"/>
          <p:cNvSpPr>
            <a:spLocks noChangeShapeType="1"/>
          </p:cNvSpPr>
          <p:nvPr/>
        </p:nvSpPr>
        <p:spPr bwMode="auto">
          <a:xfrm>
            <a:off x="6900863" y="4537075"/>
            <a:ext cx="1587" cy="5794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2883" name="Rectangle 19"/>
          <p:cNvSpPr>
            <a:spLocks noChangeArrowheads="1"/>
          </p:cNvSpPr>
          <p:nvPr/>
        </p:nvSpPr>
        <p:spPr bwMode="auto">
          <a:xfrm>
            <a:off x="4668838" y="4125913"/>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latin typeface="Times" panose="02020603050405020304" pitchFamily="18" charset="0"/>
            </a:endParaRPr>
          </a:p>
        </p:txBody>
      </p:sp>
      <p:sp>
        <p:nvSpPr>
          <p:cNvPr id="292884" name="Rectangle 20"/>
          <p:cNvSpPr>
            <a:spLocks noChangeArrowheads="1"/>
          </p:cNvSpPr>
          <p:nvPr/>
        </p:nvSpPr>
        <p:spPr bwMode="auto">
          <a:xfrm>
            <a:off x="6732588" y="4614863"/>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latin typeface="Times" panose="02020603050405020304" pitchFamily="18" charset="0"/>
            </a:endParaRPr>
          </a:p>
        </p:txBody>
      </p:sp>
      <p:sp>
        <p:nvSpPr>
          <p:cNvPr id="292885" name="Rectangle 21"/>
          <p:cNvSpPr>
            <a:spLocks noGrp="1" noChangeArrowheads="1"/>
          </p:cNvSpPr>
          <p:nvPr>
            <p:ph type="body" idx="1"/>
          </p:nvPr>
        </p:nvSpPr>
        <p:spPr>
          <a:xfrm>
            <a:off x="385763" y="1295400"/>
            <a:ext cx="8939212" cy="555625"/>
          </a:xfrm>
        </p:spPr>
        <p:txBody>
          <a:bodyPr/>
          <a:lstStyle/>
          <a:p>
            <a:r>
              <a:rPr lang="de-DE" altLang="en-US"/>
              <a:t>Insight: Promotions and Releases are both versions </a:t>
            </a:r>
          </a:p>
        </p:txBody>
      </p:sp>
      <p:grpSp>
        <p:nvGrpSpPr>
          <p:cNvPr id="292893" name="Group 29"/>
          <p:cNvGrpSpPr>
            <a:grpSpLocks/>
          </p:cNvGrpSpPr>
          <p:nvPr/>
        </p:nvGrpSpPr>
        <p:grpSpPr bwMode="auto">
          <a:xfrm>
            <a:off x="5395913" y="3121025"/>
            <a:ext cx="1757362" cy="933450"/>
            <a:chOff x="3399" y="1966"/>
            <a:chExt cx="1107" cy="588"/>
          </a:xfrm>
        </p:grpSpPr>
        <p:sp>
          <p:nvSpPr>
            <p:cNvPr id="292886" name="Freeform 22"/>
            <p:cNvSpPr>
              <a:spLocks/>
            </p:cNvSpPr>
            <p:nvPr/>
          </p:nvSpPr>
          <p:spPr bwMode="auto">
            <a:xfrm>
              <a:off x="3889" y="2288"/>
              <a:ext cx="140" cy="112"/>
            </a:xfrm>
            <a:custGeom>
              <a:avLst/>
              <a:gdLst>
                <a:gd name="T0" fmla="*/ 70 w 140"/>
                <a:gd name="T1" fmla="*/ 112 h 112"/>
                <a:gd name="T2" fmla="*/ 0 w 140"/>
                <a:gd name="T3" fmla="*/ 112 h 112"/>
                <a:gd name="T4" fmla="*/ 70 w 140"/>
                <a:gd name="T5" fmla="*/ 0 h 112"/>
                <a:gd name="T6" fmla="*/ 140 w 140"/>
                <a:gd name="T7" fmla="*/ 112 h 112"/>
                <a:gd name="T8" fmla="*/ 70 w 140"/>
                <a:gd name="T9" fmla="*/ 112 h 112"/>
              </a:gdLst>
              <a:ahLst/>
              <a:cxnLst>
                <a:cxn ang="0">
                  <a:pos x="T0" y="T1"/>
                </a:cxn>
                <a:cxn ang="0">
                  <a:pos x="T2" y="T3"/>
                </a:cxn>
                <a:cxn ang="0">
                  <a:pos x="T4" y="T5"/>
                </a:cxn>
                <a:cxn ang="0">
                  <a:pos x="T6" y="T7"/>
                </a:cxn>
                <a:cxn ang="0">
                  <a:pos x="T8" y="T9"/>
                </a:cxn>
              </a:cxnLst>
              <a:rect l="0" t="0" r="r" b="b"/>
              <a:pathLst>
                <a:path w="140" h="112">
                  <a:moveTo>
                    <a:pt x="70" y="112"/>
                  </a:moveTo>
                  <a:lnTo>
                    <a:pt x="0" y="112"/>
                  </a:lnTo>
                  <a:lnTo>
                    <a:pt x="70" y="0"/>
                  </a:lnTo>
                  <a:lnTo>
                    <a:pt x="140" y="112"/>
                  </a:lnTo>
                  <a:lnTo>
                    <a:pt x="70" y="112"/>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2887" name="Line 23"/>
            <p:cNvSpPr>
              <a:spLocks noChangeShapeType="1"/>
            </p:cNvSpPr>
            <p:nvPr/>
          </p:nvSpPr>
          <p:spPr bwMode="auto">
            <a:xfrm>
              <a:off x="3959" y="2414"/>
              <a:ext cx="1" cy="2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2888" name="Rectangle 24"/>
            <p:cNvSpPr>
              <a:spLocks noChangeArrowheads="1"/>
            </p:cNvSpPr>
            <p:nvPr/>
          </p:nvSpPr>
          <p:spPr bwMode="auto">
            <a:xfrm>
              <a:off x="3399" y="2442"/>
              <a:ext cx="1107" cy="1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2889" name="Rectangle 25"/>
            <p:cNvSpPr>
              <a:spLocks noChangeArrowheads="1"/>
            </p:cNvSpPr>
            <p:nvPr/>
          </p:nvSpPr>
          <p:spPr bwMode="auto">
            <a:xfrm>
              <a:off x="3455" y="1966"/>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2890" name="Rectangle 26"/>
            <p:cNvSpPr>
              <a:spLocks noChangeArrowheads="1"/>
            </p:cNvSpPr>
            <p:nvPr/>
          </p:nvSpPr>
          <p:spPr bwMode="auto">
            <a:xfrm>
              <a:off x="3455" y="1966"/>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2891" name="Rectangle 27"/>
            <p:cNvSpPr>
              <a:spLocks noChangeArrowheads="1"/>
            </p:cNvSpPr>
            <p:nvPr/>
          </p:nvSpPr>
          <p:spPr bwMode="auto">
            <a:xfrm>
              <a:off x="3683" y="2048"/>
              <a:ext cx="6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Version</a:t>
              </a:r>
              <a:endParaRPr lang="de-DE" altLang="en-US" sz="1800"/>
            </a:p>
          </p:txBody>
        </p:sp>
      </p:grpSp>
      <p:sp>
        <p:nvSpPr>
          <p:cNvPr id="292897" name="Rectangle 33"/>
          <p:cNvSpPr>
            <a:spLocks noChangeArrowheads="1"/>
          </p:cNvSpPr>
          <p:nvPr/>
        </p:nvSpPr>
        <p:spPr bwMode="auto">
          <a:xfrm>
            <a:off x="385763" y="1933575"/>
            <a:ext cx="4592637" cy="555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de-DE" altLang="en-US" sz="2400" b="0">
                <a:latin typeface="Times" panose="02020603050405020304" pitchFamily="18" charset="0"/>
              </a:rPr>
              <a:t>Solution: Use Inheritance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4" fill="hold" nodeType="clickEffect">
                                  <p:stCondLst>
                                    <p:cond delay="0"/>
                                  </p:stCondLst>
                                  <p:childTnLst>
                                    <p:set>
                                      <p:cBhvr>
                                        <p:cTn id="10" dur="1" fill="hold">
                                          <p:stCondLst>
                                            <p:cond delay="0"/>
                                          </p:stCondLst>
                                        </p:cTn>
                                        <p:tgtEl>
                                          <p:spTgt spid="292893"/>
                                        </p:tgtEl>
                                        <p:attrNameLst>
                                          <p:attrName>style.visibility</p:attrName>
                                        </p:attrNameLst>
                                      </p:cBhvr>
                                      <p:to>
                                        <p:strVal val="visible"/>
                                      </p:to>
                                    </p:set>
                                    <p:anim calcmode="lin" valueType="num">
                                      <p:cBhvr>
                                        <p:cTn id="11" dur="500" fill="hold"/>
                                        <p:tgtEl>
                                          <p:spTgt spid="292893"/>
                                        </p:tgtEl>
                                        <p:attrNameLst>
                                          <p:attrName>ppt_x</p:attrName>
                                        </p:attrNameLst>
                                      </p:cBhvr>
                                      <p:tavLst>
                                        <p:tav tm="0">
                                          <p:val>
                                            <p:strVal val="#ppt_x"/>
                                          </p:val>
                                        </p:tav>
                                        <p:tav tm="100000">
                                          <p:val>
                                            <p:strVal val="#ppt_x"/>
                                          </p:val>
                                        </p:tav>
                                      </p:tavLst>
                                    </p:anim>
                                    <p:anim calcmode="lin" valueType="num">
                                      <p:cBhvr>
                                        <p:cTn id="12" dur="500" fill="hold"/>
                                        <p:tgtEl>
                                          <p:spTgt spid="292893"/>
                                        </p:tgtEl>
                                        <p:attrNameLst>
                                          <p:attrName>ppt_y</p:attrName>
                                        </p:attrNameLst>
                                      </p:cBhvr>
                                      <p:tavLst>
                                        <p:tav tm="0">
                                          <p:val>
                                            <p:strVal val="#ppt_y+#ppt_h/2"/>
                                          </p:val>
                                        </p:tav>
                                        <p:tav tm="100000">
                                          <p:val>
                                            <p:strVal val="#ppt_y"/>
                                          </p:val>
                                        </p:tav>
                                      </p:tavLst>
                                    </p:anim>
                                    <p:anim calcmode="lin" valueType="num">
                                      <p:cBhvr>
                                        <p:cTn id="13" dur="500" fill="hold"/>
                                        <p:tgtEl>
                                          <p:spTgt spid="292893"/>
                                        </p:tgtEl>
                                        <p:attrNameLst>
                                          <p:attrName>ppt_w</p:attrName>
                                        </p:attrNameLst>
                                      </p:cBhvr>
                                      <p:tavLst>
                                        <p:tav tm="0">
                                          <p:val>
                                            <p:strVal val="#ppt_w"/>
                                          </p:val>
                                        </p:tav>
                                        <p:tav tm="100000">
                                          <p:val>
                                            <p:strVal val="#ppt_w"/>
                                          </p:val>
                                        </p:tav>
                                      </p:tavLst>
                                    </p:anim>
                                    <p:anim calcmode="lin" valueType="num">
                                      <p:cBhvr>
                                        <p:cTn id="14" dur="500" fill="hold"/>
                                        <p:tgtEl>
                                          <p:spTgt spid="2928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9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de-DE" altLang="en-US"/>
              <a:t>Let‘s Create a Model for Configuration Management </a:t>
            </a:r>
          </a:p>
        </p:txBody>
      </p:sp>
      <p:sp>
        <p:nvSpPr>
          <p:cNvPr id="293891" name="Rectangle 3"/>
          <p:cNvSpPr>
            <a:spLocks noChangeArrowheads="1"/>
          </p:cNvSpPr>
          <p:nvPr/>
        </p:nvSpPr>
        <p:spPr bwMode="auto">
          <a:xfrm>
            <a:off x="6611938" y="4445000"/>
            <a:ext cx="1579562"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3892" name="Rectangle 4"/>
          <p:cNvSpPr>
            <a:spLocks noChangeArrowheads="1"/>
          </p:cNvSpPr>
          <p:nvPr/>
        </p:nvSpPr>
        <p:spPr bwMode="auto">
          <a:xfrm>
            <a:off x="6611938" y="4445000"/>
            <a:ext cx="1601787"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3893" name="Rectangle 5"/>
          <p:cNvSpPr>
            <a:spLocks noChangeArrowheads="1"/>
          </p:cNvSpPr>
          <p:nvPr/>
        </p:nvSpPr>
        <p:spPr bwMode="auto">
          <a:xfrm>
            <a:off x="7037388" y="4633913"/>
            <a:ext cx="955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Release</a:t>
            </a:r>
            <a:endParaRPr lang="de-DE" altLang="en-US" sz="1800">
              <a:latin typeface="Times" panose="02020603050405020304" pitchFamily="18" charset="0"/>
            </a:endParaRPr>
          </a:p>
        </p:txBody>
      </p:sp>
      <p:sp>
        <p:nvSpPr>
          <p:cNvPr id="293894" name="Rectangle 6"/>
          <p:cNvSpPr>
            <a:spLocks noChangeArrowheads="1"/>
          </p:cNvSpPr>
          <p:nvPr/>
        </p:nvSpPr>
        <p:spPr bwMode="auto">
          <a:xfrm>
            <a:off x="4832350" y="4445000"/>
            <a:ext cx="1579563"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3895" name="Rectangle 7"/>
          <p:cNvSpPr>
            <a:spLocks noChangeArrowheads="1"/>
          </p:cNvSpPr>
          <p:nvPr/>
        </p:nvSpPr>
        <p:spPr bwMode="auto">
          <a:xfrm>
            <a:off x="4832350" y="4445000"/>
            <a:ext cx="1601788"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3896" name="Rectangle 8"/>
          <p:cNvSpPr>
            <a:spLocks noChangeArrowheads="1"/>
          </p:cNvSpPr>
          <p:nvPr/>
        </p:nvSpPr>
        <p:spPr bwMode="auto">
          <a:xfrm>
            <a:off x="4979988" y="4602163"/>
            <a:ext cx="1228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Promotion</a:t>
            </a:r>
            <a:endParaRPr lang="de-DE" altLang="en-US" sz="1800">
              <a:latin typeface="Times" panose="02020603050405020304" pitchFamily="18" charset="0"/>
            </a:endParaRPr>
          </a:p>
        </p:txBody>
      </p:sp>
      <p:sp>
        <p:nvSpPr>
          <p:cNvPr id="293897" name="Rectangle 9"/>
          <p:cNvSpPr>
            <a:spLocks noChangeArrowheads="1"/>
          </p:cNvSpPr>
          <p:nvPr/>
        </p:nvSpPr>
        <p:spPr bwMode="auto">
          <a:xfrm>
            <a:off x="7435850" y="5313363"/>
            <a:ext cx="1579563"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3898" name="Rectangle 10"/>
          <p:cNvSpPr>
            <a:spLocks noChangeArrowheads="1"/>
          </p:cNvSpPr>
          <p:nvPr/>
        </p:nvSpPr>
        <p:spPr bwMode="auto">
          <a:xfrm>
            <a:off x="7435850" y="5313363"/>
            <a:ext cx="1601788"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de-DE" altLang="en-US" sz="1800"/>
              <a:t>Repository</a:t>
            </a:r>
          </a:p>
        </p:txBody>
      </p:sp>
      <p:sp>
        <p:nvSpPr>
          <p:cNvPr id="293899" name="Rectangle 11"/>
          <p:cNvSpPr>
            <a:spLocks noChangeArrowheads="1"/>
          </p:cNvSpPr>
          <p:nvPr/>
        </p:nvSpPr>
        <p:spPr bwMode="auto">
          <a:xfrm>
            <a:off x="3030538" y="5313363"/>
            <a:ext cx="1579562"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3900" name="Rectangle 12"/>
          <p:cNvSpPr>
            <a:spLocks noChangeArrowheads="1"/>
          </p:cNvSpPr>
          <p:nvPr/>
        </p:nvSpPr>
        <p:spPr bwMode="auto">
          <a:xfrm>
            <a:off x="3030538" y="5313363"/>
            <a:ext cx="1601787"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de-DE" altLang="en-US"/>
              <a:t>Master Directory</a:t>
            </a:r>
          </a:p>
        </p:txBody>
      </p:sp>
      <p:sp>
        <p:nvSpPr>
          <p:cNvPr id="293901" name="Line 13"/>
          <p:cNvSpPr>
            <a:spLocks noChangeShapeType="1"/>
          </p:cNvSpPr>
          <p:nvPr/>
        </p:nvSpPr>
        <p:spPr bwMode="auto">
          <a:xfrm flipV="1">
            <a:off x="3808413" y="4689475"/>
            <a:ext cx="1587" cy="311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3902" name="Freeform 14"/>
          <p:cNvSpPr>
            <a:spLocks/>
          </p:cNvSpPr>
          <p:nvPr/>
        </p:nvSpPr>
        <p:spPr bwMode="auto">
          <a:xfrm>
            <a:off x="3741738" y="5000625"/>
            <a:ext cx="155575" cy="290513"/>
          </a:xfrm>
          <a:custGeom>
            <a:avLst/>
            <a:gdLst>
              <a:gd name="T0" fmla="*/ 0 w 98"/>
              <a:gd name="T1" fmla="*/ 85 h 183"/>
              <a:gd name="T2" fmla="*/ 42 w 98"/>
              <a:gd name="T3" fmla="*/ 183 h 183"/>
              <a:gd name="T4" fmla="*/ 98 w 98"/>
              <a:gd name="T5" fmla="*/ 85 h 183"/>
              <a:gd name="T6" fmla="*/ 42 w 98"/>
              <a:gd name="T7" fmla="*/ 0 h 183"/>
              <a:gd name="T8" fmla="*/ 0 w 98"/>
              <a:gd name="T9" fmla="*/ 85 h 183"/>
            </a:gdLst>
            <a:ahLst/>
            <a:cxnLst>
              <a:cxn ang="0">
                <a:pos x="T0" y="T1"/>
              </a:cxn>
              <a:cxn ang="0">
                <a:pos x="T2" y="T3"/>
              </a:cxn>
              <a:cxn ang="0">
                <a:pos x="T4" y="T5"/>
              </a:cxn>
              <a:cxn ang="0">
                <a:pos x="T6" y="T7"/>
              </a:cxn>
              <a:cxn ang="0">
                <a:pos x="T8" y="T9"/>
              </a:cxn>
            </a:cxnLst>
            <a:rect l="0" t="0" r="r" b="b"/>
            <a:pathLst>
              <a:path w="98" h="183">
                <a:moveTo>
                  <a:pt x="0" y="85"/>
                </a:moveTo>
                <a:lnTo>
                  <a:pt x="42" y="183"/>
                </a:lnTo>
                <a:lnTo>
                  <a:pt x="98" y="85"/>
                </a:lnTo>
                <a:lnTo>
                  <a:pt x="42" y="0"/>
                </a:lnTo>
                <a:lnTo>
                  <a:pt x="0" y="85"/>
                </a:lnTo>
                <a:close/>
              </a:path>
            </a:pathLst>
          </a:custGeom>
          <a:solidFill>
            <a:srgbClr val="FFFFFF"/>
          </a:solidFill>
          <a:ln w="22225">
            <a:solidFill>
              <a:srgbClr val="000000"/>
            </a:solidFill>
            <a:prstDash val="solid"/>
            <a:round/>
            <a:headEnd/>
            <a:tailEnd/>
          </a:ln>
        </p:spPr>
        <p:txBody>
          <a:bodyPr/>
          <a:lstStyle/>
          <a:p>
            <a:endParaRPr lang="en-IN"/>
          </a:p>
        </p:txBody>
      </p:sp>
      <p:sp>
        <p:nvSpPr>
          <p:cNvPr id="293903" name="Line 15"/>
          <p:cNvSpPr>
            <a:spLocks noChangeShapeType="1"/>
          </p:cNvSpPr>
          <p:nvPr/>
        </p:nvSpPr>
        <p:spPr bwMode="auto">
          <a:xfrm flipH="1">
            <a:off x="3830638" y="4689475"/>
            <a:ext cx="97948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3904" name="Line 16"/>
          <p:cNvSpPr>
            <a:spLocks noChangeShapeType="1"/>
          </p:cNvSpPr>
          <p:nvPr/>
        </p:nvSpPr>
        <p:spPr bwMode="auto">
          <a:xfrm flipH="1">
            <a:off x="6900863" y="5535613"/>
            <a:ext cx="3127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3905" name="Freeform 17"/>
          <p:cNvSpPr>
            <a:spLocks/>
          </p:cNvSpPr>
          <p:nvPr/>
        </p:nvSpPr>
        <p:spPr bwMode="auto">
          <a:xfrm>
            <a:off x="7146925" y="5446713"/>
            <a:ext cx="288925" cy="155575"/>
          </a:xfrm>
          <a:custGeom>
            <a:avLst/>
            <a:gdLst>
              <a:gd name="T0" fmla="*/ 84 w 182"/>
              <a:gd name="T1" fmla="*/ 98 h 98"/>
              <a:gd name="T2" fmla="*/ 182 w 182"/>
              <a:gd name="T3" fmla="*/ 56 h 98"/>
              <a:gd name="T4" fmla="*/ 84 w 182"/>
              <a:gd name="T5" fmla="*/ 0 h 98"/>
              <a:gd name="T6" fmla="*/ 0 w 182"/>
              <a:gd name="T7" fmla="*/ 56 h 98"/>
              <a:gd name="T8" fmla="*/ 84 w 182"/>
              <a:gd name="T9" fmla="*/ 98 h 98"/>
            </a:gdLst>
            <a:ahLst/>
            <a:cxnLst>
              <a:cxn ang="0">
                <a:pos x="T0" y="T1"/>
              </a:cxn>
              <a:cxn ang="0">
                <a:pos x="T2" y="T3"/>
              </a:cxn>
              <a:cxn ang="0">
                <a:pos x="T4" y="T5"/>
              </a:cxn>
              <a:cxn ang="0">
                <a:pos x="T6" y="T7"/>
              </a:cxn>
              <a:cxn ang="0">
                <a:pos x="T8" y="T9"/>
              </a:cxn>
            </a:cxnLst>
            <a:rect l="0" t="0" r="r" b="b"/>
            <a:pathLst>
              <a:path w="182" h="98">
                <a:moveTo>
                  <a:pt x="84" y="98"/>
                </a:moveTo>
                <a:lnTo>
                  <a:pt x="182" y="56"/>
                </a:lnTo>
                <a:lnTo>
                  <a:pt x="84" y="0"/>
                </a:lnTo>
                <a:lnTo>
                  <a:pt x="0" y="56"/>
                </a:lnTo>
                <a:lnTo>
                  <a:pt x="84" y="98"/>
                </a:lnTo>
                <a:close/>
              </a:path>
            </a:pathLst>
          </a:custGeom>
          <a:solidFill>
            <a:srgbClr val="FFFFFF"/>
          </a:solidFill>
          <a:ln w="22225">
            <a:solidFill>
              <a:srgbClr val="000000"/>
            </a:solidFill>
            <a:prstDash val="solid"/>
            <a:round/>
            <a:headEnd/>
            <a:tailEnd/>
          </a:ln>
        </p:spPr>
        <p:txBody>
          <a:bodyPr/>
          <a:lstStyle/>
          <a:p>
            <a:endParaRPr lang="en-IN"/>
          </a:p>
        </p:txBody>
      </p:sp>
      <p:sp>
        <p:nvSpPr>
          <p:cNvPr id="293906" name="Line 18"/>
          <p:cNvSpPr>
            <a:spLocks noChangeShapeType="1"/>
          </p:cNvSpPr>
          <p:nvPr/>
        </p:nvSpPr>
        <p:spPr bwMode="auto">
          <a:xfrm>
            <a:off x="6900863" y="4933950"/>
            <a:ext cx="1587" cy="5794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3907" name="Rectangle 19"/>
          <p:cNvSpPr>
            <a:spLocks noChangeArrowheads="1"/>
          </p:cNvSpPr>
          <p:nvPr/>
        </p:nvSpPr>
        <p:spPr bwMode="auto">
          <a:xfrm>
            <a:off x="4668838" y="4522788"/>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latin typeface="Times" panose="02020603050405020304" pitchFamily="18" charset="0"/>
            </a:endParaRPr>
          </a:p>
        </p:txBody>
      </p:sp>
      <p:sp>
        <p:nvSpPr>
          <p:cNvPr id="293908" name="Rectangle 20"/>
          <p:cNvSpPr>
            <a:spLocks noChangeArrowheads="1"/>
          </p:cNvSpPr>
          <p:nvPr/>
        </p:nvSpPr>
        <p:spPr bwMode="auto">
          <a:xfrm>
            <a:off x="6732588" y="5011738"/>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latin typeface="Times" panose="02020603050405020304" pitchFamily="18" charset="0"/>
            </a:endParaRPr>
          </a:p>
        </p:txBody>
      </p:sp>
      <p:sp>
        <p:nvSpPr>
          <p:cNvPr id="293909" name="Rectangle 21"/>
          <p:cNvSpPr>
            <a:spLocks noGrp="1" noChangeArrowheads="1"/>
          </p:cNvSpPr>
          <p:nvPr>
            <p:ph type="body" idx="1"/>
          </p:nvPr>
        </p:nvSpPr>
        <p:spPr>
          <a:xfrm>
            <a:off x="385763" y="1295400"/>
            <a:ext cx="8939212" cy="555625"/>
          </a:xfrm>
        </p:spPr>
        <p:txBody>
          <a:bodyPr/>
          <a:lstStyle/>
          <a:p>
            <a:r>
              <a:rPr lang="de-DE" altLang="en-US"/>
              <a:t>Problem: A configuration item has many versions</a:t>
            </a:r>
          </a:p>
        </p:txBody>
      </p:sp>
      <p:grpSp>
        <p:nvGrpSpPr>
          <p:cNvPr id="293910" name="Group 22"/>
          <p:cNvGrpSpPr>
            <a:grpSpLocks/>
          </p:cNvGrpSpPr>
          <p:nvPr/>
        </p:nvGrpSpPr>
        <p:grpSpPr bwMode="auto">
          <a:xfrm>
            <a:off x="5395913" y="3517900"/>
            <a:ext cx="1757362" cy="933450"/>
            <a:chOff x="3399" y="1966"/>
            <a:chExt cx="1107" cy="588"/>
          </a:xfrm>
        </p:grpSpPr>
        <p:sp>
          <p:nvSpPr>
            <p:cNvPr id="293911" name="Freeform 23"/>
            <p:cNvSpPr>
              <a:spLocks/>
            </p:cNvSpPr>
            <p:nvPr/>
          </p:nvSpPr>
          <p:spPr bwMode="auto">
            <a:xfrm>
              <a:off x="3889" y="2288"/>
              <a:ext cx="140" cy="112"/>
            </a:xfrm>
            <a:custGeom>
              <a:avLst/>
              <a:gdLst>
                <a:gd name="T0" fmla="*/ 70 w 140"/>
                <a:gd name="T1" fmla="*/ 112 h 112"/>
                <a:gd name="T2" fmla="*/ 0 w 140"/>
                <a:gd name="T3" fmla="*/ 112 h 112"/>
                <a:gd name="T4" fmla="*/ 70 w 140"/>
                <a:gd name="T5" fmla="*/ 0 h 112"/>
                <a:gd name="T6" fmla="*/ 140 w 140"/>
                <a:gd name="T7" fmla="*/ 112 h 112"/>
                <a:gd name="T8" fmla="*/ 70 w 140"/>
                <a:gd name="T9" fmla="*/ 112 h 112"/>
              </a:gdLst>
              <a:ahLst/>
              <a:cxnLst>
                <a:cxn ang="0">
                  <a:pos x="T0" y="T1"/>
                </a:cxn>
                <a:cxn ang="0">
                  <a:pos x="T2" y="T3"/>
                </a:cxn>
                <a:cxn ang="0">
                  <a:pos x="T4" y="T5"/>
                </a:cxn>
                <a:cxn ang="0">
                  <a:pos x="T6" y="T7"/>
                </a:cxn>
                <a:cxn ang="0">
                  <a:pos x="T8" y="T9"/>
                </a:cxn>
              </a:cxnLst>
              <a:rect l="0" t="0" r="r" b="b"/>
              <a:pathLst>
                <a:path w="140" h="112">
                  <a:moveTo>
                    <a:pt x="70" y="112"/>
                  </a:moveTo>
                  <a:lnTo>
                    <a:pt x="0" y="112"/>
                  </a:lnTo>
                  <a:lnTo>
                    <a:pt x="70" y="0"/>
                  </a:lnTo>
                  <a:lnTo>
                    <a:pt x="140" y="112"/>
                  </a:lnTo>
                  <a:lnTo>
                    <a:pt x="70" y="112"/>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3912" name="Line 24"/>
            <p:cNvSpPr>
              <a:spLocks noChangeShapeType="1"/>
            </p:cNvSpPr>
            <p:nvPr/>
          </p:nvSpPr>
          <p:spPr bwMode="auto">
            <a:xfrm>
              <a:off x="3959" y="2414"/>
              <a:ext cx="1" cy="2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3913" name="Rectangle 25"/>
            <p:cNvSpPr>
              <a:spLocks noChangeArrowheads="1"/>
            </p:cNvSpPr>
            <p:nvPr/>
          </p:nvSpPr>
          <p:spPr bwMode="auto">
            <a:xfrm>
              <a:off x="3399" y="2442"/>
              <a:ext cx="1107" cy="1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3914" name="Rectangle 26"/>
            <p:cNvSpPr>
              <a:spLocks noChangeArrowheads="1"/>
            </p:cNvSpPr>
            <p:nvPr/>
          </p:nvSpPr>
          <p:spPr bwMode="auto">
            <a:xfrm>
              <a:off x="3455" y="1966"/>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3915" name="Rectangle 27"/>
            <p:cNvSpPr>
              <a:spLocks noChangeArrowheads="1"/>
            </p:cNvSpPr>
            <p:nvPr/>
          </p:nvSpPr>
          <p:spPr bwMode="auto">
            <a:xfrm>
              <a:off x="3455" y="1966"/>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3916" name="Rectangle 28"/>
            <p:cNvSpPr>
              <a:spLocks noChangeArrowheads="1"/>
            </p:cNvSpPr>
            <p:nvPr/>
          </p:nvSpPr>
          <p:spPr bwMode="auto">
            <a:xfrm>
              <a:off x="3683" y="2048"/>
              <a:ext cx="6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Version</a:t>
              </a:r>
              <a:endParaRPr lang="de-DE" altLang="en-US" sz="1800"/>
            </a:p>
          </p:txBody>
        </p:sp>
      </p:grpSp>
      <p:grpSp>
        <p:nvGrpSpPr>
          <p:cNvPr id="293924" name="Group 36"/>
          <p:cNvGrpSpPr>
            <a:grpSpLocks/>
          </p:cNvGrpSpPr>
          <p:nvPr/>
        </p:nvGrpSpPr>
        <p:grpSpPr bwMode="auto">
          <a:xfrm>
            <a:off x="939800" y="2693988"/>
            <a:ext cx="5537200" cy="865187"/>
            <a:chOff x="592" y="1447"/>
            <a:chExt cx="3488" cy="545"/>
          </a:xfrm>
        </p:grpSpPr>
        <p:sp>
          <p:nvSpPr>
            <p:cNvPr id="293917" name="Freeform 29"/>
            <p:cNvSpPr>
              <a:spLocks/>
            </p:cNvSpPr>
            <p:nvPr/>
          </p:nvSpPr>
          <p:spPr bwMode="auto">
            <a:xfrm>
              <a:off x="2333" y="1601"/>
              <a:ext cx="1626" cy="365"/>
            </a:xfrm>
            <a:custGeom>
              <a:avLst/>
              <a:gdLst>
                <a:gd name="T0" fmla="*/ 0 w 1626"/>
                <a:gd name="T1" fmla="*/ 0 h 365"/>
                <a:gd name="T2" fmla="*/ 1626 w 1626"/>
                <a:gd name="T3" fmla="*/ 0 h 365"/>
                <a:gd name="T4" fmla="*/ 1626 w 1626"/>
                <a:gd name="T5" fmla="*/ 365 h 365"/>
              </a:gdLst>
              <a:ahLst/>
              <a:cxnLst>
                <a:cxn ang="0">
                  <a:pos x="T0" y="T1"/>
                </a:cxn>
                <a:cxn ang="0">
                  <a:pos x="T2" y="T3"/>
                </a:cxn>
                <a:cxn ang="0">
                  <a:pos x="T4" y="T5"/>
                </a:cxn>
              </a:cxnLst>
              <a:rect l="0" t="0" r="r" b="b"/>
              <a:pathLst>
                <a:path w="1626" h="365">
                  <a:moveTo>
                    <a:pt x="0" y="0"/>
                  </a:moveTo>
                  <a:lnTo>
                    <a:pt x="1626" y="0"/>
                  </a:lnTo>
                  <a:lnTo>
                    <a:pt x="1626" y="36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3919" name="Rectangle 31"/>
            <p:cNvSpPr>
              <a:spLocks noChangeArrowheads="1"/>
            </p:cNvSpPr>
            <p:nvPr/>
          </p:nvSpPr>
          <p:spPr bwMode="auto">
            <a:xfrm>
              <a:off x="592" y="1447"/>
              <a:ext cx="1741" cy="30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3920" name="Rectangle 32"/>
            <p:cNvSpPr>
              <a:spLocks noChangeArrowheads="1"/>
            </p:cNvSpPr>
            <p:nvPr/>
          </p:nvSpPr>
          <p:spPr bwMode="auto">
            <a:xfrm>
              <a:off x="685" y="1530"/>
              <a:ext cx="15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Configuration Item</a:t>
              </a:r>
              <a:endParaRPr lang="de-DE" altLang="en-US" sz="1800"/>
            </a:p>
          </p:txBody>
        </p:sp>
        <p:sp>
          <p:nvSpPr>
            <p:cNvPr id="293921" name="Rectangle 33"/>
            <p:cNvSpPr>
              <a:spLocks noChangeArrowheads="1"/>
            </p:cNvSpPr>
            <p:nvPr/>
          </p:nvSpPr>
          <p:spPr bwMode="auto">
            <a:xfrm>
              <a:off x="4013" y="1858"/>
              <a:ext cx="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400">
                  <a:solidFill>
                    <a:srgbClr val="000000"/>
                  </a:solidFill>
                </a:rPr>
                <a:t>*</a:t>
              </a:r>
              <a:endParaRPr lang="de-DE" altLang="en-US"/>
            </a:p>
          </p:txBody>
        </p:sp>
      </p:grpSp>
      <p:sp>
        <p:nvSpPr>
          <p:cNvPr id="293925" name="Rectangle 37"/>
          <p:cNvSpPr>
            <a:spLocks noChangeArrowheads="1"/>
          </p:cNvSpPr>
          <p:nvPr/>
        </p:nvSpPr>
        <p:spPr bwMode="auto">
          <a:xfrm>
            <a:off x="376238" y="1876425"/>
            <a:ext cx="8894762" cy="555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de-DE" altLang="en-US" sz="2400" b="0">
                <a:latin typeface="Times" panose="02020603050405020304" pitchFamily="18" charset="0"/>
              </a:rPr>
              <a:t>Solution: Create  a 1-many association between Configuration Item and Version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9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93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2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1026"/>
          <p:cNvSpPr>
            <a:spLocks noGrp="1" noChangeArrowheads="1"/>
          </p:cNvSpPr>
          <p:nvPr>
            <p:ph type="title"/>
          </p:nvPr>
        </p:nvSpPr>
        <p:spPr/>
        <p:txBody>
          <a:bodyPr/>
          <a:lstStyle/>
          <a:p>
            <a:r>
              <a:rPr lang="de-DE" altLang="en-US"/>
              <a:t>Let‘s Create a Model for Configuration Management </a:t>
            </a:r>
          </a:p>
        </p:txBody>
      </p:sp>
      <p:sp>
        <p:nvSpPr>
          <p:cNvPr id="294915" name="Rectangle 1027"/>
          <p:cNvSpPr>
            <a:spLocks noChangeArrowheads="1"/>
          </p:cNvSpPr>
          <p:nvPr/>
        </p:nvSpPr>
        <p:spPr bwMode="auto">
          <a:xfrm>
            <a:off x="6611938" y="4746625"/>
            <a:ext cx="1579562"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4916" name="Rectangle 1028"/>
          <p:cNvSpPr>
            <a:spLocks noChangeArrowheads="1"/>
          </p:cNvSpPr>
          <p:nvPr/>
        </p:nvSpPr>
        <p:spPr bwMode="auto">
          <a:xfrm>
            <a:off x="6611938" y="4746625"/>
            <a:ext cx="1601787"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17" name="Rectangle 1029"/>
          <p:cNvSpPr>
            <a:spLocks noChangeArrowheads="1"/>
          </p:cNvSpPr>
          <p:nvPr/>
        </p:nvSpPr>
        <p:spPr bwMode="auto">
          <a:xfrm>
            <a:off x="7037388" y="4935538"/>
            <a:ext cx="955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Release</a:t>
            </a:r>
            <a:endParaRPr lang="de-DE" altLang="en-US" sz="1800">
              <a:latin typeface="Times" panose="02020603050405020304" pitchFamily="18" charset="0"/>
            </a:endParaRPr>
          </a:p>
        </p:txBody>
      </p:sp>
      <p:sp>
        <p:nvSpPr>
          <p:cNvPr id="294918" name="Rectangle 1030"/>
          <p:cNvSpPr>
            <a:spLocks noChangeArrowheads="1"/>
          </p:cNvSpPr>
          <p:nvPr/>
        </p:nvSpPr>
        <p:spPr bwMode="auto">
          <a:xfrm>
            <a:off x="4832350" y="4746625"/>
            <a:ext cx="1579563"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4919" name="Rectangle 1031"/>
          <p:cNvSpPr>
            <a:spLocks noChangeArrowheads="1"/>
          </p:cNvSpPr>
          <p:nvPr/>
        </p:nvSpPr>
        <p:spPr bwMode="auto">
          <a:xfrm>
            <a:off x="4832350" y="4746625"/>
            <a:ext cx="1601788"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20" name="Rectangle 1032"/>
          <p:cNvSpPr>
            <a:spLocks noChangeArrowheads="1"/>
          </p:cNvSpPr>
          <p:nvPr/>
        </p:nvSpPr>
        <p:spPr bwMode="auto">
          <a:xfrm>
            <a:off x="4979988" y="4903788"/>
            <a:ext cx="1228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Promotion</a:t>
            </a:r>
            <a:endParaRPr lang="de-DE" altLang="en-US" sz="1800">
              <a:latin typeface="Times" panose="02020603050405020304" pitchFamily="18" charset="0"/>
            </a:endParaRPr>
          </a:p>
        </p:txBody>
      </p:sp>
      <p:sp>
        <p:nvSpPr>
          <p:cNvPr id="294921" name="Rectangle 1033"/>
          <p:cNvSpPr>
            <a:spLocks noChangeArrowheads="1"/>
          </p:cNvSpPr>
          <p:nvPr/>
        </p:nvSpPr>
        <p:spPr bwMode="auto">
          <a:xfrm>
            <a:off x="7435850" y="5614988"/>
            <a:ext cx="1579563"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4922" name="Rectangle 1034"/>
          <p:cNvSpPr>
            <a:spLocks noChangeArrowheads="1"/>
          </p:cNvSpPr>
          <p:nvPr/>
        </p:nvSpPr>
        <p:spPr bwMode="auto">
          <a:xfrm>
            <a:off x="7435850" y="5614988"/>
            <a:ext cx="1601788" cy="5111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de-DE" altLang="en-US" sz="1800"/>
              <a:t>Repository</a:t>
            </a:r>
          </a:p>
        </p:txBody>
      </p:sp>
      <p:sp>
        <p:nvSpPr>
          <p:cNvPr id="294923" name="Rectangle 1035"/>
          <p:cNvSpPr>
            <a:spLocks noChangeArrowheads="1"/>
          </p:cNvSpPr>
          <p:nvPr/>
        </p:nvSpPr>
        <p:spPr bwMode="auto">
          <a:xfrm>
            <a:off x="3030538" y="5614988"/>
            <a:ext cx="1579562"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4924" name="Rectangle 1036"/>
          <p:cNvSpPr>
            <a:spLocks noChangeArrowheads="1"/>
          </p:cNvSpPr>
          <p:nvPr/>
        </p:nvSpPr>
        <p:spPr bwMode="auto">
          <a:xfrm>
            <a:off x="3030538" y="5614988"/>
            <a:ext cx="1617662" cy="5905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de-DE" altLang="en-US" sz="1800"/>
              <a:t>Master Directory</a:t>
            </a:r>
          </a:p>
        </p:txBody>
      </p:sp>
      <p:sp>
        <p:nvSpPr>
          <p:cNvPr id="294925" name="Line 1037"/>
          <p:cNvSpPr>
            <a:spLocks noChangeShapeType="1"/>
          </p:cNvSpPr>
          <p:nvPr/>
        </p:nvSpPr>
        <p:spPr bwMode="auto">
          <a:xfrm flipV="1">
            <a:off x="3808413" y="4991100"/>
            <a:ext cx="1587" cy="311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4926" name="Freeform 1038"/>
          <p:cNvSpPr>
            <a:spLocks/>
          </p:cNvSpPr>
          <p:nvPr/>
        </p:nvSpPr>
        <p:spPr bwMode="auto">
          <a:xfrm>
            <a:off x="3741738" y="5302250"/>
            <a:ext cx="155575" cy="290513"/>
          </a:xfrm>
          <a:custGeom>
            <a:avLst/>
            <a:gdLst>
              <a:gd name="T0" fmla="*/ 0 w 98"/>
              <a:gd name="T1" fmla="*/ 85 h 183"/>
              <a:gd name="T2" fmla="*/ 42 w 98"/>
              <a:gd name="T3" fmla="*/ 183 h 183"/>
              <a:gd name="T4" fmla="*/ 98 w 98"/>
              <a:gd name="T5" fmla="*/ 85 h 183"/>
              <a:gd name="T6" fmla="*/ 42 w 98"/>
              <a:gd name="T7" fmla="*/ 0 h 183"/>
              <a:gd name="T8" fmla="*/ 0 w 98"/>
              <a:gd name="T9" fmla="*/ 85 h 183"/>
            </a:gdLst>
            <a:ahLst/>
            <a:cxnLst>
              <a:cxn ang="0">
                <a:pos x="T0" y="T1"/>
              </a:cxn>
              <a:cxn ang="0">
                <a:pos x="T2" y="T3"/>
              </a:cxn>
              <a:cxn ang="0">
                <a:pos x="T4" y="T5"/>
              </a:cxn>
              <a:cxn ang="0">
                <a:pos x="T6" y="T7"/>
              </a:cxn>
              <a:cxn ang="0">
                <a:pos x="T8" y="T9"/>
              </a:cxn>
            </a:cxnLst>
            <a:rect l="0" t="0" r="r" b="b"/>
            <a:pathLst>
              <a:path w="98" h="183">
                <a:moveTo>
                  <a:pt x="0" y="85"/>
                </a:moveTo>
                <a:lnTo>
                  <a:pt x="42" y="183"/>
                </a:lnTo>
                <a:lnTo>
                  <a:pt x="98" y="85"/>
                </a:lnTo>
                <a:lnTo>
                  <a:pt x="42" y="0"/>
                </a:lnTo>
                <a:lnTo>
                  <a:pt x="0" y="85"/>
                </a:lnTo>
                <a:close/>
              </a:path>
            </a:pathLst>
          </a:custGeom>
          <a:solidFill>
            <a:srgbClr val="FFFFFF"/>
          </a:solidFill>
          <a:ln w="22225">
            <a:solidFill>
              <a:srgbClr val="000000"/>
            </a:solidFill>
            <a:prstDash val="solid"/>
            <a:round/>
            <a:headEnd/>
            <a:tailEnd/>
          </a:ln>
        </p:spPr>
        <p:txBody>
          <a:bodyPr/>
          <a:lstStyle/>
          <a:p>
            <a:endParaRPr lang="en-IN"/>
          </a:p>
        </p:txBody>
      </p:sp>
      <p:sp>
        <p:nvSpPr>
          <p:cNvPr id="294927" name="Line 1039"/>
          <p:cNvSpPr>
            <a:spLocks noChangeShapeType="1"/>
          </p:cNvSpPr>
          <p:nvPr/>
        </p:nvSpPr>
        <p:spPr bwMode="auto">
          <a:xfrm flipH="1">
            <a:off x="3830638" y="4991100"/>
            <a:ext cx="97948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4928" name="Line 1040"/>
          <p:cNvSpPr>
            <a:spLocks noChangeShapeType="1"/>
          </p:cNvSpPr>
          <p:nvPr/>
        </p:nvSpPr>
        <p:spPr bwMode="auto">
          <a:xfrm flipH="1">
            <a:off x="6900863" y="5837238"/>
            <a:ext cx="3127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4929" name="Freeform 1041"/>
          <p:cNvSpPr>
            <a:spLocks/>
          </p:cNvSpPr>
          <p:nvPr/>
        </p:nvSpPr>
        <p:spPr bwMode="auto">
          <a:xfrm>
            <a:off x="7146925" y="5748338"/>
            <a:ext cx="288925" cy="155575"/>
          </a:xfrm>
          <a:custGeom>
            <a:avLst/>
            <a:gdLst>
              <a:gd name="T0" fmla="*/ 84 w 182"/>
              <a:gd name="T1" fmla="*/ 98 h 98"/>
              <a:gd name="T2" fmla="*/ 182 w 182"/>
              <a:gd name="T3" fmla="*/ 56 h 98"/>
              <a:gd name="T4" fmla="*/ 84 w 182"/>
              <a:gd name="T5" fmla="*/ 0 h 98"/>
              <a:gd name="T6" fmla="*/ 0 w 182"/>
              <a:gd name="T7" fmla="*/ 56 h 98"/>
              <a:gd name="T8" fmla="*/ 84 w 182"/>
              <a:gd name="T9" fmla="*/ 98 h 98"/>
            </a:gdLst>
            <a:ahLst/>
            <a:cxnLst>
              <a:cxn ang="0">
                <a:pos x="T0" y="T1"/>
              </a:cxn>
              <a:cxn ang="0">
                <a:pos x="T2" y="T3"/>
              </a:cxn>
              <a:cxn ang="0">
                <a:pos x="T4" y="T5"/>
              </a:cxn>
              <a:cxn ang="0">
                <a:pos x="T6" y="T7"/>
              </a:cxn>
              <a:cxn ang="0">
                <a:pos x="T8" y="T9"/>
              </a:cxn>
            </a:cxnLst>
            <a:rect l="0" t="0" r="r" b="b"/>
            <a:pathLst>
              <a:path w="182" h="98">
                <a:moveTo>
                  <a:pt x="84" y="98"/>
                </a:moveTo>
                <a:lnTo>
                  <a:pt x="182" y="56"/>
                </a:lnTo>
                <a:lnTo>
                  <a:pt x="84" y="0"/>
                </a:lnTo>
                <a:lnTo>
                  <a:pt x="0" y="56"/>
                </a:lnTo>
                <a:lnTo>
                  <a:pt x="84" y="98"/>
                </a:lnTo>
                <a:close/>
              </a:path>
            </a:pathLst>
          </a:custGeom>
          <a:solidFill>
            <a:srgbClr val="FFFFFF"/>
          </a:solidFill>
          <a:ln w="22225">
            <a:solidFill>
              <a:srgbClr val="000000"/>
            </a:solidFill>
            <a:prstDash val="solid"/>
            <a:round/>
            <a:headEnd/>
            <a:tailEnd/>
          </a:ln>
        </p:spPr>
        <p:txBody>
          <a:bodyPr/>
          <a:lstStyle/>
          <a:p>
            <a:endParaRPr lang="en-IN"/>
          </a:p>
        </p:txBody>
      </p:sp>
      <p:sp>
        <p:nvSpPr>
          <p:cNvPr id="294930" name="Line 1042"/>
          <p:cNvSpPr>
            <a:spLocks noChangeShapeType="1"/>
          </p:cNvSpPr>
          <p:nvPr/>
        </p:nvSpPr>
        <p:spPr bwMode="auto">
          <a:xfrm>
            <a:off x="6900863" y="5235575"/>
            <a:ext cx="1587" cy="5794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4931" name="Rectangle 1043"/>
          <p:cNvSpPr>
            <a:spLocks noChangeArrowheads="1"/>
          </p:cNvSpPr>
          <p:nvPr/>
        </p:nvSpPr>
        <p:spPr bwMode="auto">
          <a:xfrm>
            <a:off x="4668838" y="4824413"/>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latin typeface="Times" panose="02020603050405020304" pitchFamily="18" charset="0"/>
            </a:endParaRPr>
          </a:p>
        </p:txBody>
      </p:sp>
      <p:sp>
        <p:nvSpPr>
          <p:cNvPr id="294932" name="Rectangle 1044"/>
          <p:cNvSpPr>
            <a:spLocks noChangeArrowheads="1"/>
          </p:cNvSpPr>
          <p:nvPr/>
        </p:nvSpPr>
        <p:spPr bwMode="auto">
          <a:xfrm>
            <a:off x="6732588" y="5313363"/>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latin typeface="Times" panose="02020603050405020304" pitchFamily="18" charset="0"/>
            </a:endParaRPr>
          </a:p>
        </p:txBody>
      </p:sp>
      <p:sp>
        <p:nvSpPr>
          <p:cNvPr id="294933" name="Rectangle 1045"/>
          <p:cNvSpPr>
            <a:spLocks noGrp="1" noChangeArrowheads="1"/>
          </p:cNvSpPr>
          <p:nvPr>
            <p:ph type="body" idx="1"/>
          </p:nvPr>
        </p:nvSpPr>
        <p:spPr>
          <a:xfrm>
            <a:off x="433388" y="1184275"/>
            <a:ext cx="8939212" cy="555625"/>
          </a:xfrm>
        </p:spPr>
        <p:txBody>
          <a:bodyPr/>
          <a:lstStyle/>
          <a:p>
            <a:r>
              <a:rPr lang="de-DE" altLang="en-US"/>
              <a:t>Problem: Configuration items can themselves be grouped</a:t>
            </a:r>
          </a:p>
        </p:txBody>
      </p:sp>
      <p:grpSp>
        <p:nvGrpSpPr>
          <p:cNvPr id="294934" name="Group 1046"/>
          <p:cNvGrpSpPr>
            <a:grpSpLocks/>
          </p:cNvGrpSpPr>
          <p:nvPr/>
        </p:nvGrpSpPr>
        <p:grpSpPr bwMode="auto">
          <a:xfrm>
            <a:off x="5395913" y="3819525"/>
            <a:ext cx="1757362" cy="933450"/>
            <a:chOff x="3399" y="1966"/>
            <a:chExt cx="1107" cy="588"/>
          </a:xfrm>
        </p:grpSpPr>
        <p:sp>
          <p:nvSpPr>
            <p:cNvPr id="294935" name="Freeform 1047"/>
            <p:cNvSpPr>
              <a:spLocks/>
            </p:cNvSpPr>
            <p:nvPr/>
          </p:nvSpPr>
          <p:spPr bwMode="auto">
            <a:xfrm>
              <a:off x="3889" y="2288"/>
              <a:ext cx="140" cy="112"/>
            </a:xfrm>
            <a:custGeom>
              <a:avLst/>
              <a:gdLst>
                <a:gd name="T0" fmla="*/ 70 w 140"/>
                <a:gd name="T1" fmla="*/ 112 h 112"/>
                <a:gd name="T2" fmla="*/ 0 w 140"/>
                <a:gd name="T3" fmla="*/ 112 h 112"/>
                <a:gd name="T4" fmla="*/ 70 w 140"/>
                <a:gd name="T5" fmla="*/ 0 h 112"/>
                <a:gd name="T6" fmla="*/ 140 w 140"/>
                <a:gd name="T7" fmla="*/ 112 h 112"/>
                <a:gd name="T8" fmla="*/ 70 w 140"/>
                <a:gd name="T9" fmla="*/ 112 h 112"/>
              </a:gdLst>
              <a:ahLst/>
              <a:cxnLst>
                <a:cxn ang="0">
                  <a:pos x="T0" y="T1"/>
                </a:cxn>
                <a:cxn ang="0">
                  <a:pos x="T2" y="T3"/>
                </a:cxn>
                <a:cxn ang="0">
                  <a:pos x="T4" y="T5"/>
                </a:cxn>
                <a:cxn ang="0">
                  <a:pos x="T6" y="T7"/>
                </a:cxn>
                <a:cxn ang="0">
                  <a:pos x="T8" y="T9"/>
                </a:cxn>
              </a:cxnLst>
              <a:rect l="0" t="0" r="r" b="b"/>
              <a:pathLst>
                <a:path w="140" h="112">
                  <a:moveTo>
                    <a:pt x="70" y="112"/>
                  </a:moveTo>
                  <a:lnTo>
                    <a:pt x="0" y="112"/>
                  </a:lnTo>
                  <a:lnTo>
                    <a:pt x="70" y="0"/>
                  </a:lnTo>
                  <a:lnTo>
                    <a:pt x="140" y="112"/>
                  </a:lnTo>
                  <a:lnTo>
                    <a:pt x="70" y="112"/>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36" name="Line 1048"/>
            <p:cNvSpPr>
              <a:spLocks noChangeShapeType="1"/>
            </p:cNvSpPr>
            <p:nvPr/>
          </p:nvSpPr>
          <p:spPr bwMode="auto">
            <a:xfrm>
              <a:off x="3959" y="2414"/>
              <a:ext cx="1" cy="2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4937" name="Rectangle 1049"/>
            <p:cNvSpPr>
              <a:spLocks noChangeArrowheads="1"/>
            </p:cNvSpPr>
            <p:nvPr/>
          </p:nvSpPr>
          <p:spPr bwMode="auto">
            <a:xfrm>
              <a:off x="3399" y="2442"/>
              <a:ext cx="1107" cy="1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38" name="Rectangle 1050"/>
            <p:cNvSpPr>
              <a:spLocks noChangeArrowheads="1"/>
            </p:cNvSpPr>
            <p:nvPr/>
          </p:nvSpPr>
          <p:spPr bwMode="auto">
            <a:xfrm>
              <a:off x="3455" y="1966"/>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4939" name="Rectangle 1051"/>
            <p:cNvSpPr>
              <a:spLocks noChangeArrowheads="1"/>
            </p:cNvSpPr>
            <p:nvPr/>
          </p:nvSpPr>
          <p:spPr bwMode="auto">
            <a:xfrm>
              <a:off x="3455" y="1966"/>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40" name="Rectangle 1052"/>
            <p:cNvSpPr>
              <a:spLocks noChangeArrowheads="1"/>
            </p:cNvSpPr>
            <p:nvPr/>
          </p:nvSpPr>
          <p:spPr bwMode="auto">
            <a:xfrm>
              <a:off x="3683" y="2048"/>
              <a:ext cx="6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Version</a:t>
              </a:r>
              <a:endParaRPr lang="de-DE" altLang="en-US" sz="1800"/>
            </a:p>
          </p:txBody>
        </p:sp>
      </p:grpSp>
      <p:sp>
        <p:nvSpPr>
          <p:cNvPr id="294947" name="Rectangle 1059"/>
          <p:cNvSpPr>
            <a:spLocks noChangeArrowheads="1"/>
          </p:cNvSpPr>
          <p:nvPr/>
        </p:nvSpPr>
        <p:spPr bwMode="auto">
          <a:xfrm>
            <a:off x="376238" y="1955800"/>
            <a:ext cx="8021637" cy="555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de-DE" altLang="en-US" sz="2400" b="0">
                <a:latin typeface="Times" panose="02020603050405020304" pitchFamily="18" charset="0"/>
              </a:rPr>
              <a:t>Solution: Use the composite design pattern </a:t>
            </a:r>
          </a:p>
        </p:txBody>
      </p:sp>
      <p:grpSp>
        <p:nvGrpSpPr>
          <p:cNvPr id="294971" name="Group 1083"/>
          <p:cNvGrpSpPr>
            <a:grpSpLocks/>
          </p:cNvGrpSpPr>
          <p:nvPr/>
        </p:nvGrpSpPr>
        <p:grpSpPr bwMode="auto">
          <a:xfrm>
            <a:off x="1289050" y="2995613"/>
            <a:ext cx="5154613" cy="879475"/>
            <a:chOff x="812" y="1887"/>
            <a:chExt cx="3247" cy="554"/>
          </a:xfrm>
        </p:grpSpPr>
        <p:sp>
          <p:nvSpPr>
            <p:cNvPr id="294965" name="Freeform 1077"/>
            <p:cNvSpPr>
              <a:spLocks/>
            </p:cNvSpPr>
            <p:nvPr/>
          </p:nvSpPr>
          <p:spPr bwMode="auto">
            <a:xfrm>
              <a:off x="2603" y="2041"/>
              <a:ext cx="1316" cy="365"/>
            </a:xfrm>
            <a:custGeom>
              <a:avLst/>
              <a:gdLst>
                <a:gd name="T0" fmla="*/ 0 w 1626"/>
                <a:gd name="T1" fmla="*/ 0 h 365"/>
                <a:gd name="T2" fmla="*/ 1626 w 1626"/>
                <a:gd name="T3" fmla="*/ 0 h 365"/>
                <a:gd name="T4" fmla="*/ 1626 w 1626"/>
                <a:gd name="T5" fmla="*/ 365 h 365"/>
              </a:gdLst>
              <a:ahLst/>
              <a:cxnLst>
                <a:cxn ang="0">
                  <a:pos x="T0" y="T1"/>
                </a:cxn>
                <a:cxn ang="0">
                  <a:pos x="T2" y="T3"/>
                </a:cxn>
                <a:cxn ang="0">
                  <a:pos x="T4" y="T5"/>
                </a:cxn>
              </a:cxnLst>
              <a:rect l="0" t="0" r="r" b="b"/>
              <a:pathLst>
                <a:path w="1626" h="365">
                  <a:moveTo>
                    <a:pt x="0" y="0"/>
                  </a:moveTo>
                  <a:lnTo>
                    <a:pt x="1626" y="0"/>
                  </a:lnTo>
                  <a:lnTo>
                    <a:pt x="1626" y="36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66" name="Rectangle 1078"/>
            <p:cNvSpPr>
              <a:spLocks noChangeArrowheads="1"/>
            </p:cNvSpPr>
            <p:nvPr/>
          </p:nvSpPr>
          <p:spPr bwMode="auto">
            <a:xfrm>
              <a:off x="812" y="1887"/>
              <a:ext cx="1741" cy="30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67" name="Rectangle 1079"/>
            <p:cNvSpPr>
              <a:spLocks noChangeArrowheads="1"/>
            </p:cNvSpPr>
            <p:nvPr/>
          </p:nvSpPr>
          <p:spPr bwMode="auto">
            <a:xfrm>
              <a:off x="905" y="1970"/>
              <a:ext cx="15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Configuration Item</a:t>
              </a:r>
              <a:endParaRPr lang="de-DE" altLang="en-US" sz="1800"/>
            </a:p>
          </p:txBody>
        </p:sp>
        <p:sp>
          <p:nvSpPr>
            <p:cNvPr id="294968" name="Rectangle 1080"/>
            <p:cNvSpPr>
              <a:spLocks noChangeArrowheads="1"/>
            </p:cNvSpPr>
            <p:nvPr/>
          </p:nvSpPr>
          <p:spPr bwMode="auto">
            <a:xfrm>
              <a:off x="3973" y="2268"/>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p>
          </p:txBody>
        </p:sp>
      </p:grpSp>
      <p:grpSp>
        <p:nvGrpSpPr>
          <p:cNvPr id="294975" name="Group 1087"/>
          <p:cNvGrpSpPr>
            <a:grpSpLocks/>
          </p:cNvGrpSpPr>
          <p:nvPr/>
        </p:nvGrpSpPr>
        <p:grpSpPr bwMode="auto">
          <a:xfrm>
            <a:off x="222250" y="2979738"/>
            <a:ext cx="5075238" cy="1358900"/>
            <a:chOff x="140" y="1877"/>
            <a:chExt cx="3197" cy="856"/>
          </a:xfrm>
        </p:grpSpPr>
        <p:sp>
          <p:nvSpPr>
            <p:cNvPr id="294949" name="Line 1061"/>
            <p:cNvSpPr>
              <a:spLocks noChangeShapeType="1"/>
            </p:cNvSpPr>
            <p:nvPr/>
          </p:nvSpPr>
          <p:spPr bwMode="auto">
            <a:xfrm flipV="1">
              <a:off x="280" y="2031"/>
              <a:ext cx="1" cy="40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4950" name="Freeform 1062"/>
            <p:cNvSpPr>
              <a:spLocks/>
            </p:cNvSpPr>
            <p:nvPr/>
          </p:nvSpPr>
          <p:spPr bwMode="auto">
            <a:xfrm>
              <a:off x="238" y="2213"/>
              <a:ext cx="84" cy="183"/>
            </a:xfrm>
            <a:custGeom>
              <a:avLst/>
              <a:gdLst>
                <a:gd name="T0" fmla="*/ 0 w 84"/>
                <a:gd name="T1" fmla="*/ 98 h 183"/>
                <a:gd name="T2" fmla="*/ 42 w 84"/>
                <a:gd name="T3" fmla="*/ 183 h 183"/>
                <a:gd name="T4" fmla="*/ 84 w 84"/>
                <a:gd name="T5" fmla="*/ 98 h 183"/>
                <a:gd name="T6" fmla="*/ 42 w 84"/>
                <a:gd name="T7" fmla="*/ 0 h 183"/>
                <a:gd name="T8" fmla="*/ 0 w 84"/>
                <a:gd name="T9" fmla="*/ 98 h 183"/>
              </a:gdLst>
              <a:ahLst/>
              <a:cxnLst>
                <a:cxn ang="0">
                  <a:pos x="T0" y="T1"/>
                </a:cxn>
                <a:cxn ang="0">
                  <a:pos x="T2" y="T3"/>
                </a:cxn>
                <a:cxn ang="0">
                  <a:pos x="T4" y="T5"/>
                </a:cxn>
                <a:cxn ang="0">
                  <a:pos x="T6" y="T7"/>
                </a:cxn>
                <a:cxn ang="0">
                  <a:pos x="T8" y="T9"/>
                </a:cxn>
              </a:cxnLst>
              <a:rect l="0" t="0" r="r" b="b"/>
              <a:pathLst>
                <a:path w="84" h="183">
                  <a:moveTo>
                    <a:pt x="0" y="98"/>
                  </a:moveTo>
                  <a:lnTo>
                    <a:pt x="42" y="183"/>
                  </a:lnTo>
                  <a:lnTo>
                    <a:pt x="84" y="98"/>
                  </a:lnTo>
                  <a:lnTo>
                    <a:pt x="42" y="0"/>
                  </a:lnTo>
                  <a:lnTo>
                    <a:pt x="0" y="98"/>
                  </a:lnTo>
                  <a:close/>
                </a:path>
              </a:pathLst>
            </a:custGeom>
            <a:solidFill>
              <a:schemeClr val="bg1"/>
            </a:solidFill>
            <a:ln w="22225">
              <a:solidFill>
                <a:srgbClr val="000000"/>
              </a:solidFill>
              <a:prstDash val="solid"/>
              <a:round/>
              <a:headEnd/>
              <a:tailEnd/>
            </a:ln>
          </p:spPr>
          <p:txBody>
            <a:bodyPr/>
            <a:lstStyle/>
            <a:p>
              <a:endParaRPr lang="en-IN"/>
            </a:p>
          </p:txBody>
        </p:sp>
        <p:sp>
          <p:nvSpPr>
            <p:cNvPr id="294951" name="Rectangle 1063"/>
            <p:cNvSpPr>
              <a:spLocks noChangeArrowheads="1"/>
            </p:cNvSpPr>
            <p:nvPr/>
          </p:nvSpPr>
          <p:spPr bwMode="auto">
            <a:xfrm>
              <a:off x="791" y="1877"/>
              <a:ext cx="1781" cy="308"/>
            </a:xfrm>
            <a:prstGeom prst="rect">
              <a:avLst/>
            </a:prstGeom>
            <a:solidFill>
              <a:schemeClr val="bg1"/>
            </a:solidFill>
            <a:ln w="22225">
              <a:solidFill>
                <a:srgbClr val="000000"/>
              </a:solidFill>
              <a:miter lim="800000"/>
              <a:headEnd/>
              <a:tailEnd/>
            </a:ln>
          </p:spPr>
          <p:txBody>
            <a:bodyPr/>
            <a:lstStyle/>
            <a:p>
              <a:endParaRPr lang="en-IN"/>
            </a:p>
          </p:txBody>
        </p:sp>
        <p:sp>
          <p:nvSpPr>
            <p:cNvPr id="294953" name="Line 1065"/>
            <p:cNvSpPr>
              <a:spLocks noChangeShapeType="1"/>
            </p:cNvSpPr>
            <p:nvPr/>
          </p:nvSpPr>
          <p:spPr bwMode="auto">
            <a:xfrm flipH="1">
              <a:off x="280" y="2031"/>
              <a:ext cx="50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4954" name="Rectangle 1066"/>
            <p:cNvSpPr>
              <a:spLocks noChangeArrowheads="1"/>
            </p:cNvSpPr>
            <p:nvPr/>
          </p:nvSpPr>
          <p:spPr bwMode="auto">
            <a:xfrm>
              <a:off x="624" y="2046"/>
              <a:ext cx="86"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p>
          </p:txBody>
        </p:sp>
        <p:sp>
          <p:nvSpPr>
            <p:cNvPr id="294955" name="Freeform 1067"/>
            <p:cNvSpPr>
              <a:spLocks/>
            </p:cNvSpPr>
            <p:nvPr/>
          </p:nvSpPr>
          <p:spPr bwMode="auto">
            <a:xfrm>
              <a:off x="1514" y="2171"/>
              <a:ext cx="140" cy="126"/>
            </a:xfrm>
            <a:custGeom>
              <a:avLst/>
              <a:gdLst>
                <a:gd name="T0" fmla="*/ 70 w 140"/>
                <a:gd name="T1" fmla="*/ 126 h 126"/>
                <a:gd name="T2" fmla="*/ 0 w 140"/>
                <a:gd name="T3" fmla="*/ 126 h 126"/>
                <a:gd name="T4" fmla="*/ 70 w 140"/>
                <a:gd name="T5" fmla="*/ 0 h 126"/>
                <a:gd name="T6" fmla="*/ 140 w 140"/>
                <a:gd name="T7" fmla="*/ 126 h 126"/>
                <a:gd name="T8" fmla="*/ 70 w 140"/>
                <a:gd name="T9" fmla="*/ 126 h 126"/>
              </a:gdLst>
              <a:ahLst/>
              <a:cxnLst>
                <a:cxn ang="0">
                  <a:pos x="T0" y="T1"/>
                </a:cxn>
                <a:cxn ang="0">
                  <a:pos x="T2" y="T3"/>
                </a:cxn>
                <a:cxn ang="0">
                  <a:pos x="T4" y="T5"/>
                </a:cxn>
                <a:cxn ang="0">
                  <a:pos x="T6" y="T7"/>
                </a:cxn>
                <a:cxn ang="0">
                  <a:pos x="T8" y="T9"/>
                </a:cxn>
              </a:cxnLst>
              <a:rect l="0" t="0" r="r" b="b"/>
              <a:pathLst>
                <a:path w="140" h="126">
                  <a:moveTo>
                    <a:pt x="70" y="126"/>
                  </a:moveTo>
                  <a:lnTo>
                    <a:pt x="0" y="126"/>
                  </a:lnTo>
                  <a:lnTo>
                    <a:pt x="70" y="0"/>
                  </a:lnTo>
                  <a:lnTo>
                    <a:pt x="140" y="126"/>
                  </a:lnTo>
                  <a:lnTo>
                    <a:pt x="70" y="126"/>
                  </a:lnTo>
                  <a:close/>
                </a:path>
              </a:pathLst>
            </a:custGeom>
            <a:solidFill>
              <a:schemeClr val="bg1"/>
            </a:solidFill>
            <a:ln w="22225">
              <a:solidFill>
                <a:srgbClr val="000000"/>
              </a:solidFill>
              <a:prstDash val="solid"/>
              <a:round/>
              <a:headEnd/>
              <a:tailEnd/>
            </a:ln>
          </p:spPr>
          <p:txBody>
            <a:bodyPr/>
            <a:lstStyle/>
            <a:p>
              <a:endParaRPr lang="en-IN"/>
            </a:p>
          </p:txBody>
        </p:sp>
        <p:sp>
          <p:nvSpPr>
            <p:cNvPr id="294956" name="Rectangle 1068"/>
            <p:cNvSpPr>
              <a:spLocks noChangeArrowheads="1"/>
            </p:cNvSpPr>
            <p:nvPr/>
          </p:nvSpPr>
          <p:spPr bwMode="auto">
            <a:xfrm>
              <a:off x="1009" y="2325"/>
              <a:ext cx="1121" cy="127"/>
            </a:xfrm>
            <a:prstGeom prst="rect">
              <a:avLst/>
            </a:prstGeom>
            <a:solidFill>
              <a:schemeClr val="bg1"/>
            </a:solidFill>
            <a:ln w="22225">
              <a:solidFill>
                <a:srgbClr val="000000"/>
              </a:solidFill>
              <a:miter lim="800000"/>
              <a:headEnd/>
              <a:tailEnd/>
            </a:ln>
          </p:spPr>
          <p:txBody>
            <a:bodyPr/>
            <a:lstStyle/>
            <a:p>
              <a:endParaRPr lang="en-IN"/>
            </a:p>
          </p:txBody>
        </p:sp>
        <p:sp>
          <p:nvSpPr>
            <p:cNvPr id="294957" name="Line 1069"/>
            <p:cNvSpPr>
              <a:spLocks noChangeShapeType="1"/>
            </p:cNvSpPr>
            <p:nvPr/>
          </p:nvSpPr>
          <p:spPr bwMode="auto">
            <a:xfrm>
              <a:off x="1584" y="2297"/>
              <a:ext cx="1" cy="2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4958" name="Rectangle 1070"/>
            <p:cNvSpPr>
              <a:spLocks noChangeArrowheads="1"/>
            </p:cNvSpPr>
            <p:nvPr/>
          </p:nvSpPr>
          <p:spPr bwMode="auto">
            <a:xfrm>
              <a:off x="140" y="2396"/>
              <a:ext cx="1318"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4959" name="Rectangle 1071"/>
            <p:cNvSpPr>
              <a:spLocks noChangeArrowheads="1"/>
            </p:cNvSpPr>
            <p:nvPr/>
          </p:nvSpPr>
          <p:spPr bwMode="auto">
            <a:xfrm>
              <a:off x="140" y="2396"/>
              <a:ext cx="1332" cy="322"/>
            </a:xfrm>
            <a:prstGeom prst="rect">
              <a:avLst/>
            </a:prstGeom>
            <a:solidFill>
              <a:schemeClr val="bg1"/>
            </a:solidFill>
            <a:ln w="22225">
              <a:solidFill>
                <a:srgbClr val="000000"/>
              </a:solidFill>
              <a:miter lim="800000"/>
              <a:headEnd/>
              <a:tailEnd/>
            </a:ln>
          </p:spPr>
          <p:txBody>
            <a:bodyPr/>
            <a:lstStyle/>
            <a:p>
              <a:endParaRPr lang="en-IN"/>
            </a:p>
          </p:txBody>
        </p:sp>
        <p:sp>
          <p:nvSpPr>
            <p:cNvPr id="294961" name="Rectangle 1073"/>
            <p:cNvSpPr>
              <a:spLocks noChangeArrowheads="1"/>
            </p:cNvSpPr>
            <p:nvPr/>
          </p:nvSpPr>
          <p:spPr bwMode="auto">
            <a:xfrm>
              <a:off x="1696" y="2396"/>
              <a:ext cx="1317"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4962" name="Rectangle 1074"/>
            <p:cNvSpPr>
              <a:spLocks noChangeArrowheads="1"/>
            </p:cNvSpPr>
            <p:nvPr/>
          </p:nvSpPr>
          <p:spPr bwMode="auto">
            <a:xfrm>
              <a:off x="1696" y="2396"/>
              <a:ext cx="1641" cy="337"/>
            </a:xfrm>
            <a:prstGeom prst="rect">
              <a:avLst/>
            </a:prstGeom>
            <a:solidFill>
              <a:schemeClr val="bg1"/>
            </a:solidFill>
            <a:ln w="22225">
              <a:solidFill>
                <a:srgbClr val="000000"/>
              </a:solidFill>
              <a:miter lim="800000"/>
              <a:headEnd/>
              <a:tailEnd/>
            </a:ln>
          </p:spPr>
          <p:txBody>
            <a:bodyPr/>
            <a:lstStyle/>
            <a:p>
              <a:endParaRPr lang="en-IN"/>
            </a:p>
          </p:txBody>
        </p:sp>
      </p:grpSp>
      <p:sp>
        <p:nvSpPr>
          <p:cNvPr id="294963" name="Rectangle 1075"/>
          <p:cNvSpPr>
            <a:spLocks noChangeArrowheads="1"/>
          </p:cNvSpPr>
          <p:nvPr/>
        </p:nvSpPr>
        <p:spPr bwMode="auto">
          <a:xfrm>
            <a:off x="2790825" y="3956050"/>
            <a:ext cx="245745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FF5050"/>
                </a:solidFill>
              </a:rPr>
              <a:t>Configuration item</a:t>
            </a:r>
          </a:p>
        </p:txBody>
      </p:sp>
      <p:sp>
        <p:nvSpPr>
          <p:cNvPr id="294952" name="Rectangle 1064"/>
          <p:cNvSpPr>
            <a:spLocks noChangeArrowheads="1"/>
          </p:cNvSpPr>
          <p:nvPr/>
        </p:nvSpPr>
        <p:spPr bwMode="auto">
          <a:xfrm>
            <a:off x="1641475" y="3095625"/>
            <a:ext cx="2047875"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Controlled item</a:t>
            </a:r>
            <a:endParaRPr lang="de-DE" altLang="en-US" sz="1800"/>
          </a:p>
        </p:txBody>
      </p:sp>
      <p:sp>
        <p:nvSpPr>
          <p:cNvPr id="294960" name="Rectangle 1072"/>
          <p:cNvSpPr>
            <a:spLocks noChangeArrowheads="1"/>
          </p:cNvSpPr>
          <p:nvPr/>
        </p:nvSpPr>
        <p:spPr bwMode="auto">
          <a:xfrm>
            <a:off x="552450" y="3940175"/>
            <a:ext cx="16383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CM Aggregate</a:t>
            </a:r>
            <a:endParaRPr lang="de-DE"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949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294963"/>
                                        </p:tgtEl>
                                        <p:attrNameLst>
                                          <p:attrName>style.visibility</p:attrName>
                                        </p:attrNameLst>
                                      </p:cBhvr>
                                      <p:to>
                                        <p:strVal val="visible"/>
                                      </p:to>
                                    </p:set>
                                    <p:anim calcmode="lin" valueType="num">
                                      <p:cBhvr>
                                        <p:cTn id="15" dur="500" fill="hold"/>
                                        <p:tgtEl>
                                          <p:spTgt spid="294963"/>
                                        </p:tgtEl>
                                        <p:attrNameLst>
                                          <p:attrName>ppt_w</p:attrName>
                                        </p:attrNameLst>
                                      </p:cBhvr>
                                      <p:tavLst>
                                        <p:tav tm="0">
                                          <p:val>
                                            <p:fltVal val="0"/>
                                          </p:val>
                                        </p:tav>
                                        <p:tav tm="100000">
                                          <p:val>
                                            <p:strVal val="#ppt_w"/>
                                          </p:val>
                                        </p:tav>
                                      </p:tavLst>
                                    </p:anim>
                                    <p:anim calcmode="lin" valueType="num">
                                      <p:cBhvr>
                                        <p:cTn id="16" dur="500" fill="hold"/>
                                        <p:tgtEl>
                                          <p:spTgt spid="29496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9495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949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7" grpId="0" build="p" autoUpdateAnimBg="0"/>
      <p:bldP spid="294963" grpId="0" animBg="1" autoUpdateAnimBg="0"/>
      <p:bldP spid="294952" grpId="0" animBg="1" autoUpdateAnimBg="0"/>
      <p:bldP spid="29496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Grp="1" noChangeArrowheads="1"/>
          </p:cNvSpPr>
          <p:nvPr>
            <p:ph type="title"/>
          </p:nvPr>
        </p:nvSpPr>
        <p:spPr/>
        <p:txBody>
          <a:bodyPr/>
          <a:lstStyle/>
          <a:p>
            <a:r>
              <a:rPr lang="en-US" altLang="en-US"/>
              <a:t>Why Software Configuration Management ?</a:t>
            </a:r>
          </a:p>
        </p:txBody>
      </p:sp>
      <p:sp>
        <p:nvSpPr>
          <p:cNvPr id="222213" name="Rectangle 5"/>
          <p:cNvSpPr>
            <a:spLocks noGrp="1" noChangeArrowheads="1"/>
          </p:cNvSpPr>
          <p:nvPr>
            <p:ph type="body" idx="1"/>
          </p:nvPr>
        </p:nvSpPr>
        <p:spPr/>
        <p:txBody>
          <a:bodyPr/>
          <a:lstStyle/>
          <a:p>
            <a:r>
              <a:rPr lang="en-US" altLang="en-US"/>
              <a:t>The problem:</a:t>
            </a:r>
          </a:p>
          <a:p>
            <a:pPr lvl="1"/>
            <a:r>
              <a:rPr lang="en-US" altLang="en-US"/>
              <a:t>Multiple people have to work on software that is changing</a:t>
            </a:r>
          </a:p>
          <a:p>
            <a:pPr lvl="1"/>
            <a:r>
              <a:rPr lang="en-US" altLang="en-US"/>
              <a:t>More than one version of the software has to be supported:</a:t>
            </a:r>
          </a:p>
          <a:p>
            <a:pPr lvl="2"/>
            <a:r>
              <a:rPr lang="en-US" altLang="en-US"/>
              <a:t>Released systems</a:t>
            </a:r>
          </a:p>
          <a:p>
            <a:pPr lvl="2"/>
            <a:r>
              <a:rPr lang="en-US" altLang="en-US"/>
              <a:t>Custom configured systems (different functionality)</a:t>
            </a:r>
          </a:p>
          <a:p>
            <a:pPr lvl="2"/>
            <a:r>
              <a:rPr lang="en-US" altLang="en-US"/>
              <a:t>System(s) under development</a:t>
            </a:r>
          </a:p>
          <a:p>
            <a:pPr lvl="1"/>
            <a:r>
              <a:rPr lang="en-US" altLang="en-US"/>
              <a:t>Software must run on different machines and operating systems</a:t>
            </a:r>
          </a:p>
          <a:p>
            <a:pPr>
              <a:lnSpc>
                <a:spcPct val="140000"/>
              </a:lnSpc>
              <a:buSzTx/>
              <a:buFont typeface="Monotype Sorts" charset="2"/>
              <a:buChar char="í"/>
            </a:pPr>
            <a:r>
              <a:rPr lang="en-US" altLang="en-US" i="1"/>
              <a:t>Need for coordination</a:t>
            </a:r>
            <a:endParaRPr lang="en-US" altLang="en-US"/>
          </a:p>
          <a:p>
            <a:r>
              <a:rPr lang="en-US" altLang="en-US"/>
              <a:t>Software Configuration Management </a:t>
            </a:r>
          </a:p>
          <a:p>
            <a:pPr lvl="1"/>
            <a:r>
              <a:rPr lang="en-US" altLang="en-US"/>
              <a:t>manages evolving software systems</a:t>
            </a:r>
          </a:p>
          <a:p>
            <a:pPr lvl="1"/>
            <a:r>
              <a:rPr lang="en-US" altLang="en-US"/>
              <a:t>controls the costs involved in making changes to a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1026"/>
          <p:cNvSpPr>
            <a:spLocks noGrp="1" noChangeArrowheads="1"/>
          </p:cNvSpPr>
          <p:nvPr>
            <p:ph type="title"/>
          </p:nvPr>
        </p:nvSpPr>
        <p:spPr/>
        <p:txBody>
          <a:bodyPr/>
          <a:lstStyle/>
          <a:p>
            <a:r>
              <a:rPr lang="de-DE" altLang="en-US"/>
              <a:t>Configuration Item Model (UML Class Diagram)</a:t>
            </a:r>
          </a:p>
        </p:txBody>
      </p:sp>
      <p:grpSp>
        <p:nvGrpSpPr>
          <p:cNvPr id="290865" name="Group 1073"/>
          <p:cNvGrpSpPr>
            <a:grpSpLocks/>
          </p:cNvGrpSpPr>
          <p:nvPr/>
        </p:nvGrpSpPr>
        <p:grpSpPr bwMode="auto">
          <a:xfrm>
            <a:off x="731838" y="2222500"/>
            <a:ext cx="8432800" cy="3094038"/>
            <a:chOff x="231" y="920"/>
            <a:chExt cx="5312" cy="1949"/>
          </a:xfrm>
        </p:grpSpPr>
        <p:sp>
          <p:nvSpPr>
            <p:cNvPr id="290820" name="Freeform 1028"/>
            <p:cNvSpPr>
              <a:spLocks/>
            </p:cNvSpPr>
            <p:nvPr/>
          </p:nvSpPr>
          <p:spPr bwMode="auto">
            <a:xfrm>
              <a:off x="2333" y="1081"/>
              <a:ext cx="1626" cy="365"/>
            </a:xfrm>
            <a:custGeom>
              <a:avLst/>
              <a:gdLst>
                <a:gd name="T0" fmla="*/ 0 w 1626"/>
                <a:gd name="T1" fmla="*/ 0 h 365"/>
                <a:gd name="T2" fmla="*/ 1626 w 1626"/>
                <a:gd name="T3" fmla="*/ 0 h 365"/>
                <a:gd name="T4" fmla="*/ 1626 w 1626"/>
                <a:gd name="T5" fmla="*/ 365 h 365"/>
              </a:gdLst>
              <a:ahLst/>
              <a:cxnLst>
                <a:cxn ang="0">
                  <a:pos x="T0" y="T1"/>
                </a:cxn>
                <a:cxn ang="0">
                  <a:pos x="T2" y="T3"/>
                </a:cxn>
                <a:cxn ang="0">
                  <a:pos x="T4" y="T5"/>
                </a:cxn>
              </a:cxnLst>
              <a:rect l="0" t="0" r="r" b="b"/>
              <a:pathLst>
                <a:path w="1626" h="365">
                  <a:moveTo>
                    <a:pt x="0" y="0"/>
                  </a:moveTo>
                  <a:lnTo>
                    <a:pt x="1626" y="0"/>
                  </a:lnTo>
                  <a:lnTo>
                    <a:pt x="1626" y="36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21" name="Freeform 1029"/>
            <p:cNvSpPr>
              <a:spLocks/>
            </p:cNvSpPr>
            <p:nvPr/>
          </p:nvSpPr>
          <p:spPr bwMode="auto">
            <a:xfrm>
              <a:off x="3889" y="1768"/>
              <a:ext cx="140" cy="112"/>
            </a:xfrm>
            <a:custGeom>
              <a:avLst/>
              <a:gdLst>
                <a:gd name="T0" fmla="*/ 70 w 140"/>
                <a:gd name="T1" fmla="*/ 112 h 112"/>
                <a:gd name="T2" fmla="*/ 0 w 140"/>
                <a:gd name="T3" fmla="*/ 112 h 112"/>
                <a:gd name="T4" fmla="*/ 70 w 140"/>
                <a:gd name="T5" fmla="*/ 0 h 112"/>
                <a:gd name="T6" fmla="*/ 140 w 140"/>
                <a:gd name="T7" fmla="*/ 112 h 112"/>
                <a:gd name="T8" fmla="*/ 70 w 140"/>
                <a:gd name="T9" fmla="*/ 112 h 112"/>
              </a:gdLst>
              <a:ahLst/>
              <a:cxnLst>
                <a:cxn ang="0">
                  <a:pos x="T0" y="T1"/>
                </a:cxn>
                <a:cxn ang="0">
                  <a:pos x="T2" y="T3"/>
                </a:cxn>
                <a:cxn ang="0">
                  <a:pos x="T4" y="T5"/>
                </a:cxn>
                <a:cxn ang="0">
                  <a:pos x="T6" y="T7"/>
                </a:cxn>
                <a:cxn ang="0">
                  <a:pos x="T8" y="T9"/>
                </a:cxn>
              </a:cxnLst>
              <a:rect l="0" t="0" r="r" b="b"/>
              <a:pathLst>
                <a:path w="140" h="112">
                  <a:moveTo>
                    <a:pt x="70" y="112"/>
                  </a:moveTo>
                  <a:lnTo>
                    <a:pt x="0" y="112"/>
                  </a:lnTo>
                  <a:lnTo>
                    <a:pt x="70" y="0"/>
                  </a:lnTo>
                  <a:lnTo>
                    <a:pt x="140" y="112"/>
                  </a:lnTo>
                  <a:lnTo>
                    <a:pt x="70" y="112"/>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22" name="Line 1030"/>
            <p:cNvSpPr>
              <a:spLocks noChangeShapeType="1"/>
            </p:cNvSpPr>
            <p:nvPr/>
          </p:nvSpPr>
          <p:spPr bwMode="auto">
            <a:xfrm>
              <a:off x="3959" y="1894"/>
              <a:ext cx="1" cy="2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0825" name="Freeform 1033"/>
            <p:cNvSpPr>
              <a:spLocks/>
            </p:cNvSpPr>
            <p:nvPr/>
          </p:nvSpPr>
          <p:spPr bwMode="auto">
            <a:xfrm>
              <a:off x="2333" y="1025"/>
              <a:ext cx="169" cy="98"/>
            </a:xfrm>
            <a:custGeom>
              <a:avLst/>
              <a:gdLst>
                <a:gd name="T0" fmla="*/ 84 w 169"/>
                <a:gd name="T1" fmla="*/ 98 h 98"/>
                <a:gd name="T2" fmla="*/ 0 w 169"/>
                <a:gd name="T3" fmla="*/ 56 h 98"/>
                <a:gd name="T4" fmla="*/ 84 w 169"/>
                <a:gd name="T5" fmla="*/ 0 h 98"/>
                <a:gd name="T6" fmla="*/ 169 w 169"/>
                <a:gd name="T7" fmla="*/ 56 h 98"/>
                <a:gd name="T8" fmla="*/ 84 w 169"/>
                <a:gd name="T9" fmla="*/ 98 h 98"/>
              </a:gdLst>
              <a:ahLst/>
              <a:cxnLst>
                <a:cxn ang="0">
                  <a:pos x="T0" y="T1"/>
                </a:cxn>
                <a:cxn ang="0">
                  <a:pos x="T2" y="T3"/>
                </a:cxn>
                <a:cxn ang="0">
                  <a:pos x="T4" y="T5"/>
                </a:cxn>
                <a:cxn ang="0">
                  <a:pos x="T6" y="T7"/>
                </a:cxn>
                <a:cxn ang="0">
                  <a:pos x="T8" y="T9"/>
                </a:cxn>
              </a:cxnLst>
              <a:rect l="0" t="0" r="r" b="b"/>
              <a:pathLst>
                <a:path w="169" h="98">
                  <a:moveTo>
                    <a:pt x="84" y="98"/>
                  </a:moveTo>
                  <a:lnTo>
                    <a:pt x="0" y="56"/>
                  </a:lnTo>
                  <a:lnTo>
                    <a:pt x="84" y="0"/>
                  </a:lnTo>
                  <a:lnTo>
                    <a:pt x="169" y="56"/>
                  </a:lnTo>
                  <a:lnTo>
                    <a:pt x="84" y="98"/>
                  </a:lnTo>
                  <a:close/>
                </a:path>
              </a:pathLst>
            </a:custGeom>
            <a:solidFill>
              <a:srgbClr val="FFFFFF"/>
            </a:solidFill>
            <a:ln w="22225">
              <a:solidFill>
                <a:srgbClr val="000000"/>
              </a:solidFill>
              <a:prstDash val="solid"/>
              <a:round/>
              <a:headEnd/>
              <a:tailEnd/>
            </a:ln>
          </p:spPr>
          <p:txBody>
            <a:bodyPr/>
            <a:lstStyle/>
            <a:p>
              <a:endParaRPr lang="en-IN"/>
            </a:p>
          </p:txBody>
        </p:sp>
        <p:sp>
          <p:nvSpPr>
            <p:cNvPr id="290830" name="Rectangle 1038"/>
            <p:cNvSpPr>
              <a:spLocks noChangeArrowheads="1"/>
            </p:cNvSpPr>
            <p:nvPr/>
          </p:nvSpPr>
          <p:spPr bwMode="auto">
            <a:xfrm>
              <a:off x="3399" y="1922"/>
              <a:ext cx="1107" cy="1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34" name="Rectangle 1042"/>
            <p:cNvSpPr>
              <a:spLocks noChangeArrowheads="1"/>
            </p:cNvSpPr>
            <p:nvPr/>
          </p:nvSpPr>
          <p:spPr bwMode="auto">
            <a:xfrm>
              <a:off x="3455" y="1446"/>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0835" name="Rectangle 1043"/>
            <p:cNvSpPr>
              <a:spLocks noChangeArrowheads="1"/>
            </p:cNvSpPr>
            <p:nvPr/>
          </p:nvSpPr>
          <p:spPr bwMode="auto">
            <a:xfrm>
              <a:off x="3455" y="1446"/>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36" name="Rectangle 1044"/>
            <p:cNvSpPr>
              <a:spLocks noChangeArrowheads="1"/>
            </p:cNvSpPr>
            <p:nvPr/>
          </p:nvSpPr>
          <p:spPr bwMode="auto">
            <a:xfrm>
              <a:off x="3723" y="1578"/>
              <a:ext cx="6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Version</a:t>
              </a:r>
              <a:endParaRPr lang="de-DE" altLang="en-US" sz="1800"/>
            </a:p>
          </p:txBody>
        </p:sp>
        <p:sp>
          <p:nvSpPr>
            <p:cNvPr id="290840" name="Rectangle 1048"/>
            <p:cNvSpPr>
              <a:spLocks noChangeArrowheads="1"/>
            </p:cNvSpPr>
            <p:nvPr/>
          </p:nvSpPr>
          <p:spPr bwMode="auto">
            <a:xfrm>
              <a:off x="4013" y="1368"/>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p>
          </p:txBody>
        </p:sp>
        <p:sp>
          <p:nvSpPr>
            <p:cNvPr id="290823" name="Line 1031"/>
            <p:cNvSpPr>
              <a:spLocks noChangeShapeType="1"/>
            </p:cNvSpPr>
            <p:nvPr/>
          </p:nvSpPr>
          <p:spPr bwMode="auto">
            <a:xfrm flipV="1">
              <a:off x="371" y="1081"/>
              <a:ext cx="1" cy="40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0824" name="Freeform 1032"/>
            <p:cNvSpPr>
              <a:spLocks/>
            </p:cNvSpPr>
            <p:nvPr/>
          </p:nvSpPr>
          <p:spPr bwMode="auto">
            <a:xfrm>
              <a:off x="329" y="1263"/>
              <a:ext cx="84" cy="183"/>
            </a:xfrm>
            <a:custGeom>
              <a:avLst/>
              <a:gdLst>
                <a:gd name="T0" fmla="*/ 0 w 84"/>
                <a:gd name="T1" fmla="*/ 98 h 183"/>
                <a:gd name="T2" fmla="*/ 42 w 84"/>
                <a:gd name="T3" fmla="*/ 183 h 183"/>
                <a:gd name="T4" fmla="*/ 84 w 84"/>
                <a:gd name="T5" fmla="*/ 98 h 183"/>
                <a:gd name="T6" fmla="*/ 42 w 84"/>
                <a:gd name="T7" fmla="*/ 0 h 183"/>
                <a:gd name="T8" fmla="*/ 0 w 84"/>
                <a:gd name="T9" fmla="*/ 98 h 183"/>
              </a:gdLst>
              <a:ahLst/>
              <a:cxnLst>
                <a:cxn ang="0">
                  <a:pos x="T0" y="T1"/>
                </a:cxn>
                <a:cxn ang="0">
                  <a:pos x="T2" y="T3"/>
                </a:cxn>
                <a:cxn ang="0">
                  <a:pos x="T4" y="T5"/>
                </a:cxn>
                <a:cxn ang="0">
                  <a:pos x="T6" y="T7"/>
                </a:cxn>
                <a:cxn ang="0">
                  <a:pos x="T8" y="T9"/>
                </a:cxn>
              </a:cxnLst>
              <a:rect l="0" t="0" r="r" b="b"/>
              <a:pathLst>
                <a:path w="84" h="183">
                  <a:moveTo>
                    <a:pt x="0" y="98"/>
                  </a:moveTo>
                  <a:lnTo>
                    <a:pt x="42" y="183"/>
                  </a:lnTo>
                  <a:lnTo>
                    <a:pt x="84" y="98"/>
                  </a:lnTo>
                  <a:lnTo>
                    <a:pt x="42" y="0"/>
                  </a:lnTo>
                  <a:lnTo>
                    <a:pt x="0" y="98"/>
                  </a:lnTo>
                  <a:close/>
                </a:path>
              </a:pathLst>
            </a:custGeom>
            <a:solidFill>
              <a:srgbClr val="FFFFFF"/>
            </a:solidFill>
            <a:ln w="22225">
              <a:solidFill>
                <a:srgbClr val="000000"/>
              </a:solidFill>
              <a:prstDash val="solid"/>
              <a:round/>
              <a:headEnd/>
              <a:tailEnd/>
            </a:ln>
          </p:spPr>
          <p:txBody>
            <a:bodyPr/>
            <a:lstStyle/>
            <a:p>
              <a:endParaRPr lang="en-IN"/>
            </a:p>
          </p:txBody>
        </p:sp>
        <p:sp>
          <p:nvSpPr>
            <p:cNvPr id="290826" name="Rectangle 1034"/>
            <p:cNvSpPr>
              <a:spLocks noChangeArrowheads="1"/>
            </p:cNvSpPr>
            <p:nvPr/>
          </p:nvSpPr>
          <p:spPr bwMode="auto">
            <a:xfrm>
              <a:off x="1002" y="927"/>
              <a:ext cx="1331" cy="30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27" name="Rectangle 1035"/>
            <p:cNvSpPr>
              <a:spLocks noChangeArrowheads="1"/>
            </p:cNvSpPr>
            <p:nvPr/>
          </p:nvSpPr>
          <p:spPr bwMode="auto">
            <a:xfrm>
              <a:off x="1165" y="920"/>
              <a:ext cx="9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Controlled </a:t>
              </a:r>
            </a:p>
            <a:p>
              <a:r>
                <a:rPr lang="de-DE" altLang="en-US" sz="1800">
                  <a:solidFill>
                    <a:srgbClr val="000000"/>
                  </a:solidFill>
                </a:rPr>
                <a:t>item</a:t>
              </a:r>
              <a:endParaRPr lang="de-DE" altLang="en-US" sz="1800"/>
            </a:p>
          </p:txBody>
        </p:sp>
        <p:sp>
          <p:nvSpPr>
            <p:cNvPr id="290828" name="Line 1036"/>
            <p:cNvSpPr>
              <a:spLocks noChangeShapeType="1"/>
            </p:cNvSpPr>
            <p:nvPr/>
          </p:nvSpPr>
          <p:spPr bwMode="auto">
            <a:xfrm flipH="1">
              <a:off x="371" y="1081"/>
              <a:ext cx="63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0829" name="Rectangle 1037"/>
            <p:cNvSpPr>
              <a:spLocks noChangeArrowheads="1"/>
            </p:cNvSpPr>
            <p:nvPr/>
          </p:nvSpPr>
          <p:spPr bwMode="auto">
            <a:xfrm>
              <a:off x="885" y="976"/>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p>
          </p:txBody>
        </p:sp>
        <p:sp>
          <p:nvSpPr>
            <p:cNvPr id="290831" name="Freeform 1039"/>
            <p:cNvSpPr>
              <a:spLocks/>
            </p:cNvSpPr>
            <p:nvPr/>
          </p:nvSpPr>
          <p:spPr bwMode="auto">
            <a:xfrm>
              <a:off x="1605" y="1221"/>
              <a:ext cx="140" cy="126"/>
            </a:xfrm>
            <a:custGeom>
              <a:avLst/>
              <a:gdLst>
                <a:gd name="T0" fmla="*/ 70 w 140"/>
                <a:gd name="T1" fmla="*/ 126 h 126"/>
                <a:gd name="T2" fmla="*/ 0 w 140"/>
                <a:gd name="T3" fmla="*/ 126 h 126"/>
                <a:gd name="T4" fmla="*/ 70 w 140"/>
                <a:gd name="T5" fmla="*/ 0 h 126"/>
                <a:gd name="T6" fmla="*/ 140 w 140"/>
                <a:gd name="T7" fmla="*/ 126 h 126"/>
                <a:gd name="T8" fmla="*/ 70 w 140"/>
                <a:gd name="T9" fmla="*/ 126 h 126"/>
              </a:gdLst>
              <a:ahLst/>
              <a:cxnLst>
                <a:cxn ang="0">
                  <a:pos x="T0" y="T1"/>
                </a:cxn>
                <a:cxn ang="0">
                  <a:pos x="T2" y="T3"/>
                </a:cxn>
                <a:cxn ang="0">
                  <a:pos x="T4" y="T5"/>
                </a:cxn>
                <a:cxn ang="0">
                  <a:pos x="T6" y="T7"/>
                </a:cxn>
                <a:cxn ang="0">
                  <a:pos x="T8" y="T9"/>
                </a:cxn>
              </a:cxnLst>
              <a:rect l="0" t="0" r="r" b="b"/>
              <a:pathLst>
                <a:path w="140" h="126">
                  <a:moveTo>
                    <a:pt x="70" y="126"/>
                  </a:moveTo>
                  <a:lnTo>
                    <a:pt x="0" y="126"/>
                  </a:lnTo>
                  <a:lnTo>
                    <a:pt x="70" y="0"/>
                  </a:lnTo>
                  <a:lnTo>
                    <a:pt x="140" y="126"/>
                  </a:lnTo>
                  <a:lnTo>
                    <a:pt x="70" y="126"/>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32" name="Rectangle 1040"/>
            <p:cNvSpPr>
              <a:spLocks noChangeArrowheads="1"/>
            </p:cNvSpPr>
            <p:nvPr/>
          </p:nvSpPr>
          <p:spPr bwMode="auto">
            <a:xfrm>
              <a:off x="1100" y="1375"/>
              <a:ext cx="1121" cy="12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33" name="Line 1041"/>
            <p:cNvSpPr>
              <a:spLocks noChangeShapeType="1"/>
            </p:cNvSpPr>
            <p:nvPr/>
          </p:nvSpPr>
          <p:spPr bwMode="auto">
            <a:xfrm>
              <a:off x="1675" y="1347"/>
              <a:ext cx="1" cy="2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0837" name="Rectangle 1045"/>
            <p:cNvSpPr>
              <a:spLocks noChangeArrowheads="1"/>
            </p:cNvSpPr>
            <p:nvPr/>
          </p:nvSpPr>
          <p:spPr bwMode="auto">
            <a:xfrm>
              <a:off x="231" y="1446"/>
              <a:ext cx="1318"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0838" name="Rectangle 1046"/>
            <p:cNvSpPr>
              <a:spLocks noChangeArrowheads="1"/>
            </p:cNvSpPr>
            <p:nvPr/>
          </p:nvSpPr>
          <p:spPr bwMode="auto">
            <a:xfrm>
              <a:off x="231" y="1446"/>
              <a:ext cx="1332"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39" name="Rectangle 1047"/>
            <p:cNvSpPr>
              <a:spLocks noChangeArrowheads="1"/>
            </p:cNvSpPr>
            <p:nvPr/>
          </p:nvSpPr>
          <p:spPr bwMode="auto">
            <a:xfrm>
              <a:off x="489" y="1592"/>
              <a:ext cx="10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CM Aggregate</a:t>
              </a:r>
              <a:endParaRPr lang="de-DE" altLang="en-US" sz="1800"/>
            </a:p>
          </p:txBody>
        </p:sp>
        <p:sp>
          <p:nvSpPr>
            <p:cNvPr id="290841" name="Rectangle 1049"/>
            <p:cNvSpPr>
              <a:spLocks noChangeArrowheads="1"/>
            </p:cNvSpPr>
            <p:nvPr/>
          </p:nvSpPr>
          <p:spPr bwMode="auto">
            <a:xfrm>
              <a:off x="1787" y="1446"/>
              <a:ext cx="1317"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0842" name="Rectangle 1050"/>
            <p:cNvSpPr>
              <a:spLocks noChangeArrowheads="1"/>
            </p:cNvSpPr>
            <p:nvPr/>
          </p:nvSpPr>
          <p:spPr bwMode="auto">
            <a:xfrm>
              <a:off x="1787" y="1446"/>
              <a:ext cx="1331"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43" name="Rectangle 1051"/>
            <p:cNvSpPr>
              <a:spLocks noChangeArrowheads="1"/>
            </p:cNvSpPr>
            <p:nvPr/>
          </p:nvSpPr>
          <p:spPr bwMode="auto">
            <a:xfrm>
              <a:off x="1859" y="1432"/>
              <a:ext cx="111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Configuration</a:t>
              </a:r>
            </a:p>
            <a:p>
              <a:r>
                <a:rPr lang="de-DE" altLang="en-US" sz="1800">
                  <a:solidFill>
                    <a:srgbClr val="000000"/>
                  </a:solidFill>
                </a:rPr>
                <a:t> item</a:t>
              </a:r>
              <a:endParaRPr lang="de-DE" altLang="en-US" sz="1800"/>
            </a:p>
          </p:txBody>
        </p:sp>
        <p:sp>
          <p:nvSpPr>
            <p:cNvPr id="290844" name="Rectangle 1052"/>
            <p:cNvSpPr>
              <a:spLocks noChangeArrowheads="1"/>
            </p:cNvSpPr>
            <p:nvPr/>
          </p:nvSpPr>
          <p:spPr bwMode="auto">
            <a:xfrm>
              <a:off x="4015" y="1950"/>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0845" name="Rectangle 1053"/>
            <p:cNvSpPr>
              <a:spLocks noChangeArrowheads="1"/>
            </p:cNvSpPr>
            <p:nvPr/>
          </p:nvSpPr>
          <p:spPr bwMode="auto">
            <a:xfrm>
              <a:off x="4015" y="1950"/>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46" name="Rectangle 1054"/>
            <p:cNvSpPr>
              <a:spLocks noChangeArrowheads="1"/>
            </p:cNvSpPr>
            <p:nvPr/>
          </p:nvSpPr>
          <p:spPr bwMode="auto">
            <a:xfrm>
              <a:off x="4283" y="2069"/>
              <a:ext cx="6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Release</a:t>
              </a:r>
              <a:endParaRPr lang="de-DE" altLang="en-US" sz="1800"/>
            </a:p>
          </p:txBody>
        </p:sp>
        <p:sp>
          <p:nvSpPr>
            <p:cNvPr id="290847" name="Rectangle 1055"/>
            <p:cNvSpPr>
              <a:spLocks noChangeArrowheads="1"/>
            </p:cNvSpPr>
            <p:nvPr/>
          </p:nvSpPr>
          <p:spPr bwMode="auto">
            <a:xfrm>
              <a:off x="2894" y="1950"/>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0848" name="Rectangle 1056"/>
            <p:cNvSpPr>
              <a:spLocks noChangeArrowheads="1"/>
            </p:cNvSpPr>
            <p:nvPr/>
          </p:nvSpPr>
          <p:spPr bwMode="auto">
            <a:xfrm>
              <a:off x="2894" y="1950"/>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49" name="Rectangle 1057"/>
            <p:cNvSpPr>
              <a:spLocks noChangeArrowheads="1"/>
            </p:cNvSpPr>
            <p:nvPr/>
          </p:nvSpPr>
          <p:spPr bwMode="auto">
            <a:xfrm>
              <a:off x="3097" y="2069"/>
              <a:ext cx="7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Promotion</a:t>
              </a:r>
              <a:endParaRPr lang="de-DE" altLang="en-US" sz="1800"/>
            </a:p>
          </p:txBody>
        </p:sp>
        <p:sp>
          <p:nvSpPr>
            <p:cNvPr id="290850" name="Rectangle 1058"/>
            <p:cNvSpPr>
              <a:spLocks noChangeArrowheads="1"/>
            </p:cNvSpPr>
            <p:nvPr/>
          </p:nvSpPr>
          <p:spPr bwMode="auto">
            <a:xfrm>
              <a:off x="4534" y="2497"/>
              <a:ext cx="995"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0851" name="Rectangle 1059"/>
            <p:cNvSpPr>
              <a:spLocks noChangeArrowheads="1"/>
            </p:cNvSpPr>
            <p:nvPr/>
          </p:nvSpPr>
          <p:spPr bwMode="auto">
            <a:xfrm>
              <a:off x="4534" y="2497"/>
              <a:ext cx="1009"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0852" name="Rectangle 1060"/>
            <p:cNvSpPr>
              <a:spLocks noChangeArrowheads="1"/>
            </p:cNvSpPr>
            <p:nvPr/>
          </p:nvSpPr>
          <p:spPr bwMode="auto">
            <a:xfrm>
              <a:off x="4579" y="2585"/>
              <a:ext cx="8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Repository</a:t>
              </a:r>
              <a:endParaRPr lang="de-DE" altLang="en-US" sz="1800"/>
            </a:p>
          </p:txBody>
        </p:sp>
        <p:sp>
          <p:nvSpPr>
            <p:cNvPr id="290854" name="Rectangle 1062"/>
            <p:cNvSpPr>
              <a:spLocks noChangeArrowheads="1"/>
            </p:cNvSpPr>
            <p:nvPr/>
          </p:nvSpPr>
          <p:spPr bwMode="auto">
            <a:xfrm>
              <a:off x="1759" y="2497"/>
              <a:ext cx="1059" cy="37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de-DE" altLang="en-US" sz="1800"/>
                <a:t>Master </a:t>
              </a:r>
            </a:p>
            <a:p>
              <a:pPr algn="ctr"/>
              <a:r>
                <a:rPr lang="de-DE" altLang="en-US" sz="1800"/>
                <a:t>Directory</a:t>
              </a:r>
            </a:p>
          </p:txBody>
        </p:sp>
        <p:sp>
          <p:nvSpPr>
            <p:cNvPr id="290856" name="Line 1064"/>
            <p:cNvSpPr>
              <a:spLocks noChangeShapeType="1"/>
            </p:cNvSpPr>
            <p:nvPr/>
          </p:nvSpPr>
          <p:spPr bwMode="auto">
            <a:xfrm flipV="1">
              <a:off x="2249" y="2104"/>
              <a:ext cx="1" cy="19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0857" name="Freeform 1065"/>
            <p:cNvSpPr>
              <a:spLocks/>
            </p:cNvSpPr>
            <p:nvPr/>
          </p:nvSpPr>
          <p:spPr bwMode="auto">
            <a:xfrm>
              <a:off x="2207" y="2300"/>
              <a:ext cx="98" cy="183"/>
            </a:xfrm>
            <a:custGeom>
              <a:avLst/>
              <a:gdLst>
                <a:gd name="T0" fmla="*/ 0 w 98"/>
                <a:gd name="T1" fmla="*/ 85 h 183"/>
                <a:gd name="T2" fmla="*/ 42 w 98"/>
                <a:gd name="T3" fmla="*/ 183 h 183"/>
                <a:gd name="T4" fmla="*/ 98 w 98"/>
                <a:gd name="T5" fmla="*/ 85 h 183"/>
                <a:gd name="T6" fmla="*/ 42 w 98"/>
                <a:gd name="T7" fmla="*/ 0 h 183"/>
                <a:gd name="T8" fmla="*/ 0 w 98"/>
                <a:gd name="T9" fmla="*/ 85 h 183"/>
              </a:gdLst>
              <a:ahLst/>
              <a:cxnLst>
                <a:cxn ang="0">
                  <a:pos x="T0" y="T1"/>
                </a:cxn>
                <a:cxn ang="0">
                  <a:pos x="T2" y="T3"/>
                </a:cxn>
                <a:cxn ang="0">
                  <a:pos x="T4" y="T5"/>
                </a:cxn>
                <a:cxn ang="0">
                  <a:pos x="T6" y="T7"/>
                </a:cxn>
                <a:cxn ang="0">
                  <a:pos x="T8" y="T9"/>
                </a:cxn>
              </a:cxnLst>
              <a:rect l="0" t="0" r="r" b="b"/>
              <a:pathLst>
                <a:path w="98" h="183">
                  <a:moveTo>
                    <a:pt x="0" y="85"/>
                  </a:moveTo>
                  <a:lnTo>
                    <a:pt x="42" y="183"/>
                  </a:lnTo>
                  <a:lnTo>
                    <a:pt x="98" y="85"/>
                  </a:lnTo>
                  <a:lnTo>
                    <a:pt x="42" y="0"/>
                  </a:lnTo>
                  <a:lnTo>
                    <a:pt x="0" y="85"/>
                  </a:lnTo>
                  <a:close/>
                </a:path>
              </a:pathLst>
            </a:custGeom>
            <a:solidFill>
              <a:srgbClr val="FFFFFF"/>
            </a:solidFill>
            <a:ln w="22225">
              <a:solidFill>
                <a:srgbClr val="000000"/>
              </a:solidFill>
              <a:prstDash val="solid"/>
              <a:round/>
              <a:headEnd/>
              <a:tailEnd/>
            </a:ln>
          </p:spPr>
          <p:txBody>
            <a:bodyPr/>
            <a:lstStyle/>
            <a:p>
              <a:endParaRPr lang="en-IN"/>
            </a:p>
          </p:txBody>
        </p:sp>
        <p:sp>
          <p:nvSpPr>
            <p:cNvPr id="290858" name="Line 1066"/>
            <p:cNvSpPr>
              <a:spLocks noChangeShapeType="1"/>
            </p:cNvSpPr>
            <p:nvPr/>
          </p:nvSpPr>
          <p:spPr bwMode="auto">
            <a:xfrm flipH="1">
              <a:off x="2263" y="2104"/>
              <a:ext cx="61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0859" name="Line 1067"/>
            <p:cNvSpPr>
              <a:spLocks noChangeShapeType="1"/>
            </p:cNvSpPr>
            <p:nvPr/>
          </p:nvSpPr>
          <p:spPr bwMode="auto">
            <a:xfrm flipH="1">
              <a:off x="4197" y="2637"/>
              <a:ext cx="19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0860" name="Freeform 1068"/>
            <p:cNvSpPr>
              <a:spLocks/>
            </p:cNvSpPr>
            <p:nvPr/>
          </p:nvSpPr>
          <p:spPr bwMode="auto">
            <a:xfrm>
              <a:off x="4352" y="2581"/>
              <a:ext cx="182" cy="98"/>
            </a:xfrm>
            <a:custGeom>
              <a:avLst/>
              <a:gdLst>
                <a:gd name="T0" fmla="*/ 84 w 182"/>
                <a:gd name="T1" fmla="*/ 98 h 98"/>
                <a:gd name="T2" fmla="*/ 182 w 182"/>
                <a:gd name="T3" fmla="*/ 56 h 98"/>
                <a:gd name="T4" fmla="*/ 84 w 182"/>
                <a:gd name="T5" fmla="*/ 0 h 98"/>
                <a:gd name="T6" fmla="*/ 0 w 182"/>
                <a:gd name="T7" fmla="*/ 56 h 98"/>
                <a:gd name="T8" fmla="*/ 84 w 182"/>
                <a:gd name="T9" fmla="*/ 98 h 98"/>
              </a:gdLst>
              <a:ahLst/>
              <a:cxnLst>
                <a:cxn ang="0">
                  <a:pos x="T0" y="T1"/>
                </a:cxn>
                <a:cxn ang="0">
                  <a:pos x="T2" y="T3"/>
                </a:cxn>
                <a:cxn ang="0">
                  <a:pos x="T4" y="T5"/>
                </a:cxn>
                <a:cxn ang="0">
                  <a:pos x="T6" y="T7"/>
                </a:cxn>
                <a:cxn ang="0">
                  <a:pos x="T8" y="T9"/>
                </a:cxn>
              </a:cxnLst>
              <a:rect l="0" t="0" r="r" b="b"/>
              <a:pathLst>
                <a:path w="182" h="98">
                  <a:moveTo>
                    <a:pt x="84" y="98"/>
                  </a:moveTo>
                  <a:lnTo>
                    <a:pt x="182" y="56"/>
                  </a:lnTo>
                  <a:lnTo>
                    <a:pt x="84" y="0"/>
                  </a:lnTo>
                  <a:lnTo>
                    <a:pt x="0" y="56"/>
                  </a:lnTo>
                  <a:lnTo>
                    <a:pt x="84" y="98"/>
                  </a:lnTo>
                  <a:close/>
                </a:path>
              </a:pathLst>
            </a:custGeom>
            <a:solidFill>
              <a:srgbClr val="FFFFFF"/>
            </a:solidFill>
            <a:ln w="22225">
              <a:solidFill>
                <a:srgbClr val="000000"/>
              </a:solidFill>
              <a:prstDash val="solid"/>
              <a:round/>
              <a:headEnd/>
              <a:tailEnd/>
            </a:ln>
          </p:spPr>
          <p:txBody>
            <a:bodyPr/>
            <a:lstStyle/>
            <a:p>
              <a:endParaRPr lang="en-IN"/>
            </a:p>
          </p:txBody>
        </p:sp>
        <p:sp>
          <p:nvSpPr>
            <p:cNvPr id="290861" name="Line 1069"/>
            <p:cNvSpPr>
              <a:spLocks noChangeShapeType="1"/>
            </p:cNvSpPr>
            <p:nvPr/>
          </p:nvSpPr>
          <p:spPr bwMode="auto">
            <a:xfrm>
              <a:off x="4197" y="2258"/>
              <a:ext cx="1" cy="36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0862" name="Rectangle 1070"/>
            <p:cNvSpPr>
              <a:spLocks noChangeArrowheads="1"/>
            </p:cNvSpPr>
            <p:nvPr/>
          </p:nvSpPr>
          <p:spPr bwMode="auto">
            <a:xfrm>
              <a:off x="2791" y="1999"/>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p>
          </p:txBody>
        </p:sp>
        <p:sp>
          <p:nvSpPr>
            <p:cNvPr id="290863" name="Rectangle 1071"/>
            <p:cNvSpPr>
              <a:spLocks noChangeArrowheads="1"/>
            </p:cNvSpPr>
            <p:nvPr/>
          </p:nvSpPr>
          <p:spPr bwMode="auto">
            <a:xfrm>
              <a:off x="4091" y="2307"/>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800">
                  <a:solidFill>
                    <a:srgbClr val="000000"/>
                  </a:solidFill>
                </a:rPr>
                <a:t>*</a:t>
              </a:r>
              <a:endParaRPr lang="de-DE" altLang="en-US" sz="180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0" name="Rectangle 1174"/>
          <p:cNvSpPr>
            <a:spLocks noGrp="1" noChangeArrowheads="1"/>
          </p:cNvSpPr>
          <p:nvPr>
            <p:ph type="title"/>
          </p:nvPr>
        </p:nvSpPr>
        <p:spPr/>
        <p:txBody>
          <a:bodyPr/>
          <a:lstStyle/>
          <a:p>
            <a:r>
              <a:rPr lang="en-US" altLang="en-US"/>
              <a:t>Change Policies</a:t>
            </a:r>
          </a:p>
        </p:txBody>
      </p:sp>
      <p:sp>
        <p:nvSpPr>
          <p:cNvPr id="194711" name="Rectangle 1175"/>
          <p:cNvSpPr>
            <a:spLocks noGrp="1" noChangeArrowheads="1"/>
          </p:cNvSpPr>
          <p:nvPr>
            <p:ph type="body" idx="1"/>
          </p:nvPr>
        </p:nvSpPr>
        <p:spPr/>
        <p:txBody>
          <a:bodyPr/>
          <a:lstStyle/>
          <a:p>
            <a:r>
              <a:rPr lang="en-US" altLang="en-US"/>
              <a:t>Whenever a promotion or a release is performed, one or more policies apply. The purpose of change policies is to guarantee that each version, revision or release (see next slide) conforms to commonly accepted criteria.</a:t>
            </a:r>
          </a:p>
          <a:p>
            <a:endParaRPr lang="en-US" altLang="en-US"/>
          </a:p>
          <a:p>
            <a:r>
              <a:rPr lang="en-US" altLang="en-US"/>
              <a:t>Examples for change policies:</a:t>
            </a:r>
          </a:p>
          <a:p>
            <a:pPr lvl="1">
              <a:buFont typeface="Wingdings" panose="05000000000000000000" pitchFamily="2" charset="2"/>
              <a:buNone/>
            </a:pPr>
            <a:r>
              <a:rPr lang="en-US" altLang="en-US"/>
              <a:t>   “No developer is allowed to promote source code which cannot be compiled without errors and warnings.”</a:t>
            </a:r>
          </a:p>
          <a:p>
            <a:pPr lvl="1">
              <a:buFont typeface="Wingdings" panose="05000000000000000000" pitchFamily="2" charset="2"/>
              <a:buNone/>
            </a:pPr>
            <a:endParaRPr lang="en-US" altLang="en-US"/>
          </a:p>
          <a:p>
            <a:pPr lvl="1">
              <a:buFont typeface="Wingdings" panose="05000000000000000000" pitchFamily="2" charset="2"/>
              <a:buNone/>
            </a:pPr>
            <a:r>
              <a:rPr lang="en-US" altLang="en-US"/>
              <a:t>   “No baseline can be released without having been beta-tested by at least 500 external persons.”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ln/>
        </p:spPr>
        <p:txBody>
          <a:bodyPr/>
          <a:lstStyle/>
          <a:p>
            <a:r>
              <a:rPr lang="en-US" altLang="en-US"/>
              <a:t>Terminology: Version vs. Revision vs. Release </a:t>
            </a:r>
          </a:p>
        </p:txBody>
      </p:sp>
      <p:sp>
        <p:nvSpPr>
          <p:cNvPr id="89091" name="Rectangle 3"/>
          <p:cNvSpPr>
            <a:spLocks noGrp="1" noChangeArrowheads="1"/>
          </p:cNvSpPr>
          <p:nvPr>
            <p:ph type="body" idx="1"/>
          </p:nvPr>
        </p:nvSpPr>
        <p:spPr>
          <a:noFill/>
          <a:ln/>
        </p:spPr>
        <p:txBody>
          <a:bodyPr/>
          <a:lstStyle/>
          <a:p>
            <a:pPr>
              <a:lnSpc>
                <a:spcPct val="80000"/>
              </a:lnSpc>
            </a:pPr>
            <a:r>
              <a:rPr lang="en-US" altLang="en-US" u="sng"/>
              <a:t>Version:</a:t>
            </a:r>
            <a:r>
              <a:rPr lang="en-US" altLang="en-US" sz="2000" u="sng"/>
              <a:t> </a:t>
            </a:r>
          </a:p>
          <a:p>
            <a:pPr lvl="1">
              <a:lnSpc>
                <a:spcPct val="80000"/>
              </a:lnSpc>
            </a:pPr>
            <a:r>
              <a:rPr lang="en-US" altLang="en-US"/>
              <a:t>An </a:t>
            </a:r>
            <a:r>
              <a:rPr lang="en-US" altLang="en-US" i="1"/>
              <a:t>initial</a:t>
            </a:r>
            <a:r>
              <a:rPr lang="en-US" altLang="en-US"/>
              <a:t> release or re-release of a configuration item associated with a </a:t>
            </a:r>
            <a:r>
              <a:rPr lang="en-US" altLang="en-US" i="1"/>
              <a:t>complete compilation </a:t>
            </a:r>
            <a:r>
              <a:rPr lang="en-US" altLang="en-US"/>
              <a:t>or recompilation of the item. Different versions have different functionality.</a:t>
            </a:r>
          </a:p>
          <a:p>
            <a:pPr lvl="1">
              <a:lnSpc>
                <a:spcPct val="80000"/>
              </a:lnSpc>
            </a:pPr>
            <a:endParaRPr lang="en-US" altLang="en-US" sz="1800" u="sng"/>
          </a:p>
          <a:p>
            <a:pPr lvl="1">
              <a:lnSpc>
                <a:spcPct val="80000"/>
              </a:lnSpc>
            </a:pPr>
            <a:endParaRPr lang="en-US" altLang="en-US" sz="1800" u="sng"/>
          </a:p>
          <a:p>
            <a:pPr>
              <a:lnSpc>
                <a:spcPct val="80000"/>
              </a:lnSpc>
            </a:pPr>
            <a:r>
              <a:rPr lang="en-US" altLang="en-US" u="sng"/>
              <a:t>Revision</a:t>
            </a:r>
            <a:r>
              <a:rPr lang="en-US" altLang="en-US"/>
              <a:t>: </a:t>
            </a:r>
          </a:p>
          <a:p>
            <a:pPr lvl="1">
              <a:lnSpc>
                <a:spcPct val="80000"/>
              </a:lnSpc>
            </a:pPr>
            <a:r>
              <a:rPr lang="en-US" altLang="en-US" i="1"/>
              <a:t>Change</a:t>
            </a:r>
            <a:r>
              <a:rPr lang="en-US" altLang="en-US"/>
              <a:t> to a version that corrects only errors in the design/code, but does not affect the documented functionality.</a:t>
            </a:r>
            <a:endParaRPr lang="en-US" altLang="en-US" sz="1800" u="sng"/>
          </a:p>
          <a:p>
            <a:pPr>
              <a:lnSpc>
                <a:spcPct val="80000"/>
              </a:lnSpc>
            </a:pPr>
            <a:endParaRPr lang="en-US" altLang="en-US" u="sng"/>
          </a:p>
          <a:p>
            <a:pPr>
              <a:lnSpc>
                <a:spcPct val="80000"/>
              </a:lnSpc>
            </a:pPr>
            <a:endParaRPr lang="en-US" altLang="en-US" u="sng"/>
          </a:p>
          <a:p>
            <a:pPr>
              <a:lnSpc>
                <a:spcPct val="80000"/>
              </a:lnSpc>
            </a:pPr>
            <a:r>
              <a:rPr lang="en-US" altLang="en-US" u="sng"/>
              <a:t>Release: </a:t>
            </a:r>
          </a:p>
          <a:p>
            <a:pPr lvl="1">
              <a:lnSpc>
                <a:spcPct val="80000"/>
              </a:lnSpc>
            </a:pPr>
            <a:r>
              <a:rPr lang="en-US" altLang="en-US"/>
              <a:t>The</a:t>
            </a:r>
            <a:r>
              <a:rPr lang="en-US" altLang="en-US" i="1"/>
              <a:t> formal distribution </a:t>
            </a:r>
            <a:r>
              <a:rPr lang="en-US" altLang="en-US"/>
              <a:t>of an approved version.</a:t>
            </a:r>
          </a:p>
          <a:p>
            <a:pPr lvl="1">
              <a:lnSpc>
                <a:spcPct val="80000"/>
              </a:lnSpc>
            </a:pPr>
            <a:endParaRPr lang="en-US" altLang="en-US"/>
          </a:p>
        </p:txBody>
      </p:sp>
      <p:sp>
        <p:nvSpPr>
          <p:cNvPr id="89094" name="AutoShape 6"/>
          <p:cNvSpPr>
            <a:spLocks noChangeArrowheads="1"/>
          </p:cNvSpPr>
          <p:nvPr/>
        </p:nvSpPr>
        <p:spPr bwMode="auto">
          <a:xfrm>
            <a:off x="4468813" y="2432050"/>
            <a:ext cx="4538662" cy="1066800"/>
          </a:xfrm>
          <a:prstGeom prst="wedgeEllipseCallout">
            <a:avLst>
              <a:gd name="adj1" fmla="val -112611"/>
              <a:gd name="adj2" fmla="val 31398"/>
            </a:avLst>
          </a:prstGeom>
          <a:solidFill>
            <a:srgbClr val="FFECD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altLang="en-US" sz="1800">
                <a:latin typeface="Times" panose="02020603050405020304" pitchFamily="18" charset="0"/>
              </a:rPr>
              <a:t>Question: Is Windows98 a new </a:t>
            </a:r>
          </a:p>
          <a:p>
            <a:pPr algn="ctr"/>
            <a:r>
              <a:rPr lang="en-US" altLang="en-US" sz="1800">
                <a:latin typeface="Times" panose="02020603050405020304" pitchFamily="18" charset="0"/>
              </a:rPr>
              <a:t>version or a new revision compared </a:t>
            </a:r>
          </a:p>
          <a:p>
            <a:pPr algn="ctr"/>
            <a:r>
              <a:rPr lang="en-US" altLang="en-US" sz="1800">
                <a:latin typeface="Times" panose="02020603050405020304" pitchFamily="18" charset="0"/>
              </a:rPr>
              <a:t>to Windows95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dissolve">
                                      <p:cBhvr>
                                        <p:cTn id="7"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026"/>
          <p:cNvSpPr>
            <a:spLocks noGrp="1" noChangeArrowheads="1"/>
          </p:cNvSpPr>
          <p:nvPr>
            <p:ph type="title"/>
          </p:nvPr>
        </p:nvSpPr>
        <p:spPr/>
        <p:txBody>
          <a:bodyPr/>
          <a:lstStyle/>
          <a:p>
            <a:r>
              <a:rPr lang="en-US" altLang="en-US"/>
              <a:t>Tasks for the Configuration Managers</a:t>
            </a:r>
          </a:p>
        </p:txBody>
      </p:sp>
      <p:sp>
        <p:nvSpPr>
          <p:cNvPr id="244739" name="Rectangle 1027"/>
          <p:cNvSpPr>
            <a:spLocks noChangeArrowheads="1"/>
          </p:cNvSpPr>
          <p:nvPr/>
        </p:nvSpPr>
        <p:spPr bwMode="auto">
          <a:xfrm>
            <a:off x="1884363" y="1981200"/>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Define configuration items</a:t>
            </a:r>
          </a:p>
        </p:txBody>
      </p:sp>
      <p:sp>
        <p:nvSpPr>
          <p:cNvPr id="244740" name="Rectangle 1028"/>
          <p:cNvSpPr>
            <a:spLocks noChangeArrowheads="1"/>
          </p:cNvSpPr>
          <p:nvPr/>
        </p:nvSpPr>
        <p:spPr bwMode="auto">
          <a:xfrm>
            <a:off x="1884363" y="3052763"/>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Define promote /release policies</a:t>
            </a:r>
            <a:endParaRPr lang="en-US" altLang="en-US" sz="1800">
              <a:latin typeface="Times"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 calcmode="lin" valueType="num">
                                      <p:cBhvr additive="base">
                                        <p:cTn id="7" dur="500" fill="hold"/>
                                        <p:tgtEl>
                                          <p:spTgt spid="244740"/>
                                        </p:tgtEl>
                                        <p:attrNameLst>
                                          <p:attrName>ppt_x</p:attrName>
                                        </p:attrNameLst>
                                      </p:cBhvr>
                                      <p:tavLst>
                                        <p:tav tm="0">
                                          <p:val>
                                            <p:strVal val="#ppt_x"/>
                                          </p:val>
                                        </p:tav>
                                        <p:tav tm="100000">
                                          <p:val>
                                            <p:strVal val="#ppt_x"/>
                                          </p:val>
                                        </p:tav>
                                      </p:tavLst>
                                    </p:anim>
                                    <p:anim calcmode="lin" valueType="num">
                                      <p:cBhvr additive="base">
                                        <p:cTn id="8" dur="500" fill="hold"/>
                                        <p:tgtEl>
                                          <p:spTgt spid="244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1028"/>
          <p:cNvSpPr>
            <a:spLocks noGrp="1" noChangeArrowheads="1"/>
          </p:cNvSpPr>
          <p:nvPr>
            <p:ph type="title"/>
          </p:nvPr>
        </p:nvSpPr>
        <p:spPr/>
        <p:txBody>
          <a:bodyPr/>
          <a:lstStyle/>
          <a:p>
            <a:r>
              <a:rPr lang="en-US" altLang="en-US"/>
              <a:t>Software Configuration Management Planning</a:t>
            </a:r>
          </a:p>
        </p:txBody>
      </p:sp>
      <p:sp>
        <p:nvSpPr>
          <p:cNvPr id="201733" name="Rectangle 1029"/>
          <p:cNvSpPr>
            <a:spLocks noGrp="1" noChangeArrowheads="1"/>
          </p:cNvSpPr>
          <p:nvPr>
            <p:ph type="body" idx="1"/>
          </p:nvPr>
        </p:nvSpPr>
        <p:spPr/>
        <p:txBody>
          <a:bodyPr/>
          <a:lstStyle/>
          <a:p>
            <a:r>
              <a:rPr lang="en-US" altLang="en-US"/>
              <a:t>Software configuration management planning starts during the early phases of a project. </a:t>
            </a:r>
          </a:p>
          <a:p>
            <a:endParaRPr lang="en-US" altLang="en-US"/>
          </a:p>
          <a:p>
            <a:r>
              <a:rPr lang="en-US" altLang="en-US"/>
              <a:t>The outcome of the SCM planning phase is the</a:t>
            </a:r>
          </a:p>
          <a:p>
            <a:pPr>
              <a:buFont typeface="Symbol" panose="05050102010706020507" pitchFamily="18" charset="2"/>
              <a:buNone/>
            </a:pPr>
            <a:r>
              <a:rPr lang="en-US" altLang="en-US"/>
              <a:t>    </a:t>
            </a:r>
            <a:r>
              <a:rPr lang="en-US" altLang="en-US" i="1"/>
              <a:t>Software Configuration Management Plan (SCMP)</a:t>
            </a:r>
            <a:endParaRPr lang="en-US" altLang="en-US"/>
          </a:p>
          <a:p>
            <a:pPr>
              <a:buFont typeface="Symbol" panose="05050102010706020507" pitchFamily="18" charset="2"/>
              <a:buNone/>
            </a:pPr>
            <a:r>
              <a:rPr lang="en-US" altLang="en-US"/>
              <a:t>    which might be extended or revised during the rest of   the project.</a:t>
            </a:r>
          </a:p>
          <a:p>
            <a:pPr>
              <a:buFont typeface="Symbol" panose="05050102010706020507" pitchFamily="18" charset="2"/>
              <a:buNone/>
            </a:pPr>
            <a:endParaRPr lang="en-US" altLang="en-US"/>
          </a:p>
          <a:p>
            <a:r>
              <a:rPr lang="en-US" altLang="en-US"/>
              <a:t>The SCMP can either follow a public standard like the IEEE 828, or an internal (e.g. company specific) standard.</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1028"/>
          <p:cNvSpPr>
            <a:spLocks noGrp="1" noChangeArrowheads="1"/>
          </p:cNvSpPr>
          <p:nvPr>
            <p:ph type="title"/>
          </p:nvPr>
        </p:nvSpPr>
        <p:spPr/>
        <p:txBody>
          <a:bodyPr/>
          <a:lstStyle/>
          <a:p>
            <a:r>
              <a:rPr lang="en-US" altLang="en-US"/>
              <a:t>The Software Configuration Management Plan</a:t>
            </a:r>
          </a:p>
        </p:txBody>
      </p:sp>
      <p:sp>
        <p:nvSpPr>
          <p:cNvPr id="199685" name="Rectangle 1029"/>
          <p:cNvSpPr>
            <a:spLocks noGrp="1" noChangeArrowheads="1"/>
          </p:cNvSpPr>
          <p:nvPr>
            <p:ph type="body" idx="1"/>
          </p:nvPr>
        </p:nvSpPr>
        <p:spPr/>
        <p:txBody>
          <a:bodyPr/>
          <a:lstStyle/>
          <a:p>
            <a:r>
              <a:rPr lang="en-US" altLang="en-US"/>
              <a:t>Defines the </a:t>
            </a:r>
            <a:r>
              <a:rPr lang="en-US" altLang="en-US" i="1"/>
              <a:t>types of documents</a:t>
            </a:r>
            <a:r>
              <a:rPr lang="en-US" altLang="en-US"/>
              <a:t> to be managed and a document naming scheme.</a:t>
            </a:r>
          </a:p>
          <a:p>
            <a:r>
              <a:rPr lang="en-US" altLang="en-US"/>
              <a:t>Defines </a:t>
            </a:r>
            <a:r>
              <a:rPr lang="en-US" altLang="en-US" i="1"/>
              <a:t>who takes responsibility</a:t>
            </a:r>
            <a:r>
              <a:rPr lang="en-US" altLang="en-US"/>
              <a:t> for the CM procedures and creation of baselines.</a:t>
            </a:r>
          </a:p>
          <a:p>
            <a:r>
              <a:rPr lang="en-US" altLang="en-US"/>
              <a:t>Defines </a:t>
            </a:r>
            <a:r>
              <a:rPr lang="en-US" altLang="en-US" i="1"/>
              <a:t>policies for change</a:t>
            </a:r>
            <a:r>
              <a:rPr lang="en-US" altLang="en-US"/>
              <a:t> control and version management.</a:t>
            </a:r>
          </a:p>
          <a:p>
            <a:r>
              <a:rPr lang="en-US" altLang="en-US"/>
              <a:t>Describes the </a:t>
            </a:r>
            <a:r>
              <a:rPr lang="en-US" altLang="en-US" i="1"/>
              <a:t>tools</a:t>
            </a:r>
            <a:r>
              <a:rPr lang="en-US" altLang="en-US"/>
              <a:t> which should be used to assist the CM process and any limitations on their use.</a:t>
            </a:r>
          </a:p>
          <a:p>
            <a:r>
              <a:rPr lang="en-US" altLang="en-US"/>
              <a:t>Defines the </a:t>
            </a:r>
            <a:r>
              <a:rPr lang="en-US" altLang="en-US" i="1"/>
              <a:t>configuration management database</a:t>
            </a:r>
            <a:r>
              <a:rPr lang="en-US" altLang="en-US"/>
              <a:t> used to record configuration information.</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noFill/>
          <a:ln/>
        </p:spPr>
        <p:txBody>
          <a:bodyPr/>
          <a:lstStyle/>
          <a:p>
            <a:r>
              <a:rPr lang="en-US" altLang="en-US"/>
              <a:t>Outline of a Software Configuration Management Plan (SCMP, IEEE 828-1990)</a:t>
            </a:r>
          </a:p>
        </p:txBody>
      </p:sp>
      <p:sp>
        <p:nvSpPr>
          <p:cNvPr id="162819" name="Rectangle 3"/>
          <p:cNvSpPr>
            <a:spLocks noGrp="1" noChangeArrowheads="1"/>
          </p:cNvSpPr>
          <p:nvPr>
            <p:ph type="body" sz="half" idx="1"/>
          </p:nvPr>
        </p:nvSpPr>
        <p:spPr>
          <a:xfrm>
            <a:off x="385763" y="1295400"/>
            <a:ext cx="4386262" cy="4921250"/>
          </a:xfrm>
          <a:noFill/>
          <a:ln/>
        </p:spPr>
        <p:txBody>
          <a:bodyPr/>
          <a:lstStyle/>
          <a:p>
            <a:pPr>
              <a:buFont typeface="Symbol" panose="05050102010706020507" pitchFamily="18" charset="2"/>
              <a:buNone/>
            </a:pPr>
            <a:r>
              <a:rPr lang="en-US" altLang="en-US" sz="2000"/>
              <a:t>1. Introduction</a:t>
            </a:r>
          </a:p>
          <a:p>
            <a:pPr lvl="1"/>
            <a:r>
              <a:rPr lang="en-US" altLang="en-US" sz="1800"/>
              <a:t>Describes purpose, scope of application, key terms and references</a:t>
            </a:r>
          </a:p>
          <a:p>
            <a:pPr>
              <a:buFont typeface="Symbol" panose="05050102010706020507" pitchFamily="18" charset="2"/>
              <a:buNone/>
            </a:pPr>
            <a:r>
              <a:rPr lang="en-US" altLang="en-US" sz="2000"/>
              <a:t>2. Management (WHO?) </a:t>
            </a:r>
          </a:p>
          <a:p>
            <a:pPr lvl="1"/>
            <a:r>
              <a:rPr lang="en-US" altLang="en-US" sz="1800"/>
              <a:t>Identifies the responsibilities and authorities for accomplishing the planned configuration management activities</a:t>
            </a:r>
          </a:p>
          <a:p>
            <a:pPr>
              <a:buFont typeface="Symbol" panose="05050102010706020507" pitchFamily="18" charset="2"/>
              <a:buNone/>
            </a:pPr>
            <a:r>
              <a:rPr lang="en-US" altLang="en-US" sz="2000"/>
              <a:t>3. Activities (WHAT?)</a:t>
            </a:r>
          </a:p>
          <a:p>
            <a:pPr lvl="1"/>
            <a:r>
              <a:rPr lang="en-US" altLang="en-US" sz="1800"/>
              <a:t>Identifies the activities to be performed in applying to the project.</a:t>
            </a:r>
          </a:p>
        </p:txBody>
      </p:sp>
      <p:sp>
        <p:nvSpPr>
          <p:cNvPr id="162820" name="Rectangle 4"/>
          <p:cNvSpPr>
            <a:spLocks noGrp="1" noChangeArrowheads="1"/>
          </p:cNvSpPr>
          <p:nvPr>
            <p:ph type="body" sz="half" idx="2"/>
          </p:nvPr>
        </p:nvSpPr>
        <p:spPr>
          <a:xfrm>
            <a:off x="4938713" y="1295400"/>
            <a:ext cx="4386262" cy="4921250"/>
          </a:xfrm>
          <a:noFill/>
          <a:ln/>
        </p:spPr>
        <p:txBody>
          <a:bodyPr/>
          <a:lstStyle/>
          <a:p>
            <a:pPr>
              <a:buFont typeface="Symbol" panose="05050102010706020507" pitchFamily="18" charset="2"/>
              <a:buNone/>
            </a:pPr>
            <a:r>
              <a:rPr lang="en-US" altLang="en-US" sz="2000"/>
              <a:t>4. Schedule (WHEN?) </a:t>
            </a:r>
          </a:p>
          <a:p>
            <a:pPr lvl="1"/>
            <a:r>
              <a:rPr lang="en-US" altLang="en-US" sz="1800"/>
              <a:t>Establishes the sequence and coordination of the SCM activities with project mile stones.</a:t>
            </a:r>
          </a:p>
          <a:p>
            <a:pPr>
              <a:buFont typeface="Symbol" panose="05050102010706020507" pitchFamily="18" charset="2"/>
              <a:buNone/>
            </a:pPr>
            <a:r>
              <a:rPr lang="en-US" altLang="en-US" sz="2000"/>
              <a:t>5. Resources (HOW?) </a:t>
            </a:r>
          </a:p>
          <a:p>
            <a:pPr lvl="1"/>
            <a:r>
              <a:rPr lang="en-US" altLang="en-US" sz="1800"/>
              <a:t>Identifies tools and techniques required for the implementation of the SCMP</a:t>
            </a:r>
          </a:p>
          <a:p>
            <a:pPr>
              <a:buFont typeface="Symbol" panose="05050102010706020507" pitchFamily="18" charset="2"/>
              <a:buNone/>
            </a:pPr>
            <a:r>
              <a:rPr lang="en-US" altLang="en-US" sz="2000"/>
              <a:t>6. Maintenance</a:t>
            </a:r>
          </a:p>
          <a:p>
            <a:pPr lvl="1"/>
            <a:r>
              <a:rPr lang="en-US" altLang="en-US" sz="1800"/>
              <a:t>Identifies activities and responsibilities on how the SCMP will be kept current during the life-cycle of the project.</a:t>
            </a:r>
          </a:p>
          <a:p>
            <a:pPr lvl="1"/>
            <a:endParaRPr lang="en-US" altLang="en-US" sz="1800"/>
          </a:p>
          <a:p>
            <a:pPr lvl="1"/>
            <a:endParaRPr lang="en-US" altLang="en-US" sz="18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tangle 4"/>
          <p:cNvSpPr>
            <a:spLocks noGrp="1" noChangeArrowheads="1"/>
          </p:cNvSpPr>
          <p:nvPr>
            <p:ph type="title"/>
          </p:nvPr>
        </p:nvSpPr>
        <p:spPr/>
        <p:txBody>
          <a:bodyPr/>
          <a:lstStyle/>
          <a:p>
            <a:r>
              <a:rPr lang="en-US" altLang="en-US"/>
              <a:t>SCMP Section 1: Introduction </a:t>
            </a:r>
          </a:p>
        </p:txBody>
      </p:sp>
      <p:sp>
        <p:nvSpPr>
          <p:cNvPr id="262149" name="Rectangle 5"/>
          <p:cNvSpPr>
            <a:spLocks noGrp="1" noChangeArrowheads="1"/>
          </p:cNvSpPr>
          <p:nvPr>
            <p:ph type="body" idx="1"/>
          </p:nvPr>
        </p:nvSpPr>
        <p:spPr>
          <a:xfrm>
            <a:off x="385763" y="962025"/>
            <a:ext cx="8939212" cy="4921250"/>
          </a:xfrm>
        </p:spPr>
        <p:txBody>
          <a:bodyPr/>
          <a:lstStyle/>
          <a:p>
            <a:pPr>
              <a:lnSpc>
                <a:spcPct val="80000"/>
              </a:lnSpc>
              <a:buFont typeface="Symbol" panose="05050102010706020507" pitchFamily="18" charset="2"/>
              <a:buNone/>
            </a:pPr>
            <a:r>
              <a:rPr lang="en-US" altLang="en-US"/>
              <a:t>1.1 Simplified overview of the configuration management activities.</a:t>
            </a:r>
          </a:p>
          <a:p>
            <a:pPr>
              <a:lnSpc>
                <a:spcPct val="80000"/>
              </a:lnSpc>
              <a:buFont typeface="Symbol" panose="05050102010706020507" pitchFamily="18" charset="2"/>
              <a:buNone/>
            </a:pPr>
            <a:r>
              <a:rPr lang="en-US" altLang="en-US"/>
              <a:t>1.2 Scope:</a:t>
            </a:r>
          </a:p>
          <a:p>
            <a:pPr lvl="1">
              <a:lnSpc>
                <a:spcPct val="80000"/>
              </a:lnSpc>
            </a:pPr>
            <a:r>
              <a:rPr lang="en-US" altLang="en-US"/>
              <a:t>Overview description of the project</a:t>
            </a:r>
          </a:p>
          <a:p>
            <a:pPr lvl="1">
              <a:lnSpc>
                <a:spcPct val="80000"/>
              </a:lnSpc>
            </a:pPr>
            <a:r>
              <a:rPr lang="en-US" altLang="en-US"/>
              <a:t>Identification of the CI(s) to which software configuration management will be applied.</a:t>
            </a:r>
          </a:p>
          <a:p>
            <a:pPr>
              <a:lnSpc>
                <a:spcPct val="80000"/>
              </a:lnSpc>
              <a:buFont typeface="Symbol" panose="05050102010706020507" pitchFamily="18" charset="2"/>
              <a:buNone/>
            </a:pPr>
            <a:r>
              <a:rPr lang="en-US" altLang="en-US"/>
              <a:t>1.3 Identification of other software to be included as part of the SCMP (support software and test software)</a:t>
            </a:r>
          </a:p>
          <a:p>
            <a:pPr>
              <a:lnSpc>
                <a:spcPct val="80000"/>
              </a:lnSpc>
              <a:buFont typeface="Symbol" panose="05050102010706020507" pitchFamily="18" charset="2"/>
              <a:buNone/>
            </a:pPr>
            <a:r>
              <a:rPr lang="en-US" altLang="en-US"/>
              <a:t>1.4 Relationship of SCM to hardware of system configuration management activities</a:t>
            </a:r>
          </a:p>
          <a:p>
            <a:pPr>
              <a:lnSpc>
                <a:spcPct val="80000"/>
              </a:lnSpc>
              <a:buFont typeface="Symbol" panose="05050102010706020507" pitchFamily="18" charset="2"/>
              <a:buNone/>
            </a:pPr>
            <a:r>
              <a:rPr lang="en-US" altLang="en-US"/>
              <a:t>1.5 Degree of formality and depth of control for applying SCM to project.</a:t>
            </a:r>
          </a:p>
          <a:p>
            <a:pPr>
              <a:lnSpc>
                <a:spcPct val="80000"/>
              </a:lnSpc>
              <a:buFont typeface="Symbol" panose="05050102010706020507" pitchFamily="18" charset="2"/>
              <a:buNone/>
            </a:pPr>
            <a:r>
              <a:rPr lang="en-US" altLang="en-US"/>
              <a:t>1.6 Limitations and time constraints for applying SCM to this project</a:t>
            </a:r>
          </a:p>
          <a:p>
            <a:pPr>
              <a:lnSpc>
                <a:spcPct val="80000"/>
              </a:lnSpc>
              <a:buFont typeface="Symbol" panose="05050102010706020507" pitchFamily="18" charset="2"/>
              <a:buNone/>
            </a:pPr>
            <a:r>
              <a:rPr lang="en-US" altLang="en-US"/>
              <a:t>1.7 Assumptions that might have an impact on the cost, schedule and ability to perform defined SCM activities.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Rectangle 4"/>
          <p:cNvSpPr>
            <a:spLocks noGrp="1" noChangeArrowheads="1"/>
          </p:cNvSpPr>
          <p:nvPr>
            <p:ph type="title"/>
          </p:nvPr>
        </p:nvSpPr>
        <p:spPr/>
        <p:txBody>
          <a:bodyPr/>
          <a:lstStyle/>
          <a:p>
            <a:r>
              <a:rPr lang="en-US" altLang="en-US"/>
              <a:t>SCMP Section 2: Management</a:t>
            </a:r>
          </a:p>
        </p:txBody>
      </p:sp>
      <p:sp>
        <p:nvSpPr>
          <p:cNvPr id="263173" name="Rectangle 5"/>
          <p:cNvSpPr>
            <a:spLocks noGrp="1" noChangeArrowheads="1"/>
          </p:cNvSpPr>
          <p:nvPr>
            <p:ph type="body" idx="1"/>
          </p:nvPr>
        </p:nvSpPr>
        <p:spPr>
          <a:xfrm>
            <a:off x="385763" y="914400"/>
            <a:ext cx="8939212" cy="4921250"/>
          </a:xfrm>
        </p:spPr>
        <p:txBody>
          <a:bodyPr/>
          <a:lstStyle/>
          <a:p>
            <a:pPr>
              <a:lnSpc>
                <a:spcPct val="80000"/>
              </a:lnSpc>
              <a:buFont typeface="Symbol" panose="05050102010706020507" pitchFamily="18" charset="2"/>
              <a:buNone/>
            </a:pPr>
            <a:r>
              <a:rPr lang="en-US" altLang="en-US" sz="2000"/>
              <a:t>2.1 Organization</a:t>
            </a:r>
          </a:p>
          <a:p>
            <a:pPr lvl="1">
              <a:lnSpc>
                <a:spcPct val="80000"/>
              </a:lnSpc>
            </a:pPr>
            <a:r>
              <a:rPr lang="en-US" altLang="en-US" sz="1800"/>
              <a:t>Organizational context (technical and managerial) within which the SCM activities are implemented. Identifies</a:t>
            </a:r>
          </a:p>
          <a:p>
            <a:pPr lvl="2">
              <a:lnSpc>
                <a:spcPct val="80000"/>
              </a:lnSpc>
            </a:pPr>
            <a:r>
              <a:rPr lang="en-US" altLang="en-US" sz="1600"/>
              <a:t>All organizational units (client, developers, managers) that participate in an SCM activity</a:t>
            </a:r>
          </a:p>
          <a:p>
            <a:pPr lvl="2">
              <a:lnSpc>
                <a:spcPct val="80000"/>
              </a:lnSpc>
            </a:pPr>
            <a:r>
              <a:rPr lang="en-US" altLang="en-US" sz="1600"/>
              <a:t> Functional roles of these people within the project</a:t>
            </a:r>
          </a:p>
          <a:p>
            <a:pPr lvl="2">
              <a:lnSpc>
                <a:spcPct val="80000"/>
              </a:lnSpc>
            </a:pPr>
            <a:r>
              <a:rPr lang="en-US" altLang="en-US" sz="1600"/>
              <a:t>Relationship between organizational units </a:t>
            </a:r>
          </a:p>
          <a:p>
            <a:pPr>
              <a:lnSpc>
                <a:spcPct val="80000"/>
              </a:lnSpc>
              <a:buFont typeface="Symbol" panose="05050102010706020507" pitchFamily="18" charset="2"/>
              <a:buNone/>
            </a:pPr>
            <a:r>
              <a:rPr lang="en-US" altLang="en-US" sz="2000"/>
              <a:t>2.2. Responsibilities</a:t>
            </a:r>
          </a:p>
          <a:p>
            <a:pPr lvl="1">
              <a:lnSpc>
                <a:spcPct val="80000"/>
              </a:lnSpc>
            </a:pPr>
            <a:r>
              <a:rPr lang="en-US" altLang="en-US" sz="1800"/>
              <a:t>For each SCM activity list the name or job title to perform this activity</a:t>
            </a:r>
          </a:p>
          <a:p>
            <a:pPr lvl="1">
              <a:lnSpc>
                <a:spcPct val="80000"/>
              </a:lnSpc>
            </a:pPr>
            <a:r>
              <a:rPr lang="en-US" altLang="en-US" sz="1800"/>
              <a:t>For each board performing SCM activities, list</a:t>
            </a:r>
          </a:p>
          <a:p>
            <a:pPr lvl="2">
              <a:lnSpc>
                <a:spcPct val="80000"/>
              </a:lnSpc>
            </a:pPr>
            <a:r>
              <a:rPr lang="en-US" altLang="en-US" sz="1600"/>
              <a:t>purpose and objectives</a:t>
            </a:r>
          </a:p>
          <a:p>
            <a:pPr lvl="2">
              <a:lnSpc>
                <a:spcPct val="80000"/>
              </a:lnSpc>
            </a:pPr>
            <a:r>
              <a:rPr lang="en-US" altLang="en-US" sz="1600"/>
              <a:t>membership and affiliations</a:t>
            </a:r>
          </a:p>
          <a:p>
            <a:pPr lvl="2">
              <a:lnSpc>
                <a:spcPct val="80000"/>
              </a:lnSpc>
            </a:pPr>
            <a:r>
              <a:rPr lang="en-US" altLang="en-US" sz="1600"/>
              <a:t>period of effectivity, scope of authority</a:t>
            </a:r>
          </a:p>
          <a:p>
            <a:pPr lvl="2">
              <a:lnSpc>
                <a:spcPct val="80000"/>
              </a:lnSpc>
            </a:pPr>
            <a:r>
              <a:rPr lang="en-US" altLang="en-US" sz="1600"/>
              <a:t>operational procedures</a:t>
            </a:r>
          </a:p>
          <a:p>
            <a:pPr>
              <a:lnSpc>
                <a:spcPct val="80000"/>
              </a:lnSpc>
              <a:buFont typeface="Symbol" panose="05050102010706020507" pitchFamily="18" charset="2"/>
              <a:buNone/>
            </a:pPr>
            <a:r>
              <a:rPr lang="en-US" altLang="en-US" sz="2000"/>
              <a:t>3. Applicable Policies </a:t>
            </a:r>
          </a:p>
          <a:p>
            <a:pPr lvl="1">
              <a:lnSpc>
                <a:spcPct val="80000"/>
              </a:lnSpc>
            </a:pPr>
            <a:r>
              <a:rPr lang="en-US" altLang="en-US" sz="1800"/>
              <a:t>External constraints placed on the SCMP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a:t>SCMP Section 3: Activities</a:t>
            </a:r>
          </a:p>
        </p:txBody>
      </p:sp>
      <p:sp>
        <p:nvSpPr>
          <p:cNvPr id="264195" name="Rectangle 3"/>
          <p:cNvSpPr>
            <a:spLocks noGrp="1" noChangeArrowheads="1"/>
          </p:cNvSpPr>
          <p:nvPr>
            <p:ph type="body" idx="1"/>
          </p:nvPr>
        </p:nvSpPr>
        <p:spPr>
          <a:xfrm>
            <a:off x="384175" y="1295400"/>
            <a:ext cx="8940800" cy="4921250"/>
          </a:xfrm>
        </p:spPr>
        <p:txBody>
          <a:bodyPr/>
          <a:lstStyle/>
          <a:p>
            <a:pPr>
              <a:buFont typeface="Symbol" panose="05050102010706020507" pitchFamily="18" charset="2"/>
              <a:buNone/>
            </a:pPr>
            <a:r>
              <a:rPr lang="en-US" altLang="en-US"/>
              <a:t>3.1 Configuration Identification</a:t>
            </a:r>
          </a:p>
          <a:p>
            <a:pPr>
              <a:buFont typeface="Symbol" panose="05050102010706020507" pitchFamily="18" charset="2"/>
              <a:buNone/>
            </a:pPr>
            <a:r>
              <a:rPr lang="en-US" altLang="en-US"/>
              <a:t>3.2 Configuration Control</a:t>
            </a:r>
          </a:p>
          <a:p>
            <a:pPr>
              <a:buFont typeface="Symbol" panose="05050102010706020507" pitchFamily="18" charset="2"/>
              <a:buNone/>
            </a:pPr>
            <a:r>
              <a:rPr lang="en-US" altLang="en-US"/>
              <a:t>3.3 Configuration Status Accounting</a:t>
            </a:r>
          </a:p>
          <a:p>
            <a:pPr>
              <a:buFont typeface="Symbol" panose="05050102010706020507" pitchFamily="18" charset="2"/>
              <a:buNone/>
            </a:pPr>
            <a:r>
              <a:rPr lang="en-US" altLang="en-US"/>
              <a:t>3.4 Configuration Audits and Reviews</a:t>
            </a:r>
          </a:p>
          <a:p>
            <a:pPr>
              <a:buFont typeface="Symbol" panose="05050102010706020507" pitchFamily="18" charset="2"/>
              <a:buNone/>
            </a:pPr>
            <a:r>
              <a:rPr lang="en-US" altLang="en-US"/>
              <a:t>3.5 Interface Control</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lstStyle/>
          <a:p>
            <a:r>
              <a:rPr lang="en-US" altLang="en-US"/>
              <a:t>What is Software Configuration Management?</a:t>
            </a:r>
          </a:p>
        </p:txBody>
      </p:sp>
      <p:sp>
        <p:nvSpPr>
          <p:cNvPr id="57349" name="Rectangle 5"/>
          <p:cNvSpPr>
            <a:spLocks noGrp="1" noChangeArrowheads="1"/>
          </p:cNvSpPr>
          <p:nvPr>
            <p:ph type="body" idx="1"/>
          </p:nvPr>
        </p:nvSpPr>
        <p:spPr/>
        <p:txBody>
          <a:bodyPr/>
          <a:lstStyle/>
          <a:p>
            <a:r>
              <a:rPr lang="en-US" altLang="en-US"/>
              <a:t>Definition: </a:t>
            </a:r>
          </a:p>
          <a:p>
            <a:pPr lvl="1"/>
            <a:r>
              <a:rPr lang="en-US" altLang="en-US"/>
              <a:t>A set of management disciplines within the software engineering process to develop a baseline.</a:t>
            </a:r>
          </a:p>
          <a:p>
            <a:endParaRPr lang="en-US" altLang="en-US"/>
          </a:p>
          <a:p>
            <a:r>
              <a:rPr lang="en-US" altLang="en-US"/>
              <a:t>Description:</a:t>
            </a:r>
          </a:p>
          <a:p>
            <a:pPr lvl="1"/>
            <a:r>
              <a:rPr lang="en-US" altLang="en-US"/>
              <a:t>Software Configuration Management encompasses the disciplines and techniques of initiating, evaluating and controlling change to software products during and after the software engineering process.</a:t>
            </a:r>
          </a:p>
          <a:p>
            <a:endParaRPr lang="en-US" altLang="en-US"/>
          </a:p>
          <a:p>
            <a:r>
              <a:rPr lang="en-US" altLang="en-US"/>
              <a:t>Standards (approved by ANSI)</a:t>
            </a:r>
          </a:p>
          <a:p>
            <a:pPr lvl="1"/>
            <a:r>
              <a:rPr lang="en-US" altLang="en-US"/>
              <a:t>IEEE 828: Software Configuration Management Plans</a:t>
            </a:r>
          </a:p>
          <a:p>
            <a:pPr lvl="1"/>
            <a:r>
              <a:rPr lang="en-US" altLang="en-US"/>
              <a:t>IEEE 1042: Guide to Software Configuration Management</a:t>
            </a:r>
          </a:p>
          <a:p>
            <a:pPr lvl="1"/>
            <a:endParaRPr lang="en-US" altLang="en-US"/>
          </a:p>
        </p:txBody>
      </p:sp>
      <p:sp>
        <p:nvSpPr>
          <p:cNvPr id="57350" name="AutoShape 6">
            <a:hlinkClick r:id="rId2" action="ppaction://hlinksldjump"/>
          </p:cNvPr>
          <p:cNvSpPr>
            <a:spLocks noChangeArrowheads="1"/>
          </p:cNvSpPr>
          <p:nvPr/>
        </p:nvSpPr>
        <p:spPr bwMode="auto">
          <a:xfrm>
            <a:off x="6808788" y="2438400"/>
            <a:ext cx="2474912" cy="838200"/>
          </a:xfrm>
          <a:prstGeom prst="cloudCallout">
            <a:avLst>
              <a:gd name="adj1" fmla="val -67639"/>
              <a:gd name="adj2" fmla="val -50949"/>
            </a:avLst>
          </a:prstGeom>
          <a:solidFill>
            <a:srgbClr val="FFCCCC"/>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panose="02020603050405020304" pitchFamily="18" charset="0"/>
              </a:rPr>
              <a:t>Forward Definition!</a:t>
            </a:r>
            <a:endParaRPr lang="en-US" altLang="en-US" sz="1800">
              <a:latin typeface="Times"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en-US"/>
              <a:t>3.2 Configuration Control</a:t>
            </a:r>
          </a:p>
        </p:txBody>
      </p:sp>
      <p:sp>
        <p:nvSpPr>
          <p:cNvPr id="265219" name="Rectangle 3"/>
          <p:cNvSpPr>
            <a:spLocks noGrp="1" noChangeArrowheads="1"/>
          </p:cNvSpPr>
          <p:nvPr>
            <p:ph type="body" idx="1"/>
          </p:nvPr>
        </p:nvSpPr>
        <p:spPr>
          <a:xfrm>
            <a:off x="384175" y="1295400"/>
            <a:ext cx="8940800" cy="4921250"/>
          </a:xfrm>
        </p:spPr>
        <p:txBody>
          <a:bodyPr/>
          <a:lstStyle/>
          <a:p>
            <a:pPr>
              <a:buFont typeface="Symbol" panose="05050102010706020507" pitchFamily="18" charset="2"/>
              <a:buNone/>
            </a:pPr>
            <a:r>
              <a:rPr lang="en-US" altLang="en-US"/>
              <a:t>Defines the following steps</a:t>
            </a:r>
          </a:p>
          <a:p>
            <a:pPr lvl="1">
              <a:buFont typeface="Wingdings" panose="05000000000000000000" pitchFamily="2" charset="2"/>
              <a:buNone/>
            </a:pPr>
            <a:r>
              <a:rPr lang="en-US" altLang="en-US"/>
              <a:t>3.2.1 How to identify the need for a change (layout of change request form)</a:t>
            </a:r>
          </a:p>
          <a:p>
            <a:pPr lvl="1">
              <a:buFont typeface="Wingdings" panose="05000000000000000000" pitchFamily="2" charset="2"/>
              <a:buNone/>
            </a:pPr>
            <a:r>
              <a:rPr lang="en-US" altLang="en-US"/>
              <a:t>3.2.2 Analysis and evaluation of a change request</a:t>
            </a:r>
          </a:p>
          <a:p>
            <a:pPr lvl="1">
              <a:buFont typeface="Wingdings" panose="05000000000000000000" pitchFamily="2" charset="2"/>
              <a:buNone/>
            </a:pPr>
            <a:r>
              <a:rPr lang="en-US" altLang="en-US"/>
              <a:t>3.2.3 Approval or disapproval of a request</a:t>
            </a:r>
          </a:p>
          <a:p>
            <a:pPr lvl="1">
              <a:buFont typeface="Wingdings" panose="05000000000000000000" pitchFamily="2" charset="2"/>
              <a:buNone/>
            </a:pPr>
            <a:r>
              <a:rPr lang="en-US" altLang="en-US"/>
              <a:t>3.2.4 Verification, implementation and release of a change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Rectangle 4"/>
          <p:cNvSpPr>
            <a:spLocks noGrp="1" noChangeArrowheads="1"/>
          </p:cNvSpPr>
          <p:nvPr>
            <p:ph type="title"/>
          </p:nvPr>
        </p:nvSpPr>
        <p:spPr/>
        <p:txBody>
          <a:bodyPr/>
          <a:lstStyle/>
          <a:p>
            <a:r>
              <a:rPr lang="en-US" altLang="en-US"/>
              <a:t>3.2.1 Change Request</a:t>
            </a:r>
          </a:p>
        </p:txBody>
      </p:sp>
      <p:sp>
        <p:nvSpPr>
          <p:cNvPr id="266245" name="Rectangle 5"/>
          <p:cNvSpPr>
            <a:spLocks noGrp="1" noChangeArrowheads="1"/>
          </p:cNvSpPr>
          <p:nvPr>
            <p:ph type="body" idx="1"/>
          </p:nvPr>
        </p:nvSpPr>
        <p:spPr/>
        <p:txBody>
          <a:bodyPr/>
          <a:lstStyle/>
          <a:p>
            <a:r>
              <a:rPr lang="en-US" altLang="en-US"/>
              <a:t>Specifies the procedures for requesting a change to a baselined CI and the information to be documented:</a:t>
            </a:r>
          </a:p>
          <a:p>
            <a:pPr lvl="1"/>
            <a:r>
              <a:rPr lang="en-US" altLang="en-US"/>
              <a:t>Name(s) and version(s) of the CI(s) where the problem appears</a:t>
            </a:r>
          </a:p>
          <a:p>
            <a:pPr lvl="1"/>
            <a:r>
              <a:rPr lang="en-US" altLang="en-US"/>
              <a:t>Originator’s name and address</a:t>
            </a:r>
          </a:p>
          <a:p>
            <a:pPr lvl="1"/>
            <a:r>
              <a:rPr lang="en-US" altLang="en-US"/>
              <a:t>Date of request</a:t>
            </a:r>
          </a:p>
          <a:p>
            <a:pPr lvl="1"/>
            <a:r>
              <a:rPr lang="en-US" altLang="en-US"/>
              <a:t>Indication of urgency</a:t>
            </a:r>
          </a:p>
          <a:p>
            <a:pPr lvl="1"/>
            <a:r>
              <a:rPr lang="en-US" altLang="en-US"/>
              <a:t>The need for the change</a:t>
            </a:r>
          </a:p>
          <a:p>
            <a:pPr lvl="1"/>
            <a:r>
              <a:rPr lang="en-US" altLang="en-US"/>
              <a:t>Description of the requested change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en-US"/>
              <a:t>3.2.2 Evaluation of a Change</a:t>
            </a:r>
          </a:p>
        </p:txBody>
      </p:sp>
      <p:sp>
        <p:nvSpPr>
          <p:cNvPr id="267267" name="Rectangle 3"/>
          <p:cNvSpPr>
            <a:spLocks noGrp="1" noChangeArrowheads="1"/>
          </p:cNvSpPr>
          <p:nvPr>
            <p:ph type="body" idx="1"/>
          </p:nvPr>
        </p:nvSpPr>
        <p:spPr>
          <a:xfrm>
            <a:off x="384175" y="1295400"/>
            <a:ext cx="8940800" cy="4921250"/>
          </a:xfrm>
        </p:spPr>
        <p:txBody>
          <a:bodyPr/>
          <a:lstStyle/>
          <a:p>
            <a:r>
              <a:rPr lang="en-US" altLang="en-US"/>
              <a:t>Specifies the analysis required to determine the impact of proposed changes and the procedure for reviewing the results of the analysis.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ChangeArrowheads="1"/>
          </p:cNvSpPr>
          <p:nvPr>
            <p:ph type="title"/>
          </p:nvPr>
        </p:nvSpPr>
        <p:spPr/>
        <p:txBody>
          <a:bodyPr/>
          <a:lstStyle/>
          <a:p>
            <a:r>
              <a:rPr lang="en-US" altLang="en-US"/>
              <a:t>3.2.3 Change Approval or Disapproval</a:t>
            </a:r>
          </a:p>
        </p:txBody>
      </p:sp>
      <p:sp>
        <p:nvSpPr>
          <p:cNvPr id="269317" name="Rectangle 5"/>
          <p:cNvSpPr>
            <a:spLocks noGrp="1" noChangeArrowheads="1"/>
          </p:cNvSpPr>
          <p:nvPr>
            <p:ph type="body" idx="1"/>
          </p:nvPr>
        </p:nvSpPr>
        <p:spPr/>
        <p:txBody>
          <a:bodyPr/>
          <a:lstStyle/>
          <a:p>
            <a:r>
              <a:rPr lang="en-US" altLang="en-US"/>
              <a:t>This section of the SCMP describes the organiztion of the configuration control board (CCB).</a:t>
            </a:r>
          </a:p>
          <a:p>
            <a:r>
              <a:rPr lang="en-US" altLang="en-US"/>
              <a:t>Configuration Control Board (CCB)</a:t>
            </a:r>
          </a:p>
          <a:p>
            <a:pPr lvl="1"/>
            <a:r>
              <a:rPr lang="en-US" altLang="en-US"/>
              <a:t>Can be an individual or a group.</a:t>
            </a:r>
          </a:p>
          <a:p>
            <a:pPr lvl="1"/>
            <a:r>
              <a:rPr lang="en-US" altLang="en-US"/>
              <a:t>Multiple levels of CCBs are also possible, depending on the complexity of the project</a:t>
            </a:r>
          </a:p>
          <a:p>
            <a:r>
              <a:rPr lang="en-US" altLang="en-US"/>
              <a:t>Multiple levels of CCBs may be specified. </a:t>
            </a:r>
          </a:p>
          <a:p>
            <a:pPr lvl="1"/>
            <a:r>
              <a:rPr lang="en-US" altLang="en-US"/>
              <a:t>In small development efforts one CCB level is sufficient.</a:t>
            </a:r>
          </a:p>
          <a:p>
            <a:r>
              <a:rPr lang="en-US" altLang="en-US"/>
              <a:t>This section of the SCMP also indicates the level of authority of the CCB and its responsibility.</a:t>
            </a:r>
          </a:p>
          <a:p>
            <a:pPr lvl="1"/>
            <a:r>
              <a:rPr lang="en-US" altLang="en-US"/>
              <a:t> In particular, the SCMP must specify when the CCB is invoked.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ChangeArrowheads="1"/>
          </p:cNvSpPr>
          <p:nvPr>
            <p:ph type="title"/>
          </p:nvPr>
        </p:nvSpPr>
        <p:spPr/>
        <p:txBody>
          <a:bodyPr/>
          <a:lstStyle/>
          <a:p>
            <a:r>
              <a:rPr lang="en-US" altLang="en-US"/>
              <a:t>3.2.4 Implementing Change</a:t>
            </a:r>
          </a:p>
        </p:txBody>
      </p:sp>
      <p:sp>
        <p:nvSpPr>
          <p:cNvPr id="270341" name="Rectangle 5"/>
          <p:cNvSpPr>
            <a:spLocks noGrp="1" noChangeArrowheads="1"/>
          </p:cNvSpPr>
          <p:nvPr>
            <p:ph type="body" idx="1"/>
          </p:nvPr>
        </p:nvSpPr>
        <p:spPr>
          <a:xfrm>
            <a:off x="354013" y="1025525"/>
            <a:ext cx="8939212" cy="4921250"/>
          </a:xfrm>
        </p:spPr>
        <p:txBody>
          <a:bodyPr/>
          <a:lstStyle/>
          <a:p>
            <a:pPr>
              <a:lnSpc>
                <a:spcPct val="80000"/>
              </a:lnSpc>
            </a:pPr>
            <a:r>
              <a:rPr lang="en-US" altLang="en-US"/>
              <a:t>This section of the SCMP specifies the activities for verifying and implementing an approved change. </a:t>
            </a:r>
          </a:p>
          <a:p>
            <a:pPr>
              <a:lnSpc>
                <a:spcPct val="80000"/>
              </a:lnSpc>
            </a:pPr>
            <a:r>
              <a:rPr lang="en-US" altLang="en-US"/>
              <a:t>A completed change request must contain the following information:</a:t>
            </a:r>
          </a:p>
          <a:p>
            <a:pPr lvl="1">
              <a:lnSpc>
                <a:spcPct val="80000"/>
              </a:lnSpc>
            </a:pPr>
            <a:r>
              <a:rPr lang="en-US" altLang="en-US"/>
              <a:t>The original change request(s)</a:t>
            </a:r>
          </a:p>
          <a:p>
            <a:pPr lvl="1">
              <a:lnSpc>
                <a:spcPct val="80000"/>
              </a:lnSpc>
            </a:pPr>
            <a:r>
              <a:rPr lang="en-US" altLang="en-US"/>
              <a:t>The names and versions of the affected configuration items</a:t>
            </a:r>
          </a:p>
          <a:p>
            <a:pPr lvl="1">
              <a:lnSpc>
                <a:spcPct val="80000"/>
              </a:lnSpc>
            </a:pPr>
            <a:r>
              <a:rPr lang="en-US" altLang="en-US"/>
              <a:t>Verification date and responsible party</a:t>
            </a:r>
          </a:p>
          <a:p>
            <a:pPr lvl="1">
              <a:lnSpc>
                <a:spcPct val="80000"/>
              </a:lnSpc>
            </a:pPr>
            <a:r>
              <a:rPr lang="en-US" altLang="en-US"/>
              <a:t>Identifier of the new version</a:t>
            </a:r>
          </a:p>
          <a:p>
            <a:pPr lvl="1">
              <a:lnSpc>
                <a:spcPct val="80000"/>
              </a:lnSpc>
            </a:pPr>
            <a:r>
              <a:rPr lang="en-US" altLang="en-US"/>
              <a:t>Release or installation date and responsible party</a:t>
            </a:r>
          </a:p>
          <a:p>
            <a:pPr>
              <a:lnSpc>
                <a:spcPct val="80000"/>
              </a:lnSpc>
            </a:pPr>
            <a:r>
              <a:rPr lang="en-US" altLang="en-US"/>
              <a:t>This section must also specify activities for </a:t>
            </a:r>
          </a:p>
          <a:p>
            <a:pPr lvl="1">
              <a:lnSpc>
                <a:spcPct val="80000"/>
              </a:lnSpc>
            </a:pPr>
            <a:r>
              <a:rPr lang="en-US" altLang="en-US"/>
              <a:t>Archiving completed change requests</a:t>
            </a:r>
          </a:p>
          <a:p>
            <a:pPr lvl="1">
              <a:lnSpc>
                <a:spcPct val="80000"/>
              </a:lnSpc>
            </a:pPr>
            <a:r>
              <a:rPr lang="en-US" altLang="en-US"/>
              <a:t>Planning and control of releases</a:t>
            </a:r>
          </a:p>
          <a:p>
            <a:pPr lvl="1">
              <a:lnSpc>
                <a:spcPct val="80000"/>
              </a:lnSpc>
            </a:pPr>
            <a:r>
              <a:rPr lang="en-US" altLang="en-US"/>
              <a:t>How to coordinate multiple changes</a:t>
            </a:r>
          </a:p>
          <a:p>
            <a:pPr lvl="1">
              <a:lnSpc>
                <a:spcPct val="80000"/>
              </a:lnSpc>
            </a:pPr>
            <a:r>
              <a:rPr lang="en-US" altLang="en-US"/>
              <a:t>How to add new CIs to the configuration</a:t>
            </a:r>
          </a:p>
          <a:p>
            <a:pPr lvl="1">
              <a:lnSpc>
                <a:spcPct val="80000"/>
              </a:lnSpc>
            </a:pPr>
            <a:r>
              <a:rPr lang="en-US" altLang="en-US"/>
              <a:t>How to deliver a new baseline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Grp="1" noChangeArrowheads="1"/>
          </p:cNvSpPr>
          <p:nvPr>
            <p:ph type="title"/>
          </p:nvPr>
        </p:nvSpPr>
        <p:spPr/>
        <p:txBody>
          <a:bodyPr/>
          <a:lstStyle/>
          <a:p>
            <a:r>
              <a:rPr lang="en-US" altLang="en-US"/>
              <a:t>3.3 Configuration Status Accounting</a:t>
            </a:r>
          </a:p>
        </p:txBody>
      </p:sp>
      <p:sp>
        <p:nvSpPr>
          <p:cNvPr id="271365" name="Rectangle 5"/>
          <p:cNvSpPr>
            <a:spLocks noGrp="1" noChangeArrowheads="1"/>
          </p:cNvSpPr>
          <p:nvPr>
            <p:ph type="body" idx="1"/>
          </p:nvPr>
        </p:nvSpPr>
        <p:spPr>
          <a:xfrm>
            <a:off x="385763" y="1295400"/>
            <a:ext cx="8304212" cy="4921250"/>
          </a:xfrm>
        </p:spPr>
        <p:txBody>
          <a:bodyPr/>
          <a:lstStyle/>
          <a:p>
            <a:r>
              <a:rPr lang="en-US" altLang="en-US"/>
              <a:t>This section of the SCMP must contain the following sections</a:t>
            </a:r>
          </a:p>
          <a:p>
            <a:pPr lvl="1"/>
            <a:r>
              <a:rPr lang="en-US" altLang="en-US"/>
              <a:t>What elements are to be tracked and reported for baselines and changes?</a:t>
            </a:r>
          </a:p>
          <a:p>
            <a:pPr lvl="1"/>
            <a:r>
              <a:rPr lang="en-US" altLang="en-US"/>
              <a:t>What types of status accounting reports are to be generated? What is their frequency?</a:t>
            </a:r>
          </a:p>
          <a:p>
            <a:pPr lvl="1"/>
            <a:r>
              <a:rPr lang="en-US" altLang="en-US"/>
              <a:t>How is information to be collected, stored and reported?</a:t>
            </a:r>
          </a:p>
          <a:p>
            <a:pPr lvl="1"/>
            <a:r>
              <a:rPr lang="en-US" altLang="en-US"/>
              <a:t>How is access to the configuration management status data controlled?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1026"/>
          <p:cNvSpPr>
            <a:spLocks noGrp="1" noChangeArrowheads="1"/>
          </p:cNvSpPr>
          <p:nvPr>
            <p:ph type="title"/>
          </p:nvPr>
        </p:nvSpPr>
        <p:spPr/>
        <p:txBody>
          <a:bodyPr/>
          <a:lstStyle/>
          <a:p>
            <a:r>
              <a:rPr lang="en-US" altLang="en-US"/>
              <a:t>3.4 Configuration Audits and Reviews</a:t>
            </a:r>
          </a:p>
        </p:txBody>
      </p:sp>
      <p:sp>
        <p:nvSpPr>
          <p:cNvPr id="272387" name="Rectangle 1027"/>
          <p:cNvSpPr>
            <a:spLocks noGrp="1" noChangeArrowheads="1"/>
          </p:cNvSpPr>
          <p:nvPr>
            <p:ph type="body" idx="1"/>
          </p:nvPr>
        </p:nvSpPr>
        <p:spPr>
          <a:xfrm>
            <a:off x="384175" y="1295400"/>
            <a:ext cx="8940800" cy="4921250"/>
          </a:xfrm>
        </p:spPr>
        <p:txBody>
          <a:bodyPr/>
          <a:lstStyle/>
          <a:p>
            <a:pPr>
              <a:lnSpc>
                <a:spcPct val="80000"/>
              </a:lnSpc>
            </a:pPr>
            <a:r>
              <a:rPr lang="en-US" altLang="en-US"/>
              <a:t>This section of the SCMP identifies audits and reviews for the project.</a:t>
            </a:r>
          </a:p>
          <a:p>
            <a:pPr lvl="1">
              <a:lnSpc>
                <a:spcPct val="80000"/>
              </a:lnSpc>
            </a:pPr>
            <a:r>
              <a:rPr lang="en-US" altLang="en-US"/>
              <a:t>An audit determines for each Configuration Item if it has the required physical and functional characteristics.</a:t>
            </a:r>
          </a:p>
          <a:p>
            <a:pPr lvl="1">
              <a:lnSpc>
                <a:spcPct val="80000"/>
              </a:lnSpc>
            </a:pPr>
            <a:r>
              <a:rPr lang="en-US" altLang="en-US"/>
              <a:t>A review is a management tool for establishing a baseline.</a:t>
            </a:r>
          </a:p>
          <a:p>
            <a:pPr>
              <a:lnSpc>
                <a:spcPct val="80000"/>
              </a:lnSpc>
            </a:pPr>
            <a:r>
              <a:rPr lang="en-US" altLang="en-US"/>
              <a:t>For each audit or review the plan has to define:</a:t>
            </a:r>
          </a:p>
          <a:p>
            <a:pPr lvl="1">
              <a:lnSpc>
                <a:spcPct val="80000"/>
              </a:lnSpc>
            </a:pPr>
            <a:r>
              <a:rPr lang="en-US" altLang="en-US"/>
              <a:t>Objective</a:t>
            </a:r>
          </a:p>
          <a:p>
            <a:pPr lvl="1">
              <a:lnSpc>
                <a:spcPct val="80000"/>
              </a:lnSpc>
            </a:pPr>
            <a:r>
              <a:rPr lang="en-US" altLang="en-US"/>
              <a:t>The Configuration Items under review </a:t>
            </a:r>
          </a:p>
          <a:p>
            <a:pPr lvl="1">
              <a:lnSpc>
                <a:spcPct val="80000"/>
              </a:lnSpc>
            </a:pPr>
            <a:r>
              <a:rPr lang="en-US" altLang="en-US"/>
              <a:t>The schedule for the review</a:t>
            </a:r>
          </a:p>
          <a:p>
            <a:pPr lvl="1">
              <a:lnSpc>
                <a:spcPct val="80000"/>
              </a:lnSpc>
            </a:pPr>
            <a:r>
              <a:rPr lang="en-US" altLang="en-US"/>
              <a:t>Procedures for conducting the review</a:t>
            </a:r>
          </a:p>
          <a:p>
            <a:pPr lvl="1">
              <a:lnSpc>
                <a:spcPct val="80000"/>
              </a:lnSpc>
            </a:pPr>
            <a:r>
              <a:rPr lang="en-US" altLang="en-US"/>
              <a:t>Participants by job title</a:t>
            </a:r>
          </a:p>
          <a:p>
            <a:pPr lvl="1">
              <a:lnSpc>
                <a:spcPct val="80000"/>
              </a:lnSpc>
            </a:pPr>
            <a:r>
              <a:rPr lang="en-US" altLang="en-US"/>
              <a:t>Required documentation</a:t>
            </a:r>
          </a:p>
          <a:p>
            <a:pPr lvl="1">
              <a:lnSpc>
                <a:spcPct val="80000"/>
              </a:lnSpc>
            </a:pPr>
            <a:r>
              <a:rPr lang="en-US" altLang="en-US"/>
              <a:t>Procedure for recording deficiencies and how to correct them</a:t>
            </a:r>
          </a:p>
          <a:p>
            <a:pPr lvl="1">
              <a:lnSpc>
                <a:spcPct val="80000"/>
              </a:lnSpc>
            </a:pPr>
            <a:r>
              <a:rPr lang="en-US" altLang="en-US"/>
              <a:t>Approval criteria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title"/>
          </p:nvPr>
        </p:nvSpPr>
        <p:spPr/>
        <p:txBody>
          <a:bodyPr/>
          <a:lstStyle/>
          <a:p>
            <a:r>
              <a:rPr lang="en-US" altLang="en-US"/>
              <a:t>Tasks for the Configuration Managers (Summary)</a:t>
            </a:r>
          </a:p>
        </p:txBody>
      </p:sp>
      <p:sp>
        <p:nvSpPr>
          <p:cNvPr id="243716" name="Rectangle 4"/>
          <p:cNvSpPr>
            <a:spLocks noChangeArrowheads="1"/>
          </p:cNvSpPr>
          <p:nvPr/>
        </p:nvSpPr>
        <p:spPr bwMode="auto">
          <a:xfrm>
            <a:off x="1884363" y="1981200"/>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Define configuration items</a:t>
            </a:r>
          </a:p>
        </p:txBody>
      </p:sp>
      <p:sp>
        <p:nvSpPr>
          <p:cNvPr id="243717" name="Rectangle 5"/>
          <p:cNvSpPr>
            <a:spLocks noChangeArrowheads="1"/>
          </p:cNvSpPr>
          <p:nvPr/>
        </p:nvSpPr>
        <p:spPr bwMode="auto">
          <a:xfrm>
            <a:off x="1884363" y="3052763"/>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Define promote /release policies</a:t>
            </a:r>
            <a:endParaRPr lang="en-US" altLang="en-US" sz="1800">
              <a:latin typeface="Times" panose="02020603050405020304" pitchFamily="18" charset="0"/>
            </a:endParaRPr>
          </a:p>
        </p:txBody>
      </p:sp>
      <p:sp>
        <p:nvSpPr>
          <p:cNvPr id="243718" name="Rectangle 6"/>
          <p:cNvSpPr>
            <a:spLocks noChangeArrowheads="1"/>
          </p:cNvSpPr>
          <p:nvPr/>
        </p:nvSpPr>
        <p:spPr bwMode="auto">
          <a:xfrm>
            <a:off x="1884363" y="4102100"/>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Define activities and responsibilities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18"/>
                                        </p:tgtEl>
                                        <p:attrNameLst>
                                          <p:attrName>style.visibility</p:attrName>
                                        </p:attrNameLst>
                                      </p:cBhvr>
                                      <p:to>
                                        <p:strVal val="visible"/>
                                      </p:to>
                                    </p:set>
                                    <p:anim calcmode="lin" valueType="num">
                                      <p:cBhvr additive="base">
                                        <p:cTn id="7" dur="500" fill="hold"/>
                                        <p:tgtEl>
                                          <p:spTgt spid="243718"/>
                                        </p:tgtEl>
                                        <p:attrNameLst>
                                          <p:attrName>ppt_x</p:attrName>
                                        </p:attrNameLst>
                                      </p:cBhvr>
                                      <p:tavLst>
                                        <p:tav tm="0">
                                          <p:val>
                                            <p:strVal val="#ppt_x"/>
                                          </p:val>
                                        </p:tav>
                                        <p:tav tm="100000">
                                          <p:val>
                                            <p:strVal val="#ppt_x"/>
                                          </p:val>
                                        </p:tav>
                                      </p:tavLst>
                                    </p:anim>
                                    <p:anim calcmode="lin" valueType="num">
                                      <p:cBhvr additive="base">
                                        <p:cTn id="8" dur="500" fill="hold"/>
                                        <p:tgtEl>
                                          <p:spTgt spid="2437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Rectangle 1028"/>
          <p:cNvSpPr>
            <a:spLocks noGrp="1" noChangeArrowheads="1"/>
          </p:cNvSpPr>
          <p:nvPr>
            <p:ph type="title"/>
          </p:nvPr>
        </p:nvSpPr>
        <p:spPr/>
        <p:txBody>
          <a:bodyPr/>
          <a:lstStyle/>
          <a:p>
            <a:r>
              <a:rPr lang="en-US" altLang="en-US"/>
              <a:t>Form of an SCMP</a:t>
            </a:r>
          </a:p>
        </p:txBody>
      </p:sp>
      <p:sp>
        <p:nvSpPr>
          <p:cNvPr id="280581" name="Rectangle 1029"/>
          <p:cNvSpPr>
            <a:spLocks noGrp="1" noChangeArrowheads="1"/>
          </p:cNvSpPr>
          <p:nvPr>
            <p:ph type="body" idx="1"/>
          </p:nvPr>
        </p:nvSpPr>
        <p:spPr>
          <a:xfrm>
            <a:off x="385763" y="898525"/>
            <a:ext cx="8939212" cy="4921250"/>
          </a:xfrm>
        </p:spPr>
        <p:txBody>
          <a:bodyPr/>
          <a:lstStyle/>
          <a:p>
            <a:r>
              <a:rPr lang="en-US" altLang="en-US" sz="2000"/>
              <a:t>Form: </a:t>
            </a:r>
          </a:p>
          <a:p>
            <a:pPr lvl="1"/>
            <a:r>
              <a:rPr lang="en-US" altLang="en-US" sz="1800"/>
              <a:t>The SCMP can be a separate document or a section embedded in another document, for example in the SPMP,  titled “Software Configuration Management Plan”. </a:t>
            </a:r>
          </a:p>
          <a:p>
            <a:r>
              <a:rPr lang="en-US" altLang="en-US" sz="2000"/>
              <a:t>Minimum information</a:t>
            </a:r>
          </a:p>
          <a:p>
            <a:pPr lvl="1"/>
            <a:r>
              <a:rPr lang="en-US" altLang="en-US" sz="1800"/>
              <a:t>6 Sections: Introduction, Management, Activities, Schedules, Resources and Plan Maintenance</a:t>
            </a:r>
          </a:p>
          <a:p>
            <a:r>
              <a:rPr lang="en-US" altLang="en-US" sz="2000"/>
              <a:t>Consistency Criteria (to be used at a SCMP review meeting):</a:t>
            </a:r>
          </a:p>
          <a:p>
            <a:pPr lvl="1"/>
            <a:r>
              <a:rPr lang="en-US" altLang="en-US" sz="1800"/>
              <a:t>All activities defined in the SCMP (Section 3.1 to 3.6) are assigned to an organizational unit or person.</a:t>
            </a:r>
          </a:p>
          <a:p>
            <a:pPr lvl="1"/>
            <a:r>
              <a:rPr lang="en-US" altLang="en-US" sz="1800"/>
              <a:t>All identified Configuration items (Section 2.1) have defined processes for baseline establishment and change control (Section 3.2) </a:t>
            </a:r>
          </a:p>
          <a:p>
            <a:pPr lvl="1"/>
            <a:r>
              <a:rPr lang="en-US" altLang="en-US" sz="1800"/>
              <a:t>All activities are associated with resources (section 5) to accomplish the activities.</a:t>
            </a:r>
          </a:p>
          <a:p>
            <a:r>
              <a:rPr lang="en-US" altLang="en-US" sz="2000"/>
              <a:t>Such a SCMP can include the following sentence:</a:t>
            </a:r>
          </a:p>
          <a:p>
            <a:pPr lvl="1"/>
            <a:r>
              <a:rPr lang="en-US" altLang="en-US" sz="1800"/>
              <a:t>“This SCM Plan conforms with the requirements of IEEE Std 828-1990.”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1028"/>
          <p:cNvSpPr>
            <a:spLocks noGrp="1" noChangeArrowheads="1"/>
          </p:cNvSpPr>
          <p:nvPr>
            <p:ph type="title"/>
          </p:nvPr>
        </p:nvSpPr>
        <p:spPr/>
        <p:txBody>
          <a:bodyPr/>
          <a:lstStyle/>
          <a:p>
            <a:r>
              <a:rPr lang="en-US" altLang="en-US"/>
              <a:t>Tailoring the SCMP</a:t>
            </a:r>
          </a:p>
        </p:txBody>
      </p:sp>
      <p:sp>
        <p:nvSpPr>
          <p:cNvPr id="169989" name="Rectangle 1029"/>
          <p:cNvSpPr>
            <a:spLocks noGrp="1" noChangeArrowheads="1"/>
          </p:cNvSpPr>
          <p:nvPr>
            <p:ph type="body" idx="1"/>
          </p:nvPr>
        </p:nvSpPr>
        <p:spPr/>
        <p:txBody>
          <a:bodyPr/>
          <a:lstStyle/>
          <a:p>
            <a:r>
              <a:rPr lang="en-US" altLang="en-US"/>
              <a:t>The IEEE standard allows quite a bit flexibility for preparing an SCMP.</a:t>
            </a:r>
          </a:p>
          <a:p>
            <a:r>
              <a:rPr lang="en-US" altLang="en-US"/>
              <a:t>To conform to the rest of the project, the SCMP may be</a:t>
            </a:r>
          </a:p>
          <a:p>
            <a:pPr lvl="1"/>
            <a:r>
              <a:rPr lang="en-US" altLang="en-US"/>
              <a:t>tailored upward:</a:t>
            </a:r>
          </a:p>
          <a:p>
            <a:pPr lvl="2"/>
            <a:r>
              <a:rPr lang="en-US" altLang="en-US"/>
              <a:t>to add information</a:t>
            </a:r>
          </a:p>
          <a:p>
            <a:pPr lvl="2"/>
            <a:r>
              <a:rPr lang="en-US" altLang="en-US"/>
              <a:t>to use a specific format</a:t>
            </a:r>
          </a:p>
          <a:p>
            <a:pPr lvl="1"/>
            <a:r>
              <a:rPr lang="en-US" altLang="en-US"/>
              <a:t>tailored downward</a:t>
            </a:r>
          </a:p>
          <a:p>
            <a:pPr lvl="2"/>
            <a:r>
              <a:rPr lang="en-US" altLang="en-US"/>
              <a:t>Some SCMP components might not apply to a particular project.</a:t>
            </a:r>
          </a:p>
          <a:p>
            <a:pPr lvl="2"/>
            <a:r>
              <a:rPr lang="en-US" altLang="en-US"/>
              <a:t>Instead of omitting the associated section, mention its applicability.</a:t>
            </a:r>
          </a:p>
          <a:p>
            <a:pPr lvl="2"/>
            <a:r>
              <a:rPr lang="en-US" altLang="en-US"/>
              <a:t>Information that has not been decided on at the time the SCMP is approved should be marked as “to be determined”.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a:t>Software Configuration Management is a Project Function</a:t>
            </a:r>
          </a:p>
        </p:txBody>
      </p:sp>
      <p:sp>
        <p:nvSpPr>
          <p:cNvPr id="297987" name="Rectangle 3"/>
          <p:cNvSpPr>
            <a:spLocks noGrp="1" noChangeArrowheads="1"/>
          </p:cNvSpPr>
          <p:nvPr>
            <p:ph type="body" idx="1"/>
          </p:nvPr>
        </p:nvSpPr>
        <p:spPr>
          <a:xfrm>
            <a:off x="384175" y="1295400"/>
            <a:ext cx="8940800" cy="4921250"/>
          </a:xfrm>
        </p:spPr>
        <p:txBody>
          <a:bodyPr/>
          <a:lstStyle/>
          <a:p>
            <a:r>
              <a:rPr lang="en-US" altLang="en-US"/>
              <a:t>SCM is a Project Function (as defined in the SPMP) with the goal to make technical and managerial activities more effective.</a:t>
            </a:r>
          </a:p>
          <a:p>
            <a:r>
              <a:rPr lang="en-US" altLang="en-US"/>
              <a:t>Software Configuration Management can be administered in several ways:</a:t>
            </a:r>
          </a:p>
          <a:p>
            <a:pPr lvl="1"/>
            <a:r>
              <a:rPr lang="en-US" altLang="en-US"/>
              <a:t>A single software configuration management team for the whole organization</a:t>
            </a:r>
          </a:p>
          <a:p>
            <a:pPr lvl="1"/>
            <a:r>
              <a:rPr lang="en-US" altLang="en-US"/>
              <a:t>A separate configuration management team for each project</a:t>
            </a:r>
          </a:p>
          <a:p>
            <a:pPr lvl="1"/>
            <a:r>
              <a:rPr lang="en-US" altLang="en-US"/>
              <a:t>Software Configuration Management distributed among the project members</a:t>
            </a:r>
          </a:p>
          <a:p>
            <a:pPr lvl="1"/>
            <a:r>
              <a:rPr lang="en-US" altLang="en-US"/>
              <a:t>Mixture of all of the above</a:t>
            </a:r>
          </a:p>
          <a:p>
            <a:endParaRPr lang="en-US" altLang="en-US"/>
          </a:p>
          <a:p>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4"/>
          <p:cNvSpPr>
            <a:spLocks noGrp="1" noChangeArrowheads="1"/>
          </p:cNvSpPr>
          <p:nvPr>
            <p:ph type="title"/>
          </p:nvPr>
        </p:nvSpPr>
        <p:spPr/>
        <p:txBody>
          <a:bodyPr/>
          <a:lstStyle/>
          <a:p>
            <a:r>
              <a:rPr lang="en-US" altLang="en-US"/>
              <a:t>Conformance to the IEEE Standard 828-1990</a:t>
            </a:r>
          </a:p>
        </p:txBody>
      </p:sp>
      <p:sp>
        <p:nvSpPr>
          <p:cNvPr id="163845" name="Rectangle 5"/>
          <p:cNvSpPr>
            <a:spLocks noGrp="1" noChangeArrowheads="1"/>
          </p:cNvSpPr>
          <p:nvPr>
            <p:ph type="body" idx="1"/>
          </p:nvPr>
        </p:nvSpPr>
        <p:spPr>
          <a:xfrm>
            <a:off x="514350" y="1006475"/>
            <a:ext cx="8994775" cy="5461000"/>
          </a:xfrm>
        </p:spPr>
        <p:txBody>
          <a:bodyPr/>
          <a:lstStyle/>
          <a:p>
            <a:pPr>
              <a:lnSpc>
                <a:spcPct val="80000"/>
              </a:lnSpc>
            </a:pPr>
            <a:r>
              <a:rPr lang="en-US" altLang="en-US"/>
              <a:t>Presentation format &amp; Minimum information</a:t>
            </a:r>
          </a:p>
          <a:p>
            <a:pPr lvl="1">
              <a:lnSpc>
                <a:spcPct val="80000"/>
              </a:lnSpc>
            </a:pPr>
            <a:r>
              <a:rPr lang="en-US" altLang="en-US"/>
              <a:t>A separate document or a section embedded in another document titled “Software Configuration Management Plan”.</a:t>
            </a:r>
          </a:p>
          <a:p>
            <a:pPr lvl="1">
              <a:lnSpc>
                <a:spcPct val="80000"/>
              </a:lnSpc>
            </a:pPr>
            <a:r>
              <a:rPr lang="en-US" altLang="en-US"/>
              <a:t>6 Sections: Introduction, Management, Activities, Schedules, Resources and Plan Maintenance</a:t>
            </a:r>
          </a:p>
          <a:p>
            <a:pPr>
              <a:lnSpc>
                <a:spcPct val="80000"/>
              </a:lnSpc>
            </a:pPr>
            <a:r>
              <a:rPr lang="en-US" altLang="en-US"/>
              <a:t>Consistency Criteria:</a:t>
            </a:r>
          </a:p>
          <a:p>
            <a:pPr lvl="1">
              <a:lnSpc>
                <a:spcPct val="80000"/>
              </a:lnSpc>
            </a:pPr>
            <a:r>
              <a:rPr lang="en-US" altLang="en-US"/>
              <a:t>All activities defined in the SCMP (Section 3.1 to 3.6) are assigned to an organizational unit or person and they are associated with resources to accomplish the activities.</a:t>
            </a:r>
          </a:p>
          <a:p>
            <a:pPr lvl="1">
              <a:lnSpc>
                <a:spcPct val="80000"/>
              </a:lnSpc>
            </a:pPr>
            <a:r>
              <a:rPr lang="en-US" altLang="en-US"/>
              <a:t>All Configuration items identified in Section 2.1 have defined processes for baseline establishment and change control (Section 3.2) .</a:t>
            </a:r>
          </a:p>
          <a:p>
            <a:pPr>
              <a:lnSpc>
                <a:spcPct val="80000"/>
              </a:lnSpc>
            </a:pPr>
            <a:r>
              <a:rPr lang="en-US" altLang="en-US"/>
              <a:t>If the above criteria are met, the SCMP can include the following sentence:</a:t>
            </a:r>
          </a:p>
          <a:p>
            <a:pPr lvl="1">
              <a:lnSpc>
                <a:spcPct val="80000"/>
              </a:lnSpc>
              <a:buFont typeface="Wingdings" panose="05000000000000000000" pitchFamily="2" charset="2"/>
              <a:buNone/>
            </a:pPr>
            <a:r>
              <a:rPr lang="en-US" altLang="en-US" i="1"/>
              <a:t>“This SCMP conforms with the requirements of IEEE Std 828-1990.”</a:t>
            </a:r>
          </a:p>
          <a:p>
            <a:pPr>
              <a:lnSpc>
                <a:spcPct val="80000"/>
              </a:lnSpc>
            </a:pPr>
            <a:r>
              <a:rPr lang="en-US" altLang="en-US"/>
              <a:t>Note: The consistency criteria can also be</a:t>
            </a:r>
            <a:r>
              <a:rPr lang="en-US" altLang="en-US" i="1"/>
              <a:t> </a:t>
            </a:r>
            <a:r>
              <a:rPr lang="en-US" altLang="en-US"/>
              <a:t>used at a SCMP review meeting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1026"/>
          <p:cNvSpPr>
            <a:spLocks noGrp="1" noChangeArrowheads="1"/>
          </p:cNvSpPr>
          <p:nvPr>
            <p:ph type="title"/>
          </p:nvPr>
        </p:nvSpPr>
        <p:spPr/>
        <p:txBody>
          <a:bodyPr/>
          <a:lstStyle/>
          <a:p>
            <a:r>
              <a:rPr lang="en-US" altLang="en-US"/>
              <a:t>Example SCM Plans (from the Guide IEEE 1042.1990)</a:t>
            </a:r>
          </a:p>
        </p:txBody>
      </p:sp>
      <p:grpSp>
        <p:nvGrpSpPr>
          <p:cNvPr id="281603" name="Group 1027"/>
          <p:cNvGrpSpPr>
            <a:grpSpLocks/>
          </p:cNvGrpSpPr>
          <p:nvPr/>
        </p:nvGrpSpPr>
        <p:grpSpPr bwMode="auto">
          <a:xfrm>
            <a:off x="122238" y="1466850"/>
            <a:ext cx="9563100" cy="3873500"/>
            <a:chOff x="248" y="1672"/>
            <a:chExt cx="5344" cy="2360"/>
          </a:xfrm>
        </p:grpSpPr>
        <p:sp>
          <p:nvSpPr>
            <p:cNvPr id="281604" name="Rectangle 1028"/>
            <p:cNvSpPr>
              <a:spLocks noChangeArrowheads="1"/>
            </p:cNvSpPr>
            <p:nvPr/>
          </p:nvSpPr>
          <p:spPr bwMode="auto">
            <a:xfrm>
              <a:off x="256" y="1680"/>
              <a:ext cx="5328" cy="2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81605" name="Rectangle 1029"/>
            <p:cNvSpPr>
              <a:spLocks noChangeArrowheads="1"/>
            </p:cNvSpPr>
            <p:nvPr/>
          </p:nvSpPr>
          <p:spPr bwMode="auto">
            <a:xfrm>
              <a:off x="256" y="1680"/>
              <a:ext cx="5336" cy="234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1606" name="Line 1030"/>
            <p:cNvSpPr>
              <a:spLocks noChangeShapeType="1"/>
            </p:cNvSpPr>
            <p:nvPr/>
          </p:nvSpPr>
          <p:spPr bwMode="auto">
            <a:xfrm>
              <a:off x="248" y="2192"/>
              <a:ext cx="532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07" name="Line 1031"/>
            <p:cNvSpPr>
              <a:spLocks noChangeShapeType="1"/>
            </p:cNvSpPr>
            <p:nvPr/>
          </p:nvSpPr>
          <p:spPr bwMode="auto">
            <a:xfrm>
              <a:off x="1184" y="1696"/>
              <a:ext cx="1" cy="2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08" name="Rectangle 1032"/>
            <p:cNvSpPr>
              <a:spLocks noChangeArrowheads="1"/>
            </p:cNvSpPr>
            <p:nvPr/>
          </p:nvSpPr>
          <p:spPr bwMode="auto">
            <a:xfrm>
              <a:off x="350" y="1940"/>
              <a:ext cx="68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Life-cycle Phase</a:t>
              </a:r>
              <a:endParaRPr lang="en-US" altLang="en-US" sz="1400" u="sng">
                <a:latin typeface="Palatino" charset="0"/>
              </a:endParaRPr>
            </a:p>
          </p:txBody>
        </p:sp>
        <p:sp>
          <p:nvSpPr>
            <p:cNvPr id="281609" name="Line 1033"/>
            <p:cNvSpPr>
              <a:spLocks noChangeShapeType="1"/>
            </p:cNvSpPr>
            <p:nvPr/>
          </p:nvSpPr>
          <p:spPr bwMode="auto">
            <a:xfrm>
              <a:off x="248" y="2696"/>
              <a:ext cx="532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10" name="Line 1034"/>
            <p:cNvSpPr>
              <a:spLocks noChangeShapeType="1"/>
            </p:cNvSpPr>
            <p:nvPr/>
          </p:nvSpPr>
          <p:spPr bwMode="auto">
            <a:xfrm>
              <a:off x="248" y="3128"/>
              <a:ext cx="532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11" name="Line 1035"/>
            <p:cNvSpPr>
              <a:spLocks noChangeShapeType="1"/>
            </p:cNvSpPr>
            <p:nvPr/>
          </p:nvSpPr>
          <p:spPr bwMode="auto">
            <a:xfrm>
              <a:off x="248" y="3560"/>
              <a:ext cx="532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12" name="Rectangle 1036"/>
            <p:cNvSpPr>
              <a:spLocks noChangeArrowheads="1"/>
            </p:cNvSpPr>
            <p:nvPr/>
          </p:nvSpPr>
          <p:spPr bwMode="auto">
            <a:xfrm>
              <a:off x="1307" y="1940"/>
              <a:ext cx="10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Pr</a:t>
              </a:r>
              <a:endParaRPr lang="en-US" altLang="en-US" sz="1400" u="sng">
                <a:latin typeface="Palatino" charset="0"/>
              </a:endParaRPr>
            </a:p>
          </p:txBody>
        </p:sp>
        <p:sp>
          <p:nvSpPr>
            <p:cNvPr id="281613" name="Rectangle 1037"/>
            <p:cNvSpPr>
              <a:spLocks noChangeArrowheads="1"/>
            </p:cNvSpPr>
            <p:nvPr/>
          </p:nvSpPr>
          <p:spPr bwMode="auto">
            <a:xfrm>
              <a:off x="1406" y="1940"/>
              <a:ext cx="29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oject T</a:t>
              </a:r>
              <a:endParaRPr lang="en-US" altLang="en-US" sz="1400" u="sng">
                <a:latin typeface="Palatino" charset="0"/>
              </a:endParaRPr>
            </a:p>
          </p:txBody>
        </p:sp>
        <p:sp>
          <p:nvSpPr>
            <p:cNvPr id="281614" name="Rectangle 1038"/>
            <p:cNvSpPr>
              <a:spLocks noChangeArrowheads="1"/>
            </p:cNvSpPr>
            <p:nvPr/>
          </p:nvSpPr>
          <p:spPr bwMode="auto">
            <a:xfrm>
              <a:off x="1682" y="1940"/>
              <a:ext cx="14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ype</a:t>
              </a:r>
              <a:endParaRPr lang="en-US" altLang="en-US" sz="1400" u="sng">
                <a:latin typeface="Palatino" charset="0"/>
              </a:endParaRPr>
            </a:p>
          </p:txBody>
        </p:sp>
        <p:sp>
          <p:nvSpPr>
            <p:cNvPr id="281615" name="Rectangle 1039"/>
            <p:cNvSpPr>
              <a:spLocks noChangeArrowheads="1"/>
            </p:cNvSpPr>
            <p:nvPr/>
          </p:nvSpPr>
          <p:spPr bwMode="auto">
            <a:xfrm>
              <a:off x="2083" y="1940"/>
              <a:ext cx="17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Size</a:t>
              </a:r>
              <a:endParaRPr lang="en-US" altLang="en-US" sz="1400" u="sng">
                <a:latin typeface="Palatino" charset="0"/>
              </a:endParaRPr>
            </a:p>
          </p:txBody>
        </p:sp>
        <p:sp>
          <p:nvSpPr>
            <p:cNvPr id="281616" name="Rectangle 1040"/>
            <p:cNvSpPr>
              <a:spLocks noChangeArrowheads="1"/>
            </p:cNvSpPr>
            <p:nvPr/>
          </p:nvSpPr>
          <p:spPr bwMode="auto">
            <a:xfrm>
              <a:off x="2613" y="1940"/>
              <a:ext cx="31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SCM T</a:t>
              </a:r>
              <a:endParaRPr lang="en-US" altLang="en-US" sz="1400" u="sng">
                <a:latin typeface="Palatino" charset="0"/>
              </a:endParaRPr>
            </a:p>
          </p:txBody>
        </p:sp>
        <p:sp>
          <p:nvSpPr>
            <p:cNvPr id="281617" name="Rectangle 1041"/>
            <p:cNvSpPr>
              <a:spLocks noChangeArrowheads="1"/>
            </p:cNvSpPr>
            <p:nvPr/>
          </p:nvSpPr>
          <p:spPr bwMode="auto">
            <a:xfrm>
              <a:off x="2902" y="1940"/>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ools</a:t>
              </a:r>
              <a:endParaRPr lang="en-US" altLang="en-US" sz="1400" u="sng">
                <a:latin typeface="Palatino" charset="0"/>
              </a:endParaRPr>
            </a:p>
          </p:txBody>
        </p:sp>
        <p:sp>
          <p:nvSpPr>
            <p:cNvPr id="281618" name="Rectangle 1042"/>
            <p:cNvSpPr>
              <a:spLocks noChangeArrowheads="1"/>
            </p:cNvSpPr>
            <p:nvPr/>
          </p:nvSpPr>
          <p:spPr bwMode="auto">
            <a:xfrm>
              <a:off x="3219" y="1940"/>
              <a:ext cx="41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Life Span</a:t>
              </a:r>
              <a:endParaRPr lang="en-US" altLang="en-US" sz="1400" u="sng">
                <a:latin typeface="Palatino" charset="0"/>
              </a:endParaRPr>
            </a:p>
          </p:txBody>
        </p:sp>
        <p:sp>
          <p:nvSpPr>
            <p:cNvPr id="281619" name="Rectangle 1043"/>
            <p:cNvSpPr>
              <a:spLocks noChangeArrowheads="1"/>
            </p:cNvSpPr>
            <p:nvPr/>
          </p:nvSpPr>
          <p:spPr bwMode="auto">
            <a:xfrm>
              <a:off x="3957" y="1940"/>
              <a:ext cx="33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Writing</a:t>
              </a:r>
              <a:endParaRPr lang="en-US" altLang="en-US" sz="1400" u="sng">
                <a:latin typeface="Palatino" charset="0"/>
              </a:endParaRPr>
            </a:p>
          </p:txBody>
        </p:sp>
        <p:sp>
          <p:nvSpPr>
            <p:cNvPr id="281620" name="Rectangle 1044"/>
            <p:cNvSpPr>
              <a:spLocks noChangeArrowheads="1"/>
            </p:cNvSpPr>
            <p:nvPr/>
          </p:nvSpPr>
          <p:spPr bwMode="auto">
            <a:xfrm>
              <a:off x="522" y="2940"/>
              <a:ext cx="35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Concept</a:t>
              </a:r>
              <a:endParaRPr lang="en-US" altLang="en-US" sz="1400" u="sng">
                <a:latin typeface="Palatino" charset="0"/>
              </a:endParaRPr>
            </a:p>
          </p:txBody>
        </p:sp>
        <p:sp>
          <p:nvSpPr>
            <p:cNvPr id="281621" name="Rectangle 1045"/>
            <p:cNvSpPr>
              <a:spLocks noChangeArrowheads="1"/>
            </p:cNvSpPr>
            <p:nvPr/>
          </p:nvSpPr>
          <p:spPr bwMode="auto">
            <a:xfrm>
              <a:off x="1295" y="2948"/>
              <a:ext cx="10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Pr</a:t>
              </a:r>
              <a:endParaRPr lang="en-US" altLang="en-US" sz="1400" u="sng">
                <a:latin typeface="Palatino" charset="0"/>
              </a:endParaRPr>
            </a:p>
          </p:txBody>
        </p:sp>
        <p:sp>
          <p:nvSpPr>
            <p:cNvPr id="281622" name="Rectangle 1046"/>
            <p:cNvSpPr>
              <a:spLocks noChangeArrowheads="1"/>
            </p:cNvSpPr>
            <p:nvPr/>
          </p:nvSpPr>
          <p:spPr bwMode="auto">
            <a:xfrm>
              <a:off x="1395" y="2948"/>
              <a:ext cx="31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ototype</a:t>
              </a:r>
              <a:endParaRPr lang="en-US" altLang="en-US" sz="1400" u="sng">
                <a:latin typeface="Palatino" charset="0"/>
              </a:endParaRPr>
            </a:p>
          </p:txBody>
        </p:sp>
        <p:sp>
          <p:nvSpPr>
            <p:cNvPr id="281623" name="Rectangle 1047"/>
            <p:cNvSpPr>
              <a:spLocks noChangeArrowheads="1"/>
            </p:cNvSpPr>
            <p:nvPr/>
          </p:nvSpPr>
          <p:spPr bwMode="auto">
            <a:xfrm>
              <a:off x="2071" y="2948"/>
              <a:ext cx="24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Small</a:t>
              </a:r>
              <a:endParaRPr lang="en-US" altLang="en-US" sz="1400" u="sng">
                <a:latin typeface="Palatino" charset="0"/>
              </a:endParaRPr>
            </a:p>
          </p:txBody>
        </p:sp>
        <p:sp>
          <p:nvSpPr>
            <p:cNvPr id="281624" name="Rectangle 1048"/>
            <p:cNvSpPr>
              <a:spLocks noChangeArrowheads="1"/>
            </p:cNvSpPr>
            <p:nvPr/>
          </p:nvSpPr>
          <p:spPr bwMode="auto">
            <a:xfrm>
              <a:off x="2601" y="2956"/>
              <a:ext cx="22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Basic</a:t>
              </a:r>
              <a:endParaRPr lang="en-US" altLang="en-US" sz="1400" u="sng">
                <a:latin typeface="Palatino" charset="0"/>
              </a:endParaRPr>
            </a:p>
          </p:txBody>
        </p:sp>
        <p:sp>
          <p:nvSpPr>
            <p:cNvPr id="281625" name="Rectangle 1049"/>
            <p:cNvSpPr>
              <a:spLocks noChangeArrowheads="1"/>
            </p:cNvSpPr>
            <p:nvPr/>
          </p:nvSpPr>
          <p:spPr bwMode="auto">
            <a:xfrm>
              <a:off x="3208" y="2980"/>
              <a:ext cx="23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Short</a:t>
              </a:r>
              <a:endParaRPr lang="en-US" altLang="en-US" sz="1400" u="sng">
                <a:latin typeface="Palatino" charset="0"/>
              </a:endParaRPr>
            </a:p>
          </p:txBody>
        </p:sp>
        <p:sp>
          <p:nvSpPr>
            <p:cNvPr id="281626" name="Rectangle 1050"/>
            <p:cNvSpPr>
              <a:spLocks noChangeArrowheads="1"/>
            </p:cNvSpPr>
            <p:nvPr/>
          </p:nvSpPr>
          <p:spPr bwMode="auto">
            <a:xfrm>
              <a:off x="3937" y="2956"/>
              <a:ext cx="12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Inf</a:t>
              </a:r>
              <a:endParaRPr lang="en-US" altLang="en-US" sz="1400" u="sng">
                <a:latin typeface="Palatino" charset="0"/>
              </a:endParaRPr>
            </a:p>
          </p:txBody>
        </p:sp>
        <p:sp>
          <p:nvSpPr>
            <p:cNvPr id="281627" name="Rectangle 1051"/>
            <p:cNvSpPr>
              <a:spLocks noChangeArrowheads="1"/>
            </p:cNvSpPr>
            <p:nvPr/>
          </p:nvSpPr>
          <p:spPr bwMode="auto">
            <a:xfrm>
              <a:off x="4058" y="2956"/>
              <a:ext cx="2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ormal</a:t>
              </a:r>
              <a:endParaRPr lang="en-US" altLang="en-US" sz="1400" u="sng">
                <a:latin typeface="Palatino" charset="0"/>
              </a:endParaRPr>
            </a:p>
          </p:txBody>
        </p:sp>
        <p:sp>
          <p:nvSpPr>
            <p:cNvPr id="281628" name="Rectangle 1052"/>
            <p:cNvSpPr>
              <a:spLocks noChangeArrowheads="1"/>
            </p:cNvSpPr>
            <p:nvPr/>
          </p:nvSpPr>
          <p:spPr bwMode="auto">
            <a:xfrm>
              <a:off x="408" y="2468"/>
              <a:ext cx="11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De</a:t>
              </a:r>
              <a:endParaRPr lang="en-US" altLang="en-US" sz="1400" u="sng">
                <a:latin typeface="Palatino" charset="0"/>
              </a:endParaRPr>
            </a:p>
          </p:txBody>
        </p:sp>
        <p:sp>
          <p:nvSpPr>
            <p:cNvPr id="281629" name="Rectangle 1053"/>
            <p:cNvSpPr>
              <a:spLocks noChangeArrowheads="1"/>
            </p:cNvSpPr>
            <p:nvPr/>
          </p:nvSpPr>
          <p:spPr bwMode="auto">
            <a:xfrm>
              <a:off x="518" y="2468"/>
              <a:ext cx="4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v</a:t>
              </a:r>
              <a:endParaRPr lang="en-US" altLang="en-US" sz="1400" u="sng">
                <a:latin typeface="Palatino" charset="0"/>
              </a:endParaRPr>
            </a:p>
          </p:txBody>
        </p:sp>
        <p:sp>
          <p:nvSpPr>
            <p:cNvPr id="281630" name="Rectangle 1054"/>
            <p:cNvSpPr>
              <a:spLocks noChangeArrowheads="1"/>
            </p:cNvSpPr>
            <p:nvPr/>
          </p:nvSpPr>
          <p:spPr bwMode="auto">
            <a:xfrm>
              <a:off x="565" y="2468"/>
              <a:ext cx="3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elopment</a:t>
              </a:r>
              <a:endParaRPr lang="en-US" altLang="en-US" sz="1400" u="sng">
                <a:latin typeface="Palatino" charset="0"/>
              </a:endParaRPr>
            </a:p>
          </p:txBody>
        </p:sp>
        <p:sp>
          <p:nvSpPr>
            <p:cNvPr id="281631" name="Rectangle 1055"/>
            <p:cNvSpPr>
              <a:spLocks noChangeArrowheads="1"/>
            </p:cNvSpPr>
            <p:nvPr/>
          </p:nvSpPr>
          <p:spPr bwMode="auto">
            <a:xfrm>
              <a:off x="1295" y="2468"/>
              <a:ext cx="32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Critical</a:t>
              </a:r>
              <a:endParaRPr lang="en-US" altLang="en-US" sz="1400" u="sng">
                <a:latin typeface="Palatino" charset="0"/>
              </a:endParaRPr>
            </a:p>
          </p:txBody>
        </p:sp>
        <p:sp>
          <p:nvSpPr>
            <p:cNvPr id="281632" name="Rectangle 1056"/>
            <p:cNvSpPr>
              <a:spLocks noChangeArrowheads="1"/>
            </p:cNvSpPr>
            <p:nvPr/>
          </p:nvSpPr>
          <p:spPr bwMode="auto">
            <a:xfrm>
              <a:off x="2050" y="2460"/>
              <a:ext cx="35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Medium</a:t>
              </a:r>
              <a:endParaRPr lang="en-US" altLang="en-US" sz="1400" u="sng">
                <a:latin typeface="Palatino" charset="0"/>
              </a:endParaRPr>
            </a:p>
          </p:txBody>
        </p:sp>
        <p:sp>
          <p:nvSpPr>
            <p:cNvPr id="281633" name="Rectangle 1057"/>
            <p:cNvSpPr>
              <a:spLocks noChangeArrowheads="1"/>
            </p:cNvSpPr>
            <p:nvPr/>
          </p:nvSpPr>
          <p:spPr bwMode="auto">
            <a:xfrm>
              <a:off x="2587" y="2460"/>
              <a:ext cx="17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Adv</a:t>
              </a:r>
              <a:endParaRPr lang="en-US" altLang="en-US" sz="1400" u="sng">
                <a:latin typeface="Palatino" charset="0"/>
              </a:endParaRPr>
            </a:p>
          </p:txBody>
        </p:sp>
        <p:sp>
          <p:nvSpPr>
            <p:cNvPr id="281634" name="Rectangle 1058"/>
            <p:cNvSpPr>
              <a:spLocks noChangeArrowheads="1"/>
            </p:cNvSpPr>
            <p:nvPr/>
          </p:nvSpPr>
          <p:spPr bwMode="auto">
            <a:xfrm>
              <a:off x="2756" y="2460"/>
              <a:ext cx="24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anced</a:t>
              </a:r>
              <a:endParaRPr lang="en-US" altLang="en-US" sz="1400" u="sng">
                <a:latin typeface="Palatino" charset="0"/>
              </a:endParaRPr>
            </a:p>
          </p:txBody>
        </p:sp>
        <p:sp>
          <p:nvSpPr>
            <p:cNvPr id="281635" name="Rectangle 1059"/>
            <p:cNvSpPr>
              <a:spLocks noChangeArrowheads="1"/>
            </p:cNvSpPr>
            <p:nvPr/>
          </p:nvSpPr>
          <p:spPr bwMode="auto">
            <a:xfrm>
              <a:off x="3237" y="2468"/>
              <a:ext cx="15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Sho</a:t>
              </a:r>
              <a:endParaRPr lang="en-US" altLang="en-US" sz="1400" u="sng">
                <a:latin typeface="Palatino" charset="0"/>
              </a:endParaRPr>
            </a:p>
          </p:txBody>
        </p:sp>
        <p:sp>
          <p:nvSpPr>
            <p:cNvPr id="281636" name="Rectangle 1060"/>
            <p:cNvSpPr>
              <a:spLocks noChangeArrowheads="1"/>
            </p:cNvSpPr>
            <p:nvPr/>
          </p:nvSpPr>
          <p:spPr bwMode="auto">
            <a:xfrm>
              <a:off x="3391" y="2468"/>
              <a:ext cx="7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rt</a:t>
              </a:r>
              <a:endParaRPr lang="en-US" altLang="en-US" sz="1400" u="sng">
                <a:latin typeface="Palatino" charset="0"/>
              </a:endParaRPr>
            </a:p>
          </p:txBody>
        </p:sp>
        <p:sp>
          <p:nvSpPr>
            <p:cNvPr id="281637" name="Rectangle 1061"/>
            <p:cNvSpPr>
              <a:spLocks noChangeArrowheads="1"/>
            </p:cNvSpPr>
            <p:nvPr/>
          </p:nvSpPr>
          <p:spPr bwMode="auto">
            <a:xfrm>
              <a:off x="3922" y="2444"/>
              <a:ext cx="31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Highly </a:t>
              </a:r>
              <a:endParaRPr lang="en-US" altLang="en-US" sz="1400" u="sng">
                <a:latin typeface="Palatino" charset="0"/>
              </a:endParaRPr>
            </a:p>
          </p:txBody>
        </p:sp>
        <p:sp>
          <p:nvSpPr>
            <p:cNvPr id="281638" name="Rectangle 1062"/>
            <p:cNvSpPr>
              <a:spLocks noChangeArrowheads="1"/>
            </p:cNvSpPr>
            <p:nvPr/>
          </p:nvSpPr>
          <p:spPr bwMode="auto">
            <a:xfrm>
              <a:off x="442" y="3332"/>
              <a:ext cx="55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Maintenance</a:t>
              </a:r>
              <a:endParaRPr lang="en-US" altLang="en-US" sz="1400" u="sng">
                <a:latin typeface="Palatino" charset="0"/>
              </a:endParaRPr>
            </a:p>
          </p:txBody>
        </p:sp>
        <p:sp>
          <p:nvSpPr>
            <p:cNvPr id="281639" name="Rectangle 1063"/>
            <p:cNvSpPr>
              <a:spLocks noChangeArrowheads="1"/>
            </p:cNvSpPr>
            <p:nvPr/>
          </p:nvSpPr>
          <p:spPr bwMode="auto">
            <a:xfrm>
              <a:off x="1295" y="3316"/>
              <a:ext cx="37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Support </a:t>
              </a:r>
              <a:endParaRPr lang="en-US" altLang="en-US" sz="1400" u="sng">
                <a:latin typeface="Palatino" charset="0"/>
              </a:endParaRPr>
            </a:p>
          </p:txBody>
        </p:sp>
        <p:sp>
          <p:nvSpPr>
            <p:cNvPr id="281640" name="Rectangle 1064"/>
            <p:cNvSpPr>
              <a:spLocks noChangeArrowheads="1"/>
            </p:cNvSpPr>
            <p:nvPr/>
          </p:nvSpPr>
          <p:spPr bwMode="auto">
            <a:xfrm>
              <a:off x="2071" y="3316"/>
              <a:ext cx="1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Lar</a:t>
              </a:r>
              <a:endParaRPr lang="en-US" altLang="en-US" sz="1400" u="sng">
                <a:latin typeface="Palatino" charset="0"/>
              </a:endParaRPr>
            </a:p>
          </p:txBody>
        </p:sp>
        <p:sp>
          <p:nvSpPr>
            <p:cNvPr id="281641" name="Rectangle 1065"/>
            <p:cNvSpPr>
              <a:spLocks noChangeArrowheads="1"/>
            </p:cNvSpPr>
            <p:nvPr/>
          </p:nvSpPr>
          <p:spPr bwMode="auto">
            <a:xfrm>
              <a:off x="2225" y="3316"/>
              <a:ext cx="9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ge</a:t>
              </a:r>
              <a:endParaRPr lang="en-US" altLang="en-US" sz="1400" u="sng">
                <a:latin typeface="Palatino" charset="0"/>
              </a:endParaRPr>
            </a:p>
          </p:txBody>
        </p:sp>
        <p:sp>
          <p:nvSpPr>
            <p:cNvPr id="281642" name="Rectangle 1066"/>
            <p:cNvSpPr>
              <a:spLocks noChangeArrowheads="1"/>
            </p:cNvSpPr>
            <p:nvPr/>
          </p:nvSpPr>
          <p:spPr bwMode="auto">
            <a:xfrm>
              <a:off x="2601" y="3324"/>
              <a:ext cx="31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On-line</a:t>
              </a:r>
              <a:endParaRPr lang="en-US" altLang="en-US" sz="1400" u="sng">
                <a:latin typeface="Palatino" charset="0"/>
              </a:endParaRPr>
            </a:p>
          </p:txBody>
        </p:sp>
        <p:sp>
          <p:nvSpPr>
            <p:cNvPr id="281643" name="Rectangle 1067"/>
            <p:cNvSpPr>
              <a:spLocks noChangeArrowheads="1"/>
            </p:cNvSpPr>
            <p:nvPr/>
          </p:nvSpPr>
          <p:spPr bwMode="auto">
            <a:xfrm>
              <a:off x="3215" y="3316"/>
              <a:ext cx="19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Full </a:t>
              </a:r>
              <a:endParaRPr lang="en-US" altLang="en-US" sz="1400" u="sng">
                <a:latin typeface="Palatino" charset="0"/>
              </a:endParaRPr>
            </a:p>
          </p:txBody>
        </p:sp>
        <p:sp>
          <p:nvSpPr>
            <p:cNvPr id="281644" name="Rectangle 1068"/>
            <p:cNvSpPr>
              <a:spLocks noChangeArrowheads="1"/>
            </p:cNvSpPr>
            <p:nvPr/>
          </p:nvSpPr>
          <p:spPr bwMode="auto">
            <a:xfrm>
              <a:off x="3937" y="3324"/>
              <a:ext cx="36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Structur</a:t>
              </a:r>
              <a:endParaRPr lang="en-US" altLang="en-US" sz="1400" u="sng">
                <a:latin typeface="Palatino" charset="0"/>
              </a:endParaRPr>
            </a:p>
          </p:txBody>
        </p:sp>
        <p:sp>
          <p:nvSpPr>
            <p:cNvPr id="281645" name="Rectangle 1069"/>
            <p:cNvSpPr>
              <a:spLocks noChangeArrowheads="1"/>
            </p:cNvSpPr>
            <p:nvPr/>
          </p:nvSpPr>
          <p:spPr bwMode="auto">
            <a:xfrm>
              <a:off x="4287" y="3324"/>
              <a:ext cx="9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ed</a:t>
              </a:r>
              <a:endParaRPr lang="en-US" altLang="en-US" sz="1400" u="sng">
                <a:latin typeface="Palatino" charset="0"/>
              </a:endParaRPr>
            </a:p>
          </p:txBody>
        </p:sp>
        <p:sp>
          <p:nvSpPr>
            <p:cNvPr id="281646" name="Rectangle 1070"/>
            <p:cNvSpPr>
              <a:spLocks noChangeArrowheads="1"/>
            </p:cNvSpPr>
            <p:nvPr/>
          </p:nvSpPr>
          <p:spPr bwMode="auto">
            <a:xfrm>
              <a:off x="599" y="3772"/>
              <a:ext cx="1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All</a:t>
              </a:r>
              <a:endParaRPr lang="en-US" altLang="en-US" sz="1400" u="sng">
                <a:latin typeface="Palatino" charset="0"/>
              </a:endParaRPr>
            </a:p>
          </p:txBody>
        </p:sp>
        <p:sp>
          <p:nvSpPr>
            <p:cNvPr id="281647" name="Rectangle 1071"/>
            <p:cNvSpPr>
              <a:spLocks noChangeArrowheads="1"/>
            </p:cNvSpPr>
            <p:nvPr/>
          </p:nvSpPr>
          <p:spPr bwMode="auto">
            <a:xfrm>
              <a:off x="1295" y="3748"/>
              <a:ext cx="37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Commer</a:t>
              </a:r>
              <a:endParaRPr lang="en-US" altLang="en-US" sz="1400" u="sng">
                <a:latin typeface="Palatino" charset="0"/>
              </a:endParaRPr>
            </a:p>
          </p:txBody>
        </p:sp>
        <p:sp>
          <p:nvSpPr>
            <p:cNvPr id="281648" name="Rectangle 1072"/>
            <p:cNvSpPr>
              <a:spLocks noChangeArrowheads="1"/>
            </p:cNvSpPr>
            <p:nvPr/>
          </p:nvSpPr>
          <p:spPr bwMode="auto">
            <a:xfrm>
              <a:off x="1656" y="3748"/>
              <a:ext cx="14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cial</a:t>
              </a:r>
              <a:endParaRPr lang="en-US" altLang="en-US" sz="1400" u="sng">
                <a:latin typeface="Palatino" charset="0"/>
              </a:endParaRPr>
            </a:p>
          </p:txBody>
        </p:sp>
        <p:sp>
          <p:nvSpPr>
            <p:cNvPr id="281649" name="Rectangle 1073"/>
            <p:cNvSpPr>
              <a:spLocks noChangeArrowheads="1"/>
            </p:cNvSpPr>
            <p:nvPr/>
          </p:nvSpPr>
          <p:spPr bwMode="auto">
            <a:xfrm>
              <a:off x="2071" y="3748"/>
              <a:ext cx="24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Small</a:t>
              </a:r>
              <a:endParaRPr lang="en-US" altLang="en-US" sz="1400" u="sng">
                <a:latin typeface="Palatino" charset="0"/>
              </a:endParaRPr>
            </a:p>
          </p:txBody>
        </p:sp>
        <p:sp>
          <p:nvSpPr>
            <p:cNvPr id="281650" name="Rectangle 1074"/>
            <p:cNvSpPr>
              <a:spLocks noChangeArrowheads="1"/>
            </p:cNvSpPr>
            <p:nvPr/>
          </p:nvSpPr>
          <p:spPr bwMode="auto">
            <a:xfrm>
              <a:off x="2601" y="3756"/>
              <a:ext cx="44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Integrated</a:t>
              </a:r>
              <a:endParaRPr lang="en-US" altLang="en-US" sz="1400" u="sng">
                <a:latin typeface="Palatino" charset="0"/>
              </a:endParaRPr>
            </a:p>
          </p:txBody>
        </p:sp>
        <p:sp>
          <p:nvSpPr>
            <p:cNvPr id="281651" name="Rectangle 1075"/>
            <p:cNvSpPr>
              <a:spLocks noChangeArrowheads="1"/>
            </p:cNvSpPr>
            <p:nvPr/>
          </p:nvSpPr>
          <p:spPr bwMode="auto">
            <a:xfrm>
              <a:off x="3215" y="3756"/>
              <a:ext cx="17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Full</a:t>
              </a:r>
              <a:endParaRPr lang="en-US" altLang="en-US" sz="1400" u="sng">
                <a:latin typeface="Palatino" charset="0"/>
              </a:endParaRPr>
            </a:p>
          </p:txBody>
        </p:sp>
        <p:sp>
          <p:nvSpPr>
            <p:cNvPr id="281652" name="Rectangle 1076"/>
            <p:cNvSpPr>
              <a:spLocks noChangeArrowheads="1"/>
            </p:cNvSpPr>
            <p:nvPr/>
          </p:nvSpPr>
          <p:spPr bwMode="auto">
            <a:xfrm>
              <a:off x="3937" y="3756"/>
              <a:ext cx="15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 Inf</a:t>
              </a:r>
              <a:endParaRPr lang="en-US" altLang="en-US" sz="1400" u="sng">
                <a:latin typeface="Palatino" charset="0"/>
              </a:endParaRPr>
            </a:p>
          </p:txBody>
        </p:sp>
        <p:sp>
          <p:nvSpPr>
            <p:cNvPr id="281653" name="Rectangle 1077"/>
            <p:cNvSpPr>
              <a:spLocks noChangeArrowheads="1"/>
            </p:cNvSpPr>
            <p:nvPr/>
          </p:nvSpPr>
          <p:spPr bwMode="auto">
            <a:xfrm>
              <a:off x="4082" y="3756"/>
              <a:ext cx="2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ormal</a:t>
              </a:r>
              <a:endParaRPr lang="en-US" altLang="en-US" sz="1400" u="sng">
                <a:latin typeface="Palatino" charset="0"/>
              </a:endParaRPr>
            </a:p>
          </p:txBody>
        </p:sp>
        <p:sp>
          <p:nvSpPr>
            <p:cNvPr id="281654" name="Rectangle 1078"/>
            <p:cNvSpPr>
              <a:spLocks noChangeArrowheads="1"/>
            </p:cNvSpPr>
            <p:nvPr/>
          </p:nvSpPr>
          <p:spPr bwMode="auto">
            <a:xfrm>
              <a:off x="340" y="2780"/>
              <a:ext cx="6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B</a:t>
              </a:r>
              <a:endParaRPr lang="en-US" altLang="en-US" sz="1400" u="sng">
                <a:latin typeface="Palatino" charset="0"/>
              </a:endParaRPr>
            </a:p>
          </p:txBody>
        </p:sp>
        <p:sp>
          <p:nvSpPr>
            <p:cNvPr id="281655" name="Rectangle 1079"/>
            <p:cNvSpPr>
              <a:spLocks noChangeArrowheads="1"/>
            </p:cNvSpPr>
            <p:nvPr/>
          </p:nvSpPr>
          <p:spPr bwMode="auto">
            <a:xfrm>
              <a:off x="333" y="2260"/>
              <a:ext cx="7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A</a:t>
              </a:r>
              <a:endParaRPr lang="en-US" altLang="en-US" sz="1400" u="sng">
                <a:latin typeface="Palatino" charset="0"/>
              </a:endParaRPr>
            </a:p>
          </p:txBody>
        </p:sp>
        <p:sp>
          <p:nvSpPr>
            <p:cNvPr id="281656" name="Rectangle 1080"/>
            <p:cNvSpPr>
              <a:spLocks noChangeArrowheads="1"/>
            </p:cNvSpPr>
            <p:nvPr/>
          </p:nvSpPr>
          <p:spPr bwMode="auto">
            <a:xfrm>
              <a:off x="316" y="3172"/>
              <a:ext cx="7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C</a:t>
              </a:r>
              <a:endParaRPr lang="en-US" altLang="en-US" sz="1400" u="sng">
                <a:latin typeface="Palatino" charset="0"/>
              </a:endParaRPr>
            </a:p>
          </p:txBody>
        </p:sp>
        <p:sp>
          <p:nvSpPr>
            <p:cNvPr id="281657" name="Rectangle 1081"/>
            <p:cNvSpPr>
              <a:spLocks noChangeArrowheads="1"/>
            </p:cNvSpPr>
            <p:nvPr/>
          </p:nvSpPr>
          <p:spPr bwMode="auto">
            <a:xfrm>
              <a:off x="323" y="3604"/>
              <a:ext cx="7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D</a:t>
              </a:r>
              <a:endParaRPr lang="en-US" altLang="en-US" sz="1400" u="sng">
                <a:latin typeface="Palatino" charset="0"/>
              </a:endParaRPr>
            </a:p>
          </p:txBody>
        </p:sp>
        <p:sp>
          <p:nvSpPr>
            <p:cNvPr id="281658" name="Rectangle 1082"/>
            <p:cNvSpPr>
              <a:spLocks noChangeArrowheads="1"/>
            </p:cNvSpPr>
            <p:nvPr/>
          </p:nvSpPr>
          <p:spPr bwMode="auto">
            <a:xfrm>
              <a:off x="3922" y="2540"/>
              <a:ext cx="36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Structur</a:t>
              </a:r>
              <a:endParaRPr lang="en-US" altLang="en-US" sz="1400" u="sng">
                <a:latin typeface="Palatino" charset="0"/>
              </a:endParaRPr>
            </a:p>
          </p:txBody>
        </p:sp>
        <p:sp>
          <p:nvSpPr>
            <p:cNvPr id="281659" name="Rectangle 1083"/>
            <p:cNvSpPr>
              <a:spLocks noChangeArrowheads="1"/>
            </p:cNvSpPr>
            <p:nvPr/>
          </p:nvSpPr>
          <p:spPr bwMode="auto">
            <a:xfrm>
              <a:off x="4272" y="2540"/>
              <a:ext cx="9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ed</a:t>
              </a:r>
              <a:endParaRPr lang="en-US" altLang="en-US" sz="1400" u="sng">
                <a:latin typeface="Palatino" charset="0"/>
              </a:endParaRPr>
            </a:p>
          </p:txBody>
        </p:sp>
        <p:sp>
          <p:nvSpPr>
            <p:cNvPr id="281660" name="Rectangle 1084"/>
            <p:cNvSpPr>
              <a:spLocks noChangeArrowheads="1"/>
            </p:cNvSpPr>
            <p:nvPr/>
          </p:nvSpPr>
          <p:spPr bwMode="auto">
            <a:xfrm>
              <a:off x="3215" y="3412"/>
              <a:ext cx="44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Life-Cycle</a:t>
              </a:r>
              <a:endParaRPr lang="en-US" altLang="en-US" sz="1400" u="sng">
                <a:latin typeface="Palatino" charset="0"/>
              </a:endParaRPr>
            </a:p>
          </p:txBody>
        </p:sp>
        <p:sp>
          <p:nvSpPr>
            <p:cNvPr id="281661" name="Rectangle 1085"/>
            <p:cNvSpPr>
              <a:spLocks noChangeArrowheads="1"/>
            </p:cNvSpPr>
            <p:nvPr/>
          </p:nvSpPr>
          <p:spPr bwMode="auto">
            <a:xfrm>
              <a:off x="3185" y="3852"/>
              <a:ext cx="46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 Life-Cycle</a:t>
              </a:r>
              <a:endParaRPr lang="en-US" altLang="en-US" sz="1400" u="sng">
                <a:latin typeface="Palatino" charset="0"/>
              </a:endParaRPr>
            </a:p>
          </p:txBody>
        </p:sp>
        <p:sp>
          <p:nvSpPr>
            <p:cNvPr id="281662" name="Line 1086"/>
            <p:cNvSpPr>
              <a:spLocks noChangeShapeType="1"/>
            </p:cNvSpPr>
            <p:nvPr/>
          </p:nvSpPr>
          <p:spPr bwMode="auto">
            <a:xfrm>
              <a:off x="4536" y="1672"/>
              <a:ext cx="1" cy="2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63" name="Line 1087"/>
            <p:cNvSpPr>
              <a:spLocks noChangeShapeType="1"/>
            </p:cNvSpPr>
            <p:nvPr/>
          </p:nvSpPr>
          <p:spPr bwMode="auto">
            <a:xfrm>
              <a:off x="3720" y="1712"/>
              <a:ext cx="1" cy="23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64" name="Line 1088"/>
            <p:cNvSpPr>
              <a:spLocks noChangeShapeType="1"/>
            </p:cNvSpPr>
            <p:nvPr/>
          </p:nvSpPr>
          <p:spPr bwMode="auto">
            <a:xfrm>
              <a:off x="3152" y="1680"/>
              <a:ext cx="1" cy="2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65" name="Line 1089"/>
            <p:cNvSpPr>
              <a:spLocks noChangeShapeType="1"/>
            </p:cNvSpPr>
            <p:nvPr/>
          </p:nvSpPr>
          <p:spPr bwMode="auto">
            <a:xfrm>
              <a:off x="2504" y="1680"/>
              <a:ext cx="1" cy="2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66" name="Line 1090"/>
            <p:cNvSpPr>
              <a:spLocks noChangeShapeType="1"/>
            </p:cNvSpPr>
            <p:nvPr/>
          </p:nvSpPr>
          <p:spPr bwMode="auto">
            <a:xfrm>
              <a:off x="1944" y="1680"/>
              <a:ext cx="1" cy="23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667" name="Rectangle 1091"/>
            <p:cNvSpPr>
              <a:spLocks noChangeArrowheads="1"/>
            </p:cNvSpPr>
            <p:nvPr/>
          </p:nvSpPr>
          <p:spPr bwMode="auto">
            <a:xfrm>
              <a:off x="4801" y="1940"/>
              <a:ext cx="56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Character of </a:t>
              </a:r>
              <a:endParaRPr lang="en-US" altLang="en-US" sz="1400" u="sng">
                <a:latin typeface="Palatino" charset="0"/>
              </a:endParaRPr>
            </a:p>
          </p:txBody>
        </p:sp>
        <p:sp>
          <p:nvSpPr>
            <p:cNvPr id="281668" name="Rectangle 1092"/>
            <p:cNvSpPr>
              <a:spLocks noChangeArrowheads="1"/>
            </p:cNvSpPr>
            <p:nvPr/>
          </p:nvSpPr>
          <p:spPr bwMode="auto">
            <a:xfrm>
              <a:off x="4590" y="2340"/>
              <a:ext cx="71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Complex system </a:t>
              </a:r>
              <a:endParaRPr lang="en-US" altLang="en-US" sz="1400" u="sng">
                <a:latin typeface="Palatino" charset="0"/>
              </a:endParaRPr>
            </a:p>
          </p:txBody>
        </p:sp>
        <p:sp>
          <p:nvSpPr>
            <p:cNvPr id="281669" name="Rectangle 1093"/>
            <p:cNvSpPr>
              <a:spLocks noChangeArrowheads="1"/>
            </p:cNvSpPr>
            <p:nvPr/>
          </p:nvSpPr>
          <p:spPr bwMode="auto">
            <a:xfrm>
              <a:off x="4801" y="2036"/>
              <a:ext cx="10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Pr</a:t>
              </a:r>
              <a:endParaRPr lang="en-US" altLang="en-US" sz="1400" u="sng">
                <a:latin typeface="Palatino" charset="0"/>
              </a:endParaRPr>
            </a:p>
          </p:txBody>
        </p:sp>
        <p:sp>
          <p:nvSpPr>
            <p:cNvPr id="281670" name="Rectangle 1094"/>
            <p:cNvSpPr>
              <a:spLocks noChangeArrowheads="1"/>
            </p:cNvSpPr>
            <p:nvPr/>
          </p:nvSpPr>
          <p:spPr bwMode="auto">
            <a:xfrm>
              <a:off x="4901" y="2036"/>
              <a:ext cx="20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oject</a:t>
              </a:r>
              <a:endParaRPr lang="en-US" altLang="en-US" sz="1400" u="sng">
                <a:latin typeface="Palatino" charset="0"/>
              </a:endParaRPr>
            </a:p>
          </p:txBody>
        </p:sp>
        <p:sp>
          <p:nvSpPr>
            <p:cNvPr id="281671" name="Rectangle 1095"/>
            <p:cNvSpPr>
              <a:spLocks noChangeArrowheads="1"/>
            </p:cNvSpPr>
            <p:nvPr/>
          </p:nvSpPr>
          <p:spPr bwMode="auto">
            <a:xfrm>
              <a:off x="4590" y="2436"/>
              <a:ext cx="58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contracted to </a:t>
              </a:r>
              <a:endParaRPr lang="en-US" altLang="en-US" sz="1400" u="sng">
                <a:latin typeface="Palatino" charset="0"/>
              </a:endParaRPr>
            </a:p>
          </p:txBody>
        </p:sp>
        <p:sp>
          <p:nvSpPr>
            <p:cNvPr id="281672" name="Rectangle 1096"/>
            <p:cNvSpPr>
              <a:spLocks noChangeArrowheads="1"/>
            </p:cNvSpPr>
            <p:nvPr/>
          </p:nvSpPr>
          <p:spPr bwMode="auto">
            <a:xfrm>
              <a:off x="4590" y="2532"/>
              <a:ext cx="74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another company</a:t>
              </a:r>
              <a:endParaRPr lang="en-US" altLang="en-US" sz="1400" u="sng">
                <a:latin typeface="Palatino" charset="0"/>
              </a:endParaRPr>
            </a:p>
          </p:txBody>
        </p:sp>
        <p:sp>
          <p:nvSpPr>
            <p:cNvPr id="281673" name="Rectangle 1097"/>
            <p:cNvSpPr>
              <a:spLocks noChangeArrowheads="1"/>
            </p:cNvSpPr>
            <p:nvPr/>
          </p:nvSpPr>
          <p:spPr bwMode="auto">
            <a:xfrm>
              <a:off x="4598" y="2772"/>
              <a:ext cx="58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Small softwar</a:t>
              </a:r>
              <a:endParaRPr lang="en-US" altLang="en-US" sz="1400" u="sng">
                <a:latin typeface="Palatino" charset="0"/>
              </a:endParaRPr>
            </a:p>
          </p:txBody>
        </p:sp>
        <p:sp>
          <p:nvSpPr>
            <p:cNvPr id="281674" name="Rectangle 1098"/>
            <p:cNvSpPr>
              <a:spLocks noChangeArrowheads="1"/>
            </p:cNvSpPr>
            <p:nvPr/>
          </p:nvSpPr>
          <p:spPr bwMode="auto">
            <a:xfrm>
              <a:off x="5164" y="2772"/>
              <a:ext cx="4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e</a:t>
              </a:r>
              <a:endParaRPr lang="en-US" altLang="en-US" sz="1400" u="sng">
                <a:latin typeface="Palatino" charset="0"/>
              </a:endParaRPr>
            </a:p>
          </p:txBody>
        </p:sp>
        <p:sp>
          <p:nvSpPr>
            <p:cNvPr id="281675" name="Rectangle 1099"/>
            <p:cNvSpPr>
              <a:spLocks noChangeArrowheads="1"/>
            </p:cNvSpPr>
            <p:nvPr/>
          </p:nvSpPr>
          <p:spPr bwMode="auto">
            <a:xfrm>
              <a:off x="4598" y="3212"/>
              <a:ext cx="65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SCMP used by </a:t>
              </a:r>
              <a:endParaRPr lang="en-US" altLang="en-US" sz="1400" u="sng">
                <a:latin typeface="Palatino" charset="0"/>
              </a:endParaRPr>
            </a:p>
          </p:txBody>
        </p:sp>
        <p:sp>
          <p:nvSpPr>
            <p:cNvPr id="281676" name="Rectangle 1100"/>
            <p:cNvSpPr>
              <a:spLocks noChangeArrowheads="1"/>
            </p:cNvSpPr>
            <p:nvPr/>
          </p:nvSpPr>
          <p:spPr bwMode="auto">
            <a:xfrm>
              <a:off x="4582" y="3660"/>
              <a:ext cx="116"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De</a:t>
              </a:r>
              <a:endParaRPr lang="en-US" altLang="en-US" sz="1400" u="sng">
                <a:latin typeface="Palatino" charset="0"/>
              </a:endParaRPr>
            </a:p>
          </p:txBody>
        </p:sp>
        <p:sp>
          <p:nvSpPr>
            <p:cNvPr id="281677" name="Rectangle 1101"/>
            <p:cNvSpPr>
              <a:spLocks noChangeArrowheads="1"/>
            </p:cNvSpPr>
            <p:nvPr/>
          </p:nvSpPr>
          <p:spPr bwMode="auto">
            <a:xfrm>
              <a:off x="4693" y="3660"/>
              <a:ext cx="5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v</a:t>
              </a:r>
              <a:endParaRPr lang="en-US" altLang="en-US" sz="1400" u="sng">
                <a:latin typeface="Palatino" charset="0"/>
              </a:endParaRPr>
            </a:p>
          </p:txBody>
        </p:sp>
        <p:sp>
          <p:nvSpPr>
            <p:cNvPr id="281678" name="Rectangle 1102"/>
            <p:cNvSpPr>
              <a:spLocks noChangeArrowheads="1"/>
            </p:cNvSpPr>
            <p:nvPr/>
          </p:nvSpPr>
          <p:spPr bwMode="auto">
            <a:xfrm>
              <a:off x="4740" y="3660"/>
              <a:ext cx="49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elopment of</a:t>
              </a:r>
              <a:endParaRPr lang="en-US" altLang="en-US" sz="1400" u="sng">
                <a:latin typeface="Palatino" charset="0"/>
              </a:endParaRPr>
            </a:p>
          </p:txBody>
        </p:sp>
        <p:sp>
          <p:nvSpPr>
            <p:cNvPr id="281679" name="Rectangle 1103"/>
            <p:cNvSpPr>
              <a:spLocks noChangeArrowheads="1"/>
            </p:cNvSpPr>
            <p:nvPr/>
          </p:nvSpPr>
          <p:spPr bwMode="auto">
            <a:xfrm>
              <a:off x="4598" y="2868"/>
              <a:ext cx="10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de</a:t>
              </a:r>
              <a:endParaRPr lang="en-US" altLang="en-US" sz="1400" u="sng">
                <a:latin typeface="Palatino" charset="0"/>
              </a:endParaRPr>
            </a:p>
          </p:txBody>
        </p:sp>
        <p:sp>
          <p:nvSpPr>
            <p:cNvPr id="281680" name="Rectangle 1104"/>
            <p:cNvSpPr>
              <a:spLocks noChangeArrowheads="1"/>
            </p:cNvSpPr>
            <p:nvPr/>
          </p:nvSpPr>
          <p:spPr bwMode="auto">
            <a:xfrm>
              <a:off x="4692" y="2868"/>
              <a:ext cx="4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v</a:t>
              </a:r>
              <a:endParaRPr lang="en-US" altLang="en-US" sz="1400" u="sng">
                <a:latin typeface="Palatino" charset="0"/>
              </a:endParaRPr>
            </a:p>
          </p:txBody>
        </p:sp>
        <p:sp>
          <p:nvSpPr>
            <p:cNvPr id="281681" name="Rectangle 1105"/>
            <p:cNvSpPr>
              <a:spLocks noChangeArrowheads="1"/>
            </p:cNvSpPr>
            <p:nvPr/>
          </p:nvSpPr>
          <p:spPr bwMode="auto">
            <a:xfrm>
              <a:off x="4739" y="2868"/>
              <a:ext cx="3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elopment</a:t>
              </a:r>
              <a:endParaRPr lang="en-US" altLang="en-US" sz="1400" u="sng">
                <a:latin typeface="Palatino" charset="0"/>
              </a:endParaRPr>
            </a:p>
          </p:txBody>
        </p:sp>
        <p:sp>
          <p:nvSpPr>
            <p:cNvPr id="281682" name="Rectangle 1106"/>
            <p:cNvSpPr>
              <a:spLocks noChangeArrowheads="1"/>
            </p:cNvSpPr>
            <p:nvPr/>
          </p:nvSpPr>
          <p:spPr bwMode="auto">
            <a:xfrm>
              <a:off x="4598" y="2964"/>
              <a:ext cx="10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pr</a:t>
              </a:r>
              <a:endParaRPr lang="en-US" altLang="en-US" sz="1400" u="sng">
                <a:latin typeface="Palatino" charset="0"/>
              </a:endParaRPr>
            </a:p>
          </p:txBody>
        </p:sp>
        <p:sp>
          <p:nvSpPr>
            <p:cNvPr id="281683" name="Rectangle 1107"/>
            <p:cNvSpPr>
              <a:spLocks noChangeArrowheads="1"/>
            </p:cNvSpPr>
            <p:nvPr/>
          </p:nvSpPr>
          <p:spPr bwMode="auto">
            <a:xfrm>
              <a:off x="4692" y="2964"/>
              <a:ext cx="20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oject</a:t>
              </a:r>
              <a:endParaRPr lang="en-US" altLang="en-US" sz="1400" u="sng">
                <a:latin typeface="Palatino" charset="0"/>
              </a:endParaRPr>
            </a:p>
          </p:txBody>
        </p:sp>
        <p:sp>
          <p:nvSpPr>
            <p:cNvPr id="281684" name="Rectangle 1108"/>
            <p:cNvSpPr>
              <a:spLocks noChangeArrowheads="1"/>
            </p:cNvSpPr>
            <p:nvPr/>
          </p:nvSpPr>
          <p:spPr bwMode="auto">
            <a:xfrm>
              <a:off x="4598" y="3308"/>
              <a:ext cx="9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or</a:t>
              </a:r>
              <a:endParaRPr lang="en-US" altLang="en-US" sz="1400" u="sng">
                <a:latin typeface="Palatino" charset="0"/>
              </a:endParaRPr>
            </a:p>
          </p:txBody>
        </p:sp>
        <p:sp>
          <p:nvSpPr>
            <p:cNvPr id="281685" name="Rectangle 1109"/>
            <p:cNvSpPr>
              <a:spLocks noChangeArrowheads="1"/>
            </p:cNvSpPr>
            <p:nvPr/>
          </p:nvSpPr>
          <p:spPr bwMode="auto">
            <a:xfrm>
              <a:off x="4687" y="3308"/>
              <a:ext cx="69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ganization using</a:t>
              </a:r>
              <a:endParaRPr lang="en-US" altLang="en-US" sz="1400" u="sng">
                <a:latin typeface="Palatino" charset="0"/>
              </a:endParaRPr>
            </a:p>
          </p:txBody>
        </p:sp>
        <p:sp>
          <p:nvSpPr>
            <p:cNvPr id="281686" name="Rectangle 1110"/>
            <p:cNvSpPr>
              <a:spLocks noChangeArrowheads="1"/>
            </p:cNvSpPr>
            <p:nvPr/>
          </p:nvSpPr>
          <p:spPr bwMode="auto">
            <a:xfrm>
              <a:off x="4598" y="3404"/>
              <a:ext cx="63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contracted SW</a:t>
              </a:r>
              <a:endParaRPr lang="en-US" altLang="en-US" sz="1400" u="sng">
                <a:latin typeface="Palatino" charset="0"/>
              </a:endParaRPr>
            </a:p>
          </p:txBody>
        </p:sp>
        <p:sp>
          <p:nvSpPr>
            <p:cNvPr id="281687" name="Rectangle 1111"/>
            <p:cNvSpPr>
              <a:spLocks noChangeArrowheads="1"/>
            </p:cNvSpPr>
            <p:nvPr/>
          </p:nvSpPr>
          <p:spPr bwMode="auto">
            <a:xfrm>
              <a:off x="4582" y="3756"/>
              <a:ext cx="4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embedded </a:t>
              </a:r>
              <a:endParaRPr lang="en-US" altLang="en-US" sz="1400" u="sng">
                <a:latin typeface="Palatino" charset="0"/>
              </a:endParaRPr>
            </a:p>
          </p:txBody>
        </p:sp>
        <p:sp>
          <p:nvSpPr>
            <p:cNvPr id="281688" name="Rectangle 1112"/>
            <p:cNvSpPr>
              <a:spLocks noChangeArrowheads="1"/>
            </p:cNvSpPr>
            <p:nvPr/>
          </p:nvSpPr>
          <p:spPr bwMode="auto">
            <a:xfrm>
              <a:off x="4582" y="3852"/>
              <a:ext cx="56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applicatåions</a:t>
              </a:r>
              <a:endParaRPr lang="en-US" altLang="en-US" sz="1400" u="sng">
                <a:latin typeface="Palatino" charset="0"/>
              </a:endParaRPr>
            </a:p>
          </p:txBody>
        </p:sp>
        <p:sp>
          <p:nvSpPr>
            <p:cNvPr id="281689" name="Rectangle 1113"/>
            <p:cNvSpPr>
              <a:spLocks noChangeArrowheads="1"/>
            </p:cNvSpPr>
            <p:nvPr/>
          </p:nvSpPr>
          <p:spPr bwMode="auto">
            <a:xfrm>
              <a:off x="1295" y="3412"/>
              <a:ext cx="5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S</a:t>
              </a:r>
              <a:endParaRPr lang="en-US" altLang="en-US" sz="1400" u="sng">
                <a:latin typeface="Palatino" charset="0"/>
              </a:endParaRPr>
            </a:p>
          </p:txBody>
        </p:sp>
        <p:sp>
          <p:nvSpPr>
            <p:cNvPr id="281690" name="Rectangle 1114"/>
            <p:cNvSpPr>
              <a:spLocks noChangeArrowheads="1"/>
            </p:cNvSpPr>
            <p:nvPr/>
          </p:nvSpPr>
          <p:spPr bwMode="auto">
            <a:xfrm>
              <a:off x="1349" y="3412"/>
              <a:ext cx="28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oftwar</a:t>
              </a:r>
              <a:endParaRPr lang="en-US" altLang="en-US" sz="1400" u="sng">
                <a:latin typeface="Palatino" charset="0"/>
              </a:endParaRPr>
            </a:p>
          </p:txBody>
        </p:sp>
        <p:sp>
          <p:nvSpPr>
            <p:cNvPr id="281691" name="Rectangle 1115"/>
            <p:cNvSpPr>
              <a:spLocks noChangeArrowheads="1"/>
            </p:cNvSpPr>
            <p:nvPr/>
          </p:nvSpPr>
          <p:spPr bwMode="auto">
            <a:xfrm>
              <a:off x="1619" y="3412"/>
              <a:ext cx="4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 panose="02020603050405020304" pitchFamily="18" charset="0"/>
                </a:rPr>
                <a:t>e</a:t>
              </a:r>
              <a:endParaRPr lang="en-US" altLang="en-US" sz="1400" u="sng">
                <a:latin typeface="Palatino" charset="0"/>
              </a:endParaRPr>
            </a:p>
          </p:txBody>
        </p:sp>
      </p:grpSp>
      <p:sp>
        <p:nvSpPr>
          <p:cNvPr id="281692" name="Text Box 1116"/>
          <p:cNvSpPr txBox="1">
            <a:spLocks noChangeArrowheads="1"/>
          </p:cNvSpPr>
          <p:nvPr/>
        </p:nvSpPr>
        <p:spPr bwMode="auto">
          <a:xfrm>
            <a:off x="766763" y="5818188"/>
            <a:ext cx="8161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sz="2000">
                <a:latin typeface="Times" panose="02020603050405020304" pitchFamily="18" charset="0"/>
              </a:rPr>
              <a:t>ARENA or TRAMP: Concept. Prototype, Small, On-line, Short, Informal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1026"/>
          <p:cNvSpPr>
            <a:spLocks noGrp="1" noChangeArrowheads="1"/>
          </p:cNvSpPr>
          <p:nvPr>
            <p:ph type="title"/>
          </p:nvPr>
        </p:nvSpPr>
        <p:spPr/>
        <p:txBody>
          <a:bodyPr/>
          <a:lstStyle/>
          <a:p>
            <a:r>
              <a:rPr lang="en-US" altLang="en-US"/>
              <a:t>Tools for Software Configuration Management</a:t>
            </a:r>
          </a:p>
        </p:txBody>
      </p:sp>
      <p:sp>
        <p:nvSpPr>
          <p:cNvPr id="240643" name="Rectangle 1027"/>
          <p:cNvSpPr>
            <a:spLocks noGrp="1" noChangeArrowheads="1"/>
          </p:cNvSpPr>
          <p:nvPr>
            <p:ph type="body" idx="1"/>
          </p:nvPr>
        </p:nvSpPr>
        <p:spPr>
          <a:xfrm>
            <a:off x="385763" y="882650"/>
            <a:ext cx="8939212" cy="5556250"/>
          </a:xfrm>
        </p:spPr>
        <p:txBody>
          <a:bodyPr/>
          <a:lstStyle/>
          <a:p>
            <a:r>
              <a:rPr lang="en-US" altLang="en-US"/>
              <a:t>Software configuration management is normally supported by tools with different functionality.</a:t>
            </a:r>
          </a:p>
          <a:p>
            <a:r>
              <a:rPr lang="en-US" altLang="en-US"/>
              <a:t>Examples:</a:t>
            </a:r>
          </a:p>
          <a:p>
            <a:pPr lvl="1"/>
            <a:r>
              <a:rPr lang="en-US" altLang="en-US"/>
              <a:t>RCS</a:t>
            </a:r>
          </a:p>
          <a:p>
            <a:pPr lvl="2"/>
            <a:r>
              <a:rPr lang="en-US" altLang="en-US"/>
              <a:t>very old but still in use; only version control system</a:t>
            </a:r>
          </a:p>
          <a:p>
            <a:pPr lvl="1"/>
            <a:r>
              <a:rPr lang="en-US" altLang="en-US"/>
              <a:t>CVS (Concurrent Version Control)</a:t>
            </a:r>
          </a:p>
          <a:p>
            <a:pPr lvl="2"/>
            <a:r>
              <a:rPr lang="en-US" altLang="en-US"/>
              <a:t>based on RCS, allows concurrent working without locking</a:t>
            </a:r>
          </a:p>
          <a:p>
            <a:pPr lvl="2"/>
            <a:r>
              <a:rPr lang="de-DE" altLang="en-US"/>
              <a:t>http://www.cvshome.org/</a:t>
            </a:r>
            <a:endParaRPr lang="en-US" altLang="en-US"/>
          </a:p>
          <a:p>
            <a:pPr lvl="2"/>
            <a:r>
              <a:rPr lang="en-US" altLang="en-US"/>
              <a:t>CVSWeb: Web Frontend to CVS</a:t>
            </a:r>
          </a:p>
          <a:p>
            <a:pPr lvl="1"/>
            <a:r>
              <a:rPr lang="en-US" altLang="en-US"/>
              <a:t>Perforce</a:t>
            </a:r>
          </a:p>
          <a:p>
            <a:pPr lvl="2"/>
            <a:r>
              <a:rPr lang="en-US" altLang="en-US"/>
              <a:t>Repository server; keeps track of developer’s activities</a:t>
            </a:r>
          </a:p>
          <a:p>
            <a:pPr lvl="2"/>
            <a:r>
              <a:rPr lang="de-DE" altLang="en-US"/>
              <a:t>http://www.perforce.com</a:t>
            </a:r>
            <a:endParaRPr lang="en-US" altLang="en-US"/>
          </a:p>
          <a:p>
            <a:pPr lvl="1"/>
            <a:r>
              <a:rPr lang="en-US" altLang="en-US"/>
              <a:t>ClearCase</a:t>
            </a:r>
          </a:p>
          <a:p>
            <a:pPr lvl="2"/>
            <a:r>
              <a:rPr lang="en-US" altLang="en-US"/>
              <a:t>Multiple servers, process modeling, policy check mechanisms</a:t>
            </a:r>
          </a:p>
          <a:p>
            <a:pPr lvl="2"/>
            <a:r>
              <a:rPr lang="de-DE" altLang="en-US"/>
              <a:t>http://www.rational.com/products/clearcase/</a:t>
            </a: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56" name="AutoShape 12"/>
          <p:cNvSpPr>
            <a:spLocks noChangeArrowheads="1"/>
          </p:cNvSpPr>
          <p:nvPr/>
        </p:nvSpPr>
        <p:spPr bwMode="auto">
          <a:xfrm>
            <a:off x="709613" y="927100"/>
            <a:ext cx="8413750" cy="5189538"/>
          </a:xfrm>
          <a:prstGeom prst="verticalScroll">
            <a:avLst>
              <a:gd name="adj" fmla="val 12500"/>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IN"/>
          </a:p>
        </p:txBody>
      </p:sp>
      <p:sp>
        <p:nvSpPr>
          <p:cNvPr id="236548" name="Rectangle 4"/>
          <p:cNvSpPr>
            <a:spLocks noGrp="1" noChangeArrowheads="1"/>
          </p:cNvSpPr>
          <p:nvPr>
            <p:ph type="title"/>
          </p:nvPr>
        </p:nvSpPr>
        <p:spPr/>
        <p:txBody>
          <a:bodyPr/>
          <a:lstStyle/>
          <a:p>
            <a:r>
              <a:rPr lang="en-US" altLang="en-US"/>
              <a:t>Tasks for the Configuration Managers</a:t>
            </a:r>
          </a:p>
        </p:txBody>
      </p:sp>
      <p:sp>
        <p:nvSpPr>
          <p:cNvPr id="236551" name="Rectangle 7"/>
          <p:cNvSpPr>
            <a:spLocks noChangeArrowheads="1"/>
          </p:cNvSpPr>
          <p:nvPr/>
        </p:nvSpPr>
        <p:spPr bwMode="auto">
          <a:xfrm>
            <a:off x="1884363" y="1981200"/>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Define configuration items</a:t>
            </a:r>
          </a:p>
        </p:txBody>
      </p:sp>
      <p:sp>
        <p:nvSpPr>
          <p:cNvPr id="236552" name="Rectangle 8"/>
          <p:cNvSpPr>
            <a:spLocks noChangeArrowheads="1"/>
          </p:cNvSpPr>
          <p:nvPr/>
        </p:nvSpPr>
        <p:spPr bwMode="auto">
          <a:xfrm>
            <a:off x="1884363" y="3052763"/>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Define promote /release policies</a:t>
            </a:r>
            <a:endParaRPr lang="en-US" altLang="en-US" sz="1800">
              <a:latin typeface="Times" panose="02020603050405020304" pitchFamily="18" charset="0"/>
            </a:endParaRPr>
          </a:p>
        </p:txBody>
      </p:sp>
      <p:sp>
        <p:nvSpPr>
          <p:cNvPr id="236553" name="Rectangle 9"/>
          <p:cNvSpPr>
            <a:spLocks noChangeArrowheads="1"/>
          </p:cNvSpPr>
          <p:nvPr/>
        </p:nvSpPr>
        <p:spPr bwMode="auto">
          <a:xfrm>
            <a:off x="1884363" y="4102100"/>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Define activities and responsibilities</a:t>
            </a:r>
          </a:p>
        </p:txBody>
      </p:sp>
      <p:sp>
        <p:nvSpPr>
          <p:cNvPr id="236554" name="Rectangle 10"/>
          <p:cNvSpPr>
            <a:spLocks noChangeArrowheads="1"/>
          </p:cNvSpPr>
          <p:nvPr/>
        </p:nvSpPr>
        <p:spPr bwMode="auto">
          <a:xfrm>
            <a:off x="1884363" y="5167313"/>
            <a:ext cx="6108700" cy="746125"/>
          </a:xfrm>
          <a:prstGeom prst="rect">
            <a:avLst/>
          </a:prstGeom>
          <a:solidFill>
            <a:srgbClr val="FFECD9"/>
          </a:solidFill>
          <a:ln w="12700">
            <a:solidFill>
              <a:srgbClr val="000000"/>
            </a:solidFill>
            <a:miter lim="800000"/>
            <a:headEnd/>
            <a:tailEnd/>
          </a:ln>
          <a:effectLst>
            <a:outerShdw dist="107763" dir="2700000" algn="ctr" rotWithShape="0">
              <a:srgbClr val="868686"/>
            </a:outerShdw>
          </a:effectLst>
        </p:spPr>
        <p:txBody>
          <a:bodyPr wrap="none" anchor="ctr"/>
          <a:lstStyle/>
          <a:p>
            <a:pPr algn="ctr"/>
            <a:r>
              <a:rPr lang="en-US" altLang="en-US" sz="2000" b="0">
                <a:latin typeface="Times" panose="02020603050405020304" pitchFamily="18" charset="0"/>
              </a:rPr>
              <a:t>Set up configuration management system</a:t>
            </a:r>
            <a:endParaRPr lang="en-US" altLang="en-US" sz="1800">
              <a:latin typeface="Times" panose="02020603050405020304" pitchFamily="18" charset="0"/>
            </a:endParaRPr>
          </a:p>
        </p:txBody>
      </p:sp>
      <p:sp>
        <p:nvSpPr>
          <p:cNvPr id="236557" name="Text Box 13"/>
          <p:cNvSpPr txBox="1">
            <a:spLocks noChangeArrowheads="1"/>
          </p:cNvSpPr>
          <p:nvPr/>
        </p:nvSpPr>
        <p:spPr bwMode="auto">
          <a:xfrm>
            <a:off x="3136900" y="1087438"/>
            <a:ext cx="4622800" cy="366712"/>
          </a:xfrm>
          <a:prstGeom prst="rect">
            <a:avLst/>
          </a:prstGeom>
          <a:noFill/>
          <a:ln>
            <a:noFill/>
          </a:ln>
          <a:effectLst/>
          <a:extLst>
            <a:ext uri="{909E8E84-426E-40DD-AFC4-6F175D3DCCD1}">
              <a14:hiddenFill xmlns:a14="http://schemas.microsoft.com/office/drawing/2010/main">
                <a:solidFill>
                  <a:srgbClr val="FFECD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spcBef>
                <a:spcPct val="50000"/>
              </a:spcBef>
            </a:pPr>
            <a:r>
              <a:rPr lang="en-US" altLang="en-US" sz="1800">
                <a:latin typeface="Times" panose="02020603050405020304" pitchFamily="18" charset="0"/>
              </a:rPr>
              <a:t>SCMP following the IEEE 828-1990 standard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6554"/>
                                        </p:tgtEl>
                                        <p:attrNameLst>
                                          <p:attrName>style.visibility</p:attrName>
                                        </p:attrNameLst>
                                      </p:cBhvr>
                                      <p:to>
                                        <p:strVal val="visible"/>
                                      </p:to>
                                    </p:set>
                                    <p:anim calcmode="lin" valueType="num">
                                      <p:cBhvr additive="base">
                                        <p:cTn id="7" dur="500" fill="hold"/>
                                        <p:tgtEl>
                                          <p:spTgt spid="236554"/>
                                        </p:tgtEl>
                                        <p:attrNameLst>
                                          <p:attrName>ppt_x</p:attrName>
                                        </p:attrNameLst>
                                      </p:cBhvr>
                                      <p:tavLst>
                                        <p:tav tm="0">
                                          <p:val>
                                            <p:strVal val="#ppt_x"/>
                                          </p:val>
                                        </p:tav>
                                        <p:tav tm="100000">
                                          <p:val>
                                            <p:strVal val="#ppt_x"/>
                                          </p:val>
                                        </p:tav>
                                      </p:tavLst>
                                    </p:anim>
                                    <p:anim calcmode="lin" valueType="num">
                                      <p:cBhvr additive="base">
                                        <p:cTn id="8" dur="500" fill="hold"/>
                                        <p:tgtEl>
                                          <p:spTgt spid="2365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36556"/>
                                        </p:tgtEl>
                                        <p:attrNameLst>
                                          <p:attrName>style.visibility</p:attrName>
                                        </p:attrNameLst>
                                      </p:cBhvr>
                                      <p:to>
                                        <p:strVal val="visible"/>
                                      </p:to>
                                    </p:set>
                                    <p:anim calcmode="lin" valueType="num">
                                      <p:cBhvr>
                                        <p:cTn id="13" dur="500" fill="hold"/>
                                        <p:tgtEl>
                                          <p:spTgt spid="236556"/>
                                        </p:tgtEl>
                                        <p:attrNameLst>
                                          <p:attrName>ppt_w</p:attrName>
                                        </p:attrNameLst>
                                      </p:cBhvr>
                                      <p:tavLst>
                                        <p:tav tm="0">
                                          <p:val>
                                            <p:fltVal val="0"/>
                                          </p:val>
                                        </p:tav>
                                        <p:tav tm="100000">
                                          <p:val>
                                            <p:strVal val="#ppt_w"/>
                                          </p:val>
                                        </p:tav>
                                      </p:tavLst>
                                    </p:anim>
                                    <p:anim calcmode="lin" valueType="num">
                                      <p:cBhvr>
                                        <p:cTn id="14" dur="500" fill="hold"/>
                                        <p:tgtEl>
                                          <p:spTgt spid="236556"/>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23" presetClass="entr" presetSubtype="16" fill="hold" grpId="0" nodeType="afterEffect">
                                  <p:stCondLst>
                                    <p:cond delay="0"/>
                                  </p:stCondLst>
                                  <p:childTnLst>
                                    <p:set>
                                      <p:cBhvr>
                                        <p:cTn id="17" dur="1" fill="hold">
                                          <p:stCondLst>
                                            <p:cond delay="0"/>
                                          </p:stCondLst>
                                        </p:cTn>
                                        <p:tgtEl>
                                          <p:spTgt spid="236557"/>
                                        </p:tgtEl>
                                        <p:attrNameLst>
                                          <p:attrName>style.visibility</p:attrName>
                                        </p:attrNameLst>
                                      </p:cBhvr>
                                      <p:to>
                                        <p:strVal val="visible"/>
                                      </p:to>
                                    </p:set>
                                    <p:anim calcmode="lin" valueType="num">
                                      <p:cBhvr>
                                        <p:cTn id="18" dur="500" fill="hold"/>
                                        <p:tgtEl>
                                          <p:spTgt spid="236557"/>
                                        </p:tgtEl>
                                        <p:attrNameLst>
                                          <p:attrName>ppt_w</p:attrName>
                                        </p:attrNameLst>
                                      </p:cBhvr>
                                      <p:tavLst>
                                        <p:tav tm="0">
                                          <p:val>
                                            <p:fltVal val="0"/>
                                          </p:val>
                                        </p:tav>
                                        <p:tav tm="100000">
                                          <p:val>
                                            <p:strVal val="#ppt_w"/>
                                          </p:val>
                                        </p:tav>
                                      </p:tavLst>
                                    </p:anim>
                                    <p:anim calcmode="lin" valueType="num">
                                      <p:cBhvr>
                                        <p:cTn id="19" dur="500" fill="hold"/>
                                        <p:tgtEl>
                                          <p:spTgt spid="2365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6" grpId="0" animBg="1"/>
      <p:bldP spid="236554" grpId="0" animBg="1" autoUpdateAnimBg="0"/>
      <p:bldP spid="23655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6" name="Rectangle 8"/>
          <p:cNvSpPr>
            <a:spLocks noGrp="1" noChangeArrowheads="1"/>
          </p:cNvSpPr>
          <p:nvPr>
            <p:ph type="title"/>
          </p:nvPr>
        </p:nvSpPr>
        <p:spPr/>
        <p:txBody>
          <a:bodyPr/>
          <a:lstStyle/>
          <a:p>
            <a:r>
              <a:rPr lang="de-DE" altLang="en-US"/>
              <a:t>References</a:t>
            </a:r>
          </a:p>
        </p:txBody>
      </p:sp>
      <p:sp>
        <p:nvSpPr>
          <p:cNvPr id="283657" name="Rectangle 9"/>
          <p:cNvSpPr>
            <a:spLocks noGrp="1" noChangeArrowheads="1"/>
          </p:cNvSpPr>
          <p:nvPr>
            <p:ph type="body" idx="1"/>
          </p:nvPr>
        </p:nvSpPr>
        <p:spPr/>
        <p:txBody>
          <a:bodyPr/>
          <a:lstStyle/>
          <a:p>
            <a:r>
              <a:rPr lang="de-DE" altLang="en-US"/>
              <a:t>Readings used for this lecture</a:t>
            </a:r>
          </a:p>
          <a:p>
            <a:pPr lvl="1"/>
            <a:r>
              <a:rPr lang="de-DE" altLang="en-US"/>
              <a:t>[Bruegge-Dutoit] Chapter 13 Configuration Management</a:t>
            </a:r>
          </a:p>
          <a:p>
            <a:pPr lvl="1"/>
            <a:r>
              <a:rPr lang="en-US" altLang="en-US"/>
              <a:t>[IEEE Std 828] Software Configuration Management</a:t>
            </a:r>
          </a:p>
          <a:p>
            <a:pPr lvl="1"/>
            <a:r>
              <a:rPr lang="en-US" altLang="en-US"/>
              <a:t>[IEEE Std 1042] Guide to  Configuration Management Plan (SCMP)</a:t>
            </a:r>
            <a:endParaRPr lang="de-DE" altLang="en-US"/>
          </a:p>
          <a:p>
            <a:r>
              <a:rPr lang="de-DE" altLang="en-US"/>
              <a:t>Additional References</a:t>
            </a:r>
          </a:p>
          <a:p>
            <a:pPr lvl="1"/>
            <a:r>
              <a:rPr lang="de-DE" altLang="en-US"/>
              <a:t>CVS </a:t>
            </a:r>
          </a:p>
          <a:p>
            <a:pPr lvl="2"/>
            <a:r>
              <a:rPr lang="de-DE" altLang="en-US"/>
              <a:t>Homepage: http://www.cvshome.org/</a:t>
            </a:r>
          </a:p>
          <a:p>
            <a:pPr lvl="2"/>
            <a:r>
              <a:rPr lang="de-DE" altLang="en-US"/>
              <a:t>Online Documentation: http://www.cvshome.org/docs/manual/cvs.html</a:t>
            </a:r>
          </a:p>
          <a:p>
            <a:pPr lvl="1"/>
            <a:r>
              <a:rPr lang="de-DE" altLang="en-US"/>
              <a:t>Jikes: Open Source Java Compiler maintained with CVS</a:t>
            </a:r>
          </a:p>
          <a:p>
            <a:pPr lvl="2"/>
            <a:r>
              <a:rPr lang="de-DE" altLang="en-US"/>
              <a:t>Source tree (read only): http://sourcery.org/jikes/anoncvs.html</a:t>
            </a:r>
          </a:p>
          <a:p>
            <a:pPr lvl="2"/>
            <a:r>
              <a:rPr lang="de-DE" altLang="en-US"/>
              <a:t>Jikes project portal http://sourcery.org/jikes</a:t>
            </a:r>
          </a:p>
          <a:p>
            <a:pPr lvl="1"/>
            <a:r>
              <a:rPr lang="de-DE" altLang="en-US"/>
              <a:t>CVSWEB  example </a:t>
            </a:r>
          </a:p>
          <a:p>
            <a:pPr lvl="2"/>
            <a:r>
              <a:rPr lang="de-DE" altLang="en-US"/>
              <a:t>http://stud.fh-heilbronn.de/~zeller/cgi/cvsweb.cgi/</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Summary</a:t>
            </a:r>
          </a:p>
        </p:txBody>
      </p:sp>
      <p:sp>
        <p:nvSpPr>
          <p:cNvPr id="230403" name="Rectangle 3"/>
          <p:cNvSpPr>
            <a:spLocks noGrp="1" noChangeArrowheads="1"/>
          </p:cNvSpPr>
          <p:nvPr>
            <p:ph type="body" idx="1"/>
          </p:nvPr>
        </p:nvSpPr>
        <p:spPr>
          <a:xfrm>
            <a:off x="244475" y="863600"/>
            <a:ext cx="9245600" cy="5778500"/>
          </a:xfrm>
        </p:spPr>
        <p:txBody>
          <a:bodyPr/>
          <a:lstStyle/>
          <a:p>
            <a:r>
              <a:rPr lang="en-US" altLang="en-US"/>
              <a:t>Software Configuration Management: Important part of project management to manage evolving software systems and coordinate changes to them.</a:t>
            </a:r>
          </a:p>
          <a:p>
            <a:r>
              <a:rPr lang="en-US" altLang="en-US"/>
              <a:t>Software Configuration Management consists of several activities:</a:t>
            </a:r>
          </a:p>
          <a:p>
            <a:pPr lvl="1"/>
            <a:r>
              <a:rPr lang="en-US" altLang="en-US"/>
              <a:t>Promotion and Release management (Covered today)</a:t>
            </a:r>
          </a:p>
          <a:p>
            <a:pPr lvl="1"/>
            <a:r>
              <a:rPr lang="en-US" altLang="en-US"/>
              <a:t>Branch, Variant and Change Management ([Bruegge-Dutoit])</a:t>
            </a:r>
          </a:p>
          <a:p>
            <a:r>
              <a:rPr lang="en-US" altLang="en-US"/>
              <a:t>Public standard for SCM plans: IEEE 828. </a:t>
            </a:r>
          </a:p>
          <a:p>
            <a:r>
              <a:rPr lang="en-US" altLang="en-US"/>
              <a:t>The standard can be tailored to a particular project:</a:t>
            </a:r>
          </a:p>
          <a:p>
            <a:pPr lvl="1"/>
            <a:r>
              <a:rPr lang="en-US" altLang="en-US"/>
              <a:t>Large projects need detailed plans to be successful</a:t>
            </a:r>
          </a:p>
          <a:p>
            <a:pPr lvl="1"/>
            <a:r>
              <a:rPr lang="en-US" altLang="en-US"/>
              <a:t>Small projects should not be burdened with the bureaucracy of  detailed SCM plans</a:t>
            </a:r>
          </a:p>
          <a:p>
            <a:r>
              <a:rPr lang="en-US" altLang="en-US"/>
              <a:t>SCM should be supported by tools. These range from </a:t>
            </a:r>
          </a:p>
          <a:p>
            <a:pPr lvl="1"/>
            <a:r>
              <a:rPr lang="en-US" altLang="en-US"/>
              <a:t>Simple version storage tools </a:t>
            </a:r>
          </a:p>
          <a:p>
            <a:pPr lvl="1"/>
            <a:r>
              <a:rPr lang="en-US" altLang="en-US"/>
              <a:t>Sophisticated systems with automated procedures for policy checks and support for the creation of SCM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Configuration Management Activities</a:t>
            </a:r>
          </a:p>
        </p:txBody>
      </p:sp>
      <p:sp>
        <p:nvSpPr>
          <p:cNvPr id="160771" name="Rectangle 3"/>
          <p:cNvSpPr>
            <a:spLocks noGrp="1" noChangeArrowheads="1"/>
          </p:cNvSpPr>
          <p:nvPr>
            <p:ph type="body" idx="1"/>
          </p:nvPr>
        </p:nvSpPr>
        <p:spPr/>
        <p:txBody>
          <a:bodyPr/>
          <a:lstStyle/>
          <a:p>
            <a:r>
              <a:rPr lang="en-US" altLang="en-US"/>
              <a:t>Software Configuration Management Activities: </a:t>
            </a:r>
          </a:p>
          <a:p>
            <a:pPr lvl="1"/>
            <a:r>
              <a:rPr lang="en-US" altLang="en-US"/>
              <a:t>Configuration item identification </a:t>
            </a:r>
          </a:p>
          <a:p>
            <a:pPr lvl="1"/>
            <a:r>
              <a:rPr lang="en-US" altLang="en-US"/>
              <a:t>Promotion management</a:t>
            </a:r>
          </a:p>
          <a:p>
            <a:pPr lvl="1"/>
            <a:r>
              <a:rPr lang="en-US" altLang="en-US"/>
              <a:t>Release management</a:t>
            </a:r>
          </a:p>
          <a:p>
            <a:pPr lvl="1"/>
            <a:r>
              <a:rPr lang="en-US" altLang="en-US"/>
              <a:t>Branch management</a:t>
            </a:r>
          </a:p>
          <a:p>
            <a:pPr lvl="1"/>
            <a:r>
              <a:rPr lang="en-US" altLang="en-US"/>
              <a:t>Variant management</a:t>
            </a:r>
          </a:p>
          <a:p>
            <a:pPr lvl="1"/>
            <a:r>
              <a:rPr lang="en-US" altLang="en-US"/>
              <a:t>Change management </a:t>
            </a:r>
          </a:p>
          <a:p>
            <a:pPr lvl="1"/>
            <a:endParaRPr lang="en-US" altLang="en-US"/>
          </a:p>
          <a:p>
            <a:r>
              <a:rPr lang="en-US" altLang="en-US"/>
              <a:t>No fixed rules: </a:t>
            </a:r>
          </a:p>
          <a:p>
            <a:pPr lvl="1"/>
            <a:r>
              <a:rPr lang="en-US" altLang="en-US"/>
              <a:t>Activities are usually performed in different ways (formally, informally) depending on the project type and life-cycle phase (research, development, maintenance).</a:t>
            </a:r>
            <a:endParaRPr lang="en-US" altLang="en-US">
              <a:solidFill>
                <a:srgbClr val="0000FF"/>
              </a:solidFill>
            </a:endParaRP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8" name="Rectangle 6"/>
          <p:cNvSpPr>
            <a:spLocks noGrp="1" noChangeArrowheads="1"/>
          </p:cNvSpPr>
          <p:nvPr>
            <p:ph type="title"/>
          </p:nvPr>
        </p:nvSpPr>
        <p:spPr/>
        <p:txBody>
          <a:bodyPr/>
          <a:lstStyle/>
          <a:p>
            <a:r>
              <a:rPr lang="en-US" altLang="en-US"/>
              <a:t>Configuration Management Activities (continued)</a:t>
            </a:r>
          </a:p>
        </p:txBody>
      </p:sp>
      <p:sp>
        <p:nvSpPr>
          <p:cNvPr id="253959" name="Rectangle 7"/>
          <p:cNvSpPr>
            <a:spLocks noGrp="1" noChangeArrowheads="1"/>
          </p:cNvSpPr>
          <p:nvPr>
            <p:ph type="body" idx="1"/>
          </p:nvPr>
        </p:nvSpPr>
        <p:spPr/>
        <p:txBody>
          <a:bodyPr/>
          <a:lstStyle/>
          <a:p>
            <a:pPr>
              <a:lnSpc>
                <a:spcPct val="80000"/>
              </a:lnSpc>
            </a:pPr>
            <a:r>
              <a:rPr lang="en-US" altLang="en-US"/>
              <a:t>Configuration item identification </a:t>
            </a:r>
          </a:p>
          <a:p>
            <a:pPr lvl="1">
              <a:lnSpc>
                <a:spcPct val="80000"/>
              </a:lnSpc>
            </a:pPr>
            <a:r>
              <a:rPr lang="en-US" altLang="en-US"/>
              <a:t>modeling of the system as a set of evolving components</a:t>
            </a:r>
          </a:p>
          <a:p>
            <a:pPr>
              <a:lnSpc>
                <a:spcPct val="80000"/>
              </a:lnSpc>
            </a:pPr>
            <a:r>
              <a:rPr lang="en-US" altLang="en-US"/>
              <a:t>Promotion management</a:t>
            </a:r>
          </a:p>
          <a:p>
            <a:pPr lvl="1">
              <a:lnSpc>
                <a:spcPct val="80000"/>
              </a:lnSpc>
            </a:pPr>
            <a:r>
              <a:rPr lang="en-US" altLang="en-US"/>
              <a:t>is the creation of versions for other developers</a:t>
            </a:r>
          </a:p>
          <a:p>
            <a:pPr>
              <a:lnSpc>
                <a:spcPct val="80000"/>
              </a:lnSpc>
            </a:pPr>
            <a:r>
              <a:rPr lang="en-US" altLang="en-US"/>
              <a:t>Release management</a:t>
            </a:r>
          </a:p>
          <a:p>
            <a:pPr lvl="1">
              <a:lnSpc>
                <a:spcPct val="80000"/>
              </a:lnSpc>
            </a:pPr>
            <a:r>
              <a:rPr lang="en-US" altLang="en-US"/>
              <a:t>is the creation of versions for the clients and users</a:t>
            </a:r>
          </a:p>
          <a:p>
            <a:pPr>
              <a:lnSpc>
                <a:spcPct val="80000"/>
              </a:lnSpc>
            </a:pPr>
            <a:r>
              <a:rPr lang="en-US" altLang="en-US"/>
              <a:t>Change management </a:t>
            </a:r>
          </a:p>
          <a:p>
            <a:pPr lvl="1">
              <a:lnSpc>
                <a:spcPct val="80000"/>
              </a:lnSpc>
            </a:pPr>
            <a:r>
              <a:rPr lang="en-US" altLang="en-US"/>
              <a:t>is the handling, approval and tracking of change requests</a:t>
            </a:r>
          </a:p>
          <a:p>
            <a:pPr>
              <a:lnSpc>
                <a:spcPct val="80000"/>
              </a:lnSpc>
            </a:pPr>
            <a:r>
              <a:rPr lang="en-US" altLang="en-US"/>
              <a:t>Branch management</a:t>
            </a:r>
          </a:p>
          <a:p>
            <a:pPr lvl="1">
              <a:lnSpc>
                <a:spcPct val="80000"/>
              </a:lnSpc>
            </a:pPr>
            <a:r>
              <a:rPr lang="en-US" altLang="en-US"/>
              <a:t>is the management of concurrent development</a:t>
            </a:r>
          </a:p>
          <a:p>
            <a:pPr>
              <a:lnSpc>
                <a:spcPct val="80000"/>
              </a:lnSpc>
            </a:pPr>
            <a:r>
              <a:rPr lang="en-US" altLang="en-US"/>
              <a:t>Variant management</a:t>
            </a:r>
          </a:p>
          <a:p>
            <a:pPr lvl="1">
              <a:lnSpc>
                <a:spcPct val="80000"/>
              </a:lnSpc>
            </a:pPr>
            <a:r>
              <a:rPr lang="en-US" altLang="en-US"/>
              <a:t>is the management of versions intended to coexist</a:t>
            </a:r>
          </a:p>
          <a:p>
            <a:pPr>
              <a:lnSpc>
                <a:spcPct val="80000"/>
              </a:lnSpc>
            </a:pPr>
            <a:endParaRPr lang="en-US" altLang="en-US"/>
          </a:p>
        </p:txBody>
      </p:sp>
      <p:sp>
        <p:nvSpPr>
          <p:cNvPr id="253960" name="AutoShape 8"/>
          <p:cNvSpPr>
            <a:spLocks/>
          </p:cNvSpPr>
          <p:nvPr/>
        </p:nvSpPr>
        <p:spPr bwMode="auto">
          <a:xfrm flipH="1">
            <a:off x="7127875" y="1095375"/>
            <a:ext cx="746125" cy="3476625"/>
          </a:xfrm>
          <a:prstGeom prst="leftBrace">
            <a:avLst>
              <a:gd name="adj1" fmla="val 3883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3961" name="Text Box 9"/>
          <p:cNvSpPr txBox="1">
            <a:spLocks noChangeArrowheads="1"/>
          </p:cNvSpPr>
          <p:nvPr/>
        </p:nvSpPr>
        <p:spPr bwMode="auto">
          <a:xfrm>
            <a:off x="7824788" y="2630488"/>
            <a:ext cx="173196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sz="2400">
                <a:latin typeface="Times" panose="02020603050405020304" pitchFamily="18" charset="0"/>
              </a:rPr>
              <a:t>This lecture</a:t>
            </a:r>
          </a:p>
        </p:txBody>
      </p:sp>
      <p:sp>
        <p:nvSpPr>
          <p:cNvPr id="253962" name="Text Box 10"/>
          <p:cNvSpPr txBox="1">
            <a:spLocks noChangeArrowheads="1"/>
          </p:cNvSpPr>
          <p:nvPr/>
        </p:nvSpPr>
        <p:spPr bwMode="auto">
          <a:xfrm>
            <a:off x="8131175" y="5037138"/>
            <a:ext cx="12684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sz="2400">
                <a:latin typeface="Times" panose="02020603050405020304" pitchFamily="18" charset="0"/>
              </a:rPr>
              <a:t>Reading</a:t>
            </a:r>
          </a:p>
        </p:txBody>
      </p:sp>
      <p:sp>
        <p:nvSpPr>
          <p:cNvPr id="253963" name="AutoShape 11"/>
          <p:cNvSpPr>
            <a:spLocks/>
          </p:cNvSpPr>
          <p:nvPr/>
        </p:nvSpPr>
        <p:spPr bwMode="auto">
          <a:xfrm flipH="1">
            <a:off x="7105650" y="4613275"/>
            <a:ext cx="746125" cy="1825625"/>
          </a:xfrm>
          <a:prstGeom prst="leftBrace">
            <a:avLst>
              <a:gd name="adj1" fmla="val 203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1026"/>
          <p:cNvSpPr>
            <a:spLocks noGrp="1" noChangeArrowheads="1"/>
          </p:cNvSpPr>
          <p:nvPr>
            <p:ph type="title"/>
          </p:nvPr>
        </p:nvSpPr>
        <p:spPr/>
        <p:txBody>
          <a:bodyPr/>
          <a:lstStyle/>
          <a:p>
            <a:r>
              <a:rPr lang="en-US" altLang="en-US"/>
              <a:t>Configuration Management Roles</a:t>
            </a:r>
          </a:p>
        </p:txBody>
      </p:sp>
      <p:sp>
        <p:nvSpPr>
          <p:cNvPr id="254979" name="Rectangle 1027"/>
          <p:cNvSpPr>
            <a:spLocks noGrp="1" noChangeArrowheads="1"/>
          </p:cNvSpPr>
          <p:nvPr>
            <p:ph type="body" idx="1"/>
          </p:nvPr>
        </p:nvSpPr>
        <p:spPr/>
        <p:txBody>
          <a:bodyPr/>
          <a:lstStyle/>
          <a:p>
            <a:r>
              <a:rPr lang="en-US" altLang="en-US"/>
              <a:t>Configuration Manager</a:t>
            </a:r>
          </a:p>
          <a:p>
            <a:pPr lvl="1"/>
            <a:r>
              <a:rPr lang="en-US" altLang="en-US"/>
              <a:t>Responsible for identifying configuration items. The configuration manager can also be responsible for defining the procedures for creating promotions and releases</a:t>
            </a:r>
          </a:p>
          <a:p>
            <a:r>
              <a:rPr lang="en-US" altLang="en-US"/>
              <a:t>Change control board member</a:t>
            </a:r>
          </a:p>
          <a:p>
            <a:pPr lvl="1"/>
            <a:r>
              <a:rPr lang="en-US" altLang="en-US"/>
              <a:t>Responsible for approving or rejecting change requests</a:t>
            </a:r>
          </a:p>
          <a:p>
            <a:r>
              <a:rPr lang="en-US" altLang="en-US"/>
              <a:t>Developer</a:t>
            </a:r>
          </a:p>
          <a:p>
            <a:pPr lvl="1"/>
            <a:r>
              <a:rPr lang="en-US" altLang="en-US"/>
              <a:t>Creates promotions triggered by change requests or the normal activities of development. The developer checks in changes and resolves conflicts</a:t>
            </a:r>
          </a:p>
          <a:p>
            <a:r>
              <a:rPr lang="en-US" altLang="en-US"/>
              <a:t>Auditor</a:t>
            </a:r>
          </a:p>
          <a:p>
            <a:pPr lvl="1"/>
            <a:r>
              <a:rPr lang="en-US" altLang="en-US"/>
              <a:t>Responsible for the selection and evaluation of promotions for release and for ensuring the consistency and completeness of this release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a:t>Terminology</a:t>
            </a:r>
          </a:p>
        </p:txBody>
      </p:sp>
      <p:sp>
        <p:nvSpPr>
          <p:cNvPr id="171011" name="Rectangle 3"/>
          <p:cNvSpPr>
            <a:spLocks noGrp="1" noChangeArrowheads="1"/>
          </p:cNvSpPr>
          <p:nvPr>
            <p:ph type="body" idx="1"/>
          </p:nvPr>
        </p:nvSpPr>
        <p:spPr/>
        <p:txBody>
          <a:bodyPr/>
          <a:lstStyle/>
          <a:p>
            <a:pPr>
              <a:lnSpc>
                <a:spcPct val="80000"/>
              </a:lnSpc>
            </a:pPr>
            <a:r>
              <a:rPr lang="en-US" altLang="en-US"/>
              <a:t>We will define the following terms </a:t>
            </a:r>
          </a:p>
          <a:p>
            <a:pPr lvl="1">
              <a:lnSpc>
                <a:spcPct val="80000"/>
              </a:lnSpc>
            </a:pPr>
            <a:r>
              <a:rPr lang="en-US" altLang="en-US"/>
              <a:t>Configuration Item</a:t>
            </a:r>
          </a:p>
          <a:p>
            <a:pPr lvl="1">
              <a:lnSpc>
                <a:spcPct val="80000"/>
              </a:lnSpc>
            </a:pPr>
            <a:r>
              <a:rPr lang="en-US" altLang="en-US"/>
              <a:t>Baseline</a:t>
            </a:r>
          </a:p>
          <a:p>
            <a:pPr lvl="1">
              <a:lnSpc>
                <a:spcPct val="80000"/>
              </a:lnSpc>
            </a:pPr>
            <a:r>
              <a:rPr lang="en-US" altLang="en-US"/>
              <a:t>SCM Directories</a:t>
            </a:r>
          </a:p>
          <a:p>
            <a:pPr lvl="1">
              <a:lnSpc>
                <a:spcPct val="80000"/>
              </a:lnSpc>
            </a:pPr>
            <a:r>
              <a:rPr lang="en-US" altLang="en-US"/>
              <a:t>Version</a:t>
            </a:r>
          </a:p>
          <a:p>
            <a:pPr lvl="1">
              <a:lnSpc>
                <a:spcPct val="80000"/>
              </a:lnSpc>
            </a:pPr>
            <a:r>
              <a:rPr lang="en-US" altLang="en-US"/>
              <a:t>Revision</a:t>
            </a:r>
          </a:p>
          <a:p>
            <a:pPr lvl="1">
              <a:lnSpc>
                <a:spcPct val="80000"/>
              </a:lnSpc>
            </a:pPr>
            <a:r>
              <a:rPr lang="en-US" altLang="en-US"/>
              <a:t>Release</a:t>
            </a:r>
          </a:p>
          <a:p>
            <a:pPr>
              <a:lnSpc>
                <a:spcPct val="80000"/>
              </a:lnSpc>
            </a:pPr>
            <a:endParaRPr lang="en-US" altLang="en-US" sz="2000"/>
          </a:p>
          <a:p>
            <a:pPr>
              <a:lnSpc>
                <a:spcPct val="80000"/>
              </a:lnSpc>
              <a:buSzTx/>
              <a:buFont typeface="Monotype Sorts" charset="2"/>
              <a:buChar char="í"/>
            </a:pPr>
            <a:r>
              <a:rPr lang="en-US" altLang="en-US"/>
              <a:t>The definition of the terms follows the IEEE standard. </a:t>
            </a:r>
          </a:p>
          <a:p>
            <a:pPr>
              <a:lnSpc>
                <a:spcPct val="80000"/>
              </a:lnSpc>
              <a:buSzTx/>
              <a:buFont typeface="Monotype Sorts" charset="2"/>
              <a:buChar char="í"/>
            </a:pPr>
            <a:r>
              <a:rPr lang="en-US" altLang="en-US"/>
              <a:t>Different configuration management systems may use different terms. </a:t>
            </a:r>
          </a:p>
          <a:p>
            <a:pPr lvl="1">
              <a:lnSpc>
                <a:spcPct val="80000"/>
              </a:lnSpc>
              <a:buSzTx/>
              <a:buFont typeface="Monotype Sorts" charset="2"/>
              <a:buChar char="í"/>
            </a:pPr>
            <a:r>
              <a:rPr lang="en-US" altLang="en-US"/>
              <a:t>Example:  CVS configuration management system used in our projects uses terms differeing from the IEEE standard</a:t>
            </a:r>
            <a:r>
              <a:rPr lang="en-US" altLang="en-US" sz="1800"/>
              <a:t>.</a:t>
            </a:r>
            <a:endParaRPr lang="en-US" altLang="en-US"/>
          </a:p>
          <a:p>
            <a:pPr lvl="1">
              <a:lnSpc>
                <a:spcPct val="80000"/>
              </a:lnSpc>
            </a:pPr>
            <a:endParaRPr lang="en-US" altLang="en-US"/>
          </a:p>
        </p:txBody>
      </p:sp>
    </p:spTree>
  </p:cSld>
  <p:clrMapOvr>
    <a:masterClrMapping/>
  </p:clrMapOvr>
</p:sld>
</file>

<file path=ppt/theme/theme1.xml><?xml version="1.0" encoding="utf-8"?>
<a:theme xmlns:a="http://schemas.openxmlformats.org/drawingml/2006/main" name="ch8lect3">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8lect3">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Courier"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Courier" charset="0"/>
          </a:defRPr>
        </a:defPPr>
      </a:lstStyle>
    </a:lnDef>
  </a:objectDefaults>
  <a:extraClrSchemeLst>
    <a:extraClrScheme>
      <a:clrScheme name="ch8lect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8lect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8lect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8lect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8lect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8lect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8lect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edition:IM:lectures:ch8reuse:ch8lect3.ppt</Template>
  <TotalTime>1</TotalTime>
  <Pages>35</Pages>
  <Words>3882</Words>
  <Application>Microsoft Office PowerPoint</Application>
  <PresentationFormat>Custom</PresentationFormat>
  <Paragraphs>681</Paragraphs>
  <Slides>55</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6" baseType="lpstr">
      <vt:lpstr>Times</vt:lpstr>
      <vt:lpstr>Symbol</vt:lpstr>
      <vt:lpstr>Wingdings</vt:lpstr>
      <vt:lpstr>Book Antiqua</vt:lpstr>
      <vt:lpstr>Monotype Sorts</vt:lpstr>
      <vt:lpstr>Times New Roman</vt:lpstr>
      <vt:lpstr>Arial</vt:lpstr>
      <vt:lpstr>Courier</vt:lpstr>
      <vt:lpstr>Palatino</vt:lpstr>
      <vt:lpstr>ch8lect3</vt:lpstr>
      <vt:lpstr>Microsoft Clip Gallery</vt:lpstr>
      <vt:lpstr>Chapter 13 Configuration Management</vt:lpstr>
      <vt:lpstr>Outline of the Lecture</vt:lpstr>
      <vt:lpstr>Why Software Configuration Management ?</vt:lpstr>
      <vt:lpstr>What is Software Configuration Management?</vt:lpstr>
      <vt:lpstr>Software Configuration Management is a Project Function</vt:lpstr>
      <vt:lpstr>Configuration Management Activities</vt:lpstr>
      <vt:lpstr>Configuration Management Activities (continued)</vt:lpstr>
      <vt:lpstr>Configuration Management Roles</vt:lpstr>
      <vt:lpstr>Terminology</vt:lpstr>
      <vt:lpstr>Terminology: Configuration Item</vt:lpstr>
      <vt:lpstr>Tasks for the Configuration Managers </vt:lpstr>
      <vt:lpstr>Finding Configuration Items</vt:lpstr>
      <vt:lpstr>Finding Configuration Items (continued)</vt:lpstr>
      <vt:lpstr>Which of these Entities should be Configuration Items?</vt:lpstr>
      <vt:lpstr>Possible Selection of Configuration Items</vt:lpstr>
      <vt:lpstr>Configuration Item Tree (Example) </vt:lpstr>
      <vt:lpstr>Terminology: Version </vt:lpstr>
      <vt:lpstr>Terminology: Baseline</vt:lpstr>
      <vt:lpstr>More on Baselines</vt:lpstr>
      <vt:lpstr>Baselines in SCM</vt:lpstr>
      <vt:lpstr>Change management</vt:lpstr>
      <vt:lpstr>Controlling Changes</vt:lpstr>
      <vt:lpstr>Terminology: SCM Directories</vt:lpstr>
      <vt:lpstr>Standard SCM Directories</vt:lpstr>
      <vt:lpstr>Promotion and Release are Operations on CIs</vt:lpstr>
      <vt:lpstr>Let‘s Create a Model for Configuration Management </vt:lpstr>
      <vt:lpstr>Let‘s Create a Model for Configuration Management </vt:lpstr>
      <vt:lpstr>Let‘s Create a Model for Configuration Management </vt:lpstr>
      <vt:lpstr>Let‘s Create a Model for Configuration Management </vt:lpstr>
      <vt:lpstr>Configuration Item Model (UML Class Diagram)</vt:lpstr>
      <vt:lpstr>Change Policies</vt:lpstr>
      <vt:lpstr>Terminology: Version vs. Revision vs. Release </vt:lpstr>
      <vt:lpstr>Tasks for the Configuration Managers</vt:lpstr>
      <vt:lpstr>Software Configuration Management Planning</vt:lpstr>
      <vt:lpstr>The Software Configuration Management Plan</vt:lpstr>
      <vt:lpstr>Outline of a Software Configuration Management Plan (SCMP, IEEE 828-1990)</vt:lpstr>
      <vt:lpstr>SCMP Section 1: Introduction </vt:lpstr>
      <vt:lpstr>SCMP Section 2: Management</vt:lpstr>
      <vt:lpstr>SCMP Section 3: Activities</vt:lpstr>
      <vt:lpstr>3.2 Configuration Control</vt:lpstr>
      <vt:lpstr>3.2.1 Change Request</vt:lpstr>
      <vt:lpstr>3.2.2 Evaluation of a Change</vt:lpstr>
      <vt:lpstr>3.2.3 Change Approval or Disapproval</vt:lpstr>
      <vt:lpstr>3.2.4 Implementing Change</vt:lpstr>
      <vt:lpstr>3.3 Configuration Status Accounting</vt:lpstr>
      <vt:lpstr>3.4 Configuration Audits and Reviews</vt:lpstr>
      <vt:lpstr>Tasks for the Configuration Managers (Summary)</vt:lpstr>
      <vt:lpstr>Form of an SCMP</vt:lpstr>
      <vt:lpstr>Tailoring the SCMP</vt:lpstr>
      <vt:lpstr>Conformance to the IEEE Standard 828-1990</vt:lpstr>
      <vt:lpstr>Example SCM Plans (from the Guide IEEE 1042.1990)</vt:lpstr>
      <vt:lpstr>Tools for Software Configuration Management</vt:lpstr>
      <vt:lpstr>Tasks for the Configuration Managers</vt:lpstr>
      <vt:lpstr>References</vt:lpstr>
      <vt:lpstr>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13, Configuration Management</dc:title>
  <dc:subject>Object-Oriented Software Engineering</dc:subject>
  <dc:creator>Bernd Bruegge &amp; Guenter Teubner</dc:creator>
  <cp:keywords/>
  <dc:description/>
  <cp:lastModifiedBy>Ahsan Nabi Khan</cp:lastModifiedBy>
  <cp:revision>123</cp:revision>
  <cp:lastPrinted>2002-06-05T13:58:11Z</cp:lastPrinted>
  <dcterms:created xsi:type="dcterms:W3CDTF">1996-11-19T08:09:18Z</dcterms:created>
  <dcterms:modified xsi:type="dcterms:W3CDTF">2018-01-30T08:34:41Z</dcterms:modified>
  <cp:category/>
</cp:coreProperties>
</file>