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7"/>
  </p:notesMasterIdLst>
  <p:handoutMasterIdLst>
    <p:handoutMasterId r:id="rId68"/>
  </p:handoutMasterIdLst>
  <p:sldIdLst>
    <p:sldId id="256" r:id="rId2"/>
    <p:sldId id="301" r:id="rId3"/>
    <p:sldId id="261" r:id="rId4"/>
    <p:sldId id="415" r:id="rId5"/>
    <p:sldId id="467" r:id="rId6"/>
    <p:sldId id="471" r:id="rId7"/>
    <p:sldId id="572" r:id="rId8"/>
    <p:sldId id="573" r:id="rId9"/>
    <p:sldId id="571" r:id="rId10"/>
    <p:sldId id="472" r:id="rId11"/>
    <p:sldId id="495" r:id="rId12"/>
    <p:sldId id="473" r:id="rId13"/>
    <p:sldId id="483" r:id="rId14"/>
    <p:sldId id="484" r:id="rId15"/>
    <p:sldId id="485" r:id="rId16"/>
    <p:sldId id="486" r:id="rId17"/>
    <p:sldId id="511" r:id="rId18"/>
    <p:sldId id="534" r:id="rId19"/>
    <p:sldId id="536" r:id="rId20"/>
    <p:sldId id="535" r:id="rId21"/>
    <p:sldId id="497" r:id="rId22"/>
    <p:sldId id="537" r:id="rId23"/>
    <p:sldId id="575" r:id="rId24"/>
    <p:sldId id="576" r:id="rId25"/>
    <p:sldId id="577" r:id="rId26"/>
    <p:sldId id="578" r:id="rId27"/>
    <p:sldId id="538" r:id="rId28"/>
    <p:sldId id="542" r:id="rId29"/>
    <p:sldId id="512" r:id="rId30"/>
    <p:sldId id="539" r:id="rId31"/>
    <p:sldId id="540" r:id="rId32"/>
    <p:sldId id="579" r:id="rId33"/>
    <p:sldId id="541" r:id="rId34"/>
    <p:sldId id="499" r:id="rId35"/>
    <p:sldId id="500" r:id="rId36"/>
    <p:sldId id="543" r:id="rId37"/>
    <p:sldId id="544" r:id="rId38"/>
    <p:sldId id="501" r:id="rId39"/>
    <p:sldId id="502" r:id="rId40"/>
    <p:sldId id="503" r:id="rId41"/>
    <p:sldId id="504" r:id="rId42"/>
    <p:sldId id="505" r:id="rId43"/>
    <p:sldId id="506" r:id="rId44"/>
    <p:sldId id="507" r:id="rId45"/>
    <p:sldId id="508" r:id="rId46"/>
    <p:sldId id="509" r:id="rId47"/>
    <p:sldId id="574" r:id="rId48"/>
    <p:sldId id="553" r:id="rId49"/>
    <p:sldId id="288" r:id="rId50"/>
    <p:sldId id="554" r:id="rId51"/>
    <p:sldId id="555" r:id="rId52"/>
    <p:sldId id="557" r:id="rId53"/>
    <p:sldId id="558" r:id="rId54"/>
    <p:sldId id="559" r:id="rId55"/>
    <p:sldId id="560" r:id="rId56"/>
    <p:sldId id="561" r:id="rId57"/>
    <p:sldId id="562" r:id="rId58"/>
    <p:sldId id="563" r:id="rId59"/>
    <p:sldId id="564" r:id="rId60"/>
    <p:sldId id="565" r:id="rId61"/>
    <p:sldId id="566" r:id="rId62"/>
    <p:sldId id="567" r:id="rId63"/>
    <p:sldId id="568" r:id="rId64"/>
    <p:sldId id="569" r:id="rId65"/>
    <p:sldId id="570" r:id="rId66"/>
  </p:sldIdLst>
  <p:sldSz cx="9144000" cy="6858000" type="letter"/>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5pPr>
    <a:lvl6pPr marL="2286000" algn="l" defTabSz="914400" rtl="0" eaLnBrk="1" latinLnBrk="0" hangingPunct="1">
      <a:defRPr b="1" kern="1200">
        <a:solidFill>
          <a:schemeClr val="tx1"/>
        </a:solidFill>
        <a:latin typeface="Times" panose="02020603050405020304" pitchFamily="18" charset="0"/>
        <a:ea typeface="+mn-ea"/>
        <a:cs typeface="+mn-cs"/>
      </a:defRPr>
    </a:lvl6pPr>
    <a:lvl7pPr marL="2743200" algn="l" defTabSz="914400" rtl="0" eaLnBrk="1" latinLnBrk="0" hangingPunct="1">
      <a:defRPr b="1" kern="1200">
        <a:solidFill>
          <a:schemeClr val="tx1"/>
        </a:solidFill>
        <a:latin typeface="Times" panose="02020603050405020304" pitchFamily="18" charset="0"/>
        <a:ea typeface="+mn-ea"/>
        <a:cs typeface="+mn-cs"/>
      </a:defRPr>
    </a:lvl7pPr>
    <a:lvl8pPr marL="3200400" algn="l" defTabSz="914400" rtl="0" eaLnBrk="1" latinLnBrk="0" hangingPunct="1">
      <a:defRPr b="1" kern="1200">
        <a:solidFill>
          <a:schemeClr val="tx1"/>
        </a:solidFill>
        <a:latin typeface="Times" panose="02020603050405020304" pitchFamily="18" charset="0"/>
        <a:ea typeface="+mn-ea"/>
        <a:cs typeface="+mn-cs"/>
      </a:defRPr>
    </a:lvl8pPr>
    <a:lvl9pPr marL="3657600" algn="l" defTabSz="914400" rtl="0" eaLnBrk="1" latinLnBrk="0" hangingPunct="1">
      <a:defRPr b="1"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99FF"/>
    <a:srgbClr val="100341"/>
    <a:srgbClr val="3D0BF3"/>
    <a:srgbClr val="06F817"/>
    <a:srgbClr val="000252"/>
    <a:srgbClr val="0006A3"/>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42935" autoAdjust="0"/>
    <p:restoredTop sz="74658" autoAdjust="0"/>
  </p:normalViewPr>
  <p:slideViewPr>
    <p:cSldViewPr>
      <p:cViewPr varScale="1">
        <p:scale>
          <a:sx n="75" d="100"/>
          <a:sy n="75" d="100"/>
        </p:scale>
        <p:origin x="1890" y="72"/>
      </p:cViewPr>
      <p:guideLst>
        <p:guide orient="horz" pos="2160"/>
        <p:guide pos="2880"/>
      </p:guideLst>
    </p:cSldViewPr>
  </p:slideViewPr>
  <p:outlineViewPr>
    <p:cViewPr>
      <p:scale>
        <a:sx n="50" d="100"/>
        <a:sy n="50"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1632" y="-12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21.xml"/><Relationship Id="rId18" Type="http://schemas.openxmlformats.org/officeDocument/2006/relationships/slide" Target="slides/slide30.xml"/><Relationship Id="rId26" Type="http://schemas.openxmlformats.org/officeDocument/2006/relationships/slide" Target="slides/slide43.xml"/><Relationship Id="rId3" Type="http://schemas.openxmlformats.org/officeDocument/2006/relationships/slide" Target="slides/slide6.xml"/><Relationship Id="rId21" Type="http://schemas.openxmlformats.org/officeDocument/2006/relationships/slide" Target="slides/slide35.xml"/><Relationship Id="rId7" Type="http://schemas.openxmlformats.org/officeDocument/2006/relationships/slide" Target="slides/slide14.xml"/><Relationship Id="rId12" Type="http://schemas.openxmlformats.org/officeDocument/2006/relationships/slide" Target="slides/slide20.xml"/><Relationship Id="rId17" Type="http://schemas.openxmlformats.org/officeDocument/2006/relationships/slide" Target="slides/slide29.xml"/><Relationship Id="rId25" Type="http://schemas.openxmlformats.org/officeDocument/2006/relationships/slide" Target="slides/slide42.xml"/><Relationship Id="rId2" Type="http://schemas.openxmlformats.org/officeDocument/2006/relationships/slide" Target="slides/slide5.xml"/><Relationship Id="rId16" Type="http://schemas.openxmlformats.org/officeDocument/2006/relationships/slide" Target="slides/slide28.xml"/><Relationship Id="rId20" Type="http://schemas.openxmlformats.org/officeDocument/2006/relationships/slide" Target="slides/slide33.xml"/><Relationship Id="rId29" Type="http://schemas.openxmlformats.org/officeDocument/2006/relationships/slide" Target="slides/slide48.xml"/><Relationship Id="rId1" Type="http://schemas.openxmlformats.org/officeDocument/2006/relationships/slide" Target="slides/slide3.xml"/><Relationship Id="rId6" Type="http://schemas.openxmlformats.org/officeDocument/2006/relationships/slide" Target="slides/slide13.xml"/><Relationship Id="rId11" Type="http://schemas.openxmlformats.org/officeDocument/2006/relationships/slide" Target="slides/slide19.xml"/><Relationship Id="rId24" Type="http://schemas.openxmlformats.org/officeDocument/2006/relationships/slide" Target="slides/slide40.xml"/><Relationship Id="rId5" Type="http://schemas.openxmlformats.org/officeDocument/2006/relationships/slide" Target="slides/slide11.xml"/><Relationship Id="rId15" Type="http://schemas.openxmlformats.org/officeDocument/2006/relationships/slide" Target="slides/slide27.xml"/><Relationship Id="rId23" Type="http://schemas.openxmlformats.org/officeDocument/2006/relationships/slide" Target="slides/slide39.xml"/><Relationship Id="rId28" Type="http://schemas.openxmlformats.org/officeDocument/2006/relationships/slide" Target="slides/slide46.xml"/><Relationship Id="rId10" Type="http://schemas.openxmlformats.org/officeDocument/2006/relationships/slide" Target="slides/slide18.xml"/><Relationship Id="rId19" Type="http://schemas.openxmlformats.org/officeDocument/2006/relationships/slide" Target="slides/slide31.xml"/><Relationship Id="rId4" Type="http://schemas.openxmlformats.org/officeDocument/2006/relationships/slide" Target="slides/slide10.xml"/><Relationship Id="rId9" Type="http://schemas.openxmlformats.org/officeDocument/2006/relationships/slide" Target="slides/slide16.xml"/><Relationship Id="rId14" Type="http://schemas.openxmlformats.org/officeDocument/2006/relationships/slide" Target="slides/slide22.xml"/><Relationship Id="rId22" Type="http://schemas.openxmlformats.org/officeDocument/2006/relationships/slide" Target="slides/slide37.xml"/><Relationship Id="rId27" Type="http://schemas.openxmlformats.org/officeDocument/2006/relationships/slide" Target="slides/slide44.xml"/><Relationship Id="rId30" Type="http://schemas.openxmlformats.org/officeDocument/2006/relationships/slide" Target="slides/slide4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62288" y="8704263"/>
            <a:ext cx="735012" cy="266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68363">
              <a:defRPr sz="2400">
                <a:solidFill>
                  <a:schemeClr val="tx1"/>
                </a:solidFill>
                <a:latin typeface="Times" panose="02020603050405020304" pitchFamily="18" charset="0"/>
              </a:defRPr>
            </a:lvl1pPr>
            <a:lvl2pPr marL="434975" defTabSz="868363">
              <a:defRPr sz="2400">
                <a:solidFill>
                  <a:schemeClr val="tx1"/>
                </a:solidFill>
                <a:latin typeface="Times" panose="02020603050405020304" pitchFamily="18" charset="0"/>
              </a:defRPr>
            </a:lvl2pPr>
            <a:lvl3pPr marL="868363" defTabSz="868363">
              <a:defRPr sz="2400">
                <a:solidFill>
                  <a:schemeClr val="tx1"/>
                </a:solidFill>
                <a:latin typeface="Times" panose="02020603050405020304" pitchFamily="18" charset="0"/>
              </a:defRPr>
            </a:lvl3pPr>
            <a:lvl4pPr marL="1303338" defTabSz="868363">
              <a:defRPr sz="2400">
                <a:solidFill>
                  <a:schemeClr val="tx1"/>
                </a:solidFill>
                <a:latin typeface="Times" panose="02020603050405020304" pitchFamily="18" charset="0"/>
              </a:defRPr>
            </a:lvl4pPr>
            <a:lvl5pPr marL="1736725" defTabSz="868363">
              <a:defRPr sz="2400">
                <a:solidFill>
                  <a:schemeClr val="tx1"/>
                </a:solidFill>
                <a:latin typeface="Times" panose="02020603050405020304" pitchFamily="18" charset="0"/>
              </a:defRPr>
            </a:lvl5pPr>
            <a:lvl6pPr marL="2193925" defTabSz="868363" eaLnBrk="0" fontAlgn="base" hangingPunct="0">
              <a:spcBef>
                <a:spcPct val="0"/>
              </a:spcBef>
              <a:spcAft>
                <a:spcPct val="0"/>
              </a:spcAft>
              <a:defRPr sz="2400">
                <a:solidFill>
                  <a:schemeClr val="tx1"/>
                </a:solidFill>
                <a:latin typeface="Times" panose="02020603050405020304" pitchFamily="18" charset="0"/>
              </a:defRPr>
            </a:lvl6pPr>
            <a:lvl7pPr marL="2651125" defTabSz="868363" eaLnBrk="0" fontAlgn="base" hangingPunct="0">
              <a:spcBef>
                <a:spcPct val="0"/>
              </a:spcBef>
              <a:spcAft>
                <a:spcPct val="0"/>
              </a:spcAft>
              <a:defRPr sz="2400">
                <a:solidFill>
                  <a:schemeClr val="tx1"/>
                </a:solidFill>
                <a:latin typeface="Times" panose="02020603050405020304" pitchFamily="18" charset="0"/>
              </a:defRPr>
            </a:lvl7pPr>
            <a:lvl8pPr marL="3108325" defTabSz="868363" eaLnBrk="0" fontAlgn="base" hangingPunct="0">
              <a:spcBef>
                <a:spcPct val="0"/>
              </a:spcBef>
              <a:spcAft>
                <a:spcPct val="0"/>
              </a:spcAft>
              <a:defRPr sz="2400">
                <a:solidFill>
                  <a:schemeClr val="tx1"/>
                </a:solidFill>
                <a:latin typeface="Times" panose="02020603050405020304" pitchFamily="18" charset="0"/>
              </a:defRPr>
            </a:lvl8pPr>
            <a:lvl9pPr marL="3565525"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200" b="0">
                <a:latin typeface="Book Antiqua" panose="02040602050305030304" pitchFamily="18" charset="0"/>
              </a:rPr>
              <a:t>Page </a:t>
            </a:r>
            <a:fld id="{8BB47D81-FF11-482F-88DD-66FE307FD873}" type="slidenum">
              <a:rPr lang="en-US" altLang="en-US" sz="1200" b="0">
                <a:latin typeface="Book Antiqua" panose="02040602050305030304" pitchFamily="18" charset="0"/>
              </a:rPr>
              <a:pPr algn="ctr">
                <a:lnSpc>
                  <a:spcPct val="90000"/>
                </a:lnSpc>
              </a:pPr>
              <a:t>‹#›</a:t>
            </a:fld>
            <a:endParaRPr lang="en-US" altLang="en-US" sz="1200" b="0">
              <a:latin typeface="Book Antiqua" panose="02040602050305030304" pitchFamily="18" charset="0"/>
            </a:endParaRPr>
          </a:p>
        </p:txBody>
      </p:sp>
    </p:spTree>
    <p:extLst>
      <p:ext uri="{BB962C8B-B14F-4D97-AF65-F5344CB8AC3E}">
        <p14:creationId xmlns:p14="http://schemas.microsoft.com/office/powerpoint/2010/main" val="2995998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457200" y="3294063"/>
            <a:ext cx="5986463" cy="52403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smtClean="0"/>
              <a:t>Body Text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1" name="Rectangle 3"/>
          <p:cNvSpPr>
            <a:spLocks noChangeArrowheads="1"/>
          </p:cNvSpPr>
          <p:nvPr/>
        </p:nvSpPr>
        <p:spPr bwMode="auto">
          <a:xfrm>
            <a:off x="3022600" y="8704263"/>
            <a:ext cx="815975" cy="260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68363">
              <a:defRPr sz="2400">
                <a:solidFill>
                  <a:schemeClr val="tx1"/>
                </a:solidFill>
                <a:latin typeface="Times" panose="02020603050405020304" pitchFamily="18" charset="0"/>
              </a:defRPr>
            </a:lvl1pPr>
            <a:lvl2pPr marL="434975" defTabSz="868363">
              <a:defRPr sz="2400">
                <a:solidFill>
                  <a:schemeClr val="tx1"/>
                </a:solidFill>
                <a:latin typeface="Times" panose="02020603050405020304" pitchFamily="18" charset="0"/>
              </a:defRPr>
            </a:lvl2pPr>
            <a:lvl3pPr marL="868363" defTabSz="868363">
              <a:defRPr sz="2400">
                <a:solidFill>
                  <a:schemeClr val="tx1"/>
                </a:solidFill>
                <a:latin typeface="Times" panose="02020603050405020304" pitchFamily="18" charset="0"/>
              </a:defRPr>
            </a:lvl3pPr>
            <a:lvl4pPr marL="1303338" defTabSz="868363">
              <a:defRPr sz="2400">
                <a:solidFill>
                  <a:schemeClr val="tx1"/>
                </a:solidFill>
                <a:latin typeface="Times" panose="02020603050405020304" pitchFamily="18" charset="0"/>
              </a:defRPr>
            </a:lvl4pPr>
            <a:lvl5pPr marL="1736725" defTabSz="868363">
              <a:defRPr sz="2400">
                <a:solidFill>
                  <a:schemeClr val="tx1"/>
                </a:solidFill>
                <a:latin typeface="Times" panose="02020603050405020304" pitchFamily="18" charset="0"/>
              </a:defRPr>
            </a:lvl5pPr>
            <a:lvl6pPr marL="2193925" defTabSz="868363" eaLnBrk="0" fontAlgn="base" hangingPunct="0">
              <a:spcBef>
                <a:spcPct val="0"/>
              </a:spcBef>
              <a:spcAft>
                <a:spcPct val="0"/>
              </a:spcAft>
              <a:defRPr sz="2400">
                <a:solidFill>
                  <a:schemeClr val="tx1"/>
                </a:solidFill>
                <a:latin typeface="Times" panose="02020603050405020304" pitchFamily="18" charset="0"/>
              </a:defRPr>
            </a:lvl6pPr>
            <a:lvl7pPr marL="2651125" defTabSz="868363" eaLnBrk="0" fontAlgn="base" hangingPunct="0">
              <a:spcBef>
                <a:spcPct val="0"/>
              </a:spcBef>
              <a:spcAft>
                <a:spcPct val="0"/>
              </a:spcAft>
              <a:defRPr sz="2400">
                <a:solidFill>
                  <a:schemeClr val="tx1"/>
                </a:solidFill>
                <a:latin typeface="Times" panose="02020603050405020304" pitchFamily="18" charset="0"/>
              </a:defRPr>
            </a:lvl7pPr>
            <a:lvl8pPr marL="3108325" defTabSz="868363" eaLnBrk="0" fontAlgn="base" hangingPunct="0">
              <a:spcBef>
                <a:spcPct val="0"/>
              </a:spcBef>
              <a:spcAft>
                <a:spcPct val="0"/>
              </a:spcAft>
              <a:defRPr sz="2400">
                <a:solidFill>
                  <a:schemeClr val="tx1"/>
                </a:solidFill>
                <a:latin typeface="Times" panose="02020603050405020304" pitchFamily="18" charset="0"/>
              </a:defRPr>
            </a:lvl8pPr>
            <a:lvl9pPr marL="3565525"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200" b="0">
                <a:latin typeface="Book Antiqua" panose="02040602050305030304" pitchFamily="18" charset="0"/>
              </a:rPr>
              <a:t>Page </a:t>
            </a:r>
            <a:fld id="{90107D76-1F35-4FE6-9113-7763E137A51D}" type="slidenum">
              <a:rPr lang="en-US" altLang="en-US" sz="1200" b="0">
                <a:latin typeface="Book Antiqua" panose="02040602050305030304" pitchFamily="18" charset="0"/>
              </a:rPr>
              <a:pPr algn="ctr">
                <a:lnSpc>
                  <a:spcPct val="90000"/>
                </a:lnSpc>
              </a:pPr>
              <a:t>‹#›</a:t>
            </a:fld>
            <a:endParaRPr lang="en-US" altLang="en-US" sz="1200" b="0">
              <a:latin typeface="Book Antiqua" panose="02040602050305030304" pitchFamily="18" charset="0"/>
            </a:endParaRPr>
          </a:p>
        </p:txBody>
      </p:sp>
      <p:sp>
        <p:nvSpPr>
          <p:cNvPr id="2052" name="Rectangle 4"/>
          <p:cNvSpPr>
            <a:spLocks noChangeArrowheads="1" noTextEdit="1"/>
          </p:cNvSpPr>
          <p:nvPr>
            <p:ph type="sldImg" idx="2"/>
          </p:nvPr>
        </p:nvSpPr>
        <p:spPr bwMode="auto">
          <a:xfrm>
            <a:off x="1292225" y="31750"/>
            <a:ext cx="4162425" cy="3122613"/>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159127895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1pPr>
    <a:lvl2pPr marL="457200"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2pPr>
    <a:lvl3pPr marL="914400"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3pPr>
    <a:lvl4pPr marL="1371600"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4pPr>
    <a:lvl5pPr marL="1828800"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a:noFill/>
          <a:ln/>
        </p:spPr>
        <p:txBody>
          <a:bodyPr/>
          <a:lstStyle/>
          <a:p>
            <a:r>
              <a:rPr lang="en-US" altLang="en-US"/>
              <a:t>The answer to the question “Can we develop this” depends on what we mean by developing.</a:t>
            </a:r>
          </a:p>
          <a:p>
            <a:endParaRPr lang="en-US" altLang="en-US"/>
          </a:p>
          <a:p>
            <a:r>
              <a:rPr lang="en-US" altLang="en-US"/>
              <a:t>Let us assume, that we  mean by  “development” that it that it eventually can be used by an end user. </a:t>
            </a:r>
          </a:p>
          <a:p>
            <a:r>
              <a:rPr lang="en-US" altLang="en-US"/>
              <a:t>Can we develop this? No, if we ask an artist, he will say, yes. Because in this case the end user might be a connesseur of art, who puts a drawing of this on the wall in her living room. </a:t>
            </a:r>
          </a:p>
          <a:p>
            <a:r>
              <a:rPr lang="en-US" altLang="en-US"/>
              <a:t>There are a variety of famous artists who made their fortune with these types of drawing (Escher, Dali). </a:t>
            </a:r>
          </a:p>
          <a:p>
            <a:r>
              <a:rPr lang="en-US" altLang="en-US"/>
              <a:t>So, defining it to be “useful for an end user” is not enough.</a:t>
            </a:r>
          </a:p>
          <a:p>
            <a:endParaRPr lang="en-US" altLang="en-US"/>
          </a:p>
        </p:txBody>
      </p:sp>
      <p:sp>
        <p:nvSpPr>
          <p:cNvPr id="88067" name="Rectangle 3"/>
          <p:cNvSpPr>
            <a:spLocks noChangeArrowheads="1" noTextEdit="1"/>
          </p:cNvSpPr>
          <p:nvPr>
            <p:ph type="sldImg"/>
          </p:nvPr>
        </p:nvSpPr>
        <p:spPr>
          <a:ln cap="flat"/>
        </p:spPr>
      </p:sp>
    </p:spTree>
    <p:extLst>
      <p:ext uri="{BB962C8B-B14F-4D97-AF65-F5344CB8AC3E}">
        <p14:creationId xmlns:p14="http://schemas.microsoft.com/office/powerpoint/2010/main" val="1713993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endParaRPr lang="de-DE" altLang="en-US"/>
          </a:p>
        </p:txBody>
      </p:sp>
      <p:sp>
        <p:nvSpPr>
          <p:cNvPr id="453635" name="Rectangle 3"/>
          <p:cNvSpPr>
            <a:spLocks noChangeArrowheads="1"/>
          </p:cNvSpPr>
          <p:nvPr>
            <p:ph type="sldImg"/>
          </p:nvPr>
        </p:nvSpPr>
        <p:spPr bwMode="auto">
          <a:xfrm>
            <a:off x="1292225" y="31750"/>
            <a:ext cx="4164013" cy="3122613"/>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938094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ChangeArrowheads="1"/>
          </p:cNvSpPr>
          <p:nvPr>
            <p:ph type="sldImg"/>
          </p:nvPr>
        </p:nvSpPr>
        <p:spPr bwMode="auto">
          <a:xfrm>
            <a:off x="1292225" y="31750"/>
            <a:ext cx="4164013" cy="3122613"/>
          </a:xfrm>
          <a:prstGeom prst="rect">
            <a:avLst/>
          </a:prstGeom>
          <a:solidFill>
            <a:srgbClr val="FFFFFF"/>
          </a:solidFill>
          <a:ln>
            <a:solidFill>
              <a:srgbClr val="000000"/>
            </a:solidFill>
            <a:miter lim="800000"/>
            <a:headEnd/>
            <a:tailEnd/>
          </a:ln>
        </p:spPr>
      </p:sp>
      <p:sp>
        <p:nvSpPr>
          <p:cNvPr id="455683" name="Rectangle 3"/>
          <p:cNvSpPr>
            <a:spLocks noChangeArrowheads="1"/>
          </p:cNvSpPr>
          <p:nvPr>
            <p:ph type="body" idx="1"/>
          </p:nvPr>
        </p:nvSpPr>
        <p:spPr bwMode="auto">
          <a:xfrm>
            <a:off x="457200" y="3294063"/>
            <a:ext cx="5986463" cy="5240337"/>
          </a:xfrm>
          <a:prstGeom prst="rect">
            <a:avLst/>
          </a:prstGeom>
          <a:solidFill>
            <a:srgbClr val="FFFFFF"/>
          </a:solidFill>
          <a:ln>
            <a:solidFill>
              <a:srgbClr val="000000"/>
            </a:solidFill>
            <a:miter lim="800000"/>
            <a:headEnd/>
            <a:tailEnd/>
          </a:ln>
        </p:spPr>
        <p:txBody>
          <a:bodyPr/>
          <a:lstStyle/>
          <a:p>
            <a:endParaRPr lang="de-DE" altLang="en-US"/>
          </a:p>
        </p:txBody>
      </p:sp>
    </p:spTree>
    <p:extLst>
      <p:ext uri="{BB962C8B-B14F-4D97-AF65-F5344CB8AC3E}">
        <p14:creationId xmlns:p14="http://schemas.microsoft.com/office/powerpoint/2010/main" val="3410048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endParaRPr lang="de-DE" altLang="en-US"/>
          </a:p>
        </p:txBody>
      </p:sp>
      <p:sp>
        <p:nvSpPr>
          <p:cNvPr id="457731" name="Rectangle 3"/>
          <p:cNvSpPr>
            <a:spLocks noChangeArrowheads="1"/>
          </p:cNvSpPr>
          <p:nvPr>
            <p:ph type="sldImg"/>
          </p:nvPr>
        </p:nvSpPr>
        <p:spPr bwMode="auto">
          <a:xfrm>
            <a:off x="1292225" y="31750"/>
            <a:ext cx="4164013" cy="3122613"/>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752242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endParaRPr lang="de-DE" altLang="en-US"/>
          </a:p>
        </p:txBody>
      </p:sp>
      <p:sp>
        <p:nvSpPr>
          <p:cNvPr id="459779" name="Rectangle 3"/>
          <p:cNvSpPr>
            <a:spLocks noChangeArrowheads="1"/>
          </p:cNvSpPr>
          <p:nvPr>
            <p:ph type="sldImg"/>
          </p:nvPr>
        </p:nvSpPr>
        <p:spPr bwMode="auto">
          <a:xfrm>
            <a:off x="1292225" y="31750"/>
            <a:ext cx="4164013" cy="3122613"/>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961184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endParaRPr lang="de-DE" altLang="en-US"/>
          </a:p>
        </p:txBody>
      </p:sp>
      <p:sp>
        <p:nvSpPr>
          <p:cNvPr id="461827" name="Rectangle 3"/>
          <p:cNvSpPr>
            <a:spLocks noChangeArrowheads="1"/>
          </p:cNvSpPr>
          <p:nvPr>
            <p:ph type="sldImg"/>
          </p:nvPr>
        </p:nvSpPr>
        <p:spPr bwMode="auto">
          <a:xfrm>
            <a:off x="1292225" y="31750"/>
            <a:ext cx="4164013" cy="3122613"/>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913261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r>
              <a:rPr lang="de-DE" altLang="en-US"/>
              <a:t>Functional requirements for PM (Use cases)</a:t>
            </a:r>
          </a:p>
          <a:p>
            <a:r>
              <a:rPr lang="de-DE" altLang="en-US"/>
              <a:t>	Planning</a:t>
            </a:r>
          </a:p>
          <a:p>
            <a:r>
              <a:rPr lang="de-DE" altLang="en-US"/>
              <a:t>	Organizing</a:t>
            </a:r>
          </a:p>
          <a:p>
            <a:r>
              <a:rPr lang="de-DE" altLang="en-US"/>
              <a:t>	Directing</a:t>
            </a:r>
          </a:p>
          <a:p>
            <a:r>
              <a:rPr lang="de-DE" altLang="en-US"/>
              <a:t>	Controlling</a:t>
            </a:r>
          </a:p>
          <a:p>
            <a:r>
              <a:rPr lang="de-DE" altLang="en-US"/>
              <a:t>	Communicating</a:t>
            </a:r>
          </a:p>
          <a:p>
            <a:endParaRPr lang="de-DE" altLang="en-US"/>
          </a:p>
          <a:p>
            <a:r>
              <a:rPr lang="de-DE" altLang="en-US"/>
              <a:t>Actors: Manager, Developer and Client</a:t>
            </a:r>
          </a:p>
          <a:p>
            <a:endParaRPr lang="de-DE" altLang="en-US"/>
          </a:p>
          <a:p>
            <a:endParaRPr lang="de-DE" altLang="en-US"/>
          </a:p>
        </p:txBody>
      </p:sp>
      <p:sp>
        <p:nvSpPr>
          <p:cNvPr id="463875" name="Rectangle 3"/>
          <p:cNvSpPr>
            <a:spLocks noChangeArrowheads="1"/>
          </p:cNvSpPr>
          <p:nvPr>
            <p:ph type="sldImg"/>
          </p:nvPr>
        </p:nvSpPr>
        <p:spPr bwMode="auto">
          <a:xfrm>
            <a:off x="1292225" y="31750"/>
            <a:ext cx="4162425" cy="3122613"/>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82599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ChangeArrowheads="1"/>
          </p:cNvSpPr>
          <p:nvPr>
            <p:ph type="sldImg"/>
          </p:nvPr>
        </p:nvSpPr>
        <p:spPr bwMode="auto">
          <a:xfrm>
            <a:off x="1292225" y="31750"/>
            <a:ext cx="4164013" cy="3122613"/>
          </a:xfrm>
          <a:prstGeom prst="rect">
            <a:avLst/>
          </a:prstGeom>
          <a:solidFill>
            <a:srgbClr val="FFFFFF"/>
          </a:solidFill>
          <a:ln>
            <a:solidFill>
              <a:srgbClr val="000000"/>
            </a:solidFill>
            <a:miter lim="800000"/>
            <a:headEnd/>
            <a:tailEnd/>
          </a:ln>
        </p:spPr>
      </p:sp>
      <p:sp>
        <p:nvSpPr>
          <p:cNvPr id="465923" name="Rectangle 3"/>
          <p:cNvSpPr>
            <a:spLocks noChangeArrowheads="1"/>
          </p:cNvSpPr>
          <p:nvPr>
            <p:ph type="body" idx="1"/>
          </p:nvPr>
        </p:nvSpPr>
        <p:spPr bwMode="auto">
          <a:xfrm>
            <a:off x="457200" y="3294063"/>
            <a:ext cx="5986463" cy="5240337"/>
          </a:xfrm>
          <a:prstGeom prst="rect">
            <a:avLst/>
          </a:prstGeom>
          <a:solidFill>
            <a:srgbClr val="FFFFFF"/>
          </a:solidFill>
          <a:ln>
            <a:solidFill>
              <a:srgbClr val="000000"/>
            </a:solidFill>
            <a:miter lim="800000"/>
            <a:headEnd/>
            <a:tailEnd/>
          </a:ln>
        </p:spPr>
        <p:txBody>
          <a:bodyPr/>
          <a:lstStyle/>
          <a:p>
            <a:endParaRPr lang="de-DE" altLang="en-US"/>
          </a:p>
        </p:txBody>
      </p:sp>
    </p:spTree>
    <p:extLst>
      <p:ext uri="{BB962C8B-B14F-4D97-AF65-F5344CB8AC3E}">
        <p14:creationId xmlns:p14="http://schemas.microsoft.com/office/powerpoint/2010/main" val="3541978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body" idx="1"/>
          </p:nvPr>
        </p:nvSpPr>
        <p:spPr>
          <a:noFill/>
          <a:ln/>
        </p:spPr>
        <p:txBody>
          <a:bodyPr/>
          <a:lstStyle/>
          <a:p>
            <a:r>
              <a:rPr lang="en-US" altLang="en-US"/>
              <a:t>Tthe central notion of project management is the software project. It defines the technical and managerial activities to develop a product and deliver it to the client.</a:t>
            </a:r>
          </a:p>
          <a:p>
            <a:r>
              <a:rPr lang="en-US" altLang="en-US"/>
              <a:t>The central part of the managerial activities is the software project management plan.</a:t>
            </a:r>
          </a:p>
          <a:p>
            <a:r>
              <a:rPr lang="en-US" altLang="en-US"/>
              <a:t>A project consists of activities, tasks, and functions.</a:t>
            </a:r>
          </a:p>
          <a:p>
            <a:endParaRPr lang="en-US" altLang="en-US"/>
          </a:p>
        </p:txBody>
      </p:sp>
      <p:sp>
        <p:nvSpPr>
          <p:cNvPr id="335875" name="Rectangle 3"/>
          <p:cNvSpPr>
            <a:spLocks noChangeArrowheads="1" noTextEdit="1"/>
          </p:cNvSpPr>
          <p:nvPr>
            <p:ph type="sldImg"/>
          </p:nvPr>
        </p:nvSpPr>
        <p:spPr>
          <a:ln cap="flat"/>
        </p:spPr>
      </p:sp>
    </p:spTree>
    <p:extLst>
      <p:ext uri="{BB962C8B-B14F-4D97-AF65-F5344CB8AC3E}">
        <p14:creationId xmlns:p14="http://schemas.microsoft.com/office/powerpoint/2010/main" val="499326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ChangeArrowheads="1" noTextEdit="1"/>
          </p:cNvSpPr>
          <p:nvPr>
            <p:ph type="sldImg"/>
          </p:nvPr>
        </p:nvSpPr>
        <p:spPr>
          <a:ln/>
        </p:spPr>
      </p:sp>
      <p:sp>
        <p:nvSpPr>
          <p:cNvPr id="484355" name="Rectangle 3"/>
          <p:cNvSpPr>
            <a:spLocks noGrp="1" noChangeArrowheads="1"/>
          </p:cNvSpPr>
          <p:nvPr>
            <p:ph type="body" idx="1"/>
          </p:nvPr>
        </p:nvSpPr>
        <p:spPr/>
        <p:txBody>
          <a:bodyPr/>
          <a:lstStyle/>
          <a:p>
            <a:r>
              <a:rPr lang="en-US" altLang="en-US"/>
              <a:t>During the lecture we will show you how this complex model can easily be understood and reconstructed (think of this as a modeling exercise in UML). </a:t>
            </a:r>
          </a:p>
        </p:txBody>
      </p:sp>
    </p:spTree>
    <p:extLst>
      <p:ext uri="{BB962C8B-B14F-4D97-AF65-F5344CB8AC3E}">
        <p14:creationId xmlns:p14="http://schemas.microsoft.com/office/powerpoint/2010/main" val="3187158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body" idx="1"/>
          </p:nvPr>
        </p:nvSpPr>
        <p:spPr>
          <a:noFill/>
          <a:ln/>
        </p:spPr>
        <p:txBody>
          <a:bodyPr/>
          <a:lstStyle/>
          <a:p>
            <a:endParaRPr lang="de-DE" altLang="en-US"/>
          </a:p>
          <a:p>
            <a:endParaRPr lang="de-DE" altLang="en-US"/>
          </a:p>
          <a:p>
            <a:endParaRPr lang="de-DE" altLang="en-US"/>
          </a:p>
          <a:p>
            <a:r>
              <a:rPr lang="de-DE" altLang="en-US"/>
              <a:t>Let's cover in a little bit more detail the work elements</a:t>
            </a:r>
          </a:p>
          <a:p>
            <a:r>
              <a:rPr lang="de-DE" altLang="en-US"/>
              <a:t>First we begin by working to understand what the customer and users want. We list all the items that the customer expects to see during the development of the project. These items are called deliverables and can included anything the customer wants demonstrated or delivered as part of the project agreement.</a:t>
            </a:r>
          </a:p>
          <a:p>
            <a:r>
              <a:rPr lang="de-DE" altLang="en-US"/>
              <a:t>Note that the Workbreakdown structure is very much like a to-do list. It is useful to use a word processor that allows an outline feature, or a project management tool to start with a to-do list. Listing all the to-dos and ordering them into a hierarchical relationship (Task A consists of the subtasks A1, A2, ...) is the first activity of producing a project plan.</a:t>
            </a:r>
          </a:p>
          <a:p>
            <a:r>
              <a:rPr lang="de-DE" altLang="en-US"/>
              <a:t>The next step in the formulation of a project plan is  to  identify any dependencies between activities, tasks or functions. Note that dependency is another relation different from the “consists of” relation. Dependency is a relation between two tasks, activities or functions that denotes “must be preceded by”. If  task  A depends on another task B , in general it means that  task B has to precede task A, otherwise task A cannot start or cannot get done.</a:t>
            </a:r>
          </a:p>
          <a:p>
            <a:endParaRPr lang="de-DE" altLang="en-US"/>
          </a:p>
        </p:txBody>
      </p:sp>
      <p:sp>
        <p:nvSpPr>
          <p:cNvPr id="366595" name="Rectangle 3"/>
          <p:cNvSpPr>
            <a:spLocks noChangeArrowheads="1" noTextEdit="1"/>
          </p:cNvSpPr>
          <p:nvPr>
            <p:ph type="sldImg"/>
          </p:nvPr>
        </p:nvSpPr>
        <p:spPr>
          <a:ln cap="flat"/>
        </p:spPr>
      </p:sp>
    </p:spTree>
    <p:extLst>
      <p:ext uri="{BB962C8B-B14F-4D97-AF65-F5344CB8AC3E}">
        <p14:creationId xmlns:p14="http://schemas.microsoft.com/office/powerpoint/2010/main" val="998125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body" idx="1"/>
          </p:nvPr>
        </p:nvSpPr>
        <p:spPr>
          <a:ln/>
        </p:spPr>
        <p:txBody>
          <a:bodyPr/>
          <a:lstStyle/>
          <a:p>
            <a:endParaRPr lang="de-DE" altLang="en-US"/>
          </a:p>
        </p:txBody>
      </p:sp>
      <p:sp>
        <p:nvSpPr>
          <p:cNvPr id="373763" name="Rectangle 3"/>
          <p:cNvSpPr>
            <a:spLocks noChangeArrowheads="1" noTextEdit="1"/>
          </p:cNvSpPr>
          <p:nvPr>
            <p:ph type="sldImg"/>
          </p:nvPr>
        </p:nvSpPr>
        <p:spPr>
          <a:ln cap="flat"/>
        </p:spPr>
      </p:sp>
    </p:spTree>
    <p:extLst>
      <p:ext uri="{BB962C8B-B14F-4D97-AF65-F5344CB8AC3E}">
        <p14:creationId xmlns:p14="http://schemas.microsoft.com/office/powerpoint/2010/main" val="874766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body" idx="1"/>
          </p:nvPr>
        </p:nvSpPr>
        <p:spPr>
          <a:noFill/>
          <a:ln/>
        </p:spPr>
        <p:txBody>
          <a:bodyPr/>
          <a:lstStyle/>
          <a:p>
            <a:r>
              <a:rPr lang="en-US" altLang="en-US"/>
              <a:t>Examples of tasks: </a:t>
            </a:r>
          </a:p>
          <a:p>
            <a:pPr lvl="1"/>
            <a:r>
              <a:rPr lang="en-US" altLang="en-US"/>
              <a:t>Selection of a database management system (Database)</a:t>
            </a:r>
          </a:p>
          <a:p>
            <a:pPr lvl="1"/>
            <a:r>
              <a:rPr lang="en-US" altLang="en-US"/>
              <a:t>Selection of a visualization system (Visualization)</a:t>
            </a:r>
          </a:p>
          <a:p>
            <a:pPr lvl="1"/>
            <a:r>
              <a:rPr lang="en-US" altLang="en-US"/>
              <a:t>Selection of a user interface builder (UI)</a:t>
            </a:r>
          </a:p>
          <a:p>
            <a:pPr lvl="1"/>
            <a:r>
              <a:rPr lang="en-US" altLang="en-US"/>
              <a:t>Reading the help bulletin board (TA)</a:t>
            </a:r>
          </a:p>
          <a:p>
            <a:pPr lvl="1"/>
            <a:r>
              <a:rPr lang="en-US" altLang="en-US"/>
              <a:t>Define documentation and coding standards (Architecture)</a:t>
            </a:r>
          </a:p>
        </p:txBody>
      </p:sp>
      <p:sp>
        <p:nvSpPr>
          <p:cNvPr id="377859" name="Rectangle 3"/>
          <p:cNvSpPr>
            <a:spLocks noChangeArrowheads="1" noTextEdit="1"/>
          </p:cNvSpPr>
          <p:nvPr>
            <p:ph type="sldImg"/>
          </p:nvPr>
        </p:nvSpPr>
        <p:spPr>
          <a:ln cap="flat"/>
        </p:spPr>
      </p:sp>
    </p:spTree>
    <p:extLst>
      <p:ext uri="{BB962C8B-B14F-4D97-AF65-F5344CB8AC3E}">
        <p14:creationId xmlns:p14="http://schemas.microsoft.com/office/powerpoint/2010/main" val="4162085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body" idx="1"/>
          </p:nvPr>
        </p:nvSpPr>
        <p:spPr>
          <a:noFill/>
          <a:ln/>
        </p:spPr>
        <p:txBody>
          <a:bodyPr/>
          <a:lstStyle/>
          <a:p>
            <a:r>
              <a:rPr lang="en-US" altLang="en-US"/>
              <a:t>The 90% syndrom is a problem that is particularly symptomatic for the linear waterfall lifecycle</a:t>
            </a:r>
          </a:p>
          <a:p>
            <a:r>
              <a:rPr lang="en-US" altLang="en-US"/>
              <a:t>Another variant of Murphy's law</a:t>
            </a:r>
          </a:p>
          <a:p>
            <a:r>
              <a:rPr lang="en-US" altLang="en-US"/>
              <a:t>Free change problem must be dealt with even in an iterative and incremental software lifecycle: time-boxed prototyping</a:t>
            </a:r>
          </a:p>
          <a:p>
            <a:r>
              <a:rPr lang="en-US" altLang="en-US"/>
              <a:t>Introducing new bugs: This is a significant problem in old systems that did not use encapsulation: Global variables, etc</a:t>
            </a:r>
          </a:p>
          <a:p>
            <a:r>
              <a:rPr lang="en-US" altLang="en-US"/>
              <a:t>Problem with hierarchical project management</a:t>
            </a:r>
          </a:p>
          <a:p>
            <a:endParaRPr lang="en-US" altLang="en-US"/>
          </a:p>
        </p:txBody>
      </p:sp>
      <p:sp>
        <p:nvSpPr>
          <p:cNvPr id="445443" name="Rectangle 3"/>
          <p:cNvSpPr>
            <a:spLocks noChangeArrowheads="1" noTextEdit="1"/>
          </p:cNvSpPr>
          <p:nvPr>
            <p:ph type="sldImg"/>
          </p:nvPr>
        </p:nvSpPr>
        <p:spPr>
          <a:ln cap="flat"/>
        </p:spPr>
      </p:sp>
    </p:spTree>
    <p:extLst>
      <p:ext uri="{BB962C8B-B14F-4D97-AF65-F5344CB8AC3E}">
        <p14:creationId xmlns:p14="http://schemas.microsoft.com/office/powerpoint/2010/main" val="480403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ln/>
        </p:spPr>
        <p:txBody>
          <a:bodyPr/>
          <a:lstStyle/>
          <a:p>
            <a:endParaRPr lang="de-DE" altLang="en-US"/>
          </a:p>
        </p:txBody>
      </p:sp>
      <p:sp>
        <p:nvSpPr>
          <p:cNvPr id="65539" name="Rectangle 3"/>
          <p:cNvSpPr>
            <a:spLocks noChangeArrowheads="1" noTextEdit="1"/>
          </p:cNvSpPr>
          <p:nvPr>
            <p:ph type="sldImg"/>
          </p:nvPr>
        </p:nvSpPr>
        <p:spPr>
          <a:ln cap="flat"/>
        </p:spPr>
      </p:sp>
    </p:spTree>
    <p:extLst>
      <p:ext uri="{BB962C8B-B14F-4D97-AF65-F5344CB8AC3E}">
        <p14:creationId xmlns:p14="http://schemas.microsoft.com/office/powerpoint/2010/main" val="725425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ChangeArrowheads="1"/>
          </p:cNvSpPr>
          <p:nvPr>
            <p:ph type="body" idx="1"/>
          </p:nvPr>
        </p:nvSpPr>
        <p:spPr bwMode="auto">
          <a:xfrm>
            <a:off x="642938" y="3886200"/>
            <a:ext cx="5511800" cy="4648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r>
              <a:rPr lang="en-US" altLang="en-US" b="1"/>
              <a:t>What is Software Engineering?</a:t>
            </a:r>
            <a:r>
              <a:rPr lang="en-US" altLang="en-US"/>
              <a:t> The goal is to produce high quality software to satisfy a set of functional and nonfunctional requirements. How do we do that?</a:t>
            </a:r>
          </a:p>
          <a:p>
            <a:r>
              <a:rPr lang="en-US" altLang="en-US"/>
              <a:t>First, and foremost, by acknowledging that it is a problem solving activity.  That is, it has to rely on well known techniques that are used all over the world for solving problems. There are two major parts of any problem solving process:</a:t>
            </a:r>
          </a:p>
          <a:p>
            <a:r>
              <a:rPr lang="en-US" altLang="en-US" b="1"/>
              <a:t>Analysis: </a:t>
            </a:r>
            <a:r>
              <a:rPr lang="en-US" altLang="en-US"/>
              <a:t>Understand the nature of the problem. This is done by looking at the problem and trying to see if there are subaspects that can be solved independently from each other. This means, that we need to identify the pieces of the puzzle (In object-oriented development, we will call this object identification).</a:t>
            </a:r>
          </a:p>
          <a:p>
            <a:r>
              <a:rPr lang="en-US" altLang="en-US" b="1"/>
              <a:t>Synthesis: </a:t>
            </a:r>
            <a:r>
              <a:rPr lang="en-US" altLang="en-US"/>
              <a:t>Once you have identified the pieces, you want to put them back together into a larger structure, usually by keeping some type of structure within the structure.</a:t>
            </a:r>
          </a:p>
          <a:p>
            <a:r>
              <a:rPr lang="en-US" altLang="en-US" b="1"/>
              <a:t>Techniques, Methodologies and Tools: </a:t>
            </a:r>
            <a:r>
              <a:rPr lang="en-US" altLang="en-US"/>
              <a:t>To aid you in the analysis and synthesis you are using 3 types of weapons: Techniques are well known procedures that you know will produce a result (Algorithms, cook book recipes are examples of techniques). Some people use the word “method” instead of technique, but this word is already reserved in our object-oriented development language, so we won’t use it here. A collection of techniques is called a methodology. (A cookbook is a methodology). A Tool is an instrument that helps you to accomplish a method. Examples of tools are: Pans, pots and stove. Note that these weapons are not enough to make a really good sauce. That is only possible if you are a good cook. In our case, if you are a good software engineer.  Techniques, methodologies and tools are the domain of discourse for computer scientists as well. What is the difference?</a:t>
            </a:r>
          </a:p>
        </p:txBody>
      </p:sp>
      <p:sp>
        <p:nvSpPr>
          <p:cNvPr id="451587" name="Rectangle 3"/>
          <p:cNvSpPr>
            <a:spLocks noChangeArrowheads="1"/>
          </p:cNvSpPr>
          <p:nvPr>
            <p:ph type="sldImg"/>
          </p:nvPr>
        </p:nvSpPr>
        <p:spPr bwMode="auto">
          <a:xfrm>
            <a:off x="1228725" y="454025"/>
            <a:ext cx="4572000" cy="34290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172301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Tree>
    <p:extLst>
      <p:ext uri="{BB962C8B-B14F-4D97-AF65-F5344CB8AC3E}">
        <p14:creationId xmlns:p14="http://schemas.microsoft.com/office/powerpoint/2010/main" val="598594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11158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6850" y="222250"/>
            <a:ext cx="2063750" cy="5994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55600" y="222250"/>
            <a:ext cx="6038850" cy="599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441917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19100" y="222250"/>
            <a:ext cx="8153400" cy="8636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355600" y="1416050"/>
            <a:ext cx="82550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355600" y="3892550"/>
            <a:ext cx="82550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07219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29385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13401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55600" y="1416050"/>
            <a:ext cx="40513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559300" y="1416050"/>
            <a:ext cx="40513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945261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292101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1915894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3369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166176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631930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55600" y="1416050"/>
            <a:ext cx="8255000" cy="4800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7" name="Rectangle 3"/>
          <p:cNvSpPr>
            <a:spLocks noGrp="1" noChangeArrowheads="1"/>
          </p:cNvSpPr>
          <p:nvPr>
            <p:ph type="title"/>
          </p:nvPr>
        </p:nvSpPr>
        <p:spPr bwMode="auto">
          <a:xfrm>
            <a:off x="419100" y="222250"/>
            <a:ext cx="8153400" cy="863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ctr" anchorCtr="0" compatLnSpc="1">
            <a:prstTxWarp prst="textNoShape">
              <a:avLst/>
            </a:prstTxWarp>
          </a:bodyPr>
          <a:lstStyle/>
          <a:p>
            <a:pPr lvl="0"/>
            <a:r>
              <a:rPr lang="en-US" altLang="en-US" smtClean="0"/>
              <a:t>Click to edit Master title style</a:t>
            </a:r>
          </a:p>
        </p:txBody>
      </p:sp>
      <p:sp>
        <p:nvSpPr>
          <p:cNvPr id="1029" name="Rectangle 5"/>
          <p:cNvSpPr>
            <a:spLocks noChangeArrowheads="1"/>
          </p:cNvSpPr>
          <p:nvPr userDrawn="1"/>
        </p:nvSpPr>
        <p:spPr bwMode="auto">
          <a:xfrm>
            <a:off x="709613" y="6534150"/>
            <a:ext cx="7559675" cy="192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sz="2400">
                <a:solidFill>
                  <a:schemeClr val="tx1"/>
                </a:solidFill>
                <a:latin typeface="Times" panose="02020603050405020304" pitchFamily="18" charset="0"/>
              </a:defRPr>
            </a:lvl1pPr>
            <a:lvl2pPr marL="342900" defTabSz="514350">
              <a:defRPr sz="2400">
                <a:solidFill>
                  <a:schemeClr val="tx1"/>
                </a:solidFill>
                <a:latin typeface="Times" panose="02020603050405020304" pitchFamily="18" charset="0"/>
              </a:defRPr>
            </a:lvl2pPr>
            <a:lvl3pPr marL="685800" defTabSz="514350">
              <a:defRPr sz="2400">
                <a:solidFill>
                  <a:schemeClr val="tx1"/>
                </a:solidFill>
                <a:latin typeface="Times" panose="02020603050405020304" pitchFamily="18" charset="0"/>
              </a:defRPr>
            </a:lvl3pPr>
            <a:lvl4pPr marL="1027113" defTabSz="514350">
              <a:defRPr sz="2400">
                <a:solidFill>
                  <a:schemeClr val="tx1"/>
                </a:solidFill>
                <a:latin typeface="Times" panose="02020603050405020304" pitchFamily="18" charset="0"/>
              </a:defRPr>
            </a:lvl4pPr>
            <a:lvl5pPr marL="1371600" defTabSz="514350">
              <a:defRPr sz="2400">
                <a:solidFill>
                  <a:schemeClr val="tx1"/>
                </a:solidFill>
                <a:latin typeface="Times" panose="02020603050405020304" pitchFamily="18" charset="0"/>
              </a:defRPr>
            </a:lvl5pPr>
            <a:lvl6pPr marL="1828800" defTabSz="514350" eaLnBrk="0" fontAlgn="base" hangingPunct="0">
              <a:spcBef>
                <a:spcPct val="0"/>
              </a:spcBef>
              <a:spcAft>
                <a:spcPct val="0"/>
              </a:spcAft>
              <a:defRPr sz="2400">
                <a:solidFill>
                  <a:schemeClr val="tx1"/>
                </a:solidFill>
                <a:latin typeface="Times" panose="02020603050405020304" pitchFamily="18" charset="0"/>
              </a:defRPr>
            </a:lvl6pPr>
            <a:lvl7pPr marL="2286000" defTabSz="514350" eaLnBrk="0" fontAlgn="base" hangingPunct="0">
              <a:spcBef>
                <a:spcPct val="0"/>
              </a:spcBef>
              <a:spcAft>
                <a:spcPct val="0"/>
              </a:spcAft>
              <a:defRPr sz="2400">
                <a:solidFill>
                  <a:schemeClr val="tx1"/>
                </a:solidFill>
                <a:latin typeface="Times" panose="02020603050405020304" pitchFamily="18" charset="0"/>
              </a:defRPr>
            </a:lvl7pPr>
            <a:lvl8pPr marL="2743200" defTabSz="514350" eaLnBrk="0" fontAlgn="base" hangingPunct="0">
              <a:spcBef>
                <a:spcPct val="0"/>
              </a:spcBef>
              <a:spcAft>
                <a:spcPct val="0"/>
              </a:spcAft>
              <a:defRPr sz="2400">
                <a:solidFill>
                  <a:schemeClr val="tx1"/>
                </a:solidFill>
                <a:latin typeface="Times" panose="02020603050405020304" pitchFamily="18" charset="0"/>
              </a:defRPr>
            </a:lvl8pPr>
            <a:lvl9pPr marL="3200400" defTabSz="51435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800"/>
              <a:t>Bernd Bruegge &amp; Allen H. Dutoit 	       		Object-Oriented Software Engineering: Using UML, Patterns, and Java  			    </a:t>
            </a:r>
            <a:fld id="{DB70C943-298F-432B-832B-C1F71C2B0585}" type="slidenum">
              <a:rPr lang="en-US" altLang="en-US" sz="800"/>
              <a:pPr algn="ctr"/>
              <a:t>‹#›</a:t>
            </a:fld>
            <a:endParaRPr lang="en-US" altLang="en-US" sz="8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lnSpc>
          <a:spcPct val="90000"/>
        </a:lnSpc>
        <a:spcBef>
          <a:spcPct val="0"/>
        </a:spcBef>
        <a:spcAft>
          <a:spcPct val="0"/>
        </a:spcAft>
        <a:defRPr sz="3000" b="1" i="1" kern="1200">
          <a:solidFill>
            <a:schemeClr val="tx2"/>
          </a:solidFill>
          <a:latin typeface="+mj-lt"/>
          <a:ea typeface="+mj-ea"/>
          <a:cs typeface="+mj-cs"/>
        </a:defRPr>
      </a:lvl1pPr>
      <a:lvl2pPr algn="l" rtl="0" eaLnBrk="0" fontAlgn="base" hangingPunct="0">
        <a:lnSpc>
          <a:spcPct val="90000"/>
        </a:lnSpc>
        <a:spcBef>
          <a:spcPct val="0"/>
        </a:spcBef>
        <a:spcAft>
          <a:spcPct val="0"/>
        </a:spcAft>
        <a:defRPr sz="3000" b="1" i="1">
          <a:solidFill>
            <a:schemeClr val="tx2"/>
          </a:solidFill>
          <a:latin typeface="Times" panose="02020603050405020304" pitchFamily="18" charset="0"/>
        </a:defRPr>
      </a:lvl2pPr>
      <a:lvl3pPr algn="l" rtl="0" eaLnBrk="0" fontAlgn="base" hangingPunct="0">
        <a:lnSpc>
          <a:spcPct val="90000"/>
        </a:lnSpc>
        <a:spcBef>
          <a:spcPct val="0"/>
        </a:spcBef>
        <a:spcAft>
          <a:spcPct val="0"/>
        </a:spcAft>
        <a:defRPr sz="3000" b="1" i="1">
          <a:solidFill>
            <a:schemeClr val="tx2"/>
          </a:solidFill>
          <a:latin typeface="Times" panose="02020603050405020304" pitchFamily="18" charset="0"/>
        </a:defRPr>
      </a:lvl3pPr>
      <a:lvl4pPr algn="l" rtl="0" eaLnBrk="0" fontAlgn="base" hangingPunct="0">
        <a:lnSpc>
          <a:spcPct val="90000"/>
        </a:lnSpc>
        <a:spcBef>
          <a:spcPct val="0"/>
        </a:spcBef>
        <a:spcAft>
          <a:spcPct val="0"/>
        </a:spcAft>
        <a:defRPr sz="3000" b="1" i="1">
          <a:solidFill>
            <a:schemeClr val="tx2"/>
          </a:solidFill>
          <a:latin typeface="Times" panose="02020603050405020304" pitchFamily="18" charset="0"/>
        </a:defRPr>
      </a:lvl4pPr>
      <a:lvl5pPr algn="l" rtl="0" eaLnBrk="0" fontAlgn="base" hangingPunct="0">
        <a:lnSpc>
          <a:spcPct val="90000"/>
        </a:lnSpc>
        <a:spcBef>
          <a:spcPct val="0"/>
        </a:spcBef>
        <a:spcAft>
          <a:spcPct val="0"/>
        </a:spcAft>
        <a:defRPr sz="3000" b="1" i="1">
          <a:solidFill>
            <a:schemeClr val="tx2"/>
          </a:solidFill>
          <a:latin typeface="Times" panose="02020603050405020304" pitchFamily="18" charset="0"/>
        </a:defRPr>
      </a:lvl5pPr>
      <a:lvl6pPr marL="457200" algn="l" rtl="0" eaLnBrk="0" fontAlgn="base" hangingPunct="0">
        <a:lnSpc>
          <a:spcPct val="90000"/>
        </a:lnSpc>
        <a:spcBef>
          <a:spcPct val="0"/>
        </a:spcBef>
        <a:spcAft>
          <a:spcPct val="0"/>
        </a:spcAft>
        <a:defRPr sz="3000" b="1" i="1">
          <a:solidFill>
            <a:schemeClr val="tx2"/>
          </a:solidFill>
          <a:latin typeface="Times" panose="02020603050405020304" pitchFamily="18" charset="0"/>
        </a:defRPr>
      </a:lvl6pPr>
      <a:lvl7pPr marL="914400" algn="l" rtl="0" eaLnBrk="0" fontAlgn="base" hangingPunct="0">
        <a:lnSpc>
          <a:spcPct val="90000"/>
        </a:lnSpc>
        <a:spcBef>
          <a:spcPct val="0"/>
        </a:spcBef>
        <a:spcAft>
          <a:spcPct val="0"/>
        </a:spcAft>
        <a:defRPr sz="3000" b="1" i="1">
          <a:solidFill>
            <a:schemeClr val="tx2"/>
          </a:solidFill>
          <a:latin typeface="Times" panose="02020603050405020304" pitchFamily="18" charset="0"/>
        </a:defRPr>
      </a:lvl7pPr>
      <a:lvl8pPr marL="1371600" algn="l" rtl="0" eaLnBrk="0" fontAlgn="base" hangingPunct="0">
        <a:lnSpc>
          <a:spcPct val="90000"/>
        </a:lnSpc>
        <a:spcBef>
          <a:spcPct val="0"/>
        </a:spcBef>
        <a:spcAft>
          <a:spcPct val="0"/>
        </a:spcAft>
        <a:defRPr sz="3000" b="1" i="1">
          <a:solidFill>
            <a:schemeClr val="tx2"/>
          </a:solidFill>
          <a:latin typeface="Times" panose="02020603050405020304" pitchFamily="18" charset="0"/>
        </a:defRPr>
      </a:lvl8pPr>
      <a:lvl9pPr marL="1828800" algn="l" rtl="0" eaLnBrk="0" fontAlgn="base" hangingPunct="0">
        <a:lnSpc>
          <a:spcPct val="90000"/>
        </a:lnSpc>
        <a:spcBef>
          <a:spcPct val="0"/>
        </a:spcBef>
        <a:spcAft>
          <a:spcPct val="0"/>
        </a:spcAft>
        <a:defRPr sz="3000" b="1" i="1">
          <a:solidFill>
            <a:schemeClr val="tx2"/>
          </a:solidFill>
          <a:latin typeface="Times" panose="02020603050405020304" pitchFamily="18" charset="0"/>
        </a:defRPr>
      </a:lvl9pPr>
    </p:titleStyle>
    <p:bodyStyle>
      <a:lvl1pPr marL="285750" indent="-285750" algn="l" rtl="0" eaLnBrk="0" fontAlgn="base" hangingPunct="0">
        <a:lnSpc>
          <a:spcPct val="90000"/>
        </a:lnSpc>
        <a:spcBef>
          <a:spcPct val="30000"/>
        </a:spcBef>
        <a:spcAft>
          <a:spcPct val="0"/>
        </a:spcAft>
        <a:buClr>
          <a:schemeClr val="tx2"/>
        </a:buClr>
        <a:buSzPct val="75000"/>
        <a:buFont typeface="Monotype Sorts" charset="2"/>
        <a:buChar char=""/>
        <a:defRPr sz="2000" kern="12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Clr>
          <a:schemeClr val="hlink"/>
        </a:buClr>
        <a:buSzPct val="100000"/>
        <a:buFont typeface="Wingdings" panose="05000000000000000000" pitchFamily="2" charset="2"/>
        <a:buChar char=""/>
        <a:defRPr sz="2000" b="1" kern="1200">
          <a:solidFill>
            <a:schemeClr val="tx1"/>
          </a:solidFill>
          <a:latin typeface="+mn-lt"/>
          <a:ea typeface="+mn-ea"/>
          <a:cs typeface="+mn-cs"/>
        </a:defRPr>
      </a:lvl2pPr>
      <a:lvl3pPr marL="1143000" indent="-228600" algn="l" rtl="0" eaLnBrk="0" fontAlgn="base" hangingPunct="0">
        <a:lnSpc>
          <a:spcPct val="90000"/>
        </a:lnSpc>
        <a:spcBef>
          <a:spcPct val="30000"/>
        </a:spcBef>
        <a:spcAft>
          <a:spcPct val="0"/>
        </a:spcAft>
        <a:buClr>
          <a:schemeClr val="tx2"/>
        </a:buClr>
        <a:buSzPct val="60000"/>
        <a:buFont typeface="Monotype Sorts" charset="2"/>
        <a:buChar char=""/>
        <a:defRPr sz="2000" b="1" kern="1200">
          <a:solidFill>
            <a:schemeClr val="tx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sz="1400" b="1" kern="1200">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ideo" Target="NUL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ChangeArrowheads="1"/>
          </p:cNvSpPr>
          <p:nvPr/>
        </p:nvSpPr>
        <p:spPr bwMode="auto">
          <a:xfrm>
            <a:off x="666750" y="6550025"/>
            <a:ext cx="8464550" cy="2555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0" name="Rectangle 4"/>
          <p:cNvSpPr>
            <a:spLocks noChangeArrowheads="1"/>
          </p:cNvSpPr>
          <p:nvPr/>
        </p:nvSpPr>
        <p:spPr bwMode="auto">
          <a:xfrm>
            <a:off x="623888" y="6489700"/>
            <a:ext cx="8462962" cy="25876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2" name="Line 6"/>
          <p:cNvSpPr>
            <a:spLocks noChangeShapeType="1"/>
          </p:cNvSpPr>
          <p:nvPr/>
        </p:nvSpPr>
        <p:spPr bwMode="auto">
          <a:xfrm>
            <a:off x="6350" y="434975"/>
            <a:ext cx="9096375"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3" name="Line 7"/>
          <p:cNvSpPr>
            <a:spLocks noChangeShapeType="1"/>
          </p:cNvSpPr>
          <p:nvPr/>
        </p:nvSpPr>
        <p:spPr bwMode="auto">
          <a:xfrm>
            <a:off x="6350" y="673100"/>
            <a:ext cx="9096375"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4" name="Line 8"/>
          <p:cNvSpPr>
            <a:spLocks noChangeShapeType="1"/>
          </p:cNvSpPr>
          <p:nvPr/>
        </p:nvSpPr>
        <p:spPr bwMode="auto">
          <a:xfrm>
            <a:off x="6350" y="911225"/>
            <a:ext cx="9096375"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5" name="Line 9"/>
          <p:cNvSpPr>
            <a:spLocks noChangeShapeType="1"/>
          </p:cNvSpPr>
          <p:nvPr/>
        </p:nvSpPr>
        <p:spPr bwMode="auto">
          <a:xfrm>
            <a:off x="6350" y="1127125"/>
            <a:ext cx="9096375"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6" name="Line 10"/>
          <p:cNvSpPr>
            <a:spLocks noChangeShapeType="1"/>
          </p:cNvSpPr>
          <p:nvPr/>
        </p:nvSpPr>
        <p:spPr bwMode="auto">
          <a:xfrm>
            <a:off x="6350" y="1346200"/>
            <a:ext cx="9096375"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7" name="Line 11"/>
          <p:cNvSpPr>
            <a:spLocks noChangeShapeType="1"/>
          </p:cNvSpPr>
          <p:nvPr/>
        </p:nvSpPr>
        <p:spPr bwMode="auto">
          <a:xfrm>
            <a:off x="6350" y="1563688"/>
            <a:ext cx="9096375"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8" name="Line 12"/>
          <p:cNvSpPr>
            <a:spLocks noChangeShapeType="1"/>
          </p:cNvSpPr>
          <p:nvPr/>
        </p:nvSpPr>
        <p:spPr bwMode="auto">
          <a:xfrm>
            <a:off x="6350" y="1800225"/>
            <a:ext cx="9096375"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9" name="Line 13"/>
          <p:cNvSpPr>
            <a:spLocks noChangeShapeType="1"/>
          </p:cNvSpPr>
          <p:nvPr/>
        </p:nvSpPr>
        <p:spPr bwMode="auto">
          <a:xfrm>
            <a:off x="6350" y="2017713"/>
            <a:ext cx="9096375"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0" name="Line 14"/>
          <p:cNvSpPr>
            <a:spLocks noChangeShapeType="1"/>
          </p:cNvSpPr>
          <p:nvPr/>
        </p:nvSpPr>
        <p:spPr bwMode="auto">
          <a:xfrm>
            <a:off x="6350" y="2236788"/>
            <a:ext cx="9096375"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1" name="Line 15"/>
          <p:cNvSpPr>
            <a:spLocks noChangeShapeType="1"/>
          </p:cNvSpPr>
          <p:nvPr/>
        </p:nvSpPr>
        <p:spPr bwMode="auto">
          <a:xfrm>
            <a:off x="6350" y="2473325"/>
            <a:ext cx="9096375"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2" name="Line 16"/>
          <p:cNvSpPr>
            <a:spLocks noChangeShapeType="1"/>
          </p:cNvSpPr>
          <p:nvPr/>
        </p:nvSpPr>
        <p:spPr bwMode="auto">
          <a:xfrm>
            <a:off x="6350" y="2690813"/>
            <a:ext cx="9096375"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3" name="Line 17"/>
          <p:cNvSpPr>
            <a:spLocks noChangeShapeType="1"/>
          </p:cNvSpPr>
          <p:nvPr/>
        </p:nvSpPr>
        <p:spPr bwMode="auto">
          <a:xfrm>
            <a:off x="6350" y="2909888"/>
            <a:ext cx="9096375"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4" name="Line 18"/>
          <p:cNvSpPr>
            <a:spLocks noChangeShapeType="1"/>
          </p:cNvSpPr>
          <p:nvPr/>
        </p:nvSpPr>
        <p:spPr bwMode="auto">
          <a:xfrm>
            <a:off x="6350" y="3146425"/>
            <a:ext cx="9096375"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5" name="Line 19"/>
          <p:cNvSpPr>
            <a:spLocks noChangeShapeType="1"/>
          </p:cNvSpPr>
          <p:nvPr/>
        </p:nvSpPr>
        <p:spPr bwMode="auto">
          <a:xfrm>
            <a:off x="6350" y="3363913"/>
            <a:ext cx="9096375"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6" name="Line 20"/>
          <p:cNvSpPr>
            <a:spLocks noChangeShapeType="1"/>
          </p:cNvSpPr>
          <p:nvPr/>
        </p:nvSpPr>
        <p:spPr bwMode="auto">
          <a:xfrm>
            <a:off x="6350" y="3602038"/>
            <a:ext cx="9096375"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7" name="Line 21"/>
          <p:cNvSpPr>
            <a:spLocks noChangeShapeType="1"/>
          </p:cNvSpPr>
          <p:nvPr/>
        </p:nvSpPr>
        <p:spPr bwMode="auto">
          <a:xfrm>
            <a:off x="6350" y="3817938"/>
            <a:ext cx="9096375"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8" name="Line 22"/>
          <p:cNvSpPr>
            <a:spLocks noChangeShapeType="1"/>
          </p:cNvSpPr>
          <p:nvPr/>
        </p:nvSpPr>
        <p:spPr bwMode="auto">
          <a:xfrm>
            <a:off x="6350" y="4056063"/>
            <a:ext cx="9096375"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19" name="Line 23"/>
          <p:cNvSpPr>
            <a:spLocks noChangeShapeType="1"/>
          </p:cNvSpPr>
          <p:nvPr/>
        </p:nvSpPr>
        <p:spPr bwMode="auto">
          <a:xfrm>
            <a:off x="6350" y="4275138"/>
            <a:ext cx="9096375"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20" name="Line 24"/>
          <p:cNvSpPr>
            <a:spLocks noChangeShapeType="1"/>
          </p:cNvSpPr>
          <p:nvPr/>
        </p:nvSpPr>
        <p:spPr bwMode="auto">
          <a:xfrm>
            <a:off x="6350" y="4491038"/>
            <a:ext cx="9096375"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21" name="Line 25"/>
          <p:cNvSpPr>
            <a:spLocks noChangeShapeType="1"/>
          </p:cNvSpPr>
          <p:nvPr/>
        </p:nvSpPr>
        <p:spPr bwMode="auto">
          <a:xfrm>
            <a:off x="6350" y="4710113"/>
            <a:ext cx="9096375"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22" name="Line 26"/>
          <p:cNvSpPr>
            <a:spLocks noChangeShapeType="1"/>
          </p:cNvSpPr>
          <p:nvPr/>
        </p:nvSpPr>
        <p:spPr bwMode="auto">
          <a:xfrm>
            <a:off x="6350" y="4948238"/>
            <a:ext cx="9096375"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23" name="Line 27"/>
          <p:cNvSpPr>
            <a:spLocks noChangeShapeType="1"/>
          </p:cNvSpPr>
          <p:nvPr/>
        </p:nvSpPr>
        <p:spPr bwMode="auto">
          <a:xfrm>
            <a:off x="6350" y="5164138"/>
            <a:ext cx="9096375"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24" name="Line 28"/>
          <p:cNvSpPr>
            <a:spLocks noChangeShapeType="1"/>
          </p:cNvSpPr>
          <p:nvPr/>
        </p:nvSpPr>
        <p:spPr bwMode="auto">
          <a:xfrm>
            <a:off x="6350" y="5381625"/>
            <a:ext cx="9096375"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25" name="Line 29"/>
          <p:cNvSpPr>
            <a:spLocks noChangeShapeType="1"/>
          </p:cNvSpPr>
          <p:nvPr/>
        </p:nvSpPr>
        <p:spPr bwMode="auto">
          <a:xfrm>
            <a:off x="6350" y="5618163"/>
            <a:ext cx="9096375"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26" name="Line 30"/>
          <p:cNvSpPr>
            <a:spLocks noChangeShapeType="1"/>
          </p:cNvSpPr>
          <p:nvPr/>
        </p:nvSpPr>
        <p:spPr bwMode="auto">
          <a:xfrm>
            <a:off x="6350" y="5837238"/>
            <a:ext cx="9096375"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27" name="Line 31"/>
          <p:cNvSpPr>
            <a:spLocks noChangeShapeType="1"/>
          </p:cNvSpPr>
          <p:nvPr/>
        </p:nvSpPr>
        <p:spPr bwMode="auto">
          <a:xfrm>
            <a:off x="6350" y="6054725"/>
            <a:ext cx="9096375"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28" name="Line 32"/>
          <p:cNvSpPr>
            <a:spLocks noChangeShapeType="1"/>
          </p:cNvSpPr>
          <p:nvPr/>
        </p:nvSpPr>
        <p:spPr bwMode="auto">
          <a:xfrm>
            <a:off x="6350" y="6291263"/>
            <a:ext cx="9096375"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29" name="Line 33"/>
          <p:cNvSpPr>
            <a:spLocks noChangeShapeType="1"/>
          </p:cNvSpPr>
          <p:nvPr/>
        </p:nvSpPr>
        <p:spPr bwMode="auto">
          <a:xfrm>
            <a:off x="6350" y="6510338"/>
            <a:ext cx="9096375"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30" name="Line 34"/>
          <p:cNvSpPr>
            <a:spLocks noChangeShapeType="1"/>
          </p:cNvSpPr>
          <p:nvPr/>
        </p:nvSpPr>
        <p:spPr bwMode="auto">
          <a:xfrm>
            <a:off x="6350" y="6727825"/>
            <a:ext cx="9096375"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31" name="Line 35"/>
          <p:cNvSpPr>
            <a:spLocks noChangeShapeType="1"/>
          </p:cNvSpPr>
          <p:nvPr/>
        </p:nvSpPr>
        <p:spPr bwMode="auto">
          <a:xfrm>
            <a:off x="236538"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32" name="Line 36"/>
          <p:cNvSpPr>
            <a:spLocks noChangeShapeType="1"/>
          </p:cNvSpPr>
          <p:nvPr/>
        </p:nvSpPr>
        <p:spPr bwMode="auto">
          <a:xfrm>
            <a:off x="452438"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33" name="Line 37"/>
          <p:cNvSpPr>
            <a:spLocks noChangeShapeType="1"/>
          </p:cNvSpPr>
          <p:nvPr/>
        </p:nvSpPr>
        <p:spPr bwMode="auto">
          <a:xfrm>
            <a:off x="666750"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34" name="Line 38"/>
          <p:cNvSpPr>
            <a:spLocks noChangeShapeType="1"/>
          </p:cNvSpPr>
          <p:nvPr/>
        </p:nvSpPr>
        <p:spPr bwMode="auto">
          <a:xfrm>
            <a:off x="904875"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35" name="Line 39"/>
          <p:cNvSpPr>
            <a:spLocks noChangeShapeType="1"/>
          </p:cNvSpPr>
          <p:nvPr/>
        </p:nvSpPr>
        <p:spPr bwMode="auto">
          <a:xfrm>
            <a:off x="1119188"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36" name="Line 40"/>
          <p:cNvSpPr>
            <a:spLocks noChangeShapeType="1"/>
          </p:cNvSpPr>
          <p:nvPr/>
        </p:nvSpPr>
        <p:spPr bwMode="auto">
          <a:xfrm>
            <a:off x="1357313"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37" name="Line 41"/>
          <p:cNvSpPr>
            <a:spLocks noChangeShapeType="1"/>
          </p:cNvSpPr>
          <p:nvPr/>
        </p:nvSpPr>
        <p:spPr bwMode="auto">
          <a:xfrm>
            <a:off x="1571625"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38" name="Line 42"/>
          <p:cNvSpPr>
            <a:spLocks noChangeShapeType="1"/>
          </p:cNvSpPr>
          <p:nvPr/>
        </p:nvSpPr>
        <p:spPr bwMode="auto">
          <a:xfrm>
            <a:off x="1808163"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39" name="Line 43"/>
          <p:cNvSpPr>
            <a:spLocks noChangeShapeType="1"/>
          </p:cNvSpPr>
          <p:nvPr/>
        </p:nvSpPr>
        <p:spPr bwMode="auto">
          <a:xfrm>
            <a:off x="2024063"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40" name="Line 44"/>
          <p:cNvSpPr>
            <a:spLocks noChangeShapeType="1"/>
          </p:cNvSpPr>
          <p:nvPr/>
        </p:nvSpPr>
        <p:spPr bwMode="auto">
          <a:xfrm>
            <a:off x="2238375"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41" name="Line 45"/>
          <p:cNvSpPr>
            <a:spLocks noChangeShapeType="1"/>
          </p:cNvSpPr>
          <p:nvPr/>
        </p:nvSpPr>
        <p:spPr bwMode="auto">
          <a:xfrm>
            <a:off x="2476500"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42" name="Line 46"/>
          <p:cNvSpPr>
            <a:spLocks noChangeShapeType="1"/>
          </p:cNvSpPr>
          <p:nvPr/>
        </p:nvSpPr>
        <p:spPr bwMode="auto">
          <a:xfrm>
            <a:off x="2713038"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43" name="Line 47"/>
          <p:cNvSpPr>
            <a:spLocks noChangeShapeType="1"/>
          </p:cNvSpPr>
          <p:nvPr/>
        </p:nvSpPr>
        <p:spPr bwMode="auto">
          <a:xfrm>
            <a:off x="2949575"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44" name="Line 48"/>
          <p:cNvSpPr>
            <a:spLocks noChangeShapeType="1"/>
          </p:cNvSpPr>
          <p:nvPr/>
        </p:nvSpPr>
        <p:spPr bwMode="auto">
          <a:xfrm>
            <a:off x="3143250"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45" name="Line 49"/>
          <p:cNvSpPr>
            <a:spLocks noChangeShapeType="1"/>
          </p:cNvSpPr>
          <p:nvPr/>
        </p:nvSpPr>
        <p:spPr bwMode="auto">
          <a:xfrm>
            <a:off x="3379788"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46" name="Line 50"/>
          <p:cNvSpPr>
            <a:spLocks noChangeShapeType="1"/>
          </p:cNvSpPr>
          <p:nvPr/>
        </p:nvSpPr>
        <p:spPr bwMode="auto">
          <a:xfrm>
            <a:off x="3617913"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47" name="Line 51"/>
          <p:cNvSpPr>
            <a:spLocks noChangeShapeType="1"/>
          </p:cNvSpPr>
          <p:nvPr/>
        </p:nvSpPr>
        <p:spPr bwMode="auto">
          <a:xfrm>
            <a:off x="3832225"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48" name="Line 52"/>
          <p:cNvSpPr>
            <a:spLocks noChangeShapeType="1"/>
          </p:cNvSpPr>
          <p:nvPr/>
        </p:nvSpPr>
        <p:spPr bwMode="auto">
          <a:xfrm>
            <a:off x="4048125"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49" name="Line 53"/>
          <p:cNvSpPr>
            <a:spLocks noChangeShapeType="1"/>
          </p:cNvSpPr>
          <p:nvPr/>
        </p:nvSpPr>
        <p:spPr bwMode="auto">
          <a:xfrm>
            <a:off x="4262438"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50" name="Line 54"/>
          <p:cNvSpPr>
            <a:spLocks noChangeShapeType="1"/>
          </p:cNvSpPr>
          <p:nvPr/>
        </p:nvSpPr>
        <p:spPr bwMode="auto">
          <a:xfrm>
            <a:off x="4500563"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51" name="Line 55"/>
          <p:cNvSpPr>
            <a:spLocks noChangeShapeType="1"/>
          </p:cNvSpPr>
          <p:nvPr/>
        </p:nvSpPr>
        <p:spPr bwMode="auto">
          <a:xfrm>
            <a:off x="4714875"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52" name="Line 56"/>
          <p:cNvSpPr>
            <a:spLocks noChangeShapeType="1"/>
          </p:cNvSpPr>
          <p:nvPr/>
        </p:nvSpPr>
        <p:spPr bwMode="auto">
          <a:xfrm>
            <a:off x="4953000"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53" name="Line 57"/>
          <p:cNvSpPr>
            <a:spLocks noChangeShapeType="1"/>
          </p:cNvSpPr>
          <p:nvPr/>
        </p:nvSpPr>
        <p:spPr bwMode="auto">
          <a:xfrm>
            <a:off x="5167313"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54" name="Line 58"/>
          <p:cNvSpPr>
            <a:spLocks noChangeShapeType="1"/>
          </p:cNvSpPr>
          <p:nvPr/>
        </p:nvSpPr>
        <p:spPr bwMode="auto">
          <a:xfrm>
            <a:off x="5403850"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55" name="Line 59"/>
          <p:cNvSpPr>
            <a:spLocks noChangeShapeType="1"/>
          </p:cNvSpPr>
          <p:nvPr/>
        </p:nvSpPr>
        <p:spPr bwMode="auto">
          <a:xfrm>
            <a:off x="5619750"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56" name="Line 60"/>
          <p:cNvSpPr>
            <a:spLocks noChangeShapeType="1"/>
          </p:cNvSpPr>
          <p:nvPr/>
        </p:nvSpPr>
        <p:spPr bwMode="auto">
          <a:xfrm>
            <a:off x="5856288"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57" name="Line 61"/>
          <p:cNvSpPr>
            <a:spLocks noChangeShapeType="1"/>
          </p:cNvSpPr>
          <p:nvPr/>
        </p:nvSpPr>
        <p:spPr bwMode="auto">
          <a:xfrm>
            <a:off x="6072188"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58" name="Line 62"/>
          <p:cNvSpPr>
            <a:spLocks noChangeShapeType="1"/>
          </p:cNvSpPr>
          <p:nvPr/>
        </p:nvSpPr>
        <p:spPr bwMode="auto">
          <a:xfrm>
            <a:off x="6286500"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59" name="Line 63"/>
          <p:cNvSpPr>
            <a:spLocks noChangeShapeType="1"/>
          </p:cNvSpPr>
          <p:nvPr/>
        </p:nvSpPr>
        <p:spPr bwMode="auto">
          <a:xfrm>
            <a:off x="6524625"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60" name="Line 64"/>
          <p:cNvSpPr>
            <a:spLocks noChangeShapeType="1"/>
          </p:cNvSpPr>
          <p:nvPr/>
        </p:nvSpPr>
        <p:spPr bwMode="auto">
          <a:xfrm>
            <a:off x="6738938"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61" name="Line 65"/>
          <p:cNvSpPr>
            <a:spLocks noChangeShapeType="1"/>
          </p:cNvSpPr>
          <p:nvPr/>
        </p:nvSpPr>
        <p:spPr bwMode="auto">
          <a:xfrm>
            <a:off x="6977063"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62" name="Line 66"/>
          <p:cNvSpPr>
            <a:spLocks noChangeShapeType="1"/>
          </p:cNvSpPr>
          <p:nvPr/>
        </p:nvSpPr>
        <p:spPr bwMode="auto">
          <a:xfrm>
            <a:off x="7213600"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63" name="Line 67"/>
          <p:cNvSpPr>
            <a:spLocks noChangeShapeType="1"/>
          </p:cNvSpPr>
          <p:nvPr/>
        </p:nvSpPr>
        <p:spPr bwMode="auto">
          <a:xfrm>
            <a:off x="7427913"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64" name="Line 68"/>
          <p:cNvSpPr>
            <a:spLocks noChangeShapeType="1"/>
          </p:cNvSpPr>
          <p:nvPr/>
        </p:nvSpPr>
        <p:spPr bwMode="auto">
          <a:xfrm>
            <a:off x="7643813"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65" name="Line 69"/>
          <p:cNvSpPr>
            <a:spLocks noChangeShapeType="1"/>
          </p:cNvSpPr>
          <p:nvPr/>
        </p:nvSpPr>
        <p:spPr bwMode="auto">
          <a:xfrm>
            <a:off x="7880350"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66" name="Line 70"/>
          <p:cNvSpPr>
            <a:spLocks noChangeShapeType="1"/>
          </p:cNvSpPr>
          <p:nvPr/>
        </p:nvSpPr>
        <p:spPr bwMode="auto">
          <a:xfrm>
            <a:off x="8096250"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67" name="Line 71"/>
          <p:cNvSpPr>
            <a:spLocks noChangeShapeType="1"/>
          </p:cNvSpPr>
          <p:nvPr/>
        </p:nvSpPr>
        <p:spPr bwMode="auto">
          <a:xfrm>
            <a:off x="8310563"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68" name="Line 72"/>
          <p:cNvSpPr>
            <a:spLocks noChangeShapeType="1"/>
          </p:cNvSpPr>
          <p:nvPr/>
        </p:nvSpPr>
        <p:spPr bwMode="auto">
          <a:xfrm>
            <a:off x="8548688"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69" name="Line 73"/>
          <p:cNvSpPr>
            <a:spLocks noChangeShapeType="1"/>
          </p:cNvSpPr>
          <p:nvPr/>
        </p:nvSpPr>
        <p:spPr bwMode="auto">
          <a:xfrm>
            <a:off x="8763000"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70" name="Line 74"/>
          <p:cNvSpPr>
            <a:spLocks noChangeShapeType="1"/>
          </p:cNvSpPr>
          <p:nvPr/>
        </p:nvSpPr>
        <p:spPr bwMode="auto">
          <a:xfrm>
            <a:off x="8999538" y="6350"/>
            <a:ext cx="0" cy="683260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190" name="Picture 94" descr="x15_ProjectMgtCassin#12E0FB.tif                                0012E0F9Macintosh HD                   B7C803F1:"/>
          <p:cNvPicPr>
            <a:picLocks noChangeAspect="1" noChangeArrowheads="1"/>
          </p:cNvPicPr>
          <p:nvPr/>
        </p:nvPicPr>
        <p:blipFill>
          <a:blip r:embed="rId2">
            <a:extLst>
              <a:ext uri="{28A0092B-C50C-407E-A947-70E740481C1C}">
                <a14:useLocalDpi xmlns:a14="http://schemas.microsoft.com/office/drawing/2010/main" val="0"/>
              </a:ext>
            </a:extLst>
          </a:blip>
          <a:srcRect b="15593"/>
          <a:stretch>
            <a:fillRect/>
          </a:stretch>
        </p:blipFill>
        <p:spPr bwMode="auto">
          <a:xfrm>
            <a:off x="1508125" y="1060450"/>
            <a:ext cx="6797675" cy="5737225"/>
          </a:xfrm>
          <a:prstGeom prst="rect">
            <a:avLst/>
          </a:prstGeom>
          <a:noFill/>
          <a:extLst>
            <a:ext uri="{909E8E84-426E-40DD-AFC4-6F175D3DCCD1}">
              <a14:hiddenFill xmlns:a14="http://schemas.microsoft.com/office/drawing/2010/main">
                <a:solidFill>
                  <a:srgbClr val="FFFFFF"/>
                </a:solidFill>
              </a14:hiddenFill>
            </a:ext>
          </a:extLst>
        </p:spPr>
      </p:pic>
      <p:sp>
        <p:nvSpPr>
          <p:cNvPr id="4191" name="Rectangle 95"/>
          <p:cNvSpPr>
            <a:spLocks noChangeArrowheads="1"/>
          </p:cNvSpPr>
          <p:nvPr/>
        </p:nvSpPr>
        <p:spPr bwMode="auto">
          <a:xfrm>
            <a:off x="1524000" y="320675"/>
            <a:ext cx="7010400" cy="838200"/>
          </a:xfrm>
          <a:prstGeom prst="rect">
            <a:avLst/>
          </a:prstGeom>
          <a:noFill/>
          <a:ln>
            <a:noFill/>
          </a:ln>
          <a:effectLst/>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lnSpc>
                <a:spcPct val="90000"/>
              </a:lnSpc>
              <a:defRPr sz="3000" b="1" i="1">
                <a:solidFill>
                  <a:schemeClr val="tx2"/>
                </a:solidFill>
                <a:latin typeface="Times" panose="02020603050405020304" pitchFamily="18" charset="0"/>
              </a:defRPr>
            </a:lvl1pPr>
            <a:lvl2pPr>
              <a:lnSpc>
                <a:spcPct val="90000"/>
              </a:lnSpc>
              <a:defRPr sz="3000" b="1" i="1">
                <a:solidFill>
                  <a:schemeClr val="tx2"/>
                </a:solidFill>
                <a:latin typeface="Times" panose="02020603050405020304" pitchFamily="18" charset="0"/>
              </a:defRPr>
            </a:lvl2pPr>
            <a:lvl3pPr>
              <a:lnSpc>
                <a:spcPct val="90000"/>
              </a:lnSpc>
              <a:defRPr sz="3000" b="1" i="1">
                <a:solidFill>
                  <a:schemeClr val="tx2"/>
                </a:solidFill>
                <a:latin typeface="Times" panose="02020603050405020304" pitchFamily="18" charset="0"/>
              </a:defRPr>
            </a:lvl3pPr>
            <a:lvl4pPr>
              <a:lnSpc>
                <a:spcPct val="90000"/>
              </a:lnSpc>
              <a:defRPr sz="3000" b="1" i="1">
                <a:solidFill>
                  <a:schemeClr val="tx2"/>
                </a:solidFill>
                <a:latin typeface="Times" panose="02020603050405020304" pitchFamily="18" charset="0"/>
              </a:defRPr>
            </a:lvl4pPr>
            <a:lvl5pPr>
              <a:lnSpc>
                <a:spcPct val="90000"/>
              </a:lnSpc>
              <a:defRPr sz="3000" b="1" i="1">
                <a:solidFill>
                  <a:schemeClr val="tx2"/>
                </a:solidFill>
                <a:latin typeface="Times" panose="02020603050405020304" pitchFamily="18" charset="0"/>
              </a:defRPr>
            </a:lvl5pPr>
            <a:lvl6pPr marL="457200" eaLnBrk="0" fontAlgn="base" hangingPunct="0">
              <a:lnSpc>
                <a:spcPct val="90000"/>
              </a:lnSpc>
              <a:spcBef>
                <a:spcPct val="0"/>
              </a:spcBef>
              <a:spcAft>
                <a:spcPct val="0"/>
              </a:spcAft>
              <a:defRPr sz="3000" b="1" i="1">
                <a:solidFill>
                  <a:schemeClr val="tx2"/>
                </a:solidFill>
                <a:latin typeface="Times" panose="02020603050405020304" pitchFamily="18" charset="0"/>
              </a:defRPr>
            </a:lvl6pPr>
            <a:lvl7pPr marL="914400" eaLnBrk="0" fontAlgn="base" hangingPunct="0">
              <a:lnSpc>
                <a:spcPct val="90000"/>
              </a:lnSpc>
              <a:spcBef>
                <a:spcPct val="0"/>
              </a:spcBef>
              <a:spcAft>
                <a:spcPct val="0"/>
              </a:spcAft>
              <a:defRPr sz="3000" b="1" i="1">
                <a:solidFill>
                  <a:schemeClr val="tx2"/>
                </a:solidFill>
                <a:latin typeface="Times" panose="02020603050405020304" pitchFamily="18" charset="0"/>
              </a:defRPr>
            </a:lvl7pPr>
            <a:lvl8pPr marL="1371600" eaLnBrk="0" fontAlgn="base" hangingPunct="0">
              <a:lnSpc>
                <a:spcPct val="90000"/>
              </a:lnSpc>
              <a:spcBef>
                <a:spcPct val="0"/>
              </a:spcBef>
              <a:spcAft>
                <a:spcPct val="0"/>
              </a:spcAft>
              <a:defRPr sz="3000" b="1" i="1">
                <a:solidFill>
                  <a:schemeClr val="tx2"/>
                </a:solidFill>
                <a:latin typeface="Times" panose="02020603050405020304" pitchFamily="18" charset="0"/>
              </a:defRPr>
            </a:lvl8pPr>
            <a:lvl9pPr marL="1828800" eaLnBrk="0" fontAlgn="base" hangingPunct="0">
              <a:lnSpc>
                <a:spcPct val="90000"/>
              </a:lnSpc>
              <a:spcBef>
                <a:spcPct val="0"/>
              </a:spcBef>
              <a:spcAft>
                <a:spcPct val="0"/>
              </a:spcAft>
              <a:defRPr sz="3000" b="1" i="1">
                <a:solidFill>
                  <a:schemeClr val="tx2"/>
                </a:solidFill>
                <a:latin typeface="Times" panose="02020603050405020304" pitchFamily="18" charset="0"/>
              </a:defRPr>
            </a:lvl9pPr>
          </a:lstStyle>
          <a:p>
            <a:r>
              <a:rPr lang="en-US" altLang="en-US"/>
              <a:t>14.1 Project Management Introduction</a:t>
            </a:r>
          </a:p>
        </p:txBody>
      </p:sp>
      <p:sp>
        <p:nvSpPr>
          <p:cNvPr id="4192" name="Rectangle 96"/>
          <p:cNvSpPr>
            <a:spLocks noChangeArrowheads="1"/>
          </p:cNvSpPr>
          <p:nvPr/>
        </p:nvSpPr>
        <p:spPr bwMode="auto">
          <a:xfrm rot="16200000">
            <a:off x="-2289969" y="2971007"/>
            <a:ext cx="6416675" cy="474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r>
              <a:rPr lang="en-US" altLang="en-US" sz="2400" b="0"/>
              <a:t>Using UML, Patterns, and Java</a:t>
            </a:r>
          </a:p>
        </p:txBody>
      </p:sp>
      <p:sp>
        <p:nvSpPr>
          <p:cNvPr id="4193" name="Text Box 97"/>
          <p:cNvSpPr txBox="1">
            <a:spLocks noChangeArrowheads="1"/>
          </p:cNvSpPr>
          <p:nvPr/>
        </p:nvSpPr>
        <p:spPr bwMode="auto">
          <a:xfrm rot="16200000">
            <a:off x="-2643188" y="3171826"/>
            <a:ext cx="6405563"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Object-Oriented Software Engineering</a:t>
            </a:r>
            <a:endParaRPr lang="en-US" altLang="en-US" sz="2400" b="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noFill/>
          <a:ln/>
        </p:spPr>
        <p:txBody>
          <a:bodyPr/>
          <a:lstStyle/>
          <a:p>
            <a:r>
              <a:rPr lang="en-US" altLang="en-US"/>
              <a:t>Project Agreement</a:t>
            </a:r>
          </a:p>
        </p:txBody>
      </p:sp>
      <p:sp>
        <p:nvSpPr>
          <p:cNvPr id="336899" name="Rectangle 3"/>
          <p:cNvSpPr>
            <a:spLocks noGrp="1" noChangeArrowheads="1"/>
          </p:cNvSpPr>
          <p:nvPr>
            <p:ph type="body" idx="1"/>
          </p:nvPr>
        </p:nvSpPr>
        <p:spPr>
          <a:xfrm>
            <a:off x="355600" y="1012825"/>
            <a:ext cx="8255000" cy="4921250"/>
          </a:xfrm>
          <a:noFill/>
          <a:ln/>
        </p:spPr>
        <p:txBody>
          <a:bodyPr/>
          <a:lstStyle/>
          <a:p>
            <a:r>
              <a:rPr lang="en-US" altLang="en-US"/>
              <a:t>Document written for a client that defines:</a:t>
            </a:r>
          </a:p>
          <a:p>
            <a:pPr lvl="1"/>
            <a:r>
              <a:rPr lang="en-US" altLang="en-US"/>
              <a:t>the scope, duration, cost and deliverables for the project. </a:t>
            </a:r>
          </a:p>
          <a:p>
            <a:pPr lvl="1"/>
            <a:r>
              <a:rPr lang="en-US" altLang="en-US"/>
              <a:t>the exact items, quantities, delivery dates, delivery location.</a:t>
            </a:r>
          </a:p>
          <a:p>
            <a:r>
              <a:rPr lang="en-US" altLang="en-US"/>
              <a:t>Client: Individual or organization that specifies the requirements and accepts the project deliverables.</a:t>
            </a:r>
          </a:p>
          <a:p>
            <a:r>
              <a:rPr lang="en-US" altLang="en-US"/>
              <a:t>Can be a contract, a statement of work, a business plan, or a project charter.</a:t>
            </a:r>
          </a:p>
          <a:p>
            <a:r>
              <a:rPr lang="en-US" altLang="en-US"/>
              <a:t>Deliverables (= Work Products that will be delivered to the client:</a:t>
            </a:r>
          </a:p>
          <a:p>
            <a:pPr lvl="1"/>
            <a:r>
              <a:rPr lang="en-US" altLang="en-US"/>
              <a:t>Documents</a:t>
            </a:r>
          </a:p>
          <a:p>
            <a:pPr lvl="1"/>
            <a:r>
              <a:rPr lang="en-US" altLang="en-US"/>
              <a:t>Demonstrations of function</a:t>
            </a:r>
          </a:p>
          <a:p>
            <a:pPr lvl="1"/>
            <a:r>
              <a:rPr lang="en-US" altLang="en-US"/>
              <a:t>Demonstration of nonfunctional requirements</a:t>
            </a:r>
          </a:p>
          <a:p>
            <a:pPr lvl="1"/>
            <a:r>
              <a:rPr lang="en-US" altLang="en-US"/>
              <a:t>Demonstrations of subsystems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68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368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368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68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68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689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3689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3689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336899">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3368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4" name="Rectangle 4"/>
          <p:cNvSpPr>
            <a:spLocks noGrp="1" noChangeArrowheads="1"/>
          </p:cNvSpPr>
          <p:nvPr>
            <p:ph type="title"/>
          </p:nvPr>
        </p:nvSpPr>
        <p:spPr/>
        <p:txBody>
          <a:bodyPr/>
          <a:lstStyle/>
          <a:p>
            <a:r>
              <a:rPr lang="en-US" altLang="en-US"/>
              <a:t>IEEE Std 1058: </a:t>
            </a:r>
            <a:r>
              <a:rPr lang="de-DE" altLang="en-US"/>
              <a:t>Standard for Software Project Management Plans (SPMP) </a:t>
            </a:r>
          </a:p>
        </p:txBody>
      </p:sp>
      <p:sp>
        <p:nvSpPr>
          <p:cNvPr id="363525" name="Rectangle 5"/>
          <p:cNvSpPr>
            <a:spLocks noGrp="1" noChangeArrowheads="1"/>
          </p:cNvSpPr>
          <p:nvPr>
            <p:ph type="body" idx="1"/>
          </p:nvPr>
        </p:nvSpPr>
        <p:spPr/>
        <p:txBody>
          <a:bodyPr/>
          <a:lstStyle/>
          <a:p>
            <a:r>
              <a:rPr lang="de-DE" altLang="en-US"/>
              <a:t>What it does: </a:t>
            </a:r>
          </a:p>
          <a:p>
            <a:pPr lvl="1"/>
            <a:r>
              <a:rPr lang="de-DE" altLang="en-US"/>
              <a:t>Specifies the format and contents of software project management plans. </a:t>
            </a:r>
          </a:p>
          <a:p>
            <a:pPr lvl="1"/>
            <a:r>
              <a:rPr lang="de-DE" altLang="en-US"/>
              <a:t>It provides a standard set of abstractions for a project manager or a whole organization to build its set of practices and procedures for developing software project management plans</a:t>
            </a:r>
          </a:p>
          <a:p>
            <a:pPr lvl="1"/>
            <a:r>
              <a:rPr lang="de-DE" altLang="en-US"/>
              <a:t>Abstractions: Project, Function, Activities, Tasks</a:t>
            </a:r>
          </a:p>
          <a:p>
            <a:r>
              <a:rPr lang="de-DE" altLang="en-US"/>
              <a:t>What it does not do:</a:t>
            </a:r>
          </a:p>
          <a:p>
            <a:pPr lvl="1"/>
            <a:r>
              <a:rPr lang="de-DE" altLang="en-US"/>
              <a:t>It does not specify the procedures or techniques to be used in the development of the plan</a:t>
            </a:r>
          </a:p>
          <a:p>
            <a:pPr lvl="1"/>
            <a:r>
              <a:rPr lang="de-DE" altLang="en-US"/>
              <a:t>It does not provide examples .</a:t>
            </a:r>
          </a:p>
          <a:p>
            <a:endParaRPr lang="de-DE"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228600" y="222250"/>
            <a:ext cx="8610600" cy="863600"/>
          </a:xfrm>
          <a:noFill/>
          <a:ln/>
        </p:spPr>
        <p:txBody>
          <a:bodyPr/>
          <a:lstStyle/>
          <a:p>
            <a:r>
              <a:rPr lang="en-US" altLang="en-US"/>
              <a:t>Project Agreement,Problem Statement vs SPMP</a:t>
            </a:r>
          </a:p>
        </p:txBody>
      </p:sp>
      <p:pic>
        <p:nvPicPr>
          <p:cNvPr id="337923"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1384300"/>
            <a:ext cx="7531100" cy="4813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noFill/>
          <a:ln/>
        </p:spPr>
        <p:txBody>
          <a:bodyPr/>
          <a:lstStyle/>
          <a:p>
            <a:r>
              <a:rPr lang="en-US" altLang="en-US"/>
              <a:t>Software Project Management Plan Template</a:t>
            </a:r>
          </a:p>
        </p:txBody>
      </p:sp>
      <p:sp>
        <p:nvSpPr>
          <p:cNvPr id="350211" name="Rectangle 3"/>
          <p:cNvSpPr>
            <a:spLocks noGrp="1" noChangeArrowheads="1"/>
          </p:cNvSpPr>
          <p:nvPr>
            <p:ph type="body" idx="1"/>
          </p:nvPr>
        </p:nvSpPr>
        <p:spPr>
          <a:noFill/>
          <a:ln/>
        </p:spPr>
        <p:txBody>
          <a:bodyPr/>
          <a:lstStyle/>
          <a:p>
            <a:r>
              <a:rPr lang="en-US" altLang="en-US"/>
              <a:t>0. Front Matter</a:t>
            </a:r>
          </a:p>
          <a:p>
            <a:r>
              <a:rPr lang="en-US" altLang="en-US"/>
              <a:t>1. Introduction</a:t>
            </a:r>
          </a:p>
          <a:p>
            <a:r>
              <a:rPr lang="en-US" altLang="en-US"/>
              <a:t>2. Project Organization</a:t>
            </a:r>
          </a:p>
          <a:p>
            <a:r>
              <a:rPr lang="en-US" altLang="en-US"/>
              <a:t>3. Managerial Process</a:t>
            </a:r>
          </a:p>
          <a:p>
            <a:r>
              <a:rPr lang="en-US" altLang="en-US"/>
              <a:t>4. Technical Process</a:t>
            </a:r>
          </a:p>
          <a:p>
            <a:r>
              <a:rPr lang="en-US" altLang="en-US"/>
              <a:t>5. Work Elements, Schedule, Budget</a:t>
            </a:r>
          </a:p>
          <a:p>
            <a:r>
              <a:rPr lang="en-US" altLang="en-US"/>
              <a:t>Optional Inclusions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6" name="Rectangle 4"/>
          <p:cNvSpPr>
            <a:spLocks noGrp="1" noChangeArrowheads="1"/>
          </p:cNvSpPr>
          <p:nvPr>
            <p:ph type="title"/>
          </p:nvPr>
        </p:nvSpPr>
        <p:spPr/>
        <p:txBody>
          <a:bodyPr/>
          <a:lstStyle/>
          <a:p>
            <a:r>
              <a:rPr lang="en-US" altLang="en-US"/>
              <a:t>SPMP Part 0: Front Matter</a:t>
            </a:r>
          </a:p>
        </p:txBody>
      </p:sp>
      <p:sp>
        <p:nvSpPr>
          <p:cNvPr id="351237" name="Rectangle 5"/>
          <p:cNvSpPr>
            <a:spLocks noGrp="1" noChangeArrowheads="1"/>
          </p:cNvSpPr>
          <p:nvPr>
            <p:ph type="body" idx="1"/>
          </p:nvPr>
        </p:nvSpPr>
        <p:spPr/>
        <p:txBody>
          <a:bodyPr/>
          <a:lstStyle/>
          <a:p>
            <a:r>
              <a:rPr lang="en-US" altLang="en-US"/>
              <a:t>Title Page</a:t>
            </a:r>
          </a:p>
          <a:p>
            <a:r>
              <a:rPr lang="en-US" altLang="en-US"/>
              <a:t>Revision sheet (update history)</a:t>
            </a:r>
          </a:p>
          <a:p>
            <a:r>
              <a:rPr lang="en-US" altLang="en-US"/>
              <a:t>Preface: Scope and purpose</a:t>
            </a:r>
          </a:p>
          <a:p>
            <a:r>
              <a:rPr lang="en-US" altLang="en-US"/>
              <a:t>Tables of contents, figures, tables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60" name="Rectangle 4"/>
          <p:cNvSpPr>
            <a:spLocks noGrp="1" noChangeArrowheads="1"/>
          </p:cNvSpPr>
          <p:nvPr>
            <p:ph type="title"/>
          </p:nvPr>
        </p:nvSpPr>
        <p:spPr/>
        <p:txBody>
          <a:bodyPr/>
          <a:lstStyle/>
          <a:p>
            <a:r>
              <a:rPr lang="en-US" altLang="en-US"/>
              <a:t>SPMP Part 1: Introduction</a:t>
            </a:r>
          </a:p>
        </p:txBody>
      </p:sp>
      <p:sp>
        <p:nvSpPr>
          <p:cNvPr id="352261" name="Rectangle 5"/>
          <p:cNvSpPr>
            <a:spLocks noGrp="1" noChangeArrowheads="1"/>
          </p:cNvSpPr>
          <p:nvPr>
            <p:ph type="body" idx="1"/>
          </p:nvPr>
        </p:nvSpPr>
        <p:spPr/>
        <p:txBody>
          <a:bodyPr/>
          <a:lstStyle/>
          <a:p>
            <a:r>
              <a:rPr lang="en-US" altLang="en-US"/>
              <a:t>1.1 Project Overview</a:t>
            </a:r>
          </a:p>
          <a:p>
            <a:pPr lvl="1"/>
            <a:r>
              <a:rPr lang="en-US" altLang="en-US"/>
              <a:t>Executive summary: description of project, product summary</a:t>
            </a:r>
          </a:p>
          <a:p>
            <a:r>
              <a:rPr lang="en-US" altLang="en-US"/>
              <a:t>1.2 Project Deliverables</a:t>
            </a:r>
          </a:p>
          <a:p>
            <a:pPr lvl="1"/>
            <a:r>
              <a:rPr lang="en-US" altLang="en-US"/>
              <a:t>All items to be delivered, including delivery dates and location </a:t>
            </a:r>
          </a:p>
          <a:p>
            <a:r>
              <a:rPr lang="en-US" altLang="en-US"/>
              <a:t>1.3 Evolution of the SPMP</a:t>
            </a:r>
          </a:p>
          <a:p>
            <a:pPr lvl="1"/>
            <a:r>
              <a:rPr lang="en-US" altLang="en-US"/>
              <a:t>Plans for anticipated and unanticipated change</a:t>
            </a:r>
          </a:p>
          <a:p>
            <a:r>
              <a:rPr lang="en-US" altLang="en-US"/>
              <a:t>1.4 Reference Materials</a:t>
            </a:r>
          </a:p>
          <a:p>
            <a:pPr lvl="1"/>
            <a:r>
              <a:rPr lang="en-US" altLang="en-US"/>
              <a:t>Complete list of materials referenced in SPMP	</a:t>
            </a:r>
          </a:p>
          <a:p>
            <a:r>
              <a:rPr lang="en-US" altLang="en-US"/>
              <a:t>1.5 Definitions and Acronyms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4" name="Rectangle 4"/>
          <p:cNvSpPr>
            <a:spLocks noGrp="1" noChangeArrowheads="1"/>
          </p:cNvSpPr>
          <p:nvPr>
            <p:ph type="title"/>
          </p:nvPr>
        </p:nvSpPr>
        <p:spPr/>
        <p:txBody>
          <a:bodyPr/>
          <a:lstStyle/>
          <a:p>
            <a:r>
              <a:rPr lang="en-US" altLang="en-US"/>
              <a:t>SPMP Part 2: Project Organization</a:t>
            </a:r>
          </a:p>
        </p:txBody>
      </p:sp>
      <p:sp>
        <p:nvSpPr>
          <p:cNvPr id="353285" name="Rectangle 5"/>
          <p:cNvSpPr>
            <a:spLocks noGrp="1" noChangeArrowheads="1"/>
          </p:cNvSpPr>
          <p:nvPr>
            <p:ph type="body" idx="1"/>
          </p:nvPr>
        </p:nvSpPr>
        <p:spPr/>
        <p:txBody>
          <a:bodyPr/>
          <a:lstStyle/>
          <a:p>
            <a:r>
              <a:rPr lang="en-US" altLang="en-US"/>
              <a:t>2.1 Process Model</a:t>
            </a:r>
          </a:p>
          <a:p>
            <a:pPr lvl="1"/>
            <a:r>
              <a:rPr lang="en-US" altLang="en-US"/>
              <a:t>Relationships among project elements</a:t>
            </a:r>
          </a:p>
          <a:p>
            <a:r>
              <a:rPr lang="en-US" altLang="en-US"/>
              <a:t>2.2 Organizational Structure</a:t>
            </a:r>
          </a:p>
          <a:p>
            <a:pPr lvl="1"/>
            <a:r>
              <a:rPr lang="en-US" altLang="en-US"/>
              <a:t>Internal management, organization chart</a:t>
            </a:r>
          </a:p>
          <a:p>
            <a:r>
              <a:rPr lang="en-US" altLang="en-US"/>
              <a:t>2.3 Organizational Interfaces</a:t>
            </a:r>
          </a:p>
          <a:p>
            <a:pPr lvl="1"/>
            <a:r>
              <a:rPr lang="en-US" altLang="en-US"/>
              <a:t>Relations with other entities (subcontractors, commercial software) </a:t>
            </a:r>
          </a:p>
          <a:p>
            <a:r>
              <a:rPr lang="en-US" altLang="en-US"/>
              <a:t>2.4 Project Responsibilities</a:t>
            </a:r>
          </a:p>
          <a:p>
            <a:pPr lvl="1"/>
            <a:r>
              <a:rPr lang="en-US" altLang="en-US"/>
              <a:t>Major functions and activities; nature of each; who’s in charge</a:t>
            </a:r>
          </a:p>
          <a:p>
            <a:pPr lvl="1"/>
            <a:r>
              <a:rPr lang="en-US" altLang="en-US"/>
              <a:t>Matrix of project functions/activities vs responsible individuals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de-DE" altLang="en-US"/>
              <a:t>Organizational Structure Example</a:t>
            </a:r>
          </a:p>
        </p:txBody>
      </p:sp>
      <p:graphicFrame>
        <p:nvGraphicFramePr>
          <p:cNvPr id="385029" name="Object 5"/>
          <p:cNvGraphicFramePr>
            <a:graphicFrameLocks/>
          </p:cNvGraphicFramePr>
          <p:nvPr/>
        </p:nvGraphicFramePr>
        <p:xfrm>
          <a:off x="457200" y="1060450"/>
          <a:ext cx="8207375" cy="4851400"/>
        </p:xfrm>
        <a:graphic>
          <a:graphicData uri="http://schemas.openxmlformats.org/presentationml/2006/ole">
            <mc:AlternateContent xmlns:mc="http://schemas.openxmlformats.org/markup-compatibility/2006">
              <mc:Choice xmlns:v="urn:schemas-microsoft-com:vml" Requires="v">
                <p:oleObj spid="_x0000_s385030" name="Microsoft Organization Chart 2.0" r:id="rId3" imgW="6502400" imgH="3225800" progId="MSOrgChart.2">
                  <p:embed followColorScheme="full"/>
                </p:oleObj>
              </mc:Choice>
              <mc:Fallback>
                <p:oleObj name="Microsoft Organization Chart 2.0" r:id="rId3" imgW="6502400" imgH="3225800" progId="MSOrgChart.2">
                  <p:embed followColorScheme="full"/>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060450"/>
                        <a:ext cx="8207375" cy="485140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7796" name="Rectangle 4"/>
          <p:cNvSpPr>
            <a:spLocks noGrp="1" noChangeArrowheads="1"/>
          </p:cNvSpPr>
          <p:nvPr>
            <p:ph type="title"/>
          </p:nvPr>
        </p:nvSpPr>
        <p:spPr/>
        <p:txBody>
          <a:bodyPr/>
          <a:lstStyle/>
          <a:p>
            <a:r>
              <a:rPr lang="en-US" altLang="en-US"/>
              <a:t>SPMP Part 3: Managerial Process</a:t>
            </a:r>
          </a:p>
        </p:txBody>
      </p:sp>
      <p:sp>
        <p:nvSpPr>
          <p:cNvPr id="417797" name="Rectangle 5"/>
          <p:cNvSpPr>
            <a:spLocks noGrp="1" noChangeArrowheads="1"/>
          </p:cNvSpPr>
          <p:nvPr>
            <p:ph type="body" idx="1"/>
          </p:nvPr>
        </p:nvSpPr>
        <p:spPr/>
        <p:txBody>
          <a:bodyPr/>
          <a:lstStyle/>
          <a:p>
            <a:r>
              <a:rPr lang="en-US" altLang="en-US"/>
              <a:t>3.1 Management Objectives and Priorities</a:t>
            </a:r>
          </a:p>
          <a:p>
            <a:pPr lvl="1"/>
            <a:r>
              <a:rPr lang="en-US" altLang="en-US"/>
              <a:t>Describes management philosophy, priorities among requirements, schedule and budget</a:t>
            </a:r>
          </a:p>
          <a:p>
            <a:r>
              <a:rPr lang="en-US" altLang="en-US"/>
              <a:t>3.2 Assumptions, Dependencies and Constraints</a:t>
            </a:r>
          </a:p>
          <a:p>
            <a:pPr lvl="1"/>
            <a:r>
              <a:rPr lang="en-US" altLang="en-US"/>
              <a:t>External events the project depends on, constraints under which the project is to be conducted</a:t>
            </a:r>
          </a:p>
          <a:p>
            <a:r>
              <a:rPr lang="en-US" altLang="en-US"/>
              <a:t>3.3 Risk Management</a:t>
            </a:r>
          </a:p>
          <a:p>
            <a:pPr lvl="1"/>
            <a:r>
              <a:rPr lang="en-US" altLang="en-US"/>
              <a:t>Identification and assessment of risk factors, mechanism for tracking risks, implementation of contigency plans</a:t>
            </a:r>
          </a:p>
          <a:p>
            <a:r>
              <a:rPr lang="en-US" altLang="en-US"/>
              <a:t>3.5 Monitoring and Controlling Mechanisms</a:t>
            </a:r>
          </a:p>
          <a:p>
            <a:pPr lvl="1"/>
            <a:r>
              <a:rPr lang="en-US" altLang="en-US"/>
              <a:t>Frequency and mechanisms for reporting</a:t>
            </a:r>
          </a:p>
          <a:p>
            <a:r>
              <a:rPr lang="en-US" altLang="en-US"/>
              <a:t>3.4 Staffing Plan</a:t>
            </a:r>
          </a:p>
          <a:p>
            <a:pPr lvl="1"/>
            <a:r>
              <a:rPr lang="en-US" altLang="en-US"/>
              <a:t>Numbers and types of personnel required to conduct the project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779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1779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1779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1779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779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1779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1779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17797">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1779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1779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de-DE" altLang="en-US"/>
              <a:t>Examples of Risk Factors</a:t>
            </a:r>
          </a:p>
        </p:txBody>
      </p:sp>
      <p:sp>
        <p:nvSpPr>
          <p:cNvPr id="419843" name="Rectangle 3"/>
          <p:cNvSpPr>
            <a:spLocks noGrp="1" noChangeArrowheads="1"/>
          </p:cNvSpPr>
          <p:nvPr>
            <p:ph type="body" idx="1"/>
          </p:nvPr>
        </p:nvSpPr>
        <p:spPr/>
        <p:txBody>
          <a:bodyPr/>
          <a:lstStyle/>
          <a:p>
            <a:r>
              <a:rPr lang="de-DE" altLang="en-US"/>
              <a:t>Contractual risks</a:t>
            </a:r>
          </a:p>
          <a:p>
            <a:pPr lvl="1"/>
            <a:r>
              <a:rPr lang="de-DE" altLang="en-US"/>
              <a:t>What do you do if the client  becomes bankrupt?</a:t>
            </a:r>
          </a:p>
          <a:p>
            <a:r>
              <a:rPr lang="de-DE" altLang="en-US"/>
              <a:t>Size of the project</a:t>
            </a:r>
          </a:p>
          <a:p>
            <a:pPr lvl="1"/>
            <a:r>
              <a:rPr lang="de-DE" altLang="en-US"/>
              <a:t>What do you do if you feel the project is too large?</a:t>
            </a:r>
          </a:p>
          <a:p>
            <a:r>
              <a:rPr lang="de-DE" altLang="en-US"/>
              <a:t>Complexity of the project</a:t>
            </a:r>
          </a:p>
          <a:p>
            <a:pPr lvl="1"/>
            <a:r>
              <a:rPr lang="de-DE" altLang="en-US"/>
              <a:t>What do you do if the requirements are multiplying during analysis? („requirements creep“)</a:t>
            </a:r>
          </a:p>
          <a:p>
            <a:r>
              <a:rPr lang="de-DE" altLang="en-US"/>
              <a:t>Personal </a:t>
            </a:r>
          </a:p>
          <a:p>
            <a:pPr lvl="1"/>
            <a:r>
              <a:rPr lang="de-DE" altLang="en-US"/>
              <a:t>How do you hire people? Is there a danger of  people leaving the project?</a:t>
            </a:r>
          </a:p>
          <a:p>
            <a:r>
              <a:rPr lang="de-DE" altLang="en-US"/>
              <a:t>Client  acceptance</a:t>
            </a:r>
          </a:p>
          <a:p>
            <a:pPr lvl="1"/>
            <a:r>
              <a:rPr lang="de-DE" altLang="en-US"/>
              <a:t>What do you do, if the client  does not like the developed prototype?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noFill/>
          <a:ln/>
        </p:spPr>
        <p:txBody>
          <a:bodyPr lIns="92407" tIns="46987" rIns="92407" bIns="46987"/>
          <a:lstStyle/>
          <a:p>
            <a:pPr defTabSz="933450"/>
            <a:r>
              <a:rPr lang="en-US" altLang="en-US" sz="3200"/>
              <a:t>Can you develop this</a:t>
            </a:r>
            <a:r>
              <a:rPr lang="en-US" altLang="en-US" sz="2800"/>
              <a:t>?</a:t>
            </a:r>
          </a:p>
        </p:txBody>
      </p:sp>
      <p:pic>
        <p:nvPicPr>
          <p:cNvPr id="87043"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300" y="736600"/>
            <a:ext cx="4303713" cy="5359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a:noFill/>
          <a:ln/>
        </p:spPr>
        <p:txBody>
          <a:bodyPr/>
          <a:lstStyle/>
          <a:p>
            <a:r>
              <a:rPr lang="en-US" altLang="en-US"/>
              <a:t>SPMP Part 4: Technical Process</a:t>
            </a:r>
          </a:p>
        </p:txBody>
      </p:sp>
      <p:sp>
        <p:nvSpPr>
          <p:cNvPr id="418819" name="Rectangle 3"/>
          <p:cNvSpPr>
            <a:spLocks noGrp="1" noChangeArrowheads="1"/>
          </p:cNvSpPr>
          <p:nvPr>
            <p:ph type="body" idx="1"/>
          </p:nvPr>
        </p:nvSpPr>
        <p:spPr>
          <a:noFill/>
          <a:ln/>
        </p:spPr>
        <p:txBody>
          <a:bodyPr/>
          <a:lstStyle/>
          <a:p>
            <a:r>
              <a:rPr lang="en-US" altLang="en-US" sz="2400"/>
              <a:t>2.1 Methods, Tools and Techniques</a:t>
            </a:r>
          </a:p>
          <a:p>
            <a:pPr lvl="1"/>
            <a:r>
              <a:rPr lang="en-US" altLang="en-US" sz="2400"/>
              <a:t>Specify the  methods, tools and techniques to be used on the project</a:t>
            </a:r>
          </a:p>
          <a:p>
            <a:r>
              <a:rPr lang="en-US" altLang="en-US" sz="2400"/>
              <a:t>2.2 Software Documentation</a:t>
            </a:r>
          </a:p>
          <a:p>
            <a:pPr lvl="1"/>
            <a:r>
              <a:rPr lang="en-US" altLang="en-US" sz="2400"/>
              <a:t>Describe the documentation plan</a:t>
            </a:r>
          </a:p>
          <a:p>
            <a:r>
              <a:rPr lang="en-US" altLang="en-US" sz="2400"/>
              <a:t>2.3 Project Support Functions</a:t>
            </a:r>
          </a:p>
          <a:p>
            <a:pPr lvl="1"/>
            <a:r>
              <a:rPr lang="de-DE" altLang="en-US"/>
              <a:t>Plans for (at least) the following project support functions. </a:t>
            </a:r>
          </a:p>
          <a:p>
            <a:pPr lvl="2"/>
            <a:r>
              <a:rPr lang="de-DE" altLang="en-US"/>
              <a:t>Plan to ensure quality assurance</a:t>
            </a:r>
          </a:p>
          <a:p>
            <a:pPr lvl="2"/>
            <a:r>
              <a:rPr lang="de-DE" altLang="en-US"/>
              <a:t>Configuration management plan (IEEE Std 1042)</a:t>
            </a:r>
          </a:p>
          <a:p>
            <a:pPr lvl="2"/>
            <a:r>
              <a:rPr lang="de-DE" altLang="en-US"/>
              <a:t>Verification and validation  plan </a:t>
            </a:r>
          </a:p>
          <a:p>
            <a:pPr lvl="1"/>
            <a:r>
              <a:rPr lang="de-DE" altLang="en-US"/>
              <a:t>The plans can be included in this section or there is a reference to a separate document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2" name="Rectangle 4"/>
          <p:cNvSpPr>
            <a:spLocks noGrp="1" noChangeArrowheads="1"/>
          </p:cNvSpPr>
          <p:nvPr>
            <p:ph type="title"/>
          </p:nvPr>
        </p:nvSpPr>
        <p:spPr/>
        <p:txBody>
          <a:bodyPr/>
          <a:lstStyle/>
          <a:p>
            <a:r>
              <a:rPr lang="de-DE" altLang="en-US"/>
              <a:t>SPMP Part 5: Description of Work Packages </a:t>
            </a:r>
          </a:p>
        </p:txBody>
      </p:sp>
      <p:sp>
        <p:nvSpPr>
          <p:cNvPr id="365573" name="Rectangle 5"/>
          <p:cNvSpPr>
            <a:spLocks noGrp="1" noChangeArrowheads="1"/>
          </p:cNvSpPr>
          <p:nvPr>
            <p:ph type="body" idx="1"/>
          </p:nvPr>
        </p:nvSpPr>
        <p:spPr>
          <a:xfrm>
            <a:off x="355600" y="1416050"/>
            <a:ext cx="7493000" cy="4800600"/>
          </a:xfrm>
        </p:spPr>
        <p:txBody>
          <a:bodyPr/>
          <a:lstStyle/>
          <a:p>
            <a:r>
              <a:rPr lang="de-DE" altLang="en-US"/>
              <a:t>Work Breakdown Structure (WBS) (Section 5.1)</a:t>
            </a:r>
          </a:p>
          <a:p>
            <a:pPr lvl="1"/>
            <a:r>
              <a:rPr lang="de-DE" altLang="en-US"/>
              <a:t>Hierarchical decomposition of the project into activities and  tasks</a:t>
            </a:r>
          </a:p>
          <a:p>
            <a:pPr lvl="2"/>
            <a:endParaRPr lang="de-DE" altLang="en-US"/>
          </a:p>
          <a:p>
            <a:pPr lvl="1"/>
            <a:endParaRPr lang="de-DE" altLang="en-US"/>
          </a:p>
          <a:p>
            <a:r>
              <a:rPr lang="de-DE" altLang="en-US"/>
              <a:t>Dependencies between tasks (Section 5.2)</a:t>
            </a:r>
          </a:p>
          <a:p>
            <a:pPr lvl="1"/>
            <a:r>
              <a:rPr lang="de-DE" altLang="en-US"/>
              <a:t>An important temporal relation:  “must be preceded by” </a:t>
            </a:r>
          </a:p>
          <a:p>
            <a:pPr lvl="1"/>
            <a:r>
              <a:rPr lang="de-DE" altLang="en-US"/>
              <a:t>Dependency graphs show temporal dependencies of the activities:</a:t>
            </a:r>
          </a:p>
          <a:p>
            <a:pPr lvl="1"/>
            <a:endParaRPr lang="de-DE"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de-DE" altLang="en-US"/>
              <a:t>Work package vs Work product</a:t>
            </a:r>
          </a:p>
        </p:txBody>
      </p:sp>
      <p:sp>
        <p:nvSpPr>
          <p:cNvPr id="423939" name="Rectangle 3"/>
          <p:cNvSpPr>
            <a:spLocks noGrp="1" noChangeArrowheads="1"/>
          </p:cNvSpPr>
          <p:nvPr>
            <p:ph type="body" idx="1"/>
          </p:nvPr>
        </p:nvSpPr>
        <p:spPr>
          <a:xfrm>
            <a:off x="355600" y="1447800"/>
            <a:ext cx="8255000" cy="4800600"/>
          </a:xfrm>
        </p:spPr>
        <p:txBody>
          <a:bodyPr/>
          <a:lstStyle/>
          <a:p>
            <a:pPr>
              <a:lnSpc>
                <a:spcPct val="80000"/>
              </a:lnSpc>
            </a:pPr>
            <a:r>
              <a:rPr lang="de-DE" altLang="en-US" b="1"/>
              <a:t>Definitions from the IEEE Standard</a:t>
            </a:r>
          </a:p>
          <a:p>
            <a:pPr>
              <a:lnSpc>
                <a:spcPct val="80000"/>
              </a:lnSpc>
            </a:pPr>
            <a:r>
              <a:rPr lang="de-DE" altLang="en-US" b="1"/>
              <a:t>Work Package: </a:t>
            </a:r>
          </a:p>
          <a:p>
            <a:pPr lvl="1">
              <a:lnSpc>
                <a:spcPct val="80000"/>
              </a:lnSpc>
            </a:pPr>
            <a:r>
              <a:rPr lang="de-DE" altLang="en-US"/>
              <a:t>A specification for the work to be accomplished in an activity or task</a:t>
            </a:r>
          </a:p>
          <a:p>
            <a:pPr>
              <a:lnSpc>
                <a:spcPct val="80000"/>
              </a:lnSpc>
            </a:pPr>
            <a:r>
              <a:rPr lang="de-DE" altLang="en-US" b="1"/>
              <a:t>Work Product: </a:t>
            </a:r>
          </a:p>
          <a:p>
            <a:pPr lvl="1">
              <a:lnSpc>
                <a:spcPct val="80000"/>
              </a:lnSpc>
            </a:pPr>
            <a:r>
              <a:rPr lang="de-DE" altLang="en-US"/>
              <a:t>Any tangible item that results from a project function, activity or task. </a:t>
            </a:r>
          </a:p>
          <a:p>
            <a:pPr>
              <a:lnSpc>
                <a:spcPct val="80000"/>
              </a:lnSpc>
            </a:pPr>
            <a:r>
              <a:rPr lang="de-DE" altLang="en-US" b="1"/>
              <a:t>Project Baseline</a:t>
            </a:r>
            <a:r>
              <a:rPr lang="de-DE" altLang="en-US"/>
              <a:t>: </a:t>
            </a:r>
          </a:p>
          <a:p>
            <a:pPr lvl="1">
              <a:lnSpc>
                <a:spcPct val="80000"/>
              </a:lnSpc>
            </a:pPr>
            <a:r>
              <a:rPr lang="de-DE" altLang="en-US"/>
              <a:t>A work product that has been formally reviewed and agreed upon. </a:t>
            </a:r>
          </a:p>
          <a:p>
            <a:pPr lvl="1">
              <a:lnSpc>
                <a:spcPct val="80000"/>
              </a:lnSpc>
            </a:pPr>
            <a:r>
              <a:rPr lang="de-DE" altLang="en-US"/>
              <a:t>A project baseline  can only be changed through a formal change procedure</a:t>
            </a:r>
          </a:p>
          <a:p>
            <a:pPr>
              <a:lnSpc>
                <a:spcPct val="80000"/>
              </a:lnSpc>
            </a:pPr>
            <a:r>
              <a:rPr lang="de-DE" altLang="en-US" b="1"/>
              <a:t>Project Deliverable:</a:t>
            </a:r>
          </a:p>
          <a:p>
            <a:pPr lvl="1">
              <a:lnSpc>
                <a:spcPct val="80000"/>
              </a:lnSpc>
            </a:pPr>
            <a:r>
              <a:rPr lang="de-DE" altLang="en-US"/>
              <a:t>A work product to be delivered to the client</a:t>
            </a:r>
          </a:p>
          <a:p>
            <a:pPr lvl="1">
              <a:lnSpc>
                <a:spcPct val="80000"/>
              </a:lnSpc>
            </a:pPr>
            <a:endParaRPr lang="de-DE"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ltLang="en-US"/>
              <a:t>How can we model a work product?</a:t>
            </a:r>
          </a:p>
        </p:txBody>
      </p:sp>
      <p:pic>
        <p:nvPicPr>
          <p:cNvPr id="486404" name="Picture 4"/>
          <p:cNvPicPr>
            <a:picLocks noChangeAspect="1" noChangeArrowheads="1"/>
          </p:cNvPicPr>
          <p:nvPr>
            <p:ph type="body" sz="half" idx="1"/>
          </p:nvPr>
        </p:nvPicPr>
        <p:blipFill>
          <a:blip r:embed="rId2">
            <a:extLst>
              <a:ext uri="{28A0092B-C50C-407E-A947-70E740481C1C}">
                <a14:useLocalDpi xmlns:a14="http://schemas.microsoft.com/office/drawing/2010/main" val="0"/>
              </a:ext>
            </a:extLst>
          </a:blip>
          <a:srcRect/>
          <a:stretch>
            <a:fillRect/>
          </a:stretch>
        </p:blipFill>
        <p:spPr>
          <a:xfrm>
            <a:off x="457200" y="3886200"/>
            <a:ext cx="8255000" cy="2324100"/>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
        <p:nvSpPr>
          <p:cNvPr id="486407" name="Rectangle 7"/>
          <p:cNvSpPr>
            <a:spLocks noGrp="1" noChangeArrowheads="1"/>
          </p:cNvSpPr>
          <p:nvPr>
            <p:ph sz="half" idx="2"/>
          </p:nvPr>
        </p:nvSpPr>
        <p:spPr>
          <a:xfrm>
            <a:off x="457200" y="1295400"/>
            <a:ext cx="8255000" cy="685800"/>
          </a:xfrm>
        </p:spPr>
        <p:txBody>
          <a:bodyPr/>
          <a:lstStyle/>
          <a:p>
            <a:r>
              <a:rPr lang="en-US" altLang="en-US" sz="2400"/>
              <a:t>What is a tangible item?</a:t>
            </a:r>
          </a:p>
          <a:p>
            <a:pPr lvl="1"/>
            <a:r>
              <a:rPr lang="en-US" altLang="en-US" sz="2400"/>
              <a:t>Requirements Analysis Document</a:t>
            </a:r>
          </a:p>
          <a:p>
            <a:pPr lvl="1"/>
            <a:r>
              <a:rPr lang="en-US" altLang="en-US" sz="2400"/>
              <a:t>Software Project Management Plan</a:t>
            </a:r>
          </a:p>
          <a:p>
            <a:pPr lvl="1"/>
            <a:r>
              <a:rPr lang="en-US" altLang="en-US" sz="2400"/>
              <a:t>Agenda, Minutes</a:t>
            </a:r>
          </a:p>
          <a:p>
            <a:pPr lvl="1"/>
            <a:r>
              <a:rPr lang="en-US" altLang="en-US" sz="2400"/>
              <a:t>How do we model Tangible Items?</a:t>
            </a:r>
          </a:p>
          <a:p>
            <a:pPr lvl="1"/>
            <a:endParaRPr lang="en-US" alt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endParaRPr lang="en-US" altLang="en-US"/>
          </a:p>
        </p:txBody>
      </p:sp>
      <p:pic>
        <p:nvPicPr>
          <p:cNvPr id="487430" name="Picture 6"/>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81000" y="1981200"/>
            <a:ext cx="8255000" cy="3622675"/>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en-US" altLang="en-US"/>
              <a:t>Work products are related to Activities</a:t>
            </a:r>
          </a:p>
        </p:txBody>
      </p:sp>
      <p:sp>
        <p:nvSpPr>
          <p:cNvPr id="488451" name="Rectangle 3"/>
          <p:cNvSpPr>
            <a:spLocks noGrp="1" noChangeArrowheads="1"/>
          </p:cNvSpPr>
          <p:nvPr>
            <p:ph type="body" idx="1"/>
          </p:nvPr>
        </p:nvSpPr>
        <p:spPr>
          <a:xfrm>
            <a:off x="355600" y="1416050"/>
            <a:ext cx="8255000" cy="412750"/>
          </a:xfrm>
        </p:spPr>
        <p:txBody>
          <a:bodyPr/>
          <a:lstStyle/>
          <a:p>
            <a:pPr>
              <a:lnSpc>
                <a:spcPct val="80000"/>
              </a:lnSpc>
            </a:pPr>
            <a:r>
              <a:rPr lang="de-DE" altLang="en-US" sz="1800" b="1"/>
              <a:t>How do we model this?</a:t>
            </a:r>
            <a:r>
              <a:rPr lang="de-DE" altLang="en-US" sz="1800"/>
              <a:t> </a:t>
            </a:r>
          </a:p>
          <a:p>
            <a:pPr>
              <a:lnSpc>
                <a:spcPct val="80000"/>
              </a:lnSpc>
            </a:pPr>
            <a:endParaRPr lang="en-US" altLang="en-US" sz="1800"/>
          </a:p>
        </p:txBody>
      </p:sp>
      <p:pic>
        <p:nvPicPr>
          <p:cNvPr id="4884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63" y="2438400"/>
            <a:ext cx="8897937" cy="12779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altLang="en-US"/>
              <a:t>Work Breakdown Structure</a:t>
            </a:r>
          </a:p>
        </p:txBody>
      </p:sp>
      <p:sp>
        <p:nvSpPr>
          <p:cNvPr id="490499" name="Rectangle 3"/>
          <p:cNvSpPr>
            <a:spLocks noGrp="1" noChangeArrowheads="1"/>
          </p:cNvSpPr>
          <p:nvPr>
            <p:ph type="body" sz="half" idx="1"/>
          </p:nvPr>
        </p:nvSpPr>
        <p:spPr>
          <a:xfrm>
            <a:off x="381000" y="1447800"/>
            <a:ext cx="8255000" cy="838200"/>
          </a:xfrm>
        </p:spPr>
        <p:txBody>
          <a:bodyPr/>
          <a:lstStyle/>
          <a:p>
            <a:r>
              <a:rPr lang="en-US" altLang="en-US"/>
              <a:t>The hierarchical representation of all the tasks in a project is called the work breakdown structure (WBS). First Version of a UML Model</a:t>
            </a:r>
          </a:p>
        </p:txBody>
      </p:sp>
      <p:pic>
        <p:nvPicPr>
          <p:cNvPr id="490501" name="Picture 5"/>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85800" y="2438400"/>
            <a:ext cx="7620000" cy="546100"/>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
        <p:nvSpPr>
          <p:cNvPr id="490503" name="Rectangle 7"/>
          <p:cNvSpPr>
            <a:spLocks noChangeArrowheads="1"/>
          </p:cNvSpPr>
          <p:nvPr/>
        </p:nvSpPr>
        <p:spPr bwMode="auto">
          <a:xfrm>
            <a:off x="533400" y="3124200"/>
            <a:ext cx="8255000" cy="838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lnSpc>
                <a:spcPct val="90000"/>
              </a:lnSpc>
              <a:spcBef>
                <a:spcPct val="30000"/>
              </a:spcBef>
              <a:buClr>
                <a:schemeClr val="tx2"/>
              </a:buClr>
              <a:buSzPct val="75000"/>
              <a:buFont typeface="Monotype Sorts" charset="2"/>
              <a:buChar char=""/>
              <a:defRPr>
                <a:solidFill>
                  <a:schemeClr val="tx1"/>
                </a:solidFill>
                <a:latin typeface="Times" panose="02020603050405020304" pitchFamily="18" charset="0"/>
              </a:defRPr>
            </a:lvl1pPr>
            <a:lvl2pPr marL="685800" indent="-228600">
              <a:lnSpc>
                <a:spcPct val="90000"/>
              </a:lnSpc>
              <a:spcBef>
                <a:spcPct val="30000"/>
              </a:spcBef>
              <a:buClr>
                <a:schemeClr val="hlink"/>
              </a:buClr>
              <a:buSzPct val="100000"/>
              <a:buFont typeface="Wingdings" panose="05000000000000000000" pitchFamily="2" charset="2"/>
              <a:buChar char=""/>
              <a:defRPr b="1">
                <a:solidFill>
                  <a:schemeClr val="tx1"/>
                </a:solidFill>
                <a:latin typeface="Times" panose="02020603050405020304" pitchFamily="18" charset="0"/>
              </a:defRPr>
            </a:lvl2pPr>
            <a:lvl3pPr marL="1143000" indent="-228600">
              <a:lnSpc>
                <a:spcPct val="90000"/>
              </a:lnSpc>
              <a:spcBef>
                <a:spcPct val="30000"/>
              </a:spcBef>
              <a:buClr>
                <a:schemeClr val="tx2"/>
              </a:buClr>
              <a:buSzPct val="60000"/>
              <a:buFont typeface="Monotype Sorts" charset="2"/>
              <a:buChar char=""/>
              <a:defRPr b="1">
                <a:solidFill>
                  <a:schemeClr val="tx1"/>
                </a:solidFill>
                <a:latin typeface="Times" panose="02020603050405020304" pitchFamily="18" charset="0"/>
              </a:defRPr>
            </a:lvl3pPr>
            <a:lvl4pPr marL="1543050" indent="-171450">
              <a:lnSpc>
                <a:spcPct val="90000"/>
              </a:lnSpc>
              <a:spcBef>
                <a:spcPct val="30000"/>
              </a:spcBef>
              <a:buSzPct val="100000"/>
              <a:buChar char="–"/>
              <a:defRPr sz="1200" b="1">
                <a:solidFill>
                  <a:schemeClr val="tx1"/>
                </a:solidFill>
                <a:latin typeface="Times" panose="02020603050405020304" pitchFamily="18" charset="0"/>
              </a:defRPr>
            </a:lvl4pPr>
            <a:lvl5pPr marL="2000250" indent="-171450">
              <a:lnSpc>
                <a:spcPct val="90000"/>
              </a:lnSpc>
              <a:spcBef>
                <a:spcPct val="30000"/>
              </a:spcBef>
              <a:buSzPct val="100000"/>
              <a:buChar char="–"/>
              <a:defRPr sz="1200" b="1">
                <a:solidFill>
                  <a:schemeClr val="tx1"/>
                </a:solidFill>
                <a:latin typeface="Times" panose="02020603050405020304" pitchFamily="18" charset="0"/>
              </a:defRPr>
            </a:lvl5pPr>
            <a:lvl6pPr marL="2457450" indent="-171450" eaLnBrk="0" fontAlgn="base" hangingPunct="0">
              <a:lnSpc>
                <a:spcPct val="90000"/>
              </a:lnSpc>
              <a:spcBef>
                <a:spcPct val="30000"/>
              </a:spcBef>
              <a:spcAft>
                <a:spcPct val="0"/>
              </a:spcAft>
              <a:buSzPct val="100000"/>
              <a:buChar char="–"/>
              <a:defRPr sz="1200" b="1">
                <a:solidFill>
                  <a:schemeClr val="tx1"/>
                </a:solidFill>
                <a:latin typeface="Times" panose="02020603050405020304" pitchFamily="18" charset="0"/>
              </a:defRPr>
            </a:lvl6pPr>
            <a:lvl7pPr marL="2914650" indent="-171450" eaLnBrk="0" fontAlgn="base" hangingPunct="0">
              <a:lnSpc>
                <a:spcPct val="90000"/>
              </a:lnSpc>
              <a:spcBef>
                <a:spcPct val="30000"/>
              </a:spcBef>
              <a:spcAft>
                <a:spcPct val="0"/>
              </a:spcAft>
              <a:buSzPct val="100000"/>
              <a:buChar char="–"/>
              <a:defRPr sz="1200" b="1">
                <a:solidFill>
                  <a:schemeClr val="tx1"/>
                </a:solidFill>
                <a:latin typeface="Times" panose="02020603050405020304" pitchFamily="18" charset="0"/>
              </a:defRPr>
            </a:lvl7pPr>
            <a:lvl8pPr marL="3371850" indent="-171450" eaLnBrk="0" fontAlgn="base" hangingPunct="0">
              <a:lnSpc>
                <a:spcPct val="90000"/>
              </a:lnSpc>
              <a:spcBef>
                <a:spcPct val="30000"/>
              </a:spcBef>
              <a:spcAft>
                <a:spcPct val="0"/>
              </a:spcAft>
              <a:buSzPct val="100000"/>
              <a:buChar char="–"/>
              <a:defRPr sz="1200" b="1">
                <a:solidFill>
                  <a:schemeClr val="tx1"/>
                </a:solidFill>
                <a:latin typeface="Times" panose="02020603050405020304" pitchFamily="18" charset="0"/>
              </a:defRPr>
            </a:lvl8pPr>
            <a:lvl9pPr marL="3829050" indent="-171450" eaLnBrk="0" fontAlgn="base" hangingPunct="0">
              <a:lnSpc>
                <a:spcPct val="90000"/>
              </a:lnSpc>
              <a:spcBef>
                <a:spcPct val="30000"/>
              </a:spcBef>
              <a:spcAft>
                <a:spcPct val="0"/>
              </a:spcAft>
              <a:buSzPct val="100000"/>
              <a:buChar char="–"/>
              <a:defRPr sz="1200" b="1">
                <a:solidFill>
                  <a:schemeClr val="tx1"/>
                </a:solidFill>
                <a:latin typeface="Times" panose="02020603050405020304" pitchFamily="18" charset="0"/>
              </a:defRPr>
            </a:lvl9pPr>
          </a:lstStyle>
          <a:p>
            <a:r>
              <a:rPr lang="en-US" altLang="en-US" sz="2000" b="0"/>
              <a:t>But Tasks are Parts of Activities. What would be a better model?</a:t>
            </a:r>
          </a:p>
        </p:txBody>
      </p:sp>
      <p:pic>
        <p:nvPicPr>
          <p:cNvPr id="4905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038600"/>
            <a:ext cx="8459788" cy="175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de-DE" altLang="en-US"/>
              <a:t>Creating Work Breakdown Structures</a:t>
            </a:r>
          </a:p>
        </p:txBody>
      </p:sp>
      <p:sp>
        <p:nvSpPr>
          <p:cNvPr id="424963" name="Rectangle 3"/>
          <p:cNvSpPr>
            <a:spLocks noGrp="1" noChangeArrowheads="1"/>
          </p:cNvSpPr>
          <p:nvPr>
            <p:ph type="body" idx="1"/>
          </p:nvPr>
        </p:nvSpPr>
        <p:spPr>
          <a:xfrm>
            <a:off x="304800" y="990600"/>
            <a:ext cx="8610600" cy="4800600"/>
          </a:xfrm>
        </p:spPr>
        <p:txBody>
          <a:bodyPr/>
          <a:lstStyle/>
          <a:p>
            <a:pPr>
              <a:lnSpc>
                <a:spcPct val="80000"/>
              </a:lnSpc>
            </a:pPr>
            <a:r>
              <a:rPr lang="de-DE" altLang="en-US" sz="1800"/>
              <a:t>Two major philosophies</a:t>
            </a:r>
          </a:p>
          <a:p>
            <a:pPr lvl="1">
              <a:lnSpc>
                <a:spcPct val="80000"/>
              </a:lnSpc>
            </a:pPr>
            <a:r>
              <a:rPr lang="de-DE" altLang="en-US" sz="1800"/>
              <a:t>Activity-oriented decomposition  („Functional decomposition“)</a:t>
            </a:r>
          </a:p>
          <a:p>
            <a:pPr lvl="2">
              <a:lnSpc>
                <a:spcPct val="80000"/>
              </a:lnSpc>
            </a:pPr>
            <a:r>
              <a:rPr lang="de-DE" altLang="en-US" sz="1800"/>
              <a:t>Write the book</a:t>
            </a:r>
          </a:p>
          <a:p>
            <a:pPr lvl="2">
              <a:lnSpc>
                <a:spcPct val="80000"/>
              </a:lnSpc>
            </a:pPr>
            <a:r>
              <a:rPr lang="de-DE" altLang="en-US" sz="1800"/>
              <a:t>Get it reviewed</a:t>
            </a:r>
          </a:p>
          <a:p>
            <a:pPr lvl="2">
              <a:lnSpc>
                <a:spcPct val="80000"/>
              </a:lnSpc>
            </a:pPr>
            <a:r>
              <a:rPr lang="de-DE" altLang="en-US" sz="1800"/>
              <a:t>Do the suggested changes</a:t>
            </a:r>
          </a:p>
          <a:p>
            <a:pPr lvl="2">
              <a:lnSpc>
                <a:spcPct val="80000"/>
              </a:lnSpc>
            </a:pPr>
            <a:r>
              <a:rPr lang="de-DE" altLang="en-US" sz="1800"/>
              <a:t>Get it published</a:t>
            </a:r>
          </a:p>
          <a:p>
            <a:pPr lvl="1">
              <a:lnSpc>
                <a:spcPct val="80000"/>
              </a:lnSpc>
            </a:pPr>
            <a:r>
              <a:rPr lang="de-DE" altLang="en-US" sz="1800"/>
              <a:t>Result-oriented („Object-oriented decomposition“)</a:t>
            </a:r>
          </a:p>
          <a:p>
            <a:pPr lvl="2">
              <a:lnSpc>
                <a:spcPct val="80000"/>
              </a:lnSpc>
            </a:pPr>
            <a:r>
              <a:rPr lang="de-DE" altLang="en-US" sz="1800"/>
              <a:t>Chapter 1</a:t>
            </a:r>
          </a:p>
          <a:p>
            <a:pPr lvl="2">
              <a:lnSpc>
                <a:spcPct val="80000"/>
              </a:lnSpc>
            </a:pPr>
            <a:r>
              <a:rPr lang="de-DE" altLang="en-US" sz="1800"/>
              <a:t>Chapter 2</a:t>
            </a:r>
          </a:p>
          <a:p>
            <a:pPr lvl="2">
              <a:lnSpc>
                <a:spcPct val="80000"/>
              </a:lnSpc>
            </a:pPr>
            <a:r>
              <a:rPr lang="de-DE" altLang="en-US" sz="1800"/>
              <a:t>Chapter 3</a:t>
            </a:r>
          </a:p>
          <a:p>
            <a:pPr>
              <a:lnSpc>
                <a:spcPct val="80000"/>
              </a:lnSpc>
            </a:pPr>
            <a:r>
              <a:rPr lang="de-DE" altLang="en-US" sz="1800"/>
              <a:t>Which one is best for managing? Depends on project type: </a:t>
            </a:r>
          </a:p>
          <a:p>
            <a:pPr lvl="1">
              <a:lnSpc>
                <a:spcPct val="80000"/>
              </a:lnSpc>
            </a:pPr>
            <a:r>
              <a:rPr lang="de-DE" altLang="en-US" sz="1800"/>
              <a:t>Development of a prototype</a:t>
            </a:r>
          </a:p>
          <a:p>
            <a:pPr lvl="1">
              <a:lnSpc>
                <a:spcPct val="80000"/>
              </a:lnSpc>
            </a:pPr>
            <a:r>
              <a:rPr lang="de-DE" altLang="en-US" sz="1800"/>
              <a:t>Development of a product</a:t>
            </a:r>
          </a:p>
          <a:p>
            <a:pPr lvl="1">
              <a:lnSpc>
                <a:spcPct val="80000"/>
              </a:lnSpc>
            </a:pPr>
            <a:r>
              <a:rPr lang="de-DE" altLang="en-US" sz="1800"/>
              <a:t>Project team consist of many unexperienced beginners</a:t>
            </a:r>
          </a:p>
          <a:p>
            <a:pPr lvl="1">
              <a:lnSpc>
                <a:spcPct val="80000"/>
              </a:lnSpc>
            </a:pPr>
            <a:r>
              <a:rPr lang="de-DE" altLang="en-US" sz="1800"/>
              <a:t>Project team has many experienced developers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8" name="Rectangle 4"/>
          <p:cNvSpPr>
            <a:spLocks noGrp="1" noChangeArrowheads="1"/>
          </p:cNvSpPr>
          <p:nvPr>
            <p:ph type="title"/>
          </p:nvPr>
        </p:nvSpPr>
        <p:spPr/>
        <p:txBody>
          <a:bodyPr/>
          <a:lstStyle/>
          <a:p>
            <a:r>
              <a:rPr lang="de-DE" altLang="en-US"/>
              <a:t>Estimates for establishing WBS</a:t>
            </a:r>
          </a:p>
        </p:txBody>
      </p:sp>
      <p:sp>
        <p:nvSpPr>
          <p:cNvPr id="431109" name="Rectangle 5"/>
          <p:cNvSpPr>
            <a:spLocks noGrp="1" noChangeArrowheads="1"/>
          </p:cNvSpPr>
          <p:nvPr>
            <p:ph type="body" idx="1"/>
          </p:nvPr>
        </p:nvSpPr>
        <p:spPr/>
        <p:txBody>
          <a:bodyPr/>
          <a:lstStyle/>
          <a:p>
            <a:r>
              <a:rPr lang="de-DE" altLang="en-US"/>
              <a:t>Establishing an WBS in terms of percentage of total effort:</a:t>
            </a:r>
          </a:p>
          <a:p>
            <a:pPr lvl="1"/>
            <a:r>
              <a:rPr lang="de-DE" altLang="en-US"/>
              <a:t>Small project (7 person-month): at least 7% or 0.5 PM</a:t>
            </a:r>
          </a:p>
          <a:p>
            <a:pPr lvl="1"/>
            <a:r>
              <a:rPr lang="de-DE" altLang="en-US"/>
              <a:t>Medium project (300 person-month): at least 1% or 3 PMs</a:t>
            </a:r>
          </a:p>
          <a:p>
            <a:pPr lvl="1"/>
            <a:r>
              <a:rPr lang="de-DE" altLang="en-US"/>
              <a:t>Large project (7000 person-month): at least 0.2 % or 15 PMs</a:t>
            </a:r>
          </a:p>
          <a:p>
            <a:pPr lvl="1"/>
            <a:r>
              <a:rPr lang="de-DE" altLang="en-US"/>
              <a:t>(From Barry Boehm, Software Economics)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de-DE" altLang="en-US"/>
              <a:t>Example: Let‘s Build a House</a:t>
            </a:r>
          </a:p>
        </p:txBody>
      </p:sp>
      <p:sp>
        <p:nvSpPr>
          <p:cNvPr id="386051" name="Rectangle 3"/>
          <p:cNvSpPr>
            <a:spLocks noGrp="1" noChangeArrowheads="1"/>
          </p:cNvSpPr>
          <p:nvPr>
            <p:ph type="body" idx="1"/>
          </p:nvPr>
        </p:nvSpPr>
        <p:spPr>
          <a:xfrm>
            <a:off x="1371600" y="2133600"/>
            <a:ext cx="5435600" cy="1708150"/>
          </a:xfrm>
        </p:spPr>
        <p:txBody>
          <a:bodyPr/>
          <a:lstStyle/>
          <a:p>
            <a:pPr algn="ctr"/>
            <a:r>
              <a:rPr lang="de-DE" altLang="en-US"/>
              <a:t>What are the activities that are needed to build a house?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p:txBody>
          <a:bodyPr/>
          <a:lstStyle/>
          <a:p>
            <a:r>
              <a:rPr lang="en-US" altLang="en-US"/>
              <a:t>Software Production has a Poor Track Record </a:t>
            </a:r>
            <a:br>
              <a:rPr lang="en-US" altLang="en-US"/>
            </a:br>
            <a:r>
              <a:rPr lang="en-US" altLang="en-US"/>
              <a:t>Example: Space Shuttle Software </a:t>
            </a:r>
          </a:p>
        </p:txBody>
      </p:sp>
      <p:sp>
        <p:nvSpPr>
          <p:cNvPr id="13317" name="Rectangle 5"/>
          <p:cNvSpPr>
            <a:spLocks noGrp="1" noChangeArrowheads="1"/>
          </p:cNvSpPr>
          <p:nvPr>
            <p:ph type="body" idx="1"/>
          </p:nvPr>
        </p:nvSpPr>
        <p:spPr/>
        <p:txBody>
          <a:bodyPr/>
          <a:lstStyle/>
          <a:p>
            <a:r>
              <a:rPr lang="en-US" altLang="en-US"/>
              <a:t>Cost: $10 Billion, millions of dollars more than planned</a:t>
            </a:r>
          </a:p>
          <a:p>
            <a:r>
              <a:rPr lang="en-US" altLang="en-US"/>
              <a:t>Time:  3 years late</a:t>
            </a:r>
          </a:p>
          <a:p>
            <a:r>
              <a:rPr lang="en-US" altLang="en-US"/>
              <a:t>Quality:  First launch of Columbia was cancelled because of a synchronization problem with the Shuttle's 5 onboard computers.  </a:t>
            </a:r>
          </a:p>
          <a:p>
            <a:pPr lvl="1"/>
            <a:r>
              <a:rPr lang="en-US" altLang="en-US"/>
              <a:t>Error was traced back to a change made 2 years earlier when a  programmer changed a delay factor in an interrupt handler from 50 to 80 milliseconds. </a:t>
            </a:r>
          </a:p>
          <a:p>
            <a:pPr lvl="1"/>
            <a:r>
              <a:rPr lang="en-US" altLang="en-US"/>
              <a:t>The  likelihood of the error was small enough, that the error caused no harm  during thousands of hours of testing. </a:t>
            </a:r>
          </a:p>
          <a:p>
            <a:r>
              <a:rPr lang="en-US" altLang="en-US"/>
              <a:t>Substantial errors still exist.</a:t>
            </a:r>
          </a:p>
          <a:p>
            <a:pPr lvl="1"/>
            <a:r>
              <a:rPr lang="en-US" altLang="en-US"/>
              <a:t> Astronauts are supplied with a book of  known software problems "Program Notes and Waivers".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de-DE" altLang="en-US"/>
              <a:t>Typical activities when building a house</a:t>
            </a:r>
          </a:p>
        </p:txBody>
      </p:sp>
      <p:sp>
        <p:nvSpPr>
          <p:cNvPr id="425987" name="Rectangle 3"/>
          <p:cNvSpPr>
            <a:spLocks noGrp="1" noChangeArrowheads="1"/>
          </p:cNvSpPr>
          <p:nvPr>
            <p:ph type="body" sz="half" idx="1"/>
          </p:nvPr>
        </p:nvSpPr>
        <p:spPr/>
        <p:txBody>
          <a:bodyPr/>
          <a:lstStyle/>
          <a:p>
            <a:r>
              <a:rPr lang="de-DE" altLang="en-US" sz="1800"/>
              <a:t>Surveying</a:t>
            </a:r>
          </a:p>
          <a:p>
            <a:r>
              <a:rPr lang="de-DE" altLang="en-US" sz="1800"/>
              <a:t>Excavation</a:t>
            </a:r>
          </a:p>
          <a:p>
            <a:r>
              <a:rPr lang="de-DE" altLang="en-US" sz="1800"/>
              <a:t>Request Permits</a:t>
            </a:r>
          </a:p>
          <a:p>
            <a:r>
              <a:rPr lang="de-DE" altLang="en-US" sz="1800"/>
              <a:t>Buy Material</a:t>
            </a:r>
          </a:p>
          <a:p>
            <a:r>
              <a:rPr lang="de-DE" altLang="en-US" sz="1800"/>
              <a:t>Lay foundation</a:t>
            </a:r>
          </a:p>
          <a:p>
            <a:r>
              <a:rPr lang="de-DE" altLang="en-US" sz="1800"/>
              <a:t>Build Outside Wall</a:t>
            </a:r>
          </a:p>
          <a:p>
            <a:r>
              <a:rPr lang="de-DE" altLang="en-US" sz="1800"/>
              <a:t>Install Exterior Plumbing</a:t>
            </a:r>
          </a:p>
          <a:p>
            <a:r>
              <a:rPr lang="de-DE" altLang="en-US" sz="1800"/>
              <a:t>Install Exterior Electrical</a:t>
            </a:r>
          </a:p>
          <a:p>
            <a:r>
              <a:rPr lang="de-DE" altLang="en-US" sz="1800"/>
              <a:t>Install Interior Plumbing</a:t>
            </a:r>
          </a:p>
          <a:p>
            <a:r>
              <a:rPr lang="de-DE" altLang="en-US" sz="1800"/>
              <a:t>Install Interior Electrical </a:t>
            </a:r>
          </a:p>
        </p:txBody>
      </p:sp>
      <p:sp>
        <p:nvSpPr>
          <p:cNvPr id="425988" name="Rectangle 4"/>
          <p:cNvSpPr>
            <a:spLocks noGrp="1" noChangeArrowheads="1"/>
          </p:cNvSpPr>
          <p:nvPr>
            <p:ph type="body" sz="half" idx="2"/>
          </p:nvPr>
        </p:nvSpPr>
        <p:spPr/>
        <p:txBody>
          <a:bodyPr/>
          <a:lstStyle/>
          <a:p>
            <a:r>
              <a:rPr lang="de-DE" altLang="en-US" sz="1800"/>
              <a:t>Install Wallboard</a:t>
            </a:r>
          </a:p>
          <a:p>
            <a:r>
              <a:rPr lang="de-DE" altLang="en-US" sz="1800"/>
              <a:t>Paint Interior</a:t>
            </a:r>
          </a:p>
          <a:p>
            <a:r>
              <a:rPr lang="de-DE" altLang="en-US" sz="1800"/>
              <a:t>Install Interior Doors</a:t>
            </a:r>
          </a:p>
          <a:p>
            <a:r>
              <a:rPr lang="de-DE" altLang="en-US" sz="1800"/>
              <a:t>Install Floor</a:t>
            </a:r>
          </a:p>
          <a:p>
            <a:r>
              <a:rPr lang="de-DE" altLang="en-US" sz="1800"/>
              <a:t>Install Roof</a:t>
            </a:r>
          </a:p>
          <a:p>
            <a:r>
              <a:rPr lang="de-DE" altLang="en-US" sz="1800"/>
              <a:t>Install Exterior Doors</a:t>
            </a:r>
          </a:p>
          <a:p>
            <a:r>
              <a:rPr lang="de-DE" altLang="en-US" sz="1800"/>
              <a:t>Paint Exterior</a:t>
            </a:r>
          </a:p>
          <a:p>
            <a:r>
              <a:rPr lang="de-DE" altLang="en-US" sz="1800"/>
              <a:t>Install Exterior Siding</a:t>
            </a:r>
          </a:p>
          <a:p>
            <a:r>
              <a:rPr lang="de-DE" altLang="en-US" sz="1800"/>
              <a:t>Buy Pizza</a:t>
            </a:r>
          </a:p>
          <a:p>
            <a:endParaRPr lang="de-DE" altLang="en-US" sz="1800"/>
          </a:p>
        </p:txBody>
      </p:sp>
      <p:sp>
        <p:nvSpPr>
          <p:cNvPr id="425989" name="Text Box 5"/>
          <p:cNvSpPr txBox="1">
            <a:spLocks noChangeArrowheads="1"/>
          </p:cNvSpPr>
          <p:nvPr/>
        </p:nvSpPr>
        <p:spPr bwMode="auto">
          <a:xfrm>
            <a:off x="822325" y="5538788"/>
            <a:ext cx="1841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de-DE" altLang="en-US"/>
          </a:p>
        </p:txBody>
      </p:sp>
      <p:sp>
        <p:nvSpPr>
          <p:cNvPr id="425990" name="Text Box 6"/>
          <p:cNvSpPr txBox="1">
            <a:spLocks noChangeArrowheads="1"/>
          </p:cNvSpPr>
          <p:nvPr/>
        </p:nvSpPr>
        <p:spPr bwMode="auto">
          <a:xfrm>
            <a:off x="517525" y="5614988"/>
            <a:ext cx="70929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Finding these activities is a  brainstorming activity. </a:t>
            </a:r>
          </a:p>
          <a:p>
            <a:r>
              <a:rPr lang="de-DE" altLang="en-US"/>
              <a:t>It is requires similar activities used during analysis (use case modeling)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de-DE" altLang="en-US"/>
              <a:t>Hierarchical organization of the activities</a:t>
            </a:r>
          </a:p>
        </p:txBody>
      </p:sp>
      <p:sp>
        <p:nvSpPr>
          <p:cNvPr id="428035" name="Rectangle 3"/>
          <p:cNvSpPr>
            <a:spLocks noGrp="1" noChangeArrowheads="1"/>
          </p:cNvSpPr>
          <p:nvPr>
            <p:ph type="body" idx="1"/>
          </p:nvPr>
        </p:nvSpPr>
        <p:spPr/>
        <p:txBody>
          <a:bodyPr/>
          <a:lstStyle/>
          <a:p>
            <a:r>
              <a:rPr lang="de-DE" altLang="en-US"/>
              <a:t>Building the  house consists of</a:t>
            </a:r>
          </a:p>
          <a:p>
            <a:pPr lvl="1"/>
            <a:r>
              <a:rPr lang="de-DE" altLang="en-US"/>
              <a:t>Prepare the building site</a:t>
            </a:r>
          </a:p>
          <a:p>
            <a:pPr lvl="1"/>
            <a:r>
              <a:rPr lang="de-DE" altLang="en-US"/>
              <a:t>Building the Exterior</a:t>
            </a:r>
          </a:p>
          <a:p>
            <a:pPr lvl="1"/>
            <a:r>
              <a:rPr lang="de-DE" altLang="en-US"/>
              <a:t>Building the Interior</a:t>
            </a:r>
          </a:p>
          <a:p>
            <a:endParaRPr lang="de-DE" altLang="en-US"/>
          </a:p>
          <a:p>
            <a:r>
              <a:rPr lang="de-DE" altLang="en-US"/>
              <a:t>Preparing the building site consists of</a:t>
            </a:r>
          </a:p>
          <a:p>
            <a:pPr lvl="1"/>
            <a:r>
              <a:rPr lang="de-DE" altLang="en-US"/>
              <a:t>Surveying </a:t>
            </a:r>
          </a:p>
          <a:p>
            <a:pPr lvl="1"/>
            <a:r>
              <a:rPr lang="de-DE" altLang="en-US"/>
              <a:t>Excavation</a:t>
            </a:r>
          </a:p>
          <a:p>
            <a:pPr lvl="1"/>
            <a:r>
              <a:rPr lang="de-DE" altLang="en-US"/>
              <a:t>Buying of material</a:t>
            </a:r>
          </a:p>
          <a:p>
            <a:pPr lvl="1"/>
            <a:r>
              <a:rPr lang="de-DE" altLang="en-US"/>
              <a:t>Laying of the foundation</a:t>
            </a:r>
          </a:p>
          <a:p>
            <a:pPr lvl="1"/>
            <a:r>
              <a:rPr lang="de-DE" altLang="en-US"/>
              <a:t>Requesting permits</a:t>
            </a:r>
          </a:p>
          <a:p>
            <a:endParaRPr lang="de-DE"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altLang="en-US"/>
              <a:t>Partial Work Breakdown Structure</a:t>
            </a:r>
          </a:p>
        </p:txBody>
      </p:sp>
      <p:pic>
        <p:nvPicPr>
          <p:cNvPr id="492548" name="Picture 4"/>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55600" y="2100263"/>
            <a:ext cx="8255000" cy="3432175"/>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de-DE" altLang="en-US"/>
              <a:t>From the WBS to the Dependency Graph</a:t>
            </a:r>
          </a:p>
        </p:txBody>
      </p:sp>
      <p:sp>
        <p:nvSpPr>
          <p:cNvPr id="430083" name="Rectangle 3"/>
          <p:cNvSpPr>
            <a:spLocks noGrp="1" noChangeArrowheads="1"/>
          </p:cNvSpPr>
          <p:nvPr>
            <p:ph type="body" idx="1"/>
          </p:nvPr>
        </p:nvSpPr>
        <p:spPr/>
        <p:txBody>
          <a:bodyPr/>
          <a:lstStyle/>
          <a:p>
            <a:r>
              <a:rPr lang="de-DE" altLang="en-US" b="1"/>
              <a:t>The work breakdown structure does not show any temporal dependence among the activities/tasks</a:t>
            </a:r>
          </a:p>
          <a:p>
            <a:pPr lvl="1"/>
            <a:r>
              <a:rPr lang="de-DE" altLang="en-US" b="0"/>
              <a:t>Can we excavate before getting the permit?</a:t>
            </a:r>
          </a:p>
          <a:p>
            <a:pPr lvl="1"/>
            <a:r>
              <a:rPr lang="de-DE" altLang="en-US" b="0"/>
              <a:t>How much time does the whole project need if I know the individual times?</a:t>
            </a:r>
          </a:p>
          <a:p>
            <a:pPr lvl="2"/>
            <a:r>
              <a:rPr lang="de-DE" altLang="en-US" b="0"/>
              <a:t>What can be done in parallel?</a:t>
            </a:r>
          </a:p>
          <a:p>
            <a:pPr lvl="1"/>
            <a:r>
              <a:rPr lang="de-DE" altLang="en-US" b="0"/>
              <a:t>Are there any critical actitivites, that can slow down the project significantly?</a:t>
            </a:r>
          </a:p>
          <a:p>
            <a:r>
              <a:rPr lang="de-DE" altLang="en-US" b="1"/>
              <a:t>Temporal dependencies are shown in the dependency graph</a:t>
            </a:r>
          </a:p>
          <a:p>
            <a:pPr lvl="1"/>
            <a:r>
              <a:rPr lang="de-DE" altLang="en-US"/>
              <a:t>Nodes are activities</a:t>
            </a:r>
          </a:p>
          <a:p>
            <a:pPr lvl="1"/>
            <a:r>
              <a:rPr lang="de-DE" altLang="en-US"/>
              <a:t>Lines represent temporal  dependencies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300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300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300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3008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008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3008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300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noFill/>
          <a:ln/>
        </p:spPr>
        <p:txBody>
          <a:bodyPr/>
          <a:lstStyle/>
          <a:p>
            <a:r>
              <a:rPr lang="de-DE" altLang="en-US"/>
              <a:t>Building a House (Dependency Graph)</a:t>
            </a:r>
          </a:p>
        </p:txBody>
      </p:sp>
      <p:sp>
        <p:nvSpPr>
          <p:cNvPr id="368643" name="Rectangle 3"/>
          <p:cNvSpPr>
            <a:spLocks noChangeArrowheads="1"/>
          </p:cNvSpPr>
          <p:nvPr/>
        </p:nvSpPr>
        <p:spPr bwMode="auto">
          <a:xfrm>
            <a:off x="571500" y="374650"/>
            <a:ext cx="8153400" cy="863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01" name="Rectangle 61"/>
          <p:cNvSpPr>
            <a:spLocks noChangeArrowheads="1"/>
          </p:cNvSpPr>
          <p:nvPr/>
        </p:nvSpPr>
        <p:spPr bwMode="auto">
          <a:xfrm>
            <a:off x="330200" y="1314450"/>
            <a:ext cx="8255000" cy="4800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08" name="Line 68"/>
          <p:cNvSpPr>
            <a:spLocks noChangeShapeType="1"/>
          </p:cNvSpPr>
          <p:nvPr/>
        </p:nvSpPr>
        <p:spPr bwMode="auto">
          <a:xfrm>
            <a:off x="1708150" y="3606800"/>
            <a:ext cx="5715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09" name="Line 69"/>
          <p:cNvSpPr>
            <a:spLocks noChangeShapeType="1"/>
          </p:cNvSpPr>
          <p:nvPr/>
        </p:nvSpPr>
        <p:spPr bwMode="auto">
          <a:xfrm>
            <a:off x="1727200" y="3606800"/>
            <a:ext cx="457200" cy="10541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11" name="AutoShape 71" descr="90%"/>
          <p:cNvSpPr>
            <a:spLocks noChangeArrowheads="1"/>
          </p:cNvSpPr>
          <p:nvPr/>
        </p:nvSpPr>
        <p:spPr bwMode="auto">
          <a:xfrm>
            <a:off x="1441450" y="3384550"/>
            <a:ext cx="520700" cy="406400"/>
          </a:xfrm>
          <a:prstGeom prst="roundRect">
            <a:avLst>
              <a:gd name="adj" fmla="val 27935"/>
            </a:avLst>
          </a:prstGeom>
          <a:pattFill prst="pct90">
            <a:fgClr>
              <a:srgbClr val="FFFFFF"/>
            </a:fgClr>
            <a:bgClr>
              <a:srgbClr val="DD0806"/>
            </a:bgClr>
          </a:patt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12" name="Rectangle 72" descr="90%"/>
          <p:cNvSpPr>
            <a:spLocks noChangeArrowheads="1"/>
          </p:cNvSpPr>
          <p:nvPr/>
        </p:nvSpPr>
        <p:spPr bwMode="auto">
          <a:xfrm>
            <a:off x="1511300" y="3454400"/>
            <a:ext cx="381000" cy="266700"/>
          </a:xfrm>
          <a:prstGeom prst="rect">
            <a:avLst/>
          </a:prstGeom>
          <a:pattFill prst="pct90">
            <a:fgClr>
              <a:srgbClr val="FFFFFF"/>
            </a:fgClr>
            <a:bgClr>
              <a:srgbClr val="DD0806"/>
            </a:bgClr>
          </a:patt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13" name="Rectangle 73"/>
          <p:cNvSpPr>
            <a:spLocks noChangeArrowheads="1"/>
          </p:cNvSpPr>
          <p:nvPr/>
        </p:nvSpPr>
        <p:spPr bwMode="auto">
          <a:xfrm>
            <a:off x="1433513" y="3433763"/>
            <a:ext cx="5492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latin typeface="Geneva" charset="0"/>
              </a:rPr>
              <a:t>START</a:t>
            </a:r>
          </a:p>
        </p:txBody>
      </p:sp>
      <p:sp>
        <p:nvSpPr>
          <p:cNvPr id="368720" name="Line 80"/>
          <p:cNvSpPr>
            <a:spLocks noChangeShapeType="1"/>
          </p:cNvSpPr>
          <p:nvPr/>
        </p:nvSpPr>
        <p:spPr bwMode="auto">
          <a:xfrm flipV="1">
            <a:off x="2197100" y="3581400"/>
            <a:ext cx="685800" cy="1104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22" name="Rectangle 82"/>
          <p:cNvSpPr>
            <a:spLocks noChangeArrowheads="1"/>
          </p:cNvSpPr>
          <p:nvPr/>
        </p:nvSpPr>
        <p:spPr bwMode="auto">
          <a:xfrm>
            <a:off x="1822450" y="4489450"/>
            <a:ext cx="698500" cy="3302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23" name="Rectangle 83"/>
          <p:cNvSpPr>
            <a:spLocks noChangeArrowheads="1"/>
          </p:cNvSpPr>
          <p:nvPr/>
        </p:nvSpPr>
        <p:spPr bwMode="auto">
          <a:xfrm>
            <a:off x="1854200" y="4521200"/>
            <a:ext cx="635000" cy="2667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24" name="Rectangle 84"/>
          <p:cNvSpPr>
            <a:spLocks noChangeArrowheads="1"/>
          </p:cNvSpPr>
          <p:nvPr/>
        </p:nvSpPr>
        <p:spPr bwMode="auto">
          <a:xfrm>
            <a:off x="1865313" y="4487863"/>
            <a:ext cx="6635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latin typeface="Geneva" charset="0"/>
              </a:rPr>
              <a:t>Request </a:t>
            </a:r>
          </a:p>
        </p:txBody>
      </p:sp>
      <p:sp>
        <p:nvSpPr>
          <p:cNvPr id="368732" name="Line 92"/>
          <p:cNvSpPr>
            <a:spLocks noChangeShapeType="1"/>
          </p:cNvSpPr>
          <p:nvPr/>
        </p:nvSpPr>
        <p:spPr bwMode="auto">
          <a:xfrm flipV="1">
            <a:off x="2292350" y="3587750"/>
            <a:ext cx="571500" cy="25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33" name="Rectangle 93"/>
          <p:cNvSpPr>
            <a:spLocks noChangeArrowheads="1"/>
          </p:cNvSpPr>
          <p:nvPr/>
        </p:nvSpPr>
        <p:spPr bwMode="auto">
          <a:xfrm>
            <a:off x="2051050" y="3397250"/>
            <a:ext cx="469900" cy="4064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34" name="Rectangle 94"/>
          <p:cNvSpPr>
            <a:spLocks noChangeArrowheads="1"/>
          </p:cNvSpPr>
          <p:nvPr/>
        </p:nvSpPr>
        <p:spPr bwMode="auto">
          <a:xfrm>
            <a:off x="2082800" y="3429000"/>
            <a:ext cx="406400" cy="3429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35" name="Rectangle 95"/>
          <p:cNvSpPr>
            <a:spLocks noChangeArrowheads="1"/>
          </p:cNvSpPr>
          <p:nvPr/>
        </p:nvSpPr>
        <p:spPr bwMode="auto">
          <a:xfrm>
            <a:off x="2005013" y="3408363"/>
            <a:ext cx="557212"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latin typeface="Geneva" charset="0"/>
              </a:rPr>
              <a:t>Survey</a:t>
            </a:r>
          </a:p>
        </p:txBody>
      </p:sp>
      <p:sp>
        <p:nvSpPr>
          <p:cNvPr id="368736" name="Rectangle 96"/>
          <p:cNvSpPr>
            <a:spLocks noChangeArrowheads="1"/>
          </p:cNvSpPr>
          <p:nvPr/>
        </p:nvSpPr>
        <p:spPr bwMode="auto">
          <a:xfrm>
            <a:off x="2136775" y="3548063"/>
            <a:ext cx="344488" cy="374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latin typeface="Geneva" charset="0"/>
              </a:rPr>
              <a:t>ing</a:t>
            </a:r>
          </a:p>
          <a:p>
            <a:endParaRPr lang="de-DE" altLang="en-US" sz="900" b="0">
              <a:latin typeface="Geneva" charset="0"/>
            </a:endParaRPr>
          </a:p>
        </p:txBody>
      </p:sp>
      <p:sp>
        <p:nvSpPr>
          <p:cNvPr id="368743" name="Line 103"/>
          <p:cNvSpPr>
            <a:spLocks noChangeShapeType="1"/>
          </p:cNvSpPr>
          <p:nvPr/>
        </p:nvSpPr>
        <p:spPr bwMode="auto">
          <a:xfrm flipV="1">
            <a:off x="2882900" y="3581400"/>
            <a:ext cx="609600" cy="127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45" name="Rectangle 105"/>
          <p:cNvSpPr>
            <a:spLocks noChangeArrowheads="1"/>
          </p:cNvSpPr>
          <p:nvPr/>
        </p:nvSpPr>
        <p:spPr bwMode="auto">
          <a:xfrm>
            <a:off x="2635250" y="3384550"/>
            <a:ext cx="457200" cy="3937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46" name="Rectangle 106"/>
          <p:cNvSpPr>
            <a:spLocks noChangeArrowheads="1"/>
          </p:cNvSpPr>
          <p:nvPr/>
        </p:nvSpPr>
        <p:spPr bwMode="auto">
          <a:xfrm>
            <a:off x="2667000" y="3403600"/>
            <a:ext cx="393700" cy="3429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47" name="Rectangle 107"/>
          <p:cNvSpPr>
            <a:spLocks noChangeArrowheads="1"/>
          </p:cNvSpPr>
          <p:nvPr/>
        </p:nvSpPr>
        <p:spPr bwMode="auto">
          <a:xfrm>
            <a:off x="2589213" y="3382963"/>
            <a:ext cx="560387"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latin typeface="Geneva" charset="0"/>
              </a:rPr>
              <a:t>Excava</a:t>
            </a:r>
          </a:p>
        </p:txBody>
      </p:sp>
      <p:sp>
        <p:nvSpPr>
          <p:cNvPr id="368748" name="Rectangle 108"/>
          <p:cNvSpPr>
            <a:spLocks noChangeArrowheads="1"/>
          </p:cNvSpPr>
          <p:nvPr/>
        </p:nvSpPr>
        <p:spPr bwMode="auto">
          <a:xfrm>
            <a:off x="2682875" y="3522663"/>
            <a:ext cx="395288"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latin typeface="Geneva" charset="0"/>
              </a:rPr>
              <a:t>tion</a:t>
            </a:r>
          </a:p>
        </p:txBody>
      </p:sp>
      <p:sp>
        <p:nvSpPr>
          <p:cNvPr id="368764" name="Line 124"/>
          <p:cNvSpPr>
            <a:spLocks noChangeShapeType="1"/>
          </p:cNvSpPr>
          <p:nvPr/>
        </p:nvSpPr>
        <p:spPr bwMode="auto">
          <a:xfrm>
            <a:off x="3505200" y="3581400"/>
            <a:ext cx="6223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66" name="Rectangle 126"/>
          <p:cNvSpPr>
            <a:spLocks noChangeArrowheads="1"/>
          </p:cNvSpPr>
          <p:nvPr/>
        </p:nvSpPr>
        <p:spPr bwMode="auto">
          <a:xfrm>
            <a:off x="3206750" y="3384550"/>
            <a:ext cx="571500" cy="3429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67" name="Rectangle 127"/>
          <p:cNvSpPr>
            <a:spLocks noChangeArrowheads="1"/>
          </p:cNvSpPr>
          <p:nvPr/>
        </p:nvSpPr>
        <p:spPr bwMode="auto">
          <a:xfrm>
            <a:off x="3225800" y="3416300"/>
            <a:ext cx="520700" cy="2794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68" name="Rectangle 128"/>
          <p:cNvSpPr>
            <a:spLocks noChangeArrowheads="1"/>
          </p:cNvSpPr>
          <p:nvPr/>
        </p:nvSpPr>
        <p:spPr bwMode="auto">
          <a:xfrm>
            <a:off x="3287713" y="3395663"/>
            <a:ext cx="423862"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latin typeface="Geneva" charset="0"/>
              </a:rPr>
              <a:t>Buy </a:t>
            </a:r>
          </a:p>
        </p:txBody>
      </p:sp>
      <p:sp>
        <p:nvSpPr>
          <p:cNvPr id="368769" name="Rectangle 129"/>
          <p:cNvSpPr>
            <a:spLocks noChangeArrowheads="1"/>
          </p:cNvSpPr>
          <p:nvPr/>
        </p:nvSpPr>
        <p:spPr bwMode="auto">
          <a:xfrm>
            <a:off x="3171825" y="3535363"/>
            <a:ext cx="6127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latin typeface="Geneva" charset="0"/>
              </a:rPr>
              <a:t>Material</a:t>
            </a:r>
          </a:p>
        </p:txBody>
      </p:sp>
      <p:sp>
        <p:nvSpPr>
          <p:cNvPr id="368776" name="Line 136"/>
          <p:cNvSpPr>
            <a:spLocks noChangeShapeType="1"/>
          </p:cNvSpPr>
          <p:nvPr/>
        </p:nvSpPr>
        <p:spPr bwMode="auto">
          <a:xfrm>
            <a:off x="4140200" y="3581400"/>
            <a:ext cx="6731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78" name="Rectangle 138"/>
          <p:cNvSpPr>
            <a:spLocks noChangeArrowheads="1"/>
          </p:cNvSpPr>
          <p:nvPr/>
        </p:nvSpPr>
        <p:spPr bwMode="auto">
          <a:xfrm>
            <a:off x="3917950" y="3276600"/>
            <a:ext cx="431800" cy="5207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79" name="Rectangle 139"/>
          <p:cNvSpPr>
            <a:spLocks noChangeArrowheads="1"/>
          </p:cNvSpPr>
          <p:nvPr/>
        </p:nvSpPr>
        <p:spPr bwMode="auto">
          <a:xfrm>
            <a:off x="3949700" y="3340100"/>
            <a:ext cx="368300" cy="4572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81" name="Rectangle 141"/>
          <p:cNvSpPr>
            <a:spLocks noChangeArrowheads="1"/>
          </p:cNvSpPr>
          <p:nvPr/>
        </p:nvSpPr>
        <p:spPr bwMode="auto">
          <a:xfrm>
            <a:off x="3871913" y="3459163"/>
            <a:ext cx="579437"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latin typeface="Geneva" charset="0"/>
              </a:rPr>
              <a:t>Founda</a:t>
            </a:r>
          </a:p>
        </p:txBody>
      </p:sp>
      <p:sp>
        <p:nvSpPr>
          <p:cNvPr id="368782" name="Rectangle 142"/>
          <p:cNvSpPr>
            <a:spLocks noChangeArrowheads="1"/>
          </p:cNvSpPr>
          <p:nvPr/>
        </p:nvSpPr>
        <p:spPr bwMode="auto">
          <a:xfrm>
            <a:off x="3941763" y="3598863"/>
            <a:ext cx="395287" cy="374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latin typeface="Geneva" charset="0"/>
              </a:rPr>
              <a:t>tion</a:t>
            </a:r>
          </a:p>
          <a:p>
            <a:endParaRPr lang="de-DE" altLang="en-US" sz="900" b="0">
              <a:latin typeface="Geneva" charset="0"/>
            </a:endParaRPr>
          </a:p>
        </p:txBody>
      </p:sp>
      <p:sp>
        <p:nvSpPr>
          <p:cNvPr id="368790" name="Line 150"/>
          <p:cNvSpPr>
            <a:spLocks noChangeShapeType="1"/>
          </p:cNvSpPr>
          <p:nvPr/>
        </p:nvSpPr>
        <p:spPr bwMode="auto">
          <a:xfrm>
            <a:off x="4826000" y="3575050"/>
            <a:ext cx="63500" cy="22225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91" name="Line 151"/>
          <p:cNvSpPr>
            <a:spLocks noChangeShapeType="1"/>
          </p:cNvSpPr>
          <p:nvPr/>
        </p:nvSpPr>
        <p:spPr bwMode="auto">
          <a:xfrm flipV="1">
            <a:off x="4838700" y="1422400"/>
            <a:ext cx="228600" cy="2159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93" name="Rectangle 153"/>
          <p:cNvSpPr>
            <a:spLocks noChangeArrowheads="1"/>
          </p:cNvSpPr>
          <p:nvPr/>
        </p:nvSpPr>
        <p:spPr bwMode="auto">
          <a:xfrm>
            <a:off x="4540250" y="3333750"/>
            <a:ext cx="520700" cy="4699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94" name="Rectangle 154"/>
          <p:cNvSpPr>
            <a:spLocks noChangeArrowheads="1"/>
          </p:cNvSpPr>
          <p:nvPr/>
        </p:nvSpPr>
        <p:spPr bwMode="auto">
          <a:xfrm>
            <a:off x="4572000" y="3365500"/>
            <a:ext cx="469900" cy="4064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95" name="Rectangle 155"/>
          <p:cNvSpPr>
            <a:spLocks noChangeArrowheads="1"/>
          </p:cNvSpPr>
          <p:nvPr/>
        </p:nvSpPr>
        <p:spPr bwMode="auto">
          <a:xfrm>
            <a:off x="4570413" y="3332163"/>
            <a:ext cx="481012"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latin typeface="Geneva" charset="0"/>
              </a:rPr>
              <a:t>Build </a:t>
            </a:r>
          </a:p>
        </p:txBody>
      </p:sp>
      <p:sp>
        <p:nvSpPr>
          <p:cNvPr id="368796" name="Rectangle 156"/>
          <p:cNvSpPr>
            <a:spLocks noChangeArrowheads="1"/>
          </p:cNvSpPr>
          <p:nvPr/>
        </p:nvSpPr>
        <p:spPr bwMode="auto">
          <a:xfrm>
            <a:off x="4502150" y="3471863"/>
            <a:ext cx="639763"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latin typeface="Geneva" charset="0"/>
              </a:rPr>
              <a:t>Outside </a:t>
            </a:r>
          </a:p>
        </p:txBody>
      </p:sp>
      <p:sp>
        <p:nvSpPr>
          <p:cNvPr id="368797" name="Rectangle 157"/>
          <p:cNvSpPr>
            <a:spLocks noChangeArrowheads="1"/>
          </p:cNvSpPr>
          <p:nvPr/>
        </p:nvSpPr>
        <p:spPr bwMode="auto">
          <a:xfrm>
            <a:off x="4606925" y="3624263"/>
            <a:ext cx="40640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latin typeface="Geneva" charset="0"/>
              </a:rPr>
              <a:t>Wall</a:t>
            </a:r>
          </a:p>
        </p:txBody>
      </p:sp>
      <p:sp>
        <p:nvSpPr>
          <p:cNvPr id="368804" name="Line 164"/>
          <p:cNvSpPr>
            <a:spLocks noChangeShapeType="1"/>
          </p:cNvSpPr>
          <p:nvPr/>
        </p:nvSpPr>
        <p:spPr bwMode="auto">
          <a:xfrm>
            <a:off x="4895850" y="5810250"/>
            <a:ext cx="73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05" name="Rectangle 165"/>
          <p:cNvSpPr>
            <a:spLocks noChangeArrowheads="1"/>
          </p:cNvSpPr>
          <p:nvPr/>
        </p:nvSpPr>
        <p:spPr bwMode="auto">
          <a:xfrm>
            <a:off x="4565650" y="5543550"/>
            <a:ext cx="660400" cy="5207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06" name="Rectangle 166"/>
          <p:cNvSpPr>
            <a:spLocks noChangeArrowheads="1"/>
          </p:cNvSpPr>
          <p:nvPr/>
        </p:nvSpPr>
        <p:spPr bwMode="auto">
          <a:xfrm>
            <a:off x="4597400" y="5575300"/>
            <a:ext cx="596900" cy="4572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07" name="Rectangle 167"/>
          <p:cNvSpPr>
            <a:spLocks noChangeArrowheads="1"/>
          </p:cNvSpPr>
          <p:nvPr/>
        </p:nvSpPr>
        <p:spPr bwMode="auto">
          <a:xfrm>
            <a:off x="4621213" y="5541963"/>
            <a:ext cx="53975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Install </a:t>
            </a:r>
          </a:p>
        </p:txBody>
      </p:sp>
      <p:sp>
        <p:nvSpPr>
          <p:cNvPr id="368808" name="Rectangle 168"/>
          <p:cNvSpPr>
            <a:spLocks noChangeArrowheads="1"/>
          </p:cNvSpPr>
          <p:nvPr/>
        </p:nvSpPr>
        <p:spPr bwMode="auto">
          <a:xfrm>
            <a:off x="4562475" y="5694363"/>
            <a:ext cx="646113"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Exterior </a:t>
            </a:r>
          </a:p>
        </p:txBody>
      </p:sp>
      <p:sp>
        <p:nvSpPr>
          <p:cNvPr id="368809" name="Rectangle 169"/>
          <p:cNvSpPr>
            <a:spLocks noChangeArrowheads="1"/>
          </p:cNvSpPr>
          <p:nvPr/>
        </p:nvSpPr>
        <p:spPr bwMode="auto">
          <a:xfrm>
            <a:off x="4575175" y="5834063"/>
            <a:ext cx="6762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Plumbing</a:t>
            </a:r>
          </a:p>
        </p:txBody>
      </p:sp>
      <p:sp>
        <p:nvSpPr>
          <p:cNvPr id="368816" name="Line 176"/>
          <p:cNvSpPr>
            <a:spLocks noChangeShapeType="1"/>
          </p:cNvSpPr>
          <p:nvPr/>
        </p:nvSpPr>
        <p:spPr bwMode="auto">
          <a:xfrm>
            <a:off x="5080000" y="1435100"/>
            <a:ext cx="7493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18" name="Rectangle 178"/>
          <p:cNvSpPr>
            <a:spLocks noChangeArrowheads="1"/>
          </p:cNvSpPr>
          <p:nvPr/>
        </p:nvSpPr>
        <p:spPr bwMode="auto">
          <a:xfrm>
            <a:off x="4730750" y="1162050"/>
            <a:ext cx="660400" cy="5207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19" name="Rectangle 179"/>
          <p:cNvSpPr>
            <a:spLocks noChangeArrowheads="1"/>
          </p:cNvSpPr>
          <p:nvPr/>
        </p:nvSpPr>
        <p:spPr bwMode="auto">
          <a:xfrm>
            <a:off x="4762500" y="1193800"/>
            <a:ext cx="596900" cy="4572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20" name="Rectangle 180"/>
          <p:cNvSpPr>
            <a:spLocks noChangeArrowheads="1"/>
          </p:cNvSpPr>
          <p:nvPr/>
        </p:nvSpPr>
        <p:spPr bwMode="auto">
          <a:xfrm>
            <a:off x="4786313" y="1173163"/>
            <a:ext cx="53975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latin typeface="Geneva" charset="0"/>
              </a:rPr>
              <a:t>Install </a:t>
            </a:r>
          </a:p>
        </p:txBody>
      </p:sp>
      <p:sp>
        <p:nvSpPr>
          <p:cNvPr id="368821" name="Rectangle 181"/>
          <p:cNvSpPr>
            <a:spLocks noChangeArrowheads="1"/>
          </p:cNvSpPr>
          <p:nvPr/>
        </p:nvSpPr>
        <p:spPr bwMode="auto">
          <a:xfrm>
            <a:off x="4752975" y="1312863"/>
            <a:ext cx="614363"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latin typeface="Geneva" charset="0"/>
              </a:rPr>
              <a:t>Interior </a:t>
            </a:r>
          </a:p>
        </p:txBody>
      </p:sp>
      <p:sp>
        <p:nvSpPr>
          <p:cNvPr id="368822" name="Rectangle 182"/>
          <p:cNvSpPr>
            <a:spLocks noChangeArrowheads="1"/>
          </p:cNvSpPr>
          <p:nvPr/>
        </p:nvSpPr>
        <p:spPr bwMode="auto">
          <a:xfrm>
            <a:off x="4752975" y="1452563"/>
            <a:ext cx="6762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latin typeface="Geneva" charset="0"/>
              </a:rPr>
              <a:t>Plumbing</a:t>
            </a:r>
          </a:p>
        </p:txBody>
      </p:sp>
      <p:sp>
        <p:nvSpPr>
          <p:cNvPr id="368829" name="Line 189"/>
          <p:cNvSpPr>
            <a:spLocks noChangeShapeType="1"/>
          </p:cNvSpPr>
          <p:nvPr/>
        </p:nvSpPr>
        <p:spPr bwMode="auto">
          <a:xfrm flipV="1">
            <a:off x="5645150" y="5772150"/>
            <a:ext cx="736600" cy="381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30" name="Rectangle 190"/>
          <p:cNvSpPr>
            <a:spLocks noChangeArrowheads="1"/>
          </p:cNvSpPr>
          <p:nvPr/>
        </p:nvSpPr>
        <p:spPr bwMode="auto">
          <a:xfrm>
            <a:off x="5327650" y="5530850"/>
            <a:ext cx="622300" cy="5334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31" name="Rectangle 191"/>
          <p:cNvSpPr>
            <a:spLocks noChangeArrowheads="1"/>
          </p:cNvSpPr>
          <p:nvPr/>
        </p:nvSpPr>
        <p:spPr bwMode="auto">
          <a:xfrm>
            <a:off x="5359400" y="5562600"/>
            <a:ext cx="558800" cy="4699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32" name="Rectangle 192"/>
          <p:cNvSpPr>
            <a:spLocks noChangeArrowheads="1"/>
          </p:cNvSpPr>
          <p:nvPr/>
        </p:nvSpPr>
        <p:spPr bwMode="auto">
          <a:xfrm>
            <a:off x="5370513" y="5529263"/>
            <a:ext cx="53975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Install </a:t>
            </a:r>
          </a:p>
        </p:txBody>
      </p:sp>
      <p:sp>
        <p:nvSpPr>
          <p:cNvPr id="368833" name="Rectangle 193"/>
          <p:cNvSpPr>
            <a:spLocks noChangeArrowheads="1"/>
          </p:cNvSpPr>
          <p:nvPr/>
        </p:nvSpPr>
        <p:spPr bwMode="auto">
          <a:xfrm>
            <a:off x="5311775" y="5681663"/>
            <a:ext cx="646113"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Exterior </a:t>
            </a:r>
          </a:p>
        </p:txBody>
      </p:sp>
      <p:sp>
        <p:nvSpPr>
          <p:cNvPr id="368834" name="Rectangle 194"/>
          <p:cNvSpPr>
            <a:spLocks noChangeArrowheads="1"/>
          </p:cNvSpPr>
          <p:nvPr/>
        </p:nvSpPr>
        <p:spPr bwMode="auto">
          <a:xfrm>
            <a:off x="5299075" y="5821363"/>
            <a:ext cx="674688"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Electrical</a:t>
            </a:r>
          </a:p>
        </p:txBody>
      </p:sp>
      <p:sp>
        <p:nvSpPr>
          <p:cNvPr id="368841" name="Line 201"/>
          <p:cNvSpPr>
            <a:spLocks noChangeShapeType="1"/>
          </p:cNvSpPr>
          <p:nvPr/>
        </p:nvSpPr>
        <p:spPr bwMode="auto">
          <a:xfrm>
            <a:off x="5842000" y="1435100"/>
            <a:ext cx="774700" cy="127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43" name="Rectangle 203"/>
          <p:cNvSpPr>
            <a:spLocks noChangeArrowheads="1"/>
          </p:cNvSpPr>
          <p:nvPr/>
        </p:nvSpPr>
        <p:spPr bwMode="auto">
          <a:xfrm>
            <a:off x="5505450" y="1162050"/>
            <a:ext cx="660400" cy="5207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44" name="Rectangle 204"/>
          <p:cNvSpPr>
            <a:spLocks noChangeArrowheads="1"/>
          </p:cNvSpPr>
          <p:nvPr/>
        </p:nvSpPr>
        <p:spPr bwMode="auto">
          <a:xfrm>
            <a:off x="5537200" y="1193800"/>
            <a:ext cx="596900" cy="4572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45" name="Rectangle 205"/>
          <p:cNvSpPr>
            <a:spLocks noChangeArrowheads="1"/>
          </p:cNvSpPr>
          <p:nvPr/>
        </p:nvSpPr>
        <p:spPr bwMode="auto">
          <a:xfrm>
            <a:off x="5561013" y="1173163"/>
            <a:ext cx="53975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latin typeface="Geneva" charset="0"/>
              </a:rPr>
              <a:t>Install </a:t>
            </a:r>
          </a:p>
        </p:txBody>
      </p:sp>
      <p:sp>
        <p:nvSpPr>
          <p:cNvPr id="368846" name="Rectangle 206"/>
          <p:cNvSpPr>
            <a:spLocks noChangeArrowheads="1"/>
          </p:cNvSpPr>
          <p:nvPr/>
        </p:nvSpPr>
        <p:spPr bwMode="auto">
          <a:xfrm>
            <a:off x="5527675" y="1312863"/>
            <a:ext cx="614363"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latin typeface="Geneva" charset="0"/>
              </a:rPr>
              <a:t>Interior </a:t>
            </a:r>
          </a:p>
        </p:txBody>
      </p:sp>
      <p:sp>
        <p:nvSpPr>
          <p:cNvPr id="368847" name="Rectangle 207"/>
          <p:cNvSpPr>
            <a:spLocks noChangeArrowheads="1"/>
          </p:cNvSpPr>
          <p:nvPr/>
        </p:nvSpPr>
        <p:spPr bwMode="auto">
          <a:xfrm>
            <a:off x="5489575" y="1452563"/>
            <a:ext cx="674688"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latin typeface="Geneva" charset="0"/>
              </a:rPr>
              <a:t>Electrical</a:t>
            </a:r>
          </a:p>
        </p:txBody>
      </p:sp>
      <p:sp>
        <p:nvSpPr>
          <p:cNvPr id="368854" name="Line 214"/>
          <p:cNvSpPr>
            <a:spLocks noChangeShapeType="1"/>
          </p:cNvSpPr>
          <p:nvPr/>
        </p:nvSpPr>
        <p:spPr bwMode="auto">
          <a:xfrm flipV="1">
            <a:off x="6400800" y="4826000"/>
            <a:ext cx="368300" cy="9398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55" name="Rectangle 215"/>
          <p:cNvSpPr>
            <a:spLocks noChangeArrowheads="1"/>
          </p:cNvSpPr>
          <p:nvPr/>
        </p:nvSpPr>
        <p:spPr bwMode="auto">
          <a:xfrm>
            <a:off x="6076950" y="5505450"/>
            <a:ext cx="609600" cy="5080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56" name="Rectangle 216"/>
          <p:cNvSpPr>
            <a:spLocks noChangeArrowheads="1"/>
          </p:cNvSpPr>
          <p:nvPr/>
        </p:nvSpPr>
        <p:spPr bwMode="auto">
          <a:xfrm>
            <a:off x="6108700" y="5537200"/>
            <a:ext cx="558800" cy="4445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57" name="Rectangle 217"/>
          <p:cNvSpPr>
            <a:spLocks noChangeArrowheads="1"/>
          </p:cNvSpPr>
          <p:nvPr/>
        </p:nvSpPr>
        <p:spPr bwMode="auto">
          <a:xfrm>
            <a:off x="6119813" y="5516563"/>
            <a:ext cx="53975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Install </a:t>
            </a:r>
          </a:p>
        </p:txBody>
      </p:sp>
      <p:sp>
        <p:nvSpPr>
          <p:cNvPr id="368858" name="Rectangle 218"/>
          <p:cNvSpPr>
            <a:spLocks noChangeArrowheads="1"/>
          </p:cNvSpPr>
          <p:nvPr/>
        </p:nvSpPr>
        <p:spPr bwMode="auto">
          <a:xfrm>
            <a:off x="6061075" y="5656263"/>
            <a:ext cx="646113"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Exterior </a:t>
            </a:r>
          </a:p>
        </p:txBody>
      </p:sp>
      <p:sp>
        <p:nvSpPr>
          <p:cNvPr id="368859" name="Rectangle 219"/>
          <p:cNvSpPr>
            <a:spLocks noChangeArrowheads="1"/>
          </p:cNvSpPr>
          <p:nvPr/>
        </p:nvSpPr>
        <p:spPr bwMode="auto">
          <a:xfrm>
            <a:off x="6149975" y="5795963"/>
            <a:ext cx="509588"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Siding</a:t>
            </a:r>
          </a:p>
        </p:txBody>
      </p:sp>
      <p:sp>
        <p:nvSpPr>
          <p:cNvPr id="368866" name="Line 226"/>
          <p:cNvSpPr>
            <a:spLocks noChangeShapeType="1"/>
          </p:cNvSpPr>
          <p:nvPr/>
        </p:nvSpPr>
        <p:spPr bwMode="auto">
          <a:xfrm>
            <a:off x="6629400" y="1447800"/>
            <a:ext cx="762000" cy="635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67" name="Line 227"/>
          <p:cNvSpPr>
            <a:spLocks noChangeShapeType="1"/>
          </p:cNvSpPr>
          <p:nvPr/>
        </p:nvSpPr>
        <p:spPr bwMode="auto">
          <a:xfrm>
            <a:off x="6642100" y="1447800"/>
            <a:ext cx="533400" cy="1511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69" name="Rectangle 229"/>
          <p:cNvSpPr>
            <a:spLocks noChangeArrowheads="1"/>
          </p:cNvSpPr>
          <p:nvPr/>
        </p:nvSpPr>
        <p:spPr bwMode="auto">
          <a:xfrm>
            <a:off x="6305550" y="1162050"/>
            <a:ext cx="622300" cy="5334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70" name="Rectangle 230"/>
          <p:cNvSpPr>
            <a:spLocks noChangeArrowheads="1"/>
          </p:cNvSpPr>
          <p:nvPr/>
        </p:nvSpPr>
        <p:spPr bwMode="auto">
          <a:xfrm>
            <a:off x="6337300" y="1193800"/>
            <a:ext cx="558800" cy="4699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71" name="Rectangle 231"/>
          <p:cNvSpPr>
            <a:spLocks noChangeArrowheads="1"/>
          </p:cNvSpPr>
          <p:nvPr/>
        </p:nvSpPr>
        <p:spPr bwMode="auto">
          <a:xfrm>
            <a:off x="6348413" y="1173163"/>
            <a:ext cx="53975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latin typeface="Geneva" charset="0"/>
              </a:rPr>
              <a:t>Install </a:t>
            </a:r>
          </a:p>
        </p:txBody>
      </p:sp>
      <p:sp>
        <p:nvSpPr>
          <p:cNvPr id="368872" name="Rectangle 232"/>
          <p:cNvSpPr>
            <a:spLocks noChangeArrowheads="1"/>
          </p:cNvSpPr>
          <p:nvPr/>
        </p:nvSpPr>
        <p:spPr bwMode="auto">
          <a:xfrm>
            <a:off x="6276975" y="1312863"/>
            <a:ext cx="722313"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latin typeface="Geneva" charset="0"/>
              </a:rPr>
              <a:t>Wallboard</a:t>
            </a:r>
          </a:p>
        </p:txBody>
      </p:sp>
      <p:sp>
        <p:nvSpPr>
          <p:cNvPr id="368879" name="Line 239"/>
          <p:cNvSpPr>
            <a:spLocks noChangeShapeType="1"/>
          </p:cNvSpPr>
          <p:nvPr/>
        </p:nvSpPr>
        <p:spPr bwMode="auto">
          <a:xfrm flipV="1">
            <a:off x="6775450" y="4152900"/>
            <a:ext cx="1117600" cy="6858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80" name="Line 240"/>
          <p:cNvSpPr>
            <a:spLocks noChangeShapeType="1"/>
          </p:cNvSpPr>
          <p:nvPr/>
        </p:nvSpPr>
        <p:spPr bwMode="auto">
          <a:xfrm flipV="1">
            <a:off x="6781800" y="3810000"/>
            <a:ext cx="63500" cy="10160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81" name="Rectangle 241"/>
          <p:cNvSpPr>
            <a:spLocks noChangeArrowheads="1"/>
          </p:cNvSpPr>
          <p:nvPr/>
        </p:nvSpPr>
        <p:spPr bwMode="auto">
          <a:xfrm>
            <a:off x="6483350" y="4654550"/>
            <a:ext cx="571500" cy="3302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82" name="Rectangle 242"/>
          <p:cNvSpPr>
            <a:spLocks noChangeArrowheads="1"/>
          </p:cNvSpPr>
          <p:nvPr/>
        </p:nvSpPr>
        <p:spPr bwMode="auto">
          <a:xfrm>
            <a:off x="6502400" y="4686300"/>
            <a:ext cx="520700" cy="2794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83" name="Rectangle 243"/>
          <p:cNvSpPr>
            <a:spLocks noChangeArrowheads="1"/>
          </p:cNvSpPr>
          <p:nvPr/>
        </p:nvSpPr>
        <p:spPr bwMode="auto">
          <a:xfrm>
            <a:off x="6526213" y="4652963"/>
            <a:ext cx="493712"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Paint </a:t>
            </a:r>
          </a:p>
        </p:txBody>
      </p:sp>
      <p:sp>
        <p:nvSpPr>
          <p:cNvPr id="368884" name="Rectangle 244"/>
          <p:cNvSpPr>
            <a:spLocks noChangeArrowheads="1"/>
          </p:cNvSpPr>
          <p:nvPr/>
        </p:nvSpPr>
        <p:spPr bwMode="auto">
          <a:xfrm>
            <a:off x="6445250" y="4805363"/>
            <a:ext cx="608013"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Exterior</a:t>
            </a:r>
          </a:p>
        </p:txBody>
      </p:sp>
      <p:sp>
        <p:nvSpPr>
          <p:cNvPr id="368891" name="Line 251"/>
          <p:cNvSpPr>
            <a:spLocks noChangeShapeType="1"/>
          </p:cNvSpPr>
          <p:nvPr/>
        </p:nvSpPr>
        <p:spPr bwMode="auto">
          <a:xfrm flipV="1">
            <a:off x="6851650" y="3575050"/>
            <a:ext cx="1574800" cy="2413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92" name="Rectangle 252"/>
          <p:cNvSpPr>
            <a:spLocks noChangeArrowheads="1"/>
          </p:cNvSpPr>
          <p:nvPr/>
        </p:nvSpPr>
        <p:spPr bwMode="auto">
          <a:xfrm>
            <a:off x="6546850" y="3625850"/>
            <a:ext cx="584200" cy="3429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93" name="Rectangle 253"/>
          <p:cNvSpPr>
            <a:spLocks noChangeArrowheads="1"/>
          </p:cNvSpPr>
          <p:nvPr/>
        </p:nvSpPr>
        <p:spPr bwMode="auto">
          <a:xfrm>
            <a:off x="6578600" y="3657600"/>
            <a:ext cx="520700" cy="2794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94" name="Rectangle 254"/>
          <p:cNvSpPr>
            <a:spLocks noChangeArrowheads="1"/>
          </p:cNvSpPr>
          <p:nvPr/>
        </p:nvSpPr>
        <p:spPr bwMode="auto">
          <a:xfrm>
            <a:off x="6577013" y="3636963"/>
            <a:ext cx="53975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latin typeface="Geneva" charset="0"/>
              </a:rPr>
              <a:t>Install </a:t>
            </a:r>
          </a:p>
        </p:txBody>
      </p:sp>
      <p:sp>
        <p:nvSpPr>
          <p:cNvPr id="368895" name="Rectangle 255"/>
          <p:cNvSpPr>
            <a:spLocks noChangeArrowheads="1"/>
          </p:cNvSpPr>
          <p:nvPr/>
        </p:nvSpPr>
        <p:spPr bwMode="auto">
          <a:xfrm>
            <a:off x="6569075" y="3776663"/>
            <a:ext cx="598488"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Roofing</a:t>
            </a:r>
          </a:p>
        </p:txBody>
      </p:sp>
      <p:sp>
        <p:nvSpPr>
          <p:cNvPr id="368902" name="Line 262"/>
          <p:cNvSpPr>
            <a:spLocks noChangeShapeType="1"/>
          </p:cNvSpPr>
          <p:nvPr/>
        </p:nvSpPr>
        <p:spPr bwMode="auto">
          <a:xfrm>
            <a:off x="7188200" y="2984500"/>
            <a:ext cx="1244600" cy="584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904" name="Rectangle 264"/>
          <p:cNvSpPr>
            <a:spLocks noChangeArrowheads="1"/>
          </p:cNvSpPr>
          <p:nvPr/>
        </p:nvSpPr>
        <p:spPr bwMode="auto">
          <a:xfrm>
            <a:off x="6877050" y="2724150"/>
            <a:ext cx="571500" cy="4572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905" name="Rectangle 265"/>
          <p:cNvSpPr>
            <a:spLocks noChangeArrowheads="1"/>
          </p:cNvSpPr>
          <p:nvPr/>
        </p:nvSpPr>
        <p:spPr bwMode="auto">
          <a:xfrm>
            <a:off x="6908800" y="2755900"/>
            <a:ext cx="508000" cy="3937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906" name="Rectangle 266"/>
          <p:cNvSpPr>
            <a:spLocks noChangeArrowheads="1"/>
          </p:cNvSpPr>
          <p:nvPr/>
        </p:nvSpPr>
        <p:spPr bwMode="auto">
          <a:xfrm>
            <a:off x="6907213" y="2735263"/>
            <a:ext cx="501650" cy="374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latin typeface="Geneva" charset="0"/>
              </a:rPr>
              <a:t>Install</a:t>
            </a:r>
          </a:p>
          <a:p>
            <a:endParaRPr lang="de-DE" altLang="en-US" sz="900" b="0">
              <a:latin typeface="Geneva" charset="0"/>
            </a:endParaRPr>
          </a:p>
        </p:txBody>
      </p:sp>
      <p:sp>
        <p:nvSpPr>
          <p:cNvPr id="368907" name="Rectangle 267"/>
          <p:cNvSpPr>
            <a:spLocks noChangeArrowheads="1"/>
          </p:cNvSpPr>
          <p:nvPr/>
        </p:nvSpPr>
        <p:spPr bwMode="auto">
          <a:xfrm>
            <a:off x="6850063" y="2874963"/>
            <a:ext cx="61912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latin typeface="Geneva" charset="0"/>
              </a:rPr>
              <a:t>Flooring</a:t>
            </a:r>
          </a:p>
        </p:txBody>
      </p:sp>
      <p:sp>
        <p:nvSpPr>
          <p:cNvPr id="368914" name="Line 274"/>
          <p:cNvSpPr>
            <a:spLocks noChangeShapeType="1"/>
          </p:cNvSpPr>
          <p:nvPr/>
        </p:nvSpPr>
        <p:spPr bwMode="auto">
          <a:xfrm>
            <a:off x="7391400" y="2082800"/>
            <a:ext cx="508000" cy="635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916" name="Rectangle 276"/>
          <p:cNvSpPr>
            <a:spLocks noChangeArrowheads="1"/>
          </p:cNvSpPr>
          <p:nvPr/>
        </p:nvSpPr>
        <p:spPr bwMode="auto">
          <a:xfrm>
            <a:off x="7067550" y="1885950"/>
            <a:ext cx="609600" cy="3683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917" name="Rectangle 277"/>
          <p:cNvSpPr>
            <a:spLocks noChangeArrowheads="1"/>
          </p:cNvSpPr>
          <p:nvPr/>
        </p:nvSpPr>
        <p:spPr bwMode="auto">
          <a:xfrm>
            <a:off x="7099300" y="1917700"/>
            <a:ext cx="546100" cy="3048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918" name="Rectangle 278"/>
          <p:cNvSpPr>
            <a:spLocks noChangeArrowheads="1"/>
          </p:cNvSpPr>
          <p:nvPr/>
        </p:nvSpPr>
        <p:spPr bwMode="auto">
          <a:xfrm>
            <a:off x="7135813" y="1884363"/>
            <a:ext cx="493712"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latin typeface="Geneva" charset="0"/>
              </a:rPr>
              <a:t>Paint </a:t>
            </a:r>
          </a:p>
        </p:txBody>
      </p:sp>
      <p:sp>
        <p:nvSpPr>
          <p:cNvPr id="368919" name="Rectangle 279"/>
          <p:cNvSpPr>
            <a:spLocks noChangeArrowheads="1"/>
          </p:cNvSpPr>
          <p:nvPr/>
        </p:nvSpPr>
        <p:spPr bwMode="auto">
          <a:xfrm>
            <a:off x="7080250" y="2036763"/>
            <a:ext cx="576263" cy="374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latin typeface="Geneva" charset="0"/>
              </a:rPr>
              <a:t>Interior</a:t>
            </a:r>
          </a:p>
          <a:p>
            <a:endParaRPr lang="de-DE" altLang="en-US" sz="900" b="0">
              <a:latin typeface="Geneva" charset="0"/>
            </a:endParaRPr>
          </a:p>
        </p:txBody>
      </p:sp>
      <p:sp>
        <p:nvSpPr>
          <p:cNvPr id="368926" name="Line 286"/>
          <p:cNvSpPr>
            <a:spLocks noChangeShapeType="1"/>
          </p:cNvSpPr>
          <p:nvPr/>
        </p:nvSpPr>
        <p:spPr bwMode="auto">
          <a:xfrm>
            <a:off x="7899400" y="2717800"/>
            <a:ext cx="546100" cy="863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928" name="Rectangle 288"/>
          <p:cNvSpPr>
            <a:spLocks noChangeArrowheads="1"/>
          </p:cNvSpPr>
          <p:nvPr/>
        </p:nvSpPr>
        <p:spPr bwMode="auto">
          <a:xfrm>
            <a:off x="7639050" y="2470150"/>
            <a:ext cx="508000" cy="4572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929" name="Rectangle 289"/>
          <p:cNvSpPr>
            <a:spLocks noChangeArrowheads="1"/>
          </p:cNvSpPr>
          <p:nvPr/>
        </p:nvSpPr>
        <p:spPr bwMode="auto">
          <a:xfrm>
            <a:off x="7658100" y="2501900"/>
            <a:ext cx="457200" cy="4064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930" name="Rectangle 290"/>
          <p:cNvSpPr>
            <a:spLocks noChangeArrowheads="1"/>
          </p:cNvSpPr>
          <p:nvPr/>
        </p:nvSpPr>
        <p:spPr bwMode="auto">
          <a:xfrm>
            <a:off x="7618413" y="2481263"/>
            <a:ext cx="53975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latin typeface="Geneva" charset="0"/>
              </a:rPr>
              <a:t>Install </a:t>
            </a:r>
          </a:p>
        </p:txBody>
      </p:sp>
      <p:sp>
        <p:nvSpPr>
          <p:cNvPr id="368931" name="Rectangle 291"/>
          <p:cNvSpPr>
            <a:spLocks noChangeArrowheads="1"/>
          </p:cNvSpPr>
          <p:nvPr/>
        </p:nvSpPr>
        <p:spPr bwMode="auto">
          <a:xfrm>
            <a:off x="7585075" y="2620963"/>
            <a:ext cx="614363"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latin typeface="Geneva" charset="0"/>
              </a:rPr>
              <a:t>Interior </a:t>
            </a:r>
          </a:p>
        </p:txBody>
      </p:sp>
      <p:sp>
        <p:nvSpPr>
          <p:cNvPr id="368932" name="Rectangle 292"/>
          <p:cNvSpPr>
            <a:spLocks noChangeArrowheads="1"/>
          </p:cNvSpPr>
          <p:nvPr/>
        </p:nvSpPr>
        <p:spPr bwMode="auto">
          <a:xfrm>
            <a:off x="7661275" y="2773363"/>
            <a:ext cx="503238"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latin typeface="Geneva" charset="0"/>
              </a:rPr>
              <a:t>Doors</a:t>
            </a:r>
          </a:p>
        </p:txBody>
      </p:sp>
      <p:sp>
        <p:nvSpPr>
          <p:cNvPr id="368939" name="Line 299"/>
          <p:cNvSpPr>
            <a:spLocks noChangeShapeType="1"/>
          </p:cNvSpPr>
          <p:nvPr/>
        </p:nvSpPr>
        <p:spPr bwMode="auto">
          <a:xfrm flipV="1">
            <a:off x="7893050" y="3568700"/>
            <a:ext cx="546100" cy="5969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940" name="Rectangle 300"/>
          <p:cNvSpPr>
            <a:spLocks noChangeArrowheads="1"/>
          </p:cNvSpPr>
          <p:nvPr/>
        </p:nvSpPr>
        <p:spPr bwMode="auto">
          <a:xfrm>
            <a:off x="7588250" y="3930650"/>
            <a:ext cx="609600" cy="4445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941" name="Rectangle 301"/>
          <p:cNvSpPr>
            <a:spLocks noChangeArrowheads="1"/>
          </p:cNvSpPr>
          <p:nvPr/>
        </p:nvSpPr>
        <p:spPr bwMode="auto">
          <a:xfrm>
            <a:off x="7620000" y="3962400"/>
            <a:ext cx="546100" cy="3810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942" name="Rectangle 302"/>
          <p:cNvSpPr>
            <a:spLocks noChangeArrowheads="1"/>
          </p:cNvSpPr>
          <p:nvPr/>
        </p:nvSpPr>
        <p:spPr bwMode="auto">
          <a:xfrm>
            <a:off x="7618413" y="3929063"/>
            <a:ext cx="53975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Install </a:t>
            </a:r>
          </a:p>
        </p:txBody>
      </p:sp>
      <p:sp>
        <p:nvSpPr>
          <p:cNvPr id="368943" name="Rectangle 303"/>
          <p:cNvSpPr>
            <a:spLocks noChangeArrowheads="1"/>
          </p:cNvSpPr>
          <p:nvPr/>
        </p:nvSpPr>
        <p:spPr bwMode="auto">
          <a:xfrm>
            <a:off x="7559675" y="4081463"/>
            <a:ext cx="646113"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Exterior </a:t>
            </a:r>
          </a:p>
        </p:txBody>
      </p:sp>
      <p:sp>
        <p:nvSpPr>
          <p:cNvPr id="368944" name="Rectangle 304"/>
          <p:cNvSpPr>
            <a:spLocks noChangeArrowheads="1"/>
          </p:cNvSpPr>
          <p:nvPr/>
        </p:nvSpPr>
        <p:spPr bwMode="auto">
          <a:xfrm>
            <a:off x="7661275" y="4221163"/>
            <a:ext cx="503238"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Doors</a:t>
            </a:r>
          </a:p>
        </p:txBody>
      </p:sp>
      <p:sp>
        <p:nvSpPr>
          <p:cNvPr id="368952" name="AutoShape 312"/>
          <p:cNvSpPr>
            <a:spLocks noChangeArrowheads="1"/>
          </p:cNvSpPr>
          <p:nvPr/>
        </p:nvSpPr>
        <p:spPr bwMode="auto">
          <a:xfrm>
            <a:off x="8172450" y="3384550"/>
            <a:ext cx="508000" cy="355600"/>
          </a:xfrm>
          <a:prstGeom prst="roundRect">
            <a:avLst>
              <a:gd name="adj" fmla="val 31662"/>
            </a:avLst>
          </a:prstGeom>
          <a:solidFill>
            <a:srgbClr val="FF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953" name="Rectangle 313"/>
          <p:cNvSpPr>
            <a:spLocks noChangeArrowheads="1"/>
          </p:cNvSpPr>
          <p:nvPr/>
        </p:nvSpPr>
        <p:spPr bwMode="auto">
          <a:xfrm>
            <a:off x="8242300" y="3454400"/>
            <a:ext cx="368300" cy="215900"/>
          </a:xfrm>
          <a:prstGeom prst="rect">
            <a:avLst/>
          </a:prstGeom>
          <a:solidFill>
            <a:srgbClr val="FFFFFF"/>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954" name="Rectangle 314"/>
          <p:cNvSpPr>
            <a:spLocks noChangeArrowheads="1"/>
          </p:cNvSpPr>
          <p:nvPr/>
        </p:nvSpPr>
        <p:spPr bwMode="auto">
          <a:xfrm>
            <a:off x="8175625" y="3433763"/>
            <a:ext cx="528638"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latin typeface="Geneva" charset="0"/>
              </a:rPr>
              <a:t>FINISH</a:t>
            </a:r>
          </a:p>
        </p:txBody>
      </p:sp>
      <p:grpSp>
        <p:nvGrpSpPr>
          <p:cNvPr id="368965" name="Group 325"/>
          <p:cNvGrpSpPr>
            <a:grpSpLocks/>
          </p:cNvGrpSpPr>
          <p:nvPr/>
        </p:nvGrpSpPr>
        <p:grpSpPr bwMode="auto">
          <a:xfrm>
            <a:off x="457200" y="1371600"/>
            <a:ext cx="3657600" cy="2057400"/>
            <a:chOff x="288" y="864"/>
            <a:chExt cx="2304" cy="1296"/>
          </a:xfrm>
        </p:grpSpPr>
        <p:sp>
          <p:nvSpPr>
            <p:cNvPr id="368961" name="Rectangle 321"/>
            <p:cNvSpPr>
              <a:spLocks noChangeArrowheads="1"/>
            </p:cNvSpPr>
            <p:nvPr/>
          </p:nvSpPr>
          <p:spPr bwMode="auto">
            <a:xfrm>
              <a:off x="288" y="864"/>
              <a:ext cx="2068" cy="720"/>
            </a:xfrm>
            <a:prstGeom prst="rect">
              <a:avLst/>
            </a:prstGeom>
            <a:solidFill>
              <a:schemeClr val="bg1"/>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solidFill>
                    <a:srgbClr val="FC0128"/>
                  </a:solidFill>
                </a:rPr>
                <a:t>The activity</a:t>
              </a:r>
            </a:p>
            <a:p>
              <a:pPr algn="ctr"/>
              <a:r>
                <a:rPr lang="de-DE" altLang="en-US">
                  <a:solidFill>
                    <a:srgbClr val="FC0128"/>
                  </a:solidFill>
                </a:rPr>
                <a:t>„Buy Material“ must </a:t>
              </a:r>
            </a:p>
            <a:p>
              <a:pPr algn="ctr"/>
              <a:r>
                <a:rPr lang="de-DE" altLang="en-US">
                  <a:solidFill>
                    <a:srgbClr val="FC0128"/>
                  </a:solidFill>
                </a:rPr>
                <a:t>Precede the activity</a:t>
              </a:r>
            </a:p>
            <a:p>
              <a:pPr algn="ctr"/>
              <a:r>
                <a:rPr lang="de-DE" altLang="en-US">
                  <a:solidFill>
                    <a:srgbClr val="FC0128"/>
                  </a:solidFill>
                </a:rPr>
                <a:t>„Lay foundation“</a:t>
              </a:r>
            </a:p>
          </p:txBody>
        </p:sp>
        <p:sp>
          <p:nvSpPr>
            <p:cNvPr id="368962" name="Line 322"/>
            <p:cNvSpPr>
              <a:spLocks noChangeShapeType="1"/>
            </p:cNvSpPr>
            <p:nvPr/>
          </p:nvSpPr>
          <p:spPr bwMode="auto">
            <a:xfrm>
              <a:off x="1584" y="1584"/>
              <a:ext cx="535" cy="576"/>
            </a:xfrm>
            <a:prstGeom prst="line">
              <a:avLst/>
            </a:prstGeom>
            <a:noFill/>
            <a:ln w="1905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963" name="Line 323"/>
            <p:cNvSpPr>
              <a:spLocks noChangeShapeType="1"/>
            </p:cNvSpPr>
            <p:nvPr/>
          </p:nvSpPr>
          <p:spPr bwMode="auto">
            <a:xfrm>
              <a:off x="1776" y="1584"/>
              <a:ext cx="816" cy="480"/>
            </a:xfrm>
            <a:prstGeom prst="line">
              <a:avLst/>
            </a:prstGeom>
            <a:noFill/>
            <a:ln w="1905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368780" name="Rectangle 140"/>
          <p:cNvSpPr>
            <a:spLocks noChangeArrowheads="1"/>
          </p:cNvSpPr>
          <p:nvPr/>
        </p:nvSpPr>
        <p:spPr bwMode="auto">
          <a:xfrm>
            <a:off x="3935413" y="3306763"/>
            <a:ext cx="414337"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latin typeface="Geneva" charset="0"/>
              </a:rPr>
              <a:t>Lay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68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419100" y="222250"/>
            <a:ext cx="8420100" cy="863600"/>
          </a:xfrm>
        </p:spPr>
        <p:txBody>
          <a:bodyPr/>
          <a:lstStyle/>
          <a:p>
            <a:r>
              <a:rPr lang="de-DE" altLang="en-US"/>
              <a:t>SPMP Part 5: Description of Work Packages ctd</a:t>
            </a:r>
          </a:p>
        </p:txBody>
      </p:sp>
      <p:sp>
        <p:nvSpPr>
          <p:cNvPr id="370691" name="Rectangle 3"/>
          <p:cNvSpPr>
            <a:spLocks noGrp="1" noChangeArrowheads="1"/>
          </p:cNvSpPr>
          <p:nvPr>
            <p:ph type="body" idx="1"/>
          </p:nvPr>
        </p:nvSpPr>
        <p:spPr/>
        <p:txBody>
          <a:bodyPr/>
          <a:lstStyle/>
          <a:p>
            <a:r>
              <a:rPr lang="de-DE" altLang="en-US"/>
              <a:t>Resource Requirements (5.3)</a:t>
            </a:r>
          </a:p>
          <a:p>
            <a:pPr lvl="1"/>
            <a:r>
              <a:rPr lang="de-DE" altLang="en-US"/>
              <a:t>Estimates of the total resource (Personnel, Computer Time, Support Software) required to complete the project</a:t>
            </a:r>
          </a:p>
          <a:p>
            <a:pPr lvl="1"/>
            <a:r>
              <a:rPr lang="de-DE" altLang="en-US"/>
              <a:t>Numbers and types of personnel</a:t>
            </a:r>
          </a:p>
          <a:p>
            <a:pPr lvl="1"/>
            <a:r>
              <a:rPr lang="de-DE" altLang="en-US"/>
              <a:t>Computer time</a:t>
            </a:r>
          </a:p>
          <a:p>
            <a:pPr lvl="1"/>
            <a:r>
              <a:rPr lang="de-DE" altLang="en-US"/>
              <a:t>Office and laboratory facilities</a:t>
            </a:r>
          </a:p>
          <a:p>
            <a:pPr lvl="1"/>
            <a:r>
              <a:rPr lang="de-DE" altLang="en-US"/>
              <a:t>Travel</a:t>
            </a:r>
          </a:p>
          <a:p>
            <a:pPr lvl="1"/>
            <a:r>
              <a:rPr lang="de-DE" altLang="en-US"/>
              <a:t>Maintenance and training requirements</a:t>
            </a:r>
          </a:p>
          <a:p>
            <a:r>
              <a:rPr lang="de-DE" altLang="en-US"/>
              <a:t>Budget (5.4) </a:t>
            </a:r>
          </a:p>
          <a:p>
            <a:r>
              <a:rPr lang="de-DE" altLang="en-US"/>
              <a:t>Schedule (Section 5.5)</a:t>
            </a:r>
          </a:p>
          <a:p>
            <a:pPr lvl="1"/>
            <a:r>
              <a:rPr lang="de-DE" altLang="en-US"/>
              <a:t>Estimate the duration of each task</a:t>
            </a:r>
          </a:p>
          <a:p>
            <a:pPr lvl="1"/>
            <a:r>
              <a:rPr lang="de-DE" altLang="en-US"/>
              <a:t>Label dependency graph with the estimates</a:t>
            </a:r>
          </a:p>
          <a:p>
            <a:pPr lvl="1"/>
            <a:endParaRPr lang="de-DE"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a:noFill/>
          <a:ln/>
        </p:spPr>
        <p:txBody>
          <a:bodyPr/>
          <a:lstStyle/>
          <a:p>
            <a:r>
              <a:rPr lang="de-DE" altLang="en-US"/>
              <a:t>Building a House (PERT Chart)</a:t>
            </a:r>
          </a:p>
        </p:txBody>
      </p:sp>
      <p:sp>
        <p:nvSpPr>
          <p:cNvPr id="432131" name="Rectangle 3"/>
          <p:cNvSpPr>
            <a:spLocks noChangeArrowheads="1"/>
          </p:cNvSpPr>
          <p:nvPr/>
        </p:nvSpPr>
        <p:spPr bwMode="auto">
          <a:xfrm>
            <a:off x="571500" y="374650"/>
            <a:ext cx="8153400" cy="863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32" name="Rectangle 4"/>
          <p:cNvSpPr>
            <a:spLocks noChangeArrowheads="1"/>
          </p:cNvSpPr>
          <p:nvPr/>
        </p:nvSpPr>
        <p:spPr bwMode="auto">
          <a:xfrm>
            <a:off x="1825625" y="6092825"/>
            <a:ext cx="661988" cy="2349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Duration</a:t>
            </a:r>
          </a:p>
        </p:txBody>
      </p:sp>
      <p:sp>
        <p:nvSpPr>
          <p:cNvPr id="432133" name="Rectangle 5"/>
          <p:cNvSpPr>
            <a:spLocks noChangeArrowheads="1"/>
          </p:cNvSpPr>
          <p:nvPr/>
        </p:nvSpPr>
        <p:spPr bwMode="auto">
          <a:xfrm>
            <a:off x="330200" y="1314450"/>
            <a:ext cx="8255000" cy="4800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34" name="Rectangle 6"/>
          <p:cNvSpPr>
            <a:spLocks noChangeArrowheads="1"/>
          </p:cNvSpPr>
          <p:nvPr/>
        </p:nvSpPr>
        <p:spPr bwMode="auto">
          <a:xfrm>
            <a:off x="1598613" y="5580063"/>
            <a:ext cx="781050" cy="2349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Start Time</a:t>
            </a:r>
          </a:p>
        </p:txBody>
      </p:sp>
      <p:sp>
        <p:nvSpPr>
          <p:cNvPr id="432135" name="Rectangle 7"/>
          <p:cNvSpPr>
            <a:spLocks noChangeArrowheads="1"/>
          </p:cNvSpPr>
          <p:nvPr/>
        </p:nvSpPr>
        <p:spPr bwMode="auto">
          <a:xfrm>
            <a:off x="1765300" y="6245225"/>
            <a:ext cx="825500" cy="2349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Slack  Time</a:t>
            </a:r>
          </a:p>
        </p:txBody>
      </p:sp>
      <p:sp>
        <p:nvSpPr>
          <p:cNvPr id="432137" name="Rectangle 9"/>
          <p:cNvSpPr>
            <a:spLocks noChangeArrowheads="1"/>
          </p:cNvSpPr>
          <p:nvPr/>
        </p:nvSpPr>
        <p:spPr bwMode="auto">
          <a:xfrm>
            <a:off x="304800" y="1066800"/>
            <a:ext cx="4038600" cy="730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r>
              <a:rPr lang="de-DE" altLang="en-US" sz="2100">
                <a:solidFill>
                  <a:srgbClr val="000000"/>
                </a:solidFill>
                <a:latin typeface="Times New Roman" panose="02020603050405020304" pitchFamily="18" charset="0"/>
              </a:rPr>
              <a:t>Each Activity has a start time and an estimated duration</a:t>
            </a:r>
          </a:p>
        </p:txBody>
      </p:sp>
      <p:sp>
        <p:nvSpPr>
          <p:cNvPr id="432139" name="Line 11"/>
          <p:cNvSpPr>
            <a:spLocks noChangeShapeType="1"/>
          </p:cNvSpPr>
          <p:nvPr/>
        </p:nvSpPr>
        <p:spPr bwMode="auto">
          <a:xfrm>
            <a:off x="1708150" y="3606800"/>
            <a:ext cx="5715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40" name="Line 12"/>
          <p:cNvSpPr>
            <a:spLocks noChangeShapeType="1"/>
          </p:cNvSpPr>
          <p:nvPr/>
        </p:nvSpPr>
        <p:spPr bwMode="auto">
          <a:xfrm>
            <a:off x="1727200" y="3606800"/>
            <a:ext cx="457200" cy="1054100"/>
          </a:xfrm>
          <a:prstGeom prst="line">
            <a:avLst/>
          </a:prstGeom>
          <a:noFill/>
          <a:ln w="25400">
            <a:solidFill>
              <a:srgbClr val="DD080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41" name="AutoShape 13"/>
          <p:cNvSpPr>
            <a:spLocks noChangeArrowheads="1"/>
          </p:cNvSpPr>
          <p:nvPr/>
        </p:nvSpPr>
        <p:spPr bwMode="auto">
          <a:xfrm>
            <a:off x="1460500" y="3403600"/>
            <a:ext cx="533400" cy="419100"/>
          </a:xfrm>
          <a:prstGeom prst="roundRect">
            <a:avLst>
              <a:gd name="adj" fmla="val 27935"/>
            </a:avLst>
          </a:prstGeom>
          <a:solidFill>
            <a:srgbClr val="DD0806"/>
          </a:solidFill>
          <a:ln>
            <a:noFill/>
          </a:ln>
          <a:effectLst/>
          <a:extLst>
            <a:ext uri="{91240B29-F687-4F45-9708-019B960494DF}">
              <a14:hiddenLine xmlns:a14="http://schemas.microsoft.com/office/drawing/2010/main" w="1270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42" name="AutoShape 14" descr="90%"/>
          <p:cNvSpPr>
            <a:spLocks noChangeArrowheads="1"/>
          </p:cNvSpPr>
          <p:nvPr/>
        </p:nvSpPr>
        <p:spPr bwMode="auto">
          <a:xfrm>
            <a:off x="1441450" y="3384550"/>
            <a:ext cx="520700" cy="406400"/>
          </a:xfrm>
          <a:prstGeom prst="roundRect">
            <a:avLst>
              <a:gd name="adj" fmla="val 27935"/>
            </a:avLst>
          </a:prstGeom>
          <a:pattFill prst="pct90">
            <a:fgClr>
              <a:srgbClr val="FFFFFF"/>
            </a:fgClr>
            <a:bgClr>
              <a:srgbClr val="DD0806"/>
            </a:bgClr>
          </a:pattFill>
          <a:ln w="12700">
            <a:solidFill>
              <a:srgbClr val="DD080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43" name="Rectangle 15" descr="90%"/>
          <p:cNvSpPr>
            <a:spLocks noChangeArrowheads="1"/>
          </p:cNvSpPr>
          <p:nvPr/>
        </p:nvSpPr>
        <p:spPr bwMode="auto">
          <a:xfrm>
            <a:off x="1511300" y="3454400"/>
            <a:ext cx="381000" cy="266700"/>
          </a:xfrm>
          <a:prstGeom prst="rect">
            <a:avLst/>
          </a:prstGeom>
          <a:pattFill prst="pct90">
            <a:fgClr>
              <a:srgbClr val="FFFFFF"/>
            </a:fgClr>
            <a:bgClr>
              <a:srgbClr val="DD0806"/>
            </a:bgClr>
          </a:patt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44" name="Rectangle 16"/>
          <p:cNvSpPr>
            <a:spLocks noChangeArrowheads="1"/>
          </p:cNvSpPr>
          <p:nvPr/>
        </p:nvSpPr>
        <p:spPr bwMode="auto">
          <a:xfrm>
            <a:off x="1433513" y="3433763"/>
            <a:ext cx="5492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DD0806"/>
                </a:solidFill>
                <a:latin typeface="Geneva" charset="0"/>
              </a:rPr>
              <a:t>START</a:t>
            </a:r>
          </a:p>
        </p:txBody>
      </p:sp>
      <p:sp>
        <p:nvSpPr>
          <p:cNvPr id="432145" name="Rectangle 17"/>
          <p:cNvSpPr>
            <a:spLocks noChangeArrowheads="1"/>
          </p:cNvSpPr>
          <p:nvPr/>
        </p:nvSpPr>
        <p:spPr bwMode="auto">
          <a:xfrm>
            <a:off x="1079500" y="3225800"/>
            <a:ext cx="495300" cy="127000"/>
          </a:xfrm>
          <a:prstGeom prst="rect">
            <a:avLst/>
          </a:prstGeom>
          <a:solidFill>
            <a:srgbClr val="FFFFFF"/>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46" name="Rectangle 18"/>
          <p:cNvSpPr>
            <a:spLocks noChangeArrowheads="1"/>
          </p:cNvSpPr>
          <p:nvPr/>
        </p:nvSpPr>
        <p:spPr bwMode="auto">
          <a:xfrm>
            <a:off x="841375" y="3205163"/>
            <a:ext cx="68580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u="sng">
                <a:solidFill>
                  <a:srgbClr val="000000"/>
                </a:solidFill>
                <a:latin typeface="Geneva" charset="0"/>
              </a:rPr>
              <a:t>8/27/94</a:t>
            </a:r>
          </a:p>
        </p:txBody>
      </p:sp>
      <p:sp>
        <p:nvSpPr>
          <p:cNvPr id="432147" name="Rectangle 19"/>
          <p:cNvSpPr>
            <a:spLocks noChangeArrowheads="1"/>
          </p:cNvSpPr>
          <p:nvPr/>
        </p:nvSpPr>
        <p:spPr bwMode="auto">
          <a:xfrm>
            <a:off x="1397000" y="3987800"/>
            <a:ext cx="76200" cy="114300"/>
          </a:xfrm>
          <a:prstGeom prst="rect">
            <a:avLst/>
          </a:prstGeom>
          <a:solidFill>
            <a:srgbClr val="FFFFFF"/>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48" name="Rectangle 20"/>
          <p:cNvSpPr>
            <a:spLocks noChangeArrowheads="1"/>
          </p:cNvSpPr>
          <p:nvPr/>
        </p:nvSpPr>
        <p:spPr bwMode="auto">
          <a:xfrm>
            <a:off x="1311275" y="3941763"/>
            <a:ext cx="2571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0</a:t>
            </a:r>
          </a:p>
        </p:txBody>
      </p:sp>
      <p:sp>
        <p:nvSpPr>
          <p:cNvPr id="432149" name="Rectangle 21"/>
          <p:cNvSpPr>
            <a:spLocks noChangeArrowheads="1"/>
          </p:cNvSpPr>
          <p:nvPr/>
        </p:nvSpPr>
        <p:spPr bwMode="auto">
          <a:xfrm>
            <a:off x="1397000" y="3848100"/>
            <a:ext cx="76200" cy="114300"/>
          </a:xfrm>
          <a:prstGeom prst="rect">
            <a:avLst/>
          </a:prstGeom>
          <a:solidFill>
            <a:srgbClr val="FFFFFF"/>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50" name="Rectangle 22"/>
          <p:cNvSpPr>
            <a:spLocks noChangeArrowheads="1"/>
          </p:cNvSpPr>
          <p:nvPr/>
        </p:nvSpPr>
        <p:spPr bwMode="auto">
          <a:xfrm>
            <a:off x="1304925" y="3802063"/>
            <a:ext cx="2571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0</a:t>
            </a:r>
          </a:p>
        </p:txBody>
      </p:sp>
      <p:sp>
        <p:nvSpPr>
          <p:cNvPr id="432151" name="Line 23"/>
          <p:cNvSpPr>
            <a:spLocks noChangeShapeType="1"/>
          </p:cNvSpPr>
          <p:nvPr/>
        </p:nvSpPr>
        <p:spPr bwMode="auto">
          <a:xfrm flipV="1">
            <a:off x="2197100" y="3581400"/>
            <a:ext cx="685800" cy="1104900"/>
          </a:xfrm>
          <a:prstGeom prst="line">
            <a:avLst/>
          </a:prstGeom>
          <a:noFill/>
          <a:ln w="25400">
            <a:solidFill>
              <a:srgbClr val="DD080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52" name="Rectangle 24"/>
          <p:cNvSpPr>
            <a:spLocks noChangeArrowheads="1"/>
          </p:cNvSpPr>
          <p:nvPr/>
        </p:nvSpPr>
        <p:spPr bwMode="auto">
          <a:xfrm>
            <a:off x="1841500" y="4508500"/>
            <a:ext cx="711200" cy="342900"/>
          </a:xfrm>
          <a:prstGeom prst="rect">
            <a:avLst/>
          </a:prstGeom>
          <a:solidFill>
            <a:srgbClr val="DD0806"/>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53" name="Rectangle 25"/>
          <p:cNvSpPr>
            <a:spLocks noChangeArrowheads="1"/>
          </p:cNvSpPr>
          <p:nvPr/>
        </p:nvSpPr>
        <p:spPr bwMode="auto">
          <a:xfrm>
            <a:off x="1822450" y="4489450"/>
            <a:ext cx="698500" cy="330200"/>
          </a:xfrm>
          <a:prstGeom prst="rect">
            <a:avLst/>
          </a:prstGeom>
          <a:solidFill>
            <a:srgbClr val="FFFFFF"/>
          </a:solidFill>
          <a:ln w="12700">
            <a:solidFill>
              <a:srgbClr val="DD080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54" name="Rectangle 26"/>
          <p:cNvSpPr>
            <a:spLocks noChangeArrowheads="1"/>
          </p:cNvSpPr>
          <p:nvPr/>
        </p:nvSpPr>
        <p:spPr bwMode="auto">
          <a:xfrm>
            <a:off x="1854200" y="4521200"/>
            <a:ext cx="635000" cy="2667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55" name="Rectangle 27"/>
          <p:cNvSpPr>
            <a:spLocks noChangeArrowheads="1"/>
          </p:cNvSpPr>
          <p:nvPr/>
        </p:nvSpPr>
        <p:spPr bwMode="auto">
          <a:xfrm>
            <a:off x="1865313" y="4487863"/>
            <a:ext cx="6635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DD0806"/>
                </a:solidFill>
                <a:latin typeface="Geneva" charset="0"/>
              </a:rPr>
              <a:t>Request </a:t>
            </a:r>
          </a:p>
        </p:txBody>
      </p:sp>
      <p:sp>
        <p:nvSpPr>
          <p:cNvPr id="432156" name="Rectangle 28"/>
          <p:cNvSpPr>
            <a:spLocks noChangeArrowheads="1"/>
          </p:cNvSpPr>
          <p:nvPr/>
        </p:nvSpPr>
        <p:spPr bwMode="auto">
          <a:xfrm>
            <a:off x="1878013" y="4627563"/>
            <a:ext cx="595312"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DD0806"/>
                </a:solidFill>
                <a:latin typeface="Geneva" charset="0"/>
              </a:rPr>
              <a:t>Permits</a:t>
            </a:r>
          </a:p>
        </p:txBody>
      </p:sp>
      <p:sp>
        <p:nvSpPr>
          <p:cNvPr id="432157" name="Rectangle 29"/>
          <p:cNvSpPr>
            <a:spLocks noChangeArrowheads="1"/>
          </p:cNvSpPr>
          <p:nvPr/>
        </p:nvSpPr>
        <p:spPr bwMode="auto">
          <a:xfrm>
            <a:off x="1562100" y="4318000"/>
            <a:ext cx="495300" cy="1270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58" name="Rectangle 30"/>
          <p:cNvSpPr>
            <a:spLocks noChangeArrowheads="1"/>
          </p:cNvSpPr>
          <p:nvPr/>
        </p:nvSpPr>
        <p:spPr bwMode="auto">
          <a:xfrm>
            <a:off x="1473200" y="4284663"/>
            <a:ext cx="68580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8/27/94</a:t>
            </a:r>
          </a:p>
        </p:txBody>
      </p:sp>
      <p:sp>
        <p:nvSpPr>
          <p:cNvPr id="432159" name="Rectangle 31"/>
          <p:cNvSpPr>
            <a:spLocks noChangeArrowheads="1"/>
          </p:cNvSpPr>
          <p:nvPr/>
        </p:nvSpPr>
        <p:spPr bwMode="auto">
          <a:xfrm>
            <a:off x="1752600" y="5016500"/>
            <a:ext cx="139700" cy="1270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60" name="Rectangle 32"/>
          <p:cNvSpPr>
            <a:spLocks noChangeArrowheads="1"/>
          </p:cNvSpPr>
          <p:nvPr/>
        </p:nvSpPr>
        <p:spPr bwMode="auto">
          <a:xfrm>
            <a:off x="1662113" y="4983163"/>
            <a:ext cx="3333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15</a:t>
            </a:r>
          </a:p>
        </p:txBody>
      </p:sp>
      <p:sp>
        <p:nvSpPr>
          <p:cNvPr id="432161" name="Rectangle 33"/>
          <p:cNvSpPr>
            <a:spLocks noChangeArrowheads="1"/>
          </p:cNvSpPr>
          <p:nvPr/>
        </p:nvSpPr>
        <p:spPr bwMode="auto">
          <a:xfrm>
            <a:off x="1790700" y="4876800"/>
            <a:ext cx="635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62" name="Rectangle 34"/>
          <p:cNvSpPr>
            <a:spLocks noChangeArrowheads="1"/>
          </p:cNvSpPr>
          <p:nvPr/>
        </p:nvSpPr>
        <p:spPr bwMode="auto">
          <a:xfrm>
            <a:off x="1693863" y="4843463"/>
            <a:ext cx="2571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0</a:t>
            </a:r>
          </a:p>
        </p:txBody>
      </p:sp>
      <p:sp>
        <p:nvSpPr>
          <p:cNvPr id="432163" name="Line 35"/>
          <p:cNvSpPr>
            <a:spLocks noChangeShapeType="1"/>
          </p:cNvSpPr>
          <p:nvPr/>
        </p:nvSpPr>
        <p:spPr bwMode="auto">
          <a:xfrm flipV="1">
            <a:off x="2292350" y="3587750"/>
            <a:ext cx="571500" cy="25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64" name="Rectangle 36"/>
          <p:cNvSpPr>
            <a:spLocks noChangeArrowheads="1"/>
          </p:cNvSpPr>
          <p:nvPr/>
        </p:nvSpPr>
        <p:spPr bwMode="auto">
          <a:xfrm>
            <a:off x="2051050" y="3397250"/>
            <a:ext cx="469900" cy="4064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65" name="Rectangle 37"/>
          <p:cNvSpPr>
            <a:spLocks noChangeArrowheads="1"/>
          </p:cNvSpPr>
          <p:nvPr/>
        </p:nvSpPr>
        <p:spPr bwMode="auto">
          <a:xfrm>
            <a:off x="2082800" y="3429000"/>
            <a:ext cx="406400" cy="3429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66" name="Rectangle 38"/>
          <p:cNvSpPr>
            <a:spLocks noChangeArrowheads="1"/>
          </p:cNvSpPr>
          <p:nvPr/>
        </p:nvSpPr>
        <p:spPr bwMode="auto">
          <a:xfrm>
            <a:off x="2005013" y="3408363"/>
            <a:ext cx="557212"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Survey</a:t>
            </a:r>
          </a:p>
        </p:txBody>
      </p:sp>
      <p:sp>
        <p:nvSpPr>
          <p:cNvPr id="432167" name="Rectangle 39"/>
          <p:cNvSpPr>
            <a:spLocks noChangeArrowheads="1"/>
          </p:cNvSpPr>
          <p:nvPr/>
        </p:nvSpPr>
        <p:spPr bwMode="auto">
          <a:xfrm>
            <a:off x="2136775" y="3548063"/>
            <a:ext cx="344488" cy="374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ing</a:t>
            </a:r>
          </a:p>
          <a:p>
            <a:endParaRPr lang="de-DE" altLang="en-US" sz="900" b="0">
              <a:solidFill>
                <a:srgbClr val="000000"/>
              </a:solidFill>
              <a:latin typeface="Geneva" charset="0"/>
            </a:endParaRPr>
          </a:p>
        </p:txBody>
      </p:sp>
      <p:sp>
        <p:nvSpPr>
          <p:cNvPr id="432168" name="Rectangle 40"/>
          <p:cNvSpPr>
            <a:spLocks noChangeArrowheads="1"/>
          </p:cNvSpPr>
          <p:nvPr/>
        </p:nvSpPr>
        <p:spPr bwMode="auto">
          <a:xfrm>
            <a:off x="1663700" y="3238500"/>
            <a:ext cx="508000" cy="1270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69" name="Rectangle 41"/>
          <p:cNvSpPr>
            <a:spLocks noChangeArrowheads="1"/>
          </p:cNvSpPr>
          <p:nvPr/>
        </p:nvSpPr>
        <p:spPr bwMode="auto">
          <a:xfrm>
            <a:off x="1568450" y="3205163"/>
            <a:ext cx="68580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8/27/94</a:t>
            </a:r>
          </a:p>
        </p:txBody>
      </p:sp>
      <p:sp>
        <p:nvSpPr>
          <p:cNvPr id="432170" name="Rectangle 42"/>
          <p:cNvSpPr>
            <a:spLocks noChangeArrowheads="1"/>
          </p:cNvSpPr>
          <p:nvPr/>
        </p:nvSpPr>
        <p:spPr bwMode="auto">
          <a:xfrm>
            <a:off x="2019300" y="4000500"/>
            <a:ext cx="635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71" name="Rectangle 43"/>
          <p:cNvSpPr>
            <a:spLocks noChangeArrowheads="1"/>
          </p:cNvSpPr>
          <p:nvPr/>
        </p:nvSpPr>
        <p:spPr bwMode="auto">
          <a:xfrm>
            <a:off x="1922463" y="3954463"/>
            <a:ext cx="2571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3</a:t>
            </a:r>
          </a:p>
        </p:txBody>
      </p:sp>
      <p:sp>
        <p:nvSpPr>
          <p:cNvPr id="432172" name="Rectangle 44"/>
          <p:cNvSpPr>
            <a:spLocks noChangeArrowheads="1"/>
          </p:cNvSpPr>
          <p:nvPr/>
        </p:nvSpPr>
        <p:spPr bwMode="auto">
          <a:xfrm>
            <a:off x="1981200" y="3848100"/>
            <a:ext cx="139700" cy="1270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73" name="Rectangle 45"/>
          <p:cNvSpPr>
            <a:spLocks noChangeArrowheads="1"/>
          </p:cNvSpPr>
          <p:nvPr/>
        </p:nvSpPr>
        <p:spPr bwMode="auto">
          <a:xfrm>
            <a:off x="1892300" y="3814763"/>
            <a:ext cx="3333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12</a:t>
            </a:r>
          </a:p>
        </p:txBody>
      </p:sp>
      <p:sp>
        <p:nvSpPr>
          <p:cNvPr id="432174" name="Line 46"/>
          <p:cNvSpPr>
            <a:spLocks noChangeShapeType="1"/>
          </p:cNvSpPr>
          <p:nvPr/>
        </p:nvSpPr>
        <p:spPr bwMode="auto">
          <a:xfrm flipV="1">
            <a:off x="2882900" y="3581400"/>
            <a:ext cx="609600" cy="12700"/>
          </a:xfrm>
          <a:prstGeom prst="line">
            <a:avLst/>
          </a:prstGeom>
          <a:noFill/>
          <a:ln w="25400">
            <a:solidFill>
              <a:srgbClr val="DD080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75" name="Rectangle 47"/>
          <p:cNvSpPr>
            <a:spLocks noChangeArrowheads="1"/>
          </p:cNvSpPr>
          <p:nvPr/>
        </p:nvSpPr>
        <p:spPr bwMode="auto">
          <a:xfrm>
            <a:off x="2654300" y="3390900"/>
            <a:ext cx="469900" cy="419100"/>
          </a:xfrm>
          <a:prstGeom prst="rect">
            <a:avLst/>
          </a:prstGeom>
          <a:solidFill>
            <a:srgbClr val="DD0806"/>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76" name="Rectangle 48"/>
          <p:cNvSpPr>
            <a:spLocks noChangeArrowheads="1"/>
          </p:cNvSpPr>
          <p:nvPr/>
        </p:nvSpPr>
        <p:spPr bwMode="auto">
          <a:xfrm>
            <a:off x="2635250" y="3384550"/>
            <a:ext cx="457200" cy="393700"/>
          </a:xfrm>
          <a:prstGeom prst="rect">
            <a:avLst/>
          </a:prstGeom>
          <a:solidFill>
            <a:srgbClr val="FFFFFF"/>
          </a:solidFill>
          <a:ln w="12700">
            <a:solidFill>
              <a:srgbClr val="DD080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77" name="Rectangle 49"/>
          <p:cNvSpPr>
            <a:spLocks noChangeArrowheads="1"/>
          </p:cNvSpPr>
          <p:nvPr/>
        </p:nvSpPr>
        <p:spPr bwMode="auto">
          <a:xfrm>
            <a:off x="2667000" y="3403600"/>
            <a:ext cx="393700" cy="3429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78" name="Rectangle 50"/>
          <p:cNvSpPr>
            <a:spLocks noChangeArrowheads="1"/>
          </p:cNvSpPr>
          <p:nvPr/>
        </p:nvSpPr>
        <p:spPr bwMode="auto">
          <a:xfrm>
            <a:off x="2589213" y="3382963"/>
            <a:ext cx="560387"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DD0806"/>
                </a:solidFill>
                <a:latin typeface="Geneva" charset="0"/>
              </a:rPr>
              <a:t>Excava</a:t>
            </a:r>
          </a:p>
        </p:txBody>
      </p:sp>
      <p:sp>
        <p:nvSpPr>
          <p:cNvPr id="432179" name="Rectangle 51"/>
          <p:cNvSpPr>
            <a:spLocks noChangeArrowheads="1"/>
          </p:cNvSpPr>
          <p:nvPr/>
        </p:nvSpPr>
        <p:spPr bwMode="auto">
          <a:xfrm>
            <a:off x="2682875" y="3522663"/>
            <a:ext cx="395288"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DD0806"/>
                </a:solidFill>
                <a:latin typeface="Geneva" charset="0"/>
              </a:rPr>
              <a:t>tion</a:t>
            </a:r>
          </a:p>
        </p:txBody>
      </p:sp>
      <p:sp>
        <p:nvSpPr>
          <p:cNvPr id="432180" name="Rectangle 52"/>
          <p:cNvSpPr>
            <a:spLocks noChangeArrowheads="1"/>
          </p:cNvSpPr>
          <p:nvPr/>
        </p:nvSpPr>
        <p:spPr bwMode="auto">
          <a:xfrm>
            <a:off x="2247900" y="3213100"/>
            <a:ext cx="495300" cy="1270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81" name="Rectangle 53"/>
          <p:cNvSpPr>
            <a:spLocks noChangeArrowheads="1"/>
          </p:cNvSpPr>
          <p:nvPr/>
        </p:nvSpPr>
        <p:spPr bwMode="auto">
          <a:xfrm>
            <a:off x="2151063" y="3179763"/>
            <a:ext cx="68580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9/17/94</a:t>
            </a:r>
          </a:p>
        </p:txBody>
      </p:sp>
      <p:sp>
        <p:nvSpPr>
          <p:cNvPr id="432182" name="Rectangle 54"/>
          <p:cNvSpPr>
            <a:spLocks noChangeArrowheads="1"/>
          </p:cNvSpPr>
          <p:nvPr/>
        </p:nvSpPr>
        <p:spPr bwMode="auto">
          <a:xfrm>
            <a:off x="2552700" y="3975100"/>
            <a:ext cx="1524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83" name="Rectangle 55"/>
          <p:cNvSpPr>
            <a:spLocks noChangeArrowheads="1"/>
          </p:cNvSpPr>
          <p:nvPr/>
        </p:nvSpPr>
        <p:spPr bwMode="auto">
          <a:xfrm>
            <a:off x="2466975" y="3929063"/>
            <a:ext cx="3333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10</a:t>
            </a:r>
          </a:p>
        </p:txBody>
      </p:sp>
      <p:sp>
        <p:nvSpPr>
          <p:cNvPr id="432184" name="Rectangle 56"/>
          <p:cNvSpPr>
            <a:spLocks noChangeArrowheads="1"/>
          </p:cNvSpPr>
          <p:nvPr/>
        </p:nvSpPr>
        <p:spPr bwMode="auto">
          <a:xfrm>
            <a:off x="2590800" y="3835400"/>
            <a:ext cx="762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85" name="Rectangle 57"/>
          <p:cNvSpPr>
            <a:spLocks noChangeArrowheads="1"/>
          </p:cNvSpPr>
          <p:nvPr/>
        </p:nvSpPr>
        <p:spPr bwMode="auto">
          <a:xfrm>
            <a:off x="2498725" y="3789363"/>
            <a:ext cx="2571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0</a:t>
            </a:r>
          </a:p>
        </p:txBody>
      </p:sp>
      <p:sp>
        <p:nvSpPr>
          <p:cNvPr id="432186" name="Rectangle 58"/>
          <p:cNvSpPr>
            <a:spLocks noChangeArrowheads="1"/>
          </p:cNvSpPr>
          <p:nvPr/>
        </p:nvSpPr>
        <p:spPr bwMode="auto">
          <a:xfrm>
            <a:off x="2717800" y="5829300"/>
            <a:ext cx="889000" cy="317500"/>
          </a:xfrm>
          <a:prstGeom prst="rect">
            <a:avLst/>
          </a:prstGeom>
          <a:solidFill>
            <a:srgbClr val="DD0806"/>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87" name="Rectangle 59"/>
          <p:cNvSpPr>
            <a:spLocks noChangeArrowheads="1"/>
          </p:cNvSpPr>
          <p:nvPr/>
        </p:nvSpPr>
        <p:spPr bwMode="auto">
          <a:xfrm>
            <a:off x="2698750" y="5810250"/>
            <a:ext cx="876300" cy="304800"/>
          </a:xfrm>
          <a:prstGeom prst="rect">
            <a:avLst/>
          </a:prstGeom>
          <a:solidFill>
            <a:srgbClr val="FFFFFF"/>
          </a:solidFill>
          <a:ln w="12700">
            <a:solidFill>
              <a:srgbClr val="DD080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88" name="Rectangle 60"/>
          <p:cNvSpPr>
            <a:spLocks noChangeArrowheads="1"/>
          </p:cNvSpPr>
          <p:nvPr/>
        </p:nvSpPr>
        <p:spPr bwMode="auto">
          <a:xfrm>
            <a:off x="2730500" y="5842000"/>
            <a:ext cx="812800" cy="2540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89" name="Rectangle 61"/>
          <p:cNvSpPr>
            <a:spLocks noChangeArrowheads="1"/>
          </p:cNvSpPr>
          <p:nvPr/>
        </p:nvSpPr>
        <p:spPr bwMode="auto">
          <a:xfrm>
            <a:off x="2873375" y="5808663"/>
            <a:ext cx="582613"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DD0806"/>
                </a:solidFill>
                <a:latin typeface="Geneva" charset="0"/>
              </a:rPr>
              <a:t>Legend</a:t>
            </a:r>
          </a:p>
        </p:txBody>
      </p:sp>
      <p:sp>
        <p:nvSpPr>
          <p:cNvPr id="432190" name="Rectangle 62"/>
          <p:cNvSpPr>
            <a:spLocks noChangeArrowheads="1"/>
          </p:cNvSpPr>
          <p:nvPr/>
        </p:nvSpPr>
        <p:spPr bwMode="auto">
          <a:xfrm>
            <a:off x="2438400" y="5651500"/>
            <a:ext cx="5080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91" name="Rectangle 63"/>
          <p:cNvSpPr>
            <a:spLocks noChangeArrowheads="1"/>
          </p:cNvSpPr>
          <p:nvPr/>
        </p:nvSpPr>
        <p:spPr bwMode="auto">
          <a:xfrm>
            <a:off x="2346325" y="5605463"/>
            <a:ext cx="68580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u="sng">
                <a:solidFill>
                  <a:srgbClr val="000000"/>
                </a:solidFill>
                <a:latin typeface="Geneva" charset="0"/>
              </a:rPr>
              <a:t>8/29/94</a:t>
            </a:r>
          </a:p>
        </p:txBody>
      </p:sp>
      <p:sp>
        <p:nvSpPr>
          <p:cNvPr id="432192" name="Rectangle 64"/>
          <p:cNvSpPr>
            <a:spLocks noChangeArrowheads="1"/>
          </p:cNvSpPr>
          <p:nvPr/>
        </p:nvSpPr>
        <p:spPr bwMode="auto">
          <a:xfrm>
            <a:off x="2654300" y="6324600"/>
            <a:ext cx="635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93" name="Rectangle 65"/>
          <p:cNvSpPr>
            <a:spLocks noChangeArrowheads="1"/>
          </p:cNvSpPr>
          <p:nvPr/>
        </p:nvSpPr>
        <p:spPr bwMode="auto">
          <a:xfrm>
            <a:off x="2654300" y="6172200"/>
            <a:ext cx="63500" cy="1270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94" name="Rectangle 66"/>
          <p:cNvSpPr>
            <a:spLocks noChangeArrowheads="1"/>
          </p:cNvSpPr>
          <p:nvPr/>
        </p:nvSpPr>
        <p:spPr bwMode="auto">
          <a:xfrm>
            <a:off x="2557463" y="6138863"/>
            <a:ext cx="2571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0</a:t>
            </a:r>
          </a:p>
        </p:txBody>
      </p:sp>
      <p:sp>
        <p:nvSpPr>
          <p:cNvPr id="432195" name="Line 67"/>
          <p:cNvSpPr>
            <a:spLocks noChangeShapeType="1"/>
          </p:cNvSpPr>
          <p:nvPr/>
        </p:nvSpPr>
        <p:spPr bwMode="auto">
          <a:xfrm>
            <a:off x="3505200" y="3581400"/>
            <a:ext cx="622300" cy="0"/>
          </a:xfrm>
          <a:prstGeom prst="line">
            <a:avLst/>
          </a:prstGeom>
          <a:noFill/>
          <a:ln w="25400">
            <a:solidFill>
              <a:srgbClr val="DD080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96" name="Rectangle 68"/>
          <p:cNvSpPr>
            <a:spLocks noChangeArrowheads="1"/>
          </p:cNvSpPr>
          <p:nvPr/>
        </p:nvSpPr>
        <p:spPr bwMode="auto">
          <a:xfrm>
            <a:off x="3213100" y="3403600"/>
            <a:ext cx="596900" cy="355600"/>
          </a:xfrm>
          <a:prstGeom prst="rect">
            <a:avLst/>
          </a:prstGeom>
          <a:solidFill>
            <a:srgbClr val="DD0806"/>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97" name="Rectangle 69"/>
          <p:cNvSpPr>
            <a:spLocks noChangeArrowheads="1"/>
          </p:cNvSpPr>
          <p:nvPr/>
        </p:nvSpPr>
        <p:spPr bwMode="auto">
          <a:xfrm>
            <a:off x="3206750" y="3384550"/>
            <a:ext cx="571500" cy="342900"/>
          </a:xfrm>
          <a:prstGeom prst="rect">
            <a:avLst/>
          </a:prstGeom>
          <a:solidFill>
            <a:srgbClr val="FFFFFF"/>
          </a:solidFill>
          <a:ln w="12700">
            <a:solidFill>
              <a:srgbClr val="DD080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98" name="Rectangle 70"/>
          <p:cNvSpPr>
            <a:spLocks noChangeArrowheads="1"/>
          </p:cNvSpPr>
          <p:nvPr/>
        </p:nvSpPr>
        <p:spPr bwMode="auto">
          <a:xfrm>
            <a:off x="3225800" y="3416300"/>
            <a:ext cx="520700" cy="2794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199" name="Rectangle 71"/>
          <p:cNvSpPr>
            <a:spLocks noChangeArrowheads="1"/>
          </p:cNvSpPr>
          <p:nvPr/>
        </p:nvSpPr>
        <p:spPr bwMode="auto">
          <a:xfrm>
            <a:off x="3287713" y="3395663"/>
            <a:ext cx="423862"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DD0806"/>
                </a:solidFill>
                <a:latin typeface="Geneva" charset="0"/>
              </a:rPr>
              <a:t>Buy </a:t>
            </a:r>
          </a:p>
        </p:txBody>
      </p:sp>
      <p:sp>
        <p:nvSpPr>
          <p:cNvPr id="432200" name="Rectangle 72"/>
          <p:cNvSpPr>
            <a:spLocks noChangeArrowheads="1"/>
          </p:cNvSpPr>
          <p:nvPr/>
        </p:nvSpPr>
        <p:spPr bwMode="auto">
          <a:xfrm>
            <a:off x="3171825" y="3535363"/>
            <a:ext cx="6127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DD0806"/>
                </a:solidFill>
                <a:latin typeface="Geneva" charset="0"/>
              </a:rPr>
              <a:t>Material</a:t>
            </a:r>
          </a:p>
        </p:txBody>
      </p:sp>
      <p:sp>
        <p:nvSpPr>
          <p:cNvPr id="432201" name="Rectangle 73"/>
          <p:cNvSpPr>
            <a:spLocks noChangeArrowheads="1"/>
          </p:cNvSpPr>
          <p:nvPr/>
        </p:nvSpPr>
        <p:spPr bwMode="auto">
          <a:xfrm>
            <a:off x="2870200" y="3225800"/>
            <a:ext cx="508000" cy="1270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02" name="Rectangle 74"/>
          <p:cNvSpPr>
            <a:spLocks noChangeArrowheads="1"/>
          </p:cNvSpPr>
          <p:nvPr/>
        </p:nvSpPr>
        <p:spPr bwMode="auto">
          <a:xfrm>
            <a:off x="2779713" y="3192463"/>
            <a:ext cx="68580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10/1/94</a:t>
            </a:r>
          </a:p>
        </p:txBody>
      </p:sp>
      <p:sp>
        <p:nvSpPr>
          <p:cNvPr id="432203" name="Rectangle 75"/>
          <p:cNvSpPr>
            <a:spLocks noChangeArrowheads="1"/>
          </p:cNvSpPr>
          <p:nvPr/>
        </p:nvSpPr>
        <p:spPr bwMode="auto">
          <a:xfrm>
            <a:off x="3124200" y="3924300"/>
            <a:ext cx="139700" cy="1270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04" name="Rectangle 76"/>
          <p:cNvSpPr>
            <a:spLocks noChangeArrowheads="1"/>
          </p:cNvSpPr>
          <p:nvPr/>
        </p:nvSpPr>
        <p:spPr bwMode="auto">
          <a:xfrm>
            <a:off x="3032125" y="3890963"/>
            <a:ext cx="3333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10</a:t>
            </a:r>
          </a:p>
        </p:txBody>
      </p:sp>
      <p:sp>
        <p:nvSpPr>
          <p:cNvPr id="432205" name="Rectangle 77"/>
          <p:cNvSpPr>
            <a:spLocks noChangeArrowheads="1"/>
          </p:cNvSpPr>
          <p:nvPr/>
        </p:nvSpPr>
        <p:spPr bwMode="auto">
          <a:xfrm>
            <a:off x="3162300" y="3784600"/>
            <a:ext cx="635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06" name="Rectangle 78"/>
          <p:cNvSpPr>
            <a:spLocks noChangeArrowheads="1"/>
          </p:cNvSpPr>
          <p:nvPr/>
        </p:nvSpPr>
        <p:spPr bwMode="auto">
          <a:xfrm>
            <a:off x="3076575" y="3738563"/>
            <a:ext cx="2571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0</a:t>
            </a:r>
          </a:p>
        </p:txBody>
      </p:sp>
      <p:sp>
        <p:nvSpPr>
          <p:cNvPr id="432207" name="Line 79"/>
          <p:cNvSpPr>
            <a:spLocks noChangeShapeType="1"/>
          </p:cNvSpPr>
          <p:nvPr/>
        </p:nvSpPr>
        <p:spPr bwMode="auto">
          <a:xfrm>
            <a:off x="4140200" y="3581400"/>
            <a:ext cx="673100" cy="0"/>
          </a:xfrm>
          <a:prstGeom prst="line">
            <a:avLst/>
          </a:prstGeom>
          <a:noFill/>
          <a:ln w="25400">
            <a:solidFill>
              <a:srgbClr val="DD080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08" name="Rectangle 80"/>
          <p:cNvSpPr>
            <a:spLocks noChangeArrowheads="1"/>
          </p:cNvSpPr>
          <p:nvPr/>
        </p:nvSpPr>
        <p:spPr bwMode="auto">
          <a:xfrm>
            <a:off x="3937000" y="3327400"/>
            <a:ext cx="431800" cy="520700"/>
          </a:xfrm>
          <a:prstGeom prst="rect">
            <a:avLst/>
          </a:prstGeom>
          <a:solidFill>
            <a:srgbClr val="DD0806"/>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09" name="Rectangle 81"/>
          <p:cNvSpPr>
            <a:spLocks noChangeArrowheads="1"/>
          </p:cNvSpPr>
          <p:nvPr/>
        </p:nvSpPr>
        <p:spPr bwMode="auto">
          <a:xfrm>
            <a:off x="3917950" y="3308350"/>
            <a:ext cx="431800" cy="520700"/>
          </a:xfrm>
          <a:prstGeom prst="rect">
            <a:avLst/>
          </a:prstGeom>
          <a:solidFill>
            <a:srgbClr val="FFFFFF"/>
          </a:solidFill>
          <a:ln w="12700">
            <a:solidFill>
              <a:srgbClr val="DD080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10" name="Rectangle 82"/>
          <p:cNvSpPr>
            <a:spLocks noChangeArrowheads="1"/>
          </p:cNvSpPr>
          <p:nvPr/>
        </p:nvSpPr>
        <p:spPr bwMode="auto">
          <a:xfrm>
            <a:off x="3949700" y="3340100"/>
            <a:ext cx="368300" cy="4572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11" name="Rectangle 83"/>
          <p:cNvSpPr>
            <a:spLocks noChangeArrowheads="1"/>
          </p:cNvSpPr>
          <p:nvPr/>
        </p:nvSpPr>
        <p:spPr bwMode="auto">
          <a:xfrm>
            <a:off x="3935413" y="3306763"/>
            <a:ext cx="414337"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DD0806"/>
                </a:solidFill>
                <a:latin typeface="Geneva" charset="0"/>
              </a:rPr>
              <a:t>Lay </a:t>
            </a:r>
          </a:p>
        </p:txBody>
      </p:sp>
      <p:sp>
        <p:nvSpPr>
          <p:cNvPr id="432212" name="Rectangle 84"/>
          <p:cNvSpPr>
            <a:spLocks noChangeArrowheads="1"/>
          </p:cNvSpPr>
          <p:nvPr/>
        </p:nvSpPr>
        <p:spPr bwMode="auto">
          <a:xfrm>
            <a:off x="3871913" y="3459163"/>
            <a:ext cx="579437"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DD0806"/>
                </a:solidFill>
                <a:latin typeface="Geneva" charset="0"/>
              </a:rPr>
              <a:t>Founda</a:t>
            </a:r>
          </a:p>
        </p:txBody>
      </p:sp>
      <p:sp>
        <p:nvSpPr>
          <p:cNvPr id="432213" name="Rectangle 85"/>
          <p:cNvSpPr>
            <a:spLocks noChangeArrowheads="1"/>
          </p:cNvSpPr>
          <p:nvPr/>
        </p:nvSpPr>
        <p:spPr bwMode="auto">
          <a:xfrm>
            <a:off x="3941763" y="3598863"/>
            <a:ext cx="395287" cy="374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DD0806"/>
                </a:solidFill>
                <a:latin typeface="Geneva" charset="0"/>
              </a:rPr>
              <a:t>tion</a:t>
            </a:r>
          </a:p>
          <a:p>
            <a:endParaRPr lang="de-DE" altLang="en-US" sz="900" b="0">
              <a:solidFill>
                <a:srgbClr val="DD0806"/>
              </a:solidFill>
              <a:latin typeface="Geneva" charset="0"/>
            </a:endParaRPr>
          </a:p>
        </p:txBody>
      </p:sp>
      <p:sp>
        <p:nvSpPr>
          <p:cNvPr id="432214" name="Rectangle 86"/>
          <p:cNvSpPr>
            <a:spLocks noChangeArrowheads="1"/>
          </p:cNvSpPr>
          <p:nvPr/>
        </p:nvSpPr>
        <p:spPr bwMode="auto">
          <a:xfrm>
            <a:off x="4044950" y="3738563"/>
            <a:ext cx="180975" cy="374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de-DE" altLang="en-US" sz="900" b="0">
              <a:solidFill>
                <a:srgbClr val="DD0806"/>
              </a:solidFill>
              <a:latin typeface="Geneva" charset="0"/>
            </a:endParaRPr>
          </a:p>
          <a:p>
            <a:endParaRPr lang="de-DE" altLang="en-US" sz="900" b="0">
              <a:solidFill>
                <a:srgbClr val="DD0806"/>
              </a:solidFill>
              <a:latin typeface="Geneva" charset="0"/>
            </a:endParaRPr>
          </a:p>
        </p:txBody>
      </p:sp>
      <p:sp>
        <p:nvSpPr>
          <p:cNvPr id="432215" name="Rectangle 87"/>
          <p:cNvSpPr>
            <a:spLocks noChangeArrowheads="1"/>
          </p:cNvSpPr>
          <p:nvPr/>
        </p:nvSpPr>
        <p:spPr bwMode="auto">
          <a:xfrm>
            <a:off x="3429000" y="3149600"/>
            <a:ext cx="5842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16" name="Rectangle 88"/>
          <p:cNvSpPr>
            <a:spLocks noChangeArrowheads="1"/>
          </p:cNvSpPr>
          <p:nvPr/>
        </p:nvSpPr>
        <p:spPr bwMode="auto">
          <a:xfrm>
            <a:off x="3333750" y="3103563"/>
            <a:ext cx="76200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10/15/94</a:t>
            </a:r>
          </a:p>
        </p:txBody>
      </p:sp>
      <p:sp>
        <p:nvSpPr>
          <p:cNvPr id="432217" name="Rectangle 89"/>
          <p:cNvSpPr>
            <a:spLocks noChangeArrowheads="1"/>
          </p:cNvSpPr>
          <p:nvPr/>
        </p:nvSpPr>
        <p:spPr bwMode="auto">
          <a:xfrm>
            <a:off x="3848100" y="4025900"/>
            <a:ext cx="1397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18" name="Rectangle 90"/>
          <p:cNvSpPr>
            <a:spLocks noChangeArrowheads="1"/>
          </p:cNvSpPr>
          <p:nvPr/>
        </p:nvSpPr>
        <p:spPr bwMode="auto">
          <a:xfrm>
            <a:off x="3759200" y="3979863"/>
            <a:ext cx="3333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15</a:t>
            </a:r>
          </a:p>
        </p:txBody>
      </p:sp>
      <p:sp>
        <p:nvSpPr>
          <p:cNvPr id="432219" name="Rectangle 91"/>
          <p:cNvSpPr>
            <a:spLocks noChangeArrowheads="1"/>
          </p:cNvSpPr>
          <p:nvPr/>
        </p:nvSpPr>
        <p:spPr bwMode="auto">
          <a:xfrm>
            <a:off x="3886200" y="3873500"/>
            <a:ext cx="63500" cy="1270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20" name="Rectangle 92"/>
          <p:cNvSpPr>
            <a:spLocks noChangeArrowheads="1"/>
          </p:cNvSpPr>
          <p:nvPr/>
        </p:nvSpPr>
        <p:spPr bwMode="auto">
          <a:xfrm>
            <a:off x="3789363" y="3840163"/>
            <a:ext cx="2571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0</a:t>
            </a:r>
          </a:p>
        </p:txBody>
      </p:sp>
      <p:sp>
        <p:nvSpPr>
          <p:cNvPr id="432221" name="Line 93"/>
          <p:cNvSpPr>
            <a:spLocks noChangeShapeType="1"/>
          </p:cNvSpPr>
          <p:nvPr/>
        </p:nvSpPr>
        <p:spPr bwMode="auto">
          <a:xfrm>
            <a:off x="4826000" y="3575050"/>
            <a:ext cx="63500" cy="22225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22" name="Line 94"/>
          <p:cNvSpPr>
            <a:spLocks noChangeShapeType="1"/>
          </p:cNvSpPr>
          <p:nvPr/>
        </p:nvSpPr>
        <p:spPr bwMode="auto">
          <a:xfrm flipV="1">
            <a:off x="4838700" y="1422400"/>
            <a:ext cx="228600" cy="2159000"/>
          </a:xfrm>
          <a:prstGeom prst="line">
            <a:avLst/>
          </a:prstGeom>
          <a:noFill/>
          <a:ln w="25400">
            <a:solidFill>
              <a:srgbClr val="DD080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23" name="Rectangle 95"/>
          <p:cNvSpPr>
            <a:spLocks noChangeArrowheads="1"/>
          </p:cNvSpPr>
          <p:nvPr/>
        </p:nvSpPr>
        <p:spPr bwMode="auto">
          <a:xfrm>
            <a:off x="4559300" y="3352800"/>
            <a:ext cx="533400" cy="482600"/>
          </a:xfrm>
          <a:prstGeom prst="rect">
            <a:avLst/>
          </a:prstGeom>
          <a:solidFill>
            <a:srgbClr val="DD0806"/>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24" name="Rectangle 96"/>
          <p:cNvSpPr>
            <a:spLocks noChangeArrowheads="1"/>
          </p:cNvSpPr>
          <p:nvPr/>
        </p:nvSpPr>
        <p:spPr bwMode="auto">
          <a:xfrm>
            <a:off x="4540250" y="3333750"/>
            <a:ext cx="520700" cy="469900"/>
          </a:xfrm>
          <a:prstGeom prst="rect">
            <a:avLst/>
          </a:prstGeom>
          <a:solidFill>
            <a:srgbClr val="FFFFFF"/>
          </a:solidFill>
          <a:ln w="12700">
            <a:solidFill>
              <a:srgbClr val="DD080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25" name="Rectangle 97"/>
          <p:cNvSpPr>
            <a:spLocks noChangeArrowheads="1"/>
          </p:cNvSpPr>
          <p:nvPr/>
        </p:nvSpPr>
        <p:spPr bwMode="auto">
          <a:xfrm>
            <a:off x="4572000" y="3365500"/>
            <a:ext cx="469900" cy="4064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26" name="Rectangle 98"/>
          <p:cNvSpPr>
            <a:spLocks noChangeArrowheads="1"/>
          </p:cNvSpPr>
          <p:nvPr/>
        </p:nvSpPr>
        <p:spPr bwMode="auto">
          <a:xfrm>
            <a:off x="4570413" y="3332163"/>
            <a:ext cx="481012"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DD0806"/>
                </a:solidFill>
                <a:latin typeface="Geneva" charset="0"/>
              </a:rPr>
              <a:t>Build </a:t>
            </a:r>
          </a:p>
        </p:txBody>
      </p:sp>
      <p:sp>
        <p:nvSpPr>
          <p:cNvPr id="432227" name="Rectangle 99"/>
          <p:cNvSpPr>
            <a:spLocks noChangeArrowheads="1"/>
          </p:cNvSpPr>
          <p:nvPr/>
        </p:nvSpPr>
        <p:spPr bwMode="auto">
          <a:xfrm>
            <a:off x="4502150" y="3471863"/>
            <a:ext cx="639763"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DD0806"/>
                </a:solidFill>
                <a:latin typeface="Geneva" charset="0"/>
              </a:rPr>
              <a:t>Outside </a:t>
            </a:r>
          </a:p>
        </p:txBody>
      </p:sp>
      <p:sp>
        <p:nvSpPr>
          <p:cNvPr id="432228" name="Rectangle 100"/>
          <p:cNvSpPr>
            <a:spLocks noChangeArrowheads="1"/>
          </p:cNvSpPr>
          <p:nvPr/>
        </p:nvSpPr>
        <p:spPr bwMode="auto">
          <a:xfrm>
            <a:off x="4606925" y="3624263"/>
            <a:ext cx="40640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DD0806"/>
                </a:solidFill>
                <a:latin typeface="Geneva" charset="0"/>
              </a:rPr>
              <a:t>Wall</a:t>
            </a:r>
          </a:p>
        </p:txBody>
      </p:sp>
      <p:sp>
        <p:nvSpPr>
          <p:cNvPr id="432229" name="Rectangle 101"/>
          <p:cNvSpPr>
            <a:spLocks noChangeArrowheads="1"/>
          </p:cNvSpPr>
          <p:nvPr/>
        </p:nvSpPr>
        <p:spPr bwMode="auto">
          <a:xfrm>
            <a:off x="4178300" y="3162300"/>
            <a:ext cx="508000" cy="1270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30" name="Rectangle 102"/>
          <p:cNvSpPr>
            <a:spLocks noChangeArrowheads="1"/>
          </p:cNvSpPr>
          <p:nvPr/>
        </p:nvSpPr>
        <p:spPr bwMode="auto">
          <a:xfrm>
            <a:off x="4086225" y="3128963"/>
            <a:ext cx="68580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11/5/94</a:t>
            </a:r>
          </a:p>
        </p:txBody>
      </p:sp>
      <p:sp>
        <p:nvSpPr>
          <p:cNvPr id="432231" name="Rectangle 103"/>
          <p:cNvSpPr>
            <a:spLocks noChangeArrowheads="1"/>
          </p:cNvSpPr>
          <p:nvPr/>
        </p:nvSpPr>
        <p:spPr bwMode="auto">
          <a:xfrm>
            <a:off x="4457700" y="4000500"/>
            <a:ext cx="1397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32" name="Rectangle 104"/>
          <p:cNvSpPr>
            <a:spLocks noChangeArrowheads="1"/>
          </p:cNvSpPr>
          <p:nvPr/>
        </p:nvSpPr>
        <p:spPr bwMode="auto">
          <a:xfrm>
            <a:off x="4365625" y="3954463"/>
            <a:ext cx="3333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20</a:t>
            </a:r>
          </a:p>
        </p:txBody>
      </p:sp>
      <p:sp>
        <p:nvSpPr>
          <p:cNvPr id="432233" name="Rectangle 105"/>
          <p:cNvSpPr>
            <a:spLocks noChangeArrowheads="1"/>
          </p:cNvSpPr>
          <p:nvPr/>
        </p:nvSpPr>
        <p:spPr bwMode="auto">
          <a:xfrm>
            <a:off x="4495800" y="3848100"/>
            <a:ext cx="76200" cy="1270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34" name="Rectangle 106"/>
          <p:cNvSpPr>
            <a:spLocks noChangeArrowheads="1"/>
          </p:cNvSpPr>
          <p:nvPr/>
        </p:nvSpPr>
        <p:spPr bwMode="auto">
          <a:xfrm>
            <a:off x="4406900" y="3814763"/>
            <a:ext cx="2571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0</a:t>
            </a:r>
          </a:p>
        </p:txBody>
      </p:sp>
      <p:sp>
        <p:nvSpPr>
          <p:cNvPr id="432235" name="Line 107"/>
          <p:cNvSpPr>
            <a:spLocks noChangeShapeType="1"/>
          </p:cNvSpPr>
          <p:nvPr/>
        </p:nvSpPr>
        <p:spPr bwMode="auto">
          <a:xfrm>
            <a:off x="4895850" y="5810250"/>
            <a:ext cx="73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36" name="Rectangle 108"/>
          <p:cNvSpPr>
            <a:spLocks noChangeArrowheads="1"/>
          </p:cNvSpPr>
          <p:nvPr/>
        </p:nvSpPr>
        <p:spPr bwMode="auto">
          <a:xfrm>
            <a:off x="4565650" y="5543550"/>
            <a:ext cx="660400" cy="5207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37" name="Rectangle 109"/>
          <p:cNvSpPr>
            <a:spLocks noChangeArrowheads="1"/>
          </p:cNvSpPr>
          <p:nvPr/>
        </p:nvSpPr>
        <p:spPr bwMode="auto">
          <a:xfrm>
            <a:off x="4597400" y="5575300"/>
            <a:ext cx="596900" cy="4572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38" name="Rectangle 110"/>
          <p:cNvSpPr>
            <a:spLocks noChangeArrowheads="1"/>
          </p:cNvSpPr>
          <p:nvPr/>
        </p:nvSpPr>
        <p:spPr bwMode="auto">
          <a:xfrm>
            <a:off x="4621213" y="5541963"/>
            <a:ext cx="53975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Install </a:t>
            </a:r>
          </a:p>
        </p:txBody>
      </p:sp>
      <p:sp>
        <p:nvSpPr>
          <p:cNvPr id="432239" name="Rectangle 111"/>
          <p:cNvSpPr>
            <a:spLocks noChangeArrowheads="1"/>
          </p:cNvSpPr>
          <p:nvPr/>
        </p:nvSpPr>
        <p:spPr bwMode="auto">
          <a:xfrm>
            <a:off x="4562475" y="5694363"/>
            <a:ext cx="646113"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Exterior </a:t>
            </a:r>
          </a:p>
        </p:txBody>
      </p:sp>
      <p:sp>
        <p:nvSpPr>
          <p:cNvPr id="432240" name="Rectangle 112"/>
          <p:cNvSpPr>
            <a:spLocks noChangeArrowheads="1"/>
          </p:cNvSpPr>
          <p:nvPr/>
        </p:nvSpPr>
        <p:spPr bwMode="auto">
          <a:xfrm>
            <a:off x="4575175" y="5834063"/>
            <a:ext cx="6762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Plumbing</a:t>
            </a:r>
          </a:p>
        </p:txBody>
      </p:sp>
      <p:sp>
        <p:nvSpPr>
          <p:cNvPr id="432241" name="Rectangle 113"/>
          <p:cNvSpPr>
            <a:spLocks noChangeArrowheads="1"/>
          </p:cNvSpPr>
          <p:nvPr/>
        </p:nvSpPr>
        <p:spPr bwMode="auto">
          <a:xfrm>
            <a:off x="4267200" y="5384800"/>
            <a:ext cx="5080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42" name="Rectangle 114"/>
          <p:cNvSpPr>
            <a:spLocks noChangeArrowheads="1"/>
          </p:cNvSpPr>
          <p:nvPr/>
        </p:nvSpPr>
        <p:spPr bwMode="auto">
          <a:xfrm>
            <a:off x="4181475" y="5338763"/>
            <a:ext cx="68580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12/3/94</a:t>
            </a:r>
          </a:p>
        </p:txBody>
      </p:sp>
      <p:sp>
        <p:nvSpPr>
          <p:cNvPr id="432243" name="Rectangle 115"/>
          <p:cNvSpPr>
            <a:spLocks noChangeArrowheads="1"/>
          </p:cNvSpPr>
          <p:nvPr/>
        </p:nvSpPr>
        <p:spPr bwMode="auto">
          <a:xfrm>
            <a:off x="4483100" y="6261100"/>
            <a:ext cx="1397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44" name="Rectangle 116"/>
          <p:cNvSpPr>
            <a:spLocks noChangeArrowheads="1"/>
          </p:cNvSpPr>
          <p:nvPr/>
        </p:nvSpPr>
        <p:spPr bwMode="auto">
          <a:xfrm>
            <a:off x="4394200" y="6215063"/>
            <a:ext cx="3333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10</a:t>
            </a:r>
          </a:p>
        </p:txBody>
      </p:sp>
      <p:sp>
        <p:nvSpPr>
          <p:cNvPr id="432245" name="Rectangle 117"/>
          <p:cNvSpPr>
            <a:spLocks noChangeArrowheads="1"/>
          </p:cNvSpPr>
          <p:nvPr/>
        </p:nvSpPr>
        <p:spPr bwMode="auto">
          <a:xfrm>
            <a:off x="4483100" y="6121400"/>
            <a:ext cx="1397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46" name="Rectangle 118"/>
          <p:cNvSpPr>
            <a:spLocks noChangeArrowheads="1"/>
          </p:cNvSpPr>
          <p:nvPr/>
        </p:nvSpPr>
        <p:spPr bwMode="auto">
          <a:xfrm>
            <a:off x="4386263" y="6075363"/>
            <a:ext cx="3333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12</a:t>
            </a:r>
          </a:p>
        </p:txBody>
      </p:sp>
      <p:sp>
        <p:nvSpPr>
          <p:cNvPr id="432247" name="Line 119"/>
          <p:cNvSpPr>
            <a:spLocks noChangeShapeType="1"/>
          </p:cNvSpPr>
          <p:nvPr/>
        </p:nvSpPr>
        <p:spPr bwMode="auto">
          <a:xfrm>
            <a:off x="5080000" y="1435100"/>
            <a:ext cx="749300" cy="0"/>
          </a:xfrm>
          <a:prstGeom prst="line">
            <a:avLst/>
          </a:prstGeom>
          <a:noFill/>
          <a:ln w="25400">
            <a:solidFill>
              <a:srgbClr val="DD080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48" name="Rectangle 120"/>
          <p:cNvSpPr>
            <a:spLocks noChangeArrowheads="1"/>
          </p:cNvSpPr>
          <p:nvPr/>
        </p:nvSpPr>
        <p:spPr bwMode="auto">
          <a:xfrm>
            <a:off x="4749800" y="1181100"/>
            <a:ext cx="673100" cy="533400"/>
          </a:xfrm>
          <a:prstGeom prst="rect">
            <a:avLst/>
          </a:prstGeom>
          <a:solidFill>
            <a:srgbClr val="DD0806"/>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49" name="Rectangle 121"/>
          <p:cNvSpPr>
            <a:spLocks noChangeArrowheads="1"/>
          </p:cNvSpPr>
          <p:nvPr/>
        </p:nvSpPr>
        <p:spPr bwMode="auto">
          <a:xfrm>
            <a:off x="4730750" y="1162050"/>
            <a:ext cx="660400" cy="520700"/>
          </a:xfrm>
          <a:prstGeom prst="rect">
            <a:avLst/>
          </a:prstGeom>
          <a:solidFill>
            <a:srgbClr val="FFFFFF"/>
          </a:solidFill>
          <a:ln w="12700">
            <a:solidFill>
              <a:srgbClr val="DD080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50" name="Rectangle 122"/>
          <p:cNvSpPr>
            <a:spLocks noChangeArrowheads="1"/>
          </p:cNvSpPr>
          <p:nvPr/>
        </p:nvSpPr>
        <p:spPr bwMode="auto">
          <a:xfrm>
            <a:off x="4762500" y="1193800"/>
            <a:ext cx="596900" cy="4572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51" name="Rectangle 123"/>
          <p:cNvSpPr>
            <a:spLocks noChangeArrowheads="1"/>
          </p:cNvSpPr>
          <p:nvPr/>
        </p:nvSpPr>
        <p:spPr bwMode="auto">
          <a:xfrm>
            <a:off x="4786313" y="1173163"/>
            <a:ext cx="53975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DD0806"/>
                </a:solidFill>
                <a:latin typeface="Geneva" charset="0"/>
              </a:rPr>
              <a:t>Install </a:t>
            </a:r>
          </a:p>
        </p:txBody>
      </p:sp>
      <p:sp>
        <p:nvSpPr>
          <p:cNvPr id="432252" name="Rectangle 124"/>
          <p:cNvSpPr>
            <a:spLocks noChangeArrowheads="1"/>
          </p:cNvSpPr>
          <p:nvPr/>
        </p:nvSpPr>
        <p:spPr bwMode="auto">
          <a:xfrm>
            <a:off x="4752975" y="1312863"/>
            <a:ext cx="614363"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DD0806"/>
                </a:solidFill>
                <a:latin typeface="Geneva" charset="0"/>
              </a:rPr>
              <a:t>Interior </a:t>
            </a:r>
          </a:p>
        </p:txBody>
      </p:sp>
      <p:sp>
        <p:nvSpPr>
          <p:cNvPr id="432253" name="Rectangle 125"/>
          <p:cNvSpPr>
            <a:spLocks noChangeArrowheads="1"/>
          </p:cNvSpPr>
          <p:nvPr/>
        </p:nvSpPr>
        <p:spPr bwMode="auto">
          <a:xfrm>
            <a:off x="4752975" y="1452563"/>
            <a:ext cx="6762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DD0806"/>
                </a:solidFill>
                <a:latin typeface="Geneva" charset="0"/>
              </a:rPr>
              <a:t>Plumbing</a:t>
            </a:r>
          </a:p>
        </p:txBody>
      </p:sp>
      <p:sp>
        <p:nvSpPr>
          <p:cNvPr id="432254" name="Rectangle 126"/>
          <p:cNvSpPr>
            <a:spLocks noChangeArrowheads="1"/>
          </p:cNvSpPr>
          <p:nvPr/>
        </p:nvSpPr>
        <p:spPr bwMode="auto">
          <a:xfrm>
            <a:off x="4432300" y="1003300"/>
            <a:ext cx="5080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55" name="Rectangle 127"/>
          <p:cNvSpPr>
            <a:spLocks noChangeArrowheads="1"/>
          </p:cNvSpPr>
          <p:nvPr/>
        </p:nvSpPr>
        <p:spPr bwMode="auto">
          <a:xfrm>
            <a:off x="4346575" y="957263"/>
            <a:ext cx="68580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12/3/94</a:t>
            </a:r>
          </a:p>
        </p:txBody>
      </p:sp>
      <p:sp>
        <p:nvSpPr>
          <p:cNvPr id="432256" name="Rectangle 128"/>
          <p:cNvSpPr>
            <a:spLocks noChangeArrowheads="1"/>
          </p:cNvSpPr>
          <p:nvPr/>
        </p:nvSpPr>
        <p:spPr bwMode="auto">
          <a:xfrm>
            <a:off x="4648200" y="1879600"/>
            <a:ext cx="1524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57" name="Rectangle 129"/>
          <p:cNvSpPr>
            <a:spLocks noChangeArrowheads="1"/>
          </p:cNvSpPr>
          <p:nvPr/>
        </p:nvSpPr>
        <p:spPr bwMode="auto">
          <a:xfrm>
            <a:off x="4562475" y="1846263"/>
            <a:ext cx="3333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12</a:t>
            </a:r>
          </a:p>
        </p:txBody>
      </p:sp>
      <p:sp>
        <p:nvSpPr>
          <p:cNvPr id="432258" name="Rectangle 130"/>
          <p:cNvSpPr>
            <a:spLocks noChangeArrowheads="1"/>
          </p:cNvSpPr>
          <p:nvPr/>
        </p:nvSpPr>
        <p:spPr bwMode="auto">
          <a:xfrm>
            <a:off x="4686300" y="1739900"/>
            <a:ext cx="762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59" name="Rectangle 131"/>
          <p:cNvSpPr>
            <a:spLocks noChangeArrowheads="1"/>
          </p:cNvSpPr>
          <p:nvPr/>
        </p:nvSpPr>
        <p:spPr bwMode="auto">
          <a:xfrm>
            <a:off x="4591050" y="1693863"/>
            <a:ext cx="2571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0</a:t>
            </a:r>
          </a:p>
        </p:txBody>
      </p:sp>
      <p:sp>
        <p:nvSpPr>
          <p:cNvPr id="432260" name="Line 132"/>
          <p:cNvSpPr>
            <a:spLocks noChangeShapeType="1"/>
          </p:cNvSpPr>
          <p:nvPr/>
        </p:nvSpPr>
        <p:spPr bwMode="auto">
          <a:xfrm flipV="1">
            <a:off x="5645150" y="5772150"/>
            <a:ext cx="736600" cy="381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61" name="Rectangle 133"/>
          <p:cNvSpPr>
            <a:spLocks noChangeArrowheads="1"/>
          </p:cNvSpPr>
          <p:nvPr/>
        </p:nvSpPr>
        <p:spPr bwMode="auto">
          <a:xfrm>
            <a:off x="5327650" y="5530850"/>
            <a:ext cx="622300" cy="5334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62" name="Rectangle 134"/>
          <p:cNvSpPr>
            <a:spLocks noChangeArrowheads="1"/>
          </p:cNvSpPr>
          <p:nvPr/>
        </p:nvSpPr>
        <p:spPr bwMode="auto">
          <a:xfrm>
            <a:off x="5359400" y="5562600"/>
            <a:ext cx="558800" cy="4699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63" name="Rectangle 135"/>
          <p:cNvSpPr>
            <a:spLocks noChangeArrowheads="1"/>
          </p:cNvSpPr>
          <p:nvPr/>
        </p:nvSpPr>
        <p:spPr bwMode="auto">
          <a:xfrm>
            <a:off x="5370513" y="5529263"/>
            <a:ext cx="53975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Install </a:t>
            </a:r>
          </a:p>
        </p:txBody>
      </p:sp>
      <p:sp>
        <p:nvSpPr>
          <p:cNvPr id="432264" name="Rectangle 136"/>
          <p:cNvSpPr>
            <a:spLocks noChangeArrowheads="1"/>
          </p:cNvSpPr>
          <p:nvPr/>
        </p:nvSpPr>
        <p:spPr bwMode="auto">
          <a:xfrm>
            <a:off x="5311775" y="5681663"/>
            <a:ext cx="646113"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Exterior </a:t>
            </a:r>
          </a:p>
        </p:txBody>
      </p:sp>
      <p:sp>
        <p:nvSpPr>
          <p:cNvPr id="432265" name="Rectangle 137"/>
          <p:cNvSpPr>
            <a:spLocks noChangeArrowheads="1"/>
          </p:cNvSpPr>
          <p:nvPr/>
        </p:nvSpPr>
        <p:spPr bwMode="auto">
          <a:xfrm>
            <a:off x="5299075" y="5821363"/>
            <a:ext cx="674688"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Electrical</a:t>
            </a:r>
          </a:p>
        </p:txBody>
      </p:sp>
      <p:sp>
        <p:nvSpPr>
          <p:cNvPr id="432266" name="Rectangle 138"/>
          <p:cNvSpPr>
            <a:spLocks noChangeArrowheads="1"/>
          </p:cNvSpPr>
          <p:nvPr/>
        </p:nvSpPr>
        <p:spPr bwMode="auto">
          <a:xfrm>
            <a:off x="4940300" y="5372100"/>
            <a:ext cx="5842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67" name="Rectangle 139"/>
          <p:cNvSpPr>
            <a:spLocks noChangeArrowheads="1"/>
          </p:cNvSpPr>
          <p:nvPr/>
        </p:nvSpPr>
        <p:spPr bwMode="auto">
          <a:xfrm>
            <a:off x="4851400" y="5326063"/>
            <a:ext cx="76200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12/17/94</a:t>
            </a:r>
          </a:p>
        </p:txBody>
      </p:sp>
      <p:sp>
        <p:nvSpPr>
          <p:cNvPr id="432268" name="Rectangle 140"/>
          <p:cNvSpPr>
            <a:spLocks noChangeArrowheads="1"/>
          </p:cNvSpPr>
          <p:nvPr/>
        </p:nvSpPr>
        <p:spPr bwMode="auto">
          <a:xfrm>
            <a:off x="5257800" y="6261100"/>
            <a:ext cx="1397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69" name="Rectangle 141"/>
          <p:cNvSpPr>
            <a:spLocks noChangeArrowheads="1"/>
          </p:cNvSpPr>
          <p:nvPr/>
        </p:nvSpPr>
        <p:spPr bwMode="auto">
          <a:xfrm>
            <a:off x="5162550" y="6215063"/>
            <a:ext cx="3333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10</a:t>
            </a:r>
          </a:p>
        </p:txBody>
      </p:sp>
      <p:sp>
        <p:nvSpPr>
          <p:cNvPr id="432270" name="Rectangle 142"/>
          <p:cNvSpPr>
            <a:spLocks noChangeArrowheads="1"/>
          </p:cNvSpPr>
          <p:nvPr/>
        </p:nvSpPr>
        <p:spPr bwMode="auto">
          <a:xfrm>
            <a:off x="5257800" y="6121400"/>
            <a:ext cx="1397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71" name="Rectangle 143"/>
          <p:cNvSpPr>
            <a:spLocks noChangeArrowheads="1"/>
          </p:cNvSpPr>
          <p:nvPr/>
        </p:nvSpPr>
        <p:spPr bwMode="auto">
          <a:xfrm>
            <a:off x="5167313" y="6075363"/>
            <a:ext cx="3333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12</a:t>
            </a:r>
          </a:p>
        </p:txBody>
      </p:sp>
      <p:sp>
        <p:nvSpPr>
          <p:cNvPr id="432272" name="Line 144"/>
          <p:cNvSpPr>
            <a:spLocks noChangeShapeType="1"/>
          </p:cNvSpPr>
          <p:nvPr/>
        </p:nvSpPr>
        <p:spPr bwMode="auto">
          <a:xfrm>
            <a:off x="5842000" y="1435100"/>
            <a:ext cx="774700" cy="12700"/>
          </a:xfrm>
          <a:prstGeom prst="line">
            <a:avLst/>
          </a:prstGeom>
          <a:noFill/>
          <a:ln w="25400">
            <a:solidFill>
              <a:srgbClr val="DD080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73" name="Rectangle 145"/>
          <p:cNvSpPr>
            <a:spLocks noChangeArrowheads="1"/>
          </p:cNvSpPr>
          <p:nvPr/>
        </p:nvSpPr>
        <p:spPr bwMode="auto">
          <a:xfrm>
            <a:off x="5524500" y="1181100"/>
            <a:ext cx="673100" cy="533400"/>
          </a:xfrm>
          <a:prstGeom prst="rect">
            <a:avLst/>
          </a:prstGeom>
          <a:solidFill>
            <a:srgbClr val="DD0806"/>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74" name="Rectangle 146"/>
          <p:cNvSpPr>
            <a:spLocks noChangeArrowheads="1"/>
          </p:cNvSpPr>
          <p:nvPr/>
        </p:nvSpPr>
        <p:spPr bwMode="auto">
          <a:xfrm>
            <a:off x="5505450" y="1162050"/>
            <a:ext cx="660400" cy="520700"/>
          </a:xfrm>
          <a:prstGeom prst="rect">
            <a:avLst/>
          </a:prstGeom>
          <a:solidFill>
            <a:srgbClr val="FFFFFF"/>
          </a:solidFill>
          <a:ln w="12700">
            <a:solidFill>
              <a:srgbClr val="DD080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75" name="Rectangle 147"/>
          <p:cNvSpPr>
            <a:spLocks noChangeArrowheads="1"/>
          </p:cNvSpPr>
          <p:nvPr/>
        </p:nvSpPr>
        <p:spPr bwMode="auto">
          <a:xfrm>
            <a:off x="5537200" y="1193800"/>
            <a:ext cx="596900" cy="4572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76" name="Rectangle 148"/>
          <p:cNvSpPr>
            <a:spLocks noChangeArrowheads="1"/>
          </p:cNvSpPr>
          <p:nvPr/>
        </p:nvSpPr>
        <p:spPr bwMode="auto">
          <a:xfrm>
            <a:off x="5561013" y="1173163"/>
            <a:ext cx="53975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DD0806"/>
                </a:solidFill>
                <a:latin typeface="Geneva" charset="0"/>
              </a:rPr>
              <a:t>Install </a:t>
            </a:r>
          </a:p>
        </p:txBody>
      </p:sp>
      <p:sp>
        <p:nvSpPr>
          <p:cNvPr id="432277" name="Rectangle 149"/>
          <p:cNvSpPr>
            <a:spLocks noChangeArrowheads="1"/>
          </p:cNvSpPr>
          <p:nvPr/>
        </p:nvSpPr>
        <p:spPr bwMode="auto">
          <a:xfrm>
            <a:off x="5527675" y="1312863"/>
            <a:ext cx="614363"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DD0806"/>
                </a:solidFill>
                <a:latin typeface="Geneva" charset="0"/>
              </a:rPr>
              <a:t>Interior </a:t>
            </a:r>
          </a:p>
        </p:txBody>
      </p:sp>
      <p:sp>
        <p:nvSpPr>
          <p:cNvPr id="432278" name="Rectangle 150"/>
          <p:cNvSpPr>
            <a:spLocks noChangeArrowheads="1"/>
          </p:cNvSpPr>
          <p:nvPr/>
        </p:nvSpPr>
        <p:spPr bwMode="auto">
          <a:xfrm>
            <a:off x="5489575" y="1452563"/>
            <a:ext cx="674688"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DD0806"/>
                </a:solidFill>
                <a:latin typeface="Geneva" charset="0"/>
              </a:rPr>
              <a:t>Electrical</a:t>
            </a:r>
          </a:p>
        </p:txBody>
      </p:sp>
      <p:sp>
        <p:nvSpPr>
          <p:cNvPr id="432279" name="Rectangle 151"/>
          <p:cNvSpPr>
            <a:spLocks noChangeArrowheads="1"/>
          </p:cNvSpPr>
          <p:nvPr/>
        </p:nvSpPr>
        <p:spPr bwMode="auto">
          <a:xfrm>
            <a:off x="5130800" y="1003300"/>
            <a:ext cx="5842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80" name="Rectangle 152"/>
          <p:cNvSpPr>
            <a:spLocks noChangeArrowheads="1"/>
          </p:cNvSpPr>
          <p:nvPr/>
        </p:nvSpPr>
        <p:spPr bwMode="auto">
          <a:xfrm>
            <a:off x="5045075" y="957263"/>
            <a:ext cx="76200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12/21/94</a:t>
            </a:r>
          </a:p>
        </p:txBody>
      </p:sp>
      <p:sp>
        <p:nvSpPr>
          <p:cNvPr id="432281" name="Rectangle 153"/>
          <p:cNvSpPr>
            <a:spLocks noChangeArrowheads="1"/>
          </p:cNvSpPr>
          <p:nvPr/>
        </p:nvSpPr>
        <p:spPr bwMode="auto">
          <a:xfrm>
            <a:off x="5422900" y="1879600"/>
            <a:ext cx="1397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82" name="Rectangle 154"/>
          <p:cNvSpPr>
            <a:spLocks noChangeArrowheads="1"/>
          </p:cNvSpPr>
          <p:nvPr/>
        </p:nvSpPr>
        <p:spPr bwMode="auto">
          <a:xfrm>
            <a:off x="5330825" y="1846263"/>
            <a:ext cx="3333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15</a:t>
            </a:r>
          </a:p>
        </p:txBody>
      </p:sp>
      <p:sp>
        <p:nvSpPr>
          <p:cNvPr id="432283" name="Rectangle 155"/>
          <p:cNvSpPr>
            <a:spLocks noChangeArrowheads="1"/>
          </p:cNvSpPr>
          <p:nvPr/>
        </p:nvSpPr>
        <p:spPr bwMode="auto">
          <a:xfrm>
            <a:off x="5461000" y="1739900"/>
            <a:ext cx="635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84" name="Rectangle 156"/>
          <p:cNvSpPr>
            <a:spLocks noChangeArrowheads="1"/>
          </p:cNvSpPr>
          <p:nvPr/>
        </p:nvSpPr>
        <p:spPr bwMode="auto">
          <a:xfrm>
            <a:off x="5375275" y="1693863"/>
            <a:ext cx="2571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0</a:t>
            </a:r>
          </a:p>
        </p:txBody>
      </p:sp>
      <p:sp>
        <p:nvSpPr>
          <p:cNvPr id="432285" name="Line 157"/>
          <p:cNvSpPr>
            <a:spLocks noChangeShapeType="1"/>
          </p:cNvSpPr>
          <p:nvPr/>
        </p:nvSpPr>
        <p:spPr bwMode="auto">
          <a:xfrm flipV="1">
            <a:off x="6400800" y="4826000"/>
            <a:ext cx="368300" cy="9398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86" name="Rectangle 158"/>
          <p:cNvSpPr>
            <a:spLocks noChangeArrowheads="1"/>
          </p:cNvSpPr>
          <p:nvPr/>
        </p:nvSpPr>
        <p:spPr bwMode="auto">
          <a:xfrm>
            <a:off x="6076950" y="5505450"/>
            <a:ext cx="609600" cy="5080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87" name="Rectangle 159"/>
          <p:cNvSpPr>
            <a:spLocks noChangeArrowheads="1"/>
          </p:cNvSpPr>
          <p:nvPr/>
        </p:nvSpPr>
        <p:spPr bwMode="auto">
          <a:xfrm>
            <a:off x="6108700" y="5537200"/>
            <a:ext cx="558800" cy="4445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88" name="Rectangle 160"/>
          <p:cNvSpPr>
            <a:spLocks noChangeArrowheads="1"/>
          </p:cNvSpPr>
          <p:nvPr/>
        </p:nvSpPr>
        <p:spPr bwMode="auto">
          <a:xfrm>
            <a:off x="6119813" y="5516563"/>
            <a:ext cx="53975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Install </a:t>
            </a:r>
          </a:p>
        </p:txBody>
      </p:sp>
      <p:sp>
        <p:nvSpPr>
          <p:cNvPr id="432289" name="Rectangle 161"/>
          <p:cNvSpPr>
            <a:spLocks noChangeArrowheads="1"/>
          </p:cNvSpPr>
          <p:nvPr/>
        </p:nvSpPr>
        <p:spPr bwMode="auto">
          <a:xfrm>
            <a:off x="6061075" y="5656263"/>
            <a:ext cx="646113"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Exterior </a:t>
            </a:r>
          </a:p>
        </p:txBody>
      </p:sp>
      <p:sp>
        <p:nvSpPr>
          <p:cNvPr id="432290" name="Rectangle 162"/>
          <p:cNvSpPr>
            <a:spLocks noChangeArrowheads="1"/>
          </p:cNvSpPr>
          <p:nvPr/>
        </p:nvSpPr>
        <p:spPr bwMode="auto">
          <a:xfrm>
            <a:off x="6149975" y="5795963"/>
            <a:ext cx="509588"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Siding</a:t>
            </a:r>
          </a:p>
        </p:txBody>
      </p:sp>
      <p:sp>
        <p:nvSpPr>
          <p:cNvPr id="432291" name="Rectangle 163"/>
          <p:cNvSpPr>
            <a:spLocks noChangeArrowheads="1"/>
          </p:cNvSpPr>
          <p:nvPr/>
        </p:nvSpPr>
        <p:spPr bwMode="auto">
          <a:xfrm>
            <a:off x="5689600" y="5346700"/>
            <a:ext cx="5715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92" name="Rectangle 164"/>
          <p:cNvSpPr>
            <a:spLocks noChangeArrowheads="1"/>
          </p:cNvSpPr>
          <p:nvPr/>
        </p:nvSpPr>
        <p:spPr bwMode="auto">
          <a:xfrm>
            <a:off x="5597525" y="5300663"/>
            <a:ext cx="76200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12/31/94</a:t>
            </a:r>
          </a:p>
        </p:txBody>
      </p:sp>
      <p:sp>
        <p:nvSpPr>
          <p:cNvPr id="432293" name="Rectangle 165"/>
          <p:cNvSpPr>
            <a:spLocks noChangeArrowheads="1"/>
          </p:cNvSpPr>
          <p:nvPr/>
        </p:nvSpPr>
        <p:spPr bwMode="auto">
          <a:xfrm>
            <a:off x="6032500" y="6210300"/>
            <a:ext cx="76200" cy="1270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94" name="Rectangle 166"/>
          <p:cNvSpPr>
            <a:spLocks noChangeArrowheads="1"/>
          </p:cNvSpPr>
          <p:nvPr/>
        </p:nvSpPr>
        <p:spPr bwMode="auto">
          <a:xfrm>
            <a:off x="5935663" y="6176963"/>
            <a:ext cx="2571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8</a:t>
            </a:r>
          </a:p>
        </p:txBody>
      </p:sp>
      <p:sp>
        <p:nvSpPr>
          <p:cNvPr id="432295" name="Rectangle 167"/>
          <p:cNvSpPr>
            <a:spLocks noChangeArrowheads="1"/>
          </p:cNvSpPr>
          <p:nvPr/>
        </p:nvSpPr>
        <p:spPr bwMode="auto">
          <a:xfrm>
            <a:off x="6007100" y="6070600"/>
            <a:ext cx="1397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96" name="Rectangle 168"/>
          <p:cNvSpPr>
            <a:spLocks noChangeArrowheads="1"/>
          </p:cNvSpPr>
          <p:nvPr/>
        </p:nvSpPr>
        <p:spPr bwMode="auto">
          <a:xfrm>
            <a:off x="5918200" y="6024563"/>
            <a:ext cx="3333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12</a:t>
            </a:r>
          </a:p>
        </p:txBody>
      </p:sp>
      <p:sp>
        <p:nvSpPr>
          <p:cNvPr id="432297" name="Line 169"/>
          <p:cNvSpPr>
            <a:spLocks noChangeShapeType="1"/>
          </p:cNvSpPr>
          <p:nvPr/>
        </p:nvSpPr>
        <p:spPr bwMode="auto">
          <a:xfrm>
            <a:off x="6629400" y="1447800"/>
            <a:ext cx="762000" cy="635000"/>
          </a:xfrm>
          <a:prstGeom prst="line">
            <a:avLst/>
          </a:prstGeom>
          <a:noFill/>
          <a:ln w="25400">
            <a:solidFill>
              <a:srgbClr val="DD080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98" name="Line 170"/>
          <p:cNvSpPr>
            <a:spLocks noChangeShapeType="1"/>
          </p:cNvSpPr>
          <p:nvPr/>
        </p:nvSpPr>
        <p:spPr bwMode="auto">
          <a:xfrm>
            <a:off x="6642100" y="1447800"/>
            <a:ext cx="533400" cy="1511300"/>
          </a:xfrm>
          <a:prstGeom prst="line">
            <a:avLst/>
          </a:prstGeom>
          <a:noFill/>
          <a:ln w="25400">
            <a:solidFill>
              <a:srgbClr val="DD080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299" name="Rectangle 171"/>
          <p:cNvSpPr>
            <a:spLocks noChangeArrowheads="1"/>
          </p:cNvSpPr>
          <p:nvPr/>
        </p:nvSpPr>
        <p:spPr bwMode="auto">
          <a:xfrm>
            <a:off x="6324600" y="1181100"/>
            <a:ext cx="622300" cy="546100"/>
          </a:xfrm>
          <a:prstGeom prst="rect">
            <a:avLst/>
          </a:prstGeom>
          <a:solidFill>
            <a:srgbClr val="DD0806"/>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00" name="Rectangle 172"/>
          <p:cNvSpPr>
            <a:spLocks noChangeArrowheads="1"/>
          </p:cNvSpPr>
          <p:nvPr/>
        </p:nvSpPr>
        <p:spPr bwMode="auto">
          <a:xfrm>
            <a:off x="6305550" y="1162050"/>
            <a:ext cx="622300" cy="533400"/>
          </a:xfrm>
          <a:prstGeom prst="rect">
            <a:avLst/>
          </a:prstGeom>
          <a:solidFill>
            <a:srgbClr val="FFFFFF"/>
          </a:solidFill>
          <a:ln w="12700">
            <a:solidFill>
              <a:srgbClr val="DD080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01" name="Rectangle 173"/>
          <p:cNvSpPr>
            <a:spLocks noChangeArrowheads="1"/>
          </p:cNvSpPr>
          <p:nvPr/>
        </p:nvSpPr>
        <p:spPr bwMode="auto">
          <a:xfrm>
            <a:off x="6337300" y="1193800"/>
            <a:ext cx="558800" cy="4699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02" name="Rectangle 174"/>
          <p:cNvSpPr>
            <a:spLocks noChangeArrowheads="1"/>
          </p:cNvSpPr>
          <p:nvPr/>
        </p:nvSpPr>
        <p:spPr bwMode="auto">
          <a:xfrm>
            <a:off x="6348413" y="1173163"/>
            <a:ext cx="53975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DD0806"/>
                </a:solidFill>
                <a:latin typeface="Geneva" charset="0"/>
              </a:rPr>
              <a:t>Install </a:t>
            </a:r>
          </a:p>
        </p:txBody>
      </p:sp>
      <p:sp>
        <p:nvSpPr>
          <p:cNvPr id="432303" name="Rectangle 175"/>
          <p:cNvSpPr>
            <a:spLocks noChangeArrowheads="1"/>
          </p:cNvSpPr>
          <p:nvPr/>
        </p:nvSpPr>
        <p:spPr bwMode="auto">
          <a:xfrm>
            <a:off x="6276975" y="1312863"/>
            <a:ext cx="722313"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DD0806"/>
                </a:solidFill>
                <a:latin typeface="Geneva" charset="0"/>
              </a:rPr>
              <a:t>Wallboard</a:t>
            </a:r>
          </a:p>
        </p:txBody>
      </p:sp>
      <p:sp>
        <p:nvSpPr>
          <p:cNvPr id="432304" name="Rectangle 176"/>
          <p:cNvSpPr>
            <a:spLocks noChangeArrowheads="1"/>
          </p:cNvSpPr>
          <p:nvPr/>
        </p:nvSpPr>
        <p:spPr bwMode="auto">
          <a:xfrm>
            <a:off x="5994400" y="1003300"/>
            <a:ext cx="4953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05" name="Rectangle 177"/>
          <p:cNvSpPr>
            <a:spLocks noChangeArrowheads="1"/>
          </p:cNvSpPr>
          <p:nvPr/>
        </p:nvSpPr>
        <p:spPr bwMode="auto">
          <a:xfrm>
            <a:off x="5905500" y="957263"/>
            <a:ext cx="68580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1/11/95</a:t>
            </a:r>
          </a:p>
        </p:txBody>
      </p:sp>
      <p:sp>
        <p:nvSpPr>
          <p:cNvPr id="432306" name="Rectangle 178"/>
          <p:cNvSpPr>
            <a:spLocks noChangeArrowheads="1"/>
          </p:cNvSpPr>
          <p:nvPr/>
        </p:nvSpPr>
        <p:spPr bwMode="auto">
          <a:xfrm>
            <a:off x="6261100" y="1892300"/>
            <a:ext cx="762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07" name="Rectangle 179"/>
          <p:cNvSpPr>
            <a:spLocks noChangeArrowheads="1"/>
          </p:cNvSpPr>
          <p:nvPr/>
        </p:nvSpPr>
        <p:spPr bwMode="auto">
          <a:xfrm>
            <a:off x="6170613" y="1858963"/>
            <a:ext cx="2571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9</a:t>
            </a:r>
          </a:p>
        </p:txBody>
      </p:sp>
      <p:sp>
        <p:nvSpPr>
          <p:cNvPr id="432308" name="Rectangle 180"/>
          <p:cNvSpPr>
            <a:spLocks noChangeArrowheads="1"/>
          </p:cNvSpPr>
          <p:nvPr/>
        </p:nvSpPr>
        <p:spPr bwMode="auto">
          <a:xfrm>
            <a:off x="6261100" y="1752600"/>
            <a:ext cx="762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09" name="Rectangle 181"/>
          <p:cNvSpPr>
            <a:spLocks noChangeArrowheads="1"/>
          </p:cNvSpPr>
          <p:nvPr/>
        </p:nvSpPr>
        <p:spPr bwMode="auto">
          <a:xfrm>
            <a:off x="6169025" y="1706563"/>
            <a:ext cx="2571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0</a:t>
            </a:r>
          </a:p>
        </p:txBody>
      </p:sp>
      <p:sp>
        <p:nvSpPr>
          <p:cNvPr id="432310" name="Line 182"/>
          <p:cNvSpPr>
            <a:spLocks noChangeShapeType="1"/>
          </p:cNvSpPr>
          <p:nvPr/>
        </p:nvSpPr>
        <p:spPr bwMode="auto">
          <a:xfrm flipV="1">
            <a:off x="6775450" y="4152900"/>
            <a:ext cx="1117600" cy="6858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11" name="Line 183"/>
          <p:cNvSpPr>
            <a:spLocks noChangeShapeType="1"/>
          </p:cNvSpPr>
          <p:nvPr/>
        </p:nvSpPr>
        <p:spPr bwMode="auto">
          <a:xfrm flipV="1">
            <a:off x="6781800" y="3810000"/>
            <a:ext cx="63500" cy="10160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12" name="Rectangle 184"/>
          <p:cNvSpPr>
            <a:spLocks noChangeArrowheads="1"/>
          </p:cNvSpPr>
          <p:nvPr/>
        </p:nvSpPr>
        <p:spPr bwMode="auto">
          <a:xfrm>
            <a:off x="6483350" y="4654550"/>
            <a:ext cx="571500" cy="3302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13" name="Rectangle 185"/>
          <p:cNvSpPr>
            <a:spLocks noChangeArrowheads="1"/>
          </p:cNvSpPr>
          <p:nvPr/>
        </p:nvSpPr>
        <p:spPr bwMode="auto">
          <a:xfrm>
            <a:off x="6502400" y="4686300"/>
            <a:ext cx="520700" cy="2794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14" name="Rectangle 186"/>
          <p:cNvSpPr>
            <a:spLocks noChangeArrowheads="1"/>
          </p:cNvSpPr>
          <p:nvPr/>
        </p:nvSpPr>
        <p:spPr bwMode="auto">
          <a:xfrm>
            <a:off x="6526213" y="4652963"/>
            <a:ext cx="493712"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Paint </a:t>
            </a:r>
          </a:p>
        </p:txBody>
      </p:sp>
      <p:sp>
        <p:nvSpPr>
          <p:cNvPr id="432315" name="Rectangle 187"/>
          <p:cNvSpPr>
            <a:spLocks noChangeArrowheads="1"/>
          </p:cNvSpPr>
          <p:nvPr/>
        </p:nvSpPr>
        <p:spPr bwMode="auto">
          <a:xfrm>
            <a:off x="6445250" y="4805363"/>
            <a:ext cx="608013"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Exterior</a:t>
            </a:r>
          </a:p>
        </p:txBody>
      </p:sp>
      <p:sp>
        <p:nvSpPr>
          <p:cNvPr id="432316" name="Rectangle 188"/>
          <p:cNvSpPr>
            <a:spLocks noChangeArrowheads="1"/>
          </p:cNvSpPr>
          <p:nvPr/>
        </p:nvSpPr>
        <p:spPr bwMode="auto">
          <a:xfrm>
            <a:off x="6146800" y="4495800"/>
            <a:ext cx="5080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17" name="Rectangle 189"/>
          <p:cNvSpPr>
            <a:spLocks noChangeArrowheads="1"/>
          </p:cNvSpPr>
          <p:nvPr/>
        </p:nvSpPr>
        <p:spPr bwMode="auto">
          <a:xfrm>
            <a:off x="6054725" y="4449763"/>
            <a:ext cx="68580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1/12/95</a:t>
            </a:r>
          </a:p>
        </p:txBody>
      </p:sp>
      <p:sp>
        <p:nvSpPr>
          <p:cNvPr id="432318" name="Rectangle 190"/>
          <p:cNvSpPr>
            <a:spLocks noChangeArrowheads="1"/>
          </p:cNvSpPr>
          <p:nvPr/>
        </p:nvSpPr>
        <p:spPr bwMode="auto">
          <a:xfrm>
            <a:off x="6438900" y="5194300"/>
            <a:ext cx="635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19" name="Rectangle 191"/>
          <p:cNvSpPr>
            <a:spLocks noChangeArrowheads="1"/>
          </p:cNvSpPr>
          <p:nvPr/>
        </p:nvSpPr>
        <p:spPr bwMode="auto">
          <a:xfrm>
            <a:off x="6342063" y="5148263"/>
            <a:ext cx="2571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5</a:t>
            </a:r>
          </a:p>
        </p:txBody>
      </p:sp>
      <p:sp>
        <p:nvSpPr>
          <p:cNvPr id="432320" name="Rectangle 192"/>
          <p:cNvSpPr>
            <a:spLocks noChangeArrowheads="1"/>
          </p:cNvSpPr>
          <p:nvPr/>
        </p:nvSpPr>
        <p:spPr bwMode="auto">
          <a:xfrm>
            <a:off x="6400800" y="5041900"/>
            <a:ext cx="139700" cy="1270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21" name="Rectangle 193"/>
          <p:cNvSpPr>
            <a:spLocks noChangeArrowheads="1"/>
          </p:cNvSpPr>
          <p:nvPr/>
        </p:nvSpPr>
        <p:spPr bwMode="auto">
          <a:xfrm>
            <a:off x="6315075" y="5008563"/>
            <a:ext cx="3333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12</a:t>
            </a:r>
          </a:p>
        </p:txBody>
      </p:sp>
      <p:sp>
        <p:nvSpPr>
          <p:cNvPr id="432322" name="Line 194"/>
          <p:cNvSpPr>
            <a:spLocks noChangeShapeType="1"/>
          </p:cNvSpPr>
          <p:nvPr/>
        </p:nvSpPr>
        <p:spPr bwMode="auto">
          <a:xfrm flipV="1">
            <a:off x="6851650" y="3575050"/>
            <a:ext cx="1574800" cy="2413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23" name="Rectangle 195"/>
          <p:cNvSpPr>
            <a:spLocks noChangeArrowheads="1"/>
          </p:cNvSpPr>
          <p:nvPr/>
        </p:nvSpPr>
        <p:spPr bwMode="auto">
          <a:xfrm>
            <a:off x="6546850" y="3625850"/>
            <a:ext cx="584200" cy="3429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24" name="Rectangle 196"/>
          <p:cNvSpPr>
            <a:spLocks noChangeArrowheads="1"/>
          </p:cNvSpPr>
          <p:nvPr/>
        </p:nvSpPr>
        <p:spPr bwMode="auto">
          <a:xfrm>
            <a:off x="6578600" y="3657600"/>
            <a:ext cx="520700" cy="2794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25" name="Rectangle 197"/>
          <p:cNvSpPr>
            <a:spLocks noChangeArrowheads="1"/>
          </p:cNvSpPr>
          <p:nvPr/>
        </p:nvSpPr>
        <p:spPr bwMode="auto">
          <a:xfrm>
            <a:off x="6577013" y="3636963"/>
            <a:ext cx="53975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Install </a:t>
            </a:r>
          </a:p>
        </p:txBody>
      </p:sp>
      <p:sp>
        <p:nvSpPr>
          <p:cNvPr id="432326" name="Rectangle 198"/>
          <p:cNvSpPr>
            <a:spLocks noChangeArrowheads="1"/>
          </p:cNvSpPr>
          <p:nvPr/>
        </p:nvSpPr>
        <p:spPr bwMode="auto">
          <a:xfrm>
            <a:off x="6569075" y="3776663"/>
            <a:ext cx="598488"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Roofing</a:t>
            </a:r>
          </a:p>
        </p:txBody>
      </p:sp>
      <p:sp>
        <p:nvSpPr>
          <p:cNvPr id="432327" name="Rectangle 199"/>
          <p:cNvSpPr>
            <a:spLocks noChangeArrowheads="1"/>
          </p:cNvSpPr>
          <p:nvPr/>
        </p:nvSpPr>
        <p:spPr bwMode="auto">
          <a:xfrm>
            <a:off x="6223000" y="3467100"/>
            <a:ext cx="495300" cy="1270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28" name="Rectangle 200"/>
          <p:cNvSpPr>
            <a:spLocks noChangeArrowheads="1"/>
          </p:cNvSpPr>
          <p:nvPr/>
        </p:nvSpPr>
        <p:spPr bwMode="auto">
          <a:xfrm>
            <a:off x="6130925" y="3433763"/>
            <a:ext cx="68580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1/19/95</a:t>
            </a:r>
          </a:p>
        </p:txBody>
      </p:sp>
      <p:sp>
        <p:nvSpPr>
          <p:cNvPr id="432329" name="Rectangle 201"/>
          <p:cNvSpPr>
            <a:spLocks noChangeArrowheads="1"/>
          </p:cNvSpPr>
          <p:nvPr/>
        </p:nvSpPr>
        <p:spPr bwMode="auto">
          <a:xfrm>
            <a:off x="6502400" y="4165600"/>
            <a:ext cx="76200" cy="1270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30" name="Rectangle 202"/>
          <p:cNvSpPr>
            <a:spLocks noChangeArrowheads="1"/>
          </p:cNvSpPr>
          <p:nvPr/>
        </p:nvSpPr>
        <p:spPr bwMode="auto">
          <a:xfrm>
            <a:off x="6405563" y="4132263"/>
            <a:ext cx="2571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9</a:t>
            </a:r>
          </a:p>
        </p:txBody>
      </p:sp>
      <p:sp>
        <p:nvSpPr>
          <p:cNvPr id="432331" name="Rectangle 203"/>
          <p:cNvSpPr>
            <a:spLocks noChangeArrowheads="1"/>
          </p:cNvSpPr>
          <p:nvPr/>
        </p:nvSpPr>
        <p:spPr bwMode="auto">
          <a:xfrm>
            <a:off x="6477000" y="4025900"/>
            <a:ext cx="1397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32" name="Rectangle 204"/>
          <p:cNvSpPr>
            <a:spLocks noChangeArrowheads="1"/>
          </p:cNvSpPr>
          <p:nvPr/>
        </p:nvSpPr>
        <p:spPr bwMode="auto">
          <a:xfrm>
            <a:off x="6391275" y="3979863"/>
            <a:ext cx="3333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12</a:t>
            </a:r>
          </a:p>
        </p:txBody>
      </p:sp>
      <p:sp>
        <p:nvSpPr>
          <p:cNvPr id="432333" name="Line 205"/>
          <p:cNvSpPr>
            <a:spLocks noChangeShapeType="1"/>
          </p:cNvSpPr>
          <p:nvPr/>
        </p:nvSpPr>
        <p:spPr bwMode="auto">
          <a:xfrm>
            <a:off x="7188200" y="2984500"/>
            <a:ext cx="1244600" cy="584200"/>
          </a:xfrm>
          <a:prstGeom prst="line">
            <a:avLst/>
          </a:prstGeom>
          <a:noFill/>
          <a:ln w="25400">
            <a:solidFill>
              <a:srgbClr val="DD080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34" name="Rectangle 206"/>
          <p:cNvSpPr>
            <a:spLocks noChangeArrowheads="1"/>
          </p:cNvSpPr>
          <p:nvPr/>
        </p:nvSpPr>
        <p:spPr bwMode="auto">
          <a:xfrm>
            <a:off x="6896100" y="2743200"/>
            <a:ext cx="584200" cy="469900"/>
          </a:xfrm>
          <a:prstGeom prst="rect">
            <a:avLst/>
          </a:prstGeom>
          <a:solidFill>
            <a:srgbClr val="DD0806"/>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35" name="Rectangle 207"/>
          <p:cNvSpPr>
            <a:spLocks noChangeArrowheads="1"/>
          </p:cNvSpPr>
          <p:nvPr/>
        </p:nvSpPr>
        <p:spPr bwMode="auto">
          <a:xfrm>
            <a:off x="6877050" y="2724150"/>
            <a:ext cx="571500" cy="457200"/>
          </a:xfrm>
          <a:prstGeom prst="rect">
            <a:avLst/>
          </a:prstGeom>
          <a:solidFill>
            <a:srgbClr val="FFFFFF"/>
          </a:solidFill>
          <a:ln w="12700">
            <a:solidFill>
              <a:srgbClr val="DD080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36" name="Rectangle 208"/>
          <p:cNvSpPr>
            <a:spLocks noChangeArrowheads="1"/>
          </p:cNvSpPr>
          <p:nvPr/>
        </p:nvSpPr>
        <p:spPr bwMode="auto">
          <a:xfrm>
            <a:off x="6908800" y="2755900"/>
            <a:ext cx="508000" cy="3937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37" name="Rectangle 209"/>
          <p:cNvSpPr>
            <a:spLocks noChangeArrowheads="1"/>
          </p:cNvSpPr>
          <p:nvPr/>
        </p:nvSpPr>
        <p:spPr bwMode="auto">
          <a:xfrm>
            <a:off x="6907213" y="2735263"/>
            <a:ext cx="501650" cy="374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DD0806"/>
                </a:solidFill>
                <a:latin typeface="Geneva" charset="0"/>
              </a:rPr>
              <a:t>Install</a:t>
            </a:r>
          </a:p>
          <a:p>
            <a:endParaRPr lang="de-DE" altLang="en-US" sz="900" b="0">
              <a:solidFill>
                <a:srgbClr val="DD0806"/>
              </a:solidFill>
              <a:latin typeface="Geneva" charset="0"/>
            </a:endParaRPr>
          </a:p>
        </p:txBody>
      </p:sp>
      <p:sp>
        <p:nvSpPr>
          <p:cNvPr id="432338" name="Rectangle 210"/>
          <p:cNvSpPr>
            <a:spLocks noChangeArrowheads="1"/>
          </p:cNvSpPr>
          <p:nvPr/>
        </p:nvSpPr>
        <p:spPr bwMode="auto">
          <a:xfrm>
            <a:off x="6850063" y="2874963"/>
            <a:ext cx="61912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DD0806"/>
                </a:solidFill>
                <a:latin typeface="Geneva" charset="0"/>
              </a:rPr>
              <a:t>Flooring</a:t>
            </a:r>
          </a:p>
        </p:txBody>
      </p:sp>
      <p:sp>
        <p:nvSpPr>
          <p:cNvPr id="432339" name="Rectangle 211"/>
          <p:cNvSpPr>
            <a:spLocks noChangeArrowheads="1"/>
          </p:cNvSpPr>
          <p:nvPr/>
        </p:nvSpPr>
        <p:spPr bwMode="auto">
          <a:xfrm>
            <a:off x="6540500" y="2565400"/>
            <a:ext cx="5080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40" name="Rectangle 212"/>
          <p:cNvSpPr>
            <a:spLocks noChangeArrowheads="1"/>
          </p:cNvSpPr>
          <p:nvPr/>
        </p:nvSpPr>
        <p:spPr bwMode="auto">
          <a:xfrm>
            <a:off x="6448425" y="2532063"/>
            <a:ext cx="68580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1/22/95</a:t>
            </a:r>
          </a:p>
        </p:txBody>
      </p:sp>
      <p:sp>
        <p:nvSpPr>
          <p:cNvPr id="432341" name="Rectangle 213"/>
          <p:cNvSpPr>
            <a:spLocks noChangeArrowheads="1"/>
          </p:cNvSpPr>
          <p:nvPr/>
        </p:nvSpPr>
        <p:spPr bwMode="auto">
          <a:xfrm>
            <a:off x="6794500" y="3378200"/>
            <a:ext cx="139700" cy="1270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42" name="Rectangle 214"/>
          <p:cNvSpPr>
            <a:spLocks noChangeArrowheads="1"/>
          </p:cNvSpPr>
          <p:nvPr/>
        </p:nvSpPr>
        <p:spPr bwMode="auto">
          <a:xfrm>
            <a:off x="6697663" y="3344863"/>
            <a:ext cx="3333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18</a:t>
            </a:r>
          </a:p>
        </p:txBody>
      </p:sp>
      <p:sp>
        <p:nvSpPr>
          <p:cNvPr id="432343" name="Rectangle 215"/>
          <p:cNvSpPr>
            <a:spLocks noChangeArrowheads="1"/>
          </p:cNvSpPr>
          <p:nvPr/>
        </p:nvSpPr>
        <p:spPr bwMode="auto">
          <a:xfrm>
            <a:off x="6832600" y="3238500"/>
            <a:ext cx="76200" cy="1270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44" name="Rectangle 216"/>
          <p:cNvSpPr>
            <a:spLocks noChangeArrowheads="1"/>
          </p:cNvSpPr>
          <p:nvPr/>
        </p:nvSpPr>
        <p:spPr bwMode="auto">
          <a:xfrm>
            <a:off x="6742113" y="3205163"/>
            <a:ext cx="2571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0</a:t>
            </a:r>
          </a:p>
        </p:txBody>
      </p:sp>
      <p:sp>
        <p:nvSpPr>
          <p:cNvPr id="432345" name="Line 217"/>
          <p:cNvSpPr>
            <a:spLocks noChangeShapeType="1"/>
          </p:cNvSpPr>
          <p:nvPr/>
        </p:nvSpPr>
        <p:spPr bwMode="auto">
          <a:xfrm>
            <a:off x="7391400" y="2082800"/>
            <a:ext cx="508000" cy="635000"/>
          </a:xfrm>
          <a:prstGeom prst="line">
            <a:avLst/>
          </a:prstGeom>
          <a:noFill/>
          <a:ln w="25400">
            <a:solidFill>
              <a:srgbClr val="DD080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46" name="Rectangle 218"/>
          <p:cNvSpPr>
            <a:spLocks noChangeArrowheads="1"/>
          </p:cNvSpPr>
          <p:nvPr/>
        </p:nvSpPr>
        <p:spPr bwMode="auto">
          <a:xfrm>
            <a:off x="7086600" y="1905000"/>
            <a:ext cx="622300" cy="381000"/>
          </a:xfrm>
          <a:prstGeom prst="rect">
            <a:avLst/>
          </a:prstGeom>
          <a:solidFill>
            <a:srgbClr val="DD0806"/>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47" name="Rectangle 219"/>
          <p:cNvSpPr>
            <a:spLocks noChangeArrowheads="1"/>
          </p:cNvSpPr>
          <p:nvPr/>
        </p:nvSpPr>
        <p:spPr bwMode="auto">
          <a:xfrm>
            <a:off x="7067550" y="1885950"/>
            <a:ext cx="609600" cy="368300"/>
          </a:xfrm>
          <a:prstGeom prst="rect">
            <a:avLst/>
          </a:prstGeom>
          <a:solidFill>
            <a:srgbClr val="FFFFFF"/>
          </a:solidFill>
          <a:ln w="12700">
            <a:solidFill>
              <a:srgbClr val="DD080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48" name="Rectangle 220"/>
          <p:cNvSpPr>
            <a:spLocks noChangeArrowheads="1"/>
          </p:cNvSpPr>
          <p:nvPr/>
        </p:nvSpPr>
        <p:spPr bwMode="auto">
          <a:xfrm>
            <a:off x="7099300" y="1917700"/>
            <a:ext cx="546100" cy="3048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49" name="Rectangle 221"/>
          <p:cNvSpPr>
            <a:spLocks noChangeArrowheads="1"/>
          </p:cNvSpPr>
          <p:nvPr/>
        </p:nvSpPr>
        <p:spPr bwMode="auto">
          <a:xfrm>
            <a:off x="7135813" y="1884363"/>
            <a:ext cx="493712"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DD0806"/>
                </a:solidFill>
                <a:latin typeface="Geneva" charset="0"/>
              </a:rPr>
              <a:t>Paint </a:t>
            </a:r>
          </a:p>
        </p:txBody>
      </p:sp>
      <p:sp>
        <p:nvSpPr>
          <p:cNvPr id="432350" name="Rectangle 222"/>
          <p:cNvSpPr>
            <a:spLocks noChangeArrowheads="1"/>
          </p:cNvSpPr>
          <p:nvPr/>
        </p:nvSpPr>
        <p:spPr bwMode="auto">
          <a:xfrm>
            <a:off x="7080250" y="2036763"/>
            <a:ext cx="576263" cy="374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DD0806"/>
                </a:solidFill>
                <a:latin typeface="Geneva" charset="0"/>
              </a:rPr>
              <a:t>Interior</a:t>
            </a:r>
          </a:p>
          <a:p>
            <a:endParaRPr lang="de-DE" altLang="en-US" sz="900" b="0">
              <a:solidFill>
                <a:srgbClr val="DD0806"/>
              </a:solidFill>
              <a:latin typeface="Geneva" charset="0"/>
            </a:endParaRPr>
          </a:p>
        </p:txBody>
      </p:sp>
      <p:sp>
        <p:nvSpPr>
          <p:cNvPr id="432351" name="Rectangle 223"/>
          <p:cNvSpPr>
            <a:spLocks noChangeArrowheads="1"/>
          </p:cNvSpPr>
          <p:nvPr/>
        </p:nvSpPr>
        <p:spPr bwMode="auto">
          <a:xfrm>
            <a:off x="6743700" y="1727200"/>
            <a:ext cx="5080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52" name="Rectangle 224"/>
          <p:cNvSpPr>
            <a:spLocks noChangeArrowheads="1"/>
          </p:cNvSpPr>
          <p:nvPr/>
        </p:nvSpPr>
        <p:spPr bwMode="auto">
          <a:xfrm>
            <a:off x="6651625" y="1681163"/>
            <a:ext cx="68580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1/22/95</a:t>
            </a:r>
          </a:p>
        </p:txBody>
      </p:sp>
      <p:sp>
        <p:nvSpPr>
          <p:cNvPr id="432353" name="Rectangle 225"/>
          <p:cNvSpPr>
            <a:spLocks noChangeArrowheads="1"/>
          </p:cNvSpPr>
          <p:nvPr/>
        </p:nvSpPr>
        <p:spPr bwMode="auto">
          <a:xfrm>
            <a:off x="6985000" y="2463800"/>
            <a:ext cx="1524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54" name="Rectangle 226"/>
          <p:cNvSpPr>
            <a:spLocks noChangeArrowheads="1"/>
          </p:cNvSpPr>
          <p:nvPr/>
        </p:nvSpPr>
        <p:spPr bwMode="auto">
          <a:xfrm>
            <a:off x="6892925" y="2417763"/>
            <a:ext cx="3333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11</a:t>
            </a:r>
          </a:p>
        </p:txBody>
      </p:sp>
      <p:sp>
        <p:nvSpPr>
          <p:cNvPr id="432355" name="Rectangle 227"/>
          <p:cNvSpPr>
            <a:spLocks noChangeArrowheads="1"/>
          </p:cNvSpPr>
          <p:nvPr/>
        </p:nvSpPr>
        <p:spPr bwMode="auto">
          <a:xfrm>
            <a:off x="7023100" y="2311400"/>
            <a:ext cx="76200" cy="1270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56" name="Rectangle 228"/>
          <p:cNvSpPr>
            <a:spLocks noChangeArrowheads="1"/>
          </p:cNvSpPr>
          <p:nvPr/>
        </p:nvSpPr>
        <p:spPr bwMode="auto">
          <a:xfrm>
            <a:off x="6934200" y="2278063"/>
            <a:ext cx="2571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0</a:t>
            </a:r>
          </a:p>
        </p:txBody>
      </p:sp>
      <p:sp>
        <p:nvSpPr>
          <p:cNvPr id="432357" name="Line 229"/>
          <p:cNvSpPr>
            <a:spLocks noChangeShapeType="1"/>
          </p:cNvSpPr>
          <p:nvPr/>
        </p:nvSpPr>
        <p:spPr bwMode="auto">
          <a:xfrm>
            <a:off x="7899400" y="2717800"/>
            <a:ext cx="546100" cy="863600"/>
          </a:xfrm>
          <a:prstGeom prst="line">
            <a:avLst/>
          </a:prstGeom>
          <a:noFill/>
          <a:ln w="25400">
            <a:solidFill>
              <a:srgbClr val="DD080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58" name="Rectangle 230"/>
          <p:cNvSpPr>
            <a:spLocks noChangeArrowheads="1"/>
          </p:cNvSpPr>
          <p:nvPr/>
        </p:nvSpPr>
        <p:spPr bwMode="auto">
          <a:xfrm>
            <a:off x="7645400" y="2489200"/>
            <a:ext cx="533400" cy="469900"/>
          </a:xfrm>
          <a:prstGeom prst="rect">
            <a:avLst/>
          </a:prstGeom>
          <a:solidFill>
            <a:srgbClr val="DD0806"/>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59" name="Rectangle 231"/>
          <p:cNvSpPr>
            <a:spLocks noChangeArrowheads="1"/>
          </p:cNvSpPr>
          <p:nvPr/>
        </p:nvSpPr>
        <p:spPr bwMode="auto">
          <a:xfrm>
            <a:off x="7639050" y="2470150"/>
            <a:ext cx="508000" cy="457200"/>
          </a:xfrm>
          <a:prstGeom prst="rect">
            <a:avLst/>
          </a:prstGeom>
          <a:solidFill>
            <a:srgbClr val="FFFFFF"/>
          </a:solidFill>
          <a:ln w="12700">
            <a:solidFill>
              <a:srgbClr val="DD080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60" name="Rectangle 232"/>
          <p:cNvSpPr>
            <a:spLocks noChangeArrowheads="1"/>
          </p:cNvSpPr>
          <p:nvPr/>
        </p:nvSpPr>
        <p:spPr bwMode="auto">
          <a:xfrm>
            <a:off x="7658100" y="2501900"/>
            <a:ext cx="457200" cy="4064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61" name="Rectangle 233"/>
          <p:cNvSpPr>
            <a:spLocks noChangeArrowheads="1"/>
          </p:cNvSpPr>
          <p:nvPr/>
        </p:nvSpPr>
        <p:spPr bwMode="auto">
          <a:xfrm>
            <a:off x="7618413" y="2481263"/>
            <a:ext cx="53975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DD0806"/>
                </a:solidFill>
                <a:latin typeface="Geneva" charset="0"/>
              </a:rPr>
              <a:t>Install </a:t>
            </a:r>
          </a:p>
        </p:txBody>
      </p:sp>
      <p:sp>
        <p:nvSpPr>
          <p:cNvPr id="432362" name="Rectangle 234"/>
          <p:cNvSpPr>
            <a:spLocks noChangeArrowheads="1"/>
          </p:cNvSpPr>
          <p:nvPr/>
        </p:nvSpPr>
        <p:spPr bwMode="auto">
          <a:xfrm>
            <a:off x="7585075" y="2620963"/>
            <a:ext cx="614363"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DD0806"/>
                </a:solidFill>
                <a:latin typeface="Geneva" charset="0"/>
              </a:rPr>
              <a:t>Interior </a:t>
            </a:r>
          </a:p>
        </p:txBody>
      </p:sp>
      <p:sp>
        <p:nvSpPr>
          <p:cNvPr id="432363" name="Rectangle 235"/>
          <p:cNvSpPr>
            <a:spLocks noChangeArrowheads="1"/>
          </p:cNvSpPr>
          <p:nvPr/>
        </p:nvSpPr>
        <p:spPr bwMode="auto">
          <a:xfrm>
            <a:off x="7661275" y="2773363"/>
            <a:ext cx="503238"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DD0806"/>
                </a:solidFill>
                <a:latin typeface="Geneva" charset="0"/>
              </a:rPr>
              <a:t>Doors</a:t>
            </a:r>
          </a:p>
        </p:txBody>
      </p:sp>
      <p:sp>
        <p:nvSpPr>
          <p:cNvPr id="432364" name="Rectangle 236"/>
          <p:cNvSpPr>
            <a:spLocks noChangeArrowheads="1"/>
          </p:cNvSpPr>
          <p:nvPr/>
        </p:nvSpPr>
        <p:spPr bwMode="auto">
          <a:xfrm>
            <a:off x="7340600" y="2311400"/>
            <a:ext cx="431800" cy="1270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65" name="Rectangle 237"/>
          <p:cNvSpPr>
            <a:spLocks noChangeArrowheads="1"/>
          </p:cNvSpPr>
          <p:nvPr/>
        </p:nvSpPr>
        <p:spPr bwMode="auto">
          <a:xfrm>
            <a:off x="7251700" y="2278063"/>
            <a:ext cx="60960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2/8/95</a:t>
            </a:r>
          </a:p>
        </p:txBody>
      </p:sp>
      <p:sp>
        <p:nvSpPr>
          <p:cNvPr id="432366" name="Rectangle 238"/>
          <p:cNvSpPr>
            <a:spLocks noChangeArrowheads="1"/>
          </p:cNvSpPr>
          <p:nvPr/>
        </p:nvSpPr>
        <p:spPr bwMode="auto">
          <a:xfrm>
            <a:off x="7594600" y="3136900"/>
            <a:ext cx="635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67" name="Rectangle 239"/>
          <p:cNvSpPr>
            <a:spLocks noChangeArrowheads="1"/>
          </p:cNvSpPr>
          <p:nvPr/>
        </p:nvSpPr>
        <p:spPr bwMode="auto">
          <a:xfrm>
            <a:off x="7508875" y="3090863"/>
            <a:ext cx="2571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7</a:t>
            </a:r>
          </a:p>
        </p:txBody>
      </p:sp>
      <p:sp>
        <p:nvSpPr>
          <p:cNvPr id="432368" name="Rectangle 240"/>
          <p:cNvSpPr>
            <a:spLocks noChangeArrowheads="1"/>
          </p:cNvSpPr>
          <p:nvPr/>
        </p:nvSpPr>
        <p:spPr bwMode="auto">
          <a:xfrm>
            <a:off x="7594600" y="2984500"/>
            <a:ext cx="63500" cy="1270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69" name="Rectangle 241"/>
          <p:cNvSpPr>
            <a:spLocks noChangeArrowheads="1"/>
          </p:cNvSpPr>
          <p:nvPr/>
        </p:nvSpPr>
        <p:spPr bwMode="auto">
          <a:xfrm>
            <a:off x="7504113" y="2951163"/>
            <a:ext cx="2571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0</a:t>
            </a:r>
          </a:p>
        </p:txBody>
      </p:sp>
      <p:sp>
        <p:nvSpPr>
          <p:cNvPr id="432370" name="Line 242"/>
          <p:cNvSpPr>
            <a:spLocks noChangeShapeType="1"/>
          </p:cNvSpPr>
          <p:nvPr/>
        </p:nvSpPr>
        <p:spPr bwMode="auto">
          <a:xfrm flipV="1">
            <a:off x="7893050" y="3568700"/>
            <a:ext cx="546100" cy="5969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71" name="Rectangle 243"/>
          <p:cNvSpPr>
            <a:spLocks noChangeArrowheads="1"/>
          </p:cNvSpPr>
          <p:nvPr/>
        </p:nvSpPr>
        <p:spPr bwMode="auto">
          <a:xfrm>
            <a:off x="7588250" y="3930650"/>
            <a:ext cx="609600" cy="4445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72" name="Rectangle 244"/>
          <p:cNvSpPr>
            <a:spLocks noChangeArrowheads="1"/>
          </p:cNvSpPr>
          <p:nvPr/>
        </p:nvSpPr>
        <p:spPr bwMode="auto">
          <a:xfrm>
            <a:off x="7620000" y="3962400"/>
            <a:ext cx="546100" cy="3810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73" name="Rectangle 245"/>
          <p:cNvSpPr>
            <a:spLocks noChangeArrowheads="1"/>
          </p:cNvSpPr>
          <p:nvPr/>
        </p:nvSpPr>
        <p:spPr bwMode="auto">
          <a:xfrm>
            <a:off x="7618413" y="3929063"/>
            <a:ext cx="53975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Install </a:t>
            </a:r>
          </a:p>
        </p:txBody>
      </p:sp>
      <p:sp>
        <p:nvSpPr>
          <p:cNvPr id="432374" name="Rectangle 246"/>
          <p:cNvSpPr>
            <a:spLocks noChangeArrowheads="1"/>
          </p:cNvSpPr>
          <p:nvPr/>
        </p:nvSpPr>
        <p:spPr bwMode="auto">
          <a:xfrm>
            <a:off x="7559675" y="4081463"/>
            <a:ext cx="646113"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Exterior </a:t>
            </a:r>
          </a:p>
        </p:txBody>
      </p:sp>
      <p:sp>
        <p:nvSpPr>
          <p:cNvPr id="432375" name="Rectangle 247"/>
          <p:cNvSpPr>
            <a:spLocks noChangeArrowheads="1"/>
          </p:cNvSpPr>
          <p:nvPr/>
        </p:nvSpPr>
        <p:spPr bwMode="auto">
          <a:xfrm>
            <a:off x="7661275" y="4221163"/>
            <a:ext cx="503238"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Doors</a:t>
            </a:r>
          </a:p>
        </p:txBody>
      </p:sp>
      <p:sp>
        <p:nvSpPr>
          <p:cNvPr id="432376" name="Rectangle 248"/>
          <p:cNvSpPr>
            <a:spLocks noChangeArrowheads="1"/>
          </p:cNvSpPr>
          <p:nvPr/>
        </p:nvSpPr>
        <p:spPr bwMode="auto">
          <a:xfrm>
            <a:off x="7264400" y="3771900"/>
            <a:ext cx="5080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77" name="Rectangle 249"/>
          <p:cNvSpPr>
            <a:spLocks noChangeArrowheads="1"/>
          </p:cNvSpPr>
          <p:nvPr/>
        </p:nvSpPr>
        <p:spPr bwMode="auto">
          <a:xfrm>
            <a:off x="7173913" y="3725863"/>
            <a:ext cx="68580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1/19/95</a:t>
            </a:r>
          </a:p>
        </p:txBody>
      </p:sp>
      <p:sp>
        <p:nvSpPr>
          <p:cNvPr id="432378" name="Rectangle 250"/>
          <p:cNvSpPr>
            <a:spLocks noChangeArrowheads="1"/>
          </p:cNvSpPr>
          <p:nvPr/>
        </p:nvSpPr>
        <p:spPr bwMode="auto">
          <a:xfrm>
            <a:off x="7543800" y="4572000"/>
            <a:ext cx="76200" cy="1270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79" name="Rectangle 251"/>
          <p:cNvSpPr>
            <a:spLocks noChangeArrowheads="1"/>
          </p:cNvSpPr>
          <p:nvPr/>
        </p:nvSpPr>
        <p:spPr bwMode="auto">
          <a:xfrm>
            <a:off x="7451725" y="4538663"/>
            <a:ext cx="2571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6</a:t>
            </a:r>
          </a:p>
        </p:txBody>
      </p:sp>
      <p:sp>
        <p:nvSpPr>
          <p:cNvPr id="432380" name="Rectangle 252"/>
          <p:cNvSpPr>
            <a:spLocks noChangeArrowheads="1"/>
          </p:cNvSpPr>
          <p:nvPr/>
        </p:nvSpPr>
        <p:spPr bwMode="auto">
          <a:xfrm>
            <a:off x="7505700" y="4432300"/>
            <a:ext cx="139700" cy="114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81" name="Rectangle 253"/>
          <p:cNvSpPr>
            <a:spLocks noChangeArrowheads="1"/>
          </p:cNvSpPr>
          <p:nvPr/>
        </p:nvSpPr>
        <p:spPr bwMode="auto">
          <a:xfrm>
            <a:off x="7408863" y="4386263"/>
            <a:ext cx="3333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15</a:t>
            </a:r>
          </a:p>
        </p:txBody>
      </p:sp>
      <p:sp>
        <p:nvSpPr>
          <p:cNvPr id="432382" name="AutoShape 254"/>
          <p:cNvSpPr>
            <a:spLocks noChangeArrowheads="1"/>
          </p:cNvSpPr>
          <p:nvPr/>
        </p:nvSpPr>
        <p:spPr bwMode="auto">
          <a:xfrm>
            <a:off x="8191500" y="3403600"/>
            <a:ext cx="520700" cy="368300"/>
          </a:xfrm>
          <a:prstGeom prst="roundRect">
            <a:avLst>
              <a:gd name="adj" fmla="val 31662"/>
            </a:avLst>
          </a:prstGeom>
          <a:solidFill>
            <a:srgbClr val="DD0806"/>
          </a:solidFill>
          <a:ln>
            <a:noFill/>
          </a:ln>
          <a:effectLst/>
          <a:extLst>
            <a:ext uri="{91240B29-F687-4F45-9708-019B960494DF}">
              <a14:hiddenLine xmlns:a14="http://schemas.microsoft.com/office/drawing/2010/main" w="1270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83" name="AutoShape 255"/>
          <p:cNvSpPr>
            <a:spLocks noChangeArrowheads="1"/>
          </p:cNvSpPr>
          <p:nvPr/>
        </p:nvSpPr>
        <p:spPr bwMode="auto">
          <a:xfrm>
            <a:off x="8172450" y="3384550"/>
            <a:ext cx="508000" cy="355600"/>
          </a:xfrm>
          <a:prstGeom prst="roundRect">
            <a:avLst>
              <a:gd name="adj" fmla="val 31662"/>
            </a:avLst>
          </a:prstGeom>
          <a:solidFill>
            <a:srgbClr val="FFFFFF"/>
          </a:solidFill>
          <a:ln w="12700">
            <a:solidFill>
              <a:srgbClr val="DD080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84" name="Rectangle 256"/>
          <p:cNvSpPr>
            <a:spLocks noChangeArrowheads="1"/>
          </p:cNvSpPr>
          <p:nvPr/>
        </p:nvSpPr>
        <p:spPr bwMode="auto">
          <a:xfrm>
            <a:off x="8242300" y="3454400"/>
            <a:ext cx="368300" cy="215900"/>
          </a:xfrm>
          <a:prstGeom prst="rect">
            <a:avLst/>
          </a:prstGeom>
          <a:solidFill>
            <a:srgbClr val="FFFFFF"/>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85" name="Rectangle 257"/>
          <p:cNvSpPr>
            <a:spLocks noChangeArrowheads="1"/>
          </p:cNvSpPr>
          <p:nvPr/>
        </p:nvSpPr>
        <p:spPr bwMode="auto">
          <a:xfrm>
            <a:off x="8175625" y="3433763"/>
            <a:ext cx="528638"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DD0806"/>
                </a:solidFill>
                <a:latin typeface="Geneva" charset="0"/>
              </a:rPr>
              <a:t>FINISH</a:t>
            </a:r>
          </a:p>
        </p:txBody>
      </p:sp>
      <p:sp>
        <p:nvSpPr>
          <p:cNvPr id="432386" name="Rectangle 258"/>
          <p:cNvSpPr>
            <a:spLocks noChangeArrowheads="1"/>
          </p:cNvSpPr>
          <p:nvPr/>
        </p:nvSpPr>
        <p:spPr bwMode="auto">
          <a:xfrm>
            <a:off x="7810500" y="3225800"/>
            <a:ext cx="508000" cy="127000"/>
          </a:xfrm>
          <a:prstGeom prst="rect">
            <a:avLst/>
          </a:prstGeom>
          <a:solidFill>
            <a:srgbClr val="FFFFFF"/>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87" name="Rectangle 259"/>
          <p:cNvSpPr>
            <a:spLocks noChangeArrowheads="1"/>
          </p:cNvSpPr>
          <p:nvPr/>
        </p:nvSpPr>
        <p:spPr bwMode="auto">
          <a:xfrm>
            <a:off x="7713663" y="3192463"/>
            <a:ext cx="685800"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2/16/95</a:t>
            </a:r>
          </a:p>
        </p:txBody>
      </p:sp>
      <p:sp>
        <p:nvSpPr>
          <p:cNvPr id="432388" name="Rectangle 260"/>
          <p:cNvSpPr>
            <a:spLocks noChangeArrowheads="1"/>
          </p:cNvSpPr>
          <p:nvPr/>
        </p:nvSpPr>
        <p:spPr bwMode="auto">
          <a:xfrm>
            <a:off x="8128000" y="3937000"/>
            <a:ext cx="76200" cy="127000"/>
          </a:xfrm>
          <a:prstGeom prst="rect">
            <a:avLst/>
          </a:prstGeom>
          <a:solidFill>
            <a:srgbClr val="FFFFFF"/>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89" name="Rectangle 261"/>
          <p:cNvSpPr>
            <a:spLocks noChangeArrowheads="1"/>
          </p:cNvSpPr>
          <p:nvPr/>
        </p:nvSpPr>
        <p:spPr bwMode="auto">
          <a:xfrm>
            <a:off x="8042275" y="3903663"/>
            <a:ext cx="2571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0</a:t>
            </a:r>
          </a:p>
        </p:txBody>
      </p:sp>
      <p:sp>
        <p:nvSpPr>
          <p:cNvPr id="432390" name="Rectangle 262"/>
          <p:cNvSpPr>
            <a:spLocks noChangeArrowheads="1"/>
          </p:cNvSpPr>
          <p:nvPr/>
        </p:nvSpPr>
        <p:spPr bwMode="auto">
          <a:xfrm>
            <a:off x="8128000" y="3797300"/>
            <a:ext cx="76200" cy="114300"/>
          </a:xfrm>
          <a:prstGeom prst="rect">
            <a:avLst/>
          </a:prstGeom>
          <a:solidFill>
            <a:srgbClr val="FFFFFF"/>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2391" name="Rectangle 263"/>
          <p:cNvSpPr>
            <a:spLocks noChangeArrowheads="1"/>
          </p:cNvSpPr>
          <p:nvPr/>
        </p:nvSpPr>
        <p:spPr bwMode="auto">
          <a:xfrm>
            <a:off x="8037513" y="3751263"/>
            <a:ext cx="2571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0</a:t>
            </a:r>
          </a:p>
        </p:txBody>
      </p:sp>
      <p:sp>
        <p:nvSpPr>
          <p:cNvPr id="432392" name="Rectangle 264"/>
          <p:cNvSpPr>
            <a:spLocks noChangeArrowheads="1"/>
          </p:cNvSpPr>
          <p:nvPr/>
        </p:nvSpPr>
        <p:spPr bwMode="auto">
          <a:xfrm>
            <a:off x="2562225" y="6248400"/>
            <a:ext cx="2571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de-DE" altLang="en-US" sz="900" b="0">
                <a:solidFill>
                  <a:srgbClr val="000000"/>
                </a:solidFill>
                <a:latin typeface="Geneva" charset="0"/>
              </a:rPr>
              <a:t>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213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7"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3157" name="Rectangle 5"/>
          <p:cNvSpPr>
            <a:spLocks noGrp="1" noChangeArrowheads="1"/>
          </p:cNvSpPr>
          <p:nvPr>
            <p:ph type="title"/>
          </p:nvPr>
        </p:nvSpPr>
        <p:spPr/>
        <p:txBody>
          <a:bodyPr/>
          <a:lstStyle/>
          <a:p>
            <a:r>
              <a:rPr lang="de-DE" altLang="en-US"/>
              <a:t>Goals of PERT Charts</a:t>
            </a:r>
          </a:p>
        </p:txBody>
      </p:sp>
      <p:sp>
        <p:nvSpPr>
          <p:cNvPr id="433158" name="Rectangle 6"/>
          <p:cNvSpPr>
            <a:spLocks noGrp="1" noChangeArrowheads="1"/>
          </p:cNvSpPr>
          <p:nvPr>
            <p:ph type="body" idx="1"/>
          </p:nvPr>
        </p:nvSpPr>
        <p:spPr/>
        <p:txBody>
          <a:bodyPr/>
          <a:lstStyle/>
          <a:p>
            <a:r>
              <a:rPr lang="de-DE" altLang="en-US"/>
              <a:t>Determination of total project time („project duration“)</a:t>
            </a:r>
          </a:p>
          <a:p>
            <a:r>
              <a:rPr lang="de-DE" altLang="en-US"/>
              <a:t>Determination of the critical path</a:t>
            </a:r>
          </a:p>
          <a:p>
            <a:r>
              <a:rPr lang="de-DE" altLang="en-US"/>
              <a:t>Determination of slack times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31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315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31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8"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a:noFill/>
          <a:ln/>
        </p:spPr>
        <p:txBody>
          <a:bodyPr/>
          <a:lstStyle/>
          <a:p>
            <a:r>
              <a:rPr lang="en-US" altLang="en-US"/>
              <a:t>Project: Functions, Activities and Tasks</a:t>
            </a:r>
          </a:p>
        </p:txBody>
      </p:sp>
      <p:sp>
        <p:nvSpPr>
          <p:cNvPr id="372739" name="AutoShape 3"/>
          <p:cNvSpPr>
            <a:spLocks noChangeArrowheads="1"/>
          </p:cNvSpPr>
          <p:nvPr/>
        </p:nvSpPr>
        <p:spPr bwMode="auto">
          <a:xfrm>
            <a:off x="1150938" y="2014538"/>
            <a:ext cx="4829175" cy="1279525"/>
          </a:xfrm>
          <a:prstGeom prst="roundRect">
            <a:avLst>
              <a:gd name="adj" fmla="val 12495"/>
            </a:avLst>
          </a:prstGeom>
          <a:solidFill>
            <a:srgbClr val="FFFFFF"/>
          </a:solidFill>
          <a:ln>
            <a:noFill/>
          </a:ln>
          <a:effectLst/>
          <a:extLst>
            <a:ext uri="{91240B29-F687-4F45-9708-019B960494DF}">
              <a14:hiddenLine xmlns:a14="http://schemas.microsoft.com/office/drawing/2010/main" w="1270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40" name="AutoShape 4"/>
          <p:cNvSpPr>
            <a:spLocks noChangeArrowheads="1"/>
          </p:cNvSpPr>
          <p:nvPr/>
        </p:nvSpPr>
        <p:spPr bwMode="auto">
          <a:xfrm>
            <a:off x="1152525" y="2017713"/>
            <a:ext cx="4838700" cy="1284287"/>
          </a:xfrm>
          <a:prstGeom prst="roundRect">
            <a:avLst>
              <a:gd name="adj" fmla="val 12495"/>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41" name="AutoShape 5"/>
          <p:cNvSpPr>
            <a:spLocks noChangeArrowheads="1"/>
          </p:cNvSpPr>
          <p:nvPr/>
        </p:nvSpPr>
        <p:spPr bwMode="auto">
          <a:xfrm>
            <a:off x="3060700" y="2446338"/>
            <a:ext cx="1069975" cy="419100"/>
          </a:xfrm>
          <a:prstGeom prst="roundRect">
            <a:avLst>
              <a:gd name="adj" fmla="val 12495"/>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latin typeface="Helvetica" panose="020B0604020202020204" pitchFamily="34" charset="0"/>
              </a:rPr>
              <a:t>Project</a:t>
            </a:r>
          </a:p>
        </p:txBody>
      </p:sp>
      <p:sp>
        <p:nvSpPr>
          <p:cNvPr id="372742" name="AutoShape 6"/>
          <p:cNvSpPr>
            <a:spLocks noChangeArrowheads="1"/>
          </p:cNvSpPr>
          <p:nvPr/>
        </p:nvSpPr>
        <p:spPr bwMode="auto">
          <a:xfrm>
            <a:off x="2974975" y="4459288"/>
            <a:ext cx="1273175" cy="263525"/>
          </a:xfrm>
          <a:prstGeom prst="roundRect">
            <a:avLst>
              <a:gd name="adj" fmla="val 12495"/>
            </a:avLst>
          </a:prstGeom>
          <a:solidFill>
            <a:srgbClr val="FFFFFF"/>
          </a:solidFill>
          <a:ln>
            <a:noFill/>
          </a:ln>
          <a:effectLst/>
          <a:extLst>
            <a:ext uri="{91240B29-F687-4F45-9708-019B960494DF}">
              <a14:hiddenLine xmlns:a14="http://schemas.microsoft.com/office/drawing/2010/main" w="1270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43" name="AutoShape 7"/>
          <p:cNvSpPr>
            <a:spLocks noChangeArrowheads="1"/>
          </p:cNvSpPr>
          <p:nvPr/>
        </p:nvSpPr>
        <p:spPr bwMode="auto">
          <a:xfrm>
            <a:off x="2976563" y="4462463"/>
            <a:ext cx="1281112" cy="268287"/>
          </a:xfrm>
          <a:prstGeom prst="roundRect">
            <a:avLst>
              <a:gd name="adj" fmla="val 12495"/>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44" name="AutoShape 8"/>
          <p:cNvSpPr>
            <a:spLocks noChangeArrowheads="1"/>
          </p:cNvSpPr>
          <p:nvPr/>
        </p:nvSpPr>
        <p:spPr bwMode="auto">
          <a:xfrm>
            <a:off x="3044825" y="4405313"/>
            <a:ext cx="1125538" cy="419100"/>
          </a:xfrm>
          <a:prstGeom prst="roundRect">
            <a:avLst>
              <a:gd name="adj" fmla="val 12495"/>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latin typeface="Helvetica" panose="020B0604020202020204" pitchFamily="34" charset="0"/>
              </a:rPr>
              <a:t>Activity</a:t>
            </a:r>
          </a:p>
        </p:txBody>
      </p:sp>
      <p:sp>
        <p:nvSpPr>
          <p:cNvPr id="372745" name="AutoShape 9"/>
          <p:cNvSpPr>
            <a:spLocks noChangeArrowheads="1"/>
          </p:cNvSpPr>
          <p:nvPr/>
        </p:nvSpPr>
        <p:spPr bwMode="auto">
          <a:xfrm>
            <a:off x="4432300" y="4459288"/>
            <a:ext cx="1319213" cy="263525"/>
          </a:xfrm>
          <a:prstGeom prst="roundRect">
            <a:avLst>
              <a:gd name="adj" fmla="val 12495"/>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46" name="AutoShape 10"/>
          <p:cNvSpPr>
            <a:spLocks noChangeArrowheads="1"/>
          </p:cNvSpPr>
          <p:nvPr/>
        </p:nvSpPr>
        <p:spPr bwMode="auto">
          <a:xfrm>
            <a:off x="4433888" y="4462463"/>
            <a:ext cx="1327150" cy="268287"/>
          </a:xfrm>
          <a:prstGeom prst="roundRect">
            <a:avLst>
              <a:gd name="adj" fmla="val 12495"/>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47" name="AutoShape 11"/>
          <p:cNvSpPr>
            <a:spLocks noChangeArrowheads="1"/>
          </p:cNvSpPr>
          <p:nvPr/>
        </p:nvSpPr>
        <p:spPr bwMode="auto">
          <a:xfrm>
            <a:off x="4508500" y="4405313"/>
            <a:ext cx="1125538" cy="419100"/>
          </a:xfrm>
          <a:prstGeom prst="roundRect">
            <a:avLst>
              <a:gd name="adj" fmla="val 12495"/>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latin typeface="Helvetica" panose="020B0604020202020204" pitchFamily="34" charset="0"/>
              </a:rPr>
              <a:t>Activity</a:t>
            </a:r>
          </a:p>
        </p:txBody>
      </p:sp>
      <p:sp>
        <p:nvSpPr>
          <p:cNvPr id="372748" name="AutoShape 12"/>
          <p:cNvSpPr>
            <a:spLocks noChangeArrowheads="1"/>
          </p:cNvSpPr>
          <p:nvPr/>
        </p:nvSpPr>
        <p:spPr bwMode="auto">
          <a:xfrm>
            <a:off x="1425575" y="4459288"/>
            <a:ext cx="1319213" cy="263525"/>
          </a:xfrm>
          <a:prstGeom prst="roundRect">
            <a:avLst>
              <a:gd name="adj" fmla="val 12495"/>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49" name="AutoShape 13"/>
          <p:cNvSpPr>
            <a:spLocks noChangeArrowheads="1"/>
          </p:cNvSpPr>
          <p:nvPr/>
        </p:nvSpPr>
        <p:spPr bwMode="auto">
          <a:xfrm>
            <a:off x="1427163" y="4462463"/>
            <a:ext cx="1327150" cy="268287"/>
          </a:xfrm>
          <a:prstGeom prst="roundRect">
            <a:avLst>
              <a:gd name="adj" fmla="val 12495"/>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50" name="AutoShape 14"/>
          <p:cNvSpPr>
            <a:spLocks noChangeArrowheads="1"/>
          </p:cNvSpPr>
          <p:nvPr/>
        </p:nvSpPr>
        <p:spPr bwMode="auto">
          <a:xfrm>
            <a:off x="1503363" y="4405313"/>
            <a:ext cx="1125537" cy="419100"/>
          </a:xfrm>
          <a:prstGeom prst="roundRect">
            <a:avLst>
              <a:gd name="adj" fmla="val 12495"/>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latin typeface="Helvetica" panose="020B0604020202020204" pitchFamily="34" charset="0"/>
              </a:rPr>
              <a:t>Activity</a:t>
            </a:r>
          </a:p>
        </p:txBody>
      </p:sp>
      <p:sp>
        <p:nvSpPr>
          <p:cNvPr id="372751" name="AutoShape 15"/>
          <p:cNvSpPr>
            <a:spLocks noChangeArrowheads="1"/>
          </p:cNvSpPr>
          <p:nvPr/>
        </p:nvSpPr>
        <p:spPr bwMode="auto">
          <a:xfrm flipV="1">
            <a:off x="3709988" y="4108450"/>
            <a:ext cx="22225" cy="1588"/>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52" name="AutoShape 16"/>
          <p:cNvSpPr>
            <a:spLocks noChangeArrowheads="1"/>
          </p:cNvSpPr>
          <p:nvPr/>
        </p:nvSpPr>
        <p:spPr bwMode="auto">
          <a:xfrm>
            <a:off x="3709988" y="4427538"/>
            <a:ext cx="22225" cy="9525"/>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53" name="AutoShape 17"/>
          <p:cNvSpPr>
            <a:spLocks noChangeArrowheads="1"/>
          </p:cNvSpPr>
          <p:nvPr/>
        </p:nvSpPr>
        <p:spPr bwMode="auto">
          <a:xfrm>
            <a:off x="3709988" y="4121150"/>
            <a:ext cx="22225" cy="293688"/>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54" name="AutoShape 18"/>
          <p:cNvSpPr>
            <a:spLocks noChangeArrowheads="1"/>
          </p:cNvSpPr>
          <p:nvPr/>
        </p:nvSpPr>
        <p:spPr bwMode="auto">
          <a:xfrm>
            <a:off x="5281613" y="4311650"/>
            <a:ext cx="11112" cy="19050"/>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55" name="AutoShape 19"/>
          <p:cNvSpPr>
            <a:spLocks noChangeArrowheads="1"/>
          </p:cNvSpPr>
          <p:nvPr/>
        </p:nvSpPr>
        <p:spPr bwMode="auto">
          <a:xfrm flipH="1">
            <a:off x="1838325" y="4311650"/>
            <a:ext cx="1588" cy="19050"/>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56" name="AutoShape 20"/>
          <p:cNvSpPr>
            <a:spLocks noChangeArrowheads="1"/>
          </p:cNvSpPr>
          <p:nvPr/>
        </p:nvSpPr>
        <p:spPr bwMode="auto">
          <a:xfrm>
            <a:off x="1851025" y="4311650"/>
            <a:ext cx="3417888" cy="19050"/>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57" name="AutoShape 21"/>
          <p:cNvSpPr>
            <a:spLocks noChangeArrowheads="1"/>
          </p:cNvSpPr>
          <p:nvPr/>
        </p:nvSpPr>
        <p:spPr bwMode="auto">
          <a:xfrm flipV="1">
            <a:off x="5259388" y="4298950"/>
            <a:ext cx="20637" cy="1588"/>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58" name="AutoShape 22"/>
          <p:cNvSpPr>
            <a:spLocks noChangeArrowheads="1"/>
          </p:cNvSpPr>
          <p:nvPr/>
        </p:nvSpPr>
        <p:spPr bwMode="auto">
          <a:xfrm>
            <a:off x="5259388" y="4459288"/>
            <a:ext cx="20637" cy="9525"/>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59" name="AutoShape 23"/>
          <p:cNvSpPr>
            <a:spLocks noChangeArrowheads="1"/>
          </p:cNvSpPr>
          <p:nvPr/>
        </p:nvSpPr>
        <p:spPr bwMode="auto">
          <a:xfrm>
            <a:off x="5259388" y="4311650"/>
            <a:ext cx="20637" cy="134938"/>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60" name="AutoShape 24"/>
          <p:cNvSpPr>
            <a:spLocks noChangeArrowheads="1"/>
          </p:cNvSpPr>
          <p:nvPr/>
        </p:nvSpPr>
        <p:spPr bwMode="auto">
          <a:xfrm flipV="1">
            <a:off x="1839913" y="4298950"/>
            <a:ext cx="20637" cy="1588"/>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61" name="AutoShape 25"/>
          <p:cNvSpPr>
            <a:spLocks noChangeArrowheads="1"/>
          </p:cNvSpPr>
          <p:nvPr/>
        </p:nvSpPr>
        <p:spPr bwMode="auto">
          <a:xfrm>
            <a:off x="1839913" y="4459288"/>
            <a:ext cx="20637" cy="9525"/>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62" name="AutoShape 26"/>
          <p:cNvSpPr>
            <a:spLocks noChangeArrowheads="1"/>
          </p:cNvSpPr>
          <p:nvPr/>
        </p:nvSpPr>
        <p:spPr bwMode="auto">
          <a:xfrm>
            <a:off x="1839913" y="4311650"/>
            <a:ext cx="20637" cy="134938"/>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63" name="AutoShape 27"/>
          <p:cNvSpPr>
            <a:spLocks noChangeArrowheads="1"/>
          </p:cNvSpPr>
          <p:nvPr/>
        </p:nvSpPr>
        <p:spPr bwMode="auto">
          <a:xfrm flipV="1">
            <a:off x="3617913" y="3294063"/>
            <a:ext cx="22225" cy="1587"/>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64" name="AutoShape 28"/>
          <p:cNvSpPr>
            <a:spLocks noChangeArrowheads="1"/>
          </p:cNvSpPr>
          <p:nvPr/>
        </p:nvSpPr>
        <p:spPr bwMode="auto">
          <a:xfrm>
            <a:off x="3617913" y="3624263"/>
            <a:ext cx="22225" cy="7937"/>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65" name="AutoShape 29"/>
          <p:cNvSpPr>
            <a:spLocks noChangeArrowheads="1"/>
          </p:cNvSpPr>
          <p:nvPr/>
        </p:nvSpPr>
        <p:spPr bwMode="auto">
          <a:xfrm>
            <a:off x="3617913" y="3306763"/>
            <a:ext cx="22225" cy="304800"/>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66" name="AutoShape 30"/>
          <p:cNvSpPr>
            <a:spLocks noChangeArrowheads="1"/>
          </p:cNvSpPr>
          <p:nvPr/>
        </p:nvSpPr>
        <p:spPr bwMode="auto">
          <a:xfrm flipH="1">
            <a:off x="1917700" y="3465513"/>
            <a:ext cx="1588" cy="19050"/>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67" name="AutoShape 31"/>
          <p:cNvSpPr>
            <a:spLocks noChangeArrowheads="1"/>
          </p:cNvSpPr>
          <p:nvPr/>
        </p:nvSpPr>
        <p:spPr bwMode="auto">
          <a:xfrm>
            <a:off x="5292725" y="3465513"/>
            <a:ext cx="11113" cy="19050"/>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68" name="AutoShape 32"/>
          <p:cNvSpPr>
            <a:spLocks noChangeArrowheads="1"/>
          </p:cNvSpPr>
          <p:nvPr/>
        </p:nvSpPr>
        <p:spPr bwMode="auto">
          <a:xfrm>
            <a:off x="1930400" y="3465513"/>
            <a:ext cx="3349625" cy="19050"/>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69" name="AutoShape 33"/>
          <p:cNvSpPr>
            <a:spLocks noChangeArrowheads="1"/>
          </p:cNvSpPr>
          <p:nvPr/>
        </p:nvSpPr>
        <p:spPr bwMode="auto">
          <a:xfrm flipV="1">
            <a:off x="5281613" y="3452813"/>
            <a:ext cx="22225" cy="1587"/>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70" name="AutoShape 34"/>
          <p:cNvSpPr>
            <a:spLocks noChangeArrowheads="1"/>
          </p:cNvSpPr>
          <p:nvPr/>
        </p:nvSpPr>
        <p:spPr bwMode="auto">
          <a:xfrm>
            <a:off x="5281613" y="3665538"/>
            <a:ext cx="22225" cy="9525"/>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71" name="AutoShape 35"/>
          <p:cNvSpPr>
            <a:spLocks noChangeArrowheads="1"/>
          </p:cNvSpPr>
          <p:nvPr/>
        </p:nvSpPr>
        <p:spPr bwMode="auto">
          <a:xfrm>
            <a:off x="5281613" y="3465513"/>
            <a:ext cx="22225" cy="187325"/>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72" name="AutoShape 36"/>
          <p:cNvSpPr>
            <a:spLocks noChangeArrowheads="1"/>
          </p:cNvSpPr>
          <p:nvPr/>
        </p:nvSpPr>
        <p:spPr bwMode="auto">
          <a:xfrm flipV="1">
            <a:off x="1908175" y="3462338"/>
            <a:ext cx="22225" cy="3175"/>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73" name="AutoShape 37"/>
          <p:cNvSpPr>
            <a:spLocks noChangeArrowheads="1"/>
          </p:cNvSpPr>
          <p:nvPr/>
        </p:nvSpPr>
        <p:spPr bwMode="auto">
          <a:xfrm>
            <a:off x="1908175" y="3656013"/>
            <a:ext cx="22225" cy="7937"/>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74" name="AutoShape 38"/>
          <p:cNvSpPr>
            <a:spLocks noChangeArrowheads="1"/>
          </p:cNvSpPr>
          <p:nvPr/>
        </p:nvSpPr>
        <p:spPr bwMode="auto">
          <a:xfrm>
            <a:off x="1908175" y="3475038"/>
            <a:ext cx="22225" cy="168275"/>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75" name="AutoShape 39"/>
          <p:cNvSpPr>
            <a:spLocks noChangeArrowheads="1"/>
          </p:cNvSpPr>
          <p:nvPr/>
        </p:nvSpPr>
        <p:spPr bwMode="auto">
          <a:xfrm flipH="1">
            <a:off x="2101850" y="4989513"/>
            <a:ext cx="1588" cy="19050"/>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76" name="AutoShape 40"/>
          <p:cNvSpPr>
            <a:spLocks noChangeArrowheads="1"/>
          </p:cNvSpPr>
          <p:nvPr/>
        </p:nvSpPr>
        <p:spPr bwMode="auto">
          <a:xfrm>
            <a:off x="5270500" y="4989513"/>
            <a:ext cx="9525" cy="19050"/>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77" name="AutoShape 41"/>
          <p:cNvSpPr>
            <a:spLocks noChangeArrowheads="1"/>
          </p:cNvSpPr>
          <p:nvPr/>
        </p:nvSpPr>
        <p:spPr bwMode="auto">
          <a:xfrm>
            <a:off x="2114550" y="4989513"/>
            <a:ext cx="3143250" cy="19050"/>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78" name="AutoShape 42"/>
          <p:cNvSpPr>
            <a:spLocks noChangeArrowheads="1"/>
          </p:cNvSpPr>
          <p:nvPr/>
        </p:nvSpPr>
        <p:spPr bwMode="auto">
          <a:xfrm flipV="1">
            <a:off x="3756025" y="4743450"/>
            <a:ext cx="20638" cy="1588"/>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79" name="AutoShape 43"/>
          <p:cNvSpPr>
            <a:spLocks noChangeArrowheads="1"/>
          </p:cNvSpPr>
          <p:nvPr/>
        </p:nvSpPr>
        <p:spPr bwMode="auto">
          <a:xfrm>
            <a:off x="3756025" y="4999038"/>
            <a:ext cx="20638" cy="9525"/>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80" name="AutoShape 44"/>
          <p:cNvSpPr>
            <a:spLocks noChangeArrowheads="1"/>
          </p:cNvSpPr>
          <p:nvPr/>
        </p:nvSpPr>
        <p:spPr bwMode="auto">
          <a:xfrm>
            <a:off x="3756025" y="4756150"/>
            <a:ext cx="20638" cy="230188"/>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81" name="AutoShape 45"/>
          <p:cNvSpPr>
            <a:spLocks noChangeArrowheads="1"/>
          </p:cNvSpPr>
          <p:nvPr/>
        </p:nvSpPr>
        <p:spPr bwMode="auto">
          <a:xfrm flipV="1">
            <a:off x="2079625" y="4986338"/>
            <a:ext cx="22225" cy="3175"/>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82" name="AutoShape 46"/>
          <p:cNvSpPr>
            <a:spLocks noChangeArrowheads="1"/>
          </p:cNvSpPr>
          <p:nvPr/>
        </p:nvSpPr>
        <p:spPr bwMode="auto">
          <a:xfrm>
            <a:off x="2079625" y="5211763"/>
            <a:ext cx="22225" cy="7937"/>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83" name="AutoShape 47"/>
          <p:cNvSpPr>
            <a:spLocks noChangeArrowheads="1"/>
          </p:cNvSpPr>
          <p:nvPr/>
        </p:nvSpPr>
        <p:spPr bwMode="auto">
          <a:xfrm>
            <a:off x="2079625" y="4999038"/>
            <a:ext cx="22225" cy="200025"/>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84" name="AutoShape 48"/>
          <p:cNvSpPr>
            <a:spLocks noChangeArrowheads="1"/>
          </p:cNvSpPr>
          <p:nvPr/>
        </p:nvSpPr>
        <p:spPr bwMode="auto">
          <a:xfrm flipV="1">
            <a:off x="3113088" y="4997450"/>
            <a:ext cx="22225" cy="1588"/>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85" name="AutoShape 49"/>
          <p:cNvSpPr>
            <a:spLocks noChangeArrowheads="1"/>
          </p:cNvSpPr>
          <p:nvPr/>
        </p:nvSpPr>
        <p:spPr bwMode="auto">
          <a:xfrm>
            <a:off x="3113088" y="5211763"/>
            <a:ext cx="22225" cy="7937"/>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86" name="AutoShape 50"/>
          <p:cNvSpPr>
            <a:spLocks noChangeArrowheads="1"/>
          </p:cNvSpPr>
          <p:nvPr/>
        </p:nvSpPr>
        <p:spPr bwMode="auto">
          <a:xfrm>
            <a:off x="3113088" y="5010150"/>
            <a:ext cx="22225" cy="188913"/>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87" name="AutoShape 51"/>
          <p:cNvSpPr>
            <a:spLocks noChangeArrowheads="1"/>
          </p:cNvSpPr>
          <p:nvPr/>
        </p:nvSpPr>
        <p:spPr bwMode="auto">
          <a:xfrm flipV="1">
            <a:off x="4144963" y="4986338"/>
            <a:ext cx="22225" cy="3175"/>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88" name="AutoShape 52"/>
          <p:cNvSpPr>
            <a:spLocks noChangeArrowheads="1"/>
          </p:cNvSpPr>
          <p:nvPr/>
        </p:nvSpPr>
        <p:spPr bwMode="auto">
          <a:xfrm>
            <a:off x="4144963" y="5168900"/>
            <a:ext cx="22225" cy="7938"/>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89" name="AutoShape 53"/>
          <p:cNvSpPr>
            <a:spLocks noChangeArrowheads="1"/>
          </p:cNvSpPr>
          <p:nvPr/>
        </p:nvSpPr>
        <p:spPr bwMode="auto">
          <a:xfrm>
            <a:off x="4144963" y="4999038"/>
            <a:ext cx="22225" cy="157162"/>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90" name="AutoShape 54"/>
          <p:cNvSpPr>
            <a:spLocks noChangeArrowheads="1"/>
          </p:cNvSpPr>
          <p:nvPr/>
        </p:nvSpPr>
        <p:spPr bwMode="auto">
          <a:xfrm flipV="1">
            <a:off x="5281613" y="4976813"/>
            <a:ext cx="22225" cy="1587"/>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91" name="AutoShape 55"/>
          <p:cNvSpPr>
            <a:spLocks noChangeArrowheads="1"/>
          </p:cNvSpPr>
          <p:nvPr/>
        </p:nvSpPr>
        <p:spPr bwMode="auto">
          <a:xfrm>
            <a:off x="5281613" y="5180013"/>
            <a:ext cx="22225" cy="7937"/>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92" name="AutoShape 56"/>
          <p:cNvSpPr>
            <a:spLocks noChangeArrowheads="1"/>
          </p:cNvSpPr>
          <p:nvPr/>
        </p:nvSpPr>
        <p:spPr bwMode="auto">
          <a:xfrm>
            <a:off x="5281613" y="4989513"/>
            <a:ext cx="22225" cy="177800"/>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93" name="AutoShape 57"/>
          <p:cNvSpPr>
            <a:spLocks noChangeArrowheads="1"/>
          </p:cNvSpPr>
          <p:nvPr/>
        </p:nvSpPr>
        <p:spPr bwMode="auto">
          <a:xfrm flipH="1">
            <a:off x="5980113" y="2300288"/>
            <a:ext cx="1587" cy="19050"/>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94" name="AutoShape 58"/>
          <p:cNvSpPr>
            <a:spLocks noChangeArrowheads="1"/>
          </p:cNvSpPr>
          <p:nvPr/>
        </p:nvSpPr>
        <p:spPr bwMode="auto">
          <a:xfrm>
            <a:off x="6234113" y="2300288"/>
            <a:ext cx="11112" cy="19050"/>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95" name="AutoShape 59"/>
          <p:cNvSpPr>
            <a:spLocks noChangeArrowheads="1"/>
          </p:cNvSpPr>
          <p:nvPr/>
        </p:nvSpPr>
        <p:spPr bwMode="auto">
          <a:xfrm>
            <a:off x="5992813" y="2300288"/>
            <a:ext cx="228600" cy="19050"/>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96" name="AutoShape 60"/>
          <p:cNvSpPr>
            <a:spLocks noChangeArrowheads="1"/>
          </p:cNvSpPr>
          <p:nvPr/>
        </p:nvSpPr>
        <p:spPr bwMode="auto">
          <a:xfrm flipH="1">
            <a:off x="5980113" y="2914650"/>
            <a:ext cx="1587" cy="19050"/>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97" name="AutoShape 61"/>
          <p:cNvSpPr>
            <a:spLocks noChangeArrowheads="1"/>
          </p:cNvSpPr>
          <p:nvPr/>
        </p:nvSpPr>
        <p:spPr bwMode="auto">
          <a:xfrm>
            <a:off x="6234113" y="2914650"/>
            <a:ext cx="11112" cy="19050"/>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98" name="AutoShape 62"/>
          <p:cNvSpPr>
            <a:spLocks noChangeArrowheads="1"/>
          </p:cNvSpPr>
          <p:nvPr/>
        </p:nvSpPr>
        <p:spPr bwMode="auto">
          <a:xfrm>
            <a:off x="5992813" y="2914650"/>
            <a:ext cx="228600" cy="19050"/>
          </a:xfrm>
          <a:prstGeom prst="roundRect">
            <a:avLst>
              <a:gd name="adj" fmla="val 12495"/>
            </a:avLst>
          </a:prstGeom>
          <a:solidFill>
            <a:srgbClr val="00000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799" name="AutoShape 63"/>
          <p:cNvSpPr>
            <a:spLocks noChangeArrowheads="1"/>
          </p:cNvSpPr>
          <p:nvPr/>
        </p:nvSpPr>
        <p:spPr bwMode="auto">
          <a:xfrm>
            <a:off x="6211888" y="2046288"/>
            <a:ext cx="1903412" cy="454025"/>
          </a:xfrm>
          <a:prstGeom prst="roundRect">
            <a:avLst>
              <a:gd name="adj" fmla="val 12495"/>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800" name="AutoShape 64"/>
          <p:cNvSpPr>
            <a:spLocks noChangeArrowheads="1"/>
          </p:cNvSpPr>
          <p:nvPr/>
        </p:nvSpPr>
        <p:spPr bwMode="auto">
          <a:xfrm>
            <a:off x="6211888" y="2049463"/>
            <a:ext cx="1912937" cy="458787"/>
          </a:xfrm>
          <a:prstGeom prst="roundRect">
            <a:avLst>
              <a:gd name="adj" fmla="val 12495"/>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801" name="AutoShape 65"/>
          <p:cNvSpPr>
            <a:spLocks noChangeArrowheads="1"/>
          </p:cNvSpPr>
          <p:nvPr/>
        </p:nvSpPr>
        <p:spPr bwMode="auto">
          <a:xfrm>
            <a:off x="6578600" y="2044700"/>
            <a:ext cx="1282700" cy="419100"/>
          </a:xfrm>
          <a:prstGeom prst="roundRect">
            <a:avLst>
              <a:gd name="adj" fmla="val 12495"/>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latin typeface="Helvetica" panose="020B0604020202020204" pitchFamily="34" charset="0"/>
              </a:rPr>
              <a:t>Function</a:t>
            </a:r>
          </a:p>
        </p:txBody>
      </p:sp>
      <p:sp>
        <p:nvSpPr>
          <p:cNvPr id="372802" name="AutoShape 66"/>
          <p:cNvSpPr>
            <a:spLocks noChangeArrowheads="1"/>
          </p:cNvSpPr>
          <p:nvPr/>
        </p:nvSpPr>
        <p:spPr bwMode="auto">
          <a:xfrm>
            <a:off x="6211888" y="2703513"/>
            <a:ext cx="1903412" cy="452437"/>
          </a:xfrm>
          <a:prstGeom prst="roundRect">
            <a:avLst>
              <a:gd name="adj" fmla="val 12495"/>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803" name="AutoShape 67"/>
          <p:cNvSpPr>
            <a:spLocks noChangeArrowheads="1"/>
          </p:cNvSpPr>
          <p:nvPr/>
        </p:nvSpPr>
        <p:spPr bwMode="auto">
          <a:xfrm>
            <a:off x="6211888" y="2705100"/>
            <a:ext cx="1912937" cy="458788"/>
          </a:xfrm>
          <a:prstGeom prst="roundRect">
            <a:avLst>
              <a:gd name="adj" fmla="val 12495"/>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804" name="AutoShape 68"/>
          <p:cNvSpPr>
            <a:spLocks noChangeArrowheads="1"/>
          </p:cNvSpPr>
          <p:nvPr/>
        </p:nvSpPr>
        <p:spPr bwMode="auto">
          <a:xfrm>
            <a:off x="6578600" y="2700338"/>
            <a:ext cx="1282700" cy="419100"/>
          </a:xfrm>
          <a:prstGeom prst="roundRect">
            <a:avLst>
              <a:gd name="adj" fmla="val 12495"/>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latin typeface="Helvetica" panose="020B0604020202020204" pitchFamily="34" charset="0"/>
              </a:rPr>
              <a:t>Function</a:t>
            </a:r>
          </a:p>
        </p:txBody>
      </p:sp>
      <p:sp>
        <p:nvSpPr>
          <p:cNvPr id="372805" name="AutoShape 69"/>
          <p:cNvSpPr>
            <a:spLocks noChangeArrowheads="1"/>
          </p:cNvSpPr>
          <p:nvPr/>
        </p:nvSpPr>
        <p:spPr bwMode="auto">
          <a:xfrm>
            <a:off x="1173163" y="3676650"/>
            <a:ext cx="1457325" cy="452438"/>
          </a:xfrm>
          <a:prstGeom prst="roundRect">
            <a:avLst>
              <a:gd name="adj" fmla="val 12495"/>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806" name="AutoShape 70"/>
          <p:cNvSpPr>
            <a:spLocks noChangeArrowheads="1"/>
          </p:cNvSpPr>
          <p:nvPr/>
        </p:nvSpPr>
        <p:spPr bwMode="auto">
          <a:xfrm>
            <a:off x="1174750" y="3678238"/>
            <a:ext cx="1465263" cy="460375"/>
          </a:xfrm>
          <a:prstGeom prst="roundRect">
            <a:avLst>
              <a:gd name="adj" fmla="val 12495"/>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807" name="AutoShape 71"/>
          <p:cNvSpPr>
            <a:spLocks noChangeArrowheads="1"/>
          </p:cNvSpPr>
          <p:nvPr/>
        </p:nvSpPr>
        <p:spPr bwMode="auto">
          <a:xfrm>
            <a:off x="1268413" y="3663950"/>
            <a:ext cx="1125537" cy="419100"/>
          </a:xfrm>
          <a:prstGeom prst="roundRect">
            <a:avLst>
              <a:gd name="adj" fmla="val 12495"/>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latin typeface="Helvetica" panose="020B0604020202020204" pitchFamily="34" charset="0"/>
              </a:rPr>
              <a:t>Activity</a:t>
            </a:r>
          </a:p>
        </p:txBody>
      </p:sp>
      <p:sp>
        <p:nvSpPr>
          <p:cNvPr id="372808" name="AutoShape 72"/>
          <p:cNvSpPr>
            <a:spLocks noChangeArrowheads="1"/>
          </p:cNvSpPr>
          <p:nvPr/>
        </p:nvSpPr>
        <p:spPr bwMode="auto">
          <a:xfrm>
            <a:off x="2849563" y="3676650"/>
            <a:ext cx="1455737" cy="452438"/>
          </a:xfrm>
          <a:prstGeom prst="roundRect">
            <a:avLst>
              <a:gd name="adj" fmla="val 12495"/>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809" name="AutoShape 73"/>
          <p:cNvSpPr>
            <a:spLocks noChangeArrowheads="1"/>
          </p:cNvSpPr>
          <p:nvPr/>
        </p:nvSpPr>
        <p:spPr bwMode="auto">
          <a:xfrm>
            <a:off x="2849563" y="3678238"/>
            <a:ext cx="1465262" cy="460375"/>
          </a:xfrm>
          <a:prstGeom prst="roundRect">
            <a:avLst>
              <a:gd name="adj" fmla="val 12495"/>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810" name="AutoShape 74"/>
          <p:cNvSpPr>
            <a:spLocks noChangeArrowheads="1"/>
          </p:cNvSpPr>
          <p:nvPr/>
        </p:nvSpPr>
        <p:spPr bwMode="auto">
          <a:xfrm>
            <a:off x="2944813" y="3663950"/>
            <a:ext cx="1125537" cy="419100"/>
          </a:xfrm>
          <a:prstGeom prst="roundRect">
            <a:avLst>
              <a:gd name="adj" fmla="val 12495"/>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latin typeface="Helvetica" panose="020B0604020202020204" pitchFamily="34" charset="0"/>
              </a:rPr>
              <a:t>Activity</a:t>
            </a:r>
          </a:p>
        </p:txBody>
      </p:sp>
      <p:sp>
        <p:nvSpPr>
          <p:cNvPr id="372811" name="AutoShape 75"/>
          <p:cNvSpPr>
            <a:spLocks noChangeArrowheads="1"/>
          </p:cNvSpPr>
          <p:nvPr/>
        </p:nvSpPr>
        <p:spPr bwMode="auto">
          <a:xfrm>
            <a:off x="4524375" y="3676650"/>
            <a:ext cx="1455738" cy="452438"/>
          </a:xfrm>
          <a:prstGeom prst="roundRect">
            <a:avLst>
              <a:gd name="adj" fmla="val 12495"/>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812" name="AutoShape 76"/>
          <p:cNvSpPr>
            <a:spLocks noChangeArrowheads="1"/>
          </p:cNvSpPr>
          <p:nvPr/>
        </p:nvSpPr>
        <p:spPr bwMode="auto">
          <a:xfrm>
            <a:off x="4525963" y="3678238"/>
            <a:ext cx="1465262" cy="460375"/>
          </a:xfrm>
          <a:prstGeom prst="roundRect">
            <a:avLst>
              <a:gd name="adj" fmla="val 12495"/>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813" name="AutoShape 77"/>
          <p:cNvSpPr>
            <a:spLocks noChangeArrowheads="1"/>
          </p:cNvSpPr>
          <p:nvPr/>
        </p:nvSpPr>
        <p:spPr bwMode="auto">
          <a:xfrm>
            <a:off x="4619625" y="3663950"/>
            <a:ext cx="1125538" cy="419100"/>
          </a:xfrm>
          <a:prstGeom prst="roundRect">
            <a:avLst>
              <a:gd name="adj" fmla="val 12495"/>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latin typeface="Helvetica" panose="020B0604020202020204" pitchFamily="34" charset="0"/>
              </a:rPr>
              <a:t>Activity</a:t>
            </a:r>
          </a:p>
        </p:txBody>
      </p:sp>
      <p:sp>
        <p:nvSpPr>
          <p:cNvPr id="372814" name="AutoShape 78"/>
          <p:cNvSpPr>
            <a:spLocks noChangeArrowheads="1"/>
          </p:cNvSpPr>
          <p:nvPr/>
        </p:nvSpPr>
        <p:spPr bwMode="auto">
          <a:xfrm>
            <a:off x="2700338" y="5189538"/>
            <a:ext cx="823912" cy="558800"/>
          </a:xfrm>
          <a:prstGeom prst="roundRect">
            <a:avLst>
              <a:gd name="adj" fmla="val 12495"/>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815" name="AutoShape 79"/>
          <p:cNvSpPr>
            <a:spLocks noChangeArrowheads="1"/>
          </p:cNvSpPr>
          <p:nvPr/>
        </p:nvSpPr>
        <p:spPr bwMode="auto">
          <a:xfrm>
            <a:off x="2701925" y="5192713"/>
            <a:ext cx="833438" cy="565150"/>
          </a:xfrm>
          <a:prstGeom prst="roundRect">
            <a:avLst>
              <a:gd name="adj" fmla="val 12495"/>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816" name="AutoShape 80"/>
          <p:cNvSpPr>
            <a:spLocks noChangeArrowheads="1"/>
          </p:cNvSpPr>
          <p:nvPr/>
        </p:nvSpPr>
        <p:spPr bwMode="auto">
          <a:xfrm>
            <a:off x="2720975" y="5199063"/>
            <a:ext cx="785813" cy="419100"/>
          </a:xfrm>
          <a:prstGeom prst="roundRect">
            <a:avLst>
              <a:gd name="adj" fmla="val 12495"/>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latin typeface="Helvetica" panose="020B0604020202020204" pitchFamily="34" charset="0"/>
              </a:rPr>
              <a:t>Task</a:t>
            </a:r>
          </a:p>
        </p:txBody>
      </p:sp>
      <p:sp>
        <p:nvSpPr>
          <p:cNvPr id="372817" name="AutoShape 81"/>
          <p:cNvSpPr>
            <a:spLocks noChangeArrowheads="1"/>
          </p:cNvSpPr>
          <p:nvPr/>
        </p:nvSpPr>
        <p:spPr bwMode="auto">
          <a:xfrm>
            <a:off x="3709988" y="5180013"/>
            <a:ext cx="823912" cy="558800"/>
          </a:xfrm>
          <a:prstGeom prst="roundRect">
            <a:avLst>
              <a:gd name="adj" fmla="val 12495"/>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818" name="AutoShape 82"/>
          <p:cNvSpPr>
            <a:spLocks noChangeArrowheads="1"/>
          </p:cNvSpPr>
          <p:nvPr/>
        </p:nvSpPr>
        <p:spPr bwMode="auto">
          <a:xfrm>
            <a:off x="3711575" y="5181600"/>
            <a:ext cx="833438" cy="565150"/>
          </a:xfrm>
          <a:prstGeom prst="roundRect">
            <a:avLst>
              <a:gd name="adj" fmla="val 12495"/>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819" name="AutoShape 83"/>
          <p:cNvSpPr>
            <a:spLocks noChangeArrowheads="1"/>
          </p:cNvSpPr>
          <p:nvPr/>
        </p:nvSpPr>
        <p:spPr bwMode="auto">
          <a:xfrm>
            <a:off x="3732213" y="5187950"/>
            <a:ext cx="785812" cy="419100"/>
          </a:xfrm>
          <a:prstGeom prst="roundRect">
            <a:avLst>
              <a:gd name="adj" fmla="val 12495"/>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latin typeface="Helvetica" panose="020B0604020202020204" pitchFamily="34" charset="0"/>
              </a:rPr>
              <a:t>Task</a:t>
            </a:r>
          </a:p>
        </p:txBody>
      </p:sp>
      <p:sp>
        <p:nvSpPr>
          <p:cNvPr id="372820" name="AutoShape 84"/>
          <p:cNvSpPr>
            <a:spLocks noChangeArrowheads="1"/>
          </p:cNvSpPr>
          <p:nvPr/>
        </p:nvSpPr>
        <p:spPr bwMode="auto">
          <a:xfrm>
            <a:off x="1701800" y="5189538"/>
            <a:ext cx="825500" cy="558800"/>
          </a:xfrm>
          <a:prstGeom prst="roundRect">
            <a:avLst>
              <a:gd name="adj" fmla="val 12495"/>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821" name="AutoShape 85"/>
          <p:cNvSpPr>
            <a:spLocks noChangeArrowheads="1"/>
          </p:cNvSpPr>
          <p:nvPr/>
        </p:nvSpPr>
        <p:spPr bwMode="auto">
          <a:xfrm>
            <a:off x="1703388" y="5192713"/>
            <a:ext cx="833437" cy="565150"/>
          </a:xfrm>
          <a:prstGeom prst="roundRect">
            <a:avLst>
              <a:gd name="adj" fmla="val 12495"/>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822" name="AutoShape 86"/>
          <p:cNvSpPr>
            <a:spLocks noChangeArrowheads="1"/>
          </p:cNvSpPr>
          <p:nvPr/>
        </p:nvSpPr>
        <p:spPr bwMode="auto">
          <a:xfrm>
            <a:off x="1722438" y="5199063"/>
            <a:ext cx="785812" cy="419100"/>
          </a:xfrm>
          <a:prstGeom prst="roundRect">
            <a:avLst>
              <a:gd name="adj" fmla="val 12495"/>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latin typeface="Helvetica" panose="020B0604020202020204" pitchFamily="34" charset="0"/>
              </a:rPr>
              <a:t>Task</a:t>
            </a:r>
          </a:p>
        </p:txBody>
      </p:sp>
      <p:sp>
        <p:nvSpPr>
          <p:cNvPr id="372823" name="AutoShape 87"/>
          <p:cNvSpPr>
            <a:spLocks noChangeArrowheads="1"/>
          </p:cNvSpPr>
          <p:nvPr/>
        </p:nvSpPr>
        <p:spPr bwMode="auto">
          <a:xfrm>
            <a:off x="4765675" y="5189538"/>
            <a:ext cx="823913" cy="558800"/>
          </a:xfrm>
          <a:prstGeom prst="roundRect">
            <a:avLst>
              <a:gd name="adj" fmla="val 12495"/>
            </a:avLst>
          </a:prstGeom>
          <a:solidFill>
            <a:srgbClr val="FFFFFF"/>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824" name="AutoShape 88"/>
          <p:cNvSpPr>
            <a:spLocks noChangeArrowheads="1"/>
          </p:cNvSpPr>
          <p:nvPr/>
        </p:nvSpPr>
        <p:spPr bwMode="auto">
          <a:xfrm>
            <a:off x="4767263" y="5192713"/>
            <a:ext cx="833437" cy="565150"/>
          </a:xfrm>
          <a:prstGeom prst="roundRect">
            <a:avLst>
              <a:gd name="adj" fmla="val 12495"/>
            </a:avLst>
          </a:prstGeom>
          <a:noFill/>
          <a:ln w="254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2825" name="AutoShape 89"/>
          <p:cNvSpPr>
            <a:spLocks noChangeArrowheads="1"/>
          </p:cNvSpPr>
          <p:nvPr/>
        </p:nvSpPr>
        <p:spPr bwMode="auto">
          <a:xfrm>
            <a:off x="4786313" y="5199063"/>
            <a:ext cx="785812" cy="419100"/>
          </a:xfrm>
          <a:prstGeom prst="roundRect">
            <a:avLst>
              <a:gd name="adj" fmla="val 12495"/>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latin typeface="Helvetica" panose="020B0604020202020204" pitchFamily="34" charset="0"/>
              </a:rPr>
              <a:t>Task</a:t>
            </a:r>
          </a:p>
        </p:txBody>
      </p:sp>
      <p:sp>
        <p:nvSpPr>
          <p:cNvPr id="372826" name="Text Box 90"/>
          <p:cNvSpPr txBox="1">
            <a:spLocks noChangeArrowheads="1"/>
          </p:cNvSpPr>
          <p:nvPr/>
        </p:nvSpPr>
        <p:spPr bwMode="auto">
          <a:xfrm>
            <a:off x="669925" y="1119188"/>
            <a:ext cx="69786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A Project has a duration and consists of functions, activities and tasks</a:t>
            </a:r>
          </a:p>
        </p:txBody>
      </p:sp>
      <p:sp>
        <p:nvSpPr>
          <p:cNvPr id="372827" name="Text Box 91"/>
          <p:cNvSpPr txBox="1">
            <a:spLocks noChangeArrowheads="1"/>
          </p:cNvSpPr>
          <p:nvPr/>
        </p:nvSpPr>
        <p:spPr bwMode="auto">
          <a:xfrm>
            <a:off x="1600200" y="5995988"/>
            <a:ext cx="620236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sz="2000">
                <a:solidFill>
                  <a:srgbClr val="FC0128"/>
                </a:solidFill>
              </a:rPr>
              <a:t>Exercise: Write the corresponding UML class diagram!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28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827"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a:noFill/>
          <a:ln/>
        </p:spPr>
        <p:txBody>
          <a:bodyPr/>
          <a:lstStyle/>
          <a:p>
            <a:r>
              <a:rPr lang="en-US" altLang="en-US"/>
              <a:t>Functions</a:t>
            </a:r>
          </a:p>
        </p:txBody>
      </p:sp>
      <p:pic>
        <p:nvPicPr>
          <p:cNvPr id="374787"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300" y="1993900"/>
            <a:ext cx="6604000" cy="4165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4788" name="Rectangle 4"/>
          <p:cNvSpPr>
            <a:spLocks noChangeArrowheads="1"/>
          </p:cNvSpPr>
          <p:nvPr/>
        </p:nvSpPr>
        <p:spPr bwMode="auto">
          <a:xfrm>
            <a:off x="681038" y="1074738"/>
            <a:ext cx="5110162"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4789" name="Rectangle 5"/>
          <p:cNvSpPr>
            <a:spLocks noChangeArrowheads="1"/>
          </p:cNvSpPr>
          <p:nvPr/>
        </p:nvSpPr>
        <p:spPr bwMode="auto">
          <a:xfrm>
            <a:off x="5059363" y="212725"/>
            <a:ext cx="257175" cy="819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b="0">
                <a:solidFill>
                  <a:srgbClr val="000000"/>
                </a:solidFill>
              </a:rPr>
              <a:t> </a:t>
            </a:r>
          </a:p>
          <a:p>
            <a:endParaRPr lang="en-US" altLang="en-US" sz="2400" b="0">
              <a:solidFill>
                <a:srgbClr val="000000"/>
              </a:solidFill>
            </a:endParaRPr>
          </a:p>
        </p:txBody>
      </p:sp>
      <p:sp>
        <p:nvSpPr>
          <p:cNvPr id="374790" name="Rectangle 6"/>
          <p:cNvSpPr>
            <a:spLocks noGrp="1" noChangeArrowheads="1"/>
          </p:cNvSpPr>
          <p:nvPr>
            <p:ph type="body" idx="1"/>
          </p:nvPr>
        </p:nvSpPr>
        <p:spPr>
          <a:xfrm>
            <a:off x="450850" y="990600"/>
            <a:ext cx="8255000" cy="4921250"/>
          </a:xfrm>
          <a:noFill/>
          <a:ln/>
        </p:spPr>
        <p:txBody>
          <a:bodyPr/>
          <a:lstStyle/>
          <a:p>
            <a:r>
              <a:rPr lang="en-US" altLang="en-US" b="1"/>
              <a:t>Definition Function</a:t>
            </a:r>
            <a:r>
              <a:rPr lang="en-US" altLang="en-US"/>
              <a:t>: An activity or set of activities that  span the duration of the project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ltLang="en-US" sz="3100"/>
              <a:t>…has major impact on Users</a:t>
            </a:r>
          </a:p>
        </p:txBody>
      </p:sp>
      <p:pic>
        <p:nvPicPr>
          <p:cNvPr id="233481" name="Picture 9">
            <a:hlinkClick r:id="" action="ppaction://media"/>
          </p:cNvPr>
          <p:cNvPicPr>
            <a:picLocks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2540000" y="1905000"/>
            <a:ext cx="4064000" cy="304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3481"/>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233481"/>
                                        </p:tgtEl>
                                      </p:cBhvr>
                                    </p:cmd>
                                  </p:childTnLst>
                                </p:cTn>
                              </p:par>
                            </p:childTnLst>
                          </p:cTn>
                        </p:par>
                      </p:childTnLst>
                    </p:cTn>
                  </p:par>
                </p:childTnLst>
              </p:cTn>
              <p:nextCondLst>
                <p:cond evt="onClick" delay="0">
                  <p:tgtEl>
                    <p:spTgt spid="233481"/>
                  </p:tgtEl>
                </p:cond>
              </p:nextCondLst>
            </p:seq>
            <p:video>
              <p:cMediaNode vol="80000">
                <p:cTn id="7" fill="hold" display="0">
                  <p:stCondLst>
                    <p:cond delay="indefinite"/>
                  </p:stCondLst>
                </p:cTn>
                <p:tgtEl>
                  <p:spTgt spid="233481"/>
                </p:tgtEl>
              </p:cMediaNode>
            </p:video>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noFill/>
          <a:ln/>
        </p:spPr>
        <p:txBody>
          <a:bodyPr/>
          <a:lstStyle/>
          <a:p>
            <a:r>
              <a:rPr lang="en-US" altLang="en-US"/>
              <a:t>Functions</a:t>
            </a:r>
          </a:p>
        </p:txBody>
      </p:sp>
      <p:sp>
        <p:nvSpPr>
          <p:cNvPr id="375811" name="Rectangle 3"/>
          <p:cNvSpPr>
            <a:spLocks noGrp="1" noChangeArrowheads="1"/>
          </p:cNvSpPr>
          <p:nvPr>
            <p:ph type="body" idx="1"/>
          </p:nvPr>
        </p:nvSpPr>
        <p:spPr>
          <a:noFill/>
          <a:ln/>
        </p:spPr>
        <p:txBody>
          <a:bodyPr/>
          <a:lstStyle/>
          <a:p>
            <a:r>
              <a:rPr lang="en-US" altLang="en-US"/>
              <a:t>Examples:</a:t>
            </a:r>
          </a:p>
          <a:p>
            <a:pPr lvl="1"/>
            <a:r>
              <a:rPr lang="en-US" altLang="en-US"/>
              <a:t>Project management</a:t>
            </a:r>
          </a:p>
          <a:p>
            <a:pPr lvl="1"/>
            <a:r>
              <a:rPr lang="en-US" altLang="en-US"/>
              <a:t>Configuration Management</a:t>
            </a:r>
          </a:p>
          <a:p>
            <a:pPr lvl="1"/>
            <a:r>
              <a:rPr lang="en-US" altLang="en-US"/>
              <a:t>Documentation</a:t>
            </a:r>
          </a:p>
          <a:p>
            <a:pPr lvl="1"/>
            <a:r>
              <a:rPr lang="en-US" altLang="en-US"/>
              <a:t>Quality Control (Verification and validation)</a:t>
            </a:r>
          </a:p>
          <a:p>
            <a:pPr lvl="1"/>
            <a:r>
              <a:rPr lang="en-US" altLang="en-US"/>
              <a:t>Training</a:t>
            </a:r>
            <a:br>
              <a:rPr lang="en-US" altLang="en-US"/>
            </a:br>
            <a:endParaRPr lang="en-US" altLang="en-US"/>
          </a:p>
          <a:p>
            <a:r>
              <a:rPr lang="en-US" altLang="en-US"/>
              <a:t>Question: Is system integration a project function?</a:t>
            </a:r>
          </a:p>
          <a:p>
            <a:pPr lvl="1"/>
            <a:endParaRPr lang="en-US" altLang="en-US"/>
          </a:p>
          <a:p>
            <a:r>
              <a:rPr lang="en-US" altLang="en-US"/>
              <a:t>Mapping of terms: Project Functions  in the IEEE 1058 standard are called </a:t>
            </a:r>
            <a:r>
              <a:rPr lang="en-US" altLang="en-US" b="1" u="sng"/>
              <a:t>Integral processes </a:t>
            </a:r>
            <a:r>
              <a:rPr lang="en-US" altLang="en-US"/>
              <a:t>in the IEEE 1074 standard. Sometimes also called  cross-development processes</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a:noFill/>
          <a:ln/>
        </p:spPr>
        <p:txBody>
          <a:bodyPr/>
          <a:lstStyle/>
          <a:p>
            <a:r>
              <a:rPr lang="en-US" altLang="en-US"/>
              <a:t>Tasks</a:t>
            </a:r>
          </a:p>
        </p:txBody>
      </p:sp>
      <p:sp>
        <p:nvSpPr>
          <p:cNvPr id="376835" name="Rectangle 3"/>
          <p:cNvSpPr>
            <a:spLocks noChangeArrowheads="1"/>
          </p:cNvSpPr>
          <p:nvPr/>
        </p:nvSpPr>
        <p:spPr bwMode="auto">
          <a:xfrm>
            <a:off x="579438" y="877888"/>
            <a:ext cx="4483100" cy="1409700"/>
          </a:xfrm>
          <a:prstGeom prst="rect">
            <a:avLst/>
          </a:prstGeom>
          <a:solidFill>
            <a:srgbClr val="FFFFFF"/>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36" name="Rectangle 4"/>
          <p:cNvSpPr>
            <a:spLocks noChangeArrowheads="1"/>
          </p:cNvSpPr>
          <p:nvPr/>
        </p:nvSpPr>
        <p:spPr bwMode="auto">
          <a:xfrm>
            <a:off x="585788" y="884238"/>
            <a:ext cx="4470400" cy="14097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37" name="Rectangle 5"/>
          <p:cNvSpPr>
            <a:spLocks noChangeArrowheads="1"/>
          </p:cNvSpPr>
          <p:nvPr/>
        </p:nvSpPr>
        <p:spPr bwMode="auto">
          <a:xfrm>
            <a:off x="5265738" y="915988"/>
            <a:ext cx="1765300" cy="495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38" name="Rectangle 6"/>
          <p:cNvSpPr>
            <a:spLocks noChangeArrowheads="1"/>
          </p:cNvSpPr>
          <p:nvPr/>
        </p:nvSpPr>
        <p:spPr bwMode="auto">
          <a:xfrm>
            <a:off x="5272088" y="922338"/>
            <a:ext cx="1765300" cy="4953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39" name="Rectangle 7"/>
          <p:cNvSpPr>
            <a:spLocks noChangeArrowheads="1"/>
          </p:cNvSpPr>
          <p:nvPr/>
        </p:nvSpPr>
        <p:spPr bwMode="auto">
          <a:xfrm>
            <a:off x="604838" y="2706688"/>
            <a:ext cx="1346200" cy="495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40" name="Rectangle 8"/>
          <p:cNvSpPr>
            <a:spLocks noChangeArrowheads="1"/>
          </p:cNvSpPr>
          <p:nvPr/>
        </p:nvSpPr>
        <p:spPr bwMode="auto">
          <a:xfrm>
            <a:off x="611188" y="2713038"/>
            <a:ext cx="1346200" cy="4953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41" name="Rectangle 9"/>
          <p:cNvSpPr>
            <a:spLocks noChangeArrowheads="1"/>
          </p:cNvSpPr>
          <p:nvPr/>
        </p:nvSpPr>
        <p:spPr bwMode="auto">
          <a:xfrm>
            <a:off x="2154238" y="2706688"/>
            <a:ext cx="1346200" cy="495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42" name="Rectangle 10"/>
          <p:cNvSpPr>
            <a:spLocks noChangeArrowheads="1"/>
          </p:cNvSpPr>
          <p:nvPr/>
        </p:nvSpPr>
        <p:spPr bwMode="auto">
          <a:xfrm>
            <a:off x="2160588" y="2713038"/>
            <a:ext cx="1346200" cy="4953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43" name="Rectangle 11"/>
          <p:cNvSpPr>
            <a:spLocks noChangeArrowheads="1"/>
          </p:cNvSpPr>
          <p:nvPr/>
        </p:nvSpPr>
        <p:spPr bwMode="auto">
          <a:xfrm>
            <a:off x="3703638" y="2706688"/>
            <a:ext cx="1358900" cy="495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44" name="Rectangle 12"/>
          <p:cNvSpPr>
            <a:spLocks noChangeArrowheads="1"/>
          </p:cNvSpPr>
          <p:nvPr/>
        </p:nvSpPr>
        <p:spPr bwMode="auto">
          <a:xfrm>
            <a:off x="3709988" y="2713038"/>
            <a:ext cx="1346200" cy="4953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45" name="Rectangle 13"/>
          <p:cNvSpPr>
            <a:spLocks noChangeArrowheads="1"/>
          </p:cNvSpPr>
          <p:nvPr/>
        </p:nvSpPr>
        <p:spPr bwMode="auto">
          <a:xfrm>
            <a:off x="5441950" y="965200"/>
            <a:ext cx="1465263"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latin typeface="Helvetica" panose="020B0604020202020204" pitchFamily="34" charset="0"/>
              </a:rPr>
              <a:t>Function</a:t>
            </a:r>
          </a:p>
        </p:txBody>
      </p:sp>
      <p:sp>
        <p:nvSpPr>
          <p:cNvPr id="376846" name="Rectangle 14"/>
          <p:cNvSpPr>
            <a:spLocks noChangeArrowheads="1"/>
          </p:cNvSpPr>
          <p:nvPr/>
        </p:nvSpPr>
        <p:spPr bwMode="auto">
          <a:xfrm>
            <a:off x="5265738" y="1639888"/>
            <a:ext cx="1765300" cy="495300"/>
          </a:xfrm>
          <a:prstGeom prst="rect">
            <a:avLst/>
          </a:prstGeom>
          <a:solidFill>
            <a:srgbClr val="FFFFFF"/>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47" name="Rectangle 15"/>
          <p:cNvSpPr>
            <a:spLocks noChangeArrowheads="1"/>
          </p:cNvSpPr>
          <p:nvPr/>
        </p:nvSpPr>
        <p:spPr bwMode="auto">
          <a:xfrm>
            <a:off x="5272088" y="1646238"/>
            <a:ext cx="1765300" cy="4953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48" name="Rectangle 16"/>
          <p:cNvSpPr>
            <a:spLocks noChangeArrowheads="1"/>
          </p:cNvSpPr>
          <p:nvPr/>
        </p:nvSpPr>
        <p:spPr bwMode="auto">
          <a:xfrm>
            <a:off x="5441950" y="1676400"/>
            <a:ext cx="1465263"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latin typeface="Helvetica" panose="020B0604020202020204" pitchFamily="34" charset="0"/>
              </a:rPr>
              <a:t>Function</a:t>
            </a:r>
          </a:p>
        </p:txBody>
      </p:sp>
      <p:sp>
        <p:nvSpPr>
          <p:cNvPr id="376849" name="Rectangle 17"/>
          <p:cNvSpPr>
            <a:spLocks noChangeArrowheads="1"/>
          </p:cNvSpPr>
          <p:nvPr/>
        </p:nvSpPr>
        <p:spPr bwMode="auto">
          <a:xfrm>
            <a:off x="2355850" y="1371600"/>
            <a:ext cx="1214438"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latin typeface="Helvetica" panose="020B0604020202020204" pitchFamily="34" charset="0"/>
              </a:rPr>
              <a:t>Project</a:t>
            </a:r>
          </a:p>
        </p:txBody>
      </p:sp>
      <p:sp>
        <p:nvSpPr>
          <p:cNvPr id="376850" name="Rectangle 18"/>
          <p:cNvSpPr>
            <a:spLocks noChangeArrowheads="1"/>
          </p:cNvSpPr>
          <p:nvPr/>
        </p:nvSpPr>
        <p:spPr bwMode="auto">
          <a:xfrm>
            <a:off x="2268538" y="3570288"/>
            <a:ext cx="1181100" cy="2921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51" name="Rectangle 19"/>
          <p:cNvSpPr>
            <a:spLocks noChangeArrowheads="1"/>
          </p:cNvSpPr>
          <p:nvPr/>
        </p:nvSpPr>
        <p:spPr bwMode="auto">
          <a:xfrm>
            <a:off x="2274888" y="3576638"/>
            <a:ext cx="1181100" cy="2921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52" name="Rectangle 20"/>
          <p:cNvSpPr>
            <a:spLocks noChangeArrowheads="1"/>
          </p:cNvSpPr>
          <p:nvPr/>
        </p:nvSpPr>
        <p:spPr bwMode="auto">
          <a:xfrm>
            <a:off x="3627438" y="3570288"/>
            <a:ext cx="1219200" cy="2921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53" name="Rectangle 21"/>
          <p:cNvSpPr>
            <a:spLocks noChangeArrowheads="1"/>
          </p:cNvSpPr>
          <p:nvPr/>
        </p:nvSpPr>
        <p:spPr bwMode="auto">
          <a:xfrm>
            <a:off x="3633788" y="3576638"/>
            <a:ext cx="1219200" cy="2921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54" name="Rectangle 22"/>
          <p:cNvSpPr>
            <a:spLocks noChangeArrowheads="1"/>
          </p:cNvSpPr>
          <p:nvPr/>
        </p:nvSpPr>
        <p:spPr bwMode="auto">
          <a:xfrm>
            <a:off x="833438" y="3570288"/>
            <a:ext cx="1231900" cy="2921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55" name="Rectangle 23"/>
          <p:cNvSpPr>
            <a:spLocks noChangeArrowheads="1"/>
          </p:cNvSpPr>
          <p:nvPr/>
        </p:nvSpPr>
        <p:spPr bwMode="auto">
          <a:xfrm>
            <a:off x="839788" y="3576638"/>
            <a:ext cx="1231900" cy="2921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56" name="Rectangle 24"/>
          <p:cNvSpPr>
            <a:spLocks noChangeArrowheads="1"/>
          </p:cNvSpPr>
          <p:nvPr/>
        </p:nvSpPr>
        <p:spPr bwMode="auto">
          <a:xfrm>
            <a:off x="920750" y="3530600"/>
            <a:ext cx="1282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latin typeface="Helvetica" panose="020B0604020202020204" pitchFamily="34" charset="0"/>
              </a:rPr>
              <a:t>Activity</a:t>
            </a:r>
          </a:p>
        </p:txBody>
      </p:sp>
      <p:sp>
        <p:nvSpPr>
          <p:cNvPr id="376857" name="Line 25"/>
          <p:cNvSpPr>
            <a:spLocks noChangeShapeType="1"/>
          </p:cNvSpPr>
          <p:nvPr/>
        </p:nvSpPr>
        <p:spPr bwMode="auto">
          <a:xfrm>
            <a:off x="2973388" y="3195638"/>
            <a:ext cx="0" cy="330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58" name="Line 26"/>
          <p:cNvSpPr>
            <a:spLocks noChangeShapeType="1"/>
          </p:cNvSpPr>
          <p:nvPr/>
        </p:nvSpPr>
        <p:spPr bwMode="auto">
          <a:xfrm flipH="1">
            <a:off x="1227138" y="3424238"/>
            <a:ext cx="3187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59" name="Line 27"/>
          <p:cNvSpPr>
            <a:spLocks noChangeShapeType="1"/>
          </p:cNvSpPr>
          <p:nvPr/>
        </p:nvSpPr>
        <p:spPr bwMode="auto">
          <a:xfrm>
            <a:off x="4408488" y="3411538"/>
            <a:ext cx="0"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60" name="Line 28"/>
          <p:cNvSpPr>
            <a:spLocks noChangeShapeType="1"/>
          </p:cNvSpPr>
          <p:nvPr/>
        </p:nvSpPr>
        <p:spPr bwMode="auto">
          <a:xfrm>
            <a:off x="1233488" y="3411538"/>
            <a:ext cx="0"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61" name="Line 29"/>
          <p:cNvSpPr>
            <a:spLocks noChangeShapeType="1"/>
          </p:cNvSpPr>
          <p:nvPr/>
        </p:nvSpPr>
        <p:spPr bwMode="auto">
          <a:xfrm>
            <a:off x="2871788" y="2306638"/>
            <a:ext cx="0" cy="330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62" name="Line 30"/>
          <p:cNvSpPr>
            <a:spLocks noChangeShapeType="1"/>
          </p:cNvSpPr>
          <p:nvPr/>
        </p:nvSpPr>
        <p:spPr bwMode="auto">
          <a:xfrm>
            <a:off x="1296988" y="2497138"/>
            <a:ext cx="31242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63" name="Line 31"/>
          <p:cNvSpPr>
            <a:spLocks noChangeShapeType="1"/>
          </p:cNvSpPr>
          <p:nvPr/>
        </p:nvSpPr>
        <p:spPr bwMode="auto">
          <a:xfrm>
            <a:off x="4433888" y="2484438"/>
            <a:ext cx="0" cy="203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64" name="Line 32"/>
          <p:cNvSpPr>
            <a:spLocks noChangeShapeType="1"/>
          </p:cNvSpPr>
          <p:nvPr/>
        </p:nvSpPr>
        <p:spPr bwMode="auto">
          <a:xfrm>
            <a:off x="1296988" y="2497138"/>
            <a:ext cx="0" cy="1778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65" name="Rectangle 33" descr="10%"/>
          <p:cNvSpPr>
            <a:spLocks noChangeArrowheads="1"/>
          </p:cNvSpPr>
          <p:nvPr/>
        </p:nvSpPr>
        <p:spPr bwMode="auto">
          <a:xfrm>
            <a:off x="2014538" y="4370388"/>
            <a:ext cx="762000" cy="622300"/>
          </a:xfrm>
          <a:prstGeom prst="rect">
            <a:avLst/>
          </a:prstGeom>
          <a:pattFill prst="pct10">
            <a:fgClr>
              <a:srgbClr val="000000"/>
            </a:fgClr>
            <a:bgClr>
              <a:srgbClr val="FFFFFF"/>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66" name="Rectangle 34"/>
          <p:cNvSpPr>
            <a:spLocks noChangeArrowheads="1"/>
          </p:cNvSpPr>
          <p:nvPr/>
        </p:nvSpPr>
        <p:spPr bwMode="auto">
          <a:xfrm>
            <a:off x="2027238" y="4383088"/>
            <a:ext cx="749300" cy="609600"/>
          </a:xfrm>
          <a:prstGeom prst="rect">
            <a:avLst/>
          </a:prstGeom>
          <a:noFill/>
          <a:ln w="508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67" name="Rectangle 35"/>
          <p:cNvSpPr>
            <a:spLocks noChangeArrowheads="1"/>
          </p:cNvSpPr>
          <p:nvPr/>
        </p:nvSpPr>
        <p:spPr bwMode="auto">
          <a:xfrm>
            <a:off x="2000250" y="4483100"/>
            <a:ext cx="8763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FF0081"/>
                </a:solidFill>
                <a:latin typeface="Helvetica" panose="020B0604020202020204" pitchFamily="34" charset="0"/>
              </a:rPr>
              <a:t>Task</a:t>
            </a:r>
          </a:p>
        </p:txBody>
      </p:sp>
      <p:sp>
        <p:nvSpPr>
          <p:cNvPr id="376868" name="Rectangle 36" descr="10%"/>
          <p:cNvSpPr>
            <a:spLocks noChangeArrowheads="1"/>
          </p:cNvSpPr>
          <p:nvPr/>
        </p:nvSpPr>
        <p:spPr bwMode="auto">
          <a:xfrm>
            <a:off x="2954338" y="4357688"/>
            <a:ext cx="762000" cy="622300"/>
          </a:xfrm>
          <a:prstGeom prst="rect">
            <a:avLst/>
          </a:prstGeom>
          <a:pattFill prst="pct10">
            <a:fgClr>
              <a:srgbClr val="000000"/>
            </a:fgClr>
            <a:bgClr>
              <a:srgbClr val="FFFFFF"/>
            </a:bgClr>
          </a:pattFill>
          <a:ln>
            <a:noFill/>
          </a:ln>
          <a:effectLst/>
          <a:extLs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69" name="Rectangle 37"/>
          <p:cNvSpPr>
            <a:spLocks noChangeArrowheads="1"/>
          </p:cNvSpPr>
          <p:nvPr/>
        </p:nvSpPr>
        <p:spPr bwMode="auto">
          <a:xfrm>
            <a:off x="2967038" y="4370388"/>
            <a:ext cx="749300" cy="609600"/>
          </a:xfrm>
          <a:prstGeom prst="rect">
            <a:avLst/>
          </a:prstGeom>
          <a:noFill/>
          <a:ln w="508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70" name="Rectangle 38" descr="10%"/>
          <p:cNvSpPr>
            <a:spLocks noChangeArrowheads="1"/>
          </p:cNvSpPr>
          <p:nvPr/>
        </p:nvSpPr>
        <p:spPr bwMode="auto">
          <a:xfrm>
            <a:off x="1087438" y="4370388"/>
            <a:ext cx="762000" cy="622300"/>
          </a:xfrm>
          <a:prstGeom prst="rect">
            <a:avLst/>
          </a:prstGeom>
          <a:pattFill prst="pct10">
            <a:fgClr>
              <a:srgbClr val="000000"/>
            </a:fgClr>
            <a:bgClr>
              <a:srgbClr val="FFFFFF"/>
            </a:bgClr>
          </a:pattFill>
          <a:ln>
            <a:noFill/>
          </a:ln>
          <a:effectLst/>
          <a:extLs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71" name="Rectangle 39"/>
          <p:cNvSpPr>
            <a:spLocks noChangeArrowheads="1"/>
          </p:cNvSpPr>
          <p:nvPr/>
        </p:nvSpPr>
        <p:spPr bwMode="auto">
          <a:xfrm>
            <a:off x="1100138" y="4383088"/>
            <a:ext cx="749300" cy="609600"/>
          </a:xfrm>
          <a:prstGeom prst="rect">
            <a:avLst/>
          </a:prstGeom>
          <a:noFill/>
          <a:ln w="508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72" name="Rectangle 40" descr="10%"/>
          <p:cNvSpPr>
            <a:spLocks noChangeArrowheads="1"/>
          </p:cNvSpPr>
          <p:nvPr/>
        </p:nvSpPr>
        <p:spPr bwMode="auto">
          <a:xfrm>
            <a:off x="3932238" y="4370388"/>
            <a:ext cx="762000" cy="622300"/>
          </a:xfrm>
          <a:prstGeom prst="rect">
            <a:avLst/>
          </a:prstGeom>
          <a:pattFill prst="pct10">
            <a:fgClr>
              <a:srgbClr val="000000"/>
            </a:fgClr>
            <a:bgClr>
              <a:srgbClr val="FFFFFF"/>
            </a:bgClr>
          </a:pattFill>
          <a:ln>
            <a:noFill/>
          </a:ln>
          <a:effectLst/>
          <a:extLs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73" name="Rectangle 41"/>
          <p:cNvSpPr>
            <a:spLocks noChangeArrowheads="1"/>
          </p:cNvSpPr>
          <p:nvPr/>
        </p:nvSpPr>
        <p:spPr bwMode="auto">
          <a:xfrm>
            <a:off x="3944938" y="4383088"/>
            <a:ext cx="749300" cy="609600"/>
          </a:xfrm>
          <a:prstGeom prst="rect">
            <a:avLst/>
          </a:prstGeom>
          <a:noFill/>
          <a:ln w="508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74" name="Rectangle 42"/>
          <p:cNvSpPr>
            <a:spLocks noChangeArrowheads="1"/>
          </p:cNvSpPr>
          <p:nvPr/>
        </p:nvSpPr>
        <p:spPr bwMode="auto">
          <a:xfrm>
            <a:off x="1430338" y="4154488"/>
            <a:ext cx="50800" cy="25400"/>
          </a:xfrm>
          <a:prstGeom prst="rect">
            <a:avLst/>
          </a:prstGeom>
          <a:solidFill>
            <a:srgbClr val="000000"/>
          </a:solidFill>
          <a:ln>
            <a:noFill/>
          </a:ln>
          <a:effectLst/>
          <a:extLs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75" name="Rectangle 43"/>
          <p:cNvSpPr>
            <a:spLocks noChangeArrowheads="1"/>
          </p:cNvSpPr>
          <p:nvPr/>
        </p:nvSpPr>
        <p:spPr bwMode="auto">
          <a:xfrm>
            <a:off x="4389438" y="4154488"/>
            <a:ext cx="38100" cy="25400"/>
          </a:xfrm>
          <a:prstGeom prst="rect">
            <a:avLst/>
          </a:prstGeom>
          <a:solidFill>
            <a:srgbClr val="000000"/>
          </a:solidFill>
          <a:ln>
            <a:noFill/>
          </a:ln>
          <a:effectLst/>
          <a:extLs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76" name="Rectangle 44"/>
          <p:cNvSpPr>
            <a:spLocks noChangeArrowheads="1"/>
          </p:cNvSpPr>
          <p:nvPr/>
        </p:nvSpPr>
        <p:spPr bwMode="auto">
          <a:xfrm>
            <a:off x="1468438" y="4154488"/>
            <a:ext cx="2921000" cy="25400"/>
          </a:xfrm>
          <a:prstGeom prst="rect">
            <a:avLst/>
          </a:prstGeom>
          <a:solidFill>
            <a:srgbClr val="000000"/>
          </a:solidFill>
          <a:ln>
            <a:noFill/>
          </a:ln>
          <a:effectLst/>
          <a:extLs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77" name="Line 45"/>
          <p:cNvSpPr>
            <a:spLocks noChangeShapeType="1"/>
          </p:cNvSpPr>
          <p:nvPr/>
        </p:nvSpPr>
        <p:spPr bwMode="auto">
          <a:xfrm>
            <a:off x="3024188" y="3906838"/>
            <a:ext cx="0" cy="2540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78" name="Rectangle 46"/>
          <p:cNvSpPr>
            <a:spLocks noChangeArrowheads="1"/>
          </p:cNvSpPr>
          <p:nvPr/>
        </p:nvSpPr>
        <p:spPr bwMode="auto">
          <a:xfrm>
            <a:off x="1443038" y="4154488"/>
            <a:ext cx="12700" cy="127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79" name="Rectangle 47"/>
          <p:cNvSpPr>
            <a:spLocks noChangeArrowheads="1"/>
          </p:cNvSpPr>
          <p:nvPr/>
        </p:nvSpPr>
        <p:spPr bwMode="auto">
          <a:xfrm>
            <a:off x="1443038" y="4395788"/>
            <a:ext cx="12700" cy="127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80" name="Rectangle 48"/>
          <p:cNvSpPr>
            <a:spLocks noChangeArrowheads="1"/>
          </p:cNvSpPr>
          <p:nvPr/>
        </p:nvSpPr>
        <p:spPr bwMode="auto">
          <a:xfrm>
            <a:off x="1443038" y="4167188"/>
            <a:ext cx="12700" cy="2159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81" name="Rectangle 49"/>
          <p:cNvSpPr>
            <a:spLocks noChangeArrowheads="1"/>
          </p:cNvSpPr>
          <p:nvPr/>
        </p:nvSpPr>
        <p:spPr bwMode="auto">
          <a:xfrm>
            <a:off x="2395538" y="4167188"/>
            <a:ext cx="25400" cy="127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82" name="Rectangle 50"/>
          <p:cNvSpPr>
            <a:spLocks noChangeArrowheads="1"/>
          </p:cNvSpPr>
          <p:nvPr/>
        </p:nvSpPr>
        <p:spPr bwMode="auto">
          <a:xfrm>
            <a:off x="2395538" y="4395788"/>
            <a:ext cx="25400" cy="127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83" name="Rectangle 51"/>
          <p:cNvSpPr>
            <a:spLocks noChangeArrowheads="1"/>
          </p:cNvSpPr>
          <p:nvPr/>
        </p:nvSpPr>
        <p:spPr bwMode="auto">
          <a:xfrm>
            <a:off x="2395538" y="4179888"/>
            <a:ext cx="25400" cy="2032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84" name="Rectangle 52"/>
          <p:cNvSpPr>
            <a:spLocks noChangeArrowheads="1"/>
          </p:cNvSpPr>
          <p:nvPr/>
        </p:nvSpPr>
        <p:spPr bwMode="auto">
          <a:xfrm>
            <a:off x="3348038" y="4154488"/>
            <a:ext cx="25400" cy="127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85" name="Rectangle 53"/>
          <p:cNvSpPr>
            <a:spLocks noChangeArrowheads="1"/>
          </p:cNvSpPr>
          <p:nvPr/>
        </p:nvSpPr>
        <p:spPr bwMode="auto">
          <a:xfrm>
            <a:off x="3348038" y="4344988"/>
            <a:ext cx="25400" cy="127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86" name="Rectangle 54"/>
          <p:cNvSpPr>
            <a:spLocks noChangeArrowheads="1"/>
          </p:cNvSpPr>
          <p:nvPr/>
        </p:nvSpPr>
        <p:spPr bwMode="auto">
          <a:xfrm>
            <a:off x="3348038" y="4167188"/>
            <a:ext cx="25400" cy="1651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87" name="Rectangle 55"/>
          <p:cNvSpPr>
            <a:spLocks noChangeArrowheads="1"/>
          </p:cNvSpPr>
          <p:nvPr/>
        </p:nvSpPr>
        <p:spPr bwMode="auto">
          <a:xfrm>
            <a:off x="4414838" y="4141788"/>
            <a:ext cx="12700" cy="127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88" name="Rectangle 56"/>
          <p:cNvSpPr>
            <a:spLocks noChangeArrowheads="1"/>
          </p:cNvSpPr>
          <p:nvPr/>
        </p:nvSpPr>
        <p:spPr bwMode="auto">
          <a:xfrm>
            <a:off x="4414838" y="4357688"/>
            <a:ext cx="12700" cy="127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89" name="Rectangle 57"/>
          <p:cNvSpPr>
            <a:spLocks noChangeArrowheads="1"/>
          </p:cNvSpPr>
          <p:nvPr/>
        </p:nvSpPr>
        <p:spPr bwMode="auto">
          <a:xfrm>
            <a:off x="4414838" y="4154488"/>
            <a:ext cx="12700" cy="1905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90" name="Line 58"/>
          <p:cNvSpPr>
            <a:spLocks noChangeShapeType="1"/>
          </p:cNvSpPr>
          <p:nvPr/>
        </p:nvSpPr>
        <p:spPr bwMode="auto">
          <a:xfrm>
            <a:off x="5068888" y="1214438"/>
            <a:ext cx="2159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91" name="Line 59"/>
          <p:cNvSpPr>
            <a:spLocks noChangeShapeType="1"/>
          </p:cNvSpPr>
          <p:nvPr/>
        </p:nvSpPr>
        <p:spPr bwMode="auto">
          <a:xfrm>
            <a:off x="5068888" y="1900238"/>
            <a:ext cx="2159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6892" name="Rectangle 60"/>
          <p:cNvSpPr>
            <a:spLocks noChangeArrowheads="1"/>
          </p:cNvSpPr>
          <p:nvPr/>
        </p:nvSpPr>
        <p:spPr bwMode="auto">
          <a:xfrm>
            <a:off x="2241550" y="3505200"/>
            <a:ext cx="1282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latin typeface="Helvetica" panose="020B0604020202020204" pitchFamily="34" charset="0"/>
              </a:rPr>
              <a:t>Activity</a:t>
            </a:r>
          </a:p>
        </p:txBody>
      </p:sp>
      <p:sp>
        <p:nvSpPr>
          <p:cNvPr id="376893" name="Rectangle 61"/>
          <p:cNvSpPr>
            <a:spLocks noChangeArrowheads="1"/>
          </p:cNvSpPr>
          <p:nvPr/>
        </p:nvSpPr>
        <p:spPr bwMode="auto">
          <a:xfrm>
            <a:off x="3689350" y="3492500"/>
            <a:ext cx="1282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latin typeface="Helvetica" panose="020B0604020202020204" pitchFamily="34" charset="0"/>
              </a:rPr>
              <a:t>Activity</a:t>
            </a:r>
          </a:p>
        </p:txBody>
      </p:sp>
      <p:sp>
        <p:nvSpPr>
          <p:cNvPr id="376894" name="Rectangle 62"/>
          <p:cNvSpPr>
            <a:spLocks noChangeArrowheads="1"/>
          </p:cNvSpPr>
          <p:nvPr/>
        </p:nvSpPr>
        <p:spPr bwMode="auto">
          <a:xfrm>
            <a:off x="666750" y="2781300"/>
            <a:ext cx="1282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latin typeface="Helvetica" panose="020B0604020202020204" pitchFamily="34" charset="0"/>
              </a:rPr>
              <a:t>Activity</a:t>
            </a:r>
          </a:p>
        </p:txBody>
      </p:sp>
      <p:sp>
        <p:nvSpPr>
          <p:cNvPr id="376895" name="Rectangle 63"/>
          <p:cNvSpPr>
            <a:spLocks noChangeArrowheads="1"/>
          </p:cNvSpPr>
          <p:nvPr/>
        </p:nvSpPr>
        <p:spPr bwMode="auto">
          <a:xfrm>
            <a:off x="2241550" y="2768600"/>
            <a:ext cx="1282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latin typeface="Helvetica" panose="020B0604020202020204" pitchFamily="34" charset="0"/>
              </a:rPr>
              <a:t>Activity</a:t>
            </a:r>
          </a:p>
        </p:txBody>
      </p:sp>
      <p:sp>
        <p:nvSpPr>
          <p:cNvPr id="376896" name="Rectangle 64"/>
          <p:cNvSpPr>
            <a:spLocks noChangeArrowheads="1"/>
          </p:cNvSpPr>
          <p:nvPr/>
        </p:nvSpPr>
        <p:spPr bwMode="auto">
          <a:xfrm>
            <a:off x="3816350" y="2755900"/>
            <a:ext cx="1282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latin typeface="Helvetica" panose="020B0604020202020204" pitchFamily="34" charset="0"/>
              </a:rPr>
              <a:t>Activity</a:t>
            </a:r>
          </a:p>
        </p:txBody>
      </p:sp>
      <p:sp>
        <p:nvSpPr>
          <p:cNvPr id="376897" name="Rectangle 65"/>
          <p:cNvSpPr>
            <a:spLocks noChangeArrowheads="1"/>
          </p:cNvSpPr>
          <p:nvPr/>
        </p:nvSpPr>
        <p:spPr bwMode="auto">
          <a:xfrm>
            <a:off x="2965450" y="4470400"/>
            <a:ext cx="8763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FF0081"/>
                </a:solidFill>
                <a:latin typeface="Helvetica" panose="020B0604020202020204" pitchFamily="34" charset="0"/>
              </a:rPr>
              <a:t>Task</a:t>
            </a:r>
          </a:p>
        </p:txBody>
      </p:sp>
      <p:sp>
        <p:nvSpPr>
          <p:cNvPr id="376898" name="Rectangle 66"/>
          <p:cNvSpPr>
            <a:spLocks noChangeArrowheads="1"/>
          </p:cNvSpPr>
          <p:nvPr/>
        </p:nvSpPr>
        <p:spPr bwMode="auto">
          <a:xfrm>
            <a:off x="3917950" y="4483100"/>
            <a:ext cx="8763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FF0081"/>
                </a:solidFill>
                <a:latin typeface="Helvetica" panose="020B0604020202020204" pitchFamily="34" charset="0"/>
              </a:rPr>
              <a:t>Task</a:t>
            </a:r>
          </a:p>
        </p:txBody>
      </p:sp>
      <p:sp>
        <p:nvSpPr>
          <p:cNvPr id="376899" name="Rectangle 67"/>
          <p:cNvSpPr>
            <a:spLocks noChangeArrowheads="1"/>
          </p:cNvSpPr>
          <p:nvPr/>
        </p:nvSpPr>
        <p:spPr bwMode="auto">
          <a:xfrm>
            <a:off x="1073150" y="4483100"/>
            <a:ext cx="8763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FF0081"/>
                </a:solidFill>
                <a:latin typeface="Helvetica" panose="020B0604020202020204" pitchFamily="34" charset="0"/>
              </a:rPr>
              <a:t>Task</a:t>
            </a:r>
          </a:p>
        </p:txBody>
      </p:sp>
      <p:sp>
        <p:nvSpPr>
          <p:cNvPr id="376900" name="Rectangle 68"/>
          <p:cNvSpPr>
            <a:spLocks noChangeArrowheads="1"/>
          </p:cNvSpPr>
          <p:nvPr/>
        </p:nvSpPr>
        <p:spPr bwMode="auto">
          <a:xfrm>
            <a:off x="6208713" y="2444750"/>
            <a:ext cx="2160587" cy="1184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r>
              <a:rPr lang="en-US" altLang="en-US" sz="2400" b="0">
                <a:solidFill>
                  <a:srgbClr val="000000"/>
                </a:solidFill>
              </a:rPr>
              <a:t>• Smallest unit of work subject to management</a:t>
            </a:r>
          </a:p>
        </p:txBody>
      </p:sp>
      <p:sp>
        <p:nvSpPr>
          <p:cNvPr id="376901" name="Rectangle 69"/>
          <p:cNvSpPr>
            <a:spLocks noChangeArrowheads="1"/>
          </p:cNvSpPr>
          <p:nvPr/>
        </p:nvSpPr>
        <p:spPr bwMode="auto">
          <a:xfrm>
            <a:off x="6211888" y="2193925"/>
            <a:ext cx="234950" cy="347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700" b="0">
                <a:solidFill>
                  <a:srgbClr val="000000"/>
                </a:solidFill>
              </a:rPr>
              <a:t> </a:t>
            </a:r>
          </a:p>
        </p:txBody>
      </p:sp>
      <p:sp>
        <p:nvSpPr>
          <p:cNvPr id="376902" name="Rectangle 70"/>
          <p:cNvSpPr>
            <a:spLocks noChangeArrowheads="1"/>
          </p:cNvSpPr>
          <p:nvPr/>
        </p:nvSpPr>
        <p:spPr bwMode="auto">
          <a:xfrm>
            <a:off x="6259513" y="3932238"/>
            <a:ext cx="2617787" cy="1184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r>
              <a:rPr lang="en-US" altLang="en-US" sz="2400" b="0">
                <a:solidFill>
                  <a:srgbClr val="000000"/>
                </a:solidFill>
              </a:rPr>
              <a:t>• Small enough for adequate planning and tracking</a:t>
            </a:r>
          </a:p>
        </p:txBody>
      </p:sp>
      <p:sp>
        <p:nvSpPr>
          <p:cNvPr id="376903" name="Rectangle 71"/>
          <p:cNvSpPr>
            <a:spLocks noChangeArrowheads="1"/>
          </p:cNvSpPr>
          <p:nvPr/>
        </p:nvSpPr>
        <p:spPr bwMode="auto">
          <a:xfrm>
            <a:off x="5497513" y="2598738"/>
            <a:ext cx="234950" cy="347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700" b="0">
                <a:solidFill>
                  <a:srgbClr val="000000"/>
                </a:solidFill>
              </a:rPr>
              <a:t> </a:t>
            </a:r>
          </a:p>
        </p:txBody>
      </p:sp>
      <p:sp>
        <p:nvSpPr>
          <p:cNvPr id="376904" name="Rectangle 72"/>
          <p:cNvSpPr>
            <a:spLocks noChangeArrowheads="1"/>
          </p:cNvSpPr>
          <p:nvPr/>
        </p:nvSpPr>
        <p:spPr bwMode="auto">
          <a:xfrm>
            <a:off x="6259513" y="5260975"/>
            <a:ext cx="2185987" cy="1184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r>
              <a:rPr lang="en-US" altLang="en-US" sz="2400" b="0">
                <a:solidFill>
                  <a:srgbClr val="000000"/>
                </a:solidFill>
              </a:rPr>
              <a:t>• Large enough to avoid micro management</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noFill/>
          <a:ln/>
        </p:spPr>
        <p:txBody>
          <a:bodyPr/>
          <a:lstStyle/>
          <a:p>
            <a:r>
              <a:rPr lang="en-US" altLang="en-US"/>
              <a:t>Tasks</a:t>
            </a:r>
          </a:p>
        </p:txBody>
      </p:sp>
      <p:sp>
        <p:nvSpPr>
          <p:cNvPr id="378883" name="Rectangle 3"/>
          <p:cNvSpPr>
            <a:spLocks noGrp="1" noChangeArrowheads="1"/>
          </p:cNvSpPr>
          <p:nvPr>
            <p:ph type="body" idx="1"/>
          </p:nvPr>
        </p:nvSpPr>
        <p:spPr>
          <a:xfrm>
            <a:off x="374650" y="952500"/>
            <a:ext cx="8255000" cy="5314950"/>
          </a:xfrm>
          <a:noFill/>
          <a:ln/>
        </p:spPr>
        <p:txBody>
          <a:bodyPr/>
          <a:lstStyle/>
          <a:p>
            <a:r>
              <a:rPr lang="en-US" altLang="en-US"/>
              <a:t>Smallest unit of management accountability</a:t>
            </a:r>
          </a:p>
          <a:p>
            <a:pPr lvl="1"/>
            <a:r>
              <a:rPr lang="en-US" altLang="en-US"/>
              <a:t>Atomic unit of planning and tracking</a:t>
            </a:r>
          </a:p>
          <a:p>
            <a:pPr lvl="1"/>
            <a:r>
              <a:rPr lang="en-US" altLang="en-US"/>
              <a:t>Tasks have finite duration, need resources, produce tangible result (documents, code)</a:t>
            </a:r>
          </a:p>
          <a:p>
            <a:r>
              <a:rPr lang="en-US" altLang="en-US"/>
              <a:t>Specification of a task: Work package</a:t>
            </a:r>
          </a:p>
          <a:p>
            <a:pPr lvl="1"/>
            <a:r>
              <a:rPr lang="en-US" altLang="en-US"/>
              <a:t>Name, description of work to be done</a:t>
            </a:r>
          </a:p>
          <a:p>
            <a:pPr lvl="1"/>
            <a:r>
              <a:rPr lang="en-US" altLang="en-US"/>
              <a:t>Preconditions for starting, duration, required resources</a:t>
            </a:r>
          </a:p>
          <a:p>
            <a:pPr lvl="1"/>
            <a:r>
              <a:rPr lang="en-US" altLang="en-US"/>
              <a:t>Work product to be produced, acceptance criteria for it</a:t>
            </a:r>
          </a:p>
          <a:p>
            <a:pPr lvl="1"/>
            <a:r>
              <a:rPr lang="en-US" altLang="en-US"/>
              <a:t>Risk involved</a:t>
            </a:r>
          </a:p>
          <a:p>
            <a:r>
              <a:rPr lang="en-US" altLang="en-US"/>
              <a:t>Completion criteria</a:t>
            </a:r>
          </a:p>
          <a:p>
            <a:pPr lvl="1"/>
            <a:r>
              <a:rPr lang="en-US" altLang="en-US"/>
              <a:t>Includes the acceptance criteria for the work products (deliverables) produced by the task. </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a:noFill/>
          <a:ln/>
        </p:spPr>
        <p:txBody>
          <a:bodyPr/>
          <a:lstStyle/>
          <a:p>
            <a:r>
              <a:rPr lang="en-US" altLang="en-US"/>
              <a:t>Determining Task Sizes</a:t>
            </a:r>
          </a:p>
        </p:txBody>
      </p:sp>
      <p:sp>
        <p:nvSpPr>
          <p:cNvPr id="379907" name="Rectangle 3"/>
          <p:cNvSpPr>
            <a:spLocks noGrp="1" noChangeArrowheads="1"/>
          </p:cNvSpPr>
          <p:nvPr>
            <p:ph type="body" sz="half" idx="1"/>
          </p:nvPr>
        </p:nvSpPr>
        <p:spPr>
          <a:xfrm>
            <a:off x="317500" y="1162050"/>
            <a:ext cx="4051300" cy="4921250"/>
          </a:xfrm>
          <a:noFill/>
          <a:ln/>
        </p:spPr>
        <p:txBody>
          <a:bodyPr/>
          <a:lstStyle/>
          <a:p>
            <a:r>
              <a:rPr lang="en-US" altLang="en-US"/>
              <a:t>Finding the appropriate task size is problematic</a:t>
            </a:r>
          </a:p>
          <a:p>
            <a:pPr lvl="1"/>
            <a:r>
              <a:rPr lang="en-US" altLang="en-US"/>
              <a:t>Todo lists from previous projects</a:t>
            </a:r>
          </a:p>
          <a:p>
            <a:pPr lvl="1"/>
            <a:r>
              <a:rPr lang="en-US" altLang="en-US"/>
              <a:t>During initial planning a task is necessarily large</a:t>
            </a:r>
          </a:p>
          <a:p>
            <a:pPr lvl="1"/>
            <a:r>
              <a:rPr lang="en-US" altLang="en-US"/>
              <a:t>You may not know how to decompose the problem into tasks at first</a:t>
            </a:r>
          </a:p>
          <a:p>
            <a:pPr lvl="1"/>
            <a:r>
              <a:rPr lang="en-US" altLang="en-US"/>
              <a:t>Each software development activitity identifies more tasks and modifies existing ones</a:t>
            </a:r>
          </a:p>
        </p:txBody>
      </p:sp>
      <p:sp>
        <p:nvSpPr>
          <p:cNvPr id="379908" name="Rectangle 4"/>
          <p:cNvSpPr>
            <a:spLocks noGrp="1" noChangeArrowheads="1"/>
          </p:cNvSpPr>
          <p:nvPr>
            <p:ph type="body" sz="half" idx="2"/>
          </p:nvPr>
        </p:nvSpPr>
        <p:spPr>
          <a:xfrm>
            <a:off x="4578350" y="1238250"/>
            <a:ext cx="4051300" cy="4921250"/>
          </a:xfrm>
          <a:noFill/>
          <a:ln/>
        </p:spPr>
        <p:txBody>
          <a:bodyPr/>
          <a:lstStyle/>
          <a:p>
            <a:r>
              <a:rPr lang="en-US" altLang="en-US"/>
              <a:t>Tasks must be decomposed into sizes that allow monitoring</a:t>
            </a:r>
          </a:p>
          <a:p>
            <a:pPr lvl="1"/>
            <a:r>
              <a:rPr lang="en-US" altLang="en-US"/>
              <a:t>Work package usually corresponds to well defined work assignment for one worker for a week or a month.</a:t>
            </a:r>
          </a:p>
          <a:p>
            <a:pPr lvl="1"/>
            <a:r>
              <a:rPr lang="en-US" altLang="en-US"/>
              <a:t>Depends on nature of work and how well task is understood.</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noFill/>
          <a:ln/>
        </p:spPr>
        <p:txBody>
          <a:bodyPr/>
          <a:lstStyle/>
          <a:p>
            <a:r>
              <a:rPr lang="en-US" altLang="en-US"/>
              <a:t> Action Item</a:t>
            </a:r>
          </a:p>
        </p:txBody>
      </p:sp>
      <p:sp>
        <p:nvSpPr>
          <p:cNvPr id="380931" name="Rectangle 3"/>
          <p:cNvSpPr>
            <a:spLocks noGrp="1" noChangeArrowheads="1"/>
          </p:cNvSpPr>
          <p:nvPr>
            <p:ph type="body" idx="1"/>
          </p:nvPr>
        </p:nvSpPr>
        <p:spPr>
          <a:noFill/>
          <a:ln/>
        </p:spPr>
        <p:txBody>
          <a:bodyPr/>
          <a:lstStyle/>
          <a:p>
            <a:r>
              <a:rPr lang="en-US" altLang="en-US" b="1"/>
              <a:t>Definition Action Item</a:t>
            </a:r>
            <a:r>
              <a:rPr lang="en-US" altLang="en-US"/>
              <a:t>: A task assigned to a project participant </a:t>
            </a:r>
          </a:p>
          <a:p>
            <a:pPr lvl="1"/>
            <a:r>
              <a:rPr lang="en-US" altLang="en-US"/>
              <a:t>What?, Who?, When?</a:t>
            </a:r>
          </a:p>
          <a:p>
            <a:pPr lvl="1"/>
            <a:r>
              <a:rPr lang="en-US" altLang="en-US"/>
              <a:t>Heuristics for Duration: be done within two week or a week</a:t>
            </a:r>
          </a:p>
          <a:p>
            <a:r>
              <a:rPr lang="en-US" altLang="en-US"/>
              <a:t>Action items should appear on the meeting agenda in the Status Section</a:t>
            </a:r>
            <a:endParaRPr lang="en-US" altLang="en-US" sz="1800"/>
          </a:p>
          <a:p>
            <a:r>
              <a:rPr lang="en-US" altLang="en-US"/>
              <a:t>Examples of Todos:</a:t>
            </a:r>
          </a:p>
          <a:p>
            <a:pPr lvl="1"/>
            <a:r>
              <a:rPr lang="en-US" altLang="en-US"/>
              <a:t>Unit test class Foo</a:t>
            </a:r>
          </a:p>
          <a:p>
            <a:pPr lvl="1"/>
            <a:r>
              <a:rPr lang="en-US" altLang="en-US"/>
              <a:t>Develop project plan.</a:t>
            </a:r>
          </a:p>
          <a:p>
            <a:r>
              <a:rPr lang="en-US" altLang="en-US"/>
              <a:t>Example of action items:</a:t>
            </a:r>
          </a:p>
          <a:p>
            <a:pPr lvl="1"/>
            <a:r>
              <a:rPr lang="en-US" altLang="en-US"/>
              <a:t>Bob  posts  the next agenda for the context team meeting before  Sep 10, 12 noon.</a:t>
            </a:r>
          </a:p>
          <a:p>
            <a:pPr lvl="1"/>
            <a:r>
              <a:rPr lang="en-US" altLang="en-US"/>
              <a:t>The test team develops the test plan by Sep 18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09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809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809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09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093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8093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8093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8093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38093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3809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1"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noFill/>
          <a:ln/>
        </p:spPr>
        <p:txBody>
          <a:bodyPr/>
          <a:lstStyle/>
          <a:p>
            <a:r>
              <a:rPr lang="en-US" altLang="en-US"/>
              <a:t>Activities</a:t>
            </a:r>
          </a:p>
        </p:txBody>
      </p:sp>
      <p:sp>
        <p:nvSpPr>
          <p:cNvPr id="381955" name="Rectangle 3"/>
          <p:cNvSpPr>
            <a:spLocks noChangeArrowheads="1"/>
          </p:cNvSpPr>
          <p:nvPr/>
        </p:nvSpPr>
        <p:spPr bwMode="auto">
          <a:xfrm>
            <a:off x="736600" y="1320800"/>
            <a:ext cx="4445000" cy="14097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56" name="Rectangle 4"/>
          <p:cNvSpPr>
            <a:spLocks noChangeArrowheads="1"/>
          </p:cNvSpPr>
          <p:nvPr/>
        </p:nvSpPr>
        <p:spPr bwMode="auto">
          <a:xfrm>
            <a:off x="742950" y="1327150"/>
            <a:ext cx="4445000" cy="14097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57" name="Rectangle 5"/>
          <p:cNvSpPr>
            <a:spLocks noChangeArrowheads="1"/>
          </p:cNvSpPr>
          <p:nvPr/>
        </p:nvSpPr>
        <p:spPr bwMode="auto">
          <a:xfrm>
            <a:off x="5397500" y="1358900"/>
            <a:ext cx="1752600" cy="495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58" name="Rectangle 6"/>
          <p:cNvSpPr>
            <a:spLocks noChangeArrowheads="1"/>
          </p:cNvSpPr>
          <p:nvPr/>
        </p:nvSpPr>
        <p:spPr bwMode="auto">
          <a:xfrm>
            <a:off x="5403850" y="1365250"/>
            <a:ext cx="1752600" cy="4953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59" name="Rectangle 7" descr="10%"/>
          <p:cNvSpPr>
            <a:spLocks noChangeArrowheads="1"/>
          </p:cNvSpPr>
          <p:nvPr/>
        </p:nvSpPr>
        <p:spPr bwMode="auto">
          <a:xfrm>
            <a:off x="762000" y="3149600"/>
            <a:ext cx="1346200" cy="495300"/>
          </a:xfrm>
          <a:prstGeom prst="rect">
            <a:avLst/>
          </a:prstGeom>
          <a:pattFill prst="pct10">
            <a:fgClr>
              <a:srgbClr val="000000"/>
            </a:fgClr>
            <a:bgClr>
              <a:srgbClr val="FFFFFF"/>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60" name="Rectangle 8"/>
          <p:cNvSpPr>
            <a:spLocks noChangeArrowheads="1"/>
          </p:cNvSpPr>
          <p:nvPr/>
        </p:nvSpPr>
        <p:spPr bwMode="auto">
          <a:xfrm>
            <a:off x="768350" y="3155950"/>
            <a:ext cx="1346200" cy="4953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61" name="Rectangle 9"/>
          <p:cNvSpPr>
            <a:spLocks noChangeArrowheads="1"/>
          </p:cNvSpPr>
          <p:nvPr/>
        </p:nvSpPr>
        <p:spPr bwMode="auto">
          <a:xfrm>
            <a:off x="823913" y="3173413"/>
            <a:ext cx="1282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latin typeface="Helvetica" panose="020B0604020202020204" pitchFamily="34" charset="0"/>
              </a:rPr>
              <a:t>Activity</a:t>
            </a:r>
          </a:p>
        </p:txBody>
      </p:sp>
      <p:sp>
        <p:nvSpPr>
          <p:cNvPr id="381962" name="Rectangle 10"/>
          <p:cNvSpPr>
            <a:spLocks noChangeArrowheads="1"/>
          </p:cNvSpPr>
          <p:nvPr/>
        </p:nvSpPr>
        <p:spPr bwMode="auto">
          <a:xfrm>
            <a:off x="823913" y="3529013"/>
            <a:ext cx="1095375"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latin typeface="Helvetica" panose="020B0604020202020204" pitchFamily="34" charset="0"/>
              </a:rPr>
              <a:t>	</a:t>
            </a:r>
          </a:p>
        </p:txBody>
      </p:sp>
      <p:sp>
        <p:nvSpPr>
          <p:cNvPr id="381963" name="Rectangle 11" descr="10%"/>
          <p:cNvSpPr>
            <a:spLocks noChangeArrowheads="1"/>
          </p:cNvSpPr>
          <p:nvPr/>
        </p:nvSpPr>
        <p:spPr bwMode="auto">
          <a:xfrm>
            <a:off x="3848100" y="3149600"/>
            <a:ext cx="1333500" cy="495300"/>
          </a:xfrm>
          <a:prstGeom prst="rect">
            <a:avLst/>
          </a:prstGeom>
          <a:pattFill prst="pct10">
            <a:fgClr>
              <a:srgbClr val="000000"/>
            </a:fgClr>
            <a:bgClr>
              <a:srgbClr val="FFFFFF"/>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64" name="Rectangle 12"/>
          <p:cNvSpPr>
            <a:spLocks noChangeArrowheads="1"/>
          </p:cNvSpPr>
          <p:nvPr/>
        </p:nvSpPr>
        <p:spPr bwMode="auto">
          <a:xfrm>
            <a:off x="3854450" y="3155950"/>
            <a:ext cx="1333500" cy="4953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65" name="Rectangle 13"/>
          <p:cNvSpPr>
            <a:spLocks noChangeArrowheads="1"/>
          </p:cNvSpPr>
          <p:nvPr/>
        </p:nvSpPr>
        <p:spPr bwMode="auto">
          <a:xfrm>
            <a:off x="5751513" y="1382713"/>
            <a:ext cx="1465262"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latin typeface="Helvetica" panose="020B0604020202020204" pitchFamily="34" charset="0"/>
              </a:rPr>
              <a:t>Function</a:t>
            </a:r>
          </a:p>
        </p:txBody>
      </p:sp>
      <p:sp>
        <p:nvSpPr>
          <p:cNvPr id="381966" name="Rectangle 14"/>
          <p:cNvSpPr>
            <a:spLocks noChangeArrowheads="1"/>
          </p:cNvSpPr>
          <p:nvPr/>
        </p:nvSpPr>
        <p:spPr bwMode="auto">
          <a:xfrm>
            <a:off x="5397500" y="2082800"/>
            <a:ext cx="1752600" cy="495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67" name="Rectangle 15"/>
          <p:cNvSpPr>
            <a:spLocks noChangeArrowheads="1"/>
          </p:cNvSpPr>
          <p:nvPr/>
        </p:nvSpPr>
        <p:spPr bwMode="auto">
          <a:xfrm>
            <a:off x="5403850" y="2089150"/>
            <a:ext cx="1752600" cy="4953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68" name="Rectangle 16"/>
          <p:cNvSpPr>
            <a:spLocks noChangeArrowheads="1"/>
          </p:cNvSpPr>
          <p:nvPr/>
        </p:nvSpPr>
        <p:spPr bwMode="auto">
          <a:xfrm>
            <a:off x="5751513" y="2093913"/>
            <a:ext cx="1465262"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latin typeface="Helvetica" panose="020B0604020202020204" pitchFamily="34" charset="0"/>
              </a:rPr>
              <a:t>Function</a:t>
            </a:r>
          </a:p>
        </p:txBody>
      </p:sp>
      <p:sp>
        <p:nvSpPr>
          <p:cNvPr id="381969" name="Rectangle 17"/>
          <p:cNvSpPr>
            <a:spLocks noChangeArrowheads="1"/>
          </p:cNvSpPr>
          <p:nvPr/>
        </p:nvSpPr>
        <p:spPr bwMode="auto">
          <a:xfrm>
            <a:off x="2513013" y="1814513"/>
            <a:ext cx="12144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latin typeface="Helvetica" panose="020B0604020202020204" pitchFamily="34" charset="0"/>
              </a:rPr>
              <a:t>Project</a:t>
            </a:r>
          </a:p>
        </p:txBody>
      </p:sp>
      <p:sp>
        <p:nvSpPr>
          <p:cNvPr id="381970" name="Rectangle 18" descr="10%"/>
          <p:cNvSpPr>
            <a:spLocks noChangeArrowheads="1"/>
          </p:cNvSpPr>
          <p:nvPr/>
        </p:nvSpPr>
        <p:spPr bwMode="auto">
          <a:xfrm>
            <a:off x="2413000" y="4013200"/>
            <a:ext cx="1168400" cy="292100"/>
          </a:xfrm>
          <a:prstGeom prst="rect">
            <a:avLst/>
          </a:prstGeom>
          <a:pattFill prst="pct10">
            <a:fgClr>
              <a:srgbClr val="000000"/>
            </a:fgClr>
            <a:bgClr>
              <a:srgbClr val="FFFFFF"/>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71" name="Rectangle 19"/>
          <p:cNvSpPr>
            <a:spLocks noChangeArrowheads="1"/>
          </p:cNvSpPr>
          <p:nvPr/>
        </p:nvSpPr>
        <p:spPr bwMode="auto">
          <a:xfrm>
            <a:off x="2419350" y="4019550"/>
            <a:ext cx="1168400" cy="2921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72" name="Rectangle 20" descr="10%"/>
          <p:cNvSpPr>
            <a:spLocks noChangeArrowheads="1"/>
          </p:cNvSpPr>
          <p:nvPr/>
        </p:nvSpPr>
        <p:spPr bwMode="auto">
          <a:xfrm>
            <a:off x="3759200" y="4013200"/>
            <a:ext cx="1219200" cy="292100"/>
          </a:xfrm>
          <a:prstGeom prst="rect">
            <a:avLst/>
          </a:prstGeom>
          <a:pattFill prst="pct10">
            <a:fgClr>
              <a:srgbClr val="000000"/>
            </a:fgClr>
            <a:bgClr>
              <a:srgbClr val="FFFFFF"/>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73" name="Rectangle 21"/>
          <p:cNvSpPr>
            <a:spLocks noChangeArrowheads="1"/>
          </p:cNvSpPr>
          <p:nvPr/>
        </p:nvSpPr>
        <p:spPr bwMode="auto">
          <a:xfrm>
            <a:off x="3765550" y="4019550"/>
            <a:ext cx="1219200" cy="2921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74" name="Rectangle 22" descr="10%"/>
          <p:cNvSpPr>
            <a:spLocks noChangeArrowheads="1"/>
          </p:cNvSpPr>
          <p:nvPr/>
        </p:nvSpPr>
        <p:spPr bwMode="auto">
          <a:xfrm>
            <a:off x="990600" y="4013200"/>
            <a:ext cx="1219200" cy="292100"/>
          </a:xfrm>
          <a:prstGeom prst="rect">
            <a:avLst/>
          </a:prstGeom>
          <a:pattFill prst="pct10">
            <a:fgClr>
              <a:srgbClr val="000000"/>
            </a:fgClr>
            <a:bgClr>
              <a:srgbClr val="FFFFFF"/>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75" name="Rectangle 23"/>
          <p:cNvSpPr>
            <a:spLocks noChangeArrowheads="1"/>
          </p:cNvSpPr>
          <p:nvPr/>
        </p:nvSpPr>
        <p:spPr bwMode="auto">
          <a:xfrm>
            <a:off x="996950" y="4019550"/>
            <a:ext cx="1219200" cy="2921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76" name="Line 24"/>
          <p:cNvSpPr>
            <a:spLocks noChangeShapeType="1"/>
          </p:cNvSpPr>
          <p:nvPr/>
        </p:nvSpPr>
        <p:spPr bwMode="auto">
          <a:xfrm>
            <a:off x="3117850" y="3638550"/>
            <a:ext cx="0" cy="330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77" name="Line 25"/>
          <p:cNvSpPr>
            <a:spLocks noChangeShapeType="1"/>
          </p:cNvSpPr>
          <p:nvPr/>
        </p:nvSpPr>
        <p:spPr bwMode="auto">
          <a:xfrm flipH="1">
            <a:off x="1384300" y="3867150"/>
            <a:ext cx="31623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78" name="Line 26"/>
          <p:cNvSpPr>
            <a:spLocks noChangeShapeType="1"/>
          </p:cNvSpPr>
          <p:nvPr/>
        </p:nvSpPr>
        <p:spPr bwMode="auto">
          <a:xfrm>
            <a:off x="4540250" y="3854450"/>
            <a:ext cx="0"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79" name="Line 27"/>
          <p:cNvSpPr>
            <a:spLocks noChangeShapeType="1"/>
          </p:cNvSpPr>
          <p:nvPr/>
        </p:nvSpPr>
        <p:spPr bwMode="auto">
          <a:xfrm>
            <a:off x="1390650" y="3854450"/>
            <a:ext cx="0"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80" name="Line 28"/>
          <p:cNvSpPr>
            <a:spLocks noChangeShapeType="1"/>
          </p:cNvSpPr>
          <p:nvPr/>
        </p:nvSpPr>
        <p:spPr bwMode="auto">
          <a:xfrm>
            <a:off x="3016250" y="2749550"/>
            <a:ext cx="0" cy="330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81" name="Line 29"/>
          <p:cNvSpPr>
            <a:spLocks noChangeShapeType="1"/>
          </p:cNvSpPr>
          <p:nvPr/>
        </p:nvSpPr>
        <p:spPr bwMode="auto">
          <a:xfrm>
            <a:off x="1454150" y="2940050"/>
            <a:ext cx="30988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82" name="Line 30"/>
          <p:cNvSpPr>
            <a:spLocks noChangeShapeType="1"/>
          </p:cNvSpPr>
          <p:nvPr/>
        </p:nvSpPr>
        <p:spPr bwMode="auto">
          <a:xfrm>
            <a:off x="4565650" y="2927350"/>
            <a:ext cx="0" cy="203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83" name="Line 31"/>
          <p:cNvSpPr>
            <a:spLocks noChangeShapeType="1"/>
          </p:cNvSpPr>
          <p:nvPr/>
        </p:nvSpPr>
        <p:spPr bwMode="auto">
          <a:xfrm>
            <a:off x="1454150" y="2940050"/>
            <a:ext cx="0" cy="1778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84" name="Rectangle 32"/>
          <p:cNvSpPr>
            <a:spLocks noChangeArrowheads="1"/>
          </p:cNvSpPr>
          <p:nvPr/>
        </p:nvSpPr>
        <p:spPr bwMode="auto">
          <a:xfrm>
            <a:off x="2159000" y="4813300"/>
            <a:ext cx="762000" cy="622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85" name="Rectangle 33"/>
          <p:cNvSpPr>
            <a:spLocks noChangeArrowheads="1"/>
          </p:cNvSpPr>
          <p:nvPr/>
        </p:nvSpPr>
        <p:spPr bwMode="auto">
          <a:xfrm>
            <a:off x="2171700" y="4826000"/>
            <a:ext cx="749300" cy="609600"/>
          </a:xfrm>
          <a:prstGeom prst="rect">
            <a:avLst/>
          </a:prstGeom>
          <a:noFill/>
          <a:ln w="508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86" name="Rectangle 34"/>
          <p:cNvSpPr>
            <a:spLocks noChangeArrowheads="1"/>
          </p:cNvSpPr>
          <p:nvPr/>
        </p:nvSpPr>
        <p:spPr bwMode="auto">
          <a:xfrm>
            <a:off x="2132013" y="4926013"/>
            <a:ext cx="8763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latin typeface="Helvetica" panose="020B0604020202020204" pitchFamily="34" charset="0"/>
              </a:rPr>
              <a:t>Task</a:t>
            </a:r>
          </a:p>
        </p:txBody>
      </p:sp>
      <p:sp>
        <p:nvSpPr>
          <p:cNvPr id="381987" name="Rectangle 35"/>
          <p:cNvSpPr>
            <a:spLocks noChangeArrowheads="1"/>
          </p:cNvSpPr>
          <p:nvPr/>
        </p:nvSpPr>
        <p:spPr bwMode="auto">
          <a:xfrm>
            <a:off x="3098800" y="4800600"/>
            <a:ext cx="762000" cy="622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88" name="Rectangle 36"/>
          <p:cNvSpPr>
            <a:spLocks noChangeArrowheads="1"/>
          </p:cNvSpPr>
          <p:nvPr/>
        </p:nvSpPr>
        <p:spPr bwMode="auto">
          <a:xfrm>
            <a:off x="3111500" y="4813300"/>
            <a:ext cx="736600" cy="609600"/>
          </a:xfrm>
          <a:prstGeom prst="rect">
            <a:avLst/>
          </a:prstGeom>
          <a:noFill/>
          <a:ln w="508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89" name="Rectangle 37"/>
          <p:cNvSpPr>
            <a:spLocks noChangeArrowheads="1"/>
          </p:cNvSpPr>
          <p:nvPr/>
        </p:nvSpPr>
        <p:spPr bwMode="auto">
          <a:xfrm>
            <a:off x="1231900" y="4813300"/>
            <a:ext cx="762000" cy="622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90" name="Rectangle 38"/>
          <p:cNvSpPr>
            <a:spLocks noChangeArrowheads="1"/>
          </p:cNvSpPr>
          <p:nvPr/>
        </p:nvSpPr>
        <p:spPr bwMode="auto">
          <a:xfrm>
            <a:off x="1257300" y="4826000"/>
            <a:ext cx="736600" cy="609600"/>
          </a:xfrm>
          <a:prstGeom prst="rect">
            <a:avLst/>
          </a:prstGeom>
          <a:noFill/>
          <a:ln w="508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91" name="Rectangle 39"/>
          <p:cNvSpPr>
            <a:spLocks noChangeArrowheads="1"/>
          </p:cNvSpPr>
          <p:nvPr/>
        </p:nvSpPr>
        <p:spPr bwMode="auto">
          <a:xfrm>
            <a:off x="4064000" y="4813300"/>
            <a:ext cx="762000" cy="622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92" name="Rectangle 40"/>
          <p:cNvSpPr>
            <a:spLocks noChangeArrowheads="1"/>
          </p:cNvSpPr>
          <p:nvPr/>
        </p:nvSpPr>
        <p:spPr bwMode="auto">
          <a:xfrm>
            <a:off x="4076700" y="4826000"/>
            <a:ext cx="749300" cy="609600"/>
          </a:xfrm>
          <a:prstGeom prst="rect">
            <a:avLst/>
          </a:prstGeom>
          <a:noFill/>
          <a:ln w="508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93" name="Rectangle 41"/>
          <p:cNvSpPr>
            <a:spLocks noChangeArrowheads="1"/>
          </p:cNvSpPr>
          <p:nvPr/>
        </p:nvSpPr>
        <p:spPr bwMode="auto">
          <a:xfrm>
            <a:off x="1587500" y="4597400"/>
            <a:ext cx="50800" cy="25400"/>
          </a:xfrm>
          <a:prstGeom prst="rect">
            <a:avLst/>
          </a:prstGeom>
          <a:solidFill>
            <a:srgbClr val="000000"/>
          </a:solidFill>
          <a:ln>
            <a:noFill/>
          </a:ln>
          <a:effectLst/>
          <a:extLs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94" name="Rectangle 42"/>
          <p:cNvSpPr>
            <a:spLocks noChangeArrowheads="1"/>
          </p:cNvSpPr>
          <p:nvPr/>
        </p:nvSpPr>
        <p:spPr bwMode="auto">
          <a:xfrm>
            <a:off x="4521200" y="4597400"/>
            <a:ext cx="38100" cy="25400"/>
          </a:xfrm>
          <a:prstGeom prst="rect">
            <a:avLst/>
          </a:prstGeom>
          <a:solidFill>
            <a:srgbClr val="000000"/>
          </a:solidFill>
          <a:ln>
            <a:noFill/>
          </a:ln>
          <a:effectLst/>
          <a:extLs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95" name="Rectangle 43"/>
          <p:cNvSpPr>
            <a:spLocks noChangeArrowheads="1"/>
          </p:cNvSpPr>
          <p:nvPr/>
        </p:nvSpPr>
        <p:spPr bwMode="auto">
          <a:xfrm>
            <a:off x="1625600" y="4597400"/>
            <a:ext cx="2895600" cy="25400"/>
          </a:xfrm>
          <a:prstGeom prst="rect">
            <a:avLst/>
          </a:prstGeom>
          <a:solidFill>
            <a:srgbClr val="000000"/>
          </a:solidFill>
          <a:ln>
            <a:noFill/>
          </a:ln>
          <a:effectLst/>
          <a:extLs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96" name="Line 44"/>
          <p:cNvSpPr>
            <a:spLocks noChangeShapeType="1"/>
          </p:cNvSpPr>
          <p:nvPr/>
        </p:nvSpPr>
        <p:spPr bwMode="auto">
          <a:xfrm>
            <a:off x="3155950" y="4349750"/>
            <a:ext cx="0" cy="2540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97" name="Rectangle 45"/>
          <p:cNvSpPr>
            <a:spLocks noChangeArrowheads="1"/>
          </p:cNvSpPr>
          <p:nvPr/>
        </p:nvSpPr>
        <p:spPr bwMode="auto">
          <a:xfrm>
            <a:off x="1587500" y="4597400"/>
            <a:ext cx="25400" cy="127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98" name="Rectangle 46"/>
          <p:cNvSpPr>
            <a:spLocks noChangeArrowheads="1"/>
          </p:cNvSpPr>
          <p:nvPr/>
        </p:nvSpPr>
        <p:spPr bwMode="auto">
          <a:xfrm>
            <a:off x="1587500" y="4838700"/>
            <a:ext cx="25400" cy="127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1999" name="Rectangle 47"/>
          <p:cNvSpPr>
            <a:spLocks noChangeArrowheads="1"/>
          </p:cNvSpPr>
          <p:nvPr/>
        </p:nvSpPr>
        <p:spPr bwMode="auto">
          <a:xfrm>
            <a:off x="1587500" y="4610100"/>
            <a:ext cx="25400" cy="2159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2000" name="Rectangle 48"/>
          <p:cNvSpPr>
            <a:spLocks noChangeArrowheads="1"/>
          </p:cNvSpPr>
          <p:nvPr/>
        </p:nvSpPr>
        <p:spPr bwMode="auto">
          <a:xfrm>
            <a:off x="2552700" y="4610100"/>
            <a:ext cx="12700" cy="127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2001" name="Rectangle 49"/>
          <p:cNvSpPr>
            <a:spLocks noChangeArrowheads="1"/>
          </p:cNvSpPr>
          <p:nvPr/>
        </p:nvSpPr>
        <p:spPr bwMode="auto">
          <a:xfrm>
            <a:off x="2552700" y="4838700"/>
            <a:ext cx="12700" cy="127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2002" name="Rectangle 50"/>
          <p:cNvSpPr>
            <a:spLocks noChangeArrowheads="1"/>
          </p:cNvSpPr>
          <p:nvPr/>
        </p:nvSpPr>
        <p:spPr bwMode="auto">
          <a:xfrm>
            <a:off x="2552700" y="4622800"/>
            <a:ext cx="12700" cy="2032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2003" name="Rectangle 51"/>
          <p:cNvSpPr>
            <a:spLocks noChangeArrowheads="1"/>
          </p:cNvSpPr>
          <p:nvPr/>
        </p:nvSpPr>
        <p:spPr bwMode="auto">
          <a:xfrm>
            <a:off x="3492500" y="4597400"/>
            <a:ext cx="25400" cy="127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2004" name="Rectangle 52"/>
          <p:cNvSpPr>
            <a:spLocks noChangeArrowheads="1"/>
          </p:cNvSpPr>
          <p:nvPr/>
        </p:nvSpPr>
        <p:spPr bwMode="auto">
          <a:xfrm>
            <a:off x="3492500" y="4787900"/>
            <a:ext cx="25400" cy="127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2005" name="Rectangle 53"/>
          <p:cNvSpPr>
            <a:spLocks noChangeArrowheads="1"/>
          </p:cNvSpPr>
          <p:nvPr/>
        </p:nvSpPr>
        <p:spPr bwMode="auto">
          <a:xfrm>
            <a:off x="3492500" y="4610100"/>
            <a:ext cx="25400" cy="1651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2006" name="Rectangle 54"/>
          <p:cNvSpPr>
            <a:spLocks noChangeArrowheads="1"/>
          </p:cNvSpPr>
          <p:nvPr/>
        </p:nvSpPr>
        <p:spPr bwMode="auto">
          <a:xfrm>
            <a:off x="4546600" y="4584700"/>
            <a:ext cx="25400" cy="127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2007" name="Rectangle 55"/>
          <p:cNvSpPr>
            <a:spLocks noChangeArrowheads="1"/>
          </p:cNvSpPr>
          <p:nvPr/>
        </p:nvSpPr>
        <p:spPr bwMode="auto">
          <a:xfrm>
            <a:off x="4546600" y="4800600"/>
            <a:ext cx="25400" cy="127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2008" name="Rectangle 56"/>
          <p:cNvSpPr>
            <a:spLocks noChangeArrowheads="1"/>
          </p:cNvSpPr>
          <p:nvPr/>
        </p:nvSpPr>
        <p:spPr bwMode="auto">
          <a:xfrm>
            <a:off x="4546600" y="4597400"/>
            <a:ext cx="25400" cy="1905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2009" name="Line 57"/>
          <p:cNvSpPr>
            <a:spLocks noChangeShapeType="1"/>
          </p:cNvSpPr>
          <p:nvPr/>
        </p:nvSpPr>
        <p:spPr bwMode="auto">
          <a:xfrm>
            <a:off x="5200650" y="1657350"/>
            <a:ext cx="2159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2010" name="Line 58"/>
          <p:cNvSpPr>
            <a:spLocks noChangeShapeType="1"/>
          </p:cNvSpPr>
          <p:nvPr/>
        </p:nvSpPr>
        <p:spPr bwMode="auto">
          <a:xfrm>
            <a:off x="5200650" y="2343150"/>
            <a:ext cx="2159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2011" name="Rectangle 59"/>
          <p:cNvSpPr>
            <a:spLocks noChangeArrowheads="1"/>
          </p:cNvSpPr>
          <p:nvPr/>
        </p:nvSpPr>
        <p:spPr bwMode="auto">
          <a:xfrm>
            <a:off x="5529263" y="3025775"/>
            <a:ext cx="2690812" cy="819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b="0">
                <a:solidFill>
                  <a:srgbClr val="000000"/>
                </a:solidFill>
              </a:rPr>
              <a:t>• Major unit of work</a:t>
            </a:r>
          </a:p>
          <a:p>
            <a:r>
              <a:rPr lang="en-US" altLang="en-US" sz="2400" b="0">
                <a:solidFill>
                  <a:srgbClr val="000000"/>
                </a:solidFill>
              </a:rPr>
              <a:t>with precise dates</a:t>
            </a:r>
          </a:p>
        </p:txBody>
      </p:sp>
      <p:sp>
        <p:nvSpPr>
          <p:cNvPr id="382018" name="Rectangle 66"/>
          <p:cNvSpPr>
            <a:spLocks noChangeArrowheads="1"/>
          </p:cNvSpPr>
          <p:nvPr/>
        </p:nvSpPr>
        <p:spPr bwMode="auto">
          <a:xfrm>
            <a:off x="5586413" y="5295900"/>
            <a:ext cx="2982912" cy="819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b="0">
                <a:solidFill>
                  <a:srgbClr val="000000"/>
                </a:solidFill>
              </a:rPr>
              <a:t>• Culminates in project</a:t>
            </a:r>
          </a:p>
          <a:p>
            <a:r>
              <a:rPr lang="en-US" altLang="en-US" sz="2400" b="0">
                <a:solidFill>
                  <a:srgbClr val="000000"/>
                </a:solidFill>
              </a:rPr>
              <a:t> milestone.</a:t>
            </a:r>
          </a:p>
        </p:txBody>
      </p:sp>
      <p:sp>
        <p:nvSpPr>
          <p:cNvPr id="382019" name="Rectangle 67"/>
          <p:cNvSpPr>
            <a:spLocks noChangeArrowheads="1"/>
          </p:cNvSpPr>
          <p:nvPr/>
        </p:nvSpPr>
        <p:spPr bwMode="auto">
          <a:xfrm>
            <a:off x="3097213" y="4926013"/>
            <a:ext cx="8763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latin typeface="Helvetica" panose="020B0604020202020204" pitchFamily="34" charset="0"/>
              </a:rPr>
              <a:t>Task</a:t>
            </a:r>
          </a:p>
        </p:txBody>
      </p:sp>
      <p:sp>
        <p:nvSpPr>
          <p:cNvPr id="382020" name="Rectangle 68"/>
          <p:cNvSpPr>
            <a:spLocks noChangeArrowheads="1"/>
          </p:cNvSpPr>
          <p:nvPr/>
        </p:nvSpPr>
        <p:spPr bwMode="auto">
          <a:xfrm>
            <a:off x="4011613" y="4900613"/>
            <a:ext cx="8763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latin typeface="Helvetica" panose="020B0604020202020204" pitchFamily="34" charset="0"/>
              </a:rPr>
              <a:t>Task</a:t>
            </a:r>
          </a:p>
        </p:txBody>
      </p:sp>
      <p:sp>
        <p:nvSpPr>
          <p:cNvPr id="382021" name="Rectangle 69"/>
          <p:cNvSpPr>
            <a:spLocks noChangeArrowheads="1"/>
          </p:cNvSpPr>
          <p:nvPr/>
        </p:nvSpPr>
        <p:spPr bwMode="auto">
          <a:xfrm>
            <a:off x="1192213" y="4938713"/>
            <a:ext cx="8763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latin typeface="Helvetica" panose="020B0604020202020204" pitchFamily="34" charset="0"/>
              </a:rPr>
              <a:t>Task</a:t>
            </a:r>
          </a:p>
        </p:txBody>
      </p:sp>
      <p:sp>
        <p:nvSpPr>
          <p:cNvPr id="382022" name="Rectangle 70" descr="10%"/>
          <p:cNvSpPr>
            <a:spLocks noChangeArrowheads="1"/>
          </p:cNvSpPr>
          <p:nvPr/>
        </p:nvSpPr>
        <p:spPr bwMode="auto">
          <a:xfrm>
            <a:off x="2374900" y="3149600"/>
            <a:ext cx="1333500" cy="495300"/>
          </a:xfrm>
          <a:prstGeom prst="rect">
            <a:avLst/>
          </a:prstGeom>
          <a:pattFill prst="pct10">
            <a:fgClr>
              <a:srgbClr val="000000"/>
            </a:fgClr>
            <a:bgClr>
              <a:srgbClr val="FFFFFF"/>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2023" name="Rectangle 71"/>
          <p:cNvSpPr>
            <a:spLocks noChangeArrowheads="1"/>
          </p:cNvSpPr>
          <p:nvPr/>
        </p:nvSpPr>
        <p:spPr bwMode="auto">
          <a:xfrm>
            <a:off x="2381250" y="3155950"/>
            <a:ext cx="1333500" cy="4953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2024" name="Rectangle 72"/>
          <p:cNvSpPr>
            <a:spLocks noChangeArrowheads="1"/>
          </p:cNvSpPr>
          <p:nvPr/>
        </p:nvSpPr>
        <p:spPr bwMode="auto">
          <a:xfrm>
            <a:off x="2386013" y="3186113"/>
            <a:ext cx="1282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latin typeface="Helvetica" panose="020B0604020202020204" pitchFamily="34" charset="0"/>
              </a:rPr>
              <a:t>Activity</a:t>
            </a:r>
          </a:p>
        </p:txBody>
      </p:sp>
      <p:sp>
        <p:nvSpPr>
          <p:cNvPr id="382025" name="Rectangle 73"/>
          <p:cNvSpPr>
            <a:spLocks noChangeArrowheads="1"/>
          </p:cNvSpPr>
          <p:nvPr/>
        </p:nvSpPr>
        <p:spPr bwMode="auto">
          <a:xfrm>
            <a:off x="2386013" y="3541713"/>
            <a:ext cx="1095375"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latin typeface="Helvetica" panose="020B0604020202020204" pitchFamily="34" charset="0"/>
              </a:rPr>
              <a:t>	</a:t>
            </a:r>
          </a:p>
        </p:txBody>
      </p:sp>
      <p:sp>
        <p:nvSpPr>
          <p:cNvPr id="382026" name="Rectangle 74"/>
          <p:cNvSpPr>
            <a:spLocks noChangeArrowheads="1"/>
          </p:cNvSpPr>
          <p:nvPr/>
        </p:nvSpPr>
        <p:spPr bwMode="auto">
          <a:xfrm>
            <a:off x="3935413" y="3198813"/>
            <a:ext cx="1282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latin typeface="Helvetica" panose="020B0604020202020204" pitchFamily="34" charset="0"/>
              </a:rPr>
              <a:t>Activity</a:t>
            </a:r>
          </a:p>
        </p:txBody>
      </p:sp>
      <p:sp>
        <p:nvSpPr>
          <p:cNvPr id="382027" name="Rectangle 75"/>
          <p:cNvSpPr>
            <a:spLocks noChangeArrowheads="1"/>
          </p:cNvSpPr>
          <p:nvPr/>
        </p:nvSpPr>
        <p:spPr bwMode="auto">
          <a:xfrm>
            <a:off x="3935413" y="3554413"/>
            <a:ext cx="1095375"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latin typeface="Helvetica" panose="020B0604020202020204" pitchFamily="34" charset="0"/>
              </a:rPr>
              <a:t>	</a:t>
            </a:r>
          </a:p>
        </p:txBody>
      </p:sp>
      <p:sp>
        <p:nvSpPr>
          <p:cNvPr id="382028" name="Rectangle 76"/>
          <p:cNvSpPr>
            <a:spLocks noChangeArrowheads="1"/>
          </p:cNvSpPr>
          <p:nvPr/>
        </p:nvSpPr>
        <p:spPr bwMode="auto">
          <a:xfrm>
            <a:off x="1014413" y="3935413"/>
            <a:ext cx="1282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latin typeface="Helvetica" panose="020B0604020202020204" pitchFamily="34" charset="0"/>
              </a:rPr>
              <a:t>Activity</a:t>
            </a:r>
          </a:p>
        </p:txBody>
      </p:sp>
      <p:sp>
        <p:nvSpPr>
          <p:cNvPr id="382029" name="Rectangle 77"/>
          <p:cNvSpPr>
            <a:spLocks noChangeArrowheads="1"/>
          </p:cNvSpPr>
          <p:nvPr/>
        </p:nvSpPr>
        <p:spPr bwMode="auto">
          <a:xfrm>
            <a:off x="1014413" y="4291013"/>
            <a:ext cx="1095375"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latin typeface="Helvetica" panose="020B0604020202020204" pitchFamily="34" charset="0"/>
              </a:rPr>
              <a:t>	</a:t>
            </a:r>
          </a:p>
        </p:txBody>
      </p:sp>
      <p:sp>
        <p:nvSpPr>
          <p:cNvPr id="382030" name="Rectangle 78"/>
          <p:cNvSpPr>
            <a:spLocks noChangeArrowheads="1"/>
          </p:cNvSpPr>
          <p:nvPr/>
        </p:nvSpPr>
        <p:spPr bwMode="auto">
          <a:xfrm>
            <a:off x="2398713" y="3935413"/>
            <a:ext cx="1282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latin typeface="Helvetica" panose="020B0604020202020204" pitchFamily="34" charset="0"/>
              </a:rPr>
              <a:t>Activity</a:t>
            </a:r>
          </a:p>
        </p:txBody>
      </p:sp>
      <p:sp>
        <p:nvSpPr>
          <p:cNvPr id="382031" name="Rectangle 79"/>
          <p:cNvSpPr>
            <a:spLocks noChangeArrowheads="1"/>
          </p:cNvSpPr>
          <p:nvPr/>
        </p:nvSpPr>
        <p:spPr bwMode="auto">
          <a:xfrm>
            <a:off x="2398713" y="4291013"/>
            <a:ext cx="1095375"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latin typeface="Helvetica" panose="020B0604020202020204" pitchFamily="34" charset="0"/>
              </a:rPr>
              <a:t>	</a:t>
            </a:r>
          </a:p>
        </p:txBody>
      </p:sp>
      <p:sp>
        <p:nvSpPr>
          <p:cNvPr id="382032" name="Rectangle 80"/>
          <p:cNvSpPr>
            <a:spLocks noChangeArrowheads="1"/>
          </p:cNvSpPr>
          <p:nvPr/>
        </p:nvSpPr>
        <p:spPr bwMode="auto">
          <a:xfrm>
            <a:off x="3770313" y="3948113"/>
            <a:ext cx="1282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latin typeface="Helvetica" panose="020B0604020202020204" pitchFamily="34" charset="0"/>
              </a:rPr>
              <a:t>Activity</a:t>
            </a:r>
          </a:p>
        </p:txBody>
      </p:sp>
      <p:sp>
        <p:nvSpPr>
          <p:cNvPr id="382033" name="Rectangle 81"/>
          <p:cNvSpPr>
            <a:spLocks noChangeArrowheads="1"/>
          </p:cNvSpPr>
          <p:nvPr/>
        </p:nvSpPr>
        <p:spPr bwMode="auto">
          <a:xfrm>
            <a:off x="3770313" y="4303713"/>
            <a:ext cx="1095375"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latin typeface="Helvetica" panose="020B0604020202020204" pitchFamily="34" charset="0"/>
              </a:rPr>
              <a:t>	</a:t>
            </a:r>
          </a:p>
        </p:txBody>
      </p:sp>
      <p:sp>
        <p:nvSpPr>
          <p:cNvPr id="382034" name="Rectangle 82"/>
          <p:cNvSpPr>
            <a:spLocks noChangeArrowheads="1"/>
          </p:cNvSpPr>
          <p:nvPr/>
        </p:nvSpPr>
        <p:spPr bwMode="auto">
          <a:xfrm>
            <a:off x="5451475" y="4194175"/>
            <a:ext cx="2774950" cy="819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b="0">
                <a:solidFill>
                  <a:srgbClr val="000000"/>
                </a:solidFill>
              </a:rPr>
              <a:t>• Consists of smaller </a:t>
            </a:r>
          </a:p>
          <a:p>
            <a:r>
              <a:rPr lang="en-US" altLang="en-US" sz="2400" b="0">
                <a:solidFill>
                  <a:srgbClr val="000000"/>
                </a:solidFill>
              </a:rPr>
              <a:t>activities or tasks</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noFill/>
          <a:ln/>
        </p:spPr>
        <p:txBody>
          <a:bodyPr/>
          <a:lstStyle/>
          <a:p>
            <a:r>
              <a:rPr lang="en-US" altLang="en-US"/>
              <a:t>Activities</a:t>
            </a:r>
          </a:p>
        </p:txBody>
      </p:sp>
      <p:sp>
        <p:nvSpPr>
          <p:cNvPr id="382979" name="Rectangle 3"/>
          <p:cNvSpPr>
            <a:spLocks noGrp="1" noChangeArrowheads="1"/>
          </p:cNvSpPr>
          <p:nvPr>
            <p:ph type="body" sz="half" idx="1"/>
          </p:nvPr>
        </p:nvSpPr>
        <p:spPr>
          <a:noFill/>
          <a:ln/>
        </p:spPr>
        <p:txBody>
          <a:bodyPr/>
          <a:lstStyle/>
          <a:p>
            <a:r>
              <a:rPr lang="en-US" altLang="en-US"/>
              <a:t>Major unit of work</a:t>
            </a:r>
          </a:p>
          <a:p>
            <a:r>
              <a:rPr lang="en-US" altLang="en-US"/>
              <a:t>Culminates in major project milestone:</a:t>
            </a:r>
          </a:p>
          <a:p>
            <a:pPr lvl="1"/>
            <a:r>
              <a:rPr lang="en-US" altLang="en-US"/>
              <a:t>Internal checkpoint should not be externally visible</a:t>
            </a:r>
          </a:p>
          <a:p>
            <a:pPr lvl="1"/>
            <a:r>
              <a:rPr lang="en-US" altLang="en-US"/>
              <a:t>Scheduled event used to measure progress</a:t>
            </a:r>
          </a:p>
          <a:p>
            <a:r>
              <a:rPr lang="en-US" altLang="en-US"/>
              <a:t>Milestone often produces project baselines:</a:t>
            </a:r>
            <a:endParaRPr lang="en-US" altLang="en-US" sz="1800"/>
          </a:p>
          <a:p>
            <a:pPr lvl="1"/>
            <a:r>
              <a:rPr lang="en-US" altLang="en-US" sz="1800"/>
              <a:t>formally reviewed work product</a:t>
            </a:r>
          </a:p>
          <a:p>
            <a:pPr lvl="1"/>
            <a:r>
              <a:rPr lang="en-US" altLang="en-US" sz="1800"/>
              <a:t>under change control (change requires formal procedures)</a:t>
            </a:r>
          </a:p>
        </p:txBody>
      </p:sp>
      <p:sp>
        <p:nvSpPr>
          <p:cNvPr id="382980" name="Rectangle 4"/>
          <p:cNvSpPr>
            <a:spLocks noGrp="1" noChangeArrowheads="1"/>
          </p:cNvSpPr>
          <p:nvPr>
            <p:ph type="body" sz="half" idx="2"/>
          </p:nvPr>
        </p:nvSpPr>
        <p:spPr>
          <a:noFill/>
          <a:ln/>
        </p:spPr>
        <p:txBody>
          <a:bodyPr/>
          <a:lstStyle/>
          <a:p>
            <a:r>
              <a:rPr lang="en-US" altLang="en-US"/>
              <a:t>Activitites may be grouped into larger activities:</a:t>
            </a:r>
          </a:p>
          <a:p>
            <a:pPr lvl="1"/>
            <a:r>
              <a:rPr lang="en-US" altLang="en-US"/>
              <a:t>Establishes hierarchical structure for project (phase, step, ...)</a:t>
            </a:r>
          </a:p>
          <a:p>
            <a:pPr lvl="1"/>
            <a:r>
              <a:rPr lang="en-US" altLang="en-US"/>
              <a:t>Allows separation of concerns</a:t>
            </a:r>
          </a:p>
          <a:p>
            <a:pPr lvl="1"/>
            <a:r>
              <a:rPr lang="en-US" altLang="en-US"/>
              <a:t>Precedence relations often exist among activities</a:t>
            </a:r>
          </a:p>
          <a:p>
            <a:pPr lvl="1"/>
            <a:endParaRPr lang="en-US" alt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altLang="en-US"/>
              <a:t>UML Model of Tasks, Activities and Project Functions</a:t>
            </a:r>
          </a:p>
        </p:txBody>
      </p:sp>
      <p:pic>
        <p:nvPicPr>
          <p:cNvPr id="485380" name="Picture 4"/>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55600" y="1839913"/>
            <a:ext cx="8255000" cy="3952875"/>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4420" name="Rectangle 4"/>
          <p:cNvSpPr>
            <a:spLocks noGrp="1" noChangeArrowheads="1"/>
          </p:cNvSpPr>
          <p:nvPr>
            <p:ph type="title"/>
          </p:nvPr>
        </p:nvSpPr>
        <p:spPr/>
        <p:txBody>
          <a:bodyPr/>
          <a:lstStyle/>
          <a:p>
            <a:r>
              <a:rPr lang="en-US" altLang="en-US"/>
              <a:t>“Laws” of Project Management</a:t>
            </a:r>
          </a:p>
        </p:txBody>
      </p:sp>
      <p:sp>
        <p:nvSpPr>
          <p:cNvPr id="444421" name="Rectangle 5"/>
          <p:cNvSpPr>
            <a:spLocks noGrp="1" noChangeArrowheads="1"/>
          </p:cNvSpPr>
          <p:nvPr>
            <p:ph type="body" idx="1"/>
          </p:nvPr>
        </p:nvSpPr>
        <p:spPr/>
        <p:txBody>
          <a:bodyPr/>
          <a:lstStyle/>
          <a:p>
            <a:r>
              <a:rPr lang="en-US" altLang="en-US"/>
              <a:t>Projects progress quickly until they are 90% complete. Then they remain at 90% complete forever. </a:t>
            </a:r>
            <a:br>
              <a:rPr lang="en-US" altLang="en-US"/>
            </a:br>
            <a:endParaRPr lang="en-US" altLang="en-US"/>
          </a:p>
          <a:p>
            <a:r>
              <a:rPr lang="en-US" altLang="en-US"/>
              <a:t>When things are going well, something will go wrong. </a:t>
            </a:r>
          </a:p>
          <a:p>
            <a:r>
              <a:rPr lang="en-US" altLang="en-US"/>
              <a:t>When things just can’t get worse, they will. </a:t>
            </a:r>
          </a:p>
          <a:p>
            <a:r>
              <a:rPr lang="en-US" altLang="en-US"/>
              <a:t>When things appear to be going better, you have overlooked something.</a:t>
            </a:r>
          </a:p>
          <a:p>
            <a:r>
              <a:rPr lang="en-US" altLang="en-US"/>
              <a:t>If project content is allowed to change freely, the rate of change will exceed the rate of progress.</a:t>
            </a:r>
          </a:p>
          <a:p>
            <a:r>
              <a:rPr lang="en-US" altLang="en-US"/>
              <a:t>Project teams detest progress reporting because it manifests their lack of progress.</a:t>
            </a:r>
            <a:br>
              <a:rPr lang="en-US" altLang="en-US"/>
            </a:br>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44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442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442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442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442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44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21"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5"/>
          <p:cNvSpPr>
            <a:spLocks noGrp="1" noChangeArrowheads="1"/>
          </p:cNvSpPr>
          <p:nvPr>
            <p:ph type="title"/>
          </p:nvPr>
        </p:nvSpPr>
        <p:spPr/>
        <p:txBody>
          <a:bodyPr/>
          <a:lstStyle/>
          <a:p>
            <a:r>
              <a:rPr lang="en-US" altLang="en-US"/>
              <a:t>Summary</a:t>
            </a:r>
          </a:p>
        </p:txBody>
      </p:sp>
      <p:sp>
        <p:nvSpPr>
          <p:cNvPr id="64518" name="Rectangle 6"/>
          <p:cNvSpPr>
            <a:spLocks noGrp="1" noChangeArrowheads="1"/>
          </p:cNvSpPr>
          <p:nvPr>
            <p:ph type="body" idx="1"/>
          </p:nvPr>
        </p:nvSpPr>
        <p:spPr/>
        <p:txBody>
          <a:bodyPr/>
          <a:lstStyle/>
          <a:p>
            <a:r>
              <a:rPr lang="en-US" altLang="en-US"/>
              <a:t>Software engineering is a problem solving activity </a:t>
            </a:r>
          </a:p>
          <a:p>
            <a:pPr lvl="1"/>
            <a:r>
              <a:rPr lang="en-US" altLang="en-US"/>
              <a:t>Developing quality software for a complex problem within a limited time  while things are changing</a:t>
            </a:r>
          </a:p>
          <a:p>
            <a:r>
              <a:rPr lang="en-US" altLang="en-US"/>
              <a:t>The system models addresses the technical aspects:</a:t>
            </a:r>
          </a:p>
          <a:p>
            <a:pPr lvl="1"/>
            <a:r>
              <a:rPr lang="en-US" altLang="en-US"/>
              <a:t>Object model, functional model, dynamic model</a:t>
            </a:r>
          </a:p>
          <a:p>
            <a:r>
              <a:rPr lang="en-US" altLang="en-US"/>
              <a:t>Other models address the management aspects</a:t>
            </a:r>
          </a:p>
          <a:p>
            <a:pPr lvl="1"/>
            <a:r>
              <a:rPr lang="en-US" altLang="en-US"/>
              <a:t>WBS, Schedule are examples</a:t>
            </a:r>
          </a:p>
          <a:p>
            <a:pPr lvl="1"/>
            <a:r>
              <a:rPr lang="en-US" altLang="en-US"/>
              <a:t>Task models, Issue models, Cost models</a:t>
            </a:r>
          </a:p>
          <a:p>
            <a:r>
              <a:rPr lang="en-US" altLang="en-US"/>
              <a:t>Introduction of some technical terms</a:t>
            </a:r>
          </a:p>
          <a:p>
            <a:pPr lvl="1"/>
            <a:r>
              <a:rPr lang="en-US" altLang="en-US"/>
              <a:t>Project, Activity, Function, Task, WBS</a:t>
            </a:r>
          </a:p>
          <a:p>
            <a:r>
              <a:rPr lang="en-US" altLang="en-US"/>
              <a:t>If this is a 2-semester course:  </a:t>
            </a:r>
          </a:p>
          <a:p>
            <a:pPr lvl="1"/>
            <a:r>
              <a:rPr lang="en-US" altLang="en-US"/>
              <a:t>We will elaborate on many of these concepts in more detail. </a:t>
            </a:r>
          </a:p>
          <a:p>
            <a:pPr lvl="1"/>
            <a:endParaRPr lang="en-US" altLang="en-US"/>
          </a:p>
        </p:txBody>
      </p:sp>
    </p:spTree>
  </p:cSld>
  <p:clrMapOvr>
    <a:masterClrMapping/>
  </p:clrMapOvr>
  <p:transition advTm="2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en-US" altLang="en-US"/>
              <a:t>Outline of today’s lecture</a:t>
            </a:r>
          </a:p>
        </p:txBody>
      </p:sp>
      <p:sp>
        <p:nvSpPr>
          <p:cNvPr id="328707" name="Rectangle 3"/>
          <p:cNvSpPr>
            <a:spLocks noGrp="1" noChangeArrowheads="1"/>
          </p:cNvSpPr>
          <p:nvPr>
            <p:ph type="body" idx="1"/>
          </p:nvPr>
        </p:nvSpPr>
        <p:spPr/>
        <p:txBody>
          <a:bodyPr/>
          <a:lstStyle/>
          <a:p>
            <a:r>
              <a:rPr lang="en-US" altLang="en-US"/>
              <a:t>Basic definitions: Project, Project Plan, Project Agreement</a:t>
            </a:r>
          </a:p>
          <a:p>
            <a:r>
              <a:rPr lang="en-US" altLang="en-US"/>
              <a:t>Software Project Management Plan</a:t>
            </a:r>
          </a:p>
          <a:p>
            <a:pPr lvl="1"/>
            <a:r>
              <a:rPr lang="en-US" altLang="en-US"/>
              <a:t>Project Organization</a:t>
            </a:r>
          </a:p>
          <a:p>
            <a:pPr lvl="1"/>
            <a:r>
              <a:rPr lang="en-US" altLang="en-US"/>
              <a:t>Managerial Processes</a:t>
            </a:r>
          </a:p>
          <a:p>
            <a:pPr lvl="1"/>
            <a:r>
              <a:rPr lang="en-US" altLang="en-US"/>
              <a:t>Technical Processes</a:t>
            </a:r>
          </a:p>
          <a:p>
            <a:pPr lvl="1"/>
            <a:r>
              <a:rPr lang="en-US" altLang="en-US"/>
              <a:t>Work Packages</a:t>
            </a:r>
          </a:p>
          <a:p>
            <a:r>
              <a:rPr lang="en-US" altLang="en-US"/>
              <a:t>Building a House (Example to illustrate the concepts)</a:t>
            </a:r>
          </a:p>
          <a:p>
            <a:r>
              <a:rPr lang="en-US" altLang="en-US"/>
              <a:t>Work Breakdown Structures</a:t>
            </a:r>
          </a:p>
          <a:p>
            <a:r>
              <a:rPr lang="en-US" altLang="en-US"/>
              <a:t>Dependency Graphs</a:t>
            </a:r>
          </a:p>
          <a:p>
            <a:r>
              <a:rPr lang="en-US" altLang="en-US"/>
              <a:t>Tasks, Activities and Project Functions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n-US" altLang="en-US"/>
              <a:t>Backup Slides</a:t>
            </a:r>
          </a:p>
        </p:txBody>
      </p:sp>
      <p:sp>
        <p:nvSpPr>
          <p:cNvPr id="447491" name="Rectangle 3"/>
          <p:cNvSpPr>
            <a:spLocks noGrp="1" noChangeArrowheads="1"/>
          </p:cNvSpPr>
          <p:nvPr>
            <p:ph type="body" idx="1"/>
          </p:nvPr>
        </p:nvSpPr>
        <p:spPr/>
        <p:txBody>
          <a:bodyPr/>
          <a:lstStyle/>
          <a:p>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en-US" altLang="en-US"/>
              <a:t>Use These Slides jn a  2 Semester Course</a:t>
            </a:r>
          </a:p>
        </p:txBody>
      </p:sp>
      <p:sp>
        <p:nvSpPr>
          <p:cNvPr id="448515" name="Rectangle 3"/>
          <p:cNvSpPr>
            <a:spLocks noGrp="1" noChangeArrowheads="1"/>
          </p:cNvSpPr>
          <p:nvPr>
            <p:ph type="body" idx="1"/>
          </p:nvPr>
        </p:nvSpPr>
        <p:spPr/>
        <p:txBody>
          <a:bodyPr/>
          <a:lstStyle/>
          <a:p>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en-US" altLang="en-US"/>
              <a:t>Software Engineering: A Problem Solving Activity</a:t>
            </a:r>
          </a:p>
        </p:txBody>
      </p:sp>
      <p:sp>
        <p:nvSpPr>
          <p:cNvPr id="450563" name="Rectangle 3"/>
          <p:cNvSpPr>
            <a:spLocks noGrp="1" noChangeArrowheads="1"/>
          </p:cNvSpPr>
          <p:nvPr>
            <p:ph type="body" idx="1"/>
          </p:nvPr>
        </p:nvSpPr>
        <p:spPr>
          <a:xfrm>
            <a:off x="304800" y="1371600"/>
            <a:ext cx="8255000" cy="4800600"/>
          </a:xfrm>
        </p:spPr>
        <p:txBody>
          <a:bodyPr/>
          <a:lstStyle/>
          <a:p>
            <a:r>
              <a:rPr lang="en-US" altLang="en-US" b="1"/>
              <a:t>Analysis:</a:t>
            </a:r>
            <a:r>
              <a:rPr lang="en-US" altLang="en-US"/>
              <a:t> Understand the nature of the problem and break the  problem into pieces</a:t>
            </a:r>
          </a:p>
          <a:p>
            <a:r>
              <a:rPr lang="en-US" altLang="en-US" b="1"/>
              <a:t>Synthesis:</a:t>
            </a:r>
            <a:r>
              <a:rPr lang="en-US" altLang="en-US"/>
              <a:t> Put the pieces together into a large structure</a:t>
            </a:r>
          </a:p>
          <a:p>
            <a:r>
              <a:rPr lang="en-US" altLang="en-US"/>
              <a:t>For problem solving we use   </a:t>
            </a:r>
          </a:p>
          <a:p>
            <a:pPr lvl="1"/>
            <a:r>
              <a:rPr lang="en-US" altLang="en-US" b="0"/>
              <a:t>Techniques(Methods):</a:t>
            </a:r>
            <a:r>
              <a:rPr lang="en-US" altLang="en-US"/>
              <a:t>  Formal procedures for producing results using some  well-defined notation</a:t>
            </a:r>
          </a:p>
          <a:p>
            <a:pPr lvl="1"/>
            <a:r>
              <a:rPr lang="en-US" altLang="en-US" b="0"/>
              <a:t>Tools:</a:t>
            </a:r>
            <a:r>
              <a:rPr lang="en-US" altLang="en-US"/>
              <a:t> Instrument or automated systems to accomplish a technique</a:t>
            </a:r>
          </a:p>
          <a:p>
            <a:pPr lvl="1"/>
            <a:r>
              <a:rPr lang="en-US" altLang="en-US" b="0"/>
              <a:t>Methodologies:</a:t>
            </a:r>
            <a:r>
              <a:rPr lang="en-US" altLang="en-US"/>
              <a:t>  Collection of techniques applied across software development  and unified by a philosophical approach</a:t>
            </a:r>
          </a:p>
          <a:p>
            <a:r>
              <a:rPr lang="en-US" altLang="en-US" b="1"/>
              <a:t>Where does Management come in?</a:t>
            </a:r>
            <a:r>
              <a:rPr lang="en-US" altLang="en-US"/>
              <a:t> When the available resources to solve the problem are limited (time, people, budget), or if we allow the problem to change. </a:t>
            </a:r>
          </a:p>
        </p:txBody>
      </p:sp>
    </p:spTree>
  </p:cSld>
  <p:clrMapOvr>
    <a:masterClrMapping/>
  </p:clrMapOvr>
  <p:transition advTm="2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5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56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5056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505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5056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505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ChangeArrowheads="1"/>
          </p:cNvSpPr>
          <p:nvPr/>
        </p:nvSpPr>
        <p:spPr bwMode="auto">
          <a:xfrm>
            <a:off x="8355013" y="6532563"/>
            <a:ext cx="274637" cy="274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7" rIns="19050" bIns="26987"/>
          <a:lstStyle>
            <a:lvl1pPr defTabSz="904875">
              <a:defRPr sz="2400">
                <a:solidFill>
                  <a:schemeClr val="tx1"/>
                </a:solidFill>
                <a:latin typeface="Times" panose="02020603050405020304" pitchFamily="18" charset="0"/>
              </a:defRPr>
            </a:lvl1pPr>
            <a:lvl2pPr marL="452438" defTabSz="904875">
              <a:defRPr sz="2400">
                <a:solidFill>
                  <a:schemeClr val="tx1"/>
                </a:solidFill>
                <a:latin typeface="Times" panose="02020603050405020304" pitchFamily="18" charset="0"/>
              </a:defRPr>
            </a:lvl2pPr>
            <a:lvl3pPr marL="904875" defTabSz="904875">
              <a:defRPr sz="2400">
                <a:solidFill>
                  <a:schemeClr val="tx1"/>
                </a:solidFill>
                <a:latin typeface="Times" panose="02020603050405020304" pitchFamily="18" charset="0"/>
              </a:defRPr>
            </a:lvl3pPr>
            <a:lvl4pPr marL="1357313" defTabSz="904875">
              <a:defRPr sz="2400">
                <a:solidFill>
                  <a:schemeClr val="tx1"/>
                </a:solidFill>
                <a:latin typeface="Times" panose="02020603050405020304" pitchFamily="18" charset="0"/>
              </a:defRPr>
            </a:lvl4pPr>
            <a:lvl5pPr marL="1809750" defTabSz="904875">
              <a:defRPr sz="2400">
                <a:solidFill>
                  <a:schemeClr val="tx1"/>
                </a:solidFill>
                <a:latin typeface="Times" panose="02020603050405020304" pitchFamily="18" charset="0"/>
              </a:defRPr>
            </a:lvl5pPr>
            <a:lvl6pPr marL="2266950" defTabSz="904875" eaLnBrk="0" fontAlgn="base" hangingPunct="0">
              <a:spcBef>
                <a:spcPct val="0"/>
              </a:spcBef>
              <a:spcAft>
                <a:spcPct val="0"/>
              </a:spcAft>
              <a:defRPr sz="2400">
                <a:solidFill>
                  <a:schemeClr val="tx1"/>
                </a:solidFill>
                <a:latin typeface="Times" panose="02020603050405020304" pitchFamily="18" charset="0"/>
              </a:defRPr>
            </a:lvl6pPr>
            <a:lvl7pPr marL="2724150" defTabSz="904875" eaLnBrk="0" fontAlgn="base" hangingPunct="0">
              <a:spcBef>
                <a:spcPct val="0"/>
              </a:spcBef>
              <a:spcAft>
                <a:spcPct val="0"/>
              </a:spcAft>
              <a:defRPr sz="2400">
                <a:solidFill>
                  <a:schemeClr val="tx1"/>
                </a:solidFill>
                <a:latin typeface="Times" panose="02020603050405020304" pitchFamily="18" charset="0"/>
              </a:defRPr>
            </a:lvl7pPr>
            <a:lvl8pPr marL="3181350" defTabSz="904875" eaLnBrk="0" fontAlgn="base" hangingPunct="0">
              <a:spcBef>
                <a:spcPct val="0"/>
              </a:spcBef>
              <a:spcAft>
                <a:spcPct val="0"/>
              </a:spcAft>
              <a:defRPr sz="2400">
                <a:solidFill>
                  <a:schemeClr val="tx1"/>
                </a:solidFill>
                <a:latin typeface="Times" panose="02020603050405020304" pitchFamily="18" charset="0"/>
              </a:defRPr>
            </a:lvl8pPr>
            <a:lvl9pPr marL="3638550" defTabSz="904875" eaLnBrk="0" fontAlgn="base" hangingPunct="0">
              <a:spcBef>
                <a:spcPct val="0"/>
              </a:spcBef>
              <a:spcAft>
                <a:spcPct val="0"/>
              </a:spcAft>
              <a:defRPr sz="2400">
                <a:solidFill>
                  <a:schemeClr val="tx1"/>
                </a:solidFill>
                <a:latin typeface="Times" panose="02020603050405020304" pitchFamily="18" charset="0"/>
              </a:defRPr>
            </a:lvl9pPr>
          </a:lstStyle>
          <a:p>
            <a:pPr>
              <a:lnSpc>
                <a:spcPts val="1200"/>
              </a:lnSpc>
            </a:pPr>
            <a:r>
              <a:rPr lang="en-US" altLang="en-US" sz="1000" b="0">
                <a:solidFill>
                  <a:srgbClr val="000000"/>
                </a:solidFill>
                <a:latin typeface="Helvetica" panose="020B0604020202020204" pitchFamily="34" charset="0"/>
              </a:rPr>
              <a:t>20</a:t>
            </a:r>
          </a:p>
        </p:txBody>
      </p:sp>
      <p:sp>
        <p:nvSpPr>
          <p:cNvPr id="452611" name="Rectangle 3"/>
          <p:cNvSpPr>
            <a:spLocks noChangeArrowheads="1"/>
          </p:cNvSpPr>
          <p:nvPr/>
        </p:nvSpPr>
        <p:spPr bwMode="auto">
          <a:xfrm>
            <a:off x="685800" y="1676400"/>
            <a:ext cx="7983538" cy="2570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7" rIns="19050" bIns="26987"/>
          <a:lstStyle>
            <a:lvl1pPr defTabSz="904875">
              <a:tabLst>
                <a:tab pos="452438" algn="l"/>
                <a:tab pos="904875" algn="l"/>
                <a:tab pos="1357313" algn="l"/>
              </a:tabLst>
              <a:defRPr sz="2400">
                <a:solidFill>
                  <a:schemeClr val="tx1"/>
                </a:solidFill>
                <a:latin typeface="Times" panose="02020603050405020304" pitchFamily="18" charset="0"/>
              </a:defRPr>
            </a:lvl1pPr>
            <a:lvl2pPr marL="452438" defTabSz="904875">
              <a:tabLst>
                <a:tab pos="452438" algn="l"/>
                <a:tab pos="904875" algn="l"/>
                <a:tab pos="1357313" algn="l"/>
              </a:tabLst>
              <a:defRPr sz="2400">
                <a:solidFill>
                  <a:schemeClr val="tx1"/>
                </a:solidFill>
                <a:latin typeface="Times" panose="02020603050405020304" pitchFamily="18" charset="0"/>
              </a:defRPr>
            </a:lvl2pPr>
            <a:lvl3pPr marL="904875" defTabSz="904875">
              <a:tabLst>
                <a:tab pos="452438" algn="l"/>
                <a:tab pos="904875" algn="l"/>
                <a:tab pos="1357313" algn="l"/>
              </a:tabLst>
              <a:defRPr sz="2400">
                <a:solidFill>
                  <a:schemeClr val="tx1"/>
                </a:solidFill>
                <a:latin typeface="Times" panose="02020603050405020304" pitchFamily="18" charset="0"/>
              </a:defRPr>
            </a:lvl3pPr>
            <a:lvl4pPr marL="1357313" defTabSz="904875">
              <a:tabLst>
                <a:tab pos="452438" algn="l"/>
                <a:tab pos="904875" algn="l"/>
                <a:tab pos="1357313" algn="l"/>
              </a:tabLst>
              <a:defRPr sz="2400">
                <a:solidFill>
                  <a:schemeClr val="tx1"/>
                </a:solidFill>
                <a:latin typeface="Times" panose="02020603050405020304" pitchFamily="18" charset="0"/>
              </a:defRPr>
            </a:lvl4pPr>
            <a:lvl5pPr marL="1809750" defTabSz="904875">
              <a:tabLst>
                <a:tab pos="452438" algn="l"/>
                <a:tab pos="904875" algn="l"/>
                <a:tab pos="1357313" algn="l"/>
              </a:tabLst>
              <a:defRPr sz="2400">
                <a:solidFill>
                  <a:schemeClr val="tx1"/>
                </a:solidFill>
                <a:latin typeface="Times"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panose="02020603050405020304" pitchFamily="18" charset="0"/>
              </a:defRPr>
            </a:lvl9pPr>
          </a:lstStyle>
          <a:p>
            <a:pPr>
              <a:lnSpc>
                <a:spcPts val="2800"/>
              </a:lnSpc>
            </a:pPr>
            <a:r>
              <a:rPr lang="en-US" altLang="en-US">
                <a:solidFill>
                  <a:srgbClr val="000000"/>
                </a:solidFill>
              </a:rPr>
              <a:t>Software Engineering </a:t>
            </a:r>
            <a:r>
              <a:rPr lang="en-US" altLang="en-US" b="0">
                <a:solidFill>
                  <a:srgbClr val="000000"/>
                </a:solidFill>
              </a:rPr>
              <a:t>is a collection of</a:t>
            </a:r>
            <a:r>
              <a:rPr lang="en-US" altLang="en-US">
                <a:solidFill>
                  <a:srgbClr val="000000"/>
                </a:solidFill>
              </a:rPr>
              <a:t> </a:t>
            </a:r>
            <a:r>
              <a:rPr lang="en-US" altLang="en-US" b="0">
                <a:solidFill>
                  <a:srgbClr val="000000"/>
                </a:solidFill>
              </a:rPr>
              <a:t>techniques,</a:t>
            </a:r>
          </a:p>
          <a:p>
            <a:pPr>
              <a:lnSpc>
                <a:spcPts val="2800"/>
              </a:lnSpc>
            </a:pPr>
            <a:r>
              <a:rPr lang="en-US" altLang="en-US" b="0">
                <a:solidFill>
                  <a:srgbClr val="000000"/>
                </a:solidFill>
              </a:rPr>
              <a:t> methodologies and tools that help </a:t>
            </a:r>
          </a:p>
          <a:p>
            <a:pPr>
              <a:lnSpc>
                <a:spcPts val="2800"/>
              </a:lnSpc>
            </a:pPr>
            <a:r>
              <a:rPr lang="en-US" altLang="en-US" b="0">
                <a:solidFill>
                  <a:srgbClr val="000000"/>
                </a:solidFill>
              </a:rPr>
              <a:t>with the development of</a:t>
            </a:r>
            <a:endParaRPr lang="en-US" altLang="en-US" sz="2800" b="0">
              <a:solidFill>
                <a:srgbClr val="000000"/>
              </a:solidFill>
            </a:endParaRPr>
          </a:p>
          <a:p>
            <a:pPr>
              <a:lnSpc>
                <a:spcPts val="2800"/>
              </a:lnSpc>
            </a:pPr>
            <a:endParaRPr lang="en-US" altLang="en-US" sz="2800" b="0">
              <a:solidFill>
                <a:srgbClr val="000000"/>
              </a:solidFill>
            </a:endParaRPr>
          </a:p>
          <a:p>
            <a:pPr lvl="1">
              <a:lnSpc>
                <a:spcPts val="2800"/>
              </a:lnSpc>
            </a:pPr>
            <a:r>
              <a:rPr lang="en-US" altLang="en-US" b="0">
                <a:solidFill>
                  <a:srgbClr val="000000"/>
                </a:solidFill>
              </a:rPr>
              <a:t>a </a:t>
            </a:r>
            <a:r>
              <a:rPr lang="en-US" altLang="en-US" b="0" i="1">
                <a:solidFill>
                  <a:srgbClr val="000000"/>
                </a:solidFill>
              </a:rPr>
              <a:t>high quality software</a:t>
            </a:r>
            <a:r>
              <a:rPr lang="en-US" altLang="en-US" b="0">
                <a:solidFill>
                  <a:srgbClr val="000000"/>
                </a:solidFill>
              </a:rPr>
              <a:t>  system </a:t>
            </a:r>
          </a:p>
          <a:p>
            <a:pPr lvl="1">
              <a:lnSpc>
                <a:spcPts val="2800"/>
              </a:lnSpc>
            </a:pPr>
            <a:endParaRPr lang="en-US" altLang="en-US" b="0">
              <a:solidFill>
                <a:srgbClr val="000000"/>
              </a:solidFill>
            </a:endParaRPr>
          </a:p>
          <a:p>
            <a:pPr lvl="1">
              <a:lnSpc>
                <a:spcPts val="2800"/>
              </a:lnSpc>
            </a:pPr>
            <a:r>
              <a:rPr lang="en-US" altLang="en-US" b="0">
                <a:solidFill>
                  <a:srgbClr val="000000"/>
                </a:solidFill>
              </a:rPr>
              <a:t>with a  given </a:t>
            </a:r>
            <a:r>
              <a:rPr lang="en-US" altLang="en-US" b="0" i="1">
                <a:solidFill>
                  <a:srgbClr val="000000"/>
                </a:solidFill>
              </a:rPr>
              <a:t>budget</a:t>
            </a:r>
            <a:r>
              <a:rPr lang="en-US" altLang="en-US" b="0">
                <a:solidFill>
                  <a:srgbClr val="000000"/>
                </a:solidFill>
              </a:rPr>
              <a:t>  </a:t>
            </a:r>
          </a:p>
          <a:p>
            <a:pPr lvl="1">
              <a:lnSpc>
                <a:spcPts val="2800"/>
              </a:lnSpc>
            </a:pPr>
            <a:endParaRPr lang="en-US" altLang="en-US" b="0">
              <a:solidFill>
                <a:srgbClr val="000000"/>
              </a:solidFill>
            </a:endParaRPr>
          </a:p>
          <a:p>
            <a:pPr lvl="1">
              <a:lnSpc>
                <a:spcPts val="2800"/>
              </a:lnSpc>
            </a:pPr>
            <a:r>
              <a:rPr lang="en-US" altLang="en-US" b="0">
                <a:solidFill>
                  <a:srgbClr val="000000"/>
                </a:solidFill>
              </a:rPr>
              <a:t>before a given </a:t>
            </a:r>
            <a:r>
              <a:rPr lang="en-US" altLang="en-US" b="0" i="1">
                <a:solidFill>
                  <a:srgbClr val="000000"/>
                </a:solidFill>
              </a:rPr>
              <a:t>deadline</a:t>
            </a:r>
          </a:p>
          <a:p>
            <a:pPr>
              <a:lnSpc>
                <a:spcPts val="2800"/>
              </a:lnSpc>
            </a:pPr>
            <a:r>
              <a:rPr lang="en-US" altLang="en-US" b="0">
                <a:solidFill>
                  <a:srgbClr val="000000"/>
                </a:solidFill>
              </a:rPr>
              <a:t>     </a:t>
            </a:r>
          </a:p>
          <a:p>
            <a:pPr>
              <a:lnSpc>
                <a:spcPts val="2800"/>
              </a:lnSpc>
            </a:pPr>
            <a:r>
              <a:rPr lang="en-US" altLang="en-US" b="0">
                <a:solidFill>
                  <a:srgbClr val="000000"/>
                </a:solidFill>
              </a:rPr>
              <a:t>     while </a:t>
            </a:r>
            <a:r>
              <a:rPr lang="en-US" altLang="en-US" b="0" i="1">
                <a:solidFill>
                  <a:srgbClr val="000000"/>
                </a:solidFill>
              </a:rPr>
              <a:t>change </a:t>
            </a:r>
            <a:r>
              <a:rPr lang="en-US" altLang="en-US" b="0">
                <a:solidFill>
                  <a:srgbClr val="000000"/>
                </a:solidFill>
              </a:rPr>
              <a:t>occurs.</a:t>
            </a:r>
            <a:endParaRPr lang="en-US" altLang="en-US" b="0" i="1">
              <a:solidFill>
                <a:srgbClr val="000000"/>
              </a:solidFill>
            </a:endParaRPr>
          </a:p>
        </p:txBody>
      </p:sp>
      <p:sp>
        <p:nvSpPr>
          <p:cNvPr id="452612" name="Rectangle 4"/>
          <p:cNvSpPr>
            <a:spLocks noGrp="1" noChangeArrowheads="1"/>
          </p:cNvSpPr>
          <p:nvPr>
            <p:ph type="title"/>
          </p:nvPr>
        </p:nvSpPr>
        <p:spPr>
          <a:noFill/>
          <a:ln/>
        </p:spPr>
        <p:txBody>
          <a:bodyPr/>
          <a:lstStyle/>
          <a:p>
            <a:r>
              <a:rPr lang="en-US" altLang="en-US"/>
              <a:t>Software Engineering: Definition</a:t>
            </a:r>
          </a:p>
        </p:txBody>
      </p:sp>
    </p:spTree>
  </p:cSld>
  <p:clrMapOvr>
    <a:masterClrMapping/>
  </p:clrMapOvr>
  <p:transition advTm="2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26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26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26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261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261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2611">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2611">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526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1" grpId="0" build="p" bldLvl="2"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en-US" altLang="en-US"/>
              <a:t>Assumptions and Requirements for this Class</a:t>
            </a:r>
          </a:p>
        </p:txBody>
      </p:sp>
      <p:sp>
        <p:nvSpPr>
          <p:cNvPr id="454659" name="Rectangle 3"/>
          <p:cNvSpPr>
            <a:spLocks noGrp="1" noChangeArrowheads="1"/>
          </p:cNvSpPr>
          <p:nvPr>
            <p:ph type="body" idx="1"/>
          </p:nvPr>
        </p:nvSpPr>
        <p:spPr/>
        <p:txBody>
          <a:bodyPr/>
          <a:lstStyle/>
          <a:p>
            <a:r>
              <a:rPr lang="en-US" altLang="en-US"/>
              <a:t>Assumption: </a:t>
            </a:r>
          </a:p>
          <a:p>
            <a:pPr lvl="1"/>
            <a:r>
              <a:rPr lang="en-US" altLang="en-US"/>
              <a:t>You understand the issues in the analysis or design of a system </a:t>
            </a:r>
          </a:p>
          <a:p>
            <a:pPr lvl="1"/>
            <a:r>
              <a:rPr lang="en-US" altLang="en-US"/>
              <a:t>You want to learn more about the managerial aspects of analysis and design of complex software systems</a:t>
            </a:r>
          </a:p>
          <a:p>
            <a:r>
              <a:rPr lang="en-US" altLang="en-US"/>
              <a:t>Requirements: </a:t>
            </a:r>
          </a:p>
          <a:p>
            <a:pPr lvl="1"/>
            <a:r>
              <a:rPr lang="en-US" altLang="en-US"/>
              <a:t>You have taken Software Engineering I or an equivalent class</a:t>
            </a:r>
          </a:p>
          <a:p>
            <a:r>
              <a:rPr lang="en-US" altLang="en-US"/>
              <a:t>Beneficial: </a:t>
            </a:r>
          </a:p>
          <a:p>
            <a:pPr lvl="1"/>
            <a:r>
              <a:rPr lang="en-US" altLang="en-US"/>
              <a:t>You have practical experience with maintaining or developing a large software system  and have experienced major problems</a:t>
            </a:r>
          </a:p>
          <a:p>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body" sz="half" idx="1"/>
          </p:nvPr>
        </p:nvSpPr>
        <p:spPr>
          <a:xfrm>
            <a:off x="444500" y="1219200"/>
            <a:ext cx="8255000" cy="4800600"/>
          </a:xfrm>
          <a:noFill/>
          <a:ln/>
        </p:spPr>
        <p:txBody>
          <a:bodyPr/>
          <a:lstStyle/>
          <a:p>
            <a:r>
              <a:rPr lang="en-US" altLang="en-US"/>
              <a:t>Appreciate  Software Engineering management</a:t>
            </a:r>
          </a:p>
          <a:p>
            <a:pPr lvl="1"/>
            <a:r>
              <a:rPr lang="en-US" altLang="en-US"/>
              <a:t>Manage the construction complex software systems in the context  of frequent  change</a:t>
            </a:r>
          </a:p>
          <a:p>
            <a:r>
              <a:rPr lang="en-US" altLang="en-US"/>
              <a:t>Understand how to </a:t>
            </a:r>
          </a:p>
          <a:p>
            <a:pPr lvl="1"/>
            <a:r>
              <a:rPr lang="en-US" altLang="en-US"/>
              <a:t>produce a high quality software system within time</a:t>
            </a:r>
          </a:p>
          <a:p>
            <a:pPr lvl="1"/>
            <a:r>
              <a:rPr lang="en-US" altLang="en-US"/>
              <a:t>while dealing with complexity and change</a:t>
            </a:r>
            <a:endParaRPr lang="en-US" altLang="en-US" sz="2400"/>
          </a:p>
          <a:p>
            <a:r>
              <a:rPr lang="en-US" altLang="en-US"/>
              <a:t>Appreciate that managerial knowledge  is needed when developing software system</a:t>
            </a:r>
          </a:p>
          <a:p>
            <a:r>
              <a:rPr lang="en-US" altLang="en-US"/>
              <a:t>We assume that you have the technical knowledge </a:t>
            </a:r>
          </a:p>
          <a:p>
            <a:pPr lvl="1"/>
            <a:endParaRPr lang="en-US" altLang="en-US"/>
          </a:p>
        </p:txBody>
      </p:sp>
      <p:sp>
        <p:nvSpPr>
          <p:cNvPr id="456707" name="Rectangle 3"/>
          <p:cNvSpPr>
            <a:spLocks noGrp="1" noChangeArrowheads="1"/>
          </p:cNvSpPr>
          <p:nvPr>
            <p:ph type="title"/>
          </p:nvPr>
        </p:nvSpPr>
        <p:spPr>
          <a:noFill/>
          <a:ln/>
        </p:spPr>
        <p:txBody>
          <a:bodyPr/>
          <a:lstStyle/>
          <a:p>
            <a:r>
              <a:rPr lang="en-US" altLang="en-US"/>
              <a:t>Objectives of the Class</a:t>
            </a:r>
          </a:p>
        </p:txBody>
      </p:sp>
    </p:spTree>
  </p:cSld>
  <p:clrMapOvr>
    <a:masterClrMapping/>
  </p:clrMapOvr>
  <p:transition advTm="2000"/>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8754" name="Rectangle 2"/>
          <p:cNvSpPr>
            <a:spLocks noGrp="1" noChangeArrowheads="1"/>
          </p:cNvSpPr>
          <p:nvPr>
            <p:ph type="body" sz="half" idx="1"/>
          </p:nvPr>
        </p:nvSpPr>
        <p:spPr>
          <a:xfrm>
            <a:off x="444500" y="1219200"/>
            <a:ext cx="8470900" cy="4800600"/>
          </a:xfrm>
          <a:noFill/>
          <a:ln/>
        </p:spPr>
        <p:txBody>
          <a:bodyPr/>
          <a:lstStyle/>
          <a:p>
            <a:r>
              <a:rPr lang="en-US" altLang="en-US" sz="1800"/>
              <a:t>You have taken Software Engineering I or a similar course</a:t>
            </a:r>
          </a:p>
          <a:p>
            <a:r>
              <a:rPr lang="en-US" altLang="en-US" sz="1800"/>
              <a:t>You understand the problems of system modeling</a:t>
            </a:r>
          </a:p>
          <a:p>
            <a:r>
              <a:rPr lang="en-US" altLang="en-US" sz="1800"/>
              <a:t>You are familiar with UML (Unified Modeling Language)</a:t>
            </a:r>
          </a:p>
          <a:p>
            <a:r>
              <a:rPr lang="en-US" altLang="en-US" sz="1800"/>
              <a:t>You are able to apply different modeling methods: </a:t>
            </a:r>
          </a:p>
          <a:p>
            <a:pPr lvl="2"/>
            <a:r>
              <a:rPr lang="en-US" altLang="en-US"/>
              <a:t>Use Case modeling</a:t>
            </a:r>
          </a:p>
          <a:p>
            <a:pPr lvl="2"/>
            <a:r>
              <a:rPr lang="en-US" altLang="en-US"/>
              <a:t>Object Modeling</a:t>
            </a:r>
          </a:p>
          <a:p>
            <a:pPr lvl="2"/>
            <a:r>
              <a:rPr lang="en-US" altLang="en-US"/>
              <a:t>Dynamic Modeling</a:t>
            </a:r>
            <a:endParaRPr lang="en-US" altLang="en-US" sz="1800"/>
          </a:p>
          <a:p>
            <a:r>
              <a:rPr lang="en-US" altLang="en-US" sz="1800"/>
              <a:t>You are able to use  a CASE Tool: </a:t>
            </a:r>
          </a:p>
          <a:p>
            <a:pPr lvl="1"/>
            <a:r>
              <a:rPr lang="en-US" altLang="en-US" sz="1800"/>
              <a:t>CASE (Computer Aided Software Engineering)</a:t>
            </a:r>
          </a:p>
          <a:p>
            <a:pPr lvl="2"/>
            <a:r>
              <a:rPr lang="en-US" altLang="en-US" sz="1800"/>
              <a:t>Examples: Together-J, Rational Rose</a:t>
            </a:r>
          </a:p>
          <a:p>
            <a:r>
              <a:rPr lang="en-US" altLang="en-US" sz="1800"/>
              <a:t>You understand Component-Based Software Engineering</a:t>
            </a:r>
            <a:endParaRPr lang="en-US" altLang="en-US"/>
          </a:p>
          <a:p>
            <a:pPr lvl="1"/>
            <a:r>
              <a:rPr lang="en-US" altLang="en-US"/>
              <a:t>You are able to use Design Patterns and Frameworks</a:t>
            </a:r>
          </a:p>
        </p:txBody>
      </p:sp>
      <p:sp>
        <p:nvSpPr>
          <p:cNvPr id="458755" name="Rectangle 3"/>
          <p:cNvSpPr>
            <a:spLocks noGrp="1" noChangeArrowheads="1"/>
          </p:cNvSpPr>
          <p:nvPr>
            <p:ph type="title"/>
          </p:nvPr>
        </p:nvSpPr>
        <p:spPr>
          <a:xfrm>
            <a:off x="419100" y="222250"/>
            <a:ext cx="8420100" cy="863600"/>
          </a:xfrm>
          <a:noFill/>
          <a:ln/>
        </p:spPr>
        <p:txBody>
          <a:bodyPr/>
          <a:lstStyle/>
          <a:p>
            <a:r>
              <a:rPr lang="en-US" altLang="en-US" sz="3400"/>
              <a:t>Required Technical Knowledge  </a:t>
            </a:r>
          </a:p>
        </p:txBody>
      </p:sp>
    </p:spTree>
  </p:cSld>
  <p:clrMapOvr>
    <a:masterClrMapping/>
  </p:clrMapOvr>
  <p:transition advTm="2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87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875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875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875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5875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5875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58754">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5875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58754">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58754">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458754">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45875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4"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altLang="en-US"/>
              <a:t>What do you learn in this class?</a:t>
            </a:r>
          </a:p>
        </p:txBody>
      </p:sp>
      <p:sp>
        <p:nvSpPr>
          <p:cNvPr id="460803" name="Rectangle 3"/>
          <p:cNvSpPr>
            <a:spLocks noGrp="1" noChangeArrowheads="1"/>
          </p:cNvSpPr>
          <p:nvPr>
            <p:ph type="body" idx="1"/>
          </p:nvPr>
        </p:nvSpPr>
        <p:spPr>
          <a:xfrm>
            <a:off x="304800" y="990600"/>
            <a:ext cx="8255000" cy="4800600"/>
          </a:xfrm>
        </p:spPr>
        <p:txBody>
          <a:bodyPr/>
          <a:lstStyle/>
          <a:p>
            <a:pPr>
              <a:lnSpc>
                <a:spcPct val="80000"/>
              </a:lnSpc>
            </a:pPr>
            <a:r>
              <a:rPr lang="en-US" altLang="en-US"/>
              <a:t>Better understand the Software Lifecycle</a:t>
            </a:r>
          </a:p>
          <a:p>
            <a:pPr lvl="1">
              <a:lnSpc>
                <a:spcPct val="80000"/>
              </a:lnSpc>
            </a:pPr>
            <a:r>
              <a:rPr lang="en-US" altLang="en-US"/>
              <a:t>Learn about different software lifecycles</a:t>
            </a:r>
          </a:p>
          <a:p>
            <a:pPr lvl="1">
              <a:lnSpc>
                <a:spcPct val="80000"/>
              </a:lnSpc>
            </a:pPr>
            <a:r>
              <a:rPr lang="en-US" altLang="en-US"/>
              <a:t>Greenfield Engineering,  Interface Engineering, Reengineering</a:t>
            </a:r>
          </a:p>
          <a:p>
            <a:pPr>
              <a:lnSpc>
                <a:spcPct val="80000"/>
              </a:lnSpc>
            </a:pPr>
            <a:r>
              <a:rPr lang="en-US" altLang="en-US"/>
              <a:t>Learn about the differences between Process vs Product</a:t>
            </a:r>
          </a:p>
          <a:p>
            <a:pPr>
              <a:lnSpc>
                <a:spcPct val="80000"/>
              </a:lnSpc>
            </a:pPr>
            <a:r>
              <a:rPr lang="en-US" altLang="en-US"/>
              <a:t>Learn more about basic project management activities and dealing with resources: </a:t>
            </a:r>
          </a:p>
          <a:p>
            <a:pPr lvl="1">
              <a:lnSpc>
                <a:spcPct val="80000"/>
              </a:lnSpc>
            </a:pPr>
            <a:r>
              <a:rPr lang="en-US" altLang="en-US"/>
              <a:t>Schedule: How to map activities into time</a:t>
            </a:r>
          </a:p>
          <a:p>
            <a:pPr lvl="1">
              <a:lnSpc>
                <a:spcPct val="80000"/>
              </a:lnSpc>
            </a:pPr>
            <a:r>
              <a:rPr lang="en-US" altLang="en-US"/>
              <a:t>Organization and People: How to set up a project organization</a:t>
            </a:r>
          </a:p>
          <a:p>
            <a:pPr lvl="1">
              <a:lnSpc>
                <a:spcPct val="80000"/>
              </a:lnSpc>
            </a:pPr>
            <a:r>
              <a:rPr lang="en-US" altLang="en-US"/>
              <a:t>Cost: How to estimate the cost of a project</a:t>
            </a:r>
          </a:p>
          <a:p>
            <a:pPr>
              <a:lnSpc>
                <a:spcPct val="80000"/>
              </a:lnSpc>
            </a:pPr>
            <a:r>
              <a:rPr lang="en-US" altLang="en-US"/>
              <a:t>Learn how  to deal with change and uncertainty </a:t>
            </a:r>
          </a:p>
          <a:p>
            <a:pPr>
              <a:lnSpc>
                <a:spcPct val="80000"/>
              </a:lnSpc>
            </a:pPr>
            <a:r>
              <a:rPr lang="en-US" altLang="en-US"/>
              <a:t>Learn how to set up a project plan, how to control its execution</a:t>
            </a:r>
          </a:p>
          <a:p>
            <a:pPr>
              <a:lnSpc>
                <a:spcPct val="80000"/>
              </a:lnSpc>
            </a:pPr>
            <a:r>
              <a:rPr lang="en-US" altLang="en-US"/>
              <a:t>Learn how to become a leader, how to deal with teams, and make decisions in the context of project management trade-offs</a:t>
            </a:r>
          </a:p>
          <a:p>
            <a:pPr lvl="1">
              <a:lnSpc>
                <a:spcPct val="80000"/>
              </a:lnSpc>
            </a:pPr>
            <a:r>
              <a:rPr lang="en-US" altLang="en-US"/>
              <a:t>Cost vs People vs Schedule, Buy vs Build, …</a:t>
            </a:r>
          </a:p>
        </p:txBody>
      </p:sp>
    </p:spTree>
  </p:cSld>
  <p:clrMapOvr>
    <a:masterClrMapping/>
  </p:clrMapOvr>
  <p:transition advTm="2000"/>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de-DE" altLang="en-US"/>
              <a:t>Management vs Project Mangement</a:t>
            </a:r>
          </a:p>
        </p:txBody>
      </p:sp>
      <p:sp>
        <p:nvSpPr>
          <p:cNvPr id="462851" name="Rectangle 3"/>
          <p:cNvSpPr>
            <a:spLocks noGrp="1" noChangeArrowheads="1"/>
          </p:cNvSpPr>
          <p:nvPr>
            <p:ph type="body" idx="1"/>
          </p:nvPr>
        </p:nvSpPr>
        <p:spPr/>
        <p:txBody>
          <a:bodyPr/>
          <a:lstStyle/>
          <a:p>
            <a:r>
              <a:rPr lang="de-DE" altLang="en-US"/>
              <a:t>Management is usually defined in terms of functions:  planning, organizing, directing, controlling and communicating </a:t>
            </a:r>
          </a:p>
          <a:p>
            <a:pPr lvl="1"/>
            <a:r>
              <a:rPr lang="de-DE" altLang="en-US"/>
              <a:t>Management is getting things done through people.</a:t>
            </a:r>
          </a:p>
          <a:p>
            <a:r>
              <a:rPr lang="de-DE" altLang="en-US"/>
              <a:t>Project management is defined in the context of a project</a:t>
            </a:r>
          </a:p>
          <a:p>
            <a:pPr lvl="1"/>
            <a:r>
              <a:rPr lang="de-DE" altLang="en-US"/>
              <a:t>Project management tries to accomplish a specific task within a time frame and defined resources.</a:t>
            </a:r>
          </a:p>
          <a:p>
            <a:r>
              <a:rPr lang="de-DE" altLang="en-US"/>
              <a:t>Think about this distinction as we go through the next slides</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4898" name="Text Box 2"/>
          <p:cNvSpPr txBox="1">
            <a:spLocks noChangeArrowheads="1"/>
          </p:cNvSpPr>
          <p:nvPr/>
        </p:nvSpPr>
        <p:spPr bwMode="auto">
          <a:xfrm>
            <a:off x="365125" y="1120775"/>
            <a:ext cx="184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de-DE" altLang="en-US"/>
          </a:p>
        </p:txBody>
      </p:sp>
      <p:sp>
        <p:nvSpPr>
          <p:cNvPr id="464899" name="Text Box 3"/>
          <p:cNvSpPr txBox="1">
            <a:spLocks noChangeArrowheads="1"/>
          </p:cNvSpPr>
          <p:nvPr/>
        </p:nvSpPr>
        <p:spPr bwMode="auto">
          <a:xfrm>
            <a:off x="914400" y="1828800"/>
            <a:ext cx="17526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de-DE" altLang="en-US"/>
          </a:p>
        </p:txBody>
      </p:sp>
      <p:sp>
        <p:nvSpPr>
          <p:cNvPr id="464900" name="Text Box 4"/>
          <p:cNvSpPr txBox="1">
            <a:spLocks noChangeArrowheads="1"/>
          </p:cNvSpPr>
          <p:nvPr/>
        </p:nvSpPr>
        <p:spPr bwMode="auto">
          <a:xfrm>
            <a:off x="4846638" y="1044575"/>
            <a:ext cx="184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de-DE" altLang="en-US"/>
          </a:p>
        </p:txBody>
      </p:sp>
      <p:sp>
        <p:nvSpPr>
          <p:cNvPr id="464901" name="Text Box 5"/>
          <p:cNvSpPr txBox="1">
            <a:spLocks noChangeArrowheads="1"/>
          </p:cNvSpPr>
          <p:nvPr/>
        </p:nvSpPr>
        <p:spPr bwMode="auto">
          <a:xfrm>
            <a:off x="5395913" y="1752600"/>
            <a:ext cx="17526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de-DE" altLang="en-US"/>
          </a:p>
        </p:txBody>
      </p:sp>
      <p:sp>
        <p:nvSpPr>
          <p:cNvPr id="464904" name="Rectangle 8"/>
          <p:cNvSpPr>
            <a:spLocks noGrp="1" noChangeArrowheads="1"/>
          </p:cNvSpPr>
          <p:nvPr>
            <p:ph type="title"/>
          </p:nvPr>
        </p:nvSpPr>
        <p:spPr/>
        <p:txBody>
          <a:bodyPr/>
          <a:lstStyle/>
          <a:p>
            <a:r>
              <a:rPr lang="en-US" altLang="en-US"/>
              <a:t>Lecture Schedule</a:t>
            </a:r>
          </a:p>
        </p:txBody>
      </p:sp>
      <p:sp>
        <p:nvSpPr>
          <p:cNvPr id="464905" name="Rectangle 9"/>
          <p:cNvSpPr>
            <a:spLocks noGrp="1" noChangeArrowheads="1"/>
          </p:cNvSpPr>
          <p:nvPr>
            <p:ph type="body" idx="1"/>
          </p:nvPr>
        </p:nvSpPr>
        <p:spPr/>
        <p:txBody>
          <a:bodyPr/>
          <a:lstStyle/>
          <a:p>
            <a:r>
              <a:rPr lang="en-US" altLang="en-US"/>
              <a:t>Introduction and Basic Concepts (SPMP, IEEE 1058)</a:t>
            </a:r>
          </a:p>
          <a:p>
            <a:r>
              <a:rPr lang="en-US" altLang="en-US"/>
              <a:t>Work Breakdown structures (Decomposition of work)</a:t>
            </a:r>
          </a:p>
          <a:p>
            <a:r>
              <a:rPr lang="en-US" altLang="en-US"/>
              <a:t>Scheduling   (Project duration, critical path analysis)</a:t>
            </a:r>
          </a:p>
          <a:p>
            <a:r>
              <a:rPr lang="en-US" altLang="en-US"/>
              <a:t>Project Organization (Organization forms, team-based projects) </a:t>
            </a:r>
          </a:p>
          <a:p>
            <a:r>
              <a:rPr lang="en-US" altLang="en-US"/>
              <a:t>Software Lifecycle (Lifecycle models, IEEE 1074)</a:t>
            </a:r>
          </a:p>
          <a:p>
            <a:r>
              <a:rPr lang="en-US" altLang="en-US"/>
              <a:t>Rationale Management (Acquiring and externalizing knowledge, dealing with conflicts and resolutions)</a:t>
            </a:r>
          </a:p>
          <a:p>
            <a:r>
              <a:rPr lang="en-US" altLang="en-US"/>
              <a:t>Configuration Management  (Dealing with change, SCMP, IEEE 1042) </a:t>
            </a:r>
          </a:p>
          <a:p>
            <a:r>
              <a:rPr lang="en-US" altLang="en-US"/>
              <a:t>Methodologies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490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490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6490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6490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6490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6490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6490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6490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0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xfrm>
            <a:off x="419100" y="222250"/>
            <a:ext cx="8420100" cy="863600"/>
          </a:xfrm>
          <a:noFill/>
          <a:ln/>
        </p:spPr>
        <p:txBody>
          <a:bodyPr/>
          <a:lstStyle/>
          <a:p>
            <a:r>
              <a:rPr lang="en-US" altLang="en-US"/>
              <a:t>Basic Definitions: Project and Project Plan</a:t>
            </a:r>
          </a:p>
        </p:txBody>
      </p:sp>
      <p:sp>
        <p:nvSpPr>
          <p:cNvPr id="334851" name="Rectangle 3"/>
          <p:cNvSpPr>
            <a:spLocks noGrp="1" noChangeArrowheads="1"/>
          </p:cNvSpPr>
          <p:nvPr>
            <p:ph type="body" idx="1"/>
          </p:nvPr>
        </p:nvSpPr>
        <p:spPr>
          <a:xfrm>
            <a:off x="374650" y="933450"/>
            <a:ext cx="7278688" cy="4921250"/>
          </a:xfrm>
          <a:noFill/>
          <a:ln/>
        </p:spPr>
        <p:txBody>
          <a:bodyPr/>
          <a:lstStyle/>
          <a:p>
            <a:pPr>
              <a:lnSpc>
                <a:spcPct val="80000"/>
              </a:lnSpc>
            </a:pPr>
            <a:r>
              <a:rPr lang="en-US" altLang="en-US"/>
              <a:t>Software Project: </a:t>
            </a:r>
          </a:p>
          <a:p>
            <a:pPr lvl="1">
              <a:lnSpc>
                <a:spcPct val="80000"/>
              </a:lnSpc>
            </a:pPr>
            <a:r>
              <a:rPr lang="en-US" altLang="en-US"/>
              <a:t>All </a:t>
            </a:r>
            <a:r>
              <a:rPr lang="en-US" altLang="en-US" i="1"/>
              <a:t>technical</a:t>
            </a:r>
            <a:r>
              <a:rPr lang="en-US" altLang="en-US"/>
              <a:t> and </a:t>
            </a:r>
            <a:r>
              <a:rPr lang="en-US" altLang="en-US" i="1"/>
              <a:t>managerial</a:t>
            </a:r>
            <a:r>
              <a:rPr lang="en-US" altLang="en-US"/>
              <a:t> activities required to deliver the deliverables to the client.</a:t>
            </a:r>
          </a:p>
          <a:p>
            <a:pPr lvl="1">
              <a:lnSpc>
                <a:spcPct val="80000"/>
              </a:lnSpc>
            </a:pPr>
            <a:r>
              <a:rPr lang="en-US" altLang="en-US"/>
              <a:t>A software project has a specific duration, consumes resources and produces </a:t>
            </a:r>
            <a:r>
              <a:rPr lang="en-US" altLang="en-US" i="1"/>
              <a:t>work products</a:t>
            </a:r>
            <a:r>
              <a:rPr lang="en-US" altLang="en-US"/>
              <a:t>. </a:t>
            </a:r>
          </a:p>
          <a:p>
            <a:pPr lvl="1">
              <a:lnSpc>
                <a:spcPct val="80000"/>
              </a:lnSpc>
            </a:pPr>
            <a:r>
              <a:rPr lang="en-US" altLang="en-US"/>
              <a:t>Management categories to complete a software project:</a:t>
            </a:r>
          </a:p>
          <a:p>
            <a:pPr lvl="2">
              <a:lnSpc>
                <a:spcPct val="80000"/>
              </a:lnSpc>
            </a:pPr>
            <a:r>
              <a:rPr lang="en-US" altLang="en-US"/>
              <a:t>Tasks, Activities, Functions</a:t>
            </a:r>
          </a:p>
          <a:p>
            <a:pPr>
              <a:lnSpc>
                <a:spcPct val="80000"/>
              </a:lnSpc>
            </a:pPr>
            <a:r>
              <a:rPr lang="en-US" altLang="en-US"/>
              <a:t>Software Project Management Plan:</a:t>
            </a:r>
          </a:p>
          <a:p>
            <a:pPr lvl="1">
              <a:lnSpc>
                <a:spcPct val="80000"/>
              </a:lnSpc>
            </a:pPr>
            <a:r>
              <a:rPr lang="en-US" altLang="en-US"/>
              <a:t>The controlling document for a software project. </a:t>
            </a:r>
          </a:p>
          <a:p>
            <a:pPr lvl="1">
              <a:lnSpc>
                <a:spcPct val="80000"/>
              </a:lnSpc>
            </a:pPr>
            <a:r>
              <a:rPr lang="en-US" altLang="en-US"/>
              <a:t>Specifies the technical and managerial approaches to develop the software product.</a:t>
            </a:r>
          </a:p>
          <a:p>
            <a:pPr lvl="1">
              <a:lnSpc>
                <a:spcPct val="80000"/>
              </a:lnSpc>
            </a:pPr>
            <a:r>
              <a:rPr lang="en-US" altLang="en-US"/>
              <a:t>Companion document to requirements analysis document: </a:t>
            </a:r>
          </a:p>
          <a:p>
            <a:pPr lvl="2">
              <a:lnSpc>
                <a:spcPct val="80000"/>
              </a:lnSpc>
            </a:pPr>
            <a:r>
              <a:rPr lang="en-US" altLang="en-US"/>
              <a:t>Changes in either document may imply changes in the other document.</a:t>
            </a:r>
          </a:p>
          <a:p>
            <a:pPr lvl="1">
              <a:lnSpc>
                <a:spcPct val="80000"/>
              </a:lnSpc>
            </a:pPr>
            <a:r>
              <a:rPr lang="en-US" altLang="en-US"/>
              <a:t>The SPMP </a:t>
            </a:r>
            <a:r>
              <a:rPr lang="en-US" altLang="en-US" i="1"/>
              <a:t>may</a:t>
            </a:r>
            <a:r>
              <a:rPr lang="en-US" altLang="en-US"/>
              <a:t> be part of the project agreement.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48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348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348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3485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3485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48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3485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3485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3485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34851">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3348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1"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8" name="Rectangle 4"/>
          <p:cNvSpPr>
            <a:spLocks noGrp="1" noChangeArrowheads="1"/>
          </p:cNvSpPr>
          <p:nvPr>
            <p:ph type="title"/>
          </p:nvPr>
        </p:nvSpPr>
        <p:spPr/>
        <p:txBody>
          <a:bodyPr/>
          <a:lstStyle/>
          <a:p>
            <a:r>
              <a:rPr lang="de-DE" altLang="en-US"/>
              <a:t>Additional Readings</a:t>
            </a:r>
          </a:p>
        </p:txBody>
      </p:sp>
      <p:sp>
        <p:nvSpPr>
          <p:cNvPr id="466949" name="Rectangle 5"/>
          <p:cNvSpPr>
            <a:spLocks noGrp="1" noChangeArrowheads="1"/>
          </p:cNvSpPr>
          <p:nvPr>
            <p:ph type="body" idx="1"/>
          </p:nvPr>
        </p:nvSpPr>
        <p:spPr>
          <a:xfrm>
            <a:off x="304800" y="1066800"/>
            <a:ext cx="8255000" cy="4800600"/>
          </a:xfrm>
        </p:spPr>
        <p:txBody>
          <a:bodyPr/>
          <a:lstStyle/>
          <a:p>
            <a:pPr>
              <a:lnSpc>
                <a:spcPct val="80000"/>
              </a:lnSpc>
            </a:pPr>
            <a:r>
              <a:rPr lang="de-DE" altLang="en-US"/>
              <a:t>[Kemerer 1997] Software Project Management: Readings and Cases, MacGraw Hill 1997. ISBN: 0-256-18545-X</a:t>
            </a:r>
          </a:p>
          <a:p>
            <a:pPr>
              <a:lnSpc>
                <a:spcPct val="80000"/>
              </a:lnSpc>
            </a:pPr>
            <a:r>
              <a:rPr lang="de-DE" altLang="en-US"/>
              <a:t>Frederick Brooks, No Silver Bullet, IEEE Computer, 20, 4 10-19, April 1987, in [Kemerer 1997]</a:t>
            </a:r>
          </a:p>
          <a:p>
            <a:pPr>
              <a:lnSpc>
                <a:spcPct val="80000"/>
              </a:lnSpc>
            </a:pPr>
            <a:r>
              <a:rPr lang="de-DE" altLang="en-US"/>
              <a:t>[Royce 1998]Software Project Management: A Unified Framework, Addison Wesley, 1998. ISBN 0-201-30958-0</a:t>
            </a:r>
          </a:p>
          <a:p>
            <a:pPr>
              <a:lnSpc>
                <a:spcPct val="80000"/>
              </a:lnSpc>
            </a:pPr>
            <a:r>
              <a:rPr lang="en-US" altLang="en-US"/>
              <a:t>[IEEE 1997] IEEE Standards Collection Software Engineering. </a:t>
            </a:r>
            <a:r>
              <a:rPr lang="de-DE" altLang="en-US"/>
              <a:t>ISBN  1559378980. </a:t>
            </a:r>
            <a:r>
              <a:rPr lang="en-US" altLang="en-US"/>
              <a:t> We will cover the following standards</a:t>
            </a:r>
          </a:p>
          <a:p>
            <a:pPr lvl="1">
              <a:lnSpc>
                <a:spcPct val="80000"/>
              </a:lnSpc>
            </a:pPr>
            <a:r>
              <a:rPr lang="en-US" altLang="en-US"/>
              <a:t>[IEEE Std 1058], Software Project Management Plan (SPMP) </a:t>
            </a:r>
          </a:p>
          <a:p>
            <a:pPr lvl="1">
              <a:lnSpc>
                <a:spcPct val="80000"/>
              </a:lnSpc>
            </a:pPr>
            <a:r>
              <a:rPr lang="en-US" altLang="en-US"/>
              <a:t>[IEEE Std 828] Software Configuration Management</a:t>
            </a:r>
          </a:p>
          <a:p>
            <a:pPr lvl="1">
              <a:lnSpc>
                <a:spcPct val="80000"/>
              </a:lnSpc>
            </a:pPr>
            <a:r>
              <a:rPr lang="en-US" altLang="en-US"/>
              <a:t>[IEEE Std 1042] Guide to  Configuration Management Plan (SCMP)</a:t>
            </a:r>
          </a:p>
          <a:p>
            <a:pPr lvl="1">
              <a:lnSpc>
                <a:spcPct val="80000"/>
              </a:lnSpc>
            </a:pPr>
            <a:r>
              <a:rPr lang="en-US" altLang="en-US"/>
              <a:t>[IEEE Std 1074] Software Lifecycle  Management</a:t>
            </a:r>
          </a:p>
          <a:p>
            <a:pPr lvl="1">
              <a:lnSpc>
                <a:spcPct val="80000"/>
              </a:lnSpc>
            </a:pPr>
            <a:r>
              <a:rPr lang="en-US" altLang="en-US"/>
              <a:t>[IEEE Std. 1074.1] Guide to IEEE 1074</a:t>
            </a:r>
          </a:p>
          <a:p>
            <a:pPr lvl="1">
              <a:lnSpc>
                <a:spcPct val="80000"/>
              </a:lnSpc>
            </a:pPr>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p:txBody>
          <a:bodyPr/>
          <a:lstStyle/>
          <a:p>
            <a:r>
              <a:rPr lang="en-US" altLang="en-US"/>
              <a:t>Software Lifecycle</a:t>
            </a:r>
          </a:p>
        </p:txBody>
      </p:sp>
      <p:sp>
        <p:nvSpPr>
          <p:cNvPr id="474115" name="Rectangle 3"/>
          <p:cNvSpPr>
            <a:spLocks noGrp="1" noChangeArrowheads="1"/>
          </p:cNvSpPr>
          <p:nvPr>
            <p:ph type="body" idx="1"/>
          </p:nvPr>
        </p:nvSpPr>
        <p:spPr/>
        <p:txBody>
          <a:bodyPr/>
          <a:lstStyle/>
          <a:p>
            <a:r>
              <a:rPr lang="en-US" altLang="en-US"/>
              <a:t>Software lifecycle:</a:t>
            </a:r>
          </a:p>
          <a:p>
            <a:pPr lvl="1"/>
            <a:r>
              <a:rPr lang="en-US" altLang="en-US"/>
              <a:t>Set of activities and their relationships to each other to support the development of a software system </a:t>
            </a:r>
          </a:p>
          <a:p>
            <a:pPr lvl="1"/>
            <a:endParaRPr lang="en-US" altLang="en-US"/>
          </a:p>
          <a:p>
            <a:r>
              <a:rPr lang="en-US" altLang="en-US"/>
              <a:t>Typical lifecycle questions:</a:t>
            </a:r>
          </a:p>
          <a:p>
            <a:pPr lvl="1"/>
            <a:r>
              <a:rPr lang="en-US" altLang="en-US"/>
              <a:t>Which activities should I select for the software project?</a:t>
            </a:r>
          </a:p>
          <a:p>
            <a:pPr lvl="1"/>
            <a:r>
              <a:rPr lang="en-US" altLang="en-US"/>
              <a:t>What are the dependencies between activities? </a:t>
            </a:r>
          </a:p>
          <a:p>
            <a:pPr lvl="1"/>
            <a:r>
              <a:rPr lang="en-US" altLang="en-US"/>
              <a:t>Can I break these activities into more manageable parts? </a:t>
            </a:r>
          </a:p>
          <a:p>
            <a:pPr lvl="1"/>
            <a:r>
              <a:rPr lang="en-US" altLang="en-US"/>
              <a:t>How should I schedule the activities? </a:t>
            </a:r>
          </a:p>
          <a:p>
            <a:pPr lvl="1"/>
            <a:r>
              <a:rPr lang="en-US" altLang="en-US"/>
              <a:t>How do I assign people to these activities</a:t>
            </a:r>
          </a:p>
          <a:p>
            <a:pPr lvl="1"/>
            <a:r>
              <a:rPr lang="en-US" altLang="en-US"/>
              <a:t>How do I control the execution of the activities</a:t>
            </a:r>
          </a:p>
          <a:p>
            <a:pPr lvl="1"/>
            <a:r>
              <a:rPr lang="en-US" altLang="en-US"/>
              <a:t>What do I do if the activities are not proceedings as planned?</a:t>
            </a:r>
          </a:p>
          <a:p>
            <a:pPr lvl="1"/>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4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7411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741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7411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7411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7411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7411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7411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7411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741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5"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noFill/>
          <a:ln/>
        </p:spPr>
        <p:txBody>
          <a:bodyPr lIns="92407" tIns="45420" rIns="92407" bIns="45420"/>
          <a:lstStyle/>
          <a:p>
            <a:r>
              <a:rPr lang="en-US" altLang="en-US"/>
              <a:t>Example of Software Lifecycle Activities</a:t>
            </a:r>
          </a:p>
        </p:txBody>
      </p:sp>
      <p:sp>
        <p:nvSpPr>
          <p:cNvPr id="475139" name="Rectangle 3"/>
          <p:cNvSpPr>
            <a:spLocks noChangeArrowheads="1"/>
          </p:cNvSpPr>
          <p:nvPr/>
        </p:nvSpPr>
        <p:spPr bwMode="auto">
          <a:xfrm>
            <a:off x="1711325" y="1698625"/>
            <a:ext cx="6618288" cy="3862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75140" name="Group 4"/>
          <p:cNvGrpSpPr>
            <a:grpSpLocks/>
          </p:cNvGrpSpPr>
          <p:nvPr/>
        </p:nvGrpSpPr>
        <p:grpSpPr bwMode="auto">
          <a:xfrm>
            <a:off x="2128838" y="3557588"/>
            <a:ext cx="3170237" cy="2317750"/>
            <a:chOff x="1341" y="2241"/>
            <a:chExt cx="1997" cy="1460"/>
          </a:xfrm>
        </p:grpSpPr>
        <p:sp>
          <p:nvSpPr>
            <p:cNvPr id="475141" name="Line 5"/>
            <p:cNvSpPr>
              <a:spLocks noChangeShapeType="1"/>
            </p:cNvSpPr>
            <p:nvPr/>
          </p:nvSpPr>
          <p:spPr bwMode="auto">
            <a:xfrm flipV="1">
              <a:off x="2228" y="3039"/>
              <a:ext cx="398" cy="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75142" name="Group 6"/>
            <p:cNvGrpSpPr>
              <a:grpSpLocks/>
            </p:cNvGrpSpPr>
            <p:nvPr/>
          </p:nvGrpSpPr>
          <p:grpSpPr bwMode="auto">
            <a:xfrm>
              <a:off x="1341" y="2241"/>
              <a:ext cx="1997" cy="1460"/>
              <a:chOff x="1341" y="2241"/>
              <a:chExt cx="1997" cy="1460"/>
            </a:xfrm>
          </p:grpSpPr>
          <p:sp>
            <p:nvSpPr>
              <p:cNvPr id="475143" name="Rectangle 7"/>
              <p:cNvSpPr>
                <a:spLocks noChangeArrowheads="1"/>
              </p:cNvSpPr>
              <p:nvPr/>
            </p:nvSpPr>
            <p:spPr bwMode="auto">
              <a:xfrm>
                <a:off x="2197" y="3483"/>
                <a:ext cx="1141"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600">
                    <a:solidFill>
                      <a:schemeClr val="hlink"/>
                    </a:solidFill>
                    <a:latin typeface="Book Antiqua" panose="02040602050305030304" pitchFamily="18" charset="0"/>
                  </a:rPr>
                  <a:t>Subsystems </a:t>
                </a:r>
              </a:p>
            </p:txBody>
          </p:sp>
          <p:sp>
            <p:nvSpPr>
              <p:cNvPr id="475144" name="Rectangle 8"/>
              <p:cNvSpPr>
                <a:spLocks noChangeArrowheads="1"/>
              </p:cNvSpPr>
              <p:nvPr/>
            </p:nvSpPr>
            <p:spPr bwMode="auto">
              <a:xfrm>
                <a:off x="2655" y="2861"/>
                <a:ext cx="391" cy="39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45" name="Line 9"/>
              <p:cNvSpPr>
                <a:spLocks noChangeShapeType="1"/>
              </p:cNvSpPr>
              <p:nvPr/>
            </p:nvSpPr>
            <p:spPr bwMode="auto">
              <a:xfrm>
                <a:off x="2736" y="2997"/>
                <a:ext cx="22" cy="11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46" name="Line 10"/>
              <p:cNvSpPr>
                <a:spLocks noChangeShapeType="1"/>
              </p:cNvSpPr>
              <p:nvPr/>
            </p:nvSpPr>
            <p:spPr bwMode="auto">
              <a:xfrm>
                <a:off x="2810" y="3160"/>
                <a:ext cx="110" cy="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47" name="Line 11"/>
              <p:cNvSpPr>
                <a:spLocks noChangeShapeType="1"/>
              </p:cNvSpPr>
              <p:nvPr/>
            </p:nvSpPr>
            <p:spPr bwMode="auto">
              <a:xfrm flipH="1" flipV="1">
                <a:off x="2945" y="3045"/>
                <a:ext cx="9"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48" name="AutoShape 12"/>
              <p:cNvSpPr>
                <a:spLocks noChangeArrowheads="1"/>
              </p:cNvSpPr>
              <p:nvPr/>
            </p:nvSpPr>
            <p:spPr bwMode="auto">
              <a:xfrm>
                <a:off x="2702" y="2910"/>
                <a:ext cx="125" cy="82"/>
              </a:xfrm>
              <a:prstGeom prst="roundRect">
                <a:avLst>
                  <a:gd name="adj" fmla="val 12495"/>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49" name="AutoShape 13"/>
              <p:cNvSpPr>
                <a:spLocks noChangeArrowheads="1"/>
              </p:cNvSpPr>
              <p:nvPr/>
            </p:nvSpPr>
            <p:spPr bwMode="auto">
              <a:xfrm>
                <a:off x="2894" y="2970"/>
                <a:ext cx="122" cy="78"/>
              </a:xfrm>
              <a:prstGeom prst="roundRect">
                <a:avLst>
                  <a:gd name="adj" fmla="val 12495"/>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50" name="AutoShape 14"/>
              <p:cNvSpPr>
                <a:spLocks noChangeArrowheads="1"/>
              </p:cNvSpPr>
              <p:nvPr/>
            </p:nvSpPr>
            <p:spPr bwMode="auto">
              <a:xfrm>
                <a:off x="2694" y="3120"/>
                <a:ext cx="111" cy="77"/>
              </a:xfrm>
              <a:prstGeom prst="roundRect">
                <a:avLst>
                  <a:gd name="adj" fmla="val 12495"/>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51" name="AutoShape 15"/>
              <p:cNvSpPr>
                <a:spLocks noChangeArrowheads="1"/>
              </p:cNvSpPr>
              <p:nvPr/>
            </p:nvSpPr>
            <p:spPr bwMode="auto">
              <a:xfrm>
                <a:off x="2910" y="3150"/>
                <a:ext cx="113" cy="82"/>
              </a:xfrm>
              <a:prstGeom prst="roundRect">
                <a:avLst>
                  <a:gd name="adj" fmla="val 12495"/>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52" name="Line 16"/>
              <p:cNvSpPr>
                <a:spLocks noChangeShapeType="1"/>
              </p:cNvSpPr>
              <p:nvPr/>
            </p:nvSpPr>
            <p:spPr bwMode="auto">
              <a:xfrm>
                <a:off x="1341" y="2241"/>
                <a:ext cx="145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53" name="Line 17"/>
              <p:cNvSpPr>
                <a:spLocks noChangeShapeType="1"/>
              </p:cNvSpPr>
              <p:nvPr/>
            </p:nvSpPr>
            <p:spPr bwMode="auto">
              <a:xfrm>
                <a:off x="2806" y="2249"/>
                <a:ext cx="0" cy="55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54" name="Rectangle 18"/>
              <p:cNvSpPr>
                <a:spLocks noChangeArrowheads="1"/>
              </p:cNvSpPr>
              <p:nvPr/>
            </p:nvSpPr>
            <p:spPr bwMode="auto">
              <a:xfrm>
                <a:off x="2363" y="2384"/>
                <a:ext cx="837" cy="198"/>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400" b="0">
                    <a:latin typeface="ITCCheltenham BookCond" charset="0"/>
                  </a:rPr>
                  <a:t>Structured By</a:t>
                </a:r>
              </a:p>
            </p:txBody>
          </p:sp>
        </p:grpSp>
      </p:grpSp>
      <p:grpSp>
        <p:nvGrpSpPr>
          <p:cNvPr id="475155" name="Group 19"/>
          <p:cNvGrpSpPr>
            <a:grpSpLocks/>
          </p:cNvGrpSpPr>
          <p:nvPr/>
        </p:nvGrpSpPr>
        <p:grpSpPr bwMode="auto">
          <a:xfrm>
            <a:off x="2116138" y="3282950"/>
            <a:ext cx="5580062" cy="2836863"/>
            <a:chOff x="1333" y="2068"/>
            <a:chExt cx="3515" cy="1787"/>
          </a:xfrm>
        </p:grpSpPr>
        <p:grpSp>
          <p:nvGrpSpPr>
            <p:cNvPr id="475156" name="Group 20"/>
            <p:cNvGrpSpPr>
              <a:grpSpLocks/>
            </p:cNvGrpSpPr>
            <p:nvPr/>
          </p:nvGrpSpPr>
          <p:grpSpPr bwMode="auto">
            <a:xfrm>
              <a:off x="4131" y="2854"/>
              <a:ext cx="438" cy="415"/>
              <a:chOff x="4188" y="2891"/>
              <a:chExt cx="410" cy="420"/>
            </a:xfrm>
          </p:grpSpPr>
          <p:sp>
            <p:nvSpPr>
              <p:cNvPr id="475157" name="Rectangle 21"/>
              <p:cNvSpPr>
                <a:spLocks noChangeArrowheads="1"/>
              </p:cNvSpPr>
              <p:nvPr/>
            </p:nvSpPr>
            <p:spPr bwMode="auto">
              <a:xfrm>
                <a:off x="4203" y="2891"/>
                <a:ext cx="395" cy="40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p>
                <a:endParaRPr lang="en-IN"/>
              </a:p>
            </p:txBody>
          </p:sp>
          <p:sp>
            <p:nvSpPr>
              <p:cNvPr id="475158" name="Rectangle 22"/>
              <p:cNvSpPr>
                <a:spLocks noChangeArrowheads="1"/>
              </p:cNvSpPr>
              <p:nvPr/>
            </p:nvSpPr>
            <p:spPr bwMode="auto">
              <a:xfrm>
                <a:off x="4188" y="2903"/>
                <a:ext cx="408" cy="40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Helvetica" panose="020B0604020202020204" pitchFamily="34" charset="0"/>
                  </a:rPr>
                  <a:t>class...</a:t>
                </a:r>
              </a:p>
              <a:p>
                <a:r>
                  <a:rPr lang="en-US" altLang="en-US" sz="1200">
                    <a:latin typeface="Helvetica" panose="020B0604020202020204" pitchFamily="34" charset="0"/>
                  </a:rPr>
                  <a:t>class...</a:t>
                </a:r>
              </a:p>
              <a:p>
                <a:r>
                  <a:rPr lang="en-US" altLang="en-US" sz="1200">
                    <a:latin typeface="Helvetica" panose="020B0604020202020204" pitchFamily="34" charset="0"/>
                  </a:rPr>
                  <a:t>class...</a:t>
                </a:r>
              </a:p>
            </p:txBody>
          </p:sp>
        </p:grpSp>
        <p:sp>
          <p:nvSpPr>
            <p:cNvPr id="475159" name="Rectangle 23"/>
            <p:cNvSpPr>
              <a:spLocks noChangeArrowheads="1"/>
            </p:cNvSpPr>
            <p:nvPr/>
          </p:nvSpPr>
          <p:spPr bwMode="auto">
            <a:xfrm>
              <a:off x="4147" y="3477"/>
              <a:ext cx="549" cy="3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600">
                  <a:solidFill>
                    <a:schemeClr val="hlink"/>
                  </a:solidFill>
                  <a:latin typeface="Book Antiqua" panose="02040602050305030304" pitchFamily="18" charset="0"/>
                </a:rPr>
                <a:t>Source</a:t>
              </a:r>
            </a:p>
            <a:p>
              <a:pPr algn="ctr"/>
              <a:r>
                <a:rPr lang="en-US" altLang="en-US" sz="1600">
                  <a:solidFill>
                    <a:schemeClr val="hlink"/>
                  </a:solidFill>
                  <a:latin typeface="Book Antiqua" panose="02040602050305030304" pitchFamily="18" charset="0"/>
                </a:rPr>
                <a:t>Code</a:t>
              </a:r>
            </a:p>
          </p:txBody>
        </p:sp>
        <p:sp>
          <p:nvSpPr>
            <p:cNvPr id="475160" name="Line 24"/>
            <p:cNvSpPr>
              <a:spLocks noChangeShapeType="1"/>
            </p:cNvSpPr>
            <p:nvPr/>
          </p:nvSpPr>
          <p:spPr bwMode="auto">
            <a:xfrm>
              <a:off x="1333" y="2068"/>
              <a:ext cx="300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61" name="Line 25"/>
            <p:cNvSpPr>
              <a:spLocks noChangeShapeType="1"/>
            </p:cNvSpPr>
            <p:nvPr/>
          </p:nvSpPr>
          <p:spPr bwMode="auto">
            <a:xfrm>
              <a:off x="4340" y="2076"/>
              <a:ext cx="1" cy="759"/>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62" name="Rectangle 26"/>
            <p:cNvSpPr>
              <a:spLocks noChangeArrowheads="1"/>
            </p:cNvSpPr>
            <p:nvPr/>
          </p:nvSpPr>
          <p:spPr bwMode="auto">
            <a:xfrm>
              <a:off x="3946" y="2158"/>
              <a:ext cx="902" cy="3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400" b="0">
                  <a:latin typeface="ITCCheltenham BookCond" charset="0"/>
                </a:rPr>
                <a:t>Implemented</a:t>
              </a:r>
            </a:p>
            <a:p>
              <a:pPr algn="ctr"/>
              <a:r>
                <a:rPr lang="en-US" altLang="en-US" sz="1400" b="0">
                  <a:latin typeface="ITCCheltenham BookCond" charset="0"/>
                </a:rPr>
                <a:t> By</a:t>
              </a:r>
            </a:p>
          </p:txBody>
        </p:sp>
      </p:grpSp>
      <p:grpSp>
        <p:nvGrpSpPr>
          <p:cNvPr id="475163" name="Group 27"/>
          <p:cNvGrpSpPr>
            <a:grpSpLocks/>
          </p:cNvGrpSpPr>
          <p:nvPr/>
        </p:nvGrpSpPr>
        <p:grpSpPr bwMode="auto">
          <a:xfrm>
            <a:off x="2116138" y="3414713"/>
            <a:ext cx="4560887" cy="2833687"/>
            <a:chOff x="1333" y="2151"/>
            <a:chExt cx="2873" cy="1785"/>
          </a:xfrm>
        </p:grpSpPr>
        <p:sp>
          <p:nvSpPr>
            <p:cNvPr id="475164" name="Rectangle 28"/>
            <p:cNvSpPr>
              <a:spLocks noChangeArrowheads="1"/>
            </p:cNvSpPr>
            <p:nvPr/>
          </p:nvSpPr>
          <p:spPr bwMode="auto">
            <a:xfrm>
              <a:off x="3496" y="2854"/>
              <a:ext cx="392" cy="39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65" name="Line 29"/>
            <p:cNvSpPr>
              <a:spLocks noChangeShapeType="1"/>
            </p:cNvSpPr>
            <p:nvPr/>
          </p:nvSpPr>
          <p:spPr bwMode="auto">
            <a:xfrm>
              <a:off x="3593" y="2974"/>
              <a:ext cx="98" cy="1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66" name="Line 30"/>
            <p:cNvSpPr>
              <a:spLocks noChangeShapeType="1"/>
            </p:cNvSpPr>
            <p:nvPr/>
          </p:nvSpPr>
          <p:spPr bwMode="auto">
            <a:xfrm flipV="1">
              <a:off x="3681" y="3052"/>
              <a:ext cx="118" cy="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67" name="Rectangle 31" descr="Light horizontal"/>
            <p:cNvSpPr>
              <a:spLocks noChangeArrowheads="1"/>
            </p:cNvSpPr>
            <p:nvPr/>
          </p:nvSpPr>
          <p:spPr bwMode="auto">
            <a:xfrm>
              <a:off x="3556" y="2921"/>
              <a:ext cx="74" cy="75"/>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68" name="Rectangle 32" descr="Light horizontal"/>
            <p:cNvSpPr>
              <a:spLocks noChangeArrowheads="1"/>
            </p:cNvSpPr>
            <p:nvPr/>
          </p:nvSpPr>
          <p:spPr bwMode="auto">
            <a:xfrm>
              <a:off x="3659" y="3161"/>
              <a:ext cx="73" cy="75"/>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69" name="Rectangle 33" descr="Light horizontal"/>
            <p:cNvSpPr>
              <a:spLocks noChangeArrowheads="1"/>
            </p:cNvSpPr>
            <p:nvPr/>
          </p:nvSpPr>
          <p:spPr bwMode="auto">
            <a:xfrm>
              <a:off x="3755" y="2981"/>
              <a:ext cx="74" cy="74"/>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70" name="Rectangle 34"/>
            <p:cNvSpPr>
              <a:spLocks noChangeArrowheads="1"/>
            </p:cNvSpPr>
            <p:nvPr/>
          </p:nvSpPr>
          <p:spPr bwMode="auto">
            <a:xfrm>
              <a:off x="3243" y="3398"/>
              <a:ext cx="885" cy="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600">
                  <a:solidFill>
                    <a:schemeClr val="hlink"/>
                  </a:solidFill>
                  <a:latin typeface="Book Antiqua" panose="02040602050305030304" pitchFamily="18" charset="0"/>
                </a:rPr>
                <a:t>Solution Domain </a:t>
              </a:r>
            </a:p>
            <a:p>
              <a:pPr algn="ctr"/>
              <a:r>
                <a:rPr lang="en-US" altLang="en-US" sz="1600">
                  <a:solidFill>
                    <a:schemeClr val="hlink"/>
                  </a:solidFill>
                  <a:latin typeface="Book Antiqua" panose="02040602050305030304" pitchFamily="18" charset="0"/>
                </a:rPr>
                <a:t>Objects</a:t>
              </a:r>
            </a:p>
          </p:txBody>
        </p:sp>
        <p:sp>
          <p:nvSpPr>
            <p:cNvPr id="475171" name="Line 35"/>
            <p:cNvSpPr>
              <a:spLocks noChangeShapeType="1"/>
            </p:cNvSpPr>
            <p:nvPr/>
          </p:nvSpPr>
          <p:spPr bwMode="auto">
            <a:xfrm>
              <a:off x="3094" y="3066"/>
              <a:ext cx="34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72" name="Line 36"/>
            <p:cNvSpPr>
              <a:spLocks noChangeShapeType="1"/>
            </p:cNvSpPr>
            <p:nvPr/>
          </p:nvSpPr>
          <p:spPr bwMode="auto">
            <a:xfrm>
              <a:off x="1333" y="2151"/>
              <a:ext cx="23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73" name="Line 37"/>
            <p:cNvSpPr>
              <a:spLocks noChangeShapeType="1"/>
            </p:cNvSpPr>
            <p:nvPr/>
          </p:nvSpPr>
          <p:spPr bwMode="auto">
            <a:xfrm>
              <a:off x="3677" y="2152"/>
              <a:ext cx="0" cy="65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74" name="Rectangle 38"/>
            <p:cNvSpPr>
              <a:spLocks noChangeArrowheads="1"/>
            </p:cNvSpPr>
            <p:nvPr/>
          </p:nvSpPr>
          <p:spPr bwMode="auto">
            <a:xfrm>
              <a:off x="3226" y="2423"/>
              <a:ext cx="980" cy="19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b="0">
                  <a:latin typeface="ITCCheltenham BookCond" charset="0"/>
                </a:rPr>
                <a:t>Realized By</a:t>
              </a:r>
            </a:p>
          </p:txBody>
        </p:sp>
      </p:grpSp>
      <p:sp>
        <p:nvSpPr>
          <p:cNvPr id="475175" name="Rectangle 39"/>
          <p:cNvSpPr>
            <a:spLocks noChangeArrowheads="1"/>
          </p:cNvSpPr>
          <p:nvPr/>
        </p:nvSpPr>
        <p:spPr bwMode="auto">
          <a:xfrm>
            <a:off x="3867150" y="1874838"/>
            <a:ext cx="1106488" cy="7937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System</a:t>
            </a:r>
          </a:p>
          <a:p>
            <a:pPr algn="ctr"/>
            <a:r>
              <a:rPr lang="en-US" altLang="en-US" sz="1800"/>
              <a:t>Design</a:t>
            </a:r>
          </a:p>
        </p:txBody>
      </p:sp>
      <p:sp>
        <p:nvSpPr>
          <p:cNvPr id="475176" name="Rectangle 40"/>
          <p:cNvSpPr>
            <a:spLocks noChangeArrowheads="1"/>
          </p:cNvSpPr>
          <p:nvPr/>
        </p:nvSpPr>
        <p:spPr bwMode="auto">
          <a:xfrm>
            <a:off x="5132388" y="1874838"/>
            <a:ext cx="1108075" cy="7937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Object</a:t>
            </a:r>
          </a:p>
          <a:p>
            <a:pPr algn="ctr"/>
            <a:r>
              <a:rPr lang="en-US" altLang="en-US" sz="1800"/>
              <a:t>Design</a:t>
            </a:r>
          </a:p>
        </p:txBody>
      </p:sp>
      <p:sp>
        <p:nvSpPr>
          <p:cNvPr id="475177" name="Rectangle 41"/>
          <p:cNvSpPr>
            <a:spLocks noChangeArrowheads="1"/>
          </p:cNvSpPr>
          <p:nvPr/>
        </p:nvSpPr>
        <p:spPr bwMode="auto">
          <a:xfrm>
            <a:off x="6430963" y="1874838"/>
            <a:ext cx="1108075" cy="7937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Implemen-</a:t>
            </a:r>
          </a:p>
          <a:p>
            <a:pPr algn="ctr"/>
            <a:r>
              <a:rPr lang="en-US" altLang="en-US" sz="1800"/>
              <a:t>tation</a:t>
            </a:r>
          </a:p>
        </p:txBody>
      </p:sp>
      <p:sp>
        <p:nvSpPr>
          <p:cNvPr id="475178" name="Rectangle 42"/>
          <p:cNvSpPr>
            <a:spLocks noChangeArrowheads="1"/>
          </p:cNvSpPr>
          <p:nvPr/>
        </p:nvSpPr>
        <p:spPr bwMode="auto">
          <a:xfrm>
            <a:off x="7697788" y="1874838"/>
            <a:ext cx="1106487" cy="7937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Testing</a:t>
            </a:r>
          </a:p>
        </p:txBody>
      </p:sp>
      <p:grpSp>
        <p:nvGrpSpPr>
          <p:cNvPr id="475179" name="Group 43"/>
          <p:cNvGrpSpPr>
            <a:grpSpLocks/>
          </p:cNvGrpSpPr>
          <p:nvPr/>
        </p:nvGrpSpPr>
        <p:grpSpPr bwMode="auto">
          <a:xfrm>
            <a:off x="2141538" y="3651250"/>
            <a:ext cx="1709737" cy="2552700"/>
            <a:chOff x="1349" y="2300"/>
            <a:chExt cx="1077" cy="1608"/>
          </a:xfrm>
        </p:grpSpPr>
        <p:sp>
          <p:nvSpPr>
            <p:cNvPr id="475180" name="Rectangle 44"/>
            <p:cNvSpPr>
              <a:spLocks noChangeArrowheads="1"/>
            </p:cNvSpPr>
            <p:nvPr/>
          </p:nvSpPr>
          <p:spPr bwMode="auto">
            <a:xfrm>
              <a:off x="1810" y="2839"/>
              <a:ext cx="391" cy="39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81" name="Rectangle 45" descr="Light horizontal"/>
            <p:cNvSpPr>
              <a:spLocks noChangeArrowheads="1"/>
            </p:cNvSpPr>
            <p:nvPr/>
          </p:nvSpPr>
          <p:spPr bwMode="auto">
            <a:xfrm>
              <a:off x="1970" y="2880"/>
              <a:ext cx="87" cy="89"/>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82" name="Rectangle 46" descr="Light horizontal"/>
            <p:cNvSpPr>
              <a:spLocks noChangeArrowheads="1"/>
            </p:cNvSpPr>
            <p:nvPr/>
          </p:nvSpPr>
          <p:spPr bwMode="auto">
            <a:xfrm>
              <a:off x="2054" y="3089"/>
              <a:ext cx="87" cy="91"/>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83" name="Rectangle 47" descr="Light horizontal"/>
            <p:cNvSpPr>
              <a:spLocks noChangeArrowheads="1"/>
            </p:cNvSpPr>
            <p:nvPr/>
          </p:nvSpPr>
          <p:spPr bwMode="auto">
            <a:xfrm>
              <a:off x="1870" y="3087"/>
              <a:ext cx="78" cy="92"/>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84" name="Rectangle 48"/>
            <p:cNvSpPr>
              <a:spLocks noChangeArrowheads="1"/>
            </p:cNvSpPr>
            <p:nvPr/>
          </p:nvSpPr>
          <p:spPr bwMode="auto">
            <a:xfrm>
              <a:off x="1558" y="3370"/>
              <a:ext cx="845" cy="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600">
                  <a:solidFill>
                    <a:schemeClr val="hlink"/>
                  </a:solidFill>
                  <a:latin typeface="Book Antiqua" panose="02040602050305030304" pitchFamily="18" charset="0"/>
                </a:rPr>
                <a:t>Application</a:t>
              </a:r>
            </a:p>
            <a:p>
              <a:pPr algn="ctr"/>
              <a:r>
                <a:rPr lang="en-US" altLang="en-US" sz="1600">
                  <a:solidFill>
                    <a:schemeClr val="hlink"/>
                  </a:solidFill>
                  <a:latin typeface="Book Antiqua" panose="02040602050305030304" pitchFamily="18" charset="0"/>
                </a:rPr>
                <a:t>Domain </a:t>
              </a:r>
            </a:p>
            <a:p>
              <a:pPr algn="ctr"/>
              <a:r>
                <a:rPr lang="en-US" altLang="en-US" sz="1600">
                  <a:solidFill>
                    <a:schemeClr val="hlink"/>
                  </a:solidFill>
                  <a:latin typeface="Book Antiqua" panose="02040602050305030304" pitchFamily="18" charset="0"/>
                </a:rPr>
                <a:t>Objects</a:t>
              </a:r>
            </a:p>
          </p:txBody>
        </p:sp>
        <p:sp>
          <p:nvSpPr>
            <p:cNvPr id="475185" name="Line 49"/>
            <p:cNvSpPr>
              <a:spLocks noChangeShapeType="1"/>
            </p:cNvSpPr>
            <p:nvPr/>
          </p:nvSpPr>
          <p:spPr bwMode="auto">
            <a:xfrm>
              <a:off x="1963" y="2317"/>
              <a:ext cx="0" cy="50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86" name="Rectangle 50"/>
            <p:cNvSpPr>
              <a:spLocks noChangeArrowheads="1"/>
            </p:cNvSpPr>
            <p:nvPr/>
          </p:nvSpPr>
          <p:spPr bwMode="auto">
            <a:xfrm>
              <a:off x="1442" y="2348"/>
              <a:ext cx="984" cy="338"/>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400" b="0">
                  <a:latin typeface="ITCCheltenham BookCond" charset="0"/>
                </a:rPr>
                <a:t>Expressed in Terms Of</a:t>
              </a:r>
            </a:p>
          </p:txBody>
        </p:sp>
        <p:sp>
          <p:nvSpPr>
            <p:cNvPr id="475187" name="Line 51"/>
            <p:cNvSpPr>
              <a:spLocks noChangeShapeType="1"/>
            </p:cNvSpPr>
            <p:nvPr/>
          </p:nvSpPr>
          <p:spPr bwMode="auto">
            <a:xfrm>
              <a:off x="1349" y="2300"/>
              <a:ext cx="60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88" name="Line 52"/>
            <p:cNvSpPr>
              <a:spLocks noChangeShapeType="1"/>
            </p:cNvSpPr>
            <p:nvPr/>
          </p:nvSpPr>
          <p:spPr bwMode="auto">
            <a:xfrm>
              <a:off x="1920" y="3021"/>
              <a:ext cx="19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89" name="Line 53"/>
            <p:cNvSpPr>
              <a:spLocks noChangeShapeType="1"/>
            </p:cNvSpPr>
            <p:nvPr/>
          </p:nvSpPr>
          <p:spPr bwMode="auto">
            <a:xfrm>
              <a:off x="2115" y="3032"/>
              <a:ext cx="0"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90" name="Line 54"/>
            <p:cNvSpPr>
              <a:spLocks noChangeShapeType="1"/>
            </p:cNvSpPr>
            <p:nvPr/>
          </p:nvSpPr>
          <p:spPr bwMode="auto">
            <a:xfrm>
              <a:off x="1909" y="3025"/>
              <a:ext cx="0" cy="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91" name="Line 55"/>
            <p:cNvSpPr>
              <a:spLocks noChangeShapeType="1"/>
            </p:cNvSpPr>
            <p:nvPr/>
          </p:nvSpPr>
          <p:spPr bwMode="auto">
            <a:xfrm>
              <a:off x="2008" y="2975"/>
              <a:ext cx="0" cy="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75192" name="Group 56"/>
          <p:cNvGrpSpPr>
            <a:grpSpLocks/>
          </p:cNvGrpSpPr>
          <p:nvPr/>
        </p:nvGrpSpPr>
        <p:grpSpPr bwMode="auto">
          <a:xfrm>
            <a:off x="2105025" y="3141663"/>
            <a:ext cx="6634163" cy="3055937"/>
            <a:chOff x="1326" y="1979"/>
            <a:chExt cx="4179" cy="1925"/>
          </a:xfrm>
        </p:grpSpPr>
        <p:sp>
          <p:nvSpPr>
            <p:cNvPr id="475193" name="Rectangle 57"/>
            <p:cNvSpPr>
              <a:spLocks noChangeArrowheads="1"/>
            </p:cNvSpPr>
            <p:nvPr/>
          </p:nvSpPr>
          <p:spPr bwMode="auto">
            <a:xfrm>
              <a:off x="4874" y="3526"/>
              <a:ext cx="492" cy="3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600">
                  <a:solidFill>
                    <a:schemeClr val="hlink"/>
                  </a:solidFill>
                  <a:latin typeface="Book Antiqua" panose="02040602050305030304" pitchFamily="18" charset="0"/>
                </a:rPr>
                <a:t>Test </a:t>
              </a:r>
            </a:p>
            <a:p>
              <a:pPr algn="ctr"/>
              <a:r>
                <a:rPr lang="en-US" altLang="en-US" sz="1600">
                  <a:solidFill>
                    <a:schemeClr val="hlink"/>
                  </a:solidFill>
                  <a:latin typeface="Book Antiqua" panose="02040602050305030304" pitchFamily="18" charset="0"/>
                </a:rPr>
                <a:t>Cases</a:t>
              </a:r>
            </a:p>
          </p:txBody>
        </p:sp>
        <p:sp>
          <p:nvSpPr>
            <p:cNvPr id="475194" name="Rectangle 58"/>
            <p:cNvSpPr>
              <a:spLocks noChangeArrowheads="1"/>
            </p:cNvSpPr>
            <p:nvPr/>
          </p:nvSpPr>
          <p:spPr bwMode="auto">
            <a:xfrm>
              <a:off x="4854" y="2847"/>
              <a:ext cx="651" cy="63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95" name="AutoShape 59"/>
            <p:cNvSpPr>
              <a:spLocks noChangeArrowheads="1"/>
            </p:cNvSpPr>
            <p:nvPr/>
          </p:nvSpPr>
          <p:spPr bwMode="auto">
            <a:xfrm>
              <a:off x="4980" y="3156"/>
              <a:ext cx="132" cy="76"/>
            </a:xfrm>
            <a:prstGeom prst="roundRect">
              <a:avLst>
                <a:gd name="adj" fmla="val 12495"/>
              </a:avLst>
            </a:prstGeom>
            <a:noFill/>
            <a:ln w="254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96" name="Oval 60" descr="50%"/>
            <p:cNvSpPr>
              <a:spLocks noChangeArrowheads="1"/>
            </p:cNvSpPr>
            <p:nvPr/>
          </p:nvSpPr>
          <p:spPr bwMode="auto">
            <a:xfrm>
              <a:off x="4983" y="2892"/>
              <a:ext cx="138" cy="63"/>
            </a:xfrm>
            <a:prstGeom prst="ellipse">
              <a:avLst/>
            </a:prstGeom>
            <a:pattFill prst="pct50">
              <a:fgClr>
                <a:schemeClr val="tx1"/>
              </a:fgClr>
              <a:bgClr>
                <a:schemeClr val="bg1"/>
              </a:bgClr>
            </a:patt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197" name="Rectangle 61"/>
            <p:cNvSpPr>
              <a:spLocks noChangeArrowheads="1"/>
            </p:cNvSpPr>
            <p:nvPr/>
          </p:nvSpPr>
          <p:spPr bwMode="auto">
            <a:xfrm>
              <a:off x="5219" y="3086"/>
              <a:ext cx="228"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600">
                  <a:latin typeface="Book Antiqua" panose="02040602050305030304" pitchFamily="18" charset="0"/>
                </a:rPr>
                <a:t>? </a:t>
              </a:r>
            </a:p>
          </p:txBody>
        </p:sp>
        <p:sp>
          <p:nvSpPr>
            <p:cNvPr id="475198" name="Freeform 62"/>
            <p:cNvSpPr>
              <a:spLocks/>
            </p:cNvSpPr>
            <p:nvPr/>
          </p:nvSpPr>
          <p:spPr bwMode="auto">
            <a:xfrm>
              <a:off x="5228" y="3007"/>
              <a:ext cx="106" cy="77"/>
            </a:xfrm>
            <a:custGeom>
              <a:avLst/>
              <a:gdLst>
                <a:gd name="T0" fmla="*/ 0 w 107"/>
                <a:gd name="T1" fmla="*/ 15 h 78"/>
                <a:gd name="T2" fmla="*/ 15 w 107"/>
                <a:gd name="T3" fmla="*/ 77 h 78"/>
                <a:gd name="T4" fmla="*/ 106 w 107"/>
                <a:gd name="T5" fmla="*/ 0 h 78"/>
              </a:gdLst>
              <a:ahLst/>
              <a:cxnLst>
                <a:cxn ang="0">
                  <a:pos x="T0" y="T1"/>
                </a:cxn>
                <a:cxn ang="0">
                  <a:pos x="T2" y="T3"/>
                </a:cxn>
                <a:cxn ang="0">
                  <a:pos x="T4" y="T5"/>
                </a:cxn>
              </a:cxnLst>
              <a:rect l="0" t="0" r="r" b="b"/>
              <a:pathLst>
                <a:path w="107" h="78">
                  <a:moveTo>
                    <a:pt x="0" y="15"/>
                  </a:moveTo>
                  <a:lnTo>
                    <a:pt x="15" y="77"/>
                  </a:lnTo>
                  <a:lnTo>
                    <a:pt x="106"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5199" name="Freeform 63"/>
            <p:cNvSpPr>
              <a:spLocks/>
            </p:cNvSpPr>
            <p:nvPr/>
          </p:nvSpPr>
          <p:spPr bwMode="auto">
            <a:xfrm>
              <a:off x="5228" y="2895"/>
              <a:ext cx="105" cy="76"/>
            </a:xfrm>
            <a:custGeom>
              <a:avLst/>
              <a:gdLst>
                <a:gd name="T0" fmla="*/ 0 w 106"/>
                <a:gd name="T1" fmla="*/ 15 h 77"/>
                <a:gd name="T2" fmla="*/ 15 w 106"/>
                <a:gd name="T3" fmla="*/ 76 h 77"/>
                <a:gd name="T4" fmla="*/ 105 w 106"/>
                <a:gd name="T5" fmla="*/ 0 h 77"/>
              </a:gdLst>
              <a:ahLst/>
              <a:cxnLst>
                <a:cxn ang="0">
                  <a:pos x="T0" y="T1"/>
                </a:cxn>
                <a:cxn ang="0">
                  <a:pos x="T2" y="T3"/>
                </a:cxn>
                <a:cxn ang="0">
                  <a:pos x="T4" y="T5"/>
                </a:cxn>
              </a:cxnLst>
              <a:rect l="0" t="0" r="r" b="b"/>
              <a:pathLst>
                <a:path w="106" h="77">
                  <a:moveTo>
                    <a:pt x="0" y="15"/>
                  </a:moveTo>
                  <a:lnTo>
                    <a:pt x="15" y="76"/>
                  </a:lnTo>
                  <a:lnTo>
                    <a:pt x="105"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5200" name="Line 64"/>
            <p:cNvSpPr>
              <a:spLocks noChangeShapeType="1"/>
            </p:cNvSpPr>
            <p:nvPr/>
          </p:nvSpPr>
          <p:spPr bwMode="auto">
            <a:xfrm>
              <a:off x="1326" y="1986"/>
              <a:ext cx="38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201" name="Line 65"/>
            <p:cNvSpPr>
              <a:spLocks noChangeShapeType="1"/>
            </p:cNvSpPr>
            <p:nvPr/>
          </p:nvSpPr>
          <p:spPr bwMode="auto">
            <a:xfrm>
              <a:off x="5172" y="1979"/>
              <a:ext cx="0" cy="84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202" name="Rectangle 66"/>
            <p:cNvSpPr>
              <a:spLocks noChangeArrowheads="1"/>
            </p:cNvSpPr>
            <p:nvPr/>
          </p:nvSpPr>
          <p:spPr bwMode="auto">
            <a:xfrm>
              <a:off x="4891" y="2468"/>
              <a:ext cx="526" cy="338"/>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400" b="0">
                  <a:latin typeface="ITCCheltenham BookCond" charset="0"/>
                </a:rPr>
                <a:t>Verified </a:t>
              </a:r>
            </a:p>
            <a:p>
              <a:pPr algn="ctr"/>
              <a:r>
                <a:rPr lang="en-US" altLang="en-US" sz="1400" b="0">
                  <a:latin typeface="ITCCheltenham BookCond" charset="0"/>
                </a:rPr>
                <a:t>By</a:t>
              </a:r>
            </a:p>
          </p:txBody>
        </p:sp>
        <p:sp>
          <p:nvSpPr>
            <p:cNvPr id="475203" name="Rectangle 67" descr="Light horizontal"/>
            <p:cNvSpPr>
              <a:spLocks noChangeArrowheads="1"/>
            </p:cNvSpPr>
            <p:nvPr/>
          </p:nvSpPr>
          <p:spPr bwMode="auto">
            <a:xfrm>
              <a:off x="5004" y="3013"/>
              <a:ext cx="87" cy="90"/>
            </a:xfrm>
            <a:prstGeom prst="rect">
              <a:avLst/>
            </a:prstGeom>
            <a:pattFill prst="ltHorz">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75204" name="Group 68"/>
            <p:cNvGrpSpPr>
              <a:grpSpLocks/>
            </p:cNvGrpSpPr>
            <p:nvPr/>
          </p:nvGrpSpPr>
          <p:grpSpPr bwMode="auto">
            <a:xfrm>
              <a:off x="4865" y="3268"/>
              <a:ext cx="463" cy="184"/>
              <a:chOff x="4933" y="3310"/>
              <a:chExt cx="469" cy="187"/>
            </a:xfrm>
          </p:grpSpPr>
          <p:sp>
            <p:nvSpPr>
              <p:cNvPr id="475205" name="Rectangle 69"/>
              <p:cNvSpPr>
                <a:spLocks noChangeArrowheads="1"/>
              </p:cNvSpPr>
              <p:nvPr/>
            </p:nvSpPr>
            <p:spPr bwMode="auto">
              <a:xfrm>
                <a:off x="4943" y="3323"/>
                <a:ext cx="404" cy="1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p>
                <a:endParaRPr lang="en-IN"/>
              </a:p>
            </p:txBody>
          </p:sp>
          <p:sp>
            <p:nvSpPr>
              <p:cNvPr id="475206" name="Rectangle 70"/>
              <p:cNvSpPr>
                <a:spLocks noChangeArrowheads="1"/>
              </p:cNvSpPr>
              <p:nvPr/>
            </p:nvSpPr>
            <p:spPr bwMode="auto">
              <a:xfrm>
                <a:off x="4933" y="3310"/>
                <a:ext cx="469" cy="1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200">
                    <a:latin typeface="Helvetica" panose="020B0604020202020204" pitchFamily="34" charset="0"/>
                  </a:rPr>
                  <a:t>class....</a:t>
                </a:r>
              </a:p>
            </p:txBody>
          </p:sp>
        </p:grpSp>
        <p:sp>
          <p:nvSpPr>
            <p:cNvPr id="475207" name="Rectangle 71"/>
            <p:cNvSpPr>
              <a:spLocks noChangeArrowheads="1"/>
            </p:cNvSpPr>
            <p:nvPr/>
          </p:nvSpPr>
          <p:spPr bwMode="auto">
            <a:xfrm>
              <a:off x="5219" y="3256"/>
              <a:ext cx="228"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600">
                  <a:latin typeface="Book Antiqua" panose="02040602050305030304" pitchFamily="18" charset="0"/>
                </a:rPr>
                <a:t>? </a:t>
              </a:r>
            </a:p>
          </p:txBody>
        </p:sp>
      </p:grpSp>
      <p:sp>
        <p:nvSpPr>
          <p:cNvPr id="475208" name="Rectangle 72"/>
          <p:cNvSpPr>
            <a:spLocks noChangeArrowheads="1"/>
          </p:cNvSpPr>
          <p:nvPr/>
        </p:nvSpPr>
        <p:spPr bwMode="auto">
          <a:xfrm>
            <a:off x="608013" y="1874838"/>
            <a:ext cx="1590675" cy="7937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Requirements</a:t>
            </a:r>
          </a:p>
          <a:p>
            <a:pPr algn="ctr"/>
            <a:r>
              <a:rPr lang="en-US" altLang="en-US" sz="1800"/>
              <a:t>Elicitation</a:t>
            </a:r>
          </a:p>
        </p:txBody>
      </p:sp>
      <p:grpSp>
        <p:nvGrpSpPr>
          <p:cNvPr id="475209" name="Group 73"/>
          <p:cNvGrpSpPr>
            <a:grpSpLocks/>
          </p:cNvGrpSpPr>
          <p:nvPr/>
        </p:nvGrpSpPr>
        <p:grpSpPr bwMode="auto">
          <a:xfrm>
            <a:off x="752475" y="3095625"/>
            <a:ext cx="1409700" cy="2917825"/>
            <a:chOff x="474" y="1950"/>
            <a:chExt cx="888" cy="1838"/>
          </a:xfrm>
        </p:grpSpPr>
        <p:sp>
          <p:nvSpPr>
            <p:cNvPr id="475210" name="Rectangle 74"/>
            <p:cNvSpPr>
              <a:spLocks noChangeArrowheads="1"/>
            </p:cNvSpPr>
            <p:nvPr/>
          </p:nvSpPr>
          <p:spPr bwMode="auto">
            <a:xfrm>
              <a:off x="474" y="3410"/>
              <a:ext cx="888" cy="3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407" tIns="45420" rIns="92407" bIns="45420">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2450" defTabSz="911225">
                <a:defRPr sz="2400">
                  <a:solidFill>
                    <a:schemeClr val="tx1"/>
                  </a:solidFill>
                  <a:latin typeface="Times" panose="02020603050405020304" pitchFamily="18" charset="0"/>
                </a:defRPr>
              </a:lvl5pPr>
              <a:lvl6pPr marL="2279650" defTabSz="911225" eaLnBrk="0" fontAlgn="base" hangingPunct="0">
                <a:spcBef>
                  <a:spcPct val="0"/>
                </a:spcBef>
                <a:spcAft>
                  <a:spcPct val="0"/>
                </a:spcAft>
                <a:defRPr sz="2400">
                  <a:solidFill>
                    <a:schemeClr val="tx1"/>
                  </a:solidFill>
                  <a:latin typeface="Times" panose="02020603050405020304" pitchFamily="18" charset="0"/>
                </a:defRPr>
              </a:lvl6pPr>
              <a:lvl7pPr marL="2736850" defTabSz="911225" eaLnBrk="0" fontAlgn="base" hangingPunct="0">
                <a:spcBef>
                  <a:spcPct val="0"/>
                </a:spcBef>
                <a:spcAft>
                  <a:spcPct val="0"/>
                </a:spcAft>
                <a:defRPr sz="2400">
                  <a:solidFill>
                    <a:schemeClr val="tx1"/>
                  </a:solidFill>
                  <a:latin typeface="Times" panose="02020603050405020304" pitchFamily="18" charset="0"/>
                </a:defRPr>
              </a:lvl7pPr>
              <a:lvl8pPr marL="3194050" defTabSz="911225" eaLnBrk="0" fontAlgn="base" hangingPunct="0">
                <a:spcBef>
                  <a:spcPct val="0"/>
                </a:spcBef>
                <a:spcAft>
                  <a:spcPct val="0"/>
                </a:spcAft>
                <a:defRPr sz="2400">
                  <a:solidFill>
                    <a:schemeClr val="tx1"/>
                  </a:solidFill>
                  <a:latin typeface="Times" panose="02020603050405020304" pitchFamily="18" charset="0"/>
                </a:defRPr>
              </a:lvl8pPr>
              <a:lvl9pPr marL="3651250" defTabSz="911225"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600">
                  <a:solidFill>
                    <a:schemeClr val="hlink"/>
                  </a:solidFill>
                  <a:latin typeface="Book Antiqua" panose="02040602050305030304" pitchFamily="18" charset="0"/>
                </a:rPr>
                <a:t>Use Case</a:t>
              </a:r>
            </a:p>
            <a:p>
              <a:pPr algn="ctr"/>
              <a:r>
                <a:rPr lang="en-US" altLang="en-US" sz="1600">
                  <a:solidFill>
                    <a:schemeClr val="hlink"/>
                  </a:solidFill>
                  <a:latin typeface="Book Antiqua" panose="02040602050305030304" pitchFamily="18" charset="0"/>
                </a:rPr>
                <a:t>Model</a:t>
              </a:r>
            </a:p>
          </p:txBody>
        </p:sp>
        <p:grpSp>
          <p:nvGrpSpPr>
            <p:cNvPr id="475211" name="Group 75"/>
            <p:cNvGrpSpPr>
              <a:grpSpLocks/>
            </p:cNvGrpSpPr>
            <p:nvPr/>
          </p:nvGrpSpPr>
          <p:grpSpPr bwMode="auto">
            <a:xfrm>
              <a:off x="602" y="1950"/>
              <a:ext cx="727" cy="352"/>
              <a:chOff x="602" y="1950"/>
              <a:chExt cx="727" cy="352"/>
            </a:xfrm>
          </p:grpSpPr>
          <p:sp>
            <p:nvSpPr>
              <p:cNvPr id="475212" name="Rectangle 76"/>
              <p:cNvSpPr>
                <a:spLocks noChangeArrowheads="1"/>
              </p:cNvSpPr>
              <p:nvPr/>
            </p:nvSpPr>
            <p:spPr bwMode="auto">
              <a:xfrm>
                <a:off x="602" y="1950"/>
                <a:ext cx="727" cy="3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213" name="Oval 77"/>
              <p:cNvSpPr>
                <a:spLocks noChangeArrowheads="1"/>
              </p:cNvSpPr>
              <p:nvPr/>
            </p:nvSpPr>
            <p:spPr bwMode="auto">
              <a:xfrm>
                <a:off x="696" y="2033"/>
                <a:ext cx="209" cy="7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214" name="Oval 78"/>
              <p:cNvSpPr>
                <a:spLocks noChangeArrowheads="1"/>
              </p:cNvSpPr>
              <p:nvPr/>
            </p:nvSpPr>
            <p:spPr bwMode="auto">
              <a:xfrm>
                <a:off x="1040" y="2209"/>
                <a:ext cx="183" cy="6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75215" name="Group 79"/>
              <p:cNvGrpSpPr>
                <a:grpSpLocks/>
              </p:cNvGrpSpPr>
              <p:nvPr/>
            </p:nvGrpSpPr>
            <p:grpSpPr bwMode="auto">
              <a:xfrm>
                <a:off x="1082" y="1994"/>
                <a:ext cx="90" cy="137"/>
                <a:chOff x="1097" y="2020"/>
                <a:chExt cx="91" cy="139"/>
              </a:xfrm>
            </p:grpSpPr>
            <p:sp>
              <p:nvSpPr>
                <p:cNvPr id="475216" name="Oval 80"/>
                <p:cNvSpPr>
                  <a:spLocks noChangeArrowheads="1"/>
                </p:cNvSpPr>
                <p:nvPr/>
              </p:nvSpPr>
              <p:spPr bwMode="auto">
                <a:xfrm>
                  <a:off x="1122" y="2020"/>
                  <a:ext cx="35" cy="3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217" name="Line 81"/>
                <p:cNvSpPr>
                  <a:spLocks noChangeShapeType="1"/>
                </p:cNvSpPr>
                <p:nvPr/>
              </p:nvSpPr>
              <p:spPr bwMode="auto">
                <a:xfrm>
                  <a:off x="1097" y="2090"/>
                  <a:ext cx="9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218" name="Line 82"/>
                <p:cNvSpPr>
                  <a:spLocks noChangeShapeType="1"/>
                </p:cNvSpPr>
                <p:nvPr/>
              </p:nvSpPr>
              <p:spPr bwMode="auto">
                <a:xfrm>
                  <a:off x="1139" y="2070"/>
                  <a:ext cx="0" cy="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219" name="Line 83"/>
                <p:cNvSpPr>
                  <a:spLocks noChangeShapeType="1"/>
                </p:cNvSpPr>
                <p:nvPr/>
              </p:nvSpPr>
              <p:spPr bwMode="auto">
                <a:xfrm flipH="1">
                  <a:off x="1099" y="2126"/>
                  <a:ext cx="37" cy="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220" name="Line 84"/>
                <p:cNvSpPr>
                  <a:spLocks noChangeShapeType="1"/>
                </p:cNvSpPr>
                <p:nvPr/>
              </p:nvSpPr>
              <p:spPr bwMode="auto">
                <a:xfrm>
                  <a:off x="1143" y="2124"/>
                  <a:ext cx="33" cy="3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475221" name="Line 85"/>
              <p:cNvSpPr>
                <a:spLocks noChangeShapeType="1"/>
              </p:cNvSpPr>
              <p:nvPr/>
            </p:nvSpPr>
            <p:spPr bwMode="auto">
              <a:xfrm flipH="1" flipV="1">
                <a:off x="915" y="2072"/>
                <a:ext cx="157" cy="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222" name="Line 86"/>
              <p:cNvSpPr>
                <a:spLocks noChangeShapeType="1"/>
              </p:cNvSpPr>
              <p:nvPr/>
            </p:nvSpPr>
            <p:spPr bwMode="auto">
              <a:xfrm>
                <a:off x="1128" y="2154"/>
                <a:ext cx="7" cy="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75223" name="Group 87"/>
              <p:cNvGrpSpPr>
                <a:grpSpLocks/>
              </p:cNvGrpSpPr>
              <p:nvPr/>
            </p:nvGrpSpPr>
            <p:grpSpPr bwMode="auto">
              <a:xfrm>
                <a:off x="905" y="2151"/>
                <a:ext cx="91" cy="135"/>
                <a:chOff x="918" y="2179"/>
                <a:chExt cx="92" cy="137"/>
              </a:xfrm>
            </p:grpSpPr>
            <p:sp>
              <p:nvSpPr>
                <p:cNvPr id="475224" name="Oval 88"/>
                <p:cNvSpPr>
                  <a:spLocks noChangeArrowheads="1"/>
                </p:cNvSpPr>
                <p:nvPr/>
              </p:nvSpPr>
              <p:spPr bwMode="auto">
                <a:xfrm>
                  <a:off x="943" y="2179"/>
                  <a:ext cx="35" cy="3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225" name="Line 89"/>
                <p:cNvSpPr>
                  <a:spLocks noChangeShapeType="1"/>
                </p:cNvSpPr>
                <p:nvPr/>
              </p:nvSpPr>
              <p:spPr bwMode="auto">
                <a:xfrm>
                  <a:off x="918" y="2247"/>
                  <a:ext cx="9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226" name="Line 90"/>
                <p:cNvSpPr>
                  <a:spLocks noChangeShapeType="1"/>
                </p:cNvSpPr>
                <p:nvPr/>
              </p:nvSpPr>
              <p:spPr bwMode="auto">
                <a:xfrm>
                  <a:off x="960" y="2227"/>
                  <a:ext cx="0" cy="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227" name="Line 91"/>
                <p:cNvSpPr>
                  <a:spLocks noChangeShapeType="1"/>
                </p:cNvSpPr>
                <p:nvPr/>
              </p:nvSpPr>
              <p:spPr bwMode="auto">
                <a:xfrm flipH="1">
                  <a:off x="921" y="2283"/>
                  <a:ext cx="36" cy="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5228" name="Line 92"/>
                <p:cNvSpPr>
                  <a:spLocks noChangeShapeType="1"/>
                </p:cNvSpPr>
                <p:nvPr/>
              </p:nvSpPr>
              <p:spPr bwMode="auto">
                <a:xfrm>
                  <a:off x="964" y="2281"/>
                  <a:ext cx="33" cy="3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475229" name="Line 93"/>
              <p:cNvSpPr>
                <a:spLocks noChangeShapeType="1"/>
              </p:cNvSpPr>
              <p:nvPr/>
            </p:nvSpPr>
            <p:spPr bwMode="auto">
              <a:xfrm flipH="1" flipV="1">
                <a:off x="811" y="2128"/>
                <a:ext cx="85" cy="1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475230" name="Rectangle 94"/>
          <p:cNvSpPr>
            <a:spLocks noChangeArrowheads="1"/>
          </p:cNvSpPr>
          <p:nvPr/>
        </p:nvSpPr>
        <p:spPr bwMode="auto">
          <a:xfrm>
            <a:off x="2298700" y="1874838"/>
            <a:ext cx="1465263" cy="79533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Analysis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52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52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517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517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517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7517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47520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47517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47514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47516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47515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475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75" grpId="0" animBg="1" autoUpdateAnimBg="0"/>
      <p:bldP spid="475176" grpId="0" animBg="1" autoUpdateAnimBg="0"/>
      <p:bldP spid="475177" grpId="0" animBg="1" autoUpdateAnimBg="0"/>
      <p:bldP spid="475178" grpId="0" animBg="1" autoUpdateAnimBg="0"/>
      <p:bldP spid="475208" grpId="0" animBg="1" autoUpdateAnimBg="0"/>
      <p:bldP spid="475230"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de-DE" altLang="en-US"/>
              <a:t>Standard for modeling lifecycles IEEE Std 1074 </a:t>
            </a:r>
          </a:p>
        </p:txBody>
      </p:sp>
      <p:sp>
        <p:nvSpPr>
          <p:cNvPr id="476163" name="Rectangle 3"/>
          <p:cNvSpPr>
            <a:spLocks noGrp="1" noChangeArrowheads="1"/>
          </p:cNvSpPr>
          <p:nvPr>
            <p:ph type="body" idx="1"/>
          </p:nvPr>
        </p:nvSpPr>
        <p:spPr/>
        <p:txBody>
          <a:bodyPr/>
          <a:lstStyle/>
          <a:p>
            <a:r>
              <a:rPr lang="de-DE" altLang="en-US"/>
              <a:t>The IEEE Std 1074 defines</a:t>
            </a:r>
          </a:p>
          <a:p>
            <a:pPr lvl="1"/>
            <a:r>
              <a:rPr lang="de-DE" altLang="en-US"/>
              <a:t>The set of activities that constitute mandatory processes for the development and maintenance of software</a:t>
            </a:r>
          </a:p>
          <a:p>
            <a:pPr lvl="1"/>
            <a:r>
              <a:rPr lang="de-DE" altLang="en-US"/>
              <a:t>Management and support processes through the entire lifecyle</a:t>
            </a:r>
          </a:p>
          <a:p>
            <a:pPr lvl="2"/>
            <a:r>
              <a:rPr lang="de-DE" altLang="en-US"/>
              <a:t>From concept exploration through retirement</a:t>
            </a:r>
          </a:p>
          <a:p>
            <a:r>
              <a:rPr lang="de-DE" altLang="en-US"/>
              <a:t>It does not define a software lifecycle on its own</a:t>
            </a:r>
          </a:p>
          <a:p>
            <a:pPr lvl="1"/>
            <a:r>
              <a:rPr lang="de-DE" altLang="en-US"/>
              <a:t>This must be done by the project manager </a:t>
            </a:r>
          </a:p>
          <a:p>
            <a:pPr lvl="1"/>
            <a:r>
              <a:rPr lang="de-DE" altLang="en-US"/>
              <a:t>Also called „Tailoring the software lifecycle“</a:t>
            </a:r>
          </a:p>
          <a:p>
            <a:endParaRPr lang="de-DE" altLang="en-US"/>
          </a:p>
          <a:p>
            <a:pPr lvl="1"/>
            <a:endParaRPr lang="de-DE"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300038" y="60325"/>
            <a:ext cx="7164387" cy="1143000"/>
          </a:xfrm>
          <a:noFill/>
          <a:ln/>
        </p:spPr>
        <p:txBody>
          <a:bodyPr lIns="92407" tIns="45420" rIns="92407" bIns="45420"/>
          <a:lstStyle/>
          <a:p>
            <a:r>
              <a:rPr lang="en-US" altLang="en-US"/>
              <a:t>IEEE Std 1074: Standard for Software Lifecycles</a:t>
            </a:r>
          </a:p>
        </p:txBody>
      </p:sp>
      <p:sp>
        <p:nvSpPr>
          <p:cNvPr id="477187" name="Rectangle 3"/>
          <p:cNvSpPr>
            <a:spLocks noChangeArrowheads="1"/>
          </p:cNvSpPr>
          <p:nvPr/>
        </p:nvSpPr>
        <p:spPr bwMode="auto">
          <a:xfrm>
            <a:off x="3309938" y="877888"/>
            <a:ext cx="1924050" cy="7397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solidFill>
                  <a:srgbClr val="FC0128"/>
                </a:solidFill>
              </a:rPr>
              <a:t>IEEE Std 1074</a:t>
            </a:r>
          </a:p>
        </p:txBody>
      </p:sp>
      <p:sp>
        <p:nvSpPr>
          <p:cNvPr id="477188" name="Rectangle 4"/>
          <p:cNvSpPr>
            <a:spLocks noChangeArrowheads="1"/>
          </p:cNvSpPr>
          <p:nvPr/>
        </p:nvSpPr>
        <p:spPr bwMode="auto">
          <a:xfrm>
            <a:off x="201613" y="1998663"/>
            <a:ext cx="1625600" cy="7397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Project </a:t>
            </a:r>
          </a:p>
          <a:p>
            <a:pPr algn="ctr"/>
            <a:r>
              <a:rPr lang="en-US" altLang="en-US" sz="1800"/>
              <a:t>Management</a:t>
            </a:r>
          </a:p>
        </p:txBody>
      </p:sp>
      <p:sp>
        <p:nvSpPr>
          <p:cNvPr id="477189" name="Rectangle 5"/>
          <p:cNvSpPr>
            <a:spLocks noChangeArrowheads="1"/>
          </p:cNvSpPr>
          <p:nvPr/>
        </p:nvSpPr>
        <p:spPr bwMode="auto">
          <a:xfrm>
            <a:off x="2324100" y="1981200"/>
            <a:ext cx="1422400" cy="7397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Pre-</a:t>
            </a:r>
          </a:p>
          <a:p>
            <a:pPr algn="ctr"/>
            <a:r>
              <a:rPr lang="en-US" altLang="en-US" sz="1800"/>
              <a:t>Development</a:t>
            </a:r>
          </a:p>
        </p:txBody>
      </p:sp>
      <p:sp>
        <p:nvSpPr>
          <p:cNvPr id="477190" name="Rectangle 6"/>
          <p:cNvSpPr>
            <a:spLocks noChangeArrowheads="1"/>
          </p:cNvSpPr>
          <p:nvPr/>
        </p:nvSpPr>
        <p:spPr bwMode="auto">
          <a:xfrm>
            <a:off x="3978275" y="1963738"/>
            <a:ext cx="1190625" cy="7397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Develop-</a:t>
            </a:r>
          </a:p>
          <a:p>
            <a:pPr algn="ctr"/>
            <a:r>
              <a:rPr lang="en-US" altLang="en-US" sz="1800"/>
              <a:t>ment</a:t>
            </a:r>
          </a:p>
        </p:txBody>
      </p:sp>
      <p:sp>
        <p:nvSpPr>
          <p:cNvPr id="477191" name="Rectangle 7"/>
          <p:cNvSpPr>
            <a:spLocks noChangeArrowheads="1"/>
          </p:cNvSpPr>
          <p:nvPr/>
        </p:nvSpPr>
        <p:spPr bwMode="auto">
          <a:xfrm>
            <a:off x="5380038" y="2014538"/>
            <a:ext cx="1524000" cy="6731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Post-</a:t>
            </a:r>
          </a:p>
          <a:p>
            <a:pPr algn="ctr"/>
            <a:r>
              <a:rPr lang="en-US" altLang="en-US" sz="1800"/>
              <a:t>Development</a:t>
            </a:r>
          </a:p>
        </p:txBody>
      </p:sp>
      <p:sp>
        <p:nvSpPr>
          <p:cNvPr id="477192" name="Rectangle 8"/>
          <p:cNvSpPr>
            <a:spLocks noChangeArrowheads="1"/>
          </p:cNvSpPr>
          <p:nvPr/>
        </p:nvSpPr>
        <p:spPr bwMode="auto">
          <a:xfrm>
            <a:off x="7018338" y="2030413"/>
            <a:ext cx="1973262" cy="674687"/>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Cross-</a:t>
            </a:r>
          </a:p>
          <a:p>
            <a:pPr algn="ctr"/>
            <a:r>
              <a:rPr lang="en-US" altLang="en-US" sz="1800"/>
              <a:t>Development</a:t>
            </a:r>
          </a:p>
          <a:p>
            <a:pPr algn="ctr"/>
            <a:r>
              <a:rPr lang="en-US" altLang="en-US" sz="1600"/>
              <a:t>(Integral Processes)</a:t>
            </a:r>
          </a:p>
        </p:txBody>
      </p:sp>
      <p:sp>
        <p:nvSpPr>
          <p:cNvPr id="477193" name="Line 9"/>
          <p:cNvSpPr>
            <a:spLocks noChangeShapeType="1"/>
          </p:cNvSpPr>
          <p:nvPr/>
        </p:nvSpPr>
        <p:spPr bwMode="auto">
          <a:xfrm flipH="1">
            <a:off x="1165225" y="1630363"/>
            <a:ext cx="2822575" cy="3381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7194" name="Line 10"/>
          <p:cNvSpPr>
            <a:spLocks noChangeShapeType="1"/>
          </p:cNvSpPr>
          <p:nvPr/>
        </p:nvSpPr>
        <p:spPr bwMode="auto">
          <a:xfrm flipH="1">
            <a:off x="3168650" y="1647825"/>
            <a:ext cx="835025" cy="3381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7195" name="Line 11"/>
          <p:cNvSpPr>
            <a:spLocks noChangeShapeType="1"/>
          </p:cNvSpPr>
          <p:nvPr/>
        </p:nvSpPr>
        <p:spPr bwMode="auto">
          <a:xfrm>
            <a:off x="4059238" y="1662113"/>
            <a:ext cx="839787" cy="2730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7196" name="Line 12"/>
          <p:cNvSpPr>
            <a:spLocks noChangeShapeType="1"/>
          </p:cNvSpPr>
          <p:nvPr/>
        </p:nvSpPr>
        <p:spPr bwMode="auto">
          <a:xfrm>
            <a:off x="4110038" y="1647825"/>
            <a:ext cx="2576512" cy="3540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7197" name="Line 13"/>
          <p:cNvSpPr>
            <a:spLocks noChangeShapeType="1"/>
          </p:cNvSpPr>
          <p:nvPr/>
        </p:nvSpPr>
        <p:spPr bwMode="auto">
          <a:xfrm>
            <a:off x="4110038" y="1597025"/>
            <a:ext cx="414655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7198" name="Line 14"/>
          <p:cNvSpPr>
            <a:spLocks noChangeShapeType="1"/>
          </p:cNvSpPr>
          <p:nvPr/>
        </p:nvSpPr>
        <p:spPr bwMode="auto">
          <a:xfrm>
            <a:off x="330200" y="2732088"/>
            <a:ext cx="0" cy="16938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7199" name="Rectangle 15"/>
          <p:cNvSpPr>
            <a:spLocks noChangeArrowheads="1"/>
          </p:cNvSpPr>
          <p:nvPr/>
        </p:nvSpPr>
        <p:spPr bwMode="auto">
          <a:xfrm>
            <a:off x="268288" y="3030538"/>
            <a:ext cx="1973262" cy="1311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600"/>
              <a:t>&gt; Project Initiation</a:t>
            </a:r>
          </a:p>
          <a:p>
            <a:r>
              <a:rPr lang="en-US" altLang="en-US" sz="1600"/>
              <a:t>&gt;Project Monitoring</a:t>
            </a:r>
          </a:p>
          <a:p>
            <a:r>
              <a:rPr lang="en-US" altLang="en-US" sz="1600"/>
              <a:t>   &amp;Control</a:t>
            </a:r>
          </a:p>
          <a:p>
            <a:r>
              <a:rPr lang="en-US" altLang="en-US" sz="1600"/>
              <a:t>&gt; Software Quality</a:t>
            </a:r>
          </a:p>
          <a:p>
            <a:r>
              <a:rPr lang="en-US" altLang="en-US" sz="1600"/>
              <a:t>   Management</a:t>
            </a:r>
          </a:p>
        </p:txBody>
      </p:sp>
      <p:sp>
        <p:nvSpPr>
          <p:cNvPr id="477200" name="Line 16"/>
          <p:cNvSpPr>
            <a:spLocks noChangeShapeType="1"/>
          </p:cNvSpPr>
          <p:nvPr/>
        </p:nvSpPr>
        <p:spPr bwMode="auto">
          <a:xfrm>
            <a:off x="2451100" y="2733675"/>
            <a:ext cx="0" cy="1358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7201" name="Rectangle 17"/>
          <p:cNvSpPr>
            <a:spLocks noChangeArrowheads="1"/>
          </p:cNvSpPr>
          <p:nvPr/>
        </p:nvSpPr>
        <p:spPr bwMode="auto">
          <a:xfrm>
            <a:off x="2489200" y="3114675"/>
            <a:ext cx="1370013" cy="1066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600"/>
              <a:t>&gt; Concept </a:t>
            </a:r>
          </a:p>
          <a:p>
            <a:r>
              <a:rPr lang="en-US" altLang="en-US" sz="1600"/>
              <a:t>   Exploration</a:t>
            </a:r>
          </a:p>
          <a:p>
            <a:r>
              <a:rPr lang="en-US" altLang="en-US" sz="1600"/>
              <a:t>&gt; System </a:t>
            </a:r>
          </a:p>
          <a:p>
            <a:r>
              <a:rPr lang="en-US" altLang="en-US" sz="1600"/>
              <a:t>   Allocation</a:t>
            </a:r>
          </a:p>
        </p:txBody>
      </p:sp>
      <p:sp>
        <p:nvSpPr>
          <p:cNvPr id="477202" name="Line 18"/>
          <p:cNvSpPr>
            <a:spLocks noChangeShapeType="1"/>
          </p:cNvSpPr>
          <p:nvPr/>
        </p:nvSpPr>
        <p:spPr bwMode="auto">
          <a:xfrm>
            <a:off x="4237038" y="2716213"/>
            <a:ext cx="0" cy="16097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7203" name="Rectangle 19"/>
          <p:cNvSpPr>
            <a:spLocks noChangeArrowheads="1"/>
          </p:cNvSpPr>
          <p:nvPr/>
        </p:nvSpPr>
        <p:spPr bwMode="auto">
          <a:xfrm>
            <a:off x="4208463" y="3048000"/>
            <a:ext cx="1565275" cy="1311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600"/>
              <a:t>&gt; Requirements</a:t>
            </a:r>
          </a:p>
          <a:p>
            <a:r>
              <a:rPr lang="en-US" altLang="en-US" sz="1600"/>
              <a:t>   Analysis</a:t>
            </a:r>
          </a:p>
          <a:p>
            <a:r>
              <a:rPr lang="en-US" altLang="en-US" sz="1600"/>
              <a:t>&gt; Design</a:t>
            </a:r>
          </a:p>
          <a:p>
            <a:r>
              <a:rPr lang="en-US" altLang="en-US" sz="1600"/>
              <a:t>&gt; Implemen-</a:t>
            </a:r>
          </a:p>
          <a:p>
            <a:r>
              <a:rPr lang="en-US" altLang="en-US" sz="1600"/>
              <a:t>    tation</a:t>
            </a:r>
          </a:p>
        </p:txBody>
      </p:sp>
      <p:sp>
        <p:nvSpPr>
          <p:cNvPr id="477204" name="Line 20"/>
          <p:cNvSpPr>
            <a:spLocks noChangeShapeType="1"/>
          </p:cNvSpPr>
          <p:nvPr/>
        </p:nvSpPr>
        <p:spPr bwMode="auto">
          <a:xfrm>
            <a:off x="5873750" y="2733675"/>
            <a:ext cx="0" cy="15065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7205" name="Rectangle 21"/>
          <p:cNvSpPr>
            <a:spLocks noChangeArrowheads="1"/>
          </p:cNvSpPr>
          <p:nvPr/>
        </p:nvSpPr>
        <p:spPr bwMode="auto">
          <a:xfrm>
            <a:off x="5895975" y="3063875"/>
            <a:ext cx="1474788" cy="1311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600"/>
              <a:t>&gt; Installation</a:t>
            </a:r>
          </a:p>
          <a:p>
            <a:r>
              <a:rPr lang="en-US" altLang="en-US" sz="1600"/>
              <a:t>&gt; Operation &amp;</a:t>
            </a:r>
          </a:p>
          <a:p>
            <a:r>
              <a:rPr lang="en-US" altLang="en-US" sz="1600"/>
              <a:t>   Support</a:t>
            </a:r>
          </a:p>
          <a:p>
            <a:r>
              <a:rPr lang="en-US" altLang="en-US" sz="1600"/>
              <a:t>&gt; Maintenance</a:t>
            </a:r>
          </a:p>
          <a:p>
            <a:r>
              <a:rPr lang="en-US" altLang="en-US" sz="1600"/>
              <a:t>&gt; Retirement</a:t>
            </a:r>
          </a:p>
        </p:txBody>
      </p:sp>
      <p:sp>
        <p:nvSpPr>
          <p:cNvPr id="477206" name="Line 22"/>
          <p:cNvSpPr>
            <a:spLocks noChangeShapeType="1"/>
          </p:cNvSpPr>
          <p:nvPr/>
        </p:nvSpPr>
        <p:spPr bwMode="auto">
          <a:xfrm>
            <a:off x="7505700" y="2700338"/>
            <a:ext cx="4763" cy="16748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7207" name="Rectangle 23"/>
          <p:cNvSpPr>
            <a:spLocks noChangeArrowheads="1"/>
          </p:cNvSpPr>
          <p:nvPr/>
        </p:nvSpPr>
        <p:spPr bwMode="auto">
          <a:xfrm>
            <a:off x="7483475" y="3048000"/>
            <a:ext cx="1627188" cy="1555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600"/>
              <a:t>&gt; V &amp; V</a:t>
            </a:r>
          </a:p>
          <a:p>
            <a:r>
              <a:rPr lang="en-US" altLang="en-US" sz="1600"/>
              <a:t>&gt; Configuration </a:t>
            </a:r>
          </a:p>
          <a:p>
            <a:r>
              <a:rPr lang="en-US" altLang="en-US" sz="1600"/>
              <a:t>  Management</a:t>
            </a:r>
          </a:p>
          <a:p>
            <a:r>
              <a:rPr lang="en-US" altLang="en-US" sz="1600"/>
              <a:t>&gt; Documen-</a:t>
            </a:r>
          </a:p>
          <a:p>
            <a:r>
              <a:rPr lang="en-US" altLang="en-US" sz="1600"/>
              <a:t>    tation</a:t>
            </a:r>
          </a:p>
          <a:p>
            <a:r>
              <a:rPr lang="en-US" altLang="en-US" sz="1600"/>
              <a:t>&gt; Training</a:t>
            </a:r>
          </a:p>
        </p:txBody>
      </p:sp>
      <p:grpSp>
        <p:nvGrpSpPr>
          <p:cNvPr id="477208" name="Group 24"/>
          <p:cNvGrpSpPr>
            <a:grpSpLocks/>
          </p:cNvGrpSpPr>
          <p:nvPr/>
        </p:nvGrpSpPr>
        <p:grpSpPr bwMode="auto">
          <a:xfrm>
            <a:off x="6129338" y="677863"/>
            <a:ext cx="2370137" cy="1309687"/>
            <a:chOff x="3861" y="427"/>
            <a:chExt cx="1493" cy="825"/>
          </a:xfrm>
        </p:grpSpPr>
        <p:grpSp>
          <p:nvGrpSpPr>
            <p:cNvPr id="477209" name="Group 25"/>
            <p:cNvGrpSpPr>
              <a:grpSpLocks/>
            </p:cNvGrpSpPr>
            <p:nvPr/>
          </p:nvGrpSpPr>
          <p:grpSpPr bwMode="auto">
            <a:xfrm>
              <a:off x="4299" y="664"/>
              <a:ext cx="1055" cy="588"/>
              <a:chOff x="4359" y="673"/>
              <a:chExt cx="1069" cy="595"/>
            </a:xfrm>
          </p:grpSpPr>
          <p:sp>
            <p:nvSpPr>
              <p:cNvPr id="477210" name="Freeform 26"/>
              <p:cNvSpPr>
                <a:spLocks/>
              </p:cNvSpPr>
              <p:nvPr/>
            </p:nvSpPr>
            <p:spPr bwMode="auto">
              <a:xfrm>
                <a:off x="4359" y="673"/>
                <a:ext cx="616" cy="392"/>
              </a:xfrm>
              <a:custGeom>
                <a:avLst/>
                <a:gdLst>
                  <a:gd name="T0" fmla="*/ 0 w 616"/>
                  <a:gd name="T1" fmla="*/ 0 h 392"/>
                  <a:gd name="T2" fmla="*/ 0 w 616"/>
                  <a:gd name="T3" fmla="*/ 31 h 392"/>
                  <a:gd name="T4" fmla="*/ 47 w 616"/>
                  <a:gd name="T5" fmla="*/ 36 h 392"/>
                  <a:gd name="T6" fmla="*/ 88 w 616"/>
                  <a:gd name="T7" fmla="*/ 46 h 392"/>
                  <a:gd name="T8" fmla="*/ 124 w 616"/>
                  <a:gd name="T9" fmla="*/ 62 h 392"/>
                  <a:gd name="T10" fmla="*/ 160 w 616"/>
                  <a:gd name="T11" fmla="*/ 72 h 392"/>
                  <a:gd name="T12" fmla="*/ 191 w 616"/>
                  <a:gd name="T13" fmla="*/ 82 h 392"/>
                  <a:gd name="T14" fmla="*/ 222 w 616"/>
                  <a:gd name="T15" fmla="*/ 93 h 392"/>
                  <a:gd name="T16" fmla="*/ 248 w 616"/>
                  <a:gd name="T17" fmla="*/ 103 h 392"/>
                  <a:gd name="T18" fmla="*/ 274 w 616"/>
                  <a:gd name="T19" fmla="*/ 118 h 392"/>
                  <a:gd name="T20" fmla="*/ 300 w 616"/>
                  <a:gd name="T21" fmla="*/ 134 h 392"/>
                  <a:gd name="T22" fmla="*/ 331 w 616"/>
                  <a:gd name="T23" fmla="*/ 154 h 392"/>
                  <a:gd name="T24" fmla="*/ 351 w 616"/>
                  <a:gd name="T25" fmla="*/ 170 h 392"/>
                  <a:gd name="T26" fmla="*/ 377 w 616"/>
                  <a:gd name="T27" fmla="*/ 185 h 392"/>
                  <a:gd name="T28" fmla="*/ 398 w 616"/>
                  <a:gd name="T29" fmla="*/ 206 h 392"/>
                  <a:gd name="T30" fmla="*/ 424 w 616"/>
                  <a:gd name="T31" fmla="*/ 226 h 392"/>
                  <a:gd name="T32" fmla="*/ 455 w 616"/>
                  <a:gd name="T33" fmla="*/ 257 h 392"/>
                  <a:gd name="T34" fmla="*/ 470 w 616"/>
                  <a:gd name="T35" fmla="*/ 273 h 392"/>
                  <a:gd name="T36" fmla="*/ 486 w 616"/>
                  <a:gd name="T37" fmla="*/ 293 h 392"/>
                  <a:gd name="T38" fmla="*/ 506 w 616"/>
                  <a:gd name="T39" fmla="*/ 314 h 392"/>
                  <a:gd name="T40" fmla="*/ 522 w 616"/>
                  <a:gd name="T41" fmla="*/ 334 h 392"/>
                  <a:gd name="T42" fmla="*/ 537 w 616"/>
                  <a:gd name="T43" fmla="*/ 365 h 392"/>
                  <a:gd name="T44" fmla="*/ 553 w 616"/>
                  <a:gd name="T45" fmla="*/ 391 h 392"/>
                  <a:gd name="T46" fmla="*/ 615 w 616"/>
                  <a:gd name="T47" fmla="*/ 381 h 392"/>
                  <a:gd name="T48" fmla="*/ 594 w 616"/>
                  <a:gd name="T49" fmla="*/ 340 h 392"/>
                  <a:gd name="T50" fmla="*/ 563 w 616"/>
                  <a:gd name="T51" fmla="*/ 293 h 392"/>
                  <a:gd name="T52" fmla="*/ 532 w 616"/>
                  <a:gd name="T53" fmla="*/ 257 h 392"/>
                  <a:gd name="T54" fmla="*/ 486 w 616"/>
                  <a:gd name="T55" fmla="*/ 216 h 392"/>
                  <a:gd name="T56" fmla="*/ 429 w 616"/>
                  <a:gd name="T57" fmla="*/ 159 h 392"/>
                  <a:gd name="T58" fmla="*/ 367 w 616"/>
                  <a:gd name="T59" fmla="*/ 113 h 392"/>
                  <a:gd name="T60" fmla="*/ 300 w 616"/>
                  <a:gd name="T61" fmla="*/ 72 h 392"/>
                  <a:gd name="T62" fmla="*/ 238 w 616"/>
                  <a:gd name="T63" fmla="*/ 46 h 392"/>
                  <a:gd name="T64" fmla="*/ 165 w 616"/>
                  <a:gd name="T65" fmla="*/ 21 h 392"/>
                  <a:gd name="T66" fmla="*/ 103 w 616"/>
                  <a:gd name="T67" fmla="*/ 10 h 392"/>
                  <a:gd name="T68" fmla="*/ 0 w 616"/>
                  <a:gd name="T69"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6" h="392">
                    <a:moveTo>
                      <a:pt x="0" y="0"/>
                    </a:moveTo>
                    <a:lnTo>
                      <a:pt x="0" y="31"/>
                    </a:lnTo>
                    <a:lnTo>
                      <a:pt x="47" y="36"/>
                    </a:lnTo>
                    <a:lnTo>
                      <a:pt x="88" y="46"/>
                    </a:lnTo>
                    <a:lnTo>
                      <a:pt x="124" y="62"/>
                    </a:lnTo>
                    <a:lnTo>
                      <a:pt x="160" y="72"/>
                    </a:lnTo>
                    <a:lnTo>
                      <a:pt x="191" y="82"/>
                    </a:lnTo>
                    <a:lnTo>
                      <a:pt x="222" y="93"/>
                    </a:lnTo>
                    <a:lnTo>
                      <a:pt x="248" y="103"/>
                    </a:lnTo>
                    <a:lnTo>
                      <a:pt x="274" y="118"/>
                    </a:lnTo>
                    <a:lnTo>
                      <a:pt x="300" y="134"/>
                    </a:lnTo>
                    <a:lnTo>
                      <a:pt x="331" y="154"/>
                    </a:lnTo>
                    <a:lnTo>
                      <a:pt x="351" y="170"/>
                    </a:lnTo>
                    <a:lnTo>
                      <a:pt x="377" y="185"/>
                    </a:lnTo>
                    <a:lnTo>
                      <a:pt x="398" y="206"/>
                    </a:lnTo>
                    <a:lnTo>
                      <a:pt x="424" y="226"/>
                    </a:lnTo>
                    <a:lnTo>
                      <a:pt x="455" y="257"/>
                    </a:lnTo>
                    <a:lnTo>
                      <a:pt x="470" y="273"/>
                    </a:lnTo>
                    <a:lnTo>
                      <a:pt x="486" y="293"/>
                    </a:lnTo>
                    <a:lnTo>
                      <a:pt x="506" y="314"/>
                    </a:lnTo>
                    <a:lnTo>
                      <a:pt x="522" y="334"/>
                    </a:lnTo>
                    <a:lnTo>
                      <a:pt x="537" y="365"/>
                    </a:lnTo>
                    <a:lnTo>
                      <a:pt x="553" y="391"/>
                    </a:lnTo>
                    <a:lnTo>
                      <a:pt x="615" y="381"/>
                    </a:lnTo>
                    <a:lnTo>
                      <a:pt x="594" y="340"/>
                    </a:lnTo>
                    <a:lnTo>
                      <a:pt x="563" y="293"/>
                    </a:lnTo>
                    <a:lnTo>
                      <a:pt x="532" y="257"/>
                    </a:lnTo>
                    <a:lnTo>
                      <a:pt x="486" y="216"/>
                    </a:lnTo>
                    <a:lnTo>
                      <a:pt x="429" y="159"/>
                    </a:lnTo>
                    <a:lnTo>
                      <a:pt x="367" y="113"/>
                    </a:lnTo>
                    <a:lnTo>
                      <a:pt x="300" y="72"/>
                    </a:lnTo>
                    <a:lnTo>
                      <a:pt x="238" y="46"/>
                    </a:lnTo>
                    <a:lnTo>
                      <a:pt x="165" y="21"/>
                    </a:lnTo>
                    <a:lnTo>
                      <a:pt x="103" y="10"/>
                    </a:lnTo>
                    <a:lnTo>
                      <a:pt x="0" y="0"/>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211" name="Freeform 27"/>
              <p:cNvSpPr>
                <a:spLocks/>
              </p:cNvSpPr>
              <p:nvPr/>
            </p:nvSpPr>
            <p:spPr bwMode="auto">
              <a:xfrm>
                <a:off x="5109" y="991"/>
                <a:ext cx="319" cy="277"/>
              </a:xfrm>
              <a:custGeom>
                <a:avLst/>
                <a:gdLst>
                  <a:gd name="T0" fmla="*/ 0 w 319"/>
                  <a:gd name="T1" fmla="*/ 215 h 277"/>
                  <a:gd name="T2" fmla="*/ 0 w 319"/>
                  <a:gd name="T3" fmla="*/ 276 h 277"/>
                  <a:gd name="T4" fmla="*/ 15 w 319"/>
                  <a:gd name="T5" fmla="*/ 261 h 277"/>
                  <a:gd name="T6" fmla="*/ 26 w 319"/>
                  <a:gd name="T7" fmla="*/ 245 h 277"/>
                  <a:gd name="T8" fmla="*/ 46 w 319"/>
                  <a:gd name="T9" fmla="*/ 225 h 277"/>
                  <a:gd name="T10" fmla="*/ 67 w 319"/>
                  <a:gd name="T11" fmla="*/ 204 h 277"/>
                  <a:gd name="T12" fmla="*/ 92 w 319"/>
                  <a:gd name="T13" fmla="*/ 184 h 277"/>
                  <a:gd name="T14" fmla="*/ 113 w 319"/>
                  <a:gd name="T15" fmla="*/ 164 h 277"/>
                  <a:gd name="T16" fmla="*/ 133 w 319"/>
                  <a:gd name="T17" fmla="*/ 148 h 277"/>
                  <a:gd name="T18" fmla="*/ 154 w 319"/>
                  <a:gd name="T19" fmla="*/ 133 h 277"/>
                  <a:gd name="T20" fmla="*/ 174 w 319"/>
                  <a:gd name="T21" fmla="*/ 118 h 277"/>
                  <a:gd name="T22" fmla="*/ 200 w 319"/>
                  <a:gd name="T23" fmla="*/ 102 h 277"/>
                  <a:gd name="T24" fmla="*/ 226 w 319"/>
                  <a:gd name="T25" fmla="*/ 87 h 277"/>
                  <a:gd name="T26" fmla="*/ 246 w 319"/>
                  <a:gd name="T27" fmla="*/ 77 h 277"/>
                  <a:gd name="T28" fmla="*/ 272 w 319"/>
                  <a:gd name="T29" fmla="*/ 66 h 277"/>
                  <a:gd name="T30" fmla="*/ 297 w 319"/>
                  <a:gd name="T31" fmla="*/ 56 h 277"/>
                  <a:gd name="T32" fmla="*/ 318 w 319"/>
                  <a:gd name="T33" fmla="*/ 46 h 277"/>
                  <a:gd name="T34" fmla="*/ 318 w 319"/>
                  <a:gd name="T35" fmla="*/ 0 h 277"/>
                  <a:gd name="T36" fmla="*/ 282 w 319"/>
                  <a:gd name="T37" fmla="*/ 10 h 277"/>
                  <a:gd name="T38" fmla="*/ 231 w 319"/>
                  <a:gd name="T39" fmla="*/ 31 h 277"/>
                  <a:gd name="T40" fmla="*/ 164 w 319"/>
                  <a:gd name="T41" fmla="*/ 56 h 277"/>
                  <a:gd name="T42" fmla="*/ 118 w 319"/>
                  <a:gd name="T43" fmla="*/ 87 h 277"/>
                  <a:gd name="T44" fmla="*/ 77 w 319"/>
                  <a:gd name="T45" fmla="*/ 128 h 277"/>
                  <a:gd name="T46" fmla="*/ 31 w 319"/>
                  <a:gd name="T47" fmla="*/ 164 h 277"/>
                  <a:gd name="T48" fmla="*/ 0 w 319"/>
                  <a:gd name="T49" fmla="*/ 199 h 277"/>
                  <a:gd name="T50" fmla="*/ 0 w 319"/>
                  <a:gd name="T51" fmla="*/ 276 h 277"/>
                  <a:gd name="T52" fmla="*/ 0 w 319"/>
                  <a:gd name="T53" fmla="*/ 21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77">
                    <a:moveTo>
                      <a:pt x="0" y="215"/>
                    </a:moveTo>
                    <a:lnTo>
                      <a:pt x="0" y="276"/>
                    </a:lnTo>
                    <a:lnTo>
                      <a:pt x="15" y="261"/>
                    </a:lnTo>
                    <a:lnTo>
                      <a:pt x="26" y="245"/>
                    </a:lnTo>
                    <a:lnTo>
                      <a:pt x="46" y="225"/>
                    </a:lnTo>
                    <a:lnTo>
                      <a:pt x="67" y="204"/>
                    </a:lnTo>
                    <a:lnTo>
                      <a:pt x="92" y="184"/>
                    </a:lnTo>
                    <a:lnTo>
                      <a:pt x="113" y="164"/>
                    </a:lnTo>
                    <a:lnTo>
                      <a:pt x="133" y="148"/>
                    </a:lnTo>
                    <a:lnTo>
                      <a:pt x="154" y="133"/>
                    </a:lnTo>
                    <a:lnTo>
                      <a:pt x="174" y="118"/>
                    </a:lnTo>
                    <a:lnTo>
                      <a:pt x="200" y="102"/>
                    </a:lnTo>
                    <a:lnTo>
                      <a:pt x="226" y="87"/>
                    </a:lnTo>
                    <a:lnTo>
                      <a:pt x="246" y="77"/>
                    </a:lnTo>
                    <a:lnTo>
                      <a:pt x="272" y="66"/>
                    </a:lnTo>
                    <a:lnTo>
                      <a:pt x="297" y="56"/>
                    </a:lnTo>
                    <a:lnTo>
                      <a:pt x="318" y="46"/>
                    </a:lnTo>
                    <a:lnTo>
                      <a:pt x="318" y="0"/>
                    </a:lnTo>
                    <a:lnTo>
                      <a:pt x="282" y="10"/>
                    </a:lnTo>
                    <a:lnTo>
                      <a:pt x="231" y="31"/>
                    </a:lnTo>
                    <a:lnTo>
                      <a:pt x="164" y="56"/>
                    </a:lnTo>
                    <a:lnTo>
                      <a:pt x="118" y="87"/>
                    </a:lnTo>
                    <a:lnTo>
                      <a:pt x="77" y="128"/>
                    </a:lnTo>
                    <a:lnTo>
                      <a:pt x="31" y="164"/>
                    </a:lnTo>
                    <a:lnTo>
                      <a:pt x="0" y="199"/>
                    </a:lnTo>
                    <a:lnTo>
                      <a:pt x="0" y="276"/>
                    </a:lnTo>
                    <a:lnTo>
                      <a:pt x="0" y="215"/>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212" name="Freeform 28"/>
              <p:cNvSpPr>
                <a:spLocks/>
              </p:cNvSpPr>
              <p:nvPr/>
            </p:nvSpPr>
            <p:spPr bwMode="auto">
              <a:xfrm>
                <a:off x="4724" y="1095"/>
                <a:ext cx="381" cy="173"/>
              </a:xfrm>
              <a:custGeom>
                <a:avLst/>
                <a:gdLst>
                  <a:gd name="T0" fmla="*/ 0 w 381"/>
                  <a:gd name="T1" fmla="*/ 0 h 173"/>
                  <a:gd name="T2" fmla="*/ 0 w 381"/>
                  <a:gd name="T3" fmla="*/ 56 h 173"/>
                  <a:gd name="T4" fmla="*/ 26 w 381"/>
                  <a:gd name="T5" fmla="*/ 56 h 173"/>
                  <a:gd name="T6" fmla="*/ 51 w 381"/>
                  <a:gd name="T7" fmla="*/ 61 h 173"/>
                  <a:gd name="T8" fmla="*/ 72 w 381"/>
                  <a:gd name="T9" fmla="*/ 66 h 173"/>
                  <a:gd name="T10" fmla="*/ 98 w 381"/>
                  <a:gd name="T11" fmla="*/ 76 h 173"/>
                  <a:gd name="T12" fmla="*/ 128 w 381"/>
                  <a:gd name="T13" fmla="*/ 81 h 173"/>
                  <a:gd name="T14" fmla="*/ 159 w 381"/>
                  <a:gd name="T15" fmla="*/ 86 h 173"/>
                  <a:gd name="T16" fmla="*/ 195 w 381"/>
                  <a:gd name="T17" fmla="*/ 101 h 173"/>
                  <a:gd name="T18" fmla="*/ 231 w 381"/>
                  <a:gd name="T19" fmla="*/ 111 h 173"/>
                  <a:gd name="T20" fmla="*/ 257 w 381"/>
                  <a:gd name="T21" fmla="*/ 116 h 173"/>
                  <a:gd name="T22" fmla="*/ 288 w 381"/>
                  <a:gd name="T23" fmla="*/ 126 h 173"/>
                  <a:gd name="T24" fmla="*/ 318 w 381"/>
                  <a:gd name="T25" fmla="*/ 142 h 173"/>
                  <a:gd name="T26" fmla="*/ 344 w 381"/>
                  <a:gd name="T27" fmla="*/ 152 h 173"/>
                  <a:gd name="T28" fmla="*/ 365 w 381"/>
                  <a:gd name="T29" fmla="*/ 162 h 173"/>
                  <a:gd name="T30" fmla="*/ 380 w 381"/>
                  <a:gd name="T31" fmla="*/ 172 h 173"/>
                  <a:gd name="T32" fmla="*/ 380 w 381"/>
                  <a:gd name="T33" fmla="*/ 106 h 173"/>
                  <a:gd name="T34" fmla="*/ 354 w 381"/>
                  <a:gd name="T35" fmla="*/ 91 h 173"/>
                  <a:gd name="T36" fmla="*/ 308 w 381"/>
                  <a:gd name="T37" fmla="*/ 66 h 173"/>
                  <a:gd name="T38" fmla="*/ 252 w 381"/>
                  <a:gd name="T39" fmla="*/ 46 h 173"/>
                  <a:gd name="T40" fmla="*/ 205 w 381"/>
                  <a:gd name="T41" fmla="*/ 30 h 173"/>
                  <a:gd name="T42" fmla="*/ 144 w 381"/>
                  <a:gd name="T43" fmla="*/ 15 h 173"/>
                  <a:gd name="T44" fmla="*/ 87 w 381"/>
                  <a:gd name="T45" fmla="*/ 5 h 173"/>
                  <a:gd name="T46" fmla="*/ 46 w 381"/>
                  <a:gd name="T47" fmla="*/ 0 h 173"/>
                  <a:gd name="T48" fmla="*/ 0 w 381"/>
                  <a:gd name="T49"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1" h="173">
                    <a:moveTo>
                      <a:pt x="0" y="0"/>
                    </a:moveTo>
                    <a:lnTo>
                      <a:pt x="0" y="56"/>
                    </a:lnTo>
                    <a:lnTo>
                      <a:pt x="26" y="56"/>
                    </a:lnTo>
                    <a:lnTo>
                      <a:pt x="51" y="61"/>
                    </a:lnTo>
                    <a:lnTo>
                      <a:pt x="72" y="66"/>
                    </a:lnTo>
                    <a:lnTo>
                      <a:pt x="98" y="76"/>
                    </a:lnTo>
                    <a:lnTo>
                      <a:pt x="128" y="81"/>
                    </a:lnTo>
                    <a:lnTo>
                      <a:pt x="159" y="86"/>
                    </a:lnTo>
                    <a:lnTo>
                      <a:pt x="195" y="101"/>
                    </a:lnTo>
                    <a:lnTo>
                      <a:pt x="231" y="111"/>
                    </a:lnTo>
                    <a:lnTo>
                      <a:pt x="257" y="116"/>
                    </a:lnTo>
                    <a:lnTo>
                      <a:pt x="288" y="126"/>
                    </a:lnTo>
                    <a:lnTo>
                      <a:pt x="318" y="142"/>
                    </a:lnTo>
                    <a:lnTo>
                      <a:pt x="344" y="152"/>
                    </a:lnTo>
                    <a:lnTo>
                      <a:pt x="365" y="162"/>
                    </a:lnTo>
                    <a:lnTo>
                      <a:pt x="380" y="172"/>
                    </a:lnTo>
                    <a:lnTo>
                      <a:pt x="380" y="106"/>
                    </a:lnTo>
                    <a:lnTo>
                      <a:pt x="354" y="91"/>
                    </a:lnTo>
                    <a:lnTo>
                      <a:pt x="308" y="66"/>
                    </a:lnTo>
                    <a:lnTo>
                      <a:pt x="252" y="46"/>
                    </a:lnTo>
                    <a:lnTo>
                      <a:pt x="205" y="30"/>
                    </a:lnTo>
                    <a:lnTo>
                      <a:pt x="144" y="15"/>
                    </a:lnTo>
                    <a:lnTo>
                      <a:pt x="87" y="5"/>
                    </a:lnTo>
                    <a:lnTo>
                      <a:pt x="46" y="0"/>
                    </a:lnTo>
                    <a:lnTo>
                      <a:pt x="0" y="0"/>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213" name="Freeform 29"/>
              <p:cNvSpPr>
                <a:spLocks/>
              </p:cNvSpPr>
              <p:nvPr/>
            </p:nvSpPr>
            <p:spPr bwMode="auto">
              <a:xfrm>
                <a:off x="4359" y="673"/>
                <a:ext cx="1069" cy="527"/>
              </a:xfrm>
              <a:custGeom>
                <a:avLst/>
                <a:gdLst>
                  <a:gd name="T0" fmla="*/ 57 w 1069"/>
                  <a:gd name="T1" fmla="*/ 0 h 527"/>
                  <a:gd name="T2" fmla="*/ 124 w 1069"/>
                  <a:gd name="T3" fmla="*/ 0 h 527"/>
                  <a:gd name="T4" fmla="*/ 187 w 1069"/>
                  <a:gd name="T5" fmla="*/ 5 h 527"/>
                  <a:gd name="T6" fmla="*/ 249 w 1069"/>
                  <a:gd name="T7" fmla="*/ 15 h 527"/>
                  <a:gd name="T8" fmla="*/ 321 w 1069"/>
                  <a:gd name="T9" fmla="*/ 31 h 527"/>
                  <a:gd name="T10" fmla="*/ 389 w 1069"/>
                  <a:gd name="T11" fmla="*/ 52 h 527"/>
                  <a:gd name="T12" fmla="*/ 461 w 1069"/>
                  <a:gd name="T13" fmla="*/ 77 h 527"/>
                  <a:gd name="T14" fmla="*/ 524 w 1069"/>
                  <a:gd name="T15" fmla="*/ 108 h 527"/>
                  <a:gd name="T16" fmla="*/ 586 w 1069"/>
                  <a:gd name="T17" fmla="*/ 139 h 527"/>
                  <a:gd name="T18" fmla="*/ 648 w 1069"/>
                  <a:gd name="T19" fmla="*/ 175 h 527"/>
                  <a:gd name="T20" fmla="*/ 705 w 1069"/>
                  <a:gd name="T21" fmla="*/ 211 h 527"/>
                  <a:gd name="T22" fmla="*/ 762 w 1069"/>
                  <a:gd name="T23" fmla="*/ 258 h 527"/>
                  <a:gd name="T24" fmla="*/ 809 w 1069"/>
                  <a:gd name="T25" fmla="*/ 299 h 527"/>
                  <a:gd name="T26" fmla="*/ 840 w 1069"/>
                  <a:gd name="T27" fmla="*/ 340 h 527"/>
                  <a:gd name="T28" fmla="*/ 1037 w 1069"/>
                  <a:gd name="T29" fmla="*/ 330 h 527"/>
                  <a:gd name="T30" fmla="*/ 969 w 1069"/>
                  <a:gd name="T31" fmla="*/ 356 h 527"/>
                  <a:gd name="T32" fmla="*/ 923 w 1069"/>
                  <a:gd name="T33" fmla="*/ 382 h 527"/>
                  <a:gd name="T34" fmla="*/ 887 w 1069"/>
                  <a:gd name="T35" fmla="*/ 402 h 527"/>
                  <a:gd name="T36" fmla="*/ 845 w 1069"/>
                  <a:gd name="T37" fmla="*/ 433 h 527"/>
                  <a:gd name="T38" fmla="*/ 804 w 1069"/>
                  <a:gd name="T39" fmla="*/ 474 h 527"/>
                  <a:gd name="T40" fmla="*/ 762 w 1069"/>
                  <a:gd name="T41" fmla="*/ 511 h 527"/>
                  <a:gd name="T42" fmla="*/ 731 w 1069"/>
                  <a:gd name="T43" fmla="*/ 521 h 527"/>
                  <a:gd name="T44" fmla="*/ 695 w 1069"/>
                  <a:gd name="T45" fmla="*/ 500 h 527"/>
                  <a:gd name="T46" fmla="*/ 648 w 1069"/>
                  <a:gd name="T47" fmla="*/ 485 h 527"/>
                  <a:gd name="T48" fmla="*/ 607 w 1069"/>
                  <a:gd name="T49" fmla="*/ 469 h 527"/>
                  <a:gd name="T50" fmla="*/ 560 w 1069"/>
                  <a:gd name="T51" fmla="*/ 459 h 527"/>
                  <a:gd name="T52" fmla="*/ 513 w 1069"/>
                  <a:gd name="T53" fmla="*/ 449 h 527"/>
                  <a:gd name="T54" fmla="*/ 467 w 1069"/>
                  <a:gd name="T55" fmla="*/ 438 h 527"/>
                  <a:gd name="T56" fmla="*/ 425 w 1069"/>
                  <a:gd name="T57" fmla="*/ 428 h 527"/>
                  <a:gd name="T58" fmla="*/ 363 w 1069"/>
                  <a:gd name="T59" fmla="*/ 418 h 527"/>
                  <a:gd name="T60" fmla="*/ 581 w 1069"/>
                  <a:gd name="T61" fmla="*/ 346 h 527"/>
                  <a:gd name="T62" fmla="*/ 529 w 1069"/>
                  <a:gd name="T63" fmla="*/ 284 h 527"/>
                  <a:gd name="T64" fmla="*/ 493 w 1069"/>
                  <a:gd name="T65" fmla="*/ 242 h 527"/>
                  <a:gd name="T66" fmla="*/ 435 w 1069"/>
                  <a:gd name="T67" fmla="*/ 191 h 527"/>
                  <a:gd name="T68" fmla="*/ 384 w 1069"/>
                  <a:gd name="T69" fmla="*/ 150 h 527"/>
                  <a:gd name="T70" fmla="*/ 347 w 1069"/>
                  <a:gd name="T71" fmla="*/ 119 h 527"/>
                  <a:gd name="T72" fmla="*/ 301 w 1069"/>
                  <a:gd name="T73" fmla="*/ 88 h 527"/>
                  <a:gd name="T74" fmla="*/ 249 w 1069"/>
                  <a:gd name="T75" fmla="*/ 67 h 527"/>
                  <a:gd name="T76" fmla="*/ 187 w 1069"/>
                  <a:gd name="T77" fmla="*/ 46 h 527"/>
                  <a:gd name="T78" fmla="*/ 124 w 1069"/>
                  <a:gd name="T79" fmla="*/ 31 h 527"/>
                  <a:gd name="T80" fmla="*/ 57 w 1069"/>
                  <a:gd name="T81" fmla="*/ 1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69" h="527">
                    <a:moveTo>
                      <a:pt x="0" y="5"/>
                    </a:moveTo>
                    <a:lnTo>
                      <a:pt x="57" y="0"/>
                    </a:lnTo>
                    <a:lnTo>
                      <a:pt x="88" y="0"/>
                    </a:lnTo>
                    <a:lnTo>
                      <a:pt x="124" y="0"/>
                    </a:lnTo>
                    <a:lnTo>
                      <a:pt x="156" y="0"/>
                    </a:lnTo>
                    <a:lnTo>
                      <a:pt x="187" y="5"/>
                    </a:lnTo>
                    <a:lnTo>
                      <a:pt x="223" y="5"/>
                    </a:lnTo>
                    <a:lnTo>
                      <a:pt x="249" y="15"/>
                    </a:lnTo>
                    <a:lnTo>
                      <a:pt x="285" y="21"/>
                    </a:lnTo>
                    <a:lnTo>
                      <a:pt x="321" y="31"/>
                    </a:lnTo>
                    <a:lnTo>
                      <a:pt x="358" y="41"/>
                    </a:lnTo>
                    <a:lnTo>
                      <a:pt x="389" y="52"/>
                    </a:lnTo>
                    <a:lnTo>
                      <a:pt x="425" y="62"/>
                    </a:lnTo>
                    <a:lnTo>
                      <a:pt x="461" y="77"/>
                    </a:lnTo>
                    <a:lnTo>
                      <a:pt x="498" y="93"/>
                    </a:lnTo>
                    <a:lnTo>
                      <a:pt x="524" y="108"/>
                    </a:lnTo>
                    <a:lnTo>
                      <a:pt x="560" y="124"/>
                    </a:lnTo>
                    <a:lnTo>
                      <a:pt x="586" y="139"/>
                    </a:lnTo>
                    <a:lnTo>
                      <a:pt x="617" y="155"/>
                    </a:lnTo>
                    <a:lnTo>
                      <a:pt x="648" y="175"/>
                    </a:lnTo>
                    <a:lnTo>
                      <a:pt x="679" y="196"/>
                    </a:lnTo>
                    <a:lnTo>
                      <a:pt x="705" y="211"/>
                    </a:lnTo>
                    <a:lnTo>
                      <a:pt x="736" y="237"/>
                    </a:lnTo>
                    <a:lnTo>
                      <a:pt x="762" y="258"/>
                    </a:lnTo>
                    <a:lnTo>
                      <a:pt x="788" y="278"/>
                    </a:lnTo>
                    <a:lnTo>
                      <a:pt x="809" y="299"/>
                    </a:lnTo>
                    <a:lnTo>
                      <a:pt x="830" y="320"/>
                    </a:lnTo>
                    <a:lnTo>
                      <a:pt x="840" y="340"/>
                    </a:lnTo>
                    <a:lnTo>
                      <a:pt x="1068" y="315"/>
                    </a:lnTo>
                    <a:lnTo>
                      <a:pt x="1037" y="330"/>
                    </a:lnTo>
                    <a:lnTo>
                      <a:pt x="995" y="346"/>
                    </a:lnTo>
                    <a:lnTo>
                      <a:pt x="969" y="356"/>
                    </a:lnTo>
                    <a:lnTo>
                      <a:pt x="949" y="366"/>
                    </a:lnTo>
                    <a:lnTo>
                      <a:pt x="923" y="382"/>
                    </a:lnTo>
                    <a:lnTo>
                      <a:pt x="902" y="392"/>
                    </a:lnTo>
                    <a:lnTo>
                      <a:pt x="887" y="402"/>
                    </a:lnTo>
                    <a:lnTo>
                      <a:pt x="866" y="418"/>
                    </a:lnTo>
                    <a:lnTo>
                      <a:pt x="845" y="433"/>
                    </a:lnTo>
                    <a:lnTo>
                      <a:pt x="824" y="454"/>
                    </a:lnTo>
                    <a:lnTo>
                      <a:pt x="804" y="474"/>
                    </a:lnTo>
                    <a:lnTo>
                      <a:pt x="783" y="490"/>
                    </a:lnTo>
                    <a:lnTo>
                      <a:pt x="762" y="511"/>
                    </a:lnTo>
                    <a:lnTo>
                      <a:pt x="747" y="526"/>
                    </a:lnTo>
                    <a:lnTo>
                      <a:pt x="731" y="521"/>
                    </a:lnTo>
                    <a:lnTo>
                      <a:pt x="710" y="511"/>
                    </a:lnTo>
                    <a:lnTo>
                      <a:pt x="695" y="500"/>
                    </a:lnTo>
                    <a:lnTo>
                      <a:pt x="669" y="495"/>
                    </a:lnTo>
                    <a:lnTo>
                      <a:pt x="648" y="485"/>
                    </a:lnTo>
                    <a:lnTo>
                      <a:pt x="627" y="480"/>
                    </a:lnTo>
                    <a:lnTo>
                      <a:pt x="607" y="469"/>
                    </a:lnTo>
                    <a:lnTo>
                      <a:pt x="586" y="464"/>
                    </a:lnTo>
                    <a:lnTo>
                      <a:pt x="560" y="459"/>
                    </a:lnTo>
                    <a:lnTo>
                      <a:pt x="534" y="454"/>
                    </a:lnTo>
                    <a:lnTo>
                      <a:pt x="513" y="449"/>
                    </a:lnTo>
                    <a:lnTo>
                      <a:pt x="493" y="438"/>
                    </a:lnTo>
                    <a:lnTo>
                      <a:pt x="467" y="438"/>
                    </a:lnTo>
                    <a:lnTo>
                      <a:pt x="446" y="433"/>
                    </a:lnTo>
                    <a:lnTo>
                      <a:pt x="425" y="428"/>
                    </a:lnTo>
                    <a:lnTo>
                      <a:pt x="399" y="423"/>
                    </a:lnTo>
                    <a:lnTo>
                      <a:pt x="363" y="418"/>
                    </a:lnTo>
                    <a:lnTo>
                      <a:pt x="596" y="376"/>
                    </a:lnTo>
                    <a:lnTo>
                      <a:pt x="581" y="346"/>
                    </a:lnTo>
                    <a:lnTo>
                      <a:pt x="565" y="325"/>
                    </a:lnTo>
                    <a:lnTo>
                      <a:pt x="529" y="284"/>
                    </a:lnTo>
                    <a:lnTo>
                      <a:pt x="508" y="263"/>
                    </a:lnTo>
                    <a:lnTo>
                      <a:pt x="493" y="242"/>
                    </a:lnTo>
                    <a:lnTo>
                      <a:pt x="456" y="211"/>
                    </a:lnTo>
                    <a:lnTo>
                      <a:pt x="435" y="191"/>
                    </a:lnTo>
                    <a:lnTo>
                      <a:pt x="410" y="170"/>
                    </a:lnTo>
                    <a:lnTo>
                      <a:pt x="384" y="150"/>
                    </a:lnTo>
                    <a:lnTo>
                      <a:pt x="368" y="134"/>
                    </a:lnTo>
                    <a:lnTo>
                      <a:pt x="347" y="119"/>
                    </a:lnTo>
                    <a:lnTo>
                      <a:pt x="321" y="103"/>
                    </a:lnTo>
                    <a:lnTo>
                      <a:pt x="301" y="88"/>
                    </a:lnTo>
                    <a:lnTo>
                      <a:pt x="275" y="77"/>
                    </a:lnTo>
                    <a:lnTo>
                      <a:pt x="249" y="67"/>
                    </a:lnTo>
                    <a:lnTo>
                      <a:pt x="218" y="52"/>
                    </a:lnTo>
                    <a:lnTo>
                      <a:pt x="187" y="46"/>
                    </a:lnTo>
                    <a:lnTo>
                      <a:pt x="156" y="36"/>
                    </a:lnTo>
                    <a:lnTo>
                      <a:pt x="124" y="31"/>
                    </a:lnTo>
                    <a:lnTo>
                      <a:pt x="93" y="21"/>
                    </a:lnTo>
                    <a:lnTo>
                      <a:pt x="57" y="15"/>
                    </a:lnTo>
                    <a:lnTo>
                      <a:pt x="0" y="5"/>
                    </a:lnTo>
                  </a:path>
                </a:pathLst>
              </a:custGeom>
              <a:solidFill>
                <a:srgbClr val="00FF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477214" name="Rectangle 30"/>
            <p:cNvSpPr>
              <a:spLocks noChangeArrowheads="1"/>
            </p:cNvSpPr>
            <p:nvPr/>
          </p:nvSpPr>
          <p:spPr bwMode="auto">
            <a:xfrm>
              <a:off x="3861" y="427"/>
              <a:ext cx="1071"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t>Process</a:t>
              </a:r>
              <a:r>
                <a:rPr lang="en-US" altLang="en-US" sz="1800"/>
                <a:t> Group</a:t>
              </a:r>
            </a:p>
          </p:txBody>
        </p:sp>
      </p:grpSp>
      <p:grpSp>
        <p:nvGrpSpPr>
          <p:cNvPr id="477215" name="Group 31"/>
          <p:cNvGrpSpPr>
            <a:grpSpLocks/>
          </p:cNvGrpSpPr>
          <p:nvPr/>
        </p:nvGrpSpPr>
        <p:grpSpPr bwMode="auto">
          <a:xfrm>
            <a:off x="3408363" y="4397375"/>
            <a:ext cx="1914525" cy="1406525"/>
            <a:chOff x="2147" y="2770"/>
            <a:chExt cx="1206" cy="886"/>
          </a:xfrm>
        </p:grpSpPr>
        <p:grpSp>
          <p:nvGrpSpPr>
            <p:cNvPr id="477216" name="Group 32"/>
            <p:cNvGrpSpPr>
              <a:grpSpLocks/>
            </p:cNvGrpSpPr>
            <p:nvPr/>
          </p:nvGrpSpPr>
          <p:grpSpPr bwMode="auto">
            <a:xfrm>
              <a:off x="2299" y="2770"/>
              <a:ext cx="1054" cy="587"/>
              <a:chOff x="2331" y="2806"/>
              <a:chExt cx="1069" cy="595"/>
            </a:xfrm>
          </p:grpSpPr>
          <p:sp>
            <p:nvSpPr>
              <p:cNvPr id="477217" name="Freeform 33"/>
              <p:cNvSpPr>
                <a:spLocks/>
              </p:cNvSpPr>
              <p:nvPr/>
            </p:nvSpPr>
            <p:spPr bwMode="auto">
              <a:xfrm>
                <a:off x="2331" y="3009"/>
                <a:ext cx="616" cy="392"/>
              </a:xfrm>
              <a:custGeom>
                <a:avLst/>
                <a:gdLst>
                  <a:gd name="T0" fmla="*/ 0 w 616"/>
                  <a:gd name="T1" fmla="*/ 391 h 392"/>
                  <a:gd name="T2" fmla="*/ 0 w 616"/>
                  <a:gd name="T3" fmla="*/ 360 h 392"/>
                  <a:gd name="T4" fmla="*/ 47 w 616"/>
                  <a:gd name="T5" fmla="*/ 355 h 392"/>
                  <a:gd name="T6" fmla="*/ 88 w 616"/>
                  <a:gd name="T7" fmla="*/ 345 h 392"/>
                  <a:gd name="T8" fmla="*/ 124 w 616"/>
                  <a:gd name="T9" fmla="*/ 329 h 392"/>
                  <a:gd name="T10" fmla="*/ 160 w 616"/>
                  <a:gd name="T11" fmla="*/ 319 h 392"/>
                  <a:gd name="T12" fmla="*/ 191 w 616"/>
                  <a:gd name="T13" fmla="*/ 309 h 392"/>
                  <a:gd name="T14" fmla="*/ 222 w 616"/>
                  <a:gd name="T15" fmla="*/ 298 h 392"/>
                  <a:gd name="T16" fmla="*/ 248 w 616"/>
                  <a:gd name="T17" fmla="*/ 288 h 392"/>
                  <a:gd name="T18" fmla="*/ 274 w 616"/>
                  <a:gd name="T19" fmla="*/ 273 h 392"/>
                  <a:gd name="T20" fmla="*/ 300 w 616"/>
                  <a:gd name="T21" fmla="*/ 257 h 392"/>
                  <a:gd name="T22" fmla="*/ 331 w 616"/>
                  <a:gd name="T23" fmla="*/ 237 h 392"/>
                  <a:gd name="T24" fmla="*/ 351 w 616"/>
                  <a:gd name="T25" fmla="*/ 221 h 392"/>
                  <a:gd name="T26" fmla="*/ 377 w 616"/>
                  <a:gd name="T27" fmla="*/ 206 h 392"/>
                  <a:gd name="T28" fmla="*/ 398 w 616"/>
                  <a:gd name="T29" fmla="*/ 185 h 392"/>
                  <a:gd name="T30" fmla="*/ 424 w 616"/>
                  <a:gd name="T31" fmla="*/ 165 h 392"/>
                  <a:gd name="T32" fmla="*/ 455 w 616"/>
                  <a:gd name="T33" fmla="*/ 134 h 392"/>
                  <a:gd name="T34" fmla="*/ 470 w 616"/>
                  <a:gd name="T35" fmla="*/ 118 h 392"/>
                  <a:gd name="T36" fmla="*/ 486 w 616"/>
                  <a:gd name="T37" fmla="*/ 98 h 392"/>
                  <a:gd name="T38" fmla="*/ 506 w 616"/>
                  <a:gd name="T39" fmla="*/ 77 h 392"/>
                  <a:gd name="T40" fmla="*/ 522 w 616"/>
                  <a:gd name="T41" fmla="*/ 57 h 392"/>
                  <a:gd name="T42" fmla="*/ 537 w 616"/>
                  <a:gd name="T43" fmla="*/ 26 h 392"/>
                  <a:gd name="T44" fmla="*/ 553 w 616"/>
                  <a:gd name="T45" fmla="*/ 0 h 392"/>
                  <a:gd name="T46" fmla="*/ 615 w 616"/>
                  <a:gd name="T47" fmla="*/ 10 h 392"/>
                  <a:gd name="T48" fmla="*/ 594 w 616"/>
                  <a:gd name="T49" fmla="*/ 51 h 392"/>
                  <a:gd name="T50" fmla="*/ 563 w 616"/>
                  <a:gd name="T51" fmla="*/ 98 h 392"/>
                  <a:gd name="T52" fmla="*/ 532 w 616"/>
                  <a:gd name="T53" fmla="*/ 134 h 392"/>
                  <a:gd name="T54" fmla="*/ 486 w 616"/>
                  <a:gd name="T55" fmla="*/ 175 h 392"/>
                  <a:gd name="T56" fmla="*/ 429 w 616"/>
                  <a:gd name="T57" fmla="*/ 232 h 392"/>
                  <a:gd name="T58" fmla="*/ 367 w 616"/>
                  <a:gd name="T59" fmla="*/ 278 h 392"/>
                  <a:gd name="T60" fmla="*/ 300 w 616"/>
                  <a:gd name="T61" fmla="*/ 319 h 392"/>
                  <a:gd name="T62" fmla="*/ 238 w 616"/>
                  <a:gd name="T63" fmla="*/ 345 h 392"/>
                  <a:gd name="T64" fmla="*/ 165 w 616"/>
                  <a:gd name="T65" fmla="*/ 370 h 392"/>
                  <a:gd name="T66" fmla="*/ 103 w 616"/>
                  <a:gd name="T67" fmla="*/ 381 h 392"/>
                  <a:gd name="T68" fmla="*/ 0 w 616"/>
                  <a:gd name="T69" fmla="*/ 391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6" h="392">
                    <a:moveTo>
                      <a:pt x="0" y="391"/>
                    </a:moveTo>
                    <a:lnTo>
                      <a:pt x="0" y="360"/>
                    </a:lnTo>
                    <a:lnTo>
                      <a:pt x="47" y="355"/>
                    </a:lnTo>
                    <a:lnTo>
                      <a:pt x="88" y="345"/>
                    </a:lnTo>
                    <a:lnTo>
                      <a:pt x="124" y="329"/>
                    </a:lnTo>
                    <a:lnTo>
                      <a:pt x="160" y="319"/>
                    </a:lnTo>
                    <a:lnTo>
                      <a:pt x="191" y="309"/>
                    </a:lnTo>
                    <a:lnTo>
                      <a:pt x="222" y="298"/>
                    </a:lnTo>
                    <a:lnTo>
                      <a:pt x="248" y="288"/>
                    </a:lnTo>
                    <a:lnTo>
                      <a:pt x="274" y="273"/>
                    </a:lnTo>
                    <a:lnTo>
                      <a:pt x="300" y="257"/>
                    </a:lnTo>
                    <a:lnTo>
                      <a:pt x="331" y="237"/>
                    </a:lnTo>
                    <a:lnTo>
                      <a:pt x="351" y="221"/>
                    </a:lnTo>
                    <a:lnTo>
                      <a:pt x="377" y="206"/>
                    </a:lnTo>
                    <a:lnTo>
                      <a:pt x="398" y="185"/>
                    </a:lnTo>
                    <a:lnTo>
                      <a:pt x="424" y="165"/>
                    </a:lnTo>
                    <a:lnTo>
                      <a:pt x="455" y="134"/>
                    </a:lnTo>
                    <a:lnTo>
                      <a:pt x="470" y="118"/>
                    </a:lnTo>
                    <a:lnTo>
                      <a:pt x="486" y="98"/>
                    </a:lnTo>
                    <a:lnTo>
                      <a:pt x="506" y="77"/>
                    </a:lnTo>
                    <a:lnTo>
                      <a:pt x="522" y="57"/>
                    </a:lnTo>
                    <a:lnTo>
                      <a:pt x="537" y="26"/>
                    </a:lnTo>
                    <a:lnTo>
                      <a:pt x="553" y="0"/>
                    </a:lnTo>
                    <a:lnTo>
                      <a:pt x="615" y="10"/>
                    </a:lnTo>
                    <a:lnTo>
                      <a:pt x="594" y="51"/>
                    </a:lnTo>
                    <a:lnTo>
                      <a:pt x="563" y="98"/>
                    </a:lnTo>
                    <a:lnTo>
                      <a:pt x="532" y="134"/>
                    </a:lnTo>
                    <a:lnTo>
                      <a:pt x="486" y="175"/>
                    </a:lnTo>
                    <a:lnTo>
                      <a:pt x="429" y="232"/>
                    </a:lnTo>
                    <a:lnTo>
                      <a:pt x="367" y="278"/>
                    </a:lnTo>
                    <a:lnTo>
                      <a:pt x="300" y="319"/>
                    </a:lnTo>
                    <a:lnTo>
                      <a:pt x="238" y="345"/>
                    </a:lnTo>
                    <a:lnTo>
                      <a:pt x="165" y="370"/>
                    </a:lnTo>
                    <a:lnTo>
                      <a:pt x="103" y="381"/>
                    </a:lnTo>
                    <a:lnTo>
                      <a:pt x="0" y="391"/>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218" name="Freeform 34"/>
              <p:cNvSpPr>
                <a:spLocks/>
              </p:cNvSpPr>
              <p:nvPr/>
            </p:nvSpPr>
            <p:spPr bwMode="auto">
              <a:xfrm>
                <a:off x="3081" y="2806"/>
                <a:ext cx="319" cy="277"/>
              </a:xfrm>
              <a:custGeom>
                <a:avLst/>
                <a:gdLst>
                  <a:gd name="T0" fmla="*/ 0 w 319"/>
                  <a:gd name="T1" fmla="*/ 61 h 277"/>
                  <a:gd name="T2" fmla="*/ 0 w 319"/>
                  <a:gd name="T3" fmla="*/ 0 h 277"/>
                  <a:gd name="T4" fmla="*/ 15 w 319"/>
                  <a:gd name="T5" fmla="*/ 15 h 277"/>
                  <a:gd name="T6" fmla="*/ 26 w 319"/>
                  <a:gd name="T7" fmla="*/ 31 h 277"/>
                  <a:gd name="T8" fmla="*/ 46 w 319"/>
                  <a:gd name="T9" fmla="*/ 51 h 277"/>
                  <a:gd name="T10" fmla="*/ 67 w 319"/>
                  <a:gd name="T11" fmla="*/ 72 h 277"/>
                  <a:gd name="T12" fmla="*/ 92 w 319"/>
                  <a:gd name="T13" fmla="*/ 92 h 277"/>
                  <a:gd name="T14" fmla="*/ 113 w 319"/>
                  <a:gd name="T15" fmla="*/ 112 h 277"/>
                  <a:gd name="T16" fmla="*/ 133 w 319"/>
                  <a:gd name="T17" fmla="*/ 128 h 277"/>
                  <a:gd name="T18" fmla="*/ 154 w 319"/>
                  <a:gd name="T19" fmla="*/ 143 h 277"/>
                  <a:gd name="T20" fmla="*/ 174 w 319"/>
                  <a:gd name="T21" fmla="*/ 158 h 277"/>
                  <a:gd name="T22" fmla="*/ 200 w 319"/>
                  <a:gd name="T23" fmla="*/ 174 h 277"/>
                  <a:gd name="T24" fmla="*/ 226 w 319"/>
                  <a:gd name="T25" fmla="*/ 189 h 277"/>
                  <a:gd name="T26" fmla="*/ 246 w 319"/>
                  <a:gd name="T27" fmla="*/ 199 h 277"/>
                  <a:gd name="T28" fmla="*/ 272 w 319"/>
                  <a:gd name="T29" fmla="*/ 210 h 277"/>
                  <a:gd name="T30" fmla="*/ 297 w 319"/>
                  <a:gd name="T31" fmla="*/ 220 h 277"/>
                  <a:gd name="T32" fmla="*/ 318 w 319"/>
                  <a:gd name="T33" fmla="*/ 230 h 277"/>
                  <a:gd name="T34" fmla="*/ 318 w 319"/>
                  <a:gd name="T35" fmla="*/ 276 h 277"/>
                  <a:gd name="T36" fmla="*/ 282 w 319"/>
                  <a:gd name="T37" fmla="*/ 266 h 277"/>
                  <a:gd name="T38" fmla="*/ 231 w 319"/>
                  <a:gd name="T39" fmla="*/ 245 h 277"/>
                  <a:gd name="T40" fmla="*/ 164 w 319"/>
                  <a:gd name="T41" fmla="*/ 220 h 277"/>
                  <a:gd name="T42" fmla="*/ 118 w 319"/>
                  <a:gd name="T43" fmla="*/ 189 h 277"/>
                  <a:gd name="T44" fmla="*/ 77 w 319"/>
                  <a:gd name="T45" fmla="*/ 148 h 277"/>
                  <a:gd name="T46" fmla="*/ 31 w 319"/>
                  <a:gd name="T47" fmla="*/ 112 h 277"/>
                  <a:gd name="T48" fmla="*/ 0 w 319"/>
                  <a:gd name="T49" fmla="*/ 77 h 277"/>
                  <a:gd name="T50" fmla="*/ 0 w 319"/>
                  <a:gd name="T51" fmla="*/ 0 h 277"/>
                  <a:gd name="T52" fmla="*/ 0 w 319"/>
                  <a:gd name="T53" fmla="*/ 6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77">
                    <a:moveTo>
                      <a:pt x="0" y="61"/>
                    </a:moveTo>
                    <a:lnTo>
                      <a:pt x="0" y="0"/>
                    </a:lnTo>
                    <a:lnTo>
                      <a:pt x="15" y="15"/>
                    </a:lnTo>
                    <a:lnTo>
                      <a:pt x="26" y="31"/>
                    </a:lnTo>
                    <a:lnTo>
                      <a:pt x="46" y="51"/>
                    </a:lnTo>
                    <a:lnTo>
                      <a:pt x="67" y="72"/>
                    </a:lnTo>
                    <a:lnTo>
                      <a:pt x="92" y="92"/>
                    </a:lnTo>
                    <a:lnTo>
                      <a:pt x="113" y="112"/>
                    </a:lnTo>
                    <a:lnTo>
                      <a:pt x="133" y="128"/>
                    </a:lnTo>
                    <a:lnTo>
                      <a:pt x="154" y="143"/>
                    </a:lnTo>
                    <a:lnTo>
                      <a:pt x="174" y="158"/>
                    </a:lnTo>
                    <a:lnTo>
                      <a:pt x="200" y="174"/>
                    </a:lnTo>
                    <a:lnTo>
                      <a:pt x="226" y="189"/>
                    </a:lnTo>
                    <a:lnTo>
                      <a:pt x="246" y="199"/>
                    </a:lnTo>
                    <a:lnTo>
                      <a:pt x="272" y="210"/>
                    </a:lnTo>
                    <a:lnTo>
                      <a:pt x="297" y="220"/>
                    </a:lnTo>
                    <a:lnTo>
                      <a:pt x="318" y="230"/>
                    </a:lnTo>
                    <a:lnTo>
                      <a:pt x="318" y="276"/>
                    </a:lnTo>
                    <a:lnTo>
                      <a:pt x="282" y="266"/>
                    </a:lnTo>
                    <a:lnTo>
                      <a:pt x="231" y="245"/>
                    </a:lnTo>
                    <a:lnTo>
                      <a:pt x="164" y="220"/>
                    </a:lnTo>
                    <a:lnTo>
                      <a:pt x="118" y="189"/>
                    </a:lnTo>
                    <a:lnTo>
                      <a:pt x="77" y="148"/>
                    </a:lnTo>
                    <a:lnTo>
                      <a:pt x="31" y="112"/>
                    </a:lnTo>
                    <a:lnTo>
                      <a:pt x="0" y="77"/>
                    </a:lnTo>
                    <a:lnTo>
                      <a:pt x="0" y="0"/>
                    </a:lnTo>
                    <a:lnTo>
                      <a:pt x="0" y="61"/>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219" name="Freeform 35"/>
              <p:cNvSpPr>
                <a:spLocks/>
              </p:cNvSpPr>
              <p:nvPr/>
            </p:nvSpPr>
            <p:spPr bwMode="auto">
              <a:xfrm>
                <a:off x="2696" y="2806"/>
                <a:ext cx="381" cy="173"/>
              </a:xfrm>
              <a:custGeom>
                <a:avLst/>
                <a:gdLst>
                  <a:gd name="T0" fmla="*/ 0 w 381"/>
                  <a:gd name="T1" fmla="*/ 172 h 173"/>
                  <a:gd name="T2" fmla="*/ 0 w 381"/>
                  <a:gd name="T3" fmla="*/ 116 h 173"/>
                  <a:gd name="T4" fmla="*/ 26 w 381"/>
                  <a:gd name="T5" fmla="*/ 116 h 173"/>
                  <a:gd name="T6" fmla="*/ 51 w 381"/>
                  <a:gd name="T7" fmla="*/ 111 h 173"/>
                  <a:gd name="T8" fmla="*/ 72 w 381"/>
                  <a:gd name="T9" fmla="*/ 106 h 173"/>
                  <a:gd name="T10" fmla="*/ 98 w 381"/>
                  <a:gd name="T11" fmla="*/ 96 h 173"/>
                  <a:gd name="T12" fmla="*/ 128 w 381"/>
                  <a:gd name="T13" fmla="*/ 91 h 173"/>
                  <a:gd name="T14" fmla="*/ 159 w 381"/>
                  <a:gd name="T15" fmla="*/ 86 h 173"/>
                  <a:gd name="T16" fmla="*/ 195 w 381"/>
                  <a:gd name="T17" fmla="*/ 71 h 173"/>
                  <a:gd name="T18" fmla="*/ 231 w 381"/>
                  <a:gd name="T19" fmla="*/ 61 h 173"/>
                  <a:gd name="T20" fmla="*/ 257 w 381"/>
                  <a:gd name="T21" fmla="*/ 56 h 173"/>
                  <a:gd name="T22" fmla="*/ 288 w 381"/>
                  <a:gd name="T23" fmla="*/ 46 h 173"/>
                  <a:gd name="T24" fmla="*/ 318 w 381"/>
                  <a:gd name="T25" fmla="*/ 30 h 173"/>
                  <a:gd name="T26" fmla="*/ 344 w 381"/>
                  <a:gd name="T27" fmla="*/ 20 h 173"/>
                  <a:gd name="T28" fmla="*/ 365 w 381"/>
                  <a:gd name="T29" fmla="*/ 10 h 173"/>
                  <a:gd name="T30" fmla="*/ 380 w 381"/>
                  <a:gd name="T31" fmla="*/ 0 h 173"/>
                  <a:gd name="T32" fmla="*/ 380 w 381"/>
                  <a:gd name="T33" fmla="*/ 66 h 173"/>
                  <a:gd name="T34" fmla="*/ 354 w 381"/>
                  <a:gd name="T35" fmla="*/ 81 h 173"/>
                  <a:gd name="T36" fmla="*/ 308 w 381"/>
                  <a:gd name="T37" fmla="*/ 106 h 173"/>
                  <a:gd name="T38" fmla="*/ 252 w 381"/>
                  <a:gd name="T39" fmla="*/ 126 h 173"/>
                  <a:gd name="T40" fmla="*/ 205 w 381"/>
                  <a:gd name="T41" fmla="*/ 142 h 173"/>
                  <a:gd name="T42" fmla="*/ 144 w 381"/>
                  <a:gd name="T43" fmla="*/ 157 h 173"/>
                  <a:gd name="T44" fmla="*/ 87 w 381"/>
                  <a:gd name="T45" fmla="*/ 167 h 173"/>
                  <a:gd name="T46" fmla="*/ 46 w 381"/>
                  <a:gd name="T47" fmla="*/ 172 h 173"/>
                  <a:gd name="T48" fmla="*/ 0 w 381"/>
                  <a:gd name="T49" fmla="*/ 17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1" h="173">
                    <a:moveTo>
                      <a:pt x="0" y="172"/>
                    </a:moveTo>
                    <a:lnTo>
                      <a:pt x="0" y="116"/>
                    </a:lnTo>
                    <a:lnTo>
                      <a:pt x="26" y="116"/>
                    </a:lnTo>
                    <a:lnTo>
                      <a:pt x="51" y="111"/>
                    </a:lnTo>
                    <a:lnTo>
                      <a:pt x="72" y="106"/>
                    </a:lnTo>
                    <a:lnTo>
                      <a:pt x="98" y="96"/>
                    </a:lnTo>
                    <a:lnTo>
                      <a:pt x="128" y="91"/>
                    </a:lnTo>
                    <a:lnTo>
                      <a:pt x="159" y="86"/>
                    </a:lnTo>
                    <a:lnTo>
                      <a:pt x="195" y="71"/>
                    </a:lnTo>
                    <a:lnTo>
                      <a:pt x="231" y="61"/>
                    </a:lnTo>
                    <a:lnTo>
                      <a:pt x="257" y="56"/>
                    </a:lnTo>
                    <a:lnTo>
                      <a:pt x="288" y="46"/>
                    </a:lnTo>
                    <a:lnTo>
                      <a:pt x="318" y="30"/>
                    </a:lnTo>
                    <a:lnTo>
                      <a:pt x="344" y="20"/>
                    </a:lnTo>
                    <a:lnTo>
                      <a:pt x="365" y="10"/>
                    </a:lnTo>
                    <a:lnTo>
                      <a:pt x="380" y="0"/>
                    </a:lnTo>
                    <a:lnTo>
                      <a:pt x="380" y="66"/>
                    </a:lnTo>
                    <a:lnTo>
                      <a:pt x="354" y="81"/>
                    </a:lnTo>
                    <a:lnTo>
                      <a:pt x="308" y="106"/>
                    </a:lnTo>
                    <a:lnTo>
                      <a:pt x="252" y="126"/>
                    </a:lnTo>
                    <a:lnTo>
                      <a:pt x="205" y="142"/>
                    </a:lnTo>
                    <a:lnTo>
                      <a:pt x="144" y="157"/>
                    </a:lnTo>
                    <a:lnTo>
                      <a:pt x="87" y="167"/>
                    </a:lnTo>
                    <a:lnTo>
                      <a:pt x="46" y="172"/>
                    </a:lnTo>
                    <a:lnTo>
                      <a:pt x="0" y="172"/>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7220" name="Freeform 36"/>
              <p:cNvSpPr>
                <a:spLocks/>
              </p:cNvSpPr>
              <p:nvPr/>
            </p:nvSpPr>
            <p:spPr bwMode="auto">
              <a:xfrm>
                <a:off x="2331" y="2874"/>
                <a:ext cx="1069" cy="527"/>
              </a:xfrm>
              <a:custGeom>
                <a:avLst/>
                <a:gdLst>
                  <a:gd name="T0" fmla="*/ 57 w 1069"/>
                  <a:gd name="T1" fmla="*/ 526 h 527"/>
                  <a:gd name="T2" fmla="*/ 124 w 1069"/>
                  <a:gd name="T3" fmla="*/ 526 h 527"/>
                  <a:gd name="T4" fmla="*/ 187 w 1069"/>
                  <a:gd name="T5" fmla="*/ 521 h 527"/>
                  <a:gd name="T6" fmla="*/ 249 w 1069"/>
                  <a:gd name="T7" fmla="*/ 511 h 527"/>
                  <a:gd name="T8" fmla="*/ 321 w 1069"/>
                  <a:gd name="T9" fmla="*/ 495 h 527"/>
                  <a:gd name="T10" fmla="*/ 389 w 1069"/>
                  <a:gd name="T11" fmla="*/ 474 h 527"/>
                  <a:gd name="T12" fmla="*/ 461 w 1069"/>
                  <a:gd name="T13" fmla="*/ 449 h 527"/>
                  <a:gd name="T14" fmla="*/ 524 w 1069"/>
                  <a:gd name="T15" fmla="*/ 418 h 527"/>
                  <a:gd name="T16" fmla="*/ 586 w 1069"/>
                  <a:gd name="T17" fmla="*/ 387 h 527"/>
                  <a:gd name="T18" fmla="*/ 648 w 1069"/>
                  <a:gd name="T19" fmla="*/ 351 h 527"/>
                  <a:gd name="T20" fmla="*/ 705 w 1069"/>
                  <a:gd name="T21" fmla="*/ 315 h 527"/>
                  <a:gd name="T22" fmla="*/ 762 w 1069"/>
                  <a:gd name="T23" fmla="*/ 268 h 527"/>
                  <a:gd name="T24" fmla="*/ 809 w 1069"/>
                  <a:gd name="T25" fmla="*/ 227 h 527"/>
                  <a:gd name="T26" fmla="*/ 840 w 1069"/>
                  <a:gd name="T27" fmla="*/ 186 h 527"/>
                  <a:gd name="T28" fmla="*/ 1037 w 1069"/>
                  <a:gd name="T29" fmla="*/ 196 h 527"/>
                  <a:gd name="T30" fmla="*/ 969 w 1069"/>
                  <a:gd name="T31" fmla="*/ 170 h 527"/>
                  <a:gd name="T32" fmla="*/ 923 w 1069"/>
                  <a:gd name="T33" fmla="*/ 144 h 527"/>
                  <a:gd name="T34" fmla="*/ 887 w 1069"/>
                  <a:gd name="T35" fmla="*/ 124 h 527"/>
                  <a:gd name="T36" fmla="*/ 845 w 1069"/>
                  <a:gd name="T37" fmla="*/ 93 h 527"/>
                  <a:gd name="T38" fmla="*/ 804 w 1069"/>
                  <a:gd name="T39" fmla="*/ 52 h 527"/>
                  <a:gd name="T40" fmla="*/ 762 w 1069"/>
                  <a:gd name="T41" fmla="*/ 15 h 527"/>
                  <a:gd name="T42" fmla="*/ 731 w 1069"/>
                  <a:gd name="T43" fmla="*/ 5 h 527"/>
                  <a:gd name="T44" fmla="*/ 695 w 1069"/>
                  <a:gd name="T45" fmla="*/ 26 h 527"/>
                  <a:gd name="T46" fmla="*/ 648 w 1069"/>
                  <a:gd name="T47" fmla="*/ 41 h 527"/>
                  <a:gd name="T48" fmla="*/ 607 w 1069"/>
                  <a:gd name="T49" fmla="*/ 57 h 527"/>
                  <a:gd name="T50" fmla="*/ 560 w 1069"/>
                  <a:gd name="T51" fmla="*/ 67 h 527"/>
                  <a:gd name="T52" fmla="*/ 513 w 1069"/>
                  <a:gd name="T53" fmla="*/ 77 h 527"/>
                  <a:gd name="T54" fmla="*/ 467 w 1069"/>
                  <a:gd name="T55" fmla="*/ 88 h 527"/>
                  <a:gd name="T56" fmla="*/ 425 w 1069"/>
                  <a:gd name="T57" fmla="*/ 98 h 527"/>
                  <a:gd name="T58" fmla="*/ 363 w 1069"/>
                  <a:gd name="T59" fmla="*/ 108 h 527"/>
                  <a:gd name="T60" fmla="*/ 581 w 1069"/>
                  <a:gd name="T61" fmla="*/ 180 h 527"/>
                  <a:gd name="T62" fmla="*/ 529 w 1069"/>
                  <a:gd name="T63" fmla="*/ 242 h 527"/>
                  <a:gd name="T64" fmla="*/ 493 w 1069"/>
                  <a:gd name="T65" fmla="*/ 284 h 527"/>
                  <a:gd name="T66" fmla="*/ 435 w 1069"/>
                  <a:gd name="T67" fmla="*/ 335 h 527"/>
                  <a:gd name="T68" fmla="*/ 384 w 1069"/>
                  <a:gd name="T69" fmla="*/ 376 h 527"/>
                  <a:gd name="T70" fmla="*/ 347 w 1069"/>
                  <a:gd name="T71" fmla="*/ 407 h 527"/>
                  <a:gd name="T72" fmla="*/ 301 w 1069"/>
                  <a:gd name="T73" fmla="*/ 438 h 527"/>
                  <a:gd name="T74" fmla="*/ 249 w 1069"/>
                  <a:gd name="T75" fmla="*/ 459 h 527"/>
                  <a:gd name="T76" fmla="*/ 187 w 1069"/>
                  <a:gd name="T77" fmla="*/ 480 h 527"/>
                  <a:gd name="T78" fmla="*/ 124 w 1069"/>
                  <a:gd name="T79" fmla="*/ 495 h 527"/>
                  <a:gd name="T80" fmla="*/ 57 w 1069"/>
                  <a:gd name="T81" fmla="*/ 511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69" h="527">
                    <a:moveTo>
                      <a:pt x="0" y="521"/>
                    </a:moveTo>
                    <a:lnTo>
                      <a:pt x="57" y="526"/>
                    </a:lnTo>
                    <a:lnTo>
                      <a:pt x="88" y="526"/>
                    </a:lnTo>
                    <a:lnTo>
                      <a:pt x="124" y="526"/>
                    </a:lnTo>
                    <a:lnTo>
                      <a:pt x="156" y="526"/>
                    </a:lnTo>
                    <a:lnTo>
                      <a:pt x="187" y="521"/>
                    </a:lnTo>
                    <a:lnTo>
                      <a:pt x="223" y="521"/>
                    </a:lnTo>
                    <a:lnTo>
                      <a:pt x="249" y="511"/>
                    </a:lnTo>
                    <a:lnTo>
                      <a:pt x="285" y="505"/>
                    </a:lnTo>
                    <a:lnTo>
                      <a:pt x="321" y="495"/>
                    </a:lnTo>
                    <a:lnTo>
                      <a:pt x="358" y="485"/>
                    </a:lnTo>
                    <a:lnTo>
                      <a:pt x="389" y="474"/>
                    </a:lnTo>
                    <a:lnTo>
                      <a:pt x="425" y="464"/>
                    </a:lnTo>
                    <a:lnTo>
                      <a:pt x="461" y="449"/>
                    </a:lnTo>
                    <a:lnTo>
                      <a:pt x="498" y="433"/>
                    </a:lnTo>
                    <a:lnTo>
                      <a:pt x="524" y="418"/>
                    </a:lnTo>
                    <a:lnTo>
                      <a:pt x="560" y="402"/>
                    </a:lnTo>
                    <a:lnTo>
                      <a:pt x="586" y="387"/>
                    </a:lnTo>
                    <a:lnTo>
                      <a:pt x="617" y="371"/>
                    </a:lnTo>
                    <a:lnTo>
                      <a:pt x="648" y="351"/>
                    </a:lnTo>
                    <a:lnTo>
                      <a:pt x="679" y="330"/>
                    </a:lnTo>
                    <a:lnTo>
                      <a:pt x="705" y="315"/>
                    </a:lnTo>
                    <a:lnTo>
                      <a:pt x="736" y="289"/>
                    </a:lnTo>
                    <a:lnTo>
                      <a:pt x="762" y="268"/>
                    </a:lnTo>
                    <a:lnTo>
                      <a:pt x="788" y="248"/>
                    </a:lnTo>
                    <a:lnTo>
                      <a:pt x="809" y="227"/>
                    </a:lnTo>
                    <a:lnTo>
                      <a:pt x="830" y="206"/>
                    </a:lnTo>
                    <a:lnTo>
                      <a:pt x="840" y="186"/>
                    </a:lnTo>
                    <a:lnTo>
                      <a:pt x="1068" y="211"/>
                    </a:lnTo>
                    <a:lnTo>
                      <a:pt x="1037" y="196"/>
                    </a:lnTo>
                    <a:lnTo>
                      <a:pt x="995" y="180"/>
                    </a:lnTo>
                    <a:lnTo>
                      <a:pt x="969" y="170"/>
                    </a:lnTo>
                    <a:lnTo>
                      <a:pt x="949" y="160"/>
                    </a:lnTo>
                    <a:lnTo>
                      <a:pt x="923" y="144"/>
                    </a:lnTo>
                    <a:lnTo>
                      <a:pt x="902" y="134"/>
                    </a:lnTo>
                    <a:lnTo>
                      <a:pt x="887" y="124"/>
                    </a:lnTo>
                    <a:lnTo>
                      <a:pt x="866" y="108"/>
                    </a:lnTo>
                    <a:lnTo>
                      <a:pt x="845" y="93"/>
                    </a:lnTo>
                    <a:lnTo>
                      <a:pt x="824" y="72"/>
                    </a:lnTo>
                    <a:lnTo>
                      <a:pt x="804" y="52"/>
                    </a:lnTo>
                    <a:lnTo>
                      <a:pt x="783" y="36"/>
                    </a:lnTo>
                    <a:lnTo>
                      <a:pt x="762" y="15"/>
                    </a:lnTo>
                    <a:lnTo>
                      <a:pt x="747" y="0"/>
                    </a:lnTo>
                    <a:lnTo>
                      <a:pt x="731" y="5"/>
                    </a:lnTo>
                    <a:lnTo>
                      <a:pt x="710" y="15"/>
                    </a:lnTo>
                    <a:lnTo>
                      <a:pt x="695" y="26"/>
                    </a:lnTo>
                    <a:lnTo>
                      <a:pt x="669" y="31"/>
                    </a:lnTo>
                    <a:lnTo>
                      <a:pt x="648" y="41"/>
                    </a:lnTo>
                    <a:lnTo>
                      <a:pt x="627" y="46"/>
                    </a:lnTo>
                    <a:lnTo>
                      <a:pt x="607" y="57"/>
                    </a:lnTo>
                    <a:lnTo>
                      <a:pt x="586" y="62"/>
                    </a:lnTo>
                    <a:lnTo>
                      <a:pt x="560" y="67"/>
                    </a:lnTo>
                    <a:lnTo>
                      <a:pt x="534" y="72"/>
                    </a:lnTo>
                    <a:lnTo>
                      <a:pt x="513" y="77"/>
                    </a:lnTo>
                    <a:lnTo>
                      <a:pt x="493" y="88"/>
                    </a:lnTo>
                    <a:lnTo>
                      <a:pt x="467" y="88"/>
                    </a:lnTo>
                    <a:lnTo>
                      <a:pt x="446" y="93"/>
                    </a:lnTo>
                    <a:lnTo>
                      <a:pt x="425" y="98"/>
                    </a:lnTo>
                    <a:lnTo>
                      <a:pt x="399" y="103"/>
                    </a:lnTo>
                    <a:lnTo>
                      <a:pt x="363" y="108"/>
                    </a:lnTo>
                    <a:lnTo>
                      <a:pt x="596" y="150"/>
                    </a:lnTo>
                    <a:lnTo>
                      <a:pt x="581" y="180"/>
                    </a:lnTo>
                    <a:lnTo>
                      <a:pt x="565" y="201"/>
                    </a:lnTo>
                    <a:lnTo>
                      <a:pt x="529" y="242"/>
                    </a:lnTo>
                    <a:lnTo>
                      <a:pt x="508" y="263"/>
                    </a:lnTo>
                    <a:lnTo>
                      <a:pt x="493" y="284"/>
                    </a:lnTo>
                    <a:lnTo>
                      <a:pt x="456" y="315"/>
                    </a:lnTo>
                    <a:lnTo>
                      <a:pt x="435" y="335"/>
                    </a:lnTo>
                    <a:lnTo>
                      <a:pt x="410" y="356"/>
                    </a:lnTo>
                    <a:lnTo>
                      <a:pt x="384" y="376"/>
                    </a:lnTo>
                    <a:lnTo>
                      <a:pt x="368" y="392"/>
                    </a:lnTo>
                    <a:lnTo>
                      <a:pt x="347" y="407"/>
                    </a:lnTo>
                    <a:lnTo>
                      <a:pt x="321" y="423"/>
                    </a:lnTo>
                    <a:lnTo>
                      <a:pt x="301" y="438"/>
                    </a:lnTo>
                    <a:lnTo>
                      <a:pt x="275" y="449"/>
                    </a:lnTo>
                    <a:lnTo>
                      <a:pt x="249" y="459"/>
                    </a:lnTo>
                    <a:lnTo>
                      <a:pt x="218" y="474"/>
                    </a:lnTo>
                    <a:lnTo>
                      <a:pt x="187" y="480"/>
                    </a:lnTo>
                    <a:lnTo>
                      <a:pt x="156" y="490"/>
                    </a:lnTo>
                    <a:lnTo>
                      <a:pt x="124" y="495"/>
                    </a:lnTo>
                    <a:lnTo>
                      <a:pt x="93" y="505"/>
                    </a:lnTo>
                    <a:lnTo>
                      <a:pt x="57" y="511"/>
                    </a:lnTo>
                    <a:lnTo>
                      <a:pt x="0" y="521"/>
                    </a:lnTo>
                  </a:path>
                </a:pathLst>
              </a:custGeom>
              <a:solidFill>
                <a:srgbClr val="00FF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477221" name="Rectangle 37"/>
            <p:cNvSpPr>
              <a:spLocks noChangeArrowheads="1"/>
            </p:cNvSpPr>
            <p:nvPr/>
          </p:nvSpPr>
          <p:spPr bwMode="auto">
            <a:xfrm>
              <a:off x="2147" y="3408"/>
              <a:ext cx="760"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t>Processes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772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77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endParaRPr lang="de-DE" altLang="en-US"/>
          </a:p>
        </p:txBody>
      </p:sp>
      <p:sp>
        <p:nvSpPr>
          <p:cNvPr id="478211" name="Rectangle 3"/>
          <p:cNvSpPr>
            <a:spLocks noGrp="1" noChangeArrowheads="1"/>
          </p:cNvSpPr>
          <p:nvPr>
            <p:ph type="body" idx="1"/>
          </p:nvPr>
        </p:nvSpPr>
        <p:spPr>
          <a:xfrm>
            <a:off x="1295400" y="1828800"/>
            <a:ext cx="6045200" cy="1784350"/>
          </a:xfrm>
        </p:spPr>
        <p:txBody>
          <a:bodyPr/>
          <a:lstStyle/>
          <a:p>
            <a:pPr>
              <a:lnSpc>
                <a:spcPct val="80000"/>
              </a:lnSpc>
            </a:pPr>
            <a:r>
              <a:rPr lang="de-DE" altLang="en-US"/>
              <a:t>Software Lifecycle activities are important abstractions when planning and executing a project</a:t>
            </a:r>
          </a:p>
          <a:p>
            <a:pPr>
              <a:lnSpc>
                <a:spcPct val="80000"/>
              </a:lnSpc>
            </a:pPr>
            <a:r>
              <a:rPr lang="de-DE" altLang="en-US"/>
              <a:t>Finding them and managing them will be a recurring topic during the semester</a:t>
            </a:r>
          </a:p>
          <a:p>
            <a:pPr>
              <a:lnSpc>
                <a:spcPct val="80000"/>
              </a:lnSpc>
            </a:pPr>
            <a:r>
              <a:rPr lang="de-DE" altLang="en-US"/>
              <a:t>Software life cycle activities are just one type of activity that has to be managed during a project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82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82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82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en-US" altLang="en-US"/>
              <a:t>Components of a Project</a:t>
            </a:r>
          </a:p>
        </p:txBody>
      </p:sp>
      <p:pic>
        <p:nvPicPr>
          <p:cNvPr id="482308" name="Picture 4"/>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81000" y="2911475"/>
            <a:ext cx="8255000" cy="1720850"/>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altLang="en-US"/>
              <a:t>A More Complex Model </a:t>
            </a:r>
          </a:p>
        </p:txBody>
      </p:sp>
      <p:pic>
        <p:nvPicPr>
          <p:cNvPr id="483332" name="Picture 4"/>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81000" y="1219200"/>
            <a:ext cx="8229600" cy="4800600"/>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r>
              <a:rPr lang="en-US" altLang="en-US"/>
              <a:t>States of a Project </a:t>
            </a:r>
          </a:p>
        </p:txBody>
      </p:sp>
      <p:pic>
        <p:nvPicPr>
          <p:cNvPr id="481284" name="Picture 4"/>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81000" y="1676400"/>
            <a:ext cx="8382000" cy="3844925"/>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Tree>
  </p:cSld>
  <p:clrMapOvr>
    <a:masterClrMapping/>
  </p:clrMapOvr>
</p:sld>
</file>

<file path=ppt/theme/theme1.xml><?xml version="1.0" encoding="utf-8"?>
<a:theme xmlns:a="http://schemas.openxmlformats.org/drawingml/2006/main" name="untitled 1">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untitled 1">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panose="02020603050405020304"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panose="02020603050405020304" pitchFamily="18" charset="0"/>
          </a:defRPr>
        </a:defPPr>
      </a:lstStyle>
    </a:lnDef>
  </a:objectDefaults>
  <a:extraClrSchemeLst>
    <a:extraClrScheme>
      <a:clrScheme name="untitled 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ntitled 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ntitled 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ntitled 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ntitled 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ntitled 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ntitled 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Teaching:1. 15-413 Fall 95:1 Lectures:3 Analysis:10 Functional Modeling</Template>
  <TotalTime>10</TotalTime>
  <Pages>33</Pages>
  <Words>4377</Words>
  <Application>Microsoft Office PowerPoint</Application>
  <PresentationFormat>Letter Paper (8.5x11 in)</PresentationFormat>
  <Paragraphs>774</Paragraphs>
  <Slides>65</Slides>
  <Notes>16</Notes>
  <HiddenSlides>0</HiddenSlides>
  <MMClips>1</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5" baseType="lpstr">
      <vt:lpstr>Times</vt:lpstr>
      <vt:lpstr>Monotype Sorts</vt:lpstr>
      <vt:lpstr>Wingdings</vt:lpstr>
      <vt:lpstr>Book Antiqua</vt:lpstr>
      <vt:lpstr>Geneva</vt:lpstr>
      <vt:lpstr>Times New Roman</vt:lpstr>
      <vt:lpstr>Helvetica</vt:lpstr>
      <vt:lpstr>ITCCheltenham BookCond</vt:lpstr>
      <vt:lpstr>untitled 1</vt:lpstr>
      <vt:lpstr>Microsoft Organization Chart 2.0</vt:lpstr>
      <vt:lpstr>PowerPoint Presentation</vt:lpstr>
      <vt:lpstr>Can you develop this?</vt:lpstr>
      <vt:lpstr>Software Production has a Poor Track Record  Example: Space Shuttle Software </vt:lpstr>
      <vt:lpstr>…has major impact on Users</vt:lpstr>
      <vt:lpstr>Outline of today’s lecture</vt:lpstr>
      <vt:lpstr>Basic Definitions: Project and Project Plan</vt:lpstr>
      <vt:lpstr>Components of a Project</vt:lpstr>
      <vt:lpstr>A More Complex Model </vt:lpstr>
      <vt:lpstr>States of a Project </vt:lpstr>
      <vt:lpstr>Project Agreement</vt:lpstr>
      <vt:lpstr>IEEE Std 1058: Standard for Software Project Management Plans (SPMP) </vt:lpstr>
      <vt:lpstr>Project Agreement,Problem Statement vs SPMP</vt:lpstr>
      <vt:lpstr>Software Project Management Plan Template</vt:lpstr>
      <vt:lpstr>SPMP Part 0: Front Matter</vt:lpstr>
      <vt:lpstr>SPMP Part 1: Introduction</vt:lpstr>
      <vt:lpstr>SPMP Part 2: Project Organization</vt:lpstr>
      <vt:lpstr>Organizational Structure Example</vt:lpstr>
      <vt:lpstr>SPMP Part 3: Managerial Process</vt:lpstr>
      <vt:lpstr>Examples of Risk Factors</vt:lpstr>
      <vt:lpstr>SPMP Part 4: Technical Process</vt:lpstr>
      <vt:lpstr>SPMP Part 5: Description of Work Packages </vt:lpstr>
      <vt:lpstr>Work package vs Work product</vt:lpstr>
      <vt:lpstr>How can we model a work product?</vt:lpstr>
      <vt:lpstr>PowerPoint Presentation</vt:lpstr>
      <vt:lpstr>Work products are related to Activities</vt:lpstr>
      <vt:lpstr>Work Breakdown Structure</vt:lpstr>
      <vt:lpstr>Creating Work Breakdown Structures</vt:lpstr>
      <vt:lpstr>Estimates for establishing WBS</vt:lpstr>
      <vt:lpstr>Example: Let‘s Build a House</vt:lpstr>
      <vt:lpstr>Typical activities when building a house</vt:lpstr>
      <vt:lpstr>Hierarchical organization of the activities</vt:lpstr>
      <vt:lpstr>Partial Work Breakdown Structure</vt:lpstr>
      <vt:lpstr>From the WBS to the Dependency Graph</vt:lpstr>
      <vt:lpstr>Building a House (Dependency Graph)</vt:lpstr>
      <vt:lpstr>SPMP Part 5: Description of Work Packages ctd</vt:lpstr>
      <vt:lpstr>Building a House (PERT Chart)</vt:lpstr>
      <vt:lpstr>Goals of PERT Charts</vt:lpstr>
      <vt:lpstr>Project: Functions, Activities and Tasks</vt:lpstr>
      <vt:lpstr>Functions</vt:lpstr>
      <vt:lpstr>Functions</vt:lpstr>
      <vt:lpstr>Tasks</vt:lpstr>
      <vt:lpstr>Tasks</vt:lpstr>
      <vt:lpstr>Determining Task Sizes</vt:lpstr>
      <vt:lpstr> Action Item</vt:lpstr>
      <vt:lpstr>Activities</vt:lpstr>
      <vt:lpstr>Activities</vt:lpstr>
      <vt:lpstr>UML Model of Tasks, Activities and Project Functions</vt:lpstr>
      <vt:lpstr>“Laws” of Project Management</vt:lpstr>
      <vt:lpstr>Summary</vt:lpstr>
      <vt:lpstr>Backup Slides</vt:lpstr>
      <vt:lpstr>Use These Slides jn a  2 Semester Course</vt:lpstr>
      <vt:lpstr>Software Engineering: A Problem Solving Activity</vt:lpstr>
      <vt:lpstr>Software Engineering: Definition</vt:lpstr>
      <vt:lpstr>Assumptions and Requirements for this Class</vt:lpstr>
      <vt:lpstr>Objectives of the Class</vt:lpstr>
      <vt:lpstr>Required Technical Knowledge  </vt:lpstr>
      <vt:lpstr>What do you learn in this class?</vt:lpstr>
      <vt:lpstr>Management vs Project Mangement</vt:lpstr>
      <vt:lpstr>Lecture Schedule</vt:lpstr>
      <vt:lpstr>Additional Readings</vt:lpstr>
      <vt:lpstr>Software Lifecycle</vt:lpstr>
      <vt:lpstr>Example of Software Lifecycle Activities</vt:lpstr>
      <vt:lpstr>Standard for modeling lifecycles IEEE Std 1074 </vt:lpstr>
      <vt:lpstr>IEEE Std 1074: Standard for Software Lifecycles</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for Chapter 14, Project Management</dc:title>
  <dc:subject>Object-Oriented Software Engineering</dc:subject>
  <dc:creator>Bernd Bruegge</dc:creator>
  <cp:keywords/>
  <dc:description/>
  <cp:lastModifiedBy>Ahsan Nabi Khan</cp:lastModifiedBy>
  <cp:revision>273</cp:revision>
  <cp:lastPrinted>2003-09-13T16:55:24Z</cp:lastPrinted>
  <dcterms:created xsi:type="dcterms:W3CDTF">1997-08-28T08:24:40Z</dcterms:created>
  <dcterms:modified xsi:type="dcterms:W3CDTF">2018-01-30T08:35:10Z</dcterms:modified>
  <cp:category/>
</cp:coreProperties>
</file>