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560" r:id="rId3"/>
    <p:sldId id="579" r:id="rId4"/>
    <p:sldId id="581" r:id="rId5"/>
    <p:sldId id="583" r:id="rId6"/>
    <p:sldId id="512" r:id="rId7"/>
    <p:sldId id="539" r:id="rId8"/>
    <p:sldId id="540" r:id="rId9"/>
    <p:sldId id="541" r:id="rId10"/>
    <p:sldId id="499" r:id="rId11"/>
    <p:sldId id="561" r:id="rId12"/>
    <p:sldId id="543" r:id="rId13"/>
    <p:sldId id="572" r:id="rId14"/>
    <p:sldId id="567" r:id="rId15"/>
    <p:sldId id="562" r:id="rId16"/>
    <p:sldId id="570" r:id="rId17"/>
    <p:sldId id="563" r:id="rId18"/>
    <p:sldId id="564" r:id="rId19"/>
    <p:sldId id="565" r:id="rId20"/>
    <p:sldId id="566" r:id="rId21"/>
    <p:sldId id="568" r:id="rId22"/>
    <p:sldId id="569" r:id="rId23"/>
    <p:sldId id="571" r:id="rId24"/>
    <p:sldId id="554" r:id="rId25"/>
    <p:sldId id="632" r:id="rId26"/>
    <p:sldId id="556" r:id="rId27"/>
    <p:sldId id="584" r:id="rId28"/>
    <p:sldId id="586" r:id="rId29"/>
    <p:sldId id="587" r:id="rId30"/>
    <p:sldId id="588" r:id="rId31"/>
    <p:sldId id="589" r:id="rId32"/>
    <p:sldId id="590" r:id="rId33"/>
    <p:sldId id="591" r:id="rId34"/>
    <p:sldId id="636" r:id="rId35"/>
    <p:sldId id="594" r:id="rId36"/>
    <p:sldId id="598" r:id="rId37"/>
    <p:sldId id="599" r:id="rId38"/>
    <p:sldId id="593" r:id="rId39"/>
    <p:sldId id="597" r:id="rId40"/>
    <p:sldId id="633" r:id="rId41"/>
    <p:sldId id="601" r:id="rId42"/>
    <p:sldId id="625" r:id="rId43"/>
    <p:sldId id="626" r:id="rId44"/>
    <p:sldId id="627" r:id="rId45"/>
    <p:sldId id="628" r:id="rId46"/>
    <p:sldId id="629" r:id="rId47"/>
    <p:sldId id="630" r:id="rId48"/>
    <p:sldId id="638" r:id="rId49"/>
    <p:sldId id="642" r:id="rId50"/>
    <p:sldId id="623" r:id="rId5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FF"/>
    <a:srgbClr val="100341"/>
    <a:srgbClr val="3D0BF3"/>
    <a:srgbClr val="06F817"/>
    <a:srgbClr val="000252"/>
    <a:srgbClr val="0006A3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>
      <p:cViewPr varScale="1">
        <p:scale>
          <a:sx n="75" d="100"/>
          <a:sy n="75" d="100"/>
        </p:scale>
        <p:origin x="1890" y="7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632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62288" y="8704263"/>
            <a:ext cx="735012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>
                <a:latin typeface="Book Antiqua" panose="02040602050305030304" pitchFamily="18" charset="0"/>
              </a:rPr>
              <a:t>Page </a:t>
            </a:r>
            <a:fld id="{CE0A77E9-BE79-4CFD-879D-EA686757BCF9}" type="slidenum">
              <a:rPr lang="en-US" altLang="en-US" sz="120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39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22600" y="8704263"/>
            <a:ext cx="815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>
                <a:latin typeface="Book Antiqua" panose="02040602050305030304" pitchFamily="18" charset="0"/>
              </a:rPr>
              <a:t>Page </a:t>
            </a:r>
            <a:fld id="{943D0AAF-B097-4BC1-B677-10B50BE1B857}" type="slidenum">
              <a:rPr lang="en-US" altLang="en-US" sz="120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>
              <a:latin typeface="Book Antiqua" panose="02040602050305030304" pitchFamily="18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396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45773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4728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Examples of tasks: </a:t>
            </a:r>
          </a:p>
          <a:p>
            <a:pPr lvl="1"/>
            <a:r>
              <a:rPr lang="en-US" altLang="en-US"/>
              <a:t>Selection of a database management system (Database)</a:t>
            </a:r>
          </a:p>
          <a:p>
            <a:pPr lvl="1"/>
            <a:r>
              <a:rPr lang="en-US" altLang="en-US"/>
              <a:t>Selection of a visualization system (Visualization)</a:t>
            </a:r>
          </a:p>
          <a:p>
            <a:pPr lvl="1"/>
            <a:r>
              <a:rPr lang="en-US" altLang="en-US"/>
              <a:t>Selection of a user interface builder (UI)</a:t>
            </a:r>
          </a:p>
          <a:p>
            <a:pPr lvl="1"/>
            <a:r>
              <a:rPr lang="en-US" altLang="en-US"/>
              <a:t>Reading the help bulletin board (TA)</a:t>
            </a:r>
          </a:p>
          <a:p>
            <a:pPr lvl="1"/>
            <a:r>
              <a:rPr lang="en-US" altLang="en-US"/>
              <a:t>Define documentation and coding standards (Architecture)</a:t>
            </a:r>
          </a:p>
        </p:txBody>
      </p:sp>
      <p:sp>
        <p:nvSpPr>
          <p:cNvPr id="46182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8811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92225" y="31750"/>
            <a:ext cx="4164013" cy="3122613"/>
          </a:xfrm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1144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304800"/>
            <a:ext cx="67056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</a:extLst>
        </p:spPr>
        <p:txBody>
          <a:bodyPr/>
          <a:lstStyle>
            <a:lvl1pPr algn="ctr">
              <a:defRPr sz="2400" i="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>
                <a:latin typeface="Times" panose="02020603050405020304" pitchFamily="18" charset="0"/>
              </a:rPr>
              <a:t>Using UML, Patterns, and Java</a:t>
            </a: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 rot="16200000">
            <a:off x="-2657474" y="3170237"/>
            <a:ext cx="6405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latin typeface="Times" panose="02020603050405020304" pitchFamily="18" charset="0"/>
              </a:rPr>
              <a:t>Object-Oriented Software Engineering</a:t>
            </a:r>
            <a:endParaRPr lang="en-US" altLang="en-US" sz="2400">
              <a:latin typeface="Times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73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49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3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5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729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6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709613" y="6534150"/>
            <a:ext cx="7559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027113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800" b="1"/>
              <a:t>Bernd Bruegge &amp; Allen H. Dutoit 	       		Object-Oriented Software Engineering: Using UML, Patterns, and Java  			    </a:t>
            </a:r>
            <a:fld id="{B88E7A80-4753-464E-8191-D80F4F445236}" type="slidenum">
              <a:rPr lang="en-US" altLang="en-US" sz="800" b="1"/>
              <a:pPr algn="ctr"/>
              <a:t>‹#›</a:t>
            </a:fld>
            <a:endParaRPr lang="en-US" altLang="en-US" sz="800" b="1"/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478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478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478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478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478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Symbol" panose="05050102010706020507" pitchFamily="18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w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t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5" name="Picture 99" descr="x15_ProjectMgtCassin#12E0FB.tif                                0012E0F9Macintosh HD                   B7C803F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3"/>
          <a:stretch>
            <a:fillRect/>
          </a:stretch>
        </p:blipFill>
        <p:spPr bwMode="auto">
          <a:xfrm>
            <a:off x="1508125" y="990600"/>
            <a:ext cx="6797675" cy="57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1" name="Rectangle 95"/>
          <p:cNvSpPr>
            <a:spLocks noGrp="1" noChangeArrowheads="1"/>
          </p:cNvSpPr>
          <p:nvPr>
            <p:ph type="ctrTitle"/>
          </p:nvPr>
        </p:nvSpPr>
        <p:spPr>
          <a:xfrm>
            <a:off x="1371600" y="152400"/>
            <a:ext cx="6934200" cy="1219200"/>
          </a:xfrm>
        </p:spPr>
        <p:txBody>
          <a:bodyPr/>
          <a:lstStyle/>
          <a:p>
            <a:r>
              <a:rPr lang="en-US" altLang="en-US" sz="3600">
                <a:solidFill>
                  <a:srgbClr val="FC0128"/>
                </a:solidFill>
              </a:rPr>
              <a:t>14.2 Work Breakdown Structures</a:t>
            </a:r>
            <a:endParaRPr lang="en-US" altLang="en-US" sz="4000"/>
          </a:p>
        </p:txBody>
      </p:sp>
      <p:sp>
        <p:nvSpPr>
          <p:cNvPr id="4192" name="Rectangle 96"/>
          <p:cNvSpPr>
            <a:spLocks noChangeArrowheads="1"/>
          </p:cNvSpPr>
          <p:nvPr/>
        </p:nvSpPr>
        <p:spPr bwMode="auto">
          <a:xfrm>
            <a:off x="3048000" y="3048000"/>
            <a:ext cx="1090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Camp III</a:t>
            </a:r>
          </a:p>
        </p:txBody>
      </p:sp>
      <p:sp>
        <p:nvSpPr>
          <p:cNvPr id="4193" name="Rectangle 97"/>
          <p:cNvSpPr>
            <a:spLocks noChangeArrowheads="1"/>
          </p:cNvSpPr>
          <p:nvPr/>
        </p:nvSpPr>
        <p:spPr bwMode="auto">
          <a:xfrm>
            <a:off x="1676400" y="4876800"/>
            <a:ext cx="1012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Camp II</a:t>
            </a:r>
          </a:p>
        </p:txBody>
      </p:sp>
      <p:sp>
        <p:nvSpPr>
          <p:cNvPr id="4194" name="Rectangle 98"/>
          <p:cNvSpPr>
            <a:spLocks noChangeArrowheads="1"/>
          </p:cNvSpPr>
          <p:nvPr/>
        </p:nvSpPr>
        <p:spPr bwMode="auto">
          <a:xfrm>
            <a:off x="4572000" y="6400800"/>
            <a:ext cx="935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Camp 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Building a House (Dependency Graph)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571500" y="374650"/>
            <a:ext cx="8153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01" name="Rectangle 61"/>
          <p:cNvSpPr>
            <a:spLocks noChangeArrowheads="1"/>
          </p:cNvSpPr>
          <p:nvPr/>
        </p:nvSpPr>
        <p:spPr bwMode="auto">
          <a:xfrm>
            <a:off x="330200" y="1314450"/>
            <a:ext cx="8255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08" name="Line 68"/>
          <p:cNvSpPr>
            <a:spLocks noChangeShapeType="1"/>
          </p:cNvSpPr>
          <p:nvPr/>
        </p:nvSpPr>
        <p:spPr bwMode="auto">
          <a:xfrm>
            <a:off x="1708150" y="3606800"/>
            <a:ext cx="571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09" name="Line 69"/>
          <p:cNvSpPr>
            <a:spLocks noChangeShapeType="1"/>
          </p:cNvSpPr>
          <p:nvPr/>
        </p:nvSpPr>
        <p:spPr bwMode="auto">
          <a:xfrm>
            <a:off x="1727200" y="3606800"/>
            <a:ext cx="457200" cy="1054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11" name="AutoShape 71" descr="90%"/>
          <p:cNvSpPr>
            <a:spLocks noChangeArrowheads="1"/>
          </p:cNvSpPr>
          <p:nvPr/>
        </p:nvSpPr>
        <p:spPr bwMode="auto">
          <a:xfrm>
            <a:off x="1441450" y="3384550"/>
            <a:ext cx="520700" cy="406400"/>
          </a:xfrm>
          <a:prstGeom prst="roundRect">
            <a:avLst>
              <a:gd name="adj" fmla="val 27935"/>
            </a:avLst>
          </a:prstGeom>
          <a:pattFill prst="pct90">
            <a:fgClr>
              <a:srgbClr val="FFFFFF"/>
            </a:fgClr>
            <a:bgClr>
              <a:srgbClr val="DD0806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12" name="Rectangle 72" descr="90%"/>
          <p:cNvSpPr>
            <a:spLocks noChangeArrowheads="1"/>
          </p:cNvSpPr>
          <p:nvPr/>
        </p:nvSpPr>
        <p:spPr bwMode="auto">
          <a:xfrm>
            <a:off x="1511300" y="3454400"/>
            <a:ext cx="381000" cy="266700"/>
          </a:xfrm>
          <a:prstGeom prst="rect">
            <a:avLst/>
          </a:prstGeom>
          <a:pattFill prst="pct90">
            <a:fgClr>
              <a:srgbClr val="FFFFFF"/>
            </a:fgClr>
            <a:bgClr>
              <a:srgbClr val="DD0806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13" name="Rectangle 73"/>
          <p:cNvSpPr>
            <a:spLocks noChangeArrowheads="1"/>
          </p:cNvSpPr>
          <p:nvPr/>
        </p:nvSpPr>
        <p:spPr bwMode="auto">
          <a:xfrm>
            <a:off x="1433513" y="3433763"/>
            <a:ext cx="5492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START</a:t>
            </a:r>
          </a:p>
        </p:txBody>
      </p:sp>
      <p:sp>
        <p:nvSpPr>
          <p:cNvPr id="368720" name="Line 80"/>
          <p:cNvSpPr>
            <a:spLocks noChangeShapeType="1"/>
          </p:cNvSpPr>
          <p:nvPr/>
        </p:nvSpPr>
        <p:spPr bwMode="auto">
          <a:xfrm flipV="1">
            <a:off x="2197100" y="3581400"/>
            <a:ext cx="685800" cy="1104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22" name="Rectangle 82"/>
          <p:cNvSpPr>
            <a:spLocks noChangeArrowheads="1"/>
          </p:cNvSpPr>
          <p:nvPr/>
        </p:nvSpPr>
        <p:spPr bwMode="auto">
          <a:xfrm>
            <a:off x="1822450" y="4489450"/>
            <a:ext cx="698500" cy="330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23" name="Rectangle 83"/>
          <p:cNvSpPr>
            <a:spLocks noChangeArrowheads="1"/>
          </p:cNvSpPr>
          <p:nvPr/>
        </p:nvSpPr>
        <p:spPr bwMode="auto">
          <a:xfrm>
            <a:off x="1854200" y="4521200"/>
            <a:ext cx="6350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24" name="Rectangle 84"/>
          <p:cNvSpPr>
            <a:spLocks noChangeArrowheads="1"/>
          </p:cNvSpPr>
          <p:nvPr/>
        </p:nvSpPr>
        <p:spPr bwMode="auto">
          <a:xfrm>
            <a:off x="1865313" y="4487863"/>
            <a:ext cx="6635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Request </a:t>
            </a:r>
          </a:p>
        </p:txBody>
      </p:sp>
      <p:sp>
        <p:nvSpPr>
          <p:cNvPr id="368732" name="Line 92"/>
          <p:cNvSpPr>
            <a:spLocks noChangeShapeType="1"/>
          </p:cNvSpPr>
          <p:nvPr/>
        </p:nvSpPr>
        <p:spPr bwMode="auto">
          <a:xfrm flipV="1">
            <a:off x="2292350" y="3587750"/>
            <a:ext cx="57150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33" name="Rectangle 93"/>
          <p:cNvSpPr>
            <a:spLocks noChangeArrowheads="1"/>
          </p:cNvSpPr>
          <p:nvPr/>
        </p:nvSpPr>
        <p:spPr bwMode="auto">
          <a:xfrm>
            <a:off x="2051050" y="3397250"/>
            <a:ext cx="4699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34" name="Rectangle 94"/>
          <p:cNvSpPr>
            <a:spLocks noChangeArrowheads="1"/>
          </p:cNvSpPr>
          <p:nvPr/>
        </p:nvSpPr>
        <p:spPr bwMode="auto">
          <a:xfrm>
            <a:off x="2082800" y="3429000"/>
            <a:ext cx="4064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35" name="Rectangle 95"/>
          <p:cNvSpPr>
            <a:spLocks noChangeArrowheads="1"/>
          </p:cNvSpPr>
          <p:nvPr/>
        </p:nvSpPr>
        <p:spPr bwMode="auto">
          <a:xfrm>
            <a:off x="2005013" y="3408363"/>
            <a:ext cx="5572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Survey</a:t>
            </a:r>
          </a:p>
        </p:txBody>
      </p:sp>
      <p:sp>
        <p:nvSpPr>
          <p:cNvPr id="368736" name="Rectangle 96"/>
          <p:cNvSpPr>
            <a:spLocks noChangeArrowheads="1"/>
          </p:cNvSpPr>
          <p:nvPr/>
        </p:nvSpPr>
        <p:spPr bwMode="auto">
          <a:xfrm>
            <a:off x="2136775" y="3548063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ing</a:t>
            </a:r>
          </a:p>
          <a:p>
            <a:endParaRPr lang="en-US" altLang="en-US" sz="900">
              <a:latin typeface="Geneva" charset="0"/>
            </a:endParaRPr>
          </a:p>
        </p:txBody>
      </p:sp>
      <p:sp>
        <p:nvSpPr>
          <p:cNvPr id="368743" name="Line 103"/>
          <p:cNvSpPr>
            <a:spLocks noChangeShapeType="1"/>
          </p:cNvSpPr>
          <p:nvPr/>
        </p:nvSpPr>
        <p:spPr bwMode="auto">
          <a:xfrm flipV="1">
            <a:off x="2882900" y="3581400"/>
            <a:ext cx="6096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45" name="Rectangle 105"/>
          <p:cNvSpPr>
            <a:spLocks noChangeArrowheads="1"/>
          </p:cNvSpPr>
          <p:nvPr/>
        </p:nvSpPr>
        <p:spPr bwMode="auto">
          <a:xfrm>
            <a:off x="2635250" y="3384550"/>
            <a:ext cx="457200" cy="393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46" name="Rectangle 106"/>
          <p:cNvSpPr>
            <a:spLocks noChangeArrowheads="1"/>
          </p:cNvSpPr>
          <p:nvPr/>
        </p:nvSpPr>
        <p:spPr bwMode="auto">
          <a:xfrm>
            <a:off x="2667000" y="3403600"/>
            <a:ext cx="3937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47" name="Rectangle 107"/>
          <p:cNvSpPr>
            <a:spLocks noChangeArrowheads="1"/>
          </p:cNvSpPr>
          <p:nvPr/>
        </p:nvSpPr>
        <p:spPr bwMode="auto">
          <a:xfrm>
            <a:off x="2589213" y="3382963"/>
            <a:ext cx="5603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Excava</a:t>
            </a:r>
          </a:p>
        </p:txBody>
      </p:sp>
      <p:sp>
        <p:nvSpPr>
          <p:cNvPr id="368748" name="Rectangle 108"/>
          <p:cNvSpPr>
            <a:spLocks noChangeArrowheads="1"/>
          </p:cNvSpPr>
          <p:nvPr/>
        </p:nvSpPr>
        <p:spPr bwMode="auto">
          <a:xfrm>
            <a:off x="2682875" y="3522663"/>
            <a:ext cx="3952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tion</a:t>
            </a:r>
          </a:p>
        </p:txBody>
      </p:sp>
      <p:sp>
        <p:nvSpPr>
          <p:cNvPr id="368764" name="Line 124"/>
          <p:cNvSpPr>
            <a:spLocks noChangeShapeType="1"/>
          </p:cNvSpPr>
          <p:nvPr/>
        </p:nvSpPr>
        <p:spPr bwMode="auto">
          <a:xfrm>
            <a:off x="3505200" y="358140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66" name="Rectangle 126"/>
          <p:cNvSpPr>
            <a:spLocks noChangeArrowheads="1"/>
          </p:cNvSpPr>
          <p:nvPr/>
        </p:nvSpPr>
        <p:spPr bwMode="auto">
          <a:xfrm>
            <a:off x="3206750" y="3384550"/>
            <a:ext cx="571500" cy="342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67" name="Rectangle 127"/>
          <p:cNvSpPr>
            <a:spLocks noChangeArrowheads="1"/>
          </p:cNvSpPr>
          <p:nvPr/>
        </p:nvSpPr>
        <p:spPr bwMode="auto">
          <a:xfrm>
            <a:off x="3225800" y="34163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68" name="Rectangle 128"/>
          <p:cNvSpPr>
            <a:spLocks noChangeArrowheads="1"/>
          </p:cNvSpPr>
          <p:nvPr/>
        </p:nvSpPr>
        <p:spPr bwMode="auto">
          <a:xfrm>
            <a:off x="3287713" y="3395663"/>
            <a:ext cx="42386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Buy </a:t>
            </a:r>
          </a:p>
        </p:txBody>
      </p:sp>
      <p:sp>
        <p:nvSpPr>
          <p:cNvPr id="368769" name="Rectangle 129"/>
          <p:cNvSpPr>
            <a:spLocks noChangeArrowheads="1"/>
          </p:cNvSpPr>
          <p:nvPr/>
        </p:nvSpPr>
        <p:spPr bwMode="auto">
          <a:xfrm>
            <a:off x="3171825" y="3535363"/>
            <a:ext cx="6127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Material</a:t>
            </a:r>
          </a:p>
        </p:txBody>
      </p:sp>
      <p:sp>
        <p:nvSpPr>
          <p:cNvPr id="368776" name="Line 136"/>
          <p:cNvSpPr>
            <a:spLocks noChangeShapeType="1"/>
          </p:cNvSpPr>
          <p:nvPr/>
        </p:nvSpPr>
        <p:spPr bwMode="auto">
          <a:xfrm>
            <a:off x="4140200" y="3581400"/>
            <a:ext cx="67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78" name="Rectangle 138"/>
          <p:cNvSpPr>
            <a:spLocks noChangeArrowheads="1"/>
          </p:cNvSpPr>
          <p:nvPr/>
        </p:nvSpPr>
        <p:spPr bwMode="auto">
          <a:xfrm>
            <a:off x="3917950" y="3276600"/>
            <a:ext cx="431800" cy="520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79" name="Rectangle 139"/>
          <p:cNvSpPr>
            <a:spLocks noChangeArrowheads="1"/>
          </p:cNvSpPr>
          <p:nvPr/>
        </p:nvSpPr>
        <p:spPr bwMode="auto">
          <a:xfrm>
            <a:off x="3949700" y="3340100"/>
            <a:ext cx="3683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81" name="Rectangle 141"/>
          <p:cNvSpPr>
            <a:spLocks noChangeArrowheads="1"/>
          </p:cNvSpPr>
          <p:nvPr/>
        </p:nvSpPr>
        <p:spPr bwMode="auto">
          <a:xfrm>
            <a:off x="3871913" y="3459163"/>
            <a:ext cx="5794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Founda</a:t>
            </a:r>
          </a:p>
        </p:txBody>
      </p:sp>
      <p:sp>
        <p:nvSpPr>
          <p:cNvPr id="368782" name="Rectangle 142"/>
          <p:cNvSpPr>
            <a:spLocks noChangeArrowheads="1"/>
          </p:cNvSpPr>
          <p:nvPr/>
        </p:nvSpPr>
        <p:spPr bwMode="auto">
          <a:xfrm>
            <a:off x="3941763" y="3598863"/>
            <a:ext cx="395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tion</a:t>
            </a:r>
          </a:p>
          <a:p>
            <a:endParaRPr lang="en-US" altLang="en-US" sz="900">
              <a:latin typeface="Geneva" charset="0"/>
            </a:endParaRPr>
          </a:p>
        </p:txBody>
      </p:sp>
      <p:sp>
        <p:nvSpPr>
          <p:cNvPr id="368790" name="Line 150"/>
          <p:cNvSpPr>
            <a:spLocks noChangeShapeType="1"/>
          </p:cNvSpPr>
          <p:nvPr/>
        </p:nvSpPr>
        <p:spPr bwMode="auto">
          <a:xfrm>
            <a:off x="4826000" y="3575050"/>
            <a:ext cx="63500" cy="2222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91" name="Line 151"/>
          <p:cNvSpPr>
            <a:spLocks noChangeShapeType="1"/>
          </p:cNvSpPr>
          <p:nvPr/>
        </p:nvSpPr>
        <p:spPr bwMode="auto">
          <a:xfrm flipV="1">
            <a:off x="4838700" y="1422400"/>
            <a:ext cx="228600" cy="215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93" name="Rectangle 153"/>
          <p:cNvSpPr>
            <a:spLocks noChangeArrowheads="1"/>
          </p:cNvSpPr>
          <p:nvPr/>
        </p:nvSpPr>
        <p:spPr bwMode="auto">
          <a:xfrm>
            <a:off x="4540250" y="3333750"/>
            <a:ext cx="5207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94" name="Rectangle 154"/>
          <p:cNvSpPr>
            <a:spLocks noChangeArrowheads="1"/>
          </p:cNvSpPr>
          <p:nvPr/>
        </p:nvSpPr>
        <p:spPr bwMode="auto">
          <a:xfrm>
            <a:off x="4572000" y="3365500"/>
            <a:ext cx="4699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95" name="Rectangle 155"/>
          <p:cNvSpPr>
            <a:spLocks noChangeArrowheads="1"/>
          </p:cNvSpPr>
          <p:nvPr/>
        </p:nvSpPr>
        <p:spPr bwMode="auto">
          <a:xfrm>
            <a:off x="4570413" y="3332163"/>
            <a:ext cx="4810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Build </a:t>
            </a:r>
          </a:p>
        </p:txBody>
      </p:sp>
      <p:sp>
        <p:nvSpPr>
          <p:cNvPr id="368796" name="Rectangle 156"/>
          <p:cNvSpPr>
            <a:spLocks noChangeArrowheads="1"/>
          </p:cNvSpPr>
          <p:nvPr/>
        </p:nvSpPr>
        <p:spPr bwMode="auto">
          <a:xfrm>
            <a:off x="4502150" y="3471863"/>
            <a:ext cx="6397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Outside </a:t>
            </a:r>
          </a:p>
        </p:txBody>
      </p:sp>
      <p:sp>
        <p:nvSpPr>
          <p:cNvPr id="368797" name="Rectangle 157"/>
          <p:cNvSpPr>
            <a:spLocks noChangeArrowheads="1"/>
          </p:cNvSpPr>
          <p:nvPr/>
        </p:nvSpPr>
        <p:spPr bwMode="auto">
          <a:xfrm>
            <a:off x="4606925" y="3624263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Wall</a:t>
            </a:r>
          </a:p>
        </p:txBody>
      </p:sp>
      <p:sp>
        <p:nvSpPr>
          <p:cNvPr id="368804" name="Line 164"/>
          <p:cNvSpPr>
            <a:spLocks noChangeShapeType="1"/>
          </p:cNvSpPr>
          <p:nvPr/>
        </p:nvSpPr>
        <p:spPr bwMode="auto">
          <a:xfrm>
            <a:off x="4895850" y="5810250"/>
            <a:ext cx="73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05" name="Rectangle 165"/>
          <p:cNvSpPr>
            <a:spLocks noChangeArrowheads="1"/>
          </p:cNvSpPr>
          <p:nvPr/>
        </p:nvSpPr>
        <p:spPr bwMode="auto">
          <a:xfrm>
            <a:off x="4565650" y="55435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06" name="Rectangle 166"/>
          <p:cNvSpPr>
            <a:spLocks noChangeArrowheads="1"/>
          </p:cNvSpPr>
          <p:nvPr/>
        </p:nvSpPr>
        <p:spPr bwMode="auto">
          <a:xfrm>
            <a:off x="4597400" y="55753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07" name="Rectangle 167"/>
          <p:cNvSpPr>
            <a:spLocks noChangeArrowheads="1"/>
          </p:cNvSpPr>
          <p:nvPr/>
        </p:nvSpPr>
        <p:spPr bwMode="auto">
          <a:xfrm>
            <a:off x="4621213" y="55419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368808" name="Rectangle 168"/>
          <p:cNvSpPr>
            <a:spLocks noChangeArrowheads="1"/>
          </p:cNvSpPr>
          <p:nvPr/>
        </p:nvSpPr>
        <p:spPr bwMode="auto">
          <a:xfrm>
            <a:off x="4562475" y="56943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368809" name="Rectangle 169"/>
          <p:cNvSpPr>
            <a:spLocks noChangeArrowheads="1"/>
          </p:cNvSpPr>
          <p:nvPr/>
        </p:nvSpPr>
        <p:spPr bwMode="auto">
          <a:xfrm>
            <a:off x="4575175" y="5834063"/>
            <a:ext cx="6762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Plumbing</a:t>
            </a:r>
          </a:p>
        </p:txBody>
      </p:sp>
      <p:sp>
        <p:nvSpPr>
          <p:cNvPr id="368816" name="Line 176"/>
          <p:cNvSpPr>
            <a:spLocks noChangeShapeType="1"/>
          </p:cNvSpPr>
          <p:nvPr/>
        </p:nvSpPr>
        <p:spPr bwMode="auto">
          <a:xfrm>
            <a:off x="5080000" y="1435100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18" name="Rectangle 178"/>
          <p:cNvSpPr>
            <a:spLocks noChangeArrowheads="1"/>
          </p:cNvSpPr>
          <p:nvPr/>
        </p:nvSpPr>
        <p:spPr bwMode="auto">
          <a:xfrm>
            <a:off x="4730750" y="11620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19" name="Rectangle 179"/>
          <p:cNvSpPr>
            <a:spLocks noChangeArrowheads="1"/>
          </p:cNvSpPr>
          <p:nvPr/>
        </p:nvSpPr>
        <p:spPr bwMode="auto">
          <a:xfrm>
            <a:off x="4762500" y="11938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20" name="Rectangle 180"/>
          <p:cNvSpPr>
            <a:spLocks noChangeArrowheads="1"/>
          </p:cNvSpPr>
          <p:nvPr/>
        </p:nvSpPr>
        <p:spPr bwMode="auto">
          <a:xfrm>
            <a:off x="4786313" y="11731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Install </a:t>
            </a:r>
          </a:p>
        </p:txBody>
      </p:sp>
      <p:sp>
        <p:nvSpPr>
          <p:cNvPr id="368821" name="Rectangle 181"/>
          <p:cNvSpPr>
            <a:spLocks noChangeArrowheads="1"/>
          </p:cNvSpPr>
          <p:nvPr/>
        </p:nvSpPr>
        <p:spPr bwMode="auto">
          <a:xfrm>
            <a:off x="4752975" y="1312863"/>
            <a:ext cx="614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Interior </a:t>
            </a:r>
          </a:p>
        </p:txBody>
      </p:sp>
      <p:sp>
        <p:nvSpPr>
          <p:cNvPr id="368822" name="Rectangle 182"/>
          <p:cNvSpPr>
            <a:spLocks noChangeArrowheads="1"/>
          </p:cNvSpPr>
          <p:nvPr/>
        </p:nvSpPr>
        <p:spPr bwMode="auto">
          <a:xfrm>
            <a:off x="4752975" y="1452563"/>
            <a:ext cx="6762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Plumbing</a:t>
            </a:r>
          </a:p>
        </p:txBody>
      </p:sp>
      <p:sp>
        <p:nvSpPr>
          <p:cNvPr id="368829" name="Line 189"/>
          <p:cNvSpPr>
            <a:spLocks noChangeShapeType="1"/>
          </p:cNvSpPr>
          <p:nvPr/>
        </p:nvSpPr>
        <p:spPr bwMode="auto">
          <a:xfrm flipV="1">
            <a:off x="5645150" y="5772150"/>
            <a:ext cx="736600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30" name="Rectangle 190"/>
          <p:cNvSpPr>
            <a:spLocks noChangeArrowheads="1"/>
          </p:cNvSpPr>
          <p:nvPr/>
        </p:nvSpPr>
        <p:spPr bwMode="auto">
          <a:xfrm>
            <a:off x="5327650" y="5530850"/>
            <a:ext cx="6223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31" name="Rectangle 191"/>
          <p:cNvSpPr>
            <a:spLocks noChangeArrowheads="1"/>
          </p:cNvSpPr>
          <p:nvPr/>
        </p:nvSpPr>
        <p:spPr bwMode="auto">
          <a:xfrm>
            <a:off x="5359400" y="5562600"/>
            <a:ext cx="558800" cy="469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32" name="Rectangle 192"/>
          <p:cNvSpPr>
            <a:spLocks noChangeArrowheads="1"/>
          </p:cNvSpPr>
          <p:nvPr/>
        </p:nvSpPr>
        <p:spPr bwMode="auto">
          <a:xfrm>
            <a:off x="5370513" y="55292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368833" name="Rectangle 193"/>
          <p:cNvSpPr>
            <a:spLocks noChangeArrowheads="1"/>
          </p:cNvSpPr>
          <p:nvPr/>
        </p:nvSpPr>
        <p:spPr bwMode="auto">
          <a:xfrm>
            <a:off x="5311775" y="56816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368834" name="Rectangle 194"/>
          <p:cNvSpPr>
            <a:spLocks noChangeArrowheads="1"/>
          </p:cNvSpPr>
          <p:nvPr/>
        </p:nvSpPr>
        <p:spPr bwMode="auto">
          <a:xfrm>
            <a:off x="5299075" y="5821363"/>
            <a:ext cx="6746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Electrical</a:t>
            </a:r>
          </a:p>
        </p:txBody>
      </p:sp>
      <p:sp>
        <p:nvSpPr>
          <p:cNvPr id="368841" name="Line 201"/>
          <p:cNvSpPr>
            <a:spLocks noChangeShapeType="1"/>
          </p:cNvSpPr>
          <p:nvPr/>
        </p:nvSpPr>
        <p:spPr bwMode="auto">
          <a:xfrm>
            <a:off x="5842000" y="1435100"/>
            <a:ext cx="7747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43" name="Rectangle 203"/>
          <p:cNvSpPr>
            <a:spLocks noChangeArrowheads="1"/>
          </p:cNvSpPr>
          <p:nvPr/>
        </p:nvSpPr>
        <p:spPr bwMode="auto">
          <a:xfrm>
            <a:off x="5505450" y="11620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44" name="Rectangle 204"/>
          <p:cNvSpPr>
            <a:spLocks noChangeArrowheads="1"/>
          </p:cNvSpPr>
          <p:nvPr/>
        </p:nvSpPr>
        <p:spPr bwMode="auto">
          <a:xfrm>
            <a:off x="5537200" y="11938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45" name="Rectangle 205"/>
          <p:cNvSpPr>
            <a:spLocks noChangeArrowheads="1"/>
          </p:cNvSpPr>
          <p:nvPr/>
        </p:nvSpPr>
        <p:spPr bwMode="auto">
          <a:xfrm>
            <a:off x="5561013" y="11731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Install </a:t>
            </a:r>
          </a:p>
        </p:txBody>
      </p:sp>
      <p:sp>
        <p:nvSpPr>
          <p:cNvPr id="368846" name="Rectangle 206"/>
          <p:cNvSpPr>
            <a:spLocks noChangeArrowheads="1"/>
          </p:cNvSpPr>
          <p:nvPr/>
        </p:nvSpPr>
        <p:spPr bwMode="auto">
          <a:xfrm>
            <a:off x="5527675" y="1312863"/>
            <a:ext cx="614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Interior </a:t>
            </a:r>
          </a:p>
        </p:txBody>
      </p:sp>
      <p:sp>
        <p:nvSpPr>
          <p:cNvPr id="368847" name="Rectangle 207"/>
          <p:cNvSpPr>
            <a:spLocks noChangeArrowheads="1"/>
          </p:cNvSpPr>
          <p:nvPr/>
        </p:nvSpPr>
        <p:spPr bwMode="auto">
          <a:xfrm>
            <a:off x="5489575" y="1452563"/>
            <a:ext cx="6746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Electrical</a:t>
            </a:r>
          </a:p>
        </p:txBody>
      </p:sp>
      <p:sp>
        <p:nvSpPr>
          <p:cNvPr id="368854" name="Line 214"/>
          <p:cNvSpPr>
            <a:spLocks noChangeShapeType="1"/>
          </p:cNvSpPr>
          <p:nvPr/>
        </p:nvSpPr>
        <p:spPr bwMode="auto">
          <a:xfrm flipV="1">
            <a:off x="6400800" y="4826000"/>
            <a:ext cx="368300" cy="939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55" name="Rectangle 215"/>
          <p:cNvSpPr>
            <a:spLocks noChangeArrowheads="1"/>
          </p:cNvSpPr>
          <p:nvPr/>
        </p:nvSpPr>
        <p:spPr bwMode="auto">
          <a:xfrm>
            <a:off x="6076950" y="5505450"/>
            <a:ext cx="609600" cy="508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56" name="Rectangle 216"/>
          <p:cNvSpPr>
            <a:spLocks noChangeArrowheads="1"/>
          </p:cNvSpPr>
          <p:nvPr/>
        </p:nvSpPr>
        <p:spPr bwMode="auto">
          <a:xfrm>
            <a:off x="6108700" y="5537200"/>
            <a:ext cx="5588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57" name="Rectangle 217"/>
          <p:cNvSpPr>
            <a:spLocks noChangeArrowheads="1"/>
          </p:cNvSpPr>
          <p:nvPr/>
        </p:nvSpPr>
        <p:spPr bwMode="auto">
          <a:xfrm>
            <a:off x="6119813" y="55165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368858" name="Rectangle 218"/>
          <p:cNvSpPr>
            <a:spLocks noChangeArrowheads="1"/>
          </p:cNvSpPr>
          <p:nvPr/>
        </p:nvSpPr>
        <p:spPr bwMode="auto">
          <a:xfrm>
            <a:off x="6061075" y="56562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368859" name="Rectangle 219"/>
          <p:cNvSpPr>
            <a:spLocks noChangeArrowheads="1"/>
          </p:cNvSpPr>
          <p:nvPr/>
        </p:nvSpPr>
        <p:spPr bwMode="auto">
          <a:xfrm>
            <a:off x="6149975" y="5795963"/>
            <a:ext cx="5095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Siding</a:t>
            </a:r>
          </a:p>
        </p:txBody>
      </p:sp>
      <p:sp>
        <p:nvSpPr>
          <p:cNvPr id="368866" name="Line 226"/>
          <p:cNvSpPr>
            <a:spLocks noChangeShapeType="1"/>
          </p:cNvSpPr>
          <p:nvPr/>
        </p:nvSpPr>
        <p:spPr bwMode="auto">
          <a:xfrm>
            <a:off x="6629400" y="1447800"/>
            <a:ext cx="76200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67" name="Line 227"/>
          <p:cNvSpPr>
            <a:spLocks noChangeShapeType="1"/>
          </p:cNvSpPr>
          <p:nvPr/>
        </p:nvSpPr>
        <p:spPr bwMode="auto">
          <a:xfrm>
            <a:off x="6642100" y="1447800"/>
            <a:ext cx="533400" cy="151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69" name="Rectangle 229"/>
          <p:cNvSpPr>
            <a:spLocks noChangeArrowheads="1"/>
          </p:cNvSpPr>
          <p:nvPr/>
        </p:nvSpPr>
        <p:spPr bwMode="auto">
          <a:xfrm>
            <a:off x="6305550" y="1162050"/>
            <a:ext cx="6223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70" name="Rectangle 230"/>
          <p:cNvSpPr>
            <a:spLocks noChangeArrowheads="1"/>
          </p:cNvSpPr>
          <p:nvPr/>
        </p:nvSpPr>
        <p:spPr bwMode="auto">
          <a:xfrm>
            <a:off x="6337300" y="1193800"/>
            <a:ext cx="558800" cy="469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71" name="Rectangle 231"/>
          <p:cNvSpPr>
            <a:spLocks noChangeArrowheads="1"/>
          </p:cNvSpPr>
          <p:nvPr/>
        </p:nvSpPr>
        <p:spPr bwMode="auto">
          <a:xfrm>
            <a:off x="6348413" y="11731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Install </a:t>
            </a:r>
          </a:p>
        </p:txBody>
      </p:sp>
      <p:sp>
        <p:nvSpPr>
          <p:cNvPr id="368872" name="Rectangle 232"/>
          <p:cNvSpPr>
            <a:spLocks noChangeArrowheads="1"/>
          </p:cNvSpPr>
          <p:nvPr/>
        </p:nvSpPr>
        <p:spPr bwMode="auto">
          <a:xfrm>
            <a:off x="6276975" y="1312863"/>
            <a:ext cx="7223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Wallboard</a:t>
            </a:r>
          </a:p>
        </p:txBody>
      </p:sp>
      <p:sp>
        <p:nvSpPr>
          <p:cNvPr id="368879" name="Line 239"/>
          <p:cNvSpPr>
            <a:spLocks noChangeShapeType="1"/>
          </p:cNvSpPr>
          <p:nvPr/>
        </p:nvSpPr>
        <p:spPr bwMode="auto">
          <a:xfrm flipV="1">
            <a:off x="6775450" y="4152900"/>
            <a:ext cx="1117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80" name="Line 240"/>
          <p:cNvSpPr>
            <a:spLocks noChangeShapeType="1"/>
          </p:cNvSpPr>
          <p:nvPr/>
        </p:nvSpPr>
        <p:spPr bwMode="auto">
          <a:xfrm flipV="1">
            <a:off x="6781800" y="3810000"/>
            <a:ext cx="6350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81" name="Rectangle 241"/>
          <p:cNvSpPr>
            <a:spLocks noChangeArrowheads="1"/>
          </p:cNvSpPr>
          <p:nvPr/>
        </p:nvSpPr>
        <p:spPr bwMode="auto">
          <a:xfrm>
            <a:off x="6483350" y="4654550"/>
            <a:ext cx="5715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82" name="Rectangle 242"/>
          <p:cNvSpPr>
            <a:spLocks noChangeArrowheads="1"/>
          </p:cNvSpPr>
          <p:nvPr/>
        </p:nvSpPr>
        <p:spPr bwMode="auto">
          <a:xfrm>
            <a:off x="6502400" y="46863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83" name="Rectangle 243"/>
          <p:cNvSpPr>
            <a:spLocks noChangeArrowheads="1"/>
          </p:cNvSpPr>
          <p:nvPr/>
        </p:nvSpPr>
        <p:spPr bwMode="auto">
          <a:xfrm>
            <a:off x="6526213" y="4652963"/>
            <a:ext cx="4937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Paint </a:t>
            </a:r>
          </a:p>
        </p:txBody>
      </p:sp>
      <p:sp>
        <p:nvSpPr>
          <p:cNvPr id="368884" name="Rectangle 244"/>
          <p:cNvSpPr>
            <a:spLocks noChangeArrowheads="1"/>
          </p:cNvSpPr>
          <p:nvPr/>
        </p:nvSpPr>
        <p:spPr bwMode="auto">
          <a:xfrm>
            <a:off x="6445250" y="4805363"/>
            <a:ext cx="6080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Exterior</a:t>
            </a:r>
          </a:p>
        </p:txBody>
      </p:sp>
      <p:sp>
        <p:nvSpPr>
          <p:cNvPr id="368891" name="Line 251"/>
          <p:cNvSpPr>
            <a:spLocks noChangeShapeType="1"/>
          </p:cNvSpPr>
          <p:nvPr/>
        </p:nvSpPr>
        <p:spPr bwMode="auto">
          <a:xfrm flipV="1">
            <a:off x="6851650" y="3575050"/>
            <a:ext cx="157480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92" name="Rectangle 252"/>
          <p:cNvSpPr>
            <a:spLocks noChangeArrowheads="1"/>
          </p:cNvSpPr>
          <p:nvPr/>
        </p:nvSpPr>
        <p:spPr bwMode="auto">
          <a:xfrm>
            <a:off x="6546850" y="3625850"/>
            <a:ext cx="5842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93" name="Rectangle 253"/>
          <p:cNvSpPr>
            <a:spLocks noChangeArrowheads="1"/>
          </p:cNvSpPr>
          <p:nvPr/>
        </p:nvSpPr>
        <p:spPr bwMode="auto">
          <a:xfrm>
            <a:off x="6578600" y="36576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94" name="Rectangle 254"/>
          <p:cNvSpPr>
            <a:spLocks noChangeArrowheads="1"/>
          </p:cNvSpPr>
          <p:nvPr/>
        </p:nvSpPr>
        <p:spPr bwMode="auto">
          <a:xfrm>
            <a:off x="6577013" y="36369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Install </a:t>
            </a:r>
          </a:p>
        </p:txBody>
      </p:sp>
      <p:sp>
        <p:nvSpPr>
          <p:cNvPr id="368895" name="Rectangle 255"/>
          <p:cNvSpPr>
            <a:spLocks noChangeArrowheads="1"/>
          </p:cNvSpPr>
          <p:nvPr/>
        </p:nvSpPr>
        <p:spPr bwMode="auto">
          <a:xfrm>
            <a:off x="6569075" y="3776663"/>
            <a:ext cx="598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Roofing</a:t>
            </a:r>
          </a:p>
        </p:txBody>
      </p:sp>
      <p:sp>
        <p:nvSpPr>
          <p:cNvPr id="368902" name="Line 262"/>
          <p:cNvSpPr>
            <a:spLocks noChangeShapeType="1"/>
          </p:cNvSpPr>
          <p:nvPr/>
        </p:nvSpPr>
        <p:spPr bwMode="auto">
          <a:xfrm>
            <a:off x="7188200" y="2984500"/>
            <a:ext cx="12446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04" name="Rectangle 264"/>
          <p:cNvSpPr>
            <a:spLocks noChangeArrowheads="1"/>
          </p:cNvSpPr>
          <p:nvPr/>
        </p:nvSpPr>
        <p:spPr bwMode="auto">
          <a:xfrm>
            <a:off x="6877050" y="2724150"/>
            <a:ext cx="571500" cy="457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05" name="Rectangle 265"/>
          <p:cNvSpPr>
            <a:spLocks noChangeArrowheads="1"/>
          </p:cNvSpPr>
          <p:nvPr/>
        </p:nvSpPr>
        <p:spPr bwMode="auto">
          <a:xfrm>
            <a:off x="6908800" y="2755900"/>
            <a:ext cx="508000" cy="393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06" name="Rectangle 266"/>
          <p:cNvSpPr>
            <a:spLocks noChangeArrowheads="1"/>
          </p:cNvSpPr>
          <p:nvPr/>
        </p:nvSpPr>
        <p:spPr bwMode="auto">
          <a:xfrm>
            <a:off x="6907213" y="2735263"/>
            <a:ext cx="501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Install</a:t>
            </a:r>
          </a:p>
          <a:p>
            <a:endParaRPr lang="en-US" altLang="en-US" sz="900">
              <a:latin typeface="Geneva" charset="0"/>
            </a:endParaRPr>
          </a:p>
        </p:txBody>
      </p:sp>
      <p:sp>
        <p:nvSpPr>
          <p:cNvPr id="368907" name="Rectangle 267"/>
          <p:cNvSpPr>
            <a:spLocks noChangeArrowheads="1"/>
          </p:cNvSpPr>
          <p:nvPr/>
        </p:nvSpPr>
        <p:spPr bwMode="auto">
          <a:xfrm>
            <a:off x="6850063" y="2874963"/>
            <a:ext cx="6191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Flooring</a:t>
            </a:r>
          </a:p>
        </p:txBody>
      </p:sp>
      <p:sp>
        <p:nvSpPr>
          <p:cNvPr id="368914" name="Line 274"/>
          <p:cNvSpPr>
            <a:spLocks noChangeShapeType="1"/>
          </p:cNvSpPr>
          <p:nvPr/>
        </p:nvSpPr>
        <p:spPr bwMode="auto">
          <a:xfrm>
            <a:off x="7391400" y="2082800"/>
            <a:ext cx="50800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16" name="Rectangle 276"/>
          <p:cNvSpPr>
            <a:spLocks noChangeArrowheads="1"/>
          </p:cNvSpPr>
          <p:nvPr/>
        </p:nvSpPr>
        <p:spPr bwMode="auto">
          <a:xfrm>
            <a:off x="7067550" y="1885950"/>
            <a:ext cx="609600" cy="3683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17" name="Rectangle 277"/>
          <p:cNvSpPr>
            <a:spLocks noChangeArrowheads="1"/>
          </p:cNvSpPr>
          <p:nvPr/>
        </p:nvSpPr>
        <p:spPr bwMode="auto">
          <a:xfrm>
            <a:off x="7099300" y="1917700"/>
            <a:ext cx="5461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18" name="Rectangle 278"/>
          <p:cNvSpPr>
            <a:spLocks noChangeArrowheads="1"/>
          </p:cNvSpPr>
          <p:nvPr/>
        </p:nvSpPr>
        <p:spPr bwMode="auto">
          <a:xfrm>
            <a:off x="7135813" y="1884363"/>
            <a:ext cx="4937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Paint </a:t>
            </a:r>
          </a:p>
        </p:txBody>
      </p:sp>
      <p:sp>
        <p:nvSpPr>
          <p:cNvPr id="368919" name="Rectangle 279"/>
          <p:cNvSpPr>
            <a:spLocks noChangeArrowheads="1"/>
          </p:cNvSpPr>
          <p:nvPr/>
        </p:nvSpPr>
        <p:spPr bwMode="auto">
          <a:xfrm>
            <a:off x="7080250" y="2036763"/>
            <a:ext cx="5762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Interior</a:t>
            </a:r>
          </a:p>
          <a:p>
            <a:endParaRPr lang="en-US" altLang="en-US" sz="900">
              <a:latin typeface="Geneva" charset="0"/>
            </a:endParaRPr>
          </a:p>
        </p:txBody>
      </p:sp>
      <p:sp>
        <p:nvSpPr>
          <p:cNvPr id="368926" name="Line 286"/>
          <p:cNvSpPr>
            <a:spLocks noChangeShapeType="1"/>
          </p:cNvSpPr>
          <p:nvPr/>
        </p:nvSpPr>
        <p:spPr bwMode="auto">
          <a:xfrm>
            <a:off x="7899400" y="2717800"/>
            <a:ext cx="5461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28" name="Rectangle 288"/>
          <p:cNvSpPr>
            <a:spLocks noChangeArrowheads="1"/>
          </p:cNvSpPr>
          <p:nvPr/>
        </p:nvSpPr>
        <p:spPr bwMode="auto">
          <a:xfrm>
            <a:off x="7639050" y="2470150"/>
            <a:ext cx="508000" cy="457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29" name="Rectangle 289"/>
          <p:cNvSpPr>
            <a:spLocks noChangeArrowheads="1"/>
          </p:cNvSpPr>
          <p:nvPr/>
        </p:nvSpPr>
        <p:spPr bwMode="auto">
          <a:xfrm>
            <a:off x="7658100" y="2501900"/>
            <a:ext cx="4572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30" name="Rectangle 290"/>
          <p:cNvSpPr>
            <a:spLocks noChangeArrowheads="1"/>
          </p:cNvSpPr>
          <p:nvPr/>
        </p:nvSpPr>
        <p:spPr bwMode="auto">
          <a:xfrm>
            <a:off x="7618413" y="24812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Install </a:t>
            </a:r>
          </a:p>
        </p:txBody>
      </p:sp>
      <p:sp>
        <p:nvSpPr>
          <p:cNvPr id="368931" name="Rectangle 291"/>
          <p:cNvSpPr>
            <a:spLocks noChangeArrowheads="1"/>
          </p:cNvSpPr>
          <p:nvPr/>
        </p:nvSpPr>
        <p:spPr bwMode="auto">
          <a:xfrm>
            <a:off x="7585075" y="2620963"/>
            <a:ext cx="614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Interior </a:t>
            </a:r>
          </a:p>
        </p:txBody>
      </p:sp>
      <p:sp>
        <p:nvSpPr>
          <p:cNvPr id="368932" name="Rectangle 292"/>
          <p:cNvSpPr>
            <a:spLocks noChangeArrowheads="1"/>
          </p:cNvSpPr>
          <p:nvPr/>
        </p:nvSpPr>
        <p:spPr bwMode="auto">
          <a:xfrm>
            <a:off x="7661275" y="2773363"/>
            <a:ext cx="50323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Doors</a:t>
            </a:r>
          </a:p>
        </p:txBody>
      </p:sp>
      <p:sp>
        <p:nvSpPr>
          <p:cNvPr id="368939" name="Line 299"/>
          <p:cNvSpPr>
            <a:spLocks noChangeShapeType="1"/>
          </p:cNvSpPr>
          <p:nvPr/>
        </p:nvSpPr>
        <p:spPr bwMode="auto">
          <a:xfrm flipV="1">
            <a:off x="7893050" y="3568700"/>
            <a:ext cx="546100" cy="596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40" name="Rectangle 300"/>
          <p:cNvSpPr>
            <a:spLocks noChangeArrowheads="1"/>
          </p:cNvSpPr>
          <p:nvPr/>
        </p:nvSpPr>
        <p:spPr bwMode="auto">
          <a:xfrm>
            <a:off x="7588250" y="3930650"/>
            <a:ext cx="609600" cy="444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41" name="Rectangle 301"/>
          <p:cNvSpPr>
            <a:spLocks noChangeArrowheads="1"/>
          </p:cNvSpPr>
          <p:nvPr/>
        </p:nvSpPr>
        <p:spPr bwMode="auto">
          <a:xfrm>
            <a:off x="7620000" y="3962400"/>
            <a:ext cx="5461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42" name="Rectangle 302"/>
          <p:cNvSpPr>
            <a:spLocks noChangeArrowheads="1"/>
          </p:cNvSpPr>
          <p:nvPr/>
        </p:nvSpPr>
        <p:spPr bwMode="auto">
          <a:xfrm>
            <a:off x="7618413" y="39290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368943" name="Rectangle 303"/>
          <p:cNvSpPr>
            <a:spLocks noChangeArrowheads="1"/>
          </p:cNvSpPr>
          <p:nvPr/>
        </p:nvSpPr>
        <p:spPr bwMode="auto">
          <a:xfrm>
            <a:off x="7559675" y="40814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368944" name="Rectangle 304"/>
          <p:cNvSpPr>
            <a:spLocks noChangeArrowheads="1"/>
          </p:cNvSpPr>
          <p:nvPr/>
        </p:nvSpPr>
        <p:spPr bwMode="auto">
          <a:xfrm>
            <a:off x="7661275" y="4221163"/>
            <a:ext cx="50323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Doors</a:t>
            </a:r>
          </a:p>
        </p:txBody>
      </p:sp>
      <p:sp>
        <p:nvSpPr>
          <p:cNvPr id="368952" name="AutoShape 312"/>
          <p:cNvSpPr>
            <a:spLocks noChangeArrowheads="1"/>
          </p:cNvSpPr>
          <p:nvPr/>
        </p:nvSpPr>
        <p:spPr bwMode="auto">
          <a:xfrm>
            <a:off x="8172450" y="3384550"/>
            <a:ext cx="508000" cy="355600"/>
          </a:xfrm>
          <a:prstGeom prst="roundRect">
            <a:avLst>
              <a:gd name="adj" fmla="val 31662"/>
            </a:avLst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53" name="Rectangle 313"/>
          <p:cNvSpPr>
            <a:spLocks noChangeArrowheads="1"/>
          </p:cNvSpPr>
          <p:nvPr/>
        </p:nvSpPr>
        <p:spPr bwMode="auto">
          <a:xfrm>
            <a:off x="8242300" y="3454400"/>
            <a:ext cx="3683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54" name="Rectangle 314"/>
          <p:cNvSpPr>
            <a:spLocks noChangeArrowheads="1"/>
          </p:cNvSpPr>
          <p:nvPr/>
        </p:nvSpPr>
        <p:spPr bwMode="auto">
          <a:xfrm>
            <a:off x="8175625" y="3433763"/>
            <a:ext cx="52863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FINISH</a:t>
            </a:r>
          </a:p>
        </p:txBody>
      </p:sp>
      <p:grpSp>
        <p:nvGrpSpPr>
          <p:cNvPr id="368965" name="Group 325"/>
          <p:cNvGrpSpPr>
            <a:grpSpLocks/>
          </p:cNvGrpSpPr>
          <p:nvPr/>
        </p:nvGrpSpPr>
        <p:grpSpPr bwMode="auto">
          <a:xfrm>
            <a:off x="457200" y="1371600"/>
            <a:ext cx="3657600" cy="2057400"/>
            <a:chOff x="288" y="864"/>
            <a:chExt cx="2304" cy="1296"/>
          </a:xfrm>
        </p:grpSpPr>
        <p:sp>
          <p:nvSpPr>
            <p:cNvPr id="368961" name="Rectangle 321"/>
            <p:cNvSpPr>
              <a:spLocks noChangeArrowheads="1"/>
            </p:cNvSpPr>
            <p:nvPr/>
          </p:nvSpPr>
          <p:spPr bwMode="auto">
            <a:xfrm>
              <a:off x="288" y="864"/>
              <a:ext cx="2068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rgbClr val="FC0128"/>
                  </a:solidFill>
                </a:rPr>
                <a:t>The activity</a:t>
              </a:r>
            </a:p>
            <a:p>
              <a:pPr algn="ctr"/>
              <a:r>
                <a:rPr lang="en-US" altLang="en-US" b="1">
                  <a:solidFill>
                    <a:srgbClr val="FC0128"/>
                  </a:solidFill>
                </a:rPr>
                <a:t>„Buy Material“ must </a:t>
              </a:r>
            </a:p>
            <a:p>
              <a:pPr algn="ctr"/>
              <a:r>
                <a:rPr lang="en-US" altLang="en-US" b="1">
                  <a:solidFill>
                    <a:srgbClr val="FC0128"/>
                  </a:solidFill>
                </a:rPr>
                <a:t>Precede the activity</a:t>
              </a:r>
            </a:p>
            <a:p>
              <a:pPr algn="ctr"/>
              <a:r>
                <a:rPr lang="en-US" altLang="en-US" b="1">
                  <a:solidFill>
                    <a:srgbClr val="FC0128"/>
                  </a:solidFill>
                </a:rPr>
                <a:t>„Lay foundation“</a:t>
              </a:r>
            </a:p>
          </p:txBody>
        </p:sp>
        <p:sp>
          <p:nvSpPr>
            <p:cNvPr id="368962" name="Line 322"/>
            <p:cNvSpPr>
              <a:spLocks noChangeShapeType="1"/>
            </p:cNvSpPr>
            <p:nvPr/>
          </p:nvSpPr>
          <p:spPr bwMode="auto">
            <a:xfrm>
              <a:off x="1584" y="1584"/>
              <a:ext cx="535" cy="576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63" name="Line 323"/>
            <p:cNvSpPr>
              <a:spLocks noChangeShapeType="1"/>
            </p:cNvSpPr>
            <p:nvPr/>
          </p:nvSpPr>
          <p:spPr bwMode="auto">
            <a:xfrm>
              <a:off x="1776" y="1584"/>
              <a:ext cx="816" cy="48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8780" name="Rectangle 140"/>
          <p:cNvSpPr>
            <a:spLocks noChangeArrowheads="1"/>
          </p:cNvSpPr>
          <p:nvPr/>
        </p:nvSpPr>
        <p:spPr bwMode="auto">
          <a:xfrm>
            <a:off x="3935413" y="3306763"/>
            <a:ext cx="4143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Lay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4) Map tasks onto time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Estimate starting times and durations for each of the activities in the dependency graph</a:t>
            </a:r>
          </a:p>
          <a:p>
            <a:r>
              <a:rPr lang="en-US" altLang="en-US" b="1"/>
              <a:t>Compute the longest path through the graph: This is the estimated duration of your project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Building a House (Schedule, PERT Chart)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571500" y="374650"/>
            <a:ext cx="8153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825625" y="6092825"/>
            <a:ext cx="661988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Duration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330200" y="1314450"/>
            <a:ext cx="8255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1598613" y="5580063"/>
            <a:ext cx="7810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Start Time</a:t>
            </a: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1765300" y="6245225"/>
            <a:ext cx="8255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Slack  Time</a:t>
            </a:r>
          </a:p>
        </p:txBody>
      </p:sp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304800" y="1066800"/>
            <a:ext cx="4038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Each Activity has a start time and an estimated duration</a:t>
            </a:r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1708150" y="3606800"/>
            <a:ext cx="571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1727200" y="3606800"/>
            <a:ext cx="457200" cy="10541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1460500" y="3403600"/>
            <a:ext cx="533400" cy="419100"/>
          </a:xfrm>
          <a:prstGeom prst="roundRect">
            <a:avLst>
              <a:gd name="adj" fmla="val 27935"/>
            </a:avLst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42" name="AutoShape 14" descr="90%"/>
          <p:cNvSpPr>
            <a:spLocks noChangeArrowheads="1"/>
          </p:cNvSpPr>
          <p:nvPr/>
        </p:nvSpPr>
        <p:spPr bwMode="auto">
          <a:xfrm>
            <a:off x="1441450" y="3384550"/>
            <a:ext cx="520700" cy="406400"/>
          </a:xfrm>
          <a:prstGeom prst="roundRect">
            <a:avLst>
              <a:gd name="adj" fmla="val 27935"/>
            </a:avLst>
          </a:prstGeom>
          <a:pattFill prst="pct90">
            <a:fgClr>
              <a:srgbClr val="FFFFFF"/>
            </a:fgClr>
            <a:bgClr>
              <a:srgbClr val="DD0806"/>
            </a:bgClr>
          </a:pattFill>
          <a:ln w="12700">
            <a:solidFill>
              <a:srgbClr val="DD080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43" name="Rectangle 15" descr="90%"/>
          <p:cNvSpPr>
            <a:spLocks noChangeArrowheads="1"/>
          </p:cNvSpPr>
          <p:nvPr/>
        </p:nvSpPr>
        <p:spPr bwMode="auto">
          <a:xfrm>
            <a:off x="1511300" y="3454400"/>
            <a:ext cx="381000" cy="266700"/>
          </a:xfrm>
          <a:prstGeom prst="rect">
            <a:avLst/>
          </a:prstGeom>
          <a:pattFill prst="pct90">
            <a:fgClr>
              <a:srgbClr val="FFFFFF"/>
            </a:fgClr>
            <a:bgClr>
              <a:srgbClr val="DD0806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44" name="Rectangle 16"/>
          <p:cNvSpPr>
            <a:spLocks noChangeArrowheads="1"/>
          </p:cNvSpPr>
          <p:nvPr/>
        </p:nvSpPr>
        <p:spPr bwMode="auto">
          <a:xfrm>
            <a:off x="1433513" y="3433763"/>
            <a:ext cx="5492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START</a:t>
            </a:r>
          </a:p>
        </p:txBody>
      </p:sp>
      <p:sp>
        <p:nvSpPr>
          <p:cNvPr id="432145" name="Rectangle 17"/>
          <p:cNvSpPr>
            <a:spLocks noChangeArrowheads="1"/>
          </p:cNvSpPr>
          <p:nvPr/>
        </p:nvSpPr>
        <p:spPr bwMode="auto">
          <a:xfrm>
            <a:off x="1079500" y="3225800"/>
            <a:ext cx="4953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46" name="Rectangle 18"/>
          <p:cNvSpPr>
            <a:spLocks noChangeArrowheads="1"/>
          </p:cNvSpPr>
          <p:nvPr/>
        </p:nvSpPr>
        <p:spPr bwMode="auto">
          <a:xfrm>
            <a:off x="841375" y="32051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 u="sng">
                <a:solidFill>
                  <a:srgbClr val="000000"/>
                </a:solidFill>
                <a:latin typeface="Geneva" charset="0"/>
              </a:rPr>
              <a:t>8/27/94</a:t>
            </a:r>
          </a:p>
        </p:txBody>
      </p:sp>
      <p:sp>
        <p:nvSpPr>
          <p:cNvPr id="432147" name="Rectangle 19"/>
          <p:cNvSpPr>
            <a:spLocks noChangeArrowheads="1"/>
          </p:cNvSpPr>
          <p:nvPr/>
        </p:nvSpPr>
        <p:spPr bwMode="auto">
          <a:xfrm>
            <a:off x="1397000" y="39878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48" name="Rectangle 20"/>
          <p:cNvSpPr>
            <a:spLocks noChangeArrowheads="1"/>
          </p:cNvSpPr>
          <p:nvPr/>
        </p:nvSpPr>
        <p:spPr bwMode="auto">
          <a:xfrm>
            <a:off x="1311275" y="39417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149" name="Rectangle 21"/>
          <p:cNvSpPr>
            <a:spLocks noChangeArrowheads="1"/>
          </p:cNvSpPr>
          <p:nvPr/>
        </p:nvSpPr>
        <p:spPr bwMode="auto">
          <a:xfrm>
            <a:off x="1397000" y="38481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50" name="Rectangle 22"/>
          <p:cNvSpPr>
            <a:spLocks noChangeArrowheads="1"/>
          </p:cNvSpPr>
          <p:nvPr/>
        </p:nvSpPr>
        <p:spPr bwMode="auto">
          <a:xfrm>
            <a:off x="1304925" y="38020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 flipV="1">
            <a:off x="2197100" y="3581400"/>
            <a:ext cx="685800" cy="11049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52" name="Rectangle 24"/>
          <p:cNvSpPr>
            <a:spLocks noChangeArrowheads="1"/>
          </p:cNvSpPr>
          <p:nvPr/>
        </p:nvSpPr>
        <p:spPr bwMode="auto">
          <a:xfrm>
            <a:off x="1841500" y="4508500"/>
            <a:ext cx="711200" cy="3429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53" name="Rectangle 25"/>
          <p:cNvSpPr>
            <a:spLocks noChangeArrowheads="1"/>
          </p:cNvSpPr>
          <p:nvPr/>
        </p:nvSpPr>
        <p:spPr bwMode="auto">
          <a:xfrm>
            <a:off x="1822450" y="4489450"/>
            <a:ext cx="6985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54" name="Rectangle 26"/>
          <p:cNvSpPr>
            <a:spLocks noChangeArrowheads="1"/>
          </p:cNvSpPr>
          <p:nvPr/>
        </p:nvSpPr>
        <p:spPr bwMode="auto">
          <a:xfrm>
            <a:off x="1854200" y="4521200"/>
            <a:ext cx="6350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55" name="Rectangle 27"/>
          <p:cNvSpPr>
            <a:spLocks noChangeArrowheads="1"/>
          </p:cNvSpPr>
          <p:nvPr/>
        </p:nvSpPr>
        <p:spPr bwMode="auto">
          <a:xfrm>
            <a:off x="1865313" y="4487863"/>
            <a:ext cx="6635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Request </a:t>
            </a:r>
          </a:p>
        </p:txBody>
      </p:sp>
      <p:sp>
        <p:nvSpPr>
          <p:cNvPr id="432156" name="Rectangle 28"/>
          <p:cNvSpPr>
            <a:spLocks noChangeArrowheads="1"/>
          </p:cNvSpPr>
          <p:nvPr/>
        </p:nvSpPr>
        <p:spPr bwMode="auto">
          <a:xfrm>
            <a:off x="1878013" y="4627563"/>
            <a:ext cx="5953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Permits</a:t>
            </a:r>
          </a:p>
        </p:txBody>
      </p:sp>
      <p:sp>
        <p:nvSpPr>
          <p:cNvPr id="432157" name="Rectangle 29"/>
          <p:cNvSpPr>
            <a:spLocks noChangeArrowheads="1"/>
          </p:cNvSpPr>
          <p:nvPr/>
        </p:nvSpPr>
        <p:spPr bwMode="auto">
          <a:xfrm>
            <a:off x="1562100" y="4318000"/>
            <a:ext cx="4953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58" name="Rectangle 30"/>
          <p:cNvSpPr>
            <a:spLocks noChangeArrowheads="1"/>
          </p:cNvSpPr>
          <p:nvPr/>
        </p:nvSpPr>
        <p:spPr bwMode="auto">
          <a:xfrm>
            <a:off x="1473200" y="42846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8/27/94</a:t>
            </a:r>
          </a:p>
        </p:txBody>
      </p:sp>
      <p:sp>
        <p:nvSpPr>
          <p:cNvPr id="432159" name="Rectangle 31"/>
          <p:cNvSpPr>
            <a:spLocks noChangeArrowheads="1"/>
          </p:cNvSpPr>
          <p:nvPr/>
        </p:nvSpPr>
        <p:spPr bwMode="auto">
          <a:xfrm>
            <a:off x="1752600" y="5016500"/>
            <a:ext cx="1397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60" name="Rectangle 32"/>
          <p:cNvSpPr>
            <a:spLocks noChangeArrowheads="1"/>
          </p:cNvSpPr>
          <p:nvPr/>
        </p:nvSpPr>
        <p:spPr bwMode="auto">
          <a:xfrm>
            <a:off x="1662113" y="49831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15</a:t>
            </a:r>
          </a:p>
        </p:txBody>
      </p:sp>
      <p:sp>
        <p:nvSpPr>
          <p:cNvPr id="432161" name="Rectangle 33"/>
          <p:cNvSpPr>
            <a:spLocks noChangeArrowheads="1"/>
          </p:cNvSpPr>
          <p:nvPr/>
        </p:nvSpPr>
        <p:spPr bwMode="auto">
          <a:xfrm>
            <a:off x="1790700" y="48768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62" name="Rectangle 34"/>
          <p:cNvSpPr>
            <a:spLocks noChangeArrowheads="1"/>
          </p:cNvSpPr>
          <p:nvPr/>
        </p:nvSpPr>
        <p:spPr bwMode="auto">
          <a:xfrm>
            <a:off x="1693863" y="48434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163" name="Line 35"/>
          <p:cNvSpPr>
            <a:spLocks noChangeShapeType="1"/>
          </p:cNvSpPr>
          <p:nvPr/>
        </p:nvSpPr>
        <p:spPr bwMode="auto">
          <a:xfrm flipV="1">
            <a:off x="2292350" y="3587750"/>
            <a:ext cx="57150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64" name="Rectangle 36"/>
          <p:cNvSpPr>
            <a:spLocks noChangeArrowheads="1"/>
          </p:cNvSpPr>
          <p:nvPr/>
        </p:nvSpPr>
        <p:spPr bwMode="auto">
          <a:xfrm>
            <a:off x="2051050" y="3397250"/>
            <a:ext cx="4699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65" name="Rectangle 37"/>
          <p:cNvSpPr>
            <a:spLocks noChangeArrowheads="1"/>
          </p:cNvSpPr>
          <p:nvPr/>
        </p:nvSpPr>
        <p:spPr bwMode="auto">
          <a:xfrm>
            <a:off x="2082800" y="3429000"/>
            <a:ext cx="4064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66" name="Rectangle 38"/>
          <p:cNvSpPr>
            <a:spLocks noChangeArrowheads="1"/>
          </p:cNvSpPr>
          <p:nvPr/>
        </p:nvSpPr>
        <p:spPr bwMode="auto">
          <a:xfrm>
            <a:off x="2005013" y="3408363"/>
            <a:ext cx="5572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Survey</a:t>
            </a:r>
          </a:p>
        </p:txBody>
      </p:sp>
      <p:sp>
        <p:nvSpPr>
          <p:cNvPr id="432167" name="Rectangle 39"/>
          <p:cNvSpPr>
            <a:spLocks noChangeArrowheads="1"/>
          </p:cNvSpPr>
          <p:nvPr/>
        </p:nvSpPr>
        <p:spPr bwMode="auto">
          <a:xfrm>
            <a:off x="2136775" y="3548063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ing</a:t>
            </a:r>
          </a:p>
          <a:p>
            <a:endParaRPr lang="en-US" altLang="en-US" sz="900">
              <a:solidFill>
                <a:srgbClr val="000000"/>
              </a:solidFill>
              <a:latin typeface="Geneva" charset="0"/>
            </a:endParaRPr>
          </a:p>
        </p:txBody>
      </p:sp>
      <p:sp>
        <p:nvSpPr>
          <p:cNvPr id="432168" name="Rectangle 40"/>
          <p:cNvSpPr>
            <a:spLocks noChangeArrowheads="1"/>
          </p:cNvSpPr>
          <p:nvPr/>
        </p:nvSpPr>
        <p:spPr bwMode="auto">
          <a:xfrm>
            <a:off x="1663700" y="3238500"/>
            <a:ext cx="5080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69" name="Rectangle 41"/>
          <p:cNvSpPr>
            <a:spLocks noChangeArrowheads="1"/>
          </p:cNvSpPr>
          <p:nvPr/>
        </p:nvSpPr>
        <p:spPr bwMode="auto">
          <a:xfrm>
            <a:off x="1568450" y="32051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8/27/94</a:t>
            </a:r>
          </a:p>
        </p:txBody>
      </p:sp>
      <p:sp>
        <p:nvSpPr>
          <p:cNvPr id="432170" name="Rectangle 42"/>
          <p:cNvSpPr>
            <a:spLocks noChangeArrowheads="1"/>
          </p:cNvSpPr>
          <p:nvPr/>
        </p:nvSpPr>
        <p:spPr bwMode="auto">
          <a:xfrm>
            <a:off x="2019300" y="40005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71" name="Rectangle 43"/>
          <p:cNvSpPr>
            <a:spLocks noChangeArrowheads="1"/>
          </p:cNvSpPr>
          <p:nvPr/>
        </p:nvSpPr>
        <p:spPr bwMode="auto">
          <a:xfrm>
            <a:off x="1922463" y="39544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3</a:t>
            </a:r>
          </a:p>
        </p:txBody>
      </p:sp>
      <p:sp>
        <p:nvSpPr>
          <p:cNvPr id="432172" name="Rectangle 44"/>
          <p:cNvSpPr>
            <a:spLocks noChangeArrowheads="1"/>
          </p:cNvSpPr>
          <p:nvPr/>
        </p:nvSpPr>
        <p:spPr bwMode="auto">
          <a:xfrm>
            <a:off x="1981200" y="3848100"/>
            <a:ext cx="1397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73" name="Rectangle 45"/>
          <p:cNvSpPr>
            <a:spLocks noChangeArrowheads="1"/>
          </p:cNvSpPr>
          <p:nvPr/>
        </p:nvSpPr>
        <p:spPr bwMode="auto">
          <a:xfrm>
            <a:off x="1892300" y="38147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174" name="Line 46"/>
          <p:cNvSpPr>
            <a:spLocks noChangeShapeType="1"/>
          </p:cNvSpPr>
          <p:nvPr/>
        </p:nvSpPr>
        <p:spPr bwMode="auto">
          <a:xfrm flipV="1">
            <a:off x="2882900" y="3581400"/>
            <a:ext cx="609600" cy="127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75" name="Rectangle 47"/>
          <p:cNvSpPr>
            <a:spLocks noChangeArrowheads="1"/>
          </p:cNvSpPr>
          <p:nvPr/>
        </p:nvSpPr>
        <p:spPr bwMode="auto">
          <a:xfrm>
            <a:off x="2654300" y="3390900"/>
            <a:ext cx="469900" cy="4191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76" name="Rectangle 48"/>
          <p:cNvSpPr>
            <a:spLocks noChangeArrowheads="1"/>
          </p:cNvSpPr>
          <p:nvPr/>
        </p:nvSpPr>
        <p:spPr bwMode="auto">
          <a:xfrm>
            <a:off x="2635250" y="3384550"/>
            <a:ext cx="4572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77" name="Rectangle 49"/>
          <p:cNvSpPr>
            <a:spLocks noChangeArrowheads="1"/>
          </p:cNvSpPr>
          <p:nvPr/>
        </p:nvSpPr>
        <p:spPr bwMode="auto">
          <a:xfrm>
            <a:off x="2667000" y="3403600"/>
            <a:ext cx="3937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78" name="Rectangle 50"/>
          <p:cNvSpPr>
            <a:spLocks noChangeArrowheads="1"/>
          </p:cNvSpPr>
          <p:nvPr/>
        </p:nvSpPr>
        <p:spPr bwMode="auto">
          <a:xfrm>
            <a:off x="2589213" y="3382963"/>
            <a:ext cx="5603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Excava</a:t>
            </a:r>
          </a:p>
        </p:txBody>
      </p:sp>
      <p:sp>
        <p:nvSpPr>
          <p:cNvPr id="432179" name="Rectangle 51"/>
          <p:cNvSpPr>
            <a:spLocks noChangeArrowheads="1"/>
          </p:cNvSpPr>
          <p:nvPr/>
        </p:nvSpPr>
        <p:spPr bwMode="auto">
          <a:xfrm>
            <a:off x="2682875" y="3522663"/>
            <a:ext cx="3952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tion</a:t>
            </a:r>
          </a:p>
        </p:txBody>
      </p:sp>
      <p:sp>
        <p:nvSpPr>
          <p:cNvPr id="432180" name="Rectangle 52"/>
          <p:cNvSpPr>
            <a:spLocks noChangeArrowheads="1"/>
          </p:cNvSpPr>
          <p:nvPr/>
        </p:nvSpPr>
        <p:spPr bwMode="auto">
          <a:xfrm>
            <a:off x="2247900" y="3213100"/>
            <a:ext cx="4953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81" name="Rectangle 53"/>
          <p:cNvSpPr>
            <a:spLocks noChangeArrowheads="1"/>
          </p:cNvSpPr>
          <p:nvPr/>
        </p:nvSpPr>
        <p:spPr bwMode="auto">
          <a:xfrm>
            <a:off x="2151063" y="31797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9/17/94</a:t>
            </a:r>
          </a:p>
        </p:txBody>
      </p:sp>
      <p:sp>
        <p:nvSpPr>
          <p:cNvPr id="432182" name="Rectangle 54"/>
          <p:cNvSpPr>
            <a:spLocks noChangeArrowheads="1"/>
          </p:cNvSpPr>
          <p:nvPr/>
        </p:nvSpPr>
        <p:spPr bwMode="auto">
          <a:xfrm>
            <a:off x="2552700" y="3975100"/>
            <a:ext cx="1524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83" name="Rectangle 55"/>
          <p:cNvSpPr>
            <a:spLocks noChangeArrowheads="1"/>
          </p:cNvSpPr>
          <p:nvPr/>
        </p:nvSpPr>
        <p:spPr bwMode="auto">
          <a:xfrm>
            <a:off x="2466975" y="39290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10</a:t>
            </a:r>
          </a:p>
        </p:txBody>
      </p:sp>
      <p:sp>
        <p:nvSpPr>
          <p:cNvPr id="432184" name="Rectangle 56"/>
          <p:cNvSpPr>
            <a:spLocks noChangeArrowheads="1"/>
          </p:cNvSpPr>
          <p:nvPr/>
        </p:nvSpPr>
        <p:spPr bwMode="auto">
          <a:xfrm>
            <a:off x="2590800" y="38354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85" name="Rectangle 57"/>
          <p:cNvSpPr>
            <a:spLocks noChangeArrowheads="1"/>
          </p:cNvSpPr>
          <p:nvPr/>
        </p:nvSpPr>
        <p:spPr bwMode="auto">
          <a:xfrm>
            <a:off x="2498725" y="37893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186" name="Rectangle 58"/>
          <p:cNvSpPr>
            <a:spLocks noChangeArrowheads="1"/>
          </p:cNvSpPr>
          <p:nvPr/>
        </p:nvSpPr>
        <p:spPr bwMode="auto">
          <a:xfrm>
            <a:off x="2717800" y="5829300"/>
            <a:ext cx="889000" cy="3175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87" name="Rectangle 59"/>
          <p:cNvSpPr>
            <a:spLocks noChangeArrowheads="1"/>
          </p:cNvSpPr>
          <p:nvPr/>
        </p:nvSpPr>
        <p:spPr bwMode="auto">
          <a:xfrm>
            <a:off x="2698750" y="5810250"/>
            <a:ext cx="8763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88" name="Rectangle 60"/>
          <p:cNvSpPr>
            <a:spLocks noChangeArrowheads="1"/>
          </p:cNvSpPr>
          <p:nvPr/>
        </p:nvSpPr>
        <p:spPr bwMode="auto">
          <a:xfrm>
            <a:off x="2730500" y="5842000"/>
            <a:ext cx="812800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89" name="Rectangle 61"/>
          <p:cNvSpPr>
            <a:spLocks noChangeArrowheads="1"/>
          </p:cNvSpPr>
          <p:nvPr/>
        </p:nvSpPr>
        <p:spPr bwMode="auto">
          <a:xfrm>
            <a:off x="2873375" y="5808663"/>
            <a:ext cx="5826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Legend</a:t>
            </a:r>
          </a:p>
        </p:txBody>
      </p:sp>
      <p:sp>
        <p:nvSpPr>
          <p:cNvPr id="432190" name="Rectangle 62"/>
          <p:cNvSpPr>
            <a:spLocks noChangeArrowheads="1"/>
          </p:cNvSpPr>
          <p:nvPr/>
        </p:nvSpPr>
        <p:spPr bwMode="auto">
          <a:xfrm>
            <a:off x="2438400" y="56515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91" name="Rectangle 63"/>
          <p:cNvSpPr>
            <a:spLocks noChangeArrowheads="1"/>
          </p:cNvSpPr>
          <p:nvPr/>
        </p:nvSpPr>
        <p:spPr bwMode="auto">
          <a:xfrm>
            <a:off x="2346325" y="56054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 u="sng">
                <a:solidFill>
                  <a:srgbClr val="000000"/>
                </a:solidFill>
                <a:latin typeface="Geneva" charset="0"/>
              </a:rPr>
              <a:t>8/29/94</a:t>
            </a:r>
          </a:p>
        </p:txBody>
      </p:sp>
      <p:sp>
        <p:nvSpPr>
          <p:cNvPr id="432192" name="Rectangle 64"/>
          <p:cNvSpPr>
            <a:spLocks noChangeArrowheads="1"/>
          </p:cNvSpPr>
          <p:nvPr/>
        </p:nvSpPr>
        <p:spPr bwMode="auto">
          <a:xfrm>
            <a:off x="2654300" y="63246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93" name="Rectangle 65"/>
          <p:cNvSpPr>
            <a:spLocks noChangeArrowheads="1"/>
          </p:cNvSpPr>
          <p:nvPr/>
        </p:nvSpPr>
        <p:spPr bwMode="auto">
          <a:xfrm>
            <a:off x="2654300" y="6172200"/>
            <a:ext cx="635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94" name="Rectangle 66"/>
          <p:cNvSpPr>
            <a:spLocks noChangeArrowheads="1"/>
          </p:cNvSpPr>
          <p:nvPr/>
        </p:nvSpPr>
        <p:spPr bwMode="auto">
          <a:xfrm>
            <a:off x="2557463" y="61388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195" name="Line 67"/>
          <p:cNvSpPr>
            <a:spLocks noChangeShapeType="1"/>
          </p:cNvSpPr>
          <p:nvPr/>
        </p:nvSpPr>
        <p:spPr bwMode="auto">
          <a:xfrm>
            <a:off x="3505200" y="3581400"/>
            <a:ext cx="622300" cy="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96" name="Rectangle 68"/>
          <p:cNvSpPr>
            <a:spLocks noChangeArrowheads="1"/>
          </p:cNvSpPr>
          <p:nvPr/>
        </p:nvSpPr>
        <p:spPr bwMode="auto">
          <a:xfrm>
            <a:off x="3213100" y="3403600"/>
            <a:ext cx="596900" cy="3556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97" name="Rectangle 69"/>
          <p:cNvSpPr>
            <a:spLocks noChangeArrowheads="1"/>
          </p:cNvSpPr>
          <p:nvPr/>
        </p:nvSpPr>
        <p:spPr bwMode="auto">
          <a:xfrm>
            <a:off x="3206750" y="3384550"/>
            <a:ext cx="5715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98" name="Rectangle 70"/>
          <p:cNvSpPr>
            <a:spLocks noChangeArrowheads="1"/>
          </p:cNvSpPr>
          <p:nvPr/>
        </p:nvSpPr>
        <p:spPr bwMode="auto">
          <a:xfrm>
            <a:off x="3225800" y="34163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199" name="Rectangle 71"/>
          <p:cNvSpPr>
            <a:spLocks noChangeArrowheads="1"/>
          </p:cNvSpPr>
          <p:nvPr/>
        </p:nvSpPr>
        <p:spPr bwMode="auto">
          <a:xfrm>
            <a:off x="3287713" y="3395663"/>
            <a:ext cx="42386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Buy </a:t>
            </a:r>
          </a:p>
        </p:txBody>
      </p:sp>
      <p:sp>
        <p:nvSpPr>
          <p:cNvPr id="432200" name="Rectangle 72"/>
          <p:cNvSpPr>
            <a:spLocks noChangeArrowheads="1"/>
          </p:cNvSpPr>
          <p:nvPr/>
        </p:nvSpPr>
        <p:spPr bwMode="auto">
          <a:xfrm>
            <a:off x="3171825" y="3535363"/>
            <a:ext cx="6127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Material</a:t>
            </a:r>
          </a:p>
        </p:txBody>
      </p:sp>
      <p:sp>
        <p:nvSpPr>
          <p:cNvPr id="432201" name="Rectangle 73"/>
          <p:cNvSpPr>
            <a:spLocks noChangeArrowheads="1"/>
          </p:cNvSpPr>
          <p:nvPr/>
        </p:nvSpPr>
        <p:spPr bwMode="auto">
          <a:xfrm>
            <a:off x="2870200" y="3225800"/>
            <a:ext cx="5080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02" name="Rectangle 74"/>
          <p:cNvSpPr>
            <a:spLocks noChangeArrowheads="1"/>
          </p:cNvSpPr>
          <p:nvPr/>
        </p:nvSpPr>
        <p:spPr bwMode="auto">
          <a:xfrm>
            <a:off x="2779713" y="31924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10/1/94</a:t>
            </a:r>
          </a:p>
        </p:txBody>
      </p:sp>
      <p:sp>
        <p:nvSpPr>
          <p:cNvPr id="432203" name="Rectangle 75"/>
          <p:cNvSpPr>
            <a:spLocks noChangeArrowheads="1"/>
          </p:cNvSpPr>
          <p:nvPr/>
        </p:nvSpPr>
        <p:spPr bwMode="auto">
          <a:xfrm>
            <a:off x="3124200" y="3924300"/>
            <a:ext cx="1397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04" name="Rectangle 76"/>
          <p:cNvSpPr>
            <a:spLocks noChangeArrowheads="1"/>
          </p:cNvSpPr>
          <p:nvPr/>
        </p:nvSpPr>
        <p:spPr bwMode="auto">
          <a:xfrm>
            <a:off x="3032125" y="38909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10</a:t>
            </a:r>
          </a:p>
        </p:txBody>
      </p:sp>
      <p:sp>
        <p:nvSpPr>
          <p:cNvPr id="432205" name="Rectangle 77"/>
          <p:cNvSpPr>
            <a:spLocks noChangeArrowheads="1"/>
          </p:cNvSpPr>
          <p:nvPr/>
        </p:nvSpPr>
        <p:spPr bwMode="auto">
          <a:xfrm>
            <a:off x="3162300" y="37846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06" name="Rectangle 78"/>
          <p:cNvSpPr>
            <a:spLocks noChangeArrowheads="1"/>
          </p:cNvSpPr>
          <p:nvPr/>
        </p:nvSpPr>
        <p:spPr bwMode="auto">
          <a:xfrm>
            <a:off x="3076575" y="37385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207" name="Line 79"/>
          <p:cNvSpPr>
            <a:spLocks noChangeShapeType="1"/>
          </p:cNvSpPr>
          <p:nvPr/>
        </p:nvSpPr>
        <p:spPr bwMode="auto">
          <a:xfrm>
            <a:off x="4140200" y="3581400"/>
            <a:ext cx="673100" cy="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08" name="Rectangle 80"/>
          <p:cNvSpPr>
            <a:spLocks noChangeArrowheads="1"/>
          </p:cNvSpPr>
          <p:nvPr/>
        </p:nvSpPr>
        <p:spPr bwMode="auto">
          <a:xfrm>
            <a:off x="3937000" y="3327400"/>
            <a:ext cx="431800" cy="5207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09" name="Rectangle 81"/>
          <p:cNvSpPr>
            <a:spLocks noChangeArrowheads="1"/>
          </p:cNvSpPr>
          <p:nvPr/>
        </p:nvSpPr>
        <p:spPr bwMode="auto">
          <a:xfrm>
            <a:off x="3917950" y="3308350"/>
            <a:ext cx="4318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10" name="Rectangle 82"/>
          <p:cNvSpPr>
            <a:spLocks noChangeArrowheads="1"/>
          </p:cNvSpPr>
          <p:nvPr/>
        </p:nvSpPr>
        <p:spPr bwMode="auto">
          <a:xfrm>
            <a:off x="3949700" y="3340100"/>
            <a:ext cx="3683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11" name="Rectangle 83"/>
          <p:cNvSpPr>
            <a:spLocks noChangeArrowheads="1"/>
          </p:cNvSpPr>
          <p:nvPr/>
        </p:nvSpPr>
        <p:spPr bwMode="auto">
          <a:xfrm>
            <a:off x="3935413" y="3306763"/>
            <a:ext cx="4143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Lay </a:t>
            </a:r>
          </a:p>
        </p:txBody>
      </p:sp>
      <p:sp>
        <p:nvSpPr>
          <p:cNvPr id="432212" name="Rectangle 84"/>
          <p:cNvSpPr>
            <a:spLocks noChangeArrowheads="1"/>
          </p:cNvSpPr>
          <p:nvPr/>
        </p:nvSpPr>
        <p:spPr bwMode="auto">
          <a:xfrm>
            <a:off x="3871913" y="3459163"/>
            <a:ext cx="5794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Founda</a:t>
            </a:r>
          </a:p>
        </p:txBody>
      </p:sp>
      <p:sp>
        <p:nvSpPr>
          <p:cNvPr id="432213" name="Rectangle 85"/>
          <p:cNvSpPr>
            <a:spLocks noChangeArrowheads="1"/>
          </p:cNvSpPr>
          <p:nvPr/>
        </p:nvSpPr>
        <p:spPr bwMode="auto">
          <a:xfrm>
            <a:off x="3941763" y="3598863"/>
            <a:ext cx="395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tion</a:t>
            </a:r>
          </a:p>
          <a:p>
            <a:endParaRPr lang="en-US" altLang="en-US" sz="900">
              <a:solidFill>
                <a:srgbClr val="DD0806"/>
              </a:solidFill>
              <a:latin typeface="Geneva" charset="0"/>
            </a:endParaRPr>
          </a:p>
        </p:txBody>
      </p:sp>
      <p:sp>
        <p:nvSpPr>
          <p:cNvPr id="432214" name="Rectangle 86"/>
          <p:cNvSpPr>
            <a:spLocks noChangeArrowheads="1"/>
          </p:cNvSpPr>
          <p:nvPr/>
        </p:nvSpPr>
        <p:spPr bwMode="auto">
          <a:xfrm>
            <a:off x="4044950" y="3738563"/>
            <a:ext cx="1809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en-US" sz="900">
              <a:solidFill>
                <a:srgbClr val="DD0806"/>
              </a:solidFill>
              <a:latin typeface="Geneva" charset="0"/>
            </a:endParaRPr>
          </a:p>
          <a:p>
            <a:endParaRPr lang="en-US" altLang="en-US" sz="900">
              <a:solidFill>
                <a:srgbClr val="DD0806"/>
              </a:solidFill>
              <a:latin typeface="Geneva" charset="0"/>
            </a:endParaRPr>
          </a:p>
        </p:txBody>
      </p:sp>
      <p:sp>
        <p:nvSpPr>
          <p:cNvPr id="432215" name="Rectangle 87"/>
          <p:cNvSpPr>
            <a:spLocks noChangeArrowheads="1"/>
          </p:cNvSpPr>
          <p:nvPr/>
        </p:nvSpPr>
        <p:spPr bwMode="auto">
          <a:xfrm>
            <a:off x="3429000" y="3149600"/>
            <a:ext cx="584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16" name="Rectangle 88"/>
          <p:cNvSpPr>
            <a:spLocks noChangeArrowheads="1"/>
          </p:cNvSpPr>
          <p:nvPr/>
        </p:nvSpPr>
        <p:spPr bwMode="auto">
          <a:xfrm>
            <a:off x="3333750" y="3103563"/>
            <a:ext cx="7620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10/15/94</a:t>
            </a:r>
          </a:p>
        </p:txBody>
      </p:sp>
      <p:sp>
        <p:nvSpPr>
          <p:cNvPr id="432217" name="Rectangle 89"/>
          <p:cNvSpPr>
            <a:spLocks noChangeArrowheads="1"/>
          </p:cNvSpPr>
          <p:nvPr/>
        </p:nvSpPr>
        <p:spPr bwMode="auto">
          <a:xfrm>
            <a:off x="3848100" y="40259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18" name="Rectangle 90"/>
          <p:cNvSpPr>
            <a:spLocks noChangeArrowheads="1"/>
          </p:cNvSpPr>
          <p:nvPr/>
        </p:nvSpPr>
        <p:spPr bwMode="auto">
          <a:xfrm>
            <a:off x="3759200" y="39798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15</a:t>
            </a:r>
          </a:p>
        </p:txBody>
      </p:sp>
      <p:sp>
        <p:nvSpPr>
          <p:cNvPr id="432219" name="Rectangle 91"/>
          <p:cNvSpPr>
            <a:spLocks noChangeArrowheads="1"/>
          </p:cNvSpPr>
          <p:nvPr/>
        </p:nvSpPr>
        <p:spPr bwMode="auto">
          <a:xfrm>
            <a:off x="3886200" y="3873500"/>
            <a:ext cx="635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20" name="Rectangle 92"/>
          <p:cNvSpPr>
            <a:spLocks noChangeArrowheads="1"/>
          </p:cNvSpPr>
          <p:nvPr/>
        </p:nvSpPr>
        <p:spPr bwMode="auto">
          <a:xfrm>
            <a:off x="3789363" y="38401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221" name="Line 93"/>
          <p:cNvSpPr>
            <a:spLocks noChangeShapeType="1"/>
          </p:cNvSpPr>
          <p:nvPr/>
        </p:nvSpPr>
        <p:spPr bwMode="auto">
          <a:xfrm>
            <a:off x="4826000" y="3575050"/>
            <a:ext cx="63500" cy="2222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V="1">
            <a:off x="4838700" y="1422400"/>
            <a:ext cx="228600" cy="21590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23" name="Rectangle 95"/>
          <p:cNvSpPr>
            <a:spLocks noChangeArrowheads="1"/>
          </p:cNvSpPr>
          <p:nvPr/>
        </p:nvSpPr>
        <p:spPr bwMode="auto">
          <a:xfrm>
            <a:off x="4559300" y="3352800"/>
            <a:ext cx="533400" cy="4826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24" name="Rectangle 96"/>
          <p:cNvSpPr>
            <a:spLocks noChangeArrowheads="1"/>
          </p:cNvSpPr>
          <p:nvPr/>
        </p:nvSpPr>
        <p:spPr bwMode="auto">
          <a:xfrm>
            <a:off x="4540250" y="3333750"/>
            <a:ext cx="520700" cy="4699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25" name="Rectangle 97"/>
          <p:cNvSpPr>
            <a:spLocks noChangeArrowheads="1"/>
          </p:cNvSpPr>
          <p:nvPr/>
        </p:nvSpPr>
        <p:spPr bwMode="auto">
          <a:xfrm>
            <a:off x="4572000" y="3365500"/>
            <a:ext cx="4699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26" name="Rectangle 98"/>
          <p:cNvSpPr>
            <a:spLocks noChangeArrowheads="1"/>
          </p:cNvSpPr>
          <p:nvPr/>
        </p:nvSpPr>
        <p:spPr bwMode="auto">
          <a:xfrm>
            <a:off x="4570413" y="3332163"/>
            <a:ext cx="4810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Build </a:t>
            </a:r>
          </a:p>
        </p:txBody>
      </p:sp>
      <p:sp>
        <p:nvSpPr>
          <p:cNvPr id="432227" name="Rectangle 99"/>
          <p:cNvSpPr>
            <a:spLocks noChangeArrowheads="1"/>
          </p:cNvSpPr>
          <p:nvPr/>
        </p:nvSpPr>
        <p:spPr bwMode="auto">
          <a:xfrm>
            <a:off x="4502150" y="3471863"/>
            <a:ext cx="6397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Outside </a:t>
            </a:r>
          </a:p>
        </p:txBody>
      </p:sp>
      <p:sp>
        <p:nvSpPr>
          <p:cNvPr id="432228" name="Rectangle 100"/>
          <p:cNvSpPr>
            <a:spLocks noChangeArrowheads="1"/>
          </p:cNvSpPr>
          <p:nvPr/>
        </p:nvSpPr>
        <p:spPr bwMode="auto">
          <a:xfrm>
            <a:off x="4606925" y="3624263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Wall</a:t>
            </a:r>
          </a:p>
        </p:txBody>
      </p:sp>
      <p:sp>
        <p:nvSpPr>
          <p:cNvPr id="432229" name="Rectangle 101"/>
          <p:cNvSpPr>
            <a:spLocks noChangeArrowheads="1"/>
          </p:cNvSpPr>
          <p:nvPr/>
        </p:nvSpPr>
        <p:spPr bwMode="auto">
          <a:xfrm>
            <a:off x="4178300" y="3162300"/>
            <a:ext cx="5080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30" name="Rectangle 102"/>
          <p:cNvSpPr>
            <a:spLocks noChangeArrowheads="1"/>
          </p:cNvSpPr>
          <p:nvPr/>
        </p:nvSpPr>
        <p:spPr bwMode="auto">
          <a:xfrm>
            <a:off x="4086225" y="31289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11/5/94</a:t>
            </a:r>
          </a:p>
        </p:txBody>
      </p:sp>
      <p:sp>
        <p:nvSpPr>
          <p:cNvPr id="432231" name="Rectangle 103"/>
          <p:cNvSpPr>
            <a:spLocks noChangeArrowheads="1"/>
          </p:cNvSpPr>
          <p:nvPr/>
        </p:nvSpPr>
        <p:spPr bwMode="auto">
          <a:xfrm>
            <a:off x="4457700" y="40005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32" name="Rectangle 104"/>
          <p:cNvSpPr>
            <a:spLocks noChangeArrowheads="1"/>
          </p:cNvSpPr>
          <p:nvPr/>
        </p:nvSpPr>
        <p:spPr bwMode="auto">
          <a:xfrm>
            <a:off x="4365625" y="39544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20</a:t>
            </a:r>
          </a:p>
        </p:txBody>
      </p:sp>
      <p:sp>
        <p:nvSpPr>
          <p:cNvPr id="432233" name="Rectangle 105"/>
          <p:cNvSpPr>
            <a:spLocks noChangeArrowheads="1"/>
          </p:cNvSpPr>
          <p:nvPr/>
        </p:nvSpPr>
        <p:spPr bwMode="auto">
          <a:xfrm>
            <a:off x="4495800" y="38481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34" name="Rectangle 106"/>
          <p:cNvSpPr>
            <a:spLocks noChangeArrowheads="1"/>
          </p:cNvSpPr>
          <p:nvPr/>
        </p:nvSpPr>
        <p:spPr bwMode="auto">
          <a:xfrm>
            <a:off x="4406900" y="38147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235" name="Line 107"/>
          <p:cNvSpPr>
            <a:spLocks noChangeShapeType="1"/>
          </p:cNvSpPr>
          <p:nvPr/>
        </p:nvSpPr>
        <p:spPr bwMode="auto">
          <a:xfrm>
            <a:off x="4895850" y="5810250"/>
            <a:ext cx="73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36" name="Rectangle 108"/>
          <p:cNvSpPr>
            <a:spLocks noChangeArrowheads="1"/>
          </p:cNvSpPr>
          <p:nvPr/>
        </p:nvSpPr>
        <p:spPr bwMode="auto">
          <a:xfrm>
            <a:off x="4565650" y="55435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37" name="Rectangle 109"/>
          <p:cNvSpPr>
            <a:spLocks noChangeArrowheads="1"/>
          </p:cNvSpPr>
          <p:nvPr/>
        </p:nvSpPr>
        <p:spPr bwMode="auto">
          <a:xfrm>
            <a:off x="4597400" y="55753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38" name="Rectangle 110"/>
          <p:cNvSpPr>
            <a:spLocks noChangeArrowheads="1"/>
          </p:cNvSpPr>
          <p:nvPr/>
        </p:nvSpPr>
        <p:spPr bwMode="auto">
          <a:xfrm>
            <a:off x="4621213" y="55419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432239" name="Rectangle 111"/>
          <p:cNvSpPr>
            <a:spLocks noChangeArrowheads="1"/>
          </p:cNvSpPr>
          <p:nvPr/>
        </p:nvSpPr>
        <p:spPr bwMode="auto">
          <a:xfrm>
            <a:off x="4562475" y="56943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432240" name="Rectangle 112"/>
          <p:cNvSpPr>
            <a:spLocks noChangeArrowheads="1"/>
          </p:cNvSpPr>
          <p:nvPr/>
        </p:nvSpPr>
        <p:spPr bwMode="auto">
          <a:xfrm>
            <a:off x="4575175" y="5834063"/>
            <a:ext cx="6762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Plumbing</a:t>
            </a:r>
          </a:p>
        </p:txBody>
      </p:sp>
      <p:sp>
        <p:nvSpPr>
          <p:cNvPr id="432241" name="Rectangle 113"/>
          <p:cNvSpPr>
            <a:spLocks noChangeArrowheads="1"/>
          </p:cNvSpPr>
          <p:nvPr/>
        </p:nvSpPr>
        <p:spPr bwMode="auto">
          <a:xfrm>
            <a:off x="4267200" y="53848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42" name="Rectangle 114"/>
          <p:cNvSpPr>
            <a:spLocks noChangeArrowheads="1"/>
          </p:cNvSpPr>
          <p:nvPr/>
        </p:nvSpPr>
        <p:spPr bwMode="auto">
          <a:xfrm>
            <a:off x="4181475" y="53387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12/3/94</a:t>
            </a:r>
          </a:p>
        </p:txBody>
      </p:sp>
      <p:sp>
        <p:nvSpPr>
          <p:cNvPr id="432243" name="Rectangle 115"/>
          <p:cNvSpPr>
            <a:spLocks noChangeArrowheads="1"/>
          </p:cNvSpPr>
          <p:nvPr/>
        </p:nvSpPr>
        <p:spPr bwMode="auto">
          <a:xfrm>
            <a:off x="4483100" y="62611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44" name="Rectangle 116"/>
          <p:cNvSpPr>
            <a:spLocks noChangeArrowheads="1"/>
          </p:cNvSpPr>
          <p:nvPr/>
        </p:nvSpPr>
        <p:spPr bwMode="auto">
          <a:xfrm>
            <a:off x="4394200" y="62150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10</a:t>
            </a:r>
          </a:p>
        </p:txBody>
      </p:sp>
      <p:sp>
        <p:nvSpPr>
          <p:cNvPr id="432245" name="Rectangle 117"/>
          <p:cNvSpPr>
            <a:spLocks noChangeArrowheads="1"/>
          </p:cNvSpPr>
          <p:nvPr/>
        </p:nvSpPr>
        <p:spPr bwMode="auto">
          <a:xfrm>
            <a:off x="4483100" y="61214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46" name="Rectangle 118"/>
          <p:cNvSpPr>
            <a:spLocks noChangeArrowheads="1"/>
          </p:cNvSpPr>
          <p:nvPr/>
        </p:nvSpPr>
        <p:spPr bwMode="auto">
          <a:xfrm>
            <a:off x="4386263" y="60753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247" name="Line 119"/>
          <p:cNvSpPr>
            <a:spLocks noChangeShapeType="1"/>
          </p:cNvSpPr>
          <p:nvPr/>
        </p:nvSpPr>
        <p:spPr bwMode="auto">
          <a:xfrm>
            <a:off x="5080000" y="1435100"/>
            <a:ext cx="749300" cy="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48" name="Rectangle 120"/>
          <p:cNvSpPr>
            <a:spLocks noChangeArrowheads="1"/>
          </p:cNvSpPr>
          <p:nvPr/>
        </p:nvSpPr>
        <p:spPr bwMode="auto">
          <a:xfrm>
            <a:off x="4749800" y="1181100"/>
            <a:ext cx="673100" cy="5334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49" name="Rectangle 121"/>
          <p:cNvSpPr>
            <a:spLocks noChangeArrowheads="1"/>
          </p:cNvSpPr>
          <p:nvPr/>
        </p:nvSpPr>
        <p:spPr bwMode="auto">
          <a:xfrm>
            <a:off x="4730750" y="11620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50" name="Rectangle 122"/>
          <p:cNvSpPr>
            <a:spLocks noChangeArrowheads="1"/>
          </p:cNvSpPr>
          <p:nvPr/>
        </p:nvSpPr>
        <p:spPr bwMode="auto">
          <a:xfrm>
            <a:off x="4762500" y="11938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51" name="Rectangle 123"/>
          <p:cNvSpPr>
            <a:spLocks noChangeArrowheads="1"/>
          </p:cNvSpPr>
          <p:nvPr/>
        </p:nvSpPr>
        <p:spPr bwMode="auto">
          <a:xfrm>
            <a:off x="4786313" y="11731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Install </a:t>
            </a:r>
          </a:p>
        </p:txBody>
      </p:sp>
      <p:sp>
        <p:nvSpPr>
          <p:cNvPr id="432252" name="Rectangle 124"/>
          <p:cNvSpPr>
            <a:spLocks noChangeArrowheads="1"/>
          </p:cNvSpPr>
          <p:nvPr/>
        </p:nvSpPr>
        <p:spPr bwMode="auto">
          <a:xfrm>
            <a:off x="4752975" y="1312863"/>
            <a:ext cx="614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Interior </a:t>
            </a:r>
          </a:p>
        </p:txBody>
      </p:sp>
      <p:sp>
        <p:nvSpPr>
          <p:cNvPr id="432253" name="Rectangle 125"/>
          <p:cNvSpPr>
            <a:spLocks noChangeArrowheads="1"/>
          </p:cNvSpPr>
          <p:nvPr/>
        </p:nvSpPr>
        <p:spPr bwMode="auto">
          <a:xfrm>
            <a:off x="4752975" y="1452563"/>
            <a:ext cx="6762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Plumbing</a:t>
            </a:r>
          </a:p>
        </p:txBody>
      </p:sp>
      <p:sp>
        <p:nvSpPr>
          <p:cNvPr id="432254" name="Rectangle 126"/>
          <p:cNvSpPr>
            <a:spLocks noChangeArrowheads="1"/>
          </p:cNvSpPr>
          <p:nvPr/>
        </p:nvSpPr>
        <p:spPr bwMode="auto">
          <a:xfrm>
            <a:off x="4432300" y="10033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55" name="Rectangle 127"/>
          <p:cNvSpPr>
            <a:spLocks noChangeArrowheads="1"/>
          </p:cNvSpPr>
          <p:nvPr/>
        </p:nvSpPr>
        <p:spPr bwMode="auto">
          <a:xfrm>
            <a:off x="4346575" y="9572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12/3/94</a:t>
            </a:r>
          </a:p>
        </p:txBody>
      </p:sp>
      <p:sp>
        <p:nvSpPr>
          <p:cNvPr id="432256" name="Rectangle 128"/>
          <p:cNvSpPr>
            <a:spLocks noChangeArrowheads="1"/>
          </p:cNvSpPr>
          <p:nvPr/>
        </p:nvSpPr>
        <p:spPr bwMode="auto">
          <a:xfrm>
            <a:off x="4648200" y="1879600"/>
            <a:ext cx="1524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57" name="Rectangle 129"/>
          <p:cNvSpPr>
            <a:spLocks noChangeArrowheads="1"/>
          </p:cNvSpPr>
          <p:nvPr/>
        </p:nvSpPr>
        <p:spPr bwMode="auto">
          <a:xfrm>
            <a:off x="4562475" y="18462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258" name="Rectangle 130"/>
          <p:cNvSpPr>
            <a:spLocks noChangeArrowheads="1"/>
          </p:cNvSpPr>
          <p:nvPr/>
        </p:nvSpPr>
        <p:spPr bwMode="auto">
          <a:xfrm>
            <a:off x="4686300" y="17399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59" name="Rectangle 131"/>
          <p:cNvSpPr>
            <a:spLocks noChangeArrowheads="1"/>
          </p:cNvSpPr>
          <p:nvPr/>
        </p:nvSpPr>
        <p:spPr bwMode="auto">
          <a:xfrm>
            <a:off x="4591050" y="16938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260" name="Line 132"/>
          <p:cNvSpPr>
            <a:spLocks noChangeShapeType="1"/>
          </p:cNvSpPr>
          <p:nvPr/>
        </p:nvSpPr>
        <p:spPr bwMode="auto">
          <a:xfrm flipV="1">
            <a:off x="5645150" y="5772150"/>
            <a:ext cx="736600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61" name="Rectangle 133"/>
          <p:cNvSpPr>
            <a:spLocks noChangeArrowheads="1"/>
          </p:cNvSpPr>
          <p:nvPr/>
        </p:nvSpPr>
        <p:spPr bwMode="auto">
          <a:xfrm>
            <a:off x="5327650" y="5530850"/>
            <a:ext cx="6223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62" name="Rectangle 134"/>
          <p:cNvSpPr>
            <a:spLocks noChangeArrowheads="1"/>
          </p:cNvSpPr>
          <p:nvPr/>
        </p:nvSpPr>
        <p:spPr bwMode="auto">
          <a:xfrm>
            <a:off x="5359400" y="5562600"/>
            <a:ext cx="558800" cy="469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63" name="Rectangle 135"/>
          <p:cNvSpPr>
            <a:spLocks noChangeArrowheads="1"/>
          </p:cNvSpPr>
          <p:nvPr/>
        </p:nvSpPr>
        <p:spPr bwMode="auto">
          <a:xfrm>
            <a:off x="5370513" y="55292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432264" name="Rectangle 136"/>
          <p:cNvSpPr>
            <a:spLocks noChangeArrowheads="1"/>
          </p:cNvSpPr>
          <p:nvPr/>
        </p:nvSpPr>
        <p:spPr bwMode="auto">
          <a:xfrm>
            <a:off x="5311775" y="56816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432265" name="Rectangle 137"/>
          <p:cNvSpPr>
            <a:spLocks noChangeArrowheads="1"/>
          </p:cNvSpPr>
          <p:nvPr/>
        </p:nvSpPr>
        <p:spPr bwMode="auto">
          <a:xfrm>
            <a:off x="5299075" y="5821363"/>
            <a:ext cx="6746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Electrical</a:t>
            </a:r>
          </a:p>
        </p:txBody>
      </p:sp>
      <p:sp>
        <p:nvSpPr>
          <p:cNvPr id="432266" name="Rectangle 138"/>
          <p:cNvSpPr>
            <a:spLocks noChangeArrowheads="1"/>
          </p:cNvSpPr>
          <p:nvPr/>
        </p:nvSpPr>
        <p:spPr bwMode="auto">
          <a:xfrm>
            <a:off x="4940300" y="5372100"/>
            <a:ext cx="584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67" name="Rectangle 139"/>
          <p:cNvSpPr>
            <a:spLocks noChangeArrowheads="1"/>
          </p:cNvSpPr>
          <p:nvPr/>
        </p:nvSpPr>
        <p:spPr bwMode="auto">
          <a:xfrm>
            <a:off x="4851400" y="5326063"/>
            <a:ext cx="7620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12/17/94</a:t>
            </a:r>
          </a:p>
        </p:txBody>
      </p:sp>
      <p:sp>
        <p:nvSpPr>
          <p:cNvPr id="432268" name="Rectangle 140"/>
          <p:cNvSpPr>
            <a:spLocks noChangeArrowheads="1"/>
          </p:cNvSpPr>
          <p:nvPr/>
        </p:nvSpPr>
        <p:spPr bwMode="auto">
          <a:xfrm>
            <a:off x="5257800" y="62611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69" name="Rectangle 141"/>
          <p:cNvSpPr>
            <a:spLocks noChangeArrowheads="1"/>
          </p:cNvSpPr>
          <p:nvPr/>
        </p:nvSpPr>
        <p:spPr bwMode="auto">
          <a:xfrm>
            <a:off x="5162550" y="62150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10</a:t>
            </a:r>
          </a:p>
        </p:txBody>
      </p:sp>
      <p:sp>
        <p:nvSpPr>
          <p:cNvPr id="432270" name="Rectangle 142"/>
          <p:cNvSpPr>
            <a:spLocks noChangeArrowheads="1"/>
          </p:cNvSpPr>
          <p:nvPr/>
        </p:nvSpPr>
        <p:spPr bwMode="auto">
          <a:xfrm>
            <a:off x="5257800" y="61214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71" name="Rectangle 143"/>
          <p:cNvSpPr>
            <a:spLocks noChangeArrowheads="1"/>
          </p:cNvSpPr>
          <p:nvPr/>
        </p:nvSpPr>
        <p:spPr bwMode="auto">
          <a:xfrm>
            <a:off x="5167313" y="60753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272" name="Line 144"/>
          <p:cNvSpPr>
            <a:spLocks noChangeShapeType="1"/>
          </p:cNvSpPr>
          <p:nvPr/>
        </p:nvSpPr>
        <p:spPr bwMode="auto">
          <a:xfrm>
            <a:off x="5842000" y="1435100"/>
            <a:ext cx="774700" cy="127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73" name="Rectangle 145"/>
          <p:cNvSpPr>
            <a:spLocks noChangeArrowheads="1"/>
          </p:cNvSpPr>
          <p:nvPr/>
        </p:nvSpPr>
        <p:spPr bwMode="auto">
          <a:xfrm>
            <a:off x="5524500" y="1181100"/>
            <a:ext cx="673100" cy="5334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74" name="Rectangle 146"/>
          <p:cNvSpPr>
            <a:spLocks noChangeArrowheads="1"/>
          </p:cNvSpPr>
          <p:nvPr/>
        </p:nvSpPr>
        <p:spPr bwMode="auto">
          <a:xfrm>
            <a:off x="5505450" y="11620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75" name="Rectangle 147"/>
          <p:cNvSpPr>
            <a:spLocks noChangeArrowheads="1"/>
          </p:cNvSpPr>
          <p:nvPr/>
        </p:nvSpPr>
        <p:spPr bwMode="auto">
          <a:xfrm>
            <a:off x="5537200" y="11938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76" name="Rectangle 148"/>
          <p:cNvSpPr>
            <a:spLocks noChangeArrowheads="1"/>
          </p:cNvSpPr>
          <p:nvPr/>
        </p:nvSpPr>
        <p:spPr bwMode="auto">
          <a:xfrm>
            <a:off x="5561013" y="11731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Install </a:t>
            </a:r>
          </a:p>
        </p:txBody>
      </p:sp>
      <p:sp>
        <p:nvSpPr>
          <p:cNvPr id="432277" name="Rectangle 149"/>
          <p:cNvSpPr>
            <a:spLocks noChangeArrowheads="1"/>
          </p:cNvSpPr>
          <p:nvPr/>
        </p:nvSpPr>
        <p:spPr bwMode="auto">
          <a:xfrm>
            <a:off x="5527675" y="1312863"/>
            <a:ext cx="614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Interior </a:t>
            </a:r>
          </a:p>
        </p:txBody>
      </p:sp>
      <p:sp>
        <p:nvSpPr>
          <p:cNvPr id="432278" name="Rectangle 150"/>
          <p:cNvSpPr>
            <a:spLocks noChangeArrowheads="1"/>
          </p:cNvSpPr>
          <p:nvPr/>
        </p:nvSpPr>
        <p:spPr bwMode="auto">
          <a:xfrm>
            <a:off x="5489575" y="1452563"/>
            <a:ext cx="6746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Electrical</a:t>
            </a:r>
          </a:p>
        </p:txBody>
      </p:sp>
      <p:sp>
        <p:nvSpPr>
          <p:cNvPr id="432279" name="Rectangle 151"/>
          <p:cNvSpPr>
            <a:spLocks noChangeArrowheads="1"/>
          </p:cNvSpPr>
          <p:nvPr/>
        </p:nvSpPr>
        <p:spPr bwMode="auto">
          <a:xfrm>
            <a:off x="5130800" y="1003300"/>
            <a:ext cx="584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80" name="Rectangle 152"/>
          <p:cNvSpPr>
            <a:spLocks noChangeArrowheads="1"/>
          </p:cNvSpPr>
          <p:nvPr/>
        </p:nvSpPr>
        <p:spPr bwMode="auto">
          <a:xfrm>
            <a:off x="5045075" y="957263"/>
            <a:ext cx="7620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12/21/94</a:t>
            </a:r>
          </a:p>
        </p:txBody>
      </p:sp>
      <p:sp>
        <p:nvSpPr>
          <p:cNvPr id="432281" name="Rectangle 153"/>
          <p:cNvSpPr>
            <a:spLocks noChangeArrowheads="1"/>
          </p:cNvSpPr>
          <p:nvPr/>
        </p:nvSpPr>
        <p:spPr bwMode="auto">
          <a:xfrm>
            <a:off x="5422900" y="18796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82" name="Rectangle 154"/>
          <p:cNvSpPr>
            <a:spLocks noChangeArrowheads="1"/>
          </p:cNvSpPr>
          <p:nvPr/>
        </p:nvSpPr>
        <p:spPr bwMode="auto">
          <a:xfrm>
            <a:off x="5330825" y="18462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15</a:t>
            </a:r>
          </a:p>
        </p:txBody>
      </p:sp>
      <p:sp>
        <p:nvSpPr>
          <p:cNvPr id="432283" name="Rectangle 155"/>
          <p:cNvSpPr>
            <a:spLocks noChangeArrowheads="1"/>
          </p:cNvSpPr>
          <p:nvPr/>
        </p:nvSpPr>
        <p:spPr bwMode="auto">
          <a:xfrm>
            <a:off x="5461000" y="17399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84" name="Rectangle 156"/>
          <p:cNvSpPr>
            <a:spLocks noChangeArrowheads="1"/>
          </p:cNvSpPr>
          <p:nvPr/>
        </p:nvSpPr>
        <p:spPr bwMode="auto">
          <a:xfrm>
            <a:off x="5375275" y="16938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285" name="Line 157"/>
          <p:cNvSpPr>
            <a:spLocks noChangeShapeType="1"/>
          </p:cNvSpPr>
          <p:nvPr/>
        </p:nvSpPr>
        <p:spPr bwMode="auto">
          <a:xfrm flipV="1">
            <a:off x="6400800" y="4826000"/>
            <a:ext cx="368300" cy="939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86" name="Rectangle 158"/>
          <p:cNvSpPr>
            <a:spLocks noChangeArrowheads="1"/>
          </p:cNvSpPr>
          <p:nvPr/>
        </p:nvSpPr>
        <p:spPr bwMode="auto">
          <a:xfrm>
            <a:off x="6076950" y="5505450"/>
            <a:ext cx="609600" cy="508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87" name="Rectangle 159"/>
          <p:cNvSpPr>
            <a:spLocks noChangeArrowheads="1"/>
          </p:cNvSpPr>
          <p:nvPr/>
        </p:nvSpPr>
        <p:spPr bwMode="auto">
          <a:xfrm>
            <a:off x="6108700" y="5537200"/>
            <a:ext cx="5588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88" name="Rectangle 160"/>
          <p:cNvSpPr>
            <a:spLocks noChangeArrowheads="1"/>
          </p:cNvSpPr>
          <p:nvPr/>
        </p:nvSpPr>
        <p:spPr bwMode="auto">
          <a:xfrm>
            <a:off x="6119813" y="55165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432289" name="Rectangle 161"/>
          <p:cNvSpPr>
            <a:spLocks noChangeArrowheads="1"/>
          </p:cNvSpPr>
          <p:nvPr/>
        </p:nvSpPr>
        <p:spPr bwMode="auto">
          <a:xfrm>
            <a:off x="6061075" y="56562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432290" name="Rectangle 162"/>
          <p:cNvSpPr>
            <a:spLocks noChangeArrowheads="1"/>
          </p:cNvSpPr>
          <p:nvPr/>
        </p:nvSpPr>
        <p:spPr bwMode="auto">
          <a:xfrm>
            <a:off x="6149975" y="5795963"/>
            <a:ext cx="5095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Siding</a:t>
            </a:r>
          </a:p>
        </p:txBody>
      </p:sp>
      <p:sp>
        <p:nvSpPr>
          <p:cNvPr id="432291" name="Rectangle 163"/>
          <p:cNvSpPr>
            <a:spLocks noChangeArrowheads="1"/>
          </p:cNvSpPr>
          <p:nvPr/>
        </p:nvSpPr>
        <p:spPr bwMode="auto">
          <a:xfrm>
            <a:off x="5689600" y="5346700"/>
            <a:ext cx="571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92" name="Rectangle 164"/>
          <p:cNvSpPr>
            <a:spLocks noChangeArrowheads="1"/>
          </p:cNvSpPr>
          <p:nvPr/>
        </p:nvSpPr>
        <p:spPr bwMode="auto">
          <a:xfrm>
            <a:off x="5597525" y="5300663"/>
            <a:ext cx="7620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12/31/94</a:t>
            </a:r>
          </a:p>
        </p:txBody>
      </p:sp>
      <p:sp>
        <p:nvSpPr>
          <p:cNvPr id="432293" name="Rectangle 165"/>
          <p:cNvSpPr>
            <a:spLocks noChangeArrowheads="1"/>
          </p:cNvSpPr>
          <p:nvPr/>
        </p:nvSpPr>
        <p:spPr bwMode="auto">
          <a:xfrm>
            <a:off x="6032500" y="62103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94" name="Rectangle 166"/>
          <p:cNvSpPr>
            <a:spLocks noChangeArrowheads="1"/>
          </p:cNvSpPr>
          <p:nvPr/>
        </p:nvSpPr>
        <p:spPr bwMode="auto">
          <a:xfrm>
            <a:off x="5935663" y="61769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8</a:t>
            </a:r>
          </a:p>
        </p:txBody>
      </p:sp>
      <p:sp>
        <p:nvSpPr>
          <p:cNvPr id="432295" name="Rectangle 167"/>
          <p:cNvSpPr>
            <a:spLocks noChangeArrowheads="1"/>
          </p:cNvSpPr>
          <p:nvPr/>
        </p:nvSpPr>
        <p:spPr bwMode="auto">
          <a:xfrm>
            <a:off x="6007100" y="60706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96" name="Rectangle 168"/>
          <p:cNvSpPr>
            <a:spLocks noChangeArrowheads="1"/>
          </p:cNvSpPr>
          <p:nvPr/>
        </p:nvSpPr>
        <p:spPr bwMode="auto">
          <a:xfrm>
            <a:off x="5918200" y="60245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297" name="Line 169"/>
          <p:cNvSpPr>
            <a:spLocks noChangeShapeType="1"/>
          </p:cNvSpPr>
          <p:nvPr/>
        </p:nvSpPr>
        <p:spPr bwMode="auto">
          <a:xfrm>
            <a:off x="6629400" y="1447800"/>
            <a:ext cx="762000" cy="6350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98" name="Line 170"/>
          <p:cNvSpPr>
            <a:spLocks noChangeShapeType="1"/>
          </p:cNvSpPr>
          <p:nvPr/>
        </p:nvSpPr>
        <p:spPr bwMode="auto">
          <a:xfrm>
            <a:off x="6642100" y="1447800"/>
            <a:ext cx="533400" cy="15113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299" name="Rectangle 171"/>
          <p:cNvSpPr>
            <a:spLocks noChangeArrowheads="1"/>
          </p:cNvSpPr>
          <p:nvPr/>
        </p:nvSpPr>
        <p:spPr bwMode="auto">
          <a:xfrm>
            <a:off x="6324600" y="1181100"/>
            <a:ext cx="622300" cy="5461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00" name="Rectangle 172"/>
          <p:cNvSpPr>
            <a:spLocks noChangeArrowheads="1"/>
          </p:cNvSpPr>
          <p:nvPr/>
        </p:nvSpPr>
        <p:spPr bwMode="auto">
          <a:xfrm>
            <a:off x="6305550" y="1162050"/>
            <a:ext cx="6223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01" name="Rectangle 173"/>
          <p:cNvSpPr>
            <a:spLocks noChangeArrowheads="1"/>
          </p:cNvSpPr>
          <p:nvPr/>
        </p:nvSpPr>
        <p:spPr bwMode="auto">
          <a:xfrm>
            <a:off x="6337300" y="1193800"/>
            <a:ext cx="558800" cy="469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02" name="Rectangle 174"/>
          <p:cNvSpPr>
            <a:spLocks noChangeArrowheads="1"/>
          </p:cNvSpPr>
          <p:nvPr/>
        </p:nvSpPr>
        <p:spPr bwMode="auto">
          <a:xfrm>
            <a:off x="6348413" y="11731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Install </a:t>
            </a:r>
          </a:p>
        </p:txBody>
      </p:sp>
      <p:sp>
        <p:nvSpPr>
          <p:cNvPr id="432303" name="Rectangle 175"/>
          <p:cNvSpPr>
            <a:spLocks noChangeArrowheads="1"/>
          </p:cNvSpPr>
          <p:nvPr/>
        </p:nvSpPr>
        <p:spPr bwMode="auto">
          <a:xfrm>
            <a:off x="6276975" y="1312863"/>
            <a:ext cx="7223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Wallboard</a:t>
            </a:r>
          </a:p>
        </p:txBody>
      </p:sp>
      <p:sp>
        <p:nvSpPr>
          <p:cNvPr id="432304" name="Rectangle 176"/>
          <p:cNvSpPr>
            <a:spLocks noChangeArrowheads="1"/>
          </p:cNvSpPr>
          <p:nvPr/>
        </p:nvSpPr>
        <p:spPr bwMode="auto">
          <a:xfrm>
            <a:off x="5994400" y="1003300"/>
            <a:ext cx="4953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05" name="Rectangle 177"/>
          <p:cNvSpPr>
            <a:spLocks noChangeArrowheads="1"/>
          </p:cNvSpPr>
          <p:nvPr/>
        </p:nvSpPr>
        <p:spPr bwMode="auto">
          <a:xfrm>
            <a:off x="5905500" y="9572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1/11/95</a:t>
            </a:r>
          </a:p>
        </p:txBody>
      </p:sp>
      <p:sp>
        <p:nvSpPr>
          <p:cNvPr id="432306" name="Rectangle 178"/>
          <p:cNvSpPr>
            <a:spLocks noChangeArrowheads="1"/>
          </p:cNvSpPr>
          <p:nvPr/>
        </p:nvSpPr>
        <p:spPr bwMode="auto">
          <a:xfrm>
            <a:off x="6261100" y="18923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07" name="Rectangle 179"/>
          <p:cNvSpPr>
            <a:spLocks noChangeArrowheads="1"/>
          </p:cNvSpPr>
          <p:nvPr/>
        </p:nvSpPr>
        <p:spPr bwMode="auto">
          <a:xfrm>
            <a:off x="6170613" y="18589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9</a:t>
            </a:r>
          </a:p>
        </p:txBody>
      </p:sp>
      <p:sp>
        <p:nvSpPr>
          <p:cNvPr id="432308" name="Rectangle 180"/>
          <p:cNvSpPr>
            <a:spLocks noChangeArrowheads="1"/>
          </p:cNvSpPr>
          <p:nvPr/>
        </p:nvSpPr>
        <p:spPr bwMode="auto">
          <a:xfrm>
            <a:off x="6261100" y="17526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09" name="Rectangle 181"/>
          <p:cNvSpPr>
            <a:spLocks noChangeArrowheads="1"/>
          </p:cNvSpPr>
          <p:nvPr/>
        </p:nvSpPr>
        <p:spPr bwMode="auto">
          <a:xfrm>
            <a:off x="6169025" y="17065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10" name="Line 182"/>
          <p:cNvSpPr>
            <a:spLocks noChangeShapeType="1"/>
          </p:cNvSpPr>
          <p:nvPr/>
        </p:nvSpPr>
        <p:spPr bwMode="auto">
          <a:xfrm flipV="1">
            <a:off x="6775450" y="4152900"/>
            <a:ext cx="1117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11" name="Line 183"/>
          <p:cNvSpPr>
            <a:spLocks noChangeShapeType="1"/>
          </p:cNvSpPr>
          <p:nvPr/>
        </p:nvSpPr>
        <p:spPr bwMode="auto">
          <a:xfrm flipV="1">
            <a:off x="6781800" y="3810000"/>
            <a:ext cx="6350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12" name="Rectangle 184"/>
          <p:cNvSpPr>
            <a:spLocks noChangeArrowheads="1"/>
          </p:cNvSpPr>
          <p:nvPr/>
        </p:nvSpPr>
        <p:spPr bwMode="auto">
          <a:xfrm>
            <a:off x="6483350" y="4654550"/>
            <a:ext cx="5715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13" name="Rectangle 185"/>
          <p:cNvSpPr>
            <a:spLocks noChangeArrowheads="1"/>
          </p:cNvSpPr>
          <p:nvPr/>
        </p:nvSpPr>
        <p:spPr bwMode="auto">
          <a:xfrm>
            <a:off x="6502400" y="46863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14" name="Rectangle 186"/>
          <p:cNvSpPr>
            <a:spLocks noChangeArrowheads="1"/>
          </p:cNvSpPr>
          <p:nvPr/>
        </p:nvSpPr>
        <p:spPr bwMode="auto">
          <a:xfrm>
            <a:off x="6526213" y="4652963"/>
            <a:ext cx="4937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Paint </a:t>
            </a:r>
          </a:p>
        </p:txBody>
      </p:sp>
      <p:sp>
        <p:nvSpPr>
          <p:cNvPr id="432315" name="Rectangle 187"/>
          <p:cNvSpPr>
            <a:spLocks noChangeArrowheads="1"/>
          </p:cNvSpPr>
          <p:nvPr/>
        </p:nvSpPr>
        <p:spPr bwMode="auto">
          <a:xfrm>
            <a:off x="6445250" y="4805363"/>
            <a:ext cx="6080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Exterior</a:t>
            </a:r>
          </a:p>
        </p:txBody>
      </p:sp>
      <p:sp>
        <p:nvSpPr>
          <p:cNvPr id="432316" name="Rectangle 188"/>
          <p:cNvSpPr>
            <a:spLocks noChangeArrowheads="1"/>
          </p:cNvSpPr>
          <p:nvPr/>
        </p:nvSpPr>
        <p:spPr bwMode="auto">
          <a:xfrm>
            <a:off x="6146800" y="44958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17" name="Rectangle 189"/>
          <p:cNvSpPr>
            <a:spLocks noChangeArrowheads="1"/>
          </p:cNvSpPr>
          <p:nvPr/>
        </p:nvSpPr>
        <p:spPr bwMode="auto">
          <a:xfrm>
            <a:off x="6054725" y="44497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1/12/95</a:t>
            </a:r>
          </a:p>
        </p:txBody>
      </p:sp>
      <p:sp>
        <p:nvSpPr>
          <p:cNvPr id="432318" name="Rectangle 190"/>
          <p:cNvSpPr>
            <a:spLocks noChangeArrowheads="1"/>
          </p:cNvSpPr>
          <p:nvPr/>
        </p:nvSpPr>
        <p:spPr bwMode="auto">
          <a:xfrm>
            <a:off x="6438900" y="51943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19" name="Rectangle 191"/>
          <p:cNvSpPr>
            <a:spLocks noChangeArrowheads="1"/>
          </p:cNvSpPr>
          <p:nvPr/>
        </p:nvSpPr>
        <p:spPr bwMode="auto">
          <a:xfrm>
            <a:off x="6342063" y="51482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5</a:t>
            </a:r>
          </a:p>
        </p:txBody>
      </p:sp>
      <p:sp>
        <p:nvSpPr>
          <p:cNvPr id="432320" name="Rectangle 192"/>
          <p:cNvSpPr>
            <a:spLocks noChangeArrowheads="1"/>
          </p:cNvSpPr>
          <p:nvPr/>
        </p:nvSpPr>
        <p:spPr bwMode="auto">
          <a:xfrm>
            <a:off x="6400800" y="5041900"/>
            <a:ext cx="1397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21" name="Rectangle 193"/>
          <p:cNvSpPr>
            <a:spLocks noChangeArrowheads="1"/>
          </p:cNvSpPr>
          <p:nvPr/>
        </p:nvSpPr>
        <p:spPr bwMode="auto">
          <a:xfrm>
            <a:off x="6315075" y="50085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322" name="Line 194"/>
          <p:cNvSpPr>
            <a:spLocks noChangeShapeType="1"/>
          </p:cNvSpPr>
          <p:nvPr/>
        </p:nvSpPr>
        <p:spPr bwMode="auto">
          <a:xfrm flipV="1">
            <a:off x="6851650" y="3575050"/>
            <a:ext cx="157480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23" name="Rectangle 195"/>
          <p:cNvSpPr>
            <a:spLocks noChangeArrowheads="1"/>
          </p:cNvSpPr>
          <p:nvPr/>
        </p:nvSpPr>
        <p:spPr bwMode="auto">
          <a:xfrm>
            <a:off x="6546850" y="3625850"/>
            <a:ext cx="5842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24" name="Rectangle 196"/>
          <p:cNvSpPr>
            <a:spLocks noChangeArrowheads="1"/>
          </p:cNvSpPr>
          <p:nvPr/>
        </p:nvSpPr>
        <p:spPr bwMode="auto">
          <a:xfrm>
            <a:off x="6578600" y="36576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25" name="Rectangle 197"/>
          <p:cNvSpPr>
            <a:spLocks noChangeArrowheads="1"/>
          </p:cNvSpPr>
          <p:nvPr/>
        </p:nvSpPr>
        <p:spPr bwMode="auto">
          <a:xfrm>
            <a:off x="6577013" y="36369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432326" name="Rectangle 198"/>
          <p:cNvSpPr>
            <a:spLocks noChangeArrowheads="1"/>
          </p:cNvSpPr>
          <p:nvPr/>
        </p:nvSpPr>
        <p:spPr bwMode="auto">
          <a:xfrm>
            <a:off x="6569075" y="3776663"/>
            <a:ext cx="598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Roofing</a:t>
            </a:r>
          </a:p>
        </p:txBody>
      </p:sp>
      <p:sp>
        <p:nvSpPr>
          <p:cNvPr id="432327" name="Rectangle 199"/>
          <p:cNvSpPr>
            <a:spLocks noChangeArrowheads="1"/>
          </p:cNvSpPr>
          <p:nvPr/>
        </p:nvSpPr>
        <p:spPr bwMode="auto">
          <a:xfrm>
            <a:off x="6223000" y="3467100"/>
            <a:ext cx="4953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28" name="Rectangle 200"/>
          <p:cNvSpPr>
            <a:spLocks noChangeArrowheads="1"/>
          </p:cNvSpPr>
          <p:nvPr/>
        </p:nvSpPr>
        <p:spPr bwMode="auto">
          <a:xfrm>
            <a:off x="6130925" y="34337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1/19/95</a:t>
            </a:r>
          </a:p>
        </p:txBody>
      </p:sp>
      <p:sp>
        <p:nvSpPr>
          <p:cNvPr id="432329" name="Rectangle 201"/>
          <p:cNvSpPr>
            <a:spLocks noChangeArrowheads="1"/>
          </p:cNvSpPr>
          <p:nvPr/>
        </p:nvSpPr>
        <p:spPr bwMode="auto">
          <a:xfrm>
            <a:off x="6502400" y="41656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30" name="Rectangle 202"/>
          <p:cNvSpPr>
            <a:spLocks noChangeArrowheads="1"/>
          </p:cNvSpPr>
          <p:nvPr/>
        </p:nvSpPr>
        <p:spPr bwMode="auto">
          <a:xfrm>
            <a:off x="6405563" y="41322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9</a:t>
            </a:r>
          </a:p>
        </p:txBody>
      </p:sp>
      <p:sp>
        <p:nvSpPr>
          <p:cNvPr id="432331" name="Rectangle 203"/>
          <p:cNvSpPr>
            <a:spLocks noChangeArrowheads="1"/>
          </p:cNvSpPr>
          <p:nvPr/>
        </p:nvSpPr>
        <p:spPr bwMode="auto">
          <a:xfrm>
            <a:off x="6477000" y="40259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32" name="Rectangle 204"/>
          <p:cNvSpPr>
            <a:spLocks noChangeArrowheads="1"/>
          </p:cNvSpPr>
          <p:nvPr/>
        </p:nvSpPr>
        <p:spPr bwMode="auto">
          <a:xfrm>
            <a:off x="6391275" y="39798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333" name="Line 205"/>
          <p:cNvSpPr>
            <a:spLocks noChangeShapeType="1"/>
          </p:cNvSpPr>
          <p:nvPr/>
        </p:nvSpPr>
        <p:spPr bwMode="auto">
          <a:xfrm>
            <a:off x="7188200" y="2984500"/>
            <a:ext cx="1244600" cy="5842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34" name="Rectangle 206"/>
          <p:cNvSpPr>
            <a:spLocks noChangeArrowheads="1"/>
          </p:cNvSpPr>
          <p:nvPr/>
        </p:nvSpPr>
        <p:spPr bwMode="auto">
          <a:xfrm>
            <a:off x="6896100" y="2743200"/>
            <a:ext cx="584200" cy="4699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35" name="Rectangle 207"/>
          <p:cNvSpPr>
            <a:spLocks noChangeArrowheads="1"/>
          </p:cNvSpPr>
          <p:nvPr/>
        </p:nvSpPr>
        <p:spPr bwMode="auto">
          <a:xfrm>
            <a:off x="6877050" y="2724150"/>
            <a:ext cx="571500" cy="4572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36" name="Rectangle 208"/>
          <p:cNvSpPr>
            <a:spLocks noChangeArrowheads="1"/>
          </p:cNvSpPr>
          <p:nvPr/>
        </p:nvSpPr>
        <p:spPr bwMode="auto">
          <a:xfrm>
            <a:off x="6908800" y="2755900"/>
            <a:ext cx="508000" cy="393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37" name="Rectangle 209"/>
          <p:cNvSpPr>
            <a:spLocks noChangeArrowheads="1"/>
          </p:cNvSpPr>
          <p:nvPr/>
        </p:nvSpPr>
        <p:spPr bwMode="auto">
          <a:xfrm>
            <a:off x="6907213" y="2735263"/>
            <a:ext cx="501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Install</a:t>
            </a:r>
          </a:p>
          <a:p>
            <a:endParaRPr lang="en-US" altLang="en-US" sz="900">
              <a:solidFill>
                <a:srgbClr val="DD0806"/>
              </a:solidFill>
              <a:latin typeface="Geneva" charset="0"/>
            </a:endParaRPr>
          </a:p>
        </p:txBody>
      </p:sp>
      <p:sp>
        <p:nvSpPr>
          <p:cNvPr id="432338" name="Rectangle 210"/>
          <p:cNvSpPr>
            <a:spLocks noChangeArrowheads="1"/>
          </p:cNvSpPr>
          <p:nvPr/>
        </p:nvSpPr>
        <p:spPr bwMode="auto">
          <a:xfrm>
            <a:off x="6850063" y="2874963"/>
            <a:ext cx="6191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Flooring</a:t>
            </a:r>
          </a:p>
        </p:txBody>
      </p:sp>
      <p:sp>
        <p:nvSpPr>
          <p:cNvPr id="432339" name="Rectangle 211"/>
          <p:cNvSpPr>
            <a:spLocks noChangeArrowheads="1"/>
          </p:cNvSpPr>
          <p:nvPr/>
        </p:nvSpPr>
        <p:spPr bwMode="auto">
          <a:xfrm>
            <a:off x="6540500" y="25654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40" name="Rectangle 212"/>
          <p:cNvSpPr>
            <a:spLocks noChangeArrowheads="1"/>
          </p:cNvSpPr>
          <p:nvPr/>
        </p:nvSpPr>
        <p:spPr bwMode="auto">
          <a:xfrm>
            <a:off x="6448425" y="25320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1/22/95</a:t>
            </a:r>
          </a:p>
        </p:txBody>
      </p:sp>
      <p:sp>
        <p:nvSpPr>
          <p:cNvPr id="432341" name="Rectangle 213"/>
          <p:cNvSpPr>
            <a:spLocks noChangeArrowheads="1"/>
          </p:cNvSpPr>
          <p:nvPr/>
        </p:nvSpPr>
        <p:spPr bwMode="auto">
          <a:xfrm>
            <a:off x="6794500" y="3378200"/>
            <a:ext cx="1397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42" name="Rectangle 214"/>
          <p:cNvSpPr>
            <a:spLocks noChangeArrowheads="1"/>
          </p:cNvSpPr>
          <p:nvPr/>
        </p:nvSpPr>
        <p:spPr bwMode="auto">
          <a:xfrm>
            <a:off x="6697663" y="33448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18</a:t>
            </a:r>
          </a:p>
        </p:txBody>
      </p:sp>
      <p:sp>
        <p:nvSpPr>
          <p:cNvPr id="432343" name="Rectangle 215"/>
          <p:cNvSpPr>
            <a:spLocks noChangeArrowheads="1"/>
          </p:cNvSpPr>
          <p:nvPr/>
        </p:nvSpPr>
        <p:spPr bwMode="auto">
          <a:xfrm>
            <a:off x="6832600" y="32385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44" name="Rectangle 216"/>
          <p:cNvSpPr>
            <a:spLocks noChangeArrowheads="1"/>
          </p:cNvSpPr>
          <p:nvPr/>
        </p:nvSpPr>
        <p:spPr bwMode="auto">
          <a:xfrm>
            <a:off x="6742113" y="32051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45" name="Line 217"/>
          <p:cNvSpPr>
            <a:spLocks noChangeShapeType="1"/>
          </p:cNvSpPr>
          <p:nvPr/>
        </p:nvSpPr>
        <p:spPr bwMode="auto">
          <a:xfrm>
            <a:off x="7391400" y="2082800"/>
            <a:ext cx="508000" cy="6350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46" name="Rectangle 218"/>
          <p:cNvSpPr>
            <a:spLocks noChangeArrowheads="1"/>
          </p:cNvSpPr>
          <p:nvPr/>
        </p:nvSpPr>
        <p:spPr bwMode="auto">
          <a:xfrm>
            <a:off x="7086600" y="1905000"/>
            <a:ext cx="622300" cy="3810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47" name="Rectangle 219"/>
          <p:cNvSpPr>
            <a:spLocks noChangeArrowheads="1"/>
          </p:cNvSpPr>
          <p:nvPr/>
        </p:nvSpPr>
        <p:spPr bwMode="auto">
          <a:xfrm>
            <a:off x="7067550" y="1885950"/>
            <a:ext cx="609600" cy="36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48" name="Rectangle 220"/>
          <p:cNvSpPr>
            <a:spLocks noChangeArrowheads="1"/>
          </p:cNvSpPr>
          <p:nvPr/>
        </p:nvSpPr>
        <p:spPr bwMode="auto">
          <a:xfrm>
            <a:off x="7099300" y="1917700"/>
            <a:ext cx="5461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49" name="Rectangle 221"/>
          <p:cNvSpPr>
            <a:spLocks noChangeArrowheads="1"/>
          </p:cNvSpPr>
          <p:nvPr/>
        </p:nvSpPr>
        <p:spPr bwMode="auto">
          <a:xfrm>
            <a:off x="7135813" y="1884363"/>
            <a:ext cx="4937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Paint </a:t>
            </a:r>
          </a:p>
        </p:txBody>
      </p:sp>
      <p:sp>
        <p:nvSpPr>
          <p:cNvPr id="432350" name="Rectangle 222"/>
          <p:cNvSpPr>
            <a:spLocks noChangeArrowheads="1"/>
          </p:cNvSpPr>
          <p:nvPr/>
        </p:nvSpPr>
        <p:spPr bwMode="auto">
          <a:xfrm>
            <a:off x="7080250" y="2036763"/>
            <a:ext cx="5762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Interior</a:t>
            </a:r>
          </a:p>
          <a:p>
            <a:endParaRPr lang="en-US" altLang="en-US" sz="900">
              <a:solidFill>
                <a:srgbClr val="DD0806"/>
              </a:solidFill>
              <a:latin typeface="Geneva" charset="0"/>
            </a:endParaRPr>
          </a:p>
        </p:txBody>
      </p:sp>
      <p:sp>
        <p:nvSpPr>
          <p:cNvPr id="432351" name="Rectangle 223"/>
          <p:cNvSpPr>
            <a:spLocks noChangeArrowheads="1"/>
          </p:cNvSpPr>
          <p:nvPr/>
        </p:nvSpPr>
        <p:spPr bwMode="auto">
          <a:xfrm>
            <a:off x="6743700" y="17272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52" name="Rectangle 224"/>
          <p:cNvSpPr>
            <a:spLocks noChangeArrowheads="1"/>
          </p:cNvSpPr>
          <p:nvPr/>
        </p:nvSpPr>
        <p:spPr bwMode="auto">
          <a:xfrm>
            <a:off x="6651625" y="16811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1/22/95</a:t>
            </a:r>
          </a:p>
        </p:txBody>
      </p:sp>
      <p:sp>
        <p:nvSpPr>
          <p:cNvPr id="432353" name="Rectangle 225"/>
          <p:cNvSpPr>
            <a:spLocks noChangeArrowheads="1"/>
          </p:cNvSpPr>
          <p:nvPr/>
        </p:nvSpPr>
        <p:spPr bwMode="auto">
          <a:xfrm>
            <a:off x="6985000" y="2463800"/>
            <a:ext cx="1524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54" name="Rectangle 226"/>
          <p:cNvSpPr>
            <a:spLocks noChangeArrowheads="1"/>
          </p:cNvSpPr>
          <p:nvPr/>
        </p:nvSpPr>
        <p:spPr bwMode="auto">
          <a:xfrm>
            <a:off x="6892925" y="24177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11</a:t>
            </a:r>
          </a:p>
        </p:txBody>
      </p:sp>
      <p:sp>
        <p:nvSpPr>
          <p:cNvPr id="432355" name="Rectangle 227"/>
          <p:cNvSpPr>
            <a:spLocks noChangeArrowheads="1"/>
          </p:cNvSpPr>
          <p:nvPr/>
        </p:nvSpPr>
        <p:spPr bwMode="auto">
          <a:xfrm>
            <a:off x="7023100" y="23114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56" name="Rectangle 228"/>
          <p:cNvSpPr>
            <a:spLocks noChangeArrowheads="1"/>
          </p:cNvSpPr>
          <p:nvPr/>
        </p:nvSpPr>
        <p:spPr bwMode="auto">
          <a:xfrm>
            <a:off x="6934200" y="22780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57" name="Line 229"/>
          <p:cNvSpPr>
            <a:spLocks noChangeShapeType="1"/>
          </p:cNvSpPr>
          <p:nvPr/>
        </p:nvSpPr>
        <p:spPr bwMode="auto">
          <a:xfrm>
            <a:off x="7899400" y="2717800"/>
            <a:ext cx="546100" cy="8636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58" name="Rectangle 230"/>
          <p:cNvSpPr>
            <a:spLocks noChangeArrowheads="1"/>
          </p:cNvSpPr>
          <p:nvPr/>
        </p:nvSpPr>
        <p:spPr bwMode="auto">
          <a:xfrm>
            <a:off x="7645400" y="2489200"/>
            <a:ext cx="533400" cy="4699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59" name="Rectangle 231"/>
          <p:cNvSpPr>
            <a:spLocks noChangeArrowheads="1"/>
          </p:cNvSpPr>
          <p:nvPr/>
        </p:nvSpPr>
        <p:spPr bwMode="auto">
          <a:xfrm>
            <a:off x="7639050" y="2470150"/>
            <a:ext cx="508000" cy="4572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60" name="Rectangle 232"/>
          <p:cNvSpPr>
            <a:spLocks noChangeArrowheads="1"/>
          </p:cNvSpPr>
          <p:nvPr/>
        </p:nvSpPr>
        <p:spPr bwMode="auto">
          <a:xfrm>
            <a:off x="7658100" y="2501900"/>
            <a:ext cx="4572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61" name="Rectangle 233"/>
          <p:cNvSpPr>
            <a:spLocks noChangeArrowheads="1"/>
          </p:cNvSpPr>
          <p:nvPr/>
        </p:nvSpPr>
        <p:spPr bwMode="auto">
          <a:xfrm>
            <a:off x="7618413" y="24812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Install </a:t>
            </a:r>
          </a:p>
        </p:txBody>
      </p:sp>
      <p:sp>
        <p:nvSpPr>
          <p:cNvPr id="432362" name="Rectangle 234"/>
          <p:cNvSpPr>
            <a:spLocks noChangeArrowheads="1"/>
          </p:cNvSpPr>
          <p:nvPr/>
        </p:nvSpPr>
        <p:spPr bwMode="auto">
          <a:xfrm>
            <a:off x="7585075" y="2620963"/>
            <a:ext cx="614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Interior </a:t>
            </a:r>
          </a:p>
        </p:txBody>
      </p:sp>
      <p:sp>
        <p:nvSpPr>
          <p:cNvPr id="432363" name="Rectangle 235"/>
          <p:cNvSpPr>
            <a:spLocks noChangeArrowheads="1"/>
          </p:cNvSpPr>
          <p:nvPr/>
        </p:nvSpPr>
        <p:spPr bwMode="auto">
          <a:xfrm>
            <a:off x="7661275" y="2773363"/>
            <a:ext cx="50323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Doors</a:t>
            </a:r>
          </a:p>
        </p:txBody>
      </p:sp>
      <p:sp>
        <p:nvSpPr>
          <p:cNvPr id="432364" name="Rectangle 236"/>
          <p:cNvSpPr>
            <a:spLocks noChangeArrowheads="1"/>
          </p:cNvSpPr>
          <p:nvPr/>
        </p:nvSpPr>
        <p:spPr bwMode="auto">
          <a:xfrm>
            <a:off x="7340600" y="2311400"/>
            <a:ext cx="4318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65" name="Rectangle 237"/>
          <p:cNvSpPr>
            <a:spLocks noChangeArrowheads="1"/>
          </p:cNvSpPr>
          <p:nvPr/>
        </p:nvSpPr>
        <p:spPr bwMode="auto">
          <a:xfrm>
            <a:off x="7251700" y="2278063"/>
            <a:ext cx="6096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2/8/95</a:t>
            </a:r>
          </a:p>
        </p:txBody>
      </p:sp>
      <p:sp>
        <p:nvSpPr>
          <p:cNvPr id="432366" name="Rectangle 238"/>
          <p:cNvSpPr>
            <a:spLocks noChangeArrowheads="1"/>
          </p:cNvSpPr>
          <p:nvPr/>
        </p:nvSpPr>
        <p:spPr bwMode="auto">
          <a:xfrm>
            <a:off x="7594600" y="31369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67" name="Rectangle 239"/>
          <p:cNvSpPr>
            <a:spLocks noChangeArrowheads="1"/>
          </p:cNvSpPr>
          <p:nvPr/>
        </p:nvSpPr>
        <p:spPr bwMode="auto">
          <a:xfrm>
            <a:off x="7508875" y="30908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7</a:t>
            </a:r>
          </a:p>
        </p:txBody>
      </p:sp>
      <p:sp>
        <p:nvSpPr>
          <p:cNvPr id="432368" name="Rectangle 240"/>
          <p:cNvSpPr>
            <a:spLocks noChangeArrowheads="1"/>
          </p:cNvSpPr>
          <p:nvPr/>
        </p:nvSpPr>
        <p:spPr bwMode="auto">
          <a:xfrm>
            <a:off x="7594600" y="2984500"/>
            <a:ext cx="635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69" name="Rectangle 241"/>
          <p:cNvSpPr>
            <a:spLocks noChangeArrowheads="1"/>
          </p:cNvSpPr>
          <p:nvPr/>
        </p:nvSpPr>
        <p:spPr bwMode="auto">
          <a:xfrm>
            <a:off x="7504113" y="29511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70" name="Line 242"/>
          <p:cNvSpPr>
            <a:spLocks noChangeShapeType="1"/>
          </p:cNvSpPr>
          <p:nvPr/>
        </p:nvSpPr>
        <p:spPr bwMode="auto">
          <a:xfrm flipV="1">
            <a:off x="7893050" y="3568700"/>
            <a:ext cx="546100" cy="596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71" name="Rectangle 243"/>
          <p:cNvSpPr>
            <a:spLocks noChangeArrowheads="1"/>
          </p:cNvSpPr>
          <p:nvPr/>
        </p:nvSpPr>
        <p:spPr bwMode="auto">
          <a:xfrm>
            <a:off x="7588250" y="3930650"/>
            <a:ext cx="609600" cy="444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72" name="Rectangle 244"/>
          <p:cNvSpPr>
            <a:spLocks noChangeArrowheads="1"/>
          </p:cNvSpPr>
          <p:nvPr/>
        </p:nvSpPr>
        <p:spPr bwMode="auto">
          <a:xfrm>
            <a:off x="7620000" y="3962400"/>
            <a:ext cx="5461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73" name="Rectangle 245"/>
          <p:cNvSpPr>
            <a:spLocks noChangeArrowheads="1"/>
          </p:cNvSpPr>
          <p:nvPr/>
        </p:nvSpPr>
        <p:spPr bwMode="auto">
          <a:xfrm>
            <a:off x="7618413" y="39290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432374" name="Rectangle 246"/>
          <p:cNvSpPr>
            <a:spLocks noChangeArrowheads="1"/>
          </p:cNvSpPr>
          <p:nvPr/>
        </p:nvSpPr>
        <p:spPr bwMode="auto">
          <a:xfrm>
            <a:off x="7559675" y="40814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432375" name="Rectangle 247"/>
          <p:cNvSpPr>
            <a:spLocks noChangeArrowheads="1"/>
          </p:cNvSpPr>
          <p:nvPr/>
        </p:nvSpPr>
        <p:spPr bwMode="auto">
          <a:xfrm>
            <a:off x="7661275" y="4221163"/>
            <a:ext cx="50323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Doors</a:t>
            </a:r>
          </a:p>
        </p:txBody>
      </p:sp>
      <p:sp>
        <p:nvSpPr>
          <p:cNvPr id="432376" name="Rectangle 248"/>
          <p:cNvSpPr>
            <a:spLocks noChangeArrowheads="1"/>
          </p:cNvSpPr>
          <p:nvPr/>
        </p:nvSpPr>
        <p:spPr bwMode="auto">
          <a:xfrm>
            <a:off x="7264400" y="37719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77" name="Rectangle 249"/>
          <p:cNvSpPr>
            <a:spLocks noChangeArrowheads="1"/>
          </p:cNvSpPr>
          <p:nvPr/>
        </p:nvSpPr>
        <p:spPr bwMode="auto">
          <a:xfrm>
            <a:off x="7173913" y="37258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1/19/95</a:t>
            </a:r>
          </a:p>
        </p:txBody>
      </p:sp>
      <p:sp>
        <p:nvSpPr>
          <p:cNvPr id="432378" name="Rectangle 250"/>
          <p:cNvSpPr>
            <a:spLocks noChangeArrowheads="1"/>
          </p:cNvSpPr>
          <p:nvPr/>
        </p:nvSpPr>
        <p:spPr bwMode="auto">
          <a:xfrm>
            <a:off x="7543800" y="45720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79" name="Rectangle 251"/>
          <p:cNvSpPr>
            <a:spLocks noChangeArrowheads="1"/>
          </p:cNvSpPr>
          <p:nvPr/>
        </p:nvSpPr>
        <p:spPr bwMode="auto">
          <a:xfrm>
            <a:off x="7451725" y="45386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6</a:t>
            </a:r>
          </a:p>
        </p:txBody>
      </p:sp>
      <p:sp>
        <p:nvSpPr>
          <p:cNvPr id="432380" name="Rectangle 252"/>
          <p:cNvSpPr>
            <a:spLocks noChangeArrowheads="1"/>
          </p:cNvSpPr>
          <p:nvPr/>
        </p:nvSpPr>
        <p:spPr bwMode="auto">
          <a:xfrm>
            <a:off x="7505700" y="44323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81" name="Rectangle 253"/>
          <p:cNvSpPr>
            <a:spLocks noChangeArrowheads="1"/>
          </p:cNvSpPr>
          <p:nvPr/>
        </p:nvSpPr>
        <p:spPr bwMode="auto">
          <a:xfrm>
            <a:off x="7408863" y="43862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15</a:t>
            </a:r>
          </a:p>
        </p:txBody>
      </p:sp>
      <p:sp>
        <p:nvSpPr>
          <p:cNvPr id="432382" name="AutoShape 254"/>
          <p:cNvSpPr>
            <a:spLocks noChangeArrowheads="1"/>
          </p:cNvSpPr>
          <p:nvPr/>
        </p:nvSpPr>
        <p:spPr bwMode="auto">
          <a:xfrm>
            <a:off x="8191500" y="3403600"/>
            <a:ext cx="520700" cy="368300"/>
          </a:xfrm>
          <a:prstGeom prst="roundRect">
            <a:avLst>
              <a:gd name="adj" fmla="val 31662"/>
            </a:avLst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83" name="AutoShape 255"/>
          <p:cNvSpPr>
            <a:spLocks noChangeArrowheads="1"/>
          </p:cNvSpPr>
          <p:nvPr/>
        </p:nvSpPr>
        <p:spPr bwMode="auto">
          <a:xfrm>
            <a:off x="8172450" y="3384550"/>
            <a:ext cx="508000" cy="355600"/>
          </a:xfrm>
          <a:prstGeom prst="roundRect">
            <a:avLst>
              <a:gd name="adj" fmla="val 31662"/>
            </a:avLst>
          </a:prstGeom>
          <a:solidFill>
            <a:srgbClr val="FFFFFF"/>
          </a:solidFill>
          <a:ln w="12700">
            <a:solidFill>
              <a:srgbClr val="DD080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84" name="Rectangle 256"/>
          <p:cNvSpPr>
            <a:spLocks noChangeArrowheads="1"/>
          </p:cNvSpPr>
          <p:nvPr/>
        </p:nvSpPr>
        <p:spPr bwMode="auto">
          <a:xfrm>
            <a:off x="8242300" y="3454400"/>
            <a:ext cx="3683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85" name="Rectangle 257"/>
          <p:cNvSpPr>
            <a:spLocks noChangeArrowheads="1"/>
          </p:cNvSpPr>
          <p:nvPr/>
        </p:nvSpPr>
        <p:spPr bwMode="auto">
          <a:xfrm>
            <a:off x="8175625" y="3433763"/>
            <a:ext cx="52863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DD0806"/>
                </a:solidFill>
                <a:latin typeface="Geneva" charset="0"/>
              </a:rPr>
              <a:t>FINISH</a:t>
            </a:r>
          </a:p>
        </p:txBody>
      </p:sp>
      <p:sp>
        <p:nvSpPr>
          <p:cNvPr id="432386" name="Rectangle 258"/>
          <p:cNvSpPr>
            <a:spLocks noChangeArrowheads="1"/>
          </p:cNvSpPr>
          <p:nvPr/>
        </p:nvSpPr>
        <p:spPr bwMode="auto">
          <a:xfrm>
            <a:off x="7810500" y="3225800"/>
            <a:ext cx="5080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87" name="Rectangle 259"/>
          <p:cNvSpPr>
            <a:spLocks noChangeArrowheads="1"/>
          </p:cNvSpPr>
          <p:nvPr/>
        </p:nvSpPr>
        <p:spPr bwMode="auto">
          <a:xfrm>
            <a:off x="7713663" y="31924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2/16/95</a:t>
            </a:r>
          </a:p>
        </p:txBody>
      </p:sp>
      <p:sp>
        <p:nvSpPr>
          <p:cNvPr id="432388" name="Rectangle 260"/>
          <p:cNvSpPr>
            <a:spLocks noChangeArrowheads="1"/>
          </p:cNvSpPr>
          <p:nvPr/>
        </p:nvSpPr>
        <p:spPr bwMode="auto">
          <a:xfrm>
            <a:off x="8128000" y="39370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89" name="Rectangle 261"/>
          <p:cNvSpPr>
            <a:spLocks noChangeArrowheads="1"/>
          </p:cNvSpPr>
          <p:nvPr/>
        </p:nvSpPr>
        <p:spPr bwMode="auto">
          <a:xfrm>
            <a:off x="8042275" y="39036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90" name="Rectangle 262"/>
          <p:cNvSpPr>
            <a:spLocks noChangeArrowheads="1"/>
          </p:cNvSpPr>
          <p:nvPr/>
        </p:nvSpPr>
        <p:spPr bwMode="auto">
          <a:xfrm>
            <a:off x="8128000" y="37973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2391" name="Rectangle 263"/>
          <p:cNvSpPr>
            <a:spLocks noChangeArrowheads="1"/>
          </p:cNvSpPr>
          <p:nvPr/>
        </p:nvSpPr>
        <p:spPr bwMode="auto">
          <a:xfrm>
            <a:off x="8037513" y="37512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92" name="Rectangle 264"/>
          <p:cNvSpPr>
            <a:spLocks noChangeArrowheads="1"/>
          </p:cNvSpPr>
          <p:nvPr/>
        </p:nvSpPr>
        <p:spPr bwMode="auto">
          <a:xfrm>
            <a:off x="2562225" y="6248400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90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we get good estimate times?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Estimation of starting times  and durations is crucial for setting up a plan.</a:t>
            </a:r>
          </a:p>
          <a:p>
            <a:r>
              <a:rPr lang="en-US" altLang="en-US" b="1"/>
              <a:t>We will discuss methods and heuristics on how to do it and how to establish a project schedule. </a:t>
            </a:r>
            <a:endParaRPr lang="en-US" altLang="en-US"/>
          </a:p>
          <a:p>
            <a:pPr lvl="1"/>
            <a:r>
              <a:rPr lang="en-US" altLang="en-US"/>
              <a:t>However, first let us learn a few more technical terms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Recall SPMP Definitions</a:t>
            </a:r>
          </a:p>
        </p:txBody>
      </p:sp>
      <p:sp>
        <p:nvSpPr>
          <p:cNvPr id="46388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Project: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 A Project has a duration and consists of functions, activities and tasks</a:t>
            </a:r>
          </a:p>
          <a:p>
            <a:pPr>
              <a:lnSpc>
                <a:spcPct val="80000"/>
              </a:lnSpc>
            </a:pPr>
            <a:r>
              <a:rPr lang="en-US" altLang="en-US"/>
              <a:t>Work Package: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 description of the work to be accomplished in an activity or task</a:t>
            </a:r>
          </a:p>
          <a:p>
            <a:pPr>
              <a:lnSpc>
                <a:spcPct val="80000"/>
              </a:lnSpc>
            </a:pPr>
            <a:r>
              <a:rPr lang="en-US" altLang="en-US"/>
              <a:t>Work Product: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Any tangible item that results from a project function, activity or task.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Project Baseline: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 work product that has been formally reviewed and agreed upon.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 project baselines can only be changed through a formal change procedure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Project Deliverable: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 work product to be delivered to the 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Definitions: Functions, Activities and Tasks</a:t>
            </a:r>
          </a:p>
        </p:txBody>
      </p:sp>
      <p:sp>
        <p:nvSpPr>
          <p:cNvPr id="456707" name="AutoShape 3"/>
          <p:cNvSpPr>
            <a:spLocks noChangeArrowheads="1"/>
          </p:cNvSpPr>
          <p:nvPr/>
        </p:nvSpPr>
        <p:spPr bwMode="auto">
          <a:xfrm>
            <a:off x="1150938" y="2014538"/>
            <a:ext cx="4829175" cy="1279525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08" name="AutoShape 4"/>
          <p:cNvSpPr>
            <a:spLocks noChangeArrowheads="1"/>
          </p:cNvSpPr>
          <p:nvPr/>
        </p:nvSpPr>
        <p:spPr bwMode="auto">
          <a:xfrm>
            <a:off x="1152525" y="2017713"/>
            <a:ext cx="4838700" cy="1284287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09" name="AutoShape 5"/>
          <p:cNvSpPr>
            <a:spLocks noChangeArrowheads="1"/>
          </p:cNvSpPr>
          <p:nvPr/>
        </p:nvSpPr>
        <p:spPr bwMode="auto">
          <a:xfrm>
            <a:off x="3060700" y="2446338"/>
            <a:ext cx="1069975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Project</a:t>
            </a:r>
          </a:p>
        </p:txBody>
      </p:sp>
      <p:sp>
        <p:nvSpPr>
          <p:cNvPr id="456710" name="AutoShape 6"/>
          <p:cNvSpPr>
            <a:spLocks noChangeArrowheads="1"/>
          </p:cNvSpPr>
          <p:nvPr/>
        </p:nvSpPr>
        <p:spPr bwMode="auto">
          <a:xfrm>
            <a:off x="2974975" y="4459288"/>
            <a:ext cx="1273175" cy="263525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11" name="AutoShape 7"/>
          <p:cNvSpPr>
            <a:spLocks noChangeArrowheads="1"/>
          </p:cNvSpPr>
          <p:nvPr/>
        </p:nvSpPr>
        <p:spPr bwMode="auto">
          <a:xfrm>
            <a:off x="2976563" y="4462463"/>
            <a:ext cx="1281112" cy="268287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12" name="AutoShape 8"/>
          <p:cNvSpPr>
            <a:spLocks noChangeArrowheads="1"/>
          </p:cNvSpPr>
          <p:nvPr/>
        </p:nvSpPr>
        <p:spPr bwMode="auto">
          <a:xfrm>
            <a:off x="3044825" y="4405313"/>
            <a:ext cx="1125538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56713" name="AutoShape 9"/>
          <p:cNvSpPr>
            <a:spLocks noChangeArrowheads="1"/>
          </p:cNvSpPr>
          <p:nvPr/>
        </p:nvSpPr>
        <p:spPr bwMode="auto">
          <a:xfrm>
            <a:off x="4432300" y="4459288"/>
            <a:ext cx="1319213" cy="263525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14" name="AutoShape 10"/>
          <p:cNvSpPr>
            <a:spLocks noChangeArrowheads="1"/>
          </p:cNvSpPr>
          <p:nvPr/>
        </p:nvSpPr>
        <p:spPr bwMode="auto">
          <a:xfrm>
            <a:off x="4433888" y="4462463"/>
            <a:ext cx="1327150" cy="268287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15" name="AutoShape 11"/>
          <p:cNvSpPr>
            <a:spLocks noChangeArrowheads="1"/>
          </p:cNvSpPr>
          <p:nvPr/>
        </p:nvSpPr>
        <p:spPr bwMode="auto">
          <a:xfrm>
            <a:off x="4508500" y="4405313"/>
            <a:ext cx="1125538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56716" name="AutoShape 12"/>
          <p:cNvSpPr>
            <a:spLocks noChangeArrowheads="1"/>
          </p:cNvSpPr>
          <p:nvPr/>
        </p:nvSpPr>
        <p:spPr bwMode="auto">
          <a:xfrm>
            <a:off x="1425575" y="4459288"/>
            <a:ext cx="1319213" cy="263525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17" name="AutoShape 13"/>
          <p:cNvSpPr>
            <a:spLocks noChangeArrowheads="1"/>
          </p:cNvSpPr>
          <p:nvPr/>
        </p:nvSpPr>
        <p:spPr bwMode="auto">
          <a:xfrm>
            <a:off x="1427163" y="4462463"/>
            <a:ext cx="1327150" cy="268287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18" name="AutoShape 14"/>
          <p:cNvSpPr>
            <a:spLocks noChangeArrowheads="1"/>
          </p:cNvSpPr>
          <p:nvPr/>
        </p:nvSpPr>
        <p:spPr bwMode="auto">
          <a:xfrm>
            <a:off x="1503363" y="4405313"/>
            <a:ext cx="1125537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56719" name="AutoShape 15"/>
          <p:cNvSpPr>
            <a:spLocks noChangeArrowheads="1"/>
          </p:cNvSpPr>
          <p:nvPr/>
        </p:nvSpPr>
        <p:spPr bwMode="auto">
          <a:xfrm flipV="1">
            <a:off x="3709988" y="4108450"/>
            <a:ext cx="22225" cy="1588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20" name="AutoShape 16"/>
          <p:cNvSpPr>
            <a:spLocks noChangeArrowheads="1"/>
          </p:cNvSpPr>
          <p:nvPr/>
        </p:nvSpPr>
        <p:spPr bwMode="auto">
          <a:xfrm>
            <a:off x="3709988" y="4427538"/>
            <a:ext cx="22225" cy="9525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21" name="AutoShape 17"/>
          <p:cNvSpPr>
            <a:spLocks noChangeArrowheads="1"/>
          </p:cNvSpPr>
          <p:nvPr/>
        </p:nvSpPr>
        <p:spPr bwMode="auto">
          <a:xfrm>
            <a:off x="3709988" y="4121150"/>
            <a:ext cx="22225" cy="293688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22" name="AutoShape 18"/>
          <p:cNvSpPr>
            <a:spLocks noChangeArrowheads="1"/>
          </p:cNvSpPr>
          <p:nvPr/>
        </p:nvSpPr>
        <p:spPr bwMode="auto">
          <a:xfrm>
            <a:off x="5281613" y="4311650"/>
            <a:ext cx="11112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23" name="AutoShape 19"/>
          <p:cNvSpPr>
            <a:spLocks noChangeArrowheads="1"/>
          </p:cNvSpPr>
          <p:nvPr/>
        </p:nvSpPr>
        <p:spPr bwMode="auto">
          <a:xfrm flipH="1">
            <a:off x="1838325" y="4311650"/>
            <a:ext cx="1588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24" name="AutoShape 20"/>
          <p:cNvSpPr>
            <a:spLocks noChangeArrowheads="1"/>
          </p:cNvSpPr>
          <p:nvPr/>
        </p:nvSpPr>
        <p:spPr bwMode="auto">
          <a:xfrm>
            <a:off x="1851025" y="4311650"/>
            <a:ext cx="3417888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25" name="AutoShape 21"/>
          <p:cNvSpPr>
            <a:spLocks noChangeArrowheads="1"/>
          </p:cNvSpPr>
          <p:nvPr/>
        </p:nvSpPr>
        <p:spPr bwMode="auto">
          <a:xfrm flipV="1">
            <a:off x="5259388" y="4298950"/>
            <a:ext cx="20637" cy="1588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26" name="AutoShape 22"/>
          <p:cNvSpPr>
            <a:spLocks noChangeArrowheads="1"/>
          </p:cNvSpPr>
          <p:nvPr/>
        </p:nvSpPr>
        <p:spPr bwMode="auto">
          <a:xfrm>
            <a:off x="5259388" y="4459288"/>
            <a:ext cx="20637" cy="9525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27" name="AutoShape 23"/>
          <p:cNvSpPr>
            <a:spLocks noChangeArrowheads="1"/>
          </p:cNvSpPr>
          <p:nvPr/>
        </p:nvSpPr>
        <p:spPr bwMode="auto">
          <a:xfrm>
            <a:off x="5259388" y="4311650"/>
            <a:ext cx="20637" cy="134938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28" name="AutoShape 24"/>
          <p:cNvSpPr>
            <a:spLocks noChangeArrowheads="1"/>
          </p:cNvSpPr>
          <p:nvPr/>
        </p:nvSpPr>
        <p:spPr bwMode="auto">
          <a:xfrm flipV="1">
            <a:off x="1839913" y="4298950"/>
            <a:ext cx="20637" cy="1588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29" name="AutoShape 25"/>
          <p:cNvSpPr>
            <a:spLocks noChangeArrowheads="1"/>
          </p:cNvSpPr>
          <p:nvPr/>
        </p:nvSpPr>
        <p:spPr bwMode="auto">
          <a:xfrm>
            <a:off x="1839913" y="4459288"/>
            <a:ext cx="20637" cy="9525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30" name="AutoShape 26"/>
          <p:cNvSpPr>
            <a:spLocks noChangeArrowheads="1"/>
          </p:cNvSpPr>
          <p:nvPr/>
        </p:nvSpPr>
        <p:spPr bwMode="auto">
          <a:xfrm>
            <a:off x="1839913" y="4311650"/>
            <a:ext cx="20637" cy="134938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31" name="AutoShape 27"/>
          <p:cNvSpPr>
            <a:spLocks noChangeArrowheads="1"/>
          </p:cNvSpPr>
          <p:nvPr/>
        </p:nvSpPr>
        <p:spPr bwMode="auto">
          <a:xfrm flipV="1">
            <a:off x="3617913" y="3294063"/>
            <a:ext cx="22225" cy="1587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32" name="AutoShape 28"/>
          <p:cNvSpPr>
            <a:spLocks noChangeArrowheads="1"/>
          </p:cNvSpPr>
          <p:nvPr/>
        </p:nvSpPr>
        <p:spPr bwMode="auto">
          <a:xfrm>
            <a:off x="3617913" y="3624263"/>
            <a:ext cx="22225" cy="7937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33" name="AutoShape 29"/>
          <p:cNvSpPr>
            <a:spLocks noChangeArrowheads="1"/>
          </p:cNvSpPr>
          <p:nvPr/>
        </p:nvSpPr>
        <p:spPr bwMode="auto">
          <a:xfrm>
            <a:off x="3617913" y="3306763"/>
            <a:ext cx="22225" cy="30480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34" name="AutoShape 30"/>
          <p:cNvSpPr>
            <a:spLocks noChangeArrowheads="1"/>
          </p:cNvSpPr>
          <p:nvPr/>
        </p:nvSpPr>
        <p:spPr bwMode="auto">
          <a:xfrm flipH="1">
            <a:off x="1917700" y="3465513"/>
            <a:ext cx="1588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35" name="AutoShape 31"/>
          <p:cNvSpPr>
            <a:spLocks noChangeArrowheads="1"/>
          </p:cNvSpPr>
          <p:nvPr/>
        </p:nvSpPr>
        <p:spPr bwMode="auto">
          <a:xfrm>
            <a:off x="5292725" y="3465513"/>
            <a:ext cx="11113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36" name="AutoShape 32"/>
          <p:cNvSpPr>
            <a:spLocks noChangeArrowheads="1"/>
          </p:cNvSpPr>
          <p:nvPr/>
        </p:nvSpPr>
        <p:spPr bwMode="auto">
          <a:xfrm>
            <a:off x="1930400" y="3465513"/>
            <a:ext cx="3349625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37" name="AutoShape 33"/>
          <p:cNvSpPr>
            <a:spLocks noChangeArrowheads="1"/>
          </p:cNvSpPr>
          <p:nvPr/>
        </p:nvSpPr>
        <p:spPr bwMode="auto">
          <a:xfrm flipV="1">
            <a:off x="5281613" y="3452813"/>
            <a:ext cx="22225" cy="1587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38" name="AutoShape 34"/>
          <p:cNvSpPr>
            <a:spLocks noChangeArrowheads="1"/>
          </p:cNvSpPr>
          <p:nvPr/>
        </p:nvSpPr>
        <p:spPr bwMode="auto">
          <a:xfrm>
            <a:off x="5281613" y="3665538"/>
            <a:ext cx="22225" cy="9525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39" name="AutoShape 35"/>
          <p:cNvSpPr>
            <a:spLocks noChangeArrowheads="1"/>
          </p:cNvSpPr>
          <p:nvPr/>
        </p:nvSpPr>
        <p:spPr bwMode="auto">
          <a:xfrm>
            <a:off x="5281613" y="3465513"/>
            <a:ext cx="22225" cy="187325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40" name="AutoShape 36"/>
          <p:cNvSpPr>
            <a:spLocks noChangeArrowheads="1"/>
          </p:cNvSpPr>
          <p:nvPr/>
        </p:nvSpPr>
        <p:spPr bwMode="auto">
          <a:xfrm flipV="1">
            <a:off x="1908175" y="3462338"/>
            <a:ext cx="22225" cy="3175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41" name="AutoShape 37"/>
          <p:cNvSpPr>
            <a:spLocks noChangeArrowheads="1"/>
          </p:cNvSpPr>
          <p:nvPr/>
        </p:nvSpPr>
        <p:spPr bwMode="auto">
          <a:xfrm>
            <a:off x="1908175" y="3656013"/>
            <a:ext cx="22225" cy="7937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42" name="AutoShape 38"/>
          <p:cNvSpPr>
            <a:spLocks noChangeArrowheads="1"/>
          </p:cNvSpPr>
          <p:nvPr/>
        </p:nvSpPr>
        <p:spPr bwMode="auto">
          <a:xfrm>
            <a:off x="1908175" y="3475038"/>
            <a:ext cx="22225" cy="168275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43" name="AutoShape 39"/>
          <p:cNvSpPr>
            <a:spLocks noChangeArrowheads="1"/>
          </p:cNvSpPr>
          <p:nvPr/>
        </p:nvSpPr>
        <p:spPr bwMode="auto">
          <a:xfrm flipH="1">
            <a:off x="2101850" y="4989513"/>
            <a:ext cx="1588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44" name="AutoShape 40"/>
          <p:cNvSpPr>
            <a:spLocks noChangeArrowheads="1"/>
          </p:cNvSpPr>
          <p:nvPr/>
        </p:nvSpPr>
        <p:spPr bwMode="auto">
          <a:xfrm>
            <a:off x="5270500" y="4989513"/>
            <a:ext cx="9525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45" name="AutoShape 41"/>
          <p:cNvSpPr>
            <a:spLocks noChangeArrowheads="1"/>
          </p:cNvSpPr>
          <p:nvPr/>
        </p:nvSpPr>
        <p:spPr bwMode="auto">
          <a:xfrm>
            <a:off x="2114550" y="4989513"/>
            <a:ext cx="3143250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46" name="AutoShape 42"/>
          <p:cNvSpPr>
            <a:spLocks noChangeArrowheads="1"/>
          </p:cNvSpPr>
          <p:nvPr/>
        </p:nvSpPr>
        <p:spPr bwMode="auto">
          <a:xfrm flipV="1">
            <a:off x="3756025" y="4743450"/>
            <a:ext cx="20638" cy="1588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47" name="AutoShape 43"/>
          <p:cNvSpPr>
            <a:spLocks noChangeArrowheads="1"/>
          </p:cNvSpPr>
          <p:nvPr/>
        </p:nvSpPr>
        <p:spPr bwMode="auto">
          <a:xfrm>
            <a:off x="3756025" y="4999038"/>
            <a:ext cx="20638" cy="9525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48" name="AutoShape 44"/>
          <p:cNvSpPr>
            <a:spLocks noChangeArrowheads="1"/>
          </p:cNvSpPr>
          <p:nvPr/>
        </p:nvSpPr>
        <p:spPr bwMode="auto">
          <a:xfrm>
            <a:off x="3756025" y="4756150"/>
            <a:ext cx="20638" cy="230188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49" name="AutoShape 45"/>
          <p:cNvSpPr>
            <a:spLocks noChangeArrowheads="1"/>
          </p:cNvSpPr>
          <p:nvPr/>
        </p:nvSpPr>
        <p:spPr bwMode="auto">
          <a:xfrm flipV="1">
            <a:off x="2079625" y="4986338"/>
            <a:ext cx="22225" cy="3175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50" name="AutoShape 46"/>
          <p:cNvSpPr>
            <a:spLocks noChangeArrowheads="1"/>
          </p:cNvSpPr>
          <p:nvPr/>
        </p:nvSpPr>
        <p:spPr bwMode="auto">
          <a:xfrm>
            <a:off x="2079625" y="5211763"/>
            <a:ext cx="22225" cy="7937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51" name="AutoShape 47"/>
          <p:cNvSpPr>
            <a:spLocks noChangeArrowheads="1"/>
          </p:cNvSpPr>
          <p:nvPr/>
        </p:nvSpPr>
        <p:spPr bwMode="auto">
          <a:xfrm>
            <a:off x="2079625" y="4999038"/>
            <a:ext cx="22225" cy="200025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52" name="AutoShape 48"/>
          <p:cNvSpPr>
            <a:spLocks noChangeArrowheads="1"/>
          </p:cNvSpPr>
          <p:nvPr/>
        </p:nvSpPr>
        <p:spPr bwMode="auto">
          <a:xfrm flipV="1">
            <a:off x="3113088" y="4997450"/>
            <a:ext cx="22225" cy="1588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53" name="AutoShape 49"/>
          <p:cNvSpPr>
            <a:spLocks noChangeArrowheads="1"/>
          </p:cNvSpPr>
          <p:nvPr/>
        </p:nvSpPr>
        <p:spPr bwMode="auto">
          <a:xfrm>
            <a:off x="3113088" y="5211763"/>
            <a:ext cx="22225" cy="7937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54" name="AutoShape 50"/>
          <p:cNvSpPr>
            <a:spLocks noChangeArrowheads="1"/>
          </p:cNvSpPr>
          <p:nvPr/>
        </p:nvSpPr>
        <p:spPr bwMode="auto">
          <a:xfrm>
            <a:off x="3113088" y="5010150"/>
            <a:ext cx="22225" cy="188913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55" name="AutoShape 51"/>
          <p:cNvSpPr>
            <a:spLocks noChangeArrowheads="1"/>
          </p:cNvSpPr>
          <p:nvPr/>
        </p:nvSpPr>
        <p:spPr bwMode="auto">
          <a:xfrm flipV="1">
            <a:off x="4144963" y="4986338"/>
            <a:ext cx="22225" cy="3175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56" name="AutoShape 52"/>
          <p:cNvSpPr>
            <a:spLocks noChangeArrowheads="1"/>
          </p:cNvSpPr>
          <p:nvPr/>
        </p:nvSpPr>
        <p:spPr bwMode="auto">
          <a:xfrm>
            <a:off x="4144963" y="5168900"/>
            <a:ext cx="22225" cy="7938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57" name="AutoShape 53"/>
          <p:cNvSpPr>
            <a:spLocks noChangeArrowheads="1"/>
          </p:cNvSpPr>
          <p:nvPr/>
        </p:nvSpPr>
        <p:spPr bwMode="auto">
          <a:xfrm>
            <a:off x="4144963" y="4999038"/>
            <a:ext cx="22225" cy="157162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58" name="AutoShape 54"/>
          <p:cNvSpPr>
            <a:spLocks noChangeArrowheads="1"/>
          </p:cNvSpPr>
          <p:nvPr/>
        </p:nvSpPr>
        <p:spPr bwMode="auto">
          <a:xfrm flipV="1">
            <a:off x="5281613" y="4976813"/>
            <a:ext cx="22225" cy="1587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59" name="AutoShape 55"/>
          <p:cNvSpPr>
            <a:spLocks noChangeArrowheads="1"/>
          </p:cNvSpPr>
          <p:nvPr/>
        </p:nvSpPr>
        <p:spPr bwMode="auto">
          <a:xfrm>
            <a:off x="5281613" y="5180013"/>
            <a:ext cx="22225" cy="7937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60" name="AutoShape 56"/>
          <p:cNvSpPr>
            <a:spLocks noChangeArrowheads="1"/>
          </p:cNvSpPr>
          <p:nvPr/>
        </p:nvSpPr>
        <p:spPr bwMode="auto">
          <a:xfrm>
            <a:off x="5281613" y="4989513"/>
            <a:ext cx="22225" cy="17780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61" name="AutoShape 57"/>
          <p:cNvSpPr>
            <a:spLocks noChangeArrowheads="1"/>
          </p:cNvSpPr>
          <p:nvPr/>
        </p:nvSpPr>
        <p:spPr bwMode="auto">
          <a:xfrm flipH="1">
            <a:off x="5980113" y="2300288"/>
            <a:ext cx="1587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62" name="AutoShape 58"/>
          <p:cNvSpPr>
            <a:spLocks noChangeArrowheads="1"/>
          </p:cNvSpPr>
          <p:nvPr/>
        </p:nvSpPr>
        <p:spPr bwMode="auto">
          <a:xfrm>
            <a:off x="6234113" y="2300288"/>
            <a:ext cx="11112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63" name="AutoShape 59"/>
          <p:cNvSpPr>
            <a:spLocks noChangeArrowheads="1"/>
          </p:cNvSpPr>
          <p:nvPr/>
        </p:nvSpPr>
        <p:spPr bwMode="auto">
          <a:xfrm>
            <a:off x="5992813" y="2300288"/>
            <a:ext cx="228600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64" name="AutoShape 60"/>
          <p:cNvSpPr>
            <a:spLocks noChangeArrowheads="1"/>
          </p:cNvSpPr>
          <p:nvPr/>
        </p:nvSpPr>
        <p:spPr bwMode="auto">
          <a:xfrm flipH="1">
            <a:off x="5980113" y="2914650"/>
            <a:ext cx="1587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65" name="AutoShape 61"/>
          <p:cNvSpPr>
            <a:spLocks noChangeArrowheads="1"/>
          </p:cNvSpPr>
          <p:nvPr/>
        </p:nvSpPr>
        <p:spPr bwMode="auto">
          <a:xfrm>
            <a:off x="6234113" y="2914650"/>
            <a:ext cx="11112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66" name="AutoShape 62"/>
          <p:cNvSpPr>
            <a:spLocks noChangeArrowheads="1"/>
          </p:cNvSpPr>
          <p:nvPr/>
        </p:nvSpPr>
        <p:spPr bwMode="auto">
          <a:xfrm>
            <a:off x="5992813" y="2914650"/>
            <a:ext cx="228600" cy="19050"/>
          </a:xfrm>
          <a:prstGeom prst="roundRect">
            <a:avLst>
              <a:gd name="adj" fmla="val 12495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67" name="AutoShape 63"/>
          <p:cNvSpPr>
            <a:spLocks noChangeArrowheads="1"/>
          </p:cNvSpPr>
          <p:nvPr/>
        </p:nvSpPr>
        <p:spPr bwMode="auto">
          <a:xfrm>
            <a:off x="6211888" y="2046288"/>
            <a:ext cx="1903412" cy="454025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68" name="AutoShape 64"/>
          <p:cNvSpPr>
            <a:spLocks noChangeArrowheads="1"/>
          </p:cNvSpPr>
          <p:nvPr/>
        </p:nvSpPr>
        <p:spPr bwMode="auto">
          <a:xfrm>
            <a:off x="6211888" y="2049463"/>
            <a:ext cx="1912937" cy="458787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69" name="AutoShape 65"/>
          <p:cNvSpPr>
            <a:spLocks noChangeArrowheads="1"/>
          </p:cNvSpPr>
          <p:nvPr/>
        </p:nvSpPr>
        <p:spPr bwMode="auto">
          <a:xfrm>
            <a:off x="6578600" y="2044700"/>
            <a:ext cx="1282700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Function</a:t>
            </a:r>
          </a:p>
        </p:txBody>
      </p:sp>
      <p:sp>
        <p:nvSpPr>
          <p:cNvPr id="456770" name="AutoShape 66"/>
          <p:cNvSpPr>
            <a:spLocks noChangeArrowheads="1"/>
          </p:cNvSpPr>
          <p:nvPr/>
        </p:nvSpPr>
        <p:spPr bwMode="auto">
          <a:xfrm>
            <a:off x="6211888" y="2703513"/>
            <a:ext cx="1903412" cy="452437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71" name="AutoShape 67"/>
          <p:cNvSpPr>
            <a:spLocks noChangeArrowheads="1"/>
          </p:cNvSpPr>
          <p:nvPr/>
        </p:nvSpPr>
        <p:spPr bwMode="auto">
          <a:xfrm>
            <a:off x="6211888" y="2705100"/>
            <a:ext cx="1912937" cy="458788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72" name="AutoShape 68"/>
          <p:cNvSpPr>
            <a:spLocks noChangeArrowheads="1"/>
          </p:cNvSpPr>
          <p:nvPr/>
        </p:nvSpPr>
        <p:spPr bwMode="auto">
          <a:xfrm>
            <a:off x="6578600" y="2700338"/>
            <a:ext cx="1282700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Function</a:t>
            </a:r>
          </a:p>
        </p:txBody>
      </p:sp>
      <p:sp>
        <p:nvSpPr>
          <p:cNvPr id="456773" name="AutoShape 69"/>
          <p:cNvSpPr>
            <a:spLocks noChangeArrowheads="1"/>
          </p:cNvSpPr>
          <p:nvPr/>
        </p:nvSpPr>
        <p:spPr bwMode="auto">
          <a:xfrm>
            <a:off x="1173163" y="3676650"/>
            <a:ext cx="1457325" cy="452438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74" name="AutoShape 70"/>
          <p:cNvSpPr>
            <a:spLocks noChangeArrowheads="1"/>
          </p:cNvSpPr>
          <p:nvPr/>
        </p:nvSpPr>
        <p:spPr bwMode="auto">
          <a:xfrm>
            <a:off x="1174750" y="3678238"/>
            <a:ext cx="1465263" cy="460375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75" name="AutoShape 71"/>
          <p:cNvSpPr>
            <a:spLocks noChangeArrowheads="1"/>
          </p:cNvSpPr>
          <p:nvPr/>
        </p:nvSpPr>
        <p:spPr bwMode="auto">
          <a:xfrm>
            <a:off x="1268413" y="3663950"/>
            <a:ext cx="1125537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56776" name="AutoShape 72"/>
          <p:cNvSpPr>
            <a:spLocks noChangeArrowheads="1"/>
          </p:cNvSpPr>
          <p:nvPr/>
        </p:nvSpPr>
        <p:spPr bwMode="auto">
          <a:xfrm>
            <a:off x="2849563" y="3676650"/>
            <a:ext cx="1455737" cy="452438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77" name="AutoShape 73"/>
          <p:cNvSpPr>
            <a:spLocks noChangeArrowheads="1"/>
          </p:cNvSpPr>
          <p:nvPr/>
        </p:nvSpPr>
        <p:spPr bwMode="auto">
          <a:xfrm>
            <a:off x="2849563" y="3678238"/>
            <a:ext cx="1465262" cy="460375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78" name="AutoShape 74"/>
          <p:cNvSpPr>
            <a:spLocks noChangeArrowheads="1"/>
          </p:cNvSpPr>
          <p:nvPr/>
        </p:nvSpPr>
        <p:spPr bwMode="auto">
          <a:xfrm>
            <a:off x="2944813" y="3663950"/>
            <a:ext cx="1125537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56779" name="AutoShape 75"/>
          <p:cNvSpPr>
            <a:spLocks noChangeArrowheads="1"/>
          </p:cNvSpPr>
          <p:nvPr/>
        </p:nvSpPr>
        <p:spPr bwMode="auto">
          <a:xfrm>
            <a:off x="4524375" y="3676650"/>
            <a:ext cx="1455738" cy="452438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80" name="AutoShape 76"/>
          <p:cNvSpPr>
            <a:spLocks noChangeArrowheads="1"/>
          </p:cNvSpPr>
          <p:nvPr/>
        </p:nvSpPr>
        <p:spPr bwMode="auto">
          <a:xfrm>
            <a:off x="4525963" y="3678238"/>
            <a:ext cx="1465262" cy="460375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81" name="AutoShape 77"/>
          <p:cNvSpPr>
            <a:spLocks noChangeArrowheads="1"/>
          </p:cNvSpPr>
          <p:nvPr/>
        </p:nvSpPr>
        <p:spPr bwMode="auto">
          <a:xfrm>
            <a:off x="4619625" y="3663950"/>
            <a:ext cx="1125538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56782" name="AutoShape 78"/>
          <p:cNvSpPr>
            <a:spLocks noChangeArrowheads="1"/>
          </p:cNvSpPr>
          <p:nvPr/>
        </p:nvSpPr>
        <p:spPr bwMode="auto">
          <a:xfrm>
            <a:off x="2700338" y="5189538"/>
            <a:ext cx="823912" cy="5588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83" name="AutoShape 79"/>
          <p:cNvSpPr>
            <a:spLocks noChangeArrowheads="1"/>
          </p:cNvSpPr>
          <p:nvPr/>
        </p:nvSpPr>
        <p:spPr bwMode="auto">
          <a:xfrm>
            <a:off x="2701925" y="5192713"/>
            <a:ext cx="833438" cy="565150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84" name="AutoShape 80"/>
          <p:cNvSpPr>
            <a:spLocks noChangeArrowheads="1"/>
          </p:cNvSpPr>
          <p:nvPr/>
        </p:nvSpPr>
        <p:spPr bwMode="auto">
          <a:xfrm>
            <a:off x="2720975" y="5199063"/>
            <a:ext cx="785813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56785" name="AutoShape 81"/>
          <p:cNvSpPr>
            <a:spLocks noChangeArrowheads="1"/>
          </p:cNvSpPr>
          <p:nvPr/>
        </p:nvSpPr>
        <p:spPr bwMode="auto">
          <a:xfrm>
            <a:off x="3709988" y="5180013"/>
            <a:ext cx="823912" cy="5588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86" name="AutoShape 82"/>
          <p:cNvSpPr>
            <a:spLocks noChangeArrowheads="1"/>
          </p:cNvSpPr>
          <p:nvPr/>
        </p:nvSpPr>
        <p:spPr bwMode="auto">
          <a:xfrm>
            <a:off x="3711575" y="5181600"/>
            <a:ext cx="833438" cy="565150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87" name="AutoShape 83"/>
          <p:cNvSpPr>
            <a:spLocks noChangeArrowheads="1"/>
          </p:cNvSpPr>
          <p:nvPr/>
        </p:nvSpPr>
        <p:spPr bwMode="auto">
          <a:xfrm>
            <a:off x="3732213" y="5187950"/>
            <a:ext cx="785812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56788" name="AutoShape 84"/>
          <p:cNvSpPr>
            <a:spLocks noChangeArrowheads="1"/>
          </p:cNvSpPr>
          <p:nvPr/>
        </p:nvSpPr>
        <p:spPr bwMode="auto">
          <a:xfrm>
            <a:off x="1701800" y="5189538"/>
            <a:ext cx="825500" cy="5588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89" name="AutoShape 85"/>
          <p:cNvSpPr>
            <a:spLocks noChangeArrowheads="1"/>
          </p:cNvSpPr>
          <p:nvPr/>
        </p:nvSpPr>
        <p:spPr bwMode="auto">
          <a:xfrm>
            <a:off x="1703388" y="5192713"/>
            <a:ext cx="833437" cy="565150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90" name="AutoShape 86"/>
          <p:cNvSpPr>
            <a:spLocks noChangeArrowheads="1"/>
          </p:cNvSpPr>
          <p:nvPr/>
        </p:nvSpPr>
        <p:spPr bwMode="auto">
          <a:xfrm>
            <a:off x="1722438" y="5199063"/>
            <a:ext cx="785812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56791" name="AutoShape 87"/>
          <p:cNvSpPr>
            <a:spLocks noChangeArrowheads="1"/>
          </p:cNvSpPr>
          <p:nvPr/>
        </p:nvSpPr>
        <p:spPr bwMode="auto">
          <a:xfrm>
            <a:off x="4765675" y="5189538"/>
            <a:ext cx="823913" cy="5588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92" name="AutoShape 88"/>
          <p:cNvSpPr>
            <a:spLocks noChangeArrowheads="1"/>
          </p:cNvSpPr>
          <p:nvPr/>
        </p:nvSpPr>
        <p:spPr bwMode="auto">
          <a:xfrm>
            <a:off x="4767263" y="5192713"/>
            <a:ext cx="833437" cy="565150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6793" name="AutoShape 89"/>
          <p:cNvSpPr>
            <a:spLocks noChangeArrowheads="1"/>
          </p:cNvSpPr>
          <p:nvPr/>
        </p:nvSpPr>
        <p:spPr bwMode="auto">
          <a:xfrm>
            <a:off x="4786313" y="5199063"/>
            <a:ext cx="785812" cy="4191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56794" name="Text Box 90"/>
          <p:cNvSpPr txBox="1">
            <a:spLocks noChangeArrowheads="1"/>
          </p:cNvSpPr>
          <p:nvPr/>
        </p:nvSpPr>
        <p:spPr bwMode="auto">
          <a:xfrm>
            <a:off x="669925" y="1309688"/>
            <a:ext cx="743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 Project has a duration and consists of functions, activities and tasks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Activities</a:t>
            </a:r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736600" y="1320800"/>
            <a:ext cx="4445000" cy="1409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742950" y="1327150"/>
            <a:ext cx="4445000" cy="1409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5397500" y="1358900"/>
            <a:ext cx="17526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5403850" y="1365250"/>
            <a:ext cx="17526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51" name="Rectangle 7" descr="10%"/>
          <p:cNvSpPr>
            <a:spLocks noChangeArrowheads="1"/>
          </p:cNvSpPr>
          <p:nvPr/>
        </p:nvSpPr>
        <p:spPr bwMode="auto">
          <a:xfrm>
            <a:off x="762000" y="3149600"/>
            <a:ext cx="1346200" cy="4953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52" name="Rectangle 8"/>
          <p:cNvSpPr>
            <a:spLocks noChangeArrowheads="1"/>
          </p:cNvSpPr>
          <p:nvPr/>
        </p:nvSpPr>
        <p:spPr bwMode="auto">
          <a:xfrm>
            <a:off x="768350" y="3155950"/>
            <a:ext cx="13462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823913" y="3173413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6954" name="Rectangle 10"/>
          <p:cNvSpPr>
            <a:spLocks noChangeArrowheads="1"/>
          </p:cNvSpPr>
          <p:nvPr/>
        </p:nvSpPr>
        <p:spPr bwMode="auto">
          <a:xfrm>
            <a:off x="823913" y="3529013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</a:p>
        </p:txBody>
      </p:sp>
      <p:sp>
        <p:nvSpPr>
          <p:cNvPr id="466955" name="Rectangle 11" descr="10%"/>
          <p:cNvSpPr>
            <a:spLocks noChangeArrowheads="1"/>
          </p:cNvSpPr>
          <p:nvPr/>
        </p:nvSpPr>
        <p:spPr bwMode="auto">
          <a:xfrm>
            <a:off x="3848100" y="3149600"/>
            <a:ext cx="1333500" cy="4953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56" name="Rectangle 12"/>
          <p:cNvSpPr>
            <a:spLocks noChangeArrowheads="1"/>
          </p:cNvSpPr>
          <p:nvPr/>
        </p:nvSpPr>
        <p:spPr bwMode="auto">
          <a:xfrm>
            <a:off x="3854450" y="3155950"/>
            <a:ext cx="13335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5751513" y="1382713"/>
            <a:ext cx="14652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Function</a:t>
            </a:r>
          </a:p>
        </p:txBody>
      </p:sp>
      <p:sp>
        <p:nvSpPr>
          <p:cNvPr id="466958" name="Rectangle 14"/>
          <p:cNvSpPr>
            <a:spLocks noChangeArrowheads="1"/>
          </p:cNvSpPr>
          <p:nvPr/>
        </p:nvSpPr>
        <p:spPr bwMode="auto">
          <a:xfrm>
            <a:off x="5397500" y="2082800"/>
            <a:ext cx="17526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5403850" y="2089150"/>
            <a:ext cx="17526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60" name="Rectangle 16"/>
          <p:cNvSpPr>
            <a:spLocks noChangeArrowheads="1"/>
          </p:cNvSpPr>
          <p:nvPr/>
        </p:nvSpPr>
        <p:spPr bwMode="auto">
          <a:xfrm>
            <a:off x="5751513" y="2093913"/>
            <a:ext cx="14652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Function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2513013" y="1814513"/>
            <a:ext cx="12144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Project</a:t>
            </a:r>
          </a:p>
        </p:txBody>
      </p:sp>
      <p:sp>
        <p:nvSpPr>
          <p:cNvPr id="466962" name="Rectangle 18" descr="10%"/>
          <p:cNvSpPr>
            <a:spLocks noChangeArrowheads="1"/>
          </p:cNvSpPr>
          <p:nvPr/>
        </p:nvSpPr>
        <p:spPr bwMode="auto">
          <a:xfrm>
            <a:off x="2413000" y="4013200"/>
            <a:ext cx="1168400" cy="2921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63" name="Rectangle 19"/>
          <p:cNvSpPr>
            <a:spLocks noChangeArrowheads="1"/>
          </p:cNvSpPr>
          <p:nvPr/>
        </p:nvSpPr>
        <p:spPr bwMode="auto">
          <a:xfrm>
            <a:off x="2419350" y="4019550"/>
            <a:ext cx="11684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64" name="Rectangle 20" descr="10%"/>
          <p:cNvSpPr>
            <a:spLocks noChangeArrowheads="1"/>
          </p:cNvSpPr>
          <p:nvPr/>
        </p:nvSpPr>
        <p:spPr bwMode="auto">
          <a:xfrm>
            <a:off x="3759200" y="4013200"/>
            <a:ext cx="1219200" cy="2921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65" name="Rectangle 21"/>
          <p:cNvSpPr>
            <a:spLocks noChangeArrowheads="1"/>
          </p:cNvSpPr>
          <p:nvPr/>
        </p:nvSpPr>
        <p:spPr bwMode="auto">
          <a:xfrm>
            <a:off x="3765550" y="4019550"/>
            <a:ext cx="1219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66" name="Rectangle 22" descr="10%"/>
          <p:cNvSpPr>
            <a:spLocks noChangeArrowheads="1"/>
          </p:cNvSpPr>
          <p:nvPr/>
        </p:nvSpPr>
        <p:spPr bwMode="auto">
          <a:xfrm>
            <a:off x="990600" y="4013200"/>
            <a:ext cx="1219200" cy="2921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67" name="Rectangle 23"/>
          <p:cNvSpPr>
            <a:spLocks noChangeArrowheads="1"/>
          </p:cNvSpPr>
          <p:nvPr/>
        </p:nvSpPr>
        <p:spPr bwMode="auto">
          <a:xfrm>
            <a:off x="996950" y="4019550"/>
            <a:ext cx="12192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68" name="Line 24"/>
          <p:cNvSpPr>
            <a:spLocks noChangeShapeType="1"/>
          </p:cNvSpPr>
          <p:nvPr/>
        </p:nvSpPr>
        <p:spPr bwMode="auto">
          <a:xfrm>
            <a:off x="3117850" y="363855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69" name="Line 25"/>
          <p:cNvSpPr>
            <a:spLocks noChangeShapeType="1"/>
          </p:cNvSpPr>
          <p:nvPr/>
        </p:nvSpPr>
        <p:spPr bwMode="auto">
          <a:xfrm flipH="1">
            <a:off x="1384300" y="3867150"/>
            <a:ext cx="3162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70" name="Line 26"/>
          <p:cNvSpPr>
            <a:spLocks noChangeShapeType="1"/>
          </p:cNvSpPr>
          <p:nvPr/>
        </p:nvSpPr>
        <p:spPr bwMode="auto">
          <a:xfrm>
            <a:off x="4540250" y="3854450"/>
            <a:ext cx="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71" name="Line 27"/>
          <p:cNvSpPr>
            <a:spLocks noChangeShapeType="1"/>
          </p:cNvSpPr>
          <p:nvPr/>
        </p:nvSpPr>
        <p:spPr bwMode="auto">
          <a:xfrm>
            <a:off x="1390650" y="3854450"/>
            <a:ext cx="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72" name="Line 28"/>
          <p:cNvSpPr>
            <a:spLocks noChangeShapeType="1"/>
          </p:cNvSpPr>
          <p:nvPr/>
        </p:nvSpPr>
        <p:spPr bwMode="auto">
          <a:xfrm>
            <a:off x="3016250" y="274955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73" name="Line 29"/>
          <p:cNvSpPr>
            <a:spLocks noChangeShapeType="1"/>
          </p:cNvSpPr>
          <p:nvPr/>
        </p:nvSpPr>
        <p:spPr bwMode="auto">
          <a:xfrm>
            <a:off x="1454150" y="2940050"/>
            <a:ext cx="3098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74" name="Line 30"/>
          <p:cNvSpPr>
            <a:spLocks noChangeShapeType="1"/>
          </p:cNvSpPr>
          <p:nvPr/>
        </p:nvSpPr>
        <p:spPr bwMode="auto">
          <a:xfrm>
            <a:off x="4565650" y="2927350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75" name="Line 31"/>
          <p:cNvSpPr>
            <a:spLocks noChangeShapeType="1"/>
          </p:cNvSpPr>
          <p:nvPr/>
        </p:nvSpPr>
        <p:spPr bwMode="auto">
          <a:xfrm>
            <a:off x="1454150" y="29400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76" name="Rectangle 32"/>
          <p:cNvSpPr>
            <a:spLocks noChangeArrowheads="1"/>
          </p:cNvSpPr>
          <p:nvPr/>
        </p:nvSpPr>
        <p:spPr bwMode="auto">
          <a:xfrm>
            <a:off x="2159000" y="4813300"/>
            <a:ext cx="762000" cy="622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77" name="Rectangle 33"/>
          <p:cNvSpPr>
            <a:spLocks noChangeArrowheads="1"/>
          </p:cNvSpPr>
          <p:nvPr/>
        </p:nvSpPr>
        <p:spPr bwMode="auto">
          <a:xfrm>
            <a:off x="2171700" y="4826000"/>
            <a:ext cx="749300" cy="609600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78" name="Rectangle 34"/>
          <p:cNvSpPr>
            <a:spLocks noChangeArrowheads="1"/>
          </p:cNvSpPr>
          <p:nvPr/>
        </p:nvSpPr>
        <p:spPr bwMode="auto">
          <a:xfrm>
            <a:off x="2132013" y="4926013"/>
            <a:ext cx="876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66979" name="Rectangle 35"/>
          <p:cNvSpPr>
            <a:spLocks noChangeArrowheads="1"/>
          </p:cNvSpPr>
          <p:nvPr/>
        </p:nvSpPr>
        <p:spPr bwMode="auto">
          <a:xfrm>
            <a:off x="3098800" y="4800600"/>
            <a:ext cx="762000" cy="622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80" name="Rectangle 36"/>
          <p:cNvSpPr>
            <a:spLocks noChangeArrowheads="1"/>
          </p:cNvSpPr>
          <p:nvPr/>
        </p:nvSpPr>
        <p:spPr bwMode="auto">
          <a:xfrm>
            <a:off x="3111500" y="4813300"/>
            <a:ext cx="736600" cy="609600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81" name="Rectangle 37"/>
          <p:cNvSpPr>
            <a:spLocks noChangeArrowheads="1"/>
          </p:cNvSpPr>
          <p:nvPr/>
        </p:nvSpPr>
        <p:spPr bwMode="auto">
          <a:xfrm>
            <a:off x="1231900" y="4813300"/>
            <a:ext cx="762000" cy="622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82" name="Rectangle 38"/>
          <p:cNvSpPr>
            <a:spLocks noChangeArrowheads="1"/>
          </p:cNvSpPr>
          <p:nvPr/>
        </p:nvSpPr>
        <p:spPr bwMode="auto">
          <a:xfrm>
            <a:off x="1257300" y="4826000"/>
            <a:ext cx="736600" cy="609600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83" name="Rectangle 39"/>
          <p:cNvSpPr>
            <a:spLocks noChangeArrowheads="1"/>
          </p:cNvSpPr>
          <p:nvPr/>
        </p:nvSpPr>
        <p:spPr bwMode="auto">
          <a:xfrm>
            <a:off x="4064000" y="4813300"/>
            <a:ext cx="762000" cy="622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84" name="Rectangle 40"/>
          <p:cNvSpPr>
            <a:spLocks noChangeArrowheads="1"/>
          </p:cNvSpPr>
          <p:nvPr/>
        </p:nvSpPr>
        <p:spPr bwMode="auto">
          <a:xfrm>
            <a:off x="4076700" y="4826000"/>
            <a:ext cx="749300" cy="609600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85" name="Rectangle 41"/>
          <p:cNvSpPr>
            <a:spLocks noChangeArrowheads="1"/>
          </p:cNvSpPr>
          <p:nvPr/>
        </p:nvSpPr>
        <p:spPr bwMode="auto">
          <a:xfrm>
            <a:off x="1587500" y="4597400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86" name="Rectangle 42"/>
          <p:cNvSpPr>
            <a:spLocks noChangeArrowheads="1"/>
          </p:cNvSpPr>
          <p:nvPr/>
        </p:nvSpPr>
        <p:spPr bwMode="auto">
          <a:xfrm>
            <a:off x="4521200" y="4597400"/>
            <a:ext cx="38100" cy="25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87" name="Rectangle 43"/>
          <p:cNvSpPr>
            <a:spLocks noChangeArrowheads="1"/>
          </p:cNvSpPr>
          <p:nvPr/>
        </p:nvSpPr>
        <p:spPr bwMode="auto">
          <a:xfrm>
            <a:off x="1625600" y="4597400"/>
            <a:ext cx="2895600" cy="25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88" name="Line 44"/>
          <p:cNvSpPr>
            <a:spLocks noChangeShapeType="1"/>
          </p:cNvSpPr>
          <p:nvPr/>
        </p:nvSpPr>
        <p:spPr bwMode="auto">
          <a:xfrm>
            <a:off x="3155950" y="4349750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89" name="Rectangle 45"/>
          <p:cNvSpPr>
            <a:spLocks noChangeArrowheads="1"/>
          </p:cNvSpPr>
          <p:nvPr/>
        </p:nvSpPr>
        <p:spPr bwMode="auto">
          <a:xfrm>
            <a:off x="1587500" y="4597400"/>
            <a:ext cx="254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90" name="Rectangle 46"/>
          <p:cNvSpPr>
            <a:spLocks noChangeArrowheads="1"/>
          </p:cNvSpPr>
          <p:nvPr/>
        </p:nvSpPr>
        <p:spPr bwMode="auto">
          <a:xfrm>
            <a:off x="1587500" y="4838700"/>
            <a:ext cx="254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91" name="Rectangle 47"/>
          <p:cNvSpPr>
            <a:spLocks noChangeArrowheads="1"/>
          </p:cNvSpPr>
          <p:nvPr/>
        </p:nvSpPr>
        <p:spPr bwMode="auto">
          <a:xfrm>
            <a:off x="1587500" y="4610100"/>
            <a:ext cx="25400" cy="215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92" name="Rectangle 48"/>
          <p:cNvSpPr>
            <a:spLocks noChangeArrowheads="1"/>
          </p:cNvSpPr>
          <p:nvPr/>
        </p:nvSpPr>
        <p:spPr bwMode="auto">
          <a:xfrm>
            <a:off x="2552700" y="4610100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93" name="Rectangle 49"/>
          <p:cNvSpPr>
            <a:spLocks noChangeArrowheads="1"/>
          </p:cNvSpPr>
          <p:nvPr/>
        </p:nvSpPr>
        <p:spPr bwMode="auto">
          <a:xfrm>
            <a:off x="2552700" y="4838700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94" name="Rectangle 50"/>
          <p:cNvSpPr>
            <a:spLocks noChangeArrowheads="1"/>
          </p:cNvSpPr>
          <p:nvPr/>
        </p:nvSpPr>
        <p:spPr bwMode="auto">
          <a:xfrm>
            <a:off x="2552700" y="4622800"/>
            <a:ext cx="12700" cy="203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95" name="Rectangle 51"/>
          <p:cNvSpPr>
            <a:spLocks noChangeArrowheads="1"/>
          </p:cNvSpPr>
          <p:nvPr/>
        </p:nvSpPr>
        <p:spPr bwMode="auto">
          <a:xfrm>
            <a:off x="3492500" y="4597400"/>
            <a:ext cx="254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96" name="Rectangle 52"/>
          <p:cNvSpPr>
            <a:spLocks noChangeArrowheads="1"/>
          </p:cNvSpPr>
          <p:nvPr/>
        </p:nvSpPr>
        <p:spPr bwMode="auto">
          <a:xfrm>
            <a:off x="3492500" y="4787900"/>
            <a:ext cx="254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97" name="Rectangle 53"/>
          <p:cNvSpPr>
            <a:spLocks noChangeArrowheads="1"/>
          </p:cNvSpPr>
          <p:nvPr/>
        </p:nvSpPr>
        <p:spPr bwMode="auto">
          <a:xfrm>
            <a:off x="3492500" y="4610100"/>
            <a:ext cx="25400" cy="165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98" name="Rectangle 54"/>
          <p:cNvSpPr>
            <a:spLocks noChangeArrowheads="1"/>
          </p:cNvSpPr>
          <p:nvPr/>
        </p:nvSpPr>
        <p:spPr bwMode="auto">
          <a:xfrm>
            <a:off x="4546600" y="4584700"/>
            <a:ext cx="254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6999" name="Rectangle 55"/>
          <p:cNvSpPr>
            <a:spLocks noChangeArrowheads="1"/>
          </p:cNvSpPr>
          <p:nvPr/>
        </p:nvSpPr>
        <p:spPr bwMode="auto">
          <a:xfrm>
            <a:off x="4546600" y="4800600"/>
            <a:ext cx="254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7000" name="Rectangle 56"/>
          <p:cNvSpPr>
            <a:spLocks noChangeArrowheads="1"/>
          </p:cNvSpPr>
          <p:nvPr/>
        </p:nvSpPr>
        <p:spPr bwMode="auto">
          <a:xfrm>
            <a:off x="4546600" y="4597400"/>
            <a:ext cx="25400" cy="1905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7001" name="Line 57"/>
          <p:cNvSpPr>
            <a:spLocks noChangeShapeType="1"/>
          </p:cNvSpPr>
          <p:nvPr/>
        </p:nvSpPr>
        <p:spPr bwMode="auto">
          <a:xfrm>
            <a:off x="5200650" y="165735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7002" name="Line 58"/>
          <p:cNvSpPr>
            <a:spLocks noChangeShapeType="1"/>
          </p:cNvSpPr>
          <p:nvPr/>
        </p:nvSpPr>
        <p:spPr bwMode="auto">
          <a:xfrm>
            <a:off x="5200650" y="234315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7003" name="Rectangle 59"/>
          <p:cNvSpPr>
            <a:spLocks noChangeArrowheads="1"/>
          </p:cNvSpPr>
          <p:nvPr/>
        </p:nvSpPr>
        <p:spPr bwMode="auto">
          <a:xfrm>
            <a:off x="5529263" y="3025775"/>
            <a:ext cx="310991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  <a:latin typeface="Times" panose="02020603050405020304" pitchFamily="18" charset="0"/>
              </a:rPr>
              <a:t>• Major unit of work</a:t>
            </a:r>
          </a:p>
          <a:p>
            <a:r>
              <a:rPr lang="en-US" altLang="en-US" sz="2800">
                <a:solidFill>
                  <a:srgbClr val="000000"/>
                </a:solidFill>
                <a:latin typeface="Times" panose="02020603050405020304" pitchFamily="18" charset="0"/>
              </a:rPr>
              <a:t>with precise dates</a:t>
            </a:r>
          </a:p>
        </p:txBody>
      </p:sp>
      <p:sp>
        <p:nvSpPr>
          <p:cNvPr id="467004" name="Rectangle 60"/>
          <p:cNvSpPr>
            <a:spLocks noChangeArrowheads="1"/>
          </p:cNvSpPr>
          <p:nvPr/>
        </p:nvSpPr>
        <p:spPr bwMode="auto">
          <a:xfrm>
            <a:off x="7961313" y="2720975"/>
            <a:ext cx="2381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467005" name="Rectangle 61"/>
          <p:cNvSpPr>
            <a:spLocks noChangeArrowheads="1"/>
          </p:cNvSpPr>
          <p:nvPr/>
        </p:nvSpPr>
        <p:spPr bwMode="auto">
          <a:xfrm>
            <a:off x="6162675" y="2949575"/>
            <a:ext cx="54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7006" name="Rectangle 62"/>
          <p:cNvSpPr>
            <a:spLocks noChangeArrowheads="1"/>
          </p:cNvSpPr>
          <p:nvPr/>
        </p:nvSpPr>
        <p:spPr bwMode="auto">
          <a:xfrm>
            <a:off x="6526213" y="2898775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en-US">
              <a:solidFill>
                <a:srgbClr val="000000"/>
              </a:solidFill>
              <a:latin typeface="Times" panose="02020603050405020304" pitchFamily="18" charset="0"/>
            </a:endParaRPr>
          </a:p>
          <a:p>
            <a:endParaRPr lang="en-US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467007" name="Rectangle 63"/>
          <p:cNvSpPr>
            <a:spLocks noChangeArrowheads="1"/>
          </p:cNvSpPr>
          <p:nvPr/>
        </p:nvSpPr>
        <p:spPr bwMode="auto">
          <a:xfrm>
            <a:off x="7948613" y="3241675"/>
            <a:ext cx="2381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467008" name="Rectangle 64"/>
          <p:cNvSpPr>
            <a:spLocks noChangeArrowheads="1"/>
          </p:cNvSpPr>
          <p:nvPr/>
        </p:nvSpPr>
        <p:spPr bwMode="auto">
          <a:xfrm>
            <a:off x="6513513" y="3419475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en-US">
              <a:solidFill>
                <a:srgbClr val="000000"/>
              </a:solidFill>
              <a:latin typeface="Times" panose="02020603050405020304" pitchFamily="18" charset="0"/>
            </a:endParaRPr>
          </a:p>
          <a:p>
            <a:endParaRPr lang="en-US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467009" name="Rectangle 65"/>
          <p:cNvSpPr>
            <a:spLocks noChangeArrowheads="1"/>
          </p:cNvSpPr>
          <p:nvPr/>
        </p:nvSpPr>
        <p:spPr bwMode="auto">
          <a:xfrm>
            <a:off x="7681913" y="3762375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en-US">
              <a:solidFill>
                <a:srgbClr val="000000"/>
              </a:solidFill>
              <a:latin typeface="Times" panose="02020603050405020304" pitchFamily="18" charset="0"/>
            </a:endParaRPr>
          </a:p>
          <a:p>
            <a:endParaRPr lang="en-US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467010" name="Rectangle 66"/>
          <p:cNvSpPr>
            <a:spLocks noChangeArrowheads="1"/>
          </p:cNvSpPr>
          <p:nvPr/>
        </p:nvSpPr>
        <p:spPr bwMode="auto">
          <a:xfrm>
            <a:off x="5586413" y="5295900"/>
            <a:ext cx="344963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  <a:latin typeface="Times" panose="02020603050405020304" pitchFamily="18" charset="0"/>
              </a:rPr>
              <a:t>• Culminates in project</a:t>
            </a:r>
          </a:p>
          <a:p>
            <a:r>
              <a:rPr lang="en-US" altLang="en-US" sz="2800">
                <a:solidFill>
                  <a:srgbClr val="000000"/>
                </a:solidFill>
                <a:latin typeface="Times" panose="02020603050405020304" pitchFamily="18" charset="0"/>
              </a:rPr>
              <a:t> milestone.</a:t>
            </a:r>
          </a:p>
        </p:txBody>
      </p:sp>
      <p:sp>
        <p:nvSpPr>
          <p:cNvPr id="467011" name="Rectangle 67"/>
          <p:cNvSpPr>
            <a:spLocks noChangeArrowheads="1"/>
          </p:cNvSpPr>
          <p:nvPr/>
        </p:nvSpPr>
        <p:spPr bwMode="auto">
          <a:xfrm>
            <a:off x="3097213" y="4926013"/>
            <a:ext cx="876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67012" name="Rectangle 68"/>
          <p:cNvSpPr>
            <a:spLocks noChangeArrowheads="1"/>
          </p:cNvSpPr>
          <p:nvPr/>
        </p:nvSpPr>
        <p:spPr bwMode="auto">
          <a:xfrm>
            <a:off x="4011613" y="4900613"/>
            <a:ext cx="876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67013" name="Rectangle 69"/>
          <p:cNvSpPr>
            <a:spLocks noChangeArrowheads="1"/>
          </p:cNvSpPr>
          <p:nvPr/>
        </p:nvSpPr>
        <p:spPr bwMode="auto">
          <a:xfrm>
            <a:off x="1192213" y="4938713"/>
            <a:ext cx="876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67014" name="Rectangle 70" descr="10%"/>
          <p:cNvSpPr>
            <a:spLocks noChangeArrowheads="1"/>
          </p:cNvSpPr>
          <p:nvPr/>
        </p:nvSpPr>
        <p:spPr bwMode="auto">
          <a:xfrm>
            <a:off x="2374900" y="3149600"/>
            <a:ext cx="1333500" cy="4953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7015" name="Rectangle 71"/>
          <p:cNvSpPr>
            <a:spLocks noChangeArrowheads="1"/>
          </p:cNvSpPr>
          <p:nvPr/>
        </p:nvSpPr>
        <p:spPr bwMode="auto">
          <a:xfrm>
            <a:off x="2381250" y="3155950"/>
            <a:ext cx="13335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7016" name="Rectangle 72"/>
          <p:cNvSpPr>
            <a:spLocks noChangeArrowheads="1"/>
          </p:cNvSpPr>
          <p:nvPr/>
        </p:nvSpPr>
        <p:spPr bwMode="auto">
          <a:xfrm>
            <a:off x="2386013" y="3186113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7017" name="Rectangle 73"/>
          <p:cNvSpPr>
            <a:spLocks noChangeArrowheads="1"/>
          </p:cNvSpPr>
          <p:nvPr/>
        </p:nvSpPr>
        <p:spPr bwMode="auto">
          <a:xfrm>
            <a:off x="2386013" y="3541713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</a:p>
        </p:txBody>
      </p:sp>
      <p:sp>
        <p:nvSpPr>
          <p:cNvPr id="467018" name="Rectangle 74"/>
          <p:cNvSpPr>
            <a:spLocks noChangeArrowheads="1"/>
          </p:cNvSpPr>
          <p:nvPr/>
        </p:nvSpPr>
        <p:spPr bwMode="auto">
          <a:xfrm>
            <a:off x="3935413" y="3198813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7019" name="Rectangle 75"/>
          <p:cNvSpPr>
            <a:spLocks noChangeArrowheads="1"/>
          </p:cNvSpPr>
          <p:nvPr/>
        </p:nvSpPr>
        <p:spPr bwMode="auto">
          <a:xfrm>
            <a:off x="3935413" y="3554413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</a:p>
        </p:txBody>
      </p:sp>
      <p:sp>
        <p:nvSpPr>
          <p:cNvPr id="467020" name="Rectangle 76"/>
          <p:cNvSpPr>
            <a:spLocks noChangeArrowheads="1"/>
          </p:cNvSpPr>
          <p:nvPr/>
        </p:nvSpPr>
        <p:spPr bwMode="auto">
          <a:xfrm>
            <a:off x="1014413" y="3935413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7021" name="Rectangle 77"/>
          <p:cNvSpPr>
            <a:spLocks noChangeArrowheads="1"/>
          </p:cNvSpPr>
          <p:nvPr/>
        </p:nvSpPr>
        <p:spPr bwMode="auto">
          <a:xfrm>
            <a:off x="1014413" y="4291013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</a:p>
        </p:txBody>
      </p:sp>
      <p:sp>
        <p:nvSpPr>
          <p:cNvPr id="467022" name="Rectangle 78"/>
          <p:cNvSpPr>
            <a:spLocks noChangeArrowheads="1"/>
          </p:cNvSpPr>
          <p:nvPr/>
        </p:nvSpPr>
        <p:spPr bwMode="auto">
          <a:xfrm>
            <a:off x="2398713" y="3935413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7023" name="Rectangle 79"/>
          <p:cNvSpPr>
            <a:spLocks noChangeArrowheads="1"/>
          </p:cNvSpPr>
          <p:nvPr/>
        </p:nvSpPr>
        <p:spPr bwMode="auto">
          <a:xfrm>
            <a:off x="2398713" y="4291013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</a:p>
        </p:txBody>
      </p:sp>
      <p:sp>
        <p:nvSpPr>
          <p:cNvPr id="467024" name="Rectangle 80"/>
          <p:cNvSpPr>
            <a:spLocks noChangeArrowheads="1"/>
          </p:cNvSpPr>
          <p:nvPr/>
        </p:nvSpPr>
        <p:spPr bwMode="auto">
          <a:xfrm>
            <a:off x="3770313" y="3948113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7025" name="Rectangle 81"/>
          <p:cNvSpPr>
            <a:spLocks noChangeArrowheads="1"/>
          </p:cNvSpPr>
          <p:nvPr/>
        </p:nvSpPr>
        <p:spPr bwMode="auto">
          <a:xfrm>
            <a:off x="3770313" y="4303713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</a:p>
        </p:txBody>
      </p:sp>
      <p:sp>
        <p:nvSpPr>
          <p:cNvPr id="467026" name="Rectangle 82"/>
          <p:cNvSpPr>
            <a:spLocks noChangeArrowheads="1"/>
          </p:cNvSpPr>
          <p:nvPr/>
        </p:nvSpPr>
        <p:spPr bwMode="auto">
          <a:xfrm>
            <a:off x="5451475" y="4194175"/>
            <a:ext cx="32051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  <a:latin typeface="Times" panose="02020603050405020304" pitchFamily="18" charset="0"/>
              </a:rPr>
              <a:t>• Consists of smaller </a:t>
            </a:r>
          </a:p>
          <a:p>
            <a:r>
              <a:rPr lang="en-US" altLang="en-US" sz="2800">
                <a:solidFill>
                  <a:srgbClr val="000000"/>
                </a:solidFill>
                <a:latin typeface="Times" panose="02020603050405020304" pitchFamily="18" charset="0"/>
              </a:rPr>
              <a:t>activities or tasks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Project Functions</a:t>
            </a:r>
          </a:p>
        </p:txBody>
      </p:sp>
      <p:pic>
        <p:nvPicPr>
          <p:cNvPr id="45875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993900"/>
            <a:ext cx="6604000" cy="4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681038" y="1074738"/>
            <a:ext cx="5110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5059363" y="212725"/>
            <a:ext cx="2571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</a:p>
          <a:p>
            <a:endParaRPr lang="en-US" alt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0850" y="990600"/>
            <a:ext cx="8255000" cy="4921250"/>
          </a:xfrm>
          <a:noFill/>
          <a:ln/>
        </p:spPr>
        <p:txBody>
          <a:bodyPr/>
          <a:lstStyle/>
          <a:p>
            <a:r>
              <a:rPr lang="en-US" altLang="en-US" b="1"/>
              <a:t>Definition (Project) Function</a:t>
            </a:r>
            <a:r>
              <a:rPr lang="en-US" altLang="en-US"/>
              <a:t>: An activity or set of activities that  span the duration of the project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Project Functions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Project management</a:t>
            </a:r>
          </a:p>
          <a:p>
            <a:pPr lvl="1"/>
            <a:r>
              <a:rPr lang="en-US" altLang="en-US"/>
              <a:t>Configuration Management</a:t>
            </a:r>
          </a:p>
          <a:p>
            <a:pPr lvl="1"/>
            <a:r>
              <a:rPr lang="en-US" altLang="en-US"/>
              <a:t>Documentation</a:t>
            </a:r>
          </a:p>
          <a:p>
            <a:pPr lvl="1"/>
            <a:r>
              <a:rPr lang="en-US" altLang="en-US"/>
              <a:t>Quality Control (Verification and validation)</a:t>
            </a:r>
          </a:p>
          <a:p>
            <a:pPr lvl="1"/>
            <a:r>
              <a:rPr lang="en-US" altLang="en-US"/>
              <a:t>Training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Question: Is system integration a project function?</a:t>
            </a:r>
          </a:p>
          <a:p>
            <a:pPr lvl="1"/>
            <a:r>
              <a:rPr lang="en-US" altLang="en-US"/>
              <a:t>It Depends… </a:t>
            </a:r>
          </a:p>
          <a:p>
            <a:r>
              <a:rPr lang="en-US" altLang="en-US"/>
              <a:t>Mapping of terms: Project Functions  in the IEEE 1058 standard are called </a:t>
            </a:r>
            <a:r>
              <a:rPr lang="en-US" altLang="en-US" b="1" u="sng"/>
              <a:t>Integral processes </a:t>
            </a:r>
            <a:r>
              <a:rPr lang="en-US" altLang="en-US"/>
              <a:t>in the IEEE 1074 standard. Sometimes also called  cross-development processes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Tasks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579438" y="877888"/>
            <a:ext cx="4483100" cy="1409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85788" y="884238"/>
            <a:ext cx="4470400" cy="1409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265738" y="915988"/>
            <a:ext cx="17653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5272088" y="922338"/>
            <a:ext cx="17653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604838" y="2706688"/>
            <a:ext cx="13462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611188" y="2713038"/>
            <a:ext cx="13462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2154238" y="2706688"/>
            <a:ext cx="13462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10" name="Rectangle 10"/>
          <p:cNvSpPr>
            <a:spLocks noChangeArrowheads="1"/>
          </p:cNvSpPr>
          <p:nvPr/>
        </p:nvSpPr>
        <p:spPr bwMode="auto">
          <a:xfrm>
            <a:off x="2160588" y="2713038"/>
            <a:ext cx="13462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11" name="Rectangle 11"/>
          <p:cNvSpPr>
            <a:spLocks noChangeArrowheads="1"/>
          </p:cNvSpPr>
          <p:nvPr/>
        </p:nvSpPr>
        <p:spPr bwMode="auto">
          <a:xfrm>
            <a:off x="3703638" y="2706688"/>
            <a:ext cx="13589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12" name="Rectangle 12"/>
          <p:cNvSpPr>
            <a:spLocks noChangeArrowheads="1"/>
          </p:cNvSpPr>
          <p:nvPr/>
        </p:nvSpPr>
        <p:spPr bwMode="auto">
          <a:xfrm>
            <a:off x="3709988" y="2713038"/>
            <a:ext cx="13462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13" name="Rectangle 13"/>
          <p:cNvSpPr>
            <a:spLocks noChangeArrowheads="1"/>
          </p:cNvSpPr>
          <p:nvPr/>
        </p:nvSpPr>
        <p:spPr bwMode="auto">
          <a:xfrm>
            <a:off x="5441950" y="965200"/>
            <a:ext cx="14652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Function</a:t>
            </a:r>
          </a:p>
        </p:txBody>
      </p:sp>
      <p:sp>
        <p:nvSpPr>
          <p:cNvPr id="460814" name="Rectangle 14"/>
          <p:cNvSpPr>
            <a:spLocks noChangeArrowheads="1"/>
          </p:cNvSpPr>
          <p:nvPr/>
        </p:nvSpPr>
        <p:spPr bwMode="auto">
          <a:xfrm>
            <a:off x="5265738" y="1639888"/>
            <a:ext cx="17653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15" name="Rectangle 15"/>
          <p:cNvSpPr>
            <a:spLocks noChangeArrowheads="1"/>
          </p:cNvSpPr>
          <p:nvPr/>
        </p:nvSpPr>
        <p:spPr bwMode="auto">
          <a:xfrm>
            <a:off x="5272088" y="1646238"/>
            <a:ext cx="17653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16" name="Rectangle 16"/>
          <p:cNvSpPr>
            <a:spLocks noChangeArrowheads="1"/>
          </p:cNvSpPr>
          <p:nvPr/>
        </p:nvSpPr>
        <p:spPr bwMode="auto">
          <a:xfrm>
            <a:off x="5441950" y="1676400"/>
            <a:ext cx="14652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Function</a:t>
            </a:r>
          </a:p>
        </p:txBody>
      </p:sp>
      <p:sp>
        <p:nvSpPr>
          <p:cNvPr id="460817" name="Rectangle 17"/>
          <p:cNvSpPr>
            <a:spLocks noChangeArrowheads="1"/>
          </p:cNvSpPr>
          <p:nvPr/>
        </p:nvSpPr>
        <p:spPr bwMode="auto">
          <a:xfrm>
            <a:off x="2355850" y="1371600"/>
            <a:ext cx="12144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Project</a:t>
            </a:r>
          </a:p>
        </p:txBody>
      </p:sp>
      <p:sp>
        <p:nvSpPr>
          <p:cNvPr id="460818" name="Rectangle 18"/>
          <p:cNvSpPr>
            <a:spLocks noChangeArrowheads="1"/>
          </p:cNvSpPr>
          <p:nvPr/>
        </p:nvSpPr>
        <p:spPr bwMode="auto">
          <a:xfrm>
            <a:off x="2268538" y="3570288"/>
            <a:ext cx="11811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19" name="Rectangle 19"/>
          <p:cNvSpPr>
            <a:spLocks noChangeArrowheads="1"/>
          </p:cNvSpPr>
          <p:nvPr/>
        </p:nvSpPr>
        <p:spPr bwMode="auto">
          <a:xfrm>
            <a:off x="2274888" y="3576638"/>
            <a:ext cx="1277937" cy="3095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20" name="Rectangle 20"/>
          <p:cNvSpPr>
            <a:spLocks noChangeArrowheads="1"/>
          </p:cNvSpPr>
          <p:nvPr/>
        </p:nvSpPr>
        <p:spPr bwMode="auto">
          <a:xfrm>
            <a:off x="3627438" y="3570288"/>
            <a:ext cx="12192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21" name="Rectangle 21"/>
          <p:cNvSpPr>
            <a:spLocks noChangeArrowheads="1"/>
          </p:cNvSpPr>
          <p:nvPr/>
        </p:nvSpPr>
        <p:spPr bwMode="auto">
          <a:xfrm>
            <a:off x="3633788" y="3576638"/>
            <a:ext cx="1319212" cy="3095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22" name="Rectangle 22"/>
          <p:cNvSpPr>
            <a:spLocks noChangeArrowheads="1"/>
          </p:cNvSpPr>
          <p:nvPr/>
        </p:nvSpPr>
        <p:spPr bwMode="auto">
          <a:xfrm>
            <a:off x="833438" y="3570288"/>
            <a:ext cx="12319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23" name="Rectangle 23"/>
          <p:cNvSpPr>
            <a:spLocks noChangeArrowheads="1"/>
          </p:cNvSpPr>
          <p:nvPr/>
        </p:nvSpPr>
        <p:spPr bwMode="auto">
          <a:xfrm>
            <a:off x="839788" y="3576638"/>
            <a:ext cx="1333500" cy="3095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24" name="Rectangle 24"/>
          <p:cNvSpPr>
            <a:spLocks noChangeArrowheads="1"/>
          </p:cNvSpPr>
          <p:nvPr/>
        </p:nvSpPr>
        <p:spPr bwMode="auto">
          <a:xfrm>
            <a:off x="920750" y="3530600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0825" name="Line 25"/>
          <p:cNvSpPr>
            <a:spLocks noChangeShapeType="1"/>
          </p:cNvSpPr>
          <p:nvPr/>
        </p:nvSpPr>
        <p:spPr bwMode="auto">
          <a:xfrm>
            <a:off x="2973388" y="3195638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26" name="Line 26"/>
          <p:cNvSpPr>
            <a:spLocks noChangeShapeType="1"/>
          </p:cNvSpPr>
          <p:nvPr/>
        </p:nvSpPr>
        <p:spPr bwMode="auto">
          <a:xfrm flipH="1">
            <a:off x="1227138" y="3424238"/>
            <a:ext cx="318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27" name="Line 27"/>
          <p:cNvSpPr>
            <a:spLocks noChangeShapeType="1"/>
          </p:cNvSpPr>
          <p:nvPr/>
        </p:nvSpPr>
        <p:spPr bwMode="auto">
          <a:xfrm>
            <a:off x="4408488" y="3411538"/>
            <a:ext cx="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28" name="Line 28"/>
          <p:cNvSpPr>
            <a:spLocks noChangeShapeType="1"/>
          </p:cNvSpPr>
          <p:nvPr/>
        </p:nvSpPr>
        <p:spPr bwMode="auto">
          <a:xfrm>
            <a:off x="1233488" y="3411538"/>
            <a:ext cx="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29" name="Line 29"/>
          <p:cNvSpPr>
            <a:spLocks noChangeShapeType="1"/>
          </p:cNvSpPr>
          <p:nvPr/>
        </p:nvSpPr>
        <p:spPr bwMode="auto">
          <a:xfrm>
            <a:off x="2871788" y="2306638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0" name="Line 30"/>
          <p:cNvSpPr>
            <a:spLocks noChangeShapeType="1"/>
          </p:cNvSpPr>
          <p:nvPr/>
        </p:nvSpPr>
        <p:spPr bwMode="auto">
          <a:xfrm>
            <a:off x="1296988" y="2497138"/>
            <a:ext cx="3124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1" name="Line 31"/>
          <p:cNvSpPr>
            <a:spLocks noChangeShapeType="1"/>
          </p:cNvSpPr>
          <p:nvPr/>
        </p:nvSpPr>
        <p:spPr bwMode="auto">
          <a:xfrm>
            <a:off x="4433888" y="24844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2" name="Line 32"/>
          <p:cNvSpPr>
            <a:spLocks noChangeShapeType="1"/>
          </p:cNvSpPr>
          <p:nvPr/>
        </p:nvSpPr>
        <p:spPr bwMode="auto">
          <a:xfrm>
            <a:off x="1296988" y="2497138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3" name="Rectangle 33" descr="10%"/>
          <p:cNvSpPr>
            <a:spLocks noChangeArrowheads="1"/>
          </p:cNvSpPr>
          <p:nvPr/>
        </p:nvSpPr>
        <p:spPr bwMode="auto">
          <a:xfrm>
            <a:off x="2014538" y="4370388"/>
            <a:ext cx="762000" cy="6223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4" name="Rectangle 34"/>
          <p:cNvSpPr>
            <a:spLocks noChangeArrowheads="1"/>
          </p:cNvSpPr>
          <p:nvPr/>
        </p:nvSpPr>
        <p:spPr bwMode="auto">
          <a:xfrm>
            <a:off x="2027238" y="4383088"/>
            <a:ext cx="749300" cy="609600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5" name="Rectangle 35"/>
          <p:cNvSpPr>
            <a:spLocks noChangeArrowheads="1"/>
          </p:cNvSpPr>
          <p:nvPr/>
        </p:nvSpPr>
        <p:spPr bwMode="auto">
          <a:xfrm>
            <a:off x="1958975" y="4483100"/>
            <a:ext cx="876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FF0081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60836" name="Rectangle 36" descr="10%"/>
          <p:cNvSpPr>
            <a:spLocks noChangeArrowheads="1"/>
          </p:cNvSpPr>
          <p:nvPr/>
        </p:nvSpPr>
        <p:spPr bwMode="auto">
          <a:xfrm>
            <a:off x="2954338" y="4357688"/>
            <a:ext cx="762000" cy="6223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7" name="Rectangle 37"/>
          <p:cNvSpPr>
            <a:spLocks noChangeArrowheads="1"/>
          </p:cNvSpPr>
          <p:nvPr/>
        </p:nvSpPr>
        <p:spPr bwMode="auto">
          <a:xfrm>
            <a:off x="2967038" y="4370388"/>
            <a:ext cx="749300" cy="609600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8" name="Rectangle 38" descr="10%"/>
          <p:cNvSpPr>
            <a:spLocks noChangeArrowheads="1"/>
          </p:cNvSpPr>
          <p:nvPr/>
        </p:nvSpPr>
        <p:spPr bwMode="auto">
          <a:xfrm>
            <a:off x="1087438" y="4370388"/>
            <a:ext cx="762000" cy="6223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9" name="Rectangle 39"/>
          <p:cNvSpPr>
            <a:spLocks noChangeArrowheads="1"/>
          </p:cNvSpPr>
          <p:nvPr/>
        </p:nvSpPr>
        <p:spPr bwMode="auto">
          <a:xfrm>
            <a:off x="1100138" y="4383088"/>
            <a:ext cx="749300" cy="609600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0" name="Rectangle 40" descr="10%"/>
          <p:cNvSpPr>
            <a:spLocks noChangeArrowheads="1"/>
          </p:cNvSpPr>
          <p:nvPr/>
        </p:nvSpPr>
        <p:spPr bwMode="auto">
          <a:xfrm>
            <a:off x="3932238" y="4370388"/>
            <a:ext cx="762000" cy="6223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1" name="Rectangle 41"/>
          <p:cNvSpPr>
            <a:spLocks noChangeArrowheads="1"/>
          </p:cNvSpPr>
          <p:nvPr/>
        </p:nvSpPr>
        <p:spPr bwMode="auto">
          <a:xfrm>
            <a:off x="3944938" y="4383088"/>
            <a:ext cx="749300" cy="609600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2" name="Rectangle 42"/>
          <p:cNvSpPr>
            <a:spLocks noChangeArrowheads="1"/>
          </p:cNvSpPr>
          <p:nvPr/>
        </p:nvSpPr>
        <p:spPr bwMode="auto">
          <a:xfrm>
            <a:off x="1430338" y="4154488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3" name="Rectangle 43"/>
          <p:cNvSpPr>
            <a:spLocks noChangeArrowheads="1"/>
          </p:cNvSpPr>
          <p:nvPr/>
        </p:nvSpPr>
        <p:spPr bwMode="auto">
          <a:xfrm>
            <a:off x="4389438" y="4154488"/>
            <a:ext cx="38100" cy="25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4" name="Rectangle 44"/>
          <p:cNvSpPr>
            <a:spLocks noChangeArrowheads="1"/>
          </p:cNvSpPr>
          <p:nvPr/>
        </p:nvSpPr>
        <p:spPr bwMode="auto">
          <a:xfrm>
            <a:off x="1468438" y="4154488"/>
            <a:ext cx="2921000" cy="25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5" name="Line 45"/>
          <p:cNvSpPr>
            <a:spLocks noChangeShapeType="1"/>
          </p:cNvSpPr>
          <p:nvPr/>
        </p:nvSpPr>
        <p:spPr bwMode="auto">
          <a:xfrm>
            <a:off x="3024188" y="3906838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6" name="Rectangle 46"/>
          <p:cNvSpPr>
            <a:spLocks noChangeArrowheads="1"/>
          </p:cNvSpPr>
          <p:nvPr/>
        </p:nvSpPr>
        <p:spPr bwMode="auto">
          <a:xfrm>
            <a:off x="1443038" y="4154488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7" name="Rectangle 47"/>
          <p:cNvSpPr>
            <a:spLocks noChangeArrowheads="1"/>
          </p:cNvSpPr>
          <p:nvPr/>
        </p:nvSpPr>
        <p:spPr bwMode="auto">
          <a:xfrm>
            <a:off x="1443038" y="4395788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8" name="Rectangle 48"/>
          <p:cNvSpPr>
            <a:spLocks noChangeArrowheads="1"/>
          </p:cNvSpPr>
          <p:nvPr/>
        </p:nvSpPr>
        <p:spPr bwMode="auto">
          <a:xfrm>
            <a:off x="1443038" y="4167188"/>
            <a:ext cx="12700" cy="215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9" name="Rectangle 49"/>
          <p:cNvSpPr>
            <a:spLocks noChangeArrowheads="1"/>
          </p:cNvSpPr>
          <p:nvPr/>
        </p:nvSpPr>
        <p:spPr bwMode="auto">
          <a:xfrm>
            <a:off x="2395538" y="4167188"/>
            <a:ext cx="254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0" name="Rectangle 50"/>
          <p:cNvSpPr>
            <a:spLocks noChangeArrowheads="1"/>
          </p:cNvSpPr>
          <p:nvPr/>
        </p:nvSpPr>
        <p:spPr bwMode="auto">
          <a:xfrm>
            <a:off x="2395538" y="4395788"/>
            <a:ext cx="254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1" name="Rectangle 51"/>
          <p:cNvSpPr>
            <a:spLocks noChangeArrowheads="1"/>
          </p:cNvSpPr>
          <p:nvPr/>
        </p:nvSpPr>
        <p:spPr bwMode="auto">
          <a:xfrm>
            <a:off x="2395538" y="4179888"/>
            <a:ext cx="25400" cy="203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2" name="Rectangle 52"/>
          <p:cNvSpPr>
            <a:spLocks noChangeArrowheads="1"/>
          </p:cNvSpPr>
          <p:nvPr/>
        </p:nvSpPr>
        <p:spPr bwMode="auto">
          <a:xfrm>
            <a:off x="3348038" y="4154488"/>
            <a:ext cx="254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3" name="Rectangle 53"/>
          <p:cNvSpPr>
            <a:spLocks noChangeArrowheads="1"/>
          </p:cNvSpPr>
          <p:nvPr/>
        </p:nvSpPr>
        <p:spPr bwMode="auto">
          <a:xfrm>
            <a:off x="3348038" y="4344988"/>
            <a:ext cx="254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4" name="Rectangle 54"/>
          <p:cNvSpPr>
            <a:spLocks noChangeArrowheads="1"/>
          </p:cNvSpPr>
          <p:nvPr/>
        </p:nvSpPr>
        <p:spPr bwMode="auto">
          <a:xfrm>
            <a:off x="3348038" y="4167188"/>
            <a:ext cx="25400" cy="165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5" name="Rectangle 55"/>
          <p:cNvSpPr>
            <a:spLocks noChangeArrowheads="1"/>
          </p:cNvSpPr>
          <p:nvPr/>
        </p:nvSpPr>
        <p:spPr bwMode="auto">
          <a:xfrm>
            <a:off x="4414838" y="4141788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6" name="Rectangle 56"/>
          <p:cNvSpPr>
            <a:spLocks noChangeArrowheads="1"/>
          </p:cNvSpPr>
          <p:nvPr/>
        </p:nvSpPr>
        <p:spPr bwMode="auto">
          <a:xfrm>
            <a:off x="4414838" y="4357688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7" name="Rectangle 57"/>
          <p:cNvSpPr>
            <a:spLocks noChangeArrowheads="1"/>
          </p:cNvSpPr>
          <p:nvPr/>
        </p:nvSpPr>
        <p:spPr bwMode="auto">
          <a:xfrm>
            <a:off x="4414838" y="4154488"/>
            <a:ext cx="12700" cy="1905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8" name="Line 58"/>
          <p:cNvSpPr>
            <a:spLocks noChangeShapeType="1"/>
          </p:cNvSpPr>
          <p:nvPr/>
        </p:nvSpPr>
        <p:spPr bwMode="auto">
          <a:xfrm>
            <a:off x="5068888" y="12144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9" name="Line 59"/>
          <p:cNvSpPr>
            <a:spLocks noChangeShapeType="1"/>
          </p:cNvSpPr>
          <p:nvPr/>
        </p:nvSpPr>
        <p:spPr bwMode="auto">
          <a:xfrm>
            <a:off x="5068888" y="19002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60" name="Rectangle 60"/>
          <p:cNvSpPr>
            <a:spLocks noChangeArrowheads="1"/>
          </p:cNvSpPr>
          <p:nvPr/>
        </p:nvSpPr>
        <p:spPr bwMode="auto">
          <a:xfrm>
            <a:off x="2241550" y="3505200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0861" name="Rectangle 61"/>
          <p:cNvSpPr>
            <a:spLocks noChangeArrowheads="1"/>
          </p:cNvSpPr>
          <p:nvPr/>
        </p:nvSpPr>
        <p:spPr bwMode="auto">
          <a:xfrm>
            <a:off x="3689350" y="3492500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0862" name="Rectangle 62"/>
          <p:cNvSpPr>
            <a:spLocks noChangeArrowheads="1"/>
          </p:cNvSpPr>
          <p:nvPr/>
        </p:nvSpPr>
        <p:spPr bwMode="auto">
          <a:xfrm>
            <a:off x="666750" y="2781300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0863" name="Rectangle 63"/>
          <p:cNvSpPr>
            <a:spLocks noChangeArrowheads="1"/>
          </p:cNvSpPr>
          <p:nvPr/>
        </p:nvSpPr>
        <p:spPr bwMode="auto">
          <a:xfrm>
            <a:off x="2241550" y="2768600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0864" name="Rectangle 64"/>
          <p:cNvSpPr>
            <a:spLocks noChangeArrowheads="1"/>
          </p:cNvSpPr>
          <p:nvPr/>
        </p:nvSpPr>
        <p:spPr bwMode="auto">
          <a:xfrm>
            <a:off x="3816350" y="2755900"/>
            <a:ext cx="128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Helvetica" panose="020B0604020202020204" pitchFamily="34" charset="0"/>
              </a:rPr>
              <a:t>Activity</a:t>
            </a:r>
          </a:p>
        </p:txBody>
      </p:sp>
      <p:sp>
        <p:nvSpPr>
          <p:cNvPr id="460865" name="Rectangle 65"/>
          <p:cNvSpPr>
            <a:spLocks noChangeArrowheads="1"/>
          </p:cNvSpPr>
          <p:nvPr/>
        </p:nvSpPr>
        <p:spPr bwMode="auto">
          <a:xfrm>
            <a:off x="2924175" y="4470400"/>
            <a:ext cx="876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FF0081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60866" name="Rectangle 66"/>
          <p:cNvSpPr>
            <a:spLocks noChangeArrowheads="1"/>
          </p:cNvSpPr>
          <p:nvPr/>
        </p:nvSpPr>
        <p:spPr bwMode="auto">
          <a:xfrm>
            <a:off x="3876675" y="4483100"/>
            <a:ext cx="876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FF0081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60867" name="Rectangle 67"/>
          <p:cNvSpPr>
            <a:spLocks noChangeArrowheads="1"/>
          </p:cNvSpPr>
          <p:nvPr/>
        </p:nvSpPr>
        <p:spPr bwMode="auto">
          <a:xfrm>
            <a:off x="1031875" y="4483100"/>
            <a:ext cx="876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FF0081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460868" name="Rectangle 68"/>
          <p:cNvSpPr>
            <a:spLocks noChangeArrowheads="1"/>
          </p:cNvSpPr>
          <p:nvPr/>
        </p:nvSpPr>
        <p:spPr bwMode="auto">
          <a:xfrm>
            <a:off x="6208713" y="2444750"/>
            <a:ext cx="2160587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</a:rPr>
              <a:t>• Smallest unit of work subject to management</a:t>
            </a:r>
          </a:p>
        </p:txBody>
      </p:sp>
      <p:sp>
        <p:nvSpPr>
          <p:cNvPr id="460869" name="Rectangle 69"/>
          <p:cNvSpPr>
            <a:spLocks noChangeArrowheads="1"/>
          </p:cNvSpPr>
          <p:nvPr/>
        </p:nvSpPr>
        <p:spPr bwMode="auto">
          <a:xfrm>
            <a:off x="6211888" y="2193925"/>
            <a:ext cx="2349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460870" name="Rectangle 70"/>
          <p:cNvSpPr>
            <a:spLocks noChangeArrowheads="1"/>
          </p:cNvSpPr>
          <p:nvPr/>
        </p:nvSpPr>
        <p:spPr bwMode="auto">
          <a:xfrm>
            <a:off x="6259513" y="3932238"/>
            <a:ext cx="2617787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</a:rPr>
              <a:t>• Small enough for adequate planning and tracking</a:t>
            </a:r>
          </a:p>
        </p:txBody>
      </p:sp>
      <p:sp>
        <p:nvSpPr>
          <p:cNvPr id="460871" name="Rectangle 71"/>
          <p:cNvSpPr>
            <a:spLocks noChangeArrowheads="1"/>
          </p:cNvSpPr>
          <p:nvPr/>
        </p:nvSpPr>
        <p:spPr bwMode="auto">
          <a:xfrm>
            <a:off x="5497513" y="2598738"/>
            <a:ext cx="23495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460872" name="Rectangle 72"/>
          <p:cNvSpPr>
            <a:spLocks noChangeArrowheads="1"/>
          </p:cNvSpPr>
          <p:nvPr/>
        </p:nvSpPr>
        <p:spPr bwMode="auto">
          <a:xfrm>
            <a:off x="6259513" y="5260975"/>
            <a:ext cx="2185987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</a:rPr>
              <a:t>• Large enough to avoid micro management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55000" cy="4800600"/>
          </a:xfrm>
        </p:spPr>
        <p:txBody>
          <a:bodyPr/>
          <a:lstStyle/>
          <a:p>
            <a:r>
              <a:rPr lang="en-US" altLang="en-US"/>
              <a:t>In the last lecture we introduced the SPMP</a:t>
            </a:r>
          </a:p>
          <a:p>
            <a:r>
              <a:rPr lang="en-US" altLang="en-US"/>
              <a:t>In this lecture we focus on Section 5 of the SPMP</a:t>
            </a:r>
          </a:p>
          <a:p>
            <a:pPr lvl="1"/>
            <a:r>
              <a:rPr lang="en-US" altLang="en-US"/>
              <a:t>Developing a Work breakdown structure (WBS)</a:t>
            </a:r>
          </a:p>
          <a:p>
            <a:pPr lvl="1"/>
            <a:r>
              <a:rPr lang="en-US" altLang="en-US"/>
              <a:t>Dependencies between tasks</a:t>
            </a:r>
          </a:p>
          <a:p>
            <a:pPr lvl="1"/>
            <a:r>
              <a:rPr lang="en-US" altLang="en-US"/>
              <a:t>Scheduling </a:t>
            </a:r>
          </a:p>
          <a:p>
            <a:r>
              <a:rPr lang="en-US" altLang="en-US"/>
              <a:t>Notations for visualizing dependencies</a:t>
            </a:r>
          </a:p>
          <a:p>
            <a:r>
              <a:rPr lang="en-US" altLang="en-US"/>
              <a:t>Many heuristics and examples</a:t>
            </a:r>
          </a:p>
          <a:p>
            <a:pPr lvl="1"/>
            <a:r>
              <a:rPr lang="en-US" altLang="en-US"/>
              <a:t>How detailed should a WBS be?</a:t>
            </a:r>
          </a:p>
          <a:p>
            <a:pPr lvl="1"/>
            <a:r>
              <a:rPr lang="en-US" altLang="en-US"/>
              <a:t>How can you plan a long project when things are unknown or changing all the time?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Tasks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952500"/>
            <a:ext cx="8255000" cy="5314950"/>
          </a:xfrm>
          <a:noFill/>
          <a:ln/>
        </p:spPr>
        <p:txBody>
          <a:bodyPr/>
          <a:lstStyle/>
          <a:p>
            <a:r>
              <a:rPr lang="en-US" altLang="en-US"/>
              <a:t>Smallest unit of management accountability</a:t>
            </a:r>
          </a:p>
          <a:p>
            <a:pPr lvl="1"/>
            <a:r>
              <a:rPr lang="en-US" altLang="en-US"/>
              <a:t>Atomic unit of planning and tracking</a:t>
            </a:r>
          </a:p>
          <a:p>
            <a:pPr lvl="1"/>
            <a:r>
              <a:rPr lang="en-US" altLang="en-US"/>
              <a:t>Tasks have finite duration, need resources, produce tangible result (documents, code)</a:t>
            </a:r>
          </a:p>
          <a:p>
            <a:r>
              <a:rPr lang="en-US" altLang="en-US"/>
              <a:t>The description of a task is done in a Work package</a:t>
            </a:r>
          </a:p>
          <a:p>
            <a:pPr lvl="1"/>
            <a:r>
              <a:rPr lang="en-US" altLang="en-US"/>
              <a:t>Name, description of work to be done</a:t>
            </a:r>
          </a:p>
          <a:p>
            <a:pPr lvl="1"/>
            <a:r>
              <a:rPr lang="en-US" altLang="en-US"/>
              <a:t>Preconditions for starting, duration, required resources</a:t>
            </a:r>
          </a:p>
          <a:p>
            <a:pPr lvl="2"/>
            <a:r>
              <a:rPr lang="en-US" altLang="en-US"/>
              <a:t>Other Work packages that need to be completed before this task can be started. </a:t>
            </a:r>
          </a:p>
          <a:p>
            <a:pPr lvl="1"/>
            <a:r>
              <a:rPr lang="en-US" altLang="en-US"/>
              <a:t>Work product to be produced, acceptance criteria for it</a:t>
            </a:r>
          </a:p>
          <a:p>
            <a:pPr lvl="1"/>
            <a:r>
              <a:rPr lang="en-US" altLang="en-US"/>
              <a:t>Risk involved</a:t>
            </a:r>
          </a:p>
          <a:p>
            <a:r>
              <a:rPr lang="en-US" altLang="en-US"/>
              <a:t>Completion criteria</a:t>
            </a:r>
          </a:p>
          <a:p>
            <a:pPr lvl="1"/>
            <a:r>
              <a:rPr lang="en-US" altLang="en-US"/>
              <a:t>Includes the acceptance criteria for the work products (deliverables) produced by the task.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Determining Task Sizes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7500" y="1162050"/>
            <a:ext cx="4051300" cy="4921250"/>
          </a:xfrm>
          <a:noFill/>
          <a:ln/>
        </p:spPr>
        <p:txBody>
          <a:bodyPr/>
          <a:lstStyle/>
          <a:p>
            <a:r>
              <a:rPr lang="en-US" altLang="en-US"/>
              <a:t>Finding the appropriate task size is problematic</a:t>
            </a:r>
          </a:p>
          <a:p>
            <a:pPr lvl="1"/>
            <a:r>
              <a:rPr lang="en-US" altLang="en-US"/>
              <a:t>Todo lists and templates from previous projects</a:t>
            </a:r>
          </a:p>
          <a:p>
            <a:pPr lvl="1"/>
            <a:r>
              <a:rPr lang="en-US" altLang="en-US"/>
              <a:t>During initial planning a task is necessarily large</a:t>
            </a:r>
          </a:p>
          <a:p>
            <a:pPr lvl="1"/>
            <a:r>
              <a:rPr lang="en-US" altLang="en-US"/>
              <a:t>You may not know how to decompose the problem into tasks at first</a:t>
            </a:r>
          </a:p>
          <a:p>
            <a:pPr lvl="1"/>
            <a:r>
              <a:rPr lang="en-US" altLang="en-US"/>
              <a:t>Each software development activitity identifies more tasks and modifies existing ones</a:t>
            </a: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8350" y="1238250"/>
            <a:ext cx="4051300" cy="4921250"/>
          </a:xfrm>
          <a:noFill/>
          <a:ln/>
        </p:spPr>
        <p:txBody>
          <a:bodyPr/>
          <a:lstStyle/>
          <a:p>
            <a:r>
              <a:rPr lang="en-US" altLang="en-US"/>
              <a:t>Tasks must be decomposed into sizes that allow monitoring</a:t>
            </a:r>
          </a:p>
          <a:p>
            <a:pPr lvl="1"/>
            <a:r>
              <a:rPr lang="en-US" altLang="en-US"/>
              <a:t>Depends on nature of work and how well task is understood. </a:t>
            </a:r>
          </a:p>
          <a:p>
            <a:pPr lvl="1"/>
            <a:r>
              <a:rPr lang="en-US" altLang="en-US"/>
              <a:t>Work package usually corresponds to well defined work assignment for one worker for a week or two. </a:t>
            </a:r>
          </a:p>
          <a:p>
            <a:pPr lvl="1"/>
            <a:r>
              <a:rPr lang="en-US" altLang="en-US"/>
              <a:t>Work assignments are also called action items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 Action Item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066800"/>
            <a:ext cx="8255000" cy="4800600"/>
          </a:xfrm>
          <a:noFill/>
          <a:ln/>
        </p:spPr>
        <p:txBody>
          <a:bodyPr/>
          <a:lstStyle/>
          <a:p>
            <a:r>
              <a:rPr lang="en-US" altLang="en-US" sz="2000" b="1"/>
              <a:t>Definition Action Item</a:t>
            </a:r>
            <a:r>
              <a:rPr lang="en-US" altLang="en-US" sz="2000"/>
              <a:t>: A </a:t>
            </a:r>
            <a:r>
              <a:rPr lang="en-US" altLang="en-US" sz="2000" i="1"/>
              <a:t>task</a:t>
            </a:r>
            <a:r>
              <a:rPr lang="en-US" altLang="en-US" sz="2000"/>
              <a:t> assigned to a </a:t>
            </a:r>
            <a:r>
              <a:rPr lang="en-US" altLang="en-US" sz="2000" i="1"/>
              <a:t>person</a:t>
            </a:r>
            <a:r>
              <a:rPr lang="en-US" altLang="en-US" sz="2000"/>
              <a:t> , a a to-do, to be done by a certain </a:t>
            </a:r>
            <a:r>
              <a:rPr lang="en-US" altLang="en-US" sz="2000" i="1"/>
              <a:t>time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1800"/>
              <a:t>What?, Who?, When?</a:t>
            </a:r>
          </a:p>
          <a:p>
            <a:pPr lvl="1"/>
            <a:r>
              <a:rPr lang="en-US" altLang="en-US" sz="1800"/>
              <a:t>Heuristics for Duration: be done within one week or two weeks</a:t>
            </a:r>
          </a:p>
          <a:p>
            <a:r>
              <a:rPr lang="en-US" altLang="en-US" sz="2000"/>
              <a:t>Action items should be tracked by the project manager</a:t>
            </a:r>
          </a:p>
          <a:p>
            <a:r>
              <a:rPr lang="en-US" altLang="en-US" sz="2000"/>
              <a:t>They should appear on the meeting agenda in the Status Section</a:t>
            </a:r>
            <a:endParaRPr lang="en-US" altLang="en-US" sz="1800"/>
          </a:p>
          <a:p>
            <a:r>
              <a:rPr lang="en-US" altLang="en-US" sz="2000"/>
              <a:t>Examples of Todos:</a:t>
            </a:r>
          </a:p>
          <a:p>
            <a:pPr lvl="1"/>
            <a:r>
              <a:rPr lang="en-US" altLang="en-US" sz="1800"/>
              <a:t>Unit test class Foo</a:t>
            </a:r>
          </a:p>
          <a:p>
            <a:pPr lvl="1"/>
            <a:r>
              <a:rPr lang="en-US" altLang="en-US" sz="1800"/>
              <a:t>Develop project plan.</a:t>
            </a:r>
          </a:p>
          <a:p>
            <a:r>
              <a:rPr lang="en-US" altLang="en-US" sz="2000"/>
              <a:t>Example of an action item:</a:t>
            </a:r>
          </a:p>
          <a:p>
            <a:pPr lvl="1"/>
            <a:r>
              <a:rPr lang="en-US" altLang="en-US" sz="1800"/>
              <a:t>Bob  posts  the next agenda for the context team meeting before  Sep 10, 12 noon.</a:t>
            </a:r>
          </a:p>
          <a:p>
            <a:pPr lvl="1"/>
            <a:r>
              <a:rPr lang="en-US" altLang="en-US" sz="1800"/>
              <a:t>The test team develops the test plan by Sep 18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Activities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Major unit of work</a:t>
            </a:r>
          </a:p>
          <a:p>
            <a:r>
              <a:rPr lang="en-US" altLang="en-US"/>
              <a:t>Culminates in major project milestone:</a:t>
            </a:r>
          </a:p>
          <a:p>
            <a:pPr lvl="1"/>
            <a:r>
              <a:rPr lang="en-US" altLang="en-US"/>
              <a:t>Internal checkpoint should not be externally visible</a:t>
            </a:r>
          </a:p>
          <a:p>
            <a:pPr lvl="1"/>
            <a:r>
              <a:rPr lang="en-US" altLang="en-US"/>
              <a:t>Scheduled event used to measure progress</a:t>
            </a:r>
          </a:p>
          <a:p>
            <a:r>
              <a:rPr lang="en-US" altLang="en-US"/>
              <a:t>Milestone often produces project baselines:</a:t>
            </a:r>
            <a:endParaRPr lang="en-US" altLang="en-US" sz="2000"/>
          </a:p>
          <a:p>
            <a:pPr lvl="1"/>
            <a:r>
              <a:rPr lang="en-US" altLang="en-US" sz="1800"/>
              <a:t>formally reviewed work product</a:t>
            </a:r>
          </a:p>
          <a:p>
            <a:pPr lvl="1"/>
            <a:r>
              <a:rPr lang="en-US" altLang="en-US" sz="1800"/>
              <a:t>under change control (change requires formal procedures)</a:t>
            </a:r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body" sz="half" idx="2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Activitites may be grouped into larger activities:</a:t>
            </a:r>
          </a:p>
          <a:p>
            <a:pPr lvl="1"/>
            <a:r>
              <a:rPr lang="en-US" altLang="en-US"/>
              <a:t>Establishes hierarchical structure for project (phase, step, ...)</a:t>
            </a:r>
          </a:p>
          <a:p>
            <a:pPr lvl="1"/>
            <a:r>
              <a:rPr lang="en-US" altLang="en-US"/>
              <a:t>Activities allow separation of concerns</a:t>
            </a:r>
          </a:p>
          <a:p>
            <a:pPr lvl="1"/>
            <a:r>
              <a:rPr lang="en-US" altLang="en-US"/>
              <a:t>Precedence relations often exist among activities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Work Breakdown Structures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143000"/>
            <a:ext cx="8483600" cy="5410200"/>
          </a:xfrm>
        </p:spPr>
        <p:txBody>
          <a:bodyPr/>
          <a:lstStyle/>
          <a:p>
            <a:r>
              <a:rPr lang="en-US" altLang="en-US"/>
              <a:t>There are several different  approaches to develop and display a work breakdown structure. Each is effective under different circumstances</a:t>
            </a:r>
          </a:p>
          <a:p>
            <a:r>
              <a:rPr lang="en-US" altLang="en-US"/>
              <a:t>Approaches to break activities into detail by</a:t>
            </a:r>
          </a:p>
          <a:p>
            <a:pPr lvl="1"/>
            <a:r>
              <a:rPr lang="en-US" altLang="en-US"/>
              <a:t>Product component approach</a:t>
            </a:r>
          </a:p>
          <a:p>
            <a:pPr lvl="2"/>
            <a:r>
              <a:rPr lang="en-US" altLang="en-US" b="0"/>
              <a:t>Examples: Design documents, manuals, the running system</a:t>
            </a:r>
          </a:p>
          <a:p>
            <a:pPr lvl="1"/>
            <a:r>
              <a:rPr lang="en-US" altLang="en-US"/>
              <a:t>Functional  approach</a:t>
            </a:r>
            <a:endParaRPr lang="en-US" altLang="en-US" b="0"/>
          </a:p>
          <a:p>
            <a:pPr lvl="2"/>
            <a:r>
              <a:rPr lang="en-US" altLang="en-US" b="0"/>
              <a:t>Analysis, design, implementation, integration, testing, delivery, reviews</a:t>
            </a:r>
          </a:p>
          <a:p>
            <a:pPr lvl="1"/>
            <a:r>
              <a:rPr lang="en-US" altLang="en-US"/>
              <a:t>Geographical area </a:t>
            </a:r>
          </a:p>
          <a:p>
            <a:pPr lvl="2"/>
            <a:r>
              <a:rPr lang="en-US" altLang="en-US" b="0"/>
              <a:t>Examples: TUM team, CMU team, off-shore team, ... </a:t>
            </a:r>
          </a:p>
          <a:p>
            <a:pPr lvl="1"/>
            <a:r>
              <a:rPr lang="en-US" altLang="en-US"/>
              <a:t>Organizational  approach</a:t>
            </a:r>
          </a:p>
          <a:p>
            <a:pPr lvl="2"/>
            <a:r>
              <a:rPr lang="en-US" altLang="en-US" b="0"/>
              <a:t>Research, product development, marketing,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what approach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Distributed teams: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Geographical area approach</a:t>
            </a:r>
          </a:p>
          <a:p>
            <a:pPr>
              <a:lnSpc>
                <a:spcPct val="80000"/>
              </a:lnSpc>
            </a:pPr>
            <a:r>
              <a:rPr lang="en-US" altLang="en-US"/>
              <a:t>Experience d teams: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Product  component approach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Project has mostly beginners or project manager is inexperienced: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Functional approach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Project is a continuation of previously successful projects, no change in requirements, no new technology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Organizational approach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When you choose an approach, stick with it to prevent possible overlap in categories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Mixing different WBS Approaches is bad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550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Consider the WBS for an activity „Prepare report“</a:t>
            </a:r>
          </a:p>
          <a:p>
            <a:pPr>
              <a:lnSpc>
                <a:spcPct val="80000"/>
              </a:lnSpc>
            </a:pPr>
            <a:r>
              <a:rPr lang="en-US" altLang="en-US"/>
              <a:t>Functional approach: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Write draft report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Have draft report reviewed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Write final report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Product component approach: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Chapter 1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Chapter 2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Chapter 3</a:t>
            </a:r>
          </a:p>
          <a:p>
            <a:pPr>
              <a:lnSpc>
                <a:spcPct val="80000"/>
              </a:lnSpc>
            </a:pPr>
            <a:r>
              <a:rPr lang="en-US" altLang="en-US"/>
              <a:t>Don’t try to mix. Why is this bad?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Chapter 1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Chapter 2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Chapter 3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Have draft report reviewed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Write final report </a:t>
            </a:r>
          </a:p>
        </p:txBody>
      </p:sp>
      <p:sp>
        <p:nvSpPr>
          <p:cNvPr id="448516" name="AutoShape 4"/>
          <p:cNvSpPr>
            <a:spLocks noChangeArrowheads="1"/>
          </p:cNvSpPr>
          <p:nvPr/>
        </p:nvSpPr>
        <p:spPr bwMode="auto">
          <a:xfrm>
            <a:off x="4800600" y="3048000"/>
            <a:ext cx="4114800" cy="1371600"/>
          </a:xfrm>
          <a:prstGeom prst="wedgeRectCallout">
            <a:avLst>
              <a:gd name="adj1" fmla="val -88620"/>
              <a:gd name="adj2" fmla="val 154977"/>
            </a:avLst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“Prepare the final version of Chapter 3”</a:t>
            </a:r>
          </a:p>
          <a:p>
            <a:pPr algn="ctr"/>
            <a:r>
              <a:rPr lang="en-US" altLang="en-US" b="1"/>
              <a:t>can be included in either of  the </a:t>
            </a:r>
          </a:p>
          <a:p>
            <a:pPr algn="ctr"/>
            <a:r>
              <a:rPr lang="en-US" altLang="en-US" b="1"/>
              <a:t>categories: </a:t>
            </a:r>
          </a:p>
          <a:p>
            <a:pPr algn="ctr"/>
            <a:r>
              <a:rPr lang="en-US" altLang="en-US" b="1"/>
              <a:t>“Chapter 3” or “Write final report”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you develop a good WBS?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Top down approach</a:t>
            </a:r>
            <a:r>
              <a:rPr lang="en-US" altLang="en-US"/>
              <a:t>: </a:t>
            </a:r>
          </a:p>
          <a:p>
            <a:pPr lvl="1"/>
            <a:r>
              <a:rPr lang="en-US" altLang="en-US"/>
              <a:t>Start at the highest, top level activities and systematically develop increasing levels of detail for all activities.</a:t>
            </a:r>
          </a:p>
          <a:p>
            <a:r>
              <a:rPr lang="en-US" altLang="en-US" b="1"/>
              <a:t>Brainstorming: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Generate all activities you can think of that will have to be done and then group them into categories. </a:t>
            </a:r>
          </a:p>
          <a:p>
            <a:endParaRPr lang="en-US" altLang="en-US"/>
          </a:p>
          <a:p>
            <a:r>
              <a:rPr lang="en-US" altLang="en-US"/>
              <a:t>Which one you use depends on </a:t>
            </a:r>
          </a:p>
          <a:p>
            <a:pPr lvl="1"/>
            <a:r>
              <a:rPr lang="en-US" altLang="en-US"/>
              <a:t>how familiar you and your team are with the project, </a:t>
            </a:r>
          </a:p>
          <a:p>
            <a:pPr lvl="1"/>
            <a:r>
              <a:rPr lang="en-US" altLang="en-US"/>
              <a:t>whether similar projects have successfully been performed in the past, and </a:t>
            </a:r>
          </a:p>
          <a:p>
            <a:pPr lvl="1"/>
            <a:r>
              <a:rPr lang="en-US" altLang="en-US"/>
              <a:t>how many new methods and technologies will be 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Top Down WBS approach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Specify all activities required for the entire project to be finished</a:t>
            </a:r>
          </a:p>
          <a:p>
            <a:r>
              <a:rPr lang="en-US" altLang="en-US"/>
              <a:t>Determine all task required to complete each activity</a:t>
            </a:r>
          </a:p>
          <a:p>
            <a:r>
              <a:rPr lang="en-US" altLang="en-US"/>
              <a:t>If necessary specify subactivities  required to complete each task</a:t>
            </a:r>
          </a:p>
          <a:p>
            <a:r>
              <a:rPr lang="en-US" altLang="en-US"/>
              <a:t>Continue in this way until you have adequately detailed your project. </a:t>
            </a:r>
          </a:p>
          <a:p>
            <a:r>
              <a:rPr lang="en-US" altLang="en-US" b="1"/>
              <a:t>Approach is good if</a:t>
            </a:r>
            <a:endParaRPr lang="en-US" altLang="en-US"/>
          </a:p>
          <a:p>
            <a:pPr lvl="1"/>
            <a:r>
              <a:rPr lang="en-US" altLang="en-US"/>
              <a:t>You are or your team is familiar with the problem.</a:t>
            </a:r>
          </a:p>
          <a:p>
            <a:pPr lvl="1"/>
            <a:r>
              <a:rPr lang="en-US" altLang="en-US"/>
              <a:t>You have successfully managed a similar project  in the past</a:t>
            </a:r>
          </a:p>
          <a:p>
            <a:pPr lvl="1"/>
            <a:r>
              <a:rPr lang="en-US" altLang="en-US"/>
              <a:t>You are not introducing new methodologies, methods or tools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Brainstorming WBS approach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550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On a single list, write any activities you think will have to be performed for your project.</a:t>
            </a:r>
          </a:p>
          <a:p>
            <a:pPr>
              <a:lnSpc>
                <a:spcPct val="80000"/>
              </a:lnSpc>
            </a:pPr>
            <a:r>
              <a:rPr lang="en-US" altLang="en-US"/>
              <a:t>Brainstorming means you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Don’t worry about overlap or level of detail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Don’t discuss activity wordings or other details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Don’t make any judgements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Write everything down 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Then study the list and group activities into a few major categories with common characteristics.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If appropriate group activities under a smaller number of tasks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Consider each category you have created and use the </a:t>
            </a:r>
            <a:r>
              <a:rPr lang="en-US" altLang="en-US" b="1" i="1"/>
              <a:t>top-down WBS approach</a:t>
            </a:r>
            <a:r>
              <a:rPr lang="en-US" altLang="en-US"/>
              <a:t> to determine any additional activities you may have overlooked.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problem?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55000" cy="4800600"/>
          </a:xfrm>
        </p:spPr>
        <p:txBody>
          <a:bodyPr/>
          <a:lstStyle/>
          <a:p>
            <a:r>
              <a:rPr lang="en-US" altLang="en-US"/>
              <a:t>Your boss: “How long will this take?”</a:t>
            </a:r>
          </a:p>
          <a:p>
            <a:r>
              <a:rPr lang="en-US" altLang="en-US"/>
              <a:t>You: “Between 1 and 6 months.”</a:t>
            </a:r>
          </a:p>
          <a:p>
            <a:r>
              <a:rPr lang="en-US" altLang="en-US"/>
              <a:t>People are not happy when you respond that way. </a:t>
            </a:r>
          </a:p>
          <a:p>
            <a:pPr lvl="1"/>
            <a:r>
              <a:rPr lang="en-US" altLang="en-US"/>
              <a:t>You figure out that finishing anytime before six months will meet your promise.</a:t>
            </a:r>
          </a:p>
          <a:p>
            <a:pPr lvl="1"/>
            <a:r>
              <a:rPr lang="en-US" altLang="en-US"/>
              <a:t>Your boss figures that with some hard work you can be done in a month!</a:t>
            </a:r>
          </a:p>
          <a:p>
            <a:r>
              <a:rPr lang="en-US" altLang="en-US"/>
              <a:t>In reality, you don’t have the slightest clue how long it will take, because you don’t know the work to be done.</a:t>
            </a:r>
          </a:p>
          <a:p>
            <a:r>
              <a:rPr lang="en-US" altLang="en-US"/>
              <a:t>Solution: Use divide and conquer</a:t>
            </a:r>
          </a:p>
          <a:p>
            <a:pPr lvl="1"/>
            <a:r>
              <a:rPr lang="en-US" altLang="en-US"/>
              <a:t>To give a good  answer you have to break the work down into activities for which you can get good timing estimates</a:t>
            </a:r>
          </a:p>
          <a:p>
            <a:pPr lvl="1"/>
            <a:r>
              <a:rPr lang="en-US" altLang="en-US"/>
              <a:t>From these estimates you compute the estimated project duration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Work Breakdown Structures</a:t>
            </a:r>
          </a:p>
        </p:txBody>
      </p:sp>
      <p:sp>
        <p:nvSpPr>
          <p:cNvPr id="4874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Three different formats are usually used</a:t>
            </a:r>
          </a:p>
          <a:p>
            <a:r>
              <a:rPr lang="en-US" altLang="en-US"/>
              <a:t>Organization-chart format:  </a:t>
            </a:r>
          </a:p>
          <a:p>
            <a:pPr lvl="1"/>
            <a:r>
              <a:rPr lang="en-US" altLang="en-US"/>
              <a:t>Effectively portrays an overview of your project and the hierarchical relationships of different activities and tasks.</a:t>
            </a:r>
          </a:p>
          <a:p>
            <a:r>
              <a:rPr lang="en-US" altLang="en-US"/>
              <a:t>Outline format</a:t>
            </a:r>
          </a:p>
          <a:p>
            <a:pPr lvl="1"/>
            <a:r>
              <a:rPr lang="en-US" altLang="en-US"/>
              <a:t>Subactivities and tasks are indented</a:t>
            </a:r>
          </a:p>
          <a:p>
            <a:r>
              <a:rPr lang="en-US" altLang="en-US"/>
              <a:t>Bubble format </a:t>
            </a:r>
          </a:p>
          <a:p>
            <a:pPr lvl="1"/>
            <a:r>
              <a:rPr lang="en-US" altLang="en-US"/>
              <a:t>The bubble in the center represents your project</a:t>
            </a:r>
          </a:p>
          <a:p>
            <a:pPr lvl="1"/>
            <a:r>
              <a:rPr lang="en-US" altLang="en-US"/>
              <a:t>Lines from the center bubble lead to activities</a:t>
            </a:r>
          </a:p>
          <a:p>
            <a:pPr lvl="1"/>
            <a:r>
              <a:rPr lang="en-US" altLang="en-US"/>
              <a:t>Lines from activities lead to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685800"/>
            <a:ext cx="2895600" cy="2209800"/>
          </a:xfrm>
          <a:ln w="12700">
            <a:solidFill>
              <a:srgbClr val="FC0128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/>
              <a:t>Prepare Report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/>
              <a:t>1.0 Prepare draft report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/>
              <a:t>2.0 Review draft report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/>
              <a:t>3.0 Prepare final report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3.1 Write final report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3.2 Print final report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grpSp>
        <p:nvGrpSpPr>
          <p:cNvPr id="488482" name="Group 34"/>
          <p:cNvGrpSpPr>
            <a:grpSpLocks/>
          </p:cNvGrpSpPr>
          <p:nvPr/>
        </p:nvGrpSpPr>
        <p:grpSpPr bwMode="auto">
          <a:xfrm>
            <a:off x="2133600" y="3962400"/>
            <a:ext cx="6705600" cy="2438400"/>
            <a:chOff x="1344" y="2496"/>
            <a:chExt cx="4224" cy="1536"/>
          </a:xfrm>
        </p:grpSpPr>
        <p:sp>
          <p:nvSpPr>
            <p:cNvPr id="488466" name="Oval 18"/>
            <p:cNvSpPr>
              <a:spLocks noChangeArrowheads="1"/>
            </p:cNvSpPr>
            <p:nvPr/>
          </p:nvSpPr>
          <p:spPr bwMode="auto">
            <a:xfrm>
              <a:off x="1344" y="2784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Review</a:t>
              </a:r>
            </a:p>
            <a:p>
              <a:pPr algn="ctr"/>
              <a:r>
                <a:rPr lang="en-US" altLang="en-US" sz="1600" b="1"/>
                <a:t>Draft Report</a:t>
              </a:r>
            </a:p>
          </p:txBody>
        </p:sp>
        <p:sp>
          <p:nvSpPr>
            <p:cNvPr id="488467" name="Oval 19"/>
            <p:cNvSpPr>
              <a:spLocks noChangeArrowheads="1"/>
            </p:cNvSpPr>
            <p:nvPr/>
          </p:nvSpPr>
          <p:spPr bwMode="auto">
            <a:xfrm>
              <a:off x="2640" y="2928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Prepare</a:t>
              </a:r>
            </a:p>
            <a:p>
              <a:pPr algn="ctr"/>
              <a:r>
                <a:rPr lang="en-US" altLang="en-US" b="1"/>
                <a:t>Report</a:t>
              </a:r>
            </a:p>
          </p:txBody>
        </p:sp>
        <p:cxnSp>
          <p:nvCxnSpPr>
            <p:cNvPr id="488468" name="AutoShape 20"/>
            <p:cNvCxnSpPr>
              <a:cxnSpLocks noChangeShapeType="1"/>
              <a:stCxn id="488467" idx="2"/>
              <a:endCxn id="488466" idx="6"/>
            </p:cNvCxnSpPr>
            <p:nvPr/>
          </p:nvCxnSpPr>
          <p:spPr bwMode="auto">
            <a:xfrm flipH="1" flipV="1">
              <a:off x="2208" y="3072"/>
              <a:ext cx="432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8469" name="Oval 21"/>
            <p:cNvSpPr>
              <a:spLocks noChangeArrowheads="1"/>
            </p:cNvSpPr>
            <p:nvPr/>
          </p:nvSpPr>
          <p:spPr bwMode="auto">
            <a:xfrm>
              <a:off x="1392" y="3456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Review</a:t>
              </a:r>
            </a:p>
            <a:p>
              <a:pPr algn="ctr"/>
              <a:r>
                <a:rPr lang="en-US" altLang="en-US" sz="1600" b="1"/>
                <a:t>Draft Report</a:t>
              </a:r>
            </a:p>
          </p:txBody>
        </p:sp>
        <p:cxnSp>
          <p:nvCxnSpPr>
            <p:cNvPr id="488470" name="AutoShape 22"/>
            <p:cNvCxnSpPr>
              <a:cxnSpLocks noChangeShapeType="1"/>
              <a:stCxn id="488467" idx="3"/>
              <a:endCxn id="488469" idx="6"/>
            </p:cNvCxnSpPr>
            <p:nvPr/>
          </p:nvCxnSpPr>
          <p:spPr bwMode="auto">
            <a:xfrm flipH="1">
              <a:off x="2256" y="3420"/>
              <a:ext cx="511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8471" name="Oval 23"/>
            <p:cNvSpPr>
              <a:spLocks noChangeArrowheads="1"/>
            </p:cNvSpPr>
            <p:nvPr/>
          </p:nvSpPr>
          <p:spPr bwMode="auto">
            <a:xfrm>
              <a:off x="4080" y="2496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Review</a:t>
              </a:r>
            </a:p>
            <a:p>
              <a:pPr algn="ctr"/>
              <a:r>
                <a:rPr lang="en-US" altLang="en-US" sz="1600" b="1"/>
                <a:t>Final Report</a:t>
              </a:r>
            </a:p>
          </p:txBody>
        </p:sp>
        <p:cxnSp>
          <p:nvCxnSpPr>
            <p:cNvPr id="488472" name="AutoShape 24"/>
            <p:cNvCxnSpPr>
              <a:cxnSpLocks noChangeShapeType="1"/>
              <a:stCxn id="488467" idx="6"/>
              <a:endCxn id="488471" idx="2"/>
            </p:cNvCxnSpPr>
            <p:nvPr/>
          </p:nvCxnSpPr>
          <p:spPr bwMode="auto">
            <a:xfrm flipV="1">
              <a:off x="3504" y="2784"/>
              <a:ext cx="57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8473" name="Oval 25"/>
            <p:cNvSpPr>
              <a:spLocks noChangeArrowheads="1"/>
            </p:cNvSpPr>
            <p:nvPr/>
          </p:nvSpPr>
          <p:spPr bwMode="auto">
            <a:xfrm>
              <a:off x="4704" y="3408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Print</a:t>
              </a:r>
            </a:p>
            <a:p>
              <a:pPr algn="ctr"/>
              <a:r>
                <a:rPr lang="en-US" altLang="en-US" sz="1600" b="1"/>
                <a:t>Final Report</a:t>
              </a:r>
            </a:p>
          </p:txBody>
        </p:sp>
        <p:sp>
          <p:nvSpPr>
            <p:cNvPr id="488474" name="Oval 26"/>
            <p:cNvSpPr>
              <a:spLocks noChangeArrowheads="1"/>
            </p:cNvSpPr>
            <p:nvPr/>
          </p:nvSpPr>
          <p:spPr bwMode="auto">
            <a:xfrm>
              <a:off x="3648" y="3456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Write</a:t>
              </a:r>
            </a:p>
            <a:p>
              <a:pPr algn="ctr"/>
              <a:r>
                <a:rPr lang="en-US" altLang="en-US" sz="1600" b="1"/>
                <a:t>Final Report</a:t>
              </a:r>
            </a:p>
          </p:txBody>
        </p:sp>
        <p:cxnSp>
          <p:nvCxnSpPr>
            <p:cNvPr id="488475" name="AutoShape 27"/>
            <p:cNvCxnSpPr>
              <a:cxnSpLocks noChangeShapeType="1"/>
              <a:stCxn id="488471" idx="4"/>
              <a:endCxn id="488474" idx="0"/>
            </p:cNvCxnSpPr>
            <p:nvPr/>
          </p:nvCxnSpPr>
          <p:spPr bwMode="auto">
            <a:xfrm flipH="1">
              <a:off x="4080" y="3072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76" name="AutoShape 28"/>
            <p:cNvCxnSpPr>
              <a:cxnSpLocks noChangeShapeType="1"/>
              <a:stCxn id="488471" idx="4"/>
              <a:endCxn id="488473" idx="0"/>
            </p:cNvCxnSpPr>
            <p:nvPr/>
          </p:nvCxnSpPr>
          <p:spPr bwMode="auto">
            <a:xfrm>
              <a:off x="4512" y="3072"/>
              <a:ext cx="624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8483" name="Group 35"/>
          <p:cNvGrpSpPr>
            <a:grpSpLocks/>
          </p:cNvGrpSpPr>
          <p:nvPr/>
        </p:nvGrpSpPr>
        <p:grpSpPr bwMode="auto">
          <a:xfrm>
            <a:off x="228600" y="457200"/>
            <a:ext cx="5257800" cy="2847975"/>
            <a:chOff x="144" y="288"/>
            <a:chExt cx="3312" cy="1794"/>
          </a:xfrm>
        </p:grpSpPr>
        <p:sp>
          <p:nvSpPr>
            <p:cNvPr id="488452" name="Rectangle 4"/>
            <p:cNvSpPr>
              <a:spLocks noChangeArrowheads="1"/>
            </p:cNvSpPr>
            <p:nvPr/>
          </p:nvSpPr>
          <p:spPr bwMode="auto">
            <a:xfrm>
              <a:off x="1056" y="288"/>
              <a:ext cx="813" cy="3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/>
                <a:t>Prepare Report</a:t>
              </a:r>
            </a:p>
          </p:txBody>
        </p:sp>
        <p:sp>
          <p:nvSpPr>
            <p:cNvPr id="488454" name="Rectangle 6"/>
            <p:cNvSpPr>
              <a:spLocks noChangeArrowheads="1"/>
            </p:cNvSpPr>
            <p:nvPr/>
          </p:nvSpPr>
          <p:spPr bwMode="auto">
            <a:xfrm>
              <a:off x="144" y="1008"/>
              <a:ext cx="707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/>
                <a:t>Prepare  </a:t>
              </a:r>
            </a:p>
            <a:p>
              <a:pPr algn="ctr"/>
              <a:r>
                <a:rPr lang="en-US" altLang="en-US" sz="1400" b="1"/>
                <a:t>Draft Report</a:t>
              </a:r>
            </a:p>
          </p:txBody>
        </p:sp>
        <p:sp>
          <p:nvSpPr>
            <p:cNvPr id="488455" name="Rectangle 7"/>
            <p:cNvSpPr>
              <a:spLocks noChangeArrowheads="1"/>
            </p:cNvSpPr>
            <p:nvPr/>
          </p:nvSpPr>
          <p:spPr bwMode="auto">
            <a:xfrm>
              <a:off x="1200" y="1008"/>
              <a:ext cx="672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/>
                <a:t>Review </a:t>
              </a:r>
            </a:p>
            <a:p>
              <a:pPr algn="ctr"/>
              <a:r>
                <a:rPr lang="en-US" altLang="en-US" sz="1400" b="1"/>
                <a:t> Draft Report</a:t>
              </a:r>
            </a:p>
          </p:txBody>
        </p:sp>
        <p:sp>
          <p:nvSpPr>
            <p:cNvPr id="488456" name="Rectangle 8"/>
            <p:cNvSpPr>
              <a:spLocks noChangeArrowheads="1"/>
            </p:cNvSpPr>
            <p:nvPr/>
          </p:nvSpPr>
          <p:spPr bwMode="auto">
            <a:xfrm>
              <a:off x="2256" y="1008"/>
              <a:ext cx="672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/>
                <a:t>Prepare </a:t>
              </a:r>
            </a:p>
            <a:p>
              <a:pPr algn="ctr"/>
              <a:r>
                <a:rPr lang="en-US" altLang="en-US" sz="1400" b="1"/>
                <a:t>Final Report</a:t>
              </a:r>
            </a:p>
          </p:txBody>
        </p:sp>
        <p:cxnSp>
          <p:nvCxnSpPr>
            <p:cNvPr id="488457" name="AutoShape 9"/>
            <p:cNvCxnSpPr>
              <a:cxnSpLocks noChangeShapeType="1"/>
              <a:stCxn id="488452" idx="2"/>
              <a:endCxn id="488454" idx="0"/>
            </p:cNvCxnSpPr>
            <p:nvPr/>
          </p:nvCxnSpPr>
          <p:spPr bwMode="auto">
            <a:xfrm rot="5400000">
              <a:off x="797" y="342"/>
              <a:ext cx="367" cy="965"/>
            </a:xfrm>
            <a:prstGeom prst="bentConnector3">
              <a:avLst>
                <a:gd name="adj1" fmla="val 4986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58" name="AutoShape 10"/>
            <p:cNvCxnSpPr>
              <a:cxnSpLocks noChangeShapeType="1"/>
              <a:stCxn id="488452" idx="2"/>
              <a:endCxn id="488456" idx="0"/>
            </p:cNvCxnSpPr>
            <p:nvPr/>
          </p:nvCxnSpPr>
          <p:spPr bwMode="auto">
            <a:xfrm rot="16200000" flipH="1">
              <a:off x="1844" y="260"/>
              <a:ext cx="367" cy="1129"/>
            </a:xfrm>
            <a:prstGeom prst="bentConnector3">
              <a:avLst>
                <a:gd name="adj1" fmla="val 4986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59" name="AutoShape 11"/>
            <p:cNvCxnSpPr>
              <a:cxnSpLocks noChangeShapeType="1"/>
              <a:stCxn id="488452" idx="2"/>
              <a:endCxn id="488455" idx="0"/>
            </p:cNvCxnSpPr>
            <p:nvPr/>
          </p:nvCxnSpPr>
          <p:spPr bwMode="auto">
            <a:xfrm rot="16200000" flipH="1">
              <a:off x="1316" y="788"/>
              <a:ext cx="367" cy="73"/>
            </a:xfrm>
            <a:prstGeom prst="bentConnector3">
              <a:avLst>
                <a:gd name="adj1" fmla="val 4986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8460" name="Rectangle 12"/>
            <p:cNvSpPr>
              <a:spLocks noChangeArrowheads="1"/>
            </p:cNvSpPr>
            <p:nvPr/>
          </p:nvSpPr>
          <p:spPr bwMode="auto">
            <a:xfrm>
              <a:off x="1632" y="1728"/>
              <a:ext cx="672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/>
                <a:t>Write</a:t>
              </a:r>
            </a:p>
            <a:p>
              <a:pPr algn="ctr"/>
              <a:r>
                <a:rPr lang="en-US" altLang="en-US" sz="1400" b="1"/>
                <a:t>Final Report</a:t>
              </a:r>
            </a:p>
          </p:txBody>
        </p:sp>
        <p:sp>
          <p:nvSpPr>
            <p:cNvPr id="488461" name="Rectangle 13"/>
            <p:cNvSpPr>
              <a:spLocks noChangeArrowheads="1"/>
            </p:cNvSpPr>
            <p:nvPr/>
          </p:nvSpPr>
          <p:spPr bwMode="auto">
            <a:xfrm>
              <a:off x="2784" y="1728"/>
              <a:ext cx="672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/>
                <a:t>Print</a:t>
              </a:r>
            </a:p>
            <a:p>
              <a:pPr algn="ctr"/>
              <a:r>
                <a:rPr lang="en-US" altLang="en-US" sz="1400" b="1"/>
                <a:t>Final Report</a:t>
              </a:r>
            </a:p>
          </p:txBody>
        </p:sp>
        <p:cxnSp>
          <p:nvCxnSpPr>
            <p:cNvPr id="488462" name="AutoShape 14"/>
            <p:cNvCxnSpPr>
              <a:cxnSpLocks noChangeShapeType="1"/>
              <a:stCxn id="488456" idx="2"/>
              <a:endCxn id="488460" idx="0"/>
            </p:cNvCxnSpPr>
            <p:nvPr/>
          </p:nvCxnSpPr>
          <p:spPr bwMode="auto">
            <a:xfrm rot="5400000">
              <a:off x="2097" y="1233"/>
              <a:ext cx="366" cy="624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464" name="AutoShape 16"/>
            <p:cNvCxnSpPr>
              <a:cxnSpLocks noChangeShapeType="1"/>
              <a:stCxn id="488456" idx="2"/>
              <a:endCxn id="488461" idx="0"/>
            </p:cNvCxnSpPr>
            <p:nvPr/>
          </p:nvCxnSpPr>
          <p:spPr bwMode="auto">
            <a:xfrm rot="16200000" flipH="1">
              <a:off x="2673" y="1281"/>
              <a:ext cx="366" cy="528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8478" name="Text Box 30"/>
          <p:cNvSpPr txBox="1">
            <a:spLocks noChangeArrowheads="1"/>
          </p:cNvSpPr>
          <p:nvPr/>
        </p:nvSpPr>
        <p:spPr bwMode="auto">
          <a:xfrm>
            <a:off x="381000" y="25908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C0128"/>
                </a:solidFill>
              </a:rPr>
              <a:t>Org-Chart Format</a:t>
            </a:r>
          </a:p>
        </p:txBody>
      </p:sp>
      <p:sp>
        <p:nvSpPr>
          <p:cNvPr id="488479" name="Text Box 31"/>
          <p:cNvSpPr txBox="1">
            <a:spLocks noChangeArrowheads="1"/>
          </p:cNvSpPr>
          <p:nvPr/>
        </p:nvSpPr>
        <p:spPr bwMode="auto">
          <a:xfrm>
            <a:off x="6172200" y="3048000"/>
            <a:ext cx="179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C0128"/>
                </a:solidFill>
              </a:rPr>
              <a:t>Outline Format</a:t>
            </a:r>
          </a:p>
        </p:txBody>
      </p:sp>
      <p:sp>
        <p:nvSpPr>
          <p:cNvPr id="488480" name="Text Box 32"/>
          <p:cNvSpPr txBox="1">
            <a:spLocks noChangeArrowheads="1"/>
          </p:cNvSpPr>
          <p:nvPr/>
        </p:nvSpPr>
        <p:spPr bwMode="auto">
          <a:xfrm>
            <a:off x="457200" y="5334000"/>
            <a:ext cx="173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C0128"/>
                </a:solidFill>
              </a:rPr>
              <a:t>Bubble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 format for displaying WBS?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/>
              <a:t>Org-chart format:</a:t>
            </a:r>
          </a:p>
          <a:p>
            <a:pPr lvl="1">
              <a:lnSpc>
                <a:spcPct val="80000"/>
              </a:lnSpc>
            </a:pPr>
            <a:r>
              <a:rPr lang="en-US" altLang="en-US" sz="1800" b="0"/>
              <a:t>Often good for a “bird view” of the project (executive summaries,...) </a:t>
            </a:r>
          </a:p>
          <a:p>
            <a:pPr lvl="1">
              <a:lnSpc>
                <a:spcPct val="80000"/>
              </a:lnSpc>
            </a:pPr>
            <a:r>
              <a:rPr lang="en-US" altLang="en-US" sz="1800" b="0"/>
              <a:t>Less effective for displaying large numbers of activities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Outline format: </a:t>
            </a:r>
          </a:p>
          <a:p>
            <a:pPr lvl="1">
              <a:lnSpc>
                <a:spcPct val="80000"/>
              </a:lnSpc>
            </a:pPr>
            <a:r>
              <a:rPr lang="en-US" altLang="en-US" sz="1800" b="0"/>
              <a:t>Easier to read and understand if WBS contains many activities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Bubble format:</a:t>
            </a:r>
          </a:p>
          <a:p>
            <a:pPr lvl="1">
              <a:lnSpc>
                <a:spcPct val="80000"/>
              </a:lnSpc>
            </a:pPr>
            <a:r>
              <a:rPr lang="en-US" altLang="en-US" sz="1800" b="0"/>
              <a:t>Effective for supporting the brainstorming process</a:t>
            </a:r>
          </a:p>
          <a:p>
            <a:pPr lvl="1">
              <a:lnSpc>
                <a:spcPct val="80000"/>
              </a:lnSpc>
            </a:pPr>
            <a:r>
              <a:rPr lang="en-US" altLang="en-US" sz="1800" b="0"/>
              <a:t>Not so good for displaying work breakdown structures to audiences who are not familiar with the project. </a:t>
            </a:r>
          </a:p>
          <a:p>
            <a:pPr lvl="1">
              <a:lnSpc>
                <a:spcPct val="80000"/>
              </a:lnSpc>
            </a:pPr>
            <a:r>
              <a:rPr lang="en-US" altLang="en-US" sz="1800" b="0"/>
              <a:t>Use bubble format to develop the WBS, then turn it into Org-Chart or outline format. 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In large projects: </a:t>
            </a:r>
          </a:p>
          <a:p>
            <a:pPr lvl="1">
              <a:lnSpc>
                <a:spcPct val="80000"/>
              </a:lnSpc>
            </a:pPr>
            <a:r>
              <a:rPr lang="en-US" altLang="en-US" sz="1800" b="0"/>
              <a:t>Use a combination of org-chart and outline formats: 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Display activities in org-chart format, 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Display subactivities and tasks in outline format.</a:t>
            </a:r>
            <a:r>
              <a:rPr lang="en-US" altLang="en-US" sz="1600" b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Heuristics for developing high quality WBS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066800"/>
            <a:ext cx="8255000" cy="4800600"/>
          </a:xfrm>
        </p:spPr>
        <p:txBody>
          <a:bodyPr/>
          <a:lstStyle/>
          <a:p>
            <a:r>
              <a:rPr lang="en-US" altLang="en-US" sz="2000"/>
              <a:t>Involve the people who will be doing the work in the development of the WBS</a:t>
            </a:r>
          </a:p>
          <a:p>
            <a:pPr lvl="1"/>
            <a:r>
              <a:rPr lang="en-US" altLang="en-US" sz="1800"/>
              <a:t>In particular involve the developers </a:t>
            </a:r>
          </a:p>
          <a:p>
            <a:r>
              <a:rPr lang="en-US" altLang="en-US" sz="2000"/>
              <a:t>Review and include information from work breakdown structures that were developed for similar projects</a:t>
            </a:r>
          </a:p>
          <a:p>
            <a:pPr lvl="1"/>
            <a:r>
              <a:rPr lang="en-US" altLang="en-US" sz="1800"/>
              <a:t>Use a project template if possible</a:t>
            </a:r>
          </a:p>
          <a:p>
            <a:r>
              <a:rPr lang="en-US" altLang="en-US" sz="2000"/>
              <a:t>Use more than one WBS approach</a:t>
            </a:r>
          </a:p>
          <a:p>
            <a:pPr lvl="1"/>
            <a:r>
              <a:rPr lang="en-US" altLang="en-US" sz="1800"/>
              <a:t>Do project component and functional approach simultaneously</a:t>
            </a:r>
          </a:p>
          <a:p>
            <a:pPr lvl="1"/>
            <a:r>
              <a:rPr lang="en-US" altLang="en-US" sz="1800"/>
              <a:t>This allows you often to identify overlooked activities</a:t>
            </a:r>
          </a:p>
          <a:p>
            <a:r>
              <a:rPr lang="en-US" altLang="en-US" sz="2000"/>
              <a:t>Make assumptions regarding uncertain activities</a:t>
            </a:r>
          </a:p>
          <a:p>
            <a:pPr lvl="1"/>
            <a:r>
              <a:rPr lang="en-US" altLang="en-US" sz="1800"/>
              <a:t>Identify risky activities</a:t>
            </a:r>
          </a:p>
          <a:p>
            <a:pPr lvl="1"/>
            <a:r>
              <a:rPr lang="en-US" altLang="en-US" sz="1800"/>
              <a:t>These are often the activities that whose times are hard to estimate</a:t>
            </a:r>
          </a:p>
          <a:p>
            <a:r>
              <a:rPr lang="en-US" altLang="en-US" sz="2000"/>
              <a:t>Keep your current work breakdown structure current</a:t>
            </a:r>
            <a:br>
              <a:rPr lang="en-US" altLang="en-US" sz="2000"/>
            </a:br>
            <a:r>
              <a:rPr lang="en-US" altLang="en-US" sz="2000"/>
              <a:t>Update your WBS regularly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Heuristic: Use Templates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Try to derive the SPMP from a template, either an existing one or one that you start developing with this project. </a:t>
            </a:r>
          </a:p>
          <a:p>
            <a:pPr lvl="1"/>
            <a:r>
              <a:rPr lang="en-US" altLang="en-US"/>
              <a:t>A template reflects the cumulative experience gained from doing numerous projects of a particular type. </a:t>
            </a:r>
          </a:p>
          <a:p>
            <a:pPr lvl="1"/>
            <a:r>
              <a:rPr lang="en-US" altLang="en-US"/>
              <a:t>Using templates can save you time and improve your accuracy</a:t>
            </a:r>
          </a:p>
          <a:p>
            <a:r>
              <a:rPr lang="en-US" altLang="en-US"/>
              <a:t>When developing templates,  develop them for frequently performed tasks (reviews, meetings, …). “Checklists”</a:t>
            </a:r>
          </a:p>
          <a:p>
            <a:pPr lvl="1"/>
            <a:r>
              <a:rPr lang="en-US" altLang="en-US"/>
              <a:t>Develop and modify your WBS templates from previous projects that worked, not from plans that looked good. </a:t>
            </a:r>
          </a:p>
          <a:p>
            <a:pPr lvl="1"/>
            <a:r>
              <a:rPr lang="en-US" altLang="en-US"/>
              <a:t>Use templates as starting points, not as ending points</a:t>
            </a:r>
          </a:p>
          <a:p>
            <a:pPr lvl="1"/>
            <a:r>
              <a:rPr lang="en-US" altLang="en-US"/>
              <a:t>Continually update your templates to reflect the experience gained from performing different projects.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Heuristic: Develop always more than one WBS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to create more several different hierarchies with different categories for your work breakdown structure. </a:t>
            </a:r>
          </a:p>
          <a:p>
            <a:pPr lvl="1"/>
            <a:r>
              <a:rPr lang="en-US" altLang="en-US"/>
              <a:t>Having two or more different perspectives helps you identify activities you may overlook. </a:t>
            </a:r>
          </a:p>
          <a:p>
            <a:r>
              <a:rPr lang="en-US" altLang="en-US"/>
              <a:t>Good starting point are the following hierarchies:</a:t>
            </a:r>
          </a:p>
          <a:p>
            <a:pPr lvl="1"/>
            <a:r>
              <a:rPr lang="en-US" altLang="en-US"/>
              <a:t>Entity-oriented decomposition</a:t>
            </a:r>
          </a:p>
          <a:p>
            <a:pPr lvl="1"/>
            <a:r>
              <a:rPr lang="en-US" altLang="en-US"/>
              <a:t>Activity-oriented decomposition</a:t>
            </a:r>
          </a:p>
          <a:p>
            <a:r>
              <a:rPr lang="en-US" altLang="en-US"/>
              <a:t>Example: You are running your first object-oriented project. </a:t>
            </a:r>
          </a:p>
          <a:p>
            <a:pPr lvl="1"/>
            <a:r>
              <a:rPr lang="en-US" altLang="en-US"/>
              <a:t>Develop a WBS based on the project documents</a:t>
            </a:r>
          </a:p>
          <a:p>
            <a:pPr lvl="1"/>
            <a:r>
              <a:rPr lang="en-US" altLang="en-US"/>
              <a:t>Develop a WBS based on the software process activities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WBS Based on Project Documents </a:t>
            </a:r>
            <a:br>
              <a:rPr lang="en-US" altLang="en-US"/>
            </a:br>
            <a:r>
              <a:rPr lang="en-US" altLang="en-US"/>
              <a:t>(Entity-oriented)</a:t>
            </a:r>
          </a:p>
        </p:txBody>
      </p:sp>
      <p:sp>
        <p:nvSpPr>
          <p:cNvPr id="497667" name="Rectangle 3"/>
          <p:cNvSpPr>
            <a:spLocks noChangeArrowheads="1"/>
          </p:cNvSpPr>
          <p:nvPr/>
        </p:nvSpPr>
        <p:spPr bwMode="auto">
          <a:xfrm>
            <a:off x="3810000" y="914400"/>
            <a:ext cx="1447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&lt;&lt;Name&gt;&gt;</a:t>
            </a:r>
          </a:p>
          <a:p>
            <a:pPr algn="ctr"/>
            <a:r>
              <a:rPr lang="en-US" altLang="en-US"/>
              <a:t>Project</a:t>
            </a: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609600" y="2286000"/>
            <a:ext cx="1447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Problem</a:t>
            </a:r>
          </a:p>
          <a:p>
            <a:pPr algn="ctr"/>
            <a:r>
              <a:rPr lang="en-US" altLang="en-US"/>
              <a:t>Statement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2971800" y="2286000"/>
            <a:ext cx="1143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Project</a:t>
            </a:r>
          </a:p>
          <a:p>
            <a:pPr algn="ctr"/>
            <a:r>
              <a:rPr lang="en-US" altLang="en-US"/>
              <a:t>Agreement</a:t>
            </a:r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5029200" y="2286000"/>
            <a:ext cx="1447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RAD</a:t>
            </a:r>
          </a:p>
        </p:txBody>
      </p:sp>
      <p:sp>
        <p:nvSpPr>
          <p:cNvPr id="497671" name="Text Box 7"/>
          <p:cNvSpPr txBox="1">
            <a:spLocks noChangeArrowheads="1"/>
          </p:cNvSpPr>
          <p:nvPr/>
        </p:nvSpPr>
        <p:spPr bwMode="auto">
          <a:xfrm>
            <a:off x="228600" y="3054350"/>
            <a:ext cx="2438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imes" panose="02020603050405020304" pitchFamily="18" charset="0"/>
              </a:rPr>
              <a:t>- Write Introduction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Requirements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Constraints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...</a:t>
            </a:r>
          </a:p>
        </p:txBody>
      </p:sp>
      <p:sp>
        <p:nvSpPr>
          <p:cNvPr id="497672" name="Text Box 8"/>
          <p:cNvSpPr txBox="1">
            <a:spLocks noChangeArrowheads="1"/>
          </p:cNvSpPr>
          <p:nvPr/>
        </p:nvSpPr>
        <p:spPr bwMode="auto">
          <a:xfrm>
            <a:off x="4953000" y="3054350"/>
            <a:ext cx="22098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imes" panose="02020603050405020304" pitchFamily="18" charset="0"/>
              </a:rPr>
              <a:t>- Write Introduction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Describe Functional Model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Describe Object Model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Describe Dynamic Model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...</a:t>
            </a:r>
          </a:p>
        </p:txBody>
      </p:sp>
      <p:cxnSp>
        <p:nvCxnSpPr>
          <p:cNvPr id="497673" name="AutoShape 9"/>
          <p:cNvCxnSpPr>
            <a:cxnSpLocks noChangeShapeType="1"/>
            <a:stCxn id="497667" idx="1"/>
            <a:endCxn id="497668" idx="0"/>
          </p:cNvCxnSpPr>
          <p:nvPr/>
        </p:nvCxnSpPr>
        <p:spPr bwMode="auto">
          <a:xfrm rot="10800000" flipV="1">
            <a:off x="1333500" y="1295400"/>
            <a:ext cx="2476500" cy="990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4" name="AutoShape 10"/>
          <p:cNvCxnSpPr>
            <a:cxnSpLocks noChangeShapeType="1"/>
            <a:stCxn id="497678" idx="2"/>
            <a:endCxn id="497669" idx="0"/>
          </p:cNvCxnSpPr>
          <p:nvPr/>
        </p:nvCxnSpPr>
        <p:spPr bwMode="auto">
          <a:xfrm rot="5400000">
            <a:off x="3771900" y="1676400"/>
            <a:ext cx="381000" cy="8382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5" name="AutoShape 11"/>
          <p:cNvCxnSpPr>
            <a:cxnSpLocks noChangeShapeType="1"/>
            <a:stCxn id="497667" idx="3"/>
            <a:endCxn id="497670" idx="0"/>
          </p:cNvCxnSpPr>
          <p:nvPr/>
        </p:nvCxnSpPr>
        <p:spPr bwMode="auto">
          <a:xfrm>
            <a:off x="5257800" y="1295400"/>
            <a:ext cx="495300" cy="990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7676" name="AutoShape 12"/>
          <p:cNvSpPr>
            <a:spLocks noChangeArrowheads="1"/>
          </p:cNvSpPr>
          <p:nvPr/>
        </p:nvSpPr>
        <p:spPr bwMode="auto">
          <a:xfrm>
            <a:off x="3581400" y="1181100"/>
            <a:ext cx="228600" cy="2286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7678" name="AutoShape 14"/>
          <p:cNvSpPr>
            <a:spLocks noChangeArrowheads="1"/>
          </p:cNvSpPr>
          <p:nvPr/>
        </p:nvSpPr>
        <p:spPr bwMode="auto">
          <a:xfrm>
            <a:off x="4267200" y="1676400"/>
            <a:ext cx="228600" cy="2286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7679" name="Text Box 15"/>
          <p:cNvSpPr txBox="1">
            <a:spLocks noChangeArrowheads="1"/>
          </p:cNvSpPr>
          <p:nvPr/>
        </p:nvSpPr>
        <p:spPr bwMode="auto">
          <a:xfrm>
            <a:off x="2667000" y="305435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imes" panose="02020603050405020304" pitchFamily="18" charset="0"/>
              </a:rPr>
              <a:t>- Write  Requirements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Constraints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Acceptance Criteria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Promise delivery date</a:t>
            </a:r>
          </a:p>
        </p:txBody>
      </p:sp>
      <p:sp>
        <p:nvSpPr>
          <p:cNvPr id="497680" name="Rectangle 16"/>
          <p:cNvSpPr>
            <a:spLocks noChangeArrowheads="1"/>
          </p:cNvSpPr>
          <p:nvPr/>
        </p:nvSpPr>
        <p:spPr bwMode="auto">
          <a:xfrm>
            <a:off x="7315200" y="2286000"/>
            <a:ext cx="1447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SDD</a:t>
            </a:r>
          </a:p>
        </p:txBody>
      </p:sp>
      <p:sp>
        <p:nvSpPr>
          <p:cNvPr id="497681" name="Text Box 17"/>
          <p:cNvSpPr txBox="1">
            <a:spLocks noChangeArrowheads="1"/>
          </p:cNvSpPr>
          <p:nvPr/>
        </p:nvSpPr>
        <p:spPr bwMode="auto">
          <a:xfrm>
            <a:off x="7315200" y="3054350"/>
            <a:ext cx="22098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imes" panose="02020603050405020304" pitchFamily="18" charset="0"/>
              </a:rPr>
              <a:t>- Write Design Goals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Hardware Software mapping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-Write boundary conditions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Data Management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Open Issues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...</a:t>
            </a:r>
          </a:p>
        </p:txBody>
      </p:sp>
      <p:cxnSp>
        <p:nvCxnSpPr>
          <p:cNvPr id="497682" name="AutoShape 18"/>
          <p:cNvCxnSpPr>
            <a:cxnSpLocks noChangeShapeType="1"/>
            <a:stCxn id="497667" idx="3"/>
            <a:endCxn id="497680" idx="0"/>
          </p:cNvCxnSpPr>
          <p:nvPr/>
        </p:nvCxnSpPr>
        <p:spPr bwMode="auto">
          <a:xfrm>
            <a:off x="5257800" y="1295400"/>
            <a:ext cx="2781300" cy="990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7677" name="AutoShape 13"/>
          <p:cNvSpPr>
            <a:spLocks noChangeArrowheads="1"/>
          </p:cNvSpPr>
          <p:nvPr/>
        </p:nvSpPr>
        <p:spPr bwMode="auto">
          <a:xfrm>
            <a:off x="5270500" y="1181100"/>
            <a:ext cx="228600" cy="2286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WBS Based on Software Process </a:t>
            </a:r>
            <a:br>
              <a:rPr lang="en-US" altLang="en-US"/>
            </a:br>
            <a:r>
              <a:rPr lang="en-US" altLang="en-US"/>
              <a:t>(Activity-oriented)</a:t>
            </a:r>
          </a:p>
        </p:txBody>
      </p:sp>
      <p:sp>
        <p:nvSpPr>
          <p:cNvPr id="498691" name="Rectangle 3"/>
          <p:cNvSpPr>
            <a:spLocks noChangeArrowheads="1"/>
          </p:cNvSpPr>
          <p:nvPr/>
        </p:nvSpPr>
        <p:spPr bwMode="auto">
          <a:xfrm>
            <a:off x="3810000" y="914400"/>
            <a:ext cx="1447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&lt;&lt;Name&gt;&gt;</a:t>
            </a:r>
          </a:p>
          <a:p>
            <a:pPr algn="ctr"/>
            <a:r>
              <a:rPr lang="en-US" altLang="en-US"/>
              <a:t>Project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76200" y="2057400"/>
            <a:ext cx="1447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Project</a:t>
            </a:r>
          </a:p>
          <a:p>
            <a:pPr algn="ctr"/>
            <a:r>
              <a:rPr lang="en-US" altLang="en-US"/>
              <a:t>Initiation</a:t>
            </a:r>
          </a:p>
        </p:txBody>
      </p:sp>
      <p:sp>
        <p:nvSpPr>
          <p:cNvPr id="498693" name="Rectangle 5"/>
          <p:cNvSpPr>
            <a:spLocks noChangeArrowheads="1"/>
          </p:cNvSpPr>
          <p:nvPr/>
        </p:nvSpPr>
        <p:spPr bwMode="auto">
          <a:xfrm>
            <a:off x="2971800" y="2057400"/>
            <a:ext cx="1143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Planning</a:t>
            </a:r>
          </a:p>
        </p:txBody>
      </p:sp>
      <p:sp>
        <p:nvSpPr>
          <p:cNvPr id="498694" name="Rectangle 6"/>
          <p:cNvSpPr>
            <a:spLocks noChangeArrowheads="1"/>
          </p:cNvSpPr>
          <p:nvPr/>
        </p:nvSpPr>
        <p:spPr bwMode="auto">
          <a:xfrm>
            <a:off x="5181600" y="2057400"/>
            <a:ext cx="1447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Analysis</a:t>
            </a:r>
          </a:p>
        </p:txBody>
      </p:sp>
      <p:sp>
        <p:nvSpPr>
          <p:cNvPr id="498695" name="Text Box 7"/>
          <p:cNvSpPr txBox="1">
            <a:spLocks noChangeArrowheads="1"/>
          </p:cNvSpPr>
          <p:nvPr/>
        </p:nvSpPr>
        <p:spPr bwMode="auto">
          <a:xfrm>
            <a:off x="228600" y="3054350"/>
            <a:ext cx="24384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imes" panose="02020603050405020304" pitchFamily="18" charset="0"/>
              </a:rPr>
              <a:t>-  Establish guidelines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Formulate requirements with client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Establish scenarios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project agreement</a:t>
            </a:r>
          </a:p>
          <a:p>
            <a:endParaRPr lang="en-US" altLang="en-US" sz="1600">
              <a:latin typeface="Times" panose="02020603050405020304" pitchFamily="18" charset="0"/>
            </a:endParaRPr>
          </a:p>
        </p:txBody>
      </p:sp>
      <p:sp>
        <p:nvSpPr>
          <p:cNvPr id="498696" name="Text Box 8"/>
          <p:cNvSpPr txBox="1">
            <a:spLocks noChangeArrowheads="1"/>
          </p:cNvSpPr>
          <p:nvPr/>
        </p:nvSpPr>
        <p:spPr bwMode="auto">
          <a:xfrm>
            <a:off x="5105400" y="3054350"/>
            <a:ext cx="22098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imes" panose="02020603050405020304" pitchFamily="18" charset="0"/>
              </a:rPr>
              <a:t>- Brainstorm on application domain objects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Develop class diagram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Partition objects into boundary, entity and control objects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Develop use cases</a:t>
            </a:r>
          </a:p>
        </p:txBody>
      </p:sp>
      <p:cxnSp>
        <p:nvCxnSpPr>
          <p:cNvPr id="498697" name="AutoShape 9"/>
          <p:cNvCxnSpPr>
            <a:cxnSpLocks noChangeShapeType="1"/>
            <a:stCxn id="498691" idx="1"/>
            <a:endCxn id="498692" idx="0"/>
          </p:cNvCxnSpPr>
          <p:nvPr/>
        </p:nvCxnSpPr>
        <p:spPr bwMode="auto">
          <a:xfrm rot="10800000" flipV="1">
            <a:off x="800100" y="1295400"/>
            <a:ext cx="3009900" cy="7620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8698" name="AutoShape 10"/>
          <p:cNvCxnSpPr>
            <a:cxnSpLocks noChangeShapeType="1"/>
            <a:stCxn id="498691" idx="2"/>
            <a:endCxn id="498693" idx="0"/>
          </p:cNvCxnSpPr>
          <p:nvPr/>
        </p:nvCxnSpPr>
        <p:spPr bwMode="auto">
          <a:xfrm rot="5400000">
            <a:off x="3848100" y="1371600"/>
            <a:ext cx="381000" cy="9906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8700" name="AutoShape 12"/>
          <p:cNvSpPr>
            <a:spLocks noChangeArrowheads="1"/>
          </p:cNvSpPr>
          <p:nvPr/>
        </p:nvSpPr>
        <p:spPr bwMode="auto">
          <a:xfrm>
            <a:off x="3581400" y="1181100"/>
            <a:ext cx="228600" cy="2286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98706" name="Group 18"/>
          <p:cNvGrpSpPr>
            <a:grpSpLocks/>
          </p:cNvGrpSpPr>
          <p:nvPr/>
        </p:nvGrpSpPr>
        <p:grpSpPr bwMode="auto">
          <a:xfrm>
            <a:off x="5257800" y="1181100"/>
            <a:ext cx="647700" cy="876300"/>
            <a:chOff x="3312" y="744"/>
            <a:chExt cx="408" cy="552"/>
          </a:xfrm>
        </p:grpSpPr>
        <p:cxnSp>
          <p:nvCxnSpPr>
            <p:cNvPr id="498699" name="AutoShape 11"/>
            <p:cNvCxnSpPr>
              <a:cxnSpLocks noChangeShapeType="1"/>
              <a:stCxn id="498691" idx="3"/>
              <a:endCxn id="498694" idx="0"/>
            </p:cNvCxnSpPr>
            <p:nvPr/>
          </p:nvCxnSpPr>
          <p:spPr bwMode="auto">
            <a:xfrm>
              <a:off x="3312" y="816"/>
              <a:ext cx="408" cy="48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8701" name="AutoShape 13"/>
            <p:cNvSpPr>
              <a:spLocks noChangeArrowheads="1"/>
            </p:cNvSpPr>
            <p:nvPr/>
          </p:nvSpPr>
          <p:spPr bwMode="auto">
            <a:xfrm>
              <a:off x="3320" y="744"/>
              <a:ext cx="144" cy="144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98702" name="AutoShape 14"/>
          <p:cNvSpPr>
            <a:spLocks noChangeArrowheads="1"/>
          </p:cNvSpPr>
          <p:nvPr/>
        </p:nvSpPr>
        <p:spPr bwMode="auto">
          <a:xfrm>
            <a:off x="4419600" y="1676400"/>
            <a:ext cx="228600" cy="2286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8703" name="Text Box 15"/>
          <p:cNvSpPr txBox="1">
            <a:spLocks noChangeArrowheads="1"/>
          </p:cNvSpPr>
          <p:nvPr/>
        </p:nvSpPr>
        <p:spPr bwMode="auto">
          <a:xfrm>
            <a:off x="2667000" y="3054350"/>
            <a:ext cx="23622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imes" panose="02020603050405020304" pitchFamily="18" charset="0"/>
              </a:rPr>
              <a:t>- Determine WBS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Determine dependencies between tasks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SPMP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Assign teams to subsystems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Establish project calendar</a:t>
            </a:r>
          </a:p>
        </p:txBody>
      </p:sp>
      <p:sp>
        <p:nvSpPr>
          <p:cNvPr id="498704" name="Rectangle 16"/>
          <p:cNvSpPr>
            <a:spLocks noChangeArrowheads="1"/>
          </p:cNvSpPr>
          <p:nvPr/>
        </p:nvSpPr>
        <p:spPr bwMode="auto">
          <a:xfrm>
            <a:off x="7467600" y="2209800"/>
            <a:ext cx="1447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Design</a:t>
            </a:r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7315200" y="3054350"/>
            <a:ext cx="22098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imes" panose="02020603050405020304" pitchFamily="18" charset="0"/>
              </a:rPr>
              <a:t>- Develop Models 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code  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Present problems to coach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Give status reports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RAD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SDD</a:t>
            </a:r>
          </a:p>
          <a:p>
            <a:r>
              <a:rPr lang="en-US" altLang="en-US" sz="1600">
                <a:latin typeface="Times" panose="02020603050405020304" pitchFamily="18" charset="0"/>
              </a:rPr>
              <a:t>- Write ODD</a:t>
            </a:r>
          </a:p>
        </p:txBody>
      </p:sp>
      <p:cxnSp>
        <p:nvCxnSpPr>
          <p:cNvPr id="498708" name="AutoShape 20"/>
          <p:cNvCxnSpPr>
            <a:cxnSpLocks noChangeShapeType="1"/>
          </p:cNvCxnSpPr>
          <p:nvPr/>
        </p:nvCxnSpPr>
        <p:spPr bwMode="auto">
          <a:xfrm>
            <a:off x="5245100" y="1562100"/>
            <a:ext cx="2781300" cy="7620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8709" name="AutoShape 21"/>
          <p:cNvSpPr>
            <a:spLocks noChangeArrowheads="1"/>
          </p:cNvSpPr>
          <p:nvPr/>
        </p:nvSpPr>
        <p:spPr bwMode="auto">
          <a:xfrm>
            <a:off x="5257800" y="1447800"/>
            <a:ext cx="228600" cy="2286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8710" name="Text Box 22"/>
          <p:cNvSpPr txBox="1">
            <a:spLocks noChangeArrowheads="1"/>
          </p:cNvSpPr>
          <p:nvPr/>
        </p:nvSpPr>
        <p:spPr bwMode="auto">
          <a:xfrm>
            <a:off x="381000" y="5410200"/>
            <a:ext cx="806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Question: Which activities mentioned in the WBS based on Project documents</a:t>
            </a:r>
          </a:p>
          <a:p>
            <a:r>
              <a:rPr lang="en-US" altLang="en-US"/>
              <a:t>is left out in the WBS based on Software Process?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Heuristic: Identifying Risky activities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990600"/>
            <a:ext cx="82550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When you identify activities for a work breakdown structure, you can also identify the risks in your project.</a:t>
            </a:r>
          </a:p>
          <a:p>
            <a:pPr>
              <a:lnSpc>
                <a:spcPct val="80000"/>
              </a:lnSpc>
            </a:pPr>
            <a:r>
              <a:rPr lang="en-US" altLang="en-US"/>
              <a:t>Risks are usually associated with  “unknown information”.</a:t>
            </a:r>
          </a:p>
          <a:p>
            <a:pPr>
              <a:lnSpc>
                <a:spcPct val="80000"/>
              </a:lnSpc>
            </a:pPr>
            <a:r>
              <a:rPr lang="en-US" altLang="en-US"/>
              <a:t>Unknown information comes in two flavors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 known unknown: </a:t>
            </a:r>
            <a:r>
              <a:rPr lang="en-US" altLang="en-US" b="0"/>
              <a:t>Information that you don’t have but someone else does. </a:t>
            </a:r>
          </a:p>
          <a:p>
            <a:pPr lvl="2">
              <a:lnSpc>
                <a:spcPct val="80000"/>
              </a:lnSpc>
            </a:pPr>
            <a:r>
              <a:rPr lang="en-US" altLang="en-US" b="0"/>
              <a:t>Find out who has the information and determine what the information is. (Interviews, Phone calls, tasks analysis)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An unknown unknown: </a:t>
            </a:r>
            <a:r>
              <a:rPr lang="en-US" altLang="en-US" b="0"/>
              <a:t>Information that you don’t have because it does not  yet exist. </a:t>
            </a:r>
          </a:p>
          <a:p>
            <a:pPr lvl="2">
              <a:lnSpc>
                <a:spcPct val="80000"/>
              </a:lnSpc>
            </a:pPr>
            <a:r>
              <a:rPr lang="en-US" altLang="en-US" b="0"/>
              <a:t>Develop </a:t>
            </a:r>
            <a:r>
              <a:rPr lang="en-US" altLang="en-US"/>
              <a:t>contingency plans</a:t>
            </a:r>
            <a:r>
              <a:rPr lang="en-US" altLang="en-US" b="0"/>
              <a:t> for each of these risks. </a:t>
            </a:r>
          </a:p>
          <a:p>
            <a:pPr lvl="2">
              <a:lnSpc>
                <a:spcPct val="80000"/>
              </a:lnSpc>
            </a:pPr>
            <a:r>
              <a:rPr lang="en-US" altLang="en-US" b="0"/>
              <a:t>These contingency plans need be followed when you find out the information does not exist.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Write these risks down in SPMP section 3.3 Risk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bldLvl="3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Risk Management Examples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19200"/>
            <a:ext cx="8483600" cy="4800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Risk: Members in key roles leave the project.</a:t>
            </a:r>
          </a:p>
          <a:p>
            <a:pPr lvl="1">
              <a:lnSpc>
                <a:spcPct val="80000"/>
              </a:lnSpc>
            </a:pPr>
            <a:r>
              <a:rPr lang="en-US" altLang="en-US" i="1"/>
              <a:t>Contingency Plan?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Roles are assigned to somebody else.  Functionality of the system is renegotiated with the client.</a:t>
            </a:r>
          </a:p>
          <a:p>
            <a:pPr>
              <a:lnSpc>
                <a:spcPct val="80000"/>
              </a:lnSpc>
            </a:pPr>
            <a:r>
              <a:rPr lang="en-US" altLang="en-US"/>
              <a:t>Risk: The project is falling behind  schedule.</a:t>
            </a:r>
          </a:p>
          <a:p>
            <a:pPr lvl="1">
              <a:lnSpc>
                <a:spcPct val="80000"/>
              </a:lnSpc>
            </a:pPr>
            <a:r>
              <a:rPr lang="en-US" altLang="en-US" i="1"/>
              <a:t>Contingency Plan?</a:t>
            </a:r>
            <a:endParaRPr lang="en-US" altLang="en-US" b="0"/>
          </a:p>
          <a:p>
            <a:pPr lvl="1">
              <a:lnSpc>
                <a:spcPct val="80000"/>
              </a:lnSpc>
            </a:pPr>
            <a:r>
              <a:rPr lang="en-US" altLang="en-US"/>
              <a:t>Extra project meetings are scheduled.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Risk: Team 1 cannot provide functions needed by team 2.</a:t>
            </a:r>
          </a:p>
          <a:p>
            <a:pPr lvl="1">
              <a:lnSpc>
                <a:spcPct val="80000"/>
              </a:lnSpc>
            </a:pPr>
            <a:r>
              <a:rPr lang="en-US" altLang="en-US" i="1"/>
              <a:t>Contingency Plan?</a:t>
            </a:r>
            <a:endParaRPr lang="en-US" altLang="en-US" b="0" i="1" u="sng"/>
          </a:p>
          <a:p>
            <a:pPr lvl="1">
              <a:lnSpc>
                <a:spcPct val="80000"/>
              </a:lnSpc>
            </a:pPr>
            <a:r>
              <a:rPr lang="en-US" altLang="en-US"/>
              <a:t>The liaisons of both teams get together to solve this problem </a:t>
            </a:r>
          </a:p>
          <a:p>
            <a:pPr>
              <a:lnSpc>
                <a:spcPct val="80000"/>
              </a:lnSpc>
            </a:pPr>
            <a:r>
              <a:rPr lang="en-US" altLang="en-US"/>
              <a:t>Risk:  The SPOT computer will not be available. </a:t>
            </a:r>
          </a:p>
          <a:p>
            <a:pPr lvl="1">
              <a:lnSpc>
                <a:spcPct val="80000"/>
              </a:lnSpc>
            </a:pPr>
            <a:r>
              <a:rPr lang="en-US" altLang="en-US" i="1"/>
              <a:t>Contingency Plan?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We will use an IPAQ instead.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Activities to obtain good time estimates</a:t>
            </a:r>
          </a:p>
        </p:txBody>
      </p:sp>
      <p:sp>
        <p:nvSpPr>
          <p:cNvPr id="480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 the work that needs to be done</a:t>
            </a:r>
          </a:p>
          <a:p>
            <a:pPr lvl="1"/>
            <a:r>
              <a:rPr lang="en-US" altLang="en-US"/>
              <a:t>Work breakdown structure (WBS)</a:t>
            </a:r>
          </a:p>
          <a:p>
            <a:r>
              <a:rPr lang="en-US" altLang="en-US"/>
              <a:t>Identify the dependency between work units</a:t>
            </a:r>
          </a:p>
          <a:p>
            <a:pPr lvl="1"/>
            <a:r>
              <a:rPr lang="en-US" altLang="en-US"/>
              <a:t>Dependency Graph</a:t>
            </a:r>
          </a:p>
          <a:p>
            <a:r>
              <a:rPr lang="en-US" altLang="en-US"/>
              <a:t>Estimate the duration of the work to be done </a:t>
            </a:r>
          </a:p>
          <a:p>
            <a:pPr lvl="1"/>
            <a:r>
              <a:rPr lang="en-US" altLang="en-US"/>
              <a:t>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Risk Management Examples ctd</a:t>
            </a:r>
          </a:p>
        </p:txBody>
      </p:sp>
      <p:sp>
        <p:nvSpPr>
          <p:cNvPr id="5335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Risk: The selection of the DBMS takes too much time</a:t>
            </a:r>
          </a:p>
          <a:p>
            <a:pPr lvl="1"/>
            <a:r>
              <a:rPr lang="en-US" altLang="en-US"/>
              <a:t>Contingency Plan? </a:t>
            </a:r>
          </a:p>
          <a:p>
            <a:pPr lvl="1"/>
            <a:r>
              <a:rPr lang="en-US" altLang="en-US"/>
              <a:t>The Database team uses a bridge pattern and provides a test stub to be used by the other teams for data access while the selection process goes on.</a:t>
            </a:r>
          </a:p>
          <a:p>
            <a:r>
              <a:rPr lang="en-US" altLang="en-US"/>
              <a:t>Risk:  The customer is not available for discussing and reviewing the user interface during development.</a:t>
            </a:r>
          </a:p>
          <a:p>
            <a:pPr lvl="1"/>
            <a:r>
              <a:rPr lang="en-US" altLang="en-US"/>
              <a:t>Contingency Plan? </a:t>
            </a:r>
          </a:p>
          <a:p>
            <a:pPr lvl="1"/>
            <a:r>
              <a:rPr lang="en-US" altLang="en-US"/>
              <a:t>Make the design decisions that we feel are appropriate</a:t>
            </a:r>
          </a:p>
          <a:p>
            <a:r>
              <a:rPr lang="en-US" altLang="en-US"/>
              <a:t>Risk: No suitable wireless library can be found. </a:t>
            </a:r>
          </a:p>
          <a:p>
            <a:pPr lvl="1"/>
            <a:r>
              <a:rPr lang="en-US" altLang="en-US"/>
              <a:t>Contingency Plan?</a:t>
            </a:r>
          </a:p>
          <a:p>
            <a:pPr lvl="1"/>
            <a:r>
              <a:rPr lang="en-US" altLang="en-US"/>
              <a:t>The  wireless team develops its own library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Choose a single WBS format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Writing the WBS in different formats is good, because it allows you to identify activities  that you may have overlooked</a:t>
            </a:r>
          </a:p>
          <a:p>
            <a:r>
              <a:rPr lang="en-US" altLang="en-US"/>
              <a:t>However, after you identify these activities add them to either WBS</a:t>
            </a:r>
          </a:p>
          <a:p>
            <a:r>
              <a:rPr lang="en-US" altLang="en-US"/>
              <a:t>Choose a </a:t>
            </a:r>
            <a:r>
              <a:rPr lang="en-US" altLang="en-US" i="1"/>
              <a:t>single</a:t>
            </a:r>
            <a:r>
              <a:rPr lang="en-US" altLang="en-US"/>
              <a:t> WBS format to be used in the SPMP and for your project: </a:t>
            </a:r>
          </a:p>
          <a:p>
            <a:pPr lvl="1"/>
            <a:r>
              <a:rPr lang="en-US" altLang="en-US"/>
              <a:t>Nothing confuses people fast than trying to use two different work breakdown structures to describe the same project. 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Detailed should the WBS be?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Sometimes the activities are not clear at all, especially in software projects: </a:t>
            </a:r>
          </a:p>
          <a:p>
            <a:pPr lvl="1"/>
            <a:r>
              <a:rPr lang="en-US" altLang="en-US"/>
              <a:t>Unclear requirements and/or changing requirements</a:t>
            </a:r>
          </a:p>
          <a:p>
            <a:pPr lvl="1"/>
            <a:r>
              <a:rPr lang="en-US" altLang="en-US"/>
              <a:t>Dependency on technology enablers that appear or are promised to appear after project kickoff</a:t>
            </a:r>
          </a:p>
          <a:p>
            <a:pPr lvl="1"/>
            <a:r>
              <a:rPr lang="en-US" altLang="en-US"/>
              <a:t>Simultaneous development of hardware and software (“concurrent engineering”)</a:t>
            </a:r>
          </a:p>
          <a:p>
            <a:r>
              <a:rPr lang="en-US" altLang="en-US"/>
              <a:t>A project plan, especially for an innovative software project, should not address details beyond 3 months. </a:t>
            </a:r>
          </a:p>
          <a:p>
            <a:pPr lvl="1"/>
            <a:r>
              <a:rPr lang="en-US" altLang="en-US"/>
              <a:t>Even for the first 3 months project activities might not all be detailable, for example when the requirements are unclear or change or introduction of technology enablers  is expected.</a:t>
            </a:r>
          </a:p>
          <a:p>
            <a:r>
              <a:rPr lang="en-US" altLang="en-US"/>
              <a:t>How should we describe a WBS for a longer project?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Doing a WBS for  Long-Term Projects</a:t>
            </a:r>
          </a:p>
        </p:txBody>
      </p:sp>
      <p:sp>
        <p:nvSpPr>
          <p:cNvPr id="526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550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When developing a work breakdown structure for a long-term project (longer than 3 months), introduce at least two phases</a:t>
            </a:r>
          </a:p>
          <a:p>
            <a:pPr>
              <a:lnSpc>
                <a:spcPct val="80000"/>
              </a:lnSpc>
            </a:pPr>
            <a:r>
              <a:rPr lang="en-US" altLang="en-US" i="1"/>
              <a:t>Phase 1</a:t>
            </a:r>
            <a:r>
              <a:rPr lang="en-US" altLang="en-US"/>
              <a:t> (3 months): Plan your WBS in detail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Here list all activities that take two weeks or less to complete</a:t>
            </a:r>
          </a:p>
          <a:p>
            <a:pPr>
              <a:lnSpc>
                <a:spcPct val="80000"/>
              </a:lnSpc>
            </a:pPr>
            <a:r>
              <a:rPr lang="en-US" altLang="en-US" b="1" i="1"/>
              <a:t>Phase 2, Phase 3, … </a:t>
            </a:r>
            <a:r>
              <a:rPr lang="en-US" altLang="en-US" i="1"/>
              <a:t>(n-months)</a:t>
            </a:r>
            <a:r>
              <a:rPr lang="en-US" altLang="en-US"/>
              <a:t> Plan the WBS for these phases in less and less detail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Here list  activities that you estimate will take between one and two months</a:t>
            </a:r>
          </a:p>
          <a:p>
            <a:pPr>
              <a:lnSpc>
                <a:spcPct val="80000"/>
              </a:lnSpc>
            </a:pPr>
            <a:r>
              <a:rPr lang="en-US" altLang="en-US"/>
              <a:t>At the end of phase 1, revise the phase 2 activities to the two week level for the next 3 months.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Modify any future activities as necessary based on the results of your first three months work.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Continue to  revise the SPMP this way throughout the project.  (SPMP as an “evolving” document)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Phases and large Projects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Project-Initiation Phase</a:t>
            </a:r>
          </a:p>
          <a:p>
            <a:r>
              <a:rPr lang="en-US" altLang="en-US"/>
              <a:t>Steady State Phase</a:t>
            </a:r>
          </a:p>
          <a:p>
            <a:pPr lvl="1"/>
            <a:r>
              <a:rPr lang="en-US" altLang="en-US"/>
              <a:t>Initial Planning phase</a:t>
            </a:r>
          </a:p>
          <a:p>
            <a:r>
              <a:rPr lang="en-US" altLang="en-US"/>
              <a:t>Project-Termination Phase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Project-Initiation Phase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Fred Brooks, The mythical months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Activities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Meet with client, develop the scenarios (as-is, visionary) for problem statement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Develop an initial top level design: System as a set of subsystems. 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Establish staffing plan (flat staffing, ramping up)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Identify human resources: existing employees, new employees. 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Hire team members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Assign a subsystem to  each team. Establish two additional cross-functional teams: Architecture&amp;Documentation. 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Write problem statement (with client and other stake holders, involve project members early)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Write initial SPMP with WBS, without schedule, without budget.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Get project plan approved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Kick project off with 2 documents: Problem statement and SPMP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Duration: About 4 weeks 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When?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 Before project kickoff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Initial Planning Phase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Usually after project kickoff, often called “planning phase”</a:t>
            </a:r>
          </a:p>
          <a:p>
            <a:pPr>
              <a:lnSpc>
                <a:spcPct val="80000"/>
              </a:lnSpc>
            </a:pPr>
            <a:r>
              <a:rPr lang="en-US" altLang="en-US"/>
              <a:t>Activities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Do innovation management on technology enablers that might influence the design or nonfunctional requirements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Revise requirements  and initial design if necessary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Revise team structure, reassign team members if necessary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Revise WBS and dependencies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Establish cost and scheduling information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Agree with client on requirements, duration and cost of the project (write this in a “project agreement”, a companion document to the SPMP)</a:t>
            </a:r>
          </a:p>
          <a:p>
            <a:pPr>
              <a:lnSpc>
                <a:spcPct val="80000"/>
              </a:lnSpc>
            </a:pPr>
            <a:r>
              <a:rPr lang="en-US" altLang="en-US"/>
              <a:t>Duration: About 2 weeks time.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When?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Parallel to “requirements elicitation phase”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Project-Termination Phase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 a project-review: “What went right, what went wrong” </a:t>
            </a:r>
          </a:p>
          <a:p>
            <a:pPr lvl="1"/>
            <a:r>
              <a:rPr lang="en-US" altLang="en-US"/>
              <a:t>also often called “project post-mortem review”</a:t>
            </a:r>
          </a:p>
          <a:p>
            <a:r>
              <a:rPr lang="en-US" altLang="en-US"/>
              <a:t>Based on input from the post-mortem session</a:t>
            </a:r>
          </a:p>
          <a:p>
            <a:pPr lvl="1"/>
            <a:r>
              <a:rPr lang="en-US" altLang="en-US"/>
              <a:t>Revise your software process, identify in particular any new activities that happened in the project</a:t>
            </a:r>
          </a:p>
          <a:p>
            <a:pPr lvl="1"/>
            <a:r>
              <a:rPr lang="en-US" altLang="en-US"/>
              <a:t>Revise your project kickoff activities</a:t>
            </a:r>
          </a:p>
          <a:p>
            <a:pPr lvl="1"/>
            <a:r>
              <a:rPr lang="en-US" altLang="en-US"/>
              <a:t>Revise the SPMP template (to be reused for your next project)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3505200" y="2057400"/>
            <a:ext cx="8255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de-DE" altLang="en-US" sz="2400">
              <a:latin typeface="Times" panose="02020603050405020304" pitchFamily="18" charset="0"/>
            </a:endParaRP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are we?</a:t>
            </a:r>
          </a:p>
        </p:txBody>
      </p:sp>
      <p:sp>
        <p:nvSpPr>
          <p:cNvPr id="5396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Char char="4"/>
            </a:pPr>
            <a:r>
              <a:rPr lang="en-US" altLang="en-US" sz="2000"/>
              <a:t>SPMP IEEE Std 1058 </a:t>
            </a:r>
          </a:p>
          <a:p>
            <a:pPr>
              <a:lnSpc>
                <a:spcPct val="80000"/>
              </a:lnSpc>
              <a:buFont typeface="Monotype Sorts" charset="2"/>
              <a:buChar char="4"/>
            </a:pPr>
            <a:r>
              <a:rPr lang="en-US" altLang="en-US" sz="2000"/>
              <a:t>0. Front Matter</a:t>
            </a:r>
          </a:p>
          <a:p>
            <a:pPr>
              <a:lnSpc>
                <a:spcPct val="80000"/>
              </a:lnSpc>
              <a:buFont typeface="Monotype Sorts" charset="2"/>
              <a:buChar char="4"/>
            </a:pPr>
            <a:r>
              <a:rPr lang="en-US" altLang="en-US" sz="2000"/>
              <a:t>1. Introduction</a:t>
            </a:r>
          </a:p>
          <a:p>
            <a:pPr>
              <a:lnSpc>
                <a:spcPct val="80000"/>
              </a:lnSpc>
              <a:buFont typeface="Monotype Sorts" charset="2"/>
              <a:buChar char="4"/>
            </a:pPr>
            <a:r>
              <a:rPr lang="en-US" altLang="en-US" sz="2000"/>
              <a:t>2. Project Organization</a:t>
            </a:r>
          </a:p>
          <a:p>
            <a:pPr>
              <a:lnSpc>
                <a:spcPct val="80000"/>
              </a:lnSpc>
              <a:buFont typeface="Monotype Sorts" charset="2"/>
              <a:buChar char="4"/>
            </a:pPr>
            <a:r>
              <a:rPr lang="en-US" altLang="en-US" sz="2000"/>
              <a:t>3. Managerial Process</a:t>
            </a:r>
          </a:p>
          <a:p>
            <a:pPr>
              <a:lnSpc>
                <a:spcPct val="80000"/>
              </a:lnSpc>
              <a:buFont typeface="Monotype Sorts" charset="2"/>
              <a:buChar char="4"/>
            </a:pPr>
            <a:r>
              <a:rPr lang="en-US" altLang="en-US" sz="2000"/>
              <a:t>4. Technical Process</a:t>
            </a:r>
          </a:p>
          <a:p>
            <a:pPr>
              <a:lnSpc>
                <a:spcPct val="80000"/>
              </a:lnSpc>
              <a:buFont typeface="Monotype Sorts" charset="2"/>
              <a:buChar char="á"/>
            </a:pPr>
            <a:r>
              <a:rPr lang="en-US" altLang="en-US" sz="2000"/>
              <a:t>5. Work Elements, Schedule, Budget</a:t>
            </a:r>
          </a:p>
          <a:p>
            <a:pPr lvl="1">
              <a:lnSpc>
                <a:spcPct val="80000"/>
              </a:lnSpc>
              <a:buFont typeface="Monotype Sorts" charset="2"/>
              <a:buChar char="4"/>
            </a:pPr>
            <a:r>
              <a:rPr lang="en-US" altLang="en-US" sz="1800"/>
              <a:t> 5.1 Work Breakdown Structure (WBS)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 5.2 Dependencies between tasks 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 5.3 Resource Requirements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5. 4 Budget  ( =&gt; Lecture on cost estimation)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 5.5 Schedule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Optional Inclusions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Readings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Literature used for this class</a:t>
            </a:r>
          </a:p>
          <a:p>
            <a:pPr lvl="1"/>
            <a:r>
              <a:rPr lang="en-US" altLang="en-US"/>
              <a:t>[IEEE Std 1058] Standard for Software Project Management Plans</a:t>
            </a:r>
          </a:p>
          <a:p>
            <a:pPr lvl="1"/>
            <a:r>
              <a:rPr lang="en-US" altLang="en-US"/>
              <a:t>Stanley E Portny, Project Management for Dummies, Hungry Minds, 2001, ISBN 0-7645-5283-X</a:t>
            </a:r>
          </a:p>
          <a:p>
            <a:pPr lvl="1"/>
            <a:r>
              <a:rPr lang="en-US" altLang="en-US"/>
              <a:t>[Bruegge-Dutoit 2003], Chapter 11 Project Management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Software Project Management Plan (IEEE Std 1058)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Char char="4"/>
            </a:pPr>
            <a:r>
              <a:rPr lang="en-US" altLang="en-US"/>
              <a:t>0. Front Matter</a:t>
            </a:r>
          </a:p>
          <a:p>
            <a:pPr>
              <a:lnSpc>
                <a:spcPct val="80000"/>
              </a:lnSpc>
              <a:buFont typeface="Monotype Sorts" charset="2"/>
              <a:buChar char="4"/>
            </a:pPr>
            <a:r>
              <a:rPr lang="en-US" altLang="en-US"/>
              <a:t>1. Introduction</a:t>
            </a:r>
          </a:p>
          <a:p>
            <a:pPr>
              <a:lnSpc>
                <a:spcPct val="80000"/>
              </a:lnSpc>
              <a:buFont typeface="Monotype Sorts" charset="2"/>
              <a:buChar char="4"/>
            </a:pPr>
            <a:r>
              <a:rPr lang="en-US" altLang="en-US"/>
              <a:t>2. Project Organization</a:t>
            </a:r>
          </a:p>
          <a:p>
            <a:pPr>
              <a:lnSpc>
                <a:spcPct val="80000"/>
              </a:lnSpc>
              <a:buFont typeface="Monotype Sorts" charset="2"/>
              <a:buChar char="4"/>
            </a:pPr>
            <a:r>
              <a:rPr lang="en-US" altLang="en-US"/>
              <a:t>3. Managerial Process</a:t>
            </a:r>
          </a:p>
          <a:p>
            <a:pPr>
              <a:lnSpc>
                <a:spcPct val="80000"/>
              </a:lnSpc>
              <a:buFont typeface="Monotype Sorts" charset="2"/>
              <a:buChar char="4"/>
            </a:pPr>
            <a:r>
              <a:rPr lang="en-US" altLang="en-US"/>
              <a:t>4. Technical Process</a:t>
            </a:r>
          </a:p>
          <a:p>
            <a:pPr>
              <a:lnSpc>
                <a:spcPct val="80000"/>
              </a:lnSpc>
              <a:buFont typeface="Monotype Sorts" charset="2"/>
              <a:buChar char="á"/>
            </a:pPr>
            <a:r>
              <a:rPr lang="en-US" altLang="en-US">
                <a:solidFill>
                  <a:srgbClr val="FC0128"/>
                </a:solidFill>
              </a:rPr>
              <a:t>5. Work Elements, Schedule, Budget</a:t>
            </a:r>
          </a:p>
          <a:p>
            <a:pPr lvl="1">
              <a:lnSpc>
                <a:spcPct val="80000"/>
              </a:lnSpc>
              <a:buFont typeface="Monotype Sorts" charset="2"/>
              <a:buChar char="Ü"/>
            </a:pPr>
            <a:r>
              <a:rPr lang="en-US" altLang="en-US"/>
              <a:t> 5.1 Work Breakdown Structure (WBS)</a:t>
            </a:r>
          </a:p>
          <a:p>
            <a:pPr lvl="1">
              <a:lnSpc>
                <a:spcPct val="80000"/>
              </a:lnSpc>
              <a:buFont typeface="Monotype Sorts" charset="2"/>
              <a:buChar char="Ü"/>
            </a:pPr>
            <a:r>
              <a:rPr lang="en-US" altLang="en-US"/>
              <a:t> 5.2 Dependencies between tasks</a:t>
            </a:r>
          </a:p>
          <a:p>
            <a:pPr lvl="1">
              <a:lnSpc>
                <a:spcPct val="80000"/>
              </a:lnSpc>
              <a:buFont typeface="Monotype Sorts" charset="2"/>
              <a:buChar char="v"/>
            </a:pPr>
            <a:r>
              <a:rPr lang="en-US" altLang="en-US"/>
              <a:t> 5.3 Resource Requirements</a:t>
            </a:r>
          </a:p>
          <a:p>
            <a:pPr lvl="1">
              <a:lnSpc>
                <a:spcPct val="80000"/>
              </a:lnSpc>
              <a:buFont typeface="Monotype Sorts" charset="2"/>
              <a:buChar char="v"/>
            </a:pPr>
            <a:r>
              <a:rPr lang="en-US" altLang="en-US"/>
              <a:t>5. 4 Budget</a:t>
            </a:r>
          </a:p>
          <a:p>
            <a:pPr lvl="1">
              <a:lnSpc>
                <a:spcPct val="80000"/>
              </a:lnSpc>
              <a:buFont typeface="Monotype Sorts" charset="2"/>
              <a:buChar char="Ü"/>
            </a:pPr>
            <a:r>
              <a:rPr lang="en-US" altLang="en-US"/>
              <a:t> 5.5 Schedule</a:t>
            </a:r>
          </a:p>
          <a:p>
            <a:pPr>
              <a:lnSpc>
                <a:spcPct val="80000"/>
              </a:lnSpc>
            </a:pPr>
            <a:r>
              <a:rPr lang="en-US" altLang="en-US"/>
              <a:t>Optional Inclusions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55000" cy="594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/>
              <a:t>Work Breakdown Structure (WBS):</a:t>
            </a:r>
            <a:r>
              <a:rPr lang="en-US" altLang="en-US"/>
              <a:t>  Set of activities to do  (“use cases”)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Dependency Graph:</a:t>
            </a:r>
            <a:r>
              <a:rPr lang="en-US" altLang="en-US"/>
              <a:t> Identification of dependency relationships between activities identified in the WBS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Schedule:</a:t>
            </a:r>
            <a:r>
              <a:rPr lang="en-US" altLang="en-US"/>
              <a:t>  Dependency graph decorated with time estimates for each activity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PERT:</a:t>
            </a:r>
            <a:r>
              <a:rPr lang="en-US" altLang="en-US"/>
              <a:t> One of the first techniques proposed to analyse complex dependency graphs and schedules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Gantt Chart:</a:t>
            </a:r>
            <a:r>
              <a:rPr lang="en-US" altLang="en-US"/>
              <a:t> Notation used to visualize schedule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(From last lecture) Let‘s Build a House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30413"/>
            <a:ext cx="5435600" cy="1751012"/>
          </a:xfrm>
        </p:spPr>
        <p:txBody>
          <a:bodyPr/>
          <a:lstStyle/>
          <a:p>
            <a:pPr algn="ctr"/>
            <a:r>
              <a:rPr lang="en-US" altLang="en-US"/>
              <a:t>What are the activities that are needed to build a house?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1) Identify the work to be done:</a:t>
            </a:r>
            <a:br>
              <a:rPr lang="en-US" altLang="en-US"/>
            </a:br>
            <a:r>
              <a:rPr lang="en-US" altLang="en-US"/>
              <a:t>Work Breakdown Structure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/>
              <a:t>Surveying</a:t>
            </a:r>
          </a:p>
          <a:p>
            <a:r>
              <a:rPr lang="en-US" altLang="en-US" sz="2000"/>
              <a:t>Excavation</a:t>
            </a:r>
          </a:p>
          <a:p>
            <a:r>
              <a:rPr lang="en-US" altLang="en-US" sz="2000"/>
              <a:t>Request Permits</a:t>
            </a:r>
          </a:p>
          <a:p>
            <a:r>
              <a:rPr lang="en-US" altLang="en-US" sz="2000"/>
              <a:t>Buy Material</a:t>
            </a:r>
          </a:p>
          <a:p>
            <a:r>
              <a:rPr lang="en-US" altLang="en-US" sz="2000"/>
              <a:t>Lay foundation</a:t>
            </a:r>
          </a:p>
          <a:p>
            <a:r>
              <a:rPr lang="en-US" altLang="en-US" sz="2000"/>
              <a:t>Build Outside Wall</a:t>
            </a:r>
          </a:p>
          <a:p>
            <a:r>
              <a:rPr lang="en-US" altLang="en-US" sz="2000"/>
              <a:t>Install Exterior Plumbing</a:t>
            </a:r>
          </a:p>
          <a:p>
            <a:r>
              <a:rPr lang="en-US" altLang="en-US" sz="2000"/>
              <a:t>Install Exterior Electrical</a:t>
            </a:r>
          </a:p>
          <a:p>
            <a:r>
              <a:rPr lang="en-US" altLang="en-US" sz="2000"/>
              <a:t>Install Interior Plumbing</a:t>
            </a:r>
          </a:p>
          <a:p>
            <a:r>
              <a:rPr lang="en-US" altLang="en-US" sz="2000"/>
              <a:t>Install Interior Electrical 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000"/>
              <a:t>Install Wallboard</a:t>
            </a:r>
          </a:p>
          <a:p>
            <a:r>
              <a:rPr lang="en-US" altLang="en-US" sz="2000"/>
              <a:t>Paint Interior</a:t>
            </a:r>
          </a:p>
          <a:p>
            <a:r>
              <a:rPr lang="en-US" altLang="en-US" sz="2000"/>
              <a:t>Install Interior Doors</a:t>
            </a:r>
          </a:p>
          <a:p>
            <a:r>
              <a:rPr lang="en-US" altLang="en-US" sz="2000"/>
              <a:t>Install Floor</a:t>
            </a:r>
          </a:p>
          <a:p>
            <a:r>
              <a:rPr lang="en-US" altLang="en-US" sz="2000"/>
              <a:t>Install Roof</a:t>
            </a:r>
          </a:p>
          <a:p>
            <a:r>
              <a:rPr lang="en-US" altLang="en-US" sz="2000"/>
              <a:t>Install Exterior Doors</a:t>
            </a:r>
          </a:p>
          <a:p>
            <a:r>
              <a:rPr lang="en-US" altLang="en-US" sz="2000"/>
              <a:t>Paint Exterior</a:t>
            </a:r>
          </a:p>
          <a:p>
            <a:r>
              <a:rPr lang="en-US" altLang="en-US" sz="2000"/>
              <a:t>Install Exterior Siding</a:t>
            </a:r>
          </a:p>
          <a:p>
            <a:r>
              <a:rPr lang="en-US" altLang="en-US" sz="2000"/>
              <a:t>Buy Pizza</a:t>
            </a:r>
          </a:p>
          <a:p>
            <a:endParaRPr lang="en-US" altLang="en-US" sz="2000"/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822325" y="55403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de-DE" altLang="en-US" b="1"/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517525" y="5616575"/>
            <a:ext cx="7385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C0128"/>
                </a:solidFill>
              </a:rPr>
              <a:t>Finding these activities is a  brainstorming activity. </a:t>
            </a:r>
          </a:p>
          <a:p>
            <a:r>
              <a:rPr lang="en-US" altLang="en-US" b="1">
                <a:solidFill>
                  <a:srgbClr val="FC0128"/>
                </a:solidFill>
              </a:rPr>
              <a:t>It is requires similar activities used during requirements engineering</a:t>
            </a:r>
          </a:p>
          <a:p>
            <a:r>
              <a:rPr lang="en-US" altLang="en-US" b="1">
                <a:solidFill>
                  <a:srgbClr val="FC0128"/>
                </a:solidFill>
              </a:rPr>
              <a:t>And analysis (use case modeling)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2)  Hierarchically organize the activities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95400"/>
            <a:ext cx="8255000" cy="4406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Building the  house consists of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Prepare the building site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Building the Exterior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Building the Interior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Preparing the building site consists of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Surveying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Excavation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Buying of material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Laying of the foundation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Requesting permits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381000" y="5867400"/>
            <a:ext cx="773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C0128"/>
                </a:solidFill>
              </a:rPr>
              <a:t>Finding this organization involves categorization and refinement. Good </a:t>
            </a:r>
          </a:p>
          <a:p>
            <a:r>
              <a:rPr lang="en-US" altLang="en-US" b="1">
                <a:solidFill>
                  <a:srgbClr val="FC0128"/>
                </a:solidFill>
              </a:rPr>
              <a:t>after brainstorming, not during brainstorming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3) Identify dependencies between tasks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The work breakdown structure does not show any dependence among the activities/tasks</a:t>
            </a:r>
          </a:p>
          <a:p>
            <a:pPr lvl="1"/>
            <a:r>
              <a:rPr lang="en-US" altLang="en-US" b="0"/>
              <a:t>Can we excavate before getting the permit?</a:t>
            </a:r>
          </a:p>
          <a:p>
            <a:pPr lvl="1"/>
            <a:r>
              <a:rPr lang="en-US" altLang="en-US" b="0"/>
              <a:t>How much time does the whole project need if I know the individual times?</a:t>
            </a:r>
          </a:p>
          <a:p>
            <a:pPr lvl="2"/>
            <a:r>
              <a:rPr lang="en-US" altLang="en-US" b="0"/>
              <a:t>What can be done in parallel?</a:t>
            </a:r>
          </a:p>
          <a:p>
            <a:pPr lvl="1"/>
            <a:r>
              <a:rPr lang="en-US" altLang="en-US" b="0"/>
              <a:t>Are there any critical actitivites, that can slow down the project significantly?</a:t>
            </a:r>
          </a:p>
          <a:p>
            <a:r>
              <a:rPr lang="en-US" altLang="en-US" b="1"/>
              <a:t>Dependencies like these are shown in the dependency graph</a:t>
            </a:r>
          </a:p>
          <a:p>
            <a:pPr lvl="1"/>
            <a:r>
              <a:rPr lang="en-US" altLang="en-US"/>
              <a:t>Nodes are activities</a:t>
            </a:r>
          </a:p>
          <a:p>
            <a:pPr lvl="1"/>
            <a:r>
              <a:rPr lang="en-US" altLang="en-US"/>
              <a:t>Lines represent temporal 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</p:bldLst>
  </p:timing>
</p:sld>
</file>

<file path=ppt/theme/theme1.xml><?xml version="1.0" encoding="utf-8"?>
<a:theme xmlns:a="http://schemas.openxmlformats.org/drawingml/2006/main" name="ch14lect4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ch14lect4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" charset="0"/>
          </a:defRPr>
        </a:defPPr>
      </a:lstStyle>
    </a:lnDef>
  </a:objectDefaults>
  <a:extraClrSchemeLst>
    <a:extraClrScheme>
      <a:clrScheme name="ch14lect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4lect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4lect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4lect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4lect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4lect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4lect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HD:Users:bob:Documents:writing:book:2nd edition:IM:lectures:ch14project_mgt:ch14lect4.ppt</Template>
  <TotalTime>8</TotalTime>
  <Pages>33</Pages>
  <Words>3836</Words>
  <Application>Microsoft Office PowerPoint</Application>
  <PresentationFormat>On-screen Show (4:3)</PresentationFormat>
  <Paragraphs>739</Paragraphs>
  <Slides>50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Times</vt:lpstr>
      <vt:lpstr>Symbol</vt:lpstr>
      <vt:lpstr>Wingdings</vt:lpstr>
      <vt:lpstr>Palatino</vt:lpstr>
      <vt:lpstr>Book Antiqua</vt:lpstr>
      <vt:lpstr>Monotype Sorts</vt:lpstr>
      <vt:lpstr>Geneva</vt:lpstr>
      <vt:lpstr>Times New Roman</vt:lpstr>
      <vt:lpstr>Helvetica</vt:lpstr>
      <vt:lpstr>ch14lect4</vt:lpstr>
      <vt:lpstr>14.2 Work Breakdown Structures</vt:lpstr>
      <vt:lpstr>Outline</vt:lpstr>
      <vt:lpstr>What is the problem?</vt:lpstr>
      <vt:lpstr>Activities to obtain good time estimates</vt:lpstr>
      <vt:lpstr>Software Project Management Plan (IEEE Std 1058)</vt:lpstr>
      <vt:lpstr>(From last lecture) Let‘s Build a House</vt:lpstr>
      <vt:lpstr>1) Identify the work to be done: Work Breakdown Structure</vt:lpstr>
      <vt:lpstr>2)  Hierarchically organize the activities</vt:lpstr>
      <vt:lpstr>3) Identify dependencies between tasks</vt:lpstr>
      <vt:lpstr>Building a House (Dependency Graph)</vt:lpstr>
      <vt:lpstr>4) Map tasks onto time</vt:lpstr>
      <vt:lpstr>Building a House (Schedule, PERT Chart)</vt:lpstr>
      <vt:lpstr>How do we get good estimate times?</vt:lpstr>
      <vt:lpstr>Recall SPMP Definitions</vt:lpstr>
      <vt:lpstr>Definitions: Functions, Activities and Tasks</vt:lpstr>
      <vt:lpstr>Activities</vt:lpstr>
      <vt:lpstr>Project Functions</vt:lpstr>
      <vt:lpstr>Project Functions</vt:lpstr>
      <vt:lpstr>Tasks</vt:lpstr>
      <vt:lpstr>Tasks</vt:lpstr>
      <vt:lpstr>Determining Task Sizes</vt:lpstr>
      <vt:lpstr> Action Item</vt:lpstr>
      <vt:lpstr>Activities</vt:lpstr>
      <vt:lpstr>Developing Work Breakdown Structures</vt:lpstr>
      <vt:lpstr>When to use what approach</vt:lpstr>
      <vt:lpstr>Mixing different WBS Approaches is bad</vt:lpstr>
      <vt:lpstr>How do you develop a good WBS?</vt:lpstr>
      <vt:lpstr>The Top Down WBS approach</vt:lpstr>
      <vt:lpstr>The Brainstorming WBS approach</vt:lpstr>
      <vt:lpstr>Displaying Work Breakdown Structures</vt:lpstr>
      <vt:lpstr>PowerPoint Presentation</vt:lpstr>
      <vt:lpstr>Best format for displaying WBS?</vt:lpstr>
      <vt:lpstr>Heuristics for developing high quality WBS</vt:lpstr>
      <vt:lpstr>Heuristic: Use Templates</vt:lpstr>
      <vt:lpstr>Heuristic: Develop always more than one WBS</vt:lpstr>
      <vt:lpstr>WBS Based on Project Documents  (Entity-oriented)</vt:lpstr>
      <vt:lpstr>WBS Based on Software Process  (Activity-oriented)</vt:lpstr>
      <vt:lpstr>Heuristic: Identifying Risky activities</vt:lpstr>
      <vt:lpstr>Risk Management Examples</vt:lpstr>
      <vt:lpstr>Risk Management Examples ctd</vt:lpstr>
      <vt:lpstr>Choose a single WBS format</vt:lpstr>
      <vt:lpstr>How Detailed should the WBS be?</vt:lpstr>
      <vt:lpstr>Doing a WBS for  Long-Term Projects</vt:lpstr>
      <vt:lpstr>Phases and large Projects</vt:lpstr>
      <vt:lpstr>Project-Initiation Phase</vt:lpstr>
      <vt:lpstr>Initial Planning Phase</vt:lpstr>
      <vt:lpstr>Project-Termination Phase</vt:lpstr>
      <vt:lpstr>Where are we?</vt:lpstr>
      <vt:lpstr>Readings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for Chapter 14, Project Management</dc:title>
  <dc:subject>Object-Oriented Software Engineering</dc:subject>
  <dc:creator>Bernd Bruegge</dc:creator>
  <cp:keywords/>
  <dc:description/>
  <cp:lastModifiedBy>Ahsan Nabi Khan</cp:lastModifiedBy>
  <cp:revision>530</cp:revision>
  <cp:lastPrinted>2003-09-13T16:09:01Z</cp:lastPrinted>
  <dcterms:created xsi:type="dcterms:W3CDTF">1997-08-28T08:24:40Z</dcterms:created>
  <dcterms:modified xsi:type="dcterms:W3CDTF">2018-01-30T08:35:49Z</dcterms:modified>
  <cp:category/>
</cp:coreProperties>
</file>