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1"/>
  </p:notesMasterIdLst>
  <p:handoutMasterIdLst>
    <p:handoutMasterId r:id="rId52"/>
  </p:handoutMasterIdLst>
  <p:sldIdLst>
    <p:sldId id="256" r:id="rId2"/>
    <p:sldId id="638" r:id="rId3"/>
    <p:sldId id="560" r:id="rId4"/>
    <p:sldId id="662" r:id="rId5"/>
    <p:sldId id="663" r:id="rId6"/>
    <p:sldId id="664" r:id="rId7"/>
    <p:sldId id="665" r:id="rId8"/>
    <p:sldId id="666" r:id="rId9"/>
    <p:sldId id="667" r:id="rId10"/>
    <p:sldId id="642" r:id="rId11"/>
    <p:sldId id="608" r:id="rId12"/>
    <p:sldId id="611" r:id="rId13"/>
    <p:sldId id="639" r:id="rId14"/>
    <p:sldId id="610" r:id="rId15"/>
    <p:sldId id="612" r:id="rId16"/>
    <p:sldId id="613" r:id="rId17"/>
    <p:sldId id="614" r:id="rId18"/>
    <p:sldId id="647" r:id="rId19"/>
    <p:sldId id="620" r:id="rId20"/>
    <p:sldId id="669" r:id="rId21"/>
    <p:sldId id="670" r:id="rId22"/>
    <p:sldId id="622" r:id="rId23"/>
    <p:sldId id="671" r:id="rId24"/>
    <p:sldId id="659" r:id="rId25"/>
    <p:sldId id="641" r:id="rId26"/>
    <p:sldId id="600" r:id="rId27"/>
    <p:sldId id="616" r:id="rId28"/>
    <p:sldId id="648" r:id="rId29"/>
    <p:sldId id="649" r:id="rId30"/>
    <p:sldId id="652" r:id="rId31"/>
    <p:sldId id="654" r:id="rId32"/>
    <p:sldId id="651" r:id="rId33"/>
    <p:sldId id="653" r:id="rId34"/>
    <p:sldId id="655" r:id="rId35"/>
    <p:sldId id="658" r:id="rId36"/>
    <p:sldId id="673" r:id="rId37"/>
    <p:sldId id="618" r:id="rId38"/>
    <p:sldId id="657" r:id="rId39"/>
    <p:sldId id="617" r:id="rId40"/>
    <p:sldId id="619" r:id="rId41"/>
    <p:sldId id="656" r:id="rId42"/>
    <p:sldId id="577" r:id="rId43"/>
    <p:sldId id="578" r:id="rId44"/>
    <p:sldId id="645" r:id="rId45"/>
    <p:sldId id="644" r:id="rId46"/>
    <p:sldId id="580" r:id="rId47"/>
    <p:sldId id="531" r:id="rId48"/>
    <p:sldId id="623" r:id="rId49"/>
    <p:sldId id="288" r:id="rId50"/>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Palatino" charset="0"/>
        <a:ea typeface="+mn-ea"/>
        <a:cs typeface="+mn-cs"/>
      </a:defRPr>
    </a:lvl1pPr>
    <a:lvl2pPr marL="457200" algn="l" rtl="0" eaLnBrk="0" fontAlgn="base" hangingPunct="0">
      <a:spcBef>
        <a:spcPct val="0"/>
      </a:spcBef>
      <a:spcAft>
        <a:spcPct val="0"/>
      </a:spcAft>
      <a:defRPr kern="1200">
        <a:solidFill>
          <a:schemeClr val="tx1"/>
        </a:solidFill>
        <a:latin typeface="Palatino" charset="0"/>
        <a:ea typeface="+mn-ea"/>
        <a:cs typeface="+mn-cs"/>
      </a:defRPr>
    </a:lvl2pPr>
    <a:lvl3pPr marL="914400" algn="l" rtl="0" eaLnBrk="0" fontAlgn="base" hangingPunct="0">
      <a:spcBef>
        <a:spcPct val="0"/>
      </a:spcBef>
      <a:spcAft>
        <a:spcPct val="0"/>
      </a:spcAft>
      <a:defRPr kern="1200">
        <a:solidFill>
          <a:schemeClr val="tx1"/>
        </a:solidFill>
        <a:latin typeface="Palatino" charset="0"/>
        <a:ea typeface="+mn-ea"/>
        <a:cs typeface="+mn-cs"/>
      </a:defRPr>
    </a:lvl3pPr>
    <a:lvl4pPr marL="1371600" algn="l" rtl="0" eaLnBrk="0" fontAlgn="base" hangingPunct="0">
      <a:spcBef>
        <a:spcPct val="0"/>
      </a:spcBef>
      <a:spcAft>
        <a:spcPct val="0"/>
      </a:spcAft>
      <a:defRPr kern="1200">
        <a:solidFill>
          <a:schemeClr val="tx1"/>
        </a:solidFill>
        <a:latin typeface="Palatino" charset="0"/>
        <a:ea typeface="+mn-ea"/>
        <a:cs typeface="+mn-cs"/>
      </a:defRPr>
    </a:lvl4pPr>
    <a:lvl5pPr marL="1828800" algn="l" rtl="0" eaLnBrk="0" fontAlgn="base" hangingPunct="0">
      <a:spcBef>
        <a:spcPct val="0"/>
      </a:spcBef>
      <a:spcAft>
        <a:spcPct val="0"/>
      </a:spcAft>
      <a:defRPr kern="1200">
        <a:solidFill>
          <a:schemeClr val="tx1"/>
        </a:solidFill>
        <a:latin typeface="Palatino" charset="0"/>
        <a:ea typeface="+mn-ea"/>
        <a:cs typeface="+mn-cs"/>
      </a:defRPr>
    </a:lvl5pPr>
    <a:lvl6pPr marL="2286000" algn="l" defTabSz="914400" rtl="0" eaLnBrk="1" latinLnBrk="0" hangingPunct="1">
      <a:defRPr kern="1200">
        <a:solidFill>
          <a:schemeClr val="tx1"/>
        </a:solidFill>
        <a:latin typeface="Palatino" charset="0"/>
        <a:ea typeface="+mn-ea"/>
        <a:cs typeface="+mn-cs"/>
      </a:defRPr>
    </a:lvl6pPr>
    <a:lvl7pPr marL="2743200" algn="l" defTabSz="914400" rtl="0" eaLnBrk="1" latinLnBrk="0" hangingPunct="1">
      <a:defRPr kern="1200">
        <a:solidFill>
          <a:schemeClr val="tx1"/>
        </a:solidFill>
        <a:latin typeface="Palatino" charset="0"/>
        <a:ea typeface="+mn-ea"/>
        <a:cs typeface="+mn-cs"/>
      </a:defRPr>
    </a:lvl7pPr>
    <a:lvl8pPr marL="3200400" algn="l" defTabSz="914400" rtl="0" eaLnBrk="1" latinLnBrk="0" hangingPunct="1">
      <a:defRPr kern="1200">
        <a:solidFill>
          <a:schemeClr val="tx1"/>
        </a:solidFill>
        <a:latin typeface="Palatino" charset="0"/>
        <a:ea typeface="+mn-ea"/>
        <a:cs typeface="+mn-cs"/>
      </a:defRPr>
    </a:lvl8pPr>
    <a:lvl9pPr marL="3657600" algn="l" defTabSz="914400" rtl="0" eaLnBrk="1" latinLnBrk="0" hangingPunct="1">
      <a:defRPr kern="1200">
        <a:solidFill>
          <a:schemeClr val="tx1"/>
        </a:solidFill>
        <a:latin typeface="Palatino"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100341"/>
    <a:srgbClr val="3D0BF3"/>
    <a:srgbClr val="06F817"/>
    <a:srgbClr val="000252"/>
    <a:srgbClr val="0006A3"/>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varScale="1">
        <p:scale>
          <a:sx n="75" d="100"/>
          <a:sy n="75" d="100"/>
        </p:scale>
        <p:origin x="1890" y="7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notesViewPr>
    <p:cSldViewPr>
      <p:cViewPr varScale="1">
        <p:scale>
          <a:sx n="80" d="100"/>
          <a:sy n="80" d="100"/>
        </p:scale>
        <p:origin x="-1632" y="-1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62288" y="8704263"/>
            <a:ext cx="735012" cy="26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a:latin typeface="Book Antiqua" panose="02040602050305030304" pitchFamily="18" charset="0"/>
              </a:rPr>
              <a:t>Page </a:t>
            </a:r>
            <a:fld id="{C265349E-F4EB-44F7-A6A9-FBA63155285A}" type="slidenum">
              <a:rPr lang="en-US" altLang="en-US" sz="1200">
                <a:latin typeface="Book Antiqua" panose="02040602050305030304" pitchFamily="18" charset="0"/>
              </a:rPr>
              <a:pPr algn="ctr">
                <a:lnSpc>
                  <a:spcPct val="90000"/>
                </a:lnSpc>
              </a:pPr>
              <a:t>‹#›</a:t>
            </a:fld>
            <a:endParaRPr lang="en-US" altLang="en-US" sz="1200">
              <a:latin typeface="Book Antiqua" panose="02040602050305030304" pitchFamily="18" charset="0"/>
            </a:endParaRPr>
          </a:p>
        </p:txBody>
      </p:sp>
    </p:spTree>
    <p:extLst>
      <p:ext uri="{BB962C8B-B14F-4D97-AF65-F5344CB8AC3E}">
        <p14:creationId xmlns:p14="http://schemas.microsoft.com/office/powerpoint/2010/main" val="2609584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22600" y="8704263"/>
            <a:ext cx="815975" cy="260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a:latin typeface="Book Antiqua" panose="02040602050305030304" pitchFamily="18" charset="0"/>
              </a:rPr>
              <a:t>Page </a:t>
            </a:r>
            <a:fld id="{D99E50A8-D523-4C38-B4A3-E7ED9BD233FF}" type="slidenum">
              <a:rPr lang="en-US" altLang="en-US" sz="1200">
                <a:latin typeface="Book Antiqua" panose="02040602050305030304" pitchFamily="18" charset="0"/>
              </a:rPr>
              <a:pPr algn="ctr">
                <a:lnSpc>
                  <a:spcPct val="90000"/>
                </a:lnSpc>
              </a:pPr>
              <a:t>‹#›</a:t>
            </a:fld>
            <a:endParaRPr lang="en-US" altLang="en-US" sz="1200">
              <a:latin typeface="Book Antiqua" panose="02040602050305030304" pitchFamily="18" charset="0"/>
            </a:endParaRPr>
          </a:p>
        </p:txBody>
      </p:sp>
      <p:sp>
        <p:nvSpPr>
          <p:cNvPr id="2052" name="Rectangle 4"/>
          <p:cNvSpPr>
            <a:spLocks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62182456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1026"/>
          <p:cNvSpPr>
            <a:spLocks noChangeArrowheads="1" noTextEdit="1"/>
          </p:cNvSpPr>
          <p:nvPr>
            <p:ph type="sldImg"/>
          </p:nvPr>
        </p:nvSpPr>
        <p:spPr>
          <a:xfrm>
            <a:off x="1292225" y="31750"/>
            <a:ext cx="4164013" cy="3122613"/>
          </a:xfrm>
          <a:ln/>
        </p:spPr>
      </p:sp>
      <p:sp>
        <p:nvSpPr>
          <p:cNvPr id="413699" name="Rectangle 1027"/>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81510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de-DE" altLang="en-US"/>
          </a:p>
        </p:txBody>
      </p:sp>
      <p:sp>
        <p:nvSpPr>
          <p:cNvPr id="65539" name="Rectangle 3"/>
          <p:cNvSpPr>
            <a:spLocks noChangeArrowheads="1" noTextEdit="1"/>
          </p:cNvSpPr>
          <p:nvPr>
            <p:ph type="sldImg"/>
          </p:nvPr>
        </p:nvSpPr>
        <p:spPr>
          <a:ln cap="flat"/>
        </p:spPr>
      </p:sp>
    </p:spTree>
    <p:extLst>
      <p:ext uri="{BB962C8B-B14F-4D97-AF65-F5344CB8AC3E}">
        <p14:creationId xmlns:p14="http://schemas.microsoft.com/office/powerpoint/2010/main" val="3082217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1635" name="Rectangle 3"/>
          <p:cNvSpPr>
            <a:spLocks noGrp="1" noChangeArrowheads="1"/>
          </p:cNvSpPr>
          <p:nvPr>
            <p:ph type="ctrTitle"/>
          </p:nvPr>
        </p:nvSpPr>
        <p:spPr>
          <a:xfrm>
            <a:off x="1295400" y="320675"/>
            <a:ext cx="6400800" cy="822325"/>
          </a:xfrm>
          <a:solidFill>
            <a:srgbClr val="C0C0C0">
              <a:alpha val="50000"/>
            </a:srgbClr>
          </a:solidFill>
        </p:spPr>
        <p:txBody>
          <a:bodyPr/>
          <a:lstStyle>
            <a:lvl1pPr algn="ctr">
              <a:defRPr sz="3600" i="0"/>
            </a:lvl1pPr>
          </a:lstStyle>
          <a:p>
            <a:pPr lvl="0"/>
            <a:r>
              <a:rPr lang="en-US" altLang="en-US" noProof="0" smtClean="0"/>
              <a:t>Click to edit Master title style</a:t>
            </a:r>
          </a:p>
        </p:txBody>
      </p:sp>
      <p:sp>
        <p:nvSpPr>
          <p:cNvPr id="581636"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a:latin typeface="Times" panose="02020603050405020304" pitchFamily="18" charset="0"/>
              </a:rPr>
              <a:t>Using UML, Patterns, and Java</a:t>
            </a:r>
          </a:p>
        </p:txBody>
      </p:sp>
      <p:sp>
        <p:nvSpPr>
          <p:cNvPr id="581637" name="Text Box 5"/>
          <p:cNvSpPr txBox="1">
            <a:spLocks noChangeArrowheads="1"/>
          </p:cNvSpPr>
          <p:nvPr/>
        </p:nvSpPr>
        <p:spPr bwMode="auto">
          <a:xfrm rot="16200000">
            <a:off x="-2660649" y="3173412"/>
            <a:ext cx="640556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latin typeface="Times" panose="02020603050405020304" pitchFamily="18" charset="0"/>
              </a:rPr>
              <a:t>Object-Oriented Software Engineering</a:t>
            </a:r>
            <a:endParaRPr lang="en-US" altLang="en-US" sz="2400">
              <a:latin typeface="Times"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9862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8253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55033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48137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07870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2146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69906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57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740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781766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0610"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80611" name="Rectangle 3"/>
          <p:cNvSpPr>
            <a:spLocks noChangeArrowheads="1"/>
          </p:cNvSpPr>
          <p:nvPr/>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b="1"/>
              <a:t>Bernd Bruegge &amp; Allen H. Dutoit 	       		Object-Oriented Software Engineering: Using UML, Patterns, and Java  			    </a:t>
            </a:r>
            <a:fld id="{BB104C3F-8ED0-443B-9EA1-F70C649A0DED}" type="slidenum">
              <a:rPr lang="en-US" altLang="en-US" sz="800" b="1"/>
              <a:pPr algn="ctr"/>
              <a:t>‹#›</a:t>
            </a:fld>
            <a:endParaRPr lang="en-US" altLang="en-US" sz="800" b="1"/>
          </a:p>
        </p:txBody>
      </p:sp>
      <p:sp>
        <p:nvSpPr>
          <p:cNvPr id="580612"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www.standishgroup.com/sample_research/chaos1998.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1" name="Rectangle 95"/>
          <p:cNvSpPr>
            <a:spLocks noGrp="1" noChangeArrowheads="1"/>
          </p:cNvSpPr>
          <p:nvPr>
            <p:ph type="ctrTitle"/>
          </p:nvPr>
        </p:nvSpPr>
        <p:spPr>
          <a:xfrm>
            <a:off x="1219200" y="76200"/>
            <a:ext cx="7315200" cy="1143000"/>
          </a:xfrm>
          <a:noFill/>
          <a:extLst>
            <a:ext uri="{909E8E84-426E-40DD-AFC4-6F175D3DCCD1}">
              <a14:hiddenFill xmlns:a14="http://schemas.microsoft.com/office/drawing/2010/main">
                <a:solidFill>
                  <a:srgbClr val="C0C0C0">
                    <a:alpha val="50000"/>
                  </a:srgbClr>
                </a:solidFill>
              </a14:hiddenFill>
            </a:ext>
          </a:extLst>
        </p:spPr>
        <p:txBody>
          <a:bodyPr/>
          <a:lstStyle/>
          <a:p>
            <a:r>
              <a:rPr lang="en-US" altLang="en-US">
                <a:solidFill>
                  <a:srgbClr val="FC0128"/>
                </a:solidFill>
              </a:rPr>
              <a:t>14.3 Scheduling</a:t>
            </a:r>
            <a:endParaRPr lang="en-US" altLang="en-US"/>
          </a:p>
        </p:txBody>
      </p:sp>
      <p:pic>
        <p:nvPicPr>
          <p:cNvPr id="4192" name="Picture 96" descr="x15_ProjectMgtCassin#12E0FB.tif                                0012E0F9Macintosh HD                   B7C803F1:"/>
          <p:cNvPicPr>
            <a:picLocks noChangeAspect="1" noChangeArrowheads="1"/>
          </p:cNvPicPr>
          <p:nvPr/>
        </p:nvPicPr>
        <p:blipFill>
          <a:blip r:embed="rId2">
            <a:extLst>
              <a:ext uri="{28A0092B-C50C-407E-A947-70E740481C1C}">
                <a14:useLocalDpi xmlns:a14="http://schemas.microsoft.com/office/drawing/2010/main" val="0"/>
              </a:ext>
            </a:extLst>
          </a:blip>
          <a:srcRect b="15593"/>
          <a:stretch>
            <a:fillRect/>
          </a:stretch>
        </p:blipFill>
        <p:spPr bwMode="auto">
          <a:xfrm>
            <a:off x="1660525" y="935038"/>
            <a:ext cx="6797675" cy="5737225"/>
          </a:xfrm>
          <a:prstGeom prst="rect">
            <a:avLst/>
          </a:prstGeom>
          <a:noFill/>
          <a:extLst>
            <a:ext uri="{909E8E84-426E-40DD-AFC4-6F175D3DCCD1}">
              <a14:hiddenFill xmlns:a14="http://schemas.microsoft.com/office/drawing/2010/main">
                <a:solidFill>
                  <a:srgbClr val="FFFFFF"/>
                </a:solidFill>
              </a14:hiddenFill>
            </a:ext>
          </a:extLst>
        </p:spPr>
      </p:pic>
      <p:sp>
        <p:nvSpPr>
          <p:cNvPr id="4196" name="Rectangle 100"/>
          <p:cNvSpPr>
            <a:spLocks noChangeArrowheads="1"/>
          </p:cNvSpPr>
          <p:nvPr/>
        </p:nvSpPr>
        <p:spPr bwMode="auto">
          <a:xfrm>
            <a:off x="3228975" y="2971800"/>
            <a:ext cx="1298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Camp III,</a:t>
            </a:r>
          </a:p>
          <a:p>
            <a:r>
              <a:rPr lang="en-US" altLang="en-US" sz="2000" b="1"/>
              <a:t>July 6</a:t>
            </a:r>
          </a:p>
        </p:txBody>
      </p:sp>
      <p:sp>
        <p:nvSpPr>
          <p:cNvPr id="4197" name="Rectangle 101"/>
          <p:cNvSpPr>
            <a:spLocks noChangeArrowheads="1"/>
          </p:cNvSpPr>
          <p:nvPr/>
        </p:nvSpPr>
        <p:spPr bwMode="auto">
          <a:xfrm>
            <a:off x="1857375" y="4800600"/>
            <a:ext cx="126365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Camp II, </a:t>
            </a:r>
          </a:p>
          <a:p>
            <a:r>
              <a:rPr lang="en-US" altLang="en-US" sz="2000" b="1"/>
              <a:t>July 4</a:t>
            </a:r>
          </a:p>
        </p:txBody>
      </p:sp>
      <p:sp>
        <p:nvSpPr>
          <p:cNvPr id="4198" name="Rectangle 102"/>
          <p:cNvSpPr>
            <a:spLocks noChangeArrowheads="1"/>
          </p:cNvSpPr>
          <p:nvPr/>
        </p:nvSpPr>
        <p:spPr bwMode="auto">
          <a:xfrm>
            <a:off x="4724400" y="6248400"/>
            <a:ext cx="1835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Camp I, July 1</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de-DE" altLang="en-US"/>
              <a:t>What do we do with these diagrams?</a:t>
            </a:r>
          </a:p>
        </p:txBody>
      </p:sp>
      <p:sp>
        <p:nvSpPr>
          <p:cNvPr id="543747" name="Rectangle 3"/>
          <p:cNvSpPr>
            <a:spLocks noGrp="1" noChangeArrowheads="1"/>
          </p:cNvSpPr>
          <p:nvPr>
            <p:ph type="body" idx="1"/>
          </p:nvPr>
        </p:nvSpPr>
        <p:spPr/>
        <p:txBody>
          <a:bodyPr/>
          <a:lstStyle/>
          <a:p>
            <a:r>
              <a:rPr lang="de-DE" altLang="en-US"/>
              <a:t>Compute the project duration </a:t>
            </a:r>
          </a:p>
          <a:p>
            <a:r>
              <a:rPr lang="de-DE" altLang="en-US"/>
              <a:t>Determine activities that are critical to ensure a timely delivery</a:t>
            </a:r>
          </a:p>
          <a:p>
            <a:endParaRPr lang="de-DE" altLang="en-US"/>
          </a:p>
          <a:p>
            <a:r>
              <a:rPr lang="de-DE" altLang="en-US"/>
              <a:t>Analyse the diagrams </a:t>
            </a:r>
          </a:p>
          <a:p>
            <a:pPr lvl="1"/>
            <a:r>
              <a:rPr lang="de-DE" altLang="en-US"/>
              <a:t>to find ways to shorten the project duration</a:t>
            </a:r>
          </a:p>
          <a:p>
            <a:pPr lvl="1"/>
            <a:r>
              <a:rPr lang="de-DE" altLang="en-US"/>
              <a:t>To find ways to do activities in parallel</a:t>
            </a:r>
          </a:p>
          <a:p>
            <a:endParaRPr lang="de-DE" altLang="en-US"/>
          </a:p>
          <a:p>
            <a:r>
              <a:rPr lang="de-DE" altLang="en-US"/>
              <a:t>2 techniques are used</a:t>
            </a:r>
          </a:p>
          <a:p>
            <a:pPr lvl="1"/>
            <a:r>
              <a:rPr lang="de-DE" altLang="en-US"/>
              <a:t>Forward pass (determine critical paths)</a:t>
            </a:r>
          </a:p>
          <a:p>
            <a:pPr lvl="1"/>
            <a:r>
              <a:rPr lang="de-DE" altLang="en-US"/>
              <a:t>Backward pass (determine slack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7910" name="Rectangle 6"/>
          <p:cNvSpPr>
            <a:spLocks noGrp="1" noChangeArrowheads="1"/>
          </p:cNvSpPr>
          <p:nvPr>
            <p:ph type="title"/>
          </p:nvPr>
        </p:nvSpPr>
        <p:spPr/>
        <p:txBody>
          <a:bodyPr/>
          <a:lstStyle/>
          <a:p>
            <a:r>
              <a:rPr lang="en-US" altLang="en-US"/>
              <a:t>Definitions: Critical Path and Slack Time4</a:t>
            </a:r>
          </a:p>
        </p:txBody>
      </p:sp>
      <p:sp>
        <p:nvSpPr>
          <p:cNvPr id="507911" name="Rectangle 7"/>
          <p:cNvSpPr>
            <a:spLocks noGrp="1" noChangeArrowheads="1"/>
          </p:cNvSpPr>
          <p:nvPr>
            <p:ph type="body" idx="1"/>
          </p:nvPr>
        </p:nvSpPr>
        <p:spPr>
          <a:xfrm>
            <a:off x="304800" y="1143000"/>
            <a:ext cx="8255000" cy="4800600"/>
          </a:xfrm>
        </p:spPr>
        <p:txBody>
          <a:bodyPr/>
          <a:lstStyle/>
          <a:p>
            <a:r>
              <a:rPr lang="en-US" altLang="en-US">
                <a:solidFill>
                  <a:srgbClr val="FC0128"/>
                </a:solidFill>
              </a:rPr>
              <a:t>Critical path:</a:t>
            </a:r>
            <a:r>
              <a:rPr lang="en-US" altLang="en-US"/>
              <a:t> </a:t>
            </a:r>
          </a:p>
          <a:p>
            <a:pPr lvl="1"/>
            <a:r>
              <a:rPr lang="en-US" altLang="en-US"/>
              <a:t>A sequence of activities that take the longest time to complete</a:t>
            </a:r>
          </a:p>
          <a:p>
            <a:pPr lvl="1"/>
            <a:r>
              <a:rPr lang="en-US" altLang="en-US"/>
              <a:t>The length of the critical path(s) defines how long your project will take to complete.</a:t>
            </a:r>
          </a:p>
          <a:p>
            <a:r>
              <a:rPr lang="en-US" altLang="en-US">
                <a:solidFill>
                  <a:srgbClr val="FC0128"/>
                </a:solidFill>
              </a:rPr>
              <a:t>Noncritical path:</a:t>
            </a:r>
            <a:r>
              <a:rPr lang="en-US" altLang="en-US"/>
              <a:t> </a:t>
            </a:r>
          </a:p>
          <a:p>
            <a:pPr lvl="1"/>
            <a:r>
              <a:rPr lang="en-US" altLang="en-US"/>
              <a:t>A sequence of activities that you can delay and still finish the project in the shortest time possible. </a:t>
            </a:r>
          </a:p>
          <a:p>
            <a:r>
              <a:rPr lang="en-US" altLang="en-US">
                <a:solidFill>
                  <a:srgbClr val="FC0128"/>
                </a:solidFill>
              </a:rPr>
              <a:t>Slack time:</a:t>
            </a:r>
            <a:r>
              <a:rPr lang="en-US" altLang="en-US"/>
              <a:t> </a:t>
            </a:r>
          </a:p>
          <a:p>
            <a:pPr lvl="1"/>
            <a:r>
              <a:rPr lang="en-US" altLang="en-US"/>
              <a:t>The maximum amount of time that you can delay an activity and still finish your project in the shortest time possible. </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79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79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79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791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079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79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1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altLang="en-US"/>
              <a:t>Example of a  critical path</a:t>
            </a:r>
          </a:p>
        </p:txBody>
      </p:sp>
      <p:sp>
        <p:nvSpPr>
          <p:cNvPr id="510986" name="Rectangle 10"/>
          <p:cNvSpPr>
            <a:spLocks noChangeArrowheads="1"/>
          </p:cNvSpPr>
          <p:nvPr/>
        </p:nvSpPr>
        <p:spPr bwMode="auto">
          <a:xfrm>
            <a:off x="1371600" y="4419600"/>
            <a:ext cx="1752600" cy="1219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 3</a:t>
            </a:r>
          </a:p>
          <a:p>
            <a:pPr algn="ctr"/>
            <a:r>
              <a:rPr lang="en-US" altLang="en-US" sz="2400"/>
              <a:t>t</a:t>
            </a:r>
            <a:r>
              <a:rPr lang="en-US" altLang="en-US" sz="2400" baseline="-25000"/>
              <a:t>3 </a:t>
            </a:r>
            <a:r>
              <a:rPr lang="en-US" altLang="en-US" sz="2400"/>
              <a:t>= 1</a:t>
            </a:r>
            <a:endParaRPr lang="en-US" altLang="en-US"/>
          </a:p>
        </p:txBody>
      </p:sp>
      <p:sp>
        <p:nvSpPr>
          <p:cNvPr id="510987" name="Rectangle 11"/>
          <p:cNvSpPr>
            <a:spLocks noChangeArrowheads="1"/>
          </p:cNvSpPr>
          <p:nvPr/>
        </p:nvSpPr>
        <p:spPr bwMode="auto">
          <a:xfrm>
            <a:off x="3657600" y="4419600"/>
            <a:ext cx="1752600" cy="1219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 4</a:t>
            </a:r>
          </a:p>
          <a:p>
            <a:pPr algn="ctr"/>
            <a:r>
              <a:rPr lang="en-US" altLang="en-US" sz="2400"/>
              <a:t>t</a:t>
            </a:r>
            <a:r>
              <a:rPr lang="en-US" altLang="en-US" sz="2400" baseline="-25000"/>
              <a:t>4 </a:t>
            </a:r>
            <a:r>
              <a:rPr lang="en-US" altLang="en-US" sz="2400"/>
              <a:t>= 3</a:t>
            </a:r>
          </a:p>
          <a:p>
            <a:pPr algn="ctr"/>
            <a:endParaRPr lang="en-US" altLang="en-US"/>
          </a:p>
        </p:txBody>
      </p:sp>
      <p:sp>
        <p:nvSpPr>
          <p:cNvPr id="510989" name="Rectangle 13"/>
          <p:cNvSpPr>
            <a:spLocks noChangeArrowheads="1"/>
          </p:cNvSpPr>
          <p:nvPr/>
        </p:nvSpPr>
        <p:spPr bwMode="auto">
          <a:xfrm>
            <a:off x="4800600" y="990600"/>
            <a:ext cx="1752600" cy="1219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 2</a:t>
            </a:r>
          </a:p>
          <a:p>
            <a:pPr algn="ctr"/>
            <a:r>
              <a:rPr lang="en-US" altLang="en-US" sz="2400"/>
              <a:t>t</a:t>
            </a:r>
            <a:r>
              <a:rPr lang="en-US" altLang="en-US" sz="2400" baseline="-25000"/>
              <a:t>2 </a:t>
            </a:r>
            <a:r>
              <a:rPr lang="en-US" altLang="en-US" sz="2400"/>
              <a:t>= 1</a:t>
            </a:r>
          </a:p>
        </p:txBody>
      </p:sp>
      <p:cxnSp>
        <p:nvCxnSpPr>
          <p:cNvPr id="510992" name="AutoShape 16"/>
          <p:cNvCxnSpPr>
            <a:cxnSpLocks noChangeShapeType="1"/>
            <a:stCxn id="510982" idx="3"/>
            <a:endCxn id="510989" idx="1"/>
          </p:cNvCxnSpPr>
          <p:nvPr/>
        </p:nvCxnSpPr>
        <p:spPr bwMode="auto">
          <a:xfrm flipV="1">
            <a:off x="4419600" y="1600200"/>
            <a:ext cx="381000" cy="762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93" name="AutoShape 17"/>
          <p:cNvCxnSpPr>
            <a:cxnSpLocks noChangeShapeType="1"/>
            <a:stCxn id="510989" idx="3"/>
            <a:endCxn id="510983" idx="0"/>
          </p:cNvCxnSpPr>
          <p:nvPr/>
        </p:nvCxnSpPr>
        <p:spPr bwMode="auto">
          <a:xfrm>
            <a:off x="6553200" y="1600200"/>
            <a:ext cx="1485900" cy="9715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0999" name="Group 23"/>
          <p:cNvGrpSpPr>
            <a:grpSpLocks/>
          </p:cNvGrpSpPr>
          <p:nvPr/>
        </p:nvGrpSpPr>
        <p:grpSpPr bwMode="auto">
          <a:xfrm>
            <a:off x="533400" y="1066800"/>
            <a:ext cx="8305800" cy="4572000"/>
            <a:chOff x="336" y="672"/>
            <a:chExt cx="5232" cy="2880"/>
          </a:xfrm>
        </p:grpSpPr>
        <p:sp>
          <p:nvSpPr>
            <p:cNvPr id="510981" name="Rectangle 5"/>
            <p:cNvSpPr>
              <a:spLocks noChangeArrowheads="1"/>
            </p:cNvSpPr>
            <p:nvPr/>
          </p:nvSpPr>
          <p:spPr bwMode="auto">
            <a:xfrm>
              <a:off x="336" y="1440"/>
              <a:ext cx="1008" cy="72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Start</a:t>
              </a:r>
            </a:p>
            <a:p>
              <a:pPr algn="ctr"/>
              <a:r>
                <a:rPr lang="en-US" altLang="en-US" sz="2000"/>
                <a:t>t = 0 </a:t>
              </a:r>
            </a:p>
          </p:txBody>
        </p:sp>
        <p:sp>
          <p:nvSpPr>
            <p:cNvPr id="510982" name="Rectangle 6"/>
            <p:cNvSpPr>
              <a:spLocks noChangeArrowheads="1"/>
            </p:cNvSpPr>
            <p:nvPr/>
          </p:nvSpPr>
          <p:spPr bwMode="auto">
            <a:xfrm>
              <a:off x="1680" y="672"/>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 1</a:t>
              </a:r>
            </a:p>
            <a:p>
              <a:pPr algn="ctr"/>
              <a:r>
                <a:rPr lang="en-US" altLang="en-US" sz="2400"/>
                <a:t>t</a:t>
              </a:r>
              <a:r>
                <a:rPr lang="en-US" altLang="en-US" sz="2400" baseline="-25000"/>
                <a:t>1 </a:t>
              </a:r>
              <a:r>
                <a:rPr lang="en-US" altLang="en-US" sz="2400"/>
                <a:t>= 5</a:t>
              </a:r>
            </a:p>
            <a:p>
              <a:pPr algn="ctr"/>
              <a:endParaRPr lang="en-US" altLang="en-US"/>
            </a:p>
          </p:txBody>
        </p:sp>
        <p:sp>
          <p:nvSpPr>
            <p:cNvPr id="510983" name="Rectangle 7"/>
            <p:cNvSpPr>
              <a:spLocks noChangeArrowheads="1"/>
            </p:cNvSpPr>
            <p:nvPr/>
          </p:nvSpPr>
          <p:spPr bwMode="auto">
            <a:xfrm>
              <a:off x="4560" y="1632"/>
              <a:ext cx="1008" cy="67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End</a:t>
              </a:r>
            </a:p>
            <a:p>
              <a:pPr algn="ctr"/>
              <a:r>
                <a:rPr lang="en-US" altLang="en-US" sz="2000"/>
                <a:t>t = 0</a:t>
              </a:r>
              <a:r>
                <a:rPr lang="en-US" altLang="en-US" sz="2400"/>
                <a:t> </a:t>
              </a:r>
            </a:p>
          </p:txBody>
        </p:sp>
        <p:sp>
          <p:nvSpPr>
            <p:cNvPr id="510988" name="Rectangle 12"/>
            <p:cNvSpPr>
              <a:spLocks noChangeArrowheads="1"/>
            </p:cNvSpPr>
            <p:nvPr/>
          </p:nvSpPr>
          <p:spPr bwMode="auto">
            <a:xfrm>
              <a:off x="374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Activity5</a:t>
              </a:r>
            </a:p>
            <a:p>
              <a:pPr algn="ctr"/>
              <a:r>
                <a:rPr lang="en-US" altLang="en-US" sz="2400"/>
                <a:t>5</a:t>
              </a:r>
              <a:r>
                <a:rPr lang="en-US" altLang="en-US" sz="2400" baseline="-25000"/>
                <a:t> </a:t>
              </a:r>
              <a:r>
                <a:rPr lang="en-US" altLang="en-US" sz="2400"/>
                <a:t>= 2</a:t>
              </a:r>
            </a:p>
            <a:p>
              <a:pPr algn="ctr"/>
              <a:endParaRPr lang="en-US" altLang="en-US"/>
            </a:p>
          </p:txBody>
        </p:sp>
        <p:cxnSp>
          <p:nvCxnSpPr>
            <p:cNvPr id="510991" name="AutoShape 15"/>
            <p:cNvCxnSpPr>
              <a:cxnSpLocks noChangeShapeType="1"/>
              <a:stCxn id="510981" idx="0"/>
              <a:endCxn id="510982" idx="1"/>
            </p:cNvCxnSpPr>
            <p:nvPr/>
          </p:nvCxnSpPr>
          <p:spPr bwMode="auto">
            <a:xfrm flipV="1">
              <a:off x="840" y="1056"/>
              <a:ext cx="840" cy="37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94" name="AutoShape 18"/>
            <p:cNvCxnSpPr>
              <a:cxnSpLocks noChangeShapeType="1"/>
              <a:stCxn id="510982" idx="2"/>
              <a:endCxn id="510988" idx="0"/>
            </p:cNvCxnSpPr>
            <p:nvPr/>
          </p:nvCxnSpPr>
          <p:spPr bwMode="auto">
            <a:xfrm>
              <a:off x="2232" y="1440"/>
              <a:ext cx="2064" cy="134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95" name="AutoShape 19"/>
            <p:cNvCxnSpPr>
              <a:cxnSpLocks noChangeShapeType="1"/>
              <a:stCxn id="510988" idx="3"/>
              <a:endCxn id="510983" idx="2"/>
            </p:cNvCxnSpPr>
            <p:nvPr/>
          </p:nvCxnSpPr>
          <p:spPr bwMode="auto">
            <a:xfrm flipV="1">
              <a:off x="4848" y="2316"/>
              <a:ext cx="216" cy="85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10996" name="AutoShape 20"/>
          <p:cNvCxnSpPr>
            <a:cxnSpLocks noChangeShapeType="1"/>
            <a:stCxn id="510981" idx="2"/>
            <a:endCxn id="510986" idx="0"/>
          </p:cNvCxnSpPr>
          <p:nvPr/>
        </p:nvCxnSpPr>
        <p:spPr bwMode="auto">
          <a:xfrm>
            <a:off x="1333500" y="3448050"/>
            <a:ext cx="914400" cy="9715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97" name="AutoShape 21"/>
          <p:cNvCxnSpPr>
            <a:cxnSpLocks noChangeShapeType="1"/>
            <a:stCxn id="510986" idx="3"/>
            <a:endCxn id="510987" idx="1"/>
          </p:cNvCxnSpPr>
          <p:nvPr/>
        </p:nvCxnSpPr>
        <p:spPr bwMode="auto">
          <a:xfrm>
            <a:off x="3124200" y="5029200"/>
            <a:ext cx="5334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98" name="AutoShape 22"/>
          <p:cNvCxnSpPr>
            <a:cxnSpLocks noChangeShapeType="1"/>
            <a:stCxn id="510987" idx="3"/>
            <a:endCxn id="510988" idx="1"/>
          </p:cNvCxnSpPr>
          <p:nvPr/>
        </p:nvCxnSpPr>
        <p:spPr bwMode="auto">
          <a:xfrm>
            <a:off x="5410200" y="5029200"/>
            <a:ext cx="5334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1009" name="Group 33"/>
          <p:cNvGrpSpPr>
            <a:grpSpLocks/>
          </p:cNvGrpSpPr>
          <p:nvPr/>
        </p:nvGrpSpPr>
        <p:grpSpPr bwMode="auto">
          <a:xfrm>
            <a:off x="533400" y="1081088"/>
            <a:ext cx="8305800" cy="5243512"/>
            <a:chOff x="336" y="672"/>
            <a:chExt cx="5232" cy="3303"/>
          </a:xfrm>
        </p:grpSpPr>
        <p:grpSp>
          <p:nvGrpSpPr>
            <p:cNvPr id="511000" name="Group 24"/>
            <p:cNvGrpSpPr>
              <a:grpSpLocks/>
            </p:cNvGrpSpPr>
            <p:nvPr/>
          </p:nvGrpSpPr>
          <p:grpSpPr bwMode="auto">
            <a:xfrm>
              <a:off x="336" y="672"/>
              <a:ext cx="5232" cy="2880"/>
              <a:chOff x="336" y="672"/>
              <a:chExt cx="5232" cy="2880"/>
            </a:xfrm>
          </p:grpSpPr>
          <p:sp>
            <p:nvSpPr>
              <p:cNvPr id="511001" name="Rectangle 25"/>
              <p:cNvSpPr>
                <a:spLocks noChangeArrowheads="1"/>
              </p:cNvSpPr>
              <p:nvPr/>
            </p:nvSpPr>
            <p:spPr bwMode="auto">
              <a:xfrm>
                <a:off x="336" y="1440"/>
                <a:ext cx="1008" cy="720"/>
              </a:xfrm>
              <a:prstGeom prst="rect">
                <a:avLst/>
              </a:prstGeom>
              <a:solidFill>
                <a:schemeClr val="bg1"/>
              </a:solidFill>
              <a:ln w="381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Start</a:t>
                </a:r>
              </a:p>
              <a:p>
                <a:pPr algn="ctr"/>
                <a:r>
                  <a:rPr lang="en-US" altLang="en-US" sz="2000"/>
                  <a:t>t = 0 </a:t>
                </a:r>
              </a:p>
            </p:txBody>
          </p:sp>
          <p:sp>
            <p:nvSpPr>
              <p:cNvPr id="511002" name="Rectangle 26"/>
              <p:cNvSpPr>
                <a:spLocks noChangeArrowheads="1"/>
              </p:cNvSpPr>
              <p:nvPr/>
            </p:nvSpPr>
            <p:spPr bwMode="auto">
              <a:xfrm>
                <a:off x="1680" y="672"/>
                <a:ext cx="1104" cy="768"/>
              </a:xfrm>
              <a:prstGeom prst="rect">
                <a:avLst/>
              </a:prstGeom>
              <a:solidFill>
                <a:schemeClr val="bg1"/>
              </a:solidFill>
              <a:ln w="381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 1</a:t>
                </a:r>
              </a:p>
              <a:p>
                <a:pPr algn="ctr"/>
                <a:r>
                  <a:rPr lang="en-US" altLang="en-US" sz="2400"/>
                  <a:t>t</a:t>
                </a:r>
                <a:r>
                  <a:rPr lang="en-US" altLang="en-US" sz="2400" baseline="-25000"/>
                  <a:t>1 </a:t>
                </a:r>
                <a:r>
                  <a:rPr lang="en-US" altLang="en-US" sz="2400"/>
                  <a:t>= 5</a:t>
                </a:r>
              </a:p>
              <a:p>
                <a:pPr algn="ctr"/>
                <a:endParaRPr lang="en-US" altLang="en-US"/>
              </a:p>
            </p:txBody>
          </p:sp>
          <p:sp>
            <p:nvSpPr>
              <p:cNvPr id="511003" name="Rectangle 27"/>
              <p:cNvSpPr>
                <a:spLocks noChangeArrowheads="1"/>
              </p:cNvSpPr>
              <p:nvPr/>
            </p:nvSpPr>
            <p:spPr bwMode="auto">
              <a:xfrm>
                <a:off x="4560" y="1632"/>
                <a:ext cx="1008" cy="672"/>
              </a:xfrm>
              <a:prstGeom prst="rect">
                <a:avLst/>
              </a:prstGeom>
              <a:solidFill>
                <a:schemeClr val="bg1"/>
              </a:solidFill>
              <a:ln w="381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End</a:t>
                </a:r>
              </a:p>
              <a:p>
                <a:pPr algn="ctr"/>
                <a:r>
                  <a:rPr lang="en-US" altLang="en-US" sz="2000"/>
                  <a:t>t = 0</a:t>
                </a:r>
                <a:r>
                  <a:rPr lang="en-US" altLang="en-US" sz="2400"/>
                  <a:t> </a:t>
                </a:r>
              </a:p>
            </p:txBody>
          </p:sp>
          <p:sp>
            <p:nvSpPr>
              <p:cNvPr id="511004" name="Rectangle 28"/>
              <p:cNvSpPr>
                <a:spLocks noChangeArrowheads="1"/>
              </p:cNvSpPr>
              <p:nvPr/>
            </p:nvSpPr>
            <p:spPr bwMode="auto">
              <a:xfrm>
                <a:off x="3744" y="2784"/>
                <a:ext cx="1104" cy="768"/>
              </a:xfrm>
              <a:prstGeom prst="rect">
                <a:avLst/>
              </a:prstGeom>
              <a:solidFill>
                <a:schemeClr val="bg1"/>
              </a:solidFill>
              <a:ln w="381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Activity5</a:t>
                </a:r>
              </a:p>
              <a:p>
                <a:pPr algn="ctr"/>
                <a:r>
                  <a:rPr lang="en-US" altLang="en-US" sz="2400"/>
                  <a:t>t</a:t>
                </a:r>
                <a:r>
                  <a:rPr lang="en-US" altLang="en-US" sz="2400" baseline="-25000"/>
                  <a:t>5 </a:t>
                </a:r>
                <a:r>
                  <a:rPr lang="en-US" altLang="en-US" sz="2400"/>
                  <a:t>= 2</a:t>
                </a:r>
              </a:p>
              <a:p>
                <a:pPr algn="ctr"/>
                <a:endParaRPr lang="en-US" altLang="en-US"/>
              </a:p>
            </p:txBody>
          </p:sp>
          <p:cxnSp>
            <p:nvCxnSpPr>
              <p:cNvPr id="511005" name="AutoShape 29"/>
              <p:cNvCxnSpPr>
                <a:cxnSpLocks noChangeShapeType="1"/>
                <a:stCxn id="511001" idx="0"/>
                <a:endCxn id="511002" idx="1"/>
              </p:cNvCxnSpPr>
              <p:nvPr/>
            </p:nvCxnSpPr>
            <p:spPr bwMode="auto">
              <a:xfrm flipV="1">
                <a:off x="840" y="1056"/>
                <a:ext cx="840" cy="372"/>
              </a:xfrm>
              <a:prstGeom prst="straightConnector1">
                <a:avLst/>
              </a:prstGeom>
              <a:noFill/>
              <a:ln w="381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1006" name="AutoShape 30"/>
              <p:cNvCxnSpPr>
                <a:cxnSpLocks noChangeShapeType="1"/>
                <a:stCxn id="511002" idx="2"/>
                <a:endCxn id="511004" idx="0"/>
              </p:cNvCxnSpPr>
              <p:nvPr/>
            </p:nvCxnSpPr>
            <p:spPr bwMode="auto">
              <a:xfrm>
                <a:off x="2232" y="1440"/>
                <a:ext cx="2064" cy="1344"/>
              </a:xfrm>
              <a:prstGeom prst="straightConnector1">
                <a:avLst/>
              </a:prstGeom>
              <a:noFill/>
              <a:ln w="381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1007" name="AutoShape 31"/>
              <p:cNvCxnSpPr>
                <a:cxnSpLocks noChangeShapeType="1"/>
                <a:stCxn id="511004" idx="3"/>
                <a:endCxn id="511003" idx="2"/>
              </p:cNvCxnSpPr>
              <p:nvPr/>
            </p:nvCxnSpPr>
            <p:spPr bwMode="auto">
              <a:xfrm flipV="1">
                <a:off x="4848" y="2316"/>
                <a:ext cx="216" cy="852"/>
              </a:xfrm>
              <a:prstGeom prst="straightConnector1">
                <a:avLst/>
              </a:prstGeom>
              <a:noFill/>
              <a:ln w="381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1008" name="Text Box 32"/>
            <p:cNvSpPr txBox="1">
              <a:spLocks noChangeArrowheads="1"/>
            </p:cNvSpPr>
            <p:nvPr/>
          </p:nvSpPr>
          <p:spPr bwMode="auto">
            <a:xfrm>
              <a:off x="864" y="3744"/>
              <a:ext cx="168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C0128"/>
                  </a:solidFill>
                </a:rPr>
                <a:t>Critical path in bold face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1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1026"/>
          <p:cNvSpPr>
            <a:spLocks noGrp="1" noChangeArrowheads="1"/>
          </p:cNvSpPr>
          <p:nvPr>
            <p:ph type="title"/>
          </p:nvPr>
        </p:nvSpPr>
        <p:spPr/>
        <p:txBody>
          <a:bodyPr/>
          <a:lstStyle/>
          <a:p>
            <a:r>
              <a:rPr lang="en-US" altLang="en-US"/>
              <a:t>Definitions: Start and Finish Dates</a:t>
            </a:r>
          </a:p>
        </p:txBody>
      </p:sp>
      <p:sp>
        <p:nvSpPr>
          <p:cNvPr id="540675" name="Rectangle 1027"/>
          <p:cNvSpPr>
            <a:spLocks noGrp="1" noChangeArrowheads="1"/>
          </p:cNvSpPr>
          <p:nvPr>
            <p:ph type="body" idx="1"/>
          </p:nvPr>
        </p:nvSpPr>
        <p:spPr/>
        <p:txBody>
          <a:bodyPr/>
          <a:lstStyle/>
          <a:p>
            <a:r>
              <a:rPr lang="en-US" altLang="en-US"/>
              <a:t>Earliest start date:  </a:t>
            </a:r>
          </a:p>
          <a:p>
            <a:pPr lvl="1"/>
            <a:r>
              <a:rPr lang="en-US" altLang="en-US"/>
              <a:t>The earliest date you can start an activity</a:t>
            </a:r>
          </a:p>
          <a:p>
            <a:r>
              <a:rPr lang="en-US" altLang="en-US"/>
              <a:t>Earliest finish date: </a:t>
            </a:r>
          </a:p>
          <a:p>
            <a:pPr lvl="1"/>
            <a:r>
              <a:rPr lang="en-US" altLang="en-US"/>
              <a:t>The earliest date you can finish an activity</a:t>
            </a:r>
          </a:p>
          <a:p>
            <a:r>
              <a:rPr lang="en-US" altLang="en-US"/>
              <a:t>Latest start date: </a:t>
            </a:r>
          </a:p>
          <a:p>
            <a:pPr lvl="1"/>
            <a:r>
              <a:rPr lang="en-US" altLang="en-US"/>
              <a:t>The latest date you can start an activity and still finish the project in the shortest time. </a:t>
            </a:r>
          </a:p>
          <a:p>
            <a:r>
              <a:rPr lang="en-US" altLang="en-US"/>
              <a:t>Latest finish date: </a:t>
            </a:r>
          </a:p>
          <a:p>
            <a:pPr lvl="1"/>
            <a:r>
              <a:rPr lang="en-US" altLang="en-US"/>
              <a:t>The latest date you can finish an activity and still finish the project in  the shortest time. </a:t>
            </a:r>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en-US"/>
              <a:t>2 Ways to Analyze Dependency Diagrams</a:t>
            </a:r>
          </a:p>
        </p:txBody>
      </p:sp>
      <p:sp>
        <p:nvSpPr>
          <p:cNvPr id="509955" name="Rectangle 3"/>
          <p:cNvSpPr>
            <a:spLocks noGrp="1" noChangeArrowheads="1"/>
          </p:cNvSpPr>
          <p:nvPr>
            <p:ph type="body" idx="1"/>
          </p:nvPr>
        </p:nvSpPr>
        <p:spPr>
          <a:xfrm>
            <a:off x="381000" y="990600"/>
            <a:ext cx="8255000" cy="4800600"/>
          </a:xfrm>
        </p:spPr>
        <p:txBody>
          <a:bodyPr/>
          <a:lstStyle/>
          <a:p>
            <a:pPr>
              <a:lnSpc>
                <a:spcPct val="80000"/>
              </a:lnSpc>
            </a:pPr>
            <a:r>
              <a:rPr lang="en-US" altLang="en-US">
                <a:solidFill>
                  <a:srgbClr val="FC0128"/>
                </a:solidFill>
              </a:rPr>
              <a:t>Forward pass:</a:t>
            </a:r>
            <a:r>
              <a:rPr lang="en-US" altLang="en-US"/>
              <a:t> Goal is the determination of </a:t>
            </a:r>
            <a:r>
              <a:rPr lang="en-US" altLang="en-US">
                <a:solidFill>
                  <a:srgbClr val="FC0128"/>
                </a:solidFill>
              </a:rPr>
              <a:t>critical paths</a:t>
            </a:r>
            <a:endParaRPr lang="en-US" altLang="en-US"/>
          </a:p>
          <a:p>
            <a:pPr lvl="1">
              <a:lnSpc>
                <a:spcPct val="80000"/>
              </a:lnSpc>
            </a:pPr>
            <a:r>
              <a:rPr lang="en-US" altLang="en-US"/>
              <a:t>Compute earliest start and finish dates for each activity</a:t>
            </a:r>
          </a:p>
          <a:p>
            <a:pPr lvl="1">
              <a:lnSpc>
                <a:spcPct val="80000"/>
              </a:lnSpc>
            </a:pPr>
            <a:r>
              <a:rPr lang="en-US" altLang="en-US"/>
              <a:t>Start at the beginning of the project and determine how fast you can complete the activites along each path until you reach the final project milestone. </a:t>
            </a:r>
          </a:p>
          <a:p>
            <a:pPr>
              <a:lnSpc>
                <a:spcPct val="80000"/>
              </a:lnSpc>
            </a:pPr>
            <a:r>
              <a:rPr lang="en-US" altLang="en-US">
                <a:solidFill>
                  <a:srgbClr val="FC0128"/>
                </a:solidFill>
              </a:rPr>
              <a:t>Backward pass:</a:t>
            </a:r>
            <a:r>
              <a:rPr lang="en-US" altLang="en-US"/>
              <a:t> Goal the determination of </a:t>
            </a:r>
            <a:r>
              <a:rPr lang="en-US" altLang="en-US">
                <a:solidFill>
                  <a:srgbClr val="FC0128"/>
                </a:solidFill>
              </a:rPr>
              <a:t>slack times</a:t>
            </a:r>
            <a:endParaRPr lang="en-US" altLang="en-US"/>
          </a:p>
          <a:p>
            <a:pPr lvl="1">
              <a:lnSpc>
                <a:spcPct val="80000"/>
              </a:lnSpc>
            </a:pPr>
            <a:r>
              <a:rPr lang="en-US" altLang="en-US"/>
              <a:t>Compute latest start and finish dates activity</a:t>
            </a:r>
          </a:p>
          <a:p>
            <a:pPr lvl="1">
              <a:lnSpc>
                <a:spcPct val="80000"/>
              </a:lnSpc>
            </a:pPr>
            <a:r>
              <a:rPr lang="en-US" altLang="en-US"/>
              <a:t>Start at the end of your project, figure out for each activity how late it can be started so that you still finish the project at the earliest possible date. </a:t>
            </a:r>
          </a:p>
          <a:p>
            <a:pPr>
              <a:lnSpc>
                <a:spcPct val="80000"/>
              </a:lnSpc>
            </a:pPr>
            <a:r>
              <a:rPr lang="en-US" altLang="en-US"/>
              <a:t>To compute start and finish times, we apply 2 rules</a:t>
            </a:r>
          </a:p>
          <a:p>
            <a:pPr lvl="1">
              <a:lnSpc>
                <a:spcPct val="80000"/>
              </a:lnSpc>
            </a:pPr>
            <a:r>
              <a:rPr lang="en-US" altLang="en-US"/>
              <a:t>Rule 1: After a node is finished, we can proceed to the next node(s)  that is reachable via a transition from the current node. </a:t>
            </a:r>
          </a:p>
          <a:p>
            <a:pPr lvl="1">
              <a:lnSpc>
                <a:spcPct val="80000"/>
              </a:lnSpc>
            </a:pPr>
            <a:r>
              <a:rPr lang="en-US" altLang="en-US"/>
              <a:t>Rule 2: To start a node all nodes must be complete from which transitions to that node are possible.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9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99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9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0995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99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099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099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228600" y="222250"/>
            <a:ext cx="8153400" cy="863600"/>
          </a:xfrm>
        </p:spPr>
        <p:txBody>
          <a:bodyPr/>
          <a:lstStyle/>
          <a:p>
            <a:r>
              <a:rPr lang="en-US" altLang="en-US"/>
              <a:t>Forward Path Example</a:t>
            </a:r>
          </a:p>
        </p:txBody>
      </p:sp>
      <p:sp>
        <p:nvSpPr>
          <p:cNvPr id="512003" name="Rectangle 3"/>
          <p:cNvSpPr>
            <a:spLocks noGrp="1" noChangeArrowheads="1"/>
          </p:cNvSpPr>
          <p:nvPr>
            <p:ph type="body" idx="1"/>
          </p:nvPr>
        </p:nvSpPr>
        <p:spPr>
          <a:xfrm>
            <a:off x="355600" y="3200400"/>
            <a:ext cx="8255000" cy="3276600"/>
          </a:xfrm>
          <a:ln w="12700">
            <a:solidFill>
              <a:schemeClr val="bg2"/>
            </a:solidFill>
            <a:miter lim="800000"/>
            <a:headEnd/>
            <a:tailEnd/>
          </a:ln>
        </p:spPr>
        <p:txBody>
          <a:bodyPr/>
          <a:lstStyle/>
          <a:p>
            <a:pPr>
              <a:buFont typeface="Symbol" panose="05050102010706020507" pitchFamily="18" charset="2"/>
              <a:buNone/>
            </a:pPr>
            <a:r>
              <a:rPr lang="en-US" altLang="en-US" b="1"/>
              <a:t>Activity 	Earliest Start(ES) 		Earliest Finish(EF)</a:t>
            </a:r>
          </a:p>
          <a:p>
            <a:pPr>
              <a:buFont typeface="Symbol" panose="05050102010706020507" pitchFamily="18" charset="2"/>
              <a:buNone/>
            </a:pPr>
            <a:r>
              <a:rPr lang="en-US" altLang="en-US"/>
              <a:t>	</a:t>
            </a:r>
          </a:p>
          <a:p>
            <a:pPr>
              <a:buFont typeface="Symbol" panose="05050102010706020507" pitchFamily="18" charset="2"/>
              <a:buNone/>
            </a:pPr>
            <a:endParaRPr lang="en-US" altLang="en-US"/>
          </a:p>
          <a:p>
            <a:pPr>
              <a:buFont typeface="Symbol" panose="05050102010706020507" pitchFamily="18" charset="2"/>
              <a:buNone/>
            </a:pPr>
            <a:r>
              <a:rPr lang="en-US" altLang="en-US"/>
              <a:t>	</a:t>
            </a:r>
          </a:p>
        </p:txBody>
      </p:sp>
      <p:grpSp>
        <p:nvGrpSpPr>
          <p:cNvPr id="512020" name="Group 20"/>
          <p:cNvGrpSpPr>
            <a:grpSpLocks/>
          </p:cNvGrpSpPr>
          <p:nvPr/>
        </p:nvGrpSpPr>
        <p:grpSpPr bwMode="auto">
          <a:xfrm>
            <a:off x="4191000" y="228600"/>
            <a:ext cx="4800600" cy="2686050"/>
            <a:chOff x="336" y="624"/>
            <a:chExt cx="5232" cy="2928"/>
          </a:xfrm>
        </p:grpSpPr>
        <p:sp>
          <p:nvSpPr>
            <p:cNvPr id="512004" name="Rectangle 4"/>
            <p:cNvSpPr>
              <a:spLocks noChangeArrowheads="1"/>
            </p:cNvSpPr>
            <p:nvPr/>
          </p:nvSpPr>
          <p:spPr bwMode="auto">
            <a:xfrm>
              <a:off x="86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3</a:t>
              </a:r>
            </a:p>
            <a:p>
              <a:pPr algn="ctr"/>
              <a:r>
                <a:rPr lang="en-US" altLang="en-US"/>
                <a:t>t</a:t>
              </a:r>
              <a:r>
                <a:rPr lang="en-US" altLang="en-US" baseline="-25000"/>
                <a:t>A </a:t>
              </a:r>
              <a:r>
                <a:rPr lang="en-US" altLang="en-US"/>
                <a:t>= 1</a:t>
              </a:r>
              <a:endParaRPr lang="en-US" altLang="en-US" sz="1400"/>
            </a:p>
          </p:txBody>
        </p:sp>
        <p:sp>
          <p:nvSpPr>
            <p:cNvPr id="512005" name="Rectangle 5"/>
            <p:cNvSpPr>
              <a:spLocks noChangeArrowheads="1"/>
            </p:cNvSpPr>
            <p:nvPr/>
          </p:nvSpPr>
          <p:spPr bwMode="auto">
            <a:xfrm>
              <a:off x="230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4</a:t>
              </a:r>
            </a:p>
            <a:p>
              <a:pPr algn="ctr"/>
              <a:r>
                <a:rPr lang="en-US" altLang="en-US"/>
                <a:t>t</a:t>
              </a:r>
              <a:r>
                <a:rPr lang="en-US" altLang="en-US" baseline="-25000"/>
                <a:t>A </a:t>
              </a:r>
              <a:r>
                <a:rPr lang="en-US" altLang="en-US"/>
                <a:t>= 3</a:t>
              </a:r>
            </a:p>
            <a:p>
              <a:pPr algn="ctr"/>
              <a:endParaRPr lang="en-US" altLang="en-US" sz="1400"/>
            </a:p>
          </p:txBody>
        </p:sp>
        <p:sp>
          <p:nvSpPr>
            <p:cNvPr id="512006" name="Rectangle 6"/>
            <p:cNvSpPr>
              <a:spLocks noChangeArrowheads="1"/>
            </p:cNvSpPr>
            <p:nvPr/>
          </p:nvSpPr>
          <p:spPr bwMode="auto">
            <a:xfrm>
              <a:off x="3024" y="62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2</a:t>
              </a:r>
            </a:p>
            <a:p>
              <a:pPr algn="ctr"/>
              <a:r>
                <a:rPr lang="en-US" altLang="en-US"/>
                <a:t>t</a:t>
              </a:r>
              <a:r>
                <a:rPr lang="en-US" altLang="en-US" baseline="-25000"/>
                <a:t>2 </a:t>
              </a:r>
              <a:r>
                <a:rPr lang="en-US" altLang="en-US"/>
                <a:t>= 1</a:t>
              </a:r>
            </a:p>
          </p:txBody>
        </p:sp>
        <p:cxnSp>
          <p:nvCxnSpPr>
            <p:cNvPr id="512007" name="AutoShape 7"/>
            <p:cNvCxnSpPr>
              <a:cxnSpLocks noChangeShapeType="1"/>
              <a:stCxn id="512011" idx="3"/>
              <a:endCxn id="512006" idx="1"/>
            </p:cNvCxnSpPr>
            <p:nvPr/>
          </p:nvCxnSpPr>
          <p:spPr bwMode="auto">
            <a:xfrm flipV="1">
              <a:off x="2784" y="1008"/>
              <a:ext cx="240" cy="4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08" name="AutoShape 8"/>
            <p:cNvCxnSpPr>
              <a:cxnSpLocks noChangeShapeType="1"/>
              <a:stCxn id="512006" idx="3"/>
              <a:endCxn id="512012" idx="0"/>
            </p:cNvCxnSpPr>
            <p:nvPr/>
          </p:nvCxnSpPr>
          <p:spPr bwMode="auto">
            <a:xfrm>
              <a:off x="4128" y="1008"/>
              <a:ext cx="936" cy="6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2009" name="Group 9"/>
            <p:cNvGrpSpPr>
              <a:grpSpLocks/>
            </p:cNvGrpSpPr>
            <p:nvPr/>
          </p:nvGrpSpPr>
          <p:grpSpPr bwMode="auto">
            <a:xfrm>
              <a:off x="336" y="672"/>
              <a:ext cx="5232" cy="2880"/>
              <a:chOff x="336" y="672"/>
              <a:chExt cx="5232" cy="2880"/>
            </a:xfrm>
          </p:grpSpPr>
          <p:sp>
            <p:nvSpPr>
              <p:cNvPr id="512010" name="Rectangle 10"/>
              <p:cNvSpPr>
                <a:spLocks noChangeArrowheads="1"/>
              </p:cNvSpPr>
              <p:nvPr/>
            </p:nvSpPr>
            <p:spPr bwMode="auto">
              <a:xfrm>
                <a:off x="336" y="1440"/>
                <a:ext cx="1008" cy="72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Start</a:t>
                </a:r>
              </a:p>
              <a:p>
                <a:pPr algn="ctr"/>
                <a:r>
                  <a:rPr lang="en-US" altLang="en-US" sz="1600"/>
                  <a:t>t = 0 </a:t>
                </a:r>
              </a:p>
            </p:txBody>
          </p:sp>
          <p:sp>
            <p:nvSpPr>
              <p:cNvPr id="512011" name="Rectangle 11"/>
              <p:cNvSpPr>
                <a:spLocks noChangeArrowheads="1"/>
              </p:cNvSpPr>
              <p:nvPr/>
            </p:nvSpPr>
            <p:spPr bwMode="auto">
              <a:xfrm>
                <a:off x="1680" y="672"/>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1</a:t>
                </a:r>
              </a:p>
              <a:p>
                <a:pPr algn="ctr"/>
                <a:r>
                  <a:rPr lang="en-US" altLang="en-US"/>
                  <a:t>t</a:t>
                </a:r>
                <a:r>
                  <a:rPr lang="en-US" altLang="en-US" baseline="-25000"/>
                  <a:t>1 </a:t>
                </a:r>
                <a:r>
                  <a:rPr lang="en-US" altLang="en-US"/>
                  <a:t>= 5</a:t>
                </a:r>
              </a:p>
              <a:p>
                <a:pPr algn="ctr"/>
                <a:endParaRPr lang="en-US" altLang="en-US" sz="1400"/>
              </a:p>
            </p:txBody>
          </p:sp>
          <p:sp>
            <p:nvSpPr>
              <p:cNvPr id="512012" name="Rectangle 12"/>
              <p:cNvSpPr>
                <a:spLocks noChangeArrowheads="1"/>
              </p:cNvSpPr>
              <p:nvPr/>
            </p:nvSpPr>
            <p:spPr bwMode="auto">
              <a:xfrm>
                <a:off x="4560" y="1632"/>
                <a:ext cx="1008" cy="67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End</a:t>
                </a:r>
              </a:p>
              <a:p>
                <a:pPr algn="ctr"/>
                <a:r>
                  <a:rPr lang="en-US" altLang="en-US" sz="1600"/>
                  <a:t>t = 0</a:t>
                </a:r>
                <a:r>
                  <a:rPr lang="en-US" altLang="en-US"/>
                  <a:t> </a:t>
                </a:r>
              </a:p>
            </p:txBody>
          </p:sp>
          <p:sp>
            <p:nvSpPr>
              <p:cNvPr id="512013" name="Rectangle 13"/>
              <p:cNvSpPr>
                <a:spLocks noChangeArrowheads="1"/>
              </p:cNvSpPr>
              <p:nvPr/>
            </p:nvSpPr>
            <p:spPr bwMode="auto">
              <a:xfrm>
                <a:off x="374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Activity5</a:t>
                </a:r>
              </a:p>
              <a:p>
                <a:pPr algn="ctr"/>
                <a:r>
                  <a:rPr lang="en-US" altLang="en-US"/>
                  <a:t>t</a:t>
                </a:r>
                <a:r>
                  <a:rPr lang="en-US" altLang="en-US" baseline="-25000"/>
                  <a:t>5 </a:t>
                </a:r>
                <a:r>
                  <a:rPr lang="en-US" altLang="en-US"/>
                  <a:t>= 2</a:t>
                </a:r>
              </a:p>
              <a:p>
                <a:pPr algn="ctr"/>
                <a:endParaRPr lang="en-US" altLang="en-US" sz="1400"/>
              </a:p>
            </p:txBody>
          </p:sp>
          <p:cxnSp>
            <p:nvCxnSpPr>
              <p:cNvPr id="512014" name="AutoShape 14"/>
              <p:cNvCxnSpPr>
                <a:cxnSpLocks noChangeShapeType="1"/>
                <a:stCxn id="512010" idx="0"/>
                <a:endCxn id="512011" idx="1"/>
              </p:cNvCxnSpPr>
              <p:nvPr/>
            </p:nvCxnSpPr>
            <p:spPr bwMode="auto">
              <a:xfrm flipV="1">
                <a:off x="840" y="1056"/>
                <a:ext cx="840" cy="37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15" name="AutoShape 15"/>
              <p:cNvCxnSpPr>
                <a:cxnSpLocks noChangeShapeType="1"/>
                <a:stCxn id="512011" idx="2"/>
                <a:endCxn id="512013" idx="0"/>
              </p:cNvCxnSpPr>
              <p:nvPr/>
            </p:nvCxnSpPr>
            <p:spPr bwMode="auto">
              <a:xfrm>
                <a:off x="2232" y="1440"/>
                <a:ext cx="2064" cy="134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16" name="AutoShape 16"/>
              <p:cNvCxnSpPr>
                <a:cxnSpLocks noChangeShapeType="1"/>
                <a:stCxn id="512013" idx="3"/>
                <a:endCxn id="512012" idx="2"/>
              </p:cNvCxnSpPr>
              <p:nvPr/>
            </p:nvCxnSpPr>
            <p:spPr bwMode="auto">
              <a:xfrm flipV="1">
                <a:off x="4848" y="2316"/>
                <a:ext cx="216" cy="85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12017" name="AutoShape 17"/>
            <p:cNvCxnSpPr>
              <a:cxnSpLocks noChangeShapeType="1"/>
              <a:stCxn id="512010" idx="2"/>
              <a:endCxn id="512004" idx="0"/>
            </p:cNvCxnSpPr>
            <p:nvPr/>
          </p:nvCxnSpPr>
          <p:spPr bwMode="auto">
            <a:xfrm>
              <a:off x="840" y="2172"/>
              <a:ext cx="576" cy="6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18" name="AutoShape 18"/>
            <p:cNvCxnSpPr>
              <a:cxnSpLocks noChangeShapeType="1"/>
              <a:stCxn id="512004" idx="3"/>
              <a:endCxn id="512005" idx="1"/>
            </p:cNvCxnSpPr>
            <p:nvPr/>
          </p:nvCxnSpPr>
          <p:spPr bwMode="auto">
            <a:xfrm>
              <a:off x="1968" y="3168"/>
              <a:ext cx="336"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19" name="AutoShape 19"/>
            <p:cNvCxnSpPr>
              <a:cxnSpLocks noChangeShapeType="1"/>
              <a:stCxn id="512005" idx="3"/>
              <a:endCxn id="512013" idx="1"/>
            </p:cNvCxnSpPr>
            <p:nvPr/>
          </p:nvCxnSpPr>
          <p:spPr bwMode="auto">
            <a:xfrm>
              <a:off x="3408" y="3168"/>
              <a:ext cx="336"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021" name="Line 21"/>
          <p:cNvSpPr>
            <a:spLocks noChangeShapeType="1"/>
          </p:cNvSpPr>
          <p:nvPr/>
        </p:nvSpPr>
        <p:spPr bwMode="auto">
          <a:xfrm>
            <a:off x="1981200" y="3200400"/>
            <a:ext cx="0" cy="3276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022" name="Line 22"/>
          <p:cNvSpPr>
            <a:spLocks noChangeShapeType="1"/>
          </p:cNvSpPr>
          <p:nvPr/>
        </p:nvSpPr>
        <p:spPr bwMode="auto">
          <a:xfrm>
            <a:off x="5334000" y="3200400"/>
            <a:ext cx="0" cy="3276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023" name="Line 23"/>
          <p:cNvSpPr>
            <a:spLocks noChangeShapeType="1"/>
          </p:cNvSpPr>
          <p:nvPr/>
        </p:nvSpPr>
        <p:spPr bwMode="auto">
          <a:xfrm>
            <a:off x="381000" y="3581400"/>
            <a:ext cx="822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024" name="Rectangle 24"/>
          <p:cNvSpPr>
            <a:spLocks noChangeArrowheads="1"/>
          </p:cNvSpPr>
          <p:nvPr/>
        </p:nvSpPr>
        <p:spPr bwMode="auto">
          <a:xfrm>
            <a:off x="355600" y="3581400"/>
            <a:ext cx="82550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A1		Start of week 1		End of week 5</a:t>
            </a:r>
          </a:p>
          <a:p>
            <a:r>
              <a:rPr lang="en-US" altLang="en-US" sz="2400">
                <a:latin typeface="Times" panose="02020603050405020304" pitchFamily="18" charset="0"/>
              </a:rPr>
              <a:t>	</a:t>
            </a:r>
          </a:p>
        </p:txBody>
      </p:sp>
      <p:sp>
        <p:nvSpPr>
          <p:cNvPr id="512025" name="Rectangle 25"/>
          <p:cNvSpPr>
            <a:spLocks noChangeArrowheads="1"/>
          </p:cNvSpPr>
          <p:nvPr/>
        </p:nvSpPr>
        <p:spPr bwMode="auto">
          <a:xfrm>
            <a:off x="355600" y="3962400"/>
            <a:ext cx="82550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A2		Start of week 6		End of week 6</a:t>
            </a:r>
          </a:p>
        </p:txBody>
      </p:sp>
      <p:sp>
        <p:nvSpPr>
          <p:cNvPr id="512028" name="Rectangle 28"/>
          <p:cNvSpPr>
            <a:spLocks noChangeArrowheads="1"/>
          </p:cNvSpPr>
          <p:nvPr/>
        </p:nvSpPr>
        <p:spPr bwMode="auto">
          <a:xfrm>
            <a:off x="368300" y="4343400"/>
            <a:ext cx="82550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A3		Start of week 1		End of week 1</a:t>
            </a:r>
          </a:p>
          <a:p>
            <a:r>
              <a:rPr lang="en-US" altLang="en-US" sz="2400">
                <a:latin typeface="Times" panose="02020603050405020304" pitchFamily="18" charset="0"/>
              </a:rPr>
              <a:t>	</a:t>
            </a:r>
          </a:p>
        </p:txBody>
      </p:sp>
      <p:sp>
        <p:nvSpPr>
          <p:cNvPr id="512030" name="Rectangle 30"/>
          <p:cNvSpPr>
            <a:spLocks noChangeArrowheads="1"/>
          </p:cNvSpPr>
          <p:nvPr/>
        </p:nvSpPr>
        <p:spPr bwMode="auto">
          <a:xfrm>
            <a:off x="368300" y="5105400"/>
            <a:ext cx="82550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A5		Start of week 6		End of week 7</a:t>
            </a:r>
          </a:p>
          <a:p>
            <a:r>
              <a:rPr lang="en-US" altLang="en-US" sz="2400">
                <a:latin typeface="Times" panose="02020603050405020304" pitchFamily="18" charset="0"/>
              </a:rPr>
              <a:t>	</a:t>
            </a:r>
          </a:p>
        </p:txBody>
      </p:sp>
      <p:sp>
        <p:nvSpPr>
          <p:cNvPr id="512027" name="Rectangle 27"/>
          <p:cNvSpPr>
            <a:spLocks noChangeArrowheads="1"/>
          </p:cNvSpPr>
          <p:nvPr/>
        </p:nvSpPr>
        <p:spPr bwMode="auto">
          <a:xfrm>
            <a:off x="368300" y="4724400"/>
            <a:ext cx="82550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A4		Start of week 2		End of week 4</a:t>
            </a:r>
          </a:p>
          <a:p>
            <a:r>
              <a:rPr lang="en-US" altLang="en-US" sz="2400">
                <a:latin typeface="Times" panose="02020603050405020304" pitchFamily="18" charset="0"/>
              </a:rPr>
              <a:t>	</a:t>
            </a:r>
          </a:p>
        </p:txBody>
      </p:sp>
      <p:sp>
        <p:nvSpPr>
          <p:cNvPr id="512032" name="Rectangle 32"/>
          <p:cNvSpPr>
            <a:spLocks noChangeArrowheads="1"/>
          </p:cNvSpPr>
          <p:nvPr/>
        </p:nvSpPr>
        <p:spPr bwMode="auto">
          <a:xfrm>
            <a:off x="4675188" y="2209800"/>
            <a:ext cx="1012825" cy="7048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3</a:t>
            </a:r>
          </a:p>
          <a:p>
            <a:pPr algn="ctr"/>
            <a:r>
              <a:rPr lang="en-US" altLang="en-US"/>
              <a:t>t</a:t>
            </a:r>
            <a:r>
              <a:rPr lang="en-US" altLang="en-US" baseline="-25000"/>
              <a:t>3 </a:t>
            </a:r>
            <a:r>
              <a:rPr lang="en-US" altLang="en-US"/>
              <a:t>= 1</a:t>
            </a:r>
            <a:endParaRPr lang="en-US" altLang="en-US" sz="1400"/>
          </a:p>
        </p:txBody>
      </p:sp>
      <p:sp>
        <p:nvSpPr>
          <p:cNvPr id="512033" name="Rectangle 33"/>
          <p:cNvSpPr>
            <a:spLocks noChangeArrowheads="1"/>
          </p:cNvSpPr>
          <p:nvPr/>
        </p:nvSpPr>
        <p:spPr bwMode="auto">
          <a:xfrm>
            <a:off x="5995988" y="2209800"/>
            <a:ext cx="1014412" cy="7048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4</a:t>
            </a:r>
          </a:p>
          <a:p>
            <a:pPr algn="ctr"/>
            <a:r>
              <a:rPr lang="en-US" altLang="en-US"/>
              <a:t>t</a:t>
            </a:r>
            <a:r>
              <a:rPr lang="en-US" altLang="en-US" baseline="-25000"/>
              <a:t>4 </a:t>
            </a:r>
            <a:r>
              <a:rPr lang="en-US" altLang="en-US"/>
              <a:t>= 3</a:t>
            </a:r>
          </a:p>
          <a:p>
            <a:pPr algn="ctr"/>
            <a:endParaRPr lang="en-US" altLang="en-US" sz="1400"/>
          </a:p>
        </p:txBody>
      </p:sp>
      <p:sp>
        <p:nvSpPr>
          <p:cNvPr id="512034" name="Rectangle 34"/>
          <p:cNvSpPr>
            <a:spLocks noChangeArrowheads="1"/>
          </p:cNvSpPr>
          <p:nvPr/>
        </p:nvSpPr>
        <p:spPr bwMode="auto">
          <a:xfrm>
            <a:off x="6657975" y="228600"/>
            <a:ext cx="1012825" cy="7048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2</a:t>
            </a:r>
          </a:p>
          <a:p>
            <a:pPr algn="ctr"/>
            <a:r>
              <a:rPr lang="en-US" altLang="en-US"/>
              <a:t>t</a:t>
            </a:r>
            <a:r>
              <a:rPr lang="en-US" altLang="en-US" baseline="-25000"/>
              <a:t>2 </a:t>
            </a:r>
            <a:r>
              <a:rPr lang="en-US" altLang="en-US"/>
              <a:t>= 1</a:t>
            </a:r>
          </a:p>
        </p:txBody>
      </p:sp>
      <p:cxnSp>
        <p:nvCxnSpPr>
          <p:cNvPr id="512035" name="AutoShape 35"/>
          <p:cNvCxnSpPr>
            <a:cxnSpLocks noChangeShapeType="1"/>
            <a:endCxn id="512034" idx="1"/>
          </p:cNvCxnSpPr>
          <p:nvPr/>
        </p:nvCxnSpPr>
        <p:spPr bwMode="auto">
          <a:xfrm flipV="1">
            <a:off x="6450013" y="581025"/>
            <a:ext cx="207962" cy="381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36" name="AutoShape 36"/>
          <p:cNvCxnSpPr>
            <a:cxnSpLocks noChangeShapeType="1"/>
            <a:stCxn id="512034" idx="3"/>
          </p:cNvCxnSpPr>
          <p:nvPr/>
        </p:nvCxnSpPr>
        <p:spPr bwMode="auto">
          <a:xfrm>
            <a:off x="7670800" y="581025"/>
            <a:ext cx="858838" cy="5857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45" name="AutoShape 45"/>
          <p:cNvCxnSpPr>
            <a:cxnSpLocks noChangeShapeType="1"/>
            <a:endCxn id="512032" idx="0"/>
          </p:cNvCxnSpPr>
          <p:nvPr/>
        </p:nvCxnSpPr>
        <p:spPr bwMode="auto">
          <a:xfrm>
            <a:off x="4654550" y="1689100"/>
            <a:ext cx="527050" cy="5207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46" name="AutoShape 46"/>
          <p:cNvCxnSpPr>
            <a:cxnSpLocks noChangeShapeType="1"/>
            <a:stCxn id="512032" idx="3"/>
            <a:endCxn id="512033" idx="1"/>
          </p:cNvCxnSpPr>
          <p:nvPr/>
        </p:nvCxnSpPr>
        <p:spPr bwMode="auto">
          <a:xfrm>
            <a:off x="5688013" y="2562225"/>
            <a:ext cx="307975"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47" name="AutoShape 47"/>
          <p:cNvCxnSpPr>
            <a:cxnSpLocks noChangeShapeType="1"/>
            <a:stCxn id="512033" idx="3"/>
          </p:cNvCxnSpPr>
          <p:nvPr/>
        </p:nvCxnSpPr>
        <p:spPr bwMode="auto">
          <a:xfrm>
            <a:off x="7010400" y="2562225"/>
            <a:ext cx="307975" cy="317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049" name="AutoShape 49"/>
          <p:cNvSpPr>
            <a:spLocks noChangeArrowheads="1"/>
          </p:cNvSpPr>
          <p:nvPr/>
        </p:nvSpPr>
        <p:spPr bwMode="auto">
          <a:xfrm>
            <a:off x="4572000" y="381000"/>
            <a:ext cx="8382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6A3"/>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de-DE" altLang="en-US">
              <a:solidFill>
                <a:srgbClr val="FC0128"/>
              </a:solidFill>
            </a:endParaRPr>
          </a:p>
        </p:txBody>
      </p:sp>
      <p:sp>
        <p:nvSpPr>
          <p:cNvPr id="512050" name="AutoShape 50"/>
          <p:cNvSpPr>
            <a:spLocks noChangeArrowheads="1"/>
          </p:cNvSpPr>
          <p:nvPr/>
        </p:nvSpPr>
        <p:spPr bwMode="auto">
          <a:xfrm flipH="1">
            <a:off x="7696200" y="381000"/>
            <a:ext cx="8382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6A3"/>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de-DE" altLang="en-US">
              <a:solidFill>
                <a:srgbClr val="FC0128"/>
              </a:solidFill>
            </a:endParaRPr>
          </a:p>
        </p:txBody>
      </p:sp>
      <p:sp>
        <p:nvSpPr>
          <p:cNvPr id="512051" name="AutoShape 51"/>
          <p:cNvSpPr>
            <a:spLocks noChangeArrowheads="1"/>
          </p:cNvSpPr>
          <p:nvPr/>
        </p:nvSpPr>
        <p:spPr bwMode="auto">
          <a:xfrm>
            <a:off x="3810000" y="2514600"/>
            <a:ext cx="8382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6A3"/>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de-DE" altLang="en-US">
              <a:solidFill>
                <a:srgbClr val="FC0128"/>
              </a:solidFill>
            </a:endParaRPr>
          </a:p>
        </p:txBody>
      </p:sp>
      <p:sp>
        <p:nvSpPr>
          <p:cNvPr id="512052" name="Text Box 52"/>
          <p:cNvSpPr txBox="1">
            <a:spLocks noChangeArrowheads="1"/>
          </p:cNvSpPr>
          <p:nvPr/>
        </p:nvSpPr>
        <p:spPr bwMode="auto">
          <a:xfrm>
            <a:off x="685800" y="1752600"/>
            <a:ext cx="2220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Project Duration =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2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2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25">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5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28">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028">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027">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2027">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12030">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12030">
                                            <p:txEl>
                                              <p:pRg st="1" end="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20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4" grpId="0" build="p" autoUpdateAnimBg="0"/>
      <p:bldP spid="512025" grpId="0" build="p" autoUpdateAnimBg="0"/>
      <p:bldP spid="512028" grpId="0" build="p" autoUpdateAnimBg="0"/>
      <p:bldP spid="512030" grpId="0" build="p" autoUpdateAnimBg="0"/>
      <p:bldP spid="512027" grpId="0" build="p" autoUpdateAnimBg="0"/>
      <p:bldP spid="512049" grpId="0" animBg="1" autoUpdateAnimBg="0"/>
      <p:bldP spid="512050" grpId="0" animBg="1" autoUpdateAnimBg="0"/>
      <p:bldP spid="512051" grpId="0" animBg="1" autoUpdateAnimBg="0"/>
      <p:bldP spid="51205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228600" y="222250"/>
            <a:ext cx="8153400" cy="863600"/>
          </a:xfrm>
        </p:spPr>
        <p:txBody>
          <a:bodyPr/>
          <a:lstStyle/>
          <a:p>
            <a:r>
              <a:rPr lang="en-US" altLang="en-US"/>
              <a:t>Backward Path Example</a:t>
            </a:r>
          </a:p>
        </p:txBody>
      </p:sp>
      <p:sp>
        <p:nvSpPr>
          <p:cNvPr id="513027" name="Rectangle 3"/>
          <p:cNvSpPr>
            <a:spLocks noGrp="1" noChangeArrowheads="1"/>
          </p:cNvSpPr>
          <p:nvPr>
            <p:ph type="body" idx="1"/>
          </p:nvPr>
        </p:nvSpPr>
        <p:spPr>
          <a:xfrm>
            <a:off x="355600" y="3200400"/>
            <a:ext cx="8255000" cy="3276600"/>
          </a:xfrm>
          <a:ln w="12700">
            <a:solidFill>
              <a:schemeClr val="bg2"/>
            </a:solidFill>
            <a:miter lim="800000"/>
            <a:headEnd/>
            <a:tailEnd/>
          </a:ln>
        </p:spPr>
        <p:txBody>
          <a:bodyPr/>
          <a:lstStyle/>
          <a:p>
            <a:pPr>
              <a:buFont typeface="Symbol" panose="05050102010706020507" pitchFamily="18" charset="2"/>
              <a:buNone/>
            </a:pPr>
            <a:r>
              <a:rPr lang="en-US" altLang="en-US" b="1"/>
              <a:t>Activity 	Latest Start(LS) 		Latest Finish(LF)</a:t>
            </a:r>
          </a:p>
          <a:p>
            <a:pPr>
              <a:buFont typeface="Symbol" panose="05050102010706020507" pitchFamily="18" charset="2"/>
              <a:buNone/>
            </a:pPr>
            <a:r>
              <a:rPr lang="en-US" altLang="en-US"/>
              <a:t>	</a:t>
            </a:r>
          </a:p>
          <a:p>
            <a:pPr>
              <a:buFont typeface="Symbol" panose="05050102010706020507" pitchFamily="18" charset="2"/>
              <a:buNone/>
            </a:pPr>
            <a:endParaRPr lang="en-US" altLang="en-US"/>
          </a:p>
          <a:p>
            <a:pPr>
              <a:buFont typeface="Symbol" panose="05050102010706020507" pitchFamily="18" charset="2"/>
              <a:buNone/>
            </a:pPr>
            <a:r>
              <a:rPr lang="en-US" altLang="en-US"/>
              <a:t>	</a:t>
            </a:r>
          </a:p>
        </p:txBody>
      </p:sp>
      <p:grpSp>
        <p:nvGrpSpPr>
          <p:cNvPr id="513028" name="Group 4"/>
          <p:cNvGrpSpPr>
            <a:grpSpLocks/>
          </p:cNvGrpSpPr>
          <p:nvPr/>
        </p:nvGrpSpPr>
        <p:grpSpPr bwMode="auto">
          <a:xfrm>
            <a:off x="4191000" y="228600"/>
            <a:ext cx="4800600" cy="2686050"/>
            <a:chOff x="336" y="624"/>
            <a:chExt cx="5232" cy="2928"/>
          </a:xfrm>
        </p:grpSpPr>
        <p:sp>
          <p:nvSpPr>
            <p:cNvPr id="513029" name="Rectangle 5"/>
            <p:cNvSpPr>
              <a:spLocks noChangeArrowheads="1"/>
            </p:cNvSpPr>
            <p:nvPr/>
          </p:nvSpPr>
          <p:spPr bwMode="auto">
            <a:xfrm>
              <a:off x="86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3</a:t>
              </a:r>
            </a:p>
            <a:p>
              <a:pPr algn="ctr"/>
              <a:r>
                <a:rPr lang="en-US" altLang="en-US"/>
                <a:t>t</a:t>
              </a:r>
              <a:r>
                <a:rPr lang="en-US" altLang="en-US" baseline="-25000"/>
                <a:t>A </a:t>
              </a:r>
              <a:r>
                <a:rPr lang="en-US" altLang="en-US"/>
                <a:t>= 1</a:t>
              </a:r>
              <a:endParaRPr lang="en-US" altLang="en-US" sz="1400"/>
            </a:p>
          </p:txBody>
        </p:sp>
        <p:sp>
          <p:nvSpPr>
            <p:cNvPr id="513030" name="Rectangle 6"/>
            <p:cNvSpPr>
              <a:spLocks noChangeArrowheads="1"/>
            </p:cNvSpPr>
            <p:nvPr/>
          </p:nvSpPr>
          <p:spPr bwMode="auto">
            <a:xfrm>
              <a:off x="230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4</a:t>
              </a:r>
            </a:p>
            <a:p>
              <a:pPr algn="ctr"/>
              <a:r>
                <a:rPr lang="en-US" altLang="en-US"/>
                <a:t>t</a:t>
              </a:r>
              <a:r>
                <a:rPr lang="en-US" altLang="en-US" baseline="-25000"/>
                <a:t>A </a:t>
              </a:r>
              <a:r>
                <a:rPr lang="en-US" altLang="en-US"/>
                <a:t>= 3</a:t>
              </a:r>
            </a:p>
            <a:p>
              <a:pPr algn="ctr"/>
              <a:endParaRPr lang="en-US" altLang="en-US" sz="1400"/>
            </a:p>
          </p:txBody>
        </p:sp>
        <p:sp>
          <p:nvSpPr>
            <p:cNvPr id="513031" name="Rectangle 7"/>
            <p:cNvSpPr>
              <a:spLocks noChangeArrowheads="1"/>
            </p:cNvSpPr>
            <p:nvPr/>
          </p:nvSpPr>
          <p:spPr bwMode="auto">
            <a:xfrm>
              <a:off x="3024" y="62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2</a:t>
              </a:r>
            </a:p>
            <a:p>
              <a:pPr algn="ctr"/>
              <a:r>
                <a:rPr lang="en-US" altLang="en-US"/>
                <a:t>t</a:t>
              </a:r>
              <a:r>
                <a:rPr lang="en-US" altLang="en-US" baseline="-25000"/>
                <a:t>2 </a:t>
              </a:r>
              <a:r>
                <a:rPr lang="en-US" altLang="en-US"/>
                <a:t>= 1</a:t>
              </a:r>
            </a:p>
          </p:txBody>
        </p:sp>
        <p:cxnSp>
          <p:nvCxnSpPr>
            <p:cNvPr id="513032" name="AutoShape 8"/>
            <p:cNvCxnSpPr>
              <a:cxnSpLocks noChangeShapeType="1"/>
              <a:stCxn id="513036" idx="3"/>
              <a:endCxn id="513031" idx="1"/>
            </p:cNvCxnSpPr>
            <p:nvPr/>
          </p:nvCxnSpPr>
          <p:spPr bwMode="auto">
            <a:xfrm flipV="1">
              <a:off x="2784" y="1008"/>
              <a:ext cx="240" cy="4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33" name="AutoShape 9"/>
            <p:cNvCxnSpPr>
              <a:cxnSpLocks noChangeShapeType="1"/>
              <a:stCxn id="513031" idx="3"/>
              <a:endCxn id="513037" idx="0"/>
            </p:cNvCxnSpPr>
            <p:nvPr/>
          </p:nvCxnSpPr>
          <p:spPr bwMode="auto">
            <a:xfrm>
              <a:off x="4128" y="1008"/>
              <a:ext cx="936" cy="6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3034" name="Group 10"/>
            <p:cNvGrpSpPr>
              <a:grpSpLocks/>
            </p:cNvGrpSpPr>
            <p:nvPr/>
          </p:nvGrpSpPr>
          <p:grpSpPr bwMode="auto">
            <a:xfrm>
              <a:off x="336" y="672"/>
              <a:ext cx="5232" cy="2880"/>
              <a:chOff x="336" y="672"/>
              <a:chExt cx="5232" cy="2880"/>
            </a:xfrm>
          </p:grpSpPr>
          <p:sp>
            <p:nvSpPr>
              <p:cNvPr id="513035" name="Rectangle 11"/>
              <p:cNvSpPr>
                <a:spLocks noChangeArrowheads="1"/>
              </p:cNvSpPr>
              <p:nvPr/>
            </p:nvSpPr>
            <p:spPr bwMode="auto">
              <a:xfrm>
                <a:off x="336" y="1440"/>
                <a:ext cx="1008" cy="72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Start</a:t>
                </a:r>
              </a:p>
              <a:p>
                <a:pPr algn="ctr"/>
                <a:r>
                  <a:rPr lang="en-US" altLang="en-US" sz="1600"/>
                  <a:t>t = 0 </a:t>
                </a:r>
              </a:p>
            </p:txBody>
          </p:sp>
          <p:sp>
            <p:nvSpPr>
              <p:cNvPr id="513036" name="Rectangle 12"/>
              <p:cNvSpPr>
                <a:spLocks noChangeArrowheads="1"/>
              </p:cNvSpPr>
              <p:nvPr/>
            </p:nvSpPr>
            <p:spPr bwMode="auto">
              <a:xfrm>
                <a:off x="1680" y="672"/>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1</a:t>
                </a:r>
              </a:p>
              <a:p>
                <a:pPr algn="ctr"/>
                <a:r>
                  <a:rPr lang="en-US" altLang="en-US"/>
                  <a:t>t</a:t>
                </a:r>
                <a:r>
                  <a:rPr lang="en-US" altLang="en-US" baseline="-25000"/>
                  <a:t>1 </a:t>
                </a:r>
                <a:r>
                  <a:rPr lang="en-US" altLang="en-US"/>
                  <a:t>= 5</a:t>
                </a:r>
              </a:p>
              <a:p>
                <a:pPr algn="ctr"/>
                <a:endParaRPr lang="en-US" altLang="en-US" sz="1400"/>
              </a:p>
            </p:txBody>
          </p:sp>
          <p:sp>
            <p:nvSpPr>
              <p:cNvPr id="513037" name="Rectangle 13"/>
              <p:cNvSpPr>
                <a:spLocks noChangeArrowheads="1"/>
              </p:cNvSpPr>
              <p:nvPr/>
            </p:nvSpPr>
            <p:spPr bwMode="auto">
              <a:xfrm>
                <a:off x="4560" y="1632"/>
                <a:ext cx="1008" cy="67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End</a:t>
                </a:r>
              </a:p>
              <a:p>
                <a:pPr algn="ctr"/>
                <a:r>
                  <a:rPr lang="en-US" altLang="en-US" sz="1600"/>
                  <a:t>t = 0</a:t>
                </a:r>
                <a:r>
                  <a:rPr lang="en-US" altLang="en-US"/>
                  <a:t> </a:t>
                </a:r>
              </a:p>
            </p:txBody>
          </p:sp>
          <p:sp>
            <p:nvSpPr>
              <p:cNvPr id="513038" name="Rectangle 14"/>
              <p:cNvSpPr>
                <a:spLocks noChangeArrowheads="1"/>
              </p:cNvSpPr>
              <p:nvPr/>
            </p:nvSpPr>
            <p:spPr bwMode="auto">
              <a:xfrm>
                <a:off x="374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Activity5</a:t>
                </a:r>
              </a:p>
              <a:p>
                <a:pPr algn="ctr"/>
                <a:r>
                  <a:rPr lang="en-US" altLang="en-US"/>
                  <a:t>t</a:t>
                </a:r>
                <a:r>
                  <a:rPr lang="en-US" altLang="en-US" baseline="-25000"/>
                  <a:t>5 </a:t>
                </a:r>
                <a:r>
                  <a:rPr lang="en-US" altLang="en-US"/>
                  <a:t>= 2</a:t>
                </a:r>
              </a:p>
              <a:p>
                <a:pPr algn="ctr"/>
                <a:endParaRPr lang="en-US" altLang="en-US" sz="1400"/>
              </a:p>
            </p:txBody>
          </p:sp>
          <p:cxnSp>
            <p:nvCxnSpPr>
              <p:cNvPr id="513039" name="AutoShape 15"/>
              <p:cNvCxnSpPr>
                <a:cxnSpLocks noChangeShapeType="1"/>
                <a:stCxn id="513035" idx="0"/>
                <a:endCxn id="513036" idx="1"/>
              </p:cNvCxnSpPr>
              <p:nvPr/>
            </p:nvCxnSpPr>
            <p:spPr bwMode="auto">
              <a:xfrm flipV="1">
                <a:off x="840" y="1056"/>
                <a:ext cx="840" cy="37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40" name="AutoShape 16"/>
              <p:cNvCxnSpPr>
                <a:cxnSpLocks noChangeShapeType="1"/>
                <a:stCxn id="513036" idx="2"/>
                <a:endCxn id="513038" idx="0"/>
              </p:cNvCxnSpPr>
              <p:nvPr/>
            </p:nvCxnSpPr>
            <p:spPr bwMode="auto">
              <a:xfrm>
                <a:off x="2232" y="1440"/>
                <a:ext cx="2064" cy="134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41" name="AutoShape 17"/>
              <p:cNvCxnSpPr>
                <a:cxnSpLocks noChangeShapeType="1"/>
                <a:stCxn id="513038" idx="3"/>
                <a:endCxn id="513037" idx="2"/>
              </p:cNvCxnSpPr>
              <p:nvPr/>
            </p:nvCxnSpPr>
            <p:spPr bwMode="auto">
              <a:xfrm flipV="1">
                <a:off x="4848" y="2316"/>
                <a:ext cx="216" cy="85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13042" name="AutoShape 18"/>
            <p:cNvCxnSpPr>
              <a:cxnSpLocks noChangeShapeType="1"/>
              <a:stCxn id="513035" idx="2"/>
              <a:endCxn id="513029" idx="0"/>
            </p:cNvCxnSpPr>
            <p:nvPr/>
          </p:nvCxnSpPr>
          <p:spPr bwMode="auto">
            <a:xfrm>
              <a:off x="840" y="2172"/>
              <a:ext cx="576" cy="6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43" name="AutoShape 19"/>
            <p:cNvCxnSpPr>
              <a:cxnSpLocks noChangeShapeType="1"/>
              <a:stCxn id="513029" idx="3"/>
              <a:endCxn id="513030" idx="1"/>
            </p:cNvCxnSpPr>
            <p:nvPr/>
          </p:nvCxnSpPr>
          <p:spPr bwMode="auto">
            <a:xfrm>
              <a:off x="1968" y="3168"/>
              <a:ext cx="336"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44" name="AutoShape 20"/>
            <p:cNvCxnSpPr>
              <a:cxnSpLocks noChangeShapeType="1"/>
              <a:stCxn id="513030" idx="3"/>
              <a:endCxn id="513038" idx="1"/>
            </p:cNvCxnSpPr>
            <p:nvPr/>
          </p:nvCxnSpPr>
          <p:spPr bwMode="auto">
            <a:xfrm>
              <a:off x="3408" y="3168"/>
              <a:ext cx="336"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3045" name="Line 21"/>
          <p:cNvSpPr>
            <a:spLocks noChangeShapeType="1"/>
          </p:cNvSpPr>
          <p:nvPr/>
        </p:nvSpPr>
        <p:spPr bwMode="auto">
          <a:xfrm>
            <a:off x="1981200" y="3200400"/>
            <a:ext cx="0" cy="3276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046" name="Line 22"/>
          <p:cNvSpPr>
            <a:spLocks noChangeShapeType="1"/>
          </p:cNvSpPr>
          <p:nvPr/>
        </p:nvSpPr>
        <p:spPr bwMode="auto">
          <a:xfrm>
            <a:off x="5334000" y="3200400"/>
            <a:ext cx="0" cy="3276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047" name="Line 23"/>
          <p:cNvSpPr>
            <a:spLocks noChangeShapeType="1"/>
          </p:cNvSpPr>
          <p:nvPr/>
        </p:nvSpPr>
        <p:spPr bwMode="auto">
          <a:xfrm>
            <a:off x="381000" y="3581400"/>
            <a:ext cx="822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049" name="Rectangle 25"/>
          <p:cNvSpPr>
            <a:spLocks noChangeArrowheads="1"/>
          </p:cNvSpPr>
          <p:nvPr/>
        </p:nvSpPr>
        <p:spPr bwMode="auto">
          <a:xfrm>
            <a:off x="355600" y="3962400"/>
            <a:ext cx="82550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A2		 				End of week 7</a:t>
            </a:r>
          </a:p>
        </p:txBody>
      </p:sp>
      <p:sp>
        <p:nvSpPr>
          <p:cNvPr id="513050" name="Rectangle 26"/>
          <p:cNvSpPr>
            <a:spLocks noChangeArrowheads="1"/>
          </p:cNvSpPr>
          <p:nvPr/>
        </p:nvSpPr>
        <p:spPr bwMode="auto">
          <a:xfrm>
            <a:off x="368300" y="4343400"/>
            <a:ext cx="82550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A3						End of week 2</a:t>
            </a:r>
          </a:p>
          <a:p>
            <a:r>
              <a:rPr lang="en-US" altLang="en-US" sz="2400">
                <a:latin typeface="Times" panose="02020603050405020304" pitchFamily="18" charset="0"/>
              </a:rPr>
              <a:t>	</a:t>
            </a:r>
          </a:p>
        </p:txBody>
      </p:sp>
      <p:sp>
        <p:nvSpPr>
          <p:cNvPr id="513051" name="Rectangle 27"/>
          <p:cNvSpPr>
            <a:spLocks noChangeArrowheads="1"/>
          </p:cNvSpPr>
          <p:nvPr/>
        </p:nvSpPr>
        <p:spPr bwMode="auto">
          <a:xfrm>
            <a:off x="368300" y="5105400"/>
            <a:ext cx="82550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A5		    				End of week 7</a:t>
            </a:r>
          </a:p>
          <a:p>
            <a:r>
              <a:rPr lang="en-US" altLang="en-US" sz="2400">
                <a:latin typeface="Times" panose="02020603050405020304" pitchFamily="18" charset="0"/>
              </a:rPr>
              <a:t>	</a:t>
            </a:r>
          </a:p>
        </p:txBody>
      </p:sp>
      <p:grpSp>
        <p:nvGrpSpPr>
          <p:cNvPr id="513065" name="Group 41"/>
          <p:cNvGrpSpPr>
            <a:grpSpLocks/>
          </p:cNvGrpSpPr>
          <p:nvPr/>
        </p:nvGrpSpPr>
        <p:grpSpPr bwMode="auto">
          <a:xfrm>
            <a:off x="355600" y="3581400"/>
            <a:ext cx="8267700" cy="1524000"/>
            <a:chOff x="224" y="2256"/>
            <a:chExt cx="5208" cy="960"/>
          </a:xfrm>
        </p:grpSpPr>
        <p:sp>
          <p:nvSpPr>
            <p:cNvPr id="513048" name="Rectangle 24"/>
            <p:cNvSpPr>
              <a:spLocks noChangeArrowheads="1"/>
            </p:cNvSpPr>
            <p:nvPr/>
          </p:nvSpPr>
          <p:spPr bwMode="auto">
            <a:xfrm>
              <a:off x="224" y="2256"/>
              <a:ext cx="5200" cy="24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A1		 				End of week 5</a:t>
              </a:r>
            </a:p>
          </p:txBody>
        </p:sp>
        <p:sp>
          <p:nvSpPr>
            <p:cNvPr id="513052" name="Rectangle 28"/>
            <p:cNvSpPr>
              <a:spLocks noChangeArrowheads="1"/>
            </p:cNvSpPr>
            <p:nvPr/>
          </p:nvSpPr>
          <p:spPr bwMode="auto">
            <a:xfrm>
              <a:off x="232" y="2976"/>
              <a:ext cx="5200" cy="24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A4						End of week 5</a:t>
              </a:r>
            </a:p>
            <a:p>
              <a:r>
                <a:rPr lang="en-US" altLang="en-US" sz="2400">
                  <a:latin typeface="Times" panose="02020603050405020304" pitchFamily="18" charset="0"/>
                </a:rPr>
                <a:t>	</a:t>
              </a:r>
            </a:p>
          </p:txBody>
        </p:sp>
      </p:grpSp>
      <p:sp>
        <p:nvSpPr>
          <p:cNvPr id="513053" name="Rectangle 29"/>
          <p:cNvSpPr>
            <a:spLocks noChangeArrowheads="1"/>
          </p:cNvSpPr>
          <p:nvPr/>
        </p:nvSpPr>
        <p:spPr bwMode="auto">
          <a:xfrm>
            <a:off x="4675188" y="2209800"/>
            <a:ext cx="1012825" cy="7048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3</a:t>
            </a:r>
          </a:p>
          <a:p>
            <a:pPr algn="ctr"/>
            <a:r>
              <a:rPr lang="en-US" altLang="en-US"/>
              <a:t>t</a:t>
            </a:r>
            <a:r>
              <a:rPr lang="en-US" altLang="en-US" baseline="-25000"/>
              <a:t>3 </a:t>
            </a:r>
            <a:r>
              <a:rPr lang="en-US" altLang="en-US"/>
              <a:t>= 1</a:t>
            </a:r>
            <a:endParaRPr lang="en-US" altLang="en-US" sz="1400"/>
          </a:p>
        </p:txBody>
      </p:sp>
      <p:sp>
        <p:nvSpPr>
          <p:cNvPr id="513054" name="Rectangle 30"/>
          <p:cNvSpPr>
            <a:spLocks noChangeArrowheads="1"/>
          </p:cNvSpPr>
          <p:nvPr/>
        </p:nvSpPr>
        <p:spPr bwMode="auto">
          <a:xfrm>
            <a:off x="5995988" y="2209800"/>
            <a:ext cx="1014412" cy="7048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4</a:t>
            </a:r>
          </a:p>
          <a:p>
            <a:pPr algn="ctr"/>
            <a:r>
              <a:rPr lang="en-US" altLang="en-US"/>
              <a:t>t</a:t>
            </a:r>
            <a:r>
              <a:rPr lang="en-US" altLang="en-US" baseline="-25000"/>
              <a:t>4 </a:t>
            </a:r>
            <a:r>
              <a:rPr lang="en-US" altLang="en-US"/>
              <a:t>= 3</a:t>
            </a:r>
          </a:p>
          <a:p>
            <a:pPr algn="ctr"/>
            <a:endParaRPr lang="en-US" altLang="en-US" sz="1400"/>
          </a:p>
        </p:txBody>
      </p:sp>
      <p:sp>
        <p:nvSpPr>
          <p:cNvPr id="513055" name="Rectangle 31"/>
          <p:cNvSpPr>
            <a:spLocks noChangeArrowheads="1"/>
          </p:cNvSpPr>
          <p:nvPr/>
        </p:nvSpPr>
        <p:spPr bwMode="auto">
          <a:xfrm>
            <a:off x="6657975" y="228600"/>
            <a:ext cx="1012825" cy="7048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a:p>
          <a:p>
            <a:pPr algn="ctr"/>
            <a:r>
              <a:rPr lang="en-US" altLang="en-US" sz="1400"/>
              <a:t>Activity 2</a:t>
            </a:r>
          </a:p>
          <a:p>
            <a:pPr algn="ctr"/>
            <a:r>
              <a:rPr lang="en-US" altLang="en-US"/>
              <a:t>t</a:t>
            </a:r>
            <a:r>
              <a:rPr lang="en-US" altLang="en-US" baseline="-25000"/>
              <a:t>2 </a:t>
            </a:r>
            <a:r>
              <a:rPr lang="en-US" altLang="en-US"/>
              <a:t>= 1</a:t>
            </a:r>
          </a:p>
        </p:txBody>
      </p:sp>
      <p:cxnSp>
        <p:nvCxnSpPr>
          <p:cNvPr id="513056" name="AutoShape 32"/>
          <p:cNvCxnSpPr>
            <a:cxnSpLocks noChangeShapeType="1"/>
            <a:endCxn id="513055" idx="1"/>
          </p:cNvCxnSpPr>
          <p:nvPr/>
        </p:nvCxnSpPr>
        <p:spPr bwMode="auto">
          <a:xfrm flipV="1">
            <a:off x="6450013" y="581025"/>
            <a:ext cx="207962" cy="381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57" name="AutoShape 33"/>
          <p:cNvCxnSpPr>
            <a:cxnSpLocks noChangeShapeType="1"/>
            <a:stCxn id="513055" idx="3"/>
          </p:cNvCxnSpPr>
          <p:nvPr/>
        </p:nvCxnSpPr>
        <p:spPr bwMode="auto">
          <a:xfrm>
            <a:off x="7670800" y="581025"/>
            <a:ext cx="858838" cy="5857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58" name="AutoShape 34"/>
          <p:cNvCxnSpPr>
            <a:cxnSpLocks noChangeShapeType="1"/>
            <a:endCxn id="513053" idx="0"/>
          </p:cNvCxnSpPr>
          <p:nvPr/>
        </p:nvCxnSpPr>
        <p:spPr bwMode="auto">
          <a:xfrm>
            <a:off x="4654550" y="1689100"/>
            <a:ext cx="527050" cy="5207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59" name="AutoShape 35"/>
          <p:cNvCxnSpPr>
            <a:cxnSpLocks noChangeShapeType="1"/>
            <a:stCxn id="513053" idx="3"/>
            <a:endCxn id="513054" idx="1"/>
          </p:cNvCxnSpPr>
          <p:nvPr/>
        </p:nvCxnSpPr>
        <p:spPr bwMode="auto">
          <a:xfrm>
            <a:off x="5688013" y="2562225"/>
            <a:ext cx="307975"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60" name="AutoShape 36"/>
          <p:cNvCxnSpPr>
            <a:cxnSpLocks noChangeShapeType="1"/>
            <a:stCxn id="513054" idx="3"/>
          </p:cNvCxnSpPr>
          <p:nvPr/>
        </p:nvCxnSpPr>
        <p:spPr bwMode="auto">
          <a:xfrm>
            <a:off x="7010400" y="2562225"/>
            <a:ext cx="307975" cy="317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062" name="AutoShape 38"/>
          <p:cNvSpPr>
            <a:spLocks noChangeArrowheads="1"/>
          </p:cNvSpPr>
          <p:nvPr/>
        </p:nvSpPr>
        <p:spPr bwMode="auto">
          <a:xfrm flipH="1">
            <a:off x="8305800" y="2514600"/>
            <a:ext cx="8382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6A3"/>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de-DE" altLang="en-US">
              <a:solidFill>
                <a:srgbClr val="FC0128"/>
              </a:solidFill>
            </a:endParaRPr>
          </a:p>
        </p:txBody>
      </p:sp>
      <p:grpSp>
        <p:nvGrpSpPr>
          <p:cNvPr id="513064" name="Group 40"/>
          <p:cNvGrpSpPr>
            <a:grpSpLocks/>
          </p:cNvGrpSpPr>
          <p:nvPr/>
        </p:nvGrpSpPr>
        <p:grpSpPr bwMode="auto">
          <a:xfrm>
            <a:off x="4572000" y="381000"/>
            <a:ext cx="1905000" cy="1828800"/>
            <a:chOff x="2880" y="240"/>
            <a:chExt cx="1200" cy="1152"/>
          </a:xfrm>
        </p:grpSpPr>
        <p:sp>
          <p:nvSpPr>
            <p:cNvPr id="513061" name="AutoShape 37"/>
            <p:cNvSpPr>
              <a:spLocks noChangeArrowheads="1"/>
            </p:cNvSpPr>
            <p:nvPr/>
          </p:nvSpPr>
          <p:spPr bwMode="auto">
            <a:xfrm>
              <a:off x="2880" y="240"/>
              <a:ext cx="528"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6A3"/>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de-DE" altLang="en-US">
                <a:solidFill>
                  <a:srgbClr val="FC0128"/>
                </a:solidFill>
              </a:endParaRPr>
            </a:p>
          </p:txBody>
        </p:sp>
        <p:sp>
          <p:nvSpPr>
            <p:cNvPr id="513063" name="AutoShape 39"/>
            <p:cNvSpPr>
              <a:spLocks noChangeArrowheads="1"/>
            </p:cNvSpPr>
            <p:nvPr/>
          </p:nvSpPr>
          <p:spPr bwMode="auto">
            <a:xfrm rot="4245821">
              <a:off x="3744" y="1056"/>
              <a:ext cx="528"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6A3"/>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de-DE" altLang="en-US">
                <a:solidFill>
                  <a:srgbClr val="FC0128"/>
                </a:solidFill>
              </a:endParaRPr>
            </a:p>
          </p:txBody>
        </p:sp>
      </p:grpSp>
      <p:sp>
        <p:nvSpPr>
          <p:cNvPr id="513066" name="Rectangle 42"/>
          <p:cNvSpPr>
            <a:spLocks noChangeArrowheads="1"/>
          </p:cNvSpPr>
          <p:nvPr/>
        </p:nvSpPr>
        <p:spPr bwMode="auto">
          <a:xfrm>
            <a:off x="1981200" y="5105400"/>
            <a:ext cx="33528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Start of week 6	</a:t>
            </a:r>
          </a:p>
        </p:txBody>
      </p:sp>
      <p:sp>
        <p:nvSpPr>
          <p:cNvPr id="513067" name="Text Box 43"/>
          <p:cNvSpPr txBox="1">
            <a:spLocks noChangeArrowheads="1"/>
          </p:cNvSpPr>
          <p:nvPr/>
        </p:nvSpPr>
        <p:spPr bwMode="auto">
          <a:xfrm>
            <a:off x="685800" y="1752600"/>
            <a:ext cx="2220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Project Duration = 7</a:t>
            </a:r>
          </a:p>
        </p:txBody>
      </p:sp>
      <p:sp>
        <p:nvSpPr>
          <p:cNvPr id="513068" name="Rectangle 44"/>
          <p:cNvSpPr>
            <a:spLocks noChangeArrowheads="1"/>
          </p:cNvSpPr>
          <p:nvPr/>
        </p:nvSpPr>
        <p:spPr bwMode="auto">
          <a:xfrm>
            <a:off x="1981200" y="4724400"/>
            <a:ext cx="33528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Start of week 3	</a:t>
            </a:r>
          </a:p>
        </p:txBody>
      </p:sp>
      <p:sp>
        <p:nvSpPr>
          <p:cNvPr id="513069" name="Rectangle 45"/>
          <p:cNvSpPr>
            <a:spLocks noChangeArrowheads="1"/>
          </p:cNvSpPr>
          <p:nvPr/>
        </p:nvSpPr>
        <p:spPr bwMode="auto">
          <a:xfrm>
            <a:off x="1981200" y="3581400"/>
            <a:ext cx="33528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Start of week 1	</a:t>
            </a:r>
          </a:p>
        </p:txBody>
      </p:sp>
      <p:sp>
        <p:nvSpPr>
          <p:cNvPr id="513070" name="Rectangle 46"/>
          <p:cNvSpPr>
            <a:spLocks noChangeArrowheads="1"/>
          </p:cNvSpPr>
          <p:nvPr/>
        </p:nvSpPr>
        <p:spPr bwMode="auto">
          <a:xfrm>
            <a:off x="1981200" y="3962400"/>
            <a:ext cx="33528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Start of week 7	</a:t>
            </a:r>
          </a:p>
        </p:txBody>
      </p:sp>
      <p:sp>
        <p:nvSpPr>
          <p:cNvPr id="513071" name="Rectangle 47"/>
          <p:cNvSpPr>
            <a:spLocks noChangeArrowheads="1"/>
          </p:cNvSpPr>
          <p:nvPr/>
        </p:nvSpPr>
        <p:spPr bwMode="auto">
          <a:xfrm>
            <a:off x="1981200" y="4343400"/>
            <a:ext cx="3352800" cy="38100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Start of week 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0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306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305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3051">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306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130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130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306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3069">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3050">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13050">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13071">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3049">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130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49" grpId="0" build="p" autoUpdateAnimBg="0"/>
      <p:bldP spid="513050" grpId="0" build="p" autoUpdateAnimBg="0"/>
      <p:bldP spid="513051" grpId="0" build="p" autoUpdateAnimBg="0"/>
      <p:bldP spid="513062" grpId="0" animBg="1" autoUpdateAnimBg="0"/>
      <p:bldP spid="513066" grpId="0" build="p" autoUpdateAnimBg="0"/>
      <p:bldP spid="513067" grpId="0" build="p" autoUpdateAnimBg="0"/>
      <p:bldP spid="513068" grpId="0" build="p" autoUpdateAnimBg="0"/>
      <p:bldP spid="513069" grpId="0" build="p" autoUpdateAnimBg="0"/>
      <p:bldP spid="513070" grpId="0" build="p" autoUpdateAnimBg="0"/>
      <p:bldP spid="51307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en-US"/>
              <a:t>Computation of slack times</a:t>
            </a:r>
          </a:p>
        </p:txBody>
      </p:sp>
      <p:sp>
        <p:nvSpPr>
          <p:cNvPr id="514051" name="Rectangle 3"/>
          <p:cNvSpPr>
            <a:spLocks noGrp="1" noChangeArrowheads="1"/>
          </p:cNvSpPr>
          <p:nvPr>
            <p:ph type="body" idx="1"/>
          </p:nvPr>
        </p:nvSpPr>
        <p:spPr>
          <a:xfrm>
            <a:off x="355600" y="914400"/>
            <a:ext cx="8255000" cy="1143000"/>
          </a:xfrm>
        </p:spPr>
        <p:txBody>
          <a:bodyPr/>
          <a:lstStyle/>
          <a:p>
            <a:r>
              <a:rPr lang="en-US" altLang="en-US" sz="2000"/>
              <a:t>Slack time ST of an activity A: </a:t>
            </a:r>
          </a:p>
          <a:p>
            <a:pPr lvl="1"/>
            <a:r>
              <a:rPr lang="en-US" altLang="en-US" sz="1800"/>
              <a:t>ST</a:t>
            </a:r>
            <a:r>
              <a:rPr lang="en-US" altLang="en-US" sz="1800" baseline="-25000"/>
              <a:t>A</a:t>
            </a:r>
            <a:r>
              <a:rPr lang="en-US" altLang="en-US" sz="1800"/>
              <a:t> = LS</a:t>
            </a:r>
            <a:r>
              <a:rPr lang="en-US" altLang="en-US" sz="1800" baseline="-25000"/>
              <a:t>A</a:t>
            </a:r>
            <a:r>
              <a:rPr lang="en-US" altLang="en-US" sz="1800"/>
              <a:t> - ES</a:t>
            </a:r>
            <a:r>
              <a:rPr lang="en-US" altLang="en-US" sz="1800" baseline="-25000"/>
              <a:t>A</a:t>
            </a:r>
            <a:r>
              <a:rPr lang="en-US" altLang="en-US" sz="1800"/>
              <a:t>  </a:t>
            </a:r>
          </a:p>
          <a:p>
            <a:pPr lvl="1"/>
            <a:r>
              <a:rPr lang="en-US" altLang="en-US" sz="1800"/>
              <a:t>Subtract the earliest start date from the latest start date for each activity</a:t>
            </a:r>
          </a:p>
        </p:txBody>
      </p:sp>
      <p:grpSp>
        <p:nvGrpSpPr>
          <p:cNvPr id="514087" name="Group 39"/>
          <p:cNvGrpSpPr>
            <a:grpSpLocks/>
          </p:cNvGrpSpPr>
          <p:nvPr/>
        </p:nvGrpSpPr>
        <p:grpSpPr bwMode="auto">
          <a:xfrm>
            <a:off x="4953000" y="4343400"/>
            <a:ext cx="3886200" cy="1981200"/>
            <a:chOff x="3120" y="2736"/>
            <a:chExt cx="2448" cy="1248"/>
          </a:xfrm>
        </p:grpSpPr>
        <p:grpSp>
          <p:nvGrpSpPr>
            <p:cNvPr id="514052" name="Group 4"/>
            <p:cNvGrpSpPr>
              <a:grpSpLocks/>
            </p:cNvGrpSpPr>
            <p:nvPr/>
          </p:nvGrpSpPr>
          <p:grpSpPr bwMode="auto">
            <a:xfrm>
              <a:off x="3120" y="2736"/>
              <a:ext cx="2448" cy="1248"/>
              <a:chOff x="336" y="624"/>
              <a:chExt cx="5232" cy="2928"/>
            </a:xfrm>
          </p:grpSpPr>
          <p:sp>
            <p:nvSpPr>
              <p:cNvPr id="514053" name="Rectangle 5"/>
              <p:cNvSpPr>
                <a:spLocks noChangeArrowheads="1"/>
              </p:cNvSpPr>
              <p:nvPr/>
            </p:nvSpPr>
            <p:spPr bwMode="auto">
              <a:xfrm>
                <a:off x="86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Activity 3</a:t>
                </a:r>
              </a:p>
              <a:p>
                <a:pPr algn="ctr"/>
                <a:r>
                  <a:rPr lang="en-US" altLang="en-US" sz="1600"/>
                  <a:t>t</a:t>
                </a:r>
                <a:r>
                  <a:rPr lang="en-US" altLang="en-US" sz="1600" baseline="-25000"/>
                  <a:t>A </a:t>
                </a:r>
                <a:r>
                  <a:rPr lang="en-US" altLang="en-US" sz="1600"/>
                  <a:t>= 1</a:t>
                </a:r>
                <a:endParaRPr lang="en-US" altLang="en-US" sz="1200"/>
              </a:p>
            </p:txBody>
          </p:sp>
          <p:sp>
            <p:nvSpPr>
              <p:cNvPr id="514054" name="Rectangle 6"/>
              <p:cNvSpPr>
                <a:spLocks noChangeArrowheads="1"/>
              </p:cNvSpPr>
              <p:nvPr/>
            </p:nvSpPr>
            <p:spPr bwMode="auto">
              <a:xfrm>
                <a:off x="230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Activity 4</a:t>
                </a:r>
              </a:p>
              <a:p>
                <a:pPr algn="ctr"/>
                <a:r>
                  <a:rPr lang="en-US" altLang="en-US" sz="1600"/>
                  <a:t>t</a:t>
                </a:r>
                <a:r>
                  <a:rPr lang="en-US" altLang="en-US" sz="1600" baseline="-25000"/>
                  <a:t>A </a:t>
                </a:r>
                <a:r>
                  <a:rPr lang="en-US" altLang="en-US" sz="1600"/>
                  <a:t>= 3</a:t>
                </a:r>
              </a:p>
              <a:p>
                <a:pPr algn="ctr"/>
                <a:endParaRPr lang="en-US" altLang="en-US" sz="1200"/>
              </a:p>
            </p:txBody>
          </p:sp>
          <p:sp>
            <p:nvSpPr>
              <p:cNvPr id="514055" name="Rectangle 7"/>
              <p:cNvSpPr>
                <a:spLocks noChangeArrowheads="1"/>
              </p:cNvSpPr>
              <p:nvPr/>
            </p:nvSpPr>
            <p:spPr bwMode="auto">
              <a:xfrm>
                <a:off x="3024" y="62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Activity 2</a:t>
                </a:r>
              </a:p>
              <a:p>
                <a:pPr algn="ctr"/>
                <a:r>
                  <a:rPr lang="en-US" altLang="en-US" sz="1600"/>
                  <a:t>t</a:t>
                </a:r>
                <a:r>
                  <a:rPr lang="en-US" altLang="en-US" sz="1600" baseline="-25000"/>
                  <a:t>2 </a:t>
                </a:r>
                <a:r>
                  <a:rPr lang="en-US" altLang="en-US" sz="1600"/>
                  <a:t>= 1</a:t>
                </a:r>
              </a:p>
            </p:txBody>
          </p:sp>
          <p:cxnSp>
            <p:nvCxnSpPr>
              <p:cNvPr id="514056" name="AutoShape 8"/>
              <p:cNvCxnSpPr>
                <a:cxnSpLocks noChangeShapeType="1"/>
                <a:stCxn id="514060" idx="3"/>
                <a:endCxn id="514055" idx="1"/>
              </p:cNvCxnSpPr>
              <p:nvPr/>
            </p:nvCxnSpPr>
            <p:spPr bwMode="auto">
              <a:xfrm flipV="1">
                <a:off x="2784" y="1008"/>
                <a:ext cx="240" cy="4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57" name="AutoShape 9"/>
              <p:cNvCxnSpPr>
                <a:cxnSpLocks noChangeShapeType="1"/>
                <a:stCxn id="514055" idx="3"/>
                <a:endCxn id="514061" idx="0"/>
              </p:cNvCxnSpPr>
              <p:nvPr/>
            </p:nvCxnSpPr>
            <p:spPr bwMode="auto">
              <a:xfrm>
                <a:off x="4128" y="1008"/>
                <a:ext cx="936" cy="6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4058" name="Group 10"/>
              <p:cNvGrpSpPr>
                <a:grpSpLocks/>
              </p:cNvGrpSpPr>
              <p:nvPr/>
            </p:nvGrpSpPr>
            <p:grpSpPr bwMode="auto">
              <a:xfrm>
                <a:off x="336" y="672"/>
                <a:ext cx="5232" cy="2880"/>
                <a:chOff x="336" y="672"/>
                <a:chExt cx="5232" cy="2880"/>
              </a:xfrm>
            </p:grpSpPr>
            <p:sp>
              <p:nvSpPr>
                <p:cNvPr id="514059" name="Rectangle 11"/>
                <p:cNvSpPr>
                  <a:spLocks noChangeArrowheads="1"/>
                </p:cNvSpPr>
                <p:nvPr/>
              </p:nvSpPr>
              <p:spPr bwMode="auto">
                <a:xfrm>
                  <a:off x="336" y="1440"/>
                  <a:ext cx="1008" cy="72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Start</a:t>
                  </a:r>
                </a:p>
                <a:p>
                  <a:pPr algn="ctr"/>
                  <a:r>
                    <a:rPr lang="en-US" altLang="en-US" sz="1400"/>
                    <a:t>t = 0 </a:t>
                  </a:r>
                </a:p>
              </p:txBody>
            </p:sp>
            <p:sp>
              <p:nvSpPr>
                <p:cNvPr id="514060" name="Rectangle 12"/>
                <p:cNvSpPr>
                  <a:spLocks noChangeArrowheads="1"/>
                </p:cNvSpPr>
                <p:nvPr/>
              </p:nvSpPr>
              <p:spPr bwMode="auto">
                <a:xfrm>
                  <a:off x="1680" y="672"/>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Activity 1</a:t>
                  </a:r>
                </a:p>
                <a:p>
                  <a:pPr algn="ctr"/>
                  <a:r>
                    <a:rPr lang="en-US" altLang="en-US" sz="1600"/>
                    <a:t>t</a:t>
                  </a:r>
                  <a:r>
                    <a:rPr lang="en-US" altLang="en-US" sz="1600" baseline="-25000"/>
                    <a:t>1 </a:t>
                  </a:r>
                  <a:r>
                    <a:rPr lang="en-US" altLang="en-US" sz="1600"/>
                    <a:t>= 5</a:t>
                  </a:r>
                </a:p>
                <a:p>
                  <a:pPr algn="ctr"/>
                  <a:endParaRPr lang="en-US" altLang="en-US" sz="1200"/>
                </a:p>
              </p:txBody>
            </p:sp>
            <p:sp>
              <p:nvSpPr>
                <p:cNvPr id="514061" name="Rectangle 13"/>
                <p:cNvSpPr>
                  <a:spLocks noChangeArrowheads="1"/>
                </p:cNvSpPr>
                <p:nvPr/>
              </p:nvSpPr>
              <p:spPr bwMode="auto">
                <a:xfrm>
                  <a:off x="4560" y="1632"/>
                  <a:ext cx="1008" cy="67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End</a:t>
                  </a:r>
                </a:p>
                <a:p>
                  <a:pPr algn="ctr"/>
                  <a:r>
                    <a:rPr lang="en-US" altLang="en-US" sz="1400"/>
                    <a:t>t = 0</a:t>
                  </a:r>
                  <a:r>
                    <a:rPr lang="en-US" altLang="en-US" sz="1600"/>
                    <a:t> </a:t>
                  </a:r>
                </a:p>
              </p:txBody>
            </p:sp>
            <p:sp>
              <p:nvSpPr>
                <p:cNvPr id="514062" name="Rectangle 14"/>
                <p:cNvSpPr>
                  <a:spLocks noChangeArrowheads="1"/>
                </p:cNvSpPr>
                <p:nvPr/>
              </p:nvSpPr>
              <p:spPr bwMode="auto">
                <a:xfrm>
                  <a:off x="374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Activity5</a:t>
                  </a:r>
                </a:p>
                <a:p>
                  <a:pPr algn="ctr"/>
                  <a:r>
                    <a:rPr lang="en-US" altLang="en-US" sz="1600"/>
                    <a:t>t</a:t>
                  </a:r>
                  <a:r>
                    <a:rPr lang="en-US" altLang="en-US" sz="1600" baseline="-25000"/>
                    <a:t>5 </a:t>
                  </a:r>
                  <a:r>
                    <a:rPr lang="en-US" altLang="en-US" sz="1600"/>
                    <a:t>= 2</a:t>
                  </a:r>
                </a:p>
                <a:p>
                  <a:pPr algn="ctr"/>
                  <a:endParaRPr lang="en-US" altLang="en-US" sz="1200"/>
                </a:p>
              </p:txBody>
            </p:sp>
            <p:cxnSp>
              <p:nvCxnSpPr>
                <p:cNvPr id="514063" name="AutoShape 15"/>
                <p:cNvCxnSpPr>
                  <a:cxnSpLocks noChangeShapeType="1"/>
                  <a:stCxn id="514059" idx="0"/>
                  <a:endCxn id="514060" idx="1"/>
                </p:cNvCxnSpPr>
                <p:nvPr/>
              </p:nvCxnSpPr>
              <p:spPr bwMode="auto">
                <a:xfrm flipV="1">
                  <a:off x="840" y="1056"/>
                  <a:ext cx="840" cy="37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64" name="AutoShape 16"/>
                <p:cNvCxnSpPr>
                  <a:cxnSpLocks noChangeShapeType="1"/>
                  <a:stCxn id="514060" idx="2"/>
                  <a:endCxn id="514062" idx="0"/>
                </p:cNvCxnSpPr>
                <p:nvPr/>
              </p:nvCxnSpPr>
              <p:spPr bwMode="auto">
                <a:xfrm>
                  <a:off x="2232" y="1440"/>
                  <a:ext cx="2064" cy="134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65" name="AutoShape 17"/>
                <p:cNvCxnSpPr>
                  <a:cxnSpLocks noChangeShapeType="1"/>
                  <a:stCxn id="514062" idx="3"/>
                  <a:endCxn id="514061" idx="2"/>
                </p:cNvCxnSpPr>
                <p:nvPr/>
              </p:nvCxnSpPr>
              <p:spPr bwMode="auto">
                <a:xfrm flipV="1">
                  <a:off x="4848" y="2316"/>
                  <a:ext cx="216" cy="85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14066" name="AutoShape 18"/>
              <p:cNvCxnSpPr>
                <a:cxnSpLocks noChangeShapeType="1"/>
                <a:stCxn id="514059" idx="2"/>
                <a:endCxn id="514053" idx="0"/>
              </p:cNvCxnSpPr>
              <p:nvPr/>
            </p:nvCxnSpPr>
            <p:spPr bwMode="auto">
              <a:xfrm>
                <a:off x="840" y="2172"/>
                <a:ext cx="576" cy="6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67" name="AutoShape 19"/>
              <p:cNvCxnSpPr>
                <a:cxnSpLocks noChangeShapeType="1"/>
                <a:stCxn id="514053" idx="3"/>
                <a:endCxn id="514054" idx="1"/>
              </p:cNvCxnSpPr>
              <p:nvPr/>
            </p:nvCxnSpPr>
            <p:spPr bwMode="auto">
              <a:xfrm>
                <a:off x="1968" y="3168"/>
                <a:ext cx="336"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68" name="AutoShape 20"/>
              <p:cNvCxnSpPr>
                <a:cxnSpLocks noChangeShapeType="1"/>
                <a:stCxn id="514054" idx="3"/>
                <a:endCxn id="514062" idx="1"/>
              </p:cNvCxnSpPr>
              <p:nvPr/>
            </p:nvCxnSpPr>
            <p:spPr bwMode="auto">
              <a:xfrm>
                <a:off x="3408" y="3168"/>
                <a:ext cx="336"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4070" name="Rectangle 22"/>
            <p:cNvSpPr>
              <a:spLocks noChangeArrowheads="1"/>
            </p:cNvSpPr>
            <p:nvPr/>
          </p:nvSpPr>
          <p:spPr bwMode="auto">
            <a:xfrm>
              <a:off x="4040" y="3657"/>
              <a:ext cx="518" cy="32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Activity 4</a:t>
              </a:r>
            </a:p>
            <a:p>
              <a:pPr algn="ctr"/>
              <a:r>
                <a:rPr lang="en-US" altLang="en-US" sz="1600"/>
                <a:t>t</a:t>
              </a:r>
              <a:r>
                <a:rPr lang="en-US" altLang="en-US" sz="1600" baseline="-25000"/>
                <a:t>4 </a:t>
              </a:r>
              <a:r>
                <a:rPr lang="en-US" altLang="en-US" sz="1600"/>
                <a:t>= 3</a:t>
              </a:r>
            </a:p>
            <a:p>
              <a:pPr algn="ctr"/>
              <a:endParaRPr lang="en-US" altLang="en-US" sz="1200"/>
            </a:p>
          </p:txBody>
        </p:sp>
        <p:sp>
          <p:nvSpPr>
            <p:cNvPr id="514071" name="Rectangle 23"/>
            <p:cNvSpPr>
              <a:spLocks noChangeArrowheads="1"/>
            </p:cNvSpPr>
            <p:nvPr/>
          </p:nvSpPr>
          <p:spPr bwMode="auto">
            <a:xfrm>
              <a:off x="4378" y="2736"/>
              <a:ext cx="516" cy="32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Activity 2</a:t>
              </a:r>
            </a:p>
            <a:p>
              <a:pPr algn="ctr"/>
              <a:r>
                <a:rPr lang="en-US" altLang="en-US" sz="1600"/>
                <a:t>t</a:t>
              </a:r>
              <a:r>
                <a:rPr lang="en-US" altLang="en-US" sz="1600" baseline="-25000"/>
                <a:t>2 </a:t>
              </a:r>
              <a:r>
                <a:rPr lang="en-US" altLang="en-US" sz="1600"/>
                <a:t>= 1</a:t>
              </a:r>
            </a:p>
          </p:txBody>
        </p:sp>
        <p:cxnSp>
          <p:nvCxnSpPr>
            <p:cNvPr id="514072" name="AutoShape 24"/>
            <p:cNvCxnSpPr>
              <a:cxnSpLocks noChangeShapeType="1"/>
              <a:endCxn id="514071" idx="1"/>
            </p:cNvCxnSpPr>
            <p:nvPr/>
          </p:nvCxnSpPr>
          <p:spPr bwMode="auto">
            <a:xfrm flipV="1">
              <a:off x="4272" y="2900"/>
              <a:ext cx="106" cy="1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73" name="AutoShape 25"/>
            <p:cNvCxnSpPr>
              <a:cxnSpLocks noChangeShapeType="1"/>
              <a:stCxn id="514071" idx="3"/>
            </p:cNvCxnSpPr>
            <p:nvPr/>
          </p:nvCxnSpPr>
          <p:spPr bwMode="auto">
            <a:xfrm>
              <a:off x="4894" y="2900"/>
              <a:ext cx="438" cy="27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74" name="AutoShape 26"/>
            <p:cNvCxnSpPr>
              <a:cxnSpLocks noChangeShapeType="1"/>
            </p:cNvCxnSpPr>
            <p:nvPr/>
          </p:nvCxnSpPr>
          <p:spPr bwMode="auto">
            <a:xfrm>
              <a:off x="3356" y="3415"/>
              <a:ext cx="269" cy="24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75" name="AutoShape 27"/>
            <p:cNvCxnSpPr>
              <a:cxnSpLocks noChangeShapeType="1"/>
              <a:endCxn id="514070" idx="1"/>
            </p:cNvCxnSpPr>
            <p:nvPr/>
          </p:nvCxnSpPr>
          <p:spPr bwMode="auto">
            <a:xfrm>
              <a:off x="3883" y="3821"/>
              <a:ext cx="157"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76" name="AutoShape 28"/>
            <p:cNvCxnSpPr>
              <a:cxnSpLocks noChangeShapeType="1"/>
              <a:stCxn id="514070" idx="3"/>
            </p:cNvCxnSpPr>
            <p:nvPr/>
          </p:nvCxnSpPr>
          <p:spPr bwMode="auto">
            <a:xfrm>
              <a:off x="4558" y="3821"/>
              <a:ext cx="157" cy="1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4085" name="Group 37"/>
          <p:cNvGrpSpPr>
            <a:grpSpLocks/>
          </p:cNvGrpSpPr>
          <p:nvPr/>
        </p:nvGrpSpPr>
        <p:grpSpPr bwMode="auto">
          <a:xfrm>
            <a:off x="609600" y="4648200"/>
            <a:ext cx="3352800" cy="1752600"/>
            <a:chOff x="384" y="2928"/>
            <a:chExt cx="2112" cy="1104"/>
          </a:xfrm>
        </p:grpSpPr>
        <p:sp>
          <p:nvSpPr>
            <p:cNvPr id="514080" name="Rectangle 32"/>
            <p:cNvSpPr>
              <a:spLocks noChangeArrowheads="1"/>
            </p:cNvSpPr>
            <p:nvPr/>
          </p:nvSpPr>
          <p:spPr bwMode="auto">
            <a:xfrm>
              <a:off x="384" y="2928"/>
              <a:ext cx="576" cy="11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Activity</a:t>
              </a:r>
            </a:p>
            <a:p>
              <a:pPr algn="ctr"/>
              <a:r>
                <a:rPr lang="en-US" altLang="en-US"/>
                <a:t>A1</a:t>
              </a:r>
            </a:p>
            <a:p>
              <a:pPr algn="ctr"/>
              <a:r>
                <a:rPr lang="en-US" altLang="en-US"/>
                <a:t>A2</a:t>
              </a:r>
            </a:p>
            <a:p>
              <a:pPr algn="ctr"/>
              <a:r>
                <a:rPr lang="en-US" altLang="en-US"/>
                <a:t>A3</a:t>
              </a:r>
            </a:p>
            <a:p>
              <a:pPr algn="ctr"/>
              <a:r>
                <a:rPr lang="en-US" altLang="en-US"/>
                <a:t>A4</a:t>
              </a:r>
            </a:p>
            <a:p>
              <a:pPr algn="ctr"/>
              <a:r>
                <a:rPr lang="en-US" altLang="en-US"/>
                <a:t>A5</a:t>
              </a:r>
            </a:p>
          </p:txBody>
        </p:sp>
        <p:sp>
          <p:nvSpPr>
            <p:cNvPr id="514083" name="Rectangle 35"/>
            <p:cNvSpPr>
              <a:spLocks noChangeArrowheads="1"/>
            </p:cNvSpPr>
            <p:nvPr/>
          </p:nvSpPr>
          <p:spPr bwMode="auto">
            <a:xfrm>
              <a:off x="960" y="2928"/>
              <a:ext cx="1536" cy="11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Slack time</a:t>
              </a:r>
            </a:p>
            <a:p>
              <a:pPr algn="ctr"/>
              <a:r>
                <a:rPr lang="en-US" altLang="en-US"/>
                <a:t>0</a:t>
              </a:r>
            </a:p>
            <a:p>
              <a:pPr algn="ctr"/>
              <a:r>
                <a:rPr lang="en-US" altLang="en-US"/>
                <a:t>1</a:t>
              </a:r>
            </a:p>
            <a:p>
              <a:pPr algn="ctr"/>
              <a:r>
                <a:rPr lang="en-US" altLang="en-US"/>
                <a:t>1</a:t>
              </a:r>
            </a:p>
            <a:p>
              <a:pPr algn="ctr"/>
              <a:r>
                <a:rPr lang="en-US" altLang="en-US"/>
                <a:t>1</a:t>
              </a:r>
            </a:p>
            <a:p>
              <a:pPr algn="ctr"/>
              <a:r>
                <a:rPr lang="en-US" altLang="en-US"/>
                <a:t>0</a:t>
              </a:r>
            </a:p>
          </p:txBody>
        </p:sp>
        <p:sp>
          <p:nvSpPr>
            <p:cNvPr id="514084" name="Line 36"/>
            <p:cNvSpPr>
              <a:spLocks noChangeShapeType="1"/>
            </p:cNvSpPr>
            <p:nvPr/>
          </p:nvSpPr>
          <p:spPr bwMode="auto">
            <a:xfrm>
              <a:off x="384" y="3120"/>
              <a:ext cx="21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14086" name="Rectangle 38"/>
          <p:cNvSpPr>
            <a:spLocks noChangeArrowheads="1"/>
          </p:cNvSpPr>
          <p:nvPr/>
        </p:nvSpPr>
        <p:spPr bwMode="auto">
          <a:xfrm>
            <a:off x="381000" y="2895600"/>
            <a:ext cx="8255000" cy="1524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Slack times on the same path influence each other. </a:t>
            </a:r>
          </a:p>
          <a:p>
            <a:r>
              <a:rPr lang="en-US" altLang="en-US" sz="2400">
                <a:latin typeface="Times" panose="02020603050405020304" pitchFamily="18" charset="0"/>
              </a:rPr>
              <a:t>Example: When Activity 3 is delayed by one week, activity 4 slack time becomes zero weeks. </a:t>
            </a:r>
          </a:p>
        </p:txBody>
      </p:sp>
      <p:sp>
        <p:nvSpPr>
          <p:cNvPr id="514088" name="Rectangle 40"/>
          <p:cNvSpPr>
            <a:spLocks noChangeArrowheads="1"/>
          </p:cNvSpPr>
          <p:nvPr/>
        </p:nvSpPr>
        <p:spPr bwMode="auto">
          <a:xfrm>
            <a:off x="431800" y="2362200"/>
            <a:ext cx="825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Example: ST</a:t>
            </a:r>
            <a:r>
              <a:rPr lang="en-US" altLang="en-US" sz="2400" baseline="-25000">
                <a:latin typeface="Times" panose="02020603050405020304" pitchFamily="18" charset="0"/>
              </a:rPr>
              <a:t>A4</a:t>
            </a:r>
            <a:r>
              <a:rPr lang="en-US" altLang="en-US" sz="2400">
                <a:latin typeface="Times" panose="02020603050405020304" pitchFamily="18" charset="0"/>
              </a:rPr>
              <a:t> =  3 - 2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4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4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408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140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408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408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14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autoUpdateAnimBg="0"/>
      <p:bldP spid="514086" grpId="0" build="p" autoUpdateAnimBg="0"/>
      <p:bldP spid="51408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de-DE" altLang="en-US"/>
              <a:t>Path types in dependency graphs</a:t>
            </a:r>
          </a:p>
        </p:txBody>
      </p:sp>
      <p:sp>
        <p:nvSpPr>
          <p:cNvPr id="550915" name="Rectangle 3"/>
          <p:cNvSpPr>
            <a:spLocks noGrp="1" noChangeArrowheads="1"/>
          </p:cNvSpPr>
          <p:nvPr>
            <p:ph type="body" idx="1"/>
          </p:nvPr>
        </p:nvSpPr>
        <p:spPr>
          <a:xfrm>
            <a:off x="304800" y="1219200"/>
            <a:ext cx="8483600" cy="4800600"/>
          </a:xfrm>
        </p:spPr>
        <p:txBody>
          <a:bodyPr/>
          <a:lstStyle/>
          <a:p>
            <a:pPr>
              <a:lnSpc>
                <a:spcPct val="80000"/>
              </a:lnSpc>
            </a:pPr>
            <a:r>
              <a:rPr lang="de-DE" altLang="en-US" b="1"/>
              <a:t>Critical path:</a:t>
            </a:r>
            <a:r>
              <a:rPr lang="de-DE" altLang="en-US"/>
              <a:t> Any path in a dependency diagram, in which all activities have zero slack time.</a:t>
            </a:r>
          </a:p>
          <a:p>
            <a:pPr>
              <a:lnSpc>
                <a:spcPct val="80000"/>
              </a:lnSpc>
            </a:pPr>
            <a:r>
              <a:rPr lang="de-DE" altLang="en-US" b="1"/>
              <a:t>Noncritical path:</a:t>
            </a:r>
            <a:r>
              <a:rPr lang="de-DE" altLang="en-US"/>
              <a:t> Any path with at least one activity that has a nonzero slack time. </a:t>
            </a:r>
          </a:p>
          <a:p>
            <a:pPr>
              <a:lnSpc>
                <a:spcPct val="80000"/>
              </a:lnSpc>
            </a:pPr>
            <a:r>
              <a:rPr lang="de-DE" altLang="en-US" b="1"/>
              <a:t>Overcritical path:</a:t>
            </a:r>
            <a:r>
              <a:rPr lang="de-DE" altLang="en-US"/>
              <a:t> A path with at least one activity that has a negative slack time. </a:t>
            </a:r>
          </a:p>
          <a:p>
            <a:pPr lvl="1">
              <a:lnSpc>
                <a:spcPct val="80000"/>
              </a:lnSpc>
            </a:pPr>
            <a:r>
              <a:rPr lang="de-DE" altLang="en-US"/>
              <a:t>Overcritical paths should be considered as serious warnings: Your plan contains unreal time estimates</a:t>
            </a:r>
          </a:p>
          <a:p>
            <a:pPr>
              <a:lnSpc>
                <a:spcPct val="80000"/>
              </a:lnSpc>
            </a:pPr>
            <a:r>
              <a:rPr lang="de-DE" altLang="en-US"/>
              <a:t>Any dependency diagram with no fixed intermediate milestones has at least one critical path. </a:t>
            </a:r>
          </a:p>
          <a:p>
            <a:pPr>
              <a:lnSpc>
                <a:spcPct val="80000"/>
              </a:lnSpc>
            </a:pPr>
            <a:r>
              <a:rPr lang="de-DE" altLang="en-US"/>
              <a:t>A project schedule with fixed intermediate milestones might have no critical path</a:t>
            </a:r>
          </a:p>
          <a:p>
            <a:pPr lvl="1">
              <a:lnSpc>
                <a:spcPct val="80000"/>
              </a:lnSpc>
            </a:pPr>
            <a:r>
              <a:rPr lang="de-DE" altLang="en-US"/>
              <a:t>Example:  The analysis review must be done 1 month after project start, the estimated time for all activities before the review is 3 weeks.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0196" name="Rectangle 4"/>
          <p:cNvSpPr>
            <a:spLocks noGrp="1" noChangeArrowheads="1"/>
          </p:cNvSpPr>
          <p:nvPr>
            <p:ph type="title"/>
          </p:nvPr>
        </p:nvSpPr>
        <p:spPr/>
        <p:txBody>
          <a:bodyPr/>
          <a:lstStyle/>
          <a:p>
            <a:r>
              <a:rPr lang="en-US" altLang="en-US"/>
              <a:t>Frequently used formats for dependency graphs</a:t>
            </a:r>
          </a:p>
        </p:txBody>
      </p:sp>
      <p:sp>
        <p:nvSpPr>
          <p:cNvPr id="520197" name="Rectangle 5"/>
          <p:cNvSpPr>
            <a:spLocks noGrp="1" noChangeArrowheads="1"/>
          </p:cNvSpPr>
          <p:nvPr>
            <p:ph type="body" idx="1"/>
          </p:nvPr>
        </p:nvSpPr>
        <p:spPr/>
        <p:txBody>
          <a:bodyPr/>
          <a:lstStyle/>
          <a:p>
            <a:r>
              <a:rPr lang="en-US" altLang="en-US"/>
              <a:t>Milestone View (“Key-Events report”):</a:t>
            </a:r>
          </a:p>
          <a:p>
            <a:pPr lvl="1"/>
            <a:r>
              <a:rPr lang="en-US" altLang="en-US"/>
              <a:t>A table that lists milestones and the dates on which you plan to reach them. </a:t>
            </a:r>
          </a:p>
          <a:p>
            <a:r>
              <a:rPr lang="en-US" altLang="en-US"/>
              <a:t>Activities View:</a:t>
            </a:r>
          </a:p>
          <a:p>
            <a:pPr lvl="1"/>
            <a:r>
              <a:rPr lang="en-US" altLang="en-US"/>
              <a:t>A table that lists the activities and the dates on which you plan to start and end them</a:t>
            </a:r>
          </a:p>
          <a:p>
            <a:r>
              <a:rPr lang="en-US" altLang="en-US"/>
              <a:t>Gantt chart View:</a:t>
            </a:r>
          </a:p>
          <a:p>
            <a:pPr lvl="1"/>
            <a:r>
              <a:rPr lang="en-US" altLang="en-US"/>
              <a:t>A graphical illustrating on a timeline when each activity will start, be performed and end. </a:t>
            </a:r>
          </a:p>
          <a:p>
            <a:r>
              <a:rPr lang="en-US" altLang="en-US"/>
              <a:t>Combined Gantt Chart and Milestone View:</a:t>
            </a:r>
          </a:p>
          <a:p>
            <a:pPr lvl="1"/>
            <a:r>
              <a:rPr lang="en-US" altLang="en-US"/>
              <a:t>The Gantt Chart contains activities as well as milestones.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01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019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01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0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019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2019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2019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2019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9652" name="Rectangle 4"/>
          <p:cNvSpPr>
            <a:spLocks noChangeArrowheads="1"/>
          </p:cNvSpPr>
          <p:nvPr/>
        </p:nvSpPr>
        <p:spPr bwMode="auto">
          <a:xfrm>
            <a:off x="3505200" y="2057400"/>
            <a:ext cx="8255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endParaRPr lang="de-DE" altLang="en-US" sz="2400">
              <a:latin typeface="Times" panose="02020603050405020304" pitchFamily="18" charset="0"/>
            </a:endParaRPr>
          </a:p>
        </p:txBody>
      </p:sp>
      <p:sp>
        <p:nvSpPr>
          <p:cNvPr id="539653" name="Rectangle 5"/>
          <p:cNvSpPr>
            <a:spLocks noGrp="1" noChangeArrowheads="1"/>
          </p:cNvSpPr>
          <p:nvPr>
            <p:ph type="title"/>
          </p:nvPr>
        </p:nvSpPr>
        <p:spPr/>
        <p:txBody>
          <a:bodyPr/>
          <a:lstStyle/>
          <a:p>
            <a:r>
              <a:rPr lang="en-US" altLang="en-US"/>
              <a:t>Where are we?</a:t>
            </a:r>
          </a:p>
        </p:txBody>
      </p:sp>
      <p:sp>
        <p:nvSpPr>
          <p:cNvPr id="539654" name="Rectangle 6"/>
          <p:cNvSpPr>
            <a:spLocks noGrp="1" noChangeArrowheads="1"/>
          </p:cNvSpPr>
          <p:nvPr>
            <p:ph type="body" idx="1"/>
          </p:nvPr>
        </p:nvSpPr>
        <p:spPr>
          <a:xfrm>
            <a:off x="838200" y="1143000"/>
            <a:ext cx="7772400" cy="4800600"/>
          </a:xfrm>
        </p:spPr>
        <p:txBody>
          <a:bodyPr/>
          <a:lstStyle/>
          <a:p>
            <a:pPr>
              <a:lnSpc>
                <a:spcPct val="80000"/>
              </a:lnSpc>
              <a:buFont typeface="Monotype Sorts" charset="2"/>
              <a:buChar char="4"/>
            </a:pPr>
            <a:r>
              <a:rPr lang="en-US" altLang="en-US" sz="2000"/>
              <a:t>SPMP IEEE Std 1058 </a:t>
            </a:r>
          </a:p>
          <a:p>
            <a:pPr>
              <a:lnSpc>
                <a:spcPct val="80000"/>
              </a:lnSpc>
              <a:buFont typeface="Monotype Sorts" charset="2"/>
              <a:buChar char="4"/>
            </a:pPr>
            <a:r>
              <a:rPr lang="en-US" altLang="en-US" sz="2000"/>
              <a:t>0. Front Matter</a:t>
            </a:r>
          </a:p>
          <a:p>
            <a:pPr>
              <a:lnSpc>
                <a:spcPct val="80000"/>
              </a:lnSpc>
              <a:buFont typeface="Monotype Sorts" charset="2"/>
              <a:buChar char="4"/>
            </a:pPr>
            <a:r>
              <a:rPr lang="en-US" altLang="en-US" sz="2000"/>
              <a:t>1. Introduction</a:t>
            </a:r>
          </a:p>
          <a:p>
            <a:pPr>
              <a:lnSpc>
                <a:spcPct val="80000"/>
              </a:lnSpc>
              <a:buFont typeface="Monotype Sorts" charset="2"/>
              <a:buChar char="4"/>
            </a:pPr>
            <a:r>
              <a:rPr lang="en-US" altLang="en-US" sz="2000"/>
              <a:t>2. Project Organization</a:t>
            </a:r>
          </a:p>
          <a:p>
            <a:pPr>
              <a:lnSpc>
                <a:spcPct val="80000"/>
              </a:lnSpc>
              <a:buFont typeface="Monotype Sorts" charset="2"/>
              <a:buChar char="4"/>
            </a:pPr>
            <a:r>
              <a:rPr lang="en-US" altLang="en-US" sz="2000"/>
              <a:t>3. Managerial Process</a:t>
            </a:r>
          </a:p>
          <a:p>
            <a:pPr>
              <a:lnSpc>
                <a:spcPct val="80000"/>
              </a:lnSpc>
              <a:buFont typeface="Monotype Sorts" charset="2"/>
              <a:buChar char="4"/>
            </a:pPr>
            <a:r>
              <a:rPr lang="en-US" altLang="en-US" sz="2000"/>
              <a:t>4. Technical Process</a:t>
            </a:r>
          </a:p>
          <a:p>
            <a:pPr>
              <a:lnSpc>
                <a:spcPct val="80000"/>
              </a:lnSpc>
              <a:buFont typeface="Monotype Sorts" charset="2"/>
              <a:buChar char="á"/>
            </a:pPr>
            <a:r>
              <a:rPr lang="en-US" altLang="en-US" sz="2000"/>
              <a:t>5. Work Elements, Schedule, Budget</a:t>
            </a:r>
          </a:p>
          <a:p>
            <a:pPr lvl="1">
              <a:lnSpc>
                <a:spcPct val="80000"/>
              </a:lnSpc>
              <a:buFont typeface="Monotype Sorts" charset="2"/>
              <a:buChar char="4"/>
            </a:pPr>
            <a:r>
              <a:rPr lang="en-US" altLang="en-US" sz="1800"/>
              <a:t> 5.1 Work Breakdown Structure </a:t>
            </a:r>
          </a:p>
          <a:p>
            <a:pPr lvl="1">
              <a:lnSpc>
                <a:spcPct val="80000"/>
              </a:lnSpc>
              <a:buFont typeface="Monotype Sorts" charset="2"/>
              <a:buChar char="4"/>
            </a:pPr>
            <a:r>
              <a:rPr lang="en-US" altLang="en-US" sz="1800"/>
              <a:t>5.2 Dependencies between tasks </a:t>
            </a:r>
          </a:p>
          <a:p>
            <a:pPr lvl="1">
              <a:lnSpc>
                <a:spcPct val="80000"/>
              </a:lnSpc>
            </a:pPr>
            <a:r>
              <a:rPr lang="en-US" altLang="en-US" sz="1800"/>
              <a:t> 5.3 Resource Requirements</a:t>
            </a:r>
          </a:p>
          <a:p>
            <a:pPr lvl="1">
              <a:lnSpc>
                <a:spcPct val="80000"/>
              </a:lnSpc>
            </a:pPr>
            <a:r>
              <a:rPr lang="en-US" altLang="en-US" sz="1800"/>
              <a:t>5. 4 Budget</a:t>
            </a:r>
          </a:p>
          <a:p>
            <a:pPr lvl="1">
              <a:lnSpc>
                <a:spcPct val="80000"/>
              </a:lnSpc>
            </a:pPr>
            <a:r>
              <a:rPr lang="en-US" altLang="en-US" sz="1800"/>
              <a:t> 5.5 Schedule (Today’s lecture)</a:t>
            </a:r>
          </a:p>
          <a:p>
            <a:pPr>
              <a:lnSpc>
                <a:spcPct val="80000"/>
              </a:lnSpc>
            </a:pPr>
            <a:r>
              <a:rPr lang="en-US" altLang="en-US" sz="2000"/>
              <a:t>Optional Inclusions</a:t>
            </a:r>
          </a:p>
          <a:p>
            <a:pPr>
              <a:lnSpc>
                <a:spcPct val="80000"/>
              </a:lnSpc>
            </a:pPr>
            <a:endParaRPr lang="en-US"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539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de-DE" altLang="en-US"/>
              <a:t>Key-Events Report</a:t>
            </a:r>
          </a:p>
        </p:txBody>
      </p:sp>
      <p:sp>
        <p:nvSpPr>
          <p:cNvPr id="575491" name="Rectangle 3"/>
          <p:cNvSpPr>
            <a:spLocks noGrp="1" noChangeArrowheads="1"/>
          </p:cNvSpPr>
          <p:nvPr>
            <p:ph type="body" idx="1"/>
          </p:nvPr>
        </p:nvSpPr>
        <p:spPr/>
        <p:txBody>
          <a:bodyPr/>
          <a:lstStyle/>
          <a:p>
            <a:pPr>
              <a:buFont typeface="Symbol" panose="05050102010706020507" pitchFamily="18" charset="2"/>
              <a:buNone/>
            </a:pPr>
            <a:r>
              <a:rPr lang="de-DE" altLang="en-US" b="1">
                <a:solidFill>
                  <a:srgbClr val="000000"/>
                </a:solidFill>
              </a:rPr>
              <a:t>Date</a:t>
            </a:r>
            <a:r>
              <a:rPr lang="de-DE" altLang="en-US">
                <a:solidFill>
                  <a:srgbClr val="000000"/>
                </a:solidFill>
              </a:rPr>
              <a:t> 	</a:t>
            </a:r>
            <a:r>
              <a:rPr lang="de-DE" altLang="en-US" b="1">
                <a:solidFill>
                  <a:srgbClr val="000000"/>
                </a:solidFill>
              </a:rPr>
              <a:t>			Milestone</a:t>
            </a:r>
            <a:endParaRPr lang="de-DE" altLang="en-US">
              <a:solidFill>
                <a:srgbClr val="000000"/>
              </a:solidFill>
            </a:endParaRPr>
          </a:p>
          <a:p>
            <a:pPr>
              <a:buFont typeface="Symbol" panose="05050102010706020507" pitchFamily="18" charset="2"/>
              <a:buNone/>
            </a:pPr>
            <a:r>
              <a:rPr lang="de-DE" altLang="en-US">
                <a:solidFill>
                  <a:srgbClr val="000000"/>
                </a:solidFill>
              </a:rPr>
              <a:t>August 26</a:t>
            </a:r>
            <a:r>
              <a:rPr lang="de-DE" altLang="en-US" b="1">
                <a:solidFill>
                  <a:srgbClr val="000000"/>
                </a:solidFill>
              </a:rPr>
              <a:t>	</a:t>
            </a:r>
            <a:r>
              <a:rPr lang="de-DE" altLang="en-US">
                <a:solidFill>
                  <a:srgbClr val="000000"/>
                </a:solidFill>
              </a:rPr>
              <a:t> 		Project Kickoff (with Client)</a:t>
            </a:r>
          </a:p>
          <a:p>
            <a:pPr>
              <a:buFont typeface="Symbol" panose="05050102010706020507" pitchFamily="18" charset="2"/>
              <a:buNone/>
            </a:pPr>
            <a:r>
              <a:rPr lang="de-DE" altLang="en-US">
                <a:solidFill>
                  <a:srgbClr val="000000"/>
                </a:solidFill>
              </a:rPr>
              <a:t>October 16 			Analysis Review </a:t>
            </a:r>
          </a:p>
          <a:p>
            <a:pPr>
              <a:buFont typeface="Symbol" panose="05050102010706020507" pitchFamily="18" charset="2"/>
              <a:buNone/>
            </a:pPr>
            <a:r>
              <a:rPr lang="de-DE" altLang="en-US">
                <a:solidFill>
                  <a:srgbClr val="000000"/>
                </a:solidFill>
              </a:rPr>
              <a:t>October 26 			System Design  Review	</a:t>
            </a:r>
          </a:p>
          <a:p>
            <a:pPr>
              <a:buFont typeface="Symbol" panose="05050102010706020507" pitchFamily="18" charset="2"/>
              <a:buNone/>
            </a:pPr>
            <a:r>
              <a:rPr lang="de-DE" altLang="en-US">
                <a:solidFill>
                  <a:srgbClr val="000000"/>
                </a:solidFill>
              </a:rPr>
              <a:t>November 7 			Internal Object Design  Review</a:t>
            </a:r>
          </a:p>
          <a:p>
            <a:pPr>
              <a:buFont typeface="Symbol" panose="05050102010706020507" pitchFamily="18" charset="2"/>
              <a:buNone/>
            </a:pPr>
            <a:r>
              <a:rPr lang="de-DE" altLang="en-US">
                <a:solidFill>
                  <a:srgbClr val="000000"/>
                </a:solidFill>
              </a:rPr>
              <a:t>November 20 		            Project Review (with Client)</a:t>
            </a:r>
          </a:p>
          <a:p>
            <a:pPr>
              <a:buFont typeface="Symbol" panose="05050102010706020507" pitchFamily="18" charset="2"/>
              <a:buNone/>
            </a:pPr>
            <a:r>
              <a:rPr lang="de-DE" altLang="en-US">
                <a:solidFill>
                  <a:srgbClr val="000000"/>
                </a:solidFill>
              </a:rPr>
              <a:t>Nov 26 			Internal Project Review</a:t>
            </a:r>
          </a:p>
          <a:p>
            <a:pPr>
              <a:buFont typeface="Symbol" panose="05050102010706020507" pitchFamily="18" charset="2"/>
              <a:buNone/>
            </a:pPr>
            <a:r>
              <a:rPr lang="de-DE" altLang="en-US">
                <a:solidFill>
                  <a:srgbClr val="000000"/>
                </a:solidFill>
              </a:rPr>
              <a:t>Dec 11				Acceptance Test (with Client)</a:t>
            </a:r>
          </a:p>
        </p:txBody>
      </p:sp>
      <p:sp>
        <p:nvSpPr>
          <p:cNvPr id="575492" name="Text Box 4"/>
          <p:cNvSpPr txBox="1">
            <a:spLocks noChangeArrowheads="1"/>
          </p:cNvSpPr>
          <p:nvPr/>
        </p:nvSpPr>
        <p:spPr bwMode="auto">
          <a:xfrm>
            <a:off x="762000" y="5562600"/>
            <a:ext cx="7596188"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C0128"/>
                </a:solidFill>
                <a:latin typeface="Times" panose="02020603050405020304" pitchFamily="18" charset="0"/>
              </a:rPr>
              <a:t>Good for introduction of SPMP and high executive briefings</a:t>
            </a:r>
            <a:endParaRPr lang="de-DE" altLang="en-US" sz="2400">
              <a:solidFill>
                <a:srgbClr val="FC0128"/>
              </a:solidFill>
              <a:latin typeface="Times"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1026"/>
          <p:cNvSpPr>
            <a:spLocks noGrp="1" noChangeArrowheads="1"/>
          </p:cNvSpPr>
          <p:nvPr>
            <p:ph type="title"/>
          </p:nvPr>
        </p:nvSpPr>
        <p:spPr/>
        <p:txBody>
          <a:bodyPr/>
          <a:lstStyle/>
          <a:p>
            <a:r>
              <a:rPr lang="de-DE" altLang="en-US"/>
              <a:t>Activities View</a:t>
            </a:r>
          </a:p>
        </p:txBody>
      </p:sp>
      <p:sp>
        <p:nvSpPr>
          <p:cNvPr id="576515" name="Rectangle 1027"/>
          <p:cNvSpPr>
            <a:spLocks noGrp="1" noChangeArrowheads="1"/>
          </p:cNvSpPr>
          <p:nvPr>
            <p:ph type="body" idx="1"/>
          </p:nvPr>
        </p:nvSpPr>
        <p:spPr/>
        <p:txBody>
          <a:bodyPr/>
          <a:lstStyle/>
          <a:p>
            <a:pPr>
              <a:buFont typeface="Symbol" panose="05050102010706020507" pitchFamily="18" charset="2"/>
              <a:buNone/>
            </a:pPr>
            <a:r>
              <a:rPr lang="de-DE" altLang="en-US" b="1">
                <a:solidFill>
                  <a:srgbClr val="000000"/>
                </a:solidFill>
              </a:rPr>
              <a:t>Date</a:t>
            </a:r>
            <a:r>
              <a:rPr lang="de-DE" altLang="en-US">
                <a:solidFill>
                  <a:srgbClr val="000000"/>
                </a:solidFill>
              </a:rPr>
              <a:t> 				</a:t>
            </a:r>
            <a:r>
              <a:rPr lang="de-DE" altLang="en-US" b="1">
                <a:solidFill>
                  <a:srgbClr val="000000"/>
                </a:solidFill>
              </a:rPr>
              <a:t>Project Phases</a:t>
            </a:r>
            <a:r>
              <a:rPr lang="de-DE" altLang="en-US">
                <a:solidFill>
                  <a:srgbClr val="000000"/>
                </a:solidFill>
              </a:rPr>
              <a:t> 	</a:t>
            </a:r>
          </a:p>
          <a:p>
            <a:pPr>
              <a:buFont typeface="Symbol" panose="05050102010706020507" pitchFamily="18" charset="2"/>
              <a:buNone/>
            </a:pPr>
            <a:r>
              <a:rPr lang="de-DE" altLang="en-US">
                <a:solidFill>
                  <a:srgbClr val="000000"/>
                </a:solidFill>
              </a:rPr>
              <a:t>Jul 17-Aug 23 		            Preplanning Phase	</a:t>
            </a:r>
          </a:p>
          <a:p>
            <a:pPr>
              <a:buFont typeface="Symbol" panose="05050102010706020507" pitchFamily="18" charset="2"/>
              <a:buNone/>
            </a:pPr>
            <a:r>
              <a:rPr lang="de-DE" altLang="en-US">
                <a:solidFill>
                  <a:srgbClr val="000000"/>
                </a:solidFill>
              </a:rPr>
              <a:t>Aug 26 - Sep 24 		Project Planning 	</a:t>
            </a:r>
          </a:p>
          <a:p>
            <a:pPr>
              <a:buFont typeface="Symbol" panose="05050102010706020507" pitchFamily="18" charset="2"/>
              <a:buNone/>
            </a:pPr>
            <a:r>
              <a:rPr lang="de-DE" altLang="en-US">
                <a:solidFill>
                  <a:srgbClr val="000000"/>
                </a:solidFill>
              </a:rPr>
              <a:t>Sep 11-Oct 8 			Requirements Analysis	</a:t>
            </a:r>
          </a:p>
          <a:p>
            <a:pPr>
              <a:buFont typeface="Symbol" panose="05050102010706020507" pitchFamily="18" charset="2"/>
              <a:buNone/>
            </a:pPr>
            <a:r>
              <a:rPr lang="de-DE" altLang="en-US">
                <a:solidFill>
                  <a:srgbClr val="000000"/>
                </a:solidFill>
              </a:rPr>
              <a:t>Oct 9 - Oct 26 		            System Design 	</a:t>
            </a:r>
          </a:p>
          <a:p>
            <a:pPr>
              <a:buFont typeface="Symbol" panose="05050102010706020507" pitchFamily="18" charset="2"/>
              <a:buNone/>
            </a:pPr>
            <a:r>
              <a:rPr lang="de-DE" altLang="en-US">
                <a:solidFill>
                  <a:srgbClr val="000000"/>
                </a:solidFill>
              </a:rPr>
              <a:t>Oct 28-Nov 7 		            Object Design 	</a:t>
            </a:r>
          </a:p>
          <a:p>
            <a:pPr>
              <a:buFont typeface="Symbol" panose="05050102010706020507" pitchFamily="18" charset="2"/>
              <a:buNone/>
            </a:pPr>
            <a:r>
              <a:rPr lang="de-DE" altLang="en-US">
                <a:solidFill>
                  <a:srgbClr val="000000"/>
                </a:solidFill>
              </a:rPr>
              <a:t>Nov 8 - Nov 20 		Implementation &amp; Unit Testing </a:t>
            </a:r>
          </a:p>
          <a:p>
            <a:pPr>
              <a:buFont typeface="Symbol" panose="05050102010706020507" pitchFamily="18" charset="2"/>
              <a:buNone/>
            </a:pPr>
            <a:r>
              <a:rPr lang="de-DE" altLang="en-US">
                <a:solidFill>
                  <a:srgbClr val="000000"/>
                </a:solidFill>
              </a:rPr>
              <a:t>Nov 22 - Dec 4 		System Integration Testing </a:t>
            </a:r>
          </a:p>
          <a:p>
            <a:pPr>
              <a:buFont typeface="Symbol" panose="05050102010706020507" pitchFamily="18" charset="2"/>
              <a:buNone/>
            </a:pPr>
            <a:r>
              <a:rPr lang="de-DE" altLang="en-US">
                <a:solidFill>
                  <a:srgbClr val="000000"/>
                </a:solidFill>
              </a:rPr>
              <a:t>Dec 4 - Dec 10 		System Testing</a:t>
            </a:r>
          </a:p>
          <a:p>
            <a:pPr>
              <a:buFont typeface="Symbol" panose="05050102010706020507" pitchFamily="18" charset="2"/>
              <a:buNone/>
            </a:pPr>
            <a:r>
              <a:rPr lang="de-DE" altLang="en-US">
                <a:solidFill>
                  <a:srgbClr val="000000"/>
                </a:solidFill>
              </a:rPr>
              <a:t>Dec 11- Dec 18  		Post-Mortem Phase</a:t>
            </a:r>
          </a:p>
        </p:txBody>
      </p:sp>
      <p:sp>
        <p:nvSpPr>
          <p:cNvPr id="576516" name="Text Box 1028"/>
          <p:cNvSpPr txBox="1">
            <a:spLocks noChangeArrowheads="1"/>
          </p:cNvSpPr>
          <p:nvPr/>
        </p:nvSpPr>
        <p:spPr bwMode="auto">
          <a:xfrm>
            <a:off x="838200" y="5943600"/>
            <a:ext cx="7451725" cy="469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C0128"/>
                </a:solidFill>
                <a:latin typeface="Times" panose="02020603050405020304" pitchFamily="18" charset="0"/>
              </a:rPr>
              <a:t>Good for SPMP Section 5.5 and during developer meetings</a:t>
            </a:r>
            <a:endParaRPr lang="de-DE" altLang="en-US" sz="2400">
              <a:solidFill>
                <a:srgbClr val="FC0128"/>
              </a:solidFill>
              <a:latin typeface="Times"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a:t>Gantt Chart</a:t>
            </a:r>
          </a:p>
        </p:txBody>
      </p:sp>
      <p:sp>
        <p:nvSpPr>
          <p:cNvPr id="522244" name="Line 4"/>
          <p:cNvSpPr>
            <a:spLocks noChangeShapeType="1"/>
          </p:cNvSpPr>
          <p:nvPr/>
        </p:nvSpPr>
        <p:spPr bwMode="auto">
          <a:xfrm>
            <a:off x="19050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45" name="Line 5"/>
          <p:cNvSpPr>
            <a:spLocks noChangeShapeType="1"/>
          </p:cNvSpPr>
          <p:nvPr/>
        </p:nvSpPr>
        <p:spPr bwMode="auto">
          <a:xfrm>
            <a:off x="1905000" y="5576888"/>
            <a:ext cx="6858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46" name="Text Box 6"/>
          <p:cNvSpPr txBox="1">
            <a:spLocks noChangeArrowheads="1"/>
          </p:cNvSpPr>
          <p:nvPr/>
        </p:nvSpPr>
        <p:spPr bwMode="auto">
          <a:xfrm>
            <a:off x="6172200" y="5943600"/>
            <a:ext cx="2832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Time (in weeks after start)</a:t>
            </a:r>
          </a:p>
        </p:txBody>
      </p:sp>
      <p:sp>
        <p:nvSpPr>
          <p:cNvPr id="522248" name="Text Box 8"/>
          <p:cNvSpPr txBox="1">
            <a:spLocks noChangeArrowheads="1"/>
          </p:cNvSpPr>
          <p:nvPr/>
        </p:nvSpPr>
        <p:spPr bwMode="auto">
          <a:xfrm>
            <a:off x="652463" y="17526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1</a:t>
            </a:r>
          </a:p>
        </p:txBody>
      </p:sp>
      <p:sp>
        <p:nvSpPr>
          <p:cNvPr id="522253" name="Rectangle 13" descr="25%"/>
          <p:cNvSpPr>
            <a:spLocks noChangeArrowheads="1"/>
          </p:cNvSpPr>
          <p:nvPr/>
        </p:nvSpPr>
        <p:spPr bwMode="auto">
          <a:xfrm>
            <a:off x="6477000" y="2438400"/>
            <a:ext cx="9144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sp>
        <p:nvSpPr>
          <p:cNvPr id="522254" name="Text Box 14"/>
          <p:cNvSpPr txBox="1">
            <a:spLocks noChangeArrowheads="1"/>
          </p:cNvSpPr>
          <p:nvPr/>
        </p:nvSpPr>
        <p:spPr bwMode="auto">
          <a:xfrm>
            <a:off x="652463" y="24384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2</a:t>
            </a:r>
          </a:p>
        </p:txBody>
      </p:sp>
      <p:sp>
        <p:nvSpPr>
          <p:cNvPr id="522255" name="Line 15"/>
          <p:cNvSpPr>
            <a:spLocks noChangeShapeType="1"/>
          </p:cNvSpPr>
          <p:nvPr/>
        </p:nvSpPr>
        <p:spPr bwMode="auto">
          <a:xfrm>
            <a:off x="28194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56" name="Line 16"/>
          <p:cNvSpPr>
            <a:spLocks noChangeShapeType="1"/>
          </p:cNvSpPr>
          <p:nvPr/>
        </p:nvSpPr>
        <p:spPr bwMode="auto">
          <a:xfrm>
            <a:off x="83058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57" name="Line 17"/>
          <p:cNvSpPr>
            <a:spLocks noChangeShapeType="1"/>
          </p:cNvSpPr>
          <p:nvPr/>
        </p:nvSpPr>
        <p:spPr bwMode="auto">
          <a:xfrm>
            <a:off x="55626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58" name="Line 18"/>
          <p:cNvSpPr>
            <a:spLocks noChangeShapeType="1"/>
          </p:cNvSpPr>
          <p:nvPr/>
        </p:nvSpPr>
        <p:spPr bwMode="auto">
          <a:xfrm>
            <a:off x="64770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59" name="Line 19"/>
          <p:cNvSpPr>
            <a:spLocks noChangeShapeType="1"/>
          </p:cNvSpPr>
          <p:nvPr/>
        </p:nvSpPr>
        <p:spPr bwMode="auto">
          <a:xfrm>
            <a:off x="73914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60" name="Line 20"/>
          <p:cNvSpPr>
            <a:spLocks noChangeShapeType="1"/>
          </p:cNvSpPr>
          <p:nvPr/>
        </p:nvSpPr>
        <p:spPr bwMode="auto">
          <a:xfrm>
            <a:off x="46482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61" name="Line 21"/>
          <p:cNvSpPr>
            <a:spLocks noChangeShapeType="1"/>
          </p:cNvSpPr>
          <p:nvPr/>
        </p:nvSpPr>
        <p:spPr bwMode="auto">
          <a:xfrm>
            <a:off x="37338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62" name="Text Box 22"/>
          <p:cNvSpPr txBox="1">
            <a:spLocks noChangeArrowheads="1"/>
          </p:cNvSpPr>
          <p:nvPr/>
        </p:nvSpPr>
        <p:spPr bwMode="auto">
          <a:xfrm>
            <a:off x="2667000"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522263" name="Text Box 23"/>
          <p:cNvSpPr txBox="1">
            <a:spLocks noChangeArrowheads="1"/>
          </p:cNvSpPr>
          <p:nvPr/>
        </p:nvSpPr>
        <p:spPr bwMode="auto">
          <a:xfrm>
            <a:off x="35972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sp>
        <p:nvSpPr>
          <p:cNvPr id="522264" name="Text Box 24"/>
          <p:cNvSpPr txBox="1">
            <a:spLocks noChangeArrowheads="1"/>
          </p:cNvSpPr>
          <p:nvPr/>
        </p:nvSpPr>
        <p:spPr bwMode="auto">
          <a:xfrm>
            <a:off x="45116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p>
        </p:txBody>
      </p:sp>
      <p:sp>
        <p:nvSpPr>
          <p:cNvPr id="522265" name="Text Box 25"/>
          <p:cNvSpPr txBox="1">
            <a:spLocks noChangeArrowheads="1"/>
          </p:cNvSpPr>
          <p:nvPr/>
        </p:nvSpPr>
        <p:spPr bwMode="auto">
          <a:xfrm>
            <a:off x="54260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a:t>
            </a:r>
          </a:p>
        </p:txBody>
      </p:sp>
      <p:sp>
        <p:nvSpPr>
          <p:cNvPr id="522266" name="Text Box 26"/>
          <p:cNvSpPr txBox="1">
            <a:spLocks noChangeArrowheads="1"/>
          </p:cNvSpPr>
          <p:nvPr/>
        </p:nvSpPr>
        <p:spPr bwMode="auto">
          <a:xfrm>
            <a:off x="63404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a:t>
            </a:r>
          </a:p>
        </p:txBody>
      </p:sp>
      <p:sp>
        <p:nvSpPr>
          <p:cNvPr id="522267" name="Text Box 27"/>
          <p:cNvSpPr txBox="1">
            <a:spLocks noChangeArrowheads="1"/>
          </p:cNvSpPr>
          <p:nvPr/>
        </p:nvSpPr>
        <p:spPr bwMode="auto">
          <a:xfrm>
            <a:off x="72548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a:t>
            </a:r>
          </a:p>
        </p:txBody>
      </p:sp>
      <p:sp>
        <p:nvSpPr>
          <p:cNvPr id="522268" name="Text Box 28"/>
          <p:cNvSpPr txBox="1">
            <a:spLocks noChangeArrowheads="1"/>
          </p:cNvSpPr>
          <p:nvPr/>
        </p:nvSpPr>
        <p:spPr bwMode="auto">
          <a:xfrm>
            <a:off x="81692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a:t>
            </a:r>
          </a:p>
        </p:txBody>
      </p:sp>
      <p:sp>
        <p:nvSpPr>
          <p:cNvPr id="522269" name="Text Box 29"/>
          <p:cNvSpPr txBox="1">
            <a:spLocks noChangeArrowheads="1"/>
          </p:cNvSpPr>
          <p:nvPr/>
        </p:nvSpPr>
        <p:spPr bwMode="auto">
          <a:xfrm>
            <a:off x="1752600"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522270" name="Rectangle 30" descr="25%"/>
          <p:cNvSpPr>
            <a:spLocks noChangeArrowheads="1"/>
          </p:cNvSpPr>
          <p:nvPr/>
        </p:nvSpPr>
        <p:spPr bwMode="auto">
          <a:xfrm>
            <a:off x="1905000" y="1752600"/>
            <a:ext cx="45720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sp>
        <p:nvSpPr>
          <p:cNvPr id="522273" name="Rectangle 33" descr="25%"/>
          <p:cNvSpPr>
            <a:spLocks noChangeArrowheads="1"/>
          </p:cNvSpPr>
          <p:nvPr/>
        </p:nvSpPr>
        <p:spPr bwMode="auto">
          <a:xfrm>
            <a:off x="2832100" y="3886200"/>
            <a:ext cx="27305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sp>
        <p:nvSpPr>
          <p:cNvPr id="522274" name="Text Box 34"/>
          <p:cNvSpPr txBox="1">
            <a:spLocks noChangeArrowheads="1"/>
          </p:cNvSpPr>
          <p:nvPr/>
        </p:nvSpPr>
        <p:spPr bwMode="auto">
          <a:xfrm>
            <a:off x="652463" y="31242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3</a:t>
            </a:r>
          </a:p>
        </p:txBody>
      </p:sp>
      <p:sp>
        <p:nvSpPr>
          <p:cNvPr id="522275" name="Rectangle 35" descr="25%"/>
          <p:cNvSpPr>
            <a:spLocks noChangeArrowheads="1"/>
          </p:cNvSpPr>
          <p:nvPr/>
        </p:nvSpPr>
        <p:spPr bwMode="auto">
          <a:xfrm>
            <a:off x="1905000" y="3124200"/>
            <a:ext cx="9144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sp>
        <p:nvSpPr>
          <p:cNvPr id="522276" name="Text Box 36"/>
          <p:cNvSpPr txBox="1">
            <a:spLocks noChangeArrowheads="1"/>
          </p:cNvSpPr>
          <p:nvPr/>
        </p:nvSpPr>
        <p:spPr bwMode="auto">
          <a:xfrm>
            <a:off x="652463" y="38862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4</a:t>
            </a:r>
          </a:p>
        </p:txBody>
      </p:sp>
      <p:sp>
        <p:nvSpPr>
          <p:cNvPr id="522277" name="Text Box 37"/>
          <p:cNvSpPr txBox="1">
            <a:spLocks noChangeArrowheads="1"/>
          </p:cNvSpPr>
          <p:nvPr/>
        </p:nvSpPr>
        <p:spPr bwMode="auto">
          <a:xfrm>
            <a:off x="652463" y="46482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5</a:t>
            </a:r>
          </a:p>
        </p:txBody>
      </p:sp>
      <p:sp>
        <p:nvSpPr>
          <p:cNvPr id="522278" name="Rectangle 38" descr="25%"/>
          <p:cNvSpPr>
            <a:spLocks noChangeArrowheads="1"/>
          </p:cNvSpPr>
          <p:nvPr/>
        </p:nvSpPr>
        <p:spPr bwMode="auto">
          <a:xfrm>
            <a:off x="6477000" y="4648200"/>
            <a:ext cx="18288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sp>
        <p:nvSpPr>
          <p:cNvPr id="522287" name="Text Box 47"/>
          <p:cNvSpPr txBox="1">
            <a:spLocks noChangeArrowheads="1"/>
          </p:cNvSpPr>
          <p:nvPr/>
        </p:nvSpPr>
        <p:spPr bwMode="auto">
          <a:xfrm>
            <a:off x="1143000" y="6096000"/>
            <a:ext cx="1701800"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C0128"/>
                </a:solidFill>
                <a:latin typeface="Times" panose="02020603050405020304" pitchFamily="18" charset="0"/>
              </a:rPr>
              <a:t>Easy to read</a:t>
            </a:r>
            <a:endParaRPr lang="de-DE" altLang="en-US" sz="2400">
              <a:solidFill>
                <a:srgbClr val="FC0128"/>
              </a:solidFill>
              <a:latin typeface="Times"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7538" name="Rectangle 1026"/>
          <p:cNvSpPr>
            <a:spLocks noGrp="1" noChangeArrowheads="1"/>
          </p:cNvSpPr>
          <p:nvPr>
            <p:ph type="title"/>
          </p:nvPr>
        </p:nvSpPr>
        <p:spPr/>
        <p:txBody>
          <a:bodyPr/>
          <a:lstStyle/>
          <a:p>
            <a:r>
              <a:rPr lang="en-US" altLang="en-US"/>
              <a:t>Gantt Chart</a:t>
            </a:r>
          </a:p>
        </p:txBody>
      </p:sp>
      <p:sp>
        <p:nvSpPr>
          <p:cNvPr id="577539" name="Line 1027"/>
          <p:cNvSpPr>
            <a:spLocks noChangeShapeType="1"/>
          </p:cNvSpPr>
          <p:nvPr/>
        </p:nvSpPr>
        <p:spPr bwMode="auto">
          <a:xfrm>
            <a:off x="19050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40" name="Line 1028"/>
          <p:cNvSpPr>
            <a:spLocks noChangeShapeType="1"/>
          </p:cNvSpPr>
          <p:nvPr/>
        </p:nvSpPr>
        <p:spPr bwMode="auto">
          <a:xfrm>
            <a:off x="1905000" y="5576888"/>
            <a:ext cx="6858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41" name="Text Box 1029"/>
          <p:cNvSpPr txBox="1">
            <a:spLocks noChangeArrowheads="1"/>
          </p:cNvSpPr>
          <p:nvPr/>
        </p:nvSpPr>
        <p:spPr bwMode="auto">
          <a:xfrm>
            <a:off x="6172200" y="5943600"/>
            <a:ext cx="2832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Time (in weeks after start)</a:t>
            </a:r>
          </a:p>
        </p:txBody>
      </p:sp>
      <p:sp>
        <p:nvSpPr>
          <p:cNvPr id="577542" name="Text Box 1030"/>
          <p:cNvSpPr txBox="1">
            <a:spLocks noChangeArrowheads="1"/>
          </p:cNvSpPr>
          <p:nvPr/>
        </p:nvSpPr>
        <p:spPr bwMode="auto">
          <a:xfrm>
            <a:off x="652463" y="17526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1</a:t>
            </a:r>
          </a:p>
        </p:txBody>
      </p:sp>
      <p:sp>
        <p:nvSpPr>
          <p:cNvPr id="577543" name="Rectangle 1031" descr="25%"/>
          <p:cNvSpPr>
            <a:spLocks noChangeArrowheads="1"/>
          </p:cNvSpPr>
          <p:nvPr/>
        </p:nvSpPr>
        <p:spPr bwMode="auto">
          <a:xfrm>
            <a:off x="6477000" y="2438400"/>
            <a:ext cx="9144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sp>
        <p:nvSpPr>
          <p:cNvPr id="577544" name="Text Box 1032"/>
          <p:cNvSpPr txBox="1">
            <a:spLocks noChangeArrowheads="1"/>
          </p:cNvSpPr>
          <p:nvPr/>
        </p:nvSpPr>
        <p:spPr bwMode="auto">
          <a:xfrm>
            <a:off x="652463" y="24384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2</a:t>
            </a:r>
          </a:p>
        </p:txBody>
      </p:sp>
      <p:sp>
        <p:nvSpPr>
          <p:cNvPr id="577545" name="Line 1033"/>
          <p:cNvSpPr>
            <a:spLocks noChangeShapeType="1"/>
          </p:cNvSpPr>
          <p:nvPr/>
        </p:nvSpPr>
        <p:spPr bwMode="auto">
          <a:xfrm>
            <a:off x="28194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46" name="Line 1034"/>
          <p:cNvSpPr>
            <a:spLocks noChangeShapeType="1"/>
          </p:cNvSpPr>
          <p:nvPr/>
        </p:nvSpPr>
        <p:spPr bwMode="auto">
          <a:xfrm>
            <a:off x="83058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47" name="Line 1035"/>
          <p:cNvSpPr>
            <a:spLocks noChangeShapeType="1"/>
          </p:cNvSpPr>
          <p:nvPr/>
        </p:nvSpPr>
        <p:spPr bwMode="auto">
          <a:xfrm>
            <a:off x="55626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48" name="Line 1036"/>
          <p:cNvSpPr>
            <a:spLocks noChangeShapeType="1"/>
          </p:cNvSpPr>
          <p:nvPr/>
        </p:nvSpPr>
        <p:spPr bwMode="auto">
          <a:xfrm>
            <a:off x="64770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49" name="Line 1037"/>
          <p:cNvSpPr>
            <a:spLocks noChangeShapeType="1"/>
          </p:cNvSpPr>
          <p:nvPr/>
        </p:nvSpPr>
        <p:spPr bwMode="auto">
          <a:xfrm>
            <a:off x="73914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50" name="Line 1038"/>
          <p:cNvSpPr>
            <a:spLocks noChangeShapeType="1"/>
          </p:cNvSpPr>
          <p:nvPr/>
        </p:nvSpPr>
        <p:spPr bwMode="auto">
          <a:xfrm>
            <a:off x="46482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51" name="Line 1039"/>
          <p:cNvSpPr>
            <a:spLocks noChangeShapeType="1"/>
          </p:cNvSpPr>
          <p:nvPr/>
        </p:nvSpPr>
        <p:spPr bwMode="auto">
          <a:xfrm>
            <a:off x="3733800" y="9906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52" name="Text Box 1040"/>
          <p:cNvSpPr txBox="1">
            <a:spLocks noChangeArrowheads="1"/>
          </p:cNvSpPr>
          <p:nvPr/>
        </p:nvSpPr>
        <p:spPr bwMode="auto">
          <a:xfrm>
            <a:off x="2667000"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577553" name="Text Box 1041"/>
          <p:cNvSpPr txBox="1">
            <a:spLocks noChangeArrowheads="1"/>
          </p:cNvSpPr>
          <p:nvPr/>
        </p:nvSpPr>
        <p:spPr bwMode="auto">
          <a:xfrm>
            <a:off x="35972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sp>
        <p:nvSpPr>
          <p:cNvPr id="577554" name="Text Box 1042"/>
          <p:cNvSpPr txBox="1">
            <a:spLocks noChangeArrowheads="1"/>
          </p:cNvSpPr>
          <p:nvPr/>
        </p:nvSpPr>
        <p:spPr bwMode="auto">
          <a:xfrm>
            <a:off x="45116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p>
        </p:txBody>
      </p:sp>
      <p:sp>
        <p:nvSpPr>
          <p:cNvPr id="577555" name="Text Box 1043"/>
          <p:cNvSpPr txBox="1">
            <a:spLocks noChangeArrowheads="1"/>
          </p:cNvSpPr>
          <p:nvPr/>
        </p:nvSpPr>
        <p:spPr bwMode="auto">
          <a:xfrm>
            <a:off x="54260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a:t>
            </a:r>
          </a:p>
        </p:txBody>
      </p:sp>
      <p:sp>
        <p:nvSpPr>
          <p:cNvPr id="577556" name="Text Box 1044"/>
          <p:cNvSpPr txBox="1">
            <a:spLocks noChangeArrowheads="1"/>
          </p:cNvSpPr>
          <p:nvPr/>
        </p:nvSpPr>
        <p:spPr bwMode="auto">
          <a:xfrm>
            <a:off x="63404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a:t>
            </a:r>
          </a:p>
        </p:txBody>
      </p:sp>
      <p:sp>
        <p:nvSpPr>
          <p:cNvPr id="577557" name="Text Box 1045"/>
          <p:cNvSpPr txBox="1">
            <a:spLocks noChangeArrowheads="1"/>
          </p:cNvSpPr>
          <p:nvPr/>
        </p:nvSpPr>
        <p:spPr bwMode="auto">
          <a:xfrm>
            <a:off x="72548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a:t>
            </a:r>
          </a:p>
        </p:txBody>
      </p:sp>
      <p:sp>
        <p:nvSpPr>
          <p:cNvPr id="577558" name="Text Box 1046"/>
          <p:cNvSpPr txBox="1">
            <a:spLocks noChangeArrowheads="1"/>
          </p:cNvSpPr>
          <p:nvPr/>
        </p:nvSpPr>
        <p:spPr bwMode="auto">
          <a:xfrm>
            <a:off x="8169275"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a:t>
            </a:r>
          </a:p>
        </p:txBody>
      </p:sp>
      <p:sp>
        <p:nvSpPr>
          <p:cNvPr id="577559" name="Text Box 1047"/>
          <p:cNvSpPr txBox="1">
            <a:spLocks noChangeArrowheads="1"/>
          </p:cNvSpPr>
          <p:nvPr/>
        </p:nvSpPr>
        <p:spPr bwMode="auto">
          <a:xfrm>
            <a:off x="1752600" y="5576888"/>
            <a:ext cx="2984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577560" name="Rectangle 1048" descr="25%"/>
          <p:cNvSpPr>
            <a:spLocks noChangeArrowheads="1"/>
          </p:cNvSpPr>
          <p:nvPr/>
        </p:nvSpPr>
        <p:spPr bwMode="auto">
          <a:xfrm>
            <a:off x="1905000" y="1752600"/>
            <a:ext cx="45720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sp>
        <p:nvSpPr>
          <p:cNvPr id="577561" name="Rectangle 1049" descr="25%"/>
          <p:cNvSpPr>
            <a:spLocks noChangeArrowheads="1"/>
          </p:cNvSpPr>
          <p:nvPr/>
        </p:nvSpPr>
        <p:spPr bwMode="auto">
          <a:xfrm>
            <a:off x="2832100" y="3886200"/>
            <a:ext cx="27305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sp>
        <p:nvSpPr>
          <p:cNvPr id="577562" name="Text Box 1050"/>
          <p:cNvSpPr txBox="1">
            <a:spLocks noChangeArrowheads="1"/>
          </p:cNvSpPr>
          <p:nvPr/>
        </p:nvSpPr>
        <p:spPr bwMode="auto">
          <a:xfrm>
            <a:off x="652463" y="31242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3</a:t>
            </a:r>
          </a:p>
        </p:txBody>
      </p:sp>
      <p:sp>
        <p:nvSpPr>
          <p:cNvPr id="577563" name="Rectangle 1051" descr="25%"/>
          <p:cNvSpPr>
            <a:spLocks noChangeArrowheads="1"/>
          </p:cNvSpPr>
          <p:nvPr/>
        </p:nvSpPr>
        <p:spPr bwMode="auto">
          <a:xfrm>
            <a:off x="1905000" y="3124200"/>
            <a:ext cx="9144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sp>
        <p:nvSpPr>
          <p:cNvPr id="577564" name="Text Box 1052"/>
          <p:cNvSpPr txBox="1">
            <a:spLocks noChangeArrowheads="1"/>
          </p:cNvSpPr>
          <p:nvPr/>
        </p:nvSpPr>
        <p:spPr bwMode="auto">
          <a:xfrm>
            <a:off x="652463" y="38862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4</a:t>
            </a:r>
          </a:p>
        </p:txBody>
      </p:sp>
      <p:sp>
        <p:nvSpPr>
          <p:cNvPr id="577565" name="Text Box 1053"/>
          <p:cNvSpPr txBox="1">
            <a:spLocks noChangeArrowheads="1"/>
          </p:cNvSpPr>
          <p:nvPr/>
        </p:nvSpPr>
        <p:spPr bwMode="auto">
          <a:xfrm>
            <a:off x="652463" y="4648200"/>
            <a:ext cx="11731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Activity 5</a:t>
            </a:r>
          </a:p>
        </p:txBody>
      </p:sp>
      <p:sp>
        <p:nvSpPr>
          <p:cNvPr id="577566" name="Rectangle 1054" descr="25%"/>
          <p:cNvSpPr>
            <a:spLocks noChangeArrowheads="1"/>
          </p:cNvSpPr>
          <p:nvPr/>
        </p:nvSpPr>
        <p:spPr bwMode="auto">
          <a:xfrm>
            <a:off x="6477000" y="4648200"/>
            <a:ext cx="1828800" cy="381000"/>
          </a:xfrm>
          <a:prstGeom prst="rect">
            <a:avLst/>
          </a:prstGeom>
          <a:pattFill prst="pct25">
            <a:fgClr>
              <a:srgbClr val="000000"/>
            </a:fgClr>
            <a:bgClr>
              <a:schemeClr val="bg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a:latin typeface="Times" panose="02020603050405020304" pitchFamily="18" charset="0"/>
              </a:rPr>
              <a:t>	</a:t>
            </a:r>
          </a:p>
        </p:txBody>
      </p:sp>
      <p:grpSp>
        <p:nvGrpSpPr>
          <p:cNvPr id="577568" name="Group 1056"/>
          <p:cNvGrpSpPr>
            <a:grpSpLocks/>
          </p:cNvGrpSpPr>
          <p:nvPr/>
        </p:nvGrpSpPr>
        <p:grpSpPr bwMode="auto">
          <a:xfrm>
            <a:off x="415925" y="1219200"/>
            <a:ext cx="1565275" cy="366713"/>
            <a:chOff x="262" y="912"/>
            <a:chExt cx="986" cy="231"/>
          </a:xfrm>
        </p:grpSpPr>
        <p:sp>
          <p:nvSpPr>
            <p:cNvPr id="577569" name="AutoShape 1057"/>
            <p:cNvSpPr>
              <a:spLocks noChangeArrowheads="1"/>
            </p:cNvSpPr>
            <p:nvPr/>
          </p:nvSpPr>
          <p:spPr bwMode="auto">
            <a:xfrm>
              <a:off x="1152" y="960"/>
              <a:ext cx="96" cy="144"/>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70" name="Text Box 1058"/>
            <p:cNvSpPr txBox="1">
              <a:spLocks noChangeArrowheads="1"/>
            </p:cNvSpPr>
            <p:nvPr/>
          </p:nvSpPr>
          <p:spPr bwMode="auto">
            <a:xfrm>
              <a:off x="262" y="912"/>
              <a:ext cx="88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FC0128"/>
                  </a:solidFill>
                </a:rPr>
                <a:t>Project Start</a:t>
              </a:r>
            </a:p>
          </p:txBody>
        </p:sp>
      </p:grpSp>
      <p:grpSp>
        <p:nvGrpSpPr>
          <p:cNvPr id="577571" name="Group 1059"/>
          <p:cNvGrpSpPr>
            <a:grpSpLocks/>
          </p:cNvGrpSpPr>
          <p:nvPr/>
        </p:nvGrpSpPr>
        <p:grpSpPr bwMode="auto">
          <a:xfrm>
            <a:off x="266700" y="5257800"/>
            <a:ext cx="8115300" cy="381000"/>
            <a:chOff x="168" y="3504"/>
            <a:chExt cx="5112" cy="240"/>
          </a:xfrm>
        </p:grpSpPr>
        <p:sp>
          <p:nvSpPr>
            <p:cNvPr id="577572" name="AutoShape 1060"/>
            <p:cNvSpPr>
              <a:spLocks noChangeArrowheads="1"/>
            </p:cNvSpPr>
            <p:nvPr/>
          </p:nvSpPr>
          <p:spPr bwMode="auto">
            <a:xfrm>
              <a:off x="5184" y="3504"/>
              <a:ext cx="96" cy="144"/>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73" name="Text Box 1061"/>
            <p:cNvSpPr txBox="1">
              <a:spLocks noChangeArrowheads="1"/>
            </p:cNvSpPr>
            <p:nvPr/>
          </p:nvSpPr>
          <p:spPr bwMode="auto">
            <a:xfrm>
              <a:off x="168" y="3513"/>
              <a:ext cx="98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FC0128"/>
                  </a:solidFill>
                </a:rPr>
                <a:t>Project Finish</a:t>
              </a:r>
            </a:p>
          </p:txBody>
        </p:sp>
      </p:grpSp>
      <p:sp>
        <p:nvSpPr>
          <p:cNvPr id="577574" name="Rectangle 1062"/>
          <p:cNvSpPr>
            <a:spLocks noChangeArrowheads="1"/>
          </p:cNvSpPr>
          <p:nvPr/>
        </p:nvSpPr>
        <p:spPr bwMode="auto">
          <a:xfrm>
            <a:off x="2667000" y="203200"/>
            <a:ext cx="3505200" cy="86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p>
            <a:r>
              <a:rPr lang="en-US" altLang="en-US" sz="2400">
                <a:solidFill>
                  <a:srgbClr val="FC0128"/>
                </a:solidFill>
                <a:latin typeface="Times" panose="02020603050405020304" pitchFamily="18" charset="0"/>
              </a:rPr>
              <a:t>with milestones</a:t>
            </a:r>
          </a:p>
        </p:txBody>
      </p:sp>
      <p:sp>
        <p:nvSpPr>
          <p:cNvPr id="577575" name="Text Box 1063"/>
          <p:cNvSpPr txBox="1">
            <a:spLocks noChangeArrowheads="1"/>
          </p:cNvSpPr>
          <p:nvPr/>
        </p:nvSpPr>
        <p:spPr bwMode="auto">
          <a:xfrm>
            <a:off x="304800" y="6096000"/>
            <a:ext cx="3016250"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r>
              <a:rPr lang="en-US" altLang="en-US" sz="2400">
                <a:solidFill>
                  <a:srgbClr val="FC0128"/>
                </a:solidFill>
                <a:latin typeface="Times" panose="02020603050405020304" pitchFamily="18" charset="0"/>
              </a:rPr>
              <a:t>Good for reviews.  </a:t>
            </a:r>
          </a:p>
        </p:txBody>
      </p:sp>
      <p:grpSp>
        <p:nvGrpSpPr>
          <p:cNvPr id="577580" name="Group 1068"/>
          <p:cNvGrpSpPr>
            <a:grpSpLocks/>
          </p:cNvGrpSpPr>
          <p:nvPr/>
        </p:nvGrpSpPr>
        <p:grpSpPr bwMode="auto">
          <a:xfrm>
            <a:off x="234950" y="3429000"/>
            <a:ext cx="5403850" cy="457200"/>
            <a:chOff x="148" y="2160"/>
            <a:chExt cx="3404" cy="288"/>
          </a:xfrm>
        </p:grpSpPr>
        <p:sp>
          <p:nvSpPr>
            <p:cNvPr id="577578" name="AutoShape 1066"/>
            <p:cNvSpPr>
              <a:spLocks noChangeArrowheads="1"/>
            </p:cNvSpPr>
            <p:nvPr/>
          </p:nvSpPr>
          <p:spPr bwMode="auto">
            <a:xfrm>
              <a:off x="3456" y="2160"/>
              <a:ext cx="96" cy="144"/>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7579" name="Text Box 1067"/>
            <p:cNvSpPr txBox="1">
              <a:spLocks noChangeArrowheads="1"/>
            </p:cNvSpPr>
            <p:nvPr/>
          </p:nvSpPr>
          <p:spPr bwMode="auto">
            <a:xfrm>
              <a:off x="148" y="2217"/>
              <a:ext cx="10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FC0128"/>
                  </a:solidFill>
                </a:rPr>
                <a:t>Design Review</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75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775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77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1026"/>
          <p:cNvSpPr>
            <a:spLocks noGrp="1" noChangeArrowheads="1"/>
          </p:cNvSpPr>
          <p:nvPr>
            <p:ph type="title"/>
          </p:nvPr>
        </p:nvSpPr>
        <p:spPr/>
        <p:txBody>
          <a:bodyPr/>
          <a:lstStyle/>
          <a:p>
            <a:r>
              <a:rPr lang="de-DE" altLang="en-US"/>
              <a:t>Two Types of Gantt Charts</a:t>
            </a:r>
          </a:p>
        </p:txBody>
      </p:sp>
      <p:sp>
        <p:nvSpPr>
          <p:cNvPr id="564227" name="Rectangle 1027"/>
          <p:cNvSpPr>
            <a:spLocks noGrp="1" noChangeArrowheads="1"/>
          </p:cNvSpPr>
          <p:nvPr>
            <p:ph type="body" sz="half" idx="1"/>
          </p:nvPr>
        </p:nvSpPr>
        <p:spPr>
          <a:xfrm>
            <a:off x="355600" y="914400"/>
            <a:ext cx="4051300" cy="4800600"/>
          </a:xfrm>
        </p:spPr>
        <p:txBody>
          <a:bodyPr/>
          <a:lstStyle/>
          <a:p>
            <a:r>
              <a:rPr lang="de-DE" altLang="en-US"/>
              <a:t>Person-Centered View</a:t>
            </a:r>
          </a:p>
          <a:p>
            <a:pPr lvl="1"/>
            <a:r>
              <a:rPr lang="de-DE" altLang="en-US"/>
              <a:t>To determine people‘s load</a:t>
            </a:r>
          </a:p>
          <a:p>
            <a:endParaRPr lang="de-DE" altLang="en-US"/>
          </a:p>
        </p:txBody>
      </p:sp>
      <p:sp>
        <p:nvSpPr>
          <p:cNvPr id="564228" name="Rectangle 1028"/>
          <p:cNvSpPr>
            <a:spLocks noGrp="1" noChangeArrowheads="1"/>
          </p:cNvSpPr>
          <p:nvPr>
            <p:ph type="body" sz="half" idx="2"/>
          </p:nvPr>
        </p:nvSpPr>
        <p:spPr>
          <a:xfrm>
            <a:off x="4559300" y="914400"/>
            <a:ext cx="4051300" cy="4800600"/>
          </a:xfrm>
        </p:spPr>
        <p:txBody>
          <a:bodyPr/>
          <a:lstStyle/>
          <a:p>
            <a:r>
              <a:rPr lang="de-DE" altLang="en-US"/>
              <a:t>Activity-Centered View</a:t>
            </a:r>
          </a:p>
          <a:p>
            <a:pPr lvl="1"/>
            <a:r>
              <a:rPr lang="de-DE" altLang="en-US"/>
              <a:t>To identify teams working together on the same tasks</a:t>
            </a:r>
          </a:p>
        </p:txBody>
      </p:sp>
      <p:sp>
        <p:nvSpPr>
          <p:cNvPr id="564229" name="Line 1029"/>
          <p:cNvSpPr>
            <a:spLocks noChangeShapeType="1"/>
          </p:cNvSpPr>
          <p:nvPr/>
        </p:nvSpPr>
        <p:spPr bwMode="auto">
          <a:xfrm>
            <a:off x="1143000" y="1981200"/>
            <a:ext cx="0" cy="3200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4230" name="Line 1030"/>
          <p:cNvSpPr>
            <a:spLocks noChangeShapeType="1"/>
          </p:cNvSpPr>
          <p:nvPr/>
        </p:nvSpPr>
        <p:spPr bwMode="auto">
          <a:xfrm>
            <a:off x="1143000" y="4953000"/>
            <a:ext cx="28956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4231" name="Text Box 1031"/>
          <p:cNvSpPr txBox="1">
            <a:spLocks noChangeArrowheads="1"/>
          </p:cNvSpPr>
          <p:nvPr/>
        </p:nvSpPr>
        <p:spPr bwMode="auto">
          <a:xfrm>
            <a:off x="3413125" y="4953000"/>
            <a:ext cx="7016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Time</a:t>
            </a:r>
          </a:p>
        </p:txBody>
      </p:sp>
      <p:sp>
        <p:nvSpPr>
          <p:cNvPr id="564232" name="Line 1032"/>
          <p:cNvSpPr>
            <a:spLocks noChangeShapeType="1"/>
          </p:cNvSpPr>
          <p:nvPr/>
        </p:nvSpPr>
        <p:spPr bwMode="auto">
          <a:xfrm>
            <a:off x="5867400" y="2133600"/>
            <a:ext cx="0" cy="30845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4233" name="Line 1033"/>
          <p:cNvSpPr>
            <a:spLocks noChangeShapeType="1"/>
          </p:cNvSpPr>
          <p:nvPr/>
        </p:nvSpPr>
        <p:spPr bwMode="auto">
          <a:xfrm>
            <a:off x="5867400" y="4989513"/>
            <a:ext cx="28956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4234" name="Text Box 1034"/>
          <p:cNvSpPr txBox="1">
            <a:spLocks noChangeArrowheads="1"/>
          </p:cNvSpPr>
          <p:nvPr/>
        </p:nvSpPr>
        <p:spPr bwMode="auto">
          <a:xfrm>
            <a:off x="8137525" y="4989513"/>
            <a:ext cx="7016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Time</a:t>
            </a:r>
          </a:p>
        </p:txBody>
      </p:sp>
      <p:sp>
        <p:nvSpPr>
          <p:cNvPr id="564235" name="Text Box 1035"/>
          <p:cNvSpPr txBox="1">
            <a:spLocks noChangeArrowheads="1"/>
          </p:cNvSpPr>
          <p:nvPr/>
        </p:nvSpPr>
        <p:spPr bwMode="auto">
          <a:xfrm>
            <a:off x="288925" y="2339975"/>
            <a:ext cx="4953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Joe</a:t>
            </a:r>
          </a:p>
        </p:txBody>
      </p:sp>
      <p:sp>
        <p:nvSpPr>
          <p:cNvPr id="564236" name="Text Box 1036"/>
          <p:cNvSpPr txBox="1">
            <a:spLocks noChangeArrowheads="1"/>
          </p:cNvSpPr>
          <p:nvPr/>
        </p:nvSpPr>
        <p:spPr bwMode="auto">
          <a:xfrm>
            <a:off x="304800" y="2986088"/>
            <a:ext cx="7318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Mary</a:t>
            </a:r>
          </a:p>
        </p:txBody>
      </p:sp>
      <p:sp>
        <p:nvSpPr>
          <p:cNvPr id="564237" name="Text Box 1037"/>
          <p:cNvSpPr txBox="1">
            <a:spLocks noChangeArrowheads="1"/>
          </p:cNvSpPr>
          <p:nvPr/>
        </p:nvSpPr>
        <p:spPr bwMode="auto">
          <a:xfrm>
            <a:off x="304800" y="3671888"/>
            <a:ext cx="70326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Toby</a:t>
            </a:r>
          </a:p>
        </p:txBody>
      </p:sp>
      <p:sp>
        <p:nvSpPr>
          <p:cNvPr id="564238" name="Text Box 1038"/>
          <p:cNvSpPr txBox="1">
            <a:spLocks noChangeArrowheads="1"/>
          </p:cNvSpPr>
          <p:nvPr/>
        </p:nvSpPr>
        <p:spPr bwMode="auto">
          <a:xfrm>
            <a:off x="304800" y="4419600"/>
            <a:ext cx="7318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Clara</a:t>
            </a:r>
          </a:p>
        </p:txBody>
      </p:sp>
      <p:sp>
        <p:nvSpPr>
          <p:cNvPr id="564239" name="Rectangle 1039"/>
          <p:cNvSpPr>
            <a:spLocks noChangeArrowheads="1"/>
          </p:cNvSpPr>
          <p:nvPr/>
        </p:nvSpPr>
        <p:spPr bwMode="auto">
          <a:xfrm>
            <a:off x="1371600" y="2438400"/>
            <a:ext cx="9906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A1</a:t>
            </a:r>
          </a:p>
        </p:txBody>
      </p:sp>
      <p:sp>
        <p:nvSpPr>
          <p:cNvPr id="564240" name="Rectangle 1040"/>
          <p:cNvSpPr>
            <a:spLocks noChangeArrowheads="1"/>
          </p:cNvSpPr>
          <p:nvPr/>
        </p:nvSpPr>
        <p:spPr bwMode="auto">
          <a:xfrm>
            <a:off x="3048000" y="2438400"/>
            <a:ext cx="9906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A3</a:t>
            </a:r>
          </a:p>
        </p:txBody>
      </p:sp>
      <p:sp>
        <p:nvSpPr>
          <p:cNvPr id="564241" name="Rectangle 1041"/>
          <p:cNvSpPr>
            <a:spLocks noChangeArrowheads="1"/>
          </p:cNvSpPr>
          <p:nvPr/>
        </p:nvSpPr>
        <p:spPr bwMode="auto">
          <a:xfrm>
            <a:off x="6267450" y="2757488"/>
            <a:ext cx="12192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Joe, Toby</a:t>
            </a:r>
          </a:p>
        </p:txBody>
      </p:sp>
      <p:sp>
        <p:nvSpPr>
          <p:cNvPr id="564242" name="Rectangle 1042"/>
          <p:cNvSpPr>
            <a:spLocks noChangeArrowheads="1"/>
          </p:cNvSpPr>
          <p:nvPr/>
        </p:nvSpPr>
        <p:spPr bwMode="auto">
          <a:xfrm>
            <a:off x="1524000" y="3748088"/>
            <a:ext cx="9906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A1</a:t>
            </a:r>
          </a:p>
        </p:txBody>
      </p:sp>
      <p:sp>
        <p:nvSpPr>
          <p:cNvPr id="564243" name="Rectangle 1043"/>
          <p:cNvSpPr>
            <a:spLocks noChangeArrowheads="1"/>
          </p:cNvSpPr>
          <p:nvPr/>
        </p:nvSpPr>
        <p:spPr bwMode="auto">
          <a:xfrm>
            <a:off x="3048000" y="3748088"/>
            <a:ext cx="9906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A3</a:t>
            </a:r>
          </a:p>
        </p:txBody>
      </p:sp>
      <p:sp>
        <p:nvSpPr>
          <p:cNvPr id="564245" name="Text Box 1045"/>
          <p:cNvSpPr txBox="1">
            <a:spLocks noChangeArrowheads="1"/>
          </p:cNvSpPr>
          <p:nvPr/>
        </p:nvSpPr>
        <p:spPr bwMode="auto">
          <a:xfrm>
            <a:off x="5184775" y="2735263"/>
            <a:ext cx="476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A1</a:t>
            </a:r>
          </a:p>
        </p:txBody>
      </p:sp>
      <p:sp>
        <p:nvSpPr>
          <p:cNvPr id="564246" name="Text Box 1046"/>
          <p:cNvSpPr txBox="1">
            <a:spLocks noChangeArrowheads="1"/>
          </p:cNvSpPr>
          <p:nvPr/>
        </p:nvSpPr>
        <p:spPr bwMode="auto">
          <a:xfrm>
            <a:off x="5181600" y="3533775"/>
            <a:ext cx="476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A2</a:t>
            </a:r>
          </a:p>
        </p:txBody>
      </p:sp>
      <p:sp>
        <p:nvSpPr>
          <p:cNvPr id="564247" name="Text Box 1047"/>
          <p:cNvSpPr txBox="1">
            <a:spLocks noChangeArrowheads="1"/>
          </p:cNvSpPr>
          <p:nvPr/>
        </p:nvSpPr>
        <p:spPr bwMode="auto">
          <a:xfrm>
            <a:off x="5203825" y="4357688"/>
            <a:ext cx="476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A3</a:t>
            </a:r>
          </a:p>
        </p:txBody>
      </p:sp>
      <p:sp>
        <p:nvSpPr>
          <p:cNvPr id="564249" name="Rectangle 1049"/>
          <p:cNvSpPr>
            <a:spLocks noChangeArrowheads="1"/>
          </p:cNvSpPr>
          <p:nvPr/>
        </p:nvSpPr>
        <p:spPr bwMode="auto">
          <a:xfrm>
            <a:off x="6572250" y="3519488"/>
            <a:ext cx="9906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Joe</a:t>
            </a:r>
          </a:p>
        </p:txBody>
      </p:sp>
      <p:sp>
        <p:nvSpPr>
          <p:cNvPr id="564250" name="Rectangle 1050"/>
          <p:cNvSpPr>
            <a:spLocks noChangeArrowheads="1"/>
          </p:cNvSpPr>
          <p:nvPr/>
        </p:nvSpPr>
        <p:spPr bwMode="auto">
          <a:xfrm>
            <a:off x="2133600" y="2438400"/>
            <a:ext cx="9906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A2</a:t>
            </a:r>
          </a:p>
        </p:txBody>
      </p:sp>
      <p:sp>
        <p:nvSpPr>
          <p:cNvPr id="564251" name="Rectangle 1051"/>
          <p:cNvSpPr>
            <a:spLocks noChangeArrowheads="1"/>
          </p:cNvSpPr>
          <p:nvPr/>
        </p:nvSpPr>
        <p:spPr bwMode="auto">
          <a:xfrm>
            <a:off x="6800850" y="4357688"/>
            <a:ext cx="16002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Clara, Toby, Joe</a:t>
            </a:r>
          </a:p>
        </p:txBody>
      </p:sp>
      <p:sp>
        <p:nvSpPr>
          <p:cNvPr id="564253" name="Rectangle 1053"/>
          <p:cNvSpPr>
            <a:spLocks noChangeArrowheads="1"/>
          </p:cNvSpPr>
          <p:nvPr/>
        </p:nvSpPr>
        <p:spPr bwMode="auto">
          <a:xfrm>
            <a:off x="3048000" y="4510088"/>
            <a:ext cx="9906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A3</a:t>
            </a:r>
          </a:p>
        </p:txBody>
      </p:sp>
      <p:sp>
        <p:nvSpPr>
          <p:cNvPr id="564254" name="Text Box 1054"/>
          <p:cNvSpPr txBox="1">
            <a:spLocks noChangeArrowheads="1"/>
          </p:cNvSpPr>
          <p:nvPr/>
        </p:nvSpPr>
        <p:spPr bwMode="auto">
          <a:xfrm>
            <a:off x="457200" y="5638800"/>
            <a:ext cx="7761288"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Choose one view, stay with it. Usually base the  view on the WBS structure</a:t>
            </a:r>
          </a:p>
          <a:p>
            <a:r>
              <a:rPr lang="de-DE" altLang="en-US"/>
              <a:t>	Managing Experienced Teams:  Person-centered view</a:t>
            </a:r>
          </a:p>
          <a:p>
            <a:r>
              <a:rPr lang="de-DE" altLang="en-US"/>
              <a:t>	Managing  Beginners: Activity oriented view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1026"/>
          <p:cNvSpPr>
            <a:spLocks noGrp="1" noChangeArrowheads="1"/>
          </p:cNvSpPr>
          <p:nvPr>
            <p:ph type="title"/>
          </p:nvPr>
        </p:nvSpPr>
        <p:spPr/>
        <p:txBody>
          <a:bodyPr/>
          <a:lstStyle/>
          <a:p>
            <a:r>
              <a:rPr lang="de-DE" altLang="en-US"/>
              <a:t>Tools support for  Establishing Schedules </a:t>
            </a:r>
          </a:p>
        </p:txBody>
      </p:sp>
      <p:sp>
        <p:nvSpPr>
          <p:cNvPr id="542723" name="Rectangle 1027"/>
          <p:cNvSpPr>
            <a:spLocks noGrp="1" noChangeArrowheads="1"/>
          </p:cNvSpPr>
          <p:nvPr>
            <p:ph type="body" idx="1"/>
          </p:nvPr>
        </p:nvSpPr>
        <p:spPr>
          <a:xfrm>
            <a:off x="381000" y="914400"/>
            <a:ext cx="8255000" cy="4800600"/>
          </a:xfrm>
        </p:spPr>
        <p:txBody>
          <a:bodyPr/>
          <a:lstStyle/>
          <a:p>
            <a:pPr>
              <a:lnSpc>
                <a:spcPct val="80000"/>
              </a:lnSpc>
            </a:pPr>
            <a:r>
              <a:rPr lang="de-DE" altLang="en-US"/>
              <a:t>Tool support for </a:t>
            </a:r>
          </a:p>
          <a:p>
            <a:pPr lvl="1">
              <a:lnSpc>
                <a:spcPct val="80000"/>
              </a:lnSpc>
            </a:pPr>
            <a:r>
              <a:rPr lang="de-DE" altLang="en-US"/>
              <a:t>Graphical user interface for entering activity data</a:t>
            </a:r>
          </a:p>
          <a:p>
            <a:pPr lvl="1">
              <a:lnSpc>
                <a:spcPct val="80000"/>
              </a:lnSpc>
            </a:pPr>
            <a:r>
              <a:rPr lang="de-DE" altLang="en-US"/>
              <a:t>Automatic computation of critical paths</a:t>
            </a:r>
          </a:p>
          <a:p>
            <a:pPr lvl="1">
              <a:lnSpc>
                <a:spcPct val="80000"/>
              </a:lnSpc>
            </a:pPr>
            <a:r>
              <a:rPr lang="de-DE" altLang="en-US"/>
              <a:t>Multiple views (PERT, Gantt, table views) and switching between these views</a:t>
            </a:r>
          </a:p>
          <a:p>
            <a:pPr>
              <a:lnSpc>
                <a:spcPct val="80000"/>
              </a:lnSpc>
            </a:pPr>
            <a:r>
              <a:rPr lang="de-DE" altLang="en-US"/>
              <a:t>Many products available. Examples</a:t>
            </a:r>
          </a:p>
          <a:p>
            <a:pPr lvl="1">
              <a:lnSpc>
                <a:spcPct val="80000"/>
              </a:lnSpc>
            </a:pPr>
            <a:r>
              <a:rPr lang="de-DE" altLang="en-US"/>
              <a:t>Fast Track  (Demo) (http://www.aecsoft.com/downloads/demo/downloads_listindex.asp?bhcp=1)</a:t>
            </a:r>
          </a:p>
          <a:p>
            <a:pPr lvl="2">
              <a:lnSpc>
                <a:spcPct val="80000"/>
              </a:lnSpc>
            </a:pPr>
            <a:r>
              <a:rPr lang="de-DE" altLang="en-US"/>
              <a:t>Main view:  Gantt Charts</a:t>
            </a:r>
          </a:p>
          <a:p>
            <a:pPr lvl="1">
              <a:lnSpc>
                <a:spcPct val="80000"/>
              </a:lnSpc>
            </a:pPr>
            <a:r>
              <a:rPr lang="de-DE" altLang="en-US"/>
              <a:t>Microsoft Project (http://www.microsoft.com/office/project/default.asp)</a:t>
            </a:r>
          </a:p>
          <a:p>
            <a:pPr lvl="2">
              <a:lnSpc>
                <a:spcPct val="80000"/>
              </a:lnSpc>
            </a:pPr>
            <a:r>
              <a:rPr lang="de-DE" altLang="en-US"/>
              <a:t>PERT Charts, Gantt Charts, combined Milestone/Gantt Charts</a:t>
            </a:r>
          </a:p>
          <a:p>
            <a:pPr>
              <a:lnSpc>
                <a:spcPct val="80000"/>
              </a:lnSpc>
            </a:pPr>
            <a:r>
              <a:rPr lang="de-DE" altLang="en-US"/>
              <a:t>Tool use and training beyond the scope of this class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en-US"/>
              <a:t>What do we cover now?</a:t>
            </a:r>
          </a:p>
        </p:txBody>
      </p:sp>
      <p:sp>
        <p:nvSpPr>
          <p:cNvPr id="499715" name="Rectangle 3"/>
          <p:cNvSpPr>
            <a:spLocks noGrp="1" noChangeArrowheads="1"/>
          </p:cNvSpPr>
          <p:nvPr>
            <p:ph type="body" idx="1"/>
          </p:nvPr>
        </p:nvSpPr>
        <p:spPr/>
        <p:txBody>
          <a:bodyPr/>
          <a:lstStyle/>
          <a:p>
            <a:r>
              <a:rPr lang="en-US" altLang="en-US"/>
              <a:t>How to develop an initial project schedule</a:t>
            </a:r>
          </a:p>
          <a:p>
            <a:r>
              <a:rPr lang="en-US" altLang="en-US"/>
              <a:t>How to shorten the project duration</a:t>
            </a:r>
          </a:p>
          <a:p>
            <a:r>
              <a:rPr lang="en-US" altLang="en-US"/>
              <a:t>Mistakes made during preparation of schedules </a:t>
            </a:r>
          </a:p>
          <a:p>
            <a:r>
              <a:rPr lang="en-US" altLang="en-US"/>
              <a:t>The danger of fudge factors</a:t>
            </a:r>
          </a:p>
          <a:p>
            <a:r>
              <a:rPr lang="en-US" altLang="en-US"/>
              <a:t>How to identify when a project goes off-track (actual project does not match the project plan).</a:t>
            </a:r>
          </a:p>
          <a:p>
            <a:r>
              <a:rPr lang="en-US" altLang="en-US"/>
              <a:t>How to become a good software project manager</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en-US"/>
              <a:t>How to develop an Initial Project Schedule</a:t>
            </a:r>
          </a:p>
        </p:txBody>
      </p:sp>
      <p:sp>
        <p:nvSpPr>
          <p:cNvPr id="516099" name="Rectangle 3"/>
          <p:cNvSpPr>
            <a:spLocks noGrp="1" noChangeArrowheads="1"/>
          </p:cNvSpPr>
          <p:nvPr>
            <p:ph type="body" idx="1"/>
          </p:nvPr>
        </p:nvSpPr>
        <p:spPr>
          <a:xfrm>
            <a:off x="304800" y="1143000"/>
            <a:ext cx="8255000" cy="4800600"/>
          </a:xfrm>
        </p:spPr>
        <p:txBody>
          <a:bodyPr/>
          <a:lstStyle/>
          <a:p>
            <a:r>
              <a:rPr lang="en-US" altLang="en-US"/>
              <a:t>Identify all your activities  (reuse a template if possible)</a:t>
            </a:r>
          </a:p>
          <a:p>
            <a:r>
              <a:rPr lang="en-US" altLang="en-US"/>
              <a:t>Identify intermediate and final dates that must be met</a:t>
            </a:r>
          </a:p>
          <a:p>
            <a:pPr lvl="1"/>
            <a:r>
              <a:rPr lang="en-US" altLang="en-US"/>
              <a:t>Assign milestones to these dates</a:t>
            </a:r>
          </a:p>
          <a:p>
            <a:r>
              <a:rPr lang="en-US" altLang="en-US"/>
              <a:t>Identify all activities and milestones outside your project that may affect your project’s schedule</a:t>
            </a:r>
          </a:p>
          <a:p>
            <a:r>
              <a:rPr lang="en-US" altLang="en-US"/>
              <a:t>Identify “depends on” relationships between all these identified activities</a:t>
            </a:r>
          </a:p>
          <a:p>
            <a:r>
              <a:rPr lang="en-US" altLang="en-US"/>
              <a:t>Draw a dependency diagram for all identified activities and relationships</a:t>
            </a:r>
          </a:p>
          <a:p>
            <a:r>
              <a:rPr lang="en-US" altLang="en-US"/>
              <a:t>Analyze the diagram to determine critical paths and slack times of noncritical paths. </a:t>
            </a:r>
          </a:p>
          <a:p>
            <a:r>
              <a:rPr lang="de-DE" altLang="en-US"/>
              <a:t>Example: Establish a schedule for system integration testing</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60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160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1609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609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16099">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16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de-DE" altLang="en-US"/>
              <a:t>Developing a Schedule for Integration Testing</a:t>
            </a:r>
          </a:p>
        </p:txBody>
      </p:sp>
      <p:sp>
        <p:nvSpPr>
          <p:cNvPr id="551939" name="Rectangle 3"/>
          <p:cNvSpPr>
            <a:spLocks noGrp="1" noChangeArrowheads="1"/>
          </p:cNvSpPr>
          <p:nvPr>
            <p:ph type="body" idx="1"/>
          </p:nvPr>
        </p:nvSpPr>
        <p:spPr/>
        <p:txBody>
          <a:bodyPr/>
          <a:lstStyle/>
          <a:p>
            <a:pPr>
              <a:buFont typeface="Symbol" panose="05050102010706020507" pitchFamily="18" charset="2"/>
              <a:buNone/>
            </a:pPr>
            <a:r>
              <a:rPr lang="de-DE" altLang="en-US"/>
              <a:t>Five Steps:</a:t>
            </a:r>
          </a:p>
          <a:p>
            <a:pPr lvl="1">
              <a:buFont typeface="Wingdings" panose="05000000000000000000" pitchFamily="2" charset="2"/>
              <a:buNone/>
            </a:pPr>
            <a:r>
              <a:rPr lang="de-DE" altLang="en-US" sz="2400"/>
              <a:t>1. Start with System Decomposition</a:t>
            </a:r>
          </a:p>
          <a:p>
            <a:pPr lvl="1">
              <a:buFont typeface="Wingdings" panose="05000000000000000000" pitchFamily="2" charset="2"/>
              <a:buNone/>
            </a:pPr>
            <a:r>
              <a:rPr lang="de-DE" altLang="en-US" sz="2400"/>
              <a:t>2. Determine your Integration Testing Strategy</a:t>
            </a:r>
          </a:p>
          <a:p>
            <a:pPr lvl="1">
              <a:buFont typeface="Wingdings" panose="05000000000000000000" pitchFamily="2" charset="2"/>
              <a:buNone/>
            </a:pPr>
            <a:r>
              <a:rPr lang="de-DE" altLang="en-US" sz="2400"/>
              <a:t>3. Determine the Dependency Diagram (UML Activity Diagram)</a:t>
            </a:r>
          </a:p>
          <a:p>
            <a:pPr lvl="1">
              <a:buFont typeface="Wingdings" panose="05000000000000000000" pitchFamily="2" charset="2"/>
              <a:buNone/>
            </a:pPr>
            <a:r>
              <a:rPr lang="de-DE" altLang="en-US" sz="2400"/>
              <a:t>4. Add Time Estimates</a:t>
            </a:r>
          </a:p>
          <a:p>
            <a:pPr lvl="1">
              <a:buFont typeface="Wingdings" panose="05000000000000000000" pitchFamily="2" charset="2"/>
              <a:buNone/>
            </a:pPr>
            <a:r>
              <a:rPr lang="de-DE" altLang="en-US" sz="2400"/>
              <a:t>5. Visualize the activities on a time scale: Gantt Chart</a:t>
            </a:r>
          </a:p>
          <a:p>
            <a:pPr>
              <a:buFont typeface="Symbol" panose="05050102010706020507" pitchFamily="18" charset="2"/>
              <a:buNone/>
            </a:pPr>
            <a:endParaRPr lang="de-DE" altLang="en-US"/>
          </a:p>
        </p:txBody>
      </p:sp>
      <p:sp>
        <p:nvSpPr>
          <p:cNvPr id="551940" name="Text Box 4"/>
          <p:cNvSpPr txBox="1">
            <a:spLocks noChangeArrowheads="1"/>
          </p:cNvSpPr>
          <p:nvPr/>
        </p:nvSpPr>
        <p:spPr bwMode="auto">
          <a:xfrm>
            <a:off x="762000" y="6096000"/>
            <a:ext cx="4679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See Bruegge&amp;Dutoit 2003, Chapter 9 Testing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de-DE" altLang="en-US"/>
              <a:t>1. Start with System Decomposition</a:t>
            </a:r>
          </a:p>
        </p:txBody>
      </p:sp>
      <p:pic>
        <p:nvPicPr>
          <p:cNvPr id="552964"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 y="973138"/>
            <a:ext cx="9093200" cy="5205412"/>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60" name="Rectangle 4"/>
          <p:cNvSpPr>
            <a:spLocks noGrp="1" noChangeArrowheads="1"/>
          </p:cNvSpPr>
          <p:nvPr>
            <p:ph type="title"/>
          </p:nvPr>
        </p:nvSpPr>
        <p:spPr/>
        <p:txBody>
          <a:bodyPr/>
          <a:lstStyle/>
          <a:p>
            <a:r>
              <a:rPr lang="en-US" altLang="en-US"/>
              <a:t>Outline</a:t>
            </a:r>
          </a:p>
        </p:txBody>
      </p:sp>
      <p:sp>
        <p:nvSpPr>
          <p:cNvPr id="454661" name="Rectangle 5"/>
          <p:cNvSpPr>
            <a:spLocks noGrp="1" noChangeArrowheads="1"/>
          </p:cNvSpPr>
          <p:nvPr>
            <p:ph type="body" idx="1"/>
          </p:nvPr>
        </p:nvSpPr>
        <p:spPr/>
        <p:txBody>
          <a:bodyPr/>
          <a:lstStyle/>
          <a:p>
            <a:r>
              <a:rPr lang="en-US" altLang="en-US"/>
              <a:t>The last lecture  dealt with Work Breakdown Structures</a:t>
            </a:r>
          </a:p>
          <a:p>
            <a:r>
              <a:rPr lang="en-US" altLang="en-US"/>
              <a:t>Today we focus on Dependencies and Scheduling</a:t>
            </a:r>
          </a:p>
          <a:p>
            <a:r>
              <a:rPr lang="en-US" altLang="en-US"/>
              <a:t>Estimating times for activities</a:t>
            </a:r>
          </a:p>
          <a:p>
            <a:r>
              <a:rPr lang="en-US" altLang="en-US"/>
              <a:t>Determining critical path and slack times</a:t>
            </a:r>
          </a:p>
          <a:p>
            <a:r>
              <a:rPr lang="en-US" altLang="en-US"/>
              <a:t>Determining project duration</a:t>
            </a:r>
          </a:p>
          <a:p>
            <a:r>
              <a:rPr lang="en-US" altLang="en-US"/>
              <a:t>Many heuristics and examples</a:t>
            </a:r>
          </a:p>
          <a:p>
            <a:pPr lvl="1"/>
            <a:r>
              <a:rPr lang="en-US" altLang="en-US"/>
              <a:t>How to live with a given deadline</a:t>
            </a:r>
          </a:p>
          <a:p>
            <a:pPr lvl="1"/>
            <a:r>
              <a:rPr lang="en-US" altLang="en-US"/>
              <a:t>Optimizing schedules</a:t>
            </a:r>
          </a:p>
          <a:p>
            <a:pPr lvl="1"/>
            <a:r>
              <a:rPr lang="en-US" altLang="en-US"/>
              <a:t>Rearranging schedules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6" name="Rectangle 4"/>
          <p:cNvSpPr>
            <a:spLocks noGrp="1" noChangeArrowheads="1"/>
          </p:cNvSpPr>
          <p:nvPr>
            <p:ph type="title"/>
          </p:nvPr>
        </p:nvSpPr>
        <p:spPr>
          <a:xfrm>
            <a:off x="419100" y="222250"/>
            <a:ext cx="8496300" cy="863600"/>
          </a:xfrm>
        </p:spPr>
        <p:txBody>
          <a:bodyPr/>
          <a:lstStyle/>
          <a:p>
            <a:r>
              <a:rPr lang="de-DE" altLang="en-US"/>
              <a:t>2. Determine  Your Integration Testing Strategy </a:t>
            </a:r>
          </a:p>
        </p:txBody>
      </p:sp>
      <p:sp>
        <p:nvSpPr>
          <p:cNvPr id="556037" name="Rectangle 5"/>
          <p:cNvSpPr>
            <a:spLocks noGrp="1" noChangeArrowheads="1"/>
          </p:cNvSpPr>
          <p:nvPr>
            <p:ph type="body" idx="1"/>
          </p:nvPr>
        </p:nvSpPr>
        <p:spPr>
          <a:xfrm>
            <a:off x="304800" y="1066800"/>
            <a:ext cx="8255000" cy="4800600"/>
          </a:xfrm>
        </p:spPr>
        <p:txBody>
          <a:bodyPr/>
          <a:lstStyle/>
          <a:p>
            <a:r>
              <a:rPr lang="de-DE" altLang="en-US"/>
              <a:t>Types of integration testing strategies</a:t>
            </a:r>
          </a:p>
          <a:p>
            <a:r>
              <a:rPr lang="de-DE" altLang="en-US"/>
              <a:t>We choose sandwich testing. Why? </a:t>
            </a:r>
          </a:p>
          <a:p>
            <a:pPr lvl="1"/>
            <a:r>
              <a:rPr lang="de-DE" altLang="en-US"/>
              <a:t>It allows many parallel testing activities, possibly shortening testing time</a:t>
            </a:r>
          </a:p>
          <a:p>
            <a:r>
              <a:rPr lang="de-DE" altLang="en-US"/>
              <a:t>Sandwich testing requires 3 layers </a:t>
            </a:r>
          </a:p>
          <a:p>
            <a:pPr lvl="1"/>
            <a:r>
              <a:rPr lang="de-DE" altLang="en-US"/>
              <a:t>Reformulate the system decomposition into 3 layers if necessary</a:t>
            </a:r>
          </a:p>
          <a:p>
            <a:r>
              <a:rPr lang="de-DE" altLang="en-US"/>
              <a:t>Identification of the 3 layers and their components in our example</a:t>
            </a:r>
          </a:p>
          <a:p>
            <a:pPr lvl="1"/>
            <a:r>
              <a:rPr lang="de-DE" altLang="en-US"/>
              <a:t>Top layer: A</a:t>
            </a:r>
          </a:p>
          <a:p>
            <a:pPr lvl="1"/>
            <a:r>
              <a:rPr lang="de-DE" altLang="en-US"/>
              <a:t>Target layer: B, C, D</a:t>
            </a:r>
          </a:p>
          <a:p>
            <a:pPr lvl="1"/>
            <a:r>
              <a:rPr lang="de-DE" altLang="en-US"/>
              <a:t>Bottom layer:  E, F, 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60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60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603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603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603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5603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5603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5603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5603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7"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8082" name="Rectangle 1026"/>
          <p:cNvSpPr>
            <a:spLocks noGrp="1" noChangeArrowheads="1"/>
          </p:cNvSpPr>
          <p:nvPr>
            <p:ph type="title"/>
          </p:nvPr>
        </p:nvSpPr>
        <p:spPr/>
        <p:txBody>
          <a:bodyPr/>
          <a:lstStyle/>
          <a:p>
            <a:r>
              <a:rPr lang="de-DE" altLang="en-US"/>
              <a:t>Sandwich Testing</a:t>
            </a:r>
          </a:p>
        </p:txBody>
      </p:sp>
      <p:sp>
        <p:nvSpPr>
          <p:cNvPr id="558083" name="Rectangle 1027"/>
          <p:cNvSpPr>
            <a:spLocks noGrp="1" noChangeArrowheads="1"/>
          </p:cNvSpPr>
          <p:nvPr>
            <p:ph type="body" idx="1"/>
          </p:nvPr>
        </p:nvSpPr>
        <p:spPr>
          <a:xfrm>
            <a:off x="304800" y="1066800"/>
            <a:ext cx="8255000" cy="4800600"/>
          </a:xfrm>
        </p:spPr>
        <p:txBody>
          <a:bodyPr/>
          <a:lstStyle/>
          <a:p>
            <a:pPr>
              <a:lnSpc>
                <a:spcPct val="80000"/>
              </a:lnSpc>
            </a:pPr>
            <a:r>
              <a:rPr lang="de-DE" altLang="en-US"/>
              <a:t>Sandwich testing combines parallel top-down and bottom-up integration testing</a:t>
            </a:r>
          </a:p>
          <a:p>
            <a:pPr lvl="1">
              <a:lnSpc>
                <a:spcPct val="80000"/>
              </a:lnSpc>
            </a:pPr>
            <a:r>
              <a:rPr lang="de-DE" altLang="en-US"/>
              <a:t>Top-down testing tests the top layer incrementally with the components of the target layer</a:t>
            </a:r>
          </a:p>
          <a:p>
            <a:pPr lvl="1">
              <a:lnSpc>
                <a:spcPct val="80000"/>
              </a:lnSpc>
            </a:pPr>
            <a:r>
              <a:rPr lang="de-DE" altLang="en-US"/>
              <a:t>Bottom-up testing tests the bottom layer incrementally with the components of the target layer</a:t>
            </a:r>
          </a:p>
          <a:p>
            <a:pPr>
              <a:lnSpc>
                <a:spcPct val="80000"/>
              </a:lnSpc>
            </a:pPr>
            <a:r>
              <a:rPr lang="de-DE" altLang="en-US"/>
              <a:t>Modified sandwich testing is more thorough </a:t>
            </a:r>
          </a:p>
          <a:p>
            <a:pPr lvl="1">
              <a:lnSpc>
                <a:spcPct val="80000"/>
              </a:lnSpc>
            </a:pPr>
            <a:r>
              <a:rPr lang="de-DE" altLang="en-US" i="1"/>
              <a:t>Individual layer tests</a:t>
            </a:r>
            <a:endParaRPr lang="de-DE" altLang="en-US"/>
          </a:p>
          <a:p>
            <a:pPr lvl="2">
              <a:lnSpc>
                <a:spcPct val="80000"/>
              </a:lnSpc>
            </a:pPr>
            <a:r>
              <a:rPr lang="de-DE" altLang="en-US"/>
              <a:t>Top layer test with stubs for target layer</a:t>
            </a:r>
          </a:p>
          <a:p>
            <a:pPr lvl="2">
              <a:lnSpc>
                <a:spcPct val="80000"/>
              </a:lnSpc>
            </a:pPr>
            <a:r>
              <a:rPr lang="de-DE" altLang="en-US"/>
              <a:t>Target layer test with drivers and stubs replacing top and bottom layers</a:t>
            </a:r>
          </a:p>
          <a:p>
            <a:pPr lvl="2">
              <a:lnSpc>
                <a:spcPct val="80000"/>
              </a:lnSpc>
            </a:pPr>
            <a:r>
              <a:rPr lang="de-DE" altLang="en-US"/>
              <a:t>Bottom layer test with a driver for the target layer</a:t>
            </a:r>
          </a:p>
          <a:p>
            <a:pPr lvl="1">
              <a:lnSpc>
                <a:spcPct val="80000"/>
              </a:lnSpc>
            </a:pPr>
            <a:r>
              <a:rPr lang="de-DE" altLang="en-US" i="1"/>
              <a:t>Combined layer tests</a:t>
            </a:r>
            <a:endParaRPr lang="de-DE" altLang="en-US"/>
          </a:p>
          <a:p>
            <a:pPr lvl="2">
              <a:lnSpc>
                <a:spcPct val="80000"/>
              </a:lnSpc>
            </a:pPr>
            <a:r>
              <a:rPr lang="de-DE" altLang="en-US"/>
              <a:t>Top layer access the target layer</a:t>
            </a:r>
          </a:p>
          <a:p>
            <a:pPr lvl="2">
              <a:lnSpc>
                <a:spcPct val="80000"/>
              </a:lnSpc>
            </a:pPr>
            <a:r>
              <a:rPr lang="de-DE" altLang="en-US"/>
              <a:t>Target layer accesses bottom layer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8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8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58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8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8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58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58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58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5808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5808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580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419100" y="222250"/>
            <a:ext cx="8420100" cy="863600"/>
          </a:xfrm>
        </p:spPr>
        <p:txBody>
          <a:bodyPr/>
          <a:lstStyle/>
          <a:p>
            <a:r>
              <a:rPr lang="de-DE" altLang="en-US"/>
              <a:t>3. Determine the Dependency Diagram  (Sandwich Testing , UML Activity Diagram)</a:t>
            </a:r>
          </a:p>
        </p:txBody>
      </p:sp>
      <p:pic>
        <p:nvPicPr>
          <p:cNvPr id="555012"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 y="1052513"/>
            <a:ext cx="8686800" cy="5164137"/>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555013" name="Text Box 5"/>
          <p:cNvSpPr txBox="1">
            <a:spLocks noChangeArrowheads="1"/>
          </p:cNvSpPr>
          <p:nvPr/>
        </p:nvSpPr>
        <p:spPr bwMode="auto">
          <a:xfrm>
            <a:off x="1295400" y="5943600"/>
            <a:ext cx="43021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400">
                <a:latin typeface="Times" panose="02020603050405020304" pitchFamily="18" charset="0"/>
              </a:rPr>
              <a:t>Target layer components: B, C, 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19100" y="152400"/>
            <a:ext cx="8153400" cy="863600"/>
          </a:xfrm>
        </p:spPr>
        <p:txBody>
          <a:bodyPr/>
          <a:lstStyle/>
          <a:p>
            <a:r>
              <a:rPr lang="de-DE" altLang="en-US"/>
              <a:t>Dependency Diagram  for  a Modified Sandwich Testing Strategy </a:t>
            </a:r>
          </a:p>
        </p:txBody>
      </p:sp>
      <p:pic>
        <p:nvPicPr>
          <p:cNvPr id="557060"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685800"/>
            <a:ext cx="7696200" cy="593407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de-DE" altLang="en-US"/>
              <a:t>4. Add  Time Estimates (PERT Chart)</a:t>
            </a:r>
          </a:p>
        </p:txBody>
      </p:sp>
      <p:pic>
        <p:nvPicPr>
          <p:cNvPr id="559108"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09600" y="838200"/>
            <a:ext cx="7848600" cy="5659438"/>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419100" y="222250"/>
            <a:ext cx="8343900" cy="863600"/>
          </a:xfrm>
        </p:spPr>
        <p:txBody>
          <a:bodyPr/>
          <a:lstStyle/>
          <a:p>
            <a:r>
              <a:rPr lang="de-DE" altLang="en-US"/>
              <a:t>5. Visualize  your Schedule (Gantt Chart View )</a:t>
            </a:r>
          </a:p>
        </p:txBody>
      </p:sp>
      <p:pic>
        <p:nvPicPr>
          <p:cNvPr id="563204"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55600" y="1946275"/>
            <a:ext cx="8255000" cy="36195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9586" name="Rectangle 1026"/>
          <p:cNvSpPr>
            <a:spLocks noGrp="1" noChangeArrowheads="1"/>
          </p:cNvSpPr>
          <p:nvPr>
            <p:ph type="title"/>
          </p:nvPr>
        </p:nvSpPr>
        <p:spPr/>
        <p:txBody>
          <a:bodyPr/>
          <a:lstStyle/>
          <a:p>
            <a:r>
              <a:rPr lang="en-US" altLang="en-US"/>
              <a:t>What do we cover now?</a:t>
            </a:r>
          </a:p>
        </p:txBody>
      </p:sp>
      <p:sp>
        <p:nvSpPr>
          <p:cNvPr id="579587" name="Rectangle 1027"/>
          <p:cNvSpPr>
            <a:spLocks noGrp="1" noChangeArrowheads="1"/>
          </p:cNvSpPr>
          <p:nvPr>
            <p:ph type="body" idx="1"/>
          </p:nvPr>
        </p:nvSpPr>
        <p:spPr/>
        <p:txBody>
          <a:bodyPr/>
          <a:lstStyle/>
          <a:p>
            <a:pPr>
              <a:buFont typeface="Monotype Sorts" charset="2"/>
              <a:buChar char="4"/>
            </a:pPr>
            <a:r>
              <a:rPr lang="en-US" altLang="en-US"/>
              <a:t>How to develop an initial project schedule</a:t>
            </a:r>
          </a:p>
          <a:p>
            <a:r>
              <a:rPr lang="en-US" altLang="en-US"/>
              <a:t>How to shorten the project duration</a:t>
            </a:r>
          </a:p>
          <a:p>
            <a:r>
              <a:rPr lang="en-US" altLang="en-US"/>
              <a:t>Mistakes made during preparation of schedules </a:t>
            </a:r>
          </a:p>
          <a:p>
            <a:r>
              <a:rPr lang="en-US" altLang="en-US"/>
              <a:t>The danger of fudge factors</a:t>
            </a:r>
          </a:p>
          <a:p>
            <a:r>
              <a:rPr lang="en-US" altLang="en-US"/>
              <a:t>How to identify when a project goes off-track (actual project does not match the project plan).</a:t>
            </a:r>
          </a:p>
          <a:p>
            <a:r>
              <a:rPr lang="en-US" altLang="en-US"/>
              <a:t>How to become a better software project manager</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a:t>How to reduce the  planned project time</a:t>
            </a:r>
          </a:p>
        </p:txBody>
      </p:sp>
      <p:sp>
        <p:nvSpPr>
          <p:cNvPr id="518147" name="Rectangle 3"/>
          <p:cNvSpPr>
            <a:spLocks noGrp="1" noChangeArrowheads="1"/>
          </p:cNvSpPr>
          <p:nvPr>
            <p:ph type="body" idx="1"/>
          </p:nvPr>
        </p:nvSpPr>
        <p:spPr>
          <a:xfrm>
            <a:off x="381000" y="990600"/>
            <a:ext cx="8458200" cy="4648200"/>
          </a:xfrm>
        </p:spPr>
        <p:txBody>
          <a:bodyPr/>
          <a:lstStyle/>
          <a:p>
            <a:pPr>
              <a:lnSpc>
                <a:spcPct val="80000"/>
              </a:lnSpc>
            </a:pPr>
            <a:r>
              <a:rPr lang="en-US" altLang="en-US" sz="2000"/>
              <a:t>Recheck the original span time estimates</a:t>
            </a:r>
          </a:p>
          <a:p>
            <a:pPr lvl="1">
              <a:lnSpc>
                <a:spcPct val="80000"/>
              </a:lnSpc>
            </a:pPr>
            <a:r>
              <a:rPr lang="en-US" altLang="en-US" sz="1800"/>
              <a:t>Ask other experts to check the estimates</a:t>
            </a:r>
          </a:p>
          <a:p>
            <a:pPr lvl="1">
              <a:lnSpc>
                <a:spcPct val="80000"/>
              </a:lnSpc>
            </a:pPr>
            <a:r>
              <a:rPr lang="en-US" altLang="en-US" sz="1800"/>
              <a:t>Has the development environment changed? (batch vs interactive systems, desktop vs laptop development)</a:t>
            </a:r>
          </a:p>
          <a:p>
            <a:pPr>
              <a:lnSpc>
                <a:spcPct val="80000"/>
              </a:lnSpc>
            </a:pPr>
            <a:r>
              <a:rPr lang="en-US" altLang="en-US" sz="2000"/>
              <a:t>Hire more experienced personnel to perform the activities</a:t>
            </a:r>
          </a:p>
          <a:p>
            <a:pPr lvl="1">
              <a:lnSpc>
                <a:spcPct val="80000"/>
              </a:lnSpc>
            </a:pPr>
            <a:r>
              <a:rPr lang="en-US" altLang="en-US" sz="1800"/>
              <a:t>Trade-off: Experts work fast, but cost more</a:t>
            </a:r>
          </a:p>
          <a:p>
            <a:pPr>
              <a:lnSpc>
                <a:spcPct val="80000"/>
              </a:lnSpc>
            </a:pPr>
            <a:r>
              <a:rPr lang="en-US" altLang="en-US" sz="2000"/>
              <a:t>Consider different strategies to perform the activities</a:t>
            </a:r>
          </a:p>
          <a:p>
            <a:pPr lvl="1">
              <a:lnSpc>
                <a:spcPct val="80000"/>
              </a:lnSpc>
            </a:pPr>
            <a:r>
              <a:rPr lang="en-US" altLang="en-US" sz="1800"/>
              <a:t>Consider to Buy a work product instead of building it (Trade-off: Buy-vs-build)</a:t>
            </a:r>
          </a:p>
          <a:p>
            <a:pPr lvl="1">
              <a:lnSpc>
                <a:spcPct val="80000"/>
              </a:lnSpc>
            </a:pPr>
            <a:r>
              <a:rPr lang="en-US" altLang="en-US" sz="1800"/>
              <a:t>Consider extern subcontractor  instead of performing the work work internally</a:t>
            </a:r>
          </a:p>
          <a:p>
            <a:pPr>
              <a:lnSpc>
                <a:spcPct val="80000"/>
              </a:lnSpc>
            </a:pPr>
            <a:r>
              <a:rPr lang="en-US" altLang="en-US" sz="2000"/>
              <a:t>Try to find parallelizable activites on the critical path</a:t>
            </a:r>
          </a:p>
          <a:p>
            <a:pPr lvl="1">
              <a:lnSpc>
                <a:spcPct val="80000"/>
              </a:lnSpc>
            </a:pPr>
            <a:r>
              <a:rPr lang="en-US" altLang="en-US" sz="1800"/>
              <a:t>Continue coding while waiting for the results of a review</a:t>
            </a:r>
          </a:p>
          <a:p>
            <a:pPr lvl="1">
              <a:lnSpc>
                <a:spcPct val="80000"/>
              </a:lnSpc>
            </a:pPr>
            <a:r>
              <a:rPr lang="en-US" altLang="en-US" sz="1800"/>
              <a:t>Risky activity, portions of the work may have to be redone. </a:t>
            </a:r>
          </a:p>
          <a:p>
            <a:pPr>
              <a:lnSpc>
                <a:spcPct val="80000"/>
              </a:lnSpc>
            </a:pPr>
            <a:r>
              <a:rPr lang="en-US" altLang="en-US" sz="2000"/>
              <a:t>Develop an entirely new strategy to solve the problem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8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8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8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8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81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81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81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814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814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814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1814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18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bldLvl="3"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1026"/>
          <p:cNvSpPr>
            <a:spLocks noGrp="1" noChangeArrowheads="1"/>
          </p:cNvSpPr>
          <p:nvPr>
            <p:ph type="title"/>
          </p:nvPr>
        </p:nvSpPr>
        <p:spPr/>
        <p:txBody>
          <a:bodyPr/>
          <a:lstStyle/>
          <a:p>
            <a:r>
              <a:rPr lang="en-US" altLang="en-US"/>
              <a:t>Typical Mistakes when Developing  Schedules</a:t>
            </a:r>
            <a:endParaRPr lang="de-DE" altLang="en-US"/>
          </a:p>
        </p:txBody>
      </p:sp>
      <p:sp>
        <p:nvSpPr>
          <p:cNvPr id="562179" name="Rectangle 1027"/>
          <p:cNvSpPr>
            <a:spLocks noGrp="1" noChangeArrowheads="1"/>
          </p:cNvSpPr>
          <p:nvPr>
            <p:ph type="body" idx="1"/>
          </p:nvPr>
        </p:nvSpPr>
        <p:spPr/>
        <p:txBody>
          <a:bodyPr/>
          <a:lstStyle/>
          <a:p>
            <a:r>
              <a:rPr lang="de-DE" altLang="en-US"/>
              <a:t>The „Backing in“  Mistake</a:t>
            </a:r>
          </a:p>
          <a:p>
            <a:r>
              <a:rPr lang="de-DE" altLang="en-US"/>
              <a:t>Using Fudge Factors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ltLang="en-US"/>
              <a:t>The “Backing in” Mistake</a:t>
            </a:r>
          </a:p>
        </p:txBody>
      </p:sp>
      <p:sp>
        <p:nvSpPr>
          <p:cNvPr id="517123" name="Rectangle 3"/>
          <p:cNvSpPr>
            <a:spLocks noGrp="1" noChangeArrowheads="1"/>
          </p:cNvSpPr>
          <p:nvPr>
            <p:ph type="body" idx="1"/>
          </p:nvPr>
        </p:nvSpPr>
        <p:spPr>
          <a:xfrm>
            <a:off x="381000" y="1295400"/>
            <a:ext cx="8255000" cy="4800600"/>
          </a:xfrm>
        </p:spPr>
        <p:txBody>
          <a:bodyPr/>
          <a:lstStyle/>
          <a:p>
            <a:pPr>
              <a:lnSpc>
                <a:spcPct val="80000"/>
              </a:lnSpc>
            </a:pPr>
            <a:r>
              <a:rPr lang="en-US" altLang="en-US"/>
              <a:t>Definition “Backing In”:</a:t>
            </a:r>
          </a:p>
          <a:p>
            <a:pPr lvl="1">
              <a:lnSpc>
                <a:spcPct val="80000"/>
              </a:lnSpc>
            </a:pPr>
            <a:r>
              <a:rPr lang="en-US" altLang="en-US"/>
              <a:t>You start at the last milestone of the project and work your way back toward the starting milestone, while estimating durations that will add up to the amount of the available time</a:t>
            </a:r>
          </a:p>
          <a:p>
            <a:pPr>
              <a:lnSpc>
                <a:spcPct val="80000"/>
              </a:lnSpc>
            </a:pPr>
            <a:r>
              <a:rPr lang="en-US" altLang="en-US"/>
              <a:t>Problems with Backing in:</a:t>
            </a:r>
          </a:p>
          <a:p>
            <a:pPr lvl="1">
              <a:lnSpc>
                <a:spcPct val="80000"/>
              </a:lnSpc>
            </a:pPr>
            <a:r>
              <a:rPr lang="en-US" altLang="en-US"/>
              <a:t>You probably miss activities because your focus is on meeting the time constraints rather than identifying the required work</a:t>
            </a:r>
          </a:p>
          <a:p>
            <a:pPr lvl="1">
              <a:lnSpc>
                <a:spcPct val="80000"/>
              </a:lnSpc>
            </a:pPr>
            <a:r>
              <a:rPr lang="en-US" altLang="en-US"/>
              <a:t>Your span time estimates are based on what you allow activites to take, not what they actually require</a:t>
            </a:r>
          </a:p>
          <a:p>
            <a:pPr lvl="1">
              <a:lnSpc>
                <a:spcPct val="80000"/>
              </a:lnSpc>
            </a:pPr>
            <a:r>
              <a:rPr lang="en-US" altLang="en-US"/>
              <a:t>The order in which you propose activities may not be the most  effective one.</a:t>
            </a:r>
          </a:p>
          <a:p>
            <a:pPr>
              <a:lnSpc>
                <a:spcPct val="80000"/>
              </a:lnSpc>
            </a:pPr>
            <a:endParaRPr lang="en-US" altLang="en-US"/>
          </a:p>
          <a:p>
            <a:pPr>
              <a:lnSpc>
                <a:spcPct val="80000"/>
              </a:lnSpc>
            </a:pPr>
            <a:r>
              <a:rPr lang="en-US" altLang="en-US"/>
              <a:t>Instead, start with computing all the required times and then try to shorten the project duration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7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71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171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7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7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712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7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ltLang="en-US"/>
              <a:t>Dependency Diagrams  (Overview)</a:t>
            </a:r>
          </a:p>
        </p:txBody>
      </p:sp>
      <p:sp>
        <p:nvSpPr>
          <p:cNvPr id="568323" name="Rectangle 3"/>
          <p:cNvSpPr>
            <a:spLocks noGrp="1" noChangeArrowheads="1"/>
          </p:cNvSpPr>
          <p:nvPr>
            <p:ph type="body" idx="1"/>
          </p:nvPr>
        </p:nvSpPr>
        <p:spPr>
          <a:xfrm>
            <a:off x="355600" y="838200"/>
            <a:ext cx="8559800" cy="4800600"/>
          </a:xfrm>
        </p:spPr>
        <p:txBody>
          <a:bodyPr/>
          <a:lstStyle/>
          <a:p>
            <a:r>
              <a:rPr lang="en-US" altLang="en-US" sz="2000"/>
              <a:t>Dependency diagrams consist of  3 elements</a:t>
            </a:r>
          </a:p>
          <a:p>
            <a:r>
              <a:rPr lang="en-US" altLang="en-US" sz="2000" b="1"/>
              <a:t>Event</a:t>
            </a:r>
            <a:r>
              <a:rPr lang="en-US" altLang="en-US" sz="2000"/>
              <a:t> (also called </a:t>
            </a:r>
            <a:r>
              <a:rPr lang="en-US" altLang="en-US" sz="2000" b="1"/>
              <a:t>milestone</a:t>
            </a:r>
            <a:r>
              <a:rPr lang="en-US" altLang="en-US" sz="2000"/>
              <a:t>): A significant occurrence in the life of a project. </a:t>
            </a:r>
          </a:p>
          <a:p>
            <a:r>
              <a:rPr lang="en-US" altLang="en-US" sz="2000" b="1"/>
              <a:t>Activity</a:t>
            </a:r>
            <a:r>
              <a:rPr lang="en-US" altLang="en-US" sz="2000"/>
              <a:t>:  Work required to move from one event to the next. </a:t>
            </a:r>
          </a:p>
          <a:p>
            <a:r>
              <a:rPr lang="en-US" altLang="en-US" sz="2000" b="1"/>
              <a:t>Span time </a:t>
            </a:r>
            <a:r>
              <a:rPr lang="en-US" altLang="en-US" sz="2000"/>
              <a:t>( also called </a:t>
            </a:r>
            <a:r>
              <a:rPr lang="en-US" altLang="en-US" sz="2000" b="1"/>
              <a:t>duration</a:t>
            </a:r>
            <a:r>
              <a:rPr lang="en-US" altLang="en-US" sz="2000"/>
              <a:t> or </a:t>
            </a:r>
            <a:r>
              <a:rPr lang="en-US" altLang="en-US" sz="2000" b="1"/>
              <a:t>elapsed time): </a:t>
            </a:r>
            <a:r>
              <a:rPr lang="en-US" altLang="en-US" sz="2000"/>
              <a:t>The actual</a:t>
            </a:r>
            <a:r>
              <a:rPr lang="en-US" altLang="en-US" sz="2000" b="1"/>
              <a:t> </a:t>
            </a:r>
            <a:r>
              <a:rPr lang="en-US" altLang="en-US" sz="2000"/>
              <a:t>calendar time required to complete an activity.</a:t>
            </a:r>
          </a:p>
          <a:p>
            <a:pPr lvl="1"/>
            <a:r>
              <a:rPr lang="en-US" altLang="en-US" sz="1800" b="0"/>
              <a:t>Span time parameters: people’s availability, parallelizability of the activity, availability of nonpersonnel resources, ….</a:t>
            </a:r>
          </a:p>
          <a:p>
            <a:r>
              <a:rPr lang="en-US" altLang="en-US" sz="2000" b="1"/>
              <a:t>Dependency Diagram </a:t>
            </a:r>
            <a:r>
              <a:rPr lang="en-US" altLang="en-US" sz="2000"/>
              <a:t>are drawn as a connected graph of nodes and arrows. </a:t>
            </a:r>
          </a:p>
          <a:p>
            <a:r>
              <a:rPr lang="en-US" altLang="en-US" sz="2000"/>
              <a:t>2 commonly used diagram notations to display dependency diagrams: </a:t>
            </a:r>
          </a:p>
          <a:p>
            <a:pPr lvl="1"/>
            <a:r>
              <a:rPr lang="en-US" altLang="en-US" sz="1800"/>
              <a:t>1) Activity-on-the-arrow (</a:t>
            </a:r>
            <a:r>
              <a:rPr lang="en-US" altLang="en-US" sz="1800" b="0"/>
              <a:t>Mealy automaton)</a:t>
            </a:r>
          </a:p>
          <a:p>
            <a:pPr lvl="1"/>
            <a:r>
              <a:rPr lang="en-US" altLang="en-US" sz="1800"/>
              <a:t>2) Activity-in-the-node (</a:t>
            </a:r>
            <a:r>
              <a:rPr lang="en-US" altLang="en-US" sz="1800" b="0"/>
              <a:t>Moore automaton)</a:t>
            </a:r>
            <a:endParaRPr lang="en-US" alt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ltLang="en-US"/>
              <a:t>Using Fudge Factors</a:t>
            </a:r>
          </a:p>
        </p:txBody>
      </p:sp>
      <p:sp>
        <p:nvSpPr>
          <p:cNvPr id="519171" name="Rectangle 3"/>
          <p:cNvSpPr>
            <a:spLocks noGrp="1" noChangeArrowheads="1"/>
          </p:cNvSpPr>
          <p:nvPr>
            <p:ph type="body" idx="1"/>
          </p:nvPr>
        </p:nvSpPr>
        <p:spPr/>
        <p:txBody>
          <a:bodyPr/>
          <a:lstStyle/>
          <a:p>
            <a:r>
              <a:rPr lang="en-US" altLang="en-US"/>
              <a:t>Parkinson formulated this law for project completion:</a:t>
            </a:r>
          </a:p>
          <a:p>
            <a:pPr lvl="1"/>
            <a:r>
              <a:rPr lang="en-US" altLang="en-US"/>
              <a:t>Work tends to expand to fill the time allotted for it. </a:t>
            </a:r>
          </a:p>
          <a:p>
            <a:r>
              <a:rPr lang="en-US" altLang="en-US"/>
              <a:t>Fudge factor: </a:t>
            </a:r>
          </a:p>
          <a:p>
            <a:pPr lvl="1"/>
            <a:r>
              <a:rPr lang="en-US" altLang="en-US"/>
              <a:t>A fudge factor is the extra amount of time you add to your best estimate of span time “just to be safe”. </a:t>
            </a:r>
          </a:p>
          <a:p>
            <a:pPr lvl="1"/>
            <a:r>
              <a:rPr lang="en-US" altLang="en-US"/>
              <a:t>Example: Many software companies double their span time estimates.</a:t>
            </a:r>
          </a:p>
          <a:p>
            <a:pPr lvl="1"/>
            <a:endParaRPr lang="en-US" altLang="en-US"/>
          </a:p>
          <a:p>
            <a:r>
              <a:rPr lang="en-US" altLang="en-US" i="1"/>
              <a:t>Don’t use fudge factors</a:t>
            </a:r>
            <a:r>
              <a:rPr lang="en-US" altLang="en-US"/>
              <a:t> because of Parkinson’s law.</a:t>
            </a:r>
          </a:p>
          <a:p>
            <a:pPr lvl="1"/>
            <a:r>
              <a:rPr lang="en-US" altLang="en-US"/>
              <a:t>If an activity takes 2 weeks, but you add a 50% fudge factor, chances are almost zero that it will be done in less then 3 weeks. </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9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9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19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9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917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19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9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1026"/>
          <p:cNvSpPr>
            <a:spLocks noGrp="1" noChangeArrowheads="1"/>
          </p:cNvSpPr>
          <p:nvPr>
            <p:ph type="title"/>
          </p:nvPr>
        </p:nvSpPr>
        <p:spPr/>
        <p:txBody>
          <a:bodyPr/>
          <a:lstStyle/>
          <a:p>
            <a:r>
              <a:rPr lang="de-DE" altLang="en-US"/>
              <a:t>Heuristics for dealing with time</a:t>
            </a:r>
          </a:p>
        </p:txBody>
      </p:sp>
      <p:sp>
        <p:nvSpPr>
          <p:cNvPr id="560131" name="Rectangle 1027"/>
          <p:cNvSpPr>
            <a:spLocks noGrp="1" noChangeArrowheads="1"/>
          </p:cNvSpPr>
          <p:nvPr>
            <p:ph type="body" idx="1"/>
          </p:nvPr>
        </p:nvSpPr>
        <p:spPr/>
        <p:txBody>
          <a:bodyPr/>
          <a:lstStyle/>
          <a:p>
            <a:pPr>
              <a:buFont typeface="Symbol" panose="05050102010706020507" pitchFamily="18" charset="2"/>
              <a:buNone/>
            </a:pPr>
            <a:r>
              <a:rPr lang="de-DE" altLang="en-US">
                <a:solidFill>
                  <a:srgbClr val="FC0128"/>
                </a:solidFill>
              </a:rPr>
              <a:t>1. </a:t>
            </a:r>
            <a:r>
              <a:rPr lang="de-DE" altLang="en-US"/>
              <a:t>First</a:t>
            </a:r>
            <a:r>
              <a:rPr lang="de-DE" altLang="en-US">
                <a:solidFill>
                  <a:srgbClr val="FC0128"/>
                </a:solidFill>
              </a:rPr>
              <a:t> Set</a:t>
            </a:r>
            <a:r>
              <a:rPr lang="de-DE" altLang="en-US"/>
              <a:t> the Project Start Time  =&gt;</a:t>
            </a:r>
          </a:p>
          <a:p>
            <a:pPr lvl="1"/>
            <a:r>
              <a:rPr lang="de-DE" altLang="en-US"/>
              <a:t>Determines the planned project time</a:t>
            </a:r>
          </a:p>
          <a:p>
            <a:pPr lvl="1"/>
            <a:r>
              <a:rPr lang="de-DE" altLang="en-US"/>
              <a:t>Determine the critical path(s)</a:t>
            </a:r>
          </a:p>
          <a:p>
            <a:endParaRPr lang="de-DE" altLang="en-US"/>
          </a:p>
          <a:p>
            <a:pPr>
              <a:buFont typeface="Symbol" panose="05050102010706020507" pitchFamily="18" charset="2"/>
              <a:buNone/>
            </a:pPr>
            <a:r>
              <a:rPr lang="de-DE" altLang="en-US"/>
              <a:t>2. Then try to </a:t>
            </a:r>
            <a:r>
              <a:rPr lang="de-DE" altLang="en-US">
                <a:solidFill>
                  <a:srgbClr val="FC0128"/>
                </a:solidFill>
              </a:rPr>
              <a:t>reduce</a:t>
            </a:r>
            <a:r>
              <a:rPr lang="de-DE" altLang="en-US"/>
              <a:t> the planned project time</a:t>
            </a:r>
          </a:p>
          <a:p>
            <a:pPr lvl="1"/>
            <a:r>
              <a:rPr lang="en-US" altLang="en-US"/>
              <a:t>If you want to get your project done in less time, you need to consider ways to shorten the aggregate time it takes to complete the  critical path.</a:t>
            </a:r>
            <a:r>
              <a:rPr lang="de-DE" altLang="en-US"/>
              <a:t> </a:t>
            </a:r>
          </a:p>
          <a:p>
            <a:r>
              <a:rPr lang="de-DE" altLang="en-US"/>
              <a:t>Avoid fudge factors</a:t>
            </a:r>
          </a:p>
          <a:p>
            <a:endParaRPr lang="de-DE"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en-US"/>
              <a:t>Identifying When a Project Goes Off-Track</a:t>
            </a:r>
          </a:p>
        </p:txBody>
      </p:sp>
      <p:sp>
        <p:nvSpPr>
          <p:cNvPr id="475139" name="Rectangle 3"/>
          <p:cNvSpPr>
            <a:spLocks noGrp="1" noChangeArrowheads="1"/>
          </p:cNvSpPr>
          <p:nvPr>
            <p:ph type="body" idx="1"/>
          </p:nvPr>
        </p:nvSpPr>
        <p:spPr/>
        <p:txBody>
          <a:bodyPr/>
          <a:lstStyle/>
          <a:p>
            <a:pPr>
              <a:lnSpc>
                <a:spcPct val="80000"/>
              </a:lnSpc>
            </a:pPr>
            <a:r>
              <a:rPr lang="en-US" altLang="en-US" sz="2800"/>
              <a:t>Determine what went wrong:  Why is your project got off track?</a:t>
            </a:r>
          </a:p>
          <a:p>
            <a:pPr lvl="1">
              <a:lnSpc>
                <a:spcPct val="80000"/>
              </a:lnSpc>
            </a:pPr>
            <a:r>
              <a:rPr lang="en-US" altLang="en-US" b="0"/>
              <a:t>Behind schedule</a:t>
            </a:r>
          </a:p>
          <a:p>
            <a:pPr lvl="1">
              <a:lnSpc>
                <a:spcPct val="80000"/>
              </a:lnSpc>
            </a:pPr>
            <a:r>
              <a:rPr lang="en-US" altLang="en-US" b="0"/>
              <a:t>Overspending of resource budgets</a:t>
            </a:r>
          </a:p>
          <a:p>
            <a:pPr lvl="1">
              <a:lnSpc>
                <a:spcPct val="80000"/>
              </a:lnSpc>
            </a:pPr>
            <a:r>
              <a:rPr lang="en-US" altLang="en-US" b="0"/>
              <a:t>Not producing the desired deliverables</a:t>
            </a:r>
            <a:endParaRPr lang="en-US" altLang="en-US"/>
          </a:p>
          <a:p>
            <a:pPr>
              <a:lnSpc>
                <a:spcPct val="80000"/>
              </a:lnSpc>
            </a:pPr>
            <a:r>
              <a:rPr lang="en-US" altLang="en-US" b="1"/>
              <a:t>Identify the Reason(s): </a:t>
            </a:r>
          </a:p>
          <a:p>
            <a:pPr lvl="1">
              <a:lnSpc>
                <a:spcPct val="80000"/>
              </a:lnSpc>
            </a:pPr>
            <a:r>
              <a:rPr lang="en-US" altLang="en-US" b="0"/>
              <a:t>You are new on the job, this is your first project, and you made mistakes</a:t>
            </a:r>
          </a:p>
          <a:p>
            <a:pPr lvl="1">
              <a:lnSpc>
                <a:spcPct val="80000"/>
              </a:lnSpc>
            </a:pPr>
            <a:r>
              <a:rPr lang="en-US" altLang="en-US" b="0"/>
              <a:t>Key people left the teams or new ones are joining it</a:t>
            </a:r>
          </a:p>
          <a:p>
            <a:pPr lvl="1">
              <a:lnSpc>
                <a:spcPct val="80000"/>
              </a:lnSpc>
            </a:pPr>
            <a:r>
              <a:rPr lang="en-US" altLang="en-US" b="0"/>
              <a:t>Key people lost interest or new ones entered the picture</a:t>
            </a:r>
          </a:p>
          <a:p>
            <a:pPr lvl="1">
              <a:lnSpc>
                <a:spcPct val="80000"/>
              </a:lnSpc>
            </a:pPr>
            <a:r>
              <a:rPr lang="en-US" altLang="en-US" b="0"/>
              <a:t>The requirements have changed</a:t>
            </a:r>
          </a:p>
          <a:p>
            <a:pPr lvl="1">
              <a:lnSpc>
                <a:spcPct val="80000"/>
              </a:lnSpc>
            </a:pPr>
            <a:r>
              <a:rPr lang="en-US" altLang="en-US" b="0"/>
              <a:t>New technology has emerged </a:t>
            </a:r>
          </a:p>
          <a:p>
            <a:pPr lvl="1">
              <a:lnSpc>
                <a:spcPct val="80000"/>
              </a:lnSpc>
            </a:pPr>
            <a:r>
              <a:rPr lang="en-US" altLang="en-US" b="0"/>
              <a:t>The business objectives have changed </a:t>
            </a:r>
          </a:p>
          <a:p>
            <a:pPr lvl="1">
              <a:lnSpc>
                <a:spcPct val="80000"/>
              </a:lnSpc>
            </a:pPr>
            <a:r>
              <a:rPr lang="en-US" altLang="en-US" b="0"/>
              <a:t>Organizational priorities have shifted (for example after a merger)</a:t>
            </a:r>
            <a:endParaRPr lang="en-US" altLang="en-US" sz="240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a:t>Heuristics to get a project back on track</a:t>
            </a:r>
          </a:p>
        </p:txBody>
      </p:sp>
      <p:sp>
        <p:nvSpPr>
          <p:cNvPr id="476163" name="Rectangle 3"/>
          <p:cNvSpPr>
            <a:spLocks noGrp="1" noChangeArrowheads="1"/>
          </p:cNvSpPr>
          <p:nvPr>
            <p:ph type="body" idx="1"/>
          </p:nvPr>
        </p:nvSpPr>
        <p:spPr/>
        <p:txBody>
          <a:bodyPr/>
          <a:lstStyle/>
          <a:p>
            <a:r>
              <a:rPr lang="en-US" altLang="en-US"/>
              <a:t>Reaffirm your plan</a:t>
            </a:r>
          </a:p>
          <a:p>
            <a:pPr lvl="1"/>
            <a:r>
              <a:rPr lang="en-US" altLang="en-US"/>
              <a:t>Reaffirm your key people</a:t>
            </a:r>
          </a:p>
          <a:p>
            <a:pPr lvl="1"/>
            <a:r>
              <a:rPr lang="en-US" altLang="en-US"/>
              <a:t>Reaffirm your project objectives</a:t>
            </a:r>
          </a:p>
          <a:p>
            <a:pPr lvl="1"/>
            <a:r>
              <a:rPr lang="en-US" altLang="en-US"/>
              <a:t>Reaffirm the activities remaining to be done</a:t>
            </a:r>
          </a:p>
          <a:p>
            <a:pPr lvl="1"/>
            <a:r>
              <a:rPr lang="en-US" altLang="en-US"/>
              <a:t>Reaffirm roles and responsibilities (Lecture on Project organization, May 7))</a:t>
            </a:r>
          </a:p>
          <a:p>
            <a:r>
              <a:rPr lang="en-US" altLang="en-US"/>
              <a:t>Refocus team direction and commitment</a:t>
            </a:r>
          </a:p>
          <a:p>
            <a:pPr lvl="1"/>
            <a:r>
              <a:rPr lang="en-US" altLang="en-US"/>
              <a:t>Revise estimates, develop a viable schedule</a:t>
            </a:r>
          </a:p>
          <a:p>
            <a:pPr lvl="1"/>
            <a:r>
              <a:rPr lang="en-US" altLang="en-US"/>
              <a:t>Modify your personnel assignments (May 7)</a:t>
            </a:r>
          </a:p>
          <a:p>
            <a:pPr lvl="1"/>
            <a:r>
              <a:rPr lang="en-US" altLang="en-US"/>
              <a:t>Hold   a midproject kickoff session</a:t>
            </a:r>
          </a:p>
          <a:p>
            <a:pPr lvl="1"/>
            <a:r>
              <a:rPr lang="en-US" altLang="en-US"/>
              <a:t>Closely monitor and control performance for the remainder of the project (Lecture  on Project Controlling, June 25)</a:t>
            </a:r>
          </a:p>
          <a:p>
            <a:r>
              <a:rPr lang="en-US" altLang="en-US"/>
              <a:t>Get practical experience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1026"/>
          <p:cNvSpPr>
            <a:spLocks noGrp="1" noChangeArrowheads="1"/>
          </p:cNvSpPr>
          <p:nvPr>
            <p:ph type="title"/>
          </p:nvPr>
        </p:nvSpPr>
        <p:spPr/>
        <p:txBody>
          <a:bodyPr/>
          <a:lstStyle/>
          <a:p>
            <a:r>
              <a:rPr lang="de-DE" altLang="en-US"/>
              <a:t>What makes a Software Project successful?</a:t>
            </a:r>
          </a:p>
        </p:txBody>
      </p:sp>
      <p:sp>
        <p:nvSpPr>
          <p:cNvPr id="548867" name="Rectangle 1027"/>
          <p:cNvSpPr>
            <a:spLocks noGrp="1" noChangeArrowheads="1"/>
          </p:cNvSpPr>
          <p:nvPr>
            <p:ph type="body" idx="1"/>
          </p:nvPr>
        </p:nvSpPr>
        <p:spPr>
          <a:xfrm>
            <a:off x="304800" y="1219200"/>
            <a:ext cx="8559800" cy="4800600"/>
          </a:xfrm>
        </p:spPr>
        <p:txBody>
          <a:bodyPr/>
          <a:lstStyle/>
          <a:p>
            <a:r>
              <a:rPr lang="de-DE" altLang="en-US" sz="2000"/>
              <a:t>User involvement					20</a:t>
            </a:r>
          </a:p>
          <a:p>
            <a:r>
              <a:rPr lang="de-DE" altLang="en-US" sz="2000"/>
              <a:t>Support from upper management 			15</a:t>
            </a:r>
          </a:p>
          <a:p>
            <a:r>
              <a:rPr lang="de-DE" altLang="en-US" sz="2000"/>
              <a:t>Clear Business Objectives				15</a:t>
            </a:r>
          </a:p>
          <a:p>
            <a:r>
              <a:rPr lang="de-DE" altLang="en-US" sz="2000"/>
              <a:t>Experienced Project Manager				15</a:t>
            </a:r>
          </a:p>
          <a:p>
            <a:r>
              <a:rPr lang="de-DE" altLang="en-US" sz="2000"/>
              <a:t>Shorter project phases („Small milestones“)		10</a:t>
            </a:r>
          </a:p>
          <a:p>
            <a:r>
              <a:rPr lang="de-DE" altLang="en-US" sz="2000"/>
              <a:t>Firm core requirements	 („basic requirements“)	                5</a:t>
            </a:r>
          </a:p>
          <a:p>
            <a:r>
              <a:rPr lang="de-DE" altLang="en-US" sz="2000"/>
              <a:t>Competent Staff					  5</a:t>
            </a:r>
          </a:p>
          <a:p>
            <a:r>
              <a:rPr lang="de-DE" altLang="en-US" sz="2000"/>
              <a:t>Proper Planning 					  5</a:t>
            </a:r>
          </a:p>
          <a:p>
            <a:r>
              <a:rPr lang="de-DE" altLang="en-US" sz="2000"/>
              <a:t>Ownership						  5</a:t>
            </a:r>
          </a:p>
          <a:p>
            <a:r>
              <a:rPr lang="de-DE" altLang="en-US" sz="2000"/>
              <a:t>Other							  5</a:t>
            </a:r>
          </a:p>
          <a:p>
            <a:pPr>
              <a:buFont typeface="Symbol" panose="05050102010706020507" pitchFamily="18" charset="2"/>
              <a:buNone/>
            </a:pPr>
            <a:r>
              <a:rPr lang="de-DE" altLang="en-US" sz="2000"/>
              <a:t>                                                                                              100 %</a:t>
            </a:r>
          </a:p>
          <a:p>
            <a:pPr>
              <a:buFont typeface="Symbol" panose="05050102010706020507" pitchFamily="18" charset="2"/>
              <a:buNone/>
            </a:pPr>
            <a:r>
              <a:rPr lang="de-DE" altLang="en-US" sz="1800"/>
              <a:t>From Standish Group http://www.standishgroup.com/sample_research/chaos1998.pdf</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1026"/>
          <p:cNvSpPr>
            <a:spLocks noGrp="1" noChangeArrowheads="1"/>
          </p:cNvSpPr>
          <p:nvPr>
            <p:ph type="title"/>
          </p:nvPr>
        </p:nvSpPr>
        <p:spPr/>
        <p:txBody>
          <a:bodyPr/>
          <a:lstStyle/>
          <a:p>
            <a:r>
              <a:rPr lang="de-DE" altLang="en-US"/>
              <a:t>Become  a better </a:t>
            </a:r>
            <a:r>
              <a:rPr lang="de-DE" altLang="en-US">
                <a:solidFill>
                  <a:srgbClr val="FC0128"/>
                </a:solidFill>
              </a:rPr>
              <a:t>software project</a:t>
            </a:r>
            <a:r>
              <a:rPr lang="de-DE" altLang="en-US"/>
              <a:t> manager</a:t>
            </a:r>
          </a:p>
        </p:txBody>
      </p:sp>
      <p:sp>
        <p:nvSpPr>
          <p:cNvPr id="546819" name="Rectangle 1027"/>
          <p:cNvSpPr>
            <a:spLocks noGrp="1" noChangeArrowheads="1"/>
          </p:cNvSpPr>
          <p:nvPr>
            <p:ph type="body" idx="1"/>
          </p:nvPr>
        </p:nvSpPr>
        <p:spPr/>
        <p:txBody>
          <a:bodyPr/>
          <a:lstStyle/>
          <a:p>
            <a:r>
              <a:rPr lang="de-DE" altLang="en-US"/>
              <a:t>End User and Management involvement		            35% </a:t>
            </a:r>
          </a:p>
          <a:p>
            <a:pPr lvl="1"/>
            <a:r>
              <a:rPr lang="de-DE" altLang="en-US"/>
              <a:t>Learn how to involve the customer and end users</a:t>
            </a:r>
          </a:p>
          <a:p>
            <a:pPr lvl="1"/>
            <a:r>
              <a:rPr lang="de-DE" altLang="en-US"/>
              <a:t>Learn how to get support from your upper management</a:t>
            </a:r>
          </a:p>
          <a:p>
            <a:r>
              <a:rPr lang="de-DE" altLang="en-US"/>
              <a:t>Practice project management				30 %</a:t>
            </a:r>
          </a:p>
          <a:p>
            <a:pPr lvl="1"/>
            <a:r>
              <a:rPr lang="de-DE" altLang="en-US"/>
              <a:t>Do as many projects as possible</a:t>
            </a:r>
          </a:p>
          <a:p>
            <a:pPr lvl="1"/>
            <a:r>
              <a:rPr lang="de-DE" altLang="en-US"/>
              <a:t>Learn from your project failures </a:t>
            </a:r>
          </a:p>
          <a:p>
            <a:r>
              <a:rPr lang="de-DE" altLang="en-US"/>
              <a:t>Focus on business objectives and requirements       	20%</a:t>
            </a:r>
          </a:p>
          <a:p>
            <a:pPr lvl="1"/>
            <a:r>
              <a:rPr lang="de-DE" altLang="en-US"/>
              <a:t>Distinguish  between core, optional and fancy requirements</a:t>
            </a:r>
          </a:p>
          <a:p>
            <a:endParaRPr lang="de-DE"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8210" name="Rectangle 1026"/>
          <p:cNvSpPr>
            <a:spLocks noGrp="1" noChangeArrowheads="1"/>
          </p:cNvSpPr>
          <p:nvPr>
            <p:ph type="title"/>
          </p:nvPr>
        </p:nvSpPr>
        <p:spPr/>
        <p:txBody>
          <a:bodyPr/>
          <a:lstStyle/>
          <a:p>
            <a:r>
              <a:rPr lang="en-US" altLang="en-US"/>
              <a:t>How to become a better project manager</a:t>
            </a:r>
          </a:p>
        </p:txBody>
      </p:sp>
      <p:sp>
        <p:nvSpPr>
          <p:cNvPr id="478211" name="Rectangle 1027"/>
          <p:cNvSpPr>
            <a:spLocks noGrp="1" noChangeArrowheads="1"/>
          </p:cNvSpPr>
          <p:nvPr>
            <p:ph type="body" sz="half" idx="1"/>
          </p:nvPr>
        </p:nvSpPr>
        <p:spPr>
          <a:xfrm>
            <a:off x="304800" y="1143000"/>
            <a:ext cx="4267200" cy="4800600"/>
          </a:xfrm>
        </p:spPr>
        <p:txBody>
          <a:bodyPr/>
          <a:lstStyle/>
          <a:p>
            <a:r>
              <a:rPr lang="en-US" altLang="en-US" sz="2000"/>
              <a:t>Don’t assume anything</a:t>
            </a:r>
          </a:p>
          <a:p>
            <a:pPr lvl="1"/>
            <a:r>
              <a:rPr lang="en-US" altLang="en-US"/>
              <a:t>Take the time to find out the facts. </a:t>
            </a:r>
          </a:p>
          <a:p>
            <a:pPr lvl="1"/>
            <a:r>
              <a:rPr lang="en-US" altLang="en-US"/>
              <a:t>Use assumptions only as a last resort. </a:t>
            </a:r>
          </a:p>
          <a:p>
            <a:pPr lvl="1"/>
            <a:r>
              <a:rPr lang="en-US" altLang="en-US"/>
              <a:t>With every assumption comes a risk that you are wrong. </a:t>
            </a:r>
          </a:p>
          <a:p>
            <a:r>
              <a:rPr lang="en-US" altLang="en-US"/>
              <a:t>Communicate clearly with your people. </a:t>
            </a:r>
          </a:p>
          <a:p>
            <a:pPr lvl="1"/>
            <a:r>
              <a:rPr lang="en-US" altLang="en-US"/>
              <a:t>Being vague does not get your more leeway, it just increases the chances for misunderstanding. </a:t>
            </a:r>
          </a:p>
        </p:txBody>
      </p:sp>
      <p:sp>
        <p:nvSpPr>
          <p:cNvPr id="478212" name="Rectangle 1028"/>
          <p:cNvSpPr>
            <a:spLocks noGrp="1" noChangeArrowheads="1"/>
          </p:cNvSpPr>
          <p:nvPr>
            <p:ph type="body" sz="half" idx="2"/>
          </p:nvPr>
        </p:nvSpPr>
        <p:spPr>
          <a:xfrm>
            <a:off x="4572000" y="1219200"/>
            <a:ext cx="4267200" cy="4800600"/>
          </a:xfrm>
        </p:spPr>
        <p:txBody>
          <a:bodyPr/>
          <a:lstStyle/>
          <a:p>
            <a:pPr>
              <a:lnSpc>
                <a:spcPct val="80000"/>
              </a:lnSpc>
            </a:pPr>
            <a:r>
              <a:rPr lang="en-US" altLang="en-US" sz="2000"/>
              <a:t>Acknowledge good performance</a:t>
            </a:r>
          </a:p>
          <a:p>
            <a:pPr lvl="1">
              <a:lnSpc>
                <a:spcPct val="80000"/>
              </a:lnSpc>
            </a:pPr>
            <a:r>
              <a:rPr lang="en-US" altLang="en-US"/>
              <a:t>Tell the person, the person’s boss, team members, peers.</a:t>
            </a:r>
          </a:p>
          <a:p>
            <a:pPr>
              <a:lnSpc>
                <a:spcPct val="80000"/>
              </a:lnSpc>
            </a:pPr>
            <a:r>
              <a:rPr lang="en-US" altLang="en-US" sz="2000"/>
              <a:t>View your people as allies not as adversaries</a:t>
            </a:r>
          </a:p>
          <a:p>
            <a:pPr lvl="1">
              <a:lnSpc>
                <a:spcPct val="80000"/>
              </a:lnSpc>
            </a:pPr>
            <a:r>
              <a:rPr lang="en-US" altLang="en-US"/>
              <a:t>Focus on common goals, not on individual agendas.</a:t>
            </a:r>
          </a:p>
          <a:p>
            <a:pPr lvl="1">
              <a:lnSpc>
                <a:spcPct val="80000"/>
              </a:lnSpc>
            </a:pPr>
            <a:r>
              <a:rPr lang="en-US" altLang="en-US"/>
              <a:t> Make people comfortable by encouraging brainstorming and creative thinking</a:t>
            </a:r>
            <a:r>
              <a:rPr lang="en-US" altLang="en-US" sz="1800"/>
              <a:t> </a:t>
            </a:r>
          </a:p>
          <a:p>
            <a:pPr>
              <a:lnSpc>
                <a:spcPct val="80000"/>
              </a:lnSpc>
            </a:pPr>
            <a:r>
              <a:rPr lang="en-US" altLang="en-US" sz="2000"/>
              <a:t>Be a manager and a leader</a:t>
            </a:r>
          </a:p>
          <a:p>
            <a:pPr lvl="1">
              <a:lnSpc>
                <a:spcPct val="80000"/>
              </a:lnSpc>
            </a:pPr>
            <a:r>
              <a:rPr lang="en-US" altLang="en-US"/>
              <a:t>Deal with people as well as to deliverables, processes and systems. </a:t>
            </a:r>
          </a:p>
          <a:p>
            <a:pPr lvl="1">
              <a:lnSpc>
                <a:spcPct val="80000"/>
              </a:lnSpc>
            </a:pPr>
            <a:r>
              <a:rPr lang="en-US" altLang="en-US"/>
              <a:t>Create a sense of vision and excitement.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82" name="Rectangle 10"/>
          <p:cNvSpPr>
            <a:spLocks noGrp="1" noChangeArrowheads="1"/>
          </p:cNvSpPr>
          <p:nvPr>
            <p:ph type="title"/>
          </p:nvPr>
        </p:nvSpPr>
        <p:spPr/>
        <p:txBody>
          <a:bodyPr/>
          <a:lstStyle/>
          <a:p>
            <a:r>
              <a:rPr lang="en-US" altLang="en-US"/>
              <a:t>Additional Readings</a:t>
            </a:r>
          </a:p>
        </p:txBody>
      </p:sp>
      <p:sp>
        <p:nvSpPr>
          <p:cNvPr id="412683" name="Rectangle 11"/>
          <p:cNvSpPr>
            <a:spLocks noGrp="1" noChangeArrowheads="1"/>
          </p:cNvSpPr>
          <p:nvPr>
            <p:ph type="body" idx="1"/>
          </p:nvPr>
        </p:nvSpPr>
        <p:spPr>
          <a:xfrm>
            <a:off x="304800" y="990600"/>
            <a:ext cx="8534400" cy="4800600"/>
          </a:xfrm>
        </p:spPr>
        <p:txBody>
          <a:bodyPr/>
          <a:lstStyle/>
          <a:p>
            <a:r>
              <a:rPr lang="en-US" altLang="en-US"/>
              <a:t>[IEEE Std 1058] Standard for Software Project Management Plans</a:t>
            </a:r>
          </a:p>
          <a:p>
            <a:r>
              <a:rPr lang="en-US" altLang="en-US"/>
              <a:t>Stanley E Portny, Project Management for Dummies, Hungry Minds, 2001, ISBN 0-7645-5283-X</a:t>
            </a:r>
          </a:p>
          <a:p>
            <a:r>
              <a:rPr lang="de-DE" altLang="en-US"/>
              <a:t>Standish Group: Chaos, Sample Research Paper, 1998 </a:t>
            </a:r>
            <a:r>
              <a:rPr lang="de-DE" altLang="en-US">
                <a:hlinkClick r:id="rId3"/>
              </a:rPr>
              <a:t>http://www.standishgroup.com/sample_research/chaos1998.pdf</a:t>
            </a:r>
            <a:endParaRPr lang="en-US" altLang="en-US"/>
          </a:p>
          <a:p>
            <a:r>
              <a:rPr lang="en-US" altLang="en-US"/>
              <a:t>[Royse 1998], Software Project Management, Addison-Wesley, ISBN0-201-30958-0</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en-US"/>
              <a:t>Summary</a:t>
            </a:r>
          </a:p>
        </p:txBody>
      </p:sp>
      <p:sp>
        <p:nvSpPr>
          <p:cNvPr id="523267" name="Rectangle 3"/>
          <p:cNvSpPr>
            <a:spLocks noGrp="1" noChangeArrowheads="1"/>
          </p:cNvSpPr>
          <p:nvPr>
            <p:ph type="body" idx="1"/>
          </p:nvPr>
        </p:nvSpPr>
        <p:spPr>
          <a:xfrm>
            <a:off x="381000" y="990600"/>
            <a:ext cx="8255000" cy="5943600"/>
          </a:xfrm>
        </p:spPr>
        <p:txBody>
          <a:bodyPr/>
          <a:lstStyle/>
          <a:p>
            <a:r>
              <a:rPr lang="en-US" altLang="en-US"/>
              <a:t>Software Project Management Plan, Section 5:</a:t>
            </a:r>
            <a:endParaRPr lang="en-US" altLang="en-US">
              <a:solidFill>
                <a:srgbClr val="FC0128"/>
              </a:solidFill>
            </a:endParaRPr>
          </a:p>
          <a:p>
            <a:pPr lvl="2">
              <a:buFont typeface="Monotype Sorts" charset="2"/>
              <a:buChar char="Ü"/>
            </a:pPr>
            <a:r>
              <a:rPr lang="en-US" altLang="en-US"/>
              <a:t> 5.1 Work Breakdown Structure</a:t>
            </a:r>
          </a:p>
          <a:p>
            <a:pPr lvl="2">
              <a:buFont typeface="Monotype Sorts" charset="2"/>
              <a:buChar char="Ü"/>
            </a:pPr>
            <a:r>
              <a:rPr lang="en-US" altLang="en-US"/>
              <a:t> 5.2 Dependencies between tasks</a:t>
            </a:r>
          </a:p>
          <a:p>
            <a:pPr lvl="2">
              <a:buFont typeface="Monotype Sorts" charset="2"/>
              <a:buChar char="v"/>
            </a:pPr>
            <a:r>
              <a:rPr lang="en-US" altLang="en-US"/>
              <a:t> 5.3 Resource Requirements (=&gt; Lecture on project organization)</a:t>
            </a:r>
          </a:p>
          <a:p>
            <a:pPr lvl="2">
              <a:buFont typeface="Monotype Sorts" charset="2"/>
              <a:buChar char="v"/>
            </a:pPr>
            <a:r>
              <a:rPr lang="en-US" altLang="en-US"/>
              <a:t>5. 4 Budget   (=&gt; Lecture on project estimation)</a:t>
            </a:r>
          </a:p>
          <a:p>
            <a:pPr lvl="2">
              <a:buFont typeface="Monotype Sorts" charset="2"/>
              <a:buChar char="Ü"/>
            </a:pPr>
            <a:r>
              <a:rPr lang="en-US" altLang="en-US"/>
              <a:t> 5.5 Schedule</a:t>
            </a:r>
          </a:p>
          <a:p>
            <a:r>
              <a:rPr lang="en-US" altLang="en-US" b="1"/>
              <a:t>Work Breakdown Structure (WBS):</a:t>
            </a:r>
            <a:r>
              <a:rPr lang="en-US" altLang="en-US"/>
              <a:t>  Set of activities to do  (“use cases”)</a:t>
            </a:r>
          </a:p>
          <a:p>
            <a:r>
              <a:rPr lang="en-US" altLang="en-US" b="1"/>
              <a:t>Dependency Graph:</a:t>
            </a:r>
            <a:r>
              <a:rPr lang="en-US" altLang="en-US"/>
              <a:t> Identification of dependency relationships between activities identified in the WBS</a:t>
            </a:r>
          </a:p>
          <a:p>
            <a:r>
              <a:rPr lang="en-US" altLang="en-US" b="1"/>
              <a:t>Schedule:</a:t>
            </a:r>
            <a:r>
              <a:rPr lang="en-US" altLang="en-US"/>
              <a:t>  Dependency graph decorated with time estimates for each activity</a:t>
            </a:r>
          </a:p>
          <a:p>
            <a:r>
              <a:rPr lang="en-US" altLang="en-US" b="1"/>
              <a:t>PERT:</a:t>
            </a:r>
            <a:r>
              <a:rPr lang="en-US" altLang="en-US"/>
              <a:t> One of the first techniques proposed to analyse complex dependency graphs and schedules</a:t>
            </a:r>
          </a:p>
          <a:p>
            <a:r>
              <a:rPr lang="en-US" altLang="en-US" b="1"/>
              <a:t>Gantt Chart:</a:t>
            </a:r>
            <a:r>
              <a:rPr lang="en-US" altLang="en-US"/>
              <a:t> Simple notation used to visualize a schedule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5"/>
          <p:cNvSpPr>
            <a:spLocks noGrp="1" noChangeArrowheads="1"/>
          </p:cNvSpPr>
          <p:nvPr>
            <p:ph type="title"/>
          </p:nvPr>
        </p:nvSpPr>
        <p:spPr/>
        <p:txBody>
          <a:bodyPr/>
          <a:lstStyle/>
          <a:p>
            <a:r>
              <a:rPr lang="en-US" altLang="en-US"/>
              <a:t>Summary: Another view:-)</a:t>
            </a:r>
          </a:p>
        </p:txBody>
      </p:sp>
      <p:sp>
        <p:nvSpPr>
          <p:cNvPr id="64518" name="Rectangle 6"/>
          <p:cNvSpPr>
            <a:spLocks noGrp="1" noChangeArrowheads="1"/>
          </p:cNvSpPr>
          <p:nvPr>
            <p:ph type="body" idx="1"/>
          </p:nvPr>
        </p:nvSpPr>
        <p:spPr>
          <a:xfrm>
            <a:off x="381000" y="838200"/>
            <a:ext cx="8255000" cy="5410200"/>
          </a:xfrm>
        </p:spPr>
        <p:txBody>
          <a:bodyPr/>
          <a:lstStyle/>
          <a:p>
            <a:pPr>
              <a:lnSpc>
                <a:spcPct val="80000"/>
              </a:lnSpc>
            </a:pPr>
            <a:r>
              <a:rPr lang="en-US" altLang="en-US"/>
              <a:t>Developing a project plan is is an art. Practice it!</a:t>
            </a:r>
          </a:p>
          <a:p>
            <a:pPr>
              <a:lnSpc>
                <a:spcPct val="80000"/>
              </a:lnSpc>
            </a:pPr>
            <a:r>
              <a:rPr lang="en-US" altLang="en-US"/>
              <a:t>Use project templates for yourself or your organization, build these templates iteratively</a:t>
            </a:r>
          </a:p>
          <a:p>
            <a:pPr>
              <a:lnSpc>
                <a:spcPct val="80000"/>
              </a:lnSpc>
            </a:pPr>
            <a:r>
              <a:rPr lang="en-US" altLang="en-US"/>
              <a:t>There are several different ways to do a WBS (activity-oriented, entity-oriented, ….)</a:t>
            </a:r>
          </a:p>
          <a:p>
            <a:pPr>
              <a:lnSpc>
                <a:spcPct val="80000"/>
              </a:lnSpc>
            </a:pPr>
            <a:r>
              <a:rPr lang="en-US" altLang="en-US"/>
              <a:t>The detailed planning horizon should not got beyond a 3 month time frame</a:t>
            </a:r>
          </a:p>
          <a:p>
            <a:pPr>
              <a:lnSpc>
                <a:spcPct val="80000"/>
              </a:lnSpc>
            </a:pPr>
            <a:r>
              <a:rPr lang="en-US" altLang="en-US"/>
              <a:t>Innovative projects with changing requirements or technology enablers should include a initial planning phase that results in a project agreement. </a:t>
            </a:r>
          </a:p>
          <a:p>
            <a:pPr>
              <a:lnSpc>
                <a:spcPct val="80000"/>
              </a:lnSpc>
            </a:pPr>
            <a:r>
              <a:rPr lang="en-US" altLang="en-US"/>
              <a:t>A dependency graph is the WBS plus dependencies.</a:t>
            </a:r>
          </a:p>
          <a:p>
            <a:pPr>
              <a:lnSpc>
                <a:spcPct val="80000"/>
              </a:lnSpc>
            </a:pPr>
            <a:r>
              <a:rPr lang="en-US" altLang="en-US"/>
              <a:t>A schedule is a dependency graph plus time estimates </a:t>
            </a:r>
          </a:p>
          <a:p>
            <a:pPr>
              <a:lnSpc>
                <a:spcPct val="80000"/>
              </a:lnSpc>
            </a:pPr>
            <a:r>
              <a:rPr lang="en-US" altLang="en-US"/>
              <a:t>Budget should not be specified before the work is clear:</a:t>
            </a:r>
          </a:p>
          <a:p>
            <a:pPr lvl="1">
              <a:lnSpc>
                <a:spcPct val="80000"/>
              </a:lnSpc>
            </a:pPr>
            <a:r>
              <a:rPr lang="en-US" altLang="en-US"/>
              <a:t>If the preplanning phase needs a budget, ask for a separate budget</a:t>
            </a:r>
          </a:p>
        </p:txBody>
      </p:sp>
    </p:spTree>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ltLang="en-US"/>
              <a:t>Why Dependency Diagrams?</a:t>
            </a:r>
          </a:p>
        </p:txBody>
      </p:sp>
      <p:sp>
        <p:nvSpPr>
          <p:cNvPr id="569347" name="Rectangle 3"/>
          <p:cNvSpPr>
            <a:spLocks noGrp="1" noChangeArrowheads="1"/>
          </p:cNvSpPr>
          <p:nvPr>
            <p:ph type="body" idx="1"/>
          </p:nvPr>
        </p:nvSpPr>
        <p:spPr/>
        <p:txBody>
          <a:bodyPr/>
          <a:lstStyle/>
          <a:p>
            <a:r>
              <a:rPr lang="en-US" altLang="en-US"/>
              <a:t>Example: </a:t>
            </a:r>
          </a:p>
          <a:p>
            <a:pPr lvl="1"/>
            <a:r>
              <a:rPr lang="en-US" altLang="en-US"/>
              <a:t>You are assigned a project consisting of 10 activities which take one week each to be completed. </a:t>
            </a:r>
          </a:p>
          <a:p>
            <a:pPr lvl="1"/>
            <a:r>
              <a:rPr lang="en-US" altLang="en-US"/>
              <a:t>How long does the project take?</a:t>
            </a:r>
          </a:p>
          <a:p>
            <a:r>
              <a:rPr lang="en-US" altLang="en-US"/>
              <a:t>When projects have more than 15-20 activities, one cannot to compute the schedule in the head any more. </a:t>
            </a:r>
          </a:p>
          <a:p>
            <a:r>
              <a:rPr lang="en-US" altLang="en-US"/>
              <a:t>Dependency Diagrams are a formal notation to help in the construction and analysis of </a:t>
            </a:r>
            <a:r>
              <a:rPr lang="en-US" altLang="en-US" i="1"/>
              <a:t>complex schedules</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9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693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693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93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9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419100" y="222250"/>
            <a:ext cx="8572500" cy="863600"/>
          </a:xfrm>
        </p:spPr>
        <p:txBody>
          <a:bodyPr/>
          <a:lstStyle/>
          <a:p>
            <a:r>
              <a:rPr lang="en-US" altLang="en-US"/>
              <a:t>1) Activity-on-the-arrow Diagram Notation</a:t>
            </a:r>
          </a:p>
        </p:txBody>
      </p:sp>
      <p:grpSp>
        <p:nvGrpSpPr>
          <p:cNvPr id="570371" name="Group 3"/>
          <p:cNvGrpSpPr>
            <a:grpSpLocks/>
          </p:cNvGrpSpPr>
          <p:nvPr/>
        </p:nvGrpSpPr>
        <p:grpSpPr bwMode="auto">
          <a:xfrm>
            <a:off x="3200400" y="1995488"/>
            <a:ext cx="3352800" cy="747712"/>
            <a:chOff x="2016" y="912"/>
            <a:chExt cx="2112" cy="471"/>
          </a:xfrm>
        </p:grpSpPr>
        <p:sp>
          <p:nvSpPr>
            <p:cNvPr id="570372" name="Oval 4"/>
            <p:cNvSpPr>
              <a:spLocks noChangeArrowheads="1"/>
            </p:cNvSpPr>
            <p:nvPr/>
          </p:nvSpPr>
          <p:spPr bwMode="auto">
            <a:xfrm>
              <a:off x="2016" y="960"/>
              <a:ext cx="432" cy="33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570373" name="Oval 5"/>
            <p:cNvSpPr>
              <a:spLocks noChangeArrowheads="1"/>
            </p:cNvSpPr>
            <p:nvPr/>
          </p:nvSpPr>
          <p:spPr bwMode="auto">
            <a:xfrm>
              <a:off x="3696" y="912"/>
              <a:ext cx="432" cy="33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cxnSp>
          <p:nvCxnSpPr>
            <p:cNvPr id="570374" name="AutoShape 6"/>
            <p:cNvCxnSpPr>
              <a:cxnSpLocks noChangeShapeType="1"/>
              <a:stCxn id="570372" idx="6"/>
              <a:endCxn id="570373" idx="2"/>
            </p:cNvCxnSpPr>
            <p:nvPr/>
          </p:nvCxnSpPr>
          <p:spPr bwMode="auto">
            <a:xfrm flipV="1">
              <a:off x="2448" y="1080"/>
              <a:ext cx="1248" cy="4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0375" name="Text Box 7"/>
            <p:cNvSpPr txBox="1">
              <a:spLocks noChangeArrowheads="1"/>
            </p:cNvSpPr>
            <p:nvPr/>
          </p:nvSpPr>
          <p:spPr bwMode="auto">
            <a:xfrm>
              <a:off x="3024" y="1152"/>
              <a:ext cx="16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grpSp>
      <p:grpSp>
        <p:nvGrpSpPr>
          <p:cNvPr id="570376" name="Group 8"/>
          <p:cNvGrpSpPr>
            <a:grpSpLocks/>
          </p:cNvGrpSpPr>
          <p:nvPr/>
        </p:nvGrpSpPr>
        <p:grpSpPr bwMode="auto">
          <a:xfrm>
            <a:off x="914400" y="3519488"/>
            <a:ext cx="7696200" cy="838200"/>
            <a:chOff x="576" y="1872"/>
            <a:chExt cx="4848" cy="528"/>
          </a:xfrm>
        </p:grpSpPr>
        <p:sp>
          <p:nvSpPr>
            <p:cNvPr id="570377" name="AutoShape 9"/>
            <p:cNvSpPr>
              <a:spLocks noChangeArrowheads="1"/>
            </p:cNvSpPr>
            <p:nvPr/>
          </p:nvSpPr>
          <p:spPr bwMode="auto">
            <a:xfrm>
              <a:off x="576" y="1872"/>
              <a:ext cx="1392" cy="432"/>
            </a:xfrm>
            <a:prstGeom prst="wedgeRoundRectCallout">
              <a:avLst>
                <a:gd name="adj1" fmla="val 71912"/>
                <a:gd name="adj2" fmla="val -183333"/>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Event (Milestone </a:t>
              </a:r>
            </a:p>
            <a:p>
              <a:pPr algn="ctr"/>
              <a:r>
                <a:rPr lang="en-US" altLang="en-US"/>
                <a:t>or Deliverable)</a:t>
              </a:r>
            </a:p>
          </p:txBody>
        </p:sp>
        <p:sp>
          <p:nvSpPr>
            <p:cNvPr id="570378" name="AutoShape 10"/>
            <p:cNvSpPr>
              <a:spLocks noChangeArrowheads="1"/>
            </p:cNvSpPr>
            <p:nvPr/>
          </p:nvSpPr>
          <p:spPr bwMode="auto">
            <a:xfrm>
              <a:off x="4032" y="1968"/>
              <a:ext cx="1392" cy="432"/>
            </a:xfrm>
            <a:prstGeom prst="wedgeRoundRectCallout">
              <a:avLst>
                <a:gd name="adj1" fmla="val -54528"/>
                <a:gd name="adj2" fmla="val -231481"/>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Event (Milestone </a:t>
              </a:r>
            </a:p>
            <a:p>
              <a:pPr algn="ctr"/>
              <a:r>
                <a:rPr lang="en-US" altLang="en-US"/>
                <a:t>or Deliverable)</a:t>
              </a:r>
            </a:p>
          </p:txBody>
        </p:sp>
      </p:grpSp>
      <p:sp>
        <p:nvSpPr>
          <p:cNvPr id="570379" name="AutoShape 11"/>
          <p:cNvSpPr>
            <a:spLocks noChangeArrowheads="1"/>
          </p:cNvSpPr>
          <p:nvPr/>
        </p:nvSpPr>
        <p:spPr bwMode="auto">
          <a:xfrm>
            <a:off x="4800600" y="1081088"/>
            <a:ext cx="2209800" cy="685800"/>
          </a:xfrm>
          <a:prstGeom prst="wedgeRoundRectCallout">
            <a:avLst>
              <a:gd name="adj1" fmla="val -52227"/>
              <a:gd name="adj2" fmla="val 112731"/>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Activity</a:t>
            </a:r>
          </a:p>
        </p:txBody>
      </p:sp>
      <p:grpSp>
        <p:nvGrpSpPr>
          <p:cNvPr id="570380" name="Group 12"/>
          <p:cNvGrpSpPr>
            <a:grpSpLocks/>
          </p:cNvGrpSpPr>
          <p:nvPr/>
        </p:nvGrpSpPr>
        <p:grpSpPr bwMode="auto">
          <a:xfrm>
            <a:off x="2133600" y="5446713"/>
            <a:ext cx="5181600" cy="954087"/>
            <a:chOff x="1344" y="3086"/>
            <a:chExt cx="3264" cy="601"/>
          </a:xfrm>
        </p:grpSpPr>
        <p:sp>
          <p:nvSpPr>
            <p:cNvPr id="570381" name="Text Box 13"/>
            <p:cNvSpPr txBox="1">
              <a:spLocks noChangeArrowheads="1"/>
            </p:cNvSpPr>
            <p:nvPr/>
          </p:nvSpPr>
          <p:spPr bwMode="auto">
            <a:xfrm>
              <a:off x="2496" y="3456"/>
              <a:ext cx="91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r>
                <a:rPr lang="en-US" altLang="en-US" baseline="-25000"/>
                <a:t>1</a:t>
              </a:r>
              <a:r>
                <a:rPr lang="en-US" altLang="en-US"/>
                <a:t> = 4 weeks</a:t>
              </a:r>
            </a:p>
          </p:txBody>
        </p:sp>
        <p:grpSp>
          <p:nvGrpSpPr>
            <p:cNvPr id="570382" name="Group 14"/>
            <p:cNvGrpSpPr>
              <a:grpSpLocks/>
            </p:cNvGrpSpPr>
            <p:nvPr/>
          </p:nvGrpSpPr>
          <p:grpSpPr bwMode="auto">
            <a:xfrm>
              <a:off x="1344" y="3086"/>
              <a:ext cx="3264" cy="466"/>
              <a:chOff x="1344" y="3086"/>
              <a:chExt cx="3264" cy="466"/>
            </a:xfrm>
          </p:grpSpPr>
          <p:sp>
            <p:nvSpPr>
              <p:cNvPr id="570383" name="Oval 15"/>
              <p:cNvSpPr>
                <a:spLocks noChangeArrowheads="1"/>
              </p:cNvSpPr>
              <p:nvPr/>
            </p:nvSpPr>
            <p:spPr bwMode="auto">
              <a:xfrm>
                <a:off x="1344" y="3168"/>
                <a:ext cx="720" cy="33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RAD</a:t>
                </a:r>
              </a:p>
            </p:txBody>
          </p:sp>
          <p:sp>
            <p:nvSpPr>
              <p:cNvPr id="570384" name="Oval 16"/>
              <p:cNvSpPr>
                <a:spLocks noChangeArrowheads="1"/>
              </p:cNvSpPr>
              <p:nvPr/>
            </p:nvSpPr>
            <p:spPr bwMode="auto">
              <a:xfrm>
                <a:off x="3936" y="3168"/>
                <a:ext cx="672" cy="38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SDD</a:t>
                </a:r>
              </a:p>
            </p:txBody>
          </p:sp>
          <p:cxnSp>
            <p:nvCxnSpPr>
              <p:cNvPr id="570385" name="AutoShape 17"/>
              <p:cNvCxnSpPr>
                <a:cxnSpLocks noChangeShapeType="1"/>
                <a:stCxn id="570383" idx="6"/>
                <a:endCxn id="570384" idx="2"/>
              </p:cNvCxnSpPr>
              <p:nvPr/>
            </p:nvCxnSpPr>
            <p:spPr bwMode="auto">
              <a:xfrm>
                <a:off x="2064" y="3336"/>
                <a:ext cx="1872" cy="2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0386" name="Text Box 18"/>
              <p:cNvSpPr txBox="1">
                <a:spLocks noChangeArrowheads="1"/>
              </p:cNvSpPr>
              <p:nvPr/>
            </p:nvSpPr>
            <p:spPr bwMode="auto">
              <a:xfrm>
                <a:off x="2650" y="3086"/>
                <a:ext cx="105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System Design</a:t>
                </a:r>
              </a:p>
            </p:txBody>
          </p:sp>
        </p:grpSp>
      </p:grpSp>
      <p:sp>
        <p:nvSpPr>
          <p:cNvPr id="570387" name="AutoShape 19"/>
          <p:cNvSpPr>
            <a:spLocks noChangeArrowheads="1"/>
          </p:cNvSpPr>
          <p:nvPr/>
        </p:nvSpPr>
        <p:spPr bwMode="auto">
          <a:xfrm>
            <a:off x="3886200" y="3671888"/>
            <a:ext cx="1905000" cy="457200"/>
          </a:xfrm>
          <a:prstGeom prst="wedgeRoundRectCallout">
            <a:avLst>
              <a:gd name="adj1" fmla="val -3917"/>
              <a:gd name="adj2" fmla="val -25034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Span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0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03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03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70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9" grpId="0" animBg="1" autoUpdateAnimBg="0"/>
      <p:bldP spid="57038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ltLang="en-US"/>
              <a:t>PERT</a:t>
            </a:r>
          </a:p>
        </p:txBody>
      </p:sp>
      <p:sp>
        <p:nvSpPr>
          <p:cNvPr id="571395" name="Rectangle 3"/>
          <p:cNvSpPr>
            <a:spLocks noGrp="1" noChangeArrowheads="1"/>
          </p:cNvSpPr>
          <p:nvPr>
            <p:ph type="body" idx="1"/>
          </p:nvPr>
        </p:nvSpPr>
        <p:spPr/>
        <p:txBody>
          <a:bodyPr/>
          <a:lstStyle/>
          <a:p>
            <a:r>
              <a:rPr lang="en-US" altLang="en-US"/>
              <a:t>PERT is an activity-on-the-arrow notation </a:t>
            </a:r>
          </a:p>
          <a:p>
            <a:r>
              <a:rPr lang="en-US" altLang="en-US"/>
              <a:t>PERT = Program Evaluation and Review Technique</a:t>
            </a:r>
          </a:p>
          <a:p>
            <a:r>
              <a:rPr lang="en-US" altLang="en-US"/>
              <a:t>Developed in the 50s to plan the Polaris weapon system in the USA. </a:t>
            </a:r>
          </a:p>
          <a:p>
            <a:r>
              <a:rPr lang="en-US" altLang="en-US"/>
              <a:t>PERT allows to assign optimistic, pessimistic and most likely estimates for the span times of each activity. </a:t>
            </a:r>
          </a:p>
          <a:p>
            <a:r>
              <a:rPr lang="en-US" altLang="en-US"/>
              <a:t>You can then compute the probability to determine the likelihood that overall project duration will fall within specified limits.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2418" name="Group 1026"/>
          <p:cNvGrpSpPr>
            <a:grpSpLocks/>
          </p:cNvGrpSpPr>
          <p:nvPr/>
        </p:nvGrpSpPr>
        <p:grpSpPr bwMode="auto">
          <a:xfrm>
            <a:off x="2057400" y="5105400"/>
            <a:ext cx="6172200" cy="1219200"/>
            <a:chOff x="1296" y="2880"/>
            <a:chExt cx="3888" cy="768"/>
          </a:xfrm>
        </p:grpSpPr>
        <p:sp>
          <p:nvSpPr>
            <p:cNvPr id="572419" name="Rectangle 1027"/>
            <p:cNvSpPr>
              <a:spLocks noChangeArrowheads="1"/>
            </p:cNvSpPr>
            <p:nvPr/>
          </p:nvSpPr>
          <p:spPr bwMode="auto">
            <a:xfrm>
              <a:off x="1296" y="2928"/>
              <a:ext cx="1008" cy="72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RAD</a:t>
              </a:r>
            </a:p>
            <a:p>
              <a:pPr algn="ctr"/>
              <a:r>
                <a:rPr lang="en-US" altLang="en-US" sz="2000"/>
                <a:t>available</a:t>
              </a:r>
            </a:p>
            <a:p>
              <a:pPr algn="ctr"/>
              <a:r>
                <a:rPr lang="en-US" altLang="en-US" sz="2000"/>
                <a:t>t = 0 </a:t>
              </a:r>
            </a:p>
          </p:txBody>
        </p:sp>
        <p:sp>
          <p:nvSpPr>
            <p:cNvPr id="572420" name="Rectangle 1028"/>
            <p:cNvSpPr>
              <a:spLocks noChangeArrowheads="1"/>
            </p:cNvSpPr>
            <p:nvPr/>
          </p:nvSpPr>
          <p:spPr bwMode="auto">
            <a:xfrm>
              <a:off x="2640" y="2880"/>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System Design</a:t>
              </a:r>
            </a:p>
            <a:p>
              <a:pPr algn="ctr"/>
              <a:r>
                <a:rPr lang="en-US" altLang="en-US" sz="2400"/>
                <a:t>t = 2 weeks</a:t>
              </a:r>
            </a:p>
            <a:p>
              <a:pPr algn="ctr"/>
              <a:endParaRPr lang="en-US" altLang="en-US"/>
            </a:p>
          </p:txBody>
        </p:sp>
        <p:sp>
          <p:nvSpPr>
            <p:cNvPr id="572421" name="Rectangle 1029"/>
            <p:cNvSpPr>
              <a:spLocks noChangeArrowheads="1"/>
            </p:cNvSpPr>
            <p:nvPr/>
          </p:nvSpPr>
          <p:spPr bwMode="auto">
            <a:xfrm>
              <a:off x="4176" y="2928"/>
              <a:ext cx="1008" cy="67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SDD</a:t>
              </a:r>
            </a:p>
            <a:p>
              <a:pPr algn="ctr"/>
              <a:r>
                <a:rPr lang="en-US" altLang="en-US" sz="2000"/>
                <a:t>available</a:t>
              </a:r>
            </a:p>
            <a:p>
              <a:pPr algn="ctr"/>
              <a:r>
                <a:rPr lang="en-US" altLang="en-US" sz="2000"/>
                <a:t>t = 0</a:t>
              </a:r>
              <a:r>
                <a:rPr lang="en-US" altLang="en-US" sz="2400"/>
                <a:t> </a:t>
              </a:r>
            </a:p>
          </p:txBody>
        </p:sp>
        <p:sp>
          <p:nvSpPr>
            <p:cNvPr id="572422" name="Line 1030"/>
            <p:cNvSpPr>
              <a:spLocks noChangeShapeType="1"/>
            </p:cNvSpPr>
            <p:nvPr/>
          </p:nvSpPr>
          <p:spPr bwMode="auto">
            <a:xfrm>
              <a:off x="2304" y="3216"/>
              <a:ext cx="3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2423" name="Line 1031"/>
            <p:cNvSpPr>
              <a:spLocks noChangeShapeType="1"/>
            </p:cNvSpPr>
            <p:nvPr/>
          </p:nvSpPr>
          <p:spPr bwMode="auto">
            <a:xfrm>
              <a:off x="3744" y="3264"/>
              <a:ext cx="4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2424" name="Rectangle 1032"/>
          <p:cNvSpPr>
            <a:spLocks noGrp="1" noChangeArrowheads="1"/>
          </p:cNvSpPr>
          <p:nvPr>
            <p:ph type="title"/>
          </p:nvPr>
        </p:nvSpPr>
        <p:spPr/>
        <p:txBody>
          <a:bodyPr/>
          <a:lstStyle/>
          <a:p>
            <a:r>
              <a:rPr lang="en-US" altLang="en-US"/>
              <a:t>2) Activity-in-the-node Diagram Notation</a:t>
            </a:r>
          </a:p>
        </p:txBody>
      </p:sp>
      <p:grpSp>
        <p:nvGrpSpPr>
          <p:cNvPr id="572425" name="Group 1033"/>
          <p:cNvGrpSpPr>
            <a:grpSpLocks/>
          </p:cNvGrpSpPr>
          <p:nvPr/>
        </p:nvGrpSpPr>
        <p:grpSpPr bwMode="auto">
          <a:xfrm>
            <a:off x="1143000" y="3581400"/>
            <a:ext cx="7772400" cy="685800"/>
            <a:chOff x="720" y="1920"/>
            <a:chExt cx="4896" cy="432"/>
          </a:xfrm>
        </p:grpSpPr>
        <p:sp>
          <p:nvSpPr>
            <p:cNvPr id="572426" name="AutoShape 1034"/>
            <p:cNvSpPr>
              <a:spLocks noChangeArrowheads="1"/>
            </p:cNvSpPr>
            <p:nvPr/>
          </p:nvSpPr>
          <p:spPr bwMode="auto">
            <a:xfrm>
              <a:off x="720" y="1920"/>
              <a:ext cx="1392" cy="432"/>
            </a:xfrm>
            <a:prstGeom prst="wedgeRoundRectCallout">
              <a:avLst>
                <a:gd name="adj1" fmla="val 59269"/>
                <a:gd name="adj2" fmla="val -12777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Event (Milestone </a:t>
              </a:r>
            </a:p>
            <a:p>
              <a:pPr algn="ctr"/>
              <a:r>
                <a:rPr lang="en-US" altLang="en-US"/>
                <a:t>or Deliverable)</a:t>
              </a:r>
            </a:p>
          </p:txBody>
        </p:sp>
        <p:sp>
          <p:nvSpPr>
            <p:cNvPr id="572427" name="AutoShape 1035"/>
            <p:cNvSpPr>
              <a:spLocks noChangeArrowheads="1"/>
            </p:cNvSpPr>
            <p:nvPr/>
          </p:nvSpPr>
          <p:spPr bwMode="auto">
            <a:xfrm>
              <a:off x="4224" y="1920"/>
              <a:ext cx="1392" cy="432"/>
            </a:xfrm>
            <a:prstGeom prst="wedgeRoundRectCallout">
              <a:avLst>
                <a:gd name="adj1" fmla="val -63148"/>
                <a:gd name="adj2" fmla="val -12037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Event (Milestone </a:t>
              </a:r>
            </a:p>
            <a:p>
              <a:pPr algn="ctr"/>
              <a:r>
                <a:rPr lang="en-US" altLang="en-US"/>
                <a:t>or Deliverable)</a:t>
              </a:r>
            </a:p>
          </p:txBody>
        </p:sp>
      </p:grpSp>
      <p:sp>
        <p:nvSpPr>
          <p:cNvPr id="572428" name="AutoShape 1036"/>
          <p:cNvSpPr>
            <a:spLocks noChangeArrowheads="1"/>
          </p:cNvSpPr>
          <p:nvPr/>
        </p:nvSpPr>
        <p:spPr bwMode="auto">
          <a:xfrm>
            <a:off x="6248400" y="990600"/>
            <a:ext cx="2209800" cy="685800"/>
          </a:xfrm>
          <a:prstGeom prst="wedgeRoundRectCallout">
            <a:avLst>
              <a:gd name="adj1" fmla="val -110273"/>
              <a:gd name="adj2" fmla="val 14814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Activity</a:t>
            </a:r>
          </a:p>
        </p:txBody>
      </p:sp>
      <p:sp>
        <p:nvSpPr>
          <p:cNvPr id="572429" name="Text Box 1037"/>
          <p:cNvSpPr txBox="1">
            <a:spLocks noChangeArrowheads="1"/>
          </p:cNvSpPr>
          <p:nvPr/>
        </p:nvSpPr>
        <p:spPr bwMode="auto">
          <a:xfrm>
            <a:off x="304800" y="1524000"/>
            <a:ext cx="42672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 Node is either an event or an activity. </a:t>
            </a:r>
          </a:p>
          <a:p>
            <a:r>
              <a:rPr lang="en-US" altLang="en-US"/>
              <a:t>Distinction: Events have span time 0</a:t>
            </a:r>
          </a:p>
        </p:txBody>
      </p:sp>
      <p:grpSp>
        <p:nvGrpSpPr>
          <p:cNvPr id="572430" name="Group 1038"/>
          <p:cNvGrpSpPr>
            <a:grpSpLocks/>
          </p:cNvGrpSpPr>
          <p:nvPr/>
        </p:nvGrpSpPr>
        <p:grpSpPr bwMode="auto">
          <a:xfrm>
            <a:off x="2971800" y="2362200"/>
            <a:ext cx="4191000" cy="685800"/>
            <a:chOff x="1872" y="1152"/>
            <a:chExt cx="2640" cy="432"/>
          </a:xfrm>
        </p:grpSpPr>
        <p:sp>
          <p:nvSpPr>
            <p:cNvPr id="572431" name="Rectangle 1039"/>
            <p:cNvSpPr>
              <a:spLocks noChangeArrowheads="1"/>
            </p:cNvSpPr>
            <p:nvPr/>
          </p:nvSpPr>
          <p:spPr bwMode="auto">
            <a:xfrm>
              <a:off x="1872" y="1152"/>
              <a:ext cx="576" cy="4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a:p>
              <a:pPr algn="ctr"/>
              <a:r>
                <a:rPr lang="en-US" altLang="en-US" sz="2400"/>
                <a:t>t</a:t>
              </a:r>
              <a:r>
                <a:rPr lang="en-US" altLang="en-US" sz="2400" baseline="-25000"/>
                <a:t>A</a:t>
              </a:r>
              <a:r>
                <a:rPr lang="en-US" altLang="en-US" sz="2400"/>
                <a:t> = 0 </a:t>
              </a:r>
            </a:p>
          </p:txBody>
        </p:sp>
        <p:sp>
          <p:nvSpPr>
            <p:cNvPr id="572432" name="Rectangle 1040"/>
            <p:cNvSpPr>
              <a:spLocks noChangeArrowheads="1"/>
            </p:cNvSpPr>
            <p:nvPr/>
          </p:nvSpPr>
          <p:spPr bwMode="auto">
            <a:xfrm>
              <a:off x="2784" y="1152"/>
              <a:ext cx="720" cy="4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B</a:t>
              </a:r>
            </a:p>
            <a:p>
              <a:pPr algn="ctr"/>
              <a:r>
                <a:rPr lang="en-US" altLang="en-US" sz="2400"/>
                <a:t>t</a:t>
              </a:r>
              <a:r>
                <a:rPr lang="en-US" altLang="en-US" sz="2400" baseline="-25000"/>
                <a:t>B </a:t>
              </a:r>
              <a:r>
                <a:rPr lang="en-US" altLang="en-US" sz="2400"/>
                <a:t>= 0 </a:t>
              </a:r>
            </a:p>
            <a:p>
              <a:pPr algn="ctr"/>
              <a:endParaRPr lang="en-US" altLang="en-US"/>
            </a:p>
          </p:txBody>
        </p:sp>
        <p:sp>
          <p:nvSpPr>
            <p:cNvPr id="572433" name="Rectangle 1041"/>
            <p:cNvSpPr>
              <a:spLocks noChangeArrowheads="1"/>
            </p:cNvSpPr>
            <p:nvPr/>
          </p:nvSpPr>
          <p:spPr bwMode="auto">
            <a:xfrm>
              <a:off x="3936" y="1152"/>
              <a:ext cx="576" cy="4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C</a:t>
              </a:r>
            </a:p>
            <a:p>
              <a:pPr algn="ctr"/>
              <a:r>
                <a:rPr lang="en-US" altLang="en-US" sz="2400"/>
                <a:t>t</a:t>
              </a:r>
              <a:r>
                <a:rPr lang="en-US" altLang="en-US" sz="2400" baseline="-25000"/>
                <a:t>C</a:t>
              </a:r>
              <a:r>
                <a:rPr lang="en-US" altLang="en-US" sz="2400"/>
                <a:t> = 0 </a:t>
              </a:r>
            </a:p>
          </p:txBody>
        </p:sp>
        <p:sp>
          <p:nvSpPr>
            <p:cNvPr id="572434" name="Line 1042"/>
            <p:cNvSpPr>
              <a:spLocks noChangeShapeType="1"/>
            </p:cNvSpPr>
            <p:nvPr/>
          </p:nvSpPr>
          <p:spPr bwMode="auto">
            <a:xfrm>
              <a:off x="2448" y="1392"/>
              <a:ext cx="3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2435" name="Line 1043"/>
            <p:cNvSpPr>
              <a:spLocks noChangeShapeType="1"/>
            </p:cNvSpPr>
            <p:nvPr/>
          </p:nvSpPr>
          <p:spPr bwMode="auto">
            <a:xfrm>
              <a:off x="3504" y="1392"/>
              <a:ext cx="4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2436" name="Text Box 1044"/>
          <p:cNvSpPr txBox="1">
            <a:spLocks noChangeArrowheads="1"/>
          </p:cNvSpPr>
          <p:nvPr/>
        </p:nvSpPr>
        <p:spPr bwMode="auto">
          <a:xfrm>
            <a:off x="609600" y="4495800"/>
            <a:ext cx="56800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Milestone boxes  are often highlighted by double-lines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24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24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243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72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8" grpId="0" animBg="1" autoUpdateAnimBg="0"/>
      <p:bldP spid="57243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1026"/>
          <p:cNvSpPr>
            <a:spLocks noGrp="1" noChangeArrowheads="1"/>
          </p:cNvSpPr>
          <p:nvPr>
            <p:ph type="title"/>
          </p:nvPr>
        </p:nvSpPr>
        <p:spPr/>
        <p:txBody>
          <a:bodyPr/>
          <a:lstStyle/>
          <a:p>
            <a:r>
              <a:rPr lang="en-US" altLang="en-US"/>
              <a:t>Example of an Activity-in -the -Node Diagram</a:t>
            </a:r>
            <a:endParaRPr lang="de-DE" altLang="en-US"/>
          </a:p>
        </p:txBody>
      </p:sp>
      <p:sp>
        <p:nvSpPr>
          <p:cNvPr id="573443" name="Rectangle 1027"/>
          <p:cNvSpPr>
            <a:spLocks noChangeArrowheads="1"/>
          </p:cNvSpPr>
          <p:nvPr/>
        </p:nvSpPr>
        <p:spPr bwMode="auto">
          <a:xfrm>
            <a:off x="1371600" y="4419600"/>
            <a:ext cx="1752600" cy="1219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 3</a:t>
            </a:r>
          </a:p>
          <a:p>
            <a:pPr algn="ctr"/>
            <a:r>
              <a:rPr lang="en-US" altLang="en-US" sz="2400"/>
              <a:t>t</a:t>
            </a:r>
            <a:r>
              <a:rPr lang="en-US" altLang="en-US" sz="2400" baseline="-25000"/>
              <a:t>3 </a:t>
            </a:r>
            <a:r>
              <a:rPr lang="en-US" altLang="en-US" sz="2400"/>
              <a:t>= 1</a:t>
            </a:r>
            <a:endParaRPr lang="en-US" altLang="en-US"/>
          </a:p>
        </p:txBody>
      </p:sp>
      <p:sp>
        <p:nvSpPr>
          <p:cNvPr id="573444" name="Rectangle 1028"/>
          <p:cNvSpPr>
            <a:spLocks noChangeArrowheads="1"/>
          </p:cNvSpPr>
          <p:nvPr/>
        </p:nvSpPr>
        <p:spPr bwMode="auto">
          <a:xfrm>
            <a:off x="3657600" y="4419600"/>
            <a:ext cx="1752600" cy="1219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 4</a:t>
            </a:r>
          </a:p>
          <a:p>
            <a:pPr algn="ctr"/>
            <a:r>
              <a:rPr lang="en-US" altLang="en-US" sz="2400"/>
              <a:t>t</a:t>
            </a:r>
            <a:r>
              <a:rPr lang="en-US" altLang="en-US" sz="2400" baseline="-25000"/>
              <a:t>4 </a:t>
            </a:r>
            <a:r>
              <a:rPr lang="en-US" altLang="en-US" sz="2400"/>
              <a:t>= 3</a:t>
            </a:r>
          </a:p>
          <a:p>
            <a:pPr algn="ctr"/>
            <a:endParaRPr lang="en-US" altLang="en-US"/>
          </a:p>
        </p:txBody>
      </p:sp>
      <p:sp>
        <p:nvSpPr>
          <p:cNvPr id="573445" name="Rectangle 1029"/>
          <p:cNvSpPr>
            <a:spLocks noChangeArrowheads="1"/>
          </p:cNvSpPr>
          <p:nvPr/>
        </p:nvSpPr>
        <p:spPr bwMode="auto">
          <a:xfrm>
            <a:off x="4800600" y="990600"/>
            <a:ext cx="1752600" cy="1219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 2</a:t>
            </a:r>
          </a:p>
          <a:p>
            <a:pPr algn="ctr"/>
            <a:r>
              <a:rPr lang="en-US" altLang="en-US" sz="2400"/>
              <a:t>t</a:t>
            </a:r>
            <a:r>
              <a:rPr lang="en-US" altLang="en-US" sz="2400" baseline="-25000"/>
              <a:t>2 </a:t>
            </a:r>
            <a:r>
              <a:rPr lang="en-US" altLang="en-US" sz="2400"/>
              <a:t>= 1</a:t>
            </a:r>
          </a:p>
        </p:txBody>
      </p:sp>
      <p:cxnSp>
        <p:nvCxnSpPr>
          <p:cNvPr id="573446" name="AutoShape 1030"/>
          <p:cNvCxnSpPr>
            <a:cxnSpLocks noChangeShapeType="1"/>
            <a:stCxn id="573450" idx="3"/>
            <a:endCxn id="573445" idx="1"/>
          </p:cNvCxnSpPr>
          <p:nvPr/>
        </p:nvCxnSpPr>
        <p:spPr bwMode="auto">
          <a:xfrm flipV="1">
            <a:off x="4419600" y="1600200"/>
            <a:ext cx="381000" cy="762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447" name="AutoShape 1031"/>
          <p:cNvCxnSpPr>
            <a:cxnSpLocks noChangeShapeType="1"/>
            <a:stCxn id="573445" idx="3"/>
            <a:endCxn id="573451" idx="0"/>
          </p:cNvCxnSpPr>
          <p:nvPr/>
        </p:nvCxnSpPr>
        <p:spPr bwMode="auto">
          <a:xfrm>
            <a:off x="6553200" y="1600200"/>
            <a:ext cx="1485900" cy="9715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73448" name="Group 1032"/>
          <p:cNvGrpSpPr>
            <a:grpSpLocks/>
          </p:cNvGrpSpPr>
          <p:nvPr/>
        </p:nvGrpSpPr>
        <p:grpSpPr bwMode="auto">
          <a:xfrm>
            <a:off x="533400" y="1066800"/>
            <a:ext cx="8305800" cy="4572000"/>
            <a:chOff x="336" y="672"/>
            <a:chExt cx="5232" cy="2880"/>
          </a:xfrm>
        </p:grpSpPr>
        <p:sp>
          <p:nvSpPr>
            <p:cNvPr id="573449" name="Rectangle 1033"/>
            <p:cNvSpPr>
              <a:spLocks noChangeArrowheads="1"/>
            </p:cNvSpPr>
            <p:nvPr/>
          </p:nvSpPr>
          <p:spPr bwMode="auto">
            <a:xfrm>
              <a:off x="336" y="1440"/>
              <a:ext cx="1008" cy="72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Start</a:t>
              </a:r>
            </a:p>
            <a:p>
              <a:pPr algn="ctr"/>
              <a:r>
                <a:rPr lang="en-US" altLang="en-US" sz="2000"/>
                <a:t>t = 0 </a:t>
              </a:r>
            </a:p>
          </p:txBody>
        </p:sp>
        <p:sp>
          <p:nvSpPr>
            <p:cNvPr id="573450" name="Rectangle 1034"/>
            <p:cNvSpPr>
              <a:spLocks noChangeArrowheads="1"/>
            </p:cNvSpPr>
            <p:nvPr/>
          </p:nvSpPr>
          <p:spPr bwMode="auto">
            <a:xfrm>
              <a:off x="1680" y="672"/>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 1</a:t>
              </a:r>
            </a:p>
            <a:p>
              <a:pPr algn="ctr"/>
              <a:r>
                <a:rPr lang="en-US" altLang="en-US" sz="2400"/>
                <a:t>t</a:t>
              </a:r>
              <a:r>
                <a:rPr lang="en-US" altLang="en-US" sz="2400" baseline="-25000"/>
                <a:t>1 </a:t>
              </a:r>
              <a:r>
                <a:rPr lang="en-US" altLang="en-US" sz="2400"/>
                <a:t>= 5</a:t>
              </a:r>
            </a:p>
            <a:p>
              <a:pPr algn="ctr"/>
              <a:endParaRPr lang="en-US" altLang="en-US"/>
            </a:p>
          </p:txBody>
        </p:sp>
        <p:sp>
          <p:nvSpPr>
            <p:cNvPr id="573451" name="Rectangle 1035"/>
            <p:cNvSpPr>
              <a:spLocks noChangeArrowheads="1"/>
            </p:cNvSpPr>
            <p:nvPr/>
          </p:nvSpPr>
          <p:spPr bwMode="auto">
            <a:xfrm>
              <a:off x="4560" y="1632"/>
              <a:ext cx="1008" cy="67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End</a:t>
              </a:r>
            </a:p>
            <a:p>
              <a:pPr algn="ctr"/>
              <a:r>
                <a:rPr lang="en-US" altLang="en-US" sz="2000"/>
                <a:t>t = 0</a:t>
              </a:r>
              <a:r>
                <a:rPr lang="en-US" altLang="en-US" sz="2400"/>
                <a:t> </a:t>
              </a:r>
            </a:p>
          </p:txBody>
        </p:sp>
        <p:sp>
          <p:nvSpPr>
            <p:cNvPr id="573452" name="Rectangle 1036"/>
            <p:cNvSpPr>
              <a:spLocks noChangeArrowheads="1"/>
            </p:cNvSpPr>
            <p:nvPr/>
          </p:nvSpPr>
          <p:spPr bwMode="auto">
            <a:xfrm>
              <a:off x="3744" y="2784"/>
              <a:ext cx="1104" cy="7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Activity5</a:t>
              </a:r>
            </a:p>
            <a:p>
              <a:pPr algn="ctr"/>
              <a:r>
                <a:rPr lang="en-US" altLang="en-US" sz="2400"/>
                <a:t>5</a:t>
              </a:r>
              <a:r>
                <a:rPr lang="en-US" altLang="en-US" sz="2400" baseline="-25000"/>
                <a:t> </a:t>
              </a:r>
              <a:r>
                <a:rPr lang="en-US" altLang="en-US" sz="2400"/>
                <a:t>= 2</a:t>
              </a:r>
            </a:p>
            <a:p>
              <a:pPr algn="ctr"/>
              <a:endParaRPr lang="en-US" altLang="en-US"/>
            </a:p>
          </p:txBody>
        </p:sp>
        <p:cxnSp>
          <p:nvCxnSpPr>
            <p:cNvPr id="573453" name="AutoShape 1037"/>
            <p:cNvCxnSpPr>
              <a:cxnSpLocks noChangeShapeType="1"/>
              <a:stCxn id="573449" idx="0"/>
              <a:endCxn id="573450" idx="1"/>
            </p:cNvCxnSpPr>
            <p:nvPr/>
          </p:nvCxnSpPr>
          <p:spPr bwMode="auto">
            <a:xfrm flipV="1">
              <a:off x="840" y="1056"/>
              <a:ext cx="840" cy="37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454" name="AutoShape 1038"/>
            <p:cNvCxnSpPr>
              <a:cxnSpLocks noChangeShapeType="1"/>
              <a:stCxn id="573450" idx="2"/>
              <a:endCxn id="573452" idx="0"/>
            </p:cNvCxnSpPr>
            <p:nvPr/>
          </p:nvCxnSpPr>
          <p:spPr bwMode="auto">
            <a:xfrm>
              <a:off x="2232" y="1440"/>
              <a:ext cx="2064" cy="134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455" name="AutoShape 1039"/>
            <p:cNvCxnSpPr>
              <a:cxnSpLocks noChangeShapeType="1"/>
              <a:stCxn id="573452" idx="3"/>
              <a:endCxn id="573451" idx="2"/>
            </p:cNvCxnSpPr>
            <p:nvPr/>
          </p:nvCxnSpPr>
          <p:spPr bwMode="auto">
            <a:xfrm flipV="1">
              <a:off x="4848" y="2316"/>
              <a:ext cx="216" cy="85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73456" name="AutoShape 1040"/>
          <p:cNvCxnSpPr>
            <a:cxnSpLocks noChangeShapeType="1"/>
            <a:stCxn id="573449" idx="2"/>
            <a:endCxn id="573443" idx="0"/>
          </p:cNvCxnSpPr>
          <p:nvPr/>
        </p:nvCxnSpPr>
        <p:spPr bwMode="auto">
          <a:xfrm>
            <a:off x="1333500" y="3448050"/>
            <a:ext cx="914400" cy="9715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457" name="AutoShape 1041"/>
          <p:cNvCxnSpPr>
            <a:cxnSpLocks noChangeShapeType="1"/>
            <a:stCxn id="573443" idx="3"/>
            <a:endCxn id="573444" idx="1"/>
          </p:cNvCxnSpPr>
          <p:nvPr/>
        </p:nvCxnSpPr>
        <p:spPr bwMode="auto">
          <a:xfrm>
            <a:off x="3124200" y="5029200"/>
            <a:ext cx="5334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458" name="AutoShape 1042"/>
          <p:cNvCxnSpPr>
            <a:cxnSpLocks noChangeShapeType="1"/>
            <a:stCxn id="573444" idx="3"/>
            <a:endCxn id="573452" idx="1"/>
          </p:cNvCxnSpPr>
          <p:nvPr/>
        </p:nvCxnSpPr>
        <p:spPr bwMode="auto">
          <a:xfrm>
            <a:off x="5410200" y="5029200"/>
            <a:ext cx="5334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theme/theme1.xml><?xml version="1.0" encoding="utf-8"?>
<a:theme xmlns:a="http://schemas.openxmlformats.org/drawingml/2006/main" name="ch14lect4">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14lect4">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Palatino"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Palatino" charset="0"/>
          </a:defRPr>
        </a:defPPr>
      </a:lstStyle>
    </a:lnDef>
  </a:objectDefaults>
  <a:extraClrSchemeLst>
    <a:extraClrScheme>
      <a:clrScheme name="ch14lect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4lect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4lect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4lect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4lect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4lect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4lect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edition:IM:lectures:ch14project_mgt:ch14lect4.ppt</Template>
  <TotalTime>6</TotalTime>
  <Pages>33</Pages>
  <Words>3157</Words>
  <Application>Microsoft Office PowerPoint</Application>
  <PresentationFormat>Letter Paper (8.5x11 in)</PresentationFormat>
  <Paragraphs>624</Paragraphs>
  <Slides>49</Slides>
  <Notes>2</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Times</vt:lpstr>
      <vt:lpstr>Symbol</vt:lpstr>
      <vt:lpstr>Wingdings</vt:lpstr>
      <vt:lpstr>Palatino</vt:lpstr>
      <vt:lpstr>Book Antiqua</vt:lpstr>
      <vt:lpstr>Monotype Sorts</vt:lpstr>
      <vt:lpstr>ch14lect4</vt:lpstr>
      <vt:lpstr>14.3 Scheduling</vt:lpstr>
      <vt:lpstr>Where are we?</vt:lpstr>
      <vt:lpstr>Outline</vt:lpstr>
      <vt:lpstr>Dependency Diagrams  (Overview)</vt:lpstr>
      <vt:lpstr>Why Dependency Diagrams?</vt:lpstr>
      <vt:lpstr>1) Activity-on-the-arrow Diagram Notation</vt:lpstr>
      <vt:lpstr>PERT</vt:lpstr>
      <vt:lpstr>2) Activity-in-the-node Diagram Notation</vt:lpstr>
      <vt:lpstr>Example of an Activity-in -the -Node Diagram</vt:lpstr>
      <vt:lpstr>What do we do with these diagrams?</vt:lpstr>
      <vt:lpstr>Definitions: Critical Path and Slack Time4</vt:lpstr>
      <vt:lpstr>Example of a  critical path</vt:lpstr>
      <vt:lpstr>Definitions: Start and Finish Dates</vt:lpstr>
      <vt:lpstr>2 Ways to Analyze Dependency Diagrams</vt:lpstr>
      <vt:lpstr>Forward Path Example</vt:lpstr>
      <vt:lpstr>Backward Path Example</vt:lpstr>
      <vt:lpstr>Computation of slack times</vt:lpstr>
      <vt:lpstr>Path types in dependency graphs</vt:lpstr>
      <vt:lpstr>Frequently used formats for dependency graphs</vt:lpstr>
      <vt:lpstr>Key-Events Report</vt:lpstr>
      <vt:lpstr>Activities View</vt:lpstr>
      <vt:lpstr>Gantt Chart</vt:lpstr>
      <vt:lpstr>Gantt Chart</vt:lpstr>
      <vt:lpstr>Two Types of Gantt Charts</vt:lpstr>
      <vt:lpstr>Tools support for  Establishing Schedules </vt:lpstr>
      <vt:lpstr>What do we cover now?</vt:lpstr>
      <vt:lpstr>How to develop an Initial Project Schedule</vt:lpstr>
      <vt:lpstr>Developing a Schedule for Integration Testing</vt:lpstr>
      <vt:lpstr>1. Start with System Decomposition</vt:lpstr>
      <vt:lpstr>2. Determine  Your Integration Testing Strategy </vt:lpstr>
      <vt:lpstr>Sandwich Testing</vt:lpstr>
      <vt:lpstr>3. Determine the Dependency Diagram  (Sandwich Testing , UML Activity Diagram)</vt:lpstr>
      <vt:lpstr>Dependency Diagram  for  a Modified Sandwich Testing Strategy </vt:lpstr>
      <vt:lpstr>4. Add  Time Estimates (PERT Chart)</vt:lpstr>
      <vt:lpstr>5. Visualize  your Schedule (Gantt Chart View )</vt:lpstr>
      <vt:lpstr>What do we cover now?</vt:lpstr>
      <vt:lpstr>How to reduce the  planned project time</vt:lpstr>
      <vt:lpstr>Typical Mistakes when Developing  Schedules</vt:lpstr>
      <vt:lpstr>The “Backing in” Mistake</vt:lpstr>
      <vt:lpstr>Using Fudge Factors</vt:lpstr>
      <vt:lpstr>Heuristics for dealing with time</vt:lpstr>
      <vt:lpstr>Identifying When a Project Goes Off-Track</vt:lpstr>
      <vt:lpstr>Heuristics to get a project back on track</vt:lpstr>
      <vt:lpstr>What makes a Software Project successful?</vt:lpstr>
      <vt:lpstr>Become  a better software project manager</vt:lpstr>
      <vt:lpstr>How to become a better project manager</vt:lpstr>
      <vt:lpstr>Additional Readings</vt:lpstr>
      <vt:lpstr>Summary</vt:lpstr>
      <vt:lpstr>Summary: Another view:-)</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for Chapter 14, Project Management</dc:title>
  <dc:subject>Object-Oriented Software Engineering</dc:subject>
  <dc:creator>Bernd Bruegge</dc:creator>
  <cp:keywords/>
  <dc:description/>
  <cp:lastModifiedBy>Ahsan Nabi Khan</cp:lastModifiedBy>
  <cp:revision>564</cp:revision>
  <cp:lastPrinted>2003-09-13T16:10:18Z</cp:lastPrinted>
  <dcterms:created xsi:type="dcterms:W3CDTF">1997-08-28T08:24:40Z</dcterms:created>
  <dcterms:modified xsi:type="dcterms:W3CDTF">2018-01-30T08:36:34Z</dcterms:modified>
  <cp:category/>
</cp:coreProperties>
</file>