
<file path=[Content_Types].xml><?xml version="1.0" encoding="utf-8"?>
<Types xmlns="http://schemas.openxmlformats.org/package/2006/content-types">
  <Default Extension="png" ContentType="image/png"/>
  <Default Extension="bin" ContentType="audio/unknown"/>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4"/>
  </p:notesMasterIdLst>
  <p:handoutMasterIdLst>
    <p:handoutMasterId r:id="rId75"/>
  </p:handoutMasterIdLst>
  <p:sldIdLst>
    <p:sldId id="256" r:id="rId2"/>
    <p:sldId id="674" r:id="rId3"/>
    <p:sldId id="678" r:id="rId4"/>
    <p:sldId id="695" r:id="rId5"/>
    <p:sldId id="692" r:id="rId6"/>
    <p:sldId id="691" r:id="rId7"/>
    <p:sldId id="751" r:id="rId8"/>
    <p:sldId id="704" r:id="rId9"/>
    <p:sldId id="705" r:id="rId10"/>
    <p:sldId id="706" r:id="rId11"/>
    <p:sldId id="711" r:id="rId12"/>
    <p:sldId id="712" r:id="rId13"/>
    <p:sldId id="708" r:id="rId14"/>
    <p:sldId id="707" r:id="rId15"/>
    <p:sldId id="713" r:id="rId16"/>
    <p:sldId id="719" r:id="rId17"/>
    <p:sldId id="720" r:id="rId18"/>
    <p:sldId id="709" r:id="rId19"/>
    <p:sldId id="753" r:id="rId20"/>
    <p:sldId id="774" r:id="rId21"/>
    <p:sldId id="714" r:id="rId22"/>
    <p:sldId id="715" r:id="rId23"/>
    <p:sldId id="716" r:id="rId24"/>
    <p:sldId id="717" r:id="rId25"/>
    <p:sldId id="723" r:id="rId26"/>
    <p:sldId id="724" r:id="rId27"/>
    <p:sldId id="725" r:id="rId28"/>
    <p:sldId id="726" r:id="rId29"/>
    <p:sldId id="727" r:id="rId30"/>
    <p:sldId id="728" r:id="rId31"/>
    <p:sldId id="729" r:id="rId32"/>
    <p:sldId id="730" r:id="rId33"/>
    <p:sldId id="721" r:id="rId34"/>
    <p:sldId id="722" r:id="rId35"/>
    <p:sldId id="732" r:id="rId36"/>
    <p:sldId id="734" r:id="rId37"/>
    <p:sldId id="735" r:id="rId38"/>
    <p:sldId id="736" r:id="rId39"/>
    <p:sldId id="737" r:id="rId40"/>
    <p:sldId id="755" r:id="rId41"/>
    <p:sldId id="739" r:id="rId42"/>
    <p:sldId id="746" r:id="rId43"/>
    <p:sldId id="747" r:id="rId44"/>
    <p:sldId id="748" r:id="rId45"/>
    <p:sldId id="740" r:id="rId46"/>
    <p:sldId id="741" r:id="rId47"/>
    <p:sldId id="749" r:id="rId48"/>
    <p:sldId id="750" r:id="rId49"/>
    <p:sldId id="743" r:id="rId50"/>
    <p:sldId id="742" r:id="rId51"/>
    <p:sldId id="744" r:id="rId52"/>
    <p:sldId id="698" r:id="rId53"/>
    <p:sldId id="756" r:id="rId54"/>
    <p:sldId id="777" r:id="rId55"/>
    <p:sldId id="757" r:id="rId56"/>
    <p:sldId id="758" r:id="rId57"/>
    <p:sldId id="759" r:id="rId58"/>
    <p:sldId id="761" r:id="rId59"/>
    <p:sldId id="762" r:id="rId60"/>
    <p:sldId id="686" r:id="rId61"/>
    <p:sldId id="764" r:id="rId62"/>
    <p:sldId id="765" r:id="rId63"/>
    <p:sldId id="766" r:id="rId64"/>
    <p:sldId id="780" r:id="rId65"/>
    <p:sldId id="778" r:id="rId66"/>
    <p:sldId id="779" r:id="rId67"/>
    <p:sldId id="781" r:id="rId68"/>
    <p:sldId id="768" r:id="rId69"/>
    <p:sldId id="769" r:id="rId70"/>
    <p:sldId id="770" r:id="rId71"/>
    <p:sldId id="710" r:id="rId72"/>
    <p:sldId id="531" r:id="rId7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5pPr>
    <a:lvl6pPr marL="2286000" algn="l" defTabSz="914400" rtl="0" eaLnBrk="1" latinLnBrk="0" hangingPunct="1">
      <a:defRPr b="1" kern="1200">
        <a:solidFill>
          <a:schemeClr val="tx1"/>
        </a:solidFill>
        <a:latin typeface="Times" panose="02020603050405020304" pitchFamily="18" charset="0"/>
        <a:ea typeface="+mn-ea"/>
        <a:cs typeface="+mn-cs"/>
      </a:defRPr>
    </a:lvl6pPr>
    <a:lvl7pPr marL="2743200" algn="l" defTabSz="914400" rtl="0" eaLnBrk="1" latinLnBrk="0" hangingPunct="1">
      <a:defRPr b="1" kern="1200">
        <a:solidFill>
          <a:schemeClr val="tx1"/>
        </a:solidFill>
        <a:latin typeface="Times" panose="02020603050405020304" pitchFamily="18" charset="0"/>
        <a:ea typeface="+mn-ea"/>
        <a:cs typeface="+mn-cs"/>
      </a:defRPr>
    </a:lvl7pPr>
    <a:lvl8pPr marL="3200400" algn="l" defTabSz="914400" rtl="0" eaLnBrk="1" latinLnBrk="0" hangingPunct="1">
      <a:defRPr b="1" kern="1200">
        <a:solidFill>
          <a:schemeClr val="tx1"/>
        </a:solidFill>
        <a:latin typeface="Times" panose="02020603050405020304" pitchFamily="18" charset="0"/>
        <a:ea typeface="+mn-ea"/>
        <a:cs typeface="+mn-cs"/>
      </a:defRPr>
    </a:lvl8pPr>
    <a:lvl9pPr marL="3657600" algn="l" defTabSz="914400" rtl="0" eaLnBrk="1" latinLnBrk="0" hangingPunct="1">
      <a:defRPr b="1"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FF"/>
    <a:srgbClr val="100341"/>
    <a:srgbClr val="3D0BF3"/>
    <a:srgbClr val="06F817"/>
    <a:srgbClr val="000252"/>
    <a:srgbClr val="0006A3"/>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snapToGrid="0">
      <p:cViewPr varScale="1">
        <p:scale>
          <a:sx n="75" d="100"/>
          <a:sy n="75" d="100"/>
        </p:scale>
        <p:origin x="1890" y="72"/>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notesViewPr>
    <p:cSldViewPr snapToGrid="0">
      <p:cViewPr varScale="1">
        <p:scale>
          <a:sx n="80" d="100"/>
          <a:sy n="80" d="100"/>
        </p:scale>
        <p:origin x="-1632" y="-1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62288" y="8704263"/>
            <a:ext cx="735012" cy="26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4584E583-B644-4867-B67F-F1DFC2CCB854}"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Tree>
    <p:extLst>
      <p:ext uri="{BB962C8B-B14F-4D97-AF65-F5344CB8AC3E}">
        <p14:creationId xmlns:p14="http://schemas.microsoft.com/office/powerpoint/2010/main" val="2153433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3022600" y="8704263"/>
            <a:ext cx="815975" cy="260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1FFBC44F-7B4C-4B9D-8C81-2CD1961F39FA}"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
        <p:nvSpPr>
          <p:cNvPr id="2052" name="Rectangle 4"/>
          <p:cNvSpPr>
            <a:spLocks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835673764"/>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body" idx="1"/>
          </p:nvPr>
        </p:nvSpPr>
        <p:spPr>
          <a:noFill/>
          <a:ln/>
        </p:spPr>
        <p:txBody>
          <a:bodyPr/>
          <a:lstStyle/>
          <a:p>
            <a:r>
              <a:rPr lang="en-US" altLang="en-US"/>
              <a:t>We are using several heuristics that have worked well in previous project courses. Give the size of this project, it does not necessarily mean that they are successful in this project.  </a:t>
            </a:r>
          </a:p>
          <a:p>
            <a:endParaRPr lang="en-US" altLang="en-US"/>
          </a:p>
        </p:txBody>
      </p:sp>
      <p:sp>
        <p:nvSpPr>
          <p:cNvPr id="640003" name="Rectangle 3"/>
          <p:cNvSpPr>
            <a:spLocks noChangeArrowheads="1" noTextEdit="1"/>
          </p:cNvSpPr>
          <p:nvPr>
            <p:ph type="sldImg"/>
          </p:nvPr>
        </p:nvSpPr>
        <p:spPr>
          <a:ln cap="flat"/>
        </p:spPr>
      </p:sp>
    </p:spTree>
    <p:extLst>
      <p:ext uri="{BB962C8B-B14F-4D97-AF65-F5344CB8AC3E}">
        <p14:creationId xmlns:p14="http://schemas.microsoft.com/office/powerpoint/2010/main" val="159904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body" idx="1"/>
          </p:nvPr>
        </p:nvSpPr>
        <p:spPr>
          <a:noFill/>
          <a:ln/>
        </p:spPr>
        <p:txBody>
          <a:bodyPr/>
          <a:lstStyle/>
          <a:p>
            <a:r>
              <a:rPr lang="en-US" altLang="en-US"/>
              <a:t>Role switching: Used to work well for smaller groups. We still encourage switching of group leaders, but now for smaller times</a:t>
            </a:r>
          </a:p>
        </p:txBody>
      </p:sp>
      <p:sp>
        <p:nvSpPr>
          <p:cNvPr id="647171" name="Rectangle 3"/>
          <p:cNvSpPr>
            <a:spLocks noChangeArrowheads="1" noTextEdit="1"/>
          </p:cNvSpPr>
          <p:nvPr>
            <p:ph type="sldImg"/>
          </p:nvPr>
        </p:nvSpPr>
        <p:spPr>
          <a:ln cap="flat"/>
        </p:spPr>
      </p:sp>
    </p:spTree>
    <p:extLst>
      <p:ext uri="{BB962C8B-B14F-4D97-AF65-F5344CB8AC3E}">
        <p14:creationId xmlns:p14="http://schemas.microsoft.com/office/powerpoint/2010/main" val="514306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body" idx="1"/>
          </p:nvPr>
        </p:nvSpPr>
        <p:spPr>
          <a:ln/>
        </p:spPr>
        <p:txBody>
          <a:bodyPr/>
          <a:lstStyle/>
          <a:p>
            <a:endParaRPr lang="de-DE" altLang="en-US"/>
          </a:p>
        </p:txBody>
      </p:sp>
      <p:sp>
        <p:nvSpPr>
          <p:cNvPr id="643075" name="Rectangle 3"/>
          <p:cNvSpPr>
            <a:spLocks noChangeArrowheads="1" noTextEdit="1"/>
          </p:cNvSpPr>
          <p:nvPr>
            <p:ph type="sldImg"/>
          </p:nvPr>
        </p:nvSpPr>
        <p:spPr>
          <a:ln cap="flat"/>
        </p:spPr>
      </p:sp>
    </p:spTree>
    <p:extLst>
      <p:ext uri="{BB962C8B-B14F-4D97-AF65-F5344CB8AC3E}">
        <p14:creationId xmlns:p14="http://schemas.microsoft.com/office/powerpoint/2010/main" val="97920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body" idx="1"/>
          </p:nvPr>
        </p:nvSpPr>
        <p:spPr>
          <a:noFill/>
          <a:ln/>
        </p:spPr>
        <p:txBody>
          <a:bodyPr/>
          <a:lstStyle/>
          <a:p>
            <a:r>
              <a:rPr lang="en-US" altLang="en-US"/>
              <a:t>Totally hierarchical</a:t>
            </a:r>
          </a:p>
          <a:p>
            <a:r>
              <a:rPr lang="en-US" altLang="en-US"/>
              <a:t>Talk about the roles: Chief the main dictator, assistant joined the company 2 years ago...</a:t>
            </a:r>
          </a:p>
          <a:p>
            <a:r>
              <a:rPr lang="en-US" altLang="en-US"/>
              <a:t>Batch oriented</a:t>
            </a:r>
          </a:p>
          <a:p>
            <a:r>
              <a:rPr lang="en-US" altLang="en-US"/>
              <a:t>When talking abou the libriarian, play somebody who is pushing a shopping cart at the Giant Eagle: Dispatching the lineprinter printouts to the various offices!!</a:t>
            </a:r>
          </a:p>
          <a:p>
            <a:endParaRPr lang="en-US" altLang="en-US"/>
          </a:p>
        </p:txBody>
      </p:sp>
      <p:sp>
        <p:nvSpPr>
          <p:cNvPr id="665603" name="Rectangle 3"/>
          <p:cNvSpPr>
            <a:spLocks noChangeArrowheads="1" noTextEdit="1"/>
          </p:cNvSpPr>
          <p:nvPr>
            <p:ph type="sldImg"/>
          </p:nvPr>
        </p:nvSpPr>
        <p:spPr>
          <a:ln cap="flat"/>
        </p:spPr>
      </p:sp>
    </p:spTree>
    <p:extLst>
      <p:ext uri="{BB962C8B-B14F-4D97-AF65-F5344CB8AC3E}">
        <p14:creationId xmlns:p14="http://schemas.microsoft.com/office/powerpoint/2010/main" val="259966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body" idx="1"/>
          </p:nvPr>
        </p:nvSpPr>
        <p:spPr>
          <a:noFill/>
          <a:ln/>
        </p:spPr>
        <p:txBody>
          <a:bodyPr/>
          <a:lstStyle/>
          <a:p>
            <a:r>
              <a:rPr lang="en-US" altLang="en-US"/>
              <a:t>Project-based organizations create bridges within organizations and bridge boundaries outside with customers, suppliers, and competitors. Teams are the foundation unit of these new patterns of interconnection and interdependence. Telecommunications technology is the nervous system that holds these networks together. Groupware is the collaboration support technology that shapes and holds the activity of teams within those networks."</a:t>
            </a:r>
          </a:p>
          <a:p>
            <a:endParaRPr lang="en-US" altLang="en-US"/>
          </a:p>
          <a:p>
            <a:r>
              <a:rPr lang="en-US" altLang="en-US"/>
              <a:t>Project-based organizations are based on the fct that ever-shifting networks of teams that cross traditional, formerly forbidden boundaries, linking once-competing organizations into ecosystems of cooperation</a:t>
            </a:r>
          </a:p>
        </p:txBody>
      </p:sp>
      <p:sp>
        <p:nvSpPr>
          <p:cNvPr id="668675" name="Rectangle 3"/>
          <p:cNvSpPr>
            <a:spLocks noChangeArrowheads="1" noTextEdit="1"/>
          </p:cNvSpPr>
          <p:nvPr>
            <p:ph type="sldImg"/>
          </p:nvPr>
        </p:nvSpPr>
        <p:spPr>
          <a:ln cap="flat"/>
        </p:spPr>
      </p:sp>
    </p:spTree>
    <p:extLst>
      <p:ext uri="{BB962C8B-B14F-4D97-AF65-F5344CB8AC3E}">
        <p14:creationId xmlns:p14="http://schemas.microsoft.com/office/powerpoint/2010/main" val="2256358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noTextEdit="1"/>
          </p:cNvSpPr>
          <p:nvPr>
            <p:ph type="sldImg"/>
          </p:nvPr>
        </p:nvSpPr>
        <p:spPr>
          <a:xfrm>
            <a:off x="1292225" y="31750"/>
            <a:ext cx="4164013" cy="3122613"/>
          </a:xfrm>
          <a:ln/>
        </p:spPr>
      </p:sp>
      <p:sp>
        <p:nvSpPr>
          <p:cNvPr id="413699"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283859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8851" name="Rectangle 3"/>
          <p:cNvSpPr>
            <a:spLocks noGrp="1" noChangeArrowheads="1"/>
          </p:cNvSpPr>
          <p:nvPr>
            <p:ph type="ctrTitle"/>
          </p:nvPr>
        </p:nvSpPr>
        <p:spPr>
          <a:xfrm>
            <a:off x="2046288" y="320675"/>
            <a:ext cx="5895975" cy="898525"/>
          </a:xfrm>
          <a:solidFill>
            <a:srgbClr val="C0C0C0">
              <a:alpha val="50000"/>
            </a:srgbClr>
          </a:solidFill>
        </p:spPr>
        <p:txBody>
          <a:bodyPr/>
          <a:lstStyle>
            <a:lvl1pPr algn="ctr">
              <a:defRPr sz="2400" i="0"/>
            </a:lvl1pPr>
          </a:lstStyle>
          <a:p>
            <a:pPr lvl="0"/>
            <a:r>
              <a:rPr lang="en-US" altLang="en-US" noProof="0" smtClean="0"/>
              <a:t>Click to edit Master title style</a:t>
            </a:r>
          </a:p>
        </p:txBody>
      </p:sp>
      <p:sp>
        <p:nvSpPr>
          <p:cNvPr id="718852" name="Rectangle 4"/>
          <p:cNvSpPr>
            <a:spLocks noChangeArrowheads="1"/>
          </p:cNvSpPr>
          <p:nvPr/>
        </p:nvSpPr>
        <p:spPr bwMode="auto">
          <a:xfrm rot="16200000">
            <a:off x="-2289969" y="2955132"/>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b="0"/>
              <a:t>Using UML, Patterns, and Java</a:t>
            </a:r>
          </a:p>
        </p:txBody>
      </p:sp>
      <p:sp>
        <p:nvSpPr>
          <p:cNvPr id="718853" name="Text Box 5"/>
          <p:cNvSpPr txBox="1">
            <a:spLocks noChangeArrowheads="1"/>
          </p:cNvSpPr>
          <p:nvPr/>
        </p:nvSpPr>
        <p:spPr bwMode="auto">
          <a:xfrm rot="16200000">
            <a:off x="-2655888" y="3168651"/>
            <a:ext cx="6405563"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Object-Oriented Software Engineering</a:t>
            </a:r>
            <a:endParaRPr lang="en-US" altLang="en-US" sz="2400"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61746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77611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27965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62798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29827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63543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83832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4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3020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3426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826" name="Rectangle 2"/>
          <p:cNvSpPr>
            <a:spLocks noGrp="1" noChangeArrowheads="1"/>
          </p:cNvSpPr>
          <p:nvPr>
            <p:ph type="body" idx="1"/>
          </p:nvPr>
        </p:nvSpPr>
        <p:spPr bwMode="auto">
          <a:xfrm>
            <a:off x="355600" y="1295400"/>
            <a:ext cx="8255000"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827" name="Rectangle 3"/>
          <p:cNvSpPr>
            <a:spLocks noChangeArrowheads="1"/>
          </p:cNvSpPr>
          <p:nvPr/>
        </p:nvSpPr>
        <p:spPr bwMode="auto">
          <a:xfrm>
            <a:off x="709613"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EFD7BA4A-917B-4BFF-A708-D3C5E2B51103}" type="slidenum">
              <a:rPr lang="en-US" altLang="en-US" sz="800"/>
              <a:pPr algn="ctr"/>
              <a:t>‹#›</a:t>
            </a:fld>
            <a:endParaRPr lang="en-US" altLang="en-US" sz="800"/>
          </a:p>
        </p:txBody>
      </p:sp>
      <p:sp>
        <p:nvSpPr>
          <p:cNvPr id="717828" name="Rectangle 4"/>
          <p:cNvSpPr>
            <a:spLocks noGrp="1" noChangeArrowheads="1"/>
          </p:cNvSpPr>
          <p:nvPr>
            <p:ph type="title"/>
          </p:nvPr>
        </p:nvSpPr>
        <p:spPr bwMode="auto">
          <a:xfrm>
            <a:off x="419100" y="222250"/>
            <a:ext cx="81534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4" name="Picture 98" descr="Ch07?Addressing_Desi#1325F9.tif                                001325CACube HD                        B9ED82C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0" y="365125"/>
            <a:ext cx="6761163" cy="6211888"/>
          </a:xfrm>
          <a:prstGeom prst="rect">
            <a:avLst/>
          </a:prstGeom>
          <a:noFill/>
          <a:extLst>
            <a:ext uri="{909E8E84-426E-40DD-AFC4-6F175D3DCCD1}">
              <a14:hiddenFill xmlns:a14="http://schemas.microsoft.com/office/drawing/2010/main">
                <a:solidFill>
                  <a:srgbClr val="FFFFFF"/>
                </a:solidFill>
              </a14:hiddenFill>
            </a:ext>
          </a:extLst>
        </p:spPr>
      </p:pic>
      <p:sp>
        <p:nvSpPr>
          <p:cNvPr id="4191" name="Rectangle 95"/>
          <p:cNvSpPr>
            <a:spLocks noGrp="1" noChangeArrowheads="1"/>
          </p:cNvSpPr>
          <p:nvPr>
            <p:ph type="ctrTitle"/>
          </p:nvPr>
        </p:nvSpPr>
        <p:spPr>
          <a:xfrm>
            <a:off x="1997075" y="0"/>
            <a:ext cx="5976938" cy="1812925"/>
          </a:xfrm>
          <a:noFill/>
          <a:extLst>
            <a:ext uri="{909E8E84-426E-40DD-AFC4-6F175D3DCCD1}">
              <a14:hiddenFill xmlns:a14="http://schemas.microsoft.com/office/drawing/2010/main">
                <a:solidFill>
                  <a:srgbClr val="C0C0C0">
                    <a:alpha val="50000"/>
                  </a:srgbClr>
                </a:solidFill>
              </a14:hiddenFill>
            </a:ext>
          </a:extLst>
        </p:spPr>
        <p:txBody>
          <a:bodyPr/>
          <a:lstStyle/>
          <a:p>
            <a:r>
              <a:rPr lang="en-US" altLang="en-US" sz="3600">
                <a:solidFill>
                  <a:srgbClr val="FC0128"/>
                </a:solidFill>
              </a:rPr>
              <a:t>14.4 Project Organization</a:t>
            </a:r>
            <a:endParaRPr lang="en-US" altLang="en-US"/>
          </a:p>
        </p:txBody>
      </p:sp>
      <p:sp>
        <p:nvSpPr>
          <p:cNvPr id="4192" name="Rectangle 96"/>
          <p:cNvSpPr>
            <a:spLocks noChangeArrowheads="1"/>
          </p:cNvSpPr>
          <p:nvPr/>
        </p:nvSpPr>
        <p:spPr bwMode="auto">
          <a:xfrm>
            <a:off x="7672388" y="3795713"/>
            <a:ext cx="184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Palatino"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de-DE" altLang="en-US"/>
              <a:t>Properties of Functional Organizations</a:t>
            </a:r>
          </a:p>
        </p:txBody>
      </p:sp>
      <p:sp>
        <p:nvSpPr>
          <p:cNvPr id="624643" name="Rectangle 3"/>
          <p:cNvSpPr>
            <a:spLocks noGrp="1" noChangeArrowheads="1"/>
          </p:cNvSpPr>
          <p:nvPr>
            <p:ph type="body" idx="1"/>
          </p:nvPr>
        </p:nvSpPr>
        <p:spPr>
          <a:xfrm>
            <a:off x="152400" y="1143000"/>
            <a:ext cx="8915400" cy="4800600"/>
          </a:xfrm>
        </p:spPr>
        <p:txBody>
          <a:bodyPr/>
          <a:lstStyle/>
          <a:p>
            <a:r>
              <a:rPr lang="de-DE" altLang="en-US"/>
              <a:t>Advantages:</a:t>
            </a:r>
          </a:p>
          <a:p>
            <a:pPr lvl="1"/>
            <a:r>
              <a:rPr lang="de-DE" altLang="en-US"/>
              <a:t>Members of a department have a good understanding of the functional area they support.</a:t>
            </a:r>
          </a:p>
          <a:p>
            <a:pPr lvl="1"/>
            <a:r>
              <a:rPr lang="de-DE" altLang="en-US"/>
              <a:t>Departments don‘t compete with another to get the support of their support teams </a:t>
            </a:r>
          </a:p>
          <a:p>
            <a:r>
              <a:rPr lang="de-DE" altLang="en-US"/>
              <a:t>Disadvantages:</a:t>
            </a:r>
          </a:p>
          <a:p>
            <a:pPr lvl="1"/>
            <a:r>
              <a:rPr lang="de-DE" altLang="en-US"/>
              <a:t>Because each department has its own support team, different work  procedures and reporting systems are the rule.</a:t>
            </a:r>
          </a:p>
          <a:p>
            <a:pPr lvl="1"/>
            <a:r>
              <a:rPr lang="de-DE" altLang="en-US"/>
              <a:t>It is difficult to make major investments in equipment  and facilities. </a:t>
            </a:r>
          </a:p>
          <a:p>
            <a:pPr lvl="2"/>
            <a:r>
              <a:rPr lang="de-DE" altLang="en-US"/>
              <a:t>Example: </a:t>
            </a:r>
            <a:r>
              <a:rPr lang="de-DE" altLang="en-US" b="0"/>
              <a:t>Two departments with a budget of 50,000 Euro each need a printer that costs 100,000 Euro.</a:t>
            </a:r>
          </a:p>
          <a:p>
            <a:pPr lvl="2"/>
            <a:r>
              <a:rPr lang="de-DE" altLang="en-US" b="0"/>
              <a:t>Both need only 50% of the maximum capacity. </a:t>
            </a:r>
          </a:p>
          <a:p>
            <a:pPr lvl="2"/>
            <a:r>
              <a:rPr lang="de-DE" altLang="en-US" b="0"/>
              <a:t>Neither department can buy it, because they don‘t have sufficient funds. </a:t>
            </a:r>
          </a:p>
          <a:p>
            <a:pPr lvl="1"/>
            <a:r>
              <a:rPr lang="de-DE" altLang="en-US"/>
              <a:t>High chance for overlap or duplication of work among departments</a:t>
            </a:r>
            <a:endParaRPr lang="de-DE"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246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246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246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246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246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2464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2464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246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de-DE" altLang="en-US"/>
              <a:t>Project Organization</a:t>
            </a:r>
          </a:p>
        </p:txBody>
      </p:sp>
      <p:sp>
        <p:nvSpPr>
          <p:cNvPr id="629763" name="Rectangle 3"/>
          <p:cNvSpPr>
            <a:spLocks noGrp="1" noChangeArrowheads="1"/>
          </p:cNvSpPr>
          <p:nvPr>
            <p:ph type="body" idx="1"/>
          </p:nvPr>
        </p:nvSpPr>
        <p:spPr/>
        <p:txBody>
          <a:bodyPr/>
          <a:lstStyle/>
          <a:p>
            <a:r>
              <a:rPr lang="de-DE" altLang="en-US"/>
              <a:t>In a </a:t>
            </a:r>
            <a:r>
              <a:rPr lang="de-DE" altLang="en-US" b="1"/>
              <a:t>project organization</a:t>
            </a:r>
            <a:r>
              <a:rPr lang="de-DE" altLang="en-US"/>
              <a:t> participants are grouped into </a:t>
            </a:r>
            <a:r>
              <a:rPr lang="de-DE" altLang="en-US" b="1"/>
              <a:t>projects</a:t>
            </a:r>
            <a:r>
              <a:rPr lang="de-DE" altLang="en-US"/>
              <a:t>, each of which has a problem to be solved within time and budget.</a:t>
            </a:r>
          </a:p>
          <a:p>
            <a:r>
              <a:rPr lang="de-DE" altLang="en-US" b="1"/>
              <a:t>Key properties: </a:t>
            </a:r>
          </a:p>
          <a:p>
            <a:pPr lvl="1"/>
            <a:r>
              <a:rPr lang="de-DE" altLang="en-US"/>
              <a:t>Teams are assembled for a project as it is created. Each project has a project leader. </a:t>
            </a:r>
          </a:p>
          <a:p>
            <a:pPr lvl="1"/>
            <a:r>
              <a:rPr lang="de-DE" altLang="en-US"/>
              <a:t>All participants are involved in the  complete project.</a:t>
            </a:r>
          </a:p>
          <a:p>
            <a:pPr lvl="1"/>
            <a:r>
              <a:rPr lang="de-DE" altLang="en-US"/>
              <a:t>Teams are disassembled when the project terminates</a:t>
            </a:r>
          </a:p>
          <a:p>
            <a:pPr lvl="1"/>
            <a:endParaRPr lang="de-DE" altLang="en-US"/>
          </a:p>
          <a:p>
            <a:pPr lvl="1"/>
            <a:endParaRPr lang="de-DE" altLang="en-US"/>
          </a:p>
          <a:p>
            <a:pPr lvl="1"/>
            <a:endParaRPr lang="de-DE"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de-DE" altLang="en-US"/>
              <a:t>Properties of Project Organizations</a:t>
            </a:r>
          </a:p>
        </p:txBody>
      </p:sp>
      <p:sp>
        <p:nvSpPr>
          <p:cNvPr id="630787" name="Rectangle 3"/>
          <p:cNvSpPr>
            <a:spLocks noGrp="1" noChangeArrowheads="1"/>
          </p:cNvSpPr>
          <p:nvPr>
            <p:ph type="body" idx="1"/>
          </p:nvPr>
        </p:nvSpPr>
        <p:spPr/>
        <p:txBody>
          <a:bodyPr/>
          <a:lstStyle/>
          <a:p>
            <a:r>
              <a:rPr lang="de-DE" altLang="en-US"/>
              <a:t>Advantages</a:t>
            </a:r>
          </a:p>
          <a:p>
            <a:pPr lvl="1"/>
            <a:r>
              <a:rPr lang="de-DE" altLang="en-US"/>
              <a:t>Very responsive to new project requests (because the project is newly established and can be tailored around the problem)</a:t>
            </a:r>
          </a:p>
          <a:p>
            <a:pPr lvl="1"/>
            <a:r>
              <a:rPr lang="de-DE" altLang="en-US"/>
              <a:t>New people can be hired/selected who are very familiar with the problem or who have special capabilities. </a:t>
            </a:r>
          </a:p>
          <a:p>
            <a:pPr lvl="1"/>
            <a:r>
              <a:rPr lang="de-DE" altLang="en-US"/>
              <a:t>There is no waste  of staff workload</a:t>
            </a:r>
          </a:p>
          <a:p>
            <a:r>
              <a:rPr lang="de-DE" altLang="en-US"/>
              <a:t>Disadvantages:</a:t>
            </a:r>
          </a:p>
          <a:p>
            <a:pPr lvl="1"/>
            <a:r>
              <a:rPr lang="de-DE" altLang="en-US"/>
              <a:t>Teams cannot be assembled rapidly. Often it is difficult to manage the staffing/hiring process. </a:t>
            </a:r>
          </a:p>
          <a:p>
            <a:pPr lvl="1"/>
            <a:r>
              <a:rPr lang="de-DE" altLang="en-US"/>
              <a:t>Because there are „no predefined lines“,  roles and responsibilities need to be defined at the beginning of the project</a:t>
            </a:r>
          </a:p>
          <a:p>
            <a:pPr lvl="1"/>
            <a:endParaRPr lang="de-DE" altLang="en-US"/>
          </a:p>
          <a:p>
            <a:pPr lvl="1"/>
            <a:endParaRPr lang="de-DE"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419100" y="222250"/>
            <a:ext cx="8153400" cy="503238"/>
          </a:xfrm>
        </p:spPr>
        <p:txBody>
          <a:bodyPr/>
          <a:lstStyle/>
          <a:p>
            <a:r>
              <a:rPr lang="de-DE" altLang="en-US"/>
              <a:t>Matrix Organization</a:t>
            </a:r>
          </a:p>
        </p:txBody>
      </p:sp>
      <p:sp>
        <p:nvSpPr>
          <p:cNvPr id="626691" name="Rectangle 3"/>
          <p:cNvSpPr>
            <a:spLocks noGrp="1" noChangeArrowheads="1"/>
          </p:cNvSpPr>
          <p:nvPr>
            <p:ph type="body" idx="1"/>
          </p:nvPr>
        </p:nvSpPr>
        <p:spPr>
          <a:xfrm>
            <a:off x="381000" y="914400"/>
            <a:ext cx="8458200" cy="1905000"/>
          </a:xfrm>
        </p:spPr>
        <p:txBody>
          <a:bodyPr/>
          <a:lstStyle/>
          <a:p>
            <a:r>
              <a:rPr lang="de-DE" altLang="en-US" sz="2000"/>
              <a:t>In a matrix organization, participants from different departments of the functional organizastion are assigned to work on projects as they are created. </a:t>
            </a:r>
          </a:p>
          <a:p>
            <a:r>
              <a:rPr lang="de-DE" altLang="en-US" sz="2000"/>
              <a:t>The project manager and team members may be assigned to the project for &lt;= 100 % of their time</a:t>
            </a:r>
          </a:p>
        </p:txBody>
      </p:sp>
      <p:sp>
        <p:nvSpPr>
          <p:cNvPr id="626692" name="Rectangle 4"/>
          <p:cNvSpPr>
            <a:spLocks noChangeArrowheads="1"/>
          </p:cNvSpPr>
          <p:nvPr/>
        </p:nvSpPr>
        <p:spPr bwMode="auto">
          <a:xfrm>
            <a:off x="4495800" y="2743200"/>
            <a:ext cx="1981200"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Executive Office</a:t>
            </a:r>
          </a:p>
        </p:txBody>
      </p:sp>
      <p:sp>
        <p:nvSpPr>
          <p:cNvPr id="626693" name="Rectangle 5"/>
          <p:cNvSpPr>
            <a:spLocks noChangeArrowheads="1"/>
          </p:cNvSpPr>
          <p:nvPr/>
        </p:nvSpPr>
        <p:spPr bwMode="auto">
          <a:xfrm>
            <a:off x="2209800" y="3581400"/>
            <a:ext cx="16002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Finance</a:t>
            </a:r>
          </a:p>
        </p:txBody>
      </p:sp>
      <p:sp>
        <p:nvSpPr>
          <p:cNvPr id="626694" name="Rectangle 6"/>
          <p:cNvSpPr>
            <a:spLocks noChangeArrowheads="1"/>
          </p:cNvSpPr>
          <p:nvPr/>
        </p:nvSpPr>
        <p:spPr bwMode="auto">
          <a:xfrm>
            <a:off x="3962400" y="3581400"/>
            <a:ext cx="16764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Production</a:t>
            </a:r>
          </a:p>
        </p:txBody>
      </p:sp>
      <p:sp>
        <p:nvSpPr>
          <p:cNvPr id="626695" name="Rectangle 7"/>
          <p:cNvSpPr>
            <a:spLocks noChangeArrowheads="1"/>
          </p:cNvSpPr>
          <p:nvPr/>
        </p:nvSpPr>
        <p:spPr bwMode="auto">
          <a:xfrm>
            <a:off x="5791200" y="3581400"/>
            <a:ext cx="12192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Sales</a:t>
            </a:r>
          </a:p>
        </p:txBody>
      </p:sp>
      <p:sp>
        <p:nvSpPr>
          <p:cNvPr id="626696" name="Rectangle 8"/>
          <p:cNvSpPr>
            <a:spLocks noChangeArrowheads="1"/>
          </p:cNvSpPr>
          <p:nvPr/>
        </p:nvSpPr>
        <p:spPr bwMode="auto">
          <a:xfrm>
            <a:off x="7239000" y="3581400"/>
            <a:ext cx="12192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Marketing</a:t>
            </a:r>
          </a:p>
        </p:txBody>
      </p:sp>
      <p:cxnSp>
        <p:nvCxnSpPr>
          <p:cNvPr id="626709" name="AutoShape 21"/>
          <p:cNvCxnSpPr>
            <a:cxnSpLocks noChangeShapeType="1"/>
            <a:stCxn id="626692" idx="2"/>
            <a:endCxn id="626693" idx="0"/>
          </p:cNvCxnSpPr>
          <p:nvPr/>
        </p:nvCxnSpPr>
        <p:spPr bwMode="auto">
          <a:xfrm rot="5400000">
            <a:off x="4057650" y="2152650"/>
            <a:ext cx="381000" cy="2476500"/>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6710" name="AutoShape 22"/>
          <p:cNvCxnSpPr>
            <a:cxnSpLocks noChangeShapeType="1"/>
            <a:stCxn id="626692" idx="2"/>
            <a:endCxn id="626694" idx="0"/>
          </p:cNvCxnSpPr>
          <p:nvPr/>
        </p:nvCxnSpPr>
        <p:spPr bwMode="auto">
          <a:xfrm rot="5400000">
            <a:off x="4953000" y="3048000"/>
            <a:ext cx="381000" cy="685800"/>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6711" name="AutoShape 23"/>
          <p:cNvCxnSpPr>
            <a:cxnSpLocks noChangeShapeType="1"/>
            <a:stCxn id="626692" idx="2"/>
            <a:endCxn id="626695" idx="0"/>
          </p:cNvCxnSpPr>
          <p:nvPr/>
        </p:nvCxnSpPr>
        <p:spPr bwMode="auto">
          <a:xfrm rot="16200000" flipH="1">
            <a:off x="5753100" y="2933700"/>
            <a:ext cx="381000" cy="914400"/>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6712" name="AutoShape 24"/>
          <p:cNvCxnSpPr>
            <a:cxnSpLocks noChangeShapeType="1"/>
            <a:stCxn id="626692" idx="2"/>
            <a:endCxn id="626696" idx="0"/>
          </p:cNvCxnSpPr>
          <p:nvPr/>
        </p:nvCxnSpPr>
        <p:spPr bwMode="auto">
          <a:xfrm rot="16200000" flipH="1">
            <a:off x="6477000" y="2209800"/>
            <a:ext cx="381000" cy="2362200"/>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6726" name="Line 38"/>
          <p:cNvSpPr>
            <a:spLocks noChangeShapeType="1"/>
          </p:cNvSpPr>
          <p:nvPr/>
        </p:nvSpPr>
        <p:spPr bwMode="auto">
          <a:xfrm>
            <a:off x="3124200" y="4267200"/>
            <a:ext cx="0" cy="2057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6727" name="Line 39"/>
          <p:cNvSpPr>
            <a:spLocks noChangeShapeType="1"/>
          </p:cNvSpPr>
          <p:nvPr/>
        </p:nvSpPr>
        <p:spPr bwMode="auto">
          <a:xfrm>
            <a:off x="4876800" y="4267200"/>
            <a:ext cx="0" cy="1981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6728" name="Line 40"/>
          <p:cNvSpPr>
            <a:spLocks noChangeShapeType="1"/>
          </p:cNvSpPr>
          <p:nvPr/>
        </p:nvSpPr>
        <p:spPr bwMode="auto">
          <a:xfrm>
            <a:off x="6400800" y="4267200"/>
            <a:ext cx="0" cy="1905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6729" name="Line 41"/>
          <p:cNvSpPr>
            <a:spLocks noChangeShapeType="1"/>
          </p:cNvSpPr>
          <p:nvPr/>
        </p:nvSpPr>
        <p:spPr bwMode="auto">
          <a:xfrm>
            <a:off x="7924800" y="4267200"/>
            <a:ext cx="0" cy="1981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6730" name="Line 42"/>
          <p:cNvSpPr>
            <a:spLocks noChangeShapeType="1"/>
          </p:cNvSpPr>
          <p:nvPr/>
        </p:nvSpPr>
        <p:spPr bwMode="auto">
          <a:xfrm>
            <a:off x="1676400" y="4876800"/>
            <a:ext cx="6858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6731" name="Line 43"/>
          <p:cNvSpPr>
            <a:spLocks noChangeShapeType="1"/>
          </p:cNvSpPr>
          <p:nvPr/>
        </p:nvSpPr>
        <p:spPr bwMode="auto">
          <a:xfrm>
            <a:off x="1676400" y="5486400"/>
            <a:ext cx="6781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6732" name="Line 44"/>
          <p:cNvSpPr>
            <a:spLocks noChangeShapeType="1"/>
          </p:cNvSpPr>
          <p:nvPr/>
        </p:nvSpPr>
        <p:spPr bwMode="auto">
          <a:xfrm>
            <a:off x="1676400" y="6019800"/>
            <a:ext cx="6781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6733" name="Rectangle 45"/>
          <p:cNvSpPr>
            <a:spLocks noChangeArrowheads="1"/>
          </p:cNvSpPr>
          <p:nvPr/>
        </p:nvSpPr>
        <p:spPr bwMode="auto">
          <a:xfrm>
            <a:off x="533400" y="4572000"/>
            <a:ext cx="1143000"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Project A</a:t>
            </a:r>
          </a:p>
        </p:txBody>
      </p:sp>
      <p:sp>
        <p:nvSpPr>
          <p:cNvPr id="626734" name="Rectangle 46"/>
          <p:cNvSpPr>
            <a:spLocks noChangeArrowheads="1"/>
          </p:cNvSpPr>
          <p:nvPr/>
        </p:nvSpPr>
        <p:spPr bwMode="auto">
          <a:xfrm>
            <a:off x="533400" y="5257800"/>
            <a:ext cx="1143000"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Project B</a:t>
            </a:r>
          </a:p>
        </p:txBody>
      </p:sp>
      <p:sp>
        <p:nvSpPr>
          <p:cNvPr id="626735" name="Rectangle 47"/>
          <p:cNvSpPr>
            <a:spLocks noChangeArrowheads="1"/>
          </p:cNvSpPr>
          <p:nvPr/>
        </p:nvSpPr>
        <p:spPr bwMode="auto">
          <a:xfrm>
            <a:off x="533400" y="5867400"/>
            <a:ext cx="1143000"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Project C</a:t>
            </a:r>
          </a:p>
        </p:txBody>
      </p:sp>
      <p:sp>
        <p:nvSpPr>
          <p:cNvPr id="626739" name="AutoShape 51"/>
          <p:cNvSpPr>
            <a:spLocks noChangeArrowheads="1"/>
          </p:cNvSpPr>
          <p:nvPr/>
        </p:nvSpPr>
        <p:spPr bwMode="auto">
          <a:xfrm>
            <a:off x="2590800" y="4572000"/>
            <a:ext cx="5638800" cy="685800"/>
          </a:xfrm>
          <a:prstGeom prst="cloudCallout">
            <a:avLst>
              <a:gd name="adj1" fmla="val -43750"/>
              <a:gd name="adj2" fmla="val 7000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Participants of Project A</a:t>
            </a:r>
          </a:p>
        </p:txBody>
      </p:sp>
      <p:sp>
        <p:nvSpPr>
          <p:cNvPr id="626740" name="AutoShape 52"/>
          <p:cNvSpPr>
            <a:spLocks noChangeArrowheads="1"/>
          </p:cNvSpPr>
          <p:nvPr/>
        </p:nvSpPr>
        <p:spPr bwMode="auto">
          <a:xfrm>
            <a:off x="2590800" y="5715000"/>
            <a:ext cx="5638800" cy="685800"/>
          </a:xfrm>
          <a:prstGeom prst="cloudCallout">
            <a:avLst>
              <a:gd name="adj1" fmla="val -43750"/>
              <a:gd name="adj2" fmla="val 7000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Participants of Project 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de-DE" altLang="en-US"/>
              <a:t>Properties of  Matrix Organizations</a:t>
            </a:r>
          </a:p>
        </p:txBody>
      </p:sp>
      <p:sp>
        <p:nvSpPr>
          <p:cNvPr id="625667" name="Rectangle 3"/>
          <p:cNvSpPr>
            <a:spLocks noGrp="1" noChangeArrowheads="1"/>
          </p:cNvSpPr>
          <p:nvPr>
            <p:ph type="body" idx="1"/>
          </p:nvPr>
        </p:nvSpPr>
        <p:spPr>
          <a:xfrm>
            <a:off x="304800" y="1143000"/>
            <a:ext cx="8610600" cy="4800600"/>
          </a:xfrm>
        </p:spPr>
        <p:txBody>
          <a:bodyPr/>
          <a:lstStyle/>
          <a:p>
            <a:r>
              <a:rPr lang="de-DE" altLang="en-US"/>
              <a:t>Advantages:</a:t>
            </a:r>
          </a:p>
          <a:p>
            <a:pPr lvl="1"/>
            <a:r>
              <a:rPr lang="de-DE" altLang="en-US"/>
              <a:t>Teams for projects can be assembled rapidly</a:t>
            </a:r>
          </a:p>
          <a:p>
            <a:pPr lvl="1"/>
            <a:r>
              <a:rPr lang="de-DE" altLang="en-US"/>
              <a:t>Scarce expertise can be applied to different projects as needed </a:t>
            </a:r>
          </a:p>
          <a:p>
            <a:pPr lvl="1"/>
            <a:r>
              <a:rPr lang="de-DE" altLang="en-US"/>
              <a:t>Consistent work and reporting procedures can be used for projects of the same type.</a:t>
            </a:r>
          </a:p>
          <a:p>
            <a:r>
              <a:rPr lang="de-DE" altLang="en-US"/>
              <a:t>Disadvantages:</a:t>
            </a:r>
          </a:p>
          <a:p>
            <a:pPr lvl="1"/>
            <a:r>
              <a:rPr lang="de-DE" altLang="en-US"/>
              <a:t>Team members usually are not familiar with each </a:t>
            </a:r>
          </a:p>
          <a:p>
            <a:pPr lvl="1"/>
            <a:r>
              <a:rPr lang="de-DE" altLang="en-US"/>
              <a:t>Team member have different working styles</a:t>
            </a:r>
          </a:p>
          <a:p>
            <a:pPr lvl="1"/>
            <a:r>
              <a:rPr lang="de-DE" altLang="en-US"/>
              <a:t>Team members must get used to each other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de-DE" altLang="en-US"/>
              <a:t>New Challenges in Matrix Organizations</a:t>
            </a:r>
          </a:p>
        </p:txBody>
      </p:sp>
      <p:sp>
        <p:nvSpPr>
          <p:cNvPr id="631811" name="Rectangle 3"/>
          <p:cNvSpPr>
            <a:spLocks noGrp="1" noChangeArrowheads="1"/>
          </p:cNvSpPr>
          <p:nvPr>
            <p:ph type="body" idx="1"/>
          </p:nvPr>
        </p:nvSpPr>
        <p:spPr>
          <a:xfrm>
            <a:off x="355600" y="990600"/>
            <a:ext cx="8255000" cy="4800600"/>
          </a:xfrm>
        </p:spPr>
        <p:txBody>
          <a:bodyPr/>
          <a:lstStyle/>
          <a:p>
            <a:r>
              <a:rPr lang="de-DE" altLang="en-US" sz="2000"/>
              <a:t>Team members must respond to two different bosses with different focus:</a:t>
            </a:r>
          </a:p>
          <a:p>
            <a:pPr lvl="1"/>
            <a:r>
              <a:rPr lang="de-DE" altLang="en-US" sz="1800"/>
              <a:t>Focus of the functional manager: </a:t>
            </a:r>
            <a:r>
              <a:rPr lang="de-DE" altLang="en-US" sz="1800" b="0"/>
              <a:t>Assignments to different projects, performance appraisal</a:t>
            </a:r>
          </a:p>
          <a:p>
            <a:pPr lvl="1"/>
            <a:r>
              <a:rPr lang="de-DE" altLang="en-US" sz="1800"/>
              <a:t>Focus of the project manager: </a:t>
            </a:r>
            <a:r>
              <a:rPr lang="de-DE" altLang="en-US" sz="1800" b="0"/>
              <a:t>Work assignments, project team support</a:t>
            </a:r>
          </a:p>
          <a:p>
            <a:r>
              <a:rPr lang="de-DE" altLang="en-US" sz="2000"/>
              <a:t>Team members working on multiple projects have competing demands for their time</a:t>
            </a:r>
          </a:p>
          <a:p>
            <a:pPr lvl="1"/>
            <a:r>
              <a:rPr lang="de-DE" altLang="en-US" sz="1800"/>
              <a:t>Team members working on more than one project have even more project members to report to</a:t>
            </a:r>
          </a:p>
          <a:p>
            <a:pPr lvl="1"/>
            <a:r>
              <a:rPr lang="de-DE" altLang="en-US" sz="1800"/>
              <a:t>Some people who have claim on the team member‘s time may be at similar levels in the organization‘s hierarchy</a:t>
            </a:r>
          </a:p>
          <a:p>
            <a:r>
              <a:rPr lang="de-DE" altLang="en-US" sz="2000"/>
              <a:t>Multiple work procedures and reporting systems are used by different team members</a:t>
            </a:r>
          </a:p>
          <a:p>
            <a:pPr lvl="1"/>
            <a:r>
              <a:rPr lang="de-DE" altLang="en-US" sz="1800"/>
              <a:t>Development of common procedures needs to be addressed at project kickoff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80" name="Rectangle 4"/>
          <p:cNvSpPr>
            <a:spLocks noGrp="1" noChangeArrowheads="1"/>
          </p:cNvSpPr>
          <p:nvPr>
            <p:ph type="title"/>
          </p:nvPr>
        </p:nvSpPr>
        <p:spPr/>
        <p:txBody>
          <a:bodyPr/>
          <a:lstStyle/>
          <a:p>
            <a:r>
              <a:rPr lang="en-US" altLang="en-US"/>
              <a:t>When to use a Functional  Organization</a:t>
            </a:r>
          </a:p>
        </p:txBody>
      </p:sp>
      <p:sp>
        <p:nvSpPr>
          <p:cNvPr id="638981" name="Rectangle 5"/>
          <p:cNvSpPr>
            <a:spLocks noGrp="1" noChangeArrowheads="1"/>
          </p:cNvSpPr>
          <p:nvPr>
            <p:ph type="body" idx="1"/>
          </p:nvPr>
        </p:nvSpPr>
        <p:spPr/>
        <p:txBody>
          <a:bodyPr/>
          <a:lstStyle/>
          <a:p>
            <a:r>
              <a:rPr lang="en-US" altLang="en-US"/>
              <a:t>Projects with high degree of certainty, stability, uniformity and repetition.</a:t>
            </a:r>
          </a:p>
          <a:p>
            <a:pPr lvl="1"/>
            <a:r>
              <a:rPr lang="en-US" altLang="en-US"/>
              <a:t>Requires little communication</a:t>
            </a:r>
          </a:p>
          <a:p>
            <a:pPr lvl="1"/>
            <a:r>
              <a:rPr lang="en-US" altLang="en-US"/>
              <a:t>Role definitions are clear</a:t>
            </a:r>
          </a:p>
          <a:p>
            <a:r>
              <a:rPr lang="en-US" altLang="en-US"/>
              <a:t>When?</a:t>
            </a:r>
          </a:p>
          <a:p>
            <a:pPr lvl="1"/>
            <a:r>
              <a:rPr lang="en-US" altLang="en-US"/>
              <a:t>The more people on the project, the more need for a formal structure</a:t>
            </a:r>
          </a:p>
          <a:p>
            <a:pPr lvl="1"/>
            <a:r>
              <a:rPr lang="en-US" altLang="en-US"/>
              <a:t>Customer might insist that the test team be independent from the design team </a:t>
            </a:r>
          </a:p>
          <a:p>
            <a:pPr lvl="1"/>
            <a:r>
              <a:rPr lang="en-US" altLang="en-US"/>
              <a:t>Project manager insists on a previously successful  structure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8" name="Rectangle 4"/>
          <p:cNvSpPr>
            <a:spLocks noGrp="1" noChangeArrowheads="1"/>
          </p:cNvSpPr>
          <p:nvPr>
            <p:ph type="title"/>
          </p:nvPr>
        </p:nvSpPr>
        <p:spPr/>
        <p:txBody>
          <a:bodyPr/>
          <a:lstStyle/>
          <a:p>
            <a:r>
              <a:rPr lang="en-US" altLang="en-US"/>
              <a:t>When to Use a Project or Matrix Organization</a:t>
            </a:r>
          </a:p>
        </p:txBody>
      </p:sp>
      <p:sp>
        <p:nvSpPr>
          <p:cNvPr id="641029" name="Rectangle 5"/>
          <p:cNvSpPr>
            <a:spLocks noGrp="1" noChangeArrowheads="1"/>
          </p:cNvSpPr>
          <p:nvPr>
            <p:ph type="body" idx="1"/>
          </p:nvPr>
        </p:nvSpPr>
        <p:spPr/>
        <p:txBody>
          <a:bodyPr/>
          <a:lstStyle/>
          <a:p>
            <a:r>
              <a:rPr lang="en-US" altLang="en-US"/>
              <a:t>Project with degree of uncertainty</a:t>
            </a:r>
          </a:p>
          <a:p>
            <a:pPr lvl="1"/>
            <a:r>
              <a:rPr lang="en-US" altLang="en-US"/>
              <a:t>Open communication needed among members</a:t>
            </a:r>
          </a:p>
          <a:p>
            <a:pPr lvl="1"/>
            <a:r>
              <a:rPr lang="en-US" altLang="en-US"/>
              <a:t>Roles are defined on  project basis</a:t>
            </a:r>
          </a:p>
          <a:p>
            <a:r>
              <a:rPr lang="en-US" altLang="en-US"/>
              <a:t>When?</a:t>
            </a:r>
          </a:p>
          <a:p>
            <a:pPr lvl="1"/>
            <a:r>
              <a:rPr lang="en-US" altLang="en-US"/>
              <a:t>Requirements change during development</a:t>
            </a:r>
          </a:p>
          <a:p>
            <a:pPr lvl="1"/>
            <a:r>
              <a:rPr lang="en-US" altLang="en-US"/>
              <a:t>New technology develops during project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p:txBody>
          <a:bodyPr/>
          <a:lstStyle/>
          <a:p>
            <a:r>
              <a:rPr lang="de-DE" altLang="en-US"/>
              <a:t>Metamodel for Organizations</a:t>
            </a:r>
          </a:p>
        </p:txBody>
      </p:sp>
      <p:sp>
        <p:nvSpPr>
          <p:cNvPr id="627716" name="Rectangle 4"/>
          <p:cNvSpPr>
            <a:spLocks noChangeArrowheads="1"/>
          </p:cNvSpPr>
          <p:nvPr/>
        </p:nvSpPr>
        <p:spPr bwMode="auto">
          <a:xfrm>
            <a:off x="1676400" y="1981200"/>
            <a:ext cx="18288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Functional </a:t>
            </a:r>
          </a:p>
          <a:p>
            <a:pPr algn="ctr"/>
            <a:r>
              <a:rPr lang="de-DE" altLang="en-US">
                <a:latin typeface="Palatino" charset="0"/>
              </a:rPr>
              <a:t>Organization</a:t>
            </a:r>
          </a:p>
        </p:txBody>
      </p:sp>
      <p:sp>
        <p:nvSpPr>
          <p:cNvPr id="627717" name="Rectangle 5"/>
          <p:cNvSpPr>
            <a:spLocks noChangeArrowheads="1"/>
          </p:cNvSpPr>
          <p:nvPr/>
        </p:nvSpPr>
        <p:spPr bwMode="auto">
          <a:xfrm>
            <a:off x="5257800" y="2057400"/>
            <a:ext cx="18288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Project</a:t>
            </a:r>
          </a:p>
          <a:p>
            <a:pPr algn="ctr"/>
            <a:r>
              <a:rPr lang="de-DE" altLang="en-US">
                <a:latin typeface="Palatino" charset="0"/>
              </a:rPr>
              <a:t>Organization</a:t>
            </a:r>
          </a:p>
        </p:txBody>
      </p:sp>
      <p:sp>
        <p:nvSpPr>
          <p:cNvPr id="627718" name="Rectangle 6"/>
          <p:cNvSpPr>
            <a:spLocks noChangeArrowheads="1"/>
          </p:cNvSpPr>
          <p:nvPr/>
        </p:nvSpPr>
        <p:spPr bwMode="auto">
          <a:xfrm>
            <a:off x="3657600" y="3886200"/>
            <a:ext cx="18288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Matrix </a:t>
            </a:r>
          </a:p>
          <a:p>
            <a:pPr algn="ctr"/>
            <a:r>
              <a:rPr lang="de-DE" altLang="en-US">
                <a:latin typeface="Palatino" charset="0"/>
              </a:rPr>
              <a:t>Organization</a:t>
            </a:r>
          </a:p>
        </p:txBody>
      </p:sp>
      <p:sp>
        <p:nvSpPr>
          <p:cNvPr id="627719" name="AutoShape 7"/>
          <p:cNvSpPr>
            <a:spLocks noChangeArrowheads="1"/>
          </p:cNvSpPr>
          <p:nvPr/>
        </p:nvSpPr>
        <p:spPr bwMode="auto">
          <a:xfrm>
            <a:off x="6019800" y="2819400"/>
            <a:ext cx="381000" cy="228600"/>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7720" name="AutoShape 8"/>
          <p:cNvSpPr>
            <a:spLocks noChangeArrowheads="1"/>
          </p:cNvSpPr>
          <p:nvPr/>
        </p:nvSpPr>
        <p:spPr bwMode="auto">
          <a:xfrm>
            <a:off x="2438400" y="2743200"/>
            <a:ext cx="381000" cy="228600"/>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7721" name="Line 9"/>
          <p:cNvSpPr>
            <a:spLocks noChangeShapeType="1"/>
          </p:cNvSpPr>
          <p:nvPr/>
        </p:nvSpPr>
        <p:spPr bwMode="auto">
          <a:xfrm>
            <a:off x="2667000" y="2971800"/>
            <a:ext cx="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7722" name="Line 10"/>
          <p:cNvSpPr>
            <a:spLocks noChangeShapeType="1"/>
          </p:cNvSpPr>
          <p:nvPr/>
        </p:nvSpPr>
        <p:spPr bwMode="auto">
          <a:xfrm>
            <a:off x="2667000" y="3505200"/>
            <a:ext cx="1828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7723" name="Line 11"/>
          <p:cNvSpPr>
            <a:spLocks noChangeShapeType="1"/>
          </p:cNvSpPr>
          <p:nvPr/>
        </p:nvSpPr>
        <p:spPr bwMode="auto">
          <a:xfrm>
            <a:off x="4495800" y="35052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7724" name="Line 12"/>
          <p:cNvSpPr>
            <a:spLocks noChangeShapeType="1"/>
          </p:cNvSpPr>
          <p:nvPr/>
        </p:nvSpPr>
        <p:spPr bwMode="auto">
          <a:xfrm>
            <a:off x="6172200" y="3048000"/>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7725" name="Line 13"/>
          <p:cNvSpPr>
            <a:spLocks noChangeShapeType="1"/>
          </p:cNvSpPr>
          <p:nvPr/>
        </p:nvSpPr>
        <p:spPr bwMode="auto">
          <a:xfrm flipH="1">
            <a:off x="4343400" y="3505200"/>
            <a:ext cx="1828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de-DE" altLang="en-US"/>
              <a:t>Roadmap for the  Lecture</a:t>
            </a:r>
          </a:p>
        </p:txBody>
      </p:sp>
      <p:sp>
        <p:nvSpPr>
          <p:cNvPr id="678915" name="Rectangle 3"/>
          <p:cNvSpPr>
            <a:spLocks noGrp="1" noChangeArrowheads="1"/>
          </p:cNvSpPr>
          <p:nvPr>
            <p:ph type="body" idx="1"/>
          </p:nvPr>
        </p:nvSpPr>
        <p:spPr/>
        <p:txBody>
          <a:bodyPr/>
          <a:lstStyle/>
          <a:p>
            <a:pPr>
              <a:buFont typeface="Monotype Sorts" charset="2"/>
              <a:buChar char="4"/>
            </a:pPr>
            <a:r>
              <a:rPr lang="en-US" altLang="en-US"/>
              <a:t>We  discussed different organization forms.</a:t>
            </a:r>
          </a:p>
          <a:p>
            <a:pPr lvl="1"/>
            <a:r>
              <a:rPr lang="en-US" altLang="en-US"/>
              <a:t>Functional organization</a:t>
            </a:r>
          </a:p>
          <a:p>
            <a:pPr lvl="1"/>
            <a:r>
              <a:rPr lang="en-US" altLang="en-US"/>
              <a:t>Project organization</a:t>
            </a:r>
          </a:p>
          <a:p>
            <a:pPr lvl="1"/>
            <a:r>
              <a:rPr lang="en-US" altLang="en-US"/>
              <a:t>Matrix organization</a:t>
            </a:r>
          </a:p>
          <a:p>
            <a:pPr>
              <a:buFont typeface="Monotype Sorts" charset="2"/>
              <a:buChar char="Ý"/>
            </a:pPr>
            <a:r>
              <a:rPr lang="en-US" altLang="en-US"/>
              <a:t>Now we  will talk about the different roles played by people in these organizations</a:t>
            </a:r>
          </a:p>
          <a:p>
            <a:pPr lvl="1"/>
            <a:r>
              <a:rPr lang="en-US" altLang="en-US"/>
              <a:t>Project manager, team member, upper management, ….</a:t>
            </a:r>
          </a:p>
          <a:p>
            <a:r>
              <a:rPr lang="en-US" altLang="en-US"/>
              <a:t>Then we discuss different types of relationships between the roles</a:t>
            </a:r>
          </a:p>
          <a:p>
            <a:pPr lvl="1"/>
            <a:r>
              <a:rPr lang="de-DE" altLang="en-US"/>
              <a:t>Hierarchical organizations</a:t>
            </a:r>
          </a:p>
          <a:p>
            <a:pPr lvl="1"/>
            <a:r>
              <a:rPr lang="de-DE" altLang="en-US"/>
              <a:t>Nonhierarchical organizations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381000" y="152400"/>
            <a:ext cx="8153400" cy="863600"/>
          </a:xfrm>
        </p:spPr>
        <p:txBody>
          <a:bodyPr/>
          <a:lstStyle/>
          <a:p>
            <a:r>
              <a:rPr lang="en-US" altLang="en-US"/>
              <a:t>Outline</a:t>
            </a:r>
          </a:p>
        </p:txBody>
      </p:sp>
      <p:sp>
        <p:nvSpPr>
          <p:cNvPr id="580611" name="Rectangle 3"/>
          <p:cNvSpPr>
            <a:spLocks noGrp="1" noChangeArrowheads="1"/>
          </p:cNvSpPr>
          <p:nvPr>
            <p:ph type="body" idx="1"/>
          </p:nvPr>
        </p:nvSpPr>
        <p:spPr>
          <a:xfrm>
            <a:off x="381000" y="914400"/>
            <a:ext cx="8534400" cy="5257800"/>
          </a:xfrm>
        </p:spPr>
        <p:txBody>
          <a:bodyPr/>
          <a:lstStyle/>
          <a:p>
            <a:pPr>
              <a:lnSpc>
                <a:spcPct val="80000"/>
              </a:lnSpc>
            </a:pPr>
            <a:r>
              <a:rPr lang="en-US" altLang="en-US"/>
              <a:t>Organizational Structures</a:t>
            </a:r>
          </a:p>
          <a:p>
            <a:pPr lvl="1">
              <a:lnSpc>
                <a:spcPct val="80000"/>
              </a:lnSpc>
            </a:pPr>
            <a:r>
              <a:rPr lang="en-US" altLang="en-US"/>
              <a:t>Functional, Project and  Matrix Organizations </a:t>
            </a:r>
          </a:p>
          <a:p>
            <a:pPr>
              <a:lnSpc>
                <a:spcPct val="80000"/>
              </a:lnSpc>
            </a:pPr>
            <a:r>
              <a:rPr lang="en-US" altLang="en-US"/>
              <a:t>Key project roles in organizational structures</a:t>
            </a:r>
          </a:p>
          <a:p>
            <a:pPr lvl="1">
              <a:lnSpc>
                <a:spcPct val="80000"/>
              </a:lnSpc>
            </a:pPr>
            <a:r>
              <a:rPr lang="en-US" altLang="en-US"/>
              <a:t>Project Manager, Team members, upper management, ...</a:t>
            </a:r>
          </a:p>
          <a:p>
            <a:pPr>
              <a:lnSpc>
                <a:spcPct val="80000"/>
              </a:lnSpc>
            </a:pPr>
            <a:r>
              <a:rPr lang="en-US" altLang="en-US"/>
              <a:t>Relationships between roles</a:t>
            </a:r>
          </a:p>
          <a:p>
            <a:pPr>
              <a:lnSpc>
                <a:spcPct val="80000"/>
              </a:lnSpc>
            </a:pPr>
            <a:r>
              <a:rPr lang="en-US" altLang="en-US"/>
              <a:t>Information flows between roles</a:t>
            </a:r>
          </a:p>
          <a:p>
            <a:pPr lvl="1">
              <a:lnSpc>
                <a:spcPct val="80000"/>
              </a:lnSpc>
            </a:pPr>
            <a:r>
              <a:rPr lang="en-US" altLang="en-US"/>
              <a:t>Decision making, status reporting, communication</a:t>
            </a:r>
          </a:p>
          <a:p>
            <a:pPr>
              <a:lnSpc>
                <a:spcPct val="80000"/>
              </a:lnSpc>
            </a:pPr>
            <a:r>
              <a:rPr lang="en-US" altLang="en-US"/>
              <a:t>Identifying people</a:t>
            </a:r>
          </a:p>
          <a:p>
            <a:pPr lvl="1">
              <a:lnSpc>
                <a:spcPct val="80000"/>
              </a:lnSpc>
            </a:pPr>
            <a:r>
              <a:rPr lang="en-US" altLang="en-US"/>
              <a:t>Audience List, Drivers, Supporters, Observers</a:t>
            </a:r>
          </a:p>
          <a:p>
            <a:pPr lvl="1">
              <a:lnSpc>
                <a:spcPct val="80000"/>
              </a:lnSpc>
            </a:pPr>
            <a:r>
              <a:rPr lang="en-US" altLang="en-US"/>
              <a:t>Involvement of audience members during the lifetime of a project</a:t>
            </a:r>
          </a:p>
          <a:p>
            <a:pPr>
              <a:lnSpc>
                <a:spcPct val="80000"/>
              </a:lnSpc>
            </a:pPr>
            <a:r>
              <a:rPr lang="en-US" altLang="en-US"/>
              <a:t>Properties of roles: </a:t>
            </a:r>
          </a:p>
          <a:p>
            <a:pPr lvl="1">
              <a:lnSpc>
                <a:spcPct val="80000"/>
              </a:lnSpc>
            </a:pPr>
            <a:r>
              <a:rPr lang="en-US" altLang="en-US"/>
              <a:t>Responsibilities, Authority and Delegation</a:t>
            </a:r>
          </a:p>
          <a:p>
            <a:pPr>
              <a:lnSpc>
                <a:spcPct val="80000"/>
              </a:lnSpc>
            </a:pPr>
            <a:r>
              <a:rPr lang="en-US" altLang="en-US"/>
              <a:t>And if time permits: </a:t>
            </a:r>
          </a:p>
          <a:p>
            <a:pPr lvl="1">
              <a:lnSpc>
                <a:spcPct val="80000"/>
              </a:lnSpc>
            </a:pPr>
            <a:r>
              <a:rPr lang="en-US" altLang="en-US"/>
              <a:t>Micromanagement (and how to avoid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0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806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80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806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06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8061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8061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8061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8061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80611">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80611">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580611">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80611">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5806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de-DE" altLang="en-US"/>
              <a:t>Definition: Role</a:t>
            </a:r>
          </a:p>
        </p:txBody>
      </p:sp>
      <p:sp>
        <p:nvSpPr>
          <p:cNvPr id="709635" name="Rectangle 3"/>
          <p:cNvSpPr>
            <a:spLocks noGrp="1" noChangeArrowheads="1"/>
          </p:cNvSpPr>
          <p:nvPr>
            <p:ph type="body" idx="1"/>
          </p:nvPr>
        </p:nvSpPr>
        <p:spPr/>
        <p:txBody>
          <a:bodyPr/>
          <a:lstStyle/>
          <a:p>
            <a:r>
              <a:rPr lang="de-DE" altLang="en-US"/>
              <a:t>A </a:t>
            </a:r>
            <a:r>
              <a:rPr lang="de-DE" altLang="en-US" b="1"/>
              <a:t>role</a:t>
            </a:r>
            <a:r>
              <a:rPr lang="de-DE" altLang="en-US"/>
              <a:t> is a set of responsibilities </a:t>
            </a:r>
          </a:p>
          <a:p>
            <a:r>
              <a:rPr lang="de-DE" altLang="en-US"/>
              <a:t>A role is instantiated during a project and assigned to one or more persons.</a:t>
            </a:r>
          </a:p>
          <a:p>
            <a:r>
              <a:rPr lang="de-DE" altLang="en-US"/>
              <a:t>Instances of roles are often also called </a:t>
            </a:r>
            <a:r>
              <a:rPr lang="de-DE" altLang="en-US" b="1"/>
              <a:t>players</a:t>
            </a:r>
            <a:r>
              <a:rPr lang="de-DE" altLang="en-US"/>
              <a:t> („who are the key players?“) or </a:t>
            </a:r>
            <a:r>
              <a:rPr lang="de-DE" altLang="en-US" b="1"/>
              <a:t>stakeholders</a:t>
            </a:r>
            <a:r>
              <a:rPr lang="de-DE" altLang="en-US"/>
              <a:t> </a:t>
            </a:r>
          </a:p>
          <a:p>
            <a:endParaRPr lang="de-DE" altLang="en-US"/>
          </a:p>
          <a:p>
            <a:endParaRPr lang="de-DE" altLang="en-US"/>
          </a:p>
          <a:p>
            <a:pPr lvl="1"/>
            <a:endParaRPr lang="de-DE"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2840" name="Rectangle 8"/>
          <p:cNvSpPr>
            <a:spLocks noGrp="1" noChangeArrowheads="1"/>
          </p:cNvSpPr>
          <p:nvPr>
            <p:ph type="title"/>
          </p:nvPr>
        </p:nvSpPr>
        <p:spPr/>
        <p:txBody>
          <a:bodyPr/>
          <a:lstStyle/>
          <a:p>
            <a:r>
              <a:rPr lang="de-DE" altLang="en-US"/>
              <a:t>Key  Roles in Organizations</a:t>
            </a:r>
          </a:p>
        </p:txBody>
      </p:sp>
      <p:sp>
        <p:nvSpPr>
          <p:cNvPr id="632841" name="Rectangle 9"/>
          <p:cNvSpPr>
            <a:spLocks noGrp="1" noChangeArrowheads="1"/>
          </p:cNvSpPr>
          <p:nvPr>
            <p:ph type="body" idx="1"/>
          </p:nvPr>
        </p:nvSpPr>
        <p:spPr>
          <a:xfrm>
            <a:off x="304800" y="1219200"/>
            <a:ext cx="8255000" cy="4800600"/>
          </a:xfrm>
        </p:spPr>
        <p:txBody>
          <a:bodyPr/>
          <a:lstStyle/>
          <a:p>
            <a:r>
              <a:rPr lang="de-DE" altLang="en-US" b="1"/>
              <a:t>Project Manager:</a:t>
            </a:r>
            <a:r>
              <a:rPr lang="de-DE" altLang="en-US"/>
              <a:t> The person ultimately responsible for the successful completion of the project</a:t>
            </a:r>
          </a:p>
          <a:p>
            <a:r>
              <a:rPr lang="de-DE" altLang="en-US" b="1"/>
              <a:t>Project Team Member:</a:t>
            </a:r>
            <a:r>
              <a:rPr lang="de-DE" altLang="en-US"/>
              <a:t> Participants who are responsible for performing individual activities and tasks (in a project or matrix organization)</a:t>
            </a:r>
          </a:p>
          <a:p>
            <a:r>
              <a:rPr lang="de-DE" altLang="en-US" b="1"/>
              <a:t>Functional Manager:</a:t>
            </a:r>
            <a:r>
              <a:rPr lang="de-DE" altLang="en-US"/>
              <a:t> The team member‘s supervisor in the department (in a functional organization)</a:t>
            </a:r>
          </a:p>
          <a:p>
            <a:r>
              <a:rPr lang="de-DE" altLang="en-US" b="1"/>
              <a:t>Upper management:</a:t>
            </a:r>
            <a:r>
              <a:rPr lang="de-DE" altLang="en-US"/>
              <a:t> People in charge of the departments or projects</a:t>
            </a:r>
          </a:p>
          <a:p>
            <a:endParaRPr lang="de-DE" altLang="en-US"/>
          </a:p>
          <a:p>
            <a:pPr>
              <a:buFont typeface="Symbol" panose="05050102010706020507" pitchFamily="18" charset="2"/>
              <a:buNone/>
            </a:pPr>
            <a:r>
              <a:rPr lang="de-DE" altLang="en-US"/>
              <a:t>In the following we focus only on  roles in project and matrix organizations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284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284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284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284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28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4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3860" name="Rectangle 4"/>
          <p:cNvSpPr>
            <a:spLocks noGrp="1" noChangeArrowheads="1"/>
          </p:cNvSpPr>
          <p:nvPr>
            <p:ph type="title"/>
          </p:nvPr>
        </p:nvSpPr>
        <p:spPr/>
        <p:txBody>
          <a:bodyPr/>
          <a:lstStyle/>
          <a:p>
            <a:r>
              <a:rPr lang="de-DE" altLang="en-US"/>
              <a:t>Responsibilities of the Project Manager</a:t>
            </a:r>
          </a:p>
        </p:txBody>
      </p:sp>
      <p:sp>
        <p:nvSpPr>
          <p:cNvPr id="633861" name="Rectangle 5"/>
          <p:cNvSpPr>
            <a:spLocks noGrp="1" noChangeArrowheads="1"/>
          </p:cNvSpPr>
          <p:nvPr>
            <p:ph type="body" idx="1"/>
          </p:nvPr>
        </p:nvSpPr>
        <p:spPr>
          <a:xfrm>
            <a:off x="381000" y="1143000"/>
            <a:ext cx="8255000" cy="4800600"/>
          </a:xfrm>
        </p:spPr>
        <p:txBody>
          <a:bodyPr/>
          <a:lstStyle/>
          <a:p>
            <a:pPr>
              <a:lnSpc>
                <a:spcPct val="80000"/>
              </a:lnSpc>
            </a:pPr>
            <a:r>
              <a:rPr lang="de-DE" altLang="en-US"/>
              <a:t>Determine objectives, schedule and resource budgets</a:t>
            </a:r>
          </a:p>
          <a:p>
            <a:pPr>
              <a:lnSpc>
                <a:spcPct val="80000"/>
              </a:lnSpc>
            </a:pPr>
            <a:r>
              <a:rPr lang="de-DE" altLang="en-US"/>
              <a:t>Design a software project management plan (SPMP)</a:t>
            </a:r>
          </a:p>
          <a:p>
            <a:pPr>
              <a:lnSpc>
                <a:spcPct val="80000"/>
              </a:lnSpc>
            </a:pPr>
            <a:r>
              <a:rPr lang="de-DE" altLang="en-US"/>
              <a:t>Create and sustain focused and motivated teams</a:t>
            </a:r>
          </a:p>
          <a:p>
            <a:pPr>
              <a:lnSpc>
                <a:spcPct val="80000"/>
              </a:lnSpc>
            </a:pPr>
            <a:r>
              <a:rPr lang="de-DE" altLang="en-US"/>
              <a:t>Determine the team‘s work procedures, reporting systems and communication infrastructure.</a:t>
            </a:r>
          </a:p>
          <a:p>
            <a:pPr>
              <a:lnSpc>
                <a:spcPct val="80000"/>
              </a:lnSpc>
            </a:pPr>
            <a:r>
              <a:rPr lang="de-DE" altLang="en-US"/>
              <a:t>Accomplish project objective within time and budget</a:t>
            </a:r>
          </a:p>
          <a:p>
            <a:pPr>
              <a:lnSpc>
                <a:spcPct val="80000"/>
              </a:lnSpc>
            </a:pPr>
            <a:r>
              <a:rPr lang="en-US" altLang="en-US"/>
              <a:t>Monitor performance against the plan</a:t>
            </a:r>
          </a:p>
          <a:p>
            <a:pPr>
              <a:lnSpc>
                <a:spcPct val="80000"/>
              </a:lnSpc>
            </a:pPr>
            <a:r>
              <a:rPr lang="en-US" altLang="en-US"/>
              <a:t>Resolve technical conflicts and interpersonal conflicts</a:t>
            </a:r>
          </a:p>
          <a:p>
            <a:pPr>
              <a:lnSpc>
                <a:spcPct val="80000"/>
              </a:lnSpc>
            </a:pPr>
            <a:r>
              <a:rPr lang="en-US" altLang="en-US"/>
              <a:t>Control changes in the project </a:t>
            </a:r>
          </a:p>
          <a:p>
            <a:pPr>
              <a:lnSpc>
                <a:spcPct val="80000"/>
              </a:lnSpc>
            </a:pPr>
            <a:r>
              <a:rPr lang="en-US" altLang="en-US"/>
              <a:t>Report on project activities to upper management</a:t>
            </a:r>
          </a:p>
          <a:p>
            <a:pPr>
              <a:lnSpc>
                <a:spcPct val="80000"/>
              </a:lnSpc>
            </a:pPr>
            <a:r>
              <a:rPr lang="en-US" altLang="en-US"/>
              <a:t>Keep the client informed and committed</a:t>
            </a:r>
          </a:p>
          <a:p>
            <a:pPr>
              <a:lnSpc>
                <a:spcPct val="80000"/>
              </a:lnSpc>
            </a:pPr>
            <a:r>
              <a:rPr lang="en-US" altLang="en-US"/>
              <a:t>Contribute to the team members performance approval</a:t>
            </a:r>
            <a:endParaRPr lang="de-DE"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38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386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386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386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386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3386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3386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3386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3386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3386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3386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6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de-DE" altLang="en-US"/>
              <a:t>General Responsibilities of Team  Members</a:t>
            </a:r>
          </a:p>
        </p:txBody>
      </p:sp>
      <p:sp>
        <p:nvSpPr>
          <p:cNvPr id="634883" name="Rectangle 3"/>
          <p:cNvSpPr>
            <a:spLocks noGrp="1" noChangeArrowheads="1"/>
          </p:cNvSpPr>
          <p:nvPr>
            <p:ph type="body" idx="1"/>
          </p:nvPr>
        </p:nvSpPr>
        <p:spPr/>
        <p:txBody>
          <a:bodyPr/>
          <a:lstStyle/>
          <a:p>
            <a:r>
              <a:rPr lang="de-DE" altLang="en-US"/>
              <a:t>Technical responsibilities:</a:t>
            </a:r>
          </a:p>
          <a:p>
            <a:pPr lvl="1"/>
            <a:r>
              <a:rPr lang="de-DE" altLang="en-US"/>
              <a:t>Perform assigned tasks within time and budget</a:t>
            </a:r>
          </a:p>
          <a:p>
            <a:pPr lvl="1"/>
            <a:r>
              <a:rPr lang="de-DE" altLang="en-US"/>
              <a:t>Acquire technical skills and knowledge needed to perform the work</a:t>
            </a:r>
          </a:p>
          <a:p>
            <a:r>
              <a:rPr lang="de-DE" altLang="en-US"/>
              <a:t>People responsibilities</a:t>
            </a:r>
          </a:p>
          <a:p>
            <a:pPr lvl="1"/>
            <a:r>
              <a:rPr lang="de-DE" altLang="en-US"/>
              <a:t>Identify situations and problems that might affect your team members‘s tasks</a:t>
            </a:r>
          </a:p>
          <a:p>
            <a:pPr lvl="1"/>
            <a:r>
              <a:rPr lang="de-DE" altLang="en-US"/>
              <a:t>Keep your team members informed of your progress and problems you encounter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10" name="Rectangle 6"/>
          <p:cNvSpPr>
            <a:spLocks noGrp="1" noChangeArrowheads="1"/>
          </p:cNvSpPr>
          <p:nvPr>
            <p:ph type="title"/>
          </p:nvPr>
        </p:nvSpPr>
        <p:spPr/>
        <p:txBody>
          <a:bodyPr/>
          <a:lstStyle/>
          <a:p>
            <a:r>
              <a:rPr lang="de-DE" altLang="en-US"/>
              <a:t>Other Team Member Roles</a:t>
            </a:r>
          </a:p>
        </p:txBody>
      </p:sp>
      <p:sp>
        <p:nvSpPr>
          <p:cNvPr id="635911" name="Rectangle 7"/>
          <p:cNvSpPr>
            <a:spLocks noGrp="1" noChangeArrowheads="1"/>
          </p:cNvSpPr>
          <p:nvPr>
            <p:ph type="body" sz="half" idx="1"/>
          </p:nvPr>
        </p:nvSpPr>
        <p:spPr/>
        <p:txBody>
          <a:bodyPr/>
          <a:lstStyle/>
          <a:p>
            <a:r>
              <a:rPr lang="en-US" altLang="en-US"/>
              <a:t>Project Management</a:t>
            </a:r>
          </a:p>
          <a:p>
            <a:pPr lvl="1"/>
            <a:r>
              <a:rPr lang="en-US" altLang="en-US"/>
              <a:t>Coach </a:t>
            </a:r>
          </a:p>
          <a:p>
            <a:pPr lvl="1"/>
            <a:r>
              <a:rPr lang="en-US" altLang="en-US"/>
              <a:t>Team leader </a:t>
            </a:r>
          </a:p>
          <a:p>
            <a:pPr lvl="1"/>
            <a:r>
              <a:rPr lang="en-US" altLang="en-US"/>
              <a:t>API Liaison</a:t>
            </a:r>
          </a:p>
          <a:p>
            <a:pPr lvl="1"/>
            <a:r>
              <a:rPr lang="en-US" altLang="en-US"/>
              <a:t>Planner</a:t>
            </a:r>
          </a:p>
          <a:p>
            <a:r>
              <a:rPr lang="en-US" altLang="en-US"/>
              <a:t>Meeting Management</a:t>
            </a:r>
          </a:p>
          <a:p>
            <a:pPr lvl="1"/>
            <a:r>
              <a:rPr lang="en-US" altLang="en-US"/>
              <a:t>Minute Taker</a:t>
            </a:r>
          </a:p>
          <a:p>
            <a:pPr lvl="1"/>
            <a:r>
              <a:rPr lang="en-US" altLang="en-US"/>
              <a:t>Scribe </a:t>
            </a:r>
          </a:p>
          <a:p>
            <a:pPr lvl="1"/>
            <a:r>
              <a:rPr lang="en-US" altLang="en-US"/>
              <a:t>Primary facilitator</a:t>
            </a:r>
          </a:p>
        </p:txBody>
      </p:sp>
      <p:sp>
        <p:nvSpPr>
          <p:cNvPr id="635912" name="Rectangle 8"/>
          <p:cNvSpPr>
            <a:spLocks noGrp="1" noChangeArrowheads="1"/>
          </p:cNvSpPr>
          <p:nvPr>
            <p:ph type="body" sz="half" idx="2"/>
          </p:nvPr>
        </p:nvSpPr>
        <p:spPr/>
        <p:txBody>
          <a:bodyPr/>
          <a:lstStyle/>
          <a:p>
            <a:r>
              <a:rPr lang="en-US" altLang="en-US"/>
              <a:t>Development</a:t>
            </a:r>
          </a:p>
          <a:p>
            <a:pPr lvl="1"/>
            <a:r>
              <a:rPr lang="en-US" altLang="en-US"/>
              <a:t>Analyst</a:t>
            </a:r>
          </a:p>
          <a:p>
            <a:pPr lvl="1"/>
            <a:r>
              <a:rPr lang="en-US" altLang="en-US"/>
              <a:t>Designer (Software Architect)</a:t>
            </a:r>
          </a:p>
          <a:p>
            <a:pPr lvl="1"/>
            <a:r>
              <a:rPr lang="en-US" altLang="en-US"/>
              <a:t>Programmer</a:t>
            </a:r>
          </a:p>
          <a:p>
            <a:pPr lvl="1"/>
            <a:r>
              <a:rPr lang="en-US" altLang="en-US"/>
              <a:t>Tester </a:t>
            </a:r>
          </a:p>
          <a:p>
            <a:pPr lvl="1"/>
            <a:r>
              <a:rPr lang="en-US" altLang="en-US"/>
              <a:t>Maintainer</a:t>
            </a:r>
          </a:p>
          <a:p>
            <a:pPr lvl="1"/>
            <a:r>
              <a:rPr lang="en-US" altLang="en-US"/>
              <a:t>Trainer</a:t>
            </a:r>
          </a:p>
          <a:p>
            <a:pPr lvl="1"/>
            <a:r>
              <a:rPr lang="en-US" altLang="en-US"/>
              <a:t>Document Editor</a:t>
            </a:r>
          </a:p>
          <a:p>
            <a:pPr lvl="1"/>
            <a:r>
              <a:rPr lang="en-US" altLang="en-US"/>
              <a:t>Web Master</a:t>
            </a:r>
          </a:p>
          <a:p>
            <a:pPr lvl="1"/>
            <a:r>
              <a:rPr lang="en-US" altLang="en-US"/>
              <a:t>Configuration Manager</a:t>
            </a:r>
          </a:p>
          <a:p>
            <a:pPr lvl="1"/>
            <a:endParaRPr lang="en-US" altLang="en-US"/>
          </a:p>
          <a:p>
            <a:endParaRPr lang="de-DE" altLang="en-US"/>
          </a:p>
        </p:txBody>
      </p:sp>
      <p:sp>
        <p:nvSpPr>
          <p:cNvPr id="635913" name="Text Box 9">
            <a:hlinkClick r:id="rId2" action="ppaction://hlinksldjump"/>
          </p:cNvPr>
          <p:cNvSpPr txBox="1">
            <a:spLocks noChangeArrowheads="1"/>
          </p:cNvSpPr>
          <p:nvPr/>
        </p:nvSpPr>
        <p:spPr bwMode="auto">
          <a:xfrm>
            <a:off x="1889125" y="5921375"/>
            <a:ext cx="1828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Skip to Slide 39</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4" name="Rectangle 4"/>
          <p:cNvSpPr>
            <a:spLocks noGrp="1" noChangeArrowheads="1"/>
          </p:cNvSpPr>
          <p:nvPr>
            <p:ph type="title"/>
          </p:nvPr>
        </p:nvSpPr>
        <p:spPr/>
        <p:txBody>
          <a:bodyPr/>
          <a:lstStyle/>
          <a:p>
            <a:r>
              <a:rPr lang="en-US" altLang="en-US"/>
              <a:t>Responsibilities of the  Coach</a:t>
            </a:r>
          </a:p>
        </p:txBody>
      </p:sp>
      <p:sp>
        <p:nvSpPr>
          <p:cNvPr id="645125" name="Rectangle 5"/>
          <p:cNvSpPr>
            <a:spLocks noGrp="1" noChangeArrowheads="1"/>
          </p:cNvSpPr>
          <p:nvPr>
            <p:ph type="body" idx="1"/>
          </p:nvPr>
        </p:nvSpPr>
        <p:spPr/>
        <p:txBody>
          <a:bodyPr/>
          <a:lstStyle/>
          <a:p>
            <a:r>
              <a:rPr lang="en-US" altLang="en-US"/>
              <a:t>Listen to gripes from individual team members</a:t>
            </a:r>
          </a:p>
          <a:p>
            <a:r>
              <a:rPr lang="en-US" altLang="en-US"/>
              <a:t>Attend weekly project meetings</a:t>
            </a:r>
          </a:p>
          <a:p>
            <a:r>
              <a:rPr lang="en-US" altLang="en-US"/>
              <a:t>Review weekly team status reports</a:t>
            </a:r>
          </a:p>
          <a:p>
            <a:r>
              <a:rPr lang="en-US" altLang="en-US"/>
              <a:t>Schedule and prepare meetings with project manager</a:t>
            </a:r>
          </a:p>
          <a:p>
            <a:r>
              <a:rPr lang="en-US" altLang="en-US"/>
              <a:t>Insist that project guidelines are followed</a:t>
            </a:r>
          </a:p>
          <a:p>
            <a:r>
              <a:rPr lang="en-US" altLang="en-US"/>
              <a:t>Assign presentations to team members (in-class project meetings, client review, client acceptance test)</a:t>
            </a:r>
          </a:p>
          <a:p>
            <a:r>
              <a:rPr lang="en-US" altLang="en-US"/>
              <a:t>Resolve team member conflicts if they cannot be resolved otherwise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9" name="Rectangle 5"/>
          <p:cNvSpPr>
            <a:spLocks noGrp="1" noChangeArrowheads="1"/>
          </p:cNvSpPr>
          <p:nvPr>
            <p:ph type="title"/>
          </p:nvPr>
        </p:nvSpPr>
        <p:spPr/>
        <p:txBody>
          <a:bodyPr/>
          <a:lstStyle/>
          <a:p>
            <a:r>
              <a:rPr lang="en-US" altLang="en-US"/>
              <a:t>Responsibilities of the Team Leader</a:t>
            </a:r>
          </a:p>
        </p:txBody>
      </p:sp>
      <p:sp>
        <p:nvSpPr>
          <p:cNvPr id="646150" name="Rectangle 6"/>
          <p:cNvSpPr>
            <a:spLocks noGrp="1" noChangeArrowheads="1"/>
          </p:cNvSpPr>
          <p:nvPr>
            <p:ph type="body" idx="1"/>
          </p:nvPr>
        </p:nvSpPr>
        <p:spPr/>
        <p:txBody>
          <a:bodyPr/>
          <a:lstStyle/>
          <a:p>
            <a:r>
              <a:rPr lang="en-US" altLang="en-US"/>
              <a:t>Responsible for intra-team communication (Meeting Management: Primary Facilitator)</a:t>
            </a:r>
          </a:p>
          <a:p>
            <a:pPr lvl="1"/>
            <a:r>
              <a:rPr lang="en-US" altLang="en-US"/>
              <a:t>Run the weekly project meeting </a:t>
            </a:r>
          </a:p>
          <a:p>
            <a:pPr lvl="1"/>
            <a:r>
              <a:rPr lang="en-US" altLang="en-US"/>
              <a:t>Post the agenda before the meeting</a:t>
            </a:r>
          </a:p>
          <a:p>
            <a:pPr lvl="1"/>
            <a:r>
              <a:rPr lang="en-US" altLang="en-US"/>
              <a:t>Define and keep track of action items assigned to team members (who, what, when)</a:t>
            </a:r>
          </a:p>
          <a:p>
            <a:pPr lvl="1"/>
            <a:r>
              <a:rPr lang="en-US" altLang="en-US"/>
              <a:t>Measure progress (Enforce milestones)</a:t>
            </a:r>
          </a:p>
          <a:p>
            <a:pPr lvl="1"/>
            <a:r>
              <a:rPr lang="en-US" altLang="en-US"/>
              <a:t>Deliver work packages for the tasks to the project manager</a:t>
            </a:r>
          </a:p>
          <a:p>
            <a:pPr lvl="1"/>
            <a:r>
              <a:rPr lang="en-US" altLang="en-US"/>
              <a:t>Present team status to project manager </a:t>
            </a:r>
          </a:p>
          <a:p>
            <a:r>
              <a:rPr lang="en-US" altLang="en-US" i="1"/>
              <a:t>Heuristics: The team leader should to be rotated among members of the team.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noFill/>
          <a:ln/>
        </p:spPr>
        <p:txBody>
          <a:bodyPr/>
          <a:lstStyle/>
          <a:p>
            <a:r>
              <a:rPr lang="en-US" altLang="en-US"/>
              <a:t>Team Leader: Create an Agenda</a:t>
            </a:r>
          </a:p>
        </p:txBody>
      </p:sp>
      <p:pic>
        <p:nvPicPr>
          <p:cNvPr id="64819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6275" y="1890713"/>
            <a:ext cx="3171825" cy="3771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8196" name="Freeform 4"/>
          <p:cNvSpPr>
            <a:spLocks/>
          </p:cNvSpPr>
          <p:nvPr/>
        </p:nvSpPr>
        <p:spPr bwMode="auto">
          <a:xfrm>
            <a:off x="4438650" y="5376863"/>
            <a:ext cx="2319338" cy="1176337"/>
          </a:xfrm>
          <a:custGeom>
            <a:avLst/>
            <a:gdLst>
              <a:gd name="T0" fmla="*/ 0 w 1461"/>
              <a:gd name="T1" fmla="*/ 270 h 741"/>
              <a:gd name="T2" fmla="*/ 18 w 1461"/>
              <a:gd name="T3" fmla="*/ 335 h 741"/>
              <a:gd name="T4" fmla="*/ 35 w 1461"/>
              <a:gd name="T5" fmla="*/ 390 h 741"/>
              <a:gd name="T6" fmla="*/ 70 w 1461"/>
              <a:gd name="T7" fmla="*/ 445 h 741"/>
              <a:gd name="T8" fmla="*/ 123 w 1461"/>
              <a:gd name="T9" fmla="*/ 510 h 741"/>
              <a:gd name="T10" fmla="*/ 176 w 1461"/>
              <a:gd name="T11" fmla="*/ 565 h 741"/>
              <a:gd name="T12" fmla="*/ 237 w 1461"/>
              <a:gd name="T13" fmla="*/ 605 h 741"/>
              <a:gd name="T14" fmla="*/ 290 w 1461"/>
              <a:gd name="T15" fmla="*/ 640 h 741"/>
              <a:gd name="T16" fmla="*/ 352 w 1461"/>
              <a:gd name="T17" fmla="*/ 670 h 741"/>
              <a:gd name="T18" fmla="*/ 413 w 1461"/>
              <a:gd name="T19" fmla="*/ 695 h 741"/>
              <a:gd name="T20" fmla="*/ 493 w 1461"/>
              <a:gd name="T21" fmla="*/ 720 h 741"/>
              <a:gd name="T22" fmla="*/ 572 w 1461"/>
              <a:gd name="T23" fmla="*/ 730 h 741"/>
              <a:gd name="T24" fmla="*/ 668 w 1461"/>
              <a:gd name="T25" fmla="*/ 740 h 741"/>
              <a:gd name="T26" fmla="*/ 756 w 1461"/>
              <a:gd name="T27" fmla="*/ 735 h 741"/>
              <a:gd name="T28" fmla="*/ 844 w 1461"/>
              <a:gd name="T29" fmla="*/ 720 h 741"/>
              <a:gd name="T30" fmla="*/ 915 w 1461"/>
              <a:gd name="T31" fmla="*/ 705 h 741"/>
              <a:gd name="T32" fmla="*/ 1003 w 1461"/>
              <a:gd name="T33" fmla="*/ 670 h 741"/>
              <a:gd name="T34" fmla="*/ 1073 w 1461"/>
              <a:gd name="T35" fmla="*/ 635 h 741"/>
              <a:gd name="T36" fmla="*/ 1135 w 1461"/>
              <a:gd name="T37" fmla="*/ 595 h 741"/>
              <a:gd name="T38" fmla="*/ 1205 w 1461"/>
              <a:gd name="T39" fmla="*/ 545 h 741"/>
              <a:gd name="T40" fmla="*/ 1258 w 1461"/>
              <a:gd name="T41" fmla="*/ 485 h 741"/>
              <a:gd name="T42" fmla="*/ 1328 w 1461"/>
              <a:gd name="T43" fmla="*/ 365 h 741"/>
              <a:gd name="T44" fmla="*/ 1354 w 1461"/>
              <a:gd name="T45" fmla="*/ 260 h 741"/>
              <a:gd name="T46" fmla="*/ 1460 w 1461"/>
              <a:gd name="T47" fmla="*/ 200 h 741"/>
              <a:gd name="T48" fmla="*/ 994 w 1461"/>
              <a:gd name="T49" fmla="*/ 200 h 741"/>
              <a:gd name="T50" fmla="*/ 1091 w 1461"/>
              <a:gd name="T51" fmla="*/ 260 h 741"/>
              <a:gd name="T52" fmla="*/ 1064 w 1461"/>
              <a:gd name="T53" fmla="*/ 350 h 741"/>
              <a:gd name="T54" fmla="*/ 985 w 1461"/>
              <a:gd name="T55" fmla="*/ 450 h 741"/>
              <a:gd name="T56" fmla="*/ 923 w 1461"/>
              <a:gd name="T57" fmla="*/ 500 h 741"/>
              <a:gd name="T58" fmla="*/ 853 w 1461"/>
              <a:gd name="T59" fmla="*/ 545 h 741"/>
              <a:gd name="T60" fmla="*/ 774 w 1461"/>
              <a:gd name="T61" fmla="*/ 580 h 741"/>
              <a:gd name="T62" fmla="*/ 686 w 1461"/>
              <a:gd name="T63" fmla="*/ 605 h 741"/>
              <a:gd name="T64" fmla="*/ 589 w 1461"/>
              <a:gd name="T65" fmla="*/ 615 h 741"/>
              <a:gd name="T66" fmla="*/ 501 w 1461"/>
              <a:gd name="T67" fmla="*/ 615 h 741"/>
              <a:gd name="T68" fmla="*/ 422 w 1461"/>
              <a:gd name="T69" fmla="*/ 605 h 741"/>
              <a:gd name="T70" fmla="*/ 334 w 1461"/>
              <a:gd name="T71" fmla="*/ 585 h 741"/>
              <a:gd name="T72" fmla="*/ 237 w 1461"/>
              <a:gd name="T73" fmla="*/ 545 h 741"/>
              <a:gd name="T74" fmla="*/ 158 w 1461"/>
              <a:gd name="T75" fmla="*/ 490 h 741"/>
              <a:gd name="T76" fmla="*/ 106 w 1461"/>
              <a:gd name="T77" fmla="*/ 440 h 741"/>
              <a:gd name="T78" fmla="*/ 62 w 1461"/>
              <a:gd name="T79" fmla="*/ 385 h 741"/>
              <a:gd name="T80" fmla="*/ 35 w 1461"/>
              <a:gd name="T81" fmla="*/ 345 h 741"/>
              <a:gd name="T82" fmla="*/ 26 w 1461"/>
              <a:gd name="T83" fmla="*/ 295 h 741"/>
              <a:gd name="T84" fmla="*/ 0 w 1461"/>
              <a:gd name="T85" fmla="*/ 180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1" h="741">
                <a:moveTo>
                  <a:pt x="0" y="180"/>
                </a:moveTo>
                <a:lnTo>
                  <a:pt x="0" y="270"/>
                </a:lnTo>
                <a:lnTo>
                  <a:pt x="9" y="300"/>
                </a:lnTo>
                <a:lnTo>
                  <a:pt x="18" y="335"/>
                </a:lnTo>
                <a:lnTo>
                  <a:pt x="26" y="365"/>
                </a:lnTo>
                <a:lnTo>
                  <a:pt x="35" y="390"/>
                </a:lnTo>
                <a:lnTo>
                  <a:pt x="53" y="420"/>
                </a:lnTo>
                <a:lnTo>
                  <a:pt x="70" y="445"/>
                </a:lnTo>
                <a:lnTo>
                  <a:pt x="88" y="475"/>
                </a:lnTo>
                <a:lnTo>
                  <a:pt x="123" y="510"/>
                </a:lnTo>
                <a:lnTo>
                  <a:pt x="150" y="540"/>
                </a:lnTo>
                <a:lnTo>
                  <a:pt x="176" y="565"/>
                </a:lnTo>
                <a:lnTo>
                  <a:pt x="202" y="585"/>
                </a:lnTo>
                <a:lnTo>
                  <a:pt x="237" y="605"/>
                </a:lnTo>
                <a:lnTo>
                  <a:pt x="255" y="625"/>
                </a:lnTo>
                <a:lnTo>
                  <a:pt x="290" y="640"/>
                </a:lnTo>
                <a:lnTo>
                  <a:pt x="317" y="655"/>
                </a:lnTo>
                <a:lnTo>
                  <a:pt x="352" y="670"/>
                </a:lnTo>
                <a:lnTo>
                  <a:pt x="378" y="680"/>
                </a:lnTo>
                <a:lnTo>
                  <a:pt x="413" y="695"/>
                </a:lnTo>
                <a:lnTo>
                  <a:pt x="457" y="710"/>
                </a:lnTo>
                <a:lnTo>
                  <a:pt x="493" y="720"/>
                </a:lnTo>
                <a:lnTo>
                  <a:pt x="528" y="725"/>
                </a:lnTo>
                <a:lnTo>
                  <a:pt x="572" y="730"/>
                </a:lnTo>
                <a:lnTo>
                  <a:pt x="616" y="740"/>
                </a:lnTo>
                <a:lnTo>
                  <a:pt x="668" y="740"/>
                </a:lnTo>
                <a:lnTo>
                  <a:pt x="721" y="740"/>
                </a:lnTo>
                <a:lnTo>
                  <a:pt x="756" y="735"/>
                </a:lnTo>
                <a:lnTo>
                  <a:pt x="800" y="730"/>
                </a:lnTo>
                <a:lnTo>
                  <a:pt x="844" y="720"/>
                </a:lnTo>
                <a:lnTo>
                  <a:pt x="880" y="715"/>
                </a:lnTo>
                <a:lnTo>
                  <a:pt x="915" y="705"/>
                </a:lnTo>
                <a:lnTo>
                  <a:pt x="959" y="690"/>
                </a:lnTo>
                <a:lnTo>
                  <a:pt x="1003" y="670"/>
                </a:lnTo>
                <a:lnTo>
                  <a:pt x="1047" y="650"/>
                </a:lnTo>
                <a:lnTo>
                  <a:pt x="1073" y="635"/>
                </a:lnTo>
                <a:lnTo>
                  <a:pt x="1108" y="615"/>
                </a:lnTo>
                <a:lnTo>
                  <a:pt x="1135" y="595"/>
                </a:lnTo>
                <a:lnTo>
                  <a:pt x="1161" y="570"/>
                </a:lnTo>
                <a:lnTo>
                  <a:pt x="1205" y="545"/>
                </a:lnTo>
                <a:lnTo>
                  <a:pt x="1231" y="515"/>
                </a:lnTo>
                <a:lnTo>
                  <a:pt x="1258" y="485"/>
                </a:lnTo>
                <a:lnTo>
                  <a:pt x="1302" y="415"/>
                </a:lnTo>
                <a:lnTo>
                  <a:pt x="1328" y="365"/>
                </a:lnTo>
                <a:lnTo>
                  <a:pt x="1346" y="305"/>
                </a:lnTo>
                <a:lnTo>
                  <a:pt x="1354" y="260"/>
                </a:lnTo>
                <a:lnTo>
                  <a:pt x="1363" y="200"/>
                </a:lnTo>
                <a:lnTo>
                  <a:pt x="1460" y="200"/>
                </a:lnTo>
                <a:lnTo>
                  <a:pt x="1231" y="0"/>
                </a:lnTo>
                <a:lnTo>
                  <a:pt x="994" y="200"/>
                </a:lnTo>
                <a:lnTo>
                  <a:pt x="1099" y="200"/>
                </a:lnTo>
                <a:lnTo>
                  <a:pt x="1091" y="260"/>
                </a:lnTo>
                <a:lnTo>
                  <a:pt x="1082" y="305"/>
                </a:lnTo>
                <a:lnTo>
                  <a:pt x="1064" y="350"/>
                </a:lnTo>
                <a:lnTo>
                  <a:pt x="1020" y="415"/>
                </a:lnTo>
                <a:lnTo>
                  <a:pt x="985" y="450"/>
                </a:lnTo>
                <a:lnTo>
                  <a:pt x="959" y="475"/>
                </a:lnTo>
                <a:lnTo>
                  <a:pt x="923" y="500"/>
                </a:lnTo>
                <a:lnTo>
                  <a:pt x="888" y="525"/>
                </a:lnTo>
                <a:lnTo>
                  <a:pt x="853" y="545"/>
                </a:lnTo>
                <a:lnTo>
                  <a:pt x="818" y="560"/>
                </a:lnTo>
                <a:lnTo>
                  <a:pt x="774" y="580"/>
                </a:lnTo>
                <a:lnTo>
                  <a:pt x="730" y="595"/>
                </a:lnTo>
                <a:lnTo>
                  <a:pt x="686" y="605"/>
                </a:lnTo>
                <a:lnTo>
                  <a:pt x="642" y="610"/>
                </a:lnTo>
                <a:lnTo>
                  <a:pt x="589" y="615"/>
                </a:lnTo>
                <a:lnTo>
                  <a:pt x="537" y="620"/>
                </a:lnTo>
                <a:lnTo>
                  <a:pt x="501" y="615"/>
                </a:lnTo>
                <a:lnTo>
                  <a:pt x="466" y="615"/>
                </a:lnTo>
                <a:lnTo>
                  <a:pt x="422" y="605"/>
                </a:lnTo>
                <a:lnTo>
                  <a:pt x="378" y="595"/>
                </a:lnTo>
                <a:lnTo>
                  <a:pt x="334" y="585"/>
                </a:lnTo>
                <a:lnTo>
                  <a:pt x="299" y="570"/>
                </a:lnTo>
                <a:lnTo>
                  <a:pt x="237" y="545"/>
                </a:lnTo>
                <a:lnTo>
                  <a:pt x="202" y="520"/>
                </a:lnTo>
                <a:lnTo>
                  <a:pt x="158" y="490"/>
                </a:lnTo>
                <a:lnTo>
                  <a:pt x="123" y="460"/>
                </a:lnTo>
                <a:lnTo>
                  <a:pt x="106" y="440"/>
                </a:lnTo>
                <a:lnTo>
                  <a:pt x="79" y="415"/>
                </a:lnTo>
                <a:lnTo>
                  <a:pt x="62" y="385"/>
                </a:lnTo>
                <a:lnTo>
                  <a:pt x="53" y="365"/>
                </a:lnTo>
                <a:lnTo>
                  <a:pt x="35" y="345"/>
                </a:lnTo>
                <a:lnTo>
                  <a:pt x="26" y="320"/>
                </a:lnTo>
                <a:lnTo>
                  <a:pt x="26" y="295"/>
                </a:lnTo>
                <a:lnTo>
                  <a:pt x="9" y="265"/>
                </a:lnTo>
                <a:lnTo>
                  <a:pt x="0" y="180"/>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197" name="Freeform 5"/>
          <p:cNvSpPr>
            <a:spLocks/>
          </p:cNvSpPr>
          <p:nvPr/>
        </p:nvSpPr>
        <p:spPr bwMode="auto">
          <a:xfrm>
            <a:off x="4171950" y="2960688"/>
            <a:ext cx="2420938" cy="963612"/>
          </a:xfrm>
          <a:custGeom>
            <a:avLst/>
            <a:gdLst>
              <a:gd name="T0" fmla="*/ 0 w 1525"/>
              <a:gd name="T1" fmla="*/ 382 h 607"/>
              <a:gd name="T2" fmla="*/ 18 w 1525"/>
              <a:gd name="T3" fmla="*/ 329 h 607"/>
              <a:gd name="T4" fmla="*/ 37 w 1525"/>
              <a:gd name="T5" fmla="*/ 285 h 607"/>
              <a:gd name="T6" fmla="*/ 73 w 1525"/>
              <a:gd name="T7" fmla="*/ 240 h 607"/>
              <a:gd name="T8" fmla="*/ 129 w 1525"/>
              <a:gd name="T9" fmla="*/ 187 h 607"/>
              <a:gd name="T10" fmla="*/ 184 w 1525"/>
              <a:gd name="T11" fmla="*/ 142 h 607"/>
              <a:gd name="T12" fmla="*/ 239 w 1525"/>
              <a:gd name="T13" fmla="*/ 110 h 607"/>
              <a:gd name="T14" fmla="*/ 303 w 1525"/>
              <a:gd name="T15" fmla="*/ 85 h 607"/>
              <a:gd name="T16" fmla="*/ 367 w 1525"/>
              <a:gd name="T17" fmla="*/ 61 h 607"/>
              <a:gd name="T18" fmla="*/ 431 w 1525"/>
              <a:gd name="T19" fmla="*/ 37 h 607"/>
              <a:gd name="T20" fmla="*/ 514 w 1525"/>
              <a:gd name="T21" fmla="*/ 20 h 607"/>
              <a:gd name="T22" fmla="*/ 597 w 1525"/>
              <a:gd name="T23" fmla="*/ 8 h 607"/>
              <a:gd name="T24" fmla="*/ 698 w 1525"/>
              <a:gd name="T25" fmla="*/ 0 h 607"/>
              <a:gd name="T26" fmla="*/ 790 w 1525"/>
              <a:gd name="T27" fmla="*/ 4 h 607"/>
              <a:gd name="T28" fmla="*/ 881 w 1525"/>
              <a:gd name="T29" fmla="*/ 16 h 607"/>
              <a:gd name="T30" fmla="*/ 955 w 1525"/>
              <a:gd name="T31" fmla="*/ 28 h 607"/>
              <a:gd name="T32" fmla="*/ 1047 w 1525"/>
              <a:gd name="T33" fmla="*/ 57 h 607"/>
              <a:gd name="T34" fmla="*/ 1120 w 1525"/>
              <a:gd name="T35" fmla="*/ 85 h 607"/>
              <a:gd name="T36" fmla="*/ 1184 w 1525"/>
              <a:gd name="T37" fmla="*/ 118 h 607"/>
              <a:gd name="T38" fmla="*/ 1249 w 1525"/>
              <a:gd name="T39" fmla="*/ 163 h 607"/>
              <a:gd name="T40" fmla="*/ 1313 w 1525"/>
              <a:gd name="T41" fmla="*/ 211 h 607"/>
              <a:gd name="T42" fmla="*/ 1386 w 1525"/>
              <a:gd name="T43" fmla="*/ 309 h 607"/>
              <a:gd name="T44" fmla="*/ 1414 w 1525"/>
              <a:gd name="T45" fmla="*/ 395 h 607"/>
              <a:gd name="T46" fmla="*/ 1524 w 1525"/>
              <a:gd name="T47" fmla="*/ 443 h 607"/>
              <a:gd name="T48" fmla="*/ 1037 w 1525"/>
              <a:gd name="T49" fmla="*/ 439 h 607"/>
              <a:gd name="T50" fmla="*/ 1138 w 1525"/>
              <a:gd name="T51" fmla="*/ 390 h 607"/>
              <a:gd name="T52" fmla="*/ 1102 w 1525"/>
              <a:gd name="T53" fmla="*/ 317 h 607"/>
              <a:gd name="T54" fmla="*/ 1028 w 1525"/>
              <a:gd name="T55" fmla="*/ 240 h 607"/>
              <a:gd name="T56" fmla="*/ 964 w 1525"/>
              <a:gd name="T57" fmla="*/ 195 h 607"/>
              <a:gd name="T58" fmla="*/ 891 w 1525"/>
              <a:gd name="T59" fmla="*/ 159 h 607"/>
              <a:gd name="T60" fmla="*/ 808 w 1525"/>
              <a:gd name="T61" fmla="*/ 130 h 607"/>
              <a:gd name="T62" fmla="*/ 716 w 1525"/>
              <a:gd name="T63" fmla="*/ 110 h 607"/>
              <a:gd name="T64" fmla="*/ 615 w 1525"/>
              <a:gd name="T65" fmla="*/ 102 h 607"/>
              <a:gd name="T66" fmla="*/ 523 w 1525"/>
              <a:gd name="T67" fmla="*/ 102 h 607"/>
              <a:gd name="T68" fmla="*/ 441 w 1525"/>
              <a:gd name="T69" fmla="*/ 110 h 607"/>
              <a:gd name="T70" fmla="*/ 349 w 1525"/>
              <a:gd name="T71" fmla="*/ 126 h 607"/>
              <a:gd name="T72" fmla="*/ 248 w 1525"/>
              <a:gd name="T73" fmla="*/ 163 h 607"/>
              <a:gd name="T74" fmla="*/ 165 w 1525"/>
              <a:gd name="T75" fmla="*/ 203 h 607"/>
              <a:gd name="T76" fmla="*/ 110 w 1525"/>
              <a:gd name="T77" fmla="*/ 244 h 607"/>
              <a:gd name="T78" fmla="*/ 64 w 1525"/>
              <a:gd name="T79" fmla="*/ 289 h 607"/>
              <a:gd name="T80" fmla="*/ 37 w 1525"/>
              <a:gd name="T81" fmla="*/ 321 h 607"/>
              <a:gd name="T82" fmla="*/ 18 w 1525"/>
              <a:gd name="T83" fmla="*/ 362 h 607"/>
              <a:gd name="T84" fmla="*/ 0 w 1525"/>
              <a:gd name="T85" fmla="*/ 456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5" h="607">
                <a:moveTo>
                  <a:pt x="0" y="456"/>
                </a:moveTo>
                <a:lnTo>
                  <a:pt x="0" y="382"/>
                </a:lnTo>
                <a:lnTo>
                  <a:pt x="9" y="358"/>
                </a:lnTo>
                <a:lnTo>
                  <a:pt x="18" y="329"/>
                </a:lnTo>
                <a:lnTo>
                  <a:pt x="28" y="305"/>
                </a:lnTo>
                <a:lnTo>
                  <a:pt x="37" y="285"/>
                </a:lnTo>
                <a:lnTo>
                  <a:pt x="55" y="260"/>
                </a:lnTo>
                <a:lnTo>
                  <a:pt x="73" y="240"/>
                </a:lnTo>
                <a:lnTo>
                  <a:pt x="92" y="216"/>
                </a:lnTo>
                <a:lnTo>
                  <a:pt x="129" y="187"/>
                </a:lnTo>
                <a:lnTo>
                  <a:pt x="156" y="163"/>
                </a:lnTo>
                <a:lnTo>
                  <a:pt x="184" y="142"/>
                </a:lnTo>
                <a:lnTo>
                  <a:pt x="211" y="126"/>
                </a:lnTo>
                <a:lnTo>
                  <a:pt x="239" y="110"/>
                </a:lnTo>
                <a:lnTo>
                  <a:pt x="266" y="98"/>
                </a:lnTo>
                <a:lnTo>
                  <a:pt x="303" y="85"/>
                </a:lnTo>
                <a:lnTo>
                  <a:pt x="331" y="73"/>
                </a:lnTo>
                <a:lnTo>
                  <a:pt x="367" y="61"/>
                </a:lnTo>
                <a:lnTo>
                  <a:pt x="395" y="49"/>
                </a:lnTo>
                <a:lnTo>
                  <a:pt x="431" y="37"/>
                </a:lnTo>
                <a:lnTo>
                  <a:pt x="477" y="28"/>
                </a:lnTo>
                <a:lnTo>
                  <a:pt x="514" y="20"/>
                </a:lnTo>
                <a:lnTo>
                  <a:pt x="551" y="12"/>
                </a:lnTo>
                <a:lnTo>
                  <a:pt x="597" y="8"/>
                </a:lnTo>
                <a:lnTo>
                  <a:pt x="643" y="4"/>
                </a:lnTo>
                <a:lnTo>
                  <a:pt x="698" y="0"/>
                </a:lnTo>
                <a:lnTo>
                  <a:pt x="753" y="4"/>
                </a:lnTo>
                <a:lnTo>
                  <a:pt x="790" y="4"/>
                </a:lnTo>
                <a:lnTo>
                  <a:pt x="835" y="8"/>
                </a:lnTo>
                <a:lnTo>
                  <a:pt x="881" y="16"/>
                </a:lnTo>
                <a:lnTo>
                  <a:pt x="918" y="20"/>
                </a:lnTo>
                <a:lnTo>
                  <a:pt x="955" y="28"/>
                </a:lnTo>
                <a:lnTo>
                  <a:pt x="1001" y="41"/>
                </a:lnTo>
                <a:lnTo>
                  <a:pt x="1047" y="57"/>
                </a:lnTo>
                <a:lnTo>
                  <a:pt x="1093" y="73"/>
                </a:lnTo>
                <a:lnTo>
                  <a:pt x="1120" y="85"/>
                </a:lnTo>
                <a:lnTo>
                  <a:pt x="1157" y="102"/>
                </a:lnTo>
                <a:lnTo>
                  <a:pt x="1184" y="118"/>
                </a:lnTo>
                <a:lnTo>
                  <a:pt x="1212" y="138"/>
                </a:lnTo>
                <a:lnTo>
                  <a:pt x="1249" y="163"/>
                </a:lnTo>
                <a:lnTo>
                  <a:pt x="1276" y="183"/>
                </a:lnTo>
                <a:lnTo>
                  <a:pt x="1313" y="211"/>
                </a:lnTo>
                <a:lnTo>
                  <a:pt x="1359" y="264"/>
                </a:lnTo>
                <a:lnTo>
                  <a:pt x="1386" y="309"/>
                </a:lnTo>
                <a:lnTo>
                  <a:pt x="1405" y="354"/>
                </a:lnTo>
                <a:lnTo>
                  <a:pt x="1414" y="395"/>
                </a:lnTo>
                <a:lnTo>
                  <a:pt x="1423" y="443"/>
                </a:lnTo>
                <a:lnTo>
                  <a:pt x="1524" y="443"/>
                </a:lnTo>
                <a:lnTo>
                  <a:pt x="1285" y="606"/>
                </a:lnTo>
                <a:lnTo>
                  <a:pt x="1037" y="439"/>
                </a:lnTo>
                <a:lnTo>
                  <a:pt x="1148" y="439"/>
                </a:lnTo>
                <a:lnTo>
                  <a:pt x="1138" y="390"/>
                </a:lnTo>
                <a:lnTo>
                  <a:pt x="1129" y="354"/>
                </a:lnTo>
                <a:lnTo>
                  <a:pt x="1102" y="317"/>
                </a:lnTo>
                <a:lnTo>
                  <a:pt x="1065" y="264"/>
                </a:lnTo>
                <a:lnTo>
                  <a:pt x="1028" y="240"/>
                </a:lnTo>
                <a:lnTo>
                  <a:pt x="1001" y="216"/>
                </a:lnTo>
                <a:lnTo>
                  <a:pt x="964" y="195"/>
                </a:lnTo>
                <a:lnTo>
                  <a:pt x="927" y="175"/>
                </a:lnTo>
                <a:lnTo>
                  <a:pt x="891" y="159"/>
                </a:lnTo>
                <a:lnTo>
                  <a:pt x="854" y="146"/>
                </a:lnTo>
                <a:lnTo>
                  <a:pt x="808" y="130"/>
                </a:lnTo>
                <a:lnTo>
                  <a:pt x="762" y="118"/>
                </a:lnTo>
                <a:lnTo>
                  <a:pt x="716" y="110"/>
                </a:lnTo>
                <a:lnTo>
                  <a:pt x="670" y="106"/>
                </a:lnTo>
                <a:lnTo>
                  <a:pt x="615" y="102"/>
                </a:lnTo>
                <a:lnTo>
                  <a:pt x="560" y="102"/>
                </a:lnTo>
                <a:lnTo>
                  <a:pt x="523" y="102"/>
                </a:lnTo>
                <a:lnTo>
                  <a:pt x="487" y="106"/>
                </a:lnTo>
                <a:lnTo>
                  <a:pt x="441" y="110"/>
                </a:lnTo>
                <a:lnTo>
                  <a:pt x="395" y="118"/>
                </a:lnTo>
                <a:lnTo>
                  <a:pt x="349" y="126"/>
                </a:lnTo>
                <a:lnTo>
                  <a:pt x="312" y="138"/>
                </a:lnTo>
                <a:lnTo>
                  <a:pt x="248" y="163"/>
                </a:lnTo>
                <a:lnTo>
                  <a:pt x="211" y="179"/>
                </a:lnTo>
                <a:lnTo>
                  <a:pt x="165" y="203"/>
                </a:lnTo>
                <a:lnTo>
                  <a:pt x="129" y="228"/>
                </a:lnTo>
                <a:lnTo>
                  <a:pt x="110" y="244"/>
                </a:lnTo>
                <a:lnTo>
                  <a:pt x="83" y="268"/>
                </a:lnTo>
                <a:lnTo>
                  <a:pt x="64" y="289"/>
                </a:lnTo>
                <a:lnTo>
                  <a:pt x="55" y="305"/>
                </a:lnTo>
                <a:lnTo>
                  <a:pt x="37" y="321"/>
                </a:lnTo>
                <a:lnTo>
                  <a:pt x="28" y="342"/>
                </a:lnTo>
                <a:lnTo>
                  <a:pt x="18" y="362"/>
                </a:lnTo>
                <a:lnTo>
                  <a:pt x="9" y="386"/>
                </a:lnTo>
                <a:lnTo>
                  <a:pt x="0" y="456"/>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8198" name="Rectangle 6"/>
          <p:cNvSpPr>
            <a:spLocks noChangeArrowheads="1"/>
          </p:cNvSpPr>
          <p:nvPr/>
        </p:nvSpPr>
        <p:spPr bwMode="auto">
          <a:xfrm>
            <a:off x="2635250" y="2684463"/>
            <a:ext cx="2547938" cy="184308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sz="2400" b="0">
                <a:solidFill>
                  <a:schemeClr val="bg2"/>
                </a:solidFill>
              </a:rPr>
              <a:t>Action Items</a:t>
            </a:r>
          </a:p>
          <a:p>
            <a:pPr algn="ctr"/>
            <a:r>
              <a:rPr lang="en-US" altLang="en-US" sz="2400" b="0">
                <a:solidFill>
                  <a:schemeClr val="bg2"/>
                </a:solidFill>
              </a:rPr>
              <a:t>(Check  Previous</a:t>
            </a:r>
          </a:p>
          <a:p>
            <a:pPr algn="ctr"/>
            <a:r>
              <a:rPr lang="en-US" altLang="en-US" sz="2400" b="0">
                <a:solidFill>
                  <a:schemeClr val="bg2"/>
                </a:solidFill>
              </a:rPr>
              <a:t>Meeting)</a:t>
            </a:r>
          </a:p>
        </p:txBody>
      </p:sp>
      <p:sp>
        <p:nvSpPr>
          <p:cNvPr id="648199" name="Rectangle 7"/>
          <p:cNvSpPr>
            <a:spLocks noChangeArrowheads="1"/>
          </p:cNvSpPr>
          <p:nvPr/>
        </p:nvSpPr>
        <p:spPr bwMode="auto">
          <a:xfrm>
            <a:off x="2673350" y="4686300"/>
            <a:ext cx="2541588" cy="169703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sz="2400" b="0">
                <a:solidFill>
                  <a:schemeClr val="bg2"/>
                </a:solidFill>
              </a:rPr>
              <a:t>Issues</a:t>
            </a:r>
          </a:p>
          <a:p>
            <a:pPr algn="ctr"/>
            <a:r>
              <a:rPr lang="en-US" altLang="en-US" sz="2400" b="0">
                <a:solidFill>
                  <a:schemeClr val="bg2"/>
                </a:solidFill>
              </a:rPr>
              <a:t>(Check Previous</a:t>
            </a:r>
          </a:p>
          <a:p>
            <a:pPr algn="ctr"/>
            <a:r>
              <a:rPr lang="en-US" altLang="en-US" sz="2400" b="0">
                <a:solidFill>
                  <a:schemeClr val="bg2"/>
                </a:solidFill>
              </a:rPr>
              <a:t>Meeting &amp; BBoards)</a:t>
            </a:r>
          </a:p>
        </p:txBody>
      </p:sp>
      <p:sp>
        <p:nvSpPr>
          <p:cNvPr id="648200" name="Rectangle 8"/>
          <p:cNvSpPr>
            <a:spLocks noGrp="1" noChangeArrowheads="1"/>
          </p:cNvSpPr>
          <p:nvPr>
            <p:ph type="body" idx="1"/>
          </p:nvPr>
        </p:nvSpPr>
        <p:spPr>
          <a:xfrm>
            <a:off x="393700" y="952500"/>
            <a:ext cx="8255000" cy="4921250"/>
          </a:xfrm>
          <a:noFill/>
          <a:ln/>
        </p:spPr>
        <p:txBody>
          <a:bodyPr/>
          <a:lstStyle/>
          <a:p>
            <a:r>
              <a:rPr lang="en-US" altLang="en-US" sz="2000"/>
              <a:t>Purpose of Meeting</a:t>
            </a:r>
          </a:p>
          <a:p>
            <a:r>
              <a:rPr lang="en-US" altLang="en-US" sz="2000"/>
              <a:t>Desired Outcome</a:t>
            </a:r>
          </a:p>
          <a:p>
            <a:r>
              <a:rPr lang="en-US" altLang="en-US" sz="2000"/>
              <a:t>Information Sharing</a:t>
            </a:r>
          </a:p>
          <a:p>
            <a:r>
              <a:rPr lang="en-US" altLang="en-US" sz="2000"/>
              <a:t>Information Processing</a:t>
            </a:r>
          </a:p>
          <a:p>
            <a:r>
              <a:rPr lang="en-US" altLang="en-US" sz="2000"/>
              <a:t>Meeting Critique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a:noFill/>
          <a:ln/>
        </p:spPr>
        <p:txBody>
          <a:bodyPr/>
          <a:lstStyle/>
          <a:p>
            <a:r>
              <a:rPr lang="en-US" altLang="en-US"/>
              <a:t>Responsibilities of the API Liaison</a:t>
            </a:r>
          </a:p>
        </p:txBody>
      </p:sp>
      <p:sp>
        <p:nvSpPr>
          <p:cNvPr id="649219" name="Rectangle 3"/>
          <p:cNvSpPr>
            <a:spLocks noGrp="1" noChangeArrowheads="1"/>
          </p:cNvSpPr>
          <p:nvPr>
            <p:ph type="body" idx="1"/>
          </p:nvPr>
        </p:nvSpPr>
        <p:spPr>
          <a:noFill/>
          <a:ln/>
        </p:spPr>
        <p:txBody>
          <a:bodyPr/>
          <a:lstStyle/>
          <a:p>
            <a:r>
              <a:rPr lang="en-US" altLang="en-US" sz="2800"/>
              <a:t>Responsible for inter-team communication</a:t>
            </a:r>
          </a:p>
          <a:p>
            <a:pPr lvl="1"/>
            <a:r>
              <a:rPr lang="en-US" altLang="en-US" sz="2400"/>
              <a:t>API Liaison: Make available public definitions of subsystem developed by the team to the architecture  teams (ensure consistency, etc)</a:t>
            </a:r>
          </a:p>
          <a:p>
            <a:pPr lvl="1"/>
            <a:r>
              <a:rPr lang="en-US" altLang="en-US" sz="2400"/>
              <a:t>Coordinate  tasks spanning more than one group with other teams</a:t>
            </a:r>
            <a:br>
              <a:rPr lang="en-US" altLang="en-US" sz="2400"/>
            </a:br>
            <a:endParaRPr lang="en-US" altLang="en-US" sz="2400"/>
          </a:p>
          <a:p>
            <a:r>
              <a:rPr lang="en-US" altLang="en-US" sz="2800"/>
              <a:t>Responsible for service negotiations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noFill/>
          <a:ln/>
        </p:spPr>
        <p:txBody>
          <a:bodyPr/>
          <a:lstStyle/>
          <a:p>
            <a:r>
              <a:rPr lang="en-US" altLang="en-US"/>
              <a:t>Responsibilities of the Planner</a:t>
            </a:r>
          </a:p>
        </p:txBody>
      </p:sp>
      <p:sp>
        <p:nvSpPr>
          <p:cNvPr id="650243" name="Rectangle 3"/>
          <p:cNvSpPr>
            <a:spLocks noGrp="1" noChangeArrowheads="1"/>
          </p:cNvSpPr>
          <p:nvPr>
            <p:ph type="body" idx="1"/>
          </p:nvPr>
        </p:nvSpPr>
        <p:spPr>
          <a:xfrm>
            <a:off x="304800" y="990600"/>
            <a:ext cx="8636000" cy="4921250"/>
          </a:xfrm>
          <a:noFill/>
          <a:ln/>
        </p:spPr>
        <p:txBody>
          <a:bodyPr/>
          <a:lstStyle/>
          <a:p>
            <a:r>
              <a:rPr lang="en-US" altLang="en-US" sz="2800"/>
              <a:t>Plans the activities of an individual team </a:t>
            </a:r>
          </a:p>
          <a:p>
            <a:r>
              <a:rPr lang="en-US" altLang="en-US" sz="2800"/>
              <a:t>Define project plan for team:</a:t>
            </a:r>
          </a:p>
          <a:p>
            <a:pPr lvl="1"/>
            <a:r>
              <a:rPr lang="en-US" altLang="en-US" sz="2400"/>
              <a:t>Work Breakdown Structure</a:t>
            </a:r>
          </a:p>
          <a:p>
            <a:pPr lvl="1"/>
            <a:r>
              <a:rPr lang="en-US" altLang="en-US" sz="2400"/>
              <a:t>Dependency graph and schedule showing work packages </a:t>
            </a:r>
          </a:p>
          <a:p>
            <a:r>
              <a:rPr lang="en-US" altLang="en-US" sz="2800"/>
              <a:t>Make project plan available to management</a:t>
            </a:r>
          </a:p>
          <a:p>
            <a:r>
              <a:rPr lang="en-US" altLang="en-US" sz="2800"/>
              <a:t>Report  team project status to team leader</a:t>
            </a:r>
            <a:br>
              <a:rPr lang="en-US" altLang="en-US" sz="2800"/>
            </a:br>
            <a:r>
              <a:rPr lang="en-US" altLang="en-US" sz="2800"/>
              <a:t/>
            </a:r>
            <a:br>
              <a:rPr lang="en-US" altLang="en-US" sz="2800"/>
            </a:br>
            <a:r>
              <a:rPr lang="en-US" altLang="en-US" sz="2800"/>
              <a:t>No explicit planner in many teams. Responsibility usually assumed by  team leaders or project manager</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7779" name="Rectangle 3"/>
          <p:cNvSpPr>
            <a:spLocks noGrp="1" noChangeArrowheads="1"/>
          </p:cNvSpPr>
          <p:nvPr>
            <p:ph type="body" idx="1"/>
          </p:nvPr>
        </p:nvSpPr>
        <p:spPr>
          <a:xfrm>
            <a:off x="381000" y="1143000"/>
            <a:ext cx="8255000" cy="4800600"/>
          </a:xfrm>
        </p:spPr>
        <p:txBody>
          <a:bodyPr/>
          <a:lstStyle/>
          <a:p>
            <a:r>
              <a:rPr lang="en-US" altLang="en-US"/>
              <a:t>Types of Organization</a:t>
            </a:r>
          </a:p>
          <a:p>
            <a:pPr lvl="1"/>
            <a:r>
              <a:rPr lang="en-US" altLang="en-US"/>
              <a:t>Functional organization</a:t>
            </a:r>
          </a:p>
          <a:p>
            <a:pPr lvl="1"/>
            <a:r>
              <a:rPr lang="en-US" altLang="en-US"/>
              <a:t>Project-based organization</a:t>
            </a:r>
          </a:p>
          <a:p>
            <a:pPr lvl="1"/>
            <a:r>
              <a:rPr lang="en-US" altLang="en-US"/>
              <a:t>Matrix organization</a:t>
            </a:r>
          </a:p>
          <a:p>
            <a:r>
              <a:rPr lang="en-US" altLang="en-US"/>
              <a:t>Parameters for each organization type</a:t>
            </a:r>
          </a:p>
          <a:p>
            <a:pPr lvl="1"/>
            <a:r>
              <a:rPr lang="en-US" altLang="en-US"/>
              <a:t>Organizational Unit </a:t>
            </a:r>
          </a:p>
          <a:p>
            <a:pPr lvl="1"/>
            <a:r>
              <a:rPr lang="en-US" altLang="en-US"/>
              <a:t>Key players</a:t>
            </a:r>
          </a:p>
          <a:p>
            <a:pPr lvl="1"/>
            <a:r>
              <a:rPr lang="en-US" altLang="en-US"/>
              <a:t>Roles and Responsibilities</a:t>
            </a:r>
          </a:p>
          <a:p>
            <a:pPr lvl="1"/>
            <a:r>
              <a:rPr lang="en-US" altLang="en-US"/>
              <a:t>Structure: Information flow between roles</a:t>
            </a:r>
          </a:p>
          <a:p>
            <a:pPr lvl="1"/>
            <a:r>
              <a:rPr lang="en-US" altLang="en-US"/>
              <a:t>Benefits and Challenges (“pros and cons”)</a:t>
            </a:r>
          </a:p>
          <a:p>
            <a:r>
              <a:rPr lang="en-US" altLang="en-US"/>
              <a:t>Heuristics</a:t>
            </a:r>
          </a:p>
          <a:p>
            <a:r>
              <a:rPr lang="en-US" altLang="en-US"/>
              <a:t>Let’s start with an example and a few definitions….</a:t>
            </a:r>
          </a:p>
        </p:txBody>
      </p:sp>
      <p:sp>
        <p:nvSpPr>
          <p:cNvPr id="587781" name="Rectangle 5"/>
          <p:cNvSpPr>
            <a:spLocks noChangeArrowheads="1"/>
          </p:cNvSpPr>
          <p:nvPr>
            <p:ph type="title"/>
          </p:nvPr>
        </p:nvSpPr>
        <p:spPr>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txBody>
          <a:bodyPr/>
          <a:lstStyle/>
          <a:p>
            <a:r>
              <a:rPr lang="en-US" altLang="en-US"/>
              <a:t>Organizational Structures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7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87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87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877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87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87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87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877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8777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87779">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87779">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77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noFill/>
          <a:ln/>
        </p:spPr>
        <p:txBody>
          <a:bodyPr/>
          <a:lstStyle/>
          <a:p>
            <a:r>
              <a:rPr lang="en-US" altLang="en-US"/>
              <a:t>Responsibilities of the Document Editor</a:t>
            </a:r>
          </a:p>
        </p:txBody>
      </p:sp>
      <p:sp>
        <p:nvSpPr>
          <p:cNvPr id="651267" name="Rectangle 3"/>
          <p:cNvSpPr>
            <a:spLocks noGrp="1" noChangeArrowheads="1"/>
          </p:cNvSpPr>
          <p:nvPr>
            <p:ph type="body" idx="1"/>
          </p:nvPr>
        </p:nvSpPr>
        <p:spPr>
          <a:noFill/>
          <a:ln/>
        </p:spPr>
        <p:txBody>
          <a:bodyPr/>
          <a:lstStyle/>
          <a:p>
            <a:r>
              <a:rPr lang="en-US" altLang="en-US" sz="2800"/>
              <a:t>Collect, proofread and distribute team documentation</a:t>
            </a:r>
          </a:p>
          <a:p>
            <a:r>
              <a:rPr lang="en-US" altLang="en-US" sz="2800"/>
              <a:t>Submit team documentation to documentation team</a:t>
            </a:r>
          </a:p>
          <a:p>
            <a:r>
              <a:rPr lang="en-US" altLang="en-US" sz="2800"/>
              <a:t>Collect  agendas</a:t>
            </a:r>
          </a:p>
          <a:p>
            <a:r>
              <a:rPr lang="en-US" altLang="en-US" sz="2800"/>
              <a:t>Take minutes at meetings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noFill/>
          <a:ln/>
        </p:spPr>
        <p:txBody>
          <a:bodyPr/>
          <a:lstStyle/>
          <a:p>
            <a:r>
              <a:rPr lang="en-US" altLang="en-US"/>
              <a:t>Responsibilities of the Web Master</a:t>
            </a:r>
          </a:p>
        </p:txBody>
      </p:sp>
      <p:sp>
        <p:nvSpPr>
          <p:cNvPr id="652291" name="Rectangle 3"/>
          <p:cNvSpPr>
            <a:spLocks noGrp="1" noChangeArrowheads="1"/>
          </p:cNvSpPr>
          <p:nvPr>
            <p:ph type="body" idx="1"/>
          </p:nvPr>
        </p:nvSpPr>
        <p:spPr>
          <a:noFill/>
          <a:ln/>
        </p:spPr>
        <p:txBody>
          <a:bodyPr/>
          <a:lstStyle/>
          <a:p>
            <a:r>
              <a:rPr lang="en-US" altLang="en-US" sz="2800"/>
              <a:t>Maintain team home page</a:t>
            </a:r>
          </a:p>
          <a:p>
            <a:r>
              <a:rPr lang="en-US" altLang="en-US" sz="2800"/>
              <a:t>Keep track of meeting  history</a:t>
            </a:r>
          </a:p>
          <a:p>
            <a:r>
              <a:rPr lang="en-US" altLang="en-US" sz="2800"/>
              <a:t>Keep track of design rationale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3315" name="Group 3"/>
          <p:cNvGrpSpPr>
            <a:grpSpLocks/>
          </p:cNvGrpSpPr>
          <p:nvPr/>
        </p:nvGrpSpPr>
        <p:grpSpPr bwMode="auto">
          <a:xfrm>
            <a:off x="425450" y="3919538"/>
            <a:ext cx="8007350" cy="2416175"/>
            <a:chOff x="268" y="2469"/>
            <a:chExt cx="5044" cy="1522"/>
          </a:xfrm>
        </p:grpSpPr>
        <p:sp>
          <p:nvSpPr>
            <p:cNvPr id="653316" name="Rectangle 4"/>
            <p:cNvSpPr>
              <a:spLocks noChangeArrowheads="1"/>
            </p:cNvSpPr>
            <p:nvPr/>
          </p:nvSpPr>
          <p:spPr bwMode="auto">
            <a:xfrm>
              <a:off x="268" y="2811"/>
              <a:ext cx="5044" cy="5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3317" name="Line 5"/>
            <p:cNvSpPr>
              <a:spLocks noChangeShapeType="1"/>
            </p:cNvSpPr>
            <p:nvPr/>
          </p:nvSpPr>
          <p:spPr bwMode="auto">
            <a:xfrm>
              <a:off x="996" y="2823"/>
              <a:ext cx="0" cy="5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3318" name="Rectangle 6"/>
            <p:cNvSpPr>
              <a:spLocks noChangeArrowheads="1"/>
            </p:cNvSpPr>
            <p:nvPr/>
          </p:nvSpPr>
          <p:spPr bwMode="auto">
            <a:xfrm>
              <a:off x="351" y="2469"/>
              <a:ext cx="42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Palatino" charset="0"/>
                </a:rPr>
                <a:t>Date</a:t>
              </a:r>
            </a:p>
          </p:txBody>
        </p:sp>
        <p:sp>
          <p:nvSpPr>
            <p:cNvPr id="653319" name="Rectangle 7"/>
            <p:cNvSpPr>
              <a:spLocks noChangeArrowheads="1"/>
            </p:cNvSpPr>
            <p:nvPr/>
          </p:nvSpPr>
          <p:spPr bwMode="auto">
            <a:xfrm>
              <a:off x="351" y="2985"/>
              <a:ext cx="488"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Palatino" charset="0"/>
                </a:rPr>
                <a:t>9/9/96</a:t>
              </a:r>
            </a:p>
          </p:txBody>
        </p:sp>
        <p:sp>
          <p:nvSpPr>
            <p:cNvPr id="653320" name="Rectangle 8"/>
            <p:cNvSpPr>
              <a:spLocks noChangeArrowheads="1"/>
            </p:cNvSpPr>
            <p:nvPr/>
          </p:nvSpPr>
          <p:spPr bwMode="auto">
            <a:xfrm>
              <a:off x="1167" y="2481"/>
              <a:ext cx="62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Palatino" charset="0"/>
                </a:rPr>
                <a:t>Agenda</a:t>
              </a:r>
            </a:p>
          </p:txBody>
        </p:sp>
        <p:sp>
          <p:nvSpPr>
            <p:cNvPr id="653321" name="Rectangle 9"/>
            <p:cNvSpPr>
              <a:spLocks noChangeArrowheads="1"/>
            </p:cNvSpPr>
            <p:nvPr/>
          </p:nvSpPr>
          <p:spPr bwMode="auto">
            <a:xfrm>
              <a:off x="2127" y="2481"/>
              <a:ext cx="66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Palatino" charset="0"/>
                </a:rPr>
                <a:t>Minutes</a:t>
              </a:r>
            </a:p>
          </p:txBody>
        </p:sp>
        <p:sp>
          <p:nvSpPr>
            <p:cNvPr id="653322" name="Rectangle 10"/>
            <p:cNvSpPr>
              <a:spLocks noChangeArrowheads="1"/>
            </p:cNvSpPr>
            <p:nvPr/>
          </p:nvSpPr>
          <p:spPr bwMode="auto">
            <a:xfrm>
              <a:off x="3147" y="2493"/>
              <a:ext cx="958"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Palatino" charset="0"/>
                </a:rPr>
                <a:t>Action Items</a:t>
              </a:r>
            </a:p>
          </p:txBody>
        </p:sp>
        <p:sp>
          <p:nvSpPr>
            <p:cNvPr id="653323" name="Rectangle 11"/>
            <p:cNvSpPr>
              <a:spLocks noChangeArrowheads="1"/>
            </p:cNvSpPr>
            <p:nvPr/>
          </p:nvSpPr>
          <p:spPr bwMode="auto">
            <a:xfrm>
              <a:off x="4503" y="2481"/>
              <a:ext cx="52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Palatino" charset="0"/>
                </a:rPr>
                <a:t>Issues</a:t>
              </a:r>
            </a:p>
          </p:txBody>
        </p:sp>
        <p:sp>
          <p:nvSpPr>
            <p:cNvPr id="653324" name="Rectangle 12"/>
            <p:cNvSpPr>
              <a:spLocks noChangeArrowheads="1"/>
            </p:cNvSpPr>
            <p:nvPr/>
          </p:nvSpPr>
          <p:spPr bwMode="auto">
            <a:xfrm>
              <a:off x="1119" y="2997"/>
              <a:ext cx="62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u="sng">
                  <a:latin typeface="Palatino" charset="0"/>
                </a:rPr>
                <a:t>Agenda</a:t>
              </a:r>
            </a:p>
          </p:txBody>
        </p:sp>
        <p:sp>
          <p:nvSpPr>
            <p:cNvPr id="653325" name="Rectangle 13"/>
            <p:cNvSpPr>
              <a:spLocks noChangeArrowheads="1"/>
            </p:cNvSpPr>
            <p:nvPr/>
          </p:nvSpPr>
          <p:spPr bwMode="auto">
            <a:xfrm>
              <a:off x="2115" y="2997"/>
              <a:ext cx="66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u="sng">
                  <a:latin typeface="Palatino" charset="0"/>
                </a:rPr>
                <a:t>Minutes</a:t>
              </a:r>
            </a:p>
          </p:txBody>
        </p:sp>
        <p:sp>
          <p:nvSpPr>
            <p:cNvPr id="653326" name="Rectangle 14"/>
            <p:cNvSpPr>
              <a:spLocks noChangeArrowheads="1"/>
            </p:cNvSpPr>
            <p:nvPr/>
          </p:nvSpPr>
          <p:spPr bwMode="auto">
            <a:xfrm>
              <a:off x="3147" y="3009"/>
              <a:ext cx="958"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u="sng">
                  <a:latin typeface="Palatino" charset="0"/>
                </a:rPr>
                <a:t>Action Items</a:t>
              </a:r>
            </a:p>
          </p:txBody>
        </p:sp>
        <p:sp>
          <p:nvSpPr>
            <p:cNvPr id="653327" name="Rectangle 15"/>
            <p:cNvSpPr>
              <a:spLocks noChangeArrowheads="1"/>
            </p:cNvSpPr>
            <p:nvPr/>
          </p:nvSpPr>
          <p:spPr bwMode="auto">
            <a:xfrm>
              <a:off x="4491" y="3033"/>
              <a:ext cx="52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u="sng">
                  <a:latin typeface="Palatino" charset="0"/>
                </a:rPr>
                <a:t>Issues</a:t>
              </a:r>
            </a:p>
          </p:txBody>
        </p:sp>
        <p:sp>
          <p:nvSpPr>
            <p:cNvPr id="653328" name="Line 16"/>
            <p:cNvSpPr>
              <a:spLocks noChangeShapeType="1"/>
            </p:cNvSpPr>
            <p:nvPr/>
          </p:nvSpPr>
          <p:spPr bwMode="auto">
            <a:xfrm>
              <a:off x="996" y="3411"/>
              <a:ext cx="0" cy="5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3329" name="Rectangle 17"/>
            <p:cNvSpPr>
              <a:spLocks noChangeArrowheads="1"/>
            </p:cNvSpPr>
            <p:nvPr/>
          </p:nvSpPr>
          <p:spPr bwMode="auto">
            <a:xfrm>
              <a:off x="268" y="3411"/>
              <a:ext cx="5044" cy="5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3330" name="Line 18"/>
            <p:cNvSpPr>
              <a:spLocks noChangeShapeType="1"/>
            </p:cNvSpPr>
            <p:nvPr/>
          </p:nvSpPr>
          <p:spPr bwMode="auto">
            <a:xfrm>
              <a:off x="996" y="3423"/>
              <a:ext cx="0" cy="5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3331" name="Rectangle 19"/>
            <p:cNvSpPr>
              <a:spLocks noChangeArrowheads="1"/>
            </p:cNvSpPr>
            <p:nvPr/>
          </p:nvSpPr>
          <p:spPr bwMode="auto">
            <a:xfrm>
              <a:off x="351" y="3585"/>
              <a:ext cx="560"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Palatino" charset="0"/>
                </a:rPr>
                <a:t>9/16/96</a:t>
              </a:r>
            </a:p>
          </p:txBody>
        </p:sp>
        <p:sp>
          <p:nvSpPr>
            <p:cNvPr id="653332" name="Rectangle 20"/>
            <p:cNvSpPr>
              <a:spLocks noChangeArrowheads="1"/>
            </p:cNvSpPr>
            <p:nvPr/>
          </p:nvSpPr>
          <p:spPr bwMode="auto">
            <a:xfrm>
              <a:off x="1119" y="3597"/>
              <a:ext cx="62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u="sng">
                  <a:latin typeface="Palatino" charset="0"/>
                </a:rPr>
                <a:t>Agenda</a:t>
              </a:r>
            </a:p>
          </p:txBody>
        </p:sp>
        <p:sp>
          <p:nvSpPr>
            <p:cNvPr id="653333" name="Rectangle 21"/>
            <p:cNvSpPr>
              <a:spLocks noChangeArrowheads="1"/>
            </p:cNvSpPr>
            <p:nvPr/>
          </p:nvSpPr>
          <p:spPr bwMode="auto">
            <a:xfrm>
              <a:off x="2115" y="3597"/>
              <a:ext cx="66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u="sng">
                  <a:latin typeface="Palatino" charset="0"/>
                </a:rPr>
                <a:t>Minutes</a:t>
              </a:r>
            </a:p>
          </p:txBody>
        </p:sp>
        <p:sp>
          <p:nvSpPr>
            <p:cNvPr id="653334" name="Rectangle 22"/>
            <p:cNvSpPr>
              <a:spLocks noChangeArrowheads="1"/>
            </p:cNvSpPr>
            <p:nvPr/>
          </p:nvSpPr>
          <p:spPr bwMode="auto">
            <a:xfrm>
              <a:off x="3147" y="3609"/>
              <a:ext cx="958"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u="sng">
                  <a:latin typeface="Palatino" charset="0"/>
                </a:rPr>
                <a:t>Action Items</a:t>
              </a:r>
            </a:p>
          </p:txBody>
        </p:sp>
        <p:sp>
          <p:nvSpPr>
            <p:cNvPr id="653335" name="Rectangle 23"/>
            <p:cNvSpPr>
              <a:spLocks noChangeArrowheads="1"/>
            </p:cNvSpPr>
            <p:nvPr/>
          </p:nvSpPr>
          <p:spPr bwMode="auto">
            <a:xfrm>
              <a:off x="4491" y="3633"/>
              <a:ext cx="52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u="sng">
                  <a:latin typeface="Palatino" charset="0"/>
                </a:rPr>
                <a:t>Issues</a:t>
              </a:r>
            </a:p>
          </p:txBody>
        </p:sp>
      </p:grpSp>
      <p:sp>
        <p:nvSpPr>
          <p:cNvPr id="653337" name="Rectangle 25"/>
          <p:cNvSpPr>
            <a:spLocks noGrp="1" noChangeArrowheads="1"/>
          </p:cNvSpPr>
          <p:nvPr>
            <p:ph type="title"/>
          </p:nvPr>
        </p:nvSpPr>
        <p:spPr/>
        <p:txBody>
          <a:bodyPr/>
          <a:lstStyle/>
          <a:p>
            <a:r>
              <a:rPr lang="en-US" altLang="en-US"/>
              <a:t>Web Master</a:t>
            </a:r>
          </a:p>
        </p:txBody>
      </p:sp>
      <p:sp>
        <p:nvSpPr>
          <p:cNvPr id="653338" name="Rectangle 26"/>
          <p:cNvSpPr>
            <a:spLocks noGrp="1" noChangeArrowheads="1"/>
          </p:cNvSpPr>
          <p:nvPr>
            <p:ph type="body" idx="1"/>
          </p:nvPr>
        </p:nvSpPr>
        <p:spPr/>
        <p:txBody>
          <a:bodyPr/>
          <a:lstStyle/>
          <a:p>
            <a:r>
              <a:rPr lang="en-US" altLang="en-US"/>
              <a:t>Publish Meeting Information on Team Homepage</a:t>
            </a:r>
          </a:p>
          <a:p>
            <a:pPr lvl="1"/>
            <a:r>
              <a:rPr lang="en-US" altLang="en-US"/>
              <a:t>Should contain agenda, minutes, action items and issues</a:t>
            </a:r>
          </a:p>
          <a:p>
            <a:pPr lvl="1"/>
            <a:r>
              <a:rPr lang="en-US" altLang="en-US"/>
              <a:t>Possibilities:</a:t>
            </a:r>
          </a:p>
          <a:p>
            <a:pPr lvl="2"/>
            <a:r>
              <a:rPr lang="en-US" altLang="en-US"/>
              <a:t>One HTML document per meeting, with anchors (maintained by one role)</a:t>
            </a:r>
          </a:p>
          <a:p>
            <a:pPr lvl="2"/>
            <a:r>
              <a:rPr lang="en-US" altLang="en-US"/>
              <a:t>Separate HTML documents for Agenda, Minutes, etc (maintained by several roles)</a:t>
            </a:r>
            <a:endParaRPr lang="de-DE"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a:noFill/>
          <a:ln/>
        </p:spPr>
        <p:txBody>
          <a:bodyPr/>
          <a:lstStyle/>
          <a:p>
            <a:r>
              <a:rPr lang="en-US" altLang="en-US"/>
              <a:t>Assigning Responsibilities To  People</a:t>
            </a:r>
          </a:p>
        </p:txBody>
      </p:sp>
      <p:sp>
        <p:nvSpPr>
          <p:cNvPr id="642055" name="Rectangle 7"/>
          <p:cNvSpPr>
            <a:spLocks noChangeArrowheads="1"/>
          </p:cNvSpPr>
          <p:nvPr/>
        </p:nvSpPr>
        <p:spPr bwMode="auto">
          <a:xfrm>
            <a:off x="228600" y="885825"/>
            <a:ext cx="29876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Project To Do List</a:t>
            </a:r>
          </a:p>
          <a:p>
            <a:r>
              <a:rPr lang="en-US" altLang="en-US" b="0">
                <a:solidFill>
                  <a:srgbClr val="000000"/>
                </a:solidFill>
                <a:latin typeface="Helvetica" panose="020B0604020202020204" pitchFamily="34" charset="0"/>
              </a:rPr>
              <a:t>(from your project template)</a:t>
            </a:r>
          </a:p>
        </p:txBody>
      </p:sp>
      <p:grpSp>
        <p:nvGrpSpPr>
          <p:cNvPr id="642126" name="Group 78"/>
          <p:cNvGrpSpPr>
            <a:grpSpLocks/>
          </p:cNvGrpSpPr>
          <p:nvPr/>
        </p:nvGrpSpPr>
        <p:grpSpPr bwMode="auto">
          <a:xfrm>
            <a:off x="1022350" y="1460500"/>
            <a:ext cx="1835150" cy="4175125"/>
            <a:chOff x="644" y="1078"/>
            <a:chExt cx="1156" cy="2630"/>
          </a:xfrm>
        </p:grpSpPr>
        <p:sp>
          <p:nvSpPr>
            <p:cNvPr id="642051" name="AutoShape 3"/>
            <p:cNvSpPr>
              <a:spLocks noChangeArrowheads="1"/>
            </p:cNvSpPr>
            <p:nvPr/>
          </p:nvSpPr>
          <p:spPr bwMode="auto">
            <a:xfrm>
              <a:off x="736" y="1280"/>
              <a:ext cx="1064" cy="1576"/>
            </a:xfrm>
            <a:prstGeom prst="roundRect">
              <a:avLst>
                <a:gd name="adj" fmla="val 24995"/>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052" name="Oval 4"/>
            <p:cNvSpPr>
              <a:spLocks noChangeArrowheads="1"/>
            </p:cNvSpPr>
            <p:nvPr/>
          </p:nvSpPr>
          <p:spPr bwMode="auto">
            <a:xfrm>
              <a:off x="1312" y="2048"/>
              <a:ext cx="1" cy="8"/>
            </a:xfrm>
            <a:prstGeom prst="ellipse">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053" name="AutoShape 5"/>
            <p:cNvSpPr>
              <a:spLocks noChangeArrowheads="1"/>
            </p:cNvSpPr>
            <p:nvPr/>
          </p:nvSpPr>
          <p:spPr bwMode="auto">
            <a:xfrm>
              <a:off x="676" y="1116"/>
              <a:ext cx="976" cy="2592"/>
            </a:xfrm>
            <a:prstGeom prst="roundRect">
              <a:avLst>
                <a:gd name="adj" fmla="val 24995"/>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054" name="AutoShape 6"/>
            <p:cNvSpPr>
              <a:spLocks noChangeArrowheads="1"/>
            </p:cNvSpPr>
            <p:nvPr/>
          </p:nvSpPr>
          <p:spPr bwMode="auto">
            <a:xfrm>
              <a:off x="644" y="1084"/>
              <a:ext cx="976" cy="2592"/>
            </a:xfrm>
            <a:prstGeom prst="roundRect">
              <a:avLst>
                <a:gd name="adj" fmla="val 24995"/>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056" name="Rectangle 8"/>
            <p:cNvSpPr>
              <a:spLocks noChangeArrowheads="1"/>
            </p:cNvSpPr>
            <p:nvPr/>
          </p:nvSpPr>
          <p:spPr bwMode="auto">
            <a:xfrm>
              <a:off x="843" y="1078"/>
              <a:ext cx="60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 Item 1</a:t>
              </a:r>
            </a:p>
          </p:txBody>
        </p:sp>
        <p:sp>
          <p:nvSpPr>
            <p:cNvPr id="642057" name="Rectangle 9"/>
            <p:cNvSpPr>
              <a:spLocks noChangeArrowheads="1"/>
            </p:cNvSpPr>
            <p:nvPr/>
          </p:nvSpPr>
          <p:spPr bwMode="auto">
            <a:xfrm>
              <a:off x="1227" y="1078"/>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58" name="Rectangle 10"/>
            <p:cNvSpPr>
              <a:spLocks noChangeArrowheads="1"/>
            </p:cNvSpPr>
            <p:nvPr/>
          </p:nvSpPr>
          <p:spPr bwMode="auto">
            <a:xfrm>
              <a:off x="843" y="1190"/>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59" name="Rectangle 11"/>
            <p:cNvSpPr>
              <a:spLocks noChangeArrowheads="1"/>
            </p:cNvSpPr>
            <p:nvPr/>
          </p:nvSpPr>
          <p:spPr bwMode="auto">
            <a:xfrm>
              <a:off x="843" y="1302"/>
              <a:ext cx="60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 Item 2</a:t>
              </a:r>
            </a:p>
          </p:txBody>
        </p:sp>
        <p:sp>
          <p:nvSpPr>
            <p:cNvPr id="642060" name="Rectangle 12"/>
            <p:cNvSpPr>
              <a:spLocks noChangeArrowheads="1"/>
            </p:cNvSpPr>
            <p:nvPr/>
          </p:nvSpPr>
          <p:spPr bwMode="auto">
            <a:xfrm>
              <a:off x="1227" y="1302"/>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61" name="Rectangle 13"/>
            <p:cNvSpPr>
              <a:spLocks noChangeArrowheads="1"/>
            </p:cNvSpPr>
            <p:nvPr/>
          </p:nvSpPr>
          <p:spPr bwMode="auto">
            <a:xfrm>
              <a:off x="843" y="1414"/>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62" name="Rectangle 14"/>
            <p:cNvSpPr>
              <a:spLocks noChangeArrowheads="1"/>
            </p:cNvSpPr>
            <p:nvPr/>
          </p:nvSpPr>
          <p:spPr bwMode="auto">
            <a:xfrm>
              <a:off x="843" y="1526"/>
              <a:ext cx="60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 Item 3</a:t>
              </a:r>
            </a:p>
          </p:txBody>
        </p:sp>
        <p:sp>
          <p:nvSpPr>
            <p:cNvPr id="642063" name="Rectangle 15"/>
            <p:cNvSpPr>
              <a:spLocks noChangeArrowheads="1"/>
            </p:cNvSpPr>
            <p:nvPr/>
          </p:nvSpPr>
          <p:spPr bwMode="auto">
            <a:xfrm>
              <a:off x="1227" y="1526"/>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64" name="Rectangle 16"/>
            <p:cNvSpPr>
              <a:spLocks noChangeArrowheads="1"/>
            </p:cNvSpPr>
            <p:nvPr/>
          </p:nvSpPr>
          <p:spPr bwMode="auto">
            <a:xfrm>
              <a:off x="843" y="1638"/>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65" name="Rectangle 17"/>
            <p:cNvSpPr>
              <a:spLocks noChangeArrowheads="1"/>
            </p:cNvSpPr>
            <p:nvPr/>
          </p:nvSpPr>
          <p:spPr bwMode="auto">
            <a:xfrm>
              <a:off x="843" y="1750"/>
              <a:ext cx="60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 Item 4</a:t>
              </a:r>
            </a:p>
          </p:txBody>
        </p:sp>
        <p:sp>
          <p:nvSpPr>
            <p:cNvPr id="642066" name="Rectangle 18"/>
            <p:cNvSpPr>
              <a:spLocks noChangeArrowheads="1"/>
            </p:cNvSpPr>
            <p:nvPr/>
          </p:nvSpPr>
          <p:spPr bwMode="auto">
            <a:xfrm>
              <a:off x="1227" y="1750"/>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67" name="Rectangle 19"/>
            <p:cNvSpPr>
              <a:spLocks noChangeArrowheads="1"/>
            </p:cNvSpPr>
            <p:nvPr/>
          </p:nvSpPr>
          <p:spPr bwMode="auto">
            <a:xfrm>
              <a:off x="843" y="1862"/>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68" name="Rectangle 20"/>
            <p:cNvSpPr>
              <a:spLocks noChangeArrowheads="1"/>
            </p:cNvSpPr>
            <p:nvPr/>
          </p:nvSpPr>
          <p:spPr bwMode="auto">
            <a:xfrm>
              <a:off x="843" y="1974"/>
              <a:ext cx="60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 Item 5</a:t>
              </a:r>
            </a:p>
          </p:txBody>
        </p:sp>
        <p:sp>
          <p:nvSpPr>
            <p:cNvPr id="642069" name="Rectangle 21"/>
            <p:cNvSpPr>
              <a:spLocks noChangeArrowheads="1"/>
            </p:cNvSpPr>
            <p:nvPr/>
          </p:nvSpPr>
          <p:spPr bwMode="auto">
            <a:xfrm>
              <a:off x="1227" y="1974"/>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70" name="Rectangle 22"/>
            <p:cNvSpPr>
              <a:spLocks noChangeArrowheads="1"/>
            </p:cNvSpPr>
            <p:nvPr/>
          </p:nvSpPr>
          <p:spPr bwMode="auto">
            <a:xfrm>
              <a:off x="843" y="2086"/>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71" name="Rectangle 23"/>
            <p:cNvSpPr>
              <a:spLocks noChangeArrowheads="1"/>
            </p:cNvSpPr>
            <p:nvPr/>
          </p:nvSpPr>
          <p:spPr bwMode="auto">
            <a:xfrm>
              <a:off x="843" y="2198"/>
              <a:ext cx="60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 Item 6</a:t>
              </a:r>
            </a:p>
          </p:txBody>
        </p:sp>
        <p:sp>
          <p:nvSpPr>
            <p:cNvPr id="642072" name="Rectangle 24"/>
            <p:cNvSpPr>
              <a:spLocks noChangeArrowheads="1"/>
            </p:cNvSpPr>
            <p:nvPr/>
          </p:nvSpPr>
          <p:spPr bwMode="auto">
            <a:xfrm>
              <a:off x="1227" y="2198"/>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73" name="Rectangle 25"/>
            <p:cNvSpPr>
              <a:spLocks noChangeArrowheads="1"/>
            </p:cNvSpPr>
            <p:nvPr/>
          </p:nvSpPr>
          <p:spPr bwMode="auto">
            <a:xfrm>
              <a:off x="843" y="2310"/>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74" name="Rectangle 26"/>
            <p:cNvSpPr>
              <a:spLocks noChangeArrowheads="1"/>
            </p:cNvSpPr>
            <p:nvPr/>
          </p:nvSpPr>
          <p:spPr bwMode="auto">
            <a:xfrm>
              <a:off x="843" y="2422"/>
              <a:ext cx="60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 Item 7</a:t>
              </a:r>
            </a:p>
          </p:txBody>
        </p:sp>
        <p:sp>
          <p:nvSpPr>
            <p:cNvPr id="642075" name="Rectangle 27"/>
            <p:cNvSpPr>
              <a:spLocks noChangeArrowheads="1"/>
            </p:cNvSpPr>
            <p:nvPr/>
          </p:nvSpPr>
          <p:spPr bwMode="auto">
            <a:xfrm>
              <a:off x="1227" y="2422"/>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76" name="Rectangle 28"/>
            <p:cNvSpPr>
              <a:spLocks noChangeArrowheads="1"/>
            </p:cNvSpPr>
            <p:nvPr/>
          </p:nvSpPr>
          <p:spPr bwMode="auto">
            <a:xfrm>
              <a:off x="843" y="2534"/>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77" name="Rectangle 29"/>
            <p:cNvSpPr>
              <a:spLocks noChangeArrowheads="1"/>
            </p:cNvSpPr>
            <p:nvPr/>
          </p:nvSpPr>
          <p:spPr bwMode="auto">
            <a:xfrm>
              <a:off x="843" y="2646"/>
              <a:ext cx="60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 Item 8</a:t>
              </a:r>
            </a:p>
          </p:txBody>
        </p:sp>
        <p:sp>
          <p:nvSpPr>
            <p:cNvPr id="642078" name="Rectangle 30"/>
            <p:cNvSpPr>
              <a:spLocks noChangeArrowheads="1"/>
            </p:cNvSpPr>
            <p:nvPr/>
          </p:nvSpPr>
          <p:spPr bwMode="auto">
            <a:xfrm>
              <a:off x="1227" y="2646"/>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79" name="Rectangle 31"/>
            <p:cNvSpPr>
              <a:spLocks noChangeArrowheads="1"/>
            </p:cNvSpPr>
            <p:nvPr/>
          </p:nvSpPr>
          <p:spPr bwMode="auto">
            <a:xfrm>
              <a:off x="843" y="2758"/>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80" name="Rectangle 32"/>
            <p:cNvSpPr>
              <a:spLocks noChangeArrowheads="1"/>
            </p:cNvSpPr>
            <p:nvPr/>
          </p:nvSpPr>
          <p:spPr bwMode="auto">
            <a:xfrm>
              <a:off x="843" y="2870"/>
              <a:ext cx="60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 Item 9</a:t>
              </a:r>
            </a:p>
          </p:txBody>
        </p:sp>
      </p:grpSp>
      <p:grpSp>
        <p:nvGrpSpPr>
          <p:cNvPr id="642081" name="Group 33"/>
          <p:cNvGrpSpPr>
            <a:grpSpLocks/>
          </p:cNvGrpSpPr>
          <p:nvPr/>
        </p:nvGrpSpPr>
        <p:grpSpPr bwMode="auto">
          <a:xfrm>
            <a:off x="3549650" y="1143000"/>
            <a:ext cx="1093788" cy="1374775"/>
            <a:chOff x="2236" y="878"/>
            <a:chExt cx="689" cy="866"/>
          </a:xfrm>
        </p:grpSpPr>
        <p:sp>
          <p:nvSpPr>
            <p:cNvPr id="642082" name="Oval 34"/>
            <p:cNvSpPr>
              <a:spLocks noChangeArrowheads="1"/>
            </p:cNvSpPr>
            <p:nvPr/>
          </p:nvSpPr>
          <p:spPr bwMode="auto">
            <a:xfrm>
              <a:off x="2888" y="1552"/>
              <a:ext cx="8" cy="8"/>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083" name="AutoShape 35"/>
            <p:cNvSpPr>
              <a:spLocks noChangeArrowheads="1"/>
            </p:cNvSpPr>
            <p:nvPr/>
          </p:nvSpPr>
          <p:spPr bwMode="auto">
            <a:xfrm>
              <a:off x="2268" y="1100"/>
              <a:ext cx="640" cy="552"/>
            </a:xfrm>
            <a:prstGeom prst="roundRect">
              <a:avLst>
                <a:gd name="adj" fmla="val 24639"/>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084" name="AutoShape 36"/>
            <p:cNvSpPr>
              <a:spLocks noChangeArrowheads="1"/>
            </p:cNvSpPr>
            <p:nvPr/>
          </p:nvSpPr>
          <p:spPr bwMode="auto">
            <a:xfrm>
              <a:off x="2236" y="1068"/>
              <a:ext cx="640" cy="552"/>
            </a:xfrm>
            <a:prstGeom prst="roundRect">
              <a:avLst>
                <a:gd name="adj" fmla="val 24639"/>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085" name="Rectangle 37"/>
            <p:cNvSpPr>
              <a:spLocks noChangeArrowheads="1"/>
            </p:cNvSpPr>
            <p:nvPr/>
          </p:nvSpPr>
          <p:spPr bwMode="auto">
            <a:xfrm>
              <a:off x="2371" y="1054"/>
              <a:ext cx="51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Item 1</a:t>
              </a:r>
            </a:p>
          </p:txBody>
        </p:sp>
        <p:sp>
          <p:nvSpPr>
            <p:cNvPr id="642086" name="Rectangle 38"/>
            <p:cNvSpPr>
              <a:spLocks noChangeArrowheads="1"/>
            </p:cNvSpPr>
            <p:nvPr/>
          </p:nvSpPr>
          <p:spPr bwMode="auto">
            <a:xfrm>
              <a:off x="2635" y="1054"/>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87" name="Rectangle 39"/>
            <p:cNvSpPr>
              <a:spLocks noChangeArrowheads="1"/>
            </p:cNvSpPr>
            <p:nvPr/>
          </p:nvSpPr>
          <p:spPr bwMode="auto">
            <a:xfrm>
              <a:off x="2371" y="1150"/>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88" name="Rectangle 40"/>
            <p:cNvSpPr>
              <a:spLocks noChangeArrowheads="1"/>
            </p:cNvSpPr>
            <p:nvPr/>
          </p:nvSpPr>
          <p:spPr bwMode="auto">
            <a:xfrm>
              <a:off x="2371" y="1246"/>
              <a:ext cx="51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Item 2</a:t>
              </a:r>
            </a:p>
          </p:txBody>
        </p:sp>
        <p:sp>
          <p:nvSpPr>
            <p:cNvPr id="642089" name="Rectangle 41"/>
            <p:cNvSpPr>
              <a:spLocks noChangeArrowheads="1"/>
            </p:cNvSpPr>
            <p:nvPr/>
          </p:nvSpPr>
          <p:spPr bwMode="auto">
            <a:xfrm>
              <a:off x="2635" y="1246"/>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90" name="Rectangle 42"/>
            <p:cNvSpPr>
              <a:spLocks noChangeArrowheads="1"/>
            </p:cNvSpPr>
            <p:nvPr/>
          </p:nvSpPr>
          <p:spPr bwMode="auto">
            <a:xfrm>
              <a:off x="2371" y="1342"/>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91" name="Rectangle 43"/>
            <p:cNvSpPr>
              <a:spLocks noChangeArrowheads="1"/>
            </p:cNvSpPr>
            <p:nvPr/>
          </p:nvSpPr>
          <p:spPr bwMode="auto">
            <a:xfrm>
              <a:off x="2371" y="1438"/>
              <a:ext cx="51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Item 9</a:t>
              </a:r>
            </a:p>
          </p:txBody>
        </p:sp>
        <p:sp>
          <p:nvSpPr>
            <p:cNvPr id="642092" name="Rectangle 44"/>
            <p:cNvSpPr>
              <a:spLocks noChangeArrowheads="1"/>
            </p:cNvSpPr>
            <p:nvPr/>
          </p:nvSpPr>
          <p:spPr bwMode="auto">
            <a:xfrm>
              <a:off x="2379" y="878"/>
              <a:ext cx="54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Helvetica" panose="020B0604020202020204" pitchFamily="34" charset="0"/>
                </a:rPr>
                <a:t>Role 1</a:t>
              </a:r>
            </a:p>
          </p:txBody>
        </p:sp>
      </p:grpSp>
      <p:grpSp>
        <p:nvGrpSpPr>
          <p:cNvPr id="642093" name="Group 45"/>
          <p:cNvGrpSpPr>
            <a:grpSpLocks/>
          </p:cNvGrpSpPr>
          <p:nvPr/>
        </p:nvGrpSpPr>
        <p:grpSpPr bwMode="auto">
          <a:xfrm>
            <a:off x="4730750" y="2438400"/>
            <a:ext cx="1131888" cy="1400175"/>
            <a:chOff x="2980" y="1694"/>
            <a:chExt cx="713" cy="882"/>
          </a:xfrm>
        </p:grpSpPr>
        <p:sp>
          <p:nvSpPr>
            <p:cNvPr id="642094" name="AutoShape 46"/>
            <p:cNvSpPr>
              <a:spLocks noChangeArrowheads="1"/>
            </p:cNvSpPr>
            <p:nvPr/>
          </p:nvSpPr>
          <p:spPr bwMode="auto">
            <a:xfrm>
              <a:off x="3012" y="1908"/>
              <a:ext cx="680" cy="584"/>
            </a:xfrm>
            <a:prstGeom prst="roundRect">
              <a:avLst>
                <a:gd name="adj" fmla="val 24662"/>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095" name="AutoShape 47"/>
            <p:cNvSpPr>
              <a:spLocks noChangeArrowheads="1"/>
            </p:cNvSpPr>
            <p:nvPr/>
          </p:nvSpPr>
          <p:spPr bwMode="auto">
            <a:xfrm>
              <a:off x="2980" y="1876"/>
              <a:ext cx="680" cy="584"/>
            </a:xfrm>
            <a:prstGeom prst="roundRect">
              <a:avLst>
                <a:gd name="adj" fmla="val 24662"/>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096" name="Rectangle 48"/>
            <p:cNvSpPr>
              <a:spLocks noChangeArrowheads="1"/>
            </p:cNvSpPr>
            <p:nvPr/>
          </p:nvSpPr>
          <p:spPr bwMode="auto">
            <a:xfrm>
              <a:off x="3155" y="1886"/>
              <a:ext cx="51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Item 4</a:t>
              </a:r>
            </a:p>
          </p:txBody>
        </p:sp>
        <p:sp>
          <p:nvSpPr>
            <p:cNvPr id="642097" name="Rectangle 49"/>
            <p:cNvSpPr>
              <a:spLocks noChangeArrowheads="1"/>
            </p:cNvSpPr>
            <p:nvPr/>
          </p:nvSpPr>
          <p:spPr bwMode="auto">
            <a:xfrm>
              <a:off x="3419" y="1886"/>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98" name="Rectangle 50"/>
            <p:cNvSpPr>
              <a:spLocks noChangeArrowheads="1"/>
            </p:cNvSpPr>
            <p:nvPr/>
          </p:nvSpPr>
          <p:spPr bwMode="auto">
            <a:xfrm>
              <a:off x="3155" y="1982"/>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099" name="Rectangle 51"/>
            <p:cNvSpPr>
              <a:spLocks noChangeArrowheads="1"/>
            </p:cNvSpPr>
            <p:nvPr/>
          </p:nvSpPr>
          <p:spPr bwMode="auto">
            <a:xfrm>
              <a:off x="3155" y="2078"/>
              <a:ext cx="51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Item 5</a:t>
              </a:r>
            </a:p>
          </p:txBody>
        </p:sp>
        <p:sp>
          <p:nvSpPr>
            <p:cNvPr id="642100" name="Rectangle 52"/>
            <p:cNvSpPr>
              <a:spLocks noChangeArrowheads="1"/>
            </p:cNvSpPr>
            <p:nvPr/>
          </p:nvSpPr>
          <p:spPr bwMode="auto">
            <a:xfrm>
              <a:off x="3419" y="2078"/>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101" name="Rectangle 53"/>
            <p:cNvSpPr>
              <a:spLocks noChangeArrowheads="1"/>
            </p:cNvSpPr>
            <p:nvPr/>
          </p:nvSpPr>
          <p:spPr bwMode="auto">
            <a:xfrm>
              <a:off x="3155" y="2174"/>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102" name="Rectangle 54"/>
            <p:cNvSpPr>
              <a:spLocks noChangeArrowheads="1"/>
            </p:cNvSpPr>
            <p:nvPr/>
          </p:nvSpPr>
          <p:spPr bwMode="auto">
            <a:xfrm>
              <a:off x="3155" y="2270"/>
              <a:ext cx="51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Item 7</a:t>
              </a:r>
            </a:p>
          </p:txBody>
        </p:sp>
        <p:sp>
          <p:nvSpPr>
            <p:cNvPr id="642103" name="Rectangle 55"/>
            <p:cNvSpPr>
              <a:spLocks noChangeArrowheads="1"/>
            </p:cNvSpPr>
            <p:nvPr/>
          </p:nvSpPr>
          <p:spPr bwMode="auto">
            <a:xfrm>
              <a:off x="3147" y="1694"/>
              <a:ext cx="54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Helvetica" panose="020B0604020202020204" pitchFamily="34" charset="0"/>
                </a:rPr>
                <a:t>Role 2</a:t>
              </a:r>
            </a:p>
          </p:txBody>
        </p:sp>
      </p:grpSp>
      <p:grpSp>
        <p:nvGrpSpPr>
          <p:cNvPr id="642104" name="Group 56"/>
          <p:cNvGrpSpPr>
            <a:grpSpLocks/>
          </p:cNvGrpSpPr>
          <p:nvPr/>
        </p:nvGrpSpPr>
        <p:grpSpPr bwMode="auto">
          <a:xfrm>
            <a:off x="3651250" y="4152900"/>
            <a:ext cx="1144588" cy="1400175"/>
            <a:chOff x="2300" y="2774"/>
            <a:chExt cx="721" cy="882"/>
          </a:xfrm>
        </p:grpSpPr>
        <p:sp>
          <p:nvSpPr>
            <p:cNvPr id="642105" name="AutoShape 57"/>
            <p:cNvSpPr>
              <a:spLocks noChangeArrowheads="1"/>
            </p:cNvSpPr>
            <p:nvPr/>
          </p:nvSpPr>
          <p:spPr bwMode="auto">
            <a:xfrm>
              <a:off x="2332" y="2988"/>
              <a:ext cx="688" cy="592"/>
            </a:xfrm>
            <a:prstGeom prst="roundRect">
              <a:avLst>
                <a:gd name="adj" fmla="val 24995"/>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06" name="AutoShape 58"/>
            <p:cNvSpPr>
              <a:spLocks noChangeArrowheads="1"/>
            </p:cNvSpPr>
            <p:nvPr/>
          </p:nvSpPr>
          <p:spPr bwMode="auto">
            <a:xfrm>
              <a:off x="2300" y="2956"/>
              <a:ext cx="688" cy="592"/>
            </a:xfrm>
            <a:prstGeom prst="roundRect">
              <a:avLst>
                <a:gd name="adj" fmla="val 24995"/>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07" name="Rectangle 59"/>
            <p:cNvSpPr>
              <a:spLocks noChangeArrowheads="1"/>
            </p:cNvSpPr>
            <p:nvPr/>
          </p:nvSpPr>
          <p:spPr bwMode="auto">
            <a:xfrm>
              <a:off x="2451" y="2966"/>
              <a:ext cx="51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Item 3</a:t>
              </a:r>
            </a:p>
          </p:txBody>
        </p:sp>
        <p:sp>
          <p:nvSpPr>
            <p:cNvPr id="642108" name="Rectangle 60"/>
            <p:cNvSpPr>
              <a:spLocks noChangeArrowheads="1"/>
            </p:cNvSpPr>
            <p:nvPr/>
          </p:nvSpPr>
          <p:spPr bwMode="auto">
            <a:xfrm>
              <a:off x="2715" y="2966"/>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109" name="Rectangle 61"/>
            <p:cNvSpPr>
              <a:spLocks noChangeArrowheads="1"/>
            </p:cNvSpPr>
            <p:nvPr/>
          </p:nvSpPr>
          <p:spPr bwMode="auto">
            <a:xfrm>
              <a:off x="2451" y="3062"/>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110" name="Rectangle 62"/>
            <p:cNvSpPr>
              <a:spLocks noChangeArrowheads="1"/>
            </p:cNvSpPr>
            <p:nvPr/>
          </p:nvSpPr>
          <p:spPr bwMode="auto">
            <a:xfrm>
              <a:off x="2451" y="3158"/>
              <a:ext cx="51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Item 6</a:t>
              </a:r>
            </a:p>
          </p:txBody>
        </p:sp>
        <p:sp>
          <p:nvSpPr>
            <p:cNvPr id="642111" name="Rectangle 63"/>
            <p:cNvSpPr>
              <a:spLocks noChangeArrowheads="1"/>
            </p:cNvSpPr>
            <p:nvPr/>
          </p:nvSpPr>
          <p:spPr bwMode="auto">
            <a:xfrm>
              <a:off x="2715" y="3158"/>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112" name="Rectangle 64"/>
            <p:cNvSpPr>
              <a:spLocks noChangeArrowheads="1"/>
            </p:cNvSpPr>
            <p:nvPr/>
          </p:nvSpPr>
          <p:spPr bwMode="auto">
            <a:xfrm>
              <a:off x="2451" y="3254"/>
              <a:ext cx="114"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b="0">
                <a:solidFill>
                  <a:srgbClr val="000000"/>
                </a:solidFill>
                <a:latin typeface="Helvetica" panose="020B0604020202020204" pitchFamily="34" charset="0"/>
              </a:endParaRPr>
            </a:p>
            <a:p>
              <a:endParaRPr lang="en-US" altLang="en-US" b="0">
                <a:solidFill>
                  <a:srgbClr val="000000"/>
                </a:solidFill>
                <a:latin typeface="Helvetica" panose="020B0604020202020204" pitchFamily="34" charset="0"/>
              </a:endParaRPr>
            </a:p>
          </p:txBody>
        </p:sp>
        <p:sp>
          <p:nvSpPr>
            <p:cNvPr id="642113" name="Rectangle 65"/>
            <p:cNvSpPr>
              <a:spLocks noChangeArrowheads="1"/>
            </p:cNvSpPr>
            <p:nvPr/>
          </p:nvSpPr>
          <p:spPr bwMode="auto">
            <a:xfrm>
              <a:off x="2451" y="3350"/>
              <a:ext cx="51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solidFill>
                    <a:srgbClr val="000000"/>
                  </a:solidFill>
                  <a:latin typeface="Helvetica" panose="020B0604020202020204" pitchFamily="34" charset="0"/>
                </a:rPr>
                <a:t>Item 8</a:t>
              </a:r>
            </a:p>
          </p:txBody>
        </p:sp>
        <p:sp>
          <p:nvSpPr>
            <p:cNvPr id="642114" name="Rectangle 66"/>
            <p:cNvSpPr>
              <a:spLocks noChangeArrowheads="1"/>
            </p:cNvSpPr>
            <p:nvPr/>
          </p:nvSpPr>
          <p:spPr bwMode="auto">
            <a:xfrm>
              <a:off x="2475" y="2774"/>
              <a:ext cx="54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Helvetica" panose="020B0604020202020204" pitchFamily="34" charset="0"/>
                </a:rPr>
                <a:t>Role 3</a:t>
              </a:r>
            </a:p>
          </p:txBody>
        </p:sp>
      </p:grpSp>
      <p:grpSp>
        <p:nvGrpSpPr>
          <p:cNvPr id="642115" name="Group 67"/>
          <p:cNvGrpSpPr>
            <a:grpSpLocks/>
          </p:cNvGrpSpPr>
          <p:nvPr/>
        </p:nvGrpSpPr>
        <p:grpSpPr bwMode="auto">
          <a:xfrm>
            <a:off x="6699250" y="1308100"/>
            <a:ext cx="1676400" cy="1914525"/>
            <a:chOff x="4220" y="982"/>
            <a:chExt cx="1056" cy="1206"/>
          </a:xfrm>
        </p:grpSpPr>
        <p:sp>
          <p:nvSpPr>
            <p:cNvPr id="642116" name="Oval 68"/>
            <p:cNvSpPr>
              <a:spLocks noChangeArrowheads="1"/>
            </p:cNvSpPr>
            <p:nvPr/>
          </p:nvSpPr>
          <p:spPr bwMode="auto">
            <a:xfrm>
              <a:off x="4252" y="1236"/>
              <a:ext cx="1024" cy="952"/>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17" name="Oval 69"/>
            <p:cNvSpPr>
              <a:spLocks noChangeArrowheads="1"/>
            </p:cNvSpPr>
            <p:nvPr/>
          </p:nvSpPr>
          <p:spPr bwMode="auto">
            <a:xfrm>
              <a:off x="4220" y="1204"/>
              <a:ext cx="1024" cy="95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18" name="Rectangle 70"/>
            <p:cNvSpPr>
              <a:spLocks noChangeArrowheads="1"/>
            </p:cNvSpPr>
            <p:nvPr/>
          </p:nvSpPr>
          <p:spPr bwMode="auto">
            <a:xfrm>
              <a:off x="4435" y="982"/>
              <a:ext cx="74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Helvetica" panose="020B0604020202020204" pitchFamily="34" charset="0"/>
                </a:rPr>
                <a:t>Person A</a:t>
              </a:r>
            </a:p>
          </p:txBody>
        </p:sp>
      </p:grpSp>
      <p:grpSp>
        <p:nvGrpSpPr>
          <p:cNvPr id="642149" name="Group 101"/>
          <p:cNvGrpSpPr>
            <a:grpSpLocks/>
          </p:cNvGrpSpPr>
          <p:nvPr/>
        </p:nvGrpSpPr>
        <p:grpSpPr bwMode="auto">
          <a:xfrm>
            <a:off x="6661150" y="3632200"/>
            <a:ext cx="1676400" cy="2130425"/>
            <a:chOff x="4196" y="2288"/>
            <a:chExt cx="1056" cy="1342"/>
          </a:xfrm>
        </p:grpSpPr>
        <p:sp>
          <p:nvSpPr>
            <p:cNvPr id="642119" name="Oval 71"/>
            <p:cNvSpPr>
              <a:spLocks noChangeArrowheads="1"/>
            </p:cNvSpPr>
            <p:nvPr/>
          </p:nvSpPr>
          <p:spPr bwMode="auto">
            <a:xfrm>
              <a:off x="4228" y="2638"/>
              <a:ext cx="1024" cy="952"/>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20" name="Oval 72" descr="10%"/>
            <p:cNvSpPr>
              <a:spLocks noChangeArrowheads="1"/>
            </p:cNvSpPr>
            <p:nvPr/>
          </p:nvSpPr>
          <p:spPr bwMode="auto">
            <a:xfrm>
              <a:off x="4196" y="2678"/>
              <a:ext cx="1024" cy="952"/>
            </a:xfrm>
            <a:prstGeom prst="ellipse">
              <a:avLst/>
            </a:prstGeom>
            <a:pattFill prst="pct10">
              <a:fgClr>
                <a:schemeClr val="bg1"/>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21" name="Rectangle 73" descr="10%"/>
            <p:cNvSpPr>
              <a:spLocks noChangeArrowheads="1"/>
            </p:cNvSpPr>
            <p:nvPr/>
          </p:nvSpPr>
          <p:spPr bwMode="auto">
            <a:xfrm>
              <a:off x="4424" y="2410"/>
              <a:ext cx="584" cy="200"/>
            </a:xfrm>
            <a:prstGeom prst="rect">
              <a:avLst/>
            </a:prstGeom>
            <a:pattFill prst="pct10">
              <a:fgClr>
                <a:schemeClr val="bg1"/>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22" name="Rectangle 74"/>
            <p:cNvSpPr>
              <a:spLocks noChangeArrowheads="1"/>
            </p:cNvSpPr>
            <p:nvPr/>
          </p:nvSpPr>
          <p:spPr bwMode="auto">
            <a:xfrm>
              <a:off x="4375" y="2288"/>
              <a:ext cx="74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Helvetica" panose="020B0604020202020204" pitchFamily="34" charset="0"/>
                </a:rPr>
                <a:t>Person B</a:t>
              </a:r>
            </a:p>
          </p:txBody>
        </p:sp>
      </p:grpSp>
      <p:grpSp>
        <p:nvGrpSpPr>
          <p:cNvPr id="642139" name="Group 91"/>
          <p:cNvGrpSpPr>
            <a:grpSpLocks/>
          </p:cNvGrpSpPr>
          <p:nvPr/>
        </p:nvGrpSpPr>
        <p:grpSpPr bwMode="auto">
          <a:xfrm>
            <a:off x="2209800" y="2339975"/>
            <a:ext cx="1752600" cy="2895600"/>
            <a:chOff x="1392" y="1632"/>
            <a:chExt cx="1104" cy="1824"/>
          </a:xfrm>
        </p:grpSpPr>
        <p:sp>
          <p:nvSpPr>
            <p:cNvPr id="642130" name="Line 82"/>
            <p:cNvSpPr>
              <a:spLocks noChangeShapeType="1"/>
            </p:cNvSpPr>
            <p:nvPr/>
          </p:nvSpPr>
          <p:spPr bwMode="auto">
            <a:xfrm>
              <a:off x="1440" y="1632"/>
              <a:ext cx="1008" cy="144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31" name="Line 83"/>
            <p:cNvSpPr>
              <a:spLocks noChangeShapeType="1"/>
            </p:cNvSpPr>
            <p:nvPr/>
          </p:nvSpPr>
          <p:spPr bwMode="auto">
            <a:xfrm>
              <a:off x="1392" y="2304"/>
              <a:ext cx="1056" cy="9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32" name="Line 84"/>
            <p:cNvSpPr>
              <a:spLocks noChangeShapeType="1"/>
            </p:cNvSpPr>
            <p:nvPr/>
          </p:nvSpPr>
          <p:spPr bwMode="auto">
            <a:xfrm>
              <a:off x="1392" y="2736"/>
              <a:ext cx="1104" cy="72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42137" name="Group 89"/>
          <p:cNvGrpSpPr>
            <a:grpSpLocks/>
          </p:cNvGrpSpPr>
          <p:nvPr/>
        </p:nvGrpSpPr>
        <p:grpSpPr bwMode="auto">
          <a:xfrm>
            <a:off x="2209800" y="1577975"/>
            <a:ext cx="1600200" cy="2819400"/>
            <a:chOff x="1392" y="1152"/>
            <a:chExt cx="1008" cy="1776"/>
          </a:xfrm>
        </p:grpSpPr>
        <p:sp>
          <p:nvSpPr>
            <p:cNvPr id="642127" name="Line 79"/>
            <p:cNvSpPr>
              <a:spLocks noChangeShapeType="1"/>
            </p:cNvSpPr>
            <p:nvPr/>
          </p:nvSpPr>
          <p:spPr bwMode="auto">
            <a:xfrm>
              <a:off x="1392" y="1152"/>
              <a:ext cx="10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28" name="Line 80"/>
            <p:cNvSpPr>
              <a:spLocks noChangeShapeType="1"/>
            </p:cNvSpPr>
            <p:nvPr/>
          </p:nvSpPr>
          <p:spPr bwMode="auto">
            <a:xfrm flipV="1">
              <a:off x="1392" y="1344"/>
              <a:ext cx="1008" cy="4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29" name="Line 81"/>
            <p:cNvSpPr>
              <a:spLocks noChangeShapeType="1"/>
            </p:cNvSpPr>
            <p:nvPr/>
          </p:nvSpPr>
          <p:spPr bwMode="auto">
            <a:xfrm flipV="1">
              <a:off x="1440" y="1536"/>
              <a:ext cx="960" cy="13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42138" name="Group 90"/>
          <p:cNvGrpSpPr>
            <a:grpSpLocks/>
          </p:cNvGrpSpPr>
          <p:nvPr/>
        </p:nvGrpSpPr>
        <p:grpSpPr bwMode="auto">
          <a:xfrm>
            <a:off x="2286000" y="2720975"/>
            <a:ext cx="2819400" cy="990600"/>
            <a:chOff x="1440" y="1872"/>
            <a:chExt cx="1776" cy="624"/>
          </a:xfrm>
        </p:grpSpPr>
        <p:sp>
          <p:nvSpPr>
            <p:cNvPr id="642133" name="Line 85"/>
            <p:cNvSpPr>
              <a:spLocks noChangeShapeType="1"/>
            </p:cNvSpPr>
            <p:nvPr/>
          </p:nvSpPr>
          <p:spPr bwMode="auto">
            <a:xfrm>
              <a:off x="1440" y="1872"/>
              <a:ext cx="1728"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34" name="Line 86"/>
            <p:cNvSpPr>
              <a:spLocks noChangeShapeType="1"/>
            </p:cNvSpPr>
            <p:nvPr/>
          </p:nvSpPr>
          <p:spPr bwMode="auto">
            <a:xfrm>
              <a:off x="1440" y="2064"/>
              <a:ext cx="1728"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35" name="Line 87"/>
            <p:cNvSpPr>
              <a:spLocks noChangeShapeType="1"/>
            </p:cNvSpPr>
            <p:nvPr/>
          </p:nvSpPr>
          <p:spPr bwMode="auto">
            <a:xfrm flipV="1">
              <a:off x="1440" y="2352"/>
              <a:ext cx="177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42148" name="Group 100"/>
          <p:cNvGrpSpPr>
            <a:grpSpLocks/>
          </p:cNvGrpSpPr>
          <p:nvPr/>
        </p:nvGrpSpPr>
        <p:grpSpPr bwMode="auto">
          <a:xfrm>
            <a:off x="4648200" y="1730375"/>
            <a:ext cx="3373438" cy="1447800"/>
            <a:chOff x="2928" y="1186"/>
            <a:chExt cx="2125" cy="912"/>
          </a:xfrm>
        </p:grpSpPr>
        <p:sp>
          <p:nvSpPr>
            <p:cNvPr id="642123" name="Rectangle 75"/>
            <p:cNvSpPr>
              <a:spLocks noChangeArrowheads="1"/>
            </p:cNvSpPr>
            <p:nvPr/>
          </p:nvSpPr>
          <p:spPr bwMode="auto">
            <a:xfrm>
              <a:off x="4507" y="1376"/>
              <a:ext cx="54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Helvetica" panose="020B0604020202020204" pitchFamily="34" charset="0"/>
                </a:rPr>
                <a:t>Role 1</a:t>
              </a:r>
            </a:p>
          </p:txBody>
        </p:sp>
        <p:sp>
          <p:nvSpPr>
            <p:cNvPr id="642124" name="Rectangle 76"/>
            <p:cNvSpPr>
              <a:spLocks noChangeArrowheads="1"/>
            </p:cNvSpPr>
            <p:nvPr/>
          </p:nvSpPr>
          <p:spPr bwMode="auto">
            <a:xfrm>
              <a:off x="4499" y="1672"/>
              <a:ext cx="54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Helvetica" panose="020B0604020202020204" pitchFamily="34" charset="0"/>
                </a:rPr>
                <a:t>Role 2</a:t>
              </a:r>
            </a:p>
          </p:txBody>
        </p:sp>
        <p:grpSp>
          <p:nvGrpSpPr>
            <p:cNvPr id="642146" name="Group 98"/>
            <p:cNvGrpSpPr>
              <a:grpSpLocks/>
            </p:cNvGrpSpPr>
            <p:nvPr/>
          </p:nvGrpSpPr>
          <p:grpSpPr bwMode="auto">
            <a:xfrm>
              <a:off x="2928" y="1186"/>
              <a:ext cx="1584" cy="912"/>
              <a:chOff x="2928" y="1186"/>
              <a:chExt cx="1584" cy="912"/>
            </a:xfrm>
          </p:grpSpPr>
          <p:sp>
            <p:nvSpPr>
              <p:cNvPr id="642140" name="Line 92"/>
              <p:cNvSpPr>
                <a:spLocks noChangeShapeType="1"/>
              </p:cNvSpPr>
              <p:nvPr/>
            </p:nvSpPr>
            <p:spPr bwMode="auto">
              <a:xfrm>
                <a:off x="2928" y="1186"/>
                <a:ext cx="1584" cy="2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2141" name="Line 93"/>
              <p:cNvSpPr>
                <a:spLocks noChangeShapeType="1"/>
              </p:cNvSpPr>
              <p:nvPr/>
            </p:nvSpPr>
            <p:spPr bwMode="auto">
              <a:xfrm flipV="1">
                <a:off x="3648" y="1762"/>
                <a:ext cx="864"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642150" name="Group 102"/>
          <p:cNvGrpSpPr>
            <a:grpSpLocks/>
          </p:cNvGrpSpPr>
          <p:nvPr/>
        </p:nvGrpSpPr>
        <p:grpSpPr bwMode="auto">
          <a:xfrm>
            <a:off x="4800600" y="4572000"/>
            <a:ext cx="3157538" cy="434975"/>
            <a:chOff x="3024" y="2976"/>
            <a:chExt cx="1989" cy="274"/>
          </a:xfrm>
        </p:grpSpPr>
        <p:sp>
          <p:nvSpPr>
            <p:cNvPr id="642125" name="Rectangle 77"/>
            <p:cNvSpPr>
              <a:spLocks noChangeArrowheads="1"/>
            </p:cNvSpPr>
            <p:nvPr/>
          </p:nvSpPr>
          <p:spPr bwMode="auto">
            <a:xfrm>
              <a:off x="4467" y="2976"/>
              <a:ext cx="54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latin typeface="Helvetica" panose="020B0604020202020204" pitchFamily="34" charset="0"/>
                </a:rPr>
                <a:t>Role 3</a:t>
              </a:r>
            </a:p>
          </p:txBody>
        </p:sp>
        <p:sp>
          <p:nvSpPr>
            <p:cNvPr id="642142" name="Line 94"/>
            <p:cNvSpPr>
              <a:spLocks noChangeShapeType="1"/>
            </p:cNvSpPr>
            <p:nvPr/>
          </p:nvSpPr>
          <p:spPr bwMode="auto">
            <a:xfrm flipV="1">
              <a:off x="3024" y="3058"/>
              <a:ext cx="14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42144" name="Rectangle 96"/>
          <p:cNvSpPr>
            <a:spLocks noChangeArrowheads="1"/>
          </p:cNvSpPr>
          <p:nvPr/>
        </p:nvSpPr>
        <p:spPr bwMode="auto">
          <a:xfrm>
            <a:off x="1841500" y="5791200"/>
            <a:ext cx="233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Bindings made During </a:t>
            </a:r>
          </a:p>
          <a:p>
            <a:r>
              <a:rPr lang="en-US" altLang="en-US" b="0"/>
              <a:t>Project-Initiation Phase</a:t>
            </a:r>
            <a:endParaRPr lang="de-DE" altLang="en-US" b="0"/>
          </a:p>
        </p:txBody>
      </p:sp>
      <p:sp>
        <p:nvSpPr>
          <p:cNvPr id="642145" name="Rectangle 97"/>
          <p:cNvSpPr>
            <a:spLocks noChangeArrowheads="1"/>
          </p:cNvSpPr>
          <p:nvPr/>
        </p:nvSpPr>
        <p:spPr bwMode="auto">
          <a:xfrm>
            <a:off x="5526088" y="5791200"/>
            <a:ext cx="2946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a:t>Bindings made during </a:t>
            </a:r>
          </a:p>
          <a:p>
            <a:pPr algn="ctr"/>
            <a:r>
              <a:rPr lang="en-US" altLang="en-US" b="0"/>
              <a:t>Hiring, Initial Planning phase </a:t>
            </a:r>
          </a:p>
          <a:p>
            <a:pPr algn="ctr"/>
            <a:r>
              <a:rPr lang="en-US" altLang="en-US" b="0"/>
              <a:t>(First team meeting, etc …)</a:t>
            </a:r>
            <a:endParaRPr lang="de-DE" altLang="en-US"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421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420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420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421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421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4213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421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421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4214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64214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4215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42144">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42144">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42145">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42145">
                                            <p:txEl>
                                              <p:pRg st="1" end="1"/>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6421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144" grpId="0" build="p" autoUpdateAnimBg="0"/>
      <p:bldP spid="64214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4100" name="Rectangle 4"/>
          <p:cNvSpPr>
            <a:spLocks noGrp="1" noChangeArrowheads="1"/>
          </p:cNvSpPr>
          <p:nvPr>
            <p:ph type="title"/>
          </p:nvPr>
        </p:nvSpPr>
        <p:spPr/>
        <p:txBody>
          <a:bodyPr/>
          <a:lstStyle/>
          <a:p>
            <a:r>
              <a:rPr lang="en-US" altLang="en-US"/>
              <a:t>Mapping Responsibilities to People</a:t>
            </a:r>
          </a:p>
        </p:txBody>
      </p:sp>
      <p:sp>
        <p:nvSpPr>
          <p:cNvPr id="644101" name="Rectangle 5"/>
          <p:cNvSpPr>
            <a:spLocks noGrp="1" noChangeArrowheads="1"/>
          </p:cNvSpPr>
          <p:nvPr>
            <p:ph type="body" idx="1"/>
          </p:nvPr>
        </p:nvSpPr>
        <p:spPr/>
        <p:txBody>
          <a:bodyPr/>
          <a:lstStyle/>
          <a:p>
            <a:r>
              <a:rPr lang="en-US" altLang="en-US"/>
              <a:t>One-to-One</a:t>
            </a:r>
          </a:p>
          <a:p>
            <a:pPr lvl="1"/>
            <a:r>
              <a:rPr lang="en-US" altLang="en-US"/>
              <a:t>Ideal but often not worth to be called a project </a:t>
            </a:r>
          </a:p>
          <a:p>
            <a:r>
              <a:rPr lang="en-US" altLang="en-US"/>
              <a:t>Many-to-Few </a:t>
            </a:r>
          </a:p>
          <a:p>
            <a:pPr lvl="1"/>
            <a:r>
              <a:rPr lang="en-US" altLang="en-US"/>
              <a:t>Each project member  assumes several roles ("hats")</a:t>
            </a:r>
          </a:p>
          <a:p>
            <a:pPr lvl="1"/>
            <a:r>
              <a:rPr lang="en-US" altLang="en-US"/>
              <a:t>Danger of over-commitment</a:t>
            </a:r>
          </a:p>
          <a:p>
            <a:pPr lvl="1"/>
            <a:r>
              <a:rPr lang="en-US" altLang="en-US"/>
              <a:t>Need for load balancing</a:t>
            </a:r>
          </a:p>
          <a:p>
            <a:r>
              <a:rPr lang="en-US" altLang="en-US"/>
              <a:t>Many-to-"Too-Many"</a:t>
            </a:r>
          </a:p>
          <a:p>
            <a:pPr lvl="1"/>
            <a:r>
              <a:rPr lang="en-US" altLang="en-US"/>
              <a:t>Some people don't have significant roles</a:t>
            </a:r>
          </a:p>
          <a:p>
            <a:pPr lvl="1"/>
            <a:r>
              <a:rPr lang="en-US" altLang="en-US"/>
              <a:t>Bystanders</a:t>
            </a:r>
          </a:p>
          <a:p>
            <a:pPr lvl="1"/>
            <a:r>
              <a:rPr lang="en-US" altLang="en-US"/>
              <a:t>People loose the touch with project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41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4410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4410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4410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441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4410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4410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4410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4410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4410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0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altLang="en-US"/>
              <a:t>Towards A Project Role Taxonomy</a:t>
            </a:r>
          </a:p>
        </p:txBody>
      </p:sp>
      <p:sp>
        <p:nvSpPr>
          <p:cNvPr id="655363" name="Rectangle 3"/>
          <p:cNvSpPr>
            <a:spLocks noGrp="1" noChangeArrowheads="1"/>
          </p:cNvSpPr>
          <p:nvPr>
            <p:ph type="body" idx="1"/>
          </p:nvPr>
        </p:nvSpPr>
        <p:spPr>
          <a:xfrm>
            <a:off x="381000" y="914400"/>
            <a:ext cx="8255000" cy="4921250"/>
          </a:xfrm>
        </p:spPr>
        <p:txBody>
          <a:bodyPr/>
          <a:lstStyle/>
          <a:p>
            <a:r>
              <a:rPr lang="en-US" altLang="en-US" sz="2000"/>
              <a:t>Management roles </a:t>
            </a:r>
          </a:p>
          <a:p>
            <a:pPr lvl="1"/>
            <a:r>
              <a:rPr lang="en-US" altLang="en-US" sz="1800"/>
              <a:t>Organization and execution of the project within constraints.  Examples:  project manager, team leader.</a:t>
            </a:r>
          </a:p>
          <a:p>
            <a:r>
              <a:rPr lang="en-US" altLang="en-US" sz="2000"/>
              <a:t>Development roles</a:t>
            </a:r>
          </a:p>
          <a:p>
            <a:pPr lvl="1"/>
            <a:r>
              <a:rPr lang="en-US" altLang="en-US" sz="1800"/>
              <a:t>Specification, design and construction of subsystems. Examples:  Analyst, software architect, prgrammer.</a:t>
            </a:r>
          </a:p>
          <a:p>
            <a:r>
              <a:rPr lang="en-US" altLang="en-US" sz="2000"/>
              <a:t>Cross functional roles</a:t>
            </a:r>
          </a:p>
          <a:p>
            <a:pPr lvl="1"/>
            <a:r>
              <a:rPr lang="en-US" altLang="en-US" sz="1800"/>
              <a:t>Execute project functions.  Example: API Liasion, configuration manager</a:t>
            </a:r>
          </a:p>
          <a:p>
            <a:r>
              <a:rPr lang="en-US" altLang="en-US" sz="2000"/>
              <a:t>Consultant roles</a:t>
            </a:r>
          </a:p>
          <a:p>
            <a:pPr lvl="1"/>
            <a:r>
              <a:rPr lang="en-US" altLang="en-US" sz="1800"/>
              <a:t>Supports in areas where the project participants lack expertise. Examples:  End user, client, application domain specialist ( problem domain), technical consultant (solution domain).</a:t>
            </a:r>
          </a:p>
          <a:p>
            <a:r>
              <a:rPr lang="en-US" altLang="en-US" sz="2000"/>
              <a:t>Promoter roles </a:t>
            </a:r>
          </a:p>
          <a:p>
            <a:pPr lvl="1"/>
            <a:r>
              <a:rPr lang="en-US" altLang="en-US" sz="1800"/>
              <a:t>Deals with change in the organization, application/solution domain or process.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553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553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553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3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5536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5536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5536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5536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6553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r>
              <a:rPr lang="en-US" altLang="en-US"/>
              <a:t>Promoter Roles </a:t>
            </a:r>
          </a:p>
        </p:txBody>
      </p:sp>
      <p:sp>
        <p:nvSpPr>
          <p:cNvPr id="657411" name="Rectangle 3"/>
          <p:cNvSpPr>
            <a:spLocks noGrp="1" noChangeArrowheads="1"/>
          </p:cNvSpPr>
          <p:nvPr>
            <p:ph type="body" idx="1"/>
          </p:nvPr>
        </p:nvSpPr>
        <p:spPr/>
        <p:txBody>
          <a:bodyPr/>
          <a:lstStyle/>
          <a:p>
            <a:r>
              <a:rPr lang="en-US" altLang="en-US"/>
              <a:t>Promoter are self appointed individuals who identify themselves with the outcome of the project. </a:t>
            </a:r>
          </a:p>
          <a:p>
            <a:pPr lvl="1"/>
            <a:r>
              <a:rPr lang="en-US" altLang="en-US"/>
              <a:t>They are member of the corporate organization and may not necessarily be directly involved with the project. </a:t>
            </a:r>
          </a:p>
          <a:p>
            <a:pPr lvl="1"/>
            <a:r>
              <a:rPr lang="en-US" altLang="en-US"/>
              <a:t>Instead, they are the interface to the rest of the corporate organization. </a:t>
            </a:r>
          </a:p>
          <a:p>
            <a:r>
              <a:rPr lang="en-US" altLang="en-US"/>
              <a:t>Because of their power, knowledge of technology, or familiarity with the project’s processes, they are able to promote and push specific changes through an existing organization which are needed to make the project a success.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altLang="en-US"/>
              <a:t>Power Promoter </a:t>
            </a:r>
          </a:p>
        </p:txBody>
      </p:sp>
      <p:sp>
        <p:nvSpPr>
          <p:cNvPr id="658435" name="Rectangle 3"/>
          <p:cNvSpPr>
            <a:spLocks noGrp="1" noChangeArrowheads="1"/>
          </p:cNvSpPr>
          <p:nvPr>
            <p:ph type="body" idx="1"/>
          </p:nvPr>
        </p:nvSpPr>
        <p:spPr>
          <a:xfrm>
            <a:off x="381000" y="1143000"/>
            <a:ext cx="8458200" cy="4921250"/>
          </a:xfrm>
        </p:spPr>
        <p:txBody>
          <a:bodyPr/>
          <a:lstStyle/>
          <a:p>
            <a:r>
              <a:rPr lang="en-US" altLang="en-US"/>
              <a:t>Also called executive champion or project champion</a:t>
            </a:r>
          </a:p>
          <a:p>
            <a:r>
              <a:rPr lang="en-US" altLang="en-US"/>
              <a:t>Pushes the change through the existing organizational hierarchy. </a:t>
            </a:r>
          </a:p>
          <a:p>
            <a:pPr lvl="1"/>
            <a:r>
              <a:rPr lang="en-US" altLang="en-US" sz="2400" b="0"/>
              <a:t>not necessarily at the top of the organization, but must have protection from top level management, otherwise project opponents might be able to prevent the success of the project.</a:t>
            </a:r>
            <a:r>
              <a:rPr lang="en-US" altLang="en-US"/>
              <a:t> </a:t>
            </a:r>
          </a:p>
          <a:p>
            <a:r>
              <a:rPr lang="en-US" altLang="en-US" b="1"/>
              <a:t>Tasks:</a:t>
            </a:r>
            <a:r>
              <a:rPr lang="en-US" altLang="en-US"/>
              <a:t> </a:t>
            </a:r>
          </a:p>
          <a:p>
            <a:pPr lvl="1"/>
            <a:r>
              <a:rPr lang="en-US" altLang="en-US" sz="2400" b="0"/>
              <a:t>Constantly identify difficulties, resolve issues, and communicate with the project members, especially with the developers.</a:t>
            </a:r>
            <a:r>
              <a:rPr lang="en-US" altLang="en-US"/>
              <a:t> </a:t>
            </a:r>
          </a:p>
          <a:p>
            <a:r>
              <a:rPr lang="en-US" altLang="en-US" b="1"/>
              <a:t>Example at project level:</a:t>
            </a:r>
            <a:r>
              <a:rPr lang="en-US" altLang="en-US"/>
              <a:t> Project Leader. </a:t>
            </a:r>
          </a:p>
          <a:p>
            <a:r>
              <a:rPr lang="en-US" altLang="en-US" b="1"/>
              <a:t>Example at corporate level:</a:t>
            </a:r>
            <a:r>
              <a:rPr lang="en-US" altLang="en-US"/>
              <a:t> Chief Executive Officer (CEO).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r>
              <a:rPr lang="en-US" altLang="en-US"/>
              <a:t>Knowledge Promoter </a:t>
            </a:r>
          </a:p>
        </p:txBody>
      </p:sp>
      <p:sp>
        <p:nvSpPr>
          <p:cNvPr id="659459" name="Rectangle 3"/>
          <p:cNvSpPr>
            <a:spLocks noGrp="1" noChangeArrowheads="1"/>
          </p:cNvSpPr>
          <p:nvPr>
            <p:ph type="body" idx="1"/>
          </p:nvPr>
        </p:nvSpPr>
        <p:spPr>
          <a:xfrm>
            <a:off x="355600" y="1295400"/>
            <a:ext cx="8483600" cy="4921250"/>
          </a:xfrm>
        </p:spPr>
        <p:txBody>
          <a:bodyPr/>
          <a:lstStyle/>
          <a:p>
            <a:r>
              <a:rPr lang="en-US" altLang="en-US"/>
              <a:t>Also called the technologist </a:t>
            </a:r>
          </a:p>
          <a:p>
            <a:r>
              <a:rPr lang="en-US" altLang="en-US"/>
              <a:t>Promotes change arising in the application domain or the solution domain. Usually closely associated with the power promoter. </a:t>
            </a:r>
          </a:p>
          <a:p>
            <a:r>
              <a:rPr lang="en-US" altLang="en-US" b="1"/>
              <a:t>Tasks:</a:t>
            </a:r>
            <a:r>
              <a:rPr lang="en-US" altLang="en-US"/>
              <a:t> Acquire information iteratively, understand the benefits and limitations of new technologies, and argue its adoption with the other developers. </a:t>
            </a:r>
          </a:p>
          <a:p>
            <a:r>
              <a:rPr lang="en-US" altLang="en-US" b="1"/>
              <a:t>Example at project level:</a:t>
            </a:r>
            <a:r>
              <a:rPr lang="en-US" altLang="en-US"/>
              <a:t> System architect. </a:t>
            </a:r>
          </a:p>
          <a:p>
            <a:pPr lvl="1"/>
            <a:r>
              <a:rPr lang="en-US" altLang="en-US"/>
              <a:t>Reports to project manager</a:t>
            </a:r>
          </a:p>
          <a:p>
            <a:pPr lvl="1"/>
            <a:r>
              <a:rPr lang="en-US" altLang="en-US"/>
              <a:t>Does not have any direct subordinate in the reporting hierarchy</a:t>
            </a:r>
          </a:p>
          <a:p>
            <a:pPr lvl="1"/>
            <a:r>
              <a:rPr lang="en-US" altLang="en-US"/>
              <a:t>Has final say over all technical decisions in the system.</a:t>
            </a:r>
          </a:p>
          <a:p>
            <a:r>
              <a:rPr lang="en-US" altLang="en-US" b="1"/>
              <a:t>Example at corporate level:</a:t>
            </a:r>
            <a:r>
              <a:rPr lang="en-US" altLang="en-US"/>
              <a:t> Chief Technical Officer (CTO).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r>
              <a:rPr lang="en-US" altLang="en-US"/>
              <a:t>Process Promoter </a:t>
            </a:r>
          </a:p>
        </p:txBody>
      </p:sp>
      <p:sp>
        <p:nvSpPr>
          <p:cNvPr id="660483" name="Rectangle 3"/>
          <p:cNvSpPr>
            <a:spLocks noGrp="1" noChangeArrowheads="1"/>
          </p:cNvSpPr>
          <p:nvPr>
            <p:ph type="body" idx="1"/>
          </p:nvPr>
        </p:nvSpPr>
        <p:spPr>
          <a:xfrm>
            <a:off x="355600" y="1295400"/>
            <a:ext cx="8483600" cy="4921250"/>
          </a:xfrm>
        </p:spPr>
        <p:txBody>
          <a:bodyPr/>
          <a:lstStyle/>
          <a:p>
            <a:r>
              <a:rPr lang="en-US" altLang="en-US"/>
              <a:t>The process promoter has intimate knowledge of the projects processes and procedures. </a:t>
            </a:r>
          </a:p>
          <a:p>
            <a:r>
              <a:rPr lang="en-US" altLang="en-US"/>
              <a:t>The process promoter is in constant interaction with the power promoter to get consensus on the overall goals. </a:t>
            </a:r>
          </a:p>
          <a:p>
            <a:r>
              <a:rPr lang="en-US" altLang="en-US" b="1"/>
              <a:t>Tasks:</a:t>
            </a:r>
            <a:r>
              <a:rPr lang="en-US" altLang="en-US"/>
              <a:t> Bridge between the power and knowledge promoters, who often do not speak or understand the same language. </a:t>
            </a:r>
          </a:p>
          <a:p>
            <a:r>
              <a:rPr lang="en-US" altLang="en-US" b="1"/>
              <a:t>Example at project level:</a:t>
            </a:r>
            <a:r>
              <a:rPr lang="en-US" altLang="en-US"/>
              <a:t> Development lead. Responsible for the administrative aspects of a project, including planning, milestones definition, budgeting and communication infrastructure. </a:t>
            </a:r>
          </a:p>
          <a:p>
            <a:r>
              <a:rPr lang="en-US" altLang="en-US" b="1"/>
              <a:t>Example at corporate level:</a:t>
            </a:r>
            <a:r>
              <a:rPr lang="en-US" altLang="en-US"/>
              <a:t> Chief Information Officer (CIO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altLang="en-US"/>
              <a:t>Toy Project with 3 Teams</a:t>
            </a:r>
          </a:p>
        </p:txBody>
      </p:sp>
      <p:pic>
        <p:nvPicPr>
          <p:cNvPr id="606212"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55600" y="2020888"/>
            <a:ext cx="8255000" cy="347027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de-DE" altLang="en-US"/>
              <a:t>Roadmap for the  Lecture</a:t>
            </a:r>
          </a:p>
        </p:txBody>
      </p:sp>
      <p:sp>
        <p:nvSpPr>
          <p:cNvPr id="680963" name="Rectangle 3"/>
          <p:cNvSpPr>
            <a:spLocks noGrp="1" noChangeArrowheads="1"/>
          </p:cNvSpPr>
          <p:nvPr>
            <p:ph type="body" idx="1"/>
          </p:nvPr>
        </p:nvSpPr>
        <p:spPr/>
        <p:txBody>
          <a:bodyPr/>
          <a:lstStyle/>
          <a:p>
            <a:pPr>
              <a:buFont typeface="Monotype Sorts" charset="2"/>
              <a:buChar char="4"/>
            </a:pPr>
            <a:r>
              <a:rPr lang="en-US" altLang="en-US"/>
              <a:t>We first discussed different organization forms.</a:t>
            </a:r>
          </a:p>
          <a:p>
            <a:pPr lvl="1"/>
            <a:r>
              <a:rPr lang="en-US" altLang="en-US"/>
              <a:t>Functional Organization</a:t>
            </a:r>
          </a:p>
          <a:p>
            <a:pPr lvl="1"/>
            <a:r>
              <a:rPr lang="en-US" altLang="en-US"/>
              <a:t>Project Organization</a:t>
            </a:r>
          </a:p>
          <a:p>
            <a:pPr lvl="1"/>
            <a:r>
              <a:rPr lang="en-US" altLang="en-US"/>
              <a:t>Matrix Organization</a:t>
            </a:r>
          </a:p>
          <a:p>
            <a:pPr>
              <a:buFont typeface="Monotype Sorts" charset="2"/>
              <a:buChar char="4"/>
            </a:pPr>
            <a:r>
              <a:rPr lang="en-US" altLang="en-US"/>
              <a:t>Then we talked about the different roles played by people in these organizations</a:t>
            </a:r>
          </a:p>
          <a:p>
            <a:pPr lvl="1"/>
            <a:r>
              <a:rPr lang="en-US" altLang="en-US"/>
              <a:t>Project Manager, Team Member, Upper Management,….Promoters</a:t>
            </a:r>
          </a:p>
          <a:p>
            <a:pPr>
              <a:buFont typeface="Monotype Sorts" charset="2"/>
              <a:buChar char="á"/>
            </a:pPr>
            <a:r>
              <a:rPr lang="en-US" altLang="en-US"/>
              <a:t>Now we discuss different types of relationships between the roles</a:t>
            </a:r>
          </a:p>
          <a:p>
            <a:pPr lvl="1"/>
            <a:r>
              <a:rPr lang="de-DE" altLang="en-US"/>
              <a:t>Hierarchical Organizations</a:t>
            </a:r>
          </a:p>
          <a:p>
            <a:pPr lvl="1"/>
            <a:r>
              <a:rPr lang="de-DE" altLang="en-US"/>
              <a:t>Nonhierarchical Organizations</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0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80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80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809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809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809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809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809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80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altLang="en-US"/>
              <a:t>Relationships between Roles</a:t>
            </a:r>
          </a:p>
        </p:txBody>
      </p:sp>
      <p:sp>
        <p:nvSpPr>
          <p:cNvPr id="662531" name="Rectangle 3"/>
          <p:cNvSpPr>
            <a:spLocks noGrp="1" noChangeArrowheads="1"/>
          </p:cNvSpPr>
          <p:nvPr>
            <p:ph type="body" idx="1"/>
          </p:nvPr>
        </p:nvSpPr>
        <p:spPr/>
        <p:txBody>
          <a:bodyPr/>
          <a:lstStyle/>
          <a:p>
            <a:r>
              <a:rPr lang="en-US" altLang="en-US"/>
              <a:t>Organizations can have  many different types of associations between  roles</a:t>
            </a:r>
          </a:p>
          <a:p>
            <a:r>
              <a:rPr lang="en-US" altLang="en-US"/>
              <a:t>The three most important associations for project organizations are: </a:t>
            </a:r>
            <a:r>
              <a:rPr lang="en-US" altLang="en-US" i="1"/>
              <a:t>Reporting, decision making </a:t>
            </a:r>
            <a:r>
              <a:rPr lang="en-US" altLang="en-US"/>
              <a:t>and</a:t>
            </a:r>
            <a:r>
              <a:rPr lang="en-US" altLang="en-US" i="1"/>
              <a:t> communicating</a:t>
            </a:r>
          </a:p>
          <a:p>
            <a:r>
              <a:rPr lang="en-US" altLang="en-US"/>
              <a:t>Reporting association:</a:t>
            </a:r>
          </a:p>
          <a:p>
            <a:pPr lvl="1"/>
            <a:r>
              <a:rPr lang="en-US" altLang="en-US"/>
              <a:t>Used for reporting status information</a:t>
            </a:r>
          </a:p>
          <a:p>
            <a:r>
              <a:rPr lang="en-US" altLang="en-US"/>
              <a:t>Decision association</a:t>
            </a:r>
          </a:p>
          <a:p>
            <a:pPr lvl="1"/>
            <a:r>
              <a:rPr lang="en-US" altLang="en-US"/>
              <a:t>Used for propagating decisions</a:t>
            </a:r>
          </a:p>
          <a:p>
            <a:r>
              <a:rPr lang="en-US" altLang="en-US"/>
              <a:t>Communication association</a:t>
            </a:r>
          </a:p>
          <a:p>
            <a:pPr lvl="1"/>
            <a:r>
              <a:rPr lang="en-US" altLang="en-US"/>
              <a:t>Used for exchanging information needed for decisions (e.g., requirements, design models, issues).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altLang="en-US"/>
              <a:t>An Organization with  a Reporting and Decision Structure</a:t>
            </a:r>
          </a:p>
        </p:txBody>
      </p:sp>
      <p:sp>
        <p:nvSpPr>
          <p:cNvPr id="671747" name="Rectangle 3"/>
          <p:cNvSpPr>
            <a:spLocks noGrp="1" noChangeArrowheads="1"/>
          </p:cNvSpPr>
          <p:nvPr>
            <p:ph type="body" sz="half" idx="1"/>
          </p:nvPr>
        </p:nvSpPr>
        <p:spPr>
          <a:xfrm>
            <a:off x="304800" y="1187450"/>
            <a:ext cx="8407400" cy="2241550"/>
          </a:xfrm>
        </p:spPr>
        <p:txBody>
          <a:bodyPr/>
          <a:lstStyle/>
          <a:p>
            <a:pPr>
              <a:lnSpc>
                <a:spcPct val="80000"/>
              </a:lnSpc>
            </a:pPr>
            <a:r>
              <a:rPr lang="en-US" altLang="en-US" sz="1800"/>
              <a:t>The </a:t>
            </a:r>
            <a:r>
              <a:rPr lang="en-US" altLang="en-US" sz="1800" b="1"/>
              <a:t>developers</a:t>
            </a:r>
            <a:r>
              <a:rPr lang="en-US" altLang="en-US" sz="1800"/>
              <a:t> make local decisions and reports them via a status report to the leader (team leader, project manager)</a:t>
            </a:r>
          </a:p>
          <a:p>
            <a:pPr>
              <a:lnSpc>
                <a:spcPct val="80000"/>
              </a:lnSpc>
            </a:pPr>
            <a:r>
              <a:rPr lang="en-US" altLang="en-US" sz="1800"/>
              <a:t>The </a:t>
            </a:r>
            <a:r>
              <a:rPr lang="en-US" altLang="en-US" sz="1800" b="1"/>
              <a:t>team leader</a:t>
            </a:r>
            <a:r>
              <a:rPr lang="en-US" altLang="en-US" sz="1800"/>
              <a:t>,  who has a local overview of the subsystem,  can override these decisions. She reports them to the project manager. </a:t>
            </a:r>
          </a:p>
          <a:p>
            <a:pPr>
              <a:lnSpc>
                <a:spcPct val="80000"/>
              </a:lnSpc>
            </a:pPr>
            <a:r>
              <a:rPr lang="en-US" altLang="en-US" sz="1800"/>
              <a:t>The </a:t>
            </a:r>
            <a:r>
              <a:rPr lang="en-US" altLang="en-US" sz="1800" b="1"/>
              <a:t>project manager</a:t>
            </a:r>
            <a:r>
              <a:rPr lang="en-US" altLang="en-US" sz="1800"/>
              <a:t>, who has a global view of the project, can virtually override any decision. </a:t>
            </a:r>
          </a:p>
          <a:p>
            <a:pPr>
              <a:lnSpc>
                <a:spcPct val="80000"/>
              </a:lnSpc>
            </a:pPr>
            <a:endParaRPr lang="en-US" altLang="en-US" sz="1800"/>
          </a:p>
          <a:p>
            <a:pPr>
              <a:lnSpc>
                <a:spcPct val="80000"/>
              </a:lnSpc>
            </a:pPr>
            <a:endParaRPr lang="en-US" altLang="en-US" sz="1800"/>
          </a:p>
        </p:txBody>
      </p:sp>
      <p:pic>
        <p:nvPicPr>
          <p:cNvPr id="671748" name="Picture 4"/>
          <p:cNvPicPr>
            <a:picLocks noChangeAspect="1" noChangeArrowheads="1"/>
          </p:cNvPicPr>
          <p:nvPr>
            <p:ph type="body" sz="half" idx="2"/>
          </p:nvPr>
        </p:nvPicPr>
        <p:blipFill>
          <a:blip r:embed="rId2">
            <a:extLst>
              <a:ext uri="{28A0092B-C50C-407E-A947-70E740481C1C}">
                <a14:useLocalDpi xmlns:a14="http://schemas.microsoft.com/office/drawing/2010/main" val="0"/>
              </a:ext>
            </a:extLst>
          </a:blip>
          <a:srcRect/>
          <a:stretch>
            <a:fillRect/>
          </a:stretch>
        </p:blipFill>
        <p:spPr>
          <a:xfrm>
            <a:off x="304800" y="3648075"/>
            <a:ext cx="8305800" cy="2195513"/>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altLang="en-US"/>
              <a:t>An Organization with Distinct Reporting, Decision and Communication Structures</a:t>
            </a:r>
          </a:p>
        </p:txBody>
      </p:sp>
      <p:sp>
        <p:nvSpPr>
          <p:cNvPr id="672771" name="Rectangle 3"/>
          <p:cNvSpPr>
            <a:spLocks noGrp="1" noChangeArrowheads="1"/>
          </p:cNvSpPr>
          <p:nvPr>
            <p:ph type="body" sz="half" idx="1"/>
          </p:nvPr>
        </p:nvSpPr>
        <p:spPr>
          <a:xfrm>
            <a:off x="152400" y="990600"/>
            <a:ext cx="8559800" cy="2438400"/>
          </a:xfrm>
        </p:spPr>
        <p:txBody>
          <a:bodyPr/>
          <a:lstStyle/>
          <a:p>
            <a:pPr>
              <a:lnSpc>
                <a:spcPct val="80000"/>
              </a:lnSpc>
            </a:pPr>
            <a:r>
              <a:rPr lang="en-US" altLang="en-US" sz="1800" b="1"/>
              <a:t>Developers</a:t>
            </a:r>
            <a:r>
              <a:rPr lang="en-US" altLang="en-US" sz="1800"/>
              <a:t> communicate with each other without having to communicate with the team leader or project leader. </a:t>
            </a:r>
          </a:p>
          <a:p>
            <a:pPr>
              <a:lnSpc>
                <a:spcPct val="80000"/>
              </a:lnSpc>
            </a:pPr>
            <a:r>
              <a:rPr lang="en-US" altLang="en-US" sz="1800" b="1"/>
              <a:t>Developers</a:t>
            </a:r>
            <a:r>
              <a:rPr lang="en-US" altLang="en-US" sz="1800"/>
              <a:t> make local decisions and report them to the leader</a:t>
            </a:r>
          </a:p>
          <a:p>
            <a:pPr lvl="1">
              <a:lnSpc>
                <a:spcPct val="80000"/>
              </a:lnSpc>
            </a:pPr>
            <a:r>
              <a:rPr lang="en-US" altLang="en-US" sz="1800"/>
              <a:t>The </a:t>
            </a:r>
            <a:r>
              <a:rPr lang="en-US" altLang="en-US" sz="1800" b="0"/>
              <a:t>team leader</a:t>
            </a:r>
            <a:r>
              <a:rPr lang="en-US" altLang="en-US" sz="1800"/>
              <a:t>,  who has a local overview of the subsystem,  can override these decisions. She reports them to the project manager. </a:t>
            </a:r>
          </a:p>
          <a:p>
            <a:pPr lvl="1">
              <a:lnSpc>
                <a:spcPct val="80000"/>
              </a:lnSpc>
            </a:pPr>
            <a:r>
              <a:rPr lang="en-US" altLang="en-US" sz="1800"/>
              <a:t>The </a:t>
            </a:r>
            <a:r>
              <a:rPr lang="en-US" altLang="en-US" sz="1800" b="0"/>
              <a:t>project manager</a:t>
            </a:r>
            <a:r>
              <a:rPr lang="en-US" altLang="en-US" sz="1800"/>
              <a:t>, who has a global view of the project, can virtually override any decision. </a:t>
            </a:r>
          </a:p>
          <a:p>
            <a:pPr>
              <a:lnSpc>
                <a:spcPct val="80000"/>
              </a:lnSpc>
            </a:pPr>
            <a:endParaRPr lang="en-US" altLang="en-US" sz="1800"/>
          </a:p>
          <a:p>
            <a:pPr>
              <a:lnSpc>
                <a:spcPct val="80000"/>
              </a:lnSpc>
            </a:pPr>
            <a:endParaRPr lang="en-US" altLang="en-US" sz="1800"/>
          </a:p>
        </p:txBody>
      </p:sp>
      <p:pic>
        <p:nvPicPr>
          <p:cNvPr id="672772" name="Picture 4"/>
          <p:cNvPicPr>
            <a:picLocks noChangeAspect="1" noChangeArrowheads="1"/>
          </p:cNvPicPr>
          <p:nvPr>
            <p:ph type="body" sz="half" idx="2"/>
          </p:nvPr>
        </p:nvPicPr>
        <p:blipFill>
          <a:blip r:embed="rId2">
            <a:extLst>
              <a:ext uri="{28A0092B-C50C-407E-A947-70E740481C1C}">
                <a14:useLocalDpi xmlns:a14="http://schemas.microsoft.com/office/drawing/2010/main" val="0"/>
              </a:ext>
            </a:extLst>
          </a:blip>
          <a:srcRect/>
          <a:stretch>
            <a:fillRect/>
          </a:stretch>
        </p:blipFill>
        <p:spPr>
          <a:xfrm>
            <a:off x="1371600" y="3257550"/>
            <a:ext cx="6781800" cy="337185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2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72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7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r>
              <a:rPr lang="en-US" altLang="en-US"/>
              <a:t>Hierarchical  Organization</a:t>
            </a:r>
          </a:p>
        </p:txBody>
      </p:sp>
      <p:sp>
        <p:nvSpPr>
          <p:cNvPr id="673795" name="Rectangle 3"/>
          <p:cNvSpPr>
            <a:spLocks noGrp="1" noChangeArrowheads="1"/>
          </p:cNvSpPr>
          <p:nvPr>
            <p:ph type="body" idx="1"/>
          </p:nvPr>
        </p:nvSpPr>
        <p:spPr>
          <a:xfrm>
            <a:off x="304800" y="1066800"/>
            <a:ext cx="8255000" cy="4800600"/>
          </a:xfrm>
        </p:spPr>
        <p:txBody>
          <a:bodyPr/>
          <a:lstStyle/>
          <a:p>
            <a:r>
              <a:rPr lang="en-US" altLang="en-US" sz="2000"/>
              <a:t>Often also called </a:t>
            </a:r>
            <a:r>
              <a:rPr lang="en-US" altLang="en-US" sz="2000" b="1" i="1"/>
              <a:t>centralized organization</a:t>
            </a:r>
            <a:r>
              <a:rPr lang="en-US" altLang="en-US" sz="2000"/>
              <a:t>. Examples: Military, church, traditional businesses. </a:t>
            </a:r>
          </a:p>
          <a:p>
            <a:r>
              <a:rPr lang="en-US" altLang="en-US" sz="2000" b="1"/>
              <a:t>Key property:</a:t>
            </a:r>
            <a:r>
              <a:rPr lang="en-US" altLang="en-US" sz="2000"/>
              <a:t> The organization has a tree structure. Decisions are made at the root and communicated to the leaf nodes. The decision association is also used for reporting and communication. </a:t>
            </a:r>
          </a:p>
          <a:p>
            <a:r>
              <a:rPr lang="en-US" altLang="en-US" sz="2000"/>
              <a:t>Advantages: </a:t>
            </a:r>
          </a:p>
          <a:p>
            <a:pPr lvl="1"/>
            <a:r>
              <a:rPr lang="en-US" altLang="en-US" sz="1800"/>
              <a:t>Centralized control over project selection</a:t>
            </a:r>
          </a:p>
          <a:p>
            <a:pPr lvl="1"/>
            <a:r>
              <a:rPr lang="en-US" altLang="en-US" sz="1800"/>
              <a:t>One set of management and reporting procedures for all project participants across all projects</a:t>
            </a:r>
          </a:p>
          <a:p>
            <a:pPr lvl="1"/>
            <a:r>
              <a:rPr lang="en-US" altLang="en-US" sz="1800"/>
              <a:t>Established working relationships among people</a:t>
            </a:r>
          </a:p>
          <a:p>
            <a:pPr lvl="1"/>
            <a:r>
              <a:rPr lang="en-US" altLang="en-US" sz="1800"/>
              <a:t>Clearly established lines of authority to set priorities and resolved conflicts</a:t>
            </a:r>
          </a:p>
          <a:p>
            <a:pPr lvl="1"/>
            <a:r>
              <a:rPr lang="en-US" altLang="en-US" sz="1800"/>
              <a:t>Authority to pressure people to honor their action items</a:t>
            </a:r>
          </a:p>
          <a:p>
            <a:pPr lvl="1"/>
            <a:r>
              <a:rPr lang="en-US" altLang="en-US" sz="1800"/>
              <a:t>Clearly defined career path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3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379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737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737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737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737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737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7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noFill/>
          <a:ln/>
        </p:spPr>
        <p:txBody>
          <a:bodyPr/>
          <a:lstStyle/>
          <a:p>
            <a:r>
              <a:rPr lang="en-US" altLang="en-US"/>
              <a:t>Hierarchical Project Organization</a:t>
            </a:r>
          </a:p>
        </p:txBody>
      </p:sp>
      <p:grpSp>
        <p:nvGrpSpPr>
          <p:cNvPr id="663555" name="Group 3"/>
          <p:cNvGrpSpPr>
            <a:grpSpLocks/>
          </p:cNvGrpSpPr>
          <p:nvPr/>
        </p:nvGrpSpPr>
        <p:grpSpPr bwMode="auto">
          <a:xfrm>
            <a:off x="539750" y="1454150"/>
            <a:ext cx="5245100" cy="2654300"/>
            <a:chOff x="916" y="916"/>
            <a:chExt cx="3304" cy="1672"/>
          </a:xfrm>
        </p:grpSpPr>
        <p:sp>
          <p:nvSpPr>
            <p:cNvPr id="663556" name="Oval 4"/>
            <p:cNvSpPr>
              <a:spLocks noChangeArrowheads="1"/>
            </p:cNvSpPr>
            <p:nvPr/>
          </p:nvSpPr>
          <p:spPr bwMode="auto">
            <a:xfrm>
              <a:off x="2365" y="916"/>
              <a:ext cx="489" cy="4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57" name="Oval 5"/>
            <p:cNvSpPr>
              <a:spLocks noChangeArrowheads="1"/>
            </p:cNvSpPr>
            <p:nvPr/>
          </p:nvSpPr>
          <p:spPr bwMode="auto">
            <a:xfrm>
              <a:off x="2365" y="1527"/>
              <a:ext cx="489" cy="4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58" name="Line 6"/>
            <p:cNvSpPr>
              <a:spLocks noChangeShapeType="1"/>
            </p:cNvSpPr>
            <p:nvPr/>
          </p:nvSpPr>
          <p:spPr bwMode="auto">
            <a:xfrm>
              <a:off x="2609" y="1336"/>
              <a:ext cx="0" cy="2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59" name="Line 7"/>
            <p:cNvSpPr>
              <a:spLocks noChangeShapeType="1"/>
            </p:cNvSpPr>
            <p:nvPr/>
          </p:nvSpPr>
          <p:spPr bwMode="auto">
            <a:xfrm>
              <a:off x="2862" y="1183"/>
              <a:ext cx="737" cy="3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60" name="Oval 8"/>
            <p:cNvSpPr>
              <a:spLocks noChangeArrowheads="1"/>
            </p:cNvSpPr>
            <p:nvPr/>
          </p:nvSpPr>
          <p:spPr bwMode="auto">
            <a:xfrm>
              <a:off x="2158" y="2367"/>
              <a:ext cx="240" cy="22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61" name="Oval 9"/>
            <p:cNvSpPr>
              <a:spLocks noChangeArrowheads="1"/>
            </p:cNvSpPr>
            <p:nvPr/>
          </p:nvSpPr>
          <p:spPr bwMode="auto">
            <a:xfrm>
              <a:off x="2489" y="2367"/>
              <a:ext cx="241" cy="22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62" name="Oval 10"/>
            <p:cNvSpPr>
              <a:spLocks noChangeArrowheads="1"/>
            </p:cNvSpPr>
            <p:nvPr/>
          </p:nvSpPr>
          <p:spPr bwMode="auto">
            <a:xfrm>
              <a:off x="2820" y="2367"/>
              <a:ext cx="241" cy="22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63" name="Line 11"/>
            <p:cNvSpPr>
              <a:spLocks noChangeShapeType="1"/>
            </p:cNvSpPr>
            <p:nvPr/>
          </p:nvSpPr>
          <p:spPr bwMode="auto">
            <a:xfrm flipH="1">
              <a:off x="2320" y="1947"/>
              <a:ext cx="207" cy="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64" name="Line 12"/>
            <p:cNvSpPr>
              <a:spLocks noChangeShapeType="1"/>
            </p:cNvSpPr>
            <p:nvPr/>
          </p:nvSpPr>
          <p:spPr bwMode="auto">
            <a:xfrm>
              <a:off x="2609" y="1947"/>
              <a:ext cx="0" cy="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65" name="Line 13"/>
            <p:cNvSpPr>
              <a:spLocks noChangeShapeType="1"/>
            </p:cNvSpPr>
            <p:nvPr/>
          </p:nvSpPr>
          <p:spPr bwMode="auto">
            <a:xfrm>
              <a:off x="2696" y="1947"/>
              <a:ext cx="199" cy="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66" name="Oval 14"/>
            <p:cNvSpPr>
              <a:spLocks noChangeArrowheads="1"/>
            </p:cNvSpPr>
            <p:nvPr/>
          </p:nvSpPr>
          <p:spPr bwMode="auto">
            <a:xfrm>
              <a:off x="3524" y="1527"/>
              <a:ext cx="489" cy="4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67" name="Oval 15"/>
            <p:cNvSpPr>
              <a:spLocks noChangeArrowheads="1"/>
            </p:cNvSpPr>
            <p:nvPr/>
          </p:nvSpPr>
          <p:spPr bwMode="auto">
            <a:xfrm>
              <a:off x="3317" y="2367"/>
              <a:ext cx="241" cy="22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68" name="Oval 16"/>
            <p:cNvSpPr>
              <a:spLocks noChangeArrowheads="1"/>
            </p:cNvSpPr>
            <p:nvPr/>
          </p:nvSpPr>
          <p:spPr bwMode="auto">
            <a:xfrm>
              <a:off x="3648" y="2367"/>
              <a:ext cx="241" cy="22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69" name="Oval 17"/>
            <p:cNvSpPr>
              <a:spLocks noChangeArrowheads="1"/>
            </p:cNvSpPr>
            <p:nvPr/>
          </p:nvSpPr>
          <p:spPr bwMode="auto">
            <a:xfrm>
              <a:off x="3980" y="2367"/>
              <a:ext cx="240" cy="22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70" name="Line 18"/>
            <p:cNvSpPr>
              <a:spLocks noChangeShapeType="1"/>
            </p:cNvSpPr>
            <p:nvPr/>
          </p:nvSpPr>
          <p:spPr bwMode="auto">
            <a:xfrm flipH="1">
              <a:off x="3479" y="1947"/>
              <a:ext cx="207" cy="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71" name="Line 19"/>
            <p:cNvSpPr>
              <a:spLocks noChangeShapeType="1"/>
            </p:cNvSpPr>
            <p:nvPr/>
          </p:nvSpPr>
          <p:spPr bwMode="auto">
            <a:xfrm>
              <a:off x="3769" y="1947"/>
              <a:ext cx="0" cy="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72" name="Line 20"/>
            <p:cNvSpPr>
              <a:spLocks noChangeShapeType="1"/>
            </p:cNvSpPr>
            <p:nvPr/>
          </p:nvSpPr>
          <p:spPr bwMode="auto">
            <a:xfrm>
              <a:off x="3855" y="1947"/>
              <a:ext cx="199" cy="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73" name="Oval 21"/>
            <p:cNvSpPr>
              <a:spLocks noChangeArrowheads="1"/>
            </p:cNvSpPr>
            <p:nvPr/>
          </p:nvSpPr>
          <p:spPr bwMode="auto">
            <a:xfrm>
              <a:off x="1123" y="1527"/>
              <a:ext cx="489" cy="4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74" name="Oval 22"/>
            <p:cNvSpPr>
              <a:spLocks noChangeArrowheads="1"/>
            </p:cNvSpPr>
            <p:nvPr/>
          </p:nvSpPr>
          <p:spPr bwMode="auto">
            <a:xfrm>
              <a:off x="916" y="2367"/>
              <a:ext cx="240" cy="22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75" name="Oval 23"/>
            <p:cNvSpPr>
              <a:spLocks noChangeArrowheads="1"/>
            </p:cNvSpPr>
            <p:nvPr/>
          </p:nvSpPr>
          <p:spPr bwMode="auto">
            <a:xfrm>
              <a:off x="1247" y="2367"/>
              <a:ext cx="241" cy="22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76" name="Oval 24"/>
            <p:cNvSpPr>
              <a:spLocks noChangeArrowheads="1"/>
            </p:cNvSpPr>
            <p:nvPr/>
          </p:nvSpPr>
          <p:spPr bwMode="auto">
            <a:xfrm>
              <a:off x="1578" y="2367"/>
              <a:ext cx="241" cy="22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77" name="Line 25"/>
            <p:cNvSpPr>
              <a:spLocks noChangeShapeType="1"/>
            </p:cNvSpPr>
            <p:nvPr/>
          </p:nvSpPr>
          <p:spPr bwMode="auto">
            <a:xfrm flipH="1">
              <a:off x="1078" y="1947"/>
              <a:ext cx="207" cy="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78" name="Line 26"/>
            <p:cNvSpPr>
              <a:spLocks noChangeShapeType="1"/>
            </p:cNvSpPr>
            <p:nvPr/>
          </p:nvSpPr>
          <p:spPr bwMode="auto">
            <a:xfrm>
              <a:off x="1367" y="1947"/>
              <a:ext cx="0" cy="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79" name="Line 27"/>
            <p:cNvSpPr>
              <a:spLocks noChangeShapeType="1"/>
            </p:cNvSpPr>
            <p:nvPr/>
          </p:nvSpPr>
          <p:spPr bwMode="auto">
            <a:xfrm>
              <a:off x="1454" y="1947"/>
              <a:ext cx="199" cy="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80" name="Line 28"/>
            <p:cNvSpPr>
              <a:spLocks noChangeShapeType="1"/>
            </p:cNvSpPr>
            <p:nvPr/>
          </p:nvSpPr>
          <p:spPr bwMode="auto">
            <a:xfrm flipV="1">
              <a:off x="1537" y="1179"/>
              <a:ext cx="820" cy="3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63581" name="Rectangle 29"/>
          <p:cNvSpPr>
            <a:spLocks noChangeArrowheads="1"/>
          </p:cNvSpPr>
          <p:nvPr/>
        </p:nvSpPr>
        <p:spPr bwMode="auto">
          <a:xfrm>
            <a:off x="6019800" y="1600200"/>
            <a:ext cx="21494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b="0"/>
              <a:t>Chief Executive</a:t>
            </a:r>
          </a:p>
        </p:txBody>
      </p:sp>
      <p:sp>
        <p:nvSpPr>
          <p:cNvPr id="663582" name="Rectangle 30"/>
          <p:cNvSpPr>
            <a:spLocks noChangeArrowheads="1"/>
          </p:cNvSpPr>
          <p:nvPr/>
        </p:nvSpPr>
        <p:spPr bwMode="auto">
          <a:xfrm>
            <a:off x="5715000" y="2438400"/>
            <a:ext cx="3132138"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b="0"/>
              <a:t>First Level Manager</a:t>
            </a:r>
          </a:p>
          <a:p>
            <a:r>
              <a:rPr lang="en-US" altLang="en-US" sz="2400" b="0"/>
              <a:t>(“Front-Line Manager”)</a:t>
            </a:r>
          </a:p>
        </p:txBody>
      </p:sp>
      <p:sp>
        <p:nvSpPr>
          <p:cNvPr id="663583" name="Rectangle 31"/>
          <p:cNvSpPr>
            <a:spLocks noChangeArrowheads="1"/>
          </p:cNvSpPr>
          <p:nvPr/>
        </p:nvSpPr>
        <p:spPr bwMode="auto">
          <a:xfrm>
            <a:off x="5943600" y="3581400"/>
            <a:ext cx="227012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b="0"/>
              <a:t>Project Members</a:t>
            </a:r>
          </a:p>
        </p:txBody>
      </p:sp>
      <p:sp>
        <p:nvSpPr>
          <p:cNvPr id="663584" name="Rectangle 32"/>
          <p:cNvSpPr>
            <a:spLocks noChangeArrowheads="1"/>
          </p:cNvSpPr>
          <p:nvPr/>
        </p:nvSpPr>
        <p:spPr bwMode="auto">
          <a:xfrm>
            <a:off x="1066800" y="5181600"/>
            <a:ext cx="7010400" cy="1196975"/>
          </a:xfrm>
          <a:prstGeom prst="rect">
            <a:avLst/>
          </a:prstGeom>
          <a:gradFill rotWithShape="0">
            <a:gsLst>
              <a:gs pos="0">
                <a:srgbClr val="26474C"/>
              </a:gs>
              <a:gs pos="100000">
                <a:srgbClr val="26474C">
                  <a:gamma/>
                  <a:tint val="47843"/>
                  <a:invGamma/>
                </a:srgbClr>
              </a:gs>
            </a:gsLst>
            <a:lin ang="2700000" scaled="1"/>
          </a:gradFill>
          <a:ln w="12700">
            <a:solidFill>
              <a:schemeClr val="tx1"/>
            </a:solidFill>
            <a:miter lim="800000"/>
            <a:headEnd/>
            <a:tailEnd/>
          </a:ln>
          <a:effectLst>
            <a:outerShdw dist="107763" dir="2700000" algn="ctr" rotWithShape="0">
              <a:schemeClr val="bg2"/>
            </a:outerShdw>
          </a:effectLst>
        </p:spPr>
        <p:txBody>
          <a:bodyPr lIns="90487" tIns="44450" rIns="90487" bIns="44450">
            <a:spAutoFit/>
          </a:bodyPr>
          <a:lstStyle/>
          <a:p>
            <a:pPr algn="ctr"/>
            <a:r>
              <a:rPr lang="en-US" altLang="en-US" sz="2400" b="0">
                <a:solidFill>
                  <a:schemeClr val="bg1"/>
                </a:solidFill>
              </a:rPr>
              <a:t>Basis of organization:</a:t>
            </a:r>
          </a:p>
          <a:p>
            <a:pPr algn="ctr"/>
            <a:r>
              <a:rPr lang="en-US" altLang="en-US" sz="2400" b="0">
                <a:solidFill>
                  <a:schemeClr val="bg1"/>
                </a:solidFill>
              </a:rPr>
              <a:t>Complicated information and control flow </a:t>
            </a:r>
          </a:p>
          <a:p>
            <a:pPr algn="ctr"/>
            <a:r>
              <a:rPr lang="en-US" altLang="en-US" sz="2400" b="0">
                <a:solidFill>
                  <a:schemeClr val="bg1"/>
                </a:solidFill>
              </a:rPr>
              <a:t>across hierarchical boundaries</a:t>
            </a:r>
          </a:p>
        </p:txBody>
      </p:sp>
      <p:sp>
        <p:nvSpPr>
          <p:cNvPr id="663585" name="Line 33"/>
          <p:cNvSpPr>
            <a:spLocks noChangeShapeType="1"/>
          </p:cNvSpPr>
          <p:nvPr/>
        </p:nvSpPr>
        <p:spPr bwMode="auto">
          <a:xfrm flipV="1">
            <a:off x="762000" y="2743200"/>
            <a:ext cx="533400" cy="1143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86" name="Line 34"/>
          <p:cNvSpPr>
            <a:spLocks noChangeShapeType="1"/>
          </p:cNvSpPr>
          <p:nvPr/>
        </p:nvSpPr>
        <p:spPr bwMode="auto">
          <a:xfrm flipV="1">
            <a:off x="1295400" y="1828800"/>
            <a:ext cx="1981200" cy="9144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87" name="Line 35"/>
          <p:cNvSpPr>
            <a:spLocks noChangeShapeType="1"/>
          </p:cNvSpPr>
          <p:nvPr/>
        </p:nvSpPr>
        <p:spPr bwMode="auto">
          <a:xfrm>
            <a:off x="3276600" y="1828800"/>
            <a:ext cx="1752600" cy="9906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88" name="Line 36"/>
          <p:cNvSpPr>
            <a:spLocks noChangeShapeType="1"/>
          </p:cNvSpPr>
          <p:nvPr/>
        </p:nvSpPr>
        <p:spPr bwMode="auto">
          <a:xfrm>
            <a:off x="5029200" y="2819400"/>
            <a:ext cx="533400" cy="1143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589" name="Text Box 37"/>
          <p:cNvSpPr txBox="1">
            <a:spLocks noChangeArrowheads="1"/>
          </p:cNvSpPr>
          <p:nvPr/>
        </p:nvSpPr>
        <p:spPr bwMode="auto">
          <a:xfrm>
            <a:off x="1127125" y="4549775"/>
            <a:ext cx="184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de-DE" altLang="en-US">
              <a:latin typeface="Palatino" charset="0"/>
            </a:endParaRPr>
          </a:p>
        </p:txBody>
      </p:sp>
      <p:sp>
        <p:nvSpPr>
          <p:cNvPr id="663590" name="Text Box 38"/>
          <p:cNvSpPr txBox="1">
            <a:spLocks noChangeArrowheads="1"/>
          </p:cNvSpPr>
          <p:nvPr/>
        </p:nvSpPr>
        <p:spPr bwMode="auto">
          <a:xfrm>
            <a:off x="1127125" y="4321175"/>
            <a:ext cx="184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de-DE" altLang="en-US">
              <a:latin typeface="Palatino" charset="0"/>
            </a:endParaRPr>
          </a:p>
        </p:txBody>
      </p:sp>
      <p:grpSp>
        <p:nvGrpSpPr>
          <p:cNvPr id="663591" name="Group 39"/>
          <p:cNvGrpSpPr>
            <a:grpSpLocks/>
          </p:cNvGrpSpPr>
          <p:nvPr/>
        </p:nvGrpSpPr>
        <p:grpSpPr bwMode="auto">
          <a:xfrm>
            <a:off x="533400" y="3762375"/>
            <a:ext cx="5816600" cy="1038225"/>
            <a:chOff x="336" y="2361"/>
            <a:chExt cx="3664" cy="654"/>
          </a:xfrm>
        </p:grpSpPr>
        <p:sp>
          <p:nvSpPr>
            <p:cNvPr id="663592" name="Text Box 40"/>
            <p:cNvSpPr txBox="1">
              <a:spLocks noChangeArrowheads="1"/>
            </p:cNvSpPr>
            <p:nvPr/>
          </p:nvSpPr>
          <p:spPr bwMode="auto">
            <a:xfrm>
              <a:off x="336" y="2361"/>
              <a:ext cx="22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3300"/>
                  </a:solidFill>
                  <a:latin typeface="Palatino" charset="0"/>
                </a:rPr>
                <a:t>A</a:t>
              </a:r>
            </a:p>
          </p:txBody>
        </p:sp>
        <p:sp>
          <p:nvSpPr>
            <p:cNvPr id="663593" name="Text Box 41"/>
            <p:cNvSpPr txBox="1">
              <a:spLocks noChangeArrowheads="1"/>
            </p:cNvSpPr>
            <p:nvPr/>
          </p:nvSpPr>
          <p:spPr bwMode="auto">
            <a:xfrm>
              <a:off x="3408" y="2386"/>
              <a:ext cx="21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3300"/>
                  </a:solidFill>
                  <a:latin typeface="Palatino" charset="0"/>
                </a:rPr>
                <a:t>B</a:t>
              </a:r>
            </a:p>
          </p:txBody>
        </p:sp>
        <p:sp>
          <p:nvSpPr>
            <p:cNvPr id="663594" name="Text Box 42"/>
            <p:cNvSpPr txBox="1">
              <a:spLocks noChangeArrowheads="1"/>
            </p:cNvSpPr>
            <p:nvPr/>
          </p:nvSpPr>
          <p:spPr bwMode="auto">
            <a:xfrm>
              <a:off x="480" y="2784"/>
              <a:ext cx="352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3300"/>
                  </a:solidFill>
                  <a:latin typeface="Palatino" charset="0"/>
                </a:rPr>
                <a:t>A wants to talk to B: Complicated Information Flow</a:t>
              </a:r>
            </a:p>
          </p:txBody>
        </p:sp>
      </p:grpSp>
      <p:grpSp>
        <p:nvGrpSpPr>
          <p:cNvPr id="663616" name="Group 64"/>
          <p:cNvGrpSpPr>
            <a:grpSpLocks/>
          </p:cNvGrpSpPr>
          <p:nvPr/>
        </p:nvGrpSpPr>
        <p:grpSpPr bwMode="auto">
          <a:xfrm>
            <a:off x="836613" y="1751013"/>
            <a:ext cx="2133600" cy="2133600"/>
            <a:chOff x="527" y="1103"/>
            <a:chExt cx="1344" cy="1344"/>
          </a:xfrm>
        </p:grpSpPr>
        <p:sp>
          <p:nvSpPr>
            <p:cNvPr id="663600" name="Line 48"/>
            <p:cNvSpPr>
              <a:spLocks noChangeShapeType="1"/>
            </p:cNvSpPr>
            <p:nvPr/>
          </p:nvSpPr>
          <p:spPr bwMode="auto">
            <a:xfrm rot="-5400000">
              <a:off x="288" y="1871"/>
              <a:ext cx="815" cy="337"/>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601" name="Line 49"/>
            <p:cNvSpPr>
              <a:spLocks noChangeShapeType="1"/>
            </p:cNvSpPr>
            <p:nvPr/>
          </p:nvSpPr>
          <p:spPr bwMode="auto">
            <a:xfrm rot="-5400000">
              <a:off x="1103" y="864"/>
              <a:ext cx="529" cy="1007"/>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3602" name="Group 50"/>
          <p:cNvGrpSpPr>
            <a:grpSpLocks/>
          </p:cNvGrpSpPr>
          <p:nvPr/>
        </p:nvGrpSpPr>
        <p:grpSpPr bwMode="auto">
          <a:xfrm>
            <a:off x="669925" y="1219200"/>
            <a:ext cx="5172075" cy="1066800"/>
            <a:chOff x="422" y="816"/>
            <a:chExt cx="3258" cy="672"/>
          </a:xfrm>
        </p:grpSpPr>
        <p:grpSp>
          <p:nvGrpSpPr>
            <p:cNvPr id="663603" name="Group 51"/>
            <p:cNvGrpSpPr>
              <a:grpSpLocks/>
            </p:cNvGrpSpPr>
            <p:nvPr/>
          </p:nvGrpSpPr>
          <p:grpSpPr bwMode="auto">
            <a:xfrm>
              <a:off x="422" y="1042"/>
              <a:ext cx="984" cy="446"/>
              <a:chOff x="422" y="1042"/>
              <a:chExt cx="984" cy="446"/>
            </a:xfrm>
          </p:grpSpPr>
          <p:sp>
            <p:nvSpPr>
              <p:cNvPr id="663604" name="Text Box 52"/>
              <p:cNvSpPr txBox="1">
                <a:spLocks noChangeArrowheads="1"/>
              </p:cNvSpPr>
              <p:nvPr/>
            </p:nvSpPr>
            <p:spPr bwMode="auto">
              <a:xfrm>
                <a:off x="422" y="1042"/>
                <a:ext cx="98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Palatino" charset="0"/>
                  </a:rPr>
                  <a:t>Control Flow</a:t>
                </a:r>
              </a:p>
            </p:txBody>
          </p:sp>
          <p:sp>
            <p:nvSpPr>
              <p:cNvPr id="663605" name="Line 53"/>
              <p:cNvSpPr>
                <a:spLocks noChangeShapeType="1"/>
              </p:cNvSpPr>
              <p:nvPr/>
            </p:nvSpPr>
            <p:spPr bwMode="auto">
              <a:xfrm>
                <a:off x="912" y="1296"/>
                <a:ext cx="33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3606" name="Group 54"/>
            <p:cNvGrpSpPr>
              <a:grpSpLocks/>
            </p:cNvGrpSpPr>
            <p:nvPr/>
          </p:nvGrpSpPr>
          <p:grpSpPr bwMode="auto">
            <a:xfrm>
              <a:off x="2400" y="816"/>
              <a:ext cx="1280" cy="576"/>
              <a:chOff x="2400" y="816"/>
              <a:chExt cx="1280" cy="576"/>
            </a:xfrm>
          </p:grpSpPr>
          <p:sp>
            <p:nvSpPr>
              <p:cNvPr id="663607" name="Text Box 55"/>
              <p:cNvSpPr txBox="1">
                <a:spLocks noChangeArrowheads="1"/>
              </p:cNvSpPr>
              <p:nvPr/>
            </p:nvSpPr>
            <p:spPr bwMode="auto">
              <a:xfrm>
                <a:off x="2400" y="816"/>
                <a:ext cx="128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Palatino" charset="0"/>
                  </a:rPr>
                  <a:t>Information Flow</a:t>
                </a:r>
              </a:p>
            </p:txBody>
          </p:sp>
          <p:sp>
            <p:nvSpPr>
              <p:cNvPr id="663608" name="Line 56"/>
              <p:cNvSpPr>
                <a:spLocks noChangeShapeType="1"/>
              </p:cNvSpPr>
              <p:nvPr/>
            </p:nvSpPr>
            <p:spPr bwMode="auto">
              <a:xfrm flipH="1">
                <a:off x="2736" y="1008"/>
                <a:ext cx="240" cy="3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663609" name="Line 57"/>
          <p:cNvSpPr>
            <a:spLocks noChangeShapeType="1"/>
          </p:cNvSpPr>
          <p:nvPr/>
        </p:nvSpPr>
        <p:spPr bwMode="auto">
          <a:xfrm flipH="1" flipV="1">
            <a:off x="5029200" y="2667000"/>
            <a:ext cx="685800" cy="12192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610" name="Line 58"/>
          <p:cNvSpPr>
            <a:spLocks noChangeShapeType="1"/>
          </p:cNvSpPr>
          <p:nvPr/>
        </p:nvSpPr>
        <p:spPr bwMode="auto">
          <a:xfrm flipH="1" flipV="1">
            <a:off x="3276600" y="1752600"/>
            <a:ext cx="1676400" cy="9144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3614" name="Text Box 62"/>
          <p:cNvSpPr txBox="1">
            <a:spLocks noChangeArrowheads="1"/>
          </p:cNvSpPr>
          <p:nvPr/>
        </p:nvSpPr>
        <p:spPr bwMode="auto">
          <a:xfrm>
            <a:off x="762000" y="4724400"/>
            <a:ext cx="77025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FF"/>
                </a:solidFill>
                <a:latin typeface="Palatino" charset="0"/>
              </a:rPr>
              <a:t>B wants to make sure A does a certain change: Complicated Controlflow</a:t>
            </a:r>
            <a:endParaRPr lang="en-US" altLang="en-US">
              <a:solidFill>
                <a:srgbClr val="FF3300"/>
              </a:solidFill>
              <a:latin typeface="Palatino"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635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63585"/>
                                        </p:tgtEl>
                                        <p:attrNameLst>
                                          <p:attrName>style.visibility</p:attrName>
                                        </p:attrNameLst>
                                      </p:cBhvr>
                                      <p:to>
                                        <p:strVal val="visible"/>
                                      </p:to>
                                    </p:set>
                                    <p:animEffect transition="in" filter="wipe(left)">
                                      <p:cBhvr>
                                        <p:cTn id="11" dur="500"/>
                                        <p:tgtEl>
                                          <p:spTgt spid="663585"/>
                                        </p:tgtEl>
                                      </p:cBhvr>
                                    </p:animEffect>
                                  </p:childTnLst>
                                </p:cTn>
                              </p:par>
                            </p:childTnLst>
                          </p:cTn>
                        </p:par>
                        <p:par>
                          <p:cTn id="12" fill="hold" nodeType="afterGroup">
                            <p:stCondLst>
                              <p:cond delay="500"/>
                            </p:stCondLst>
                            <p:childTnLst>
                              <p:par>
                                <p:cTn id="13" presetID="22" presetClass="entr" presetSubtype="8" fill="hold" grpId="0" nodeType="afterEffect">
                                  <p:stCondLst>
                                    <p:cond delay="3000"/>
                                  </p:stCondLst>
                                  <p:childTnLst>
                                    <p:set>
                                      <p:cBhvr>
                                        <p:cTn id="14" dur="1" fill="hold">
                                          <p:stCondLst>
                                            <p:cond delay="0"/>
                                          </p:stCondLst>
                                        </p:cTn>
                                        <p:tgtEl>
                                          <p:spTgt spid="663586"/>
                                        </p:tgtEl>
                                        <p:attrNameLst>
                                          <p:attrName>style.visibility</p:attrName>
                                        </p:attrNameLst>
                                      </p:cBhvr>
                                      <p:to>
                                        <p:strVal val="visible"/>
                                      </p:to>
                                    </p:set>
                                    <p:animEffect transition="in" filter="wipe(left)">
                                      <p:cBhvr>
                                        <p:cTn id="15" dur="500"/>
                                        <p:tgtEl>
                                          <p:spTgt spid="663586"/>
                                        </p:tgtEl>
                                      </p:cBhvr>
                                    </p:animEffect>
                                  </p:childTnLst>
                                </p:cTn>
                              </p:par>
                            </p:childTnLst>
                          </p:cTn>
                        </p:par>
                        <p:par>
                          <p:cTn id="16" fill="hold" nodeType="afterGroup">
                            <p:stCondLst>
                              <p:cond delay="4000"/>
                            </p:stCondLst>
                            <p:childTnLst>
                              <p:par>
                                <p:cTn id="17" presetID="22" presetClass="entr" presetSubtype="8" fill="hold" grpId="0" nodeType="afterEffect">
                                  <p:stCondLst>
                                    <p:cond delay="5000"/>
                                  </p:stCondLst>
                                  <p:childTnLst>
                                    <p:set>
                                      <p:cBhvr>
                                        <p:cTn id="18" dur="1" fill="hold">
                                          <p:stCondLst>
                                            <p:cond delay="0"/>
                                          </p:stCondLst>
                                        </p:cTn>
                                        <p:tgtEl>
                                          <p:spTgt spid="663587"/>
                                        </p:tgtEl>
                                        <p:attrNameLst>
                                          <p:attrName>style.visibility</p:attrName>
                                        </p:attrNameLst>
                                      </p:cBhvr>
                                      <p:to>
                                        <p:strVal val="visible"/>
                                      </p:to>
                                    </p:set>
                                    <p:animEffect transition="in" filter="wipe(left)">
                                      <p:cBhvr>
                                        <p:cTn id="19" dur="500"/>
                                        <p:tgtEl>
                                          <p:spTgt spid="663587"/>
                                        </p:tgtEl>
                                      </p:cBhvr>
                                    </p:animEffect>
                                  </p:childTnLst>
                                </p:cTn>
                              </p:par>
                            </p:childTnLst>
                          </p:cTn>
                        </p:par>
                        <p:par>
                          <p:cTn id="20" fill="hold" nodeType="afterGroup">
                            <p:stCondLst>
                              <p:cond delay="9500"/>
                            </p:stCondLst>
                            <p:childTnLst>
                              <p:par>
                                <p:cTn id="21" presetID="22" presetClass="entr" presetSubtype="8" fill="hold" grpId="0" nodeType="afterEffect">
                                  <p:stCondLst>
                                    <p:cond delay="5000"/>
                                  </p:stCondLst>
                                  <p:childTnLst>
                                    <p:set>
                                      <p:cBhvr>
                                        <p:cTn id="22" dur="1" fill="hold">
                                          <p:stCondLst>
                                            <p:cond delay="0"/>
                                          </p:stCondLst>
                                        </p:cTn>
                                        <p:tgtEl>
                                          <p:spTgt spid="663588"/>
                                        </p:tgtEl>
                                        <p:attrNameLst>
                                          <p:attrName>style.visibility</p:attrName>
                                        </p:attrNameLst>
                                      </p:cBhvr>
                                      <p:to>
                                        <p:strVal val="visible"/>
                                      </p:to>
                                    </p:set>
                                    <p:animEffect transition="in" filter="wipe(left)">
                                      <p:cBhvr>
                                        <p:cTn id="23" dur="500"/>
                                        <p:tgtEl>
                                          <p:spTgt spid="6635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663614">
                                            <p:txEl>
                                              <p:pRg st="0" end="0"/>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63609"/>
                                        </p:tgtEl>
                                        <p:attrNameLst>
                                          <p:attrName>style.visibility</p:attrName>
                                        </p:attrNameLst>
                                      </p:cBhvr>
                                      <p:to>
                                        <p:strVal val="visible"/>
                                      </p:to>
                                    </p:set>
                                    <p:animEffect transition="in" filter="wipe(right)">
                                      <p:cBhvr>
                                        <p:cTn id="32" dur="500"/>
                                        <p:tgtEl>
                                          <p:spTgt spid="663609"/>
                                        </p:tgtEl>
                                      </p:cBhvr>
                                    </p:animEffect>
                                  </p:childTnLst>
                                </p:cTn>
                              </p:par>
                            </p:childTnLst>
                          </p:cTn>
                        </p:par>
                        <p:par>
                          <p:cTn id="33" fill="hold" nodeType="afterGroup">
                            <p:stCondLst>
                              <p:cond delay="500"/>
                            </p:stCondLst>
                            <p:childTnLst>
                              <p:par>
                                <p:cTn id="34" presetID="22" presetClass="entr" presetSubtype="2" fill="hold" grpId="0" nodeType="afterEffect">
                                  <p:stCondLst>
                                    <p:cond delay="3000"/>
                                  </p:stCondLst>
                                  <p:childTnLst>
                                    <p:set>
                                      <p:cBhvr>
                                        <p:cTn id="35" dur="1" fill="hold">
                                          <p:stCondLst>
                                            <p:cond delay="0"/>
                                          </p:stCondLst>
                                        </p:cTn>
                                        <p:tgtEl>
                                          <p:spTgt spid="663610"/>
                                        </p:tgtEl>
                                        <p:attrNameLst>
                                          <p:attrName>style.visibility</p:attrName>
                                        </p:attrNameLst>
                                      </p:cBhvr>
                                      <p:to>
                                        <p:strVal val="visible"/>
                                      </p:to>
                                    </p:set>
                                    <p:animEffect transition="in" filter="wipe(right)">
                                      <p:cBhvr>
                                        <p:cTn id="36" dur="500"/>
                                        <p:tgtEl>
                                          <p:spTgt spid="6636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nodeType="clickEffect">
                                  <p:stCondLst>
                                    <p:cond delay="0"/>
                                  </p:stCondLst>
                                  <p:childTnLst>
                                    <p:set>
                                      <p:cBhvr>
                                        <p:cTn id="40" dur="1" fill="hold">
                                          <p:stCondLst>
                                            <p:cond delay="0"/>
                                          </p:stCondLst>
                                        </p:cTn>
                                        <p:tgtEl>
                                          <p:spTgt spid="663616"/>
                                        </p:tgtEl>
                                        <p:attrNameLst>
                                          <p:attrName>style.visibility</p:attrName>
                                        </p:attrNameLst>
                                      </p:cBhvr>
                                      <p:to>
                                        <p:strVal val="visible"/>
                                      </p:to>
                                    </p:set>
                                    <p:animEffect transition="in" filter="wipe(right)">
                                      <p:cBhvr>
                                        <p:cTn id="41" dur="500"/>
                                        <p:tgtEl>
                                          <p:spTgt spid="66361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663602"/>
                                        </p:tgtEl>
                                        <p:attrNameLst>
                                          <p:attrName>style.visibility</p:attrName>
                                        </p:attrNameLst>
                                      </p:cBhvr>
                                      <p:to>
                                        <p:strVal val="visible"/>
                                      </p:to>
                                    </p:set>
                                    <p:anim calcmode="lin" valueType="num">
                                      <p:cBhvr additive="base">
                                        <p:cTn id="46" dur="500" fill="hold"/>
                                        <p:tgtEl>
                                          <p:spTgt spid="663602"/>
                                        </p:tgtEl>
                                        <p:attrNameLst>
                                          <p:attrName>ppt_x</p:attrName>
                                        </p:attrNameLst>
                                      </p:cBhvr>
                                      <p:tavLst>
                                        <p:tav tm="0">
                                          <p:val>
                                            <p:strVal val="0-#ppt_w/2"/>
                                          </p:val>
                                        </p:tav>
                                        <p:tav tm="100000">
                                          <p:val>
                                            <p:strVal val="#ppt_x"/>
                                          </p:val>
                                        </p:tav>
                                      </p:tavLst>
                                    </p:anim>
                                    <p:anim calcmode="lin" valueType="num">
                                      <p:cBhvr additive="base">
                                        <p:cTn id="47" dur="500" fill="hold"/>
                                        <p:tgtEl>
                                          <p:spTgt spid="6636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85" grpId="0" animBg="1"/>
      <p:bldP spid="663586" grpId="0" animBg="1"/>
      <p:bldP spid="663587" grpId="0" animBg="1"/>
      <p:bldP spid="663588" grpId="0" animBg="1"/>
      <p:bldP spid="663609" grpId="0" animBg="1"/>
      <p:bldP spid="663610" grpId="0" animBg="1"/>
      <p:bldP spid="663614"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noFill/>
          <a:ln/>
        </p:spPr>
        <p:txBody>
          <a:bodyPr/>
          <a:lstStyle/>
          <a:p>
            <a:r>
              <a:rPr lang="en-US" altLang="en-US"/>
              <a:t>Example of a Hierarchical Organization:</a:t>
            </a:r>
            <a:br>
              <a:rPr lang="en-US" altLang="en-US"/>
            </a:br>
            <a:r>
              <a:rPr lang="en-US" altLang="en-US"/>
              <a:t>Chief Programmer Team [Brooks 1995]</a:t>
            </a:r>
          </a:p>
        </p:txBody>
      </p:sp>
      <p:sp>
        <p:nvSpPr>
          <p:cNvPr id="664579" name="Rectangle 3"/>
          <p:cNvSpPr>
            <a:spLocks noChangeArrowheads="1"/>
          </p:cNvSpPr>
          <p:nvPr/>
        </p:nvSpPr>
        <p:spPr bwMode="auto">
          <a:xfrm>
            <a:off x="3514725" y="1446213"/>
            <a:ext cx="2339975" cy="622300"/>
          </a:xfrm>
          <a:prstGeom prst="rect">
            <a:avLst/>
          </a:prstGeom>
          <a:solidFill>
            <a:schemeClr val="bg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4580" name="Rectangle 4"/>
          <p:cNvSpPr>
            <a:spLocks noChangeArrowheads="1"/>
          </p:cNvSpPr>
          <p:nvPr/>
        </p:nvSpPr>
        <p:spPr bwMode="auto">
          <a:xfrm>
            <a:off x="3522663" y="1452563"/>
            <a:ext cx="2490787" cy="625475"/>
          </a:xfrm>
          <a:prstGeom prst="rect">
            <a:avLst/>
          </a:prstGeom>
          <a:solidFill>
            <a:schemeClr val="bg1"/>
          </a:solidFill>
          <a:ln w="508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Palatino" charset="0"/>
              </a:rPr>
              <a:t>Chief Programmer</a:t>
            </a:r>
          </a:p>
        </p:txBody>
      </p:sp>
      <p:sp>
        <p:nvSpPr>
          <p:cNvPr id="664581" name="Rectangle 5"/>
          <p:cNvSpPr>
            <a:spLocks noChangeArrowheads="1"/>
          </p:cNvSpPr>
          <p:nvPr/>
        </p:nvSpPr>
        <p:spPr bwMode="auto">
          <a:xfrm>
            <a:off x="3225800" y="3713163"/>
            <a:ext cx="1446213" cy="622300"/>
          </a:xfrm>
          <a:prstGeom prst="rect">
            <a:avLst/>
          </a:prstGeom>
          <a:solidFill>
            <a:schemeClr val="bg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4582" name="Rectangle 6"/>
          <p:cNvSpPr>
            <a:spLocks noChangeArrowheads="1"/>
          </p:cNvSpPr>
          <p:nvPr/>
        </p:nvSpPr>
        <p:spPr bwMode="auto">
          <a:xfrm>
            <a:off x="3232150" y="3717925"/>
            <a:ext cx="1446213" cy="627063"/>
          </a:xfrm>
          <a:prstGeom prst="rect">
            <a:avLst/>
          </a:prstGeom>
          <a:solidFill>
            <a:schemeClr val="bg1"/>
          </a:solidFill>
          <a:ln w="508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Palatino" charset="0"/>
              </a:rPr>
              <a:t>Librarian</a:t>
            </a:r>
          </a:p>
        </p:txBody>
      </p:sp>
      <p:sp>
        <p:nvSpPr>
          <p:cNvPr id="664583" name="Rectangle 7"/>
          <p:cNvSpPr>
            <a:spLocks noChangeArrowheads="1"/>
          </p:cNvSpPr>
          <p:nvPr/>
        </p:nvSpPr>
        <p:spPr bwMode="auto">
          <a:xfrm>
            <a:off x="4797425" y="3727450"/>
            <a:ext cx="2238375" cy="622300"/>
          </a:xfrm>
          <a:prstGeom prst="rect">
            <a:avLst/>
          </a:prstGeom>
          <a:solidFill>
            <a:schemeClr val="bg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4584" name="Rectangle 8"/>
          <p:cNvSpPr>
            <a:spLocks noChangeArrowheads="1"/>
          </p:cNvSpPr>
          <p:nvPr/>
        </p:nvSpPr>
        <p:spPr bwMode="auto">
          <a:xfrm>
            <a:off x="4803775" y="3732213"/>
            <a:ext cx="2238375" cy="625475"/>
          </a:xfrm>
          <a:prstGeom prst="rect">
            <a:avLst/>
          </a:prstGeom>
          <a:solidFill>
            <a:schemeClr val="bg1"/>
          </a:solidFill>
          <a:ln w="508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Palatino" charset="0"/>
              </a:rPr>
              <a:t>Administration</a:t>
            </a:r>
          </a:p>
        </p:txBody>
      </p:sp>
      <p:sp>
        <p:nvSpPr>
          <p:cNvPr id="664585" name="Rectangle 9"/>
          <p:cNvSpPr>
            <a:spLocks noChangeArrowheads="1"/>
          </p:cNvSpPr>
          <p:nvPr/>
        </p:nvSpPr>
        <p:spPr bwMode="auto">
          <a:xfrm>
            <a:off x="7224713" y="3727450"/>
            <a:ext cx="1446212" cy="622300"/>
          </a:xfrm>
          <a:prstGeom prst="rect">
            <a:avLst/>
          </a:prstGeom>
          <a:solidFill>
            <a:schemeClr val="bg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4586" name="Rectangle 10"/>
          <p:cNvSpPr>
            <a:spLocks noChangeArrowheads="1"/>
          </p:cNvSpPr>
          <p:nvPr/>
        </p:nvSpPr>
        <p:spPr bwMode="auto">
          <a:xfrm>
            <a:off x="7231063" y="3732213"/>
            <a:ext cx="1446212" cy="625475"/>
          </a:xfrm>
          <a:prstGeom prst="rect">
            <a:avLst/>
          </a:prstGeom>
          <a:solidFill>
            <a:schemeClr val="bg1"/>
          </a:solidFill>
          <a:ln w="508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Palatino" charset="0"/>
              </a:rPr>
              <a:t>Tester</a:t>
            </a:r>
          </a:p>
        </p:txBody>
      </p:sp>
      <p:sp>
        <p:nvSpPr>
          <p:cNvPr id="664587" name="Rectangle 11"/>
          <p:cNvSpPr>
            <a:spLocks noChangeArrowheads="1"/>
          </p:cNvSpPr>
          <p:nvPr/>
        </p:nvSpPr>
        <p:spPr bwMode="auto">
          <a:xfrm>
            <a:off x="460375" y="5021263"/>
            <a:ext cx="2489200" cy="622300"/>
          </a:xfrm>
          <a:prstGeom prst="rect">
            <a:avLst/>
          </a:prstGeom>
          <a:solidFill>
            <a:schemeClr val="bg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4588" name="Rectangle 12"/>
          <p:cNvSpPr>
            <a:spLocks noChangeArrowheads="1"/>
          </p:cNvSpPr>
          <p:nvPr/>
        </p:nvSpPr>
        <p:spPr bwMode="auto">
          <a:xfrm>
            <a:off x="466725" y="5027613"/>
            <a:ext cx="2489200" cy="625475"/>
          </a:xfrm>
          <a:prstGeom prst="rect">
            <a:avLst/>
          </a:prstGeom>
          <a:solidFill>
            <a:schemeClr val="bg1"/>
          </a:solidFill>
          <a:ln w="508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Palatino" charset="0"/>
              </a:rPr>
              <a:t>Junior Programmer</a:t>
            </a:r>
          </a:p>
        </p:txBody>
      </p:sp>
      <p:sp>
        <p:nvSpPr>
          <p:cNvPr id="664589" name="Line 13"/>
          <p:cNvSpPr>
            <a:spLocks noChangeShapeType="1"/>
          </p:cNvSpPr>
          <p:nvPr/>
        </p:nvSpPr>
        <p:spPr bwMode="auto">
          <a:xfrm>
            <a:off x="4640263" y="2108200"/>
            <a:ext cx="0" cy="144463"/>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4590" name="Freeform 14"/>
          <p:cNvSpPr>
            <a:spLocks/>
          </p:cNvSpPr>
          <p:nvPr/>
        </p:nvSpPr>
        <p:spPr bwMode="auto">
          <a:xfrm>
            <a:off x="4238625" y="3157538"/>
            <a:ext cx="1588" cy="31750"/>
          </a:xfrm>
          <a:custGeom>
            <a:avLst/>
            <a:gdLst>
              <a:gd name="T0" fmla="*/ 0 w 1"/>
              <a:gd name="T1" fmla="*/ 19 h 20"/>
              <a:gd name="T2" fmla="*/ 0 w 1"/>
              <a:gd name="T3" fmla="*/ 19 h 20"/>
              <a:gd name="T4" fmla="*/ 0 w 1"/>
              <a:gd name="T5" fmla="*/ 0 h 20"/>
              <a:gd name="T6" fmla="*/ 0 w 1"/>
              <a:gd name="T7" fmla="*/ 0 h 20"/>
              <a:gd name="T8" fmla="*/ 0 w 1"/>
              <a:gd name="T9" fmla="*/ 19 h 20"/>
            </a:gdLst>
            <a:ahLst/>
            <a:cxnLst>
              <a:cxn ang="0">
                <a:pos x="T0" y="T1"/>
              </a:cxn>
              <a:cxn ang="0">
                <a:pos x="T2" y="T3"/>
              </a:cxn>
              <a:cxn ang="0">
                <a:pos x="T4" y="T5"/>
              </a:cxn>
              <a:cxn ang="0">
                <a:pos x="T6" y="T7"/>
              </a:cxn>
              <a:cxn ang="0">
                <a:pos x="T8" y="T9"/>
              </a:cxn>
            </a:cxnLst>
            <a:rect l="0" t="0" r="r" b="b"/>
            <a:pathLst>
              <a:path w="1" h="20">
                <a:moveTo>
                  <a:pt x="0" y="19"/>
                </a:moveTo>
                <a:lnTo>
                  <a:pt x="0" y="19"/>
                </a:lnTo>
                <a:lnTo>
                  <a:pt x="0" y="0"/>
                </a:lnTo>
                <a:lnTo>
                  <a:pt x="0" y="0"/>
                </a:lnTo>
                <a:lnTo>
                  <a:pt x="0" y="19"/>
                </a:lnTo>
              </a:path>
            </a:pathLst>
          </a:custGeom>
          <a:solidFill>
            <a:schemeClr val="bg1"/>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4591" name="Freeform 15"/>
          <p:cNvSpPr>
            <a:spLocks/>
          </p:cNvSpPr>
          <p:nvPr/>
        </p:nvSpPr>
        <p:spPr bwMode="auto">
          <a:xfrm>
            <a:off x="1773238" y="3735388"/>
            <a:ext cx="14287" cy="30162"/>
          </a:xfrm>
          <a:custGeom>
            <a:avLst/>
            <a:gdLst>
              <a:gd name="T0" fmla="*/ 8 w 9"/>
              <a:gd name="T1" fmla="*/ 18 h 19"/>
              <a:gd name="T2" fmla="*/ 0 w 9"/>
              <a:gd name="T3" fmla="*/ 18 h 19"/>
              <a:gd name="T4" fmla="*/ 0 w 9"/>
              <a:gd name="T5" fmla="*/ 0 h 19"/>
              <a:gd name="T6" fmla="*/ 4 w 9"/>
              <a:gd name="T7" fmla="*/ 0 h 19"/>
              <a:gd name="T8" fmla="*/ 8 w 9"/>
              <a:gd name="T9" fmla="*/ 18 h 19"/>
            </a:gdLst>
            <a:ahLst/>
            <a:cxnLst>
              <a:cxn ang="0">
                <a:pos x="T0" y="T1"/>
              </a:cxn>
              <a:cxn ang="0">
                <a:pos x="T2" y="T3"/>
              </a:cxn>
              <a:cxn ang="0">
                <a:pos x="T4" y="T5"/>
              </a:cxn>
              <a:cxn ang="0">
                <a:pos x="T6" y="T7"/>
              </a:cxn>
              <a:cxn ang="0">
                <a:pos x="T8" y="T9"/>
              </a:cxn>
            </a:cxnLst>
            <a:rect l="0" t="0" r="r" b="b"/>
            <a:pathLst>
              <a:path w="9" h="19">
                <a:moveTo>
                  <a:pt x="8" y="18"/>
                </a:moveTo>
                <a:lnTo>
                  <a:pt x="0" y="18"/>
                </a:lnTo>
                <a:lnTo>
                  <a:pt x="0" y="0"/>
                </a:lnTo>
                <a:lnTo>
                  <a:pt x="4" y="0"/>
                </a:lnTo>
                <a:lnTo>
                  <a:pt x="8" y="18"/>
                </a:lnTo>
              </a:path>
            </a:pathLst>
          </a:custGeom>
          <a:solidFill>
            <a:schemeClr val="bg1"/>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4592" name="Freeform 16"/>
          <p:cNvSpPr>
            <a:spLocks/>
          </p:cNvSpPr>
          <p:nvPr/>
        </p:nvSpPr>
        <p:spPr bwMode="auto">
          <a:xfrm>
            <a:off x="1785938" y="3157538"/>
            <a:ext cx="2454275" cy="608012"/>
          </a:xfrm>
          <a:custGeom>
            <a:avLst/>
            <a:gdLst>
              <a:gd name="T0" fmla="*/ 1545 w 1546"/>
              <a:gd name="T1" fmla="*/ 26 h 383"/>
              <a:gd name="T2" fmla="*/ 1537 w 1546"/>
              <a:gd name="T3" fmla="*/ 0 h 383"/>
              <a:gd name="T4" fmla="*/ 0 w 1546"/>
              <a:gd name="T5" fmla="*/ 357 h 383"/>
              <a:gd name="T6" fmla="*/ 8 w 1546"/>
              <a:gd name="T7" fmla="*/ 382 h 383"/>
              <a:gd name="T8" fmla="*/ 1545 w 1546"/>
              <a:gd name="T9" fmla="*/ 26 h 383"/>
            </a:gdLst>
            <a:ahLst/>
            <a:cxnLst>
              <a:cxn ang="0">
                <a:pos x="T0" y="T1"/>
              </a:cxn>
              <a:cxn ang="0">
                <a:pos x="T2" y="T3"/>
              </a:cxn>
              <a:cxn ang="0">
                <a:pos x="T4" y="T5"/>
              </a:cxn>
              <a:cxn ang="0">
                <a:pos x="T6" y="T7"/>
              </a:cxn>
              <a:cxn ang="0">
                <a:pos x="T8" y="T9"/>
              </a:cxn>
            </a:cxnLst>
            <a:rect l="0" t="0" r="r" b="b"/>
            <a:pathLst>
              <a:path w="1546" h="383">
                <a:moveTo>
                  <a:pt x="1545" y="26"/>
                </a:moveTo>
                <a:lnTo>
                  <a:pt x="1537" y="0"/>
                </a:lnTo>
                <a:lnTo>
                  <a:pt x="0" y="357"/>
                </a:lnTo>
                <a:lnTo>
                  <a:pt x="8" y="382"/>
                </a:lnTo>
                <a:lnTo>
                  <a:pt x="1545" y="26"/>
                </a:lnTo>
              </a:path>
            </a:pathLst>
          </a:custGeom>
          <a:solidFill>
            <a:schemeClr val="bg1"/>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4593" name="Freeform 17"/>
          <p:cNvSpPr>
            <a:spLocks/>
          </p:cNvSpPr>
          <p:nvPr/>
        </p:nvSpPr>
        <p:spPr bwMode="auto">
          <a:xfrm>
            <a:off x="4451350" y="3284538"/>
            <a:ext cx="26988" cy="31750"/>
          </a:xfrm>
          <a:custGeom>
            <a:avLst/>
            <a:gdLst>
              <a:gd name="T0" fmla="*/ 11 w 17"/>
              <a:gd name="T1" fmla="*/ 19 h 20"/>
              <a:gd name="T2" fmla="*/ 16 w 17"/>
              <a:gd name="T3" fmla="*/ 13 h 20"/>
              <a:gd name="T4" fmla="*/ 5 w 17"/>
              <a:gd name="T5" fmla="*/ 0 h 20"/>
              <a:gd name="T6" fmla="*/ 0 w 17"/>
              <a:gd name="T7" fmla="*/ 6 h 20"/>
              <a:gd name="T8" fmla="*/ 11 w 17"/>
              <a:gd name="T9" fmla="*/ 19 h 20"/>
            </a:gdLst>
            <a:ahLst/>
            <a:cxnLst>
              <a:cxn ang="0">
                <a:pos x="T0" y="T1"/>
              </a:cxn>
              <a:cxn ang="0">
                <a:pos x="T2" y="T3"/>
              </a:cxn>
              <a:cxn ang="0">
                <a:pos x="T4" y="T5"/>
              </a:cxn>
              <a:cxn ang="0">
                <a:pos x="T6" y="T7"/>
              </a:cxn>
              <a:cxn ang="0">
                <a:pos x="T8" y="T9"/>
              </a:cxn>
            </a:cxnLst>
            <a:rect l="0" t="0" r="r" b="b"/>
            <a:pathLst>
              <a:path w="17" h="20">
                <a:moveTo>
                  <a:pt x="11" y="19"/>
                </a:moveTo>
                <a:lnTo>
                  <a:pt x="16" y="13"/>
                </a:lnTo>
                <a:lnTo>
                  <a:pt x="5" y="0"/>
                </a:lnTo>
                <a:lnTo>
                  <a:pt x="0" y="6"/>
                </a:lnTo>
                <a:lnTo>
                  <a:pt x="11" y="19"/>
                </a:lnTo>
              </a:path>
            </a:pathLst>
          </a:custGeom>
          <a:solidFill>
            <a:schemeClr val="bg1"/>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4594" name="Freeform 18"/>
          <p:cNvSpPr>
            <a:spLocks/>
          </p:cNvSpPr>
          <p:nvPr/>
        </p:nvSpPr>
        <p:spPr bwMode="auto">
          <a:xfrm>
            <a:off x="4225925" y="3678238"/>
            <a:ext cx="14288" cy="31750"/>
          </a:xfrm>
          <a:custGeom>
            <a:avLst/>
            <a:gdLst>
              <a:gd name="T0" fmla="*/ 8 w 9"/>
              <a:gd name="T1" fmla="*/ 13 h 20"/>
              <a:gd name="T2" fmla="*/ 8 w 9"/>
              <a:gd name="T3" fmla="*/ 19 h 20"/>
              <a:gd name="T4" fmla="*/ 0 w 9"/>
              <a:gd name="T5" fmla="*/ 6 h 20"/>
              <a:gd name="T6" fmla="*/ 4 w 9"/>
              <a:gd name="T7" fmla="*/ 0 h 20"/>
              <a:gd name="T8" fmla="*/ 8 w 9"/>
              <a:gd name="T9" fmla="*/ 13 h 20"/>
            </a:gdLst>
            <a:ahLst/>
            <a:cxnLst>
              <a:cxn ang="0">
                <a:pos x="T0" y="T1"/>
              </a:cxn>
              <a:cxn ang="0">
                <a:pos x="T2" y="T3"/>
              </a:cxn>
              <a:cxn ang="0">
                <a:pos x="T4" y="T5"/>
              </a:cxn>
              <a:cxn ang="0">
                <a:pos x="T6" y="T7"/>
              </a:cxn>
              <a:cxn ang="0">
                <a:pos x="T8" y="T9"/>
              </a:cxn>
            </a:cxnLst>
            <a:rect l="0" t="0" r="r" b="b"/>
            <a:pathLst>
              <a:path w="9" h="20">
                <a:moveTo>
                  <a:pt x="8" y="13"/>
                </a:moveTo>
                <a:lnTo>
                  <a:pt x="8" y="19"/>
                </a:lnTo>
                <a:lnTo>
                  <a:pt x="0" y="6"/>
                </a:lnTo>
                <a:lnTo>
                  <a:pt x="4" y="0"/>
                </a:lnTo>
                <a:lnTo>
                  <a:pt x="8" y="13"/>
                </a:lnTo>
              </a:path>
            </a:pathLst>
          </a:custGeom>
          <a:solidFill>
            <a:schemeClr val="bg1"/>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4595" name="Freeform 19"/>
          <p:cNvSpPr>
            <a:spLocks/>
          </p:cNvSpPr>
          <p:nvPr/>
        </p:nvSpPr>
        <p:spPr bwMode="auto">
          <a:xfrm>
            <a:off x="4238625" y="3298825"/>
            <a:ext cx="227013" cy="396875"/>
          </a:xfrm>
          <a:custGeom>
            <a:avLst/>
            <a:gdLst>
              <a:gd name="T0" fmla="*/ 142 w 143"/>
              <a:gd name="T1" fmla="*/ 17 h 250"/>
              <a:gd name="T2" fmla="*/ 127 w 143"/>
              <a:gd name="T3" fmla="*/ 0 h 250"/>
              <a:gd name="T4" fmla="*/ 0 w 143"/>
              <a:gd name="T5" fmla="*/ 232 h 250"/>
              <a:gd name="T6" fmla="*/ 8 w 143"/>
              <a:gd name="T7" fmla="*/ 249 h 250"/>
              <a:gd name="T8" fmla="*/ 142 w 143"/>
              <a:gd name="T9" fmla="*/ 17 h 250"/>
            </a:gdLst>
            <a:ahLst/>
            <a:cxnLst>
              <a:cxn ang="0">
                <a:pos x="T0" y="T1"/>
              </a:cxn>
              <a:cxn ang="0">
                <a:pos x="T2" y="T3"/>
              </a:cxn>
              <a:cxn ang="0">
                <a:pos x="T4" y="T5"/>
              </a:cxn>
              <a:cxn ang="0">
                <a:pos x="T6" y="T7"/>
              </a:cxn>
              <a:cxn ang="0">
                <a:pos x="T8" y="T9"/>
              </a:cxn>
            </a:cxnLst>
            <a:rect l="0" t="0" r="r" b="b"/>
            <a:pathLst>
              <a:path w="143" h="250">
                <a:moveTo>
                  <a:pt x="142" y="17"/>
                </a:moveTo>
                <a:lnTo>
                  <a:pt x="127" y="0"/>
                </a:lnTo>
                <a:lnTo>
                  <a:pt x="0" y="232"/>
                </a:lnTo>
                <a:lnTo>
                  <a:pt x="8" y="249"/>
                </a:lnTo>
                <a:lnTo>
                  <a:pt x="142" y="17"/>
                </a:lnTo>
              </a:path>
            </a:pathLst>
          </a:custGeom>
          <a:solidFill>
            <a:schemeClr val="bg1"/>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4596" name="Freeform 20"/>
          <p:cNvSpPr>
            <a:spLocks/>
          </p:cNvSpPr>
          <p:nvPr/>
        </p:nvSpPr>
        <p:spPr bwMode="auto">
          <a:xfrm>
            <a:off x="4803775" y="3171825"/>
            <a:ext cx="26988" cy="44450"/>
          </a:xfrm>
          <a:custGeom>
            <a:avLst/>
            <a:gdLst>
              <a:gd name="T0" fmla="*/ 16 w 17"/>
              <a:gd name="T1" fmla="*/ 7 h 28"/>
              <a:gd name="T2" fmla="*/ 11 w 17"/>
              <a:gd name="T3" fmla="*/ 0 h 28"/>
              <a:gd name="T4" fmla="*/ 0 w 17"/>
              <a:gd name="T5" fmla="*/ 21 h 28"/>
              <a:gd name="T6" fmla="*/ 11 w 17"/>
              <a:gd name="T7" fmla="*/ 27 h 28"/>
              <a:gd name="T8" fmla="*/ 16 w 17"/>
              <a:gd name="T9" fmla="*/ 7 h 28"/>
            </a:gdLst>
            <a:ahLst/>
            <a:cxnLst>
              <a:cxn ang="0">
                <a:pos x="T0" y="T1"/>
              </a:cxn>
              <a:cxn ang="0">
                <a:pos x="T2" y="T3"/>
              </a:cxn>
              <a:cxn ang="0">
                <a:pos x="T4" y="T5"/>
              </a:cxn>
              <a:cxn ang="0">
                <a:pos x="T6" y="T7"/>
              </a:cxn>
              <a:cxn ang="0">
                <a:pos x="T8" y="T9"/>
              </a:cxn>
            </a:cxnLst>
            <a:rect l="0" t="0" r="r" b="b"/>
            <a:pathLst>
              <a:path w="17" h="28">
                <a:moveTo>
                  <a:pt x="16" y="7"/>
                </a:moveTo>
                <a:lnTo>
                  <a:pt x="11" y="0"/>
                </a:lnTo>
                <a:lnTo>
                  <a:pt x="0" y="21"/>
                </a:lnTo>
                <a:lnTo>
                  <a:pt x="11" y="27"/>
                </a:lnTo>
                <a:lnTo>
                  <a:pt x="16" y="7"/>
                </a:lnTo>
              </a:path>
            </a:pathLst>
          </a:custGeom>
          <a:solidFill>
            <a:schemeClr val="bg1"/>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4597" name="Freeform 21"/>
          <p:cNvSpPr>
            <a:spLocks/>
          </p:cNvSpPr>
          <p:nvPr/>
        </p:nvSpPr>
        <p:spPr bwMode="auto">
          <a:xfrm>
            <a:off x="5608638" y="3692525"/>
            <a:ext cx="14287" cy="31750"/>
          </a:xfrm>
          <a:custGeom>
            <a:avLst/>
            <a:gdLst>
              <a:gd name="T0" fmla="*/ 4 w 9"/>
              <a:gd name="T1" fmla="*/ 0 h 20"/>
              <a:gd name="T2" fmla="*/ 8 w 9"/>
              <a:gd name="T3" fmla="*/ 6 h 20"/>
              <a:gd name="T4" fmla="*/ 4 w 9"/>
              <a:gd name="T5" fmla="*/ 19 h 20"/>
              <a:gd name="T6" fmla="*/ 0 w 9"/>
              <a:gd name="T7" fmla="*/ 19 h 20"/>
              <a:gd name="T8" fmla="*/ 4 w 9"/>
              <a:gd name="T9" fmla="*/ 0 h 20"/>
            </a:gdLst>
            <a:ahLst/>
            <a:cxnLst>
              <a:cxn ang="0">
                <a:pos x="T0" y="T1"/>
              </a:cxn>
              <a:cxn ang="0">
                <a:pos x="T2" y="T3"/>
              </a:cxn>
              <a:cxn ang="0">
                <a:pos x="T4" y="T5"/>
              </a:cxn>
              <a:cxn ang="0">
                <a:pos x="T6" y="T7"/>
              </a:cxn>
              <a:cxn ang="0">
                <a:pos x="T8" y="T9"/>
              </a:cxn>
            </a:cxnLst>
            <a:rect l="0" t="0" r="r" b="b"/>
            <a:pathLst>
              <a:path w="9" h="20">
                <a:moveTo>
                  <a:pt x="4" y="0"/>
                </a:moveTo>
                <a:lnTo>
                  <a:pt x="8" y="6"/>
                </a:lnTo>
                <a:lnTo>
                  <a:pt x="4" y="19"/>
                </a:lnTo>
                <a:lnTo>
                  <a:pt x="0" y="19"/>
                </a:lnTo>
                <a:lnTo>
                  <a:pt x="4" y="0"/>
                </a:lnTo>
              </a:path>
            </a:pathLst>
          </a:custGeom>
          <a:solidFill>
            <a:schemeClr val="bg1"/>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4598" name="Freeform 22"/>
          <p:cNvSpPr>
            <a:spLocks/>
          </p:cNvSpPr>
          <p:nvPr/>
        </p:nvSpPr>
        <p:spPr bwMode="auto">
          <a:xfrm>
            <a:off x="4829175" y="3186113"/>
            <a:ext cx="781050" cy="538162"/>
          </a:xfrm>
          <a:custGeom>
            <a:avLst/>
            <a:gdLst>
              <a:gd name="T0" fmla="*/ 8 w 492"/>
              <a:gd name="T1" fmla="*/ 0 h 339"/>
              <a:gd name="T2" fmla="*/ 0 w 492"/>
              <a:gd name="T3" fmla="*/ 25 h 339"/>
              <a:gd name="T4" fmla="*/ 483 w 492"/>
              <a:gd name="T5" fmla="*/ 338 h 339"/>
              <a:gd name="T6" fmla="*/ 491 w 492"/>
              <a:gd name="T7" fmla="*/ 312 h 339"/>
              <a:gd name="T8" fmla="*/ 8 w 492"/>
              <a:gd name="T9" fmla="*/ 0 h 339"/>
            </a:gdLst>
            <a:ahLst/>
            <a:cxnLst>
              <a:cxn ang="0">
                <a:pos x="T0" y="T1"/>
              </a:cxn>
              <a:cxn ang="0">
                <a:pos x="T2" y="T3"/>
              </a:cxn>
              <a:cxn ang="0">
                <a:pos x="T4" y="T5"/>
              </a:cxn>
              <a:cxn ang="0">
                <a:pos x="T6" y="T7"/>
              </a:cxn>
              <a:cxn ang="0">
                <a:pos x="T8" y="T9"/>
              </a:cxn>
            </a:cxnLst>
            <a:rect l="0" t="0" r="r" b="b"/>
            <a:pathLst>
              <a:path w="492" h="339">
                <a:moveTo>
                  <a:pt x="8" y="0"/>
                </a:moveTo>
                <a:lnTo>
                  <a:pt x="0" y="25"/>
                </a:lnTo>
                <a:lnTo>
                  <a:pt x="483" y="338"/>
                </a:lnTo>
                <a:lnTo>
                  <a:pt x="491" y="312"/>
                </a:lnTo>
                <a:lnTo>
                  <a:pt x="8" y="0"/>
                </a:lnTo>
              </a:path>
            </a:pathLst>
          </a:custGeom>
          <a:solidFill>
            <a:schemeClr val="bg1"/>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4599" name="Freeform 23"/>
          <p:cNvSpPr>
            <a:spLocks/>
          </p:cNvSpPr>
          <p:nvPr/>
        </p:nvSpPr>
        <p:spPr bwMode="auto">
          <a:xfrm>
            <a:off x="7494588" y="3692525"/>
            <a:ext cx="14287" cy="31750"/>
          </a:xfrm>
          <a:custGeom>
            <a:avLst/>
            <a:gdLst>
              <a:gd name="T0" fmla="*/ 0 w 9"/>
              <a:gd name="T1" fmla="*/ 19 h 20"/>
              <a:gd name="T2" fmla="*/ 8 w 9"/>
              <a:gd name="T3" fmla="*/ 19 h 20"/>
              <a:gd name="T4" fmla="*/ 8 w 9"/>
              <a:gd name="T5" fmla="*/ 0 h 20"/>
              <a:gd name="T6" fmla="*/ 4 w 9"/>
              <a:gd name="T7" fmla="*/ 0 h 20"/>
              <a:gd name="T8" fmla="*/ 0 w 9"/>
              <a:gd name="T9" fmla="*/ 19 h 20"/>
            </a:gdLst>
            <a:ahLst/>
            <a:cxnLst>
              <a:cxn ang="0">
                <a:pos x="T0" y="T1"/>
              </a:cxn>
              <a:cxn ang="0">
                <a:pos x="T2" y="T3"/>
              </a:cxn>
              <a:cxn ang="0">
                <a:pos x="T4" y="T5"/>
              </a:cxn>
              <a:cxn ang="0">
                <a:pos x="T6" y="T7"/>
              </a:cxn>
              <a:cxn ang="0">
                <a:pos x="T8" y="T9"/>
              </a:cxn>
            </a:cxnLst>
            <a:rect l="0" t="0" r="r" b="b"/>
            <a:pathLst>
              <a:path w="9" h="20">
                <a:moveTo>
                  <a:pt x="0" y="19"/>
                </a:moveTo>
                <a:lnTo>
                  <a:pt x="8" y="19"/>
                </a:lnTo>
                <a:lnTo>
                  <a:pt x="8" y="0"/>
                </a:lnTo>
                <a:lnTo>
                  <a:pt x="4" y="0"/>
                </a:lnTo>
                <a:lnTo>
                  <a:pt x="0" y="19"/>
                </a:lnTo>
              </a:path>
            </a:pathLst>
          </a:custGeom>
          <a:solidFill>
            <a:schemeClr val="bg1"/>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4600" name="Freeform 24"/>
          <p:cNvSpPr>
            <a:spLocks/>
          </p:cNvSpPr>
          <p:nvPr/>
        </p:nvSpPr>
        <p:spPr bwMode="auto">
          <a:xfrm>
            <a:off x="5294313" y="3157538"/>
            <a:ext cx="14287" cy="31750"/>
          </a:xfrm>
          <a:custGeom>
            <a:avLst/>
            <a:gdLst>
              <a:gd name="T0" fmla="*/ 4 w 9"/>
              <a:gd name="T1" fmla="*/ 19 h 20"/>
              <a:gd name="T2" fmla="*/ 0 w 9"/>
              <a:gd name="T3" fmla="*/ 19 h 20"/>
              <a:gd name="T4" fmla="*/ 4 w 9"/>
              <a:gd name="T5" fmla="*/ 0 h 20"/>
              <a:gd name="T6" fmla="*/ 8 w 9"/>
              <a:gd name="T7" fmla="*/ 0 h 20"/>
              <a:gd name="T8" fmla="*/ 4 w 9"/>
              <a:gd name="T9" fmla="*/ 19 h 20"/>
            </a:gdLst>
            <a:ahLst/>
            <a:cxnLst>
              <a:cxn ang="0">
                <a:pos x="T0" y="T1"/>
              </a:cxn>
              <a:cxn ang="0">
                <a:pos x="T2" y="T3"/>
              </a:cxn>
              <a:cxn ang="0">
                <a:pos x="T4" y="T5"/>
              </a:cxn>
              <a:cxn ang="0">
                <a:pos x="T6" y="T7"/>
              </a:cxn>
              <a:cxn ang="0">
                <a:pos x="T8" y="T9"/>
              </a:cxn>
            </a:cxnLst>
            <a:rect l="0" t="0" r="r" b="b"/>
            <a:pathLst>
              <a:path w="9" h="20">
                <a:moveTo>
                  <a:pt x="4" y="19"/>
                </a:moveTo>
                <a:lnTo>
                  <a:pt x="0" y="19"/>
                </a:lnTo>
                <a:lnTo>
                  <a:pt x="4" y="0"/>
                </a:lnTo>
                <a:lnTo>
                  <a:pt x="8" y="0"/>
                </a:lnTo>
                <a:lnTo>
                  <a:pt x="4" y="19"/>
                </a:lnTo>
              </a:path>
            </a:pathLst>
          </a:custGeom>
          <a:solidFill>
            <a:schemeClr val="bg1"/>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4601" name="Freeform 25"/>
          <p:cNvSpPr>
            <a:spLocks/>
          </p:cNvSpPr>
          <p:nvPr/>
        </p:nvSpPr>
        <p:spPr bwMode="auto">
          <a:xfrm>
            <a:off x="5307013" y="3157538"/>
            <a:ext cx="2189162" cy="566737"/>
          </a:xfrm>
          <a:custGeom>
            <a:avLst/>
            <a:gdLst>
              <a:gd name="T0" fmla="*/ 1370 w 1379"/>
              <a:gd name="T1" fmla="*/ 356 h 357"/>
              <a:gd name="T2" fmla="*/ 1378 w 1379"/>
              <a:gd name="T3" fmla="*/ 330 h 357"/>
              <a:gd name="T4" fmla="*/ 8 w 1379"/>
              <a:gd name="T5" fmla="*/ 0 h 357"/>
              <a:gd name="T6" fmla="*/ 0 w 1379"/>
              <a:gd name="T7" fmla="*/ 26 h 357"/>
              <a:gd name="T8" fmla="*/ 1370 w 1379"/>
              <a:gd name="T9" fmla="*/ 356 h 357"/>
            </a:gdLst>
            <a:ahLst/>
            <a:cxnLst>
              <a:cxn ang="0">
                <a:pos x="T0" y="T1"/>
              </a:cxn>
              <a:cxn ang="0">
                <a:pos x="T2" y="T3"/>
              </a:cxn>
              <a:cxn ang="0">
                <a:pos x="T4" y="T5"/>
              </a:cxn>
              <a:cxn ang="0">
                <a:pos x="T6" y="T7"/>
              </a:cxn>
              <a:cxn ang="0">
                <a:pos x="T8" y="T9"/>
              </a:cxn>
            </a:cxnLst>
            <a:rect l="0" t="0" r="r" b="b"/>
            <a:pathLst>
              <a:path w="1379" h="357">
                <a:moveTo>
                  <a:pt x="1370" y="356"/>
                </a:moveTo>
                <a:lnTo>
                  <a:pt x="1378" y="330"/>
                </a:lnTo>
                <a:lnTo>
                  <a:pt x="8" y="0"/>
                </a:lnTo>
                <a:lnTo>
                  <a:pt x="0" y="26"/>
                </a:lnTo>
                <a:lnTo>
                  <a:pt x="1370" y="356"/>
                </a:lnTo>
              </a:path>
            </a:pathLst>
          </a:custGeom>
          <a:solidFill>
            <a:schemeClr val="bg1"/>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4602" name="Rectangle 26"/>
          <p:cNvSpPr>
            <a:spLocks noChangeArrowheads="1"/>
          </p:cNvSpPr>
          <p:nvPr/>
        </p:nvSpPr>
        <p:spPr bwMode="auto">
          <a:xfrm>
            <a:off x="3514725" y="2278063"/>
            <a:ext cx="2339975" cy="620712"/>
          </a:xfrm>
          <a:prstGeom prst="rect">
            <a:avLst/>
          </a:prstGeom>
          <a:solidFill>
            <a:schemeClr val="bg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4603" name="Rectangle 27"/>
          <p:cNvSpPr>
            <a:spLocks noChangeArrowheads="1"/>
          </p:cNvSpPr>
          <p:nvPr/>
        </p:nvSpPr>
        <p:spPr bwMode="auto">
          <a:xfrm>
            <a:off x="3522663" y="2282825"/>
            <a:ext cx="2336800" cy="625475"/>
          </a:xfrm>
          <a:prstGeom prst="rect">
            <a:avLst/>
          </a:prstGeom>
          <a:solidFill>
            <a:schemeClr val="bg1"/>
          </a:solidFill>
          <a:ln w="508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4604" name="Rectangle 28"/>
          <p:cNvSpPr>
            <a:spLocks noChangeArrowheads="1"/>
          </p:cNvSpPr>
          <p:nvPr/>
        </p:nvSpPr>
        <p:spPr bwMode="auto">
          <a:xfrm>
            <a:off x="3514725" y="2235200"/>
            <a:ext cx="2339975" cy="1044575"/>
          </a:xfrm>
          <a:prstGeom prst="rect">
            <a:avLst/>
          </a:prstGeom>
          <a:solidFill>
            <a:schemeClr val="bg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4605" name="Rectangle 29"/>
          <p:cNvSpPr>
            <a:spLocks noChangeArrowheads="1"/>
          </p:cNvSpPr>
          <p:nvPr/>
        </p:nvSpPr>
        <p:spPr bwMode="auto">
          <a:xfrm>
            <a:off x="3522663" y="2239963"/>
            <a:ext cx="2471737" cy="1049337"/>
          </a:xfrm>
          <a:prstGeom prst="rect">
            <a:avLst/>
          </a:prstGeom>
          <a:solidFill>
            <a:schemeClr val="bg1"/>
          </a:solidFill>
          <a:ln w="508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Palatino" charset="0"/>
              </a:rPr>
              <a:t>Assistant</a:t>
            </a:r>
          </a:p>
          <a:p>
            <a:pPr algn="ctr"/>
            <a:r>
              <a:rPr lang="en-US" altLang="en-US">
                <a:latin typeface="Palatino" charset="0"/>
              </a:rPr>
              <a:t>Chief Programmer</a:t>
            </a:r>
          </a:p>
        </p:txBody>
      </p:sp>
      <p:sp>
        <p:nvSpPr>
          <p:cNvPr id="664606" name="Rectangle 30"/>
          <p:cNvSpPr>
            <a:spLocks noChangeArrowheads="1"/>
          </p:cNvSpPr>
          <p:nvPr/>
        </p:nvSpPr>
        <p:spPr bwMode="auto">
          <a:xfrm>
            <a:off x="1704975" y="4354513"/>
            <a:ext cx="12700" cy="1587"/>
          </a:xfrm>
          <a:prstGeom prst="rect">
            <a:avLst/>
          </a:prstGeom>
          <a:solidFill>
            <a:schemeClr val="bg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4607" name="Rectangle 31"/>
          <p:cNvSpPr>
            <a:spLocks noChangeArrowheads="1"/>
          </p:cNvSpPr>
          <p:nvPr/>
        </p:nvSpPr>
        <p:spPr bwMode="auto">
          <a:xfrm>
            <a:off x="1704975" y="5049838"/>
            <a:ext cx="12700" cy="3175"/>
          </a:xfrm>
          <a:prstGeom prst="rect">
            <a:avLst/>
          </a:prstGeom>
          <a:solidFill>
            <a:schemeClr val="bg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4608" name="Rectangle 32"/>
          <p:cNvSpPr>
            <a:spLocks noChangeArrowheads="1"/>
          </p:cNvSpPr>
          <p:nvPr/>
        </p:nvSpPr>
        <p:spPr bwMode="auto">
          <a:xfrm>
            <a:off x="1704975" y="4375150"/>
            <a:ext cx="12700" cy="649288"/>
          </a:xfrm>
          <a:prstGeom prst="rect">
            <a:avLst/>
          </a:prstGeom>
          <a:solidFill>
            <a:schemeClr val="bg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4609" name="Rectangle 33"/>
          <p:cNvSpPr>
            <a:spLocks noChangeArrowheads="1"/>
          </p:cNvSpPr>
          <p:nvPr/>
        </p:nvSpPr>
        <p:spPr bwMode="auto">
          <a:xfrm>
            <a:off x="460375" y="3713163"/>
            <a:ext cx="2489200" cy="622300"/>
          </a:xfrm>
          <a:prstGeom prst="rect">
            <a:avLst/>
          </a:prstGeom>
          <a:solidFill>
            <a:schemeClr val="bg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4610" name="Rectangle 34"/>
          <p:cNvSpPr>
            <a:spLocks noChangeArrowheads="1"/>
          </p:cNvSpPr>
          <p:nvPr/>
        </p:nvSpPr>
        <p:spPr bwMode="auto">
          <a:xfrm>
            <a:off x="466725" y="3717925"/>
            <a:ext cx="2489200" cy="627063"/>
          </a:xfrm>
          <a:prstGeom prst="rect">
            <a:avLst/>
          </a:prstGeom>
          <a:solidFill>
            <a:schemeClr val="bg1"/>
          </a:solidFill>
          <a:ln w="508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Palatino" charset="0"/>
              </a:rPr>
              <a:t>Senior Programmer</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altLang="en-US"/>
              <a:t>Disadvantages of Hierarchical Organizations</a:t>
            </a:r>
          </a:p>
        </p:txBody>
      </p:sp>
      <p:sp>
        <p:nvSpPr>
          <p:cNvPr id="674819" name="Rectangle 3"/>
          <p:cNvSpPr>
            <a:spLocks noGrp="1" noChangeArrowheads="1"/>
          </p:cNvSpPr>
          <p:nvPr>
            <p:ph type="body" idx="1"/>
          </p:nvPr>
        </p:nvSpPr>
        <p:spPr/>
        <p:txBody>
          <a:bodyPr/>
          <a:lstStyle/>
          <a:p>
            <a:r>
              <a:rPr lang="en-US" altLang="en-US"/>
              <a:t>Slow response time</a:t>
            </a:r>
          </a:p>
          <a:p>
            <a:pPr lvl="1"/>
            <a:r>
              <a:rPr lang="en-US" altLang="en-US"/>
              <a:t>The process of evaluating and approving change requests often takes too long because of long reporting/decision lines.</a:t>
            </a:r>
          </a:p>
          <a:p>
            <a:r>
              <a:rPr lang="en-US" altLang="en-US"/>
              <a:t>Difficult to manage the workload of the people:</a:t>
            </a:r>
          </a:p>
          <a:p>
            <a:pPr lvl="1"/>
            <a:r>
              <a:rPr lang="en-US" altLang="en-US"/>
              <a:t>People are assigned fulltime to the organization, but projects don’t’ come in a smooth stream.</a:t>
            </a:r>
          </a:p>
          <a:p>
            <a:pPr lvl="1"/>
            <a:r>
              <a:rPr lang="en-US" altLang="en-US"/>
              <a:t>Project request might not require the people who are available or their expertise. </a:t>
            </a:r>
          </a:p>
          <a:p>
            <a:r>
              <a:rPr lang="en-US" altLang="en-US"/>
              <a:t>Unfamiliarity with application or solution domain area</a:t>
            </a:r>
          </a:p>
          <a:p>
            <a:pPr lvl="1"/>
            <a:r>
              <a:rPr lang="en-US" altLang="en-US"/>
              <a:t>People are usually hired for their technical proficiency in a specialty that the organization normally performs. </a:t>
            </a:r>
          </a:p>
          <a:p>
            <a:pPr lvl="1"/>
            <a:r>
              <a:rPr lang="en-US" altLang="en-US"/>
              <a:t>They often have only limited experience, if the problem to be solved is outside of their field of expertise.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de-DE" altLang="en-US"/>
              <a:t>Nonhierarchical Organizations</a:t>
            </a:r>
          </a:p>
        </p:txBody>
      </p:sp>
      <p:sp>
        <p:nvSpPr>
          <p:cNvPr id="675843" name="Rectangle 3"/>
          <p:cNvSpPr>
            <a:spLocks noGrp="1" noChangeArrowheads="1"/>
          </p:cNvSpPr>
          <p:nvPr>
            <p:ph type="body" idx="1"/>
          </p:nvPr>
        </p:nvSpPr>
        <p:spPr/>
        <p:txBody>
          <a:bodyPr/>
          <a:lstStyle/>
          <a:p>
            <a:r>
              <a:rPr lang="en-US" altLang="en-US" b="1"/>
              <a:t>Key property:</a:t>
            </a:r>
            <a:r>
              <a:rPr lang="en-US" altLang="en-US"/>
              <a:t>  The organization has a general graph structure with different edges for the decision, reporting and communication flows. Decisions can be made at various nodes in the graph.                                                                                  </a:t>
            </a:r>
            <a:r>
              <a:rPr lang="de-DE" altLang="en-US"/>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a:noFill/>
          <a:ln/>
        </p:spPr>
        <p:txBody>
          <a:bodyPr/>
          <a:lstStyle/>
          <a:p>
            <a:r>
              <a:rPr lang="en-US" altLang="en-US"/>
              <a:t>Nonhierarchical Project Organization</a:t>
            </a:r>
          </a:p>
        </p:txBody>
      </p:sp>
      <p:sp>
        <p:nvSpPr>
          <p:cNvPr id="667651" name="Oval 3"/>
          <p:cNvSpPr>
            <a:spLocks noChangeArrowheads="1"/>
          </p:cNvSpPr>
          <p:nvPr/>
        </p:nvSpPr>
        <p:spPr bwMode="auto">
          <a:xfrm>
            <a:off x="3303588" y="990600"/>
            <a:ext cx="776287" cy="65405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52" name="Oval 4"/>
          <p:cNvSpPr>
            <a:spLocks noChangeArrowheads="1"/>
          </p:cNvSpPr>
          <p:nvPr/>
        </p:nvSpPr>
        <p:spPr bwMode="auto">
          <a:xfrm>
            <a:off x="3303588" y="1960563"/>
            <a:ext cx="776287" cy="65405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53" name="Line 5"/>
          <p:cNvSpPr>
            <a:spLocks noChangeShapeType="1"/>
          </p:cNvSpPr>
          <p:nvPr/>
        </p:nvSpPr>
        <p:spPr bwMode="auto">
          <a:xfrm>
            <a:off x="3690938" y="1657350"/>
            <a:ext cx="0" cy="3508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54" name="Line 6"/>
          <p:cNvSpPr>
            <a:spLocks noChangeShapeType="1"/>
          </p:cNvSpPr>
          <p:nvPr/>
        </p:nvSpPr>
        <p:spPr bwMode="auto">
          <a:xfrm>
            <a:off x="4092575" y="1414463"/>
            <a:ext cx="1169988" cy="593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55" name="Oval 7"/>
          <p:cNvSpPr>
            <a:spLocks noChangeArrowheads="1"/>
          </p:cNvSpPr>
          <p:nvPr/>
        </p:nvSpPr>
        <p:spPr bwMode="auto">
          <a:xfrm>
            <a:off x="2974975" y="3294063"/>
            <a:ext cx="381000" cy="35083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56" name="Oval 8"/>
          <p:cNvSpPr>
            <a:spLocks noChangeArrowheads="1"/>
          </p:cNvSpPr>
          <p:nvPr/>
        </p:nvSpPr>
        <p:spPr bwMode="auto">
          <a:xfrm>
            <a:off x="3500438" y="3294063"/>
            <a:ext cx="382587" cy="35083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57" name="Oval 9"/>
          <p:cNvSpPr>
            <a:spLocks noChangeArrowheads="1"/>
          </p:cNvSpPr>
          <p:nvPr/>
        </p:nvSpPr>
        <p:spPr bwMode="auto">
          <a:xfrm>
            <a:off x="4025900" y="3294063"/>
            <a:ext cx="382588" cy="35083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58" name="Line 10"/>
          <p:cNvSpPr>
            <a:spLocks noChangeShapeType="1"/>
          </p:cNvSpPr>
          <p:nvPr/>
        </p:nvSpPr>
        <p:spPr bwMode="auto">
          <a:xfrm flipH="1">
            <a:off x="3232150" y="2627313"/>
            <a:ext cx="328613" cy="654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59" name="Line 11"/>
          <p:cNvSpPr>
            <a:spLocks noChangeShapeType="1"/>
          </p:cNvSpPr>
          <p:nvPr/>
        </p:nvSpPr>
        <p:spPr bwMode="auto">
          <a:xfrm>
            <a:off x="3690938" y="2627313"/>
            <a:ext cx="0" cy="654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60" name="Line 12"/>
          <p:cNvSpPr>
            <a:spLocks noChangeShapeType="1"/>
          </p:cNvSpPr>
          <p:nvPr/>
        </p:nvSpPr>
        <p:spPr bwMode="auto">
          <a:xfrm>
            <a:off x="3829050" y="2627313"/>
            <a:ext cx="315913" cy="654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61" name="Oval 13"/>
          <p:cNvSpPr>
            <a:spLocks noChangeArrowheads="1"/>
          </p:cNvSpPr>
          <p:nvPr/>
        </p:nvSpPr>
        <p:spPr bwMode="auto">
          <a:xfrm>
            <a:off x="5029200" y="1960563"/>
            <a:ext cx="776288" cy="65405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62" name="Oval 14"/>
          <p:cNvSpPr>
            <a:spLocks noChangeArrowheads="1"/>
          </p:cNvSpPr>
          <p:nvPr/>
        </p:nvSpPr>
        <p:spPr bwMode="auto">
          <a:xfrm>
            <a:off x="4814888" y="3294063"/>
            <a:ext cx="382587" cy="35083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63" name="Oval 15"/>
          <p:cNvSpPr>
            <a:spLocks noChangeArrowheads="1"/>
          </p:cNvSpPr>
          <p:nvPr/>
        </p:nvSpPr>
        <p:spPr bwMode="auto">
          <a:xfrm>
            <a:off x="5340350" y="3294063"/>
            <a:ext cx="382588" cy="35083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64" name="Oval 16"/>
          <p:cNvSpPr>
            <a:spLocks noChangeArrowheads="1"/>
          </p:cNvSpPr>
          <p:nvPr/>
        </p:nvSpPr>
        <p:spPr bwMode="auto">
          <a:xfrm>
            <a:off x="5880100" y="3281363"/>
            <a:ext cx="381000" cy="35083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65" name="Line 17"/>
          <p:cNvSpPr>
            <a:spLocks noChangeShapeType="1"/>
          </p:cNvSpPr>
          <p:nvPr/>
        </p:nvSpPr>
        <p:spPr bwMode="auto">
          <a:xfrm flipH="1">
            <a:off x="5072063" y="2654300"/>
            <a:ext cx="204787" cy="6270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66" name="Line 18"/>
          <p:cNvSpPr>
            <a:spLocks noChangeShapeType="1"/>
          </p:cNvSpPr>
          <p:nvPr/>
        </p:nvSpPr>
        <p:spPr bwMode="auto">
          <a:xfrm>
            <a:off x="5468938" y="2640013"/>
            <a:ext cx="0" cy="654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67" name="Line 19"/>
          <p:cNvSpPr>
            <a:spLocks noChangeShapeType="1"/>
          </p:cNvSpPr>
          <p:nvPr/>
        </p:nvSpPr>
        <p:spPr bwMode="auto">
          <a:xfrm>
            <a:off x="5630863" y="2614613"/>
            <a:ext cx="315912" cy="654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68" name="Oval 20"/>
          <p:cNvSpPr>
            <a:spLocks noChangeArrowheads="1"/>
          </p:cNvSpPr>
          <p:nvPr/>
        </p:nvSpPr>
        <p:spPr bwMode="auto">
          <a:xfrm>
            <a:off x="1331913" y="1960563"/>
            <a:ext cx="776287" cy="65405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69" name="Oval 21"/>
          <p:cNvSpPr>
            <a:spLocks noChangeArrowheads="1"/>
          </p:cNvSpPr>
          <p:nvPr/>
        </p:nvSpPr>
        <p:spPr bwMode="auto">
          <a:xfrm>
            <a:off x="1003300" y="3294063"/>
            <a:ext cx="381000" cy="35083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70" name="Oval 22"/>
          <p:cNvSpPr>
            <a:spLocks noChangeArrowheads="1"/>
          </p:cNvSpPr>
          <p:nvPr/>
        </p:nvSpPr>
        <p:spPr bwMode="auto">
          <a:xfrm>
            <a:off x="1528763" y="3294063"/>
            <a:ext cx="382587" cy="35083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71" name="Oval 23"/>
          <p:cNvSpPr>
            <a:spLocks noChangeArrowheads="1"/>
          </p:cNvSpPr>
          <p:nvPr/>
        </p:nvSpPr>
        <p:spPr bwMode="auto">
          <a:xfrm>
            <a:off x="2054225" y="3294063"/>
            <a:ext cx="382588" cy="35083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72" name="Line 24"/>
          <p:cNvSpPr>
            <a:spLocks noChangeShapeType="1"/>
          </p:cNvSpPr>
          <p:nvPr/>
        </p:nvSpPr>
        <p:spPr bwMode="auto">
          <a:xfrm flipH="1">
            <a:off x="1260475" y="2627313"/>
            <a:ext cx="328613" cy="654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73" name="Line 25"/>
          <p:cNvSpPr>
            <a:spLocks noChangeShapeType="1"/>
          </p:cNvSpPr>
          <p:nvPr/>
        </p:nvSpPr>
        <p:spPr bwMode="auto">
          <a:xfrm>
            <a:off x="1719263" y="2627313"/>
            <a:ext cx="0" cy="654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74" name="Line 26"/>
          <p:cNvSpPr>
            <a:spLocks noChangeShapeType="1"/>
          </p:cNvSpPr>
          <p:nvPr/>
        </p:nvSpPr>
        <p:spPr bwMode="auto">
          <a:xfrm>
            <a:off x="1857375" y="2627313"/>
            <a:ext cx="315913" cy="654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75" name="Line 27"/>
          <p:cNvSpPr>
            <a:spLocks noChangeShapeType="1"/>
          </p:cNvSpPr>
          <p:nvPr/>
        </p:nvSpPr>
        <p:spPr bwMode="auto">
          <a:xfrm flipV="1">
            <a:off x="1989138" y="1408113"/>
            <a:ext cx="1301750" cy="606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76" name="Rectangle 28"/>
          <p:cNvSpPr>
            <a:spLocks noChangeArrowheads="1"/>
          </p:cNvSpPr>
          <p:nvPr/>
        </p:nvSpPr>
        <p:spPr bwMode="auto">
          <a:xfrm>
            <a:off x="6291263" y="1025525"/>
            <a:ext cx="87312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b="0"/>
              <a:t>Project</a:t>
            </a:r>
          </a:p>
          <a:p>
            <a:pPr algn="ctr"/>
            <a:r>
              <a:rPr lang="en-US" altLang="en-US" b="0"/>
              <a:t> Leader</a:t>
            </a:r>
          </a:p>
        </p:txBody>
      </p:sp>
      <p:sp>
        <p:nvSpPr>
          <p:cNvPr id="667677" name="Rectangle 29"/>
          <p:cNvSpPr>
            <a:spLocks noChangeArrowheads="1"/>
          </p:cNvSpPr>
          <p:nvPr/>
        </p:nvSpPr>
        <p:spPr bwMode="auto">
          <a:xfrm>
            <a:off x="6332538" y="2041525"/>
            <a:ext cx="9556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b="0"/>
              <a:t>Coaches</a:t>
            </a:r>
          </a:p>
        </p:txBody>
      </p:sp>
      <p:sp>
        <p:nvSpPr>
          <p:cNvPr id="667678" name="Rectangle 30"/>
          <p:cNvSpPr>
            <a:spLocks noChangeArrowheads="1"/>
          </p:cNvSpPr>
          <p:nvPr/>
        </p:nvSpPr>
        <p:spPr bwMode="auto">
          <a:xfrm>
            <a:off x="6303963" y="3235325"/>
            <a:ext cx="110172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b="0"/>
              <a:t>Team</a:t>
            </a:r>
          </a:p>
          <a:p>
            <a:pPr algn="ctr"/>
            <a:r>
              <a:rPr lang="en-US" altLang="en-US" b="0"/>
              <a:t> Members</a:t>
            </a:r>
          </a:p>
        </p:txBody>
      </p:sp>
      <p:sp>
        <p:nvSpPr>
          <p:cNvPr id="667679" name="Arc 31"/>
          <p:cNvSpPr>
            <a:spLocks/>
          </p:cNvSpPr>
          <p:nvPr/>
        </p:nvSpPr>
        <p:spPr bwMode="auto">
          <a:xfrm>
            <a:off x="3892550" y="1100138"/>
            <a:ext cx="2260600" cy="2260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67680" name="Group 32"/>
          <p:cNvGrpSpPr>
            <a:grpSpLocks/>
          </p:cNvGrpSpPr>
          <p:nvPr/>
        </p:nvGrpSpPr>
        <p:grpSpPr bwMode="auto">
          <a:xfrm>
            <a:off x="4287838" y="3055938"/>
            <a:ext cx="1193800" cy="444500"/>
            <a:chOff x="3033" y="2313"/>
            <a:chExt cx="752" cy="280"/>
          </a:xfrm>
        </p:grpSpPr>
        <p:sp>
          <p:nvSpPr>
            <p:cNvPr id="667681" name="Arc 33"/>
            <p:cNvSpPr>
              <a:spLocks/>
            </p:cNvSpPr>
            <p:nvPr/>
          </p:nvSpPr>
          <p:spPr bwMode="auto">
            <a:xfrm>
              <a:off x="3033" y="2313"/>
              <a:ext cx="376" cy="280"/>
            </a:xfrm>
            <a:custGeom>
              <a:avLst/>
              <a:gdLst>
                <a:gd name="G0" fmla="+- 21600 0 0"/>
                <a:gd name="G1" fmla="+- 21599 0 0"/>
                <a:gd name="G2" fmla="+- 21600 0 0"/>
                <a:gd name="T0" fmla="*/ 0 w 21600"/>
                <a:gd name="T1" fmla="*/ 21599 h 21599"/>
                <a:gd name="T2" fmla="*/ 215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691"/>
                    <a:pt x="9635" y="30"/>
                    <a:pt x="21542" y="-1"/>
                  </a:cubicBezTo>
                </a:path>
                <a:path w="21600" h="21599" stroke="0" extrusionOk="0">
                  <a:moveTo>
                    <a:pt x="0" y="21598"/>
                  </a:moveTo>
                  <a:cubicBezTo>
                    <a:pt x="0" y="9691"/>
                    <a:pt x="9635" y="30"/>
                    <a:pt x="21542" y="-1"/>
                  </a:cubicBezTo>
                  <a:lnTo>
                    <a:pt x="2160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82" name="Arc 34"/>
            <p:cNvSpPr>
              <a:spLocks/>
            </p:cNvSpPr>
            <p:nvPr/>
          </p:nvSpPr>
          <p:spPr bwMode="auto">
            <a:xfrm>
              <a:off x="3408" y="2313"/>
              <a:ext cx="377" cy="280"/>
            </a:xfrm>
            <a:custGeom>
              <a:avLst/>
              <a:gdLst>
                <a:gd name="G0" fmla="+- 57 0 0"/>
                <a:gd name="G1" fmla="+- 21600 0 0"/>
                <a:gd name="G2" fmla="+- 21600 0 0"/>
                <a:gd name="T0" fmla="*/ 0 w 21657"/>
                <a:gd name="T1" fmla="*/ 1 h 21600"/>
                <a:gd name="T2" fmla="*/ 21657 w 21657"/>
                <a:gd name="T3" fmla="*/ 21600 h 21600"/>
                <a:gd name="T4" fmla="*/ 57 w 21657"/>
                <a:gd name="T5" fmla="*/ 21600 h 21600"/>
              </a:gdLst>
              <a:ahLst/>
              <a:cxnLst>
                <a:cxn ang="0">
                  <a:pos x="T0" y="T1"/>
                </a:cxn>
                <a:cxn ang="0">
                  <a:pos x="T2" y="T3"/>
                </a:cxn>
                <a:cxn ang="0">
                  <a:pos x="T4" y="T5"/>
                </a:cxn>
              </a:cxnLst>
              <a:rect l="0" t="0" r="r" b="b"/>
              <a:pathLst>
                <a:path w="21657" h="21600" fill="none" extrusionOk="0">
                  <a:moveTo>
                    <a:pt x="-1" y="0"/>
                  </a:moveTo>
                  <a:cubicBezTo>
                    <a:pt x="18" y="0"/>
                    <a:pt x="37" y="-1"/>
                    <a:pt x="57" y="0"/>
                  </a:cubicBezTo>
                  <a:cubicBezTo>
                    <a:pt x="11986" y="0"/>
                    <a:pt x="21657" y="9670"/>
                    <a:pt x="21657" y="21600"/>
                  </a:cubicBezTo>
                </a:path>
                <a:path w="21657" h="21600" stroke="0" extrusionOk="0">
                  <a:moveTo>
                    <a:pt x="-1" y="0"/>
                  </a:moveTo>
                  <a:cubicBezTo>
                    <a:pt x="18" y="0"/>
                    <a:pt x="37" y="-1"/>
                    <a:pt x="57" y="0"/>
                  </a:cubicBezTo>
                  <a:cubicBezTo>
                    <a:pt x="11986" y="0"/>
                    <a:pt x="21657" y="9670"/>
                    <a:pt x="21657" y="21600"/>
                  </a:cubicBezTo>
                  <a:lnTo>
                    <a:pt x="57"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7683" name="Group 35"/>
          <p:cNvGrpSpPr>
            <a:grpSpLocks/>
          </p:cNvGrpSpPr>
          <p:nvPr/>
        </p:nvGrpSpPr>
        <p:grpSpPr bwMode="auto">
          <a:xfrm>
            <a:off x="3983038" y="1836738"/>
            <a:ext cx="1193800" cy="444500"/>
            <a:chOff x="2841" y="1545"/>
            <a:chExt cx="752" cy="280"/>
          </a:xfrm>
        </p:grpSpPr>
        <p:sp>
          <p:nvSpPr>
            <p:cNvPr id="667684" name="Arc 36"/>
            <p:cNvSpPr>
              <a:spLocks/>
            </p:cNvSpPr>
            <p:nvPr/>
          </p:nvSpPr>
          <p:spPr bwMode="auto">
            <a:xfrm>
              <a:off x="2841" y="1545"/>
              <a:ext cx="376" cy="280"/>
            </a:xfrm>
            <a:custGeom>
              <a:avLst/>
              <a:gdLst>
                <a:gd name="G0" fmla="+- 21600 0 0"/>
                <a:gd name="G1" fmla="+- 21599 0 0"/>
                <a:gd name="G2" fmla="+- 21600 0 0"/>
                <a:gd name="T0" fmla="*/ 0 w 21600"/>
                <a:gd name="T1" fmla="*/ 21599 h 21599"/>
                <a:gd name="T2" fmla="*/ 215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691"/>
                    <a:pt x="9635" y="30"/>
                    <a:pt x="21542" y="-1"/>
                  </a:cubicBezTo>
                </a:path>
                <a:path w="21600" h="21599" stroke="0" extrusionOk="0">
                  <a:moveTo>
                    <a:pt x="0" y="21598"/>
                  </a:moveTo>
                  <a:cubicBezTo>
                    <a:pt x="0" y="9691"/>
                    <a:pt x="9635" y="30"/>
                    <a:pt x="21542" y="-1"/>
                  </a:cubicBezTo>
                  <a:lnTo>
                    <a:pt x="2160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85" name="Arc 37"/>
            <p:cNvSpPr>
              <a:spLocks/>
            </p:cNvSpPr>
            <p:nvPr/>
          </p:nvSpPr>
          <p:spPr bwMode="auto">
            <a:xfrm>
              <a:off x="3216" y="1545"/>
              <a:ext cx="377" cy="280"/>
            </a:xfrm>
            <a:custGeom>
              <a:avLst/>
              <a:gdLst>
                <a:gd name="G0" fmla="+- 57 0 0"/>
                <a:gd name="G1" fmla="+- 21600 0 0"/>
                <a:gd name="G2" fmla="+- 21600 0 0"/>
                <a:gd name="T0" fmla="*/ 0 w 21657"/>
                <a:gd name="T1" fmla="*/ 1 h 21600"/>
                <a:gd name="T2" fmla="*/ 21657 w 21657"/>
                <a:gd name="T3" fmla="*/ 21600 h 21600"/>
                <a:gd name="T4" fmla="*/ 57 w 21657"/>
                <a:gd name="T5" fmla="*/ 21600 h 21600"/>
              </a:gdLst>
              <a:ahLst/>
              <a:cxnLst>
                <a:cxn ang="0">
                  <a:pos x="T0" y="T1"/>
                </a:cxn>
                <a:cxn ang="0">
                  <a:pos x="T2" y="T3"/>
                </a:cxn>
                <a:cxn ang="0">
                  <a:pos x="T4" y="T5"/>
                </a:cxn>
              </a:cxnLst>
              <a:rect l="0" t="0" r="r" b="b"/>
              <a:pathLst>
                <a:path w="21657" h="21600" fill="none" extrusionOk="0">
                  <a:moveTo>
                    <a:pt x="-1" y="0"/>
                  </a:moveTo>
                  <a:cubicBezTo>
                    <a:pt x="18" y="0"/>
                    <a:pt x="37" y="-1"/>
                    <a:pt x="57" y="0"/>
                  </a:cubicBezTo>
                  <a:cubicBezTo>
                    <a:pt x="11986" y="0"/>
                    <a:pt x="21657" y="9670"/>
                    <a:pt x="21657" y="21600"/>
                  </a:cubicBezTo>
                </a:path>
                <a:path w="21657" h="21600" stroke="0" extrusionOk="0">
                  <a:moveTo>
                    <a:pt x="-1" y="0"/>
                  </a:moveTo>
                  <a:cubicBezTo>
                    <a:pt x="18" y="0"/>
                    <a:pt x="37" y="-1"/>
                    <a:pt x="57" y="0"/>
                  </a:cubicBezTo>
                  <a:cubicBezTo>
                    <a:pt x="11986" y="0"/>
                    <a:pt x="21657" y="9670"/>
                    <a:pt x="21657" y="21600"/>
                  </a:cubicBezTo>
                  <a:lnTo>
                    <a:pt x="57"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7686" name="Group 38"/>
          <p:cNvGrpSpPr>
            <a:grpSpLocks/>
          </p:cNvGrpSpPr>
          <p:nvPr/>
        </p:nvGrpSpPr>
        <p:grpSpPr bwMode="auto">
          <a:xfrm>
            <a:off x="1219200" y="3581400"/>
            <a:ext cx="4922838" cy="401638"/>
            <a:chOff x="3432" y="2617"/>
            <a:chExt cx="769" cy="280"/>
          </a:xfrm>
        </p:grpSpPr>
        <p:sp>
          <p:nvSpPr>
            <p:cNvPr id="667687" name="Arc 39"/>
            <p:cNvSpPr>
              <a:spLocks/>
            </p:cNvSpPr>
            <p:nvPr/>
          </p:nvSpPr>
          <p:spPr bwMode="auto">
            <a:xfrm rot="10800000">
              <a:off x="3432" y="2617"/>
              <a:ext cx="377" cy="280"/>
            </a:xfrm>
            <a:custGeom>
              <a:avLst/>
              <a:gdLst>
                <a:gd name="G0" fmla="+- 57 0 0"/>
                <a:gd name="G1" fmla="+- 21600 0 0"/>
                <a:gd name="G2" fmla="+- 21600 0 0"/>
                <a:gd name="T0" fmla="*/ 0 w 21657"/>
                <a:gd name="T1" fmla="*/ 1 h 21600"/>
                <a:gd name="T2" fmla="*/ 21657 w 21657"/>
                <a:gd name="T3" fmla="*/ 21600 h 21600"/>
                <a:gd name="T4" fmla="*/ 57 w 21657"/>
                <a:gd name="T5" fmla="*/ 21600 h 21600"/>
              </a:gdLst>
              <a:ahLst/>
              <a:cxnLst>
                <a:cxn ang="0">
                  <a:pos x="T0" y="T1"/>
                </a:cxn>
                <a:cxn ang="0">
                  <a:pos x="T2" y="T3"/>
                </a:cxn>
                <a:cxn ang="0">
                  <a:pos x="T4" y="T5"/>
                </a:cxn>
              </a:cxnLst>
              <a:rect l="0" t="0" r="r" b="b"/>
              <a:pathLst>
                <a:path w="21657" h="21600" fill="none" extrusionOk="0">
                  <a:moveTo>
                    <a:pt x="-1" y="0"/>
                  </a:moveTo>
                  <a:cubicBezTo>
                    <a:pt x="18" y="0"/>
                    <a:pt x="37" y="-1"/>
                    <a:pt x="57" y="0"/>
                  </a:cubicBezTo>
                  <a:cubicBezTo>
                    <a:pt x="11986" y="0"/>
                    <a:pt x="21657" y="9670"/>
                    <a:pt x="21657" y="21600"/>
                  </a:cubicBezTo>
                </a:path>
                <a:path w="21657" h="21600" stroke="0" extrusionOk="0">
                  <a:moveTo>
                    <a:pt x="-1" y="0"/>
                  </a:moveTo>
                  <a:cubicBezTo>
                    <a:pt x="18" y="0"/>
                    <a:pt x="37" y="-1"/>
                    <a:pt x="57" y="0"/>
                  </a:cubicBezTo>
                  <a:cubicBezTo>
                    <a:pt x="11986" y="0"/>
                    <a:pt x="21657" y="9670"/>
                    <a:pt x="21657" y="21600"/>
                  </a:cubicBezTo>
                  <a:lnTo>
                    <a:pt x="57" y="21600"/>
                  </a:lnTo>
                  <a:close/>
                </a:path>
              </a:pathLst>
            </a:custGeom>
            <a:noFill/>
            <a:ln w="25400" cap="rnd">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88" name="Arc 40"/>
            <p:cNvSpPr>
              <a:spLocks/>
            </p:cNvSpPr>
            <p:nvPr/>
          </p:nvSpPr>
          <p:spPr bwMode="auto">
            <a:xfrm rot="10800000">
              <a:off x="3825" y="2617"/>
              <a:ext cx="376" cy="280"/>
            </a:xfrm>
            <a:custGeom>
              <a:avLst/>
              <a:gdLst>
                <a:gd name="G0" fmla="+- 21600 0 0"/>
                <a:gd name="G1" fmla="+- 21599 0 0"/>
                <a:gd name="G2" fmla="+- 21600 0 0"/>
                <a:gd name="T0" fmla="*/ 0 w 21600"/>
                <a:gd name="T1" fmla="*/ 21599 h 21599"/>
                <a:gd name="T2" fmla="*/ 215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691"/>
                    <a:pt x="9635" y="30"/>
                    <a:pt x="21542" y="-1"/>
                  </a:cubicBezTo>
                </a:path>
                <a:path w="21600" h="21599" stroke="0" extrusionOk="0">
                  <a:moveTo>
                    <a:pt x="0" y="21598"/>
                  </a:moveTo>
                  <a:cubicBezTo>
                    <a:pt x="0" y="9691"/>
                    <a:pt x="9635" y="30"/>
                    <a:pt x="21542" y="-1"/>
                  </a:cubicBezTo>
                  <a:lnTo>
                    <a:pt x="21600" y="21599"/>
                  </a:lnTo>
                  <a:close/>
                </a:path>
              </a:pathLst>
            </a:custGeom>
            <a:noFill/>
            <a:ln w="25400" cap="rnd">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7689" name="Group 41"/>
          <p:cNvGrpSpPr>
            <a:grpSpLocks/>
          </p:cNvGrpSpPr>
          <p:nvPr/>
        </p:nvGrpSpPr>
        <p:grpSpPr bwMode="auto">
          <a:xfrm>
            <a:off x="2330450" y="3614738"/>
            <a:ext cx="1335088" cy="419100"/>
            <a:chOff x="1800" y="2665"/>
            <a:chExt cx="841" cy="264"/>
          </a:xfrm>
        </p:grpSpPr>
        <p:sp>
          <p:nvSpPr>
            <p:cNvPr id="667690" name="Arc 42"/>
            <p:cNvSpPr>
              <a:spLocks/>
            </p:cNvSpPr>
            <p:nvPr/>
          </p:nvSpPr>
          <p:spPr bwMode="auto">
            <a:xfrm rot="10800000">
              <a:off x="1800" y="2665"/>
              <a:ext cx="413" cy="264"/>
            </a:xfrm>
            <a:custGeom>
              <a:avLst/>
              <a:gdLst>
                <a:gd name="G0" fmla="+- 52 0 0"/>
                <a:gd name="G1" fmla="+- 21600 0 0"/>
                <a:gd name="G2" fmla="+- 21600 0 0"/>
                <a:gd name="T0" fmla="*/ 0 w 21652"/>
                <a:gd name="T1" fmla="*/ 1 h 21600"/>
                <a:gd name="T2" fmla="*/ 21652 w 21652"/>
                <a:gd name="T3" fmla="*/ 21600 h 21600"/>
                <a:gd name="T4" fmla="*/ 52 w 21652"/>
                <a:gd name="T5" fmla="*/ 21600 h 21600"/>
              </a:gdLst>
              <a:ahLst/>
              <a:cxnLst>
                <a:cxn ang="0">
                  <a:pos x="T0" y="T1"/>
                </a:cxn>
                <a:cxn ang="0">
                  <a:pos x="T2" y="T3"/>
                </a:cxn>
                <a:cxn ang="0">
                  <a:pos x="T4" y="T5"/>
                </a:cxn>
              </a:cxnLst>
              <a:rect l="0" t="0" r="r" b="b"/>
              <a:pathLst>
                <a:path w="21652" h="21600" fill="none" extrusionOk="0">
                  <a:moveTo>
                    <a:pt x="-1" y="0"/>
                  </a:moveTo>
                  <a:cubicBezTo>
                    <a:pt x="17" y="0"/>
                    <a:pt x="34" y="-1"/>
                    <a:pt x="52" y="0"/>
                  </a:cubicBezTo>
                  <a:cubicBezTo>
                    <a:pt x="11981" y="0"/>
                    <a:pt x="21652" y="9670"/>
                    <a:pt x="21652" y="21600"/>
                  </a:cubicBezTo>
                </a:path>
                <a:path w="21652" h="21600" stroke="0" extrusionOk="0">
                  <a:moveTo>
                    <a:pt x="-1" y="0"/>
                  </a:moveTo>
                  <a:cubicBezTo>
                    <a:pt x="17" y="0"/>
                    <a:pt x="34" y="-1"/>
                    <a:pt x="52" y="0"/>
                  </a:cubicBezTo>
                  <a:cubicBezTo>
                    <a:pt x="11981" y="0"/>
                    <a:pt x="21652" y="9670"/>
                    <a:pt x="21652" y="21600"/>
                  </a:cubicBezTo>
                  <a:lnTo>
                    <a:pt x="52"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91" name="Arc 43"/>
            <p:cNvSpPr>
              <a:spLocks/>
            </p:cNvSpPr>
            <p:nvPr/>
          </p:nvSpPr>
          <p:spPr bwMode="auto">
            <a:xfrm rot="10800000">
              <a:off x="2229" y="2665"/>
              <a:ext cx="412" cy="264"/>
            </a:xfrm>
            <a:custGeom>
              <a:avLst/>
              <a:gdLst>
                <a:gd name="G0" fmla="+- 21600 0 0"/>
                <a:gd name="G1" fmla="+- 21599 0 0"/>
                <a:gd name="G2" fmla="+- 21600 0 0"/>
                <a:gd name="T0" fmla="*/ 0 w 21600"/>
                <a:gd name="T1" fmla="*/ 21599 h 21599"/>
                <a:gd name="T2" fmla="*/ 21548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689"/>
                    <a:pt x="9638" y="27"/>
                    <a:pt x="21547" y="-1"/>
                  </a:cubicBezTo>
                </a:path>
                <a:path w="21600" h="21599" stroke="0" extrusionOk="0">
                  <a:moveTo>
                    <a:pt x="0" y="21598"/>
                  </a:moveTo>
                  <a:cubicBezTo>
                    <a:pt x="0" y="9689"/>
                    <a:pt x="9638" y="27"/>
                    <a:pt x="21547" y="-1"/>
                  </a:cubicBezTo>
                  <a:lnTo>
                    <a:pt x="2160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67692" name="Rectangle 44"/>
          <p:cNvSpPr>
            <a:spLocks noChangeArrowheads="1"/>
          </p:cNvSpPr>
          <p:nvPr/>
        </p:nvSpPr>
        <p:spPr bwMode="auto">
          <a:xfrm>
            <a:off x="566738" y="5389563"/>
            <a:ext cx="7677150" cy="831850"/>
          </a:xfrm>
          <a:prstGeom prst="rect">
            <a:avLst/>
          </a:prstGeom>
          <a:solidFill>
            <a:schemeClr val="tx1"/>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spAutoFit/>
          </a:bodyPr>
          <a:lstStyle/>
          <a:p>
            <a:pPr algn="ctr"/>
            <a:r>
              <a:rPr lang="en-US" altLang="en-US" sz="2400" b="0">
                <a:solidFill>
                  <a:schemeClr val="bg1"/>
                </a:solidFill>
              </a:rPr>
              <a:t>Basis of organization:</a:t>
            </a:r>
          </a:p>
          <a:p>
            <a:pPr algn="ctr"/>
            <a:r>
              <a:rPr lang="en-US" altLang="en-US" sz="2400" b="0">
                <a:solidFill>
                  <a:schemeClr val="bg1"/>
                </a:solidFill>
              </a:rPr>
              <a:t>Nonlinear information flow across  dynamically formed units</a:t>
            </a:r>
          </a:p>
        </p:txBody>
      </p:sp>
      <p:sp>
        <p:nvSpPr>
          <p:cNvPr id="667693" name="Rectangle 45"/>
          <p:cNvSpPr>
            <a:spLocks noChangeArrowheads="1"/>
          </p:cNvSpPr>
          <p:nvPr/>
        </p:nvSpPr>
        <p:spPr bwMode="auto">
          <a:xfrm>
            <a:off x="779463" y="2638425"/>
            <a:ext cx="17494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t>Subsystem Team</a:t>
            </a:r>
          </a:p>
        </p:txBody>
      </p:sp>
      <p:sp>
        <p:nvSpPr>
          <p:cNvPr id="667694" name="Oval 46"/>
          <p:cNvSpPr>
            <a:spLocks noChangeArrowheads="1"/>
          </p:cNvSpPr>
          <p:nvPr/>
        </p:nvSpPr>
        <p:spPr bwMode="auto">
          <a:xfrm>
            <a:off x="2730500" y="1828800"/>
            <a:ext cx="1879600" cy="2222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95" name="Oval 47"/>
          <p:cNvSpPr>
            <a:spLocks noChangeArrowheads="1"/>
          </p:cNvSpPr>
          <p:nvPr/>
        </p:nvSpPr>
        <p:spPr bwMode="auto">
          <a:xfrm>
            <a:off x="4711700" y="1854200"/>
            <a:ext cx="1701800" cy="2222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96" name="Oval 48"/>
          <p:cNvSpPr>
            <a:spLocks noChangeArrowheads="1"/>
          </p:cNvSpPr>
          <p:nvPr/>
        </p:nvSpPr>
        <p:spPr bwMode="auto">
          <a:xfrm>
            <a:off x="762000" y="1879600"/>
            <a:ext cx="1879600" cy="2222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697" name="Rectangle 49"/>
          <p:cNvSpPr>
            <a:spLocks noChangeArrowheads="1"/>
          </p:cNvSpPr>
          <p:nvPr/>
        </p:nvSpPr>
        <p:spPr bwMode="auto">
          <a:xfrm>
            <a:off x="2849563" y="2689225"/>
            <a:ext cx="17494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t>Subsystem Team</a:t>
            </a:r>
          </a:p>
        </p:txBody>
      </p:sp>
      <p:sp>
        <p:nvSpPr>
          <p:cNvPr id="667698" name="Rectangle 50"/>
          <p:cNvSpPr>
            <a:spLocks noChangeArrowheads="1"/>
          </p:cNvSpPr>
          <p:nvPr/>
        </p:nvSpPr>
        <p:spPr bwMode="auto">
          <a:xfrm>
            <a:off x="4703763" y="2714625"/>
            <a:ext cx="17494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b="0"/>
              <a:t>Subsystem Team</a:t>
            </a:r>
          </a:p>
        </p:txBody>
      </p:sp>
      <p:sp>
        <p:nvSpPr>
          <p:cNvPr id="667699" name="Text Box 51"/>
          <p:cNvSpPr txBox="1">
            <a:spLocks noChangeArrowheads="1"/>
          </p:cNvSpPr>
          <p:nvPr/>
        </p:nvSpPr>
        <p:spPr bwMode="auto">
          <a:xfrm>
            <a:off x="1009650" y="3276600"/>
            <a:ext cx="361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3300"/>
                </a:solidFill>
                <a:latin typeface="Palatino" charset="0"/>
              </a:rPr>
              <a:t>A</a:t>
            </a:r>
          </a:p>
        </p:txBody>
      </p:sp>
      <p:sp>
        <p:nvSpPr>
          <p:cNvPr id="667700" name="Text Box 52"/>
          <p:cNvSpPr txBox="1">
            <a:spLocks noChangeArrowheads="1"/>
          </p:cNvSpPr>
          <p:nvPr/>
        </p:nvSpPr>
        <p:spPr bwMode="auto">
          <a:xfrm>
            <a:off x="5911850" y="3276600"/>
            <a:ext cx="3365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3300"/>
                </a:solidFill>
                <a:latin typeface="Palatino" charset="0"/>
              </a:rPr>
              <a:t>B</a:t>
            </a:r>
          </a:p>
        </p:txBody>
      </p:sp>
      <p:sp>
        <p:nvSpPr>
          <p:cNvPr id="667701" name="Text Box 53"/>
          <p:cNvSpPr txBox="1">
            <a:spLocks noChangeArrowheads="1"/>
          </p:cNvSpPr>
          <p:nvPr/>
        </p:nvSpPr>
        <p:spPr bwMode="auto">
          <a:xfrm>
            <a:off x="990600" y="4876800"/>
            <a:ext cx="6534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FF"/>
                </a:solidFill>
                <a:latin typeface="Palatino" charset="0"/>
              </a:rPr>
              <a:t>B wants to make sure A does a certain change: Decision Flow</a:t>
            </a:r>
            <a:endParaRPr lang="en-US" altLang="en-US">
              <a:solidFill>
                <a:srgbClr val="FF3300"/>
              </a:solidFill>
              <a:latin typeface="Palatino" charset="0"/>
            </a:endParaRPr>
          </a:p>
        </p:txBody>
      </p:sp>
      <p:grpSp>
        <p:nvGrpSpPr>
          <p:cNvPr id="667702" name="Group 54"/>
          <p:cNvGrpSpPr>
            <a:grpSpLocks/>
          </p:cNvGrpSpPr>
          <p:nvPr/>
        </p:nvGrpSpPr>
        <p:grpSpPr bwMode="auto">
          <a:xfrm>
            <a:off x="1143000" y="3581400"/>
            <a:ext cx="4953000" cy="554038"/>
            <a:chOff x="3432" y="2617"/>
            <a:chExt cx="769" cy="280"/>
          </a:xfrm>
        </p:grpSpPr>
        <p:sp>
          <p:nvSpPr>
            <p:cNvPr id="667703" name="Arc 55"/>
            <p:cNvSpPr>
              <a:spLocks/>
            </p:cNvSpPr>
            <p:nvPr/>
          </p:nvSpPr>
          <p:spPr bwMode="auto">
            <a:xfrm rot="10800000">
              <a:off x="3432" y="2617"/>
              <a:ext cx="377" cy="280"/>
            </a:xfrm>
            <a:custGeom>
              <a:avLst/>
              <a:gdLst>
                <a:gd name="G0" fmla="+- 57 0 0"/>
                <a:gd name="G1" fmla="+- 21600 0 0"/>
                <a:gd name="G2" fmla="+- 21600 0 0"/>
                <a:gd name="T0" fmla="*/ 0 w 21657"/>
                <a:gd name="T1" fmla="*/ 1 h 21600"/>
                <a:gd name="T2" fmla="*/ 21657 w 21657"/>
                <a:gd name="T3" fmla="*/ 21600 h 21600"/>
                <a:gd name="T4" fmla="*/ 57 w 21657"/>
                <a:gd name="T5" fmla="*/ 21600 h 21600"/>
              </a:gdLst>
              <a:ahLst/>
              <a:cxnLst>
                <a:cxn ang="0">
                  <a:pos x="T0" y="T1"/>
                </a:cxn>
                <a:cxn ang="0">
                  <a:pos x="T2" y="T3"/>
                </a:cxn>
                <a:cxn ang="0">
                  <a:pos x="T4" y="T5"/>
                </a:cxn>
              </a:cxnLst>
              <a:rect l="0" t="0" r="r" b="b"/>
              <a:pathLst>
                <a:path w="21657" h="21600" fill="none" extrusionOk="0">
                  <a:moveTo>
                    <a:pt x="-1" y="0"/>
                  </a:moveTo>
                  <a:cubicBezTo>
                    <a:pt x="18" y="0"/>
                    <a:pt x="37" y="-1"/>
                    <a:pt x="57" y="0"/>
                  </a:cubicBezTo>
                  <a:cubicBezTo>
                    <a:pt x="11986" y="0"/>
                    <a:pt x="21657" y="9670"/>
                    <a:pt x="21657" y="21600"/>
                  </a:cubicBezTo>
                </a:path>
                <a:path w="21657" h="21600" stroke="0" extrusionOk="0">
                  <a:moveTo>
                    <a:pt x="-1" y="0"/>
                  </a:moveTo>
                  <a:cubicBezTo>
                    <a:pt x="18" y="0"/>
                    <a:pt x="37" y="-1"/>
                    <a:pt x="57" y="0"/>
                  </a:cubicBezTo>
                  <a:cubicBezTo>
                    <a:pt x="11986" y="0"/>
                    <a:pt x="21657" y="9670"/>
                    <a:pt x="21657" y="21600"/>
                  </a:cubicBezTo>
                  <a:lnTo>
                    <a:pt x="57" y="21600"/>
                  </a:lnTo>
                  <a:close/>
                </a:path>
              </a:pathLst>
            </a:custGeom>
            <a:noFill/>
            <a:ln w="25400" cap="rnd">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704" name="Arc 56"/>
            <p:cNvSpPr>
              <a:spLocks/>
            </p:cNvSpPr>
            <p:nvPr/>
          </p:nvSpPr>
          <p:spPr bwMode="auto">
            <a:xfrm rot="10800000">
              <a:off x="3825" y="2617"/>
              <a:ext cx="376" cy="280"/>
            </a:xfrm>
            <a:custGeom>
              <a:avLst/>
              <a:gdLst>
                <a:gd name="G0" fmla="+- 21600 0 0"/>
                <a:gd name="G1" fmla="+- 21599 0 0"/>
                <a:gd name="G2" fmla="+- 21600 0 0"/>
                <a:gd name="T0" fmla="*/ 0 w 21600"/>
                <a:gd name="T1" fmla="*/ 21599 h 21599"/>
                <a:gd name="T2" fmla="*/ 215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691"/>
                    <a:pt x="9635" y="30"/>
                    <a:pt x="21542" y="-1"/>
                  </a:cubicBezTo>
                </a:path>
                <a:path w="21600" h="21599" stroke="0" extrusionOk="0">
                  <a:moveTo>
                    <a:pt x="0" y="21598"/>
                  </a:moveTo>
                  <a:cubicBezTo>
                    <a:pt x="0" y="9691"/>
                    <a:pt x="9635" y="30"/>
                    <a:pt x="21542" y="-1"/>
                  </a:cubicBezTo>
                  <a:lnTo>
                    <a:pt x="21600" y="21599"/>
                  </a:lnTo>
                  <a:close/>
                </a:path>
              </a:pathLst>
            </a:custGeom>
            <a:noFill/>
            <a:ln w="25400" cap="rnd">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67705" name="Text Box 57"/>
          <p:cNvSpPr txBox="1">
            <a:spLocks noChangeArrowheads="1"/>
          </p:cNvSpPr>
          <p:nvPr/>
        </p:nvSpPr>
        <p:spPr bwMode="auto">
          <a:xfrm>
            <a:off x="914400" y="4572000"/>
            <a:ext cx="4616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3300"/>
                </a:solidFill>
                <a:latin typeface="Palatino" charset="0"/>
              </a:rPr>
              <a:t>A wants to talk to B: Communication Flow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67699"/>
                                        </p:tgtEl>
                                        <p:attrNameLst>
                                          <p:attrName>style.visibility</p:attrName>
                                        </p:attrNameLst>
                                      </p:cBhvr>
                                      <p:to>
                                        <p:strVal val="visible"/>
                                      </p:to>
                                    </p:set>
                                    <p:anim calcmode="lin" valueType="num">
                                      <p:cBhvr additive="base">
                                        <p:cTn id="7" dur="500" fill="hold"/>
                                        <p:tgtEl>
                                          <p:spTgt spid="667699"/>
                                        </p:tgtEl>
                                        <p:attrNameLst>
                                          <p:attrName>ppt_x</p:attrName>
                                        </p:attrNameLst>
                                      </p:cBhvr>
                                      <p:tavLst>
                                        <p:tav tm="0">
                                          <p:val>
                                            <p:strVal val="0-#ppt_w/2"/>
                                          </p:val>
                                        </p:tav>
                                        <p:tav tm="100000">
                                          <p:val>
                                            <p:strVal val="#ppt_x"/>
                                          </p:val>
                                        </p:tav>
                                      </p:tavLst>
                                    </p:anim>
                                    <p:anim calcmode="lin" valueType="num">
                                      <p:cBhvr additive="base">
                                        <p:cTn id="8" dur="500" fill="hold"/>
                                        <p:tgtEl>
                                          <p:spTgt spid="667699"/>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67700"/>
                                        </p:tgtEl>
                                        <p:attrNameLst>
                                          <p:attrName>style.visibility</p:attrName>
                                        </p:attrNameLst>
                                      </p:cBhvr>
                                      <p:to>
                                        <p:strVal val="visible"/>
                                      </p:to>
                                    </p:set>
                                    <p:anim calcmode="lin" valueType="num">
                                      <p:cBhvr additive="base">
                                        <p:cTn id="13" dur="500" fill="hold"/>
                                        <p:tgtEl>
                                          <p:spTgt spid="667700"/>
                                        </p:tgtEl>
                                        <p:attrNameLst>
                                          <p:attrName>ppt_x</p:attrName>
                                        </p:attrNameLst>
                                      </p:cBhvr>
                                      <p:tavLst>
                                        <p:tav tm="0">
                                          <p:val>
                                            <p:strVal val="1+#ppt_w/2"/>
                                          </p:val>
                                        </p:tav>
                                        <p:tav tm="100000">
                                          <p:val>
                                            <p:strVal val="#ppt_x"/>
                                          </p:val>
                                        </p:tav>
                                      </p:tavLst>
                                    </p:anim>
                                    <p:anim calcmode="lin" valueType="num">
                                      <p:cBhvr additive="base">
                                        <p:cTn id="14" dur="500" fill="hold"/>
                                        <p:tgtEl>
                                          <p:spTgt spid="667700"/>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67705">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67702"/>
                                        </p:tgtEl>
                                        <p:attrNameLst>
                                          <p:attrName>style.visibility</p:attrName>
                                        </p:attrNameLst>
                                      </p:cBhvr>
                                      <p:to>
                                        <p:strVal val="visible"/>
                                      </p:to>
                                    </p:set>
                                    <p:animEffect transition="in" filter="wipe(left)">
                                      <p:cBhvr>
                                        <p:cTn id="23" dur="500"/>
                                        <p:tgtEl>
                                          <p:spTgt spid="66770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667701">
                                            <p:txEl>
                                              <p:pRg st="0" end="0"/>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667686"/>
                                        </p:tgtEl>
                                        <p:attrNameLst>
                                          <p:attrName>style.visibility</p:attrName>
                                        </p:attrNameLst>
                                      </p:cBhvr>
                                      <p:to>
                                        <p:strVal val="visible"/>
                                      </p:to>
                                    </p:set>
                                    <p:animEffect transition="in" filter="wipe(right)">
                                      <p:cBhvr>
                                        <p:cTn id="32" dur="500"/>
                                        <p:tgtEl>
                                          <p:spTgt spid="667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99" grpId="0" autoUpdateAnimBg="0"/>
      <p:bldP spid="667700" grpId="0" autoUpdateAnimBg="0"/>
      <p:bldP spid="667701" grpId="0" build="p" autoUpdateAnimBg="0"/>
      <p:bldP spid="66770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ltLang="en-US"/>
              <a:t>Groups, Teams and Committees</a:t>
            </a:r>
          </a:p>
        </p:txBody>
      </p:sp>
      <p:sp>
        <p:nvSpPr>
          <p:cNvPr id="603139" name="Rectangle 3"/>
          <p:cNvSpPr>
            <a:spLocks noGrp="1" noChangeArrowheads="1"/>
          </p:cNvSpPr>
          <p:nvPr>
            <p:ph type="body" idx="1"/>
          </p:nvPr>
        </p:nvSpPr>
        <p:spPr/>
        <p:txBody>
          <a:bodyPr/>
          <a:lstStyle/>
          <a:p>
            <a:r>
              <a:rPr lang="en-US" altLang="en-US" b="1"/>
              <a:t>Group:</a:t>
            </a:r>
            <a:r>
              <a:rPr lang="en-US" altLang="en-US"/>
              <a:t>  A set of people who are assigned to a common task and who work individually to accomplish their assignment. </a:t>
            </a:r>
          </a:p>
          <a:p>
            <a:r>
              <a:rPr lang="en-US" altLang="en-US" b="1"/>
              <a:t>Team:</a:t>
            </a:r>
            <a:r>
              <a:rPr lang="en-US" altLang="en-US"/>
              <a:t> A small group of people working on the same problem or subproblem in a project. The team members depend on one another to do their tasks. </a:t>
            </a:r>
          </a:p>
          <a:p>
            <a:pPr lvl="1"/>
            <a:r>
              <a:rPr lang="en-US" altLang="en-US"/>
              <a:t>Project Team: Based on the premise that every member can and must make a valuable contribution to the project.</a:t>
            </a:r>
          </a:p>
          <a:p>
            <a:r>
              <a:rPr lang="en-US" altLang="en-US" b="1"/>
              <a:t>Committee:</a:t>
            </a:r>
            <a:r>
              <a:rPr lang="en-US" altLang="en-US"/>
              <a:t> Comprised of people who come together to review and critique issues, propose recommendations for action. </a:t>
            </a:r>
          </a:p>
          <a:p>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noFill/>
          <a:ln/>
        </p:spPr>
        <p:txBody>
          <a:bodyPr/>
          <a:lstStyle/>
          <a:p>
            <a:r>
              <a:rPr lang="en-US" altLang="en-US"/>
              <a:t>A Nonhierarchical Organization: </a:t>
            </a:r>
            <a:br>
              <a:rPr lang="en-US" altLang="en-US"/>
            </a:br>
            <a:r>
              <a:rPr lang="en-US" altLang="en-US"/>
              <a:t>Egoless Programming [Weinberg 1971]</a:t>
            </a:r>
          </a:p>
        </p:txBody>
      </p:sp>
      <p:sp>
        <p:nvSpPr>
          <p:cNvPr id="666627" name="Freeform 3"/>
          <p:cNvSpPr>
            <a:spLocks/>
          </p:cNvSpPr>
          <p:nvPr/>
        </p:nvSpPr>
        <p:spPr bwMode="auto">
          <a:xfrm>
            <a:off x="7467600" y="2806700"/>
            <a:ext cx="14288" cy="26988"/>
          </a:xfrm>
          <a:custGeom>
            <a:avLst/>
            <a:gdLst>
              <a:gd name="T0" fmla="*/ 0 w 9"/>
              <a:gd name="T1" fmla="*/ 16 h 17"/>
              <a:gd name="T2" fmla="*/ 4 w 9"/>
              <a:gd name="T3" fmla="*/ 16 h 17"/>
              <a:gd name="T4" fmla="*/ 8 w 9"/>
              <a:gd name="T5" fmla="*/ 5 h 17"/>
              <a:gd name="T6" fmla="*/ 4 w 9"/>
              <a:gd name="T7" fmla="*/ 0 h 17"/>
              <a:gd name="T8" fmla="*/ 0 w 9"/>
              <a:gd name="T9" fmla="*/ 16 h 17"/>
            </a:gdLst>
            <a:ahLst/>
            <a:cxnLst>
              <a:cxn ang="0">
                <a:pos x="T0" y="T1"/>
              </a:cxn>
              <a:cxn ang="0">
                <a:pos x="T2" y="T3"/>
              </a:cxn>
              <a:cxn ang="0">
                <a:pos x="T4" y="T5"/>
              </a:cxn>
              <a:cxn ang="0">
                <a:pos x="T6" y="T7"/>
              </a:cxn>
              <a:cxn ang="0">
                <a:pos x="T8" y="T9"/>
              </a:cxn>
            </a:cxnLst>
            <a:rect l="0" t="0" r="r" b="b"/>
            <a:pathLst>
              <a:path w="9" h="17">
                <a:moveTo>
                  <a:pt x="0" y="16"/>
                </a:moveTo>
                <a:lnTo>
                  <a:pt x="4" y="16"/>
                </a:lnTo>
                <a:lnTo>
                  <a:pt x="8" y="5"/>
                </a:lnTo>
                <a:lnTo>
                  <a:pt x="4" y="0"/>
                </a:lnTo>
                <a:lnTo>
                  <a:pt x="0" y="16"/>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28" name="Freeform 4"/>
          <p:cNvSpPr>
            <a:spLocks/>
          </p:cNvSpPr>
          <p:nvPr/>
        </p:nvSpPr>
        <p:spPr bwMode="auto">
          <a:xfrm>
            <a:off x="5397500" y="1790700"/>
            <a:ext cx="26988" cy="39688"/>
          </a:xfrm>
          <a:custGeom>
            <a:avLst/>
            <a:gdLst>
              <a:gd name="T0" fmla="*/ 11 w 17"/>
              <a:gd name="T1" fmla="*/ 24 h 25"/>
              <a:gd name="T2" fmla="*/ 0 w 17"/>
              <a:gd name="T3" fmla="*/ 18 h 25"/>
              <a:gd name="T4" fmla="*/ 11 w 17"/>
              <a:gd name="T5" fmla="*/ 0 h 25"/>
              <a:gd name="T6" fmla="*/ 16 w 17"/>
              <a:gd name="T7" fmla="*/ 6 h 25"/>
              <a:gd name="T8" fmla="*/ 11 w 17"/>
              <a:gd name="T9" fmla="*/ 24 h 25"/>
            </a:gdLst>
            <a:ahLst/>
            <a:cxnLst>
              <a:cxn ang="0">
                <a:pos x="T0" y="T1"/>
              </a:cxn>
              <a:cxn ang="0">
                <a:pos x="T2" y="T3"/>
              </a:cxn>
              <a:cxn ang="0">
                <a:pos x="T4" y="T5"/>
              </a:cxn>
              <a:cxn ang="0">
                <a:pos x="T6" y="T7"/>
              </a:cxn>
              <a:cxn ang="0">
                <a:pos x="T8" y="T9"/>
              </a:cxn>
            </a:cxnLst>
            <a:rect l="0" t="0" r="r" b="b"/>
            <a:pathLst>
              <a:path w="17" h="25">
                <a:moveTo>
                  <a:pt x="11" y="24"/>
                </a:moveTo>
                <a:lnTo>
                  <a:pt x="0" y="18"/>
                </a:lnTo>
                <a:lnTo>
                  <a:pt x="11" y="0"/>
                </a:lnTo>
                <a:lnTo>
                  <a:pt x="16" y="6"/>
                </a:lnTo>
                <a:lnTo>
                  <a:pt x="11" y="24"/>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29" name="Freeform 5"/>
          <p:cNvSpPr>
            <a:spLocks/>
          </p:cNvSpPr>
          <p:nvPr/>
        </p:nvSpPr>
        <p:spPr bwMode="auto">
          <a:xfrm>
            <a:off x="5422900" y="1803400"/>
            <a:ext cx="2046288" cy="1030288"/>
          </a:xfrm>
          <a:custGeom>
            <a:avLst/>
            <a:gdLst>
              <a:gd name="T0" fmla="*/ 1280 w 1289"/>
              <a:gd name="T1" fmla="*/ 648 h 649"/>
              <a:gd name="T2" fmla="*/ 1288 w 1289"/>
              <a:gd name="T3" fmla="*/ 624 h 649"/>
              <a:gd name="T4" fmla="*/ 8 w 1289"/>
              <a:gd name="T5" fmla="*/ 0 h 649"/>
              <a:gd name="T6" fmla="*/ 0 w 1289"/>
              <a:gd name="T7" fmla="*/ 24 h 649"/>
              <a:gd name="T8" fmla="*/ 1280 w 1289"/>
              <a:gd name="T9" fmla="*/ 648 h 649"/>
            </a:gdLst>
            <a:ahLst/>
            <a:cxnLst>
              <a:cxn ang="0">
                <a:pos x="T0" y="T1"/>
              </a:cxn>
              <a:cxn ang="0">
                <a:pos x="T2" y="T3"/>
              </a:cxn>
              <a:cxn ang="0">
                <a:pos x="T4" y="T5"/>
              </a:cxn>
              <a:cxn ang="0">
                <a:pos x="T6" y="T7"/>
              </a:cxn>
              <a:cxn ang="0">
                <a:pos x="T8" y="T9"/>
              </a:cxn>
            </a:cxnLst>
            <a:rect l="0" t="0" r="r" b="b"/>
            <a:pathLst>
              <a:path w="1289" h="649">
                <a:moveTo>
                  <a:pt x="1280" y="648"/>
                </a:moveTo>
                <a:lnTo>
                  <a:pt x="1288" y="624"/>
                </a:lnTo>
                <a:lnTo>
                  <a:pt x="8" y="0"/>
                </a:lnTo>
                <a:lnTo>
                  <a:pt x="0" y="24"/>
                </a:lnTo>
                <a:lnTo>
                  <a:pt x="1280" y="648"/>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30" name="Freeform 6"/>
          <p:cNvSpPr>
            <a:spLocks/>
          </p:cNvSpPr>
          <p:nvPr/>
        </p:nvSpPr>
        <p:spPr bwMode="auto">
          <a:xfrm>
            <a:off x="7518400" y="3378200"/>
            <a:ext cx="26988" cy="26988"/>
          </a:xfrm>
          <a:custGeom>
            <a:avLst/>
            <a:gdLst>
              <a:gd name="T0" fmla="*/ 11 w 17"/>
              <a:gd name="T1" fmla="*/ 16 h 17"/>
              <a:gd name="T2" fmla="*/ 16 w 17"/>
              <a:gd name="T3" fmla="*/ 16 h 17"/>
              <a:gd name="T4" fmla="*/ 5 w 17"/>
              <a:gd name="T5" fmla="*/ 0 h 17"/>
              <a:gd name="T6" fmla="*/ 0 w 17"/>
              <a:gd name="T7" fmla="*/ 5 h 17"/>
              <a:gd name="T8" fmla="*/ 11 w 17"/>
              <a:gd name="T9" fmla="*/ 16 h 17"/>
            </a:gdLst>
            <a:ahLst/>
            <a:cxnLst>
              <a:cxn ang="0">
                <a:pos x="T0" y="T1"/>
              </a:cxn>
              <a:cxn ang="0">
                <a:pos x="T2" y="T3"/>
              </a:cxn>
              <a:cxn ang="0">
                <a:pos x="T4" y="T5"/>
              </a:cxn>
              <a:cxn ang="0">
                <a:pos x="T6" y="T7"/>
              </a:cxn>
              <a:cxn ang="0">
                <a:pos x="T8" y="T9"/>
              </a:cxn>
            </a:cxnLst>
            <a:rect l="0" t="0" r="r" b="b"/>
            <a:pathLst>
              <a:path w="17" h="17">
                <a:moveTo>
                  <a:pt x="11" y="16"/>
                </a:moveTo>
                <a:lnTo>
                  <a:pt x="16" y="16"/>
                </a:lnTo>
                <a:lnTo>
                  <a:pt x="5" y="0"/>
                </a:lnTo>
                <a:lnTo>
                  <a:pt x="0" y="5"/>
                </a:lnTo>
                <a:lnTo>
                  <a:pt x="11" y="16"/>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31" name="Freeform 7"/>
          <p:cNvSpPr>
            <a:spLocks/>
          </p:cNvSpPr>
          <p:nvPr/>
        </p:nvSpPr>
        <p:spPr bwMode="auto">
          <a:xfrm>
            <a:off x="5613400" y="4724400"/>
            <a:ext cx="26988" cy="26988"/>
          </a:xfrm>
          <a:custGeom>
            <a:avLst/>
            <a:gdLst>
              <a:gd name="T0" fmla="*/ 16 w 17"/>
              <a:gd name="T1" fmla="*/ 11 h 17"/>
              <a:gd name="T2" fmla="*/ 11 w 17"/>
              <a:gd name="T3" fmla="*/ 16 h 17"/>
              <a:gd name="T4" fmla="*/ 0 w 17"/>
              <a:gd name="T5" fmla="*/ 5 h 17"/>
              <a:gd name="T6" fmla="*/ 5 w 17"/>
              <a:gd name="T7" fmla="*/ 0 h 17"/>
              <a:gd name="T8" fmla="*/ 16 w 17"/>
              <a:gd name="T9" fmla="*/ 11 h 17"/>
            </a:gdLst>
            <a:ahLst/>
            <a:cxnLst>
              <a:cxn ang="0">
                <a:pos x="T0" y="T1"/>
              </a:cxn>
              <a:cxn ang="0">
                <a:pos x="T2" y="T3"/>
              </a:cxn>
              <a:cxn ang="0">
                <a:pos x="T4" y="T5"/>
              </a:cxn>
              <a:cxn ang="0">
                <a:pos x="T6" y="T7"/>
              </a:cxn>
              <a:cxn ang="0">
                <a:pos x="T8" y="T9"/>
              </a:cxn>
            </a:cxnLst>
            <a:rect l="0" t="0" r="r" b="b"/>
            <a:pathLst>
              <a:path w="17" h="17">
                <a:moveTo>
                  <a:pt x="16" y="11"/>
                </a:moveTo>
                <a:lnTo>
                  <a:pt x="11" y="16"/>
                </a:lnTo>
                <a:lnTo>
                  <a:pt x="0" y="5"/>
                </a:lnTo>
                <a:lnTo>
                  <a:pt x="5" y="0"/>
                </a:lnTo>
                <a:lnTo>
                  <a:pt x="16" y="11"/>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32" name="Freeform 8"/>
          <p:cNvSpPr>
            <a:spLocks/>
          </p:cNvSpPr>
          <p:nvPr/>
        </p:nvSpPr>
        <p:spPr bwMode="auto">
          <a:xfrm>
            <a:off x="5626100" y="3390900"/>
            <a:ext cx="1906588" cy="1347788"/>
          </a:xfrm>
          <a:custGeom>
            <a:avLst/>
            <a:gdLst>
              <a:gd name="T0" fmla="*/ 1200 w 1201"/>
              <a:gd name="T1" fmla="*/ 16 h 849"/>
              <a:gd name="T2" fmla="*/ 1184 w 1201"/>
              <a:gd name="T3" fmla="*/ 0 h 849"/>
              <a:gd name="T4" fmla="*/ 0 w 1201"/>
              <a:gd name="T5" fmla="*/ 832 h 849"/>
              <a:gd name="T6" fmla="*/ 16 w 1201"/>
              <a:gd name="T7" fmla="*/ 848 h 849"/>
              <a:gd name="T8" fmla="*/ 1200 w 1201"/>
              <a:gd name="T9" fmla="*/ 16 h 849"/>
            </a:gdLst>
            <a:ahLst/>
            <a:cxnLst>
              <a:cxn ang="0">
                <a:pos x="T0" y="T1"/>
              </a:cxn>
              <a:cxn ang="0">
                <a:pos x="T2" y="T3"/>
              </a:cxn>
              <a:cxn ang="0">
                <a:pos x="T4" y="T5"/>
              </a:cxn>
              <a:cxn ang="0">
                <a:pos x="T6" y="T7"/>
              </a:cxn>
              <a:cxn ang="0">
                <a:pos x="T8" y="T9"/>
              </a:cxn>
            </a:cxnLst>
            <a:rect l="0" t="0" r="r" b="b"/>
            <a:pathLst>
              <a:path w="1201" h="849">
                <a:moveTo>
                  <a:pt x="1200" y="16"/>
                </a:moveTo>
                <a:lnTo>
                  <a:pt x="1184" y="0"/>
                </a:lnTo>
                <a:lnTo>
                  <a:pt x="0" y="832"/>
                </a:lnTo>
                <a:lnTo>
                  <a:pt x="16" y="848"/>
                </a:lnTo>
                <a:lnTo>
                  <a:pt x="1200" y="16"/>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33" name="Freeform 9"/>
          <p:cNvSpPr>
            <a:spLocks/>
          </p:cNvSpPr>
          <p:nvPr/>
        </p:nvSpPr>
        <p:spPr bwMode="auto">
          <a:xfrm>
            <a:off x="4495800" y="2019300"/>
            <a:ext cx="26988" cy="26988"/>
          </a:xfrm>
          <a:custGeom>
            <a:avLst/>
            <a:gdLst>
              <a:gd name="T0" fmla="*/ 16 w 17"/>
              <a:gd name="T1" fmla="*/ 16 h 17"/>
              <a:gd name="T2" fmla="*/ 16 w 17"/>
              <a:gd name="T3" fmla="*/ 5 h 17"/>
              <a:gd name="T4" fmla="*/ 5 w 17"/>
              <a:gd name="T5" fmla="*/ 0 h 17"/>
              <a:gd name="T6" fmla="*/ 0 w 17"/>
              <a:gd name="T7" fmla="*/ 5 h 17"/>
              <a:gd name="T8" fmla="*/ 16 w 17"/>
              <a:gd name="T9" fmla="*/ 16 h 17"/>
            </a:gdLst>
            <a:ahLst/>
            <a:cxnLst>
              <a:cxn ang="0">
                <a:pos x="T0" y="T1"/>
              </a:cxn>
              <a:cxn ang="0">
                <a:pos x="T2" y="T3"/>
              </a:cxn>
              <a:cxn ang="0">
                <a:pos x="T4" y="T5"/>
              </a:cxn>
              <a:cxn ang="0">
                <a:pos x="T6" y="T7"/>
              </a:cxn>
              <a:cxn ang="0">
                <a:pos x="T8" y="T9"/>
              </a:cxn>
            </a:cxnLst>
            <a:rect l="0" t="0" r="r" b="b"/>
            <a:pathLst>
              <a:path w="17" h="17">
                <a:moveTo>
                  <a:pt x="16" y="16"/>
                </a:moveTo>
                <a:lnTo>
                  <a:pt x="16" y="5"/>
                </a:lnTo>
                <a:lnTo>
                  <a:pt x="5" y="0"/>
                </a:lnTo>
                <a:lnTo>
                  <a:pt x="0" y="5"/>
                </a:lnTo>
                <a:lnTo>
                  <a:pt x="16" y="16"/>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34" name="Freeform 10"/>
          <p:cNvSpPr>
            <a:spLocks/>
          </p:cNvSpPr>
          <p:nvPr/>
        </p:nvSpPr>
        <p:spPr bwMode="auto">
          <a:xfrm>
            <a:off x="2908300" y="4724400"/>
            <a:ext cx="39688" cy="26988"/>
          </a:xfrm>
          <a:custGeom>
            <a:avLst/>
            <a:gdLst>
              <a:gd name="T0" fmla="*/ 24 w 25"/>
              <a:gd name="T1" fmla="*/ 11 h 17"/>
              <a:gd name="T2" fmla="*/ 18 w 25"/>
              <a:gd name="T3" fmla="*/ 16 h 17"/>
              <a:gd name="T4" fmla="*/ 0 w 25"/>
              <a:gd name="T5" fmla="*/ 5 h 17"/>
              <a:gd name="T6" fmla="*/ 6 w 25"/>
              <a:gd name="T7" fmla="*/ 0 h 17"/>
              <a:gd name="T8" fmla="*/ 24 w 25"/>
              <a:gd name="T9" fmla="*/ 11 h 17"/>
            </a:gdLst>
            <a:ahLst/>
            <a:cxnLst>
              <a:cxn ang="0">
                <a:pos x="T0" y="T1"/>
              </a:cxn>
              <a:cxn ang="0">
                <a:pos x="T2" y="T3"/>
              </a:cxn>
              <a:cxn ang="0">
                <a:pos x="T4" y="T5"/>
              </a:cxn>
              <a:cxn ang="0">
                <a:pos x="T6" y="T7"/>
              </a:cxn>
              <a:cxn ang="0">
                <a:pos x="T8" y="T9"/>
              </a:cxn>
            </a:cxnLst>
            <a:rect l="0" t="0" r="r" b="b"/>
            <a:pathLst>
              <a:path w="25" h="17">
                <a:moveTo>
                  <a:pt x="24" y="11"/>
                </a:moveTo>
                <a:lnTo>
                  <a:pt x="18" y="16"/>
                </a:lnTo>
                <a:lnTo>
                  <a:pt x="0" y="5"/>
                </a:lnTo>
                <a:lnTo>
                  <a:pt x="6" y="0"/>
                </a:lnTo>
                <a:lnTo>
                  <a:pt x="24" y="11"/>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35" name="Freeform 11"/>
          <p:cNvSpPr>
            <a:spLocks/>
          </p:cNvSpPr>
          <p:nvPr/>
        </p:nvSpPr>
        <p:spPr bwMode="auto">
          <a:xfrm>
            <a:off x="2921000" y="2032000"/>
            <a:ext cx="1601788" cy="2706688"/>
          </a:xfrm>
          <a:custGeom>
            <a:avLst/>
            <a:gdLst>
              <a:gd name="T0" fmla="*/ 1008 w 1009"/>
              <a:gd name="T1" fmla="*/ 16 h 1705"/>
              <a:gd name="T2" fmla="*/ 984 w 1009"/>
              <a:gd name="T3" fmla="*/ 0 h 1705"/>
              <a:gd name="T4" fmla="*/ 0 w 1009"/>
              <a:gd name="T5" fmla="*/ 1688 h 1705"/>
              <a:gd name="T6" fmla="*/ 24 w 1009"/>
              <a:gd name="T7" fmla="*/ 1704 h 1705"/>
              <a:gd name="T8" fmla="*/ 1008 w 1009"/>
              <a:gd name="T9" fmla="*/ 16 h 1705"/>
            </a:gdLst>
            <a:ahLst/>
            <a:cxnLst>
              <a:cxn ang="0">
                <a:pos x="T0" y="T1"/>
              </a:cxn>
              <a:cxn ang="0">
                <a:pos x="T2" y="T3"/>
              </a:cxn>
              <a:cxn ang="0">
                <a:pos x="T4" y="T5"/>
              </a:cxn>
              <a:cxn ang="0">
                <a:pos x="T6" y="T7"/>
              </a:cxn>
              <a:cxn ang="0">
                <a:pos x="T8" y="T9"/>
              </a:cxn>
            </a:cxnLst>
            <a:rect l="0" t="0" r="r" b="b"/>
            <a:pathLst>
              <a:path w="1009" h="1705">
                <a:moveTo>
                  <a:pt x="1008" y="16"/>
                </a:moveTo>
                <a:lnTo>
                  <a:pt x="984" y="0"/>
                </a:lnTo>
                <a:lnTo>
                  <a:pt x="0" y="1688"/>
                </a:lnTo>
                <a:lnTo>
                  <a:pt x="24" y="1704"/>
                </a:lnTo>
                <a:lnTo>
                  <a:pt x="1008" y="16"/>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36" name="Freeform 12"/>
          <p:cNvSpPr>
            <a:spLocks/>
          </p:cNvSpPr>
          <p:nvPr/>
        </p:nvSpPr>
        <p:spPr bwMode="auto">
          <a:xfrm>
            <a:off x="4495800" y="2044700"/>
            <a:ext cx="39688" cy="26988"/>
          </a:xfrm>
          <a:custGeom>
            <a:avLst/>
            <a:gdLst>
              <a:gd name="T0" fmla="*/ 24 w 25"/>
              <a:gd name="T1" fmla="*/ 11 h 17"/>
              <a:gd name="T2" fmla="*/ 18 w 25"/>
              <a:gd name="T3" fmla="*/ 0 h 17"/>
              <a:gd name="T4" fmla="*/ 0 w 25"/>
              <a:gd name="T5" fmla="*/ 11 h 17"/>
              <a:gd name="T6" fmla="*/ 6 w 25"/>
              <a:gd name="T7" fmla="*/ 16 h 17"/>
              <a:gd name="T8" fmla="*/ 24 w 25"/>
              <a:gd name="T9" fmla="*/ 11 h 17"/>
            </a:gdLst>
            <a:ahLst/>
            <a:cxnLst>
              <a:cxn ang="0">
                <a:pos x="T0" y="T1"/>
              </a:cxn>
              <a:cxn ang="0">
                <a:pos x="T2" y="T3"/>
              </a:cxn>
              <a:cxn ang="0">
                <a:pos x="T4" y="T5"/>
              </a:cxn>
              <a:cxn ang="0">
                <a:pos x="T6" y="T7"/>
              </a:cxn>
              <a:cxn ang="0">
                <a:pos x="T8" y="T9"/>
              </a:cxn>
            </a:cxnLst>
            <a:rect l="0" t="0" r="r" b="b"/>
            <a:pathLst>
              <a:path w="25" h="17">
                <a:moveTo>
                  <a:pt x="24" y="11"/>
                </a:moveTo>
                <a:lnTo>
                  <a:pt x="18" y="0"/>
                </a:lnTo>
                <a:lnTo>
                  <a:pt x="0" y="11"/>
                </a:lnTo>
                <a:lnTo>
                  <a:pt x="6" y="16"/>
                </a:lnTo>
                <a:lnTo>
                  <a:pt x="24" y="11"/>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37" name="Freeform 13"/>
          <p:cNvSpPr>
            <a:spLocks/>
          </p:cNvSpPr>
          <p:nvPr/>
        </p:nvSpPr>
        <p:spPr bwMode="auto">
          <a:xfrm>
            <a:off x="5600700" y="4699000"/>
            <a:ext cx="26988" cy="14288"/>
          </a:xfrm>
          <a:custGeom>
            <a:avLst/>
            <a:gdLst>
              <a:gd name="T0" fmla="*/ 16 w 17"/>
              <a:gd name="T1" fmla="*/ 0 h 9"/>
              <a:gd name="T2" fmla="*/ 16 w 17"/>
              <a:gd name="T3" fmla="*/ 4 h 9"/>
              <a:gd name="T4" fmla="*/ 5 w 17"/>
              <a:gd name="T5" fmla="*/ 8 h 9"/>
              <a:gd name="T6" fmla="*/ 0 w 17"/>
              <a:gd name="T7" fmla="*/ 4 h 9"/>
              <a:gd name="T8" fmla="*/ 16 w 17"/>
              <a:gd name="T9" fmla="*/ 0 h 9"/>
            </a:gdLst>
            <a:ahLst/>
            <a:cxnLst>
              <a:cxn ang="0">
                <a:pos x="T0" y="T1"/>
              </a:cxn>
              <a:cxn ang="0">
                <a:pos x="T2" y="T3"/>
              </a:cxn>
              <a:cxn ang="0">
                <a:pos x="T4" y="T5"/>
              </a:cxn>
              <a:cxn ang="0">
                <a:pos x="T6" y="T7"/>
              </a:cxn>
              <a:cxn ang="0">
                <a:pos x="T8" y="T9"/>
              </a:cxn>
            </a:cxnLst>
            <a:rect l="0" t="0" r="r" b="b"/>
            <a:pathLst>
              <a:path w="17" h="9">
                <a:moveTo>
                  <a:pt x="16" y="0"/>
                </a:moveTo>
                <a:lnTo>
                  <a:pt x="16" y="4"/>
                </a:lnTo>
                <a:lnTo>
                  <a:pt x="5" y="8"/>
                </a:lnTo>
                <a:lnTo>
                  <a:pt x="0" y="4"/>
                </a:lnTo>
                <a:lnTo>
                  <a:pt x="16"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38" name="Freeform 14"/>
          <p:cNvSpPr>
            <a:spLocks/>
          </p:cNvSpPr>
          <p:nvPr/>
        </p:nvSpPr>
        <p:spPr bwMode="auto">
          <a:xfrm>
            <a:off x="4508500" y="2070100"/>
            <a:ext cx="1119188" cy="2630488"/>
          </a:xfrm>
          <a:custGeom>
            <a:avLst/>
            <a:gdLst>
              <a:gd name="T0" fmla="*/ 24 w 705"/>
              <a:gd name="T1" fmla="*/ 0 h 1657"/>
              <a:gd name="T2" fmla="*/ 0 w 705"/>
              <a:gd name="T3" fmla="*/ 8 h 1657"/>
              <a:gd name="T4" fmla="*/ 680 w 705"/>
              <a:gd name="T5" fmla="*/ 1656 h 1657"/>
              <a:gd name="T6" fmla="*/ 704 w 705"/>
              <a:gd name="T7" fmla="*/ 1648 h 1657"/>
              <a:gd name="T8" fmla="*/ 24 w 705"/>
              <a:gd name="T9" fmla="*/ 0 h 1657"/>
            </a:gdLst>
            <a:ahLst/>
            <a:cxnLst>
              <a:cxn ang="0">
                <a:pos x="T0" y="T1"/>
              </a:cxn>
              <a:cxn ang="0">
                <a:pos x="T2" y="T3"/>
              </a:cxn>
              <a:cxn ang="0">
                <a:pos x="T4" y="T5"/>
              </a:cxn>
              <a:cxn ang="0">
                <a:pos x="T6" y="T7"/>
              </a:cxn>
              <a:cxn ang="0">
                <a:pos x="T8" y="T9"/>
              </a:cxn>
            </a:cxnLst>
            <a:rect l="0" t="0" r="r" b="b"/>
            <a:pathLst>
              <a:path w="705" h="1657">
                <a:moveTo>
                  <a:pt x="24" y="0"/>
                </a:moveTo>
                <a:lnTo>
                  <a:pt x="0" y="8"/>
                </a:lnTo>
                <a:lnTo>
                  <a:pt x="680" y="1656"/>
                </a:lnTo>
                <a:lnTo>
                  <a:pt x="704" y="1648"/>
                </a:lnTo>
                <a:lnTo>
                  <a:pt x="24"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39" name="Freeform 15"/>
          <p:cNvSpPr>
            <a:spLocks/>
          </p:cNvSpPr>
          <p:nvPr/>
        </p:nvSpPr>
        <p:spPr bwMode="auto">
          <a:xfrm>
            <a:off x="1917700" y="2844800"/>
            <a:ext cx="26988" cy="26988"/>
          </a:xfrm>
          <a:custGeom>
            <a:avLst/>
            <a:gdLst>
              <a:gd name="T0" fmla="*/ 5 w 17"/>
              <a:gd name="T1" fmla="*/ 0 h 17"/>
              <a:gd name="T2" fmla="*/ 0 w 17"/>
              <a:gd name="T3" fmla="*/ 5 h 17"/>
              <a:gd name="T4" fmla="*/ 11 w 17"/>
              <a:gd name="T5" fmla="*/ 16 h 17"/>
              <a:gd name="T6" fmla="*/ 16 w 17"/>
              <a:gd name="T7" fmla="*/ 11 h 17"/>
              <a:gd name="T8" fmla="*/ 5 w 17"/>
              <a:gd name="T9" fmla="*/ 0 h 17"/>
            </a:gdLst>
            <a:ahLst/>
            <a:cxnLst>
              <a:cxn ang="0">
                <a:pos x="T0" y="T1"/>
              </a:cxn>
              <a:cxn ang="0">
                <a:pos x="T2" y="T3"/>
              </a:cxn>
              <a:cxn ang="0">
                <a:pos x="T4" y="T5"/>
              </a:cxn>
              <a:cxn ang="0">
                <a:pos x="T6" y="T7"/>
              </a:cxn>
              <a:cxn ang="0">
                <a:pos x="T8" y="T9"/>
              </a:cxn>
            </a:cxnLst>
            <a:rect l="0" t="0" r="r" b="b"/>
            <a:pathLst>
              <a:path w="17" h="17">
                <a:moveTo>
                  <a:pt x="5" y="0"/>
                </a:moveTo>
                <a:lnTo>
                  <a:pt x="0" y="5"/>
                </a:lnTo>
                <a:lnTo>
                  <a:pt x="11" y="16"/>
                </a:lnTo>
                <a:lnTo>
                  <a:pt x="16" y="11"/>
                </a:lnTo>
                <a:lnTo>
                  <a:pt x="5"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40" name="Freeform 16"/>
          <p:cNvSpPr>
            <a:spLocks/>
          </p:cNvSpPr>
          <p:nvPr/>
        </p:nvSpPr>
        <p:spPr bwMode="auto">
          <a:xfrm>
            <a:off x="3378200" y="1803400"/>
            <a:ext cx="26988" cy="26988"/>
          </a:xfrm>
          <a:custGeom>
            <a:avLst/>
            <a:gdLst>
              <a:gd name="T0" fmla="*/ 0 w 17"/>
              <a:gd name="T1" fmla="*/ 5 h 17"/>
              <a:gd name="T2" fmla="*/ 5 w 17"/>
              <a:gd name="T3" fmla="*/ 0 h 17"/>
              <a:gd name="T4" fmla="*/ 16 w 17"/>
              <a:gd name="T5" fmla="*/ 16 h 17"/>
              <a:gd name="T6" fmla="*/ 11 w 17"/>
              <a:gd name="T7" fmla="*/ 16 h 17"/>
              <a:gd name="T8" fmla="*/ 0 w 17"/>
              <a:gd name="T9" fmla="*/ 5 h 17"/>
            </a:gdLst>
            <a:ahLst/>
            <a:cxnLst>
              <a:cxn ang="0">
                <a:pos x="T0" y="T1"/>
              </a:cxn>
              <a:cxn ang="0">
                <a:pos x="T2" y="T3"/>
              </a:cxn>
              <a:cxn ang="0">
                <a:pos x="T4" y="T5"/>
              </a:cxn>
              <a:cxn ang="0">
                <a:pos x="T6" y="T7"/>
              </a:cxn>
              <a:cxn ang="0">
                <a:pos x="T8" y="T9"/>
              </a:cxn>
            </a:cxnLst>
            <a:rect l="0" t="0" r="r" b="b"/>
            <a:pathLst>
              <a:path w="17" h="17">
                <a:moveTo>
                  <a:pt x="0" y="5"/>
                </a:moveTo>
                <a:lnTo>
                  <a:pt x="5" y="0"/>
                </a:lnTo>
                <a:lnTo>
                  <a:pt x="16" y="16"/>
                </a:lnTo>
                <a:lnTo>
                  <a:pt x="11" y="16"/>
                </a:lnTo>
                <a:lnTo>
                  <a:pt x="0" y="5"/>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41" name="Freeform 17"/>
          <p:cNvSpPr>
            <a:spLocks/>
          </p:cNvSpPr>
          <p:nvPr/>
        </p:nvSpPr>
        <p:spPr bwMode="auto">
          <a:xfrm>
            <a:off x="1930400" y="1816100"/>
            <a:ext cx="1462088" cy="1042988"/>
          </a:xfrm>
          <a:custGeom>
            <a:avLst/>
            <a:gdLst>
              <a:gd name="T0" fmla="*/ 0 w 921"/>
              <a:gd name="T1" fmla="*/ 640 h 657"/>
              <a:gd name="T2" fmla="*/ 16 w 921"/>
              <a:gd name="T3" fmla="*/ 656 h 657"/>
              <a:gd name="T4" fmla="*/ 920 w 921"/>
              <a:gd name="T5" fmla="*/ 16 h 657"/>
              <a:gd name="T6" fmla="*/ 904 w 921"/>
              <a:gd name="T7" fmla="*/ 0 h 657"/>
              <a:gd name="T8" fmla="*/ 0 w 921"/>
              <a:gd name="T9" fmla="*/ 640 h 657"/>
            </a:gdLst>
            <a:ahLst/>
            <a:cxnLst>
              <a:cxn ang="0">
                <a:pos x="T0" y="T1"/>
              </a:cxn>
              <a:cxn ang="0">
                <a:pos x="T2" y="T3"/>
              </a:cxn>
              <a:cxn ang="0">
                <a:pos x="T4" y="T5"/>
              </a:cxn>
              <a:cxn ang="0">
                <a:pos x="T6" y="T7"/>
              </a:cxn>
              <a:cxn ang="0">
                <a:pos x="T8" y="T9"/>
              </a:cxn>
            </a:cxnLst>
            <a:rect l="0" t="0" r="r" b="b"/>
            <a:pathLst>
              <a:path w="921" h="657">
                <a:moveTo>
                  <a:pt x="0" y="640"/>
                </a:moveTo>
                <a:lnTo>
                  <a:pt x="16" y="656"/>
                </a:lnTo>
                <a:lnTo>
                  <a:pt x="920" y="16"/>
                </a:lnTo>
                <a:lnTo>
                  <a:pt x="904" y="0"/>
                </a:lnTo>
                <a:lnTo>
                  <a:pt x="0" y="64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42" name="Freeform 18"/>
          <p:cNvSpPr>
            <a:spLocks/>
          </p:cNvSpPr>
          <p:nvPr/>
        </p:nvSpPr>
        <p:spPr bwMode="auto">
          <a:xfrm>
            <a:off x="5689600" y="4724400"/>
            <a:ext cx="14288" cy="26988"/>
          </a:xfrm>
          <a:custGeom>
            <a:avLst/>
            <a:gdLst>
              <a:gd name="T0" fmla="*/ 0 w 9"/>
              <a:gd name="T1" fmla="*/ 16 h 17"/>
              <a:gd name="T2" fmla="*/ 4 w 9"/>
              <a:gd name="T3" fmla="*/ 16 h 17"/>
              <a:gd name="T4" fmla="*/ 8 w 9"/>
              <a:gd name="T5" fmla="*/ 5 h 17"/>
              <a:gd name="T6" fmla="*/ 4 w 9"/>
              <a:gd name="T7" fmla="*/ 0 h 17"/>
              <a:gd name="T8" fmla="*/ 0 w 9"/>
              <a:gd name="T9" fmla="*/ 16 h 17"/>
            </a:gdLst>
            <a:ahLst/>
            <a:cxnLst>
              <a:cxn ang="0">
                <a:pos x="T0" y="T1"/>
              </a:cxn>
              <a:cxn ang="0">
                <a:pos x="T2" y="T3"/>
              </a:cxn>
              <a:cxn ang="0">
                <a:pos x="T4" y="T5"/>
              </a:cxn>
              <a:cxn ang="0">
                <a:pos x="T6" y="T7"/>
              </a:cxn>
              <a:cxn ang="0">
                <a:pos x="T8" y="T9"/>
              </a:cxn>
            </a:cxnLst>
            <a:rect l="0" t="0" r="r" b="b"/>
            <a:pathLst>
              <a:path w="9" h="17">
                <a:moveTo>
                  <a:pt x="0" y="16"/>
                </a:moveTo>
                <a:lnTo>
                  <a:pt x="4" y="16"/>
                </a:lnTo>
                <a:lnTo>
                  <a:pt x="8" y="5"/>
                </a:lnTo>
                <a:lnTo>
                  <a:pt x="4" y="0"/>
                </a:lnTo>
                <a:lnTo>
                  <a:pt x="0" y="16"/>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43" name="Freeform 19"/>
          <p:cNvSpPr>
            <a:spLocks/>
          </p:cNvSpPr>
          <p:nvPr/>
        </p:nvSpPr>
        <p:spPr bwMode="auto">
          <a:xfrm>
            <a:off x="2286000" y="3136900"/>
            <a:ext cx="26988" cy="39688"/>
          </a:xfrm>
          <a:custGeom>
            <a:avLst/>
            <a:gdLst>
              <a:gd name="T0" fmla="*/ 11 w 17"/>
              <a:gd name="T1" fmla="*/ 24 h 25"/>
              <a:gd name="T2" fmla="*/ 0 w 17"/>
              <a:gd name="T3" fmla="*/ 18 h 25"/>
              <a:gd name="T4" fmla="*/ 11 w 17"/>
              <a:gd name="T5" fmla="*/ 0 h 25"/>
              <a:gd name="T6" fmla="*/ 16 w 17"/>
              <a:gd name="T7" fmla="*/ 6 h 25"/>
              <a:gd name="T8" fmla="*/ 11 w 17"/>
              <a:gd name="T9" fmla="*/ 24 h 25"/>
            </a:gdLst>
            <a:ahLst/>
            <a:cxnLst>
              <a:cxn ang="0">
                <a:pos x="T0" y="T1"/>
              </a:cxn>
              <a:cxn ang="0">
                <a:pos x="T2" y="T3"/>
              </a:cxn>
              <a:cxn ang="0">
                <a:pos x="T4" y="T5"/>
              </a:cxn>
              <a:cxn ang="0">
                <a:pos x="T6" y="T7"/>
              </a:cxn>
              <a:cxn ang="0">
                <a:pos x="T8" y="T9"/>
              </a:cxn>
            </a:cxnLst>
            <a:rect l="0" t="0" r="r" b="b"/>
            <a:pathLst>
              <a:path w="17" h="25">
                <a:moveTo>
                  <a:pt x="11" y="24"/>
                </a:moveTo>
                <a:lnTo>
                  <a:pt x="0" y="18"/>
                </a:lnTo>
                <a:lnTo>
                  <a:pt x="11" y="0"/>
                </a:lnTo>
                <a:lnTo>
                  <a:pt x="16" y="6"/>
                </a:lnTo>
                <a:lnTo>
                  <a:pt x="11" y="24"/>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44" name="Freeform 20"/>
          <p:cNvSpPr>
            <a:spLocks/>
          </p:cNvSpPr>
          <p:nvPr/>
        </p:nvSpPr>
        <p:spPr bwMode="auto">
          <a:xfrm>
            <a:off x="2311400" y="3149600"/>
            <a:ext cx="3379788" cy="1601788"/>
          </a:xfrm>
          <a:custGeom>
            <a:avLst/>
            <a:gdLst>
              <a:gd name="T0" fmla="*/ 2120 w 2129"/>
              <a:gd name="T1" fmla="*/ 1008 h 1009"/>
              <a:gd name="T2" fmla="*/ 2128 w 2129"/>
              <a:gd name="T3" fmla="*/ 984 h 1009"/>
              <a:gd name="T4" fmla="*/ 8 w 2129"/>
              <a:gd name="T5" fmla="*/ 0 h 1009"/>
              <a:gd name="T6" fmla="*/ 0 w 2129"/>
              <a:gd name="T7" fmla="*/ 24 h 1009"/>
              <a:gd name="T8" fmla="*/ 2120 w 2129"/>
              <a:gd name="T9" fmla="*/ 1008 h 1009"/>
            </a:gdLst>
            <a:ahLst/>
            <a:cxnLst>
              <a:cxn ang="0">
                <a:pos x="T0" y="T1"/>
              </a:cxn>
              <a:cxn ang="0">
                <a:pos x="T2" y="T3"/>
              </a:cxn>
              <a:cxn ang="0">
                <a:pos x="T4" y="T5"/>
              </a:cxn>
              <a:cxn ang="0">
                <a:pos x="T6" y="T7"/>
              </a:cxn>
              <a:cxn ang="0">
                <a:pos x="T8" y="T9"/>
              </a:cxn>
            </a:cxnLst>
            <a:rect l="0" t="0" r="r" b="b"/>
            <a:pathLst>
              <a:path w="2129" h="1009">
                <a:moveTo>
                  <a:pt x="2120" y="1008"/>
                </a:moveTo>
                <a:lnTo>
                  <a:pt x="2128" y="984"/>
                </a:lnTo>
                <a:lnTo>
                  <a:pt x="8" y="0"/>
                </a:lnTo>
                <a:lnTo>
                  <a:pt x="0" y="24"/>
                </a:lnTo>
                <a:lnTo>
                  <a:pt x="2120" y="1008"/>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45" name="Freeform 21"/>
          <p:cNvSpPr>
            <a:spLocks/>
          </p:cNvSpPr>
          <p:nvPr/>
        </p:nvSpPr>
        <p:spPr bwMode="auto">
          <a:xfrm>
            <a:off x="3048000" y="4724400"/>
            <a:ext cx="14288" cy="26988"/>
          </a:xfrm>
          <a:custGeom>
            <a:avLst/>
            <a:gdLst>
              <a:gd name="T0" fmla="*/ 4 w 9"/>
              <a:gd name="T1" fmla="*/ 0 h 17"/>
              <a:gd name="T2" fmla="*/ 0 w 9"/>
              <a:gd name="T3" fmla="*/ 5 h 17"/>
              <a:gd name="T4" fmla="*/ 4 w 9"/>
              <a:gd name="T5" fmla="*/ 16 h 17"/>
              <a:gd name="T6" fmla="*/ 8 w 9"/>
              <a:gd name="T7" fmla="*/ 16 h 17"/>
              <a:gd name="T8" fmla="*/ 4 w 9"/>
              <a:gd name="T9" fmla="*/ 0 h 17"/>
            </a:gdLst>
            <a:ahLst/>
            <a:cxnLst>
              <a:cxn ang="0">
                <a:pos x="T0" y="T1"/>
              </a:cxn>
              <a:cxn ang="0">
                <a:pos x="T2" y="T3"/>
              </a:cxn>
              <a:cxn ang="0">
                <a:pos x="T4" y="T5"/>
              </a:cxn>
              <a:cxn ang="0">
                <a:pos x="T6" y="T7"/>
              </a:cxn>
              <a:cxn ang="0">
                <a:pos x="T8" y="T9"/>
              </a:cxn>
            </a:cxnLst>
            <a:rect l="0" t="0" r="r" b="b"/>
            <a:pathLst>
              <a:path w="9" h="17">
                <a:moveTo>
                  <a:pt x="4" y="0"/>
                </a:moveTo>
                <a:lnTo>
                  <a:pt x="0" y="5"/>
                </a:lnTo>
                <a:lnTo>
                  <a:pt x="4" y="16"/>
                </a:lnTo>
                <a:lnTo>
                  <a:pt x="8" y="16"/>
                </a:lnTo>
                <a:lnTo>
                  <a:pt x="4"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46" name="Freeform 22"/>
          <p:cNvSpPr>
            <a:spLocks/>
          </p:cNvSpPr>
          <p:nvPr/>
        </p:nvSpPr>
        <p:spPr bwMode="auto">
          <a:xfrm>
            <a:off x="7112000" y="3035300"/>
            <a:ext cx="26988" cy="39688"/>
          </a:xfrm>
          <a:custGeom>
            <a:avLst/>
            <a:gdLst>
              <a:gd name="T0" fmla="*/ 0 w 17"/>
              <a:gd name="T1" fmla="*/ 6 h 25"/>
              <a:gd name="T2" fmla="*/ 5 w 17"/>
              <a:gd name="T3" fmla="*/ 0 h 25"/>
              <a:gd name="T4" fmla="*/ 16 w 17"/>
              <a:gd name="T5" fmla="*/ 18 h 25"/>
              <a:gd name="T6" fmla="*/ 5 w 17"/>
              <a:gd name="T7" fmla="*/ 24 h 25"/>
              <a:gd name="T8" fmla="*/ 0 w 17"/>
              <a:gd name="T9" fmla="*/ 6 h 25"/>
            </a:gdLst>
            <a:ahLst/>
            <a:cxnLst>
              <a:cxn ang="0">
                <a:pos x="T0" y="T1"/>
              </a:cxn>
              <a:cxn ang="0">
                <a:pos x="T2" y="T3"/>
              </a:cxn>
              <a:cxn ang="0">
                <a:pos x="T4" y="T5"/>
              </a:cxn>
              <a:cxn ang="0">
                <a:pos x="T6" y="T7"/>
              </a:cxn>
              <a:cxn ang="0">
                <a:pos x="T8" y="T9"/>
              </a:cxn>
            </a:cxnLst>
            <a:rect l="0" t="0" r="r" b="b"/>
            <a:pathLst>
              <a:path w="17" h="25">
                <a:moveTo>
                  <a:pt x="0" y="6"/>
                </a:moveTo>
                <a:lnTo>
                  <a:pt x="5" y="0"/>
                </a:lnTo>
                <a:lnTo>
                  <a:pt x="16" y="18"/>
                </a:lnTo>
                <a:lnTo>
                  <a:pt x="5" y="24"/>
                </a:lnTo>
                <a:lnTo>
                  <a:pt x="0" y="6"/>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47" name="Freeform 23"/>
          <p:cNvSpPr>
            <a:spLocks/>
          </p:cNvSpPr>
          <p:nvPr/>
        </p:nvSpPr>
        <p:spPr bwMode="auto">
          <a:xfrm>
            <a:off x="3060700" y="3048000"/>
            <a:ext cx="4052888" cy="1703388"/>
          </a:xfrm>
          <a:custGeom>
            <a:avLst/>
            <a:gdLst>
              <a:gd name="T0" fmla="*/ 0 w 2553"/>
              <a:gd name="T1" fmla="*/ 1048 h 1073"/>
              <a:gd name="T2" fmla="*/ 8 w 2553"/>
              <a:gd name="T3" fmla="*/ 1072 h 1073"/>
              <a:gd name="T4" fmla="*/ 2552 w 2553"/>
              <a:gd name="T5" fmla="*/ 24 h 1073"/>
              <a:gd name="T6" fmla="*/ 2544 w 2553"/>
              <a:gd name="T7" fmla="*/ 0 h 1073"/>
              <a:gd name="T8" fmla="*/ 0 w 2553"/>
              <a:gd name="T9" fmla="*/ 1048 h 1073"/>
            </a:gdLst>
            <a:ahLst/>
            <a:cxnLst>
              <a:cxn ang="0">
                <a:pos x="T0" y="T1"/>
              </a:cxn>
              <a:cxn ang="0">
                <a:pos x="T2" y="T3"/>
              </a:cxn>
              <a:cxn ang="0">
                <a:pos x="T4" y="T5"/>
              </a:cxn>
              <a:cxn ang="0">
                <a:pos x="T6" y="T7"/>
              </a:cxn>
              <a:cxn ang="0">
                <a:pos x="T8" y="T9"/>
              </a:cxn>
            </a:cxnLst>
            <a:rect l="0" t="0" r="r" b="b"/>
            <a:pathLst>
              <a:path w="2553" h="1073">
                <a:moveTo>
                  <a:pt x="0" y="1048"/>
                </a:moveTo>
                <a:lnTo>
                  <a:pt x="8" y="1072"/>
                </a:lnTo>
                <a:lnTo>
                  <a:pt x="2552" y="24"/>
                </a:lnTo>
                <a:lnTo>
                  <a:pt x="2544" y="0"/>
                </a:lnTo>
                <a:lnTo>
                  <a:pt x="0" y="1048"/>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48" name="Freeform 24"/>
          <p:cNvSpPr>
            <a:spLocks/>
          </p:cNvSpPr>
          <p:nvPr/>
        </p:nvSpPr>
        <p:spPr bwMode="auto">
          <a:xfrm>
            <a:off x="1892300" y="3352800"/>
            <a:ext cx="26988" cy="26988"/>
          </a:xfrm>
          <a:custGeom>
            <a:avLst/>
            <a:gdLst>
              <a:gd name="T0" fmla="*/ 16 w 17"/>
              <a:gd name="T1" fmla="*/ 5 h 17"/>
              <a:gd name="T2" fmla="*/ 16 w 17"/>
              <a:gd name="T3" fmla="*/ 0 h 17"/>
              <a:gd name="T4" fmla="*/ 0 w 17"/>
              <a:gd name="T5" fmla="*/ 11 h 17"/>
              <a:gd name="T6" fmla="*/ 5 w 17"/>
              <a:gd name="T7" fmla="*/ 16 h 17"/>
              <a:gd name="T8" fmla="*/ 16 w 17"/>
              <a:gd name="T9" fmla="*/ 5 h 17"/>
            </a:gdLst>
            <a:ahLst/>
            <a:cxnLst>
              <a:cxn ang="0">
                <a:pos x="T0" y="T1"/>
              </a:cxn>
              <a:cxn ang="0">
                <a:pos x="T2" y="T3"/>
              </a:cxn>
              <a:cxn ang="0">
                <a:pos x="T4" y="T5"/>
              </a:cxn>
              <a:cxn ang="0">
                <a:pos x="T6" y="T7"/>
              </a:cxn>
              <a:cxn ang="0">
                <a:pos x="T8" y="T9"/>
              </a:cxn>
            </a:cxnLst>
            <a:rect l="0" t="0" r="r" b="b"/>
            <a:pathLst>
              <a:path w="17" h="17">
                <a:moveTo>
                  <a:pt x="16" y="5"/>
                </a:moveTo>
                <a:lnTo>
                  <a:pt x="16" y="0"/>
                </a:lnTo>
                <a:lnTo>
                  <a:pt x="0" y="11"/>
                </a:lnTo>
                <a:lnTo>
                  <a:pt x="5" y="16"/>
                </a:lnTo>
                <a:lnTo>
                  <a:pt x="16" y="5"/>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49" name="Freeform 25"/>
          <p:cNvSpPr>
            <a:spLocks/>
          </p:cNvSpPr>
          <p:nvPr/>
        </p:nvSpPr>
        <p:spPr bwMode="auto">
          <a:xfrm>
            <a:off x="2908300" y="4724400"/>
            <a:ext cx="26988" cy="26988"/>
          </a:xfrm>
          <a:custGeom>
            <a:avLst/>
            <a:gdLst>
              <a:gd name="T0" fmla="*/ 11 w 17"/>
              <a:gd name="T1" fmla="*/ 0 h 17"/>
              <a:gd name="T2" fmla="*/ 16 w 17"/>
              <a:gd name="T3" fmla="*/ 5 h 17"/>
              <a:gd name="T4" fmla="*/ 5 w 17"/>
              <a:gd name="T5" fmla="*/ 16 h 17"/>
              <a:gd name="T6" fmla="*/ 0 w 17"/>
              <a:gd name="T7" fmla="*/ 11 h 17"/>
              <a:gd name="T8" fmla="*/ 11 w 17"/>
              <a:gd name="T9" fmla="*/ 0 h 17"/>
            </a:gdLst>
            <a:ahLst/>
            <a:cxnLst>
              <a:cxn ang="0">
                <a:pos x="T0" y="T1"/>
              </a:cxn>
              <a:cxn ang="0">
                <a:pos x="T2" y="T3"/>
              </a:cxn>
              <a:cxn ang="0">
                <a:pos x="T4" y="T5"/>
              </a:cxn>
              <a:cxn ang="0">
                <a:pos x="T6" y="T7"/>
              </a:cxn>
              <a:cxn ang="0">
                <a:pos x="T8" y="T9"/>
              </a:cxn>
            </a:cxnLst>
            <a:rect l="0" t="0" r="r" b="b"/>
            <a:pathLst>
              <a:path w="17" h="17">
                <a:moveTo>
                  <a:pt x="11" y="0"/>
                </a:moveTo>
                <a:lnTo>
                  <a:pt x="16" y="5"/>
                </a:lnTo>
                <a:lnTo>
                  <a:pt x="5" y="16"/>
                </a:lnTo>
                <a:lnTo>
                  <a:pt x="0" y="11"/>
                </a:lnTo>
                <a:lnTo>
                  <a:pt x="11"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50" name="Freeform 26"/>
          <p:cNvSpPr>
            <a:spLocks/>
          </p:cNvSpPr>
          <p:nvPr/>
        </p:nvSpPr>
        <p:spPr bwMode="auto">
          <a:xfrm>
            <a:off x="1905000" y="3365500"/>
            <a:ext cx="1017588" cy="1373188"/>
          </a:xfrm>
          <a:custGeom>
            <a:avLst/>
            <a:gdLst>
              <a:gd name="T0" fmla="*/ 16 w 641"/>
              <a:gd name="T1" fmla="*/ 0 h 865"/>
              <a:gd name="T2" fmla="*/ 0 w 641"/>
              <a:gd name="T3" fmla="*/ 16 h 865"/>
              <a:gd name="T4" fmla="*/ 624 w 641"/>
              <a:gd name="T5" fmla="*/ 864 h 865"/>
              <a:gd name="T6" fmla="*/ 640 w 641"/>
              <a:gd name="T7" fmla="*/ 848 h 865"/>
              <a:gd name="T8" fmla="*/ 16 w 641"/>
              <a:gd name="T9" fmla="*/ 0 h 865"/>
            </a:gdLst>
            <a:ahLst/>
            <a:cxnLst>
              <a:cxn ang="0">
                <a:pos x="T0" y="T1"/>
              </a:cxn>
              <a:cxn ang="0">
                <a:pos x="T2" y="T3"/>
              </a:cxn>
              <a:cxn ang="0">
                <a:pos x="T4" y="T5"/>
              </a:cxn>
              <a:cxn ang="0">
                <a:pos x="T6" y="T7"/>
              </a:cxn>
              <a:cxn ang="0">
                <a:pos x="T8" y="T9"/>
              </a:cxn>
            </a:cxnLst>
            <a:rect l="0" t="0" r="r" b="b"/>
            <a:pathLst>
              <a:path w="641" h="865">
                <a:moveTo>
                  <a:pt x="16" y="0"/>
                </a:moveTo>
                <a:lnTo>
                  <a:pt x="0" y="16"/>
                </a:lnTo>
                <a:lnTo>
                  <a:pt x="624" y="864"/>
                </a:lnTo>
                <a:lnTo>
                  <a:pt x="640" y="848"/>
                </a:lnTo>
                <a:lnTo>
                  <a:pt x="16"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51" name="Rectangle 27"/>
          <p:cNvSpPr>
            <a:spLocks noChangeArrowheads="1"/>
          </p:cNvSpPr>
          <p:nvPr/>
        </p:nvSpPr>
        <p:spPr bwMode="auto">
          <a:xfrm>
            <a:off x="2311400" y="3060700"/>
            <a:ext cx="1588" cy="254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52" name="Rectangle 28"/>
          <p:cNvSpPr>
            <a:spLocks noChangeArrowheads="1"/>
          </p:cNvSpPr>
          <p:nvPr/>
        </p:nvSpPr>
        <p:spPr bwMode="auto">
          <a:xfrm>
            <a:off x="7086600" y="3060700"/>
            <a:ext cx="12700" cy="254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53" name="Rectangle 29"/>
          <p:cNvSpPr>
            <a:spLocks noChangeArrowheads="1"/>
          </p:cNvSpPr>
          <p:nvPr/>
        </p:nvSpPr>
        <p:spPr bwMode="auto">
          <a:xfrm>
            <a:off x="2324100" y="3060700"/>
            <a:ext cx="4749800" cy="254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54" name="Rectangle 30" descr="10%"/>
          <p:cNvSpPr>
            <a:spLocks noChangeArrowheads="1"/>
          </p:cNvSpPr>
          <p:nvPr/>
        </p:nvSpPr>
        <p:spPr bwMode="auto">
          <a:xfrm>
            <a:off x="3416300" y="1536700"/>
            <a:ext cx="2070100" cy="5715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55" name="Rectangle 31"/>
          <p:cNvSpPr>
            <a:spLocks noChangeArrowheads="1"/>
          </p:cNvSpPr>
          <p:nvPr/>
        </p:nvSpPr>
        <p:spPr bwMode="auto">
          <a:xfrm>
            <a:off x="3429000" y="1549400"/>
            <a:ext cx="2057400" cy="558800"/>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Palatino" charset="0"/>
              </a:rPr>
              <a:t>Analyst</a:t>
            </a:r>
          </a:p>
        </p:txBody>
      </p:sp>
      <p:sp>
        <p:nvSpPr>
          <p:cNvPr id="666656" name="Rectangle 32" descr="10%"/>
          <p:cNvSpPr>
            <a:spLocks noChangeArrowheads="1"/>
          </p:cNvSpPr>
          <p:nvPr/>
        </p:nvSpPr>
        <p:spPr bwMode="auto">
          <a:xfrm>
            <a:off x="1562100" y="4673600"/>
            <a:ext cx="2374900" cy="5715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57" name="Rectangle 33"/>
          <p:cNvSpPr>
            <a:spLocks noChangeArrowheads="1"/>
          </p:cNvSpPr>
          <p:nvPr/>
        </p:nvSpPr>
        <p:spPr bwMode="auto">
          <a:xfrm>
            <a:off x="1574800" y="4686300"/>
            <a:ext cx="2362200" cy="558800"/>
          </a:xfrm>
          <a:prstGeom prst="rect">
            <a:avLst/>
          </a:prstGeom>
          <a:solidFill>
            <a:schemeClr val="bg1"/>
          </a:solidFill>
          <a:ln w="508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Palatino" charset="0"/>
              </a:rPr>
              <a:t>Designer</a:t>
            </a:r>
          </a:p>
        </p:txBody>
      </p:sp>
      <p:sp>
        <p:nvSpPr>
          <p:cNvPr id="666658" name="Rectangle 34" descr="10%"/>
          <p:cNvSpPr>
            <a:spLocks noChangeArrowheads="1"/>
          </p:cNvSpPr>
          <p:nvPr/>
        </p:nvSpPr>
        <p:spPr bwMode="auto">
          <a:xfrm>
            <a:off x="4991100" y="4660900"/>
            <a:ext cx="1587500" cy="5715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59" name="Rectangle 35"/>
          <p:cNvSpPr>
            <a:spLocks noChangeArrowheads="1"/>
          </p:cNvSpPr>
          <p:nvPr/>
        </p:nvSpPr>
        <p:spPr bwMode="auto">
          <a:xfrm>
            <a:off x="5003800" y="4673600"/>
            <a:ext cx="1574800" cy="558800"/>
          </a:xfrm>
          <a:prstGeom prst="rect">
            <a:avLst/>
          </a:prstGeom>
          <a:solidFill>
            <a:schemeClr val="bg1"/>
          </a:solidFill>
          <a:ln w="508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Palatino" charset="0"/>
              </a:rPr>
              <a:t>Librarian</a:t>
            </a:r>
          </a:p>
        </p:txBody>
      </p:sp>
      <p:sp>
        <p:nvSpPr>
          <p:cNvPr id="666660" name="Line 36"/>
          <p:cNvSpPr>
            <a:spLocks noChangeShapeType="1"/>
          </p:cNvSpPr>
          <p:nvPr/>
        </p:nvSpPr>
        <p:spPr bwMode="auto">
          <a:xfrm flipH="1">
            <a:off x="3860800" y="4908550"/>
            <a:ext cx="11303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61" name="Rectangle 37" descr="10%"/>
          <p:cNvSpPr>
            <a:spLocks noChangeArrowheads="1"/>
          </p:cNvSpPr>
          <p:nvPr/>
        </p:nvSpPr>
        <p:spPr bwMode="auto">
          <a:xfrm>
            <a:off x="762000" y="2832100"/>
            <a:ext cx="1587500" cy="5715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62" name="Rectangle 38"/>
          <p:cNvSpPr>
            <a:spLocks noChangeArrowheads="1"/>
          </p:cNvSpPr>
          <p:nvPr/>
        </p:nvSpPr>
        <p:spPr bwMode="auto">
          <a:xfrm>
            <a:off x="774700" y="2844800"/>
            <a:ext cx="1574800" cy="558800"/>
          </a:xfrm>
          <a:prstGeom prst="rect">
            <a:avLst/>
          </a:prstGeom>
          <a:solidFill>
            <a:schemeClr val="bg1"/>
          </a:solidFill>
          <a:ln w="508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Palatino" charset="0"/>
              </a:rPr>
              <a:t>Tester</a:t>
            </a:r>
          </a:p>
        </p:txBody>
      </p:sp>
      <p:sp>
        <p:nvSpPr>
          <p:cNvPr id="666663" name="Rectangle 39" descr="10%"/>
          <p:cNvSpPr>
            <a:spLocks noChangeArrowheads="1"/>
          </p:cNvSpPr>
          <p:nvPr/>
        </p:nvSpPr>
        <p:spPr bwMode="auto">
          <a:xfrm>
            <a:off x="6286500" y="2832100"/>
            <a:ext cx="2006600" cy="5715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64" name="Rectangle 40"/>
          <p:cNvSpPr>
            <a:spLocks noChangeArrowheads="1"/>
          </p:cNvSpPr>
          <p:nvPr/>
        </p:nvSpPr>
        <p:spPr bwMode="auto">
          <a:xfrm>
            <a:off x="6299200" y="2844800"/>
            <a:ext cx="1993900" cy="558800"/>
          </a:xfrm>
          <a:prstGeom prst="rect">
            <a:avLst/>
          </a:prstGeom>
          <a:solidFill>
            <a:schemeClr val="bg1"/>
          </a:solidFill>
          <a:ln w="508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Palatino" charset="0"/>
              </a:rPr>
              <a:t>Programmer</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0" name="Rectangle 4"/>
          <p:cNvSpPr>
            <a:spLocks noGrp="1" noChangeArrowheads="1"/>
          </p:cNvSpPr>
          <p:nvPr>
            <p:ph type="title"/>
          </p:nvPr>
        </p:nvSpPr>
        <p:spPr/>
        <p:txBody>
          <a:bodyPr/>
          <a:lstStyle/>
          <a:p>
            <a:r>
              <a:rPr lang="en-US" altLang="en-US"/>
              <a:t>Observations on  Organizational Structures</a:t>
            </a:r>
          </a:p>
        </p:txBody>
      </p:sp>
      <p:sp>
        <p:nvSpPr>
          <p:cNvPr id="669701" name="Rectangle 5"/>
          <p:cNvSpPr>
            <a:spLocks noGrp="1" noChangeArrowheads="1"/>
          </p:cNvSpPr>
          <p:nvPr>
            <p:ph type="body" idx="1"/>
          </p:nvPr>
        </p:nvSpPr>
        <p:spPr/>
        <p:txBody>
          <a:bodyPr/>
          <a:lstStyle/>
          <a:p>
            <a:r>
              <a:rPr lang="en-US" altLang="en-US"/>
              <a:t>Hierarchical structure </a:t>
            </a:r>
          </a:p>
          <a:p>
            <a:pPr lvl="1"/>
            <a:r>
              <a:rPr lang="en-US" altLang="en-US"/>
              <a:t>“Reports”, “Decides” and “Communicates-With” all mapped on the same association</a:t>
            </a:r>
          </a:p>
          <a:p>
            <a:pPr lvl="1"/>
            <a:r>
              <a:rPr lang="en-US" altLang="en-US"/>
              <a:t>Does not work well with iterative and incremental software development process</a:t>
            </a:r>
          </a:p>
          <a:p>
            <a:pPr lvl="1"/>
            <a:r>
              <a:rPr lang="en-US" altLang="en-US"/>
              <a:t>Manager is not necessarily always right</a:t>
            </a:r>
          </a:p>
          <a:p>
            <a:r>
              <a:rPr lang="en-US" altLang="en-US"/>
              <a:t>Project-based structures</a:t>
            </a:r>
          </a:p>
          <a:p>
            <a:pPr lvl="1"/>
            <a:r>
              <a:rPr lang="en-US" altLang="en-US"/>
              <a:t>“Reports”, “Decides” and “Communicates-With”are different  associations</a:t>
            </a:r>
          </a:p>
          <a:p>
            <a:pPr lvl="1"/>
            <a:r>
              <a:rPr lang="en-US" altLang="en-US"/>
              <a:t>Cuts down on bureaucracy </a:t>
            </a:r>
          </a:p>
          <a:p>
            <a:pPr lvl="1"/>
            <a:r>
              <a:rPr lang="en-US" altLang="en-US"/>
              <a:t>Reduces development time</a:t>
            </a:r>
          </a:p>
          <a:p>
            <a:pPr lvl="1"/>
            <a:r>
              <a:rPr lang="en-US" altLang="en-US"/>
              <a:t>Decisions are expected to be made at each level</a:t>
            </a:r>
          </a:p>
          <a:p>
            <a:pPr lvl="1"/>
            <a:r>
              <a:rPr lang="en-US" altLang="en-US"/>
              <a:t>Hard to manage</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81" name="Rectangle 5"/>
          <p:cNvSpPr>
            <a:spLocks noGrp="1" noChangeArrowheads="1"/>
          </p:cNvSpPr>
          <p:nvPr>
            <p:ph type="title"/>
          </p:nvPr>
        </p:nvSpPr>
        <p:spPr/>
        <p:txBody>
          <a:bodyPr/>
          <a:lstStyle/>
          <a:p>
            <a:r>
              <a:rPr lang="en-US" altLang="en-US"/>
              <a:t>Flexibility of Organizations</a:t>
            </a:r>
          </a:p>
        </p:txBody>
      </p:sp>
      <p:sp>
        <p:nvSpPr>
          <p:cNvPr id="613382" name="Rectangle 6"/>
          <p:cNvSpPr>
            <a:spLocks noGrp="1" noChangeArrowheads="1"/>
          </p:cNvSpPr>
          <p:nvPr>
            <p:ph type="body" idx="1"/>
          </p:nvPr>
        </p:nvSpPr>
        <p:spPr>
          <a:xfrm>
            <a:off x="355600" y="914400"/>
            <a:ext cx="8255000" cy="4800600"/>
          </a:xfrm>
        </p:spPr>
        <p:txBody>
          <a:bodyPr/>
          <a:lstStyle/>
          <a:p>
            <a:pPr>
              <a:lnSpc>
                <a:spcPct val="80000"/>
              </a:lnSpc>
            </a:pPr>
            <a:r>
              <a:rPr lang="en-US" altLang="en-US"/>
              <a:t>An  organization is flexible, if it allows “late” or “dynamic” bindings between roles and people and information flows between roles. </a:t>
            </a:r>
          </a:p>
          <a:p>
            <a:pPr>
              <a:lnSpc>
                <a:spcPct val="80000"/>
              </a:lnSpc>
            </a:pPr>
            <a:r>
              <a:rPr lang="en-US" altLang="en-US"/>
              <a:t>Late binding (Cannot be changed after project kickoff):</a:t>
            </a:r>
          </a:p>
          <a:p>
            <a:pPr lvl="1">
              <a:lnSpc>
                <a:spcPct val="80000"/>
              </a:lnSpc>
            </a:pPr>
            <a:r>
              <a:rPr lang="en-US" altLang="en-US"/>
              <a:t>Organizational units and information flows are established for the project. (Example: The top level design influences the team structure: At kickoff each subsystem is assigned to a team)</a:t>
            </a:r>
          </a:p>
          <a:p>
            <a:pPr>
              <a:lnSpc>
                <a:spcPct val="80000"/>
              </a:lnSpc>
            </a:pPr>
            <a:r>
              <a:rPr lang="en-US" altLang="en-US"/>
              <a:t>Dynamic binding (Can be changed anytime):</a:t>
            </a:r>
          </a:p>
          <a:p>
            <a:pPr lvl="1">
              <a:lnSpc>
                <a:spcPct val="80000"/>
              </a:lnSpc>
            </a:pPr>
            <a:r>
              <a:rPr lang="en-US" altLang="en-US"/>
              <a:t>The organizational relationship changes over time (Example: We start with a  hierarchical organization at project kickoff and end with a nonhierarchical organization at project finish time.) </a:t>
            </a:r>
          </a:p>
          <a:p>
            <a:pPr lvl="1">
              <a:lnSpc>
                <a:spcPct val="80000"/>
              </a:lnSpc>
            </a:pPr>
            <a:r>
              <a:rPr lang="en-US" altLang="en-US"/>
              <a:t>We recognize the fact that organizational units change over time</a:t>
            </a:r>
          </a:p>
          <a:p>
            <a:pPr lvl="2">
              <a:lnSpc>
                <a:spcPct val="80000"/>
              </a:lnSpc>
            </a:pPr>
            <a:r>
              <a:rPr lang="en-US" altLang="en-US"/>
              <a:t>New teams can be formed</a:t>
            </a:r>
          </a:p>
          <a:p>
            <a:pPr lvl="2">
              <a:lnSpc>
                <a:spcPct val="80000"/>
              </a:lnSpc>
            </a:pPr>
            <a:r>
              <a:rPr lang="en-US" altLang="en-US"/>
              <a:t>Existing teams can be merged</a:t>
            </a:r>
          </a:p>
          <a:p>
            <a:pPr lvl="2">
              <a:lnSpc>
                <a:spcPct val="80000"/>
              </a:lnSpc>
            </a:pPr>
            <a:r>
              <a:rPr lang="en-US" altLang="en-US"/>
              <a:t>An existing team can be removed from the organization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de-DE" altLang="en-US"/>
              <a:t>Heuristics for Project Managers</a:t>
            </a:r>
          </a:p>
        </p:txBody>
      </p:sp>
      <p:sp>
        <p:nvSpPr>
          <p:cNvPr id="681987" name="Rectangle 3"/>
          <p:cNvSpPr>
            <a:spLocks noGrp="1" noChangeArrowheads="1"/>
          </p:cNvSpPr>
          <p:nvPr>
            <p:ph type="body" idx="1"/>
          </p:nvPr>
        </p:nvSpPr>
        <p:spPr>
          <a:xfrm>
            <a:off x="228600" y="990600"/>
            <a:ext cx="8712200" cy="4800600"/>
          </a:xfrm>
        </p:spPr>
        <p:txBody>
          <a:bodyPr/>
          <a:lstStyle/>
          <a:p>
            <a:pPr>
              <a:lnSpc>
                <a:spcPct val="80000"/>
              </a:lnSpc>
              <a:buFont typeface="Symbol" panose="05050102010706020507" pitchFamily="18" charset="2"/>
              <a:buNone/>
            </a:pPr>
            <a:r>
              <a:rPr lang="de-DE" altLang="en-US"/>
              <a:t>1. Create team identity</a:t>
            </a:r>
          </a:p>
          <a:p>
            <a:pPr lvl="1">
              <a:lnSpc>
                <a:spcPct val="80000"/>
              </a:lnSpc>
            </a:pPr>
            <a:r>
              <a:rPr lang="de-DE" altLang="en-US" sz="1800"/>
              <a:t>Clarify team vision and working relationships</a:t>
            </a:r>
          </a:p>
          <a:p>
            <a:pPr lvl="1">
              <a:lnSpc>
                <a:spcPct val="80000"/>
              </a:lnSpc>
            </a:pPr>
            <a:r>
              <a:rPr lang="de-DE" altLang="en-US" sz="1800"/>
              <a:t>Define team procedures (meeting management, configuration management, system integration strategy)</a:t>
            </a:r>
          </a:p>
          <a:p>
            <a:pPr lvl="1">
              <a:lnSpc>
                <a:spcPct val="80000"/>
              </a:lnSpc>
            </a:pPr>
            <a:r>
              <a:rPr lang="de-DE" altLang="en-US" sz="1800"/>
              <a:t>Clarify each participant‘s  authority</a:t>
            </a:r>
          </a:p>
          <a:p>
            <a:pPr lvl="1">
              <a:lnSpc>
                <a:spcPct val="80000"/>
              </a:lnSpc>
            </a:pPr>
            <a:r>
              <a:rPr lang="de-DE" altLang="en-US" sz="1800"/>
              <a:t>Make sure your team is functioning</a:t>
            </a:r>
          </a:p>
          <a:p>
            <a:pPr lvl="1">
              <a:lnSpc>
                <a:spcPct val="80000"/>
              </a:lnSpc>
            </a:pPr>
            <a:r>
              <a:rPr lang="de-DE" altLang="en-US" sz="1800"/>
              <a:t>Be sure only one person is assigned as project manager</a:t>
            </a:r>
          </a:p>
          <a:p>
            <a:pPr>
              <a:lnSpc>
                <a:spcPct val="80000"/>
              </a:lnSpc>
              <a:buFont typeface="Symbol" panose="05050102010706020507" pitchFamily="18" charset="2"/>
              <a:buNone/>
            </a:pPr>
            <a:r>
              <a:rPr lang="de-DE" altLang="en-US"/>
              <a:t>2. Create team membery buy-in</a:t>
            </a:r>
          </a:p>
          <a:p>
            <a:pPr lvl="1">
              <a:lnSpc>
                <a:spcPct val="80000"/>
              </a:lnSpc>
            </a:pPr>
            <a:r>
              <a:rPr lang="de-DE" altLang="en-US" sz="1800"/>
              <a:t>Get commitment to the project goals (tough in matrix environment)</a:t>
            </a:r>
          </a:p>
          <a:p>
            <a:pPr lvl="1">
              <a:lnSpc>
                <a:spcPct val="80000"/>
              </a:lnSpc>
            </a:pPr>
            <a:r>
              <a:rPr lang="de-DE" altLang="en-US" sz="1800"/>
              <a:t>Get to know other people‘s style</a:t>
            </a:r>
          </a:p>
          <a:p>
            <a:pPr>
              <a:lnSpc>
                <a:spcPct val="80000"/>
              </a:lnSpc>
              <a:buFont typeface="Symbol" panose="05050102010706020507" pitchFamily="18" charset="2"/>
              <a:buNone/>
            </a:pPr>
            <a:r>
              <a:rPr lang="de-DE" altLang="en-US"/>
              <a:t>3. Get support from the environment</a:t>
            </a:r>
          </a:p>
          <a:p>
            <a:pPr lvl="1">
              <a:lnSpc>
                <a:spcPct val="80000"/>
              </a:lnSpc>
            </a:pPr>
            <a:r>
              <a:rPr lang="de-DE" altLang="en-US" sz="1800"/>
              <a:t>Get a project champion (for example a power promoter)</a:t>
            </a:r>
          </a:p>
          <a:p>
            <a:pPr>
              <a:lnSpc>
                <a:spcPct val="80000"/>
              </a:lnSpc>
              <a:buFont typeface="Symbol" panose="05050102010706020507" pitchFamily="18" charset="2"/>
              <a:buNone/>
            </a:pPr>
            <a:r>
              <a:rPr lang="de-DE" altLang="en-US"/>
              <a:t>4. Develop general procedures for </a:t>
            </a:r>
          </a:p>
          <a:p>
            <a:pPr lvl="1">
              <a:lnSpc>
                <a:spcPct val="80000"/>
              </a:lnSpc>
            </a:pPr>
            <a:r>
              <a:rPr lang="de-DE" altLang="en-US" sz="1800"/>
              <a:t>Conflict resolution</a:t>
            </a:r>
          </a:p>
          <a:p>
            <a:pPr lvl="1">
              <a:lnSpc>
                <a:spcPct val="80000"/>
              </a:lnSpc>
            </a:pPr>
            <a:r>
              <a:rPr lang="de-DE" altLang="en-US" sz="1800"/>
              <a:t>Communication between teams and project leaders, communication with upper management and for communication with the client</a:t>
            </a:r>
            <a:endParaRPr lang="de-DE"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81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81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81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819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8198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819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8198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81987">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8198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681987">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8198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681987">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6819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381000" y="152400"/>
            <a:ext cx="8153400" cy="863600"/>
          </a:xfrm>
        </p:spPr>
        <p:txBody>
          <a:bodyPr/>
          <a:lstStyle/>
          <a:p>
            <a:r>
              <a:rPr lang="en-US" altLang="en-US"/>
              <a:t>Outline of this class</a:t>
            </a:r>
          </a:p>
        </p:txBody>
      </p:sp>
      <p:sp>
        <p:nvSpPr>
          <p:cNvPr id="712707" name="Rectangle 3"/>
          <p:cNvSpPr>
            <a:spLocks noGrp="1" noChangeArrowheads="1"/>
          </p:cNvSpPr>
          <p:nvPr>
            <p:ph type="body" idx="1"/>
          </p:nvPr>
        </p:nvSpPr>
        <p:spPr>
          <a:xfrm>
            <a:off x="381000" y="914400"/>
            <a:ext cx="8534400" cy="5257800"/>
          </a:xfrm>
        </p:spPr>
        <p:txBody>
          <a:bodyPr/>
          <a:lstStyle/>
          <a:p>
            <a:pPr>
              <a:buFont typeface="Monotype Sorts" charset="2"/>
              <a:buChar char="4"/>
            </a:pPr>
            <a:r>
              <a:rPr lang="en-US" altLang="en-US"/>
              <a:t>Organizational Structures</a:t>
            </a:r>
          </a:p>
          <a:p>
            <a:pPr lvl="1"/>
            <a:r>
              <a:rPr lang="en-US" altLang="en-US"/>
              <a:t>Functional, Project and  Matrix Organizations </a:t>
            </a:r>
          </a:p>
          <a:p>
            <a:pPr>
              <a:buFont typeface="Monotype Sorts" charset="2"/>
              <a:buChar char="4"/>
            </a:pPr>
            <a:r>
              <a:rPr lang="en-US" altLang="en-US"/>
              <a:t>Key project roles in organizational structures</a:t>
            </a:r>
          </a:p>
          <a:p>
            <a:pPr lvl="1"/>
            <a:r>
              <a:rPr lang="en-US" altLang="en-US"/>
              <a:t>Project Manager, Team members, upper management, ...</a:t>
            </a:r>
          </a:p>
          <a:p>
            <a:pPr>
              <a:buFont typeface="Monotype Sorts" charset="2"/>
              <a:buChar char="4"/>
            </a:pPr>
            <a:r>
              <a:rPr lang="en-US" altLang="en-US"/>
              <a:t>Relationships between roles</a:t>
            </a:r>
          </a:p>
          <a:p>
            <a:pPr>
              <a:buFont typeface="Monotype Sorts" charset="2"/>
              <a:buChar char="4"/>
            </a:pPr>
            <a:r>
              <a:rPr lang="en-US" altLang="en-US"/>
              <a:t>Information flows between roles</a:t>
            </a:r>
          </a:p>
          <a:p>
            <a:pPr lvl="1"/>
            <a:r>
              <a:rPr lang="en-US" altLang="en-US"/>
              <a:t>Decision making, status reporting, communication</a:t>
            </a:r>
          </a:p>
          <a:p>
            <a:pPr>
              <a:buFont typeface="Monotype Sorts" charset="2"/>
              <a:buChar char="à"/>
            </a:pPr>
            <a:r>
              <a:rPr lang="en-US" altLang="en-US"/>
              <a:t>Identifying people</a:t>
            </a:r>
          </a:p>
          <a:p>
            <a:pPr lvl="1"/>
            <a:r>
              <a:rPr lang="en-US" altLang="en-US"/>
              <a:t>Audience List, Drivers, Supporters, Observers</a:t>
            </a:r>
          </a:p>
          <a:p>
            <a:pPr lvl="1"/>
            <a:r>
              <a:rPr lang="en-US" altLang="en-US"/>
              <a:t>Involvement of audience members during the lifetime of a project</a:t>
            </a:r>
          </a:p>
          <a:p>
            <a:pPr>
              <a:buFont typeface="Monotype Sorts" charset="2"/>
              <a:buChar char="v"/>
            </a:pPr>
            <a:r>
              <a:rPr lang="en-US" altLang="en-US"/>
              <a:t>Properties of roles</a:t>
            </a:r>
          </a:p>
          <a:p>
            <a:pPr lvl="1"/>
            <a:r>
              <a:rPr lang="en-US" altLang="en-US"/>
              <a:t>Responsibilities, Authority and Delegation</a:t>
            </a:r>
          </a:p>
          <a:p>
            <a:r>
              <a:rPr lang="en-US" altLang="en-US"/>
              <a:t>Micromanagement (and how to avoid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2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27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12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27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27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270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12707">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127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127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712707">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12707">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712707">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1270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r>
              <a:rPr lang="de-DE" altLang="en-US"/>
              <a:t>Identifying People</a:t>
            </a:r>
          </a:p>
        </p:txBody>
      </p:sp>
      <p:sp>
        <p:nvSpPr>
          <p:cNvPr id="683011" name="Rectangle 3"/>
          <p:cNvSpPr>
            <a:spLocks noGrp="1" noChangeArrowheads="1"/>
          </p:cNvSpPr>
          <p:nvPr>
            <p:ph type="body" idx="1"/>
          </p:nvPr>
        </p:nvSpPr>
        <p:spPr/>
        <p:txBody>
          <a:bodyPr/>
          <a:lstStyle/>
          <a:p>
            <a:r>
              <a:rPr lang="de-DE" altLang="en-US"/>
              <a:t>As soon as you start thinking about a project, you should start an audience list.</a:t>
            </a:r>
          </a:p>
          <a:p>
            <a:r>
              <a:rPr lang="de-DE" altLang="en-US"/>
              <a:t>Project Lists:</a:t>
            </a:r>
          </a:p>
          <a:p>
            <a:pPr lvl="1"/>
            <a:r>
              <a:rPr lang="en-US" altLang="en-US"/>
              <a:t>Project Audience Lists</a:t>
            </a:r>
          </a:p>
          <a:p>
            <a:pPr lvl="1"/>
            <a:r>
              <a:rPr lang="en-US" altLang="en-US"/>
              <a:t>Stakeholder lists</a:t>
            </a:r>
          </a:p>
          <a:p>
            <a:pPr lvl="1"/>
            <a:r>
              <a:rPr lang="en-US" altLang="en-US"/>
              <a:t>Distribution lists</a:t>
            </a:r>
          </a:p>
          <a:p>
            <a:pPr lvl="1"/>
            <a:r>
              <a:rPr lang="en-US" altLang="en-US"/>
              <a:t>Team Member lists</a:t>
            </a:r>
            <a:endParaRPr lang="de-DE" altLang="en-US"/>
          </a:p>
          <a:p>
            <a:r>
              <a:rPr lang="de-DE" altLang="en-US" b="1"/>
              <a:t>Audience List: </a:t>
            </a:r>
            <a:r>
              <a:rPr lang="de-DE" altLang="en-US"/>
              <a:t> A list of people or groups of people that support, is affected by or is interested in the project.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de-DE" altLang="en-US"/>
              <a:t>Other Project Lists</a:t>
            </a:r>
          </a:p>
        </p:txBody>
      </p:sp>
      <p:sp>
        <p:nvSpPr>
          <p:cNvPr id="684035" name="Rectangle 3"/>
          <p:cNvSpPr>
            <a:spLocks noGrp="1" noChangeArrowheads="1"/>
          </p:cNvSpPr>
          <p:nvPr>
            <p:ph type="body" idx="1"/>
          </p:nvPr>
        </p:nvSpPr>
        <p:spPr/>
        <p:txBody>
          <a:bodyPr/>
          <a:lstStyle/>
          <a:p>
            <a:r>
              <a:rPr lang="de-DE" altLang="en-US" b="1"/>
              <a:t>Stakeholder list</a:t>
            </a:r>
            <a:r>
              <a:rPr lang="de-DE" altLang="en-US"/>
              <a:t> : Identifies people and groups who support or are affected by your project. This list does not include people outside of the organization or those who are merely interested in the project.</a:t>
            </a:r>
          </a:p>
          <a:p>
            <a:r>
              <a:rPr lang="de-DE" altLang="en-US" b="1"/>
              <a:t>Distribution Lists:</a:t>
            </a:r>
            <a:r>
              <a:rPr lang="de-DE" altLang="en-US"/>
              <a:t> Identifies people  who receive copies of written project communication. The presence of people on distribution lists does not ensure that they actually suport the project (Often out of date)</a:t>
            </a:r>
          </a:p>
          <a:p>
            <a:r>
              <a:rPr lang="de-DE" altLang="en-US" b="1"/>
              <a:t>Team member lists:</a:t>
            </a:r>
            <a:r>
              <a:rPr lang="de-DE" altLang="en-US"/>
              <a:t> People whose work is directed by the project manager.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ltLang="en-US"/>
              <a:t>Categories for an Audience List Template</a:t>
            </a:r>
          </a:p>
        </p:txBody>
      </p:sp>
      <p:sp>
        <p:nvSpPr>
          <p:cNvPr id="686083" name="Rectangle 3"/>
          <p:cNvSpPr>
            <a:spLocks noGrp="1" noChangeArrowheads="1"/>
          </p:cNvSpPr>
          <p:nvPr>
            <p:ph type="body" sz="half" idx="1"/>
          </p:nvPr>
        </p:nvSpPr>
        <p:spPr/>
        <p:txBody>
          <a:bodyPr/>
          <a:lstStyle/>
          <a:p>
            <a:r>
              <a:rPr lang="de-DE" altLang="en-US" sz="2000"/>
              <a:t>Internal</a:t>
            </a:r>
          </a:p>
          <a:p>
            <a:pPr lvl="1"/>
            <a:r>
              <a:rPr lang="de-DE" altLang="en-US" sz="1800"/>
              <a:t>Upper Management</a:t>
            </a:r>
          </a:p>
          <a:p>
            <a:pPr lvl="1"/>
            <a:r>
              <a:rPr lang="de-DE" altLang="en-US" sz="1800"/>
              <a:t>Requester</a:t>
            </a:r>
          </a:p>
          <a:p>
            <a:pPr lvl="1"/>
            <a:r>
              <a:rPr lang="de-DE" altLang="en-US" sz="1800"/>
              <a:t>Project Manager</a:t>
            </a:r>
          </a:p>
          <a:p>
            <a:pPr lvl="1"/>
            <a:r>
              <a:rPr lang="de-DE" altLang="en-US" sz="1800"/>
              <a:t>Team members</a:t>
            </a:r>
          </a:p>
          <a:p>
            <a:pPr lvl="1"/>
            <a:r>
              <a:rPr lang="de-DE" altLang="en-US" sz="1800"/>
              <a:t>People with special knowledge</a:t>
            </a:r>
          </a:p>
          <a:p>
            <a:r>
              <a:rPr lang="de-DE" altLang="en-US" sz="2000"/>
              <a:t>External: </a:t>
            </a:r>
          </a:p>
          <a:p>
            <a:pPr lvl="1"/>
            <a:r>
              <a:rPr lang="de-DE" altLang="en-US" sz="1800"/>
              <a:t> Clients or customers</a:t>
            </a:r>
          </a:p>
          <a:p>
            <a:pPr lvl="1"/>
            <a:r>
              <a:rPr lang="de-DE" altLang="en-US" sz="1800"/>
              <a:t>Collaborators</a:t>
            </a:r>
          </a:p>
          <a:p>
            <a:pPr lvl="1"/>
            <a:r>
              <a:rPr lang="de-DE" altLang="en-US" sz="1800"/>
              <a:t>Vendors, suppliers and contractors</a:t>
            </a:r>
          </a:p>
          <a:p>
            <a:pPr lvl="1"/>
            <a:r>
              <a:rPr lang="de-DE" altLang="en-US" sz="1800"/>
              <a:t>Regulators</a:t>
            </a:r>
          </a:p>
          <a:p>
            <a:pPr lvl="1"/>
            <a:r>
              <a:rPr lang="de-DE" altLang="en-US" sz="1800"/>
              <a:t>The Public</a:t>
            </a:r>
          </a:p>
        </p:txBody>
      </p:sp>
      <p:sp>
        <p:nvSpPr>
          <p:cNvPr id="686084" name="Rectangle 4"/>
          <p:cNvSpPr>
            <a:spLocks noGrp="1" noChangeArrowheads="1"/>
          </p:cNvSpPr>
          <p:nvPr>
            <p:ph type="body" sz="half" idx="2"/>
          </p:nvPr>
        </p:nvSpPr>
        <p:spPr/>
        <p:txBody>
          <a:bodyPr/>
          <a:lstStyle/>
          <a:p>
            <a:r>
              <a:rPr lang="de-DE" altLang="en-US" sz="2000"/>
              <a:t>Support Groups</a:t>
            </a:r>
          </a:p>
          <a:p>
            <a:pPr lvl="1"/>
            <a:r>
              <a:rPr lang="de-DE" altLang="en-US" sz="1800"/>
              <a:t>Human Resources</a:t>
            </a:r>
          </a:p>
          <a:p>
            <a:pPr lvl="1"/>
            <a:r>
              <a:rPr lang="de-DE" altLang="en-US" sz="1800"/>
              <a:t>Legal services</a:t>
            </a:r>
          </a:p>
          <a:p>
            <a:pPr lvl="1"/>
            <a:r>
              <a:rPr lang="de-DE" altLang="en-US" sz="1800"/>
              <a:t>Contracting</a:t>
            </a:r>
          </a:p>
          <a:p>
            <a:pPr lvl="1"/>
            <a:r>
              <a:rPr lang="de-DE" altLang="en-US" sz="1800"/>
              <a:t>Finances</a:t>
            </a:r>
          </a:p>
          <a:p>
            <a:pPr lvl="1"/>
            <a:r>
              <a:rPr lang="de-DE" altLang="en-US" sz="1800"/>
              <a:t>Security</a:t>
            </a:r>
          </a:p>
          <a:p>
            <a:pPr lvl="1"/>
            <a:r>
              <a:rPr lang="de-DE" altLang="en-US" sz="1800"/>
              <a:t>Computing Facilities </a:t>
            </a:r>
          </a:p>
          <a:p>
            <a:r>
              <a:rPr lang="de-DE" altLang="en-US" sz="2000"/>
              <a:t>End users of your project‘s deliverables</a:t>
            </a:r>
          </a:p>
          <a:p>
            <a:r>
              <a:rPr lang="de-DE" altLang="en-US" sz="2000"/>
              <a:t>People who will maintain or support your deliverables</a:t>
            </a:r>
          </a:p>
          <a:p>
            <a:endParaRPr lang="de-DE" altLang="en-US" sz="2000"/>
          </a:p>
          <a:p>
            <a:endParaRPr lang="de-DE" altLang="en-US"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de-DE" altLang="en-US"/>
              <a:t>Guidelines for Establishing the Audience List</a:t>
            </a:r>
          </a:p>
        </p:txBody>
      </p:sp>
      <p:sp>
        <p:nvSpPr>
          <p:cNvPr id="688131" name="Rectangle 3"/>
          <p:cNvSpPr>
            <a:spLocks noGrp="1" noChangeArrowheads="1"/>
          </p:cNvSpPr>
          <p:nvPr>
            <p:ph type="body" idx="1"/>
          </p:nvPr>
        </p:nvSpPr>
        <p:spPr>
          <a:xfrm>
            <a:off x="355600" y="1066800"/>
            <a:ext cx="8255000" cy="4800600"/>
          </a:xfrm>
        </p:spPr>
        <p:txBody>
          <a:bodyPr/>
          <a:lstStyle/>
          <a:p>
            <a:r>
              <a:rPr lang="de-DE" altLang="en-US" sz="2000"/>
              <a:t>Develop your audience list from a template that worked well in a previous project</a:t>
            </a:r>
          </a:p>
          <a:p>
            <a:r>
              <a:rPr lang="de-DE" altLang="en-US" sz="2000"/>
              <a:t>Eventually instantiate instances from each category with position and name</a:t>
            </a:r>
          </a:p>
          <a:p>
            <a:r>
              <a:rPr lang="de-DE" altLang="en-US" sz="2000"/>
              <a:t>When in doubt, add a person‘s name</a:t>
            </a:r>
          </a:p>
          <a:p>
            <a:r>
              <a:rPr lang="de-DE" altLang="en-US" sz="2000"/>
              <a:t>Separately include a person‘s name for every different role played by him or her </a:t>
            </a:r>
          </a:p>
          <a:p>
            <a:pPr lvl="1"/>
            <a:r>
              <a:rPr lang="de-DE" altLang="en-US" sz="1800"/>
              <a:t>Why?</a:t>
            </a:r>
          </a:p>
          <a:p>
            <a:r>
              <a:rPr lang="de-DE" altLang="en-US" sz="2000"/>
              <a:t>Speak with a wide range of people</a:t>
            </a:r>
          </a:p>
          <a:p>
            <a:r>
              <a:rPr lang="de-DE" altLang="en-US" sz="2000"/>
              <a:t>Allow sufficient time to developing your audience list (mainly during project initiation time)</a:t>
            </a:r>
          </a:p>
          <a:p>
            <a:r>
              <a:rPr lang="de-DE" altLang="en-US" sz="2000"/>
              <a:t>Continue to maintain the audience list during the project (remove names, add names)</a:t>
            </a:r>
          </a:p>
          <a:p>
            <a:r>
              <a:rPr lang="de-DE" altLang="en-US" sz="2000"/>
              <a:t>Encourage project participants to identify new candidates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de-DE" altLang="en-US"/>
              <a:t>Another Categorization of the Audience List</a:t>
            </a:r>
          </a:p>
        </p:txBody>
      </p:sp>
      <p:sp>
        <p:nvSpPr>
          <p:cNvPr id="690179" name="Rectangle 3"/>
          <p:cNvSpPr>
            <a:spLocks noGrp="1" noChangeArrowheads="1"/>
          </p:cNvSpPr>
          <p:nvPr>
            <p:ph type="body" idx="1"/>
          </p:nvPr>
        </p:nvSpPr>
        <p:spPr>
          <a:xfrm>
            <a:off x="355600" y="990600"/>
            <a:ext cx="8255000" cy="5486400"/>
          </a:xfrm>
        </p:spPr>
        <p:txBody>
          <a:bodyPr/>
          <a:lstStyle/>
          <a:p>
            <a:r>
              <a:rPr lang="de-DE" altLang="en-US"/>
              <a:t>Drivers:</a:t>
            </a:r>
          </a:p>
          <a:p>
            <a:pPr lvl="1"/>
            <a:r>
              <a:rPr lang="de-DE" altLang="en-US"/>
              <a:t>People who have some say in defining the results of the project</a:t>
            </a:r>
          </a:p>
          <a:p>
            <a:r>
              <a:rPr lang="de-DE" altLang="en-US"/>
              <a:t>Supporters:</a:t>
            </a:r>
          </a:p>
          <a:p>
            <a:pPr lvl="1"/>
            <a:r>
              <a:rPr lang="de-DE" altLang="en-US"/>
              <a:t>People who help to perform the activities and tasks of the project.  Supporters include those who authorize resources for the project as well as those who work on it. </a:t>
            </a:r>
          </a:p>
          <a:p>
            <a:pPr lvl="1"/>
            <a:r>
              <a:rPr lang="de-DE" altLang="en-US"/>
              <a:t>Beware of supporters who act like drivers!</a:t>
            </a:r>
          </a:p>
          <a:p>
            <a:r>
              <a:rPr lang="de-DE" altLang="en-US"/>
              <a:t>Observers: 	</a:t>
            </a:r>
          </a:p>
          <a:p>
            <a:pPr lvl="1"/>
            <a:r>
              <a:rPr lang="de-DE" altLang="en-US"/>
              <a:t>People who are interested in the activities and results of the project. Observers have no say in the project and they are not actively involved. However, the project m;ay affect them at some point in the future. </a:t>
            </a:r>
          </a:p>
          <a:p>
            <a:r>
              <a:rPr lang="de-DE" altLang="en-US"/>
              <a:t>Project Champion (Power Promoter): </a:t>
            </a:r>
          </a:p>
          <a:p>
            <a:pPr lvl="1"/>
            <a:r>
              <a:rPr lang="de-DE" altLang="en-US"/>
              <a:t>A Person who strongly supports the project, advocates it in disputes, takes whatever is necessary to help ensure the succesful completion of the project.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901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901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901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9017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9017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9017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9017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901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6" name="Rectangle 4"/>
          <p:cNvSpPr>
            <a:spLocks noGrp="1" noChangeArrowheads="1"/>
          </p:cNvSpPr>
          <p:nvPr>
            <p:ph type="title"/>
          </p:nvPr>
        </p:nvSpPr>
        <p:spPr/>
        <p:txBody>
          <a:bodyPr/>
          <a:lstStyle/>
          <a:p>
            <a:r>
              <a:rPr lang="en-US" altLang="en-US"/>
              <a:t>Organization</a:t>
            </a:r>
          </a:p>
        </p:txBody>
      </p:sp>
      <p:sp>
        <p:nvSpPr>
          <p:cNvPr id="602117" name="Rectangle 5"/>
          <p:cNvSpPr>
            <a:spLocks noGrp="1" noChangeArrowheads="1"/>
          </p:cNvSpPr>
          <p:nvPr>
            <p:ph type="body" idx="1"/>
          </p:nvPr>
        </p:nvSpPr>
        <p:spPr/>
        <p:txBody>
          <a:bodyPr/>
          <a:lstStyle/>
          <a:p>
            <a:r>
              <a:rPr lang="en-US" altLang="en-US" b="1"/>
              <a:t>Definition Organization</a:t>
            </a:r>
            <a:r>
              <a:rPr lang="en-US" altLang="en-US"/>
              <a:t>: A set of </a:t>
            </a:r>
            <a:r>
              <a:rPr lang="en-US" altLang="en-US" i="1"/>
              <a:t>organizational</a:t>
            </a:r>
            <a:r>
              <a:rPr lang="en-US" altLang="en-US"/>
              <a:t> units and their different </a:t>
            </a:r>
            <a:r>
              <a:rPr lang="en-US" altLang="en-US" i="1"/>
              <a:t>relationships</a:t>
            </a:r>
            <a:r>
              <a:rPr lang="en-US" altLang="en-US"/>
              <a:t> with each other. </a:t>
            </a:r>
          </a:p>
          <a:p>
            <a:r>
              <a:rPr lang="en-US" altLang="en-US"/>
              <a:t>Organizational units can be organized according to many different categories, for example by function or by project type.  Typical examples of organizational units: </a:t>
            </a:r>
          </a:p>
          <a:p>
            <a:pPr lvl="1"/>
            <a:r>
              <a:rPr lang="en-US" altLang="en-US"/>
              <a:t>Functional organization: Research, Development, Marketing, Sales</a:t>
            </a:r>
          </a:p>
          <a:p>
            <a:pPr lvl="1"/>
            <a:r>
              <a:rPr lang="en-US" altLang="en-US"/>
              <a:t>Project organization:  Project 1, Project 2, ….</a:t>
            </a:r>
          </a:p>
          <a:p>
            <a:r>
              <a:rPr lang="en-US" altLang="en-US"/>
              <a:t>A organization usually has 3 different types of relationships between organizational units.  </a:t>
            </a:r>
          </a:p>
          <a:p>
            <a:pPr lvl="1"/>
            <a:r>
              <a:rPr lang="en-US" altLang="en-US"/>
              <a:t>Reporting structure: To report status information</a:t>
            </a:r>
          </a:p>
          <a:p>
            <a:pPr lvl="1"/>
            <a:r>
              <a:rPr lang="en-US" altLang="en-US"/>
              <a:t>Decision structure:  To propagating decisions</a:t>
            </a:r>
          </a:p>
          <a:p>
            <a:pPr lvl="1"/>
            <a:r>
              <a:rPr lang="en-US" altLang="en-US"/>
              <a:t>Communication structure: To exchange of information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altLang="en-US"/>
              <a:t>Methods to keep the Audience involved</a:t>
            </a:r>
          </a:p>
        </p:txBody>
      </p:sp>
      <p:sp>
        <p:nvSpPr>
          <p:cNvPr id="596995" name="Rectangle 3"/>
          <p:cNvSpPr>
            <a:spLocks noGrp="1" noChangeArrowheads="1"/>
          </p:cNvSpPr>
          <p:nvPr>
            <p:ph type="body" idx="1"/>
          </p:nvPr>
        </p:nvSpPr>
        <p:spPr/>
        <p:txBody>
          <a:bodyPr/>
          <a:lstStyle/>
          <a:p>
            <a:r>
              <a:rPr lang="de-DE" altLang="en-US" b="1"/>
              <a:t>One-on-one meetings:</a:t>
            </a:r>
            <a:r>
              <a:rPr lang="de-DE" altLang="en-US"/>
              <a:t> Formal and informal meetings with one or two other participants about project issues.</a:t>
            </a:r>
          </a:p>
          <a:p>
            <a:r>
              <a:rPr lang="de-DE" altLang="en-US" b="1"/>
              <a:t>Group meetings:</a:t>
            </a:r>
            <a:r>
              <a:rPr lang="de-DE" altLang="en-US"/>
              <a:t> Planned session for some or all project team members (weekly meeting), the client (reviews) or other members of the audience list.</a:t>
            </a:r>
          </a:p>
          <a:p>
            <a:r>
              <a:rPr lang="de-DE" altLang="en-US" b="1"/>
              <a:t>Informal written correspondence:</a:t>
            </a:r>
            <a:r>
              <a:rPr lang="de-DE" altLang="en-US"/>
              <a:t> Notes, memos, letters and e-mail to document informal discussions and to share important project information</a:t>
            </a:r>
          </a:p>
          <a:p>
            <a:r>
              <a:rPr lang="de-DE" altLang="en-US" b="1"/>
              <a:t>Written approvals:</a:t>
            </a:r>
            <a:r>
              <a:rPr lang="de-DE" altLang="en-US"/>
              <a:t> Formal written agreements about a work product, schedule, resource commitment or a technical approach.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de-DE" altLang="en-US"/>
              <a:t>Key Concepts  for Mapping Roles to People</a:t>
            </a:r>
          </a:p>
        </p:txBody>
      </p:sp>
      <p:sp>
        <p:nvSpPr>
          <p:cNvPr id="698371" name="Rectangle 3"/>
          <p:cNvSpPr>
            <a:spLocks noGrp="1" noChangeArrowheads="1"/>
          </p:cNvSpPr>
          <p:nvPr>
            <p:ph type="body" idx="1"/>
          </p:nvPr>
        </p:nvSpPr>
        <p:spPr/>
        <p:txBody>
          <a:bodyPr/>
          <a:lstStyle/>
          <a:p>
            <a:r>
              <a:rPr lang="de-DE" altLang="en-US"/>
              <a:t>Authority: </a:t>
            </a:r>
          </a:p>
          <a:p>
            <a:pPr lvl="1"/>
            <a:r>
              <a:rPr lang="de-DE" altLang="en-US"/>
              <a:t>The ability to make binding decisions between people and roles</a:t>
            </a:r>
          </a:p>
          <a:p>
            <a:r>
              <a:rPr lang="de-DE" altLang="en-US"/>
              <a:t>Responsibility: </a:t>
            </a:r>
          </a:p>
          <a:p>
            <a:pPr lvl="1"/>
            <a:r>
              <a:rPr lang="de-DE" altLang="en-US"/>
              <a:t>The commitment to achieve specific results. </a:t>
            </a:r>
          </a:p>
          <a:p>
            <a:r>
              <a:rPr lang="de-DE" altLang="en-US"/>
              <a:t>Accountability: </a:t>
            </a:r>
          </a:p>
          <a:p>
            <a:pPr lvl="1"/>
            <a:r>
              <a:rPr lang="de-DE" altLang="en-US"/>
              <a:t>Tracking a task performance to a participant.</a:t>
            </a:r>
          </a:p>
          <a:p>
            <a:r>
              <a:rPr lang="de-DE" altLang="en-US"/>
              <a:t>Delegation: </a:t>
            </a:r>
          </a:p>
          <a:p>
            <a:pPr lvl="1"/>
            <a:r>
              <a:rPr lang="de-DE" altLang="en-US"/>
              <a:t>Binding a responsibility assigned to one person (including yourself) to another person.</a:t>
            </a:r>
          </a:p>
          <a:p>
            <a:endParaRPr lang="de-DE" altLang="en-US"/>
          </a:p>
          <a:p>
            <a:pPr lvl="1"/>
            <a:endParaRPr lang="de-DE"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de-DE" altLang="en-US"/>
              <a:t>Authority vs Responsibility vs Accountability</a:t>
            </a:r>
          </a:p>
        </p:txBody>
      </p:sp>
      <p:sp>
        <p:nvSpPr>
          <p:cNvPr id="699395" name="Rectangle 3"/>
          <p:cNvSpPr>
            <a:spLocks noGrp="1" noChangeArrowheads="1"/>
          </p:cNvSpPr>
          <p:nvPr>
            <p:ph type="body" idx="1"/>
          </p:nvPr>
        </p:nvSpPr>
        <p:spPr>
          <a:xfrm>
            <a:off x="355600" y="1143000"/>
            <a:ext cx="8255000" cy="4800600"/>
          </a:xfrm>
        </p:spPr>
        <p:txBody>
          <a:bodyPr/>
          <a:lstStyle/>
          <a:p>
            <a:r>
              <a:rPr lang="de-DE" altLang="en-US"/>
              <a:t>Authority vs Responsibility</a:t>
            </a:r>
          </a:p>
          <a:p>
            <a:pPr lvl="1"/>
            <a:r>
              <a:rPr lang="de-DE" altLang="en-US"/>
              <a:t>They are similar: </a:t>
            </a:r>
            <a:r>
              <a:rPr lang="de-DE" altLang="en-US" b="0"/>
              <a:t>Both are upfront agreements. Before you start a project, you agree on who can make decisions and who will ensure that particular results are achieved</a:t>
            </a:r>
            <a:r>
              <a:rPr lang="de-DE" altLang="en-US"/>
              <a:t>.</a:t>
            </a:r>
          </a:p>
          <a:p>
            <a:pPr lvl="1"/>
            <a:r>
              <a:rPr lang="de-DE" altLang="en-US"/>
              <a:t>They are different: </a:t>
            </a:r>
            <a:r>
              <a:rPr lang="de-DE" altLang="en-US" b="0"/>
              <a:t>Authority focuses on process such as activities and tasks, responsibility focuses on outcome such as work products and deliverables</a:t>
            </a:r>
            <a:endParaRPr lang="de-DE" altLang="en-US"/>
          </a:p>
          <a:p>
            <a:r>
              <a:rPr lang="de-DE" altLang="en-US"/>
              <a:t>Responsibility vs Accountability: </a:t>
            </a:r>
          </a:p>
          <a:p>
            <a:pPr lvl="1"/>
            <a:r>
              <a:rPr lang="de-DE" altLang="en-US"/>
              <a:t>Similarity: </a:t>
            </a:r>
            <a:r>
              <a:rPr lang="de-DE" altLang="en-US" b="0"/>
              <a:t>Both focus on results</a:t>
            </a:r>
            <a:endParaRPr lang="de-DE" altLang="en-US"/>
          </a:p>
          <a:p>
            <a:pPr lvl="1"/>
            <a:r>
              <a:rPr lang="de-DE" altLang="en-US"/>
              <a:t>Difference: </a:t>
            </a:r>
            <a:r>
              <a:rPr lang="de-DE" altLang="en-US" b="0"/>
              <a:t>Responsibility is a before-the-fact agreement, accountability is an after-the-fact process.</a:t>
            </a:r>
          </a:p>
          <a:p>
            <a:pPr lvl="1"/>
            <a:r>
              <a:rPr lang="de-DE" altLang="en-US" b="0"/>
              <a:t>If you are responsible you should be held accountable.</a:t>
            </a:r>
          </a:p>
          <a:p>
            <a:pPr lvl="1"/>
            <a:r>
              <a:rPr lang="de-DE" altLang="en-US" b="0"/>
              <a:t>If you are not responsible you should not be held accountable. </a:t>
            </a:r>
          </a:p>
          <a:p>
            <a:pPr lvl="1"/>
            <a:r>
              <a:rPr lang="de-DE" altLang="en-US"/>
              <a:t>Scapegoating: </a:t>
            </a:r>
            <a:r>
              <a:rPr lang="de-DE" altLang="en-US" b="0"/>
              <a:t>Making somebody accountable who was not responsible </a:t>
            </a:r>
            <a:endParaRPr lang="de-DE"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de-DE" altLang="en-US"/>
              <a:t>Delegation</a:t>
            </a:r>
          </a:p>
        </p:txBody>
      </p:sp>
      <p:sp>
        <p:nvSpPr>
          <p:cNvPr id="700419" name="Rectangle 3"/>
          <p:cNvSpPr>
            <a:spLocks noGrp="1" noChangeArrowheads="1"/>
          </p:cNvSpPr>
          <p:nvPr>
            <p:ph type="body" idx="1"/>
          </p:nvPr>
        </p:nvSpPr>
        <p:spPr/>
        <p:txBody>
          <a:bodyPr/>
          <a:lstStyle/>
          <a:p>
            <a:r>
              <a:rPr lang="de-DE" altLang="en-US" b="1"/>
              <a:t>Delegation:</a:t>
            </a:r>
            <a:r>
              <a:rPr lang="de-DE" altLang="en-US"/>
              <a:t> Rebinding a responsibility assigned to one participant (including yourself) to another project participant.</a:t>
            </a:r>
          </a:p>
          <a:p>
            <a:r>
              <a:rPr lang="de-DE" altLang="en-US"/>
              <a:t>Three reasons for delegation:</a:t>
            </a:r>
          </a:p>
          <a:p>
            <a:pPr lvl="1"/>
            <a:r>
              <a:rPr lang="de-DE" altLang="en-US"/>
              <a:t>Time Management: To free yourself up to do other tasks</a:t>
            </a:r>
          </a:p>
          <a:p>
            <a:pPr lvl="1"/>
            <a:r>
              <a:rPr lang="de-DE" altLang="en-US"/>
              <a:t>Expertise: To have the most qualified person make decisions</a:t>
            </a:r>
          </a:p>
          <a:p>
            <a:pPr lvl="1"/>
            <a:r>
              <a:rPr lang="de-DE" altLang="en-US"/>
              <a:t>Training: </a:t>
            </a:r>
            <a:r>
              <a:rPr lang="en-US" altLang="en-US"/>
              <a:t>To develop another person’s ability to handle additional assignments. </a:t>
            </a:r>
            <a:endParaRPr lang="de-DE" altLang="en-US"/>
          </a:p>
          <a:p>
            <a:r>
              <a:rPr lang="de-DE" altLang="en-US"/>
              <a:t>You can delegate authority, but not responsibility</a:t>
            </a:r>
          </a:p>
          <a:p>
            <a:r>
              <a:rPr lang="de-DE" altLang="en-US"/>
              <a:t>You can share responsibility</a:t>
            </a:r>
          </a:p>
          <a:p>
            <a:pPr lvl="1"/>
            <a:r>
              <a:rPr lang="de-DE" altLang="en-US"/>
              <a:t>Shared relationship between activities and roles can be described in a linear responsibility chart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de-DE" altLang="en-US"/>
              <a:t>Linear Responsibility Chart</a:t>
            </a:r>
          </a:p>
        </p:txBody>
      </p:sp>
      <p:sp>
        <p:nvSpPr>
          <p:cNvPr id="715779" name="Rectangle 3"/>
          <p:cNvSpPr>
            <a:spLocks noGrp="1" noChangeArrowheads="1"/>
          </p:cNvSpPr>
          <p:nvPr>
            <p:ph type="body" idx="1"/>
          </p:nvPr>
        </p:nvSpPr>
        <p:spPr>
          <a:xfrm>
            <a:off x="355600" y="990600"/>
            <a:ext cx="8255000" cy="4800600"/>
          </a:xfrm>
        </p:spPr>
        <p:txBody>
          <a:bodyPr/>
          <a:lstStyle/>
          <a:p>
            <a:pPr>
              <a:lnSpc>
                <a:spcPct val="80000"/>
              </a:lnSpc>
            </a:pPr>
            <a:r>
              <a:rPr lang="de-DE" altLang="en-US"/>
              <a:t>A </a:t>
            </a:r>
            <a:r>
              <a:rPr lang="de-DE" altLang="en-US" b="1"/>
              <a:t>linear responsibility chart </a:t>
            </a:r>
            <a:r>
              <a:rPr lang="de-DE" altLang="en-US"/>
              <a:t>is a matrix that depicts the role that each project participant will play in different activities identified in the work breakdown structure. </a:t>
            </a:r>
          </a:p>
          <a:p>
            <a:pPr>
              <a:lnSpc>
                <a:spcPct val="80000"/>
              </a:lnSpc>
            </a:pPr>
            <a:r>
              <a:rPr lang="en-US" altLang="en-US" b="1"/>
              <a:t>Rows: Project activities</a:t>
            </a:r>
          </a:p>
          <a:p>
            <a:pPr>
              <a:lnSpc>
                <a:spcPct val="80000"/>
              </a:lnSpc>
            </a:pPr>
            <a:r>
              <a:rPr lang="en-US" altLang="en-US" b="1"/>
              <a:t>Columns: Roles/Project participants </a:t>
            </a:r>
          </a:p>
          <a:p>
            <a:pPr>
              <a:lnSpc>
                <a:spcPct val="80000"/>
              </a:lnSpc>
            </a:pPr>
            <a:r>
              <a:rPr lang="en-US" altLang="en-US" b="1"/>
              <a:t>Entries: Type of responsibility</a:t>
            </a:r>
          </a:p>
          <a:p>
            <a:pPr lvl="1">
              <a:lnSpc>
                <a:spcPct val="80000"/>
              </a:lnSpc>
            </a:pPr>
            <a:r>
              <a:rPr lang="en-US" altLang="en-US" sz="1800" i="1"/>
              <a:t>P  (Primary responsibility):</a:t>
            </a:r>
            <a:r>
              <a:rPr lang="en-US" altLang="en-US" sz="1800" b="0"/>
              <a:t> You have committed to ensure that the desired result is achieved</a:t>
            </a:r>
          </a:p>
          <a:p>
            <a:pPr lvl="1">
              <a:lnSpc>
                <a:spcPct val="80000"/>
              </a:lnSpc>
            </a:pPr>
            <a:r>
              <a:rPr lang="en-US" altLang="en-US" sz="1800" i="1"/>
              <a:t>S  (Secondary responsibility):</a:t>
            </a:r>
            <a:r>
              <a:rPr lang="en-US" altLang="en-US" sz="1800" b="0"/>
              <a:t> You have committed to some portion of the result</a:t>
            </a:r>
          </a:p>
          <a:p>
            <a:pPr lvl="1">
              <a:lnSpc>
                <a:spcPct val="80000"/>
              </a:lnSpc>
            </a:pPr>
            <a:r>
              <a:rPr lang="en-US" altLang="en-US" sz="1800" i="1"/>
              <a:t>A (Approval):</a:t>
            </a:r>
            <a:r>
              <a:rPr lang="en-US" altLang="en-US" sz="1800" b="0"/>
              <a:t> You are not doing the work, but you will approve what has been done</a:t>
            </a:r>
          </a:p>
          <a:p>
            <a:pPr lvl="1">
              <a:lnSpc>
                <a:spcPct val="80000"/>
              </a:lnSpc>
            </a:pPr>
            <a:r>
              <a:rPr lang="en-US" altLang="en-US" sz="1800" i="1"/>
              <a:t>R  (Review):</a:t>
            </a:r>
            <a:r>
              <a:rPr lang="en-US" altLang="en-US" sz="1800" b="0"/>
              <a:t> You will review and comment on the work product of an activity</a:t>
            </a:r>
          </a:p>
          <a:p>
            <a:pPr lvl="1">
              <a:lnSpc>
                <a:spcPct val="80000"/>
              </a:lnSpc>
            </a:pPr>
            <a:r>
              <a:rPr lang="en-US" altLang="en-US" sz="1800" i="1"/>
              <a:t>O  (Output):</a:t>
            </a:r>
            <a:r>
              <a:rPr lang="en-US" altLang="en-US" sz="1800" b="0"/>
              <a:t> You will receive the work product of an activity</a:t>
            </a:r>
          </a:p>
          <a:p>
            <a:pPr lvl="1">
              <a:lnSpc>
                <a:spcPct val="80000"/>
              </a:lnSpc>
            </a:pPr>
            <a:r>
              <a:rPr lang="en-US" altLang="en-US" sz="1800" i="1"/>
              <a:t>I  (Input):</a:t>
            </a:r>
            <a:r>
              <a:rPr lang="en-US" altLang="en-US" sz="1800" b="0"/>
              <a:t> You will provide input for a task or activity</a:t>
            </a:r>
            <a:endParaRPr lang="de-DE" altLang="en-US" sz="1800" b="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de-DE" altLang="en-US"/>
              <a:t>Example of a </a:t>
            </a:r>
            <a:br>
              <a:rPr lang="de-DE" altLang="en-US"/>
            </a:br>
            <a:r>
              <a:rPr lang="de-DE" altLang="en-US"/>
              <a:t>Responsibility Chart</a:t>
            </a:r>
          </a:p>
        </p:txBody>
      </p:sp>
      <p:sp>
        <p:nvSpPr>
          <p:cNvPr id="713731" name="Rectangle 3"/>
          <p:cNvSpPr>
            <a:spLocks noGrp="1" noChangeArrowheads="1"/>
          </p:cNvSpPr>
          <p:nvPr>
            <p:ph type="body" idx="1"/>
          </p:nvPr>
        </p:nvSpPr>
        <p:spPr>
          <a:xfrm>
            <a:off x="228600" y="1416050"/>
            <a:ext cx="8610600" cy="4800600"/>
          </a:xfrm>
          <a:ln w="12700">
            <a:solidFill>
              <a:schemeClr val="tx1"/>
            </a:solidFill>
            <a:miter lim="800000"/>
            <a:headEnd/>
            <a:tailEnd/>
          </a:ln>
        </p:spPr>
        <p:txBody>
          <a:bodyPr/>
          <a:lstStyle/>
          <a:p>
            <a:pPr>
              <a:lnSpc>
                <a:spcPct val="80000"/>
              </a:lnSpc>
              <a:buFont typeface="Symbol" panose="05050102010706020507" pitchFamily="18" charset="2"/>
              <a:buNone/>
            </a:pPr>
            <a:r>
              <a:rPr lang="de-DE" altLang="en-US" sz="2000"/>
              <a:t>	      	          	       Project           Team            Team	   Team</a:t>
            </a:r>
          </a:p>
          <a:p>
            <a:pPr>
              <a:lnSpc>
                <a:spcPct val="80000"/>
              </a:lnSpc>
              <a:buFont typeface="Symbol" panose="05050102010706020507" pitchFamily="18" charset="2"/>
              <a:buNone/>
            </a:pPr>
            <a:r>
              <a:rPr lang="de-DE" altLang="en-US" sz="2000"/>
              <a:t>                       	       Manager      Leader      Member A        Member B</a:t>
            </a:r>
          </a:p>
          <a:p>
            <a:pPr>
              <a:buFont typeface="Symbol" panose="05050102010706020507" pitchFamily="18" charset="2"/>
              <a:buNone/>
            </a:pPr>
            <a:endParaRPr lang="de-DE" altLang="en-US" sz="2000"/>
          </a:p>
        </p:txBody>
      </p:sp>
      <p:sp>
        <p:nvSpPr>
          <p:cNvPr id="713732" name="Line 4"/>
          <p:cNvSpPr>
            <a:spLocks noChangeShapeType="1"/>
          </p:cNvSpPr>
          <p:nvPr/>
        </p:nvSpPr>
        <p:spPr bwMode="auto">
          <a:xfrm>
            <a:off x="2362200" y="1371600"/>
            <a:ext cx="0" cy="4876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3733" name="Line 5"/>
          <p:cNvSpPr>
            <a:spLocks noChangeShapeType="1"/>
          </p:cNvSpPr>
          <p:nvPr/>
        </p:nvSpPr>
        <p:spPr bwMode="auto">
          <a:xfrm>
            <a:off x="228600" y="2133600"/>
            <a:ext cx="861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3734" name="Text Box 6"/>
          <p:cNvSpPr txBox="1">
            <a:spLocks noChangeArrowheads="1"/>
          </p:cNvSpPr>
          <p:nvPr/>
        </p:nvSpPr>
        <p:spPr bwMode="auto">
          <a:xfrm>
            <a:off x="365125" y="2263775"/>
            <a:ext cx="1778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Develop SPMP</a:t>
            </a:r>
          </a:p>
        </p:txBody>
      </p:sp>
      <p:sp>
        <p:nvSpPr>
          <p:cNvPr id="713735" name="Line 7"/>
          <p:cNvSpPr>
            <a:spLocks noChangeShapeType="1"/>
          </p:cNvSpPr>
          <p:nvPr/>
        </p:nvSpPr>
        <p:spPr bwMode="auto">
          <a:xfrm>
            <a:off x="228600" y="2895600"/>
            <a:ext cx="861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3736" name="Line 8"/>
          <p:cNvSpPr>
            <a:spLocks noChangeShapeType="1"/>
          </p:cNvSpPr>
          <p:nvPr/>
        </p:nvSpPr>
        <p:spPr bwMode="auto">
          <a:xfrm>
            <a:off x="228600" y="3657600"/>
            <a:ext cx="861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3737" name="Line 9"/>
          <p:cNvSpPr>
            <a:spLocks noChangeShapeType="1"/>
          </p:cNvSpPr>
          <p:nvPr/>
        </p:nvSpPr>
        <p:spPr bwMode="auto">
          <a:xfrm>
            <a:off x="228600" y="4419600"/>
            <a:ext cx="861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3739" name="Text Box 11"/>
          <p:cNvSpPr txBox="1">
            <a:spLocks noChangeArrowheads="1"/>
          </p:cNvSpPr>
          <p:nvPr/>
        </p:nvSpPr>
        <p:spPr bwMode="auto">
          <a:xfrm>
            <a:off x="2803525" y="2339975"/>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P</a:t>
            </a:r>
          </a:p>
        </p:txBody>
      </p:sp>
      <p:sp>
        <p:nvSpPr>
          <p:cNvPr id="713740" name="Text Box 12"/>
          <p:cNvSpPr txBox="1">
            <a:spLocks noChangeArrowheads="1"/>
          </p:cNvSpPr>
          <p:nvPr/>
        </p:nvSpPr>
        <p:spPr bwMode="auto">
          <a:xfrm>
            <a:off x="476250" y="3016250"/>
            <a:ext cx="15049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de-DE" altLang="en-US">
                <a:latin typeface="Palatino" charset="0"/>
              </a:rPr>
              <a:t>Run weekly </a:t>
            </a:r>
          </a:p>
          <a:p>
            <a:pPr algn="ctr"/>
            <a:r>
              <a:rPr lang="de-DE" altLang="en-US">
                <a:latin typeface="Palatino" charset="0"/>
              </a:rPr>
              <a:t>meeting</a:t>
            </a:r>
          </a:p>
        </p:txBody>
      </p:sp>
      <p:sp>
        <p:nvSpPr>
          <p:cNvPr id="713741" name="Text Box 13"/>
          <p:cNvSpPr txBox="1">
            <a:spLocks noChangeArrowheads="1"/>
          </p:cNvSpPr>
          <p:nvPr/>
        </p:nvSpPr>
        <p:spPr bwMode="auto">
          <a:xfrm>
            <a:off x="4191000" y="3124200"/>
            <a:ext cx="361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A</a:t>
            </a:r>
          </a:p>
        </p:txBody>
      </p:sp>
      <p:sp>
        <p:nvSpPr>
          <p:cNvPr id="713742" name="Text Box 14"/>
          <p:cNvSpPr txBox="1">
            <a:spLocks noChangeArrowheads="1"/>
          </p:cNvSpPr>
          <p:nvPr/>
        </p:nvSpPr>
        <p:spPr bwMode="auto">
          <a:xfrm>
            <a:off x="7315200" y="3124200"/>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S</a:t>
            </a:r>
          </a:p>
        </p:txBody>
      </p:sp>
      <p:sp>
        <p:nvSpPr>
          <p:cNvPr id="713743" name="Text Box 15"/>
          <p:cNvSpPr txBox="1">
            <a:spLocks noChangeArrowheads="1"/>
          </p:cNvSpPr>
          <p:nvPr/>
        </p:nvSpPr>
        <p:spPr bwMode="auto">
          <a:xfrm>
            <a:off x="5638800" y="3124200"/>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P</a:t>
            </a:r>
          </a:p>
        </p:txBody>
      </p:sp>
      <p:sp>
        <p:nvSpPr>
          <p:cNvPr id="713744" name="Text Box 16"/>
          <p:cNvSpPr txBox="1">
            <a:spLocks noChangeArrowheads="1"/>
          </p:cNvSpPr>
          <p:nvPr/>
        </p:nvSpPr>
        <p:spPr bwMode="auto">
          <a:xfrm>
            <a:off x="508000" y="3778250"/>
            <a:ext cx="1403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de-DE" altLang="en-US">
                <a:latin typeface="Palatino" charset="0"/>
              </a:rPr>
              <a:t>Write  SDD</a:t>
            </a:r>
          </a:p>
        </p:txBody>
      </p:sp>
      <p:sp>
        <p:nvSpPr>
          <p:cNvPr id="713745" name="Text Box 17"/>
          <p:cNvSpPr txBox="1">
            <a:spLocks noChangeArrowheads="1"/>
          </p:cNvSpPr>
          <p:nvPr/>
        </p:nvSpPr>
        <p:spPr bwMode="auto">
          <a:xfrm>
            <a:off x="2895600" y="3810000"/>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P</a:t>
            </a:r>
          </a:p>
        </p:txBody>
      </p:sp>
      <p:sp>
        <p:nvSpPr>
          <p:cNvPr id="713746" name="Text Box 18"/>
          <p:cNvSpPr txBox="1">
            <a:spLocks noChangeArrowheads="1"/>
          </p:cNvSpPr>
          <p:nvPr/>
        </p:nvSpPr>
        <p:spPr bwMode="auto">
          <a:xfrm>
            <a:off x="4191000" y="3810000"/>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S</a:t>
            </a:r>
          </a:p>
        </p:txBody>
      </p:sp>
      <p:sp>
        <p:nvSpPr>
          <p:cNvPr id="713747" name="Text Box 19"/>
          <p:cNvSpPr txBox="1">
            <a:spLocks noChangeArrowheads="1"/>
          </p:cNvSpPr>
          <p:nvPr/>
        </p:nvSpPr>
        <p:spPr bwMode="auto">
          <a:xfrm>
            <a:off x="5638800" y="3886200"/>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S</a:t>
            </a:r>
          </a:p>
        </p:txBody>
      </p:sp>
      <p:sp>
        <p:nvSpPr>
          <p:cNvPr id="713748" name="Text Box 20"/>
          <p:cNvSpPr txBox="1">
            <a:spLocks noChangeArrowheads="1"/>
          </p:cNvSpPr>
          <p:nvPr/>
        </p:nvSpPr>
        <p:spPr bwMode="auto">
          <a:xfrm>
            <a:off x="7315200" y="3810000"/>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S</a:t>
            </a:r>
          </a:p>
        </p:txBody>
      </p:sp>
      <p:sp>
        <p:nvSpPr>
          <p:cNvPr id="713749" name="Text Box 21"/>
          <p:cNvSpPr txBox="1">
            <a:spLocks noChangeArrowheads="1"/>
          </p:cNvSpPr>
          <p:nvPr/>
        </p:nvSpPr>
        <p:spPr bwMode="auto">
          <a:xfrm>
            <a:off x="4648200" y="4724400"/>
            <a:ext cx="3886200" cy="1344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80000"/>
              </a:lnSpc>
            </a:pPr>
            <a:r>
              <a:rPr lang="en-US" altLang="en-US" sz="2000" b="0" i="1"/>
              <a:t>Legend:</a:t>
            </a:r>
          </a:p>
          <a:p>
            <a:pPr lvl="1">
              <a:lnSpc>
                <a:spcPct val="80000"/>
              </a:lnSpc>
            </a:pPr>
            <a:r>
              <a:rPr lang="en-US" altLang="en-US" sz="2000"/>
              <a:t>P </a:t>
            </a:r>
            <a:r>
              <a:rPr lang="en-US" altLang="en-US" sz="2000" b="0"/>
              <a:t> = Primary responsibility</a:t>
            </a:r>
          </a:p>
          <a:p>
            <a:pPr lvl="1">
              <a:lnSpc>
                <a:spcPct val="80000"/>
              </a:lnSpc>
            </a:pPr>
            <a:r>
              <a:rPr lang="en-US" altLang="en-US" sz="2000"/>
              <a:t>S </a:t>
            </a:r>
            <a:r>
              <a:rPr lang="en-US" altLang="en-US" sz="2000" b="0"/>
              <a:t> = Secondary responsibility)</a:t>
            </a:r>
          </a:p>
          <a:p>
            <a:pPr lvl="1">
              <a:lnSpc>
                <a:spcPct val="80000"/>
              </a:lnSpc>
            </a:pPr>
            <a:r>
              <a:rPr lang="en-US" altLang="en-US" sz="2000"/>
              <a:t>A</a:t>
            </a:r>
            <a:r>
              <a:rPr lang="en-US" altLang="en-US" sz="2000" b="0"/>
              <a:t>  = Approval</a:t>
            </a:r>
          </a:p>
          <a:p>
            <a:endParaRPr lang="de-DE" altLang="en-US">
              <a:latin typeface="Palatino"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de-DE" altLang="en-US"/>
              <a:t>Another Example of a </a:t>
            </a:r>
            <a:br>
              <a:rPr lang="de-DE" altLang="en-US"/>
            </a:br>
            <a:r>
              <a:rPr lang="de-DE" altLang="en-US"/>
              <a:t>Responsibility Chart </a:t>
            </a:r>
          </a:p>
        </p:txBody>
      </p:sp>
      <p:sp>
        <p:nvSpPr>
          <p:cNvPr id="714755" name="Rectangle 3"/>
          <p:cNvSpPr>
            <a:spLocks noGrp="1" noChangeArrowheads="1"/>
          </p:cNvSpPr>
          <p:nvPr>
            <p:ph type="body" idx="1"/>
          </p:nvPr>
        </p:nvSpPr>
        <p:spPr>
          <a:xfrm>
            <a:off x="228600" y="1416050"/>
            <a:ext cx="8610600" cy="4800600"/>
          </a:xfrm>
          <a:ln w="12700">
            <a:solidFill>
              <a:schemeClr val="tx1"/>
            </a:solidFill>
            <a:miter lim="800000"/>
            <a:headEnd/>
            <a:tailEnd/>
          </a:ln>
        </p:spPr>
        <p:txBody>
          <a:bodyPr/>
          <a:lstStyle/>
          <a:p>
            <a:pPr>
              <a:lnSpc>
                <a:spcPct val="80000"/>
              </a:lnSpc>
              <a:buFont typeface="Symbol" panose="05050102010706020507" pitchFamily="18" charset="2"/>
              <a:buNone/>
            </a:pPr>
            <a:r>
              <a:rPr lang="de-DE" altLang="en-US" sz="2000"/>
              <a:t>	      	          	       Project           Team            Team	   Team</a:t>
            </a:r>
          </a:p>
          <a:p>
            <a:pPr>
              <a:lnSpc>
                <a:spcPct val="80000"/>
              </a:lnSpc>
              <a:buFont typeface="Symbol" panose="05050102010706020507" pitchFamily="18" charset="2"/>
              <a:buNone/>
            </a:pPr>
            <a:r>
              <a:rPr lang="de-DE" altLang="en-US" sz="2000"/>
              <a:t>                       	       Manager      Leader      Member A        Member B</a:t>
            </a:r>
          </a:p>
          <a:p>
            <a:pPr>
              <a:buFont typeface="Symbol" panose="05050102010706020507" pitchFamily="18" charset="2"/>
              <a:buNone/>
            </a:pPr>
            <a:endParaRPr lang="de-DE" altLang="en-US" sz="2000"/>
          </a:p>
        </p:txBody>
      </p:sp>
      <p:sp>
        <p:nvSpPr>
          <p:cNvPr id="714756" name="Line 4"/>
          <p:cNvSpPr>
            <a:spLocks noChangeShapeType="1"/>
          </p:cNvSpPr>
          <p:nvPr/>
        </p:nvSpPr>
        <p:spPr bwMode="auto">
          <a:xfrm>
            <a:off x="2362200" y="1371600"/>
            <a:ext cx="0" cy="4876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4757" name="Line 5"/>
          <p:cNvSpPr>
            <a:spLocks noChangeShapeType="1"/>
          </p:cNvSpPr>
          <p:nvPr/>
        </p:nvSpPr>
        <p:spPr bwMode="auto">
          <a:xfrm>
            <a:off x="228600" y="2133600"/>
            <a:ext cx="861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4758" name="Text Box 6"/>
          <p:cNvSpPr txBox="1">
            <a:spLocks noChangeArrowheads="1"/>
          </p:cNvSpPr>
          <p:nvPr/>
        </p:nvSpPr>
        <p:spPr bwMode="auto">
          <a:xfrm>
            <a:off x="365125" y="2263775"/>
            <a:ext cx="1778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Develop SPMP</a:t>
            </a:r>
          </a:p>
        </p:txBody>
      </p:sp>
      <p:sp>
        <p:nvSpPr>
          <p:cNvPr id="714759" name="Line 7"/>
          <p:cNvSpPr>
            <a:spLocks noChangeShapeType="1"/>
          </p:cNvSpPr>
          <p:nvPr/>
        </p:nvSpPr>
        <p:spPr bwMode="auto">
          <a:xfrm>
            <a:off x="228600" y="2895600"/>
            <a:ext cx="861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4760" name="Line 8"/>
          <p:cNvSpPr>
            <a:spLocks noChangeShapeType="1"/>
          </p:cNvSpPr>
          <p:nvPr/>
        </p:nvSpPr>
        <p:spPr bwMode="auto">
          <a:xfrm>
            <a:off x="228600" y="3657600"/>
            <a:ext cx="861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4761" name="Line 9"/>
          <p:cNvSpPr>
            <a:spLocks noChangeShapeType="1"/>
          </p:cNvSpPr>
          <p:nvPr/>
        </p:nvSpPr>
        <p:spPr bwMode="auto">
          <a:xfrm>
            <a:off x="228600" y="4419600"/>
            <a:ext cx="861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4762" name="Line 10"/>
          <p:cNvSpPr>
            <a:spLocks noChangeShapeType="1"/>
          </p:cNvSpPr>
          <p:nvPr/>
        </p:nvSpPr>
        <p:spPr bwMode="auto">
          <a:xfrm>
            <a:off x="228600" y="5181600"/>
            <a:ext cx="861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4763" name="Text Box 11"/>
          <p:cNvSpPr txBox="1">
            <a:spLocks noChangeArrowheads="1"/>
          </p:cNvSpPr>
          <p:nvPr/>
        </p:nvSpPr>
        <p:spPr bwMode="auto">
          <a:xfrm>
            <a:off x="2803525" y="2339975"/>
            <a:ext cx="361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A</a:t>
            </a:r>
          </a:p>
        </p:txBody>
      </p:sp>
      <p:sp>
        <p:nvSpPr>
          <p:cNvPr id="714764" name="Text Box 12"/>
          <p:cNvSpPr txBox="1">
            <a:spLocks noChangeArrowheads="1"/>
          </p:cNvSpPr>
          <p:nvPr/>
        </p:nvSpPr>
        <p:spPr bwMode="auto">
          <a:xfrm>
            <a:off x="5562600" y="2286000"/>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P</a:t>
            </a:r>
          </a:p>
        </p:txBody>
      </p:sp>
      <p:sp>
        <p:nvSpPr>
          <p:cNvPr id="714765" name="AutoShape 13"/>
          <p:cNvSpPr>
            <a:spLocks noChangeArrowheads="1"/>
          </p:cNvSpPr>
          <p:nvPr/>
        </p:nvSpPr>
        <p:spPr bwMode="auto">
          <a:xfrm flipV="1">
            <a:off x="2362200" y="3200400"/>
            <a:ext cx="6172200" cy="2438400"/>
          </a:xfrm>
          <a:prstGeom prst="cloudCallout">
            <a:avLst>
              <a:gd name="adj1" fmla="val -39944"/>
              <a:gd name="adj2" fmla="val 6861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r>
              <a:rPr lang="de-DE" altLang="en-US">
                <a:latin typeface="Palatino" charset="0"/>
              </a:rPr>
              <a:t>• The Project Manager has delegated the </a:t>
            </a:r>
          </a:p>
          <a:p>
            <a:r>
              <a:rPr lang="de-DE" altLang="en-US">
                <a:latin typeface="Palatino" charset="0"/>
              </a:rPr>
              <a:t>   SPMP to Team Member A </a:t>
            </a:r>
          </a:p>
          <a:p>
            <a:r>
              <a:rPr lang="de-DE" altLang="en-US">
                <a:latin typeface="Palatino" charset="0"/>
              </a:rPr>
              <a:t>• The delegation bypasses the team leader.</a:t>
            </a:r>
          </a:p>
          <a:p>
            <a:r>
              <a:rPr lang="de-DE" altLang="en-US">
                <a:latin typeface="Palatino" charset="0"/>
              </a:rPr>
              <a:t>    Is that a problem?</a:t>
            </a:r>
          </a:p>
          <a:p>
            <a:r>
              <a:rPr lang="de-DE" altLang="en-US">
                <a:latin typeface="Palatino" charset="0"/>
              </a:rPr>
              <a:t>• Team Member B helps by writing a </a:t>
            </a:r>
          </a:p>
          <a:p>
            <a:r>
              <a:rPr lang="de-DE" altLang="en-US">
                <a:latin typeface="Palatino" charset="0"/>
              </a:rPr>
              <a:t>    section. </a:t>
            </a:r>
          </a:p>
        </p:txBody>
      </p:sp>
      <p:sp>
        <p:nvSpPr>
          <p:cNvPr id="714766" name="Text Box 14"/>
          <p:cNvSpPr txBox="1">
            <a:spLocks noChangeArrowheads="1"/>
          </p:cNvSpPr>
          <p:nvPr/>
        </p:nvSpPr>
        <p:spPr bwMode="auto">
          <a:xfrm>
            <a:off x="7239000" y="2362200"/>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latin typeface="Palatino" charset="0"/>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4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65"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228600" y="222250"/>
            <a:ext cx="8610600" cy="863600"/>
          </a:xfrm>
        </p:spPr>
        <p:txBody>
          <a:bodyPr/>
          <a:lstStyle/>
          <a:p>
            <a:r>
              <a:rPr lang="de-DE" altLang="en-US"/>
              <a:t>Analysing  Responsibility Charts identifies Risks</a:t>
            </a:r>
          </a:p>
        </p:txBody>
      </p:sp>
      <p:sp>
        <p:nvSpPr>
          <p:cNvPr id="716803" name="Rectangle 3"/>
          <p:cNvSpPr>
            <a:spLocks noGrp="1" noChangeArrowheads="1"/>
          </p:cNvSpPr>
          <p:nvPr>
            <p:ph type="body" idx="1"/>
          </p:nvPr>
        </p:nvSpPr>
        <p:spPr>
          <a:xfrm>
            <a:off x="355600" y="1219200"/>
            <a:ext cx="8255000" cy="5257800"/>
          </a:xfrm>
        </p:spPr>
        <p:txBody>
          <a:bodyPr/>
          <a:lstStyle/>
          <a:p>
            <a:r>
              <a:rPr lang="de-DE" altLang="en-US"/>
              <a:t>Problem: Somebody is heavily committed.</a:t>
            </a:r>
          </a:p>
          <a:p>
            <a:pPr lvl="1"/>
            <a:r>
              <a:rPr lang="de-DE" altLang="en-US"/>
              <a:t>Possible Project Management Issues: Not enough time to handle all duties, making too many key decisions, What if this person leaves during the project</a:t>
            </a:r>
          </a:p>
          <a:p>
            <a:r>
              <a:rPr lang="de-DE" altLang="en-US"/>
              <a:t>Problem:  The project manager has no direct responsibilities</a:t>
            </a:r>
          </a:p>
          <a:p>
            <a:pPr lvl="1"/>
            <a:r>
              <a:rPr lang="de-DE" altLang="en-US"/>
              <a:t>Issues: Will the project manager fully understand  status reports?</a:t>
            </a:r>
          </a:p>
          <a:p>
            <a:r>
              <a:rPr lang="de-DE" altLang="en-US"/>
              <a:t>Problem: An activity requires many approvals</a:t>
            </a:r>
          </a:p>
          <a:p>
            <a:pPr lvl="1"/>
            <a:r>
              <a:rPr lang="de-DE" altLang="en-US"/>
              <a:t>Issue: Does anyone else have to approve the activity. Are there too many people involved approvals? Is your estimated duration of the activity too optimistic, because the approval is out of your hands?</a:t>
            </a:r>
          </a:p>
          <a:p>
            <a:r>
              <a:rPr lang="de-DE" altLang="en-US"/>
              <a:t>After you identify an issue, you should address it in your risk management plan.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de-DE" altLang="en-US"/>
              <a:t>Micro Management</a:t>
            </a:r>
          </a:p>
        </p:txBody>
      </p:sp>
      <p:sp>
        <p:nvSpPr>
          <p:cNvPr id="702467" name="Rectangle 3"/>
          <p:cNvSpPr>
            <a:spLocks noGrp="1" noChangeArrowheads="1"/>
          </p:cNvSpPr>
          <p:nvPr>
            <p:ph type="body" idx="1"/>
          </p:nvPr>
        </p:nvSpPr>
        <p:spPr/>
        <p:txBody>
          <a:bodyPr/>
          <a:lstStyle/>
          <a:p>
            <a:r>
              <a:rPr lang="de-DE" altLang="en-US"/>
              <a:t>Micromanagement is the excessive involvement of a manager in the details of a task assigned to a team member. </a:t>
            </a:r>
          </a:p>
          <a:p>
            <a:r>
              <a:rPr lang="de-DE" altLang="en-US"/>
              <a:t>Micromanagement is inefficient  use of the time and energy of all project participants. </a:t>
            </a:r>
          </a:p>
          <a:p>
            <a:r>
              <a:rPr lang="de-DE" altLang="en-US"/>
              <a:t>It leads to tension and low morale among all project members.</a:t>
            </a:r>
          </a:p>
          <a:p>
            <a:r>
              <a:rPr lang="de-DE" altLang="en-US"/>
              <a:t>Why do people micromanage?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de-DE" altLang="en-US"/>
              <a:t>Reasons for Micro Management</a:t>
            </a:r>
          </a:p>
        </p:txBody>
      </p:sp>
      <p:sp>
        <p:nvSpPr>
          <p:cNvPr id="703491" name="Rectangle 3"/>
          <p:cNvSpPr>
            <a:spLocks noGrp="1" noChangeArrowheads="1"/>
          </p:cNvSpPr>
          <p:nvPr>
            <p:ph type="body" idx="1"/>
          </p:nvPr>
        </p:nvSpPr>
        <p:spPr/>
        <p:txBody>
          <a:bodyPr/>
          <a:lstStyle/>
          <a:p>
            <a:pPr>
              <a:lnSpc>
                <a:spcPct val="80000"/>
              </a:lnSpc>
            </a:pPr>
            <a:r>
              <a:rPr lang="de-DE" altLang="en-US"/>
              <a:t>The manager is interested in and enjoys the work</a:t>
            </a:r>
          </a:p>
          <a:p>
            <a:pPr>
              <a:lnSpc>
                <a:spcPct val="80000"/>
              </a:lnSpc>
            </a:pPr>
            <a:r>
              <a:rPr lang="de-DE" altLang="en-US"/>
              <a:t>The manager is a technical expert and feels he/she can do the job best. </a:t>
            </a:r>
          </a:p>
          <a:p>
            <a:pPr>
              <a:lnSpc>
                <a:spcPct val="80000"/>
              </a:lnSpc>
            </a:pPr>
            <a:r>
              <a:rPr lang="de-DE" altLang="en-US"/>
              <a:t>The manager may fell they did not explain the assignment clearly. </a:t>
            </a:r>
          </a:p>
          <a:p>
            <a:pPr>
              <a:lnSpc>
                <a:spcPct val="80000"/>
              </a:lnSpc>
            </a:pPr>
            <a:r>
              <a:rPr lang="de-DE" altLang="en-US"/>
              <a:t>The manager is looking for a way to stay involved with the person and or the team. </a:t>
            </a:r>
          </a:p>
          <a:p>
            <a:pPr>
              <a:lnSpc>
                <a:spcPct val="80000"/>
              </a:lnSpc>
            </a:pPr>
            <a:r>
              <a:rPr lang="de-DE" altLang="en-US"/>
              <a:t>The manager feels threatended because you have more technical knowledge. </a:t>
            </a:r>
          </a:p>
          <a:p>
            <a:pPr>
              <a:lnSpc>
                <a:spcPct val="80000"/>
              </a:lnSpc>
            </a:pPr>
            <a:r>
              <a:rPr lang="de-DE" altLang="en-US"/>
              <a:t>The manager does not have a clear understanding on how to spend project time. </a:t>
            </a:r>
          </a:p>
          <a:p>
            <a:pPr>
              <a:lnSpc>
                <a:spcPct val="80000"/>
              </a:lnSpc>
            </a:pPr>
            <a:r>
              <a:rPr lang="de-DE" altLang="en-US"/>
              <a:t>The manager wants to stay up-to-date in case somebody else asks about the work.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de-DE" altLang="en-US"/>
              <a:t>Roadmap  for the lecture</a:t>
            </a:r>
          </a:p>
        </p:txBody>
      </p:sp>
      <p:sp>
        <p:nvSpPr>
          <p:cNvPr id="676867" name="Rectangle 3"/>
          <p:cNvSpPr>
            <a:spLocks noGrp="1" noChangeArrowheads="1"/>
          </p:cNvSpPr>
          <p:nvPr>
            <p:ph type="body" idx="1"/>
          </p:nvPr>
        </p:nvSpPr>
        <p:spPr/>
        <p:txBody>
          <a:bodyPr/>
          <a:lstStyle/>
          <a:p>
            <a:r>
              <a:rPr lang="en-US" altLang="en-US"/>
              <a:t>We will first discuss different organization forms.</a:t>
            </a:r>
          </a:p>
          <a:p>
            <a:pPr lvl="1"/>
            <a:r>
              <a:rPr lang="en-US" altLang="en-US"/>
              <a:t>Functional organization</a:t>
            </a:r>
          </a:p>
          <a:p>
            <a:pPr lvl="1"/>
            <a:r>
              <a:rPr lang="en-US" altLang="en-US"/>
              <a:t>Project organization</a:t>
            </a:r>
          </a:p>
          <a:p>
            <a:pPr lvl="1"/>
            <a:r>
              <a:rPr lang="en-US" altLang="en-US"/>
              <a:t>Matrix organization</a:t>
            </a:r>
          </a:p>
          <a:p>
            <a:r>
              <a:rPr lang="en-US" altLang="en-US"/>
              <a:t>Then we talk about the different roles played by people in these organizations</a:t>
            </a:r>
          </a:p>
          <a:p>
            <a:pPr lvl="1"/>
            <a:r>
              <a:rPr lang="en-US" altLang="en-US"/>
              <a:t>Project manager, team member, upper management, ….</a:t>
            </a:r>
          </a:p>
          <a:p>
            <a:r>
              <a:rPr lang="en-US" altLang="en-US"/>
              <a:t>Then we discuss relationships between the roles</a:t>
            </a:r>
          </a:p>
          <a:p>
            <a:pPr lvl="1"/>
            <a:r>
              <a:rPr lang="de-DE" altLang="en-US"/>
              <a:t>Hierarchical organizations</a:t>
            </a:r>
          </a:p>
          <a:p>
            <a:pPr lvl="1"/>
            <a:r>
              <a:rPr lang="de-DE" altLang="en-US"/>
              <a:t>Nonhierarchical organizations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768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768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768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768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7686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768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768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7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de-DE" altLang="en-US"/>
              <a:t>Overcoming Micro Management</a:t>
            </a:r>
          </a:p>
        </p:txBody>
      </p:sp>
      <p:sp>
        <p:nvSpPr>
          <p:cNvPr id="704515" name="Rectangle 3"/>
          <p:cNvSpPr>
            <a:spLocks noGrp="1" noChangeArrowheads="1"/>
          </p:cNvSpPr>
          <p:nvPr>
            <p:ph type="body" idx="1"/>
          </p:nvPr>
        </p:nvSpPr>
        <p:spPr/>
        <p:txBody>
          <a:bodyPr/>
          <a:lstStyle/>
          <a:p>
            <a:r>
              <a:rPr lang="de-DE" altLang="en-US"/>
              <a:t>Don‘t be defensive when the manager asks questions. </a:t>
            </a:r>
          </a:p>
          <a:p>
            <a:pPr lvl="1"/>
            <a:r>
              <a:rPr lang="de-DE" altLang="en-US"/>
              <a:t>Doing so make it appear as if you are hinding something and the manager will worry even more. </a:t>
            </a:r>
          </a:p>
          <a:p>
            <a:r>
              <a:rPr lang="de-DE" altLang="en-US"/>
              <a:t>Thank the micromanager for the interest and time. </a:t>
            </a:r>
          </a:p>
          <a:p>
            <a:pPr lvl="1"/>
            <a:r>
              <a:rPr lang="de-DE" altLang="en-US"/>
              <a:t>Complaining about micromanagement will cause the micromanager to do it even more.</a:t>
            </a:r>
          </a:p>
          <a:p>
            <a:r>
              <a:rPr lang="de-DE" altLang="en-US"/>
              <a:t>Offer to explain to the micromanager how you will approach your tasks</a:t>
            </a:r>
          </a:p>
          <a:p>
            <a:r>
              <a:rPr lang="de-DE" altLang="en-US"/>
              <a:t>Work with the micromanager to develop a scheme for sharing progress and accomplishments.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p:txBody>
          <a:bodyPr/>
          <a:lstStyle/>
          <a:p>
            <a:r>
              <a:rPr lang="de-DE" altLang="en-US"/>
              <a:t>Summary</a:t>
            </a:r>
          </a:p>
        </p:txBody>
      </p:sp>
      <p:sp>
        <p:nvSpPr>
          <p:cNvPr id="628739" name="Rectangle 3"/>
          <p:cNvSpPr>
            <a:spLocks noGrp="1" noChangeArrowheads="1"/>
          </p:cNvSpPr>
          <p:nvPr>
            <p:ph type="body" idx="1"/>
          </p:nvPr>
        </p:nvSpPr>
        <p:spPr>
          <a:xfrm>
            <a:off x="304800" y="1066800"/>
            <a:ext cx="8382000" cy="4800600"/>
          </a:xfrm>
        </p:spPr>
        <p:txBody>
          <a:bodyPr/>
          <a:lstStyle/>
          <a:p>
            <a:pPr>
              <a:lnSpc>
                <a:spcPct val="80000"/>
              </a:lnSpc>
            </a:pPr>
            <a:r>
              <a:rPr lang="de-DE" altLang="en-US" sz="2000" b="1"/>
              <a:t>Organization:</a:t>
            </a:r>
            <a:r>
              <a:rPr lang="de-DE" altLang="en-US" sz="2000"/>
              <a:t> A graph with nodes (organizational units) and different type edges (information structures</a:t>
            </a:r>
          </a:p>
          <a:p>
            <a:pPr lvl="1">
              <a:lnSpc>
                <a:spcPct val="80000"/>
              </a:lnSpc>
            </a:pPr>
            <a:r>
              <a:rPr lang="de-DE" altLang="en-US" sz="1800"/>
              <a:t>Functional Organization:</a:t>
            </a:r>
            <a:r>
              <a:rPr lang="de-DE" altLang="en-US" sz="1800" b="0"/>
              <a:t> Organizational units are business functions or software process activities („functional model of the organization“)</a:t>
            </a:r>
          </a:p>
          <a:p>
            <a:pPr lvl="1">
              <a:lnSpc>
                <a:spcPct val="80000"/>
              </a:lnSpc>
            </a:pPr>
            <a:r>
              <a:rPr lang="de-DE" altLang="en-US" sz="1800"/>
              <a:t>Project Organization:</a:t>
            </a:r>
            <a:r>
              <a:rPr lang="de-DE" altLang="en-US" sz="1800" b="0"/>
              <a:t> Organizational units are teams.  („object model of the organization“)</a:t>
            </a:r>
          </a:p>
          <a:p>
            <a:pPr lvl="1">
              <a:lnSpc>
                <a:spcPct val="80000"/>
              </a:lnSpc>
            </a:pPr>
            <a:r>
              <a:rPr lang="de-DE" altLang="en-US" sz="1800"/>
              <a:t>Matrix Organization:</a:t>
            </a:r>
            <a:r>
              <a:rPr lang="de-DE" altLang="en-US" sz="1800" b="0"/>
              <a:t>  Organization that inherits the properties of both, functional and project organizations. </a:t>
            </a:r>
          </a:p>
          <a:p>
            <a:pPr lvl="1">
              <a:lnSpc>
                <a:spcPct val="80000"/>
              </a:lnSpc>
            </a:pPr>
            <a:r>
              <a:rPr lang="de-DE" altLang="en-US" sz="1800"/>
              <a:t>Hierarchical organization:</a:t>
            </a:r>
            <a:r>
              <a:rPr lang="de-DE" altLang="en-US" sz="1800" b="0"/>
              <a:t> Tree with only one type of information structure used for everything (decisions, status, communication).</a:t>
            </a:r>
            <a:r>
              <a:rPr lang="de-DE" altLang="en-US" sz="1800"/>
              <a:t> </a:t>
            </a:r>
          </a:p>
          <a:p>
            <a:pPr>
              <a:lnSpc>
                <a:spcPct val="80000"/>
              </a:lnSpc>
            </a:pPr>
            <a:r>
              <a:rPr lang="de-DE" altLang="en-US" sz="2000" b="1"/>
              <a:t>Project roles in project organizations</a:t>
            </a:r>
          </a:p>
          <a:p>
            <a:pPr>
              <a:lnSpc>
                <a:spcPct val="80000"/>
              </a:lnSpc>
            </a:pPr>
            <a:r>
              <a:rPr lang="de-DE" altLang="en-US" sz="2000" b="1"/>
              <a:t>Authority, Responsibility,  Accountability, Delegation</a:t>
            </a:r>
            <a:r>
              <a:rPr lang="de-DE" altLang="en-US" sz="2000"/>
              <a:t> („dynamic model of the organization“)</a:t>
            </a:r>
          </a:p>
          <a:p>
            <a:pPr>
              <a:lnSpc>
                <a:spcPct val="80000"/>
              </a:lnSpc>
            </a:pPr>
            <a:r>
              <a:rPr lang="de-DE" altLang="en-US" sz="2000" b="1"/>
              <a:t>Flexible organization</a:t>
            </a:r>
            <a:r>
              <a:rPr lang="de-DE" altLang="en-US" sz="2000"/>
              <a:t>: Dynamic binding of responsibilities to people</a:t>
            </a:r>
          </a:p>
          <a:p>
            <a:pPr>
              <a:lnSpc>
                <a:spcPct val="80000"/>
              </a:lnSpc>
            </a:pPr>
            <a:r>
              <a:rPr lang="de-DE" altLang="en-US" sz="2000" b="1"/>
              <a:t>Linear Responsibility Chart</a:t>
            </a:r>
            <a:r>
              <a:rPr lang="de-DE" altLang="en-US" sz="2000"/>
              <a:t>: Shows team roles and responsibilities.  Can help to identify and avoid potential difficulties during a project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2682" name="Rectangle 10"/>
          <p:cNvSpPr>
            <a:spLocks noGrp="1" noChangeArrowheads="1"/>
          </p:cNvSpPr>
          <p:nvPr>
            <p:ph type="title"/>
          </p:nvPr>
        </p:nvSpPr>
        <p:spPr/>
        <p:txBody>
          <a:bodyPr/>
          <a:lstStyle/>
          <a:p>
            <a:r>
              <a:rPr lang="en-US" altLang="en-US"/>
              <a:t>Additional Readings</a:t>
            </a:r>
          </a:p>
        </p:txBody>
      </p:sp>
      <p:sp>
        <p:nvSpPr>
          <p:cNvPr id="412683" name="Rectangle 11"/>
          <p:cNvSpPr>
            <a:spLocks noGrp="1" noChangeArrowheads="1"/>
          </p:cNvSpPr>
          <p:nvPr>
            <p:ph type="body" idx="1"/>
          </p:nvPr>
        </p:nvSpPr>
        <p:spPr>
          <a:xfrm>
            <a:off x="304800" y="990600"/>
            <a:ext cx="8534400" cy="4800600"/>
          </a:xfrm>
        </p:spPr>
        <p:txBody>
          <a:bodyPr/>
          <a:lstStyle/>
          <a:p>
            <a:r>
              <a:rPr lang="en-US" altLang="en-US"/>
              <a:t>[Royce 1998], </a:t>
            </a:r>
            <a:r>
              <a:rPr lang="en-US" altLang="en-US" b="1"/>
              <a:t>Software Project Management, Addison-Wesley, ISBN0-201-30958-0</a:t>
            </a:r>
            <a:endParaRPr lang="en-US" altLang="en-US"/>
          </a:p>
          <a:p>
            <a:r>
              <a:rPr lang="de-DE" altLang="en-US"/>
              <a:t>[Brooks, 1995] </a:t>
            </a:r>
            <a:r>
              <a:rPr lang="de-DE" altLang="en-US" b="1"/>
              <a:t>F. P. Brooks, The Mythical Man Month: Anniversary Edition: Essays on Software Engineering. Addison-Wesley, Reading, MA, 1995.</a:t>
            </a:r>
            <a:endParaRPr lang="en-US" altLang="en-US" b="1"/>
          </a:p>
          <a:p>
            <a:r>
              <a:rPr lang="de-DE" altLang="en-US"/>
              <a:t>[Weinberg, 1971] </a:t>
            </a:r>
            <a:r>
              <a:rPr lang="de-DE" altLang="en-US" b="1"/>
              <a:t>G. M. Weinberg, The Psychology of Computer Programming, Van Nostrand, New York, 1971.</a:t>
            </a:r>
          </a:p>
          <a:p>
            <a:r>
              <a:rPr lang="de-DE" altLang="en-US"/>
              <a:t>[Raymond, 1998] </a:t>
            </a:r>
            <a:r>
              <a:rPr lang="de-DE" altLang="en-US" b="1"/>
              <a:t>E. Raymond, The cathedral and the bazaar, http://www.tuxedo.org/~esr/writings/cathedral-bazaar/cathedral-bazaar.html, 1998</a:t>
            </a:r>
            <a:endParaRPr lang="en-US" altLang="en-US" b="1"/>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2" name="Rectangle 4"/>
          <p:cNvSpPr>
            <a:spLocks noGrp="1" noChangeArrowheads="1"/>
          </p:cNvSpPr>
          <p:nvPr>
            <p:ph type="title"/>
          </p:nvPr>
        </p:nvSpPr>
        <p:spPr/>
        <p:txBody>
          <a:bodyPr/>
          <a:lstStyle/>
          <a:p>
            <a:r>
              <a:rPr lang="de-DE" altLang="en-US"/>
              <a:t>Functional Organization</a:t>
            </a:r>
          </a:p>
        </p:txBody>
      </p:sp>
      <p:sp>
        <p:nvSpPr>
          <p:cNvPr id="621573" name="Rectangle 5"/>
          <p:cNvSpPr>
            <a:spLocks noGrp="1" noChangeArrowheads="1"/>
          </p:cNvSpPr>
          <p:nvPr>
            <p:ph type="body" idx="1"/>
          </p:nvPr>
        </p:nvSpPr>
        <p:spPr/>
        <p:txBody>
          <a:bodyPr/>
          <a:lstStyle/>
          <a:p>
            <a:pPr>
              <a:lnSpc>
                <a:spcPct val="80000"/>
              </a:lnSpc>
            </a:pPr>
            <a:r>
              <a:rPr lang="de-DE" altLang="en-US" b="1"/>
              <a:t>Definition</a:t>
            </a:r>
            <a:r>
              <a:rPr lang="de-DE" altLang="en-US"/>
              <a:t>: In a </a:t>
            </a:r>
            <a:r>
              <a:rPr lang="de-DE" altLang="en-US" b="1"/>
              <a:t>functional organization</a:t>
            </a:r>
            <a:r>
              <a:rPr lang="de-DE" altLang="en-US"/>
              <a:t> participants are grouped into so-called </a:t>
            </a:r>
            <a:r>
              <a:rPr lang="de-DE" altLang="en-US" b="1"/>
              <a:t>departments</a:t>
            </a:r>
            <a:r>
              <a:rPr lang="de-DE" altLang="en-US"/>
              <a:t>, each of which addresses a function.</a:t>
            </a:r>
          </a:p>
          <a:p>
            <a:pPr>
              <a:lnSpc>
                <a:spcPct val="80000"/>
              </a:lnSpc>
            </a:pPr>
            <a:r>
              <a:rPr lang="de-DE" altLang="en-US"/>
              <a:t>Examples of departments: </a:t>
            </a:r>
          </a:p>
          <a:p>
            <a:pPr lvl="1">
              <a:lnSpc>
                <a:spcPct val="80000"/>
              </a:lnSpc>
            </a:pPr>
            <a:r>
              <a:rPr lang="de-DE" altLang="en-US"/>
              <a:t>Traditional businesses: Research, development, production, sales, finance. </a:t>
            </a:r>
          </a:p>
          <a:p>
            <a:pPr lvl="1">
              <a:lnSpc>
                <a:spcPct val="80000"/>
              </a:lnSpc>
            </a:pPr>
            <a:r>
              <a:rPr lang="de-DE" altLang="en-US"/>
              <a:t>In software companies the departments correspond to the activities in the software process: Analysis, design, integration, testing departments.</a:t>
            </a:r>
          </a:p>
          <a:p>
            <a:pPr>
              <a:lnSpc>
                <a:spcPct val="80000"/>
              </a:lnSpc>
            </a:pPr>
            <a:r>
              <a:rPr lang="de-DE" altLang="en-US"/>
              <a:t>Key properties: </a:t>
            </a:r>
          </a:p>
          <a:p>
            <a:pPr lvl="1">
              <a:lnSpc>
                <a:spcPct val="80000"/>
              </a:lnSpc>
            </a:pPr>
            <a:r>
              <a:rPr lang="de-DE" altLang="en-US"/>
              <a:t>Projects are usually pipelined through the departments of a functional organization. The project starts in research, then it moves to development, then it moves to production, ….</a:t>
            </a:r>
          </a:p>
          <a:p>
            <a:pPr lvl="1">
              <a:lnSpc>
                <a:spcPct val="80000"/>
              </a:lnSpc>
            </a:pPr>
            <a:r>
              <a:rPr lang="de-DE" altLang="en-US"/>
              <a:t>Only a few participants are involved in the complete project. </a:t>
            </a:r>
          </a:p>
          <a:p>
            <a:pPr lvl="1">
              <a:lnSpc>
                <a:spcPct val="80000"/>
              </a:lnSpc>
            </a:pPr>
            <a:r>
              <a:rPr lang="de-DE" altLang="en-US"/>
              <a:t>Separate departments often address the same cross-functional needs (Examples: configuration management, IT infrastructure)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de-DE" altLang="en-US"/>
              <a:t>Example of a Functional Organization</a:t>
            </a:r>
          </a:p>
        </p:txBody>
      </p:sp>
      <p:sp>
        <p:nvSpPr>
          <p:cNvPr id="622596" name="Rectangle 4"/>
          <p:cNvSpPr>
            <a:spLocks noChangeArrowheads="1"/>
          </p:cNvSpPr>
          <p:nvPr/>
        </p:nvSpPr>
        <p:spPr bwMode="auto">
          <a:xfrm>
            <a:off x="3581400" y="1295400"/>
            <a:ext cx="19812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Executive Office</a:t>
            </a:r>
          </a:p>
        </p:txBody>
      </p:sp>
      <p:sp>
        <p:nvSpPr>
          <p:cNvPr id="622598" name="Rectangle 6"/>
          <p:cNvSpPr>
            <a:spLocks noChangeArrowheads="1"/>
          </p:cNvSpPr>
          <p:nvPr/>
        </p:nvSpPr>
        <p:spPr bwMode="auto">
          <a:xfrm>
            <a:off x="1295400" y="2362200"/>
            <a:ext cx="16002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Finance</a:t>
            </a:r>
          </a:p>
        </p:txBody>
      </p:sp>
      <p:sp>
        <p:nvSpPr>
          <p:cNvPr id="622599" name="Rectangle 7"/>
          <p:cNvSpPr>
            <a:spLocks noChangeArrowheads="1"/>
          </p:cNvSpPr>
          <p:nvPr/>
        </p:nvSpPr>
        <p:spPr bwMode="auto">
          <a:xfrm>
            <a:off x="3048000" y="2362200"/>
            <a:ext cx="16764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Production</a:t>
            </a:r>
          </a:p>
        </p:txBody>
      </p:sp>
      <p:sp>
        <p:nvSpPr>
          <p:cNvPr id="622600" name="Rectangle 8"/>
          <p:cNvSpPr>
            <a:spLocks noChangeArrowheads="1"/>
          </p:cNvSpPr>
          <p:nvPr/>
        </p:nvSpPr>
        <p:spPr bwMode="auto">
          <a:xfrm>
            <a:off x="4876800" y="2362200"/>
            <a:ext cx="12192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Sales</a:t>
            </a:r>
          </a:p>
        </p:txBody>
      </p:sp>
      <p:sp>
        <p:nvSpPr>
          <p:cNvPr id="622601" name="Rectangle 9"/>
          <p:cNvSpPr>
            <a:spLocks noChangeArrowheads="1"/>
          </p:cNvSpPr>
          <p:nvPr/>
        </p:nvSpPr>
        <p:spPr bwMode="auto">
          <a:xfrm>
            <a:off x="6324600" y="2362200"/>
            <a:ext cx="12192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latin typeface="Palatino" charset="0"/>
              </a:rPr>
              <a:t>Marketing</a:t>
            </a:r>
          </a:p>
        </p:txBody>
      </p:sp>
      <p:sp>
        <p:nvSpPr>
          <p:cNvPr id="622602" name="Rectangle 10"/>
          <p:cNvSpPr>
            <a:spLocks noChangeArrowheads="1"/>
          </p:cNvSpPr>
          <p:nvPr/>
        </p:nvSpPr>
        <p:spPr bwMode="auto">
          <a:xfrm>
            <a:off x="5943600" y="3276600"/>
            <a:ext cx="838200" cy="381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a:latin typeface="Palatino" charset="0"/>
              </a:rPr>
              <a:t>Region1</a:t>
            </a:r>
          </a:p>
        </p:txBody>
      </p:sp>
      <p:sp>
        <p:nvSpPr>
          <p:cNvPr id="622603" name="Rectangle 11"/>
          <p:cNvSpPr>
            <a:spLocks noChangeArrowheads="1"/>
          </p:cNvSpPr>
          <p:nvPr/>
        </p:nvSpPr>
        <p:spPr bwMode="auto">
          <a:xfrm>
            <a:off x="5943600" y="3886200"/>
            <a:ext cx="838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a:latin typeface="Palatino" charset="0"/>
              </a:rPr>
              <a:t>Region2</a:t>
            </a:r>
          </a:p>
        </p:txBody>
      </p:sp>
      <p:sp>
        <p:nvSpPr>
          <p:cNvPr id="622605" name="Rectangle 13"/>
          <p:cNvSpPr>
            <a:spLocks noChangeArrowheads="1"/>
          </p:cNvSpPr>
          <p:nvPr/>
        </p:nvSpPr>
        <p:spPr bwMode="auto">
          <a:xfrm>
            <a:off x="5943600" y="4876800"/>
            <a:ext cx="838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a:latin typeface="Palatino" charset="0"/>
              </a:rPr>
              <a:t>IT</a:t>
            </a:r>
          </a:p>
        </p:txBody>
      </p:sp>
      <p:sp>
        <p:nvSpPr>
          <p:cNvPr id="622606" name="Rectangle 14"/>
          <p:cNvSpPr>
            <a:spLocks noChangeArrowheads="1"/>
          </p:cNvSpPr>
          <p:nvPr/>
        </p:nvSpPr>
        <p:spPr bwMode="auto">
          <a:xfrm>
            <a:off x="7315200" y="3276600"/>
            <a:ext cx="838200" cy="381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a:latin typeface="Palatino" charset="0"/>
              </a:rPr>
              <a:t>Region1</a:t>
            </a:r>
          </a:p>
        </p:txBody>
      </p:sp>
      <p:sp>
        <p:nvSpPr>
          <p:cNvPr id="622607" name="Rectangle 15"/>
          <p:cNvSpPr>
            <a:spLocks noChangeArrowheads="1"/>
          </p:cNvSpPr>
          <p:nvPr/>
        </p:nvSpPr>
        <p:spPr bwMode="auto">
          <a:xfrm>
            <a:off x="7315200" y="3886200"/>
            <a:ext cx="838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a:latin typeface="Palatino" charset="0"/>
              </a:rPr>
              <a:t>Region2</a:t>
            </a:r>
          </a:p>
        </p:txBody>
      </p:sp>
      <p:sp>
        <p:nvSpPr>
          <p:cNvPr id="622609" name="Rectangle 17"/>
          <p:cNvSpPr>
            <a:spLocks noChangeArrowheads="1"/>
          </p:cNvSpPr>
          <p:nvPr/>
        </p:nvSpPr>
        <p:spPr bwMode="auto">
          <a:xfrm>
            <a:off x="7315200" y="4876800"/>
            <a:ext cx="838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a:latin typeface="Palatino" charset="0"/>
              </a:rPr>
              <a:t>IT</a:t>
            </a:r>
          </a:p>
        </p:txBody>
      </p:sp>
      <p:sp>
        <p:nvSpPr>
          <p:cNvPr id="622610" name="Rectangle 18"/>
          <p:cNvSpPr>
            <a:spLocks noChangeArrowheads="1"/>
          </p:cNvSpPr>
          <p:nvPr/>
        </p:nvSpPr>
        <p:spPr bwMode="auto">
          <a:xfrm>
            <a:off x="2362200" y="3276600"/>
            <a:ext cx="838200" cy="381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a:latin typeface="Palatino" charset="0"/>
              </a:rPr>
              <a:t>Region1</a:t>
            </a:r>
          </a:p>
        </p:txBody>
      </p:sp>
      <p:sp>
        <p:nvSpPr>
          <p:cNvPr id="622611" name="Rectangle 19"/>
          <p:cNvSpPr>
            <a:spLocks noChangeArrowheads="1"/>
          </p:cNvSpPr>
          <p:nvPr/>
        </p:nvSpPr>
        <p:spPr bwMode="auto">
          <a:xfrm>
            <a:off x="2362200" y="3886200"/>
            <a:ext cx="838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a:latin typeface="Palatino" charset="0"/>
              </a:rPr>
              <a:t>Region2</a:t>
            </a:r>
          </a:p>
        </p:txBody>
      </p:sp>
      <p:sp>
        <p:nvSpPr>
          <p:cNvPr id="622613" name="Rectangle 21"/>
          <p:cNvSpPr>
            <a:spLocks noChangeArrowheads="1"/>
          </p:cNvSpPr>
          <p:nvPr/>
        </p:nvSpPr>
        <p:spPr bwMode="auto">
          <a:xfrm>
            <a:off x="2362200" y="4876800"/>
            <a:ext cx="838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a:latin typeface="Palatino" charset="0"/>
              </a:rPr>
              <a:t>IT</a:t>
            </a:r>
          </a:p>
        </p:txBody>
      </p:sp>
      <p:sp>
        <p:nvSpPr>
          <p:cNvPr id="622618" name="Rectangle 26"/>
          <p:cNvSpPr>
            <a:spLocks noChangeArrowheads="1"/>
          </p:cNvSpPr>
          <p:nvPr/>
        </p:nvSpPr>
        <p:spPr bwMode="auto">
          <a:xfrm>
            <a:off x="4114800" y="3276600"/>
            <a:ext cx="838200" cy="381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a:latin typeface="Palatino" charset="0"/>
              </a:rPr>
              <a:t>Region1</a:t>
            </a:r>
          </a:p>
        </p:txBody>
      </p:sp>
      <p:sp>
        <p:nvSpPr>
          <p:cNvPr id="622619" name="Rectangle 27"/>
          <p:cNvSpPr>
            <a:spLocks noChangeArrowheads="1"/>
          </p:cNvSpPr>
          <p:nvPr/>
        </p:nvSpPr>
        <p:spPr bwMode="auto">
          <a:xfrm>
            <a:off x="4114800" y="3886200"/>
            <a:ext cx="838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a:latin typeface="Palatino" charset="0"/>
              </a:rPr>
              <a:t>Region2</a:t>
            </a:r>
          </a:p>
        </p:txBody>
      </p:sp>
      <p:sp>
        <p:nvSpPr>
          <p:cNvPr id="622620" name="Rectangle 28"/>
          <p:cNvSpPr>
            <a:spLocks noChangeArrowheads="1"/>
          </p:cNvSpPr>
          <p:nvPr/>
        </p:nvSpPr>
        <p:spPr bwMode="auto">
          <a:xfrm>
            <a:off x="4114800" y="4876800"/>
            <a:ext cx="838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600">
                <a:latin typeface="Palatino" charset="0"/>
              </a:rPr>
              <a:t>IT</a:t>
            </a:r>
          </a:p>
        </p:txBody>
      </p:sp>
      <p:cxnSp>
        <p:nvCxnSpPr>
          <p:cNvPr id="622621" name="AutoShape 29"/>
          <p:cNvCxnSpPr>
            <a:cxnSpLocks noChangeShapeType="1"/>
            <a:stCxn id="622596" idx="2"/>
            <a:endCxn id="622598" idx="0"/>
          </p:cNvCxnSpPr>
          <p:nvPr/>
        </p:nvCxnSpPr>
        <p:spPr bwMode="auto">
          <a:xfrm rot="5400000">
            <a:off x="3143250" y="933450"/>
            <a:ext cx="381000" cy="2476500"/>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22" name="AutoShape 30"/>
          <p:cNvCxnSpPr>
            <a:cxnSpLocks noChangeShapeType="1"/>
            <a:stCxn id="622596" idx="2"/>
            <a:endCxn id="622599" idx="0"/>
          </p:cNvCxnSpPr>
          <p:nvPr/>
        </p:nvCxnSpPr>
        <p:spPr bwMode="auto">
          <a:xfrm rot="5400000">
            <a:off x="4038600" y="1828800"/>
            <a:ext cx="381000" cy="685800"/>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23" name="AutoShape 31"/>
          <p:cNvCxnSpPr>
            <a:cxnSpLocks noChangeShapeType="1"/>
            <a:stCxn id="622596" idx="2"/>
            <a:endCxn id="622600" idx="0"/>
          </p:cNvCxnSpPr>
          <p:nvPr/>
        </p:nvCxnSpPr>
        <p:spPr bwMode="auto">
          <a:xfrm rot="16200000" flipH="1">
            <a:off x="4838700" y="1714500"/>
            <a:ext cx="381000" cy="914400"/>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24" name="AutoShape 32"/>
          <p:cNvCxnSpPr>
            <a:cxnSpLocks noChangeShapeType="1"/>
            <a:stCxn id="622596" idx="2"/>
            <a:endCxn id="622601" idx="0"/>
          </p:cNvCxnSpPr>
          <p:nvPr/>
        </p:nvCxnSpPr>
        <p:spPr bwMode="auto">
          <a:xfrm rot="16200000" flipH="1">
            <a:off x="5562600" y="990600"/>
            <a:ext cx="381000" cy="2362200"/>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29" name="AutoShape 37"/>
          <p:cNvCxnSpPr>
            <a:cxnSpLocks noChangeShapeType="1"/>
            <a:stCxn id="622598" idx="2"/>
            <a:endCxn id="622610" idx="1"/>
          </p:cNvCxnSpPr>
          <p:nvPr/>
        </p:nvCxnSpPr>
        <p:spPr bwMode="auto">
          <a:xfrm rot="16200000" flipH="1">
            <a:off x="2019300" y="3124200"/>
            <a:ext cx="419100" cy="266700"/>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30" name="AutoShape 38"/>
          <p:cNvCxnSpPr>
            <a:cxnSpLocks noChangeShapeType="1"/>
            <a:stCxn id="622611" idx="1"/>
            <a:endCxn id="622598" idx="2"/>
          </p:cNvCxnSpPr>
          <p:nvPr/>
        </p:nvCxnSpPr>
        <p:spPr bwMode="auto">
          <a:xfrm rot="10800000">
            <a:off x="2095500" y="3048000"/>
            <a:ext cx="266700" cy="990600"/>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31" name="AutoShape 39"/>
          <p:cNvCxnSpPr>
            <a:cxnSpLocks noChangeShapeType="1"/>
            <a:stCxn id="622613" idx="1"/>
            <a:endCxn id="622598" idx="2"/>
          </p:cNvCxnSpPr>
          <p:nvPr/>
        </p:nvCxnSpPr>
        <p:spPr bwMode="auto">
          <a:xfrm rot="10800000">
            <a:off x="2095500" y="3048000"/>
            <a:ext cx="266700" cy="1981200"/>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32" name="AutoShape 40"/>
          <p:cNvCxnSpPr>
            <a:cxnSpLocks noChangeShapeType="1"/>
            <a:stCxn id="622599" idx="2"/>
            <a:endCxn id="622618" idx="1"/>
          </p:cNvCxnSpPr>
          <p:nvPr/>
        </p:nvCxnSpPr>
        <p:spPr bwMode="auto">
          <a:xfrm rot="16200000" flipH="1">
            <a:off x="3790950" y="3143250"/>
            <a:ext cx="419100" cy="228600"/>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33" name="AutoShape 41"/>
          <p:cNvCxnSpPr>
            <a:cxnSpLocks noChangeShapeType="1"/>
            <a:stCxn id="622599" idx="2"/>
            <a:endCxn id="622619" idx="1"/>
          </p:cNvCxnSpPr>
          <p:nvPr/>
        </p:nvCxnSpPr>
        <p:spPr bwMode="auto">
          <a:xfrm rot="16200000" flipH="1">
            <a:off x="3505200" y="3429000"/>
            <a:ext cx="990600" cy="228600"/>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34" name="AutoShape 42"/>
          <p:cNvCxnSpPr>
            <a:cxnSpLocks noChangeShapeType="1"/>
            <a:stCxn id="622599" idx="2"/>
            <a:endCxn id="622620" idx="1"/>
          </p:cNvCxnSpPr>
          <p:nvPr/>
        </p:nvCxnSpPr>
        <p:spPr bwMode="auto">
          <a:xfrm rot="16200000" flipH="1">
            <a:off x="3009900" y="3924300"/>
            <a:ext cx="1981200" cy="228600"/>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35" name="AutoShape 43"/>
          <p:cNvCxnSpPr>
            <a:cxnSpLocks noChangeShapeType="1"/>
            <a:stCxn id="622600" idx="2"/>
            <a:endCxn id="622602" idx="1"/>
          </p:cNvCxnSpPr>
          <p:nvPr/>
        </p:nvCxnSpPr>
        <p:spPr bwMode="auto">
          <a:xfrm rot="16200000" flipH="1">
            <a:off x="5505450" y="3028950"/>
            <a:ext cx="419100" cy="457200"/>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36" name="AutoShape 44"/>
          <p:cNvCxnSpPr>
            <a:cxnSpLocks noChangeShapeType="1"/>
            <a:stCxn id="622600" idx="2"/>
            <a:endCxn id="622603" idx="1"/>
          </p:cNvCxnSpPr>
          <p:nvPr/>
        </p:nvCxnSpPr>
        <p:spPr bwMode="auto">
          <a:xfrm rot="16200000" flipH="1">
            <a:off x="5219700" y="3314700"/>
            <a:ext cx="990600" cy="457200"/>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37" name="AutoShape 45"/>
          <p:cNvCxnSpPr>
            <a:cxnSpLocks noChangeShapeType="1"/>
            <a:stCxn id="622600" idx="2"/>
            <a:endCxn id="622605" idx="1"/>
          </p:cNvCxnSpPr>
          <p:nvPr/>
        </p:nvCxnSpPr>
        <p:spPr bwMode="auto">
          <a:xfrm rot="16200000" flipH="1">
            <a:off x="4724400" y="3810000"/>
            <a:ext cx="1981200" cy="457200"/>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38" name="AutoShape 46"/>
          <p:cNvCxnSpPr>
            <a:cxnSpLocks noChangeShapeType="1"/>
            <a:stCxn id="622601" idx="2"/>
            <a:endCxn id="622606" idx="1"/>
          </p:cNvCxnSpPr>
          <p:nvPr/>
        </p:nvCxnSpPr>
        <p:spPr bwMode="auto">
          <a:xfrm rot="16200000" flipH="1">
            <a:off x="6915150" y="3067050"/>
            <a:ext cx="419100" cy="381000"/>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39" name="AutoShape 47"/>
          <p:cNvCxnSpPr>
            <a:cxnSpLocks noChangeShapeType="1"/>
            <a:stCxn id="622601" idx="2"/>
            <a:endCxn id="622607" idx="1"/>
          </p:cNvCxnSpPr>
          <p:nvPr/>
        </p:nvCxnSpPr>
        <p:spPr bwMode="auto">
          <a:xfrm rot="16200000" flipH="1">
            <a:off x="6629400" y="3352800"/>
            <a:ext cx="990600" cy="381000"/>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2640" name="AutoShape 48"/>
          <p:cNvCxnSpPr>
            <a:cxnSpLocks noChangeShapeType="1"/>
            <a:stCxn id="622601" idx="2"/>
            <a:endCxn id="622609" idx="1"/>
          </p:cNvCxnSpPr>
          <p:nvPr/>
        </p:nvCxnSpPr>
        <p:spPr bwMode="auto">
          <a:xfrm rot="16200000" flipH="1">
            <a:off x="6134100" y="3848100"/>
            <a:ext cx="1981200" cy="381000"/>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2641" name="Text Box 49"/>
          <p:cNvSpPr txBox="1">
            <a:spLocks noChangeArrowheads="1"/>
          </p:cNvSpPr>
          <p:nvPr/>
        </p:nvSpPr>
        <p:spPr bwMode="auto">
          <a:xfrm>
            <a:off x="1355725" y="5775325"/>
            <a:ext cx="55848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2400" b="0"/>
              <a:t>Line organization of a „traditional business“</a:t>
            </a:r>
          </a:p>
        </p:txBody>
      </p:sp>
    </p:spTree>
  </p:cSld>
  <p:clrMapOvr>
    <a:masterClrMapping/>
  </p:clrMapOvr>
</p:sld>
</file>

<file path=ppt/theme/theme1.xml><?xml version="1.0" encoding="utf-8"?>
<a:theme xmlns:a="http://schemas.openxmlformats.org/drawingml/2006/main" name="ch8lect3">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8lect3">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ch8lect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8lect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8lect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8lect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8lect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8lect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8lect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HD:Users:bob:Documents:writing:book:2nd edition:IM:lectures:ch8reuse:ch8lect3.ppt</Template>
  <TotalTime>4</TotalTime>
  <Pages>33</Pages>
  <Words>5244</Words>
  <Application>Microsoft Office PowerPoint</Application>
  <PresentationFormat>On-screen Show (4:3)</PresentationFormat>
  <Paragraphs>703</Paragraphs>
  <Slides>72</Slides>
  <Notes>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Times</vt:lpstr>
      <vt:lpstr>Symbol</vt:lpstr>
      <vt:lpstr>Wingdings</vt:lpstr>
      <vt:lpstr>Palatino</vt:lpstr>
      <vt:lpstr>Book Antiqua</vt:lpstr>
      <vt:lpstr>Monotype Sorts</vt:lpstr>
      <vt:lpstr>Helvetica</vt:lpstr>
      <vt:lpstr>ch8lect3</vt:lpstr>
      <vt:lpstr>14.4 Project Organization</vt:lpstr>
      <vt:lpstr>Outline</vt:lpstr>
      <vt:lpstr>Organizational Structures</vt:lpstr>
      <vt:lpstr>Toy Project with 3 Teams</vt:lpstr>
      <vt:lpstr>Groups, Teams and Committees</vt:lpstr>
      <vt:lpstr>Organization</vt:lpstr>
      <vt:lpstr>Roadmap  for the lecture</vt:lpstr>
      <vt:lpstr>Functional Organization</vt:lpstr>
      <vt:lpstr>Example of a Functional Organization</vt:lpstr>
      <vt:lpstr>Properties of Functional Organizations</vt:lpstr>
      <vt:lpstr>Project Organization</vt:lpstr>
      <vt:lpstr>Properties of Project Organizations</vt:lpstr>
      <vt:lpstr>Matrix Organization</vt:lpstr>
      <vt:lpstr>Properties of  Matrix Organizations</vt:lpstr>
      <vt:lpstr>New Challenges in Matrix Organizations</vt:lpstr>
      <vt:lpstr>When to use a Functional  Organization</vt:lpstr>
      <vt:lpstr>When to Use a Project or Matrix Organization</vt:lpstr>
      <vt:lpstr>Metamodel for Organizations</vt:lpstr>
      <vt:lpstr>Roadmap for the  Lecture</vt:lpstr>
      <vt:lpstr>Definition: Role</vt:lpstr>
      <vt:lpstr>Key  Roles in Organizations</vt:lpstr>
      <vt:lpstr>Responsibilities of the Project Manager</vt:lpstr>
      <vt:lpstr>General Responsibilities of Team  Members</vt:lpstr>
      <vt:lpstr>Other Team Member Roles</vt:lpstr>
      <vt:lpstr>Responsibilities of the  Coach</vt:lpstr>
      <vt:lpstr>Responsibilities of the Team Leader</vt:lpstr>
      <vt:lpstr>Team Leader: Create an Agenda</vt:lpstr>
      <vt:lpstr>Responsibilities of the API Liaison</vt:lpstr>
      <vt:lpstr>Responsibilities of the Planner</vt:lpstr>
      <vt:lpstr>Responsibilities of the Document Editor</vt:lpstr>
      <vt:lpstr>Responsibilities of the Web Master</vt:lpstr>
      <vt:lpstr>Web Master</vt:lpstr>
      <vt:lpstr>Assigning Responsibilities To  People</vt:lpstr>
      <vt:lpstr>Mapping Responsibilities to People</vt:lpstr>
      <vt:lpstr>Towards A Project Role Taxonomy</vt:lpstr>
      <vt:lpstr>Promoter Roles </vt:lpstr>
      <vt:lpstr>Power Promoter </vt:lpstr>
      <vt:lpstr>Knowledge Promoter </vt:lpstr>
      <vt:lpstr>Process Promoter </vt:lpstr>
      <vt:lpstr>Roadmap for the  Lecture</vt:lpstr>
      <vt:lpstr>Relationships between Roles</vt:lpstr>
      <vt:lpstr>An Organization with  a Reporting and Decision Structure</vt:lpstr>
      <vt:lpstr>An Organization with Distinct Reporting, Decision and Communication Structures</vt:lpstr>
      <vt:lpstr>Hierarchical  Organization</vt:lpstr>
      <vt:lpstr>Hierarchical Project Organization</vt:lpstr>
      <vt:lpstr>Example of a Hierarchical Organization: Chief Programmer Team [Brooks 1995]</vt:lpstr>
      <vt:lpstr>Disadvantages of Hierarchical Organizations</vt:lpstr>
      <vt:lpstr>Nonhierarchical Organizations</vt:lpstr>
      <vt:lpstr>Nonhierarchical Project Organization</vt:lpstr>
      <vt:lpstr>A Nonhierarchical Organization:  Egoless Programming [Weinberg 1971]</vt:lpstr>
      <vt:lpstr>Observations on  Organizational Structures</vt:lpstr>
      <vt:lpstr>Flexibility of Organizations</vt:lpstr>
      <vt:lpstr>Heuristics for Project Managers</vt:lpstr>
      <vt:lpstr>Outline of this class</vt:lpstr>
      <vt:lpstr>Identifying People</vt:lpstr>
      <vt:lpstr>Other Project Lists</vt:lpstr>
      <vt:lpstr>Categories for an Audience List Template</vt:lpstr>
      <vt:lpstr>Guidelines for Establishing the Audience List</vt:lpstr>
      <vt:lpstr>Another Categorization of the Audience List</vt:lpstr>
      <vt:lpstr>Methods to keep the Audience involved</vt:lpstr>
      <vt:lpstr>Key Concepts  for Mapping Roles to People</vt:lpstr>
      <vt:lpstr>Authority vs Responsibility vs Accountability</vt:lpstr>
      <vt:lpstr>Delegation</vt:lpstr>
      <vt:lpstr>Linear Responsibility Chart</vt:lpstr>
      <vt:lpstr>Example of a  Responsibility Chart</vt:lpstr>
      <vt:lpstr>Another Example of a  Responsibility Chart </vt:lpstr>
      <vt:lpstr>Analysing  Responsibility Charts identifies Risks</vt:lpstr>
      <vt:lpstr>Micro Management</vt:lpstr>
      <vt:lpstr>Reasons for Micro Management</vt:lpstr>
      <vt:lpstr>Overcoming Micro Management</vt:lpstr>
      <vt:lpstr>Summary</vt:lpstr>
      <vt:lpstr>Additional Readings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for Chapter 14, Project Management</dc:title>
  <dc:subject>Object-Oriented Software Engineering</dc:subject>
  <dc:creator>Bernd Bruegge</dc:creator>
  <cp:keywords/>
  <dc:description/>
  <cp:lastModifiedBy>Ahsan Nabi Khan</cp:lastModifiedBy>
  <cp:revision>648</cp:revision>
  <cp:lastPrinted>2003-09-13T16:11:34Z</cp:lastPrinted>
  <dcterms:created xsi:type="dcterms:W3CDTF">1997-08-28T08:24:40Z</dcterms:created>
  <dcterms:modified xsi:type="dcterms:W3CDTF">2018-01-30T08:36:53Z</dcterms:modified>
  <cp:category/>
</cp:coreProperties>
</file>