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3" r:id="rId2"/>
    <p:sldMasterId id="2147483652" r:id="rId3"/>
  </p:sldMasterIdLst>
  <p:notesMasterIdLst>
    <p:notesMasterId r:id="rId91"/>
  </p:notesMasterIdLst>
  <p:handoutMasterIdLst>
    <p:handoutMasterId r:id="rId92"/>
  </p:handoutMasterIdLst>
  <p:sldIdLst>
    <p:sldId id="256" r:id="rId4"/>
    <p:sldId id="257" r:id="rId5"/>
    <p:sldId id="356" r:id="rId6"/>
    <p:sldId id="357" r:id="rId7"/>
    <p:sldId id="358" r:id="rId8"/>
    <p:sldId id="268" r:id="rId9"/>
    <p:sldId id="263" r:id="rId10"/>
    <p:sldId id="264" r:id="rId11"/>
    <p:sldId id="267" r:id="rId12"/>
    <p:sldId id="368" r:id="rId13"/>
    <p:sldId id="265" r:id="rId14"/>
    <p:sldId id="266" r:id="rId15"/>
    <p:sldId id="350" r:id="rId16"/>
    <p:sldId id="370" r:id="rId17"/>
    <p:sldId id="372" r:id="rId18"/>
    <p:sldId id="352" r:id="rId19"/>
    <p:sldId id="354" r:id="rId20"/>
    <p:sldId id="374" r:id="rId21"/>
    <p:sldId id="375" r:id="rId22"/>
    <p:sldId id="376" r:id="rId23"/>
    <p:sldId id="289" r:id="rId24"/>
    <p:sldId id="290" r:id="rId25"/>
    <p:sldId id="291" r:id="rId26"/>
    <p:sldId id="378" r:id="rId27"/>
    <p:sldId id="351" r:id="rId28"/>
    <p:sldId id="379" r:id="rId29"/>
    <p:sldId id="269" r:id="rId30"/>
    <p:sldId id="381" r:id="rId31"/>
    <p:sldId id="272" r:id="rId32"/>
    <p:sldId id="386" r:id="rId33"/>
    <p:sldId id="388" r:id="rId34"/>
    <p:sldId id="326" r:id="rId35"/>
    <p:sldId id="353" r:id="rId36"/>
    <p:sldId id="390" r:id="rId37"/>
    <p:sldId id="391" r:id="rId38"/>
    <p:sldId id="275" r:id="rId39"/>
    <p:sldId id="393" r:id="rId40"/>
    <p:sldId id="395" r:id="rId41"/>
    <p:sldId id="397" r:id="rId42"/>
    <p:sldId id="398" r:id="rId43"/>
    <p:sldId id="399" r:id="rId44"/>
    <p:sldId id="400" r:id="rId45"/>
    <p:sldId id="401" r:id="rId46"/>
    <p:sldId id="402" r:id="rId47"/>
    <p:sldId id="331" r:id="rId48"/>
    <p:sldId id="404" r:id="rId49"/>
    <p:sldId id="405" r:id="rId50"/>
    <p:sldId id="406" r:id="rId51"/>
    <p:sldId id="407" r:id="rId52"/>
    <p:sldId id="329" r:id="rId53"/>
    <p:sldId id="330" r:id="rId54"/>
    <p:sldId id="332" r:id="rId55"/>
    <p:sldId id="333" r:id="rId56"/>
    <p:sldId id="334" r:id="rId57"/>
    <p:sldId id="335" r:id="rId58"/>
    <p:sldId id="336" r:id="rId59"/>
    <p:sldId id="337" r:id="rId60"/>
    <p:sldId id="338" r:id="rId61"/>
    <p:sldId id="339" r:id="rId62"/>
    <p:sldId id="312" r:id="rId63"/>
    <p:sldId id="313"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355" r:id="rId79"/>
    <p:sldId id="359" r:id="rId80"/>
    <p:sldId id="383" r:id="rId81"/>
    <p:sldId id="384" r:id="rId82"/>
    <p:sldId id="328" r:id="rId83"/>
    <p:sldId id="327" r:id="rId84"/>
    <p:sldId id="361" r:id="rId85"/>
    <p:sldId id="362" r:id="rId86"/>
    <p:sldId id="363" r:id="rId87"/>
    <p:sldId id="364" r:id="rId88"/>
    <p:sldId id="365" r:id="rId89"/>
    <p:sldId id="366" r:id="rId9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D5C6"/>
    <a:srgbClr val="00D564"/>
    <a:srgbClr val="FFFF00"/>
    <a:srgbClr val="D5000A"/>
    <a:srgbClr val="800000"/>
    <a:srgbClr val="FFFF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inimized" preferSingleView="1">
    <p:restoredLeft sz="42516" autoAdjust="0"/>
    <p:restoredTop sz="90929"/>
  </p:normalViewPr>
  <p:slideViewPr>
    <p:cSldViewPr snapToGrid="0">
      <p:cViewPr varScale="1">
        <p:scale>
          <a:sx n="75" d="100"/>
          <a:sy n="75" d="100"/>
        </p:scale>
        <p:origin x="189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notesViewPr>
    <p:cSldViewPr snapToGrid="0">
      <p:cViewPr varScale="1">
        <p:scale>
          <a:sx n="80" d="100"/>
          <a:sy n="80" d="100"/>
        </p:scale>
        <p:origin x="-1744" y="-1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50.xml"/><Relationship Id="rId3" Type="http://schemas.openxmlformats.org/officeDocument/2006/relationships/slide" Target="slides/slide7.xml"/><Relationship Id="rId7" Type="http://schemas.openxmlformats.org/officeDocument/2006/relationships/slide" Target="slides/slide23.xml"/><Relationship Id="rId12" Type="http://schemas.openxmlformats.org/officeDocument/2006/relationships/slide" Target="slides/slide45.xml"/><Relationship Id="rId17" Type="http://schemas.openxmlformats.org/officeDocument/2006/relationships/slide" Target="slides/slide76.xml"/><Relationship Id="rId2" Type="http://schemas.openxmlformats.org/officeDocument/2006/relationships/slide" Target="slides/slide6.xml"/><Relationship Id="rId16" Type="http://schemas.openxmlformats.org/officeDocument/2006/relationships/slide" Target="slides/slide61.xml"/><Relationship Id="rId1" Type="http://schemas.openxmlformats.org/officeDocument/2006/relationships/slide" Target="slides/slide2.xml"/><Relationship Id="rId6" Type="http://schemas.openxmlformats.org/officeDocument/2006/relationships/slide" Target="slides/slide22.xml"/><Relationship Id="rId11" Type="http://schemas.openxmlformats.org/officeDocument/2006/relationships/slide" Target="slides/slide36.xml"/><Relationship Id="rId5" Type="http://schemas.openxmlformats.org/officeDocument/2006/relationships/slide" Target="slides/slide9.xml"/><Relationship Id="rId15" Type="http://schemas.openxmlformats.org/officeDocument/2006/relationships/slide" Target="slides/slide60.xml"/><Relationship Id="rId10" Type="http://schemas.openxmlformats.org/officeDocument/2006/relationships/slide" Target="slides/slide33.xml"/><Relationship Id="rId4" Type="http://schemas.openxmlformats.org/officeDocument/2006/relationships/slide" Target="slides/slide8.xml"/><Relationship Id="rId9" Type="http://schemas.openxmlformats.org/officeDocument/2006/relationships/slide" Target="slides/slide29.xml"/><Relationship Id="rId14"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04263"/>
            <a:ext cx="735012"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B472180B-F5C4-4875-9AF8-B58CA891DDB3}"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141350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63875" y="8704263"/>
            <a:ext cx="731838" cy="25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0426AB81-6D17-4CB1-8AE8-BDD12DD85BFA}"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322388" y="-131763"/>
            <a:ext cx="4211637" cy="31575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21703611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de-DE" altLang="en-US"/>
          </a:p>
        </p:txBody>
      </p:sp>
      <p:sp>
        <p:nvSpPr>
          <p:cNvPr id="5123" name="Rectangle 3"/>
          <p:cNvSpPr>
            <a:spLocks noChangeArrowheads="1" noTextEdit="1"/>
          </p:cNvSpPr>
          <p:nvPr>
            <p:ph type="sldImg"/>
          </p:nvPr>
        </p:nvSpPr>
        <p:spPr>
          <a:ln cap="flat"/>
        </p:spPr>
      </p:sp>
    </p:spTree>
    <p:extLst>
      <p:ext uri="{BB962C8B-B14F-4D97-AF65-F5344CB8AC3E}">
        <p14:creationId xmlns:p14="http://schemas.microsoft.com/office/powerpoint/2010/main" val="1779221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19139"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4665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en-US"/>
              <a:t>In practice,  software development is not sequential</a:t>
            </a:r>
          </a:p>
          <a:p>
            <a:pPr lvl="1"/>
            <a:r>
              <a:rPr lang="en-US" altLang="en-US"/>
              <a:t>The development stages overlap</a:t>
            </a:r>
          </a:p>
          <a:p>
            <a:r>
              <a:rPr lang="en-US" altLang="en-US"/>
              <a:t>The tendency  to freeze parts of the development leads to systems the client does not  want and which are badly structured as design problems are circumvented by tricky </a:t>
            </a:r>
            <a:br>
              <a:rPr lang="en-US" altLang="en-US"/>
            </a:br>
            <a:r>
              <a:rPr lang="en-US" altLang="en-US"/>
              <a:t>coding</a:t>
            </a:r>
          </a:p>
        </p:txBody>
      </p:sp>
      <p:sp>
        <p:nvSpPr>
          <p:cNvPr id="33795" name="Rectangle 3"/>
          <p:cNvSpPr>
            <a:spLocks noChangeArrowheads="1" noTextEdit="1"/>
          </p:cNvSpPr>
          <p:nvPr>
            <p:ph type="sldImg"/>
          </p:nvPr>
        </p:nvSpPr>
        <p:spPr>
          <a:ln cap="flat"/>
        </p:spPr>
      </p:sp>
    </p:spTree>
    <p:extLst>
      <p:ext uri="{BB962C8B-B14F-4D97-AF65-F5344CB8AC3E}">
        <p14:creationId xmlns:p14="http://schemas.microsoft.com/office/powerpoint/2010/main" val="3513148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26307"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11796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noTextEdit="1"/>
          </p:cNvSpPr>
          <p:nvPr>
            <p:ph type="sldImg"/>
          </p:nvPr>
        </p:nvSpPr>
        <p:spPr>
          <a:ln/>
        </p:spPr>
      </p:sp>
      <p:sp>
        <p:nvSpPr>
          <p:cNvPr id="229379" name="Rectangle 3"/>
          <p:cNvSpPr>
            <a:spLocks noGrp="1" noChangeArrowheads="1"/>
          </p:cNvSpPr>
          <p:nvPr>
            <p:ph type="body" idx="1"/>
          </p:nvPr>
        </p:nvSpPr>
        <p:spPr/>
        <p:txBody>
          <a:bodyPr/>
          <a:lstStyle/>
          <a:p>
            <a:pPr algn="ctr"/>
            <a:r>
              <a:rPr lang="en-US" altLang="en-US">
                <a:latin typeface="Times-Roman" charset="0"/>
              </a:rPr>
              <a:t>The V-model is a variation of the waterfall model that makes explicit the dependency between development activities and verification activities. The difference between the waterfall model and the V model is that the latter makes explicit the notion of level of abstraction. Allactivities from requirements to implementation focus on building more and more detailed representation of the system, whereas all activities from implementation to operation focus on validating the system.</a:t>
            </a:r>
          </a:p>
          <a:p>
            <a:endParaRPr lang="en-US" altLang="en-US"/>
          </a:p>
        </p:txBody>
      </p:sp>
    </p:spTree>
    <p:extLst>
      <p:ext uri="{BB962C8B-B14F-4D97-AF65-F5344CB8AC3E}">
        <p14:creationId xmlns:p14="http://schemas.microsoft.com/office/powerpoint/2010/main" val="3413279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noFill/>
          <a:ln/>
        </p:spPr>
        <p:txBody>
          <a:bodyPr/>
          <a:lstStyle/>
          <a:p>
            <a:r>
              <a:rPr lang="en-US" altLang="en-US">
                <a:latin typeface="Times-Roman" charset="0"/>
              </a:rPr>
              <a:t>The V-model is a variation of the waterfall model that makes explicit the dependency between development activities and verification activities. The difference between the waterfall model and the V model is that the latter makes explicit the notion of level of abstraction. Allactivities from requirements to implementation focus on building more and more detailed representation of the system, whereas all activities from implementation to operation focus on validating the system.</a:t>
            </a:r>
          </a:p>
        </p:txBody>
      </p:sp>
      <p:sp>
        <p:nvSpPr>
          <p:cNvPr id="139267" name="Rectangle 3"/>
          <p:cNvSpPr>
            <a:spLocks noChangeArrowheads="1" noTextEdit="1"/>
          </p:cNvSpPr>
          <p:nvPr>
            <p:ph type="sldImg"/>
          </p:nvPr>
        </p:nvSpPr>
        <p:spPr>
          <a:ln cap="flat"/>
        </p:spPr>
      </p:sp>
    </p:spTree>
    <p:extLst>
      <p:ext uri="{BB962C8B-B14F-4D97-AF65-F5344CB8AC3E}">
        <p14:creationId xmlns:p14="http://schemas.microsoft.com/office/powerpoint/2010/main" val="961764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a:t>In practice,  software development is not sequential</a:t>
            </a:r>
          </a:p>
          <a:p>
            <a:pPr lvl="1"/>
            <a:r>
              <a:rPr lang="en-US" altLang="en-US"/>
              <a:t>The development stages overlap</a:t>
            </a:r>
          </a:p>
          <a:p>
            <a:r>
              <a:rPr lang="en-US" altLang="en-US"/>
              <a:t>The tendency  to freeze parts of the development leads to systems the client does not  want and which are badly structured as design problems are circumvented by tricky </a:t>
            </a:r>
            <a:br>
              <a:rPr lang="en-US" altLang="en-US"/>
            </a:br>
            <a:r>
              <a:rPr lang="en-US" altLang="en-US"/>
              <a:t>coding</a:t>
            </a:r>
          </a:p>
        </p:txBody>
      </p:sp>
      <p:sp>
        <p:nvSpPr>
          <p:cNvPr id="232451"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62095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Tree>
    <p:extLst>
      <p:ext uri="{BB962C8B-B14F-4D97-AF65-F5344CB8AC3E}">
        <p14:creationId xmlns:p14="http://schemas.microsoft.com/office/powerpoint/2010/main" val="988072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de-DE" altLang="en-US"/>
          </a:p>
        </p:txBody>
      </p:sp>
      <p:sp>
        <p:nvSpPr>
          <p:cNvPr id="39939" name="Rectangle 3"/>
          <p:cNvSpPr>
            <a:spLocks noChangeArrowheads="1" noTextEdit="1"/>
          </p:cNvSpPr>
          <p:nvPr>
            <p:ph type="sldImg"/>
          </p:nvPr>
        </p:nvSpPr>
        <p:spPr>
          <a:xfrm>
            <a:off x="1484313" y="317500"/>
            <a:ext cx="3538537" cy="2654300"/>
          </a:xfrm>
          <a:ln cap="flat"/>
        </p:spPr>
      </p:sp>
      <p:sp>
        <p:nvSpPr>
          <p:cNvPr id="39940" name="Rectangle 4"/>
          <p:cNvSpPr>
            <a:spLocks noChangeArrowheads="1"/>
          </p:cNvSpPr>
          <p:nvPr/>
        </p:nvSpPr>
        <p:spPr bwMode="auto">
          <a:xfrm>
            <a:off x="6057900" y="609600"/>
            <a:ext cx="3556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p>
            <a:pPr>
              <a:lnSpc>
                <a:spcPts val="1600"/>
              </a:lnSpc>
            </a:pPr>
            <a:r>
              <a:rPr lang="en-US" altLang="en-US" sz="1400">
                <a:solidFill>
                  <a:srgbClr val="000000"/>
                </a:solidFill>
                <a:latin typeface="Helvetica" panose="020B0604020202020204" pitchFamily="34" charset="0"/>
              </a:rPr>
              <a:t>18</a:t>
            </a:r>
          </a:p>
        </p:txBody>
      </p:sp>
    </p:spTree>
    <p:extLst>
      <p:ext uri="{BB962C8B-B14F-4D97-AF65-F5344CB8AC3E}">
        <p14:creationId xmlns:p14="http://schemas.microsoft.com/office/powerpoint/2010/main" val="3621018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39619"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9204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42691"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82501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ln/>
        </p:spPr>
        <p:txBody>
          <a:bodyPr/>
          <a:lstStyle/>
          <a:p>
            <a:endParaRPr lang="de-DE" altLang="en-US"/>
          </a:p>
        </p:txBody>
      </p:sp>
      <p:sp>
        <p:nvSpPr>
          <p:cNvPr id="7171" name="Rectangle 3"/>
          <p:cNvSpPr>
            <a:spLocks noChangeArrowheads="1" noTextEdit="1"/>
          </p:cNvSpPr>
          <p:nvPr>
            <p:ph type="sldImg"/>
          </p:nvPr>
        </p:nvSpPr>
        <p:spPr>
          <a:ln cap="flat"/>
        </p:spPr>
      </p:sp>
    </p:spTree>
    <p:extLst>
      <p:ext uri="{BB962C8B-B14F-4D97-AF65-F5344CB8AC3E}">
        <p14:creationId xmlns:p14="http://schemas.microsoft.com/office/powerpoint/2010/main" val="3969478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44739"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709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46787"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2143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48835"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59613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50883" name="Rectangle 3"/>
          <p:cNvSpPr>
            <a:spLocks noChangeArrowheads="1"/>
          </p:cNvSpPr>
          <p:nvPr>
            <p:ph type="sldImg"/>
          </p:nvPr>
        </p:nvSpPr>
        <p:spPr bwMode="auto">
          <a:xfrm>
            <a:off x="1296988" y="307975"/>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76542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54979"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67438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57027"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16352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noFill/>
          <a:ln/>
        </p:spPr>
        <p:txBody>
          <a:bodyPr/>
          <a:lstStyle/>
          <a:p>
            <a:r>
              <a:rPr lang="en-US" altLang="en-US"/>
              <a:t>Process maturity describes a set of maturity levels at which an organizations' development process takes place. Onle when the development process possesses sufficient structure and procedures does it make sense to collect certain kind of metrics</a:t>
            </a:r>
          </a:p>
          <a:p>
            <a:r>
              <a:rPr lang="en-US" altLang="en-US"/>
              <a:t>Why do we care about process maturity? Well, with increasing maturity we assume that the risk of project failure decreases. For example, with FRIEND </a:t>
            </a:r>
          </a:p>
          <a:p>
            <a:endParaRPr lang="en-US" altLang="en-US"/>
          </a:p>
        </p:txBody>
      </p:sp>
      <p:sp>
        <p:nvSpPr>
          <p:cNvPr id="107523" name="Rectangle 3"/>
          <p:cNvSpPr>
            <a:spLocks noChangeArrowheads="1" noTextEdit="1"/>
          </p:cNvSpPr>
          <p:nvPr>
            <p:ph type="sldImg"/>
          </p:nvPr>
        </p:nvSpPr>
        <p:spPr>
          <a:ln cap="flat"/>
        </p:spPr>
      </p:sp>
    </p:spTree>
    <p:extLst>
      <p:ext uri="{BB962C8B-B14F-4D97-AF65-F5344CB8AC3E}">
        <p14:creationId xmlns:p14="http://schemas.microsoft.com/office/powerpoint/2010/main" val="3992322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In the next 5 slides, we view the process maturity in concert with the types of measurements needed to help us manage the process.</a:t>
            </a:r>
          </a:p>
          <a:p>
            <a:r>
              <a:rPr lang="de-DE" altLang="en-US"/>
              <a:t>The first level of process is called initial or also chaotic. It is characterized by an ad hoc approach to the software development process. That is the inputs to the process are ill-defined, the outputs are expected, but nobody knows how to to do the transition from the non-existing or ill-defined inputs to the output</a:t>
            </a:r>
          </a:p>
          <a:p>
            <a:endParaRPr lang="de-DE" altLang="en-US"/>
          </a:p>
        </p:txBody>
      </p:sp>
      <p:sp>
        <p:nvSpPr>
          <p:cNvPr id="262147"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28600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What is the problem with indicating the success or status of a project by lines of code? Well, how about decreasing the code produced by the way of reuse or by inheritance?</a:t>
            </a:r>
          </a:p>
          <a:p>
            <a:r>
              <a:rPr lang="de-DE" altLang="en-US"/>
              <a:t>How big is JEWEL?</a:t>
            </a:r>
          </a:p>
          <a:p>
            <a:r>
              <a:rPr lang="de-DE" altLang="en-US"/>
              <a:t>How many person-months have been invested? 45 students * 3 months = 11 man-years.</a:t>
            </a:r>
          </a:p>
          <a:p>
            <a:r>
              <a:rPr lang="de-DE" altLang="en-US"/>
              <a:t>Technical expertise of our class:</a:t>
            </a:r>
          </a:p>
          <a:p>
            <a:pPr lvl="1"/>
            <a:r>
              <a:rPr lang="de-DE" altLang="en-US"/>
              <a:t>No application domain experience</a:t>
            </a:r>
          </a:p>
          <a:p>
            <a:pPr lvl="1"/>
            <a:r>
              <a:rPr lang="de-DE" altLang="en-US"/>
              <a:t>No design experience</a:t>
            </a:r>
          </a:p>
          <a:p>
            <a:pPr lvl="1"/>
            <a:r>
              <a:rPr lang="de-DE" altLang="en-US"/>
              <a:t>No tool and no method experience</a:t>
            </a:r>
          </a:p>
          <a:p>
            <a:r>
              <a:rPr lang="de-DE" altLang="en-US"/>
              <a:t>How many have dropped the class: 5 students in this semester</a:t>
            </a:r>
          </a:p>
          <a:p>
            <a:endParaRPr lang="de-DE" altLang="en-US"/>
          </a:p>
        </p:txBody>
      </p:sp>
      <p:sp>
        <p:nvSpPr>
          <p:cNvPr id="264195"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8889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a:t>These are metrices used in 15-413 projects from Fall 89 (Workstation Fax) to Spring 93 (FRIEND). They show, in terms of lines of code, the growing complexity of the systems developed. The number of classes starts with 0 in Fall 89, we used functioal decomposition in that year and ends with 550 classes in Spring 93. </a:t>
            </a:r>
          </a:p>
          <a:p>
            <a:r>
              <a:rPr lang="en-US" altLang="en-US"/>
              <a:t>One observation we made was that on the average we can count on about 1000 lines of code per student per Fall semester. In the advanced course, we see this number doubling and tripling. In many cases, this can be contributed to the advanced knowledge but often also to the fact, that the most motivated students continued with the course, and now the average is no longer pulled down by people writing significantly less than 1000 lines.</a:t>
            </a:r>
          </a:p>
        </p:txBody>
      </p:sp>
      <p:sp>
        <p:nvSpPr>
          <p:cNvPr id="266243"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43978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en-US" altLang="en-US"/>
              <a:t>One of the problems with complex  system design is that you cannot foresee the requirements at the beginning of the project. In many cases, where you think you can start with a set of requirements, that specifies the completely the properties of your system you end up with....</a:t>
            </a:r>
          </a:p>
        </p:txBody>
      </p:sp>
      <p:sp>
        <p:nvSpPr>
          <p:cNvPr id="180227" name="Rectangle 3"/>
          <p:cNvSpPr>
            <a:spLocks noChangeArrowheads="1"/>
          </p:cNvSpPr>
          <p:nvPr>
            <p:ph type="sldImg"/>
          </p:nvPr>
        </p:nvSpPr>
        <p:spPr bwMode="auto">
          <a:xfrm>
            <a:off x="1292225" y="31750"/>
            <a:ext cx="4164013" cy="3122613"/>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809219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pPr>
              <a:spcBef>
                <a:spcPct val="30000"/>
              </a:spcBef>
              <a:buClr>
                <a:schemeClr val="tx2"/>
              </a:buClr>
              <a:buSzPct val="75000"/>
              <a:buFont typeface="Monotype Sorts" charset="2"/>
              <a:buChar char=""/>
            </a:pPr>
            <a:endParaRPr lang="de-DE" altLang="en-US" sz="2000"/>
          </a:p>
          <a:p>
            <a:r>
              <a:rPr lang="de-DE" altLang="en-US"/>
              <a:t>When a process is well defined, we can assign metrics to each of the activities in that process. Objectory activites: Requirements analysis, design, coding</a:t>
            </a:r>
          </a:p>
          <a:p>
            <a:r>
              <a:rPr lang="de-DE" altLang="en-US"/>
              <a:t>Requirements complexity: How many use cases?</a:t>
            </a:r>
          </a:p>
          <a:p>
            <a:r>
              <a:rPr lang="de-DE" altLang="en-US"/>
              <a:t>Design complexity: How many subsystems?</a:t>
            </a:r>
          </a:p>
          <a:p>
            <a:r>
              <a:rPr lang="de-DE" altLang="en-US"/>
              <a:t>Code complexity: how many classes?</a:t>
            </a:r>
          </a:p>
          <a:p>
            <a:r>
              <a:rPr lang="de-DE" altLang="en-US"/>
              <a:t>Test complexity: How many unit tests, subsystem tests?</a:t>
            </a:r>
          </a:p>
          <a:p>
            <a:r>
              <a:rPr lang="de-DE" altLang="en-US"/>
              <a:t>How many iterations?</a:t>
            </a:r>
          </a:p>
          <a:p>
            <a:r>
              <a:rPr lang="de-DE" altLang="en-US"/>
              <a:t>How many defects (analysis, design, implementation) were discovered?</a:t>
            </a:r>
          </a:p>
          <a:p>
            <a:endParaRPr lang="de-DE" altLang="en-US"/>
          </a:p>
        </p:txBody>
      </p:sp>
      <p:sp>
        <p:nvSpPr>
          <p:cNvPr id="268291"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34120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Defect discovery: Knowning whether defects are discovered during requirements reviews, design reviews or code walkthroughs determines the effectiveness of these activities</a:t>
            </a:r>
          </a:p>
          <a:p>
            <a:r>
              <a:rPr lang="de-DE" altLang="en-US"/>
              <a:t>Even if iteration is employed, the basic activites themselves do not change</a:t>
            </a:r>
          </a:p>
          <a:p>
            <a:endParaRPr lang="de-DE" altLang="en-US"/>
          </a:p>
        </p:txBody>
      </p:sp>
      <p:sp>
        <p:nvSpPr>
          <p:cNvPr id="270339"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89389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Change in management scheme: From chief  programmer team to egoless programming</a:t>
            </a:r>
          </a:p>
          <a:p>
            <a:r>
              <a:rPr lang="de-DE" altLang="en-US"/>
              <a:t>Change in process: From SA/SD to OMT. Which company is doing this right now? None?</a:t>
            </a:r>
          </a:p>
          <a:p>
            <a:r>
              <a:rPr lang="de-DE" altLang="en-US"/>
              <a:t>Is Level 5 achievable? Not clear!</a:t>
            </a:r>
          </a:p>
          <a:p>
            <a:endParaRPr lang="de-DE" altLang="en-US"/>
          </a:p>
        </p:txBody>
      </p:sp>
      <p:sp>
        <p:nvSpPr>
          <p:cNvPr id="272387"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13767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Right now we ask these kind of questions  with respect to JEWEL. Learn these questions and apply them to your next project (or ask them when you interview for a position)</a:t>
            </a:r>
          </a:p>
          <a:p>
            <a:endParaRPr lang="de-DE" altLang="en-US"/>
          </a:p>
        </p:txBody>
      </p:sp>
      <p:sp>
        <p:nvSpPr>
          <p:cNvPr id="276483"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292819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78531"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43986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r>
              <a:rPr lang="de-DE" altLang="en-US"/>
              <a:t>Intra-project feedback: yes, iteration</a:t>
            </a:r>
          </a:p>
          <a:p>
            <a:r>
              <a:rPr lang="de-DE" altLang="en-US"/>
              <a:t>Inter-project feedback: no, only in terms of war-stories.</a:t>
            </a:r>
          </a:p>
          <a:p>
            <a:endParaRPr lang="de-DE" altLang="en-US"/>
          </a:p>
        </p:txBody>
      </p:sp>
      <p:sp>
        <p:nvSpPr>
          <p:cNvPr id="280579"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91676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pPr>
              <a:spcBef>
                <a:spcPct val="30000"/>
              </a:spcBef>
              <a:buClr>
                <a:schemeClr val="tx2"/>
              </a:buClr>
              <a:buSzPct val="75000"/>
              <a:buFont typeface="Monotype Sorts" charset="2"/>
              <a:buChar char=""/>
            </a:pPr>
            <a:endParaRPr lang="de-DE" altLang="en-US" sz="2000"/>
          </a:p>
          <a:p>
            <a:r>
              <a:rPr lang="de-DE" altLang="en-US"/>
              <a:t>1984: Everything is being watched.</a:t>
            </a:r>
          </a:p>
          <a:p>
            <a:r>
              <a:rPr lang="de-DE" altLang="en-US"/>
              <a:t>Effect of change: Fall 92: Late change issue: Should Callback vs Blocking send be used in FRIEND?</a:t>
            </a:r>
          </a:p>
          <a:p>
            <a:r>
              <a:rPr lang="de-DE" altLang="en-US"/>
              <a:t>Fall 93: Should UI or each individual subsystem trap the change notifications?</a:t>
            </a:r>
          </a:p>
          <a:p>
            <a:endParaRPr lang="de-DE" altLang="en-US"/>
          </a:p>
        </p:txBody>
      </p:sp>
      <p:sp>
        <p:nvSpPr>
          <p:cNvPr id="283651"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93952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22211"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562814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88419"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047222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90467"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17035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ln/>
        </p:spPr>
        <p:txBody>
          <a:bodyPr/>
          <a:lstStyle/>
          <a:p>
            <a:endParaRPr lang="de-DE" altLang="en-US"/>
          </a:p>
        </p:txBody>
      </p:sp>
      <p:sp>
        <p:nvSpPr>
          <p:cNvPr id="25603" name="Rectangle 3"/>
          <p:cNvSpPr>
            <a:spLocks noChangeArrowheads="1" noTextEdit="1"/>
          </p:cNvSpPr>
          <p:nvPr>
            <p:ph type="sldImg"/>
          </p:nvPr>
        </p:nvSpPr>
        <p:spPr>
          <a:ln cap="flat"/>
        </p:spPr>
      </p:sp>
    </p:spTree>
    <p:extLst>
      <p:ext uri="{BB962C8B-B14F-4D97-AF65-F5344CB8AC3E}">
        <p14:creationId xmlns:p14="http://schemas.microsoft.com/office/powerpoint/2010/main" val="3153723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92515"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958372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95587"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1675235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ph type="sldImg"/>
          </p:nvPr>
        </p:nvSpPr>
        <p:spPr bwMode="auto">
          <a:xfrm>
            <a:off x="1292225" y="31750"/>
            <a:ext cx="4162425" cy="3122613"/>
          </a:xfrm>
          <a:prstGeom prst="rect">
            <a:avLst/>
          </a:prstGeom>
          <a:solidFill>
            <a:srgbClr val="FFFFFF"/>
          </a:solidFill>
          <a:ln>
            <a:solidFill>
              <a:srgbClr val="000000"/>
            </a:solidFill>
            <a:miter lim="800000"/>
            <a:headEnd/>
            <a:tailEnd/>
          </a:ln>
        </p:spPr>
      </p:sp>
      <p:sp>
        <p:nvSpPr>
          <p:cNvPr id="197635" name="Rectangle 3"/>
          <p:cNvSpPr>
            <a:spLocks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altLang="en-US"/>
          </a:p>
        </p:txBody>
      </p:sp>
    </p:spTree>
    <p:extLst>
      <p:ext uri="{BB962C8B-B14F-4D97-AF65-F5344CB8AC3E}">
        <p14:creationId xmlns:p14="http://schemas.microsoft.com/office/powerpoint/2010/main" val="2133218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de-DE" altLang="en-US"/>
          </a:p>
        </p:txBody>
      </p:sp>
      <p:sp>
        <p:nvSpPr>
          <p:cNvPr id="18435" name="Rectangle 3"/>
          <p:cNvSpPr>
            <a:spLocks noChangeArrowheads="1" noTextEdit="1"/>
          </p:cNvSpPr>
          <p:nvPr>
            <p:ph type="sldImg"/>
          </p:nvPr>
        </p:nvSpPr>
        <p:spPr>
          <a:ln cap="flat"/>
        </p:spPr>
      </p:sp>
    </p:spTree>
    <p:extLst>
      <p:ext uri="{BB962C8B-B14F-4D97-AF65-F5344CB8AC3E}">
        <p14:creationId xmlns:p14="http://schemas.microsoft.com/office/powerpoint/2010/main" val="471229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de-DE" altLang="en-US"/>
          </a:p>
        </p:txBody>
      </p:sp>
      <p:sp>
        <p:nvSpPr>
          <p:cNvPr id="20483" name="Rectangle 3"/>
          <p:cNvSpPr>
            <a:spLocks noChangeArrowheads="1" noTextEdit="1"/>
          </p:cNvSpPr>
          <p:nvPr>
            <p:ph type="sldImg"/>
          </p:nvPr>
        </p:nvSpPr>
        <p:spPr>
          <a:ln cap="flat"/>
        </p:spPr>
      </p:sp>
    </p:spTree>
    <p:extLst>
      <p:ext uri="{BB962C8B-B14F-4D97-AF65-F5344CB8AC3E}">
        <p14:creationId xmlns:p14="http://schemas.microsoft.com/office/powerpoint/2010/main" val="42051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ln/>
        </p:spPr>
        <p:txBody>
          <a:bodyPr/>
          <a:lstStyle/>
          <a:p>
            <a:endParaRPr lang="de-DE" altLang="en-US"/>
          </a:p>
        </p:txBody>
      </p:sp>
      <p:sp>
        <p:nvSpPr>
          <p:cNvPr id="22531" name="Rectangle 3"/>
          <p:cNvSpPr>
            <a:spLocks noChangeArrowheads="1" noTextEdit="1"/>
          </p:cNvSpPr>
          <p:nvPr>
            <p:ph type="sldImg"/>
          </p:nvPr>
        </p:nvSpPr>
        <p:spPr>
          <a:ln cap="flat"/>
        </p:spPr>
      </p:sp>
    </p:spTree>
    <p:extLst>
      <p:ext uri="{BB962C8B-B14F-4D97-AF65-F5344CB8AC3E}">
        <p14:creationId xmlns:p14="http://schemas.microsoft.com/office/powerpoint/2010/main" val="100155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ph type="body" idx="1"/>
          </p:nvPr>
        </p:nvSpPr>
        <p:spPr bwMode="auto">
          <a:xfrm>
            <a:off x="457200" y="3294063"/>
            <a:ext cx="5986463" cy="52403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7" tIns="44450" rIns="90487" bIns="44450"/>
          <a:lstStyle/>
          <a:p>
            <a:endParaRPr lang="de-DE" altLang="en-US"/>
          </a:p>
        </p:txBody>
      </p:sp>
      <p:sp>
        <p:nvSpPr>
          <p:cNvPr id="216067" name="Rectangle 3"/>
          <p:cNvSpPr>
            <a:spLocks noChangeArrowheads="1"/>
          </p:cNvSpPr>
          <p:nvPr>
            <p:ph type="sldImg"/>
          </p:nvPr>
        </p:nvSpPr>
        <p:spPr bwMode="auto">
          <a:xfrm>
            <a:off x="1322388" y="-131763"/>
            <a:ext cx="4211637" cy="3157538"/>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2826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ln/>
        </p:spPr>
        <p:txBody>
          <a:bodyPr/>
          <a:lstStyle/>
          <a:p>
            <a:endParaRPr lang="de-DE" altLang="en-US"/>
          </a:p>
        </p:txBody>
      </p:sp>
      <p:sp>
        <p:nvSpPr>
          <p:cNvPr id="27651" name="Rectangle 3"/>
          <p:cNvSpPr>
            <a:spLocks noChangeArrowheads="1" noTextEdit="1"/>
          </p:cNvSpPr>
          <p:nvPr>
            <p:ph type="sldImg"/>
          </p:nvPr>
        </p:nvSpPr>
        <p:spPr>
          <a:ln cap="flat"/>
        </p:spPr>
      </p:sp>
    </p:spTree>
    <p:extLst>
      <p:ext uri="{BB962C8B-B14F-4D97-AF65-F5344CB8AC3E}">
        <p14:creationId xmlns:p14="http://schemas.microsoft.com/office/powerpoint/2010/main" val="243207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5107" name="Rectangle 3"/>
          <p:cNvSpPr>
            <a:spLocks noGrp="1" noChangeArrowheads="1"/>
          </p:cNvSpPr>
          <p:nvPr>
            <p:ph type="ctrTitle"/>
          </p:nvPr>
        </p:nvSpPr>
        <p:spPr>
          <a:xfrm>
            <a:off x="1485900" y="320675"/>
            <a:ext cx="6521450" cy="1006475"/>
          </a:xfrm>
          <a:solidFill>
            <a:srgbClr val="C0C0C0">
              <a:alpha val="50000"/>
            </a:srgbClr>
          </a:solidFill>
        </p:spPr>
        <p:txBody>
          <a:bodyPr/>
          <a:lstStyle>
            <a:lvl1pPr>
              <a:defRPr sz="4800" i="0">
                <a:solidFill>
                  <a:schemeClr val="bg1"/>
                </a:solidFill>
              </a:defRPr>
            </a:lvl1pPr>
          </a:lstStyle>
          <a:p>
            <a:pPr lvl="0"/>
            <a:r>
              <a:rPr lang="de-DE" altLang="en-US" noProof="0" smtClean="0"/>
              <a:t>Click to edit Master title style</a:t>
            </a:r>
          </a:p>
        </p:txBody>
      </p:sp>
      <p:sp>
        <p:nvSpPr>
          <p:cNvPr id="175108"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175109" name="Text Box 5"/>
          <p:cNvSpPr txBox="1">
            <a:spLocks noChangeArrowheads="1"/>
          </p:cNvSpPr>
          <p:nvPr/>
        </p:nvSpPr>
        <p:spPr bwMode="auto">
          <a:xfrm rot="16200000">
            <a:off x="-2654299" y="3170237"/>
            <a:ext cx="6405562" cy="5191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05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44847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69431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68560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173443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5387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52962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3411920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916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35214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5066911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39879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34521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32701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47375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25779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33200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416050"/>
            <a:ext cx="40513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7921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53811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5639362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774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8485717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490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684538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87838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3835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70377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4480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2418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03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0824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6323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4083"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D22AF6D4-E34D-4229-82D1-61280A2EE7EA}" type="slidenum">
              <a:rPr lang="en-US" altLang="en-US" sz="800"/>
              <a:pPr algn="ctr"/>
              <a:t>‹#›</a:t>
            </a:fld>
            <a:endParaRPr lang="en-US" altLang="en-US" sz="800"/>
          </a:p>
        </p:txBody>
      </p:sp>
      <p:sp>
        <p:nvSpPr>
          <p:cNvPr id="174084"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bwMode="auto">
          <a:xfrm>
            <a:off x="355600" y="141605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1" tIns="44442" rIns="90471" bIns="4444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2755" name="Rectangle 3"/>
          <p:cNvSpPr>
            <a:spLocks noGrp="1" noChangeArrowheads="1"/>
          </p:cNvSpPr>
          <p:nvPr>
            <p:ph type="title"/>
          </p:nvPr>
        </p:nvSpPr>
        <p:spPr bwMode="auto">
          <a:xfrm>
            <a:off x="419100" y="22225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1" tIns="44442" rIns="90471" bIns="44442" numCol="1" anchor="ctr" anchorCtr="0" compatLnSpc="1">
            <a:prstTxWarp prst="textNoShape">
              <a:avLst/>
            </a:prstTxWarp>
          </a:bodyPr>
          <a:lstStyle/>
          <a:p>
            <a:pPr lvl="0"/>
            <a:r>
              <a:rPr lang="en-US" altLang="en-US" smtClean="0"/>
              <a:t>Click to edit Master title style</a:t>
            </a:r>
          </a:p>
        </p:txBody>
      </p:sp>
      <p:sp>
        <p:nvSpPr>
          <p:cNvPr id="202756" name="Rectangle 4"/>
          <p:cNvSpPr>
            <a:spLocks noChangeArrowheads="1"/>
          </p:cNvSpPr>
          <p:nvPr/>
        </p:nvSpPr>
        <p:spPr bwMode="auto">
          <a:xfrm>
            <a:off x="966788" y="6527800"/>
            <a:ext cx="704532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37" tIns="34919" rIns="69837" bIns="34919">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Copyright  2002  Bernd Brügge 	        	Software  Engineering II, Lecture 3: Scheduling  SS 2002					    </a:t>
            </a:r>
            <a:fld id="{003CB065-49E5-4418-A0E8-09D4DC3EA075}" type="slidenum">
              <a:rPr lang="en-US" altLang="en-US" sz="800"/>
              <a:pPr algn="ctr"/>
              <a:t>‹#›</a:t>
            </a:fld>
            <a:endParaRPr lang="en-US" altLang="en-US" sz="80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lnSpc>
          <a:spcPct val="90000"/>
        </a:lnSpc>
        <a:spcBef>
          <a:spcPct val="0"/>
        </a:spcBef>
        <a:spcAft>
          <a:spcPct val="0"/>
        </a:spcAft>
        <a:defRPr sz="30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3000" b="1" i="1">
          <a:solidFill>
            <a:schemeClr val="tx2"/>
          </a:solidFill>
          <a:latin typeface="Palatino" charset="0"/>
        </a:defRPr>
      </a:lvl2pPr>
      <a:lvl3pPr algn="l" rtl="0" eaLnBrk="0" fontAlgn="base" hangingPunct="0">
        <a:lnSpc>
          <a:spcPct val="90000"/>
        </a:lnSpc>
        <a:spcBef>
          <a:spcPct val="0"/>
        </a:spcBef>
        <a:spcAft>
          <a:spcPct val="0"/>
        </a:spcAft>
        <a:defRPr sz="3000" b="1" i="1">
          <a:solidFill>
            <a:schemeClr val="tx2"/>
          </a:solidFill>
          <a:latin typeface="Palatino" charset="0"/>
        </a:defRPr>
      </a:lvl3pPr>
      <a:lvl4pPr algn="l" rtl="0" eaLnBrk="0" fontAlgn="base" hangingPunct="0">
        <a:lnSpc>
          <a:spcPct val="90000"/>
        </a:lnSpc>
        <a:spcBef>
          <a:spcPct val="0"/>
        </a:spcBef>
        <a:spcAft>
          <a:spcPct val="0"/>
        </a:spcAft>
        <a:defRPr sz="3000" b="1" i="1">
          <a:solidFill>
            <a:schemeClr val="tx2"/>
          </a:solidFill>
          <a:latin typeface="Palatino" charset="0"/>
        </a:defRPr>
      </a:lvl4pPr>
      <a:lvl5pPr algn="l" rtl="0" eaLnBrk="0" fontAlgn="base" hangingPunct="0">
        <a:lnSpc>
          <a:spcPct val="90000"/>
        </a:lnSpc>
        <a:spcBef>
          <a:spcPct val="0"/>
        </a:spcBef>
        <a:spcAft>
          <a:spcPct val="0"/>
        </a:spcAft>
        <a:defRPr sz="3000" b="1" i="1">
          <a:solidFill>
            <a:schemeClr val="tx2"/>
          </a:solidFill>
          <a:latin typeface="Palatino" charset="0"/>
        </a:defRPr>
      </a:lvl5pPr>
      <a:lvl6pPr marL="457200" algn="l" rtl="0" eaLnBrk="0" fontAlgn="base" hangingPunct="0">
        <a:lnSpc>
          <a:spcPct val="90000"/>
        </a:lnSpc>
        <a:spcBef>
          <a:spcPct val="0"/>
        </a:spcBef>
        <a:spcAft>
          <a:spcPct val="0"/>
        </a:spcAft>
        <a:defRPr sz="3000" b="1" i="1">
          <a:solidFill>
            <a:schemeClr val="tx2"/>
          </a:solidFill>
          <a:latin typeface="Palatino" charset="0"/>
        </a:defRPr>
      </a:lvl6pPr>
      <a:lvl7pPr marL="914400" algn="l" rtl="0" eaLnBrk="0" fontAlgn="base" hangingPunct="0">
        <a:lnSpc>
          <a:spcPct val="90000"/>
        </a:lnSpc>
        <a:spcBef>
          <a:spcPct val="0"/>
        </a:spcBef>
        <a:spcAft>
          <a:spcPct val="0"/>
        </a:spcAft>
        <a:defRPr sz="3000" b="1" i="1">
          <a:solidFill>
            <a:schemeClr val="tx2"/>
          </a:solidFill>
          <a:latin typeface="Palatino" charset="0"/>
        </a:defRPr>
      </a:lvl7pPr>
      <a:lvl8pPr marL="1371600" algn="l" rtl="0" eaLnBrk="0" fontAlgn="base" hangingPunct="0">
        <a:lnSpc>
          <a:spcPct val="90000"/>
        </a:lnSpc>
        <a:spcBef>
          <a:spcPct val="0"/>
        </a:spcBef>
        <a:spcAft>
          <a:spcPct val="0"/>
        </a:spcAft>
        <a:defRPr sz="3000" b="1" i="1">
          <a:solidFill>
            <a:schemeClr val="tx2"/>
          </a:solidFill>
          <a:latin typeface="Palatino" charset="0"/>
        </a:defRPr>
      </a:lvl8pPr>
      <a:lvl9pPr marL="1828800" algn="l" rtl="0" eaLnBrk="0" fontAlgn="base" hangingPunct="0">
        <a:lnSpc>
          <a:spcPct val="90000"/>
        </a:lnSpc>
        <a:spcBef>
          <a:spcPct val="0"/>
        </a:spcBef>
        <a:spcAft>
          <a:spcPct val="0"/>
        </a:spcAft>
        <a:defRPr sz="3000" b="1" i="1">
          <a:solidFill>
            <a:schemeClr val="tx2"/>
          </a:solidFill>
          <a:latin typeface="Palatino"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panose="05000000000000000000" pitchFamily="2" charset="2"/>
        <a:buChar char=""/>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sz="2000"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3038"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bwMode="auto">
          <a:xfrm>
            <a:off x="355600" y="1416050"/>
            <a:ext cx="8255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8179" name="Rectangle 3"/>
          <p:cNvSpPr>
            <a:spLocks noGrp="1" noChangeArrowheads="1"/>
          </p:cNvSpPr>
          <p:nvPr>
            <p:ph type="title"/>
          </p:nvPr>
        </p:nvSpPr>
        <p:spPr bwMode="auto">
          <a:xfrm>
            <a:off x="419100" y="22225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
        <p:nvSpPr>
          <p:cNvPr id="178180" name="Rectangle 4"/>
          <p:cNvSpPr>
            <a:spLocks noChangeArrowheads="1"/>
          </p:cNvSpPr>
          <p:nvPr userDrawn="1"/>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0581CC8E-7E29-4AB2-8FDA-991D51B26916}" type="slidenum">
              <a:rPr lang="en-US" altLang="en-US" sz="800"/>
              <a:pPr algn="ctr"/>
              <a:t>‹#›</a:t>
            </a:fld>
            <a:endParaRPr lang="en-US" altLang="en-US" sz="8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lnSpc>
          <a:spcPct val="90000"/>
        </a:lnSpc>
        <a:spcBef>
          <a:spcPct val="0"/>
        </a:spcBef>
        <a:spcAft>
          <a:spcPct val="0"/>
        </a:spcAft>
        <a:defRPr sz="30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3000" b="1" i="1">
          <a:solidFill>
            <a:schemeClr val="tx2"/>
          </a:solidFill>
          <a:latin typeface="Palatino" charset="0"/>
        </a:defRPr>
      </a:lvl2pPr>
      <a:lvl3pPr algn="l" rtl="0" eaLnBrk="0" fontAlgn="base" hangingPunct="0">
        <a:lnSpc>
          <a:spcPct val="90000"/>
        </a:lnSpc>
        <a:spcBef>
          <a:spcPct val="0"/>
        </a:spcBef>
        <a:spcAft>
          <a:spcPct val="0"/>
        </a:spcAft>
        <a:defRPr sz="3000" b="1" i="1">
          <a:solidFill>
            <a:schemeClr val="tx2"/>
          </a:solidFill>
          <a:latin typeface="Palatino" charset="0"/>
        </a:defRPr>
      </a:lvl3pPr>
      <a:lvl4pPr algn="l" rtl="0" eaLnBrk="0" fontAlgn="base" hangingPunct="0">
        <a:lnSpc>
          <a:spcPct val="90000"/>
        </a:lnSpc>
        <a:spcBef>
          <a:spcPct val="0"/>
        </a:spcBef>
        <a:spcAft>
          <a:spcPct val="0"/>
        </a:spcAft>
        <a:defRPr sz="3000" b="1" i="1">
          <a:solidFill>
            <a:schemeClr val="tx2"/>
          </a:solidFill>
          <a:latin typeface="Palatino" charset="0"/>
        </a:defRPr>
      </a:lvl4pPr>
      <a:lvl5pPr algn="l" rtl="0" eaLnBrk="0" fontAlgn="base" hangingPunct="0">
        <a:lnSpc>
          <a:spcPct val="90000"/>
        </a:lnSpc>
        <a:spcBef>
          <a:spcPct val="0"/>
        </a:spcBef>
        <a:spcAft>
          <a:spcPct val="0"/>
        </a:spcAft>
        <a:defRPr sz="3000" b="1" i="1">
          <a:solidFill>
            <a:schemeClr val="tx2"/>
          </a:solidFill>
          <a:latin typeface="Palatino" charset="0"/>
        </a:defRPr>
      </a:lvl5pPr>
      <a:lvl6pPr marL="457200" algn="l" rtl="0" eaLnBrk="0" fontAlgn="base" hangingPunct="0">
        <a:lnSpc>
          <a:spcPct val="90000"/>
        </a:lnSpc>
        <a:spcBef>
          <a:spcPct val="0"/>
        </a:spcBef>
        <a:spcAft>
          <a:spcPct val="0"/>
        </a:spcAft>
        <a:defRPr sz="3000" b="1" i="1">
          <a:solidFill>
            <a:schemeClr val="tx2"/>
          </a:solidFill>
          <a:latin typeface="Palatino" charset="0"/>
        </a:defRPr>
      </a:lvl6pPr>
      <a:lvl7pPr marL="914400" algn="l" rtl="0" eaLnBrk="0" fontAlgn="base" hangingPunct="0">
        <a:lnSpc>
          <a:spcPct val="90000"/>
        </a:lnSpc>
        <a:spcBef>
          <a:spcPct val="0"/>
        </a:spcBef>
        <a:spcAft>
          <a:spcPct val="0"/>
        </a:spcAft>
        <a:defRPr sz="3000" b="1" i="1">
          <a:solidFill>
            <a:schemeClr val="tx2"/>
          </a:solidFill>
          <a:latin typeface="Palatino" charset="0"/>
        </a:defRPr>
      </a:lvl7pPr>
      <a:lvl8pPr marL="1371600" algn="l" rtl="0" eaLnBrk="0" fontAlgn="base" hangingPunct="0">
        <a:lnSpc>
          <a:spcPct val="90000"/>
        </a:lnSpc>
        <a:spcBef>
          <a:spcPct val="0"/>
        </a:spcBef>
        <a:spcAft>
          <a:spcPct val="0"/>
        </a:spcAft>
        <a:defRPr sz="3000" b="1" i="1">
          <a:solidFill>
            <a:schemeClr val="tx2"/>
          </a:solidFill>
          <a:latin typeface="Palatino" charset="0"/>
        </a:defRPr>
      </a:lvl8pPr>
      <a:lvl9pPr marL="1828800" algn="l" rtl="0" eaLnBrk="0" fontAlgn="base" hangingPunct="0">
        <a:lnSpc>
          <a:spcPct val="90000"/>
        </a:lnSpc>
        <a:spcBef>
          <a:spcPct val="0"/>
        </a:spcBef>
        <a:spcAft>
          <a:spcPct val="0"/>
        </a:spcAft>
        <a:defRPr sz="3000" b="1" i="1">
          <a:solidFill>
            <a:schemeClr val="tx2"/>
          </a:solidFill>
          <a:latin typeface="Palatino"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0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panose="05000000000000000000" pitchFamily="2" charset="2"/>
        <a:buChar char=""/>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sz="2000"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1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18" Type="http://schemas.openxmlformats.org/officeDocument/2006/relationships/image" Target="../media/image27.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17" Type="http://schemas.openxmlformats.org/officeDocument/2006/relationships/image" Target="../media/image26.wmf"/><Relationship Id="rId2" Type="http://schemas.openxmlformats.org/officeDocument/2006/relationships/notesSlide" Target="../notesSlides/notesSlide29.xml"/><Relationship Id="rId16" Type="http://schemas.openxmlformats.org/officeDocument/2006/relationships/image" Target="../media/image25.wmf"/><Relationship Id="rId20" Type="http://schemas.openxmlformats.org/officeDocument/2006/relationships/image" Target="../media/image29.wmf"/><Relationship Id="rId1" Type="http://schemas.openxmlformats.org/officeDocument/2006/relationships/slideLayout" Target="../slideLayouts/slideLayout13.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5" Type="http://schemas.openxmlformats.org/officeDocument/2006/relationships/image" Target="../media/image24.wmf"/><Relationship Id="rId10" Type="http://schemas.openxmlformats.org/officeDocument/2006/relationships/image" Target="../media/image19.wmf"/><Relationship Id="rId19" Type="http://schemas.openxmlformats.org/officeDocument/2006/relationships/image" Target="../media/image28.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31.jpeg"/></Relationships>
</file>

<file path=ppt/slides/_rels/slide8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9.xml"/><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5" name="Rectangle 89"/>
          <p:cNvSpPr>
            <a:spLocks noGrp="1" noChangeArrowheads="1"/>
          </p:cNvSpPr>
          <p:nvPr>
            <p:ph type="ctrTitle"/>
          </p:nvPr>
        </p:nvSpPr>
        <p:spPr>
          <a:xfrm>
            <a:off x="1485900" y="379413"/>
            <a:ext cx="6521450" cy="773112"/>
          </a:xfrm>
          <a:noFill/>
          <a:extLst>
            <a:ext uri="{909E8E84-426E-40DD-AFC4-6F175D3DCCD1}">
              <a14:hiddenFill xmlns:a14="http://schemas.microsoft.com/office/drawing/2010/main">
                <a:solidFill>
                  <a:srgbClr val="C0C0C0">
                    <a:alpha val="50000"/>
                  </a:srgbClr>
                </a:solidFill>
              </a14:hiddenFill>
            </a:ext>
          </a:extLst>
        </p:spPr>
        <p:txBody>
          <a:bodyPr/>
          <a:lstStyle/>
          <a:p>
            <a:r>
              <a:rPr lang="en-US" altLang="en-US">
                <a:solidFill>
                  <a:schemeClr val="tx1"/>
                </a:solidFill>
              </a:rPr>
              <a:t>15. Software Life Cycle</a:t>
            </a:r>
            <a:endParaRPr lang="en-US" altLang="en-US"/>
          </a:p>
        </p:txBody>
      </p:sp>
      <p:pic>
        <p:nvPicPr>
          <p:cNvPr id="4187" name="Picture 91"/>
          <p:cNvPicPr>
            <a:picLocks noChangeAspect="1" noChangeArrowheads="1"/>
          </p:cNvPicPr>
          <p:nvPr/>
        </p:nvPicPr>
        <p:blipFill>
          <a:blip r:embed="rId3">
            <a:extLst>
              <a:ext uri="{28A0092B-C50C-407E-A947-70E740481C1C}">
                <a14:useLocalDpi xmlns:a14="http://schemas.microsoft.com/office/drawing/2010/main" val="0"/>
              </a:ext>
            </a:extLst>
          </a:blip>
          <a:srcRect t="3020" b="12602"/>
          <a:stretch>
            <a:fillRect/>
          </a:stretch>
        </p:blipFill>
        <p:spPr bwMode="auto">
          <a:xfrm>
            <a:off x="1577975" y="1214438"/>
            <a:ext cx="6426200" cy="542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de-DE" altLang="en-US"/>
              <a:t>Identifying Software Development Activities</a:t>
            </a:r>
          </a:p>
        </p:txBody>
      </p:sp>
      <p:sp>
        <p:nvSpPr>
          <p:cNvPr id="203779" name="Rectangle 3"/>
          <p:cNvSpPr>
            <a:spLocks noGrp="1" noChangeArrowheads="1"/>
          </p:cNvSpPr>
          <p:nvPr>
            <p:ph type="body" idx="1"/>
          </p:nvPr>
        </p:nvSpPr>
        <p:spPr/>
        <p:txBody>
          <a:bodyPr/>
          <a:lstStyle/>
          <a:p>
            <a:r>
              <a:rPr lang="en-US" altLang="en-US" sz="2000"/>
              <a:t>For finding activities and dependencies we can use the same modeling techniques when modeling a system such as creating scenarios, use case models, object identification, drawing class diagrams, activity diagrams</a:t>
            </a:r>
          </a:p>
          <a:p>
            <a:r>
              <a:rPr lang="de-DE" altLang="en-US" sz="2000"/>
              <a:t>Questions to ask:</a:t>
            </a:r>
          </a:p>
          <a:p>
            <a:pPr lvl="1"/>
            <a:r>
              <a:rPr lang="en-US" altLang="en-US" sz="1800"/>
              <a:t>What is the problem?</a:t>
            </a:r>
          </a:p>
          <a:p>
            <a:pPr lvl="1"/>
            <a:r>
              <a:rPr lang="en-US" altLang="en-US" sz="1800"/>
              <a:t>What is the solution?</a:t>
            </a:r>
          </a:p>
          <a:p>
            <a:pPr lvl="1"/>
            <a:r>
              <a:rPr lang="en-US" altLang="en-US" sz="1800"/>
              <a:t>What are the mechanisms that best implement the solution?</a:t>
            </a:r>
          </a:p>
          <a:p>
            <a:pPr lvl="1"/>
            <a:r>
              <a:rPr lang="en-US" altLang="en-US" sz="1800"/>
              <a:t>How is the solution constructed?</a:t>
            </a:r>
          </a:p>
          <a:p>
            <a:pPr lvl="1"/>
            <a:r>
              <a:rPr lang="en-US" altLang="en-US" sz="1800"/>
              <a:t> Is the problem solved?</a:t>
            </a:r>
          </a:p>
          <a:p>
            <a:pPr lvl="1"/>
            <a:r>
              <a:rPr lang="en-US" altLang="en-US" sz="1800"/>
              <a:t>Can the customer use the solution?</a:t>
            </a:r>
          </a:p>
          <a:p>
            <a:pPr lvl="1"/>
            <a:r>
              <a:rPr lang="en-US" altLang="en-US" sz="1800"/>
              <a:t>How do we deal with changes that occur during the development? Are enhancements needed?</a:t>
            </a:r>
          </a:p>
          <a:p>
            <a:pPr lvl="1"/>
            <a:endParaRPr lang="en-US" altLang="en-US" sz="1800"/>
          </a:p>
          <a:p>
            <a:endParaRPr lang="de-DE"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xfrm>
            <a:off x="419100" y="122238"/>
            <a:ext cx="8153400" cy="863600"/>
          </a:xfrm>
          <a:noFill/>
          <a:ln/>
        </p:spPr>
        <p:txBody>
          <a:bodyPr lIns="92407" tIns="45420" rIns="92407" bIns="45420"/>
          <a:lstStyle/>
          <a:p>
            <a:r>
              <a:rPr lang="en-US" altLang="en-US" sz="2600"/>
              <a:t>Possible Identification of Software Development Activities</a:t>
            </a:r>
          </a:p>
        </p:txBody>
      </p:sp>
      <p:sp>
        <p:nvSpPr>
          <p:cNvPr id="19460" name="Line 4"/>
          <p:cNvSpPr>
            <a:spLocks noChangeShapeType="1"/>
          </p:cNvSpPr>
          <p:nvPr/>
        </p:nvSpPr>
        <p:spPr bwMode="auto">
          <a:xfrm>
            <a:off x="238125" y="2806700"/>
            <a:ext cx="8555038"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9499" name="Group 43"/>
          <p:cNvGrpSpPr>
            <a:grpSpLocks/>
          </p:cNvGrpSpPr>
          <p:nvPr/>
        </p:nvGrpSpPr>
        <p:grpSpPr bwMode="auto">
          <a:xfrm>
            <a:off x="330200" y="1398588"/>
            <a:ext cx="3328988" cy="485775"/>
            <a:chOff x="208" y="881"/>
            <a:chExt cx="2097" cy="306"/>
          </a:xfrm>
        </p:grpSpPr>
        <p:sp>
          <p:nvSpPr>
            <p:cNvPr id="19462" name="Rectangle 6"/>
            <p:cNvSpPr>
              <a:spLocks noChangeArrowheads="1"/>
            </p:cNvSpPr>
            <p:nvPr/>
          </p:nvSpPr>
          <p:spPr bwMode="auto">
            <a:xfrm>
              <a:off x="221" y="881"/>
              <a:ext cx="2084"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5" name="Rectangle 9"/>
            <p:cNvSpPr>
              <a:spLocks noChangeArrowheads="1"/>
            </p:cNvSpPr>
            <p:nvPr/>
          </p:nvSpPr>
          <p:spPr bwMode="auto">
            <a:xfrm>
              <a:off x="208" y="920"/>
              <a:ext cx="1847"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Requirements Analysis</a:t>
              </a:r>
            </a:p>
          </p:txBody>
        </p:sp>
      </p:grpSp>
      <p:sp>
        <p:nvSpPr>
          <p:cNvPr id="19467" name="Rectangle 11"/>
          <p:cNvSpPr>
            <a:spLocks noChangeArrowheads="1"/>
          </p:cNvSpPr>
          <p:nvPr/>
        </p:nvSpPr>
        <p:spPr bwMode="auto">
          <a:xfrm>
            <a:off x="3794125" y="1460500"/>
            <a:ext cx="2763838" cy="423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What is the problem?</a:t>
            </a:r>
          </a:p>
        </p:txBody>
      </p:sp>
      <p:grpSp>
        <p:nvGrpSpPr>
          <p:cNvPr id="19501" name="Group 45"/>
          <p:cNvGrpSpPr>
            <a:grpSpLocks/>
          </p:cNvGrpSpPr>
          <p:nvPr/>
        </p:nvGrpSpPr>
        <p:grpSpPr bwMode="auto">
          <a:xfrm>
            <a:off x="330200" y="2200275"/>
            <a:ext cx="6165850" cy="481013"/>
            <a:chOff x="208" y="1386"/>
            <a:chExt cx="3884" cy="303"/>
          </a:xfrm>
        </p:grpSpPr>
        <p:grpSp>
          <p:nvGrpSpPr>
            <p:cNvPr id="19500" name="Group 44"/>
            <p:cNvGrpSpPr>
              <a:grpSpLocks/>
            </p:cNvGrpSpPr>
            <p:nvPr/>
          </p:nvGrpSpPr>
          <p:grpSpPr bwMode="auto">
            <a:xfrm>
              <a:off x="208" y="1386"/>
              <a:ext cx="2090" cy="303"/>
              <a:chOff x="208" y="1457"/>
              <a:chExt cx="2090" cy="303"/>
            </a:xfrm>
          </p:grpSpPr>
          <p:sp>
            <p:nvSpPr>
              <p:cNvPr id="19464" name="Rectangle 8"/>
              <p:cNvSpPr>
                <a:spLocks noChangeArrowheads="1"/>
              </p:cNvSpPr>
              <p:nvPr/>
            </p:nvSpPr>
            <p:spPr bwMode="auto">
              <a:xfrm>
                <a:off x="221" y="1457"/>
                <a:ext cx="2077"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6" name="Rectangle 10"/>
              <p:cNvSpPr>
                <a:spLocks noChangeArrowheads="1"/>
              </p:cNvSpPr>
              <p:nvPr/>
            </p:nvSpPr>
            <p:spPr bwMode="auto">
              <a:xfrm>
                <a:off x="208" y="1476"/>
                <a:ext cx="1202"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System Design</a:t>
                </a:r>
              </a:p>
            </p:txBody>
          </p:sp>
        </p:grpSp>
        <p:sp>
          <p:nvSpPr>
            <p:cNvPr id="19468" name="Rectangle 12"/>
            <p:cNvSpPr>
              <a:spLocks noChangeArrowheads="1"/>
            </p:cNvSpPr>
            <p:nvPr/>
          </p:nvSpPr>
          <p:spPr bwMode="auto">
            <a:xfrm>
              <a:off x="2390" y="1404"/>
              <a:ext cx="1702"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What is the solution?</a:t>
              </a:r>
            </a:p>
          </p:txBody>
        </p:sp>
      </p:grpSp>
      <p:grpSp>
        <p:nvGrpSpPr>
          <p:cNvPr id="19503" name="Group 47"/>
          <p:cNvGrpSpPr>
            <a:grpSpLocks/>
          </p:cNvGrpSpPr>
          <p:nvPr/>
        </p:nvGrpSpPr>
        <p:grpSpPr bwMode="auto">
          <a:xfrm>
            <a:off x="330200" y="2913063"/>
            <a:ext cx="6754813" cy="893762"/>
            <a:chOff x="208" y="1835"/>
            <a:chExt cx="4255" cy="563"/>
          </a:xfrm>
        </p:grpSpPr>
        <p:grpSp>
          <p:nvGrpSpPr>
            <p:cNvPr id="19497" name="Group 41"/>
            <p:cNvGrpSpPr>
              <a:grpSpLocks/>
            </p:cNvGrpSpPr>
            <p:nvPr/>
          </p:nvGrpSpPr>
          <p:grpSpPr bwMode="auto">
            <a:xfrm>
              <a:off x="208" y="1963"/>
              <a:ext cx="2090" cy="306"/>
              <a:chOff x="208" y="1949"/>
              <a:chExt cx="2090" cy="306"/>
            </a:xfrm>
          </p:grpSpPr>
          <p:sp>
            <p:nvSpPr>
              <p:cNvPr id="19470" name="Rectangle 14"/>
              <p:cNvSpPr>
                <a:spLocks noChangeArrowheads="1"/>
              </p:cNvSpPr>
              <p:nvPr/>
            </p:nvSpPr>
            <p:spPr bwMode="auto">
              <a:xfrm>
                <a:off x="221" y="1949"/>
                <a:ext cx="2077"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1" name="Rectangle 15"/>
              <p:cNvSpPr>
                <a:spLocks noChangeArrowheads="1"/>
              </p:cNvSpPr>
              <p:nvPr/>
            </p:nvSpPr>
            <p:spPr bwMode="auto">
              <a:xfrm>
                <a:off x="208" y="1988"/>
                <a:ext cx="1339"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Program Design</a:t>
                </a:r>
              </a:p>
            </p:txBody>
          </p:sp>
        </p:grpSp>
        <p:sp>
          <p:nvSpPr>
            <p:cNvPr id="19472" name="Rectangle 16"/>
            <p:cNvSpPr>
              <a:spLocks noChangeArrowheads="1"/>
            </p:cNvSpPr>
            <p:nvPr/>
          </p:nvSpPr>
          <p:spPr bwMode="auto">
            <a:xfrm>
              <a:off x="2400" y="1835"/>
              <a:ext cx="2063" cy="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pPr>
              <a:r>
                <a:rPr lang="en-US" altLang="en-US" sz="2200">
                  <a:solidFill>
                    <a:srgbClr val="000000"/>
                  </a:solidFill>
                </a:rPr>
                <a:t>What are the mechanisms</a:t>
              </a:r>
              <a:br>
                <a:rPr lang="en-US" altLang="en-US" sz="2200">
                  <a:solidFill>
                    <a:srgbClr val="000000"/>
                  </a:solidFill>
                </a:rPr>
              </a:br>
              <a:r>
                <a:rPr lang="en-US" altLang="en-US" sz="2200">
                  <a:solidFill>
                    <a:srgbClr val="000000"/>
                  </a:solidFill>
                </a:rPr>
                <a:t>that best implement the</a:t>
              </a:r>
            </a:p>
            <a:p>
              <a:pPr>
                <a:lnSpc>
                  <a:spcPct val="80000"/>
                </a:lnSpc>
              </a:pPr>
              <a:r>
                <a:rPr lang="en-US" altLang="en-US" sz="2200">
                  <a:solidFill>
                    <a:srgbClr val="000000"/>
                  </a:solidFill>
                </a:rPr>
                <a:t>solution?</a:t>
              </a:r>
            </a:p>
          </p:txBody>
        </p:sp>
      </p:grpSp>
      <p:grpSp>
        <p:nvGrpSpPr>
          <p:cNvPr id="19502" name="Group 46"/>
          <p:cNvGrpSpPr>
            <a:grpSpLocks/>
          </p:cNvGrpSpPr>
          <p:nvPr/>
        </p:nvGrpSpPr>
        <p:grpSpPr bwMode="auto">
          <a:xfrm>
            <a:off x="330200" y="3795713"/>
            <a:ext cx="5916613" cy="625475"/>
            <a:chOff x="208" y="2391"/>
            <a:chExt cx="3727" cy="394"/>
          </a:xfrm>
        </p:grpSpPr>
        <p:grpSp>
          <p:nvGrpSpPr>
            <p:cNvPr id="19496" name="Group 40"/>
            <p:cNvGrpSpPr>
              <a:grpSpLocks/>
            </p:cNvGrpSpPr>
            <p:nvPr/>
          </p:nvGrpSpPr>
          <p:grpSpPr bwMode="auto">
            <a:xfrm>
              <a:off x="208" y="2434"/>
              <a:ext cx="2161" cy="306"/>
              <a:chOff x="208" y="2428"/>
              <a:chExt cx="2161" cy="306"/>
            </a:xfrm>
          </p:grpSpPr>
          <p:sp>
            <p:nvSpPr>
              <p:cNvPr id="19474" name="Rectangle 18"/>
              <p:cNvSpPr>
                <a:spLocks noChangeArrowheads="1"/>
              </p:cNvSpPr>
              <p:nvPr/>
            </p:nvSpPr>
            <p:spPr bwMode="auto">
              <a:xfrm>
                <a:off x="225" y="2428"/>
                <a:ext cx="2144"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5" name="Rectangle 19"/>
              <p:cNvSpPr>
                <a:spLocks noChangeArrowheads="1"/>
              </p:cNvSpPr>
              <p:nvPr/>
            </p:nvSpPr>
            <p:spPr bwMode="auto">
              <a:xfrm>
                <a:off x="208" y="2467"/>
                <a:ext cx="2035"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Program Implementation</a:t>
                </a:r>
              </a:p>
            </p:txBody>
          </p:sp>
        </p:grpSp>
        <p:sp>
          <p:nvSpPr>
            <p:cNvPr id="19476" name="Rectangle 20"/>
            <p:cNvSpPr>
              <a:spLocks noChangeArrowheads="1"/>
            </p:cNvSpPr>
            <p:nvPr/>
          </p:nvSpPr>
          <p:spPr bwMode="auto">
            <a:xfrm>
              <a:off x="2390" y="2391"/>
              <a:ext cx="1545" cy="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pPr>
              <a:r>
                <a:rPr lang="en-US" altLang="en-US" sz="2200">
                  <a:solidFill>
                    <a:srgbClr val="000000"/>
                  </a:solidFill>
                </a:rPr>
                <a:t>How is the solution</a:t>
              </a:r>
              <a:br>
                <a:rPr lang="en-US" altLang="en-US" sz="2200">
                  <a:solidFill>
                    <a:srgbClr val="000000"/>
                  </a:solidFill>
                </a:rPr>
              </a:br>
              <a:r>
                <a:rPr lang="en-US" altLang="en-US" sz="2200">
                  <a:solidFill>
                    <a:srgbClr val="000000"/>
                  </a:solidFill>
                </a:rPr>
                <a:t>constructed? </a:t>
              </a:r>
            </a:p>
          </p:txBody>
        </p:sp>
      </p:grpSp>
      <p:grpSp>
        <p:nvGrpSpPr>
          <p:cNvPr id="19504" name="Group 48"/>
          <p:cNvGrpSpPr>
            <a:grpSpLocks/>
          </p:cNvGrpSpPr>
          <p:nvPr/>
        </p:nvGrpSpPr>
        <p:grpSpPr bwMode="auto">
          <a:xfrm>
            <a:off x="330200" y="4529138"/>
            <a:ext cx="6334125" cy="485775"/>
            <a:chOff x="208" y="2853"/>
            <a:chExt cx="3990" cy="306"/>
          </a:xfrm>
        </p:grpSpPr>
        <p:grpSp>
          <p:nvGrpSpPr>
            <p:cNvPr id="19495" name="Group 39"/>
            <p:cNvGrpSpPr>
              <a:grpSpLocks/>
            </p:cNvGrpSpPr>
            <p:nvPr/>
          </p:nvGrpSpPr>
          <p:grpSpPr bwMode="auto">
            <a:xfrm>
              <a:off x="208" y="2853"/>
              <a:ext cx="2157" cy="306"/>
              <a:chOff x="208" y="2879"/>
              <a:chExt cx="2157" cy="306"/>
            </a:xfrm>
          </p:grpSpPr>
          <p:sp>
            <p:nvSpPr>
              <p:cNvPr id="19478" name="Rectangle 22"/>
              <p:cNvSpPr>
                <a:spLocks noChangeArrowheads="1"/>
              </p:cNvSpPr>
              <p:nvPr/>
            </p:nvSpPr>
            <p:spPr bwMode="auto">
              <a:xfrm>
                <a:off x="221" y="2879"/>
                <a:ext cx="2144"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9" name="Rectangle 23"/>
              <p:cNvSpPr>
                <a:spLocks noChangeArrowheads="1"/>
              </p:cNvSpPr>
              <p:nvPr/>
            </p:nvSpPr>
            <p:spPr bwMode="auto">
              <a:xfrm>
                <a:off x="208" y="2918"/>
                <a:ext cx="669"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Testing</a:t>
                </a:r>
              </a:p>
            </p:txBody>
          </p:sp>
        </p:grpSp>
        <p:sp>
          <p:nvSpPr>
            <p:cNvPr id="19480" name="Rectangle 24"/>
            <p:cNvSpPr>
              <a:spLocks noChangeArrowheads="1"/>
            </p:cNvSpPr>
            <p:nvPr/>
          </p:nvSpPr>
          <p:spPr bwMode="auto">
            <a:xfrm>
              <a:off x="2390" y="2873"/>
              <a:ext cx="1808"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Is the problem solved?</a:t>
              </a:r>
            </a:p>
          </p:txBody>
        </p:sp>
      </p:grpSp>
      <p:grpSp>
        <p:nvGrpSpPr>
          <p:cNvPr id="19505" name="Group 49"/>
          <p:cNvGrpSpPr>
            <a:grpSpLocks/>
          </p:cNvGrpSpPr>
          <p:nvPr/>
        </p:nvGrpSpPr>
        <p:grpSpPr bwMode="auto">
          <a:xfrm>
            <a:off x="330200" y="5170488"/>
            <a:ext cx="7810500" cy="485775"/>
            <a:chOff x="208" y="3257"/>
            <a:chExt cx="4920" cy="306"/>
          </a:xfrm>
        </p:grpSpPr>
        <p:grpSp>
          <p:nvGrpSpPr>
            <p:cNvPr id="19494" name="Group 38"/>
            <p:cNvGrpSpPr>
              <a:grpSpLocks/>
            </p:cNvGrpSpPr>
            <p:nvPr/>
          </p:nvGrpSpPr>
          <p:grpSpPr bwMode="auto">
            <a:xfrm>
              <a:off x="208" y="3257"/>
              <a:ext cx="2169" cy="306"/>
              <a:chOff x="208" y="3253"/>
              <a:chExt cx="2169" cy="306"/>
            </a:xfrm>
          </p:grpSpPr>
          <p:sp>
            <p:nvSpPr>
              <p:cNvPr id="19482" name="Rectangle 26"/>
              <p:cNvSpPr>
                <a:spLocks noChangeArrowheads="1"/>
              </p:cNvSpPr>
              <p:nvPr/>
            </p:nvSpPr>
            <p:spPr bwMode="auto">
              <a:xfrm>
                <a:off x="233" y="3253"/>
                <a:ext cx="2144"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83" name="Rectangle 27"/>
              <p:cNvSpPr>
                <a:spLocks noChangeArrowheads="1"/>
              </p:cNvSpPr>
              <p:nvPr/>
            </p:nvSpPr>
            <p:spPr bwMode="auto">
              <a:xfrm>
                <a:off x="208" y="3292"/>
                <a:ext cx="747"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Delivery</a:t>
                </a:r>
              </a:p>
            </p:txBody>
          </p:sp>
        </p:grpSp>
        <p:sp>
          <p:nvSpPr>
            <p:cNvPr id="19484" name="Rectangle 28"/>
            <p:cNvSpPr>
              <a:spLocks noChangeArrowheads="1"/>
            </p:cNvSpPr>
            <p:nvPr/>
          </p:nvSpPr>
          <p:spPr bwMode="auto">
            <a:xfrm>
              <a:off x="2390" y="3277"/>
              <a:ext cx="2738"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Can the customer use the solution?</a:t>
              </a:r>
            </a:p>
          </p:txBody>
        </p:sp>
      </p:grpSp>
      <p:grpSp>
        <p:nvGrpSpPr>
          <p:cNvPr id="19506" name="Group 50"/>
          <p:cNvGrpSpPr>
            <a:grpSpLocks/>
          </p:cNvGrpSpPr>
          <p:nvPr/>
        </p:nvGrpSpPr>
        <p:grpSpPr bwMode="auto">
          <a:xfrm>
            <a:off x="330200" y="5878513"/>
            <a:ext cx="6900863" cy="487362"/>
            <a:chOff x="208" y="3703"/>
            <a:chExt cx="4347" cy="307"/>
          </a:xfrm>
        </p:grpSpPr>
        <p:grpSp>
          <p:nvGrpSpPr>
            <p:cNvPr id="19493" name="Group 37"/>
            <p:cNvGrpSpPr>
              <a:grpSpLocks/>
            </p:cNvGrpSpPr>
            <p:nvPr/>
          </p:nvGrpSpPr>
          <p:grpSpPr bwMode="auto">
            <a:xfrm>
              <a:off x="208" y="3703"/>
              <a:ext cx="2169" cy="307"/>
              <a:chOff x="208" y="3690"/>
              <a:chExt cx="2169" cy="307"/>
            </a:xfrm>
          </p:grpSpPr>
          <p:sp>
            <p:nvSpPr>
              <p:cNvPr id="19486" name="Rectangle 30"/>
              <p:cNvSpPr>
                <a:spLocks noChangeArrowheads="1"/>
              </p:cNvSpPr>
              <p:nvPr/>
            </p:nvSpPr>
            <p:spPr bwMode="auto">
              <a:xfrm>
                <a:off x="233" y="3690"/>
                <a:ext cx="2144" cy="30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87" name="Rectangle 31"/>
              <p:cNvSpPr>
                <a:spLocks noChangeArrowheads="1"/>
              </p:cNvSpPr>
              <p:nvPr/>
            </p:nvSpPr>
            <p:spPr bwMode="auto">
              <a:xfrm>
                <a:off x="208" y="3730"/>
                <a:ext cx="1090"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Maintenance</a:t>
                </a:r>
              </a:p>
            </p:txBody>
          </p:sp>
        </p:grpSp>
        <p:sp>
          <p:nvSpPr>
            <p:cNvPr id="19488" name="Rectangle 32"/>
            <p:cNvSpPr>
              <a:spLocks noChangeArrowheads="1"/>
            </p:cNvSpPr>
            <p:nvPr/>
          </p:nvSpPr>
          <p:spPr bwMode="auto">
            <a:xfrm>
              <a:off x="2390" y="3724"/>
              <a:ext cx="2165"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Are enhancements needed?</a:t>
              </a:r>
            </a:p>
          </p:txBody>
        </p:sp>
      </p:grpSp>
      <p:sp>
        <p:nvSpPr>
          <p:cNvPr id="19491" name="Rectangle 35"/>
          <p:cNvSpPr>
            <a:spLocks noChangeArrowheads="1"/>
          </p:cNvSpPr>
          <p:nvPr/>
        </p:nvSpPr>
        <p:spPr bwMode="auto">
          <a:xfrm>
            <a:off x="6932613" y="1479550"/>
            <a:ext cx="1792287" cy="1108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200"/>
              <a:t>Problem</a:t>
            </a:r>
          </a:p>
          <a:p>
            <a:pPr algn="ctr"/>
            <a:r>
              <a:rPr lang="en-US" altLang="en-US" sz="2200"/>
              <a:t>Domain</a:t>
            </a:r>
          </a:p>
        </p:txBody>
      </p:sp>
      <p:sp>
        <p:nvSpPr>
          <p:cNvPr id="19492" name="Rectangle 36"/>
          <p:cNvSpPr>
            <a:spLocks noChangeArrowheads="1"/>
          </p:cNvSpPr>
          <p:nvPr/>
        </p:nvSpPr>
        <p:spPr bwMode="auto">
          <a:xfrm>
            <a:off x="6862763" y="3505200"/>
            <a:ext cx="2052637" cy="11080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200"/>
              <a:t>Implementation</a:t>
            </a:r>
          </a:p>
          <a:p>
            <a:pPr algn="ctr"/>
            <a:r>
              <a:rPr lang="en-US" altLang="en-US" sz="2200"/>
              <a:t>Domain</a:t>
            </a:r>
          </a:p>
        </p:txBody>
      </p:sp>
    </p:spTree>
  </p:cSld>
  <p:clrMapOvr>
    <a:masterClrMapping/>
  </p:clrMapOvr>
  <p:transition advTm="2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676275" y="400050"/>
            <a:ext cx="7705725" cy="954088"/>
          </a:xfrm>
          <a:noFill/>
          <a:ln/>
        </p:spPr>
        <p:txBody>
          <a:bodyPr lIns="92407" tIns="45420" rIns="92407" bIns="45420"/>
          <a:lstStyle/>
          <a:p>
            <a:r>
              <a:rPr lang="en-US" altLang="en-US"/>
              <a:t>Alternative Identification of Software Development Activities</a:t>
            </a:r>
          </a:p>
        </p:txBody>
      </p:sp>
      <p:sp>
        <p:nvSpPr>
          <p:cNvPr id="21508" name="Line 4"/>
          <p:cNvSpPr>
            <a:spLocks noChangeShapeType="1"/>
          </p:cNvSpPr>
          <p:nvPr/>
        </p:nvSpPr>
        <p:spPr bwMode="auto">
          <a:xfrm>
            <a:off x="4027488" y="3222625"/>
            <a:ext cx="47466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9" name="Rectangle 5"/>
          <p:cNvSpPr>
            <a:spLocks noChangeArrowheads="1"/>
          </p:cNvSpPr>
          <p:nvPr/>
        </p:nvSpPr>
        <p:spPr bwMode="auto">
          <a:xfrm>
            <a:off x="7427913" y="1968500"/>
            <a:ext cx="1541462" cy="52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95" tIns="26625" rIns="18795" bIns="26625"/>
          <a:lstStyle>
            <a:lvl1pPr defTabSz="901700">
              <a:tabLst>
                <a:tab pos="450850" algn="l"/>
                <a:tab pos="901700" algn="l"/>
                <a:tab pos="1352550" algn="l"/>
              </a:tabLst>
              <a:defRPr sz="2400">
                <a:solidFill>
                  <a:schemeClr val="tx1"/>
                </a:solidFill>
                <a:latin typeface="Times" panose="02020603050405020304" pitchFamily="18" charset="0"/>
              </a:defRPr>
            </a:lvl1pPr>
            <a:lvl2pPr marL="450850" defTabSz="901700">
              <a:tabLst>
                <a:tab pos="450850" algn="l"/>
                <a:tab pos="901700" algn="l"/>
                <a:tab pos="1352550" algn="l"/>
              </a:tabLst>
              <a:defRPr sz="2400">
                <a:solidFill>
                  <a:schemeClr val="tx1"/>
                </a:solidFill>
                <a:latin typeface="Times" panose="02020603050405020304" pitchFamily="18" charset="0"/>
              </a:defRPr>
            </a:lvl2pPr>
            <a:lvl3pPr marL="901700" defTabSz="901700">
              <a:tabLst>
                <a:tab pos="450850" algn="l"/>
                <a:tab pos="901700" algn="l"/>
                <a:tab pos="1352550" algn="l"/>
              </a:tabLst>
              <a:defRPr sz="2400">
                <a:solidFill>
                  <a:schemeClr val="tx1"/>
                </a:solidFill>
                <a:latin typeface="Times" panose="02020603050405020304" pitchFamily="18" charset="0"/>
              </a:defRPr>
            </a:lvl3pPr>
            <a:lvl4pPr marL="1352550" defTabSz="901700">
              <a:tabLst>
                <a:tab pos="450850" algn="l"/>
                <a:tab pos="901700" algn="l"/>
                <a:tab pos="1352550" algn="l"/>
              </a:tabLst>
              <a:defRPr sz="2400">
                <a:solidFill>
                  <a:schemeClr val="tx1"/>
                </a:solidFill>
                <a:latin typeface="Times" panose="02020603050405020304" pitchFamily="18" charset="0"/>
              </a:defRPr>
            </a:lvl4pPr>
            <a:lvl5pPr marL="1804988" defTabSz="901700">
              <a:tabLst>
                <a:tab pos="450850" algn="l"/>
                <a:tab pos="901700" algn="l"/>
                <a:tab pos="1352550" algn="l"/>
              </a:tabLst>
              <a:defRPr sz="2400">
                <a:solidFill>
                  <a:schemeClr val="tx1"/>
                </a:solidFill>
                <a:latin typeface="Times" panose="02020603050405020304" pitchFamily="18" charset="0"/>
              </a:defRPr>
            </a:lvl5pPr>
            <a:lvl6pPr marL="22621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6pPr>
            <a:lvl7pPr marL="27193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7pPr>
            <a:lvl8pPr marL="31765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8pPr>
            <a:lvl9pPr marL="36337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9pPr>
          </a:lstStyle>
          <a:p>
            <a:pPr>
              <a:lnSpc>
                <a:spcPts val="1575"/>
              </a:lnSpc>
            </a:pPr>
            <a:r>
              <a:rPr lang="en-US" altLang="en-US" sz="1800" b="0">
                <a:solidFill>
                  <a:srgbClr val="000000"/>
                </a:solidFill>
              </a:rPr>
              <a:t>Problem</a:t>
            </a:r>
          </a:p>
          <a:p>
            <a:pPr>
              <a:lnSpc>
                <a:spcPts val="1575"/>
              </a:lnSpc>
            </a:pPr>
            <a:r>
              <a:rPr lang="en-US" altLang="en-US" sz="1800" b="0">
                <a:solidFill>
                  <a:srgbClr val="000000"/>
                </a:solidFill>
              </a:rPr>
              <a:t>Domain</a:t>
            </a:r>
          </a:p>
        </p:txBody>
      </p:sp>
      <p:sp>
        <p:nvSpPr>
          <p:cNvPr id="21510" name="Rectangle 6"/>
          <p:cNvSpPr>
            <a:spLocks noChangeArrowheads="1"/>
          </p:cNvSpPr>
          <p:nvPr/>
        </p:nvSpPr>
        <p:spPr bwMode="auto">
          <a:xfrm>
            <a:off x="7478713" y="4349750"/>
            <a:ext cx="1490662" cy="527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795" tIns="26625" rIns="18795" bIns="26625"/>
          <a:lstStyle>
            <a:lvl1pPr defTabSz="901700">
              <a:tabLst>
                <a:tab pos="450850" algn="l"/>
                <a:tab pos="901700" algn="l"/>
                <a:tab pos="1352550" algn="l"/>
              </a:tabLst>
              <a:defRPr sz="2400">
                <a:solidFill>
                  <a:schemeClr val="tx1"/>
                </a:solidFill>
                <a:latin typeface="Times" panose="02020603050405020304" pitchFamily="18" charset="0"/>
              </a:defRPr>
            </a:lvl1pPr>
            <a:lvl2pPr marL="450850" defTabSz="901700">
              <a:tabLst>
                <a:tab pos="450850" algn="l"/>
                <a:tab pos="901700" algn="l"/>
                <a:tab pos="1352550" algn="l"/>
              </a:tabLst>
              <a:defRPr sz="2400">
                <a:solidFill>
                  <a:schemeClr val="tx1"/>
                </a:solidFill>
                <a:latin typeface="Times" panose="02020603050405020304" pitchFamily="18" charset="0"/>
              </a:defRPr>
            </a:lvl2pPr>
            <a:lvl3pPr marL="901700" defTabSz="901700">
              <a:tabLst>
                <a:tab pos="450850" algn="l"/>
                <a:tab pos="901700" algn="l"/>
                <a:tab pos="1352550" algn="l"/>
              </a:tabLst>
              <a:defRPr sz="2400">
                <a:solidFill>
                  <a:schemeClr val="tx1"/>
                </a:solidFill>
                <a:latin typeface="Times" panose="02020603050405020304" pitchFamily="18" charset="0"/>
              </a:defRPr>
            </a:lvl3pPr>
            <a:lvl4pPr marL="1352550" defTabSz="901700">
              <a:tabLst>
                <a:tab pos="450850" algn="l"/>
                <a:tab pos="901700" algn="l"/>
                <a:tab pos="1352550" algn="l"/>
              </a:tabLst>
              <a:defRPr sz="2400">
                <a:solidFill>
                  <a:schemeClr val="tx1"/>
                </a:solidFill>
                <a:latin typeface="Times" panose="02020603050405020304" pitchFamily="18" charset="0"/>
              </a:defRPr>
            </a:lvl4pPr>
            <a:lvl5pPr marL="1804988" defTabSz="901700">
              <a:tabLst>
                <a:tab pos="450850" algn="l"/>
                <a:tab pos="901700" algn="l"/>
                <a:tab pos="1352550" algn="l"/>
              </a:tabLst>
              <a:defRPr sz="2400">
                <a:solidFill>
                  <a:schemeClr val="tx1"/>
                </a:solidFill>
                <a:latin typeface="Times" panose="02020603050405020304" pitchFamily="18" charset="0"/>
              </a:defRPr>
            </a:lvl5pPr>
            <a:lvl6pPr marL="22621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6pPr>
            <a:lvl7pPr marL="27193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7pPr>
            <a:lvl8pPr marL="31765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8pPr>
            <a:lvl9pPr marL="3633788" defTabSz="901700" eaLnBrk="0" fontAlgn="base" hangingPunct="0">
              <a:spcBef>
                <a:spcPct val="0"/>
              </a:spcBef>
              <a:spcAft>
                <a:spcPct val="0"/>
              </a:spcAft>
              <a:tabLst>
                <a:tab pos="450850" algn="l"/>
                <a:tab pos="901700" algn="l"/>
                <a:tab pos="1352550" algn="l"/>
              </a:tabLst>
              <a:defRPr sz="2400">
                <a:solidFill>
                  <a:schemeClr val="tx1"/>
                </a:solidFill>
                <a:latin typeface="Times" panose="02020603050405020304" pitchFamily="18" charset="0"/>
              </a:defRPr>
            </a:lvl9pPr>
          </a:lstStyle>
          <a:p>
            <a:pPr>
              <a:lnSpc>
                <a:spcPts val="1575"/>
              </a:lnSpc>
            </a:pPr>
            <a:r>
              <a:rPr lang="en-US" altLang="en-US" sz="1800" b="0">
                <a:solidFill>
                  <a:srgbClr val="000000"/>
                </a:solidFill>
              </a:rPr>
              <a:t>Implementation</a:t>
            </a:r>
          </a:p>
          <a:p>
            <a:pPr>
              <a:lnSpc>
                <a:spcPts val="1575"/>
              </a:lnSpc>
            </a:pPr>
            <a:r>
              <a:rPr lang="en-US" altLang="en-US" sz="1800" b="0">
                <a:solidFill>
                  <a:srgbClr val="000000"/>
                </a:solidFill>
              </a:rPr>
              <a:t>Domain</a:t>
            </a:r>
          </a:p>
        </p:txBody>
      </p:sp>
      <p:grpSp>
        <p:nvGrpSpPr>
          <p:cNvPr id="21534" name="Group 30"/>
          <p:cNvGrpSpPr>
            <a:grpSpLocks/>
          </p:cNvGrpSpPr>
          <p:nvPr/>
        </p:nvGrpSpPr>
        <p:grpSpPr bwMode="auto">
          <a:xfrm>
            <a:off x="381000" y="1547813"/>
            <a:ext cx="6288088" cy="550862"/>
            <a:chOff x="240" y="975"/>
            <a:chExt cx="3961" cy="347"/>
          </a:xfrm>
        </p:grpSpPr>
        <p:grpSp>
          <p:nvGrpSpPr>
            <p:cNvPr id="21528" name="Group 24"/>
            <p:cNvGrpSpPr>
              <a:grpSpLocks/>
            </p:cNvGrpSpPr>
            <p:nvPr/>
          </p:nvGrpSpPr>
          <p:grpSpPr bwMode="auto">
            <a:xfrm>
              <a:off x="240" y="975"/>
              <a:ext cx="2138" cy="347"/>
              <a:chOff x="240" y="975"/>
              <a:chExt cx="2138" cy="347"/>
            </a:xfrm>
          </p:grpSpPr>
          <p:sp>
            <p:nvSpPr>
              <p:cNvPr id="21512" name="Rectangle 8"/>
              <p:cNvSpPr>
                <a:spLocks noChangeArrowheads="1"/>
              </p:cNvSpPr>
              <p:nvPr/>
            </p:nvSpPr>
            <p:spPr bwMode="auto">
              <a:xfrm>
                <a:off x="240" y="975"/>
                <a:ext cx="2138" cy="34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5" name="Rectangle 11"/>
              <p:cNvSpPr>
                <a:spLocks noChangeArrowheads="1"/>
              </p:cNvSpPr>
              <p:nvPr/>
            </p:nvSpPr>
            <p:spPr bwMode="auto">
              <a:xfrm>
                <a:off x="243" y="1015"/>
                <a:ext cx="1847"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Requirements Analysis</a:t>
                </a:r>
              </a:p>
            </p:txBody>
          </p:sp>
        </p:grpSp>
        <p:sp>
          <p:nvSpPr>
            <p:cNvPr id="21517" name="Rectangle 13"/>
            <p:cNvSpPr>
              <a:spLocks noChangeArrowheads="1"/>
            </p:cNvSpPr>
            <p:nvPr/>
          </p:nvSpPr>
          <p:spPr bwMode="auto">
            <a:xfrm>
              <a:off x="2460" y="1015"/>
              <a:ext cx="1741"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What is the problem?</a:t>
              </a:r>
            </a:p>
          </p:txBody>
        </p:sp>
      </p:grpSp>
      <p:grpSp>
        <p:nvGrpSpPr>
          <p:cNvPr id="21533" name="Group 29"/>
          <p:cNvGrpSpPr>
            <a:grpSpLocks/>
          </p:cNvGrpSpPr>
          <p:nvPr/>
        </p:nvGrpSpPr>
        <p:grpSpPr bwMode="auto">
          <a:xfrm>
            <a:off x="381000" y="2592388"/>
            <a:ext cx="6226175" cy="550862"/>
            <a:chOff x="240" y="1633"/>
            <a:chExt cx="3922" cy="347"/>
          </a:xfrm>
        </p:grpSpPr>
        <p:grpSp>
          <p:nvGrpSpPr>
            <p:cNvPr id="21529" name="Group 25"/>
            <p:cNvGrpSpPr>
              <a:grpSpLocks/>
            </p:cNvGrpSpPr>
            <p:nvPr/>
          </p:nvGrpSpPr>
          <p:grpSpPr bwMode="auto">
            <a:xfrm>
              <a:off x="240" y="1633"/>
              <a:ext cx="2138" cy="347"/>
              <a:chOff x="240" y="1589"/>
              <a:chExt cx="2138" cy="347"/>
            </a:xfrm>
          </p:grpSpPr>
          <p:sp>
            <p:nvSpPr>
              <p:cNvPr id="21514" name="Rectangle 10"/>
              <p:cNvSpPr>
                <a:spLocks noChangeArrowheads="1"/>
              </p:cNvSpPr>
              <p:nvPr/>
            </p:nvSpPr>
            <p:spPr bwMode="auto">
              <a:xfrm>
                <a:off x="240" y="1589"/>
                <a:ext cx="2138" cy="34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6" name="Rectangle 12"/>
              <p:cNvSpPr>
                <a:spLocks noChangeArrowheads="1"/>
              </p:cNvSpPr>
              <p:nvPr/>
            </p:nvSpPr>
            <p:spPr bwMode="auto">
              <a:xfrm>
                <a:off x="243" y="1629"/>
                <a:ext cx="1202"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System Design</a:t>
                </a:r>
              </a:p>
            </p:txBody>
          </p:sp>
        </p:grpSp>
        <p:sp>
          <p:nvSpPr>
            <p:cNvPr id="21518" name="Rectangle 14"/>
            <p:cNvSpPr>
              <a:spLocks noChangeArrowheads="1"/>
            </p:cNvSpPr>
            <p:nvPr/>
          </p:nvSpPr>
          <p:spPr bwMode="auto">
            <a:xfrm>
              <a:off x="2460" y="1672"/>
              <a:ext cx="1702"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What is the solution?</a:t>
              </a:r>
            </a:p>
          </p:txBody>
        </p:sp>
      </p:grpSp>
      <p:grpSp>
        <p:nvGrpSpPr>
          <p:cNvPr id="21532" name="Group 28"/>
          <p:cNvGrpSpPr>
            <a:grpSpLocks/>
          </p:cNvGrpSpPr>
          <p:nvPr/>
        </p:nvGrpSpPr>
        <p:grpSpPr bwMode="auto">
          <a:xfrm>
            <a:off x="381000" y="3532188"/>
            <a:ext cx="7772400" cy="625475"/>
            <a:chOff x="240" y="2225"/>
            <a:chExt cx="4896" cy="394"/>
          </a:xfrm>
        </p:grpSpPr>
        <p:grpSp>
          <p:nvGrpSpPr>
            <p:cNvPr id="21530" name="Group 26"/>
            <p:cNvGrpSpPr>
              <a:grpSpLocks/>
            </p:cNvGrpSpPr>
            <p:nvPr/>
          </p:nvGrpSpPr>
          <p:grpSpPr bwMode="auto">
            <a:xfrm>
              <a:off x="240" y="2249"/>
              <a:ext cx="2142" cy="346"/>
              <a:chOff x="240" y="2235"/>
              <a:chExt cx="2142" cy="346"/>
            </a:xfrm>
          </p:grpSpPr>
          <p:sp>
            <p:nvSpPr>
              <p:cNvPr id="21520" name="Rectangle 16"/>
              <p:cNvSpPr>
                <a:spLocks noChangeArrowheads="1"/>
              </p:cNvSpPr>
              <p:nvPr/>
            </p:nvSpPr>
            <p:spPr bwMode="auto">
              <a:xfrm>
                <a:off x="240" y="2235"/>
                <a:ext cx="2142" cy="34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1" name="Rectangle 17"/>
              <p:cNvSpPr>
                <a:spLocks noChangeArrowheads="1"/>
              </p:cNvSpPr>
              <p:nvPr/>
            </p:nvSpPr>
            <p:spPr bwMode="auto">
              <a:xfrm>
                <a:off x="243" y="2275"/>
                <a:ext cx="1173"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Object Design</a:t>
                </a:r>
              </a:p>
            </p:txBody>
          </p:sp>
        </p:grpSp>
        <p:sp>
          <p:nvSpPr>
            <p:cNvPr id="21522" name="Rectangle 18"/>
            <p:cNvSpPr>
              <a:spLocks noChangeArrowheads="1"/>
            </p:cNvSpPr>
            <p:nvPr/>
          </p:nvSpPr>
          <p:spPr bwMode="auto">
            <a:xfrm>
              <a:off x="2460" y="2225"/>
              <a:ext cx="2676" cy="3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nSpc>
                  <a:spcPct val="80000"/>
                </a:lnSpc>
              </a:pPr>
              <a:r>
                <a:rPr lang="en-US" altLang="en-US" sz="2200">
                  <a:solidFill>
                    <a:srgbClr val="000000"/>
                  </a:solidFill>
                </a:rPr>
                <a:t>What is the solution in the context</a:t>
              </a:r>
            </a:p>
            <a:p>
              <a:pPr>
                <a:lnSpc>
                  <a:spcPct val="80000"/>
                </a:lnSpc>
              </a:pPr>
              <a:r>
                <a:rPr lang="en-US" altLang="en-US" sz="2200">
                  <a:solidFill>
                    <a:srgbClr val="000000"/>
                  </a:solidFill>
                </a:rPr>
                <a:t>of an existing hardware system? </a:t>
              </a:r>
            </a:p>
          </p:txBody>
        </p:sp>
      </p:grpSp>
      <p:grpSp>
        <p:nvGrpSpPr>
          <p:cNvPr id="21535" name="Group 31"/>
          <p:cNvGrpSpPr>
            <a:grpSpLocks/>
          </p:cNvGrpSpPr>
          <p:nvPr/>
        </p:nvGrpSpPr>
        <p:grpSpPr bwMode="auto">
          <a:xfrm>
            <a:off x="381000" y="4686300"/>
            <a:ext cx="7583488" cy="549275"/>
            <a:chOff x="240" y="2952"/>
            <a:chExt cx="4777" cy="346"/>
          </a:xfrm>
        </p:grpSpPr>
        <p:grpSp>
          <p:nvGrpSpPr>
            <p:cNvPr id="21531" name="Group 27"/>
            <p:cNvGrpSpPr>
              <a:grpSpLocks/>
            </p:cNvGrpSpPr>
            <p:nvPr/>
          </p:nvGrpSpPr>
          <p:grpSpPr bwMode="auto">
            <a:xfrm>
              <a:off x="240" y="2952"/>
              <a:ext cx="2143" cy="346"/>
              <a:chOff x="240" y="2951"/>
              <a:chExt cx="2143" cy="346"/>
            </a:xfrm>
          </p:grpSpPr>
          <p:sp>
            <p:nvSpPr>
              <p:cNvPr id="21524" name="Rectangle 20"/>
              <p:cNvSpPr>
                <a:spLocks noChangeArrowheads="1"/>
              </p:cNvSpPr>
              <p:nvPr/>
            </p:nvSpPr>
            <p:spPr bwMode="auto">
              <a:xfrm>
                <a:off x="240" y="2951"/>
                <a:ext cx="2143" cy="34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5" name="Rectangle 21"/>
              <p:cNvSpPr>
                <a:spLocks noChangeArrowheads="1"/>
              </p:cNvSpPr>
              <p:nvPr/>
            </p:nvSpPr>
            <p:spPr bwMode="auto">
              <a:xfrm>
                <a:off x="243" y="2991"/>
                <a:ext cx="1316"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Implementation</a:t>
                </a:r>
              </a:p>
            </p:txBody>
          </p:sp>
        </p:grpSp>
        <p:sp>
          <p:nvSpPr>
            <p:cNvPr id="21526" name="Rectangle 22"/>
            <p:cNvSpPr>
              <a:spLocks noChangeArrowheads="1"/>
            </p:cNvSpPr>
            <p:nvPr/>
          </p:nvSpPr>
          <p:spPr bwMode="auto">
            <a:xfrm>
              <a:off x="2460" y="2992"/>
              <a:ext cx="2557" cy="2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200">
                  <a:solidFill>
                    <a:srgbClr val="000000"/>
                  </a:solidFill>
                </a:rPr>
                <a:t>How is the solution constructed?</a:t>
              </a:r>
            </a:p>
          </p:txBody>
        </p:sp>
      </p:grpSp>
    </p:spTree>
  </p:cSld>
  <p:clrMapOvr>
    <a:masterClrMapping/>
  </p:clrMapOvr>
  <p:transition advTm="2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Software Development as Application Domain: A Use Case Model</a:t>
            </a:r>
          </a:p>
        </p:txBody>
      </p:sp>
      <p:pic>
        <p:nvPicPr>
          <p:cNvPr id="167940"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5600" y="1625600"/>
            <a:ext cx="8255000" cy="4259263"/>
          </a:xfrm>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3044825"/>
            <a:ext cx="8034338" cy="76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7" name="Rectangle 3"/>
          <p:cNvSpPr>
            <a:spLocks noGrp="1" noChangeArrowheads="1"/>
          </p:cNvSpPr>
          <p:nvPr>
            <p:ph type="title"/>
          </p:nvPr>
        </p:nvSpPr>
        <p:spPr/>
        <p:txBody>
          <a:bodyPr/>
          <a:lstStyle/>
          <a:p>
            <a:r>
              <a:rPr lang="en-US" altLang="en-US"/>
              <a:t>Activity diagram for the same life cycle model</a:t>
            </a:r>
          </a:p>
        </p:txBody>
      </p:sp>
      <p:sp>
        <p:nvSpPr>
          <p:cNvPr id="205828" name="Text Box 4"/>
          <p:cNvSpPr txBox="1">
            <a:spLocks noChangeArrowheads="1"/>
          </p:cNvSpPr>
          <p:nvPr/>
        </p:nvSpPr>
        <p:spPr bwMode="auto">
          <a:xfrm>
            <a:off x="300038" y="4738688"/>
            <a:ext cx="8148637"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0"/>
              <a:t>Software development goes through a linear progression of states</a:t>
            </a:r>
          </a:p>
          <a:p>
            <a:r>
              <a:rPr lang="en-US" altLang="en-US" b="0"/>
              <a:t>called software development activities</a:t>
            </a:r>
            <a:endParaRPr lang="de-DE" altLang="en-US"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13" y="2533650"/>
            <a:ext cx="7294562" cy="179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75" name="Rectangle 3"/>
          <p:cNvSpPr>
            <a:spLocks noGrp="1" noChangeArrowheads="1"/>
          </p:cNvSpPr>
          <p:nvPr>
            <p:ph type="title"/>
          </p:nvPr>
        </p:nvSpPr>
        <p:spPr/>
        <p:txBody>
          <a:bodyPr/>
          <a:lstStyle/>
          <a:p>
            <a:r>
              <a:rPr lang="en-US" altLang="en-US"/>
              <a:t>Another simple life cycle model</a:t>
            </a:r>
          </a:p>
        </p:txBody>
      </p:sp>
      <p:sp>
        <p:nvSpPr>
          <p:cNvPr id="207876" name="Text Box 4"/>
          <p:cNvSpPr txBox="1">
            <a:spLocks noChangeArrowheads="1"/>
          </p:cNvSpPr>
          <p:nvPr/>
        </p:nvSpPr>
        <p:spPr bwMode="auto">
          <a:xfrm>
            <a:off x="300038" y="4738688"/>
            <a:ext cx="8667750"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0"/>
              <a:t>System Development and Market creation can be done in parallel and</a:t>
            </a:r>
          </a:p>
          <a:p>
            <a:r>
              <a:rPr lang="en-US" altLang="en-US" b="0"/>
              <a:t>Must be done before the system upgrade activity</a:t>
            </a:r>
            <a:endParaRPr lang="de-DE" altLang="en-US"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en-US"/>
              <a:t>Software Development as Application Domain: Simple Object Model</a:t>
            </a:r>
          </a:p>
        </p:txBody>
      </p:sp>
      <p:grpSp>
        <p:nvGrpSpPr>
          <p:cNvPr id="170026" name="Group 42"/>
          <p:cNvGrpSpPr>
            <a:grpSpLocks/>
          </p:cNvGrpSpPr>
          <p:nvPr/>
        </p:nvGrpSpPr>
        <p:grpSpPr bwMode="auto">
          <a:xfrm>
            <a:off x="6629400" y="3019425"/>
            <a:ext cx="2292350" cy="682625"/>
            <a:chOff x="4080" y="1587"/>
            <a:chExt cx="1444" cy="430"/>
          </a:xfrm>
        </p:grpSpPr>
        <p:sp>
          <p:nvSpPr>
            <p:cNvPr id="169996" name="Rectangle 12"/>
            <p:cNvSpPr>
              <a:spLocks noChangeArrowheads="1"/>
            </p:cNvSpPr>
            <p:nvPr/>
          </p:nvSpPr>
          <p:spPr bwMode="auto">
            <a:xfrm>
              <a:off x="4080" y="1587"/>
              <a:ext cx="1444"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69997" name="Rectangle 13"/>
            <p:cNvSpPr>
              <a:spLocks noChangeArrowheads="1"/>
            </p:cNvSpPr>
            <p:nvPr/>
          </p:nvSpPr>
          <p:spPr bwMode="auto">
            <a:xfrm>
              <a:off x="4366" y="1615"/>
              <a:ext cx="87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a:solidFill>
                    <a:srgbClr val="000000"/>
                  </a:solidFill>
                  <a:latin typeface="Courier New" panose="02070309020205020404" pitchFamily="49" charset="0"/>
                </a:rPr>
                <a:t>Object Design</a:t>
              </a:r>
            </a:p>
            <a:p>
              <a:pPr algn="ctr"/>
              <a:r>
                <a:rPr lang="en-US" altLang="en-US" sz="1400">
                  <a:solidFill>
                    <a:srgbClr val="000000"/>
                  </a:solidFill>
                  <a:latin typeface="Courier New" panose="02070309020205020404" pitchFamily="49" charset="0"/>
                </a:rPr>
                <a:t>Document</a:t>
              </a:r>
            </a:p>
            <a:p>
              <a:pPr algn="ctr"/>
              <a:r>
                <a:rPr lang="en-US" altLang="en-US" sz="1400">
                  <a:solidFill>
                    <a:srgbClr val="000000"/>
                  </a:solidFill>
                  <a:latin typeface="Courier New" panose="02070309020205020404" pitchFamily="49" charset="0"/>
                </a:rPr>
                <a:t>javadoc</a:t>
              </a:r>
              <a:endParaRPr lang="en-US" altLang="en-US"/>
            </a:p>
          </p:txBody>
        </p:sp>
      </p:grpSp>
      <p:grpSp>
        <p:nvGrpSpPr>
          <p:cNvPr id="170018" name="Group 34"/>
          <p:cNvGrpSpPr>
            <a:grpSpLocks/>
          </p:cNvGrpSpPr>
          <p:nvPr/>
        </p:nvGrpSpPr>
        <p:grpSpPr bwMode="auto">
          <a:xfrm>
            <a:off x="1054100" y="3649663"/>
            <a:ext cx="2292350" cy="511175"/>
            <a:chOff x="1327" y="2032"/>
            <a:chExt cx="1444" cy="322"/>
          </a:xfrm>
        </p:grpSpPr>
        <p:sp>
          <p:nvSpPr>
            <p:cNvPr id="169999" name="Rectangle 15"/>
            <p:cNvSpPr>
              <a:spLocks noChangeArrowheads="1"/>
            </p:cNvSpPr>
            <p:nvPr/>
          </p:nvSpPr>
          <p:spPr bwMode="auto">
            <a:xfrm>
              <a:off x="1327" y="2032"/>
              <a:ext cx="1444"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00" name="Rectangle 16"/>
            <p:cNvSpPr>
              <a:spLocks noChangeArrowheads="1"/>
            </p:cNvSpPr>
            <p:nvPr/>
          </p:nvSpPr>
          <p:spPr bwMode="auto">
            <a:xfrm>
              <a:off x="1346" y="2059"/>
              <a:ext cx="1407"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New" panose="02070309020205020404" pitchFamily="49" charset="0"/>
                </a:rPr>
                <a:t>Requirements Analysis</a:t>
              </a:r>
            </a:p>
            <a:p>
              <a:r>
                <a:rPr lang="en-US" altLang="en-US" sz="1400">
                  <a:solidFill>
                    <a:srgbClr val="000000"/>
                  </a:solidFill>
                  <a:latin typeface="Courier New" panose="02070309020205020404" pitchFamily="49" charset="0"/>
                </a:rPr>
                <a:t>Document</a:t>
              </a:r>
              <a:endParaRPr lang="en-US" altLang="en-US"/>
            </a:p>
          </p:txBody>
        </p:sp>
      </p:grpSp>
      <p:grpSp>
        <p:nvGrpSpPr>
          <p:cNvPr id="170029" name="Group 45"/>
          <p:cNvGrpSpPr>
            <a:grpSpLocks/>
          </p:cNvGrpSpPr>
          <p:nvPr/>
        </p:nvGrpSpPr>
        <p:grpSpPr bwMode="auto">
          <a:xfrm>
            <a:off x="5710238" y="3649663"/>
            <a:ext cx="2114550" cy="511175"/>
            <a:chOff x="3029" y="2018"/>
            <a:chExt cx="1332" cy="322"/>
          </a:xfrm>
        </p:grpSpPr>
        <p:sp>
          <p:nvSpPr>
            <p:cNvPr id="170002" name="Rectangle 18"/>
            <p:cNvSpPr>
              <a:spLocks noChangeArrowheads="1"/>
            </p:cNvSpPr>
            <p:nvPr/>
          </p:nvSpPr>
          <p:spPr bwMode="auto">
            <a:xfrm>
              <a:off x="3029" y="2018"/>
              <a:ext cx="1332"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03" name="Rectangle 19"/>
            <p:cNvSpPr>
              <a:spLocks noChangeArrowheads="1"/>
            </p:cNvSpPr>
            <p:nvPr/>
          </p:nvSpPr>
          <p:spPr bwMode="auto">
            <a:xfrm>
              <a:off x="3100" y="2112"/>
              <a:ext cx="11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New" panose="02070309020205020404" pitchFamily="49" charset="0"/>
                </a:rPr>
                <a:t>Executable system</a:t>
              </a:r>
              <a:endParaRPr lang="en-US" altLang="en-US"/>
            </a:p>
          </p:txBody>
        </p:sp>
      </p:grpSp>
      <p:grpSp>
        <p:nvGrpSpPr>
          <p:cNvPr id="170017" name="Group 33"/>
          <p:cNvGrpSpPr>
            <a:grpSpLocks/>
          </p:cNvGrpSpPr>
          <p:nvPr/>
        </p:nvGrpSpPr>
        <p:grpSpPr bwMode="auto">
          <a:xfrm>
            <a:off x="228600" y="3019425"/>
            <a:ext cx="2114550" cy="511175"/>
            <a:chOff x="269" y="1625"/>
            <a:chExt cx="1332" cy="322"/>
          </a:xfrm>
        </p:grpSpPr>
        <p:sp>
          <p:nvSpPr>
            <p:cNvPr id="170004" name="Rectangle 20"/>
            <p:cNvSpPr>
              <a:spLocks noChangeArrowheads="1"/>
            </p:cNvSpPr>
            <p:nvPr/>
          </p:nvSpPr>
          <p:spPr bwMode="auto">
            <a:xfrm>
              <a:off x="269" y="1625"/>
              <a:ext cx="1332"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05" name="Rectangle 21"/>
            <p:cNvSpPr>
              <a:spLocks noChangeArrowheads="1"/>
            </p:cNvSpPr>
            <p:nvPr/>
          </p:nvSpPr>
          <p:spPr bwMode="auto">
            <a:xfrm>
              <a:off x="366" y="1719"/>
              <a:ext cx="11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New" panose="02070309020205020404" pitchFamily="49" charset="0"/>
                </a:rPr>
                <a:t>Problem Statement</a:t>
              </a:r>
              <a:endParaRPr lang="en-US" altLang="en-US"/>
            </a:p>
          </p:txBody>
        </p:sp>
      </p:grpSp>
      <p:sp>
        <p:nvSpPr>
          <p:cNvPr id="170006" name="Freeform 22"/>
          <p:cNvSpPr>
            <a:spLocks/>
          </p:cNvSpPr>
          <p:nvPr/>
        </p:nvSpPr>
        <p:spPr bwMode="auto">
          <a:xfrm>
            <a:off x="5899150" y="2297113"/>
            <a:ext cx="1735138" cy="738187"/>
          </a:xfrm>
          <a:custGeom>
            <a:avLst/>
            <a:gdLst>
              <a:gd name="T0" fmla="*/ 1093 w 1093"/>
              <a:gd name="T1" fmla="*/ 421 h 421"/>
              <a:gd name="T2" fmla="*/ 1093 w 1093"/>
              <a:gd name="T3" fmla="*/ 0 h 421"/>
              <a:gd name="T4" fmla="*/ 0 w 1093"/>
              <a:gd name="T5" fmla="*/ 0 h 421"/>
            </a:gdLst>
            <a:ahLst/>
            <a:cxnLst>
              <a:cxn ang="0">
                <a:pos x="T0" y="T1"/>
              </a:cxn>
              <a:cxn ang="0">
                <a:pos x="T2" y="T3"/>
              </a:cxn>
              <a:cxn ang="0">
                <a:pos x="T4" y="T5"/>
              </a:cxn>
            </a:cxnLst>
            <a:rect l="0" t="0" r="r" b="b"/>
            <a:pathLst>
              <a:path w="1093" h="421">
                <a:moveTo>
                  <a:pt x="1093" y="421"/>
                </a:moveTo>
                <a:lnTo>
                  <a:pt x="1093" y="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07" name="Freeform 23"/>
          <p:cNvSpPr>
            <a:spLocks/>
          </p:cNvSpPr>
          <p:nvPr/>
        </p:nvSpPr>
        <p:spPr bwMode="auto">
          <a:xfrm>
            <a:off x="5872163" y="2225675"/>
            <a:ext cx="288925" cy="155575"/>
          </a:xfrm>
          <a:custGeom>
            <a:avLst/>
            <a:gdLst>
              <a:gd name="T0" fmla="*/ 84 w 182"/>
              <a:gd name="T1" fmla="*/ 0 h 98"/>
              <a:gd name="T2" fmla="*/ 182 w 182"/>
              <a:gd name="T3" fmla="*/ 42 h 98"/>
              <a:gd name="T4" fmla="*/ 84 w 182"/>
              <a:gd name="T5" fmla="*/ 98 h 98"/>
              <a:gd name="T6" fmla="*/ 0 w 182"/>
              <a:gd name="T7" fmla="*/ 42 h 98"/>
              <a:gd name="T8" fmla="*/ 84 w 182"/>
              <a:gd name="T9" fmla="*/ 0 h 98"/>
            </a:gdLst>
            <a:ahLst/>
            <a:cxnLst>
              <a:cxn ang="0">
                <a:pos x="T0" y="T1"/>
              </a:cxn>
              <a:cxn ang="0">
                <a:pos x="T2" y="T3"/>
              </a:cxn>
              <a:cxn ang="0">
                <a:pos x="T4" y="T5"/>
              </a:cxn>
              <a:cxn ang="0">
                <a:pos x="T6" y="T7"/>
              </a:cxn>
              <a:cxn ang="0">
                <a:pos x="T8" y="T9"/>
              </a:cxn>
            </a:cxnLst>
            <a:rect l="0" t="0" r="r" b="b"/>
            <a:pathLst>
              <a:path w="182" h="98">
                <a:moveTo>
                  <a:pt x="84" y="0"/>
                </a:moveTo>
                <a:lnTo>
                  <a:pt x="182" y="42"/>
                </a:lnTo>
                <a:lnTo>
                  <a:pt x="84" y="98"/>
                </a:lnTo>
                <a:lnTo>
                  <a:pt x="0" y="42"/>
                </a:lnTo>
                <a:lnTo>
                  <a:pt x="84" y="0"/>
                </a:lnTo>
                <a:close/>
              </a:path>
            </a:pathLst>
          </a:custGeom>
          <a:solidFill>
            <a:srgbClr val="FFFFFF"/>
          </a:solidFill>
          <a:ln w="22225">
            <a:solidFill>
              <a:srgbClr val="000000"/>
            </a:solidFill>
            <a:prstDash val="solid"/>
            <a:round/>
            <a:headEnd/>
            <a:tailEnd/>
          </a:ln>
        </p:spPr>
        <p:txBody>
          <a:bodyPr/>
          <a:lstStyle/>
          <a:p>
            <a:endParaRPr lang="en-IN"/>
          </a:p>
        </p:txBody>
      </p:sp>
      <p:sp>
        <p:nvSpPr>
          <p:cNvPr id="170008" name="Freeform 24"/>
          <p:cNvSpPr>
            <a:spLocks/>
          </p:cNvSpPr>
          <p:nvPr/>
        </p:nvSpPr>
        <p:spPr bwMode="auto">
          <a:xfrm>
            <a:off x="1538288" y="2336800"/>
            <a:ext cx="1868487" cy="668338"/>
          </a:xfrm>
          <a:custGeom>
            <a:avLst/>
            <a:gdLst>
              <a:gd name="T0" fmla="*/ 0 w 1177"/>
              <a:gd name="T1" fmla="*/ 421 h 421"/>
              <a:gd name="T2" fmla="*/ 0 w 1177"/>
              <a:gd name="T3" fmla="*/ 0 h 421"/>
              <a:gd name="T4" fmla="*/ 1177 w 1177"/>
              <a:gd name="T5" fmla="*/ 0 h 421"/>
            </a:gdLst>
            <a:ahLst/>
            <a:cxnLst>
              <a:cxn ang="0">
                <a:pos x="T0" y="T1"/>
              </a:cxn>
              <a:cxn ang="0">
                <a:pos x="T2" y="T3"/>
              </a:cxn>
              <a:cxn ang="0">
                <a:pos x="T4" y="T5"/>
              </a:cxn>
            </a:cxnLst>
            <a:rect l="0" t="0" r="r" b="b"/>
            <a:pathLst>
              <a:path w="1177" h="421">
                <a:moveTo>
                  <a:pt x="0" y="421"/>
                </a:moveTo>
                <a:lnTo>
                  <a:pt x="0" y="0"/>
                </a:lnTo>
                <a:lnTo>
                  <a:pt x="117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09" name="Freeform 25"/>
          <p:cNvSpPr>
            <a:spLocks/>
          </p:cNvSpPr>
          <p:nvPr/>
        </p:nvSpPr>
        <p:spPr bwMode="auto">
          <a:xfrm>
            <a:off x="3117850" y="2247900"/>
            <a:ext cx="333375" cy="155575"/>
          </a:xfrm>
          <a:custGeom>
            <a:avLst/>
            <a:gdLst>
              <a:gd name="T0" fmla="*/ 98 w 210"/>
              <a:gd name="T1" fmla="*/ 0 h 98"/>
              <a:gd name="T2" fmla="*/ 0 w 210"/>
              <a:gd name="T3" fmla="*/ 56 h 98"/>
              <a:gd name="T4" fmla="*/ 98 w 210"/>
              <a:gd name="T5" fmla="*/ 98 h 98"/>
              <a:gd name="T6" fmla="*/ 210 w 210"/>
              <a:gd name="T7" fmla="*/ 56 h 98"/>
              <a:gd name="T8" fmla="*/ 98 w 210"/>
              <a:gd name="T9" fmla="*/ 0 h 98"/>
            </a:gdLst>
            <a:ahLst/>
            <a:cxnLst>
              <a:cxn ang="0">
                <a:pos x="T0" y="T1"/>
              </a:cxn>
              <a:cxn ang="0">
                <a:pos x="T2" y="T3"/>
              </a:cxn>
              <a:cxn ang="0">
                <a:pos x="T4" y="T5"/>
              </a:cxn>
              <a:cxn ang="0">
                <a:pos x="T6" y="T7"/>
              </a:cxn>
              <a:cxn ang="0">
                <a:pos x="T8" y="T9"/>
              </a:cxn>
            </a:cxnLst>
            <a:rect l="0" t="0" r="r" b="b"/>
            <a:pathLst>
              <a:path w="210" h="98">
                <a:moveTo>
                  <a:pt x="98" y="0"/>
                </a:moveTo>
                <a:lnTo>
                  <a:pt x="0" y="56"/>
                </a:lnTo>
                <a:lnTo>
                  <a:pt x="98" y="98"/>
                </a:lnTo>
                <a:lnTo>
                  <a:pt x="210" y="56"/>
                </a:lnTo>
                <a:lnTo>
                  <a:pt x="98" y="0"/>
                </a:lnTo>
                <a:close/>
              </a:path>
            </a:pathLst>
          </a:custGeom>
          <a:solidFill>
            <a:srgbClr val="FFFFFF"/>
          </a:solidFill>
          <a:ln w="22225">
            <a:solidFill>
              <a:srgbClr val="000000"/>
            </a:solidFill>
            <a:prstDash val="solid"/>
            <a:round/>
            <a:headEnd/>
            <a:tailEnd/>
          </a:ln>
        </p:spPr>
        <p:txBody>
          <a:bodyPr/>
          <a:lstStyle/>
          <a:p>
            <a:endParaRPr lang="en-IN"/>
          </a:p>
        </p:txBody>
      </p:sp>
      <p:sp>
        <p:nvSpPr>
          <p:cNvPr id="170010" name="Freeform 26"/>
          <p:cNvSpPr>
            <a:spLocks/>
          </p:cNvSpPr>
          <p:nvPr/>
        </p:nvSpPr>
        <p:spPr bwMode="auto">
          <a:xfrm>
            <a:off x="2511425" y="3028950"/>
            <a:ext cx="1160463" cy="620713"/>
          </a:xfrm>
          <a:custGeom>
            <a:avLst/>
            <a:gdLst>
              <a:gd name="T0" fmla="*/ 0 w 477"/>
              <a:gd name="T1" fmla="*/ 491 h 491"/>
              <a:gd name="T2" fmla="*/ 0 w 477"/>
              <a:gd name="T3" fmla="*/ 140 h 491"/>
              <a:gd name="T4" fmla="*/ 477 w 477"/>
              <a:gd name="T5" fmla="*/ 140 h 491"/>
              <a:gd name="T6" fmla="*/ 477 w 477"/>
              <a:gd name="T7" fmla="*/ 0 h 491"/>
            </a:gdLst>
            <a:ahLst/>
            <a:cxnLst>
              <a:cxn ang="0">
                <a:pos x="T0" y="T1"/>
              </a:cxn>
              <a:cxn ang="0">
                <a:pos x="T2" y="T3"/>
              </a:cxn>
              <a:cxn ang="0">
                <a:pos x="T4" y="T5"/>
              </a:cxn>
              <a:cxn ang="0">
                <a:pos x="T6" y="T7"/>
              </a:cxn>
            </a:cxnLst>
            <a:rect l="0" t="0" r="r" b="b"/>
            <a:pathLst>
              <a:path w="477" h="491">
                <a:moveTo>
                  <a:pt x="0" y="491"/>
                </a:moveTo>
                <a:lnTo>
                  <a:pt x="0" y="140"/>
                </a:lnTo>
                <a:lnTo>
                  <a:pt x="477" y="140"/>
                </a:lnTo>
                <a:lnTo>
                  <a:pt x="47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11" name="Freeform 27"/>
          <p:cNvSpPr>
            <a:spLocks/>
          </p:cNvSpPr>
          <p:nvPr/>
        </p:nvSpPr>
        <p:spPr bwMode="auto">
          <a:xfrm>
            <a:off x="3587750" y="2667000"/>
            <a:ext cx="155575" cy="355600"/>
          </a:xfrm>
          <a:custGeom>
            <a:avLst/>
            <a:gdLst>
              <a:gd name="T0" fmla="*/ 0 w 98"/>
              <a:gd name="T1" fmla="*/ 112 h 224"/>
              <a:gd name="T2" fmla="*/ 56 w 98"/>
              <a:gd name="T3" fmla="*/ 0 h 224"/>
              <a:gd name="T4" fmla="*/ 98 w 98"/>
              <a:gd name="T5" fmla="*/ 112 h 224"/>
              <a:gd name="T6" fmla="*/ 56 w 98"/>
              <a:gd name="T7" fmla="*/ 224 h 224"/>
              <a:gd name="T8" fmla="*/ 0 w 98"/>
              <a:gd name="T9" fmla="*/ 112 h 224"/>
            </a:gdLst>
            <a:ahLst/>
            <a:cxnLst>
              <a:cxn ang="0">
                <a:pos x="T0" y="T1"/>
              </a:cxn>
              <a:cxn ang="0">
                <a:pos x="T2" y="T3"/>
              </a:cxn>
              <a:cxn ang="0">
                <a:pos x="T4" y="T5"/>
              </a:cxn>
              <a:cxn ang="0">
                <a:pos x="T6" y="T7"/>
              </a:cxn>
              <a:cxn ang="0">
                <a:pos x="T8" y="T9"/>
              </a:cxn>
            </a:cxnLst>
            <a:rect l="0" t="0" r="r" b="b"/>
            <a:pathLst>
              <a:path w="98" h="224">
                <a:moveTo>
                  <a:pt x="0" y="112"/>
                </a:moveTo>
                <a:lnTo>
                  <a:pt x="56" y="0"/>
                </a:lnTo>
                <a:lnTo>
                  <a:pt x="98" y="112"/>
                </a:lnTo>
                <a:lnTo>
                  <a:pt x="56" y="224"/>
                </a:lnTo>
                <a:lnTo>
                  <a:pt x="0" y="112"/>
                </a:lnTo>
                <a:close/>
              </a:path>
            </a:pathLst>
          </a:custGeom>
          <a:solidFill>
            <a:srgbClr val="FFFFFF"/>
          </a:solidFill>
          <a:ln w="22225">
            <a:solidFill>
              <a:srgbClr val="000000"/>
            </a:solidFill>
            <a:prstDash val="solid"/>
            <a:round/>
            <a:headEnd/>
            <a:tailEnd/>
          </a:ln>
        </p:spPr>
        <p:txBody>
          <a:bodyPr/>
          <a:lstStyle/>
          <a:p>
            <a:endParaRPr lang="en-IN"/>
          </a:p>
        </p:txBody>
      </p:sp>
      <p:sp>
        <p:nvSpPr>
          <p:cNvPr id="170012" name="Freeform 28"/>
          <p:cNvSpPr>
            <a:spLocks/>
          </p:cNvSpPr>
          <p:nvPr/>
        </p:nvSpPr>
        <p:spPr bwMode="auto">
          <a:xfrm>
            <a:off x="5640388" y="3028950"/>
            <a:ext cx="774700" cy="592138"/>
          </a:xfrm>
          <a:custGeom>
            <a:avLst/>
            <a:gdLst>
              <a:gd name="T0" fmla="*/ 477 w 477"/>
              <a:gd name="T1" fmla="*/ 505 h 505"/>
              <a:gd name="T2" fmla="*/ 477 w 477"/>
              <a:gd name="T3" fmla="*/ 140 h 505"/>
              <a:gd name="T4" fmla="*/ 0 w 477"/>
              <a:gd name="T5" fmla="*/ 140 h 505"/>
              <a:gd name="T6" fmla="*/ 0 w 477"/>
              <a:gd name="T7" fmla="*/ 0 h 505"/>
            </a:gdLst>
            <a:ahLst/>
            <a:cxnLst>
              <a:cxn ang="0">
                <a:pos x="T0" y="T1"/>
              </a:cxn>
              <a:cxn ang="0">
                <a:pos x="T2" y="T3"/>
              </a:cxn>
              <a:cxn ang="0">
                <a:pos x="T4" y="T5"/>
              </a:cxn>
              <a:cxn ang="0">
                <a:pos x="T6" y="T7"/>
              </a:cxn>
            </a:cxnLst>
            <a:rect l="0" t="0" r="r" b="b"/>
            <a:pathLst>
              <a:path w="477" h="505">
                <a:moveTo>
                  <a:pt x="477" y="505"/>
                </a:moveTo>
                <a:lnTo>
                  <a:pt x="477" y="140"/>
                </a:lnTo>
                <a:lnTo>
                  <a:pt x="0"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13" name="Freeform 29"/>
          <p:cNvSpPr>
            <a:spLocks/>
          </p:cNvSpPr>
          <p:nvPr/>
        </p:nvSpPr>
        <p:spPr bwMode="auto">
          <a:xfrm>
            <a:off x="4899025" y="2667000"/>
            <a:ext cx="155575" cy="333375"/>
          </a:xfrm>
          <a:custGeom>
            <a:avLst/>
            <a:gdLst>
              <a:gd name="T0" fmla="*/ 98 w 98"/>
              <a:gd name="T1" fmla="*/ 112 h 210"/>
              <a:gd name="T2" fmla="*/ 42 w 98"/>
              <a:gd name="T3" fmla="*/ 0 h 210"/>
              <a:gd name="T4" fmla="*/ 0 w 98"/>
              <a:gd name="T5" fmla="*/ 112 h 210"/>
              <a:gd name="T6" fmla="*/ 42 w 98"/>
              <a:gd name="T7" fmla="*/ 210 h 210"/>
              <a:gd name="T8" fmla="*/ 98 w 98"/>
              <a:gd name="T9" fmla="*/ 112 h 210"/>
            </a:gdLst>
            <a:ahLst/>
            <a:cxnLst>
              <a:cxn ang="0">
                <a:pos x="T0" y="T1"/>
              </a:cxn>
              <a:cxn ang="0">
                <a:pos x="T2" y="T3"/>
              </a:cxn>
              <a:cxn ang="0">
                <a:pos x="T4" y="T5"/>
              </a:cxn>
              <a:cxn ang="0">
                <a:pos x="T6" y="T7"/>
              </a:cxn>
              <a:cxn ang="0">
                <a:pos x="T8" y="T9"/>
              </a:cxn>
            </a:cxnLst>
            <a:rect l="0" t="0" r="r" b="b"/>
            <a:pathLst>
              <a:path w="98" h="210">
                <a:moveTo>
                  <a:pt x="98" y="112"/>
                </a:moveTo>
                <a:lnTo>
                  <a:pt x="42" y="0"/>
                </a:lnTo>
                <a:lnTo>
                  <a:pt x="0" y="112"/>
                </a:lnTo>
                <a:lnTo>
                  <a:pt x="42" y="210"/>
                </a:lnTo>
                <a:lnTo>
                  <a:pt x="98" y="112"/>
                </a:lnTo>
                <a:close/>
              </a:path>
            </a:pathLst>
          </a:custGeom>
          <a:solidFill>
            <a:srgbClr val="FFFFFF"/>
          </a:solidFill>
          <a:ln w="22225">
            <a:solidFill>
              <a:srgbClr val="000000"/>
            </a:solidFill>
            <a:prstDash val="solid"/>
            <a:round/>
            <a:headEnd/>
            <a:tailEnd/>
          </a:ln>
        </p:spPr>
        <p:txBody>
          <a:bodyPr/>
          <a:lstStyle/>
          <a:p>
            <a:endParaRPr lang="en-IN"/>
          </a:p>
        </p:txBody>
      </p:sp>
      <p:sp>
        <p:nvSpPr>
          <p:cNvPr id="170014" name="Rectangle 30"/>
          <p:cNvSpPr>
            <a:spLocks noChangeArrowheads="1"/>
          </p:cNvSpPr>
          <p:nvPr/>
        </p:nvSpPr>
        <p:spPr bwMode="auto">
          <a:xfrm>
            <a:off x="3451225" y="2070100"/>
            <a:ext cx="2425700" cy="60166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16" name="Rectangle 32"/>
          <p:cNvSpPr>
            <a:spLocks noChangeArrowheads="1"/>
          </p:cNvSpPr>
          <p:nvPr/>
        </p:nvSpPr>
        <p:spPr bwMode="auto">
          <a:xfrm>
            <a:off x="3587750" y="2325688"/>
            <a:ext cx="21272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Courier New" panose="02070309020205020404" pitchFamily="49" charset="0"/>
              </a:rPr>
              <a:t>Software Development</a:t>
            </a:r>
            <a:endParaRPr lang="en-US" altLang="en-US"/>
          </a:p>
        </p:txBody>
      </p:sp>
      <p:grpSp>
        <p:nvGrpSpPr>
          <p:cNvPr id="170022" name="Group 38"/>
          <p:cNvGrpSpPr>
            <a:grpSpLocks/>
          </p:cNvGrpSpPr>
          <p:nvPr/>
        </p:nvGrpSpPr>
        <p:grpSpPr bwMode="auto">
          <a:xfrm>
            <a:off x="2057400" y="4279900"/>
            <a:ext cx="2292350" cy="511175"/>
            <a:chOff x="1488" y="2400"/>
            <a:chExt cx="1444" cy="322"/>
          </a:xfrm>
        </p:grpSpPr>
        <p:sp>
          <p:nvSpPr>
            <p:cNvPr id="170020" name="Rectangle 36"/>
            <p:cNvSpPr>
              <a:spLocks noChangeArrowheads="1"/>
            </p:cNvSpPr>
            <p:nvPr/>
          </p:nvSpPr>
          <p:spPr bwMode="auto">
            <a:xfrm>
              <a:off x="1488" y="2400"/>
              <a:ext cx="1444"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21" name="Rectangle 37"/>
            <p:cNvSpPr>
              <a:spLocks noChangeArrowheads="1"/>
            </p:cNvSpPr>
            <p:nvPr/>
          </p:nvSpPr>
          <p:spPr bwMode="auto">
            <a:xfrm>
              <a:off x="1774" y="2427"/>
              <a:ext cx="871"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a:solidFill>
                    <a:srgbClr val="000000"/>
                  </a:solidFill>
                  <a:latin typeface="Courier New" panose="02070309020205020404" pitchFamily="49" charset="0"/>
                </a:rPr>
                <a:t>System Design</a:t>
              </a:r>
            </a:p>
            <a:p>
              <a:pPr algn="ctr"/>
              <a:r>
                <a:rPr lang="en-US" altLang="en-US" sz="1400">
                  <a:solidFill>
                    <a:srgbClr val="000000"/>
                  </a:solidFill>
                  <a:latin typeface="Courier New" panose="02070309020205020404" pitchFamily="49" charset="0"/>
                </a:rPr>
                <a:t>Document</a:t>
              </a:r>
              <a:endParaRPr lang="en-US" altLang="en-US"/>
            </a:p>
          </p:txBody>
        </p:sp>
      </p:grpSp>
      <p:grpSp>
        <p:nvGrpSpPr>
          <p:cNvPr id="170023" name="Group 39"/>
          <p:cNvGrpSpPr>
            <a:grpSpLocks/>
          </p:cNvGrpSpPr>
          <p:nvPr/>
        </p:nvGrpSpPr>
        <p:grpSpPr bwMode="auto">
          <a:xfrm>
            <a:off x="4791075" y="4279900"/>
            <a:ext cx="2114550" cy="511175"/>
            <a:chOff x="269" y="1625"/>
            <a:chExt cx="1332" cy="322"/>
          </a:xfrm>
        </p:grpSpPr>
        <p:sp>
          <p:nvSpPr>
            <p:cNvPr id="170024" name="Rectangle 40"/>
            <p:cNvSpPr>
              <a:spLocks noChangeArrowheads="1"/>
            </p:cNvSpPr>
            <p:nvPr/>
          </p:nvSpPr>
          <p:spPr bwMode="auto">
            <a:xfrm>
              <a:off x="269" y="1625"/>
              <a:ext cx="1332"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25" name="Rectangle 41"/>
            <p:cNvSpPr>
              <a:spLocks noChangeArrowheads="1"/>
            </p:cNvSpPr>
            <p:nvPr/>
          </p:nvSpPr>
          <p:spPr bwMode="auto">
            <a:xfrm>
              <a:off x="569" y="1719"/>
              <a:ext cx="7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a:solidFill>
                    <a:srgbClr val="000000"/>
                  </a:solidFill>
                  <a:latin typeface="Courier New" panose="02070309020205020404" pitchFamily="49" charset="0"/>
                </a:rPr>
                <a:t>Test Manual</a:t>
              </a:r>
              <a:endParaRPr lang="en-US" altLang="en-US"/>
            </a:p>
          </p:txBody>
        </p:sp>
      </p:grpSp>
      <p:sp>
        <p:nvSpPr>
          <p:cNvPr id="170028" name="Freeform 44"/>
          <p:cNvSpPr>
            <a:spLocks/>
          </p:cNvSpPr>
          <p:nvPr/>
        </p:nvSpPr>
        <p:spPr bwMode="auto">
          <a:xfrm>
            <a:off x="3605213" y="3009900"/>
            <a:ext cx="742950" cy="1246188"/>
          </a:xfrm>
          <a:custGeom>
            <a:avLst/>
            <a:gdLst>
              <a:gd name="T0" fmla="*/ 0 w 477"/>
              <a:gd name="T1" fmla="*/ 491 h 491"/>
              <a:gd name="T2" fmla="*/ 0 w 477"/>
              <a:gd name="T3" fmla="*/ 140 h 491"/>
              <a:gd name="T4" fmla="*/ 477 w 477"/>
              <a:gd name="T5" fmla="*/ 140 h 491"/>
              <a:gd name="T6" fmla="*/ 477 w 477"/>
              <a:gd name="T7" fmla="*/ 0 h 491"/>
            </a:gdLst>
            <a:ahLst/>
            <a:cxnLst>
              <a:cxn ang="0">
                <a:pos x="T0" y="T1"/>
              </a:cxn>
              <a:cxn ang="0">
                <a:pos x="T2" y="T3"/>
              </a:cxn>
              <a:cxn ang="0">
                <a:pos x="T4" y="T5"/>
              </a:cxn>
              <a:cxn ang="0">
                <a:pos x="T6" y="T7"/>
              </a:cxn>
            </a:cxnLst>
            <a:rect l="0" t="0" r="r" b="b"/>
            <a:pathLst>
              <a:path w="477" h="491">
                <a:moveTo>
                  <a:pt x="0" y="491"/>
                </a:moveTo>
                <a:lnTo>
                  <a:pt x="0" y="140"/>
                </a:lnTo>
                <a:lnTo>
                  <a:pt x="477" y="140"/>
                </a:lnTo>
                <a:lnTo>
                  <a:pt x="47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31" name="Freeform 47"/>
          <p:cNvSpPr>
            <a:spLocks/>
          </p:cNvSpPr>
          <p:nvPr/>
        </p:nvSpPr>
        <p:spPr bwMode="auto">
          <a:xfrm>
            <a:off x="4243388" y="2667000"/>
            <a:ext cx="155575" cy="355600"/>
          </a:xfrm>
          <a:custGeom>
            <a:avLst/>
            <a:gdLst>
              <a:gd name="T0" fmla="*/ 0 w 98"/>
              <a:gd name="T1" fmla="*/ 112 h 224"/>
              <a:gd name="T2" fmla="*/ 56 w 98"/>
              <a:gd name="T3" fmla="*/ 0 h 224"/>
              <a:gd name="T4" fmla="*/ 98 w 98"/>
              <a:gd name="T5" fmla="*/ 112 h 224"/>
              <a:gd name="T6" fmla="*/ 56 w 98"/>
              <a:gd name="T7" fmla="*/ 224 h 224"/>
              <a:gd name="T8" fmla="*/ 0 w 98"/>
              <a:gd name="T9" fmla="*/ 112 h 224"/>
            </a:gdLst>
            <a:ahLst/>
            <a:cxnLst>
              <a:cxn ang="0">
                <a:pos x="T0" y="T1"/>
              </a:cxn>
              <a:cxn ang="0">
                <a:pos x="T2" y="T3"/>
              </a:cxn>
              <a:cxn ang="0">
                <a:pos x="T4" y="T5"/>
              </a:cxn>
              <a:cxn ang="0">
                <a:pos x="T6" y="T7"/>
              </a:cxn>
              <a:cxn ang="0">
                <a:pos x="T8" y="T9"/>
              </a:cxn>
            </a:cxnLst>
            <a:rect l="0" t="0" r="r" b="b"/>
            <a:pathLst>
              <a:path w="98" h="224">
                <a:moveTo>
                  <a:pt x="0" y="112"/>
                </a:moveTo>
                <a:lnTo>
                  <a:pt x="56" y="0"/>
                </a:lnTo>
                <a:lnTo>
                  <a:pt x="98" y="112"/>
                </a:lnTo>
                <a:lnTo>
                  <a:pt x="56" y="224"/>
                </a:lnTo>
                <a:lnTo>
                  <a:pt x="0" y="112"/>
                </a:lnTo>
                <a:close/>
              </a:path>
            </a:pathLst>
          </a:custGeom>
          <a:solidFill>
            <a:srgbClr val="FFFFFF"/>
          </a:solidFill>
          <a:ln w="22225">
            <a:solidFill>
              <a:srgbClr val="000000"/>
            </a:solidFill>
            <a:prstDash val="solid"/>
            <a:round/>
            <a:headEnd/>
            <a:tailEnd/>
          </a:ln>
        </p:spPr>
        <p:txBody>
          <a:bodyPr/>
          <a:lstStyle/>
          <a:p>
            <a:endParaRPr lang="en-IN"/>
          </a:p>
        </p:txBody>
      </p:sp>
      <p:sp>
        <p:nvSpPr>
          <p:cNvPr id="170032" name="Freeform 48"/>
          <p:cNvSpPr>
            <a:spLocks/>
          </p:cNvSpPr>
          <p:nvPr/>
        </p:nvSpPr>
        <p:spPr bwMode="auto">
          <a:xfrm>
            <a:off x="5554663" y="2667000"/>
            <a:ext cx="155575" cy="355600"/>
          </a:xfrm>
          <a:custGeom>
            <a:avLst/>
            <a:gdLst>
              <a:gd name="T0" fmla="*/ 0 w 98"/>
              <a:gd name="T1" fmla="*/ 112 h 224"/>
              <a:gd name="T2" fmla="*/ 56 w 98"/>
              <a:gd name="T3" fmla="*/ 0 h 224"/>
              <a:gd name="T4" fmla="*/ 98 w 98"/>
              <a:gd name="T5" fmla="*/ 112 h 224"/>
              <a:gd name="T6" fmla="*/ 56 w 98"/>
              <a:gd name="T7" fmla="*/ 224 h 224"/>
              <a:gd name="T8" fmla="*/ 0 w 98"/>
              <a:gd name="T9" fmla="*/ 112 h 224"/>
            </a:gdLst>
            <a:ahLst/>
            <a:cxnLst>
              <a:cxn ang="0">
                <a:pos x="T0" y="T1"/>
              </a:cxn>
              <a:cxn ang="0">
                <a:pos x="T2" y="T3"/>
              </a:cxn>
              <a:cxn ang="0">
                <a:pos x="T4" y="T5"/>
              </a:cxn>
              <a:cxn ang="0">
                <a:pos x="T6" y="T7"/>
              </a:cxn>
              <a:cxn ang="0">
                <a:pos x="T8" y="T9"/>
              </a:cxn>
            </a:cxnLst>
            <a:rect l="0" t="0" r="r" b="b"/>
            <a:pathLst>
              <a:path w="98" h="224">
                <a:moveTo>
                  <a:pt x="0" y="112"/>
                </a:moveTo>
                <a:lnTo>
                  <a:pt x="56" y="0"/>
                </a:lnTo>
                <a:lnTo>
                  <a:pt x="98" y="112"/>
                </a:lnTo>
                <a:lnTo>
                  <a:pt x="56" y="224"/>
                </a:lnTo>
                <a:lnTo>
                  <a:pt x="0" y="112"/>
                </a:lnTo>
                <a:close/>
              </a:path>
            </a:pathLst>
          </a:custGeom>
          <a:solidFill>
            <a:srgbClr val="FFFFFF"/>
          </a:solidFill>
          <a:ln w="22225">
            <a:solidFill>
              <a:srgbClr val="000000"/>
            </a:solidFill>
            <a:prstDash val="solid"/>
            <a:round/>
            <a:headEnd/>
            <a:tailEnd/>
          </a:ln>
        </p:spPr>
        <p:txBody>
          <a:bodyPr/>
          <a:lstStyle/>
          <a:p>
            <a:endParaRPr lang="en-IN"/>
          </a:p>
        </p:txBody>
      </p:sp>
      <p:sp>
        <p:nvSpPr>
          <p:cNvPr id="170033" name="Freeform 49"/>
          <p:cNvSpPr>
            <a:spLocks/>
          </p:cNvSpPr>
          <p:nvPr/>
        </p:nvSpPr>
        <p:spPr bwMode="auto">
          <a:xfrm>
            <a:off x="4979988" y="3006725"/>
            <a:ext cx="458787" cy="1258888"/>
          </a:xfrm>
          <a:custGeom>
            <a:avLst/>
            <a:gdLst>
              <a:gd name="T0" fmla="*/ 477 w 477"/>
              <a:gd name="T1" fmla="*/ 505 h 505"/>
              <a:gd name="T2" fmla="*/ 477 w 477"/>
              <a:gd name="T3" fmla="*/ 140 h 505"/>
              <a:gd name="T4" fmla="*/ 0 w 477"/>
              <a:gd name="T5" fmla="*/ 140 h 505"/>
              <a:gd name="T6" fmla="*/ 0 w 477"/>
              <a:gd name="T7" fmla="*/ 0 h 505"/>
            </a:gdLst>
            <a:ahLst/>
            <a:cxnLst>
              <a:cxn ang="0">
                <a:pos x="T0" y="T1"/>
              </a:cxn>
              <a:cxn ang="0">
                <a:pos x="T2" y="T3"/>
              </a:cxn>
              <a:cxn ang="0">
                <a:pos x="T4" y="T5"/>
              </a:cxn>
              <a:cxn ang="0">
                <a:pos x="T6" y="T7"/>
              </a:cxn>
            </a:cxnLst>
            <a:rect l="0" t="0" r="r" b="b"/>
            <a:pathLst>
              <a:path w="477" h="505">
                <a:moveTo>
                  <a:pt x="477" y="505"/>
                </a:moveTo>
                <a:lnTo>
                  <a:pt x="477" y="140"/>
                </a:lnTo>
                <a:lnTo>
                  <a:pt x="0"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70035" name="Group 51"/>
          <p:cNvGrpSpPr>
            <a:grpSpLocks/>
          </p:cNvGrpSpPr>
          <p:nvPr/>
        </p:nvGrpSpPr>
        <p:grpSpPr bwMode="auto">
          <a:xfrm>
            <a:off x="2493963" y="5097463"/>
            <a:ext cx="2292350" cy="511175"/>
            <a:chOff x="1488" y="2400"/>
            <a:chExt cx="1444" cy="322"/>
          </a:xfrm>
        </p:grpSpPr>
        <p:sp>
          <p:nvSpPr>
            <p:cNvPr id="170036" name="Rectangle 52"/>
            <p:cNvSpPr>
              <a:spLocks noChangeArrowheads="1"/>
            </p:cNvSpPr>
            <p:nvPr/>
          </p:nvSpPr>
          <p:spPr bwMode="auto">
            <a:xfrm>
              <a:off x="1488" y="2400"/>
              <a:ext cx="1444" cy="322"/>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0037" name="Rectangle 53"/>
            <p:cNvSpPr>
              <a:spLocks noChangeArrowheads="1"/>
            </p:cNvSpPr>
            <p:nvPr/>
          </p:nvSpPr>
          <p:spPr bwMode="auto">
            <a:xfrm>
              <a:off x="1846" y="2427"/>
              <a:ext cx="7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400">
                  <a:solidFill>
                    <a:srgbClr val="000000"/>
                  </a:solidFill>
                  <a:latin typeface="Courier New" panose="02070309020205020404" pitchFamily="49" charset="0"/>
                </a:rPr>
                <a:t>User Manual</a:t>
              </a:r>
              <a:endParaRPr lang="en-US" altLang="en-US"/>
            </a:p>
          </p:txBody>
        </p:sp>
      </p:grpSp>
      <p:sp>
        <p:nvSpPr>
          <p:cNvPr id="170038" name="Freeform 54"/>
          <p:cNvSpPr>
            <a:spLocks/>
          </p:cNvSpPr>
          <p:nvPr/>
        </p:nvSpPr>
        <p:spPr bwMode="auto">
          <a:xfrm>
            <a:off x="4545013" y="2671763"/>
            <a:ext cx="155575" cy="355600"/>
          </a:xfrm>
          <a:custGeom>
            <a:avLst/>
            <a:gdLst>
              <a:gd name="T0" fmla="*/ 0 w 98"/>
              <a:gd name="T1" fmla="*/ 112 h 224"/>
              <a:gd name="T2" fmla="*/ 56 w 98"/>
              <a:gd name="T3" fmla="*/ 0 h 224"/>
              <a:gd name="T4" fmla="*/ 98 w 98"/>
              <a:gd name="T5" fmla="*/ 112 h 224"/>
              <a:gd name="T6" fmla="*/ 56 w 98"/>
              <a:gd name="T7" fmla="*/ 224 h 224"/>
              <a:gd name="T8" fmla="*/ 0 w 98"/>
              <a:gd name="T9" fmla="*/ 112 h 224"/>
            </a:gdLst>
            <a:ahLst/>
            <a:cxnLst>
              <a:cxn ang="0">
                <a:pos x="T0" y="T1"/>
              </a:cxn>
              <a:cxn ang="0">
                <a:pos x="T2" y="T3"/>
              </a:cxn>
              <a:cxn ang="0">
                <a:pos x="T4" y="T5"/>
              </a:cxn>
              <a:cxn ang="0">
                <a:pos x="T6" y="T7"/>
              </a:cxn>
              <a:cxn ang="0">
                <a:pos x="T8" y="T9"/>
              </a:cxn>
            </a:cxnLst>
            <a:rect l="0" t="0" r="r" b="b"/>
            <a:pathLst>
              <a:path w="98" h="224">
                <a:moveTo>
                  <a:pt x="0" y="112"/>
                </a:moveTo>
                <a:lnTo>
                  <a:pt x="56" y="0"/>
                </a:lnTo>
                <a:lnTo>
                  <a:pt x="98" y="112"/>
                </a:lnTo>
                <a:lnTo>
                  <a:pt x="56" y="224"/>
                </a:lnTo>
                <a:lnTo>
                  <a:pt x="0" y="112"/>
                </a:lnTo>
                <a:close/>
              </a:path>
            </a:pathLst>
          </a:custGeom>
          <a:solidFill>
            <a:srgbClr val="FFFFFF"/>
          </a:solidFill>
          <a:ln w="22225">
            <a:solidFill>
              <a:srgbClr val="000000"/>
            </a:solidFill>
            <a:prstDash val="solid"/>
            <a:round/>
            <a:headEnd/>
            <a:tailEnd/>
          </a:ln>
        </p:spPr>
        <p:txBody>
          <a:bodyPr/>
          <a:lstStyle/>
          <a:p>
            <a:endParaRPr lang="en-IN"/>
          </a:p>
        </p:txBody>
      </p:sp>
      <p:sp>
        <p:nvSpPr>
          <p:cNvPr id="170039" name="Line 55"/>
          <p:cNvSpPr>
            <a:spLocks noChangeShapeType="1"/>
          </p:cNvSpPr>
          <p:nvPr/>
        </p:nvSpPr>
        <p:spPr bwMode="auto">
          <a:xfrm>
            <a:off x="4624388" y="3021013"/>
            <a:ext cx="0" cy="20589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2514600" y="222250"/>
            <a:ext cx="6057900" cy="704850"/>
          </a:xfrm>
        </p:spPr>
        <p:txBody>
          <a:bodyPr/>
          <a:lstStyle/>
          <a:p>
            <a:r>
              <a:rPr lang="en-US" altLang="en-US"/>
              <a:t>Object Model of the Software Life Cycle</a:t>
            </a:r>
          </a:p>
        </p:txBody>
      </p:sp>
      <p:pic>
        <p:nvPicPr>
          <p:cNvPr id="173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73050"/>
            <a:ext cx="6832600" cy="6102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de-DE" altLang="en-US"/>
              <a:t>Two Major Views of the Software life cycle</a:t>
            </a:r>
          </a:p>
        </p:txBody>
      </p:sp>
      <p:sp>
        <p:nvSpPr>
          <p:cNvPr id="209923" name="Rectangle 3"/>
          <p:cNvSpPr>
            <a:spLocks noGrp="1" noChangeArrowheads="1"/>
          </p:cNvSpPr>
          <p:nvPr>
            <p:ph type="body" idx="1"/>
          </p:nvPr>
        </p:nvSpPr>
        <p:spPr/>
        <p:txBody>
          <a:bodyPr/>
          <a:lstStyle/>
          <a:p>
            <a:r>
              <a:rPr lang="de-DE" altLang="en-US"/>
              <a:t>Activity-oriented view of a software life cycle</a:t>
            </a:r>
          </a:p>
          <a:p>
            <a:pPr lvl="1"/>
            <a:r>
              <a:rPr lang="de-DE" altLang="en-US"/>
              <a:t>all the examples so far</a:t>
            </a:r>
          </a:p>
          <a:p>
            <a:r>
              <a:rPr lang="de-DE" altLang="en-US"/>
              <a:t>Entity-oriented view of a software life cycle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lIns="91423" tIns="45712" rIns="91423" bIns="45712" anchor="t"/>
          <a:lstStyle/>
          <a:p>
            <a:r>
              <a:rPr lang="en-US" altLang="en-US"/>
              <a:t>Entity-centered view of software development</a:t>
            </a:r>
          </a:p>
        </p:txBody>
      </p:sp>
      <p:pic>
        <p:nvPicPr>
          <p:cNvPr id="210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2360613"/>
            <a:ext cx="8410575" cy="2136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0948" name="Text Box 4"/>
          <p:cNvSpPr txBox="1">
            <a:spLocks noChangeArrowheads="1"/>
          </p:cNvSpPr>
          <p:nvPr/>
        </p:nvSpPr>
        <p:spPr bwMode="auto">
          <a:xfrm>
            <a:off x="300038" y="5340350"/>
            <a:ext cx="8636000"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0"/>
              <a:t>Software development consists of the creation of a set of deliverables</a:t>
            </a:r>
            <a:endParaRPr lang="de-DE" altLang="en-US"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noFill/>
          <a:ln/>
        </p:spPr>
        <p:txBody>
          <a:bodyPr lIns="92407" tIns="45420" rIns="92407" bIns="45420"/>
          <a:lstStyle/>
          <a:p>
            <a:r>
              <a:rPr lang="en-US" altLang="en-US"/>
              <a:t>Outline</a:t>
            </a:r>
          </a:p>
        </p:txBody>
      </p:sp>
      <p:sp>
        <p:nvSpPr>
          <p:cNvPr id="6148" name="Rectangle 4"/>
          <p:cNvSpPr>
            <a:spLocks noGrp="1" noChangeArrowheads="1"/>
          </p:cNvSpPr>
          <p:nvPr>
            <p:ph type="body" idx="1"/>
          </p:nvPr>
        </p:nvSpPr>
        <p:spPr>
          <a:noFill/>
          <a:ln/>
        </p:spPr>
        <p:txBody>
          <a:bodyPr lIns="92407" tIns="45420" rIns="92407" bIns="45420"/>
          <a:lstStyle/>
          <a:p>
            <a:r>
              <a:rPr lang="en-US" altLang="en-US"/>
              <a:t>Software Life Cycle</a:t>
            </a:r>
          </a:p>
          <a:p>
            <a:pPr lvl="1"/>
            <a:r>
              <a:rPr lang="en-US" altLang="en-US"/>
              <a:t>Waterfall model and its problems</a:t>
            </a:r>
          </a:p>
          <a:p>
            <a:pPr lvl="2"/>
            <a:r>
              <a:rPr lang="en-US" altLang="en-US"/>
              <a:t>Pure Waterfall Model</a:t>
            </a:r>
          </a:p>
          <a:p>
            <a:pPr lvl="2"/>
            <a:r>
              <a:rPr lang="en-US" altLang="en-US"/>
              <a:t>V-Model</a:t>
            </a:r>
          </a:p>
          <a:p>
            <a:pPr lvl="1"/>
            <a:r>
              <a:rPr lang="en-US" altLang="en-US"/>
              <a:t>Iterative process models</a:t>
            </a:r>
          </a:p>
          <a:p>
            <a:pPr lvl="2"/>
            <a:r>
              <a:rPr lang="en-US" altLang="en-US"/>
              <a:t>Boehm’s Spiral Model</a:t>
            </a:r>
          </a:p>
          <a:p>
            <a:pPr lvl="1"/>
            <a:r>
              <a:rPr lang="en-US" altLang="en-US"/>
              <a:t>Entity-based models</a:t>
            </a:r>
          </a:p>
          <a:p>
            <a:pPr lvl="2"/>
            <a:r>
              <a:rPr lang="en-US" altLang="en-US"/>
              <a:t>Issue-based Development Model (Concurrent Development)</a:t>
            </a:r>
          </a:p>
          <a:p>
            <a:endParaRPr lang="en-US" altLang="en-US"/>
          </a:p>
        </p:txBody>
      </p:sp>
    </p:spTree>
  </p:cSld>
  <p:clrMapOvr>
    <a:masterClrMapping/>
  </p:clrMapOvr>
  <p:transition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 y="1408113"/>
            <a:ext cx="8321675" cy="39544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1971" name="Rectangle 3"/>
          <p:cNvSpPr>
            <a:spLocks noGrp="1" noChangeArrowheads="1"/>
          </p:cNvSpPr>
          <p:nvPr>
            <p:ph type="title"/>
          </p:nvPr>
        </p:nvSpPr>
        <p:spPr/>
        <p:txBody>
          <a:bodyPr/>
          <a:lstStyle/>
          <a:p>
            <a:r>
              <a:rPr lang="de-DE" altLang="en-US"/>
              <a:t>Combining activities and entities in one view</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0038" y="60325"/>
            <a:ext cx="7164387" cy="1143000"/>
          </a:xfrm>
          <a:noFill/>
          <a:ln/>
        </p:spPr>
        <p:txBody>
          <a:bodyPr lIns="92407" tIns="45420" rIns="92407" bIns="45420"/>
          <a:lstStyle/>
          <a:p>
            <a:r>
              <a:rPr lang="en-US" altLang="en-US"/>
              <a:t>IEEE Std 1074: Standard for Software Lifecycle</a:t>
            </a:r>
          </a:p>
        </p:txBody>
      </p:sp>
      <p:sp>
        <p:nvSpPr>
          <p:cNvPr id="65539" name="Rectangle 3"/>
          <p:cNvSpPr>
            <a:spLocks noChangeArrowheads="1"/>
          </p:cNvSpPr>
          <p:nvPr/>
        </p:nvSpPr>
        <p:spPr bwMode="auto">
          <a:xfrm>
            <a:off x="3309938" y="877888"/>
            <a:ext cx="1924050"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solidFill>
                  <a:srgbClr val="FF0000"/>
                </a:solidFill>
              </a:rPr>
              <a:t>IEEE Std 1074</a:t>
            </a:r>
          </a:p>
        </p:txBody>
      </p:sp>
      <p:sp>
        <p:nvSpPr>
          <p:cNvPr id="65540" name="Rectangle 4"/>
          <p:cNvSpPr>
            <a:spLocks noChangeArrowheads="1"/>
          </p:cNvSpPr>
          <p:nvPr/>
        </p:nvSpPr>
        <p:spPr bwMode="auto">
          <a:xfrm>
            <a:off x="201613" y="1998663"/>
            <a:ext cx="1625600" cy="9318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Project </a:t>
            </a:r>
          </a:p>
          <a:p>
            <a:pPr algn="ctr"/>
            <a:r>
              <a:rPr lang="en-US" altLang="en-US" sz="1800"/>
              <a:t>Management</a:t>
            </a:r>
          </a:p>
        </p:txBody>
      </p:sp>
      <p:sp>
        <p:nvSpPr>
          <p:cNvPr id="65541" name="Rectangle 5"/>
          <p:cNvSpPr>
            <a:spLocks noChangeArrowheads="1"/>
          </p:cNvSpPr>
          <p:nvPr/>
        </p:nvSpPr>
        <p:spPr bwMode="auto">
          <a:xfrm>
            <a:off x="2324100" y="1981200"/>
            <a:ext cx="1422400" cy="9318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Pre-</a:t>
            </a:r>
          </a:p>
          <a:p>
            <a:pPr algn="ctr"/>
            <a:r>
              <a:rPr lang="en-US" altLang="en-US" sz="1800"/>
              <a:t>Development</a:t>
            </a:r>
          </a:p>
        </p:txBody>
      </p:sp>
      <p:sp>
        <p:nvSpPr>
          <p:cNvPr id="65542" name="Rectangle 6"/>
          <p:cNvSpPr>
            <a:spLocks noChangeArrowheads="1"/>
          </p:cNvSpPr>
          <p:nvPr/>
        </p:nvSpPr>
        <p:spPr bwMode="auto">
          <a:xfrm>
            <a:off x="3978275" y="1963738"/>
            <a:ext cx="1190625" cy="9318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Develop-</a:t>
            </a:r>
          </a:p>
          <a:p>
            <a:pPr algn="ctr"/>
            <a:r>
              <a:rPr lang="en-US" altLang="en-US" sz="1800"/>
              <a:t>ment</a:t>
            </a:r>
          </a:p>
        </p:txBody>
      </p:sp>
      <p:sp>
        <p:nvSpPr>
          <p:cNvPr id="65543" name="Rectangle 7"/>
          <p:cNvSpPr>
            <a:spLocks noChangeArrowheads="1"/>
          </p:cNvSpPr>
          <p:nvPr/>
        </p:nvSpPr>
        <p:spPr bwMode="auto">
          <a:xfrm>
            <a:off x="5380038" y="2014538"/>
            <a:ext cx="1524000" cy="84772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Post-</a:t>
            </a:r>
          </a:p>
          <a:p>
            <a:pPr algn="ctr"/>
            <a:r>
              <a:rPr lang="en-US" altLang="en-US" sz="1800"/>
              <a:t>Development</a:t>
            </a:r>
          </a:p>
        </p:txBody>
      </p:sp>
      <p:sp>
        <p:nvSpPr>
          <p:cNvPr id="65544" name="Rectangle 8"/>
          <p:cNvSpPr>
            <a:spLocks noChangeArrowheads="1"/>
          </p:cNvSpPr>
          <p:nvPr/>
        </p:nvSpPr>
        <p:spPr bwMode="auto">
          <a:xfrm>
            <a:off x="7018338" y="2030413"/>
            <a:ext cx="1973262" cy="84931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Cross-</a:t>
            </a:r>
          </a:p>
          <a:p>
            <a:pPr algn="ctr"/>
            <a:r>
              <a:rPr lang="en-US" altLang="en-US" sz="1800"/>
              <a:t>Development</a:t>
            </a:r>
          </a:p>
          <a:p>
            <a:pPr algn="ctr"/>
            <a:r>
              <a:rPr lang="en-US" altLang="en-US" sz="1600"/>
              <a:t>(Integral Processes)</a:t>
            </a:r>
          </a:p>
        </p:txBody>
      </p:sp>
      <p:sp>
        <p:nvSpPr>
          <p:cNvPr id="65545" name="Line 9"/>
          <p:cNvSpPr>
            <a:spLocks noChangeShapeType="1"/>
          </p:cNvSpPr>
          <p:nvPr/>
        </p:nvSpPr>
        <p:spPr bwMode="auto">
          <a:xfrm flipH="1">
            <a:off x="1165225" y="1676400"/>
            <a:ext cx="2873375"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Line 10"/>
          <p:cNvSpPr>
            <a:spLocks noChangeShapeType="1"/>
          </p:cNvSpPr>
          <p:nvPr/>
        </p:nvSpPr>
        <p:spPr bwMode="auto">
          <a:xfrm flipH="1">
            <a:off x="3168650" y="1676400"/>
            <a:ext cx="869950" cy="3095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Line 11"/>
          <p:cNvSpPr>
            <a:spLocks noChangeShapeType="1"/>
          </p:cNvSpPr>
          <p:nvPr/>
        </p:nvSpPr>
        <p:spPr bwMode="auto">
          <a:xfrm>
            <a:off x="4114800" y="1676400"/>
            <a:ext cx="784225" cy="258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Line 12"/>
          <p:cNvSpPr>
            <a:spLocks noChangeShapeType="1"/>
          </p:cNvSpPr>
          <p:nvPr/>
        </p:nvSpPr>
        <p:spPr bwMode="auto">
          <a:xfrm>
            <a:off x="4495800" y="1676400"/>
            <a:ext cx="2190750" cy="325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Line 13"/>
          <p:cNvSpPr>
            <a:spLocks noChangeShapeType="1"/>
          </p:cNvSpPr>
          <p:nvPr/>
        </p:nvSpPr>
        <p:spPr bwMode="auto">
          <a:xfrm>
            <a:off x="4267200" y="1676400"/>
            <a:ext cx="3989388" cy="342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Rectangle 15"/>
          <p:cNvSpPr>
            <a:spLocks noChangeArrowheads="1"/>
          </p:cNvSpPr>
          <p:nvPr/>
        </p:nvSpPr>
        <p:spPr bwMode="auto">
          <a:xfrm>
            <a:off x="268288" y="3030538"/>
            <a:ext cx="197326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Project Initiation</a:t>
            </a:r>
          </a:p>
          <a:p>
            <a:r>
              <a:rPr lang="en-US" altLang="en-US" sz="1600"/>
              <a:t>&gt;Project Monitoring</a:t>
            </a:r>
          </a:p>
          <a:p>
            <a:r>
              <a:rPr lang="en-US" altLang="en-US" sz="1600"/>
              <a:t>   &amp;Control</a:t>
            </a:r>
          </a:p>
          <a:p>
            <a:r>
              <a:rPr lang="en-US" altLang="en-US" sz="1600"/>
              <a:t>&gt; Software Quality</a:t>
            </a:r>
          </a:p>
          <a:p>
            <a:r>
              <a:rPr lang="en-US" altLang="en-US" sz="1600"/>
              <a:t>   Management</a:t>
            </a:r>
          </a:p>
        </p:txBody>
      </p:sp>
      <p:sp>
        <p:nvSpPr>
          <p:cNvPr id="65553" name="Rectangle 17"/>
          <p:cNvSpPr>
            <a:spLocks noChangeArrowheads="1"/>
          </p:cNvSpPr>
          <p:nvPr/>
        </p:nvSpPr>
        <p:spPr bwMode="auto">
          <a:xfrm>
            <a:off x="2489200" y="3114675"/>
            <a:ext cx="1370013"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Concept </a:t>
            </a:r>
          </a:p>
          <a:p>
            <a:r>
              <a:rPr lang="en-US" altLang="en-US" sz="1600"/>
              <a:t>   Exploration</a:t>
            </a:r>
          </a:p>
          <a:p>
            <a:r>
              <a:rPr lang="en-US" altLang="en-US" sz="1600"/>
              <a:t>&gt; System </a:t>
            </a:r>
          </a:p>
          <a:p>
            <a:r>
              <a:rPr lang="en-US" altLang="en-US" sz="1600"/>
              <a:t>   Allocation</a:t>
            </a:r>
          </a:p>
        </p:txBody>
      </p:sp>
      <p:sp>
        <p:nvSpPr>
          <p:cNvPr id="65555" name="Rectangle 19"/>
          <p:cNvSpPr>
            <a:spLocks noChangeArrowheads="1"/>
          </p:cNvSpPr>
          <p:nvPr/>
        </p:nvSpPr>
        <p:spPr bwMode="auto">
          <a:xfrm>
            <a:off x="4208463" y="3048000"/>
            <a:ext cx="1565275"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Requirements</a:t>
            </a:r>
          </a:p>
          <a:p>
            <a:r>
              <a:rPr lang="en-US" altLang="en-US" sz="1600"/>
              <a:t>   Analysis</a:t>
            </a:r>
          </a:p>
          <a:p>
            <a:r>
              <a:rPr lang="en-US" altLang="en-US" sz="1600"/>
              <a:t>&gt; Design</a:t>
            </a:r>
          </a:p>
          <a:p>
            <a:r>
              <a:rPr lang="en-US" altLang="en-US" sz="1600"/>
              <a:t>&gt; Implemen-</a:t>
            </a:r>
          </a:p>
          <a:p>
            <a:r>
              <a:rPr lang="en-US" altLang="en-US" sz="1600"/>
              <a:t>    tation</a:t>
            </a:r>
          </a:p>
        </p:txBody>
      </p:sp>
      <p:sp>
        <p:nvSpPr>
          <p:cNvPr id="65557" name="Rectangle 21"/>
          <p:cNvSpPr>
            <a:spLocks noChangeArrowheads="1"/>
          </p:cNvSpPr>
          <p:nvPr/>
        </p:nvSpPr>
        <p:spPr bwMode="auto">
          <a:xfrm>
            <a:off x="5895975" y="3063875"/>
            <a:ext cx="1474788"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Installation</a:t>
            </a:r>
          </a:p>
          <a:p>
            <a:r>
              <a:rPr lang="en-US" altLang="en-US" sz="1600"/>
              <a:t>&gt; Operation &amp;</a:t>
            </a:r>
          </a:p>
          <a:p>
            <a:r>
              <a:rPr lang="en-US" altLang="en-US" sz="1600"/>
              <a:t>   Support</a:t>
            </a:r>
          </a:p>
          <a:p>
            <a:r>
              <a:rPr lang="en-US" altLang="en-US" sz="1600"/>
              <a:t>&gt; Maintenance</a:t>
            </a:r>
          </a:p>
          <a:p>
            <a:r>
              <a:rPr lang="en-US" altLang="en-US" sz="1600"/>
              <a:t>&gt; Retirement</a:t>
            </a:r>
          </a:p>
        </p:txBody>
      </p:sp>
      <p:grpSp>
        <p:nvGrpSpPr>
          <p:cNvPr id="65572" name="Group 36"/>
          <p:cNvGrpSpPr>
            <a:grpSpLocks/>
          </p:cNvGrpSpPr>
          <p:nvPr/>
        </p:nvGrpSpPr>
        <p:grpSpPr bwMode="auto">
          <a:xfrm>
            <a:off x="330200" y="2971800"/>
            <a:ext cx="7180263" cy="1454150"/>
            <a:chOff x="208" y="1701"/>
            <a:chExt cx="4523" cy="1087"/>
          </a:xfrm>
        </p:grpSpPr>
        <p:sp>
          <p:nvSpPr>
            <p:cNvPr id="65550" name="Line 14"/>
            <p:cNvSpPr>
              <a:spLocks noChangeShapeType="1"/>
            </p:cNvSpPr>
            <p:nvPr/>
          </p:nvSpPr>
          <p:spPr bwMode="auto">
            <a:xfrm>
              <a:off x="208" y="1721"/>
              <a:ext cx="0" cy="106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Line 16"/>
            <p:cNvSpPr>
              <a:spLocks noChangeShapeType="1"/>
            </p:cNvSpPr>
            <p:nvPr/>
          </p:nvSpPr>
          <p:spPr bwMode="auto">
            <a:xfrm>
              <a:off x="1544" y="1722"/>
              <a:ext cx="0" cy="8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Line 18"/>
            <p:cNvSpPr>
              <a:spLocks noChangeShapeType="1"/>
            </p:cNvSpPr>
            <p:nvPr/>
          </p:nvSpPr>
          <p:spPr bwMode="auto">
            <a:xfrm>
              <a:off x="2669" y="1711"/>
              <a:ext cx="0" cy="10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Line 20"/>
            <p:cNvSpPr>
              <a:spLocks noChangeShapeType="1"/>
            </p:cNvSpPr>
            <p:nvPr/>
          </p:nvSpPr>
          <p:spPr bwMode="auto">
            <a:xfrm>
              <a:off x="3700" y="1722"/>
              <a:ext cx="0" cy="9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Line 22"/>
            <p:cNvSpPr>
              <a:spLocks noChangeShapeType="1"/>
            </p:cNvSpPr>
            <p:nvPr/>
          </p:nvSpPr>
          <p:spPr bwMode="auto">
            <a:xfrm>
              <a:off x="4728" y="1701"/>
              <a:ext cx="3" cy="10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59" name="Rectangle 23"/>
          <p:cNvSpPr>
            <a:spLocks noChangeArrowheads="1"/>
          </p:cNvSpPr>
          <p:nvPr/>
        </p:nvSpPr>
        <p:spPr bwMode="auto">
          <a:xfrm>
            <a:off x="7483475" y="3048000"/>
            <a:ext cx="1627188" cy="155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&gt; V &amp; V</a:t>
            </a:r>
          </a:p>
          <a:p>
            <a:r>
              <a:rPr lang="en-US" altLang="en-US" sz="1600"/>
              <a:t>&gt; Configuration </a:t>
            </a:r>
          </a:p>
          <a:p>
            <a:r>
              <a:rPr lang="en-US" altLang="en-US" sz="1600"/>
              <a:t>  Management</a:t>
            </a:r>
          </a:p>
          <a:p>
            <a:r>
              <a:rPr lang="en-US" altLang="en-US" sz="1600"/>
              <a:t>&gt; Documen-</a:t>
            </a:r>
          </a:p>
          <a:p>
            <a:r>
              <a:rPr lang="en-US" altLang="en-US" sz="1600"/>
              <a:t>    tation</a:t>
            </a:r>
          </a:p>
          <a:p>
            <a:r>
              <a:rPr lang="en-US" altLang="en-US" sz="1600"/>
              <a:t>&gt; Training</a:t>
            </a:r>
          </a:p>
        </p:txBody>
      </p:sp>
      <p:grpSp>
        <p:nvGrpSpPr>
          <p:cNvPr id="65564" name="Group 28"/>
          <p:cNvGrpSpPr>
            <a:grpSpLocks/>
          </p:cNvGrpSpPr>
          <p:nvPr/>
        </p:nvGrpSpPr>
        <p:grpSpPr bwMode="auto">
          <a:xfrm>
            <a:off x="6824663" y="1054100"/>
            <a:ext cx="1674812" cy="933450"/>
            <a:chOff x="4359" y="673"/>
            <a:chExt cx="1069" cy="595"/>
          </a:xfrm>
        </p:grpSpPr>
        <p:sp>
          <p:nvSpPr>
            <p:cNvPr id="65560" name="Freeform 24"/>
            <p:cNvSpPr>
              <a:spLocks/>
            </p:cNvSpPr>
            <p:nvPr/>
          </p:nvSpPr>
          <p:spPr bwMode="auto">
            <a:xfrm>
              <a:off x="4359" y="673"/>
              <a:ext cx="616" cy="392"/>
            </a:xfrm>
            <a:custGeom>
              <a:avLst/>
              <a:gdLst>
                <a:gd name="T0" fmla="*/ 0 w 616"/>
                <a:gd name="T1" fmla="*/ 0 h 392"/>
                <a:gd name="T2" fmla="*/ 0 w 616"/>
                <a:gd name="T3" fmla="*/ 31 h 392"/>
                <a:gd name="T4" fmla="*/ 47 w 616"/>
                <a:gd name="T5" fmla="*/ 36 h 392"/>
                <a:gd name="T6" fmla="*/ 88 w 616"/>
                <a:gd name="T7" fmla="*/ 46 h 392"/>
                <a:gd name="T8" fmla="*/ 124 w 616"/>
                <a:gd name="T9" fmla="*/ 62 h 392"/>
                <a:gd name="T10" fmla="*/ 160 w 616"/>
                <a:gd name="T11" fmla="*/ 72 h 392"/>
                <a:gd name="T12" fmla="*/ 191 w 616"/>
                <a:gd name="T13" fmla="*/ 82 h 392"/>
                <a:gd name="T14" fmla="*/ 222 w 616"/>
                <a:gd name="T15" fmla="*/ 93 h 392"/>
                <a:gd name="T16" fmla="*/ 248 w 616"/>
                <a:gd name="T17" fmla="*/ 103 h 392"/>
                <a:gd name="T18" fmla="*/ 274 w 616"/>
                <a:gd name="T19" fmla="*/ 118 h 392"/>
                <a:gd name="T20" fmla="*/ 300 w 616"/>
                <a:gd name="T21" fmla="*/ 134 h 392"/>
                <a:gd name="T22" fmla="*/ 331 w 616"/>
                <a:gd name="T23" fmla="*/ 154 h 392"/>
                <a:gd name="T24" fmla="*/ 351 w 616"/>
                <a:gd name="T25" fmla="*/ 170 h 392"/>
                <a:gd name="T26" fmla="*/ 377 w 616"/>
                <a:gd name="T27" fmla="*/ 185 h 392"/>
                <a:gd name="T28" fmla="*/ 398 w 616"/>
                <a:gd name="T29" fmla="*/ 206 h 392"/>
                <a:gd name="T30" fmla="*/ 424 w 616"/>
                <a:gd name="T31" fmla="*/ 226 h 392"/>
                <a:gd name="T32" fmla="*/ 455 w 616"/>
                <a:gd name="T33" fmla="*/ 257 h 392"/>
                <a:gd name="T34" fmla="*/ 470 w 616"/>
                <a:gd name="T35" fmla="*/ 273 h 392"/>
                <a:gd name="T36" fmla="*/ 486 w 616"/>
                <a:gd name="T37" fmla="*/ 293 h 392"/>
                <a:gd name="T38" fmla="*/ 506 w 616"/>
                <a:gd name="T39" fmla="*/ 314 h 392"/>
                <a:gd name="T40" fmla="*/ 522 w 616"/>
                <a:gd name="T41" fmla="*/ 334 h 392"/>
                <a:gd name="T42" fmla="*/ 537 w 616"/>
                <a:gd name="T43" fmla="*/ 365 h 392"/>
                <a:gd name="T44" fmla="*/ 553 w 616"/>
                <a:gd name="T45" fmla="*/ 391 h 392"/>
                <a:gd name="T46" fmla="*/ 615 w 616"/>
                <a:gd name="T47" fmla="*/ 381 h 392"/>
                <a:gd name="T48" fmla="*/ 594 w 616"/>
                <a:gd name="T49" fmla="*/ 340 h 392"/>
                <a:gd name="T50" fmla="*/ 563 w 616"/>
                <a:gd name="T51" fmla="*/ 293 h 392"/>
                <a:gd name="T52" fmla="*/ 532 w 616"/>
                <a:gd name="T53" fmla="*/ 257 h 392"/>
                <a:gd name="T54" fmla="*/ 486 w 616"/>
                <a:gd name="T55" fmla="*/ 216 h 392"/>
                <a:gd name="T56" fmla="*/ 429 w 616"/>
                <a:gd name="T57" fmla="*/ 159 h 392"/>
                <a:gd name="T58" fmla="*/ 367 w 616"/>
                <a:gd name="T59" fmla="*/ 113 h 392"/>
                <a:gd name="T60" fmla="*/ 300 w 616"/>
                <a:gd name="T61" fmla="*/ 72 h 392"/>
                <a:gd name="T62" fmla="*/ 238 w 616"/>
                <a:gd name="T63" fmla="*/ 46 h 392"/>
                <a:gd name="T64" fmla="*/ 165 w 616"/>
                <a:gd name="T65" fmla="*/ 21 h 392"/>
                <a:gd name="T66" fmla="*/ 103 w 616"/>
                <a:gd name="T67" fmla="*/ 10 h 392"/>
                <a:gd name="T68" fmla="*/ 0 w 616"/>
                <a:gd name="T69"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392">
                  <a:moveTo>
                    <a:pt x="0" y="0"/>
                  </a:moveTo>
                  <a:lnTo>
                    <a:pt x="0" y="31"/>
                  </a:lnTo>
                  <a:lnTo>
                    <a:pt x="47" y="36"/>
                  </a:lnTo>
                  <a:lnTo>
                    <a:pt x="88" y="46"/>
                  </a:lnTo>
                  <a:lnTo>
                    <a:pt x="124" y="62"/>
                  </a:lnTo>
                  <a:lnTo>
                    <a:pt x="160" y="72"/>
                  </a:lnTo>
                  <a:lnTo>
                    <a:pt x="191" y="82"/>
                  </a:lnTo>
                  <a:lnTo>
                    <a:pt x="222" y="93"/>
                  </a:lnTo>
                  <a:lnTo>
                    <a:pt x="248" y="103"/>
                  </a:lnTo>
                  <a:lnTo>
                    <a:pt x="274" y="118"/>
                  </a:lnTo>
                  <a:lnTo>
                    <a:pt x="300" y="134"/>
                  </a:lnTo>
                  <a:lnTo>
                    <a:pt x="331" y="154"/>
                  </a:lnTo>
                  <a:lnTo>
                    <a:pt x="351" y="170"/>
                  </a:lnTo>
                  <a:lnTo>
                    <a:pt x="377" y="185"/>
                  </a:lnTo>
                  <a:lnTo>
                    <a:pt x="398" y="206"/>
                  </a:lnTo>
                  <a:lnTo>
                    <a:pt x="424" y="226"/>
                  </a:lnTo>
                  <a:lnTo>
                    <a:pt x="455" y="257"/>
                  </a:lnTo>
                  <a:lnTo>
                    <a:pt x="470" y="273"/>
                  </a:lnTo>
                  <a:lnTo>
                    <a:pt x="486" y="293"/>
                  </a:lnTo>
                  <a:lnTo>
                    <a:pt x="506" y="314"/>
                  </a:lnTo>
                  <a:lnTo>
                    <a:pt x="522" y="334"/>
                  </a:lnTo>
                  <a:lnTo>
                    <a:pt x="537" y="365"/>
                  </a:lnTo>
                  <a:lnTo>
                    <a:pt x="553" y="391"/>
                  </a:lnTo>
                  <a:lnTo>
                    <a:pt x="615" y="381"/>
                  </a:lnTo>
                  <a:lnTo>
                    <a:pt x="594" y="340"/>
                  </a:lnTo>
                  <a:lnTo>
                    <a:pt x="563" y="293"/>
                  </a:lnTo>
                  <a:lnTo>
                    <a:pt x="532" y="257"/>
                  </a:lnTo>
                  <a:lnTo>
                    <a:pt x="486" y="216"/>
                  </a:lnTo>
                  <a:lnTo>
                    <a:pt x="429" y="159"/>
                  </a:lnTo>
                  <a:lnTo>
                    <a:pt x="367" y="113"/>
                  </a:lnTo>
                  <a:lnTo>
                    <a:pt x="300" y="72"/>
                  </a:lnTo>
                  <a:lnTo>
                    <a:pt x="238" y="46"/>
                  </a:lnTo>
                  <a:lnTo>
                    <a:pt x="165" y="21"/>
                  </a:lnTo>
                  <a:lnTo>
                    <a:pt x="103" y="1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1" name="Freeform 25"/>
            <p:cNvSpPr>
              <a:spLocks/>
            </p:cNvSpPr>
            <p:nvPr/>
          </p:nvSpPr>
          <p:spPr bwMode="auto">
            <a:xfrm>
              <a:off x="5109" y="991"/>
              <a:ext cx="319" cy="277"/>
            </a:xfrm>
            <a:custGeom>
              <a:avLst/>
              <a:gdLst>
                <a:gd name="T0" fmla="*/ 0 w 319"/>
                <a:gd name="T1" fmla="*/ 215 h 277"/>
                <a:gd name="T2" fmla="*/ 0 w 319"/>
                <a:gd name="T3" fmla="*/ 276 h 277"/>
                <a:gd name="T4" fmla="*/ 15 w 319"/>
                <a:gd name="T5" fmla="*/ 261 h 277"/>
                <a:gd name="T6" fmla="*/ 26 w 319"/>
                <a:gd name="T7" fmla="*/ 245 h 277"/>
                <a:gd name="T8" fmla="*/ 46 w 319"/>
                <a:gd name="T9" fmla="*/ 225 h 277"/>
                <a:gd name="T10" fmla="*/ 67 w 319"/>
                <a:gd name="T11" fmla="*/ 204 h 277"/>
                <a:gd name="T12" fmla="*/ 92 w 319"/>
                <a:gd name="T13" fmla="*/ 184 h 277"/>
                <a:gd name="T14" fmla="*/ 113 w 319"/>
                <a:gd name="T15" fmla="*/ 164 h 277"/>
                <a:gd name="T16" fmla="*/ 133 w 319"/>
                <a:gd name="T17" fmla="*/ 148 h 277"/>
                <a:gd name="T18" fmla="*/ 154 w 319"/>
                <a:gd name="T19" fmla="*/ 133 h 277"/>
                <a:gd name="T20" fmla="*/ 174 w 319"/>
                <a:gd name="T21" fmla="*/ 118 h 277"/>
                <a:gd name="T22" fmla="*/ 200 w 319"/>
                <a:gd name="T23" fmla="*/ 102 h 277"/>
                <a:gd name="T24" fmla="*/ 226 w 319"/>
                <a:gd name="T25" fmla="*/ 87 h 277"/>
                <a:gd name="T26" fmla="*/ 246 w 319"/>
                <a:gd name="T27" fmla="*/ 77 h 277"/>
                <a:gd name="T28" fmla="*/ 272 w 319"/>
                <a:gd name="T29" fmla="*/ 66 h 277"/>
                <a:gd name="T30" fmla="*/ 297 w 319"/>
                <a:gd name="T31" fmla="*/ 56 h 277"/>
                <a:gd name="T32" fmla="*/ 318 w 319"/>
                <a:gd name="T33" fmla="*/ 46 h 277"/>
                <a:gd name="T34" fmla="*/ 318 w 319"/>
                <a:gd name="T35" fmla="*/ 0 h 277"/>
                <a:gd name="T36" fmla="*/ 282 w 319"/>
                <a:gd name="T37" fmla="*/ 10 h 277"/>
                <a:gd name="T38" fmla="*/ 231 w 319"/>
                <a:gd name="T39" fmla="*/ 31 h 277"/>
                <a:gd name="T40" fmla="*/ 164 w 319"/>
                <a:gd name="T41" fmla="*/ 56 h 277"/>
                <a:gd name="T42" fmla="*/ 118 w 319"/>
                <a:gd name="T43" fmla="*/ 87 h 277"/>
                <a:gd name="T44" fmla="*/ 77 w 319"/>
                <a:gd name="T45" fmla="*/ 128 h 277"/>
                <a:gd name="T46" fmla="*/ 31 w 319"/>
                <a:gd name="T47" fmla="*/ 164 h 277"/>
                <a:gd name="T48" fmla="*/ 0 w 319"/>
                <a:gd name="T49" fmla="*/ 199 h 277"/>
                <a:gd name="T50" fmla="*/ 0 w 319"/>
                <a:gd name="T51" fmla="*/ 276 h 277"/>
                <a:gd name="T52" fmla="*/ 0 w 319"/>
                <a:gd name="T53"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77">
                  <a:moveTo>
                    <a:pt x="0" y="215"/>
                  </a:moveTo>
                  <a:lnTo>
                    <a:pt x="0" y="276"/>
                  </a:lnTo>
                  <a:lnTo>
                    <a:pt x="15" y="261"/>
                  </a:lnTo>
                  <a:lnTo>
                    <a:pt x="26" y="245"/>
                  </a:lnTo>
                  <a:lnTo>
                    <a:pt x="46" y="225"/>
                  </a:lnTo>
                  <a:lnTo>
                    <a:pt x="67" y="204"/>
                  </a:lnTo>
                  <a:lnTo>
                    <a:pt x="92" y="184"/>
                  </a:lnTo>
                  <a:lnTo>
                    <a:pt x="113" y="164"/>
                  </a:lnTo>
                  <a:lnTo>
                    <a:pt x="133" y="148"/>
                  </a:lnTo>
                  <a:lnTo>
                    <a:pt x="154" y="133"/>
                  </a:lnTo>
                  <a:lnTo>
                    <a:pt x="174" y="118"/>
                  </a:lnTo>
                  <a:lnTo>
                    <a:pt x="200" y="102"/>
                  </a:lnTo>
                  <a:lnTo>
                    <a:pt x="226" y="87"/>
                  </a:lnTo>
                  <a:lnTo>
                    <a:pt x="246" y="77"/>
                  </a:lnTo>
                  <a:lnTo>
                    <a:pt x="272" y="66"/>
                  </a:lnTo>
                  <a:lnTo>
                    <a:pt x="297" y="56"/>
                  </a:lnTo>
                  <a:lnTo>
                    <a:pt x="318" y="46"/>
                  </a:lnTo>
                  <a:lnTo>
                    <a:pt x="318" y="0"/>
                  </a:lnTo>
                  <a:lnTo>
                    <a:pt x="282" y="10"/>
                  </a:lnTo>
                  <a:lnTo>
                    <a:pt x="231" y="31"/>
                  </a:lnTo>
                  <a:lnTo>
                    <a:pt x="164" y="56"/>
                  </a:lnTo>
                  <a:lnTo>
                    <a:pt x="118" y="87"/>
                  </a:lnTo>
                  <a:lnTo>
                    <a:pt x="77" y="128"/>
                  </a:lnTo>
                  <a:lnTo>
                    <a:pt x="31" y="164"/>
                  </a:lnTo>
                  <a:lnTo>
                    <a:pt x="0" y="199"/>
                  </a:lnTo>
                  <a:lnTo>
                    <a:pt x="0" y="276"/>
                  </a:lnTo>
                  <a:lnTo>
                    <a:pt x="0" y="215"/>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2" name="Freeform 26"/>
            <p:cNvSpPr>
              <a:spLocks/>
            </p:cNvSpPr>
            <p:nvPr/>
          </p:nvSpPr>
          <p:spPr bwMode="auto">
            <a:xfrm>
              <a:off x="4724" y="1095"/>
              <a:ext cx="381" cy="173"/>
            </a:xfrm>
            <a:custGeom>
              <a:avLst/>
              <a:gdLst>
                <a:gd name="T0" fmla="*/ 0 w 381"/>
                <a:gd name="T1" fmla="*/ 0 h 173"/>
                <a:gd name="T2" fmla="*/ 0 w 381"/>
                <a:gd name="T3" fmla="*/ 56 h 173"/>
                <a:gd name="T4" fmla="*/ 26 w 381"/>
                <a:gd name="T5" fmla="*/ 56 h 173"/>
                <a:gd name="T6" fmla="*/ 51 w 381"/>
                <a:gd name="T7" fmla="*/ 61 h 173"/>
                <a:gd name="T8" fmla="*/ 72 w 381"/>
                <a:gd name="T9" fmla="*/ 66 h 173"/>
                <a:gd name="T10" fmla="*/ 98 w 381"/>
                <a:gd name="T11" fmla="*/ 76 h 173"/>
                <a:gd name="T12" fmla="*/ 128 w 381"/>
                <a:gd name="T13" fmla="*/ 81 h 173"/>
                <a:gd name="T14" fmla="*/ 159 w 381"/>
                <a:gd name="T15" fmla="*/ 86 h 173"/>
                <a:gd name="T16" fmla="*/ 195 w 381"/>
                <a:gd name="T17" fmla="*/ 101 h 173"/>
                <a:gd name="T18" fmla="*/ 231 w 381"/>
                <a:gd name="T19" fmla="*/ 111 h 173"/>
                <a:gd name="T20" fmla="*/ 257 w 381"/>
                <a:gd name="T21" fmla="*/ 116 h 173"/>
                <a:gd name="T22" fmla="*/ 288 w 381"/>
                <a:gd name="T23" fmla="*/ 126 h 173"/>
                <a:gd name="T24" fmla="*/ 318 w 381"/>
                <a:gd name="T25" fmla="*/ 142 h 173"/>
                <a:gd name="T26" fmla="*/ 344 w 381"/>
                <a:gd name="T27" fmla="*/ 152 h 173"/>
                <a:gd name="T28" fmla="*/ 365 w 381"/>
                <a:gd name="T29" fmla="*/ 162 h 173"/>
                <a:gd name="T30" fmla="*/ 380 w 381"/>
                <a:gd name="T31" fmla="*/ 172 h 173"/>
                <a:gd name="T32" fmla="*/ 380 w 381"/>
                <a:gd name="T33" fmla="*/ 106 h 173"/>
                <a:gd name="T34" fmla="*/ 354 w 381"/>
                <a:gd name="T35" fmla="*/ 91 h 173"/>
                <a:gd name="T36" fmla="*/ 308 w 381"/>
                <a:gd name="T37" fmla="*/ 66 h 173"/>
                <a:gd name="T38" fmla="*/ 252 w 381"/>
                <a:gd name="T39" fmla="*/ 46 h 173"/>
                <a:gd name="T40" fmla="*/ 205 w 381"/>
                <a:gd name="T41" fmla="*/ 30 h 173"/>
                <a:gd name="T42" fmla="*/ 144 w 381"/>
                <a:gd name="T43" fmla="*/ 15 h 173"/>
                <a:gd name="T44" fmla="*/ 87 w 381"/>
                <a:gd name="T45" fmla="*/ 5 h 173"/>
                <a:gd name="T46" fmla="*/ 46 w 381"/>
                <a:gd name="T47" fmla="*/ 0 h 173"/>
                <a:gd name="T48" fmla="*/ 0 w 381"/>
                <a:gd name="T4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1" h="173">
                  <a:moveTo>
                    <a:pt x="0" y="0"/>
                  </a:moveTo>
                  <a:lnTo>
                    <a:pt x="0" y="56"/>
                  </a:lnTo>
                  <a:lnTo>
                    <a:pt x="26" y="56"/>
                  </a:lnTo>
                  <a:lnTo>
                    <a:pt x="51" y="61"/>
                  </a:lnTo>
                  <a:lnTo>
                    <a:pt x="72" y="66"/>
                  </a:lnTo>
                  <a:lnTo>
                    <a:pt x="98" y="76"/>
                  </a:lnTo>
                  <a:lnTo>
                    <a:pt x="128" y="81"/>
                  </a:lnTo>
                  <a:lnTo>
                    <a:pt x="159" y="86"/>
                  </a:lnTo>
                  <a:lnTo>
                    <a:pt x="195" y="101"/>
                  </a:lnTo>
                  <a:lnTo>
                    <a:pt x="231" y="111"/>
                  </a:lnTo>
                  <a:lnTo>
                    <a:pt x="257" y="116"/>
                  </a:lnTo>
                  <a:lnTo>
                    <a:pt x="288" y="126"/>
                  </a:lnTo>
                  <a:lnTo>
                    <a:pt x="318" y="142"/>
                  </a:lnTo>
                  <a:lnTo>
                    <a:pt x="344" y="152"/>
                  </a:lnTo>
                  <a:lnTo>
                    <a:pt x="365" y="162"/>
                  </a:lnTo>
                  <a:lnTo>
                    <a:pt x="380" y="172"/>
                  </a:lnTo>
                  <a:lnTo>
                    <a:pt x="380" y="106"/>
                  </a:lnTo>
                  <a:lnTo>
                    <a:pt x="354" y="91"/>
                  </a:lnTo>
                  <a:lnTo>
                    <a:pt x="308" y="66"/>
                  </a:lnTo>
                  <a:lnTo>
                    <a:pt x="252" y="46"/>
                  </a:lnTo>
                  <a:lnTo>
                    <a:pt x="205" y="30"/>
                  </a:lnTo>
                  <a:lnTo>
                    <a:pt x="144" y="15"/>
                  </a:lnTo>
                  <a:lnTo>
                    <a:pt x="87" y="5"/>
                  </a:lnTo>
                  <a:lnTo>
                    <a:pt x="46" y="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3" name="Freeform 27"/>
            <p:cNvSpPr>
              <a:spLocks/>
            </p:cNvSpPr>
            <p:nvPr/>
          </p:nvSpPr>
          <p:spPr bwMode="auto">
            <a:xfrm>
              <a:off x="4359" y="673"/>
              <a:ext cx="1069" cy="527"/>
            </a:xfrm>
            <a:custGeom>
              <a:avLst/>
              <a:gdLst>
                <a:gd name="T0" fmla="*/ 57 w 1069"/>
                <a:gd name="T1" fmla="*/ 0 h 527"/>
                <a:gd name="T2" fmla="*/ 124 w 1069"/>
                <a:gd name="T3" fmla="*/ 0 h 527"/>
                <a:gd name="T4" fmla="*/ 187 w 1069"/>
                <a:gd name="T5" fmla="*/ 5 h 527"/>
                <a:gd name="T6" fmla="*/ 249 w 1069"/>
                <a:gd name="T7" fmla="*/ 15 h 527"/>
                <a:gd name="T8" fmla="*/ 321 w 1069"/>
                <a:gd name="T9" fmla="*/ 31 h 527"/>
                <a:gd name="T10" fmla="*/ 389 w 1069"/>
                <a:gd name="T11" fmla="*/ 52 h 527"/>
                <a:gd name="T12" fmla="*/ 461 w 1069"/>
                <a:gd name="T13" fmla="*/ 77 h 527"/>
                <a:gd name="T14" fmla="*/ 524 w 1069"/>
                <a:gd name="T15" fmla="*/ 108 h 527"/>
                <a:gd name="T16" fmla="*/ 586 w 1069"/>
                <a:gd name="T17" fmla="*/ 139 h 527"/>
                <a:gd name="T18" fmla="*/ 648 w 1069"/>
                <a:gd name="T19" fmla="*/ 175 h 527"/>
                <a:gd name="T20" fmla="*/ 705 w 1069"/>
                <a:gd name="T21" fmla="*/ 211 h 527"/>
                <a:gd name="T22" fmla="*/ 762 w 1069"/>
                <a:gd name="T23" fmla="*/ 258 h 527"/>
                <a:gd name="T24" fmla="*/ 809 w 1069"/>
                <a:gd name="T25" fmla="*/ 299 h 527"/>
                <a:gd name="T26" fmla="*/ 840 w 1069"/>
                <a:gd name="T27" fmla="*/ 340 h 527"/>
                <a:gd name="T28" fmla="*/ 1037 w 1069"/>
                <a:gd name="T29" fmla="*/ 330 h 527"/>
                <a:gd name="T30" fmla="*/ 969 w 1069"/>
                <a:gd name="T31" fmla="*/ 356 h 527"/>
                <a:gd name="T32" fmla="*/ 923 w 1069"/>
                <a:gd name="T33" fmla="*/ 382 h 527"/>
                <a:gd name="T34" fmla="*/ 887 w 1069"/>
                <a:gd name="T35" fmla="*/ 402 h 527"/>
                <a:gd name="T36" fmla="*/ 845 w 1069"/>
                <a:gd name="T37" fmla="*/ 433 h 527"/>
                <a:gd name="T38" fmla="*/ 804 w 1069"/>
                <a:gd name="T39" fmla="*/ 474 h 527"/>
                <a:gd name="T40" fmla="*/ 762 w 1069"/>
                <a:gd name="T41" fmla="*/ 511 h 527"/>
                <a:gd name="T42" fmla="*/ 731 w 1069"/>
                <a:gd name="T43" fmla="*/ 521 h 527"/>
                <a:gd name="T44" fmla="*/ 695 w 1069"/>
                <a:gd name="T45" fmla="*/ 500 h 527"/>
                <a:gd name="T46" fmla="*/ 648 w 1069"/>
                <a:gd name="T47" fmla="*/ 485 h 527"/>
                <a:gd name="T48" fmla="*/ 607 w 1069"/>
                <a:gd name="T49" fmla="*/ 469 h 527"/>
                <a:gd name="T50" fmla="*/ 560 w 1069"/>
                <a:gd name="T51" fmla="*/ 459 h 527"/>
                <a:gd name="T52" fmla="*/ 513 w 1069"/>
                <a:gd name="T53" fmla="*/ 449 h 527"/>
                <a:gd name="T54" fmla="*/ 467 w 1069"/>
                <a:gd name="T55" fmla="*/ 438 h 527"/>
                <a:gd name="T56" fmla="*/ 425 w 1069"/>
                <a:gd name="T57" fmla="*/ 428 h 527"/>
                <a:gd name="T58" fmla="*/ 363 w 1069"/>
                <a:gd name="T59" fmla="*/ 418 h 527"/>
                <a:gd name="T60" fmla="*/ 581 w 1069"/>
                <a:gd name="T61" fmla="*/ 346 h 527"/>
                <a:gd name="T62" fmla="*/ 529 w 1069"/>
                <a:gd name="T63" fmla="*/ 284 h 527"/>
                <a:gd name="T64" fmla="*/ 493 w 1069"/>
                <a:gd name="T65" fmla="*/ 242 h 527"/>
                <a:gd name="T66" fmla="*/ 435 w 1069"/>
                <a:gd name="T67" fmla="*/ 191 h 527"/>
                <a:gd name="T68" fmla="*/ 384 w 1069"/>
                <a:gd name="T69" fmla="*/ 150 h 527"/>
                <a:gd name="T70" fmla="*/ 347 w 1069"/>
                <a:gd name="T71" fmla="*/ 119 h 527"/>
                <a:gd name="T72" fmla="*/ 301 w 1069"/>
                <a:gd name="T73" fmla="*/ 88 h 527"/>
                <a:gd name="T74" fmla="*/ 249 w 1069"/>
                <a:gd name="T75" fmla="*/ 67 h 527"/>
                <a:gd name="T76" fmla="*/ 187 w 1069"/>
                <a:gd name="T77" fmla="*/ 46 h 527"/>
                <a:gd name="T78" fmla="*/ 124 w 1069"/>
                <a:gd name="T79" fmla="*/ 31 h 527"/>
                <a:gd name="T80" fmla="*/ 57 w 1069"/>
                <a:gd name="T81" fmla="*/ 1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9" h="527">
                  <a:moveTo>
                    <a:pt x="0" y="5"/>
                  </a:moveTo>
                  <a:lnTo>
                    <a:pt x="57" y="0"/>
                  </a:lnTo>
                  <a:lnTo>
                    <a:pt x="88" y="0"/>
                  </a:lnTo>
                  <a:lnTo>
                    <a:pt x="124" y="0"/>
                  </a:lnTo>
                  <a:lnTo>
                    <a:pt x="156" y="0"/>
                  </a:lnTo>
                  <a:lnTo>
                    <a:pt x="187" y="5"/>
                  </a:lnTo>
                  <a:lnTo>
                    <a:pt x="223" y="5"/>
                  </a:lnTo>
                  <a:lnTo>
                    <a:pt x="249" y="15"/>
                  </a:lnTo>
                  <a:lnTo>
                    <a:pt x="285" y="21"/>
                  </a:lnTo>
                  <a:lnTo>
                    <a:pt x="321" y="31"/>
                  </a:lnTo>
                  <a:lnTo>
                    <a:pt x="358" y="41"/>
                  </a:lnTo>
                  <a:lnTo>
                    <a:pt x="389" y="52"/>
                  </a:lnTo>
                  <a:lnTo>
                    <a:pt x="425" y="62"/>
                  </a:lnTo>
                  <a:lnTo>
                    <a:pt x="461" y="77"/>
                  </a:lnTo>
                  <a:lnTo>
                    <a:pt x="498" y="93"/>
                  </a:lnTo>
                  <a:lnTo>
                    <a:pt x="524" y="108"/>
                  </a:lnTo>
                  <a:lnTo>
                    <a:pt x="560" y="124"/>
                  </a:lnTo>
                  <a:lnTo>
                    <a:pt x="586" y="139"/>
                  </a:lnTo>
                  <a:lnTo>
                    <a:pt x="617" y="155"/>
                  </a:lnTo>
                  <a:lnTo>
                    <a:pt x="648" y="175"/>
                  </a:lnTo>
                  <a:lnTo>
                    <a:pt x="679" y="196"/>
                  </a:lnTo>
                  <a:lnTo>
                    <a:pt x="705" y="211"/>
                  </a:lnTo>
                  <a:lnTo>
                    <a:pt x="736" y="237"/>
                  </a:lnTo>
                  <a:lnTo>
                    <a:pt x="762" y="258"/>
                  </a:lnTo>
                  <a:lnTo>
                    <a:pt x="788" y="278"/>
                  </a:lnTo>
                  <a:lnTo>
                    <a:pt x="809" y="299"/>
                  </a:lnTo>
                  <a:lnTo>
                    <a:pt x="830" y="320"/>
                  </a:lnTo>
                  <a:lnTo>
                    <a:pt x="840" y="340"/>
                  </a:lnTo>
                  <a:lnTo>
                    <a:pt x="1068" y="315"/>
                  </a:lnTo>
                  <a:lnTo>
                    <a:pt x="1037" y="330"/>
                  </a:lnTo>
                  <a:lnTo>
                    <a:pt x="995" y="346"/>
                  </a:lnTo>
                  <a:lnTo>
                    <a:pt x="969" y="356"/>
                  </a:lnTo>
                  <a:lnTo>
                    <a:pt x="949" y="366"/>
                  </a:lnTo>
                  <a:lnTo>
                    <a:pt x="923" y="382"/>
                  </a:lnTo>
                  <a:lnTo>
                    <a:pt x="902" y="392"/>
                  </a:lnTo>
                  <a:lnTo>
                    <a:pt x="887" y="402"/>
                  </a:lnTo>
                  <a:lnTo>
                    <a:pt x="866" y="418"/>
                  </a:lnTo>
                  <a:lnTo>
                    <a:pt x="845" y="433"/>
                  </a:lnTo>
                  <a:lnTo>
                    <a:pt x="824" y="454"/>
                  </a:lnTo>
                  <a:lnTo>
                    <a:pt x="804" y="474"/>
                  </a:lnTo>
                  <a:lnTo>
                    <a:pt x="783" y="490"/>
                  </a:lnTo>
                  <a:lnTo>
                    <a:pt x="762" y="511"/>
                  </a:lnTo>
                  <a:lnTo>
                    <a:pt x="747" y="526"/>
                  </a:lnTo>
                  <a:lnTo>
                    <a:pt x="731" y="521"/>
                  </a:lnTo>
                  <a:lnTo>
                    <a:pt x="710" y="511"/>
                  </a:lnTo>
                  <a:lnTo>
                    <a:pt x="695" y="500"/>
                  </a:lnTo>
                  <a:lnTo>
                    <a:pt x="669" y="495"/>
                  </a:lnTo>
                  <a:lnTo>
                    <a:pt x="648" y="485"/>
                  </a:lnTo>
                  <a:lnTo>
                    <a:pt x="627" y="480"/>
                  </a:lnTo>
                  <a:lnTo>
                    <a:pt x="607" y="469"/>
                  </a:lnTo>
                  <a:lnTo>
                    <a:pt x="586" y="464"/>
                  </a:lnTo>
                  <a:lnTo>
                    <a:pt x="560" y="459"/>
                  </a:lnTo>
                  <a:lnTo>
                    <a:pt x="534" y="454"/>
                  </a:lnTo>
                  <a:lnTo>
                    <a:pt x="513" y="449"/>
                  </a:lnTo>
                  <a:lnTo>
                    <a:pt x="493" y="438"/>
                  </a:lnTo>
                  <a:lnTo>
                    <a:pt x="467" y="438"/>
                  </a:lnTo>
                  <a:lnTo>
                    <a:pt x="446" y="433"/>
                  </a:lnTo>
                  <a:lnTo>
                    <a:pt x="425" y="428"/>
                  </a:lnTo>
                  <a:lnTo>
                    <a:pt x="399" y="423"/>
                  </a:lnTo>
                  <a:lnTo>
                    <a:pt x="363" y="418"/>
                  </a:lnTo>
                  <a:lnTo>
                    <a:pt x="596" y="376"/>
                  </a:lnTo>
                  <a:lnTo>
                    <a:pt x="581" y="346"/>
                  </a:lnTo>
                  <a:lnTo>
                    <a:pt x="565" y="325"/>
                  </a:lnTo>
                  <a:lnTo>
                    <a:pt x="529" y="284"/>
                  </a:lnTo>
                  <a:lnTo>
                    <a:pt x="508" y="263"/>
                  </a:lnTo>
                  <a:lnTo>
                    <a:pt x="493" y="242"/>
                  </a:lnTo>
                  <a:lnTo>
                    <a:pt x="456" y="211"/>
                  </a:lnTo>
                  <a:lnTo>
                    <a:pt x="435" y="191"/>
                  </a:lnTo>
                  <a:lnTo>
                    <a:pt x="410" y="170"/>
                  </a:lnTo>
                  <a:lnTo>
                    <a:pt x="384" y="150"/>
                  </a:lnTo>
                  <a:lnTo>
                    <a:pt x="368" y="134"/>
                  </a:lnTo>
                  <a:lnTo>
                    <a:pt x="347" y="119"/>
                  </a:lnTo>
                  <a:lnTo>
                    <a:pt x="321" y="103"/>
                  </a:lnTo>
                  <a:lnTo>
                    <a:pt x="301" y="88"/>
                  </a:lnTo>
                  <a:lnTo>
                    <a:pt x="275" y="77"/>
                  </a:lnTo>
                  <a:lnTo>
                    <a:pt x="249" y="67"/>
                  </a:lnTo>
                  <a:lnTo>
                    <a:pt x="218" y="52"/>
                  </a:lnTo>
                  <a:lnTo>
                    <a:pt x="187" y="46"/>
                  </a:lnTo>
                  <a:lnTo>
                    <a:pt x="156" y="36"/>
                  </a:lnTo>
                  <a:lnTo>
                    <a:pt x="124" y="31"/>
                  </a:lnTo>
                  <a:lnTo>
                    <a:pt x="93" y="21"/>
                  </a:lnTo>
                  <a:lnTo>
                    <a:pt x="57" y="15"/>
                  </a:lnTo>
                  <a:lnTo>
                    <a:pt x="0" y="5"/>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5565" name="Rectangle 29"/>
          <p:cNvSpPr>
            <a:spLocks noChangeArrowheads="1"/>
          </p:cNvSpPr>
          <p:nvPr/>
        </p:nvSpPr>
        <p:spPr bwMode="auto">
          <a:xfrm>
            <a:off x="6129338" y="677863"/>
            <a:ext cx="1700212"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Process</a:t>
            </a:r>
            <a:r>
              <a:rPr lang="en-US" altLang="en-US" sz="1800"/>
              <a:t> Group</a:t>
            </a:r>
          </a:p>
        </p:txBody>
      </p:sp>
      <p:grpSp>
        <p:nvGrpSpPr>
          <p:cNvPr id="65570" name="Group 34"/>
          <p:cNvGrpSpPr>
            <a:grpSpLocks/>
          </p:cNvGrpSpPr>
          <p:nvPr/>
        </p:nvGrpSpPr>
        <p:grpSpPr bwMode="auto">
          <a:xfrm>
            <a:off x="3649663" y="4397375"/>
            <a:ext cx="1673225" cy="931863"/>
            <a:chOff x="2331" y="2806"/>
            <a:chExt cx="1069" cy="595"/>
          </a:xfrm>
        </p:grpSpPr>
        <p:sp>
          <p:nvSpPr>
            <p:cNvPr id="65566" name="Freeform 30"/>
            <p:cNvSpPr>
              <a:spLocks/>
            </p:cNvSpPr>
            <p:nvPr/>
          </p:nvSpPr>
          <p:spPr bwMode="auto">
            <a:xfrm>
              <a:off x="2331" y="3009"/>
              <a:ext cx="616" cy="392"/>
            </a:xfrm>
            <a:custGeom>
              <a:avLst/>
              <a:gdLst>
                <a:gd name="T0" fmla="*/ 0 w 616"/>
                <a:gd name="T1" fmla="*/ 391 h 392"/>
                <a:gd name="T2" fmla="*/ 0 w 616"/>
                <a:gd name="T3" fmla="*/ 360 h 392"/>
                <a:gd name="T4" fmla="*/ 47 w 616"/>
                <a:gd name="T5" fmla="*/ 355 h 392"/>
                <a:gd name="T6" fmla="*/ 88 w 616"/>
                <a:gd name="T7" fmla="*/ 345 h 392"/>
                <a:gd name="T8" fmla="*/ 124 w 616"/>
                <a:gd name="T9" fmla="*/ 329 h 392"/>
                <a:gd name="T10" fmla="*/ 160 w 616"/>
                <a:gd name="T11" fmla="*/ 319 h 392"/>
                <a:gd name="T12" fmla="*/ 191 w 616"/>
                <a:gd name="T13" fmla="*/ 309 h 392"/>
                <a:gd name="T14" fmla="*/ 222 w 616"/>
                <a:gd name="T15" fmla="*/ 298 h 392"/>
                <a:gd name="T16" fmla="*/ 248 w 616"/>
                <a:gd name="T17" fmla="*/ 288 h 392"/>
                <a:gd name="T18" fmla="*/ 274 w 616"/>
                <a:gd name="T19" fmla="*/ 273 h 392"/>
                <a:gd name="T20" fmla="*/ 300 w 616"/>
                <a:gd name="T21" fmla="*/ 257 h 392"/>
                <a:gd name="T22" fmla="*/ 331 w 616"/>
                <a:gd name="T23" fmla="*/ 237 h 392"/>
                <a:gd name="T24" fmla="*/ 351 w 616"/>
                <a:gd name="T25" fmla="*/ 221 h 392"/>
                <a:gd name="T26" fmla="*/ 377 w 616"/>
                <a:gd name="T27" fmla="*/ 206 h 392"/>
                <a:gd name="T28" fmla="*/ 398 w 616"/>
                <a:gd name="T29" fmla="*/ 185 h 392"/>
                <a:gd name="T30" fmla="*/ 424 w 616"/>
                <a:gd name="T31" fmla="*/ 165 h 392"/>
                <a:gd name="T32" fmla="*/ 455 w 616"/>
                <a:gd name="T33" fmla="*/ 134 h 392"/>
                <a:gd name="T34" fmla="*/ 470 w 616"/>
                <a:gd name="T35" fmla="*/ 118 h 392"/>
                <a:gd name="T36" fmla="*/ 486 w 616"/>
                <a:gd name="T37" fmla="*/ 98 h 392"/>
                <a:gd name="T38" fmla="*/ 506 w 616"/>
                <a:gd name="T39" fmla="*/ 77 h 392"/>
                <a:gd name="T40" fmla="*/ 522 w 616"/>
                <a:gd name="T41" fmla="*/ 57 h 392"/>
                <a:gd name="T42" fmla="*/ 537 w 616"/>
                <a:gd name="T43" fmla="*/ 26 h 392"/>
                <a:gd name="T44" fmla="*/ 553 w 616"/>
                <a:gd name="T45" fmla="*/ 0 h 392"/>
                <a:gd name="T46" fmla="*/ 615 w 616"/>
                <a:gd name="T47" fmla="*/ 10 h 392"/>
                <a:gd name="T48" fmla="*/ 594 w 616"/>
                <a:gd name="T49" fmla="*/ 51 h 392"/>
                <a:gd name="T50" fmla="*/ 563 w 616"/>
                <a:gd name="T51" fmla="*/ 98 h 392"/>
                <a:gd name="T52" fmla="*/ 532 w 616"/>
                <a:gd name="T53" fmla="*/ 134 h 392"/>
                <a:gd name="T54" fmla="*/ 486 w 616"/>
                <a:gd name="T55" fmla="*/ 175 h 392"/>
                <a:gd name="T56" fmla="*/ 429 w 616"/>
                <a:gd name="T57" fmla="*/ 232 h 392"/>
                <a:gd name="T58" fmla="*/ 367 w 616"/>
                <a:gd name="T59" fmla="*/ 278 h 392"/>
                <a:gd name="T60" fmla="*/ 300 w 616"/>
                <a:gd name="T61" fmla="*/ 319 h 392"/>
                <a:gd name="T62" fmla="*/ 238 w 616"/>
                <a:gd name="T63" fmla="*/ 345 h 392"/>
                <a:gd name="T64" fmla="*/ 165 w 616"/>
                <a:gd name="T65" fmla="*/ 370 h 392"/>
                <a:gd name="T66" fmla="*/ 103 w 616"/>
                <a:gd name="T67" fmla="*/ 381 h 392"/>
                <a:gd name="T68" fmla="*/ 0 w 616"/>
                <a:gd name="T69" fmla="*/ 39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6" h="392">
                  <a:moveTo>
                    <a:pt x="0" y="391"/>
                  </a:moveTo>
                  <a:lnTo>
                    <a:pt x="0" y="360"/>
                  </a:lnTo>
                  <a:lnTo>
                    <a:pt x="47" y="355"/>
                  </a:lnTo>
                  <a:lnTo>
                    <a:pt x="88" y="345"/>
                  </a:lnTo>
                  <a:lnTo>
                    <a:pt x="124" y="329"/>
                  </a:lnTo>
                  <a:lnTo>
                    <a:pt x="160" y="319"/>
                  </a:lnTo>
                  <a:lnTo>
                    <a:pt x="191" y="309"/>
                  </a:lnTo>
                  <a:lnTo>
                    <a:pt x="222" y="298"/>
                  </a:lnTo>
                  <a:lnTo>
                    <a:pt x="248" y="288"/>
                  </a:lnTo>
                  <a:lnTo>
                    <a:pt x="274" y="273"/>
                  </a:lnTo>
                  <a:lnTo>
                    <a:pt x="300" y="257"/>
                  </a:lnTo>
                  <a:lnTo>
                    <a:pt x="331" y="237"/>
                  </a:lnTo>
                  <a:lnTo>
                    <a:pt x="351" y="221"/>
                  </a:lnTo>
                  <a:lnTo>
                    <a:pt x="377" y="206"/>
                  </a:lnTo>
                  <a:lnTo>
                    <a:pt x="398" y="185"/>
                  </a:lnTo>
                  <a:lnTo>
                    <a:pt x="424" y="165"/>
                  </a:lnTo>
                  <a:lnTo>
                    <a:pt x="455" y="134"/>
                  </a:lnTo>
                  <a:lnTo>
                    <a:pt x="470" y="118"/>
                  </a:lnTo>
                  <a:lnTo>
                    <a:pt x="486" y="98"/>
                  </a:lnTo>
                  <a:lnTo>
                    <a:pt x="506" y="77"/>
                  </a:lnTo>
                  <a:lnTo>
                    <a:pt x="522" y="57"/>
                  </a:lnTo>
                  <a:lnTo>
                    <a:pt x="537" y="26"/>
                  </a:lnTo>
                  <a:lnTo>
                    <a:pt x="553" y="0"/>
                  </a:lnTo>
                  <a:lnTo>
                    <a:pt x="615" y="10"/>
                  </a:lnTo>
                  <a:lnTo>
                    <a:pt x="594" y="51"/>
                  </a:lnTo>
                  <a:lnTo>
                    <a:pt x="563" y="98"/>
                  </a:lnTo>
                  <a:lnTo>
                    <a:pt x="532" y="134"/>
                  </a:lnTo>
                  <a:lnTo>
                    <a:pt x="486" y="175"/>
                  </a:lnTo>
                  <a:lnTo>
                    <a:pt x="429" y="232"/>
                  </a:lnTo>
                  <a:lnTo>
                    <a:pt x="367" y="278"/>
                  </a:lnTo>
                  <a:lnTo>
                    <a:pt x="300" y="319"/>
                  </a:lnTo>
                  <a:lnTo>
                    <a:pt x="238" y="345"/>
                  </a:lnTo>
                  <a:lnTo>
                    <a:pt x="165" y="370"/>
                  </a:lnTo>
                  <a:lnTo>
                    <a:pt x="103" y="381"/>
                  </a:lnTo>
                  <a:lnTo>
                    <a:pt x="0" y="391"/>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7" name="Freeform 31"/>
            <p:cNvSpPr>
              <a:spLocks/>
            </p:cNvSpPr>
            <p:nvPr/>
          </p:nvSpPr>
          <p:spPr bwMode="auto">
            <a:xfrm>
              <a:off x="3081" y="2806"/>
              <a:ext cx="319" cy="277"/>
            </a:xfrm>
            <a:custGeom>
              <a:avLst/>
              <a:gdLst>
                <a:gd name="T0" fmla="*/ 0 w 319"/>
                <a:gd name="T1" fmla="*/ 61 h 277"/>
                <a:gd name="T2" fmla="*/ 0 w 319"/>
                <a:gd name="T3" fmla="*/ 0 h 277"/>
                <a:gd name="T4" fmla="*/ 15 w 319"/>
                <a:gd name="T5" fmla="*/ 15 h 277"/>
                <a:gd name="T6" fmla="*/ 26 w 319"/>
                <a:gd name="T7" fmla="*/ 31 h 277"/>
                <a:gd name="T8" fmla="*/ 46 w 319"/>
                <a:gd name="T9" fmla="*/ 51 h 277"/>
                <a:gd name="T10" fmla="*/ 67 w 319"/>
                <a:gd name="T11" fmla="*/ 72 h 277"/>
                <a:gd name="T12" fmla="*/ 92 w 319"/>
                <a:gd name="T13" fmla="*/ 92 h 277"/>
                <a:gd name="T14" fmla="*/ 113 w 319"/>
                <a:gd name="T15" fmla="*/ 112 h 277"/>
                <a:gd name="T16" fmla="*/ 133 w 319"/>
                <a:gd name="T17" fmla="*/ 128 h 277"/>
                <a:gd name="T18" fmla="*/ 154 w 319"/>
                <a:gd name="T19" fmla="*/ 143 h 277"/>
                <a:gd name="T20" fmla="*/ 174 w 319"/>
                <a:gd name="T21" fmla="*/ 158 h 277"/>
                <a:gd name="T22" fmla="*/ 200 w 319"/>
                <a:gd name="T23" fmla="*/ 174 h 277"/>
                <a:gd name="T24" fmla="*/ 226 w 319"/>
                <a:gd name="T25" fmla="*/ 189 h 277"/>
                <a:gd name="T26" fmla="*/ 246 w 319"/>
                <a:gd name="T27" fmla="*/ 199 h 277"/>
                <a:gd name="T28" fmla="*/ 272 w 319"/>
                <a:gd name="T29" fmla="*/ 210 h 277"/>
                <a:gd name="T30" fmla="*/ 297 w 319"/>
                <a:gd name="T31" fmla="*/ 220 h 277"/>
                <a:gd name="T32" fmla="*/ 318 w 319"/>
                <a:gd name="T33" fmla="*/ 230 h 277"/>
                <a:gd name="T34" fmla="*/ 318 w 319"/>
                <a:gd name="T35" fmla="*/ 276 h 277"/>
                <a:gd name="T36" fmla="*/ 282 w 319"/>
                <a:gd name="T37" fmla="*/ 266 h 277"/>
                <a:gd name="T38" fmla="*/ 231 w 319"/>
                <a:gd name="T39" fmla="*/ 245 h 277"/>
                <a:gd name="T40" fmla="*/ 164 w 319"/>
                <a:gd name="T41" fmla="*/ 220 h 277"/>
                <a:gd name="T42" fmla="*/ 118 w 319"/>
                <a:gd name="T43" fmla="*/ 189 h 277"/>
                <a:gd name="T44" fmla="*/ 77 w 319"/>
                <a:gd name="T45" fmla="*/ 148 h 277"/>
                <a:gd name="T46" fmla="*/ 31 w 319"/>
                <a:gd name="T47" fmla="*/ 112 h 277"/>
                <a:gd name="T48" fmla="*/ 0 w 319"/>
                <a:gd name="T49" fmla="*/ 77 h 277"/>
                <a:gd name="T50" fmla="*/ 0 w 319"/>
                <a:gd name="T51" fmla="*/ 0 h 277"/>
                <a:gd name="T52" fmla="*/ 0 w 319"/>
                <a:gd name="T53" fmla="*/ 6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77">
                  <a:moveTo>
                    <a:pt x="0" y="61"/>
                  </a:moveTo>
                  <a:lnTo>
                    <a:pt x="0" y="0"/>
                  </a:lnTo>
                  <a:lnTo>
                    <a:pt x="15" y="15"/>
                  </a:lnTo>
                  <a:lnTo>
                    <a:pt x="26" y="31"/>
                  </a:lnTo>
                  <a:lnTo>
                    <a:pt x="46" y="51"/>
                  </a:lnTo>
                  <a:lnTo>
                    <a:pt x="67" y="72"/>
                  </a:lnTo>
                  <a:lnTo>
                    <a:pt x="92" y="92"/>
                  </a:lnTo>
                  <a:lnTo>
                    <a:pt x="113" y="112"/>
                  </a:lnTo>
                  <a:lnTo>
                    <a:pt x="133" y="128"/>
                  </a:lnTo>
                  <a:lnTo>
                    <a:pt x="154" y="143"/>
                  </a:lnTo>
                  <a:lnTo>
                    <a:pt x="174" y="158"/>
                  </a:lnTo>
                  <a:lnTo>
                    <a:pt x="200" y="174"/>
                  </a:lnTo>
                  <a:lnTo>
                    <a:pt x="226" y="189"/>
                  </a:lnTo>
                  <a:lnTo>
                    <a:pt x="246" y="199"/>
                  </a:lnTo>
                  <a:lnTo>
                    <a:pt x="272" y="210"/>
                  </a:lnTo>
                  <a:lnTo>
                    <a:pt x="297" y="220"/>
                  </a:lnTo>
                  <a:lnTo>
                    <a:pt x="318" y="230"/>
                  </a:lnTo>
                  <a:lnTo>
                    <a:pt x="318" y="276"/>
                  </a:lnTo>
                  <a:lnTo>
                    <a:pt x="282" y="266"/>
                  </a:lnTo>
                  <a:lnTo>
                    <a:pt x="231" y="245"/>
                  </a:lnTo>
                  <a:lnTo>
                    <a:pt x="164" y="220"/>
                  </a:lnTo>
                  <a:lnTo>
                    <a:pt x="118" y="189"/>
                  </a:lnTo>
                  <a:lnTo>
                    <a:pt x="77" y="148"/>
                  </a:lnTo>
                  <a:lnTo>
                    <a:pt x="31" y="112"/>
                  </a:lnTo>
                  <a:lnTo>
                    <a:pt x="0" y="77"/>
                  </a:lnTo>
                  <a:lnTo>
                    <a:pt x="0" y="0"/>
                  </a:lnTo>
                  <a:lnTo>
                    <a:pt x="0" y="61"/>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8" name="Freeform 32"/>
            <p:cNvSpPr>
              <a:spLocks/>
            </p:cNvSpPr>
            <p:nvPr/>
          </p:nvSpPr>
          <p:spPr bwMode="auto">
            <a:xfrm>
              <a:off x="2696" y="2806"/>
              <a:ext cx="381" cy="173"/>
            </a:xfrm>
            <a:custGeom>
              <a:avLst/>
              <a:gdLst>
                <a:gd name="T0" fmla="*/ 0 w 381"/>
                <a:gd name="T1" fmla="*/ 172 h 173"/>
                <a:gd name="T2" fmla="*/ 0 w 381"/>
                <a:gd name="T3" fmla="*/ 116 h 173"/>
                <a:gd name="T4" fmla="*/ 26 w 381"/>
                <a:gd name="T5" fmla="*/ 116 h 173"/>
                <a:gd name="T6" fmla="*/ 51 w 381"/>
                <a:gd name="T7" fmla="*/ 111 h 173"/>
                <a:gd name="T8" fmla="*/ 72 w 381"/>
                <a:gd name="T9" fmla="*/ 106 h 173"/>
                <a:gd name="T10" fmla="*/ 98 w 381"/>
                <a:gd name="T11" fmla="*/ 96 h 173"/>
                <a:gd name="T12" fmla="*/ 128 w 381"/>
                <a:gd name="T13" fmla="*/ 91 h 173"/>
                <a:gd name="T14" fmla="*/ 159 w 381"/>
                <a:gd name="T15" fmla="*/ 86 h 173"/>
                <a:gd name="T16" fmla="*/ 195 w 381"/>
                <a:gd name="T17" fmla="*/ 71 h 173"/>
                <a:gd name="T18" fmla="*/ 231 w 381"/>
                <a:gd name="T19" fmla="*/ 61 h 173"/>
                <a:gd name="T20" fmla="*/ 257 w 381"/>
                <a:gd name="T21" fmla="*/ 56 h 173"/>
                <a:gd name="T22" fmla="*/ 288 w 381"/>
                <a:gd name="T23" fmla="*/ 46 h 173"/>
                <a:gd name="T24" fmla="*/ 318 w 381"/>
                <a:gd name="T25" fmla="*/ 30 h 173"/>
                <a:gd name="T26" fmla="*/ 344 w 381"/>
                <a:gd name="T27" fmla="*/ 20 h 173"/>
                <a:gd name="T28" fmla="*/ 365 w 381"/>
                <a:gd name="T29" fmla="*/ 10 h 173"/>
                <a:gd name="T30" fmla="*/ 380 w 381"/>
                <a:gd name="T31" fmla="*/ 0 h 173"/>
                <a:gd name="T32" fmla="*/ 380 w 381"/>
                <a:gd name="T33" fmla="*/ 66 h 173"/>
                <a:gd name="T34" fmla="*/ 354 w 381"/>
                <a:gd name="T35" fmla="*/ 81 h 173"/>
                <a:gd name="T36" fmla="*/ 308 w 381"/>
                <a:gd name="T37" fmla="*/ 106 h 173"/>
                <a:gd name="T38" fmla="*/ 252 w 381"/>
                <a:gd name="T39" fmla="*/ 126 h 173"/>
                <a:gd name="T40" fmla="*/ 205 w 381"/>
                <a:gd name="T41" fmla="*/ 142 h 173"/>
                <a:gd name="T42" fmla="*/ 144 w 381"/>
                <a:gd name="T43" fmla="*/ 157 h 173"/>
                <a:gd name="T44" fmla="*/ 87 w 381"/>
                <a:gd name="T45" fmla="*/ 167 h 173"/>
                <a:gd name="T46" fmla="*/ 46 w 381"/>
                <a:gd name="T47" fmla="*/ 172 h 173"/>
                <a:gd name="T48" fmla="*/ 0 w 381"/>
                <a:gd name="T49" fmla="*/ 17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1" h="173">
                  <a:moveTo>
                    <a:pt x="0" y="172"/>
                  </a:moveTo>
                  <a:lnTo>
                    <a:pt x="0" y="116"/>
                  </a:lnTo>
                  <a:lnTo>
                    <a:pt x="26" y="116"/>
                  </a:lnTo>
                  <a:lnTo>
                    <a:pt x="51" y="111"/>
                  </a:lnTo>
                  <a:lnTo>
                    <a:pt x="72" y="106"/>
                  </a:lnTo>
                  <a:lnTo>
                    <a:pt x="98" y="96"/>
                  </a:lnTo>
                  <a:lnTo>
                    <a:pt x="128" y="91"/>
                  </a:lnTo>
                  <a:lnTo>
                    <a:pt x="159" y="86"/>
                  </a:lnTo>
                  <a:lnTo>
                    <a:pt x="195" y="71"/>
                  </a:lnTo>
                  <a:lnTo>
                    <a:pt x="231" y="61"/>
                  </a:lnTo>
                  <a:lnTo>
                    <a:pt x="257" y="56"/>
                  </a:lnTo>
                  <a:lnTo>
                    <a:pt x="288" y="46"/>
                  </a:lnTo>
                  <a:lnTo>
                    <a:pt x="318" y="30"/>
                  </a:lnTo>
                  <a:lnTo>
                    <a:pt x="344" y="20"/>
                  </a:lnTo>
                  <a:lnTo>
                    <a:pt x="365" y="10"/>
                  </a:lnTo>
                  <a:lnTo>
                    <a:pt x="380" y="0"/>
                  </a:lnTo>
                  <a:lnTo>
                    <a:pt x="380" y="66"/>
                  </a:lnTo>
                  <a:lnTo>
                    <a:pt x="354" y="81"/>
                  </a:lnTo>
                  <a:lnTo>
                    <a:pt x="308" y="106"/>
                  </a:lnTo>
                  <a:lnTo>
                    <a:pt x="252" y="126"/>
                  </a:lnTo>
                  <a:lnTo>
                    <a:pt x="205" y="142"/>
                  </a:lnTo>
                  <a:lnTo>
                    <a:pt x="144" y="157"/>
                  </a:lnTo>
                  <a:lnTo>
                    <a:pt x="87" y="167"/>
                  </a:lnTo>
                  <a:lnTo>
                    <a:pt x="46" y="172"/>
                  </a:lnTo>
                  <a:lnTo>
                    <a:pt x="0" y="172"/>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69" name="Freeform 33"/>
            <p:cNvSpPr>
              <a:spLocks/>
            </p:cNvSpPr>
            <p:nvPr/>
          </p:nvSpPr>
          <p:spPr bwMode="auto">
            <a:xfrm>
              <a:off x="2331" y="2874"/>
              <a:ext cx="1069" cy="527"/>
            </a:xfrm>
            <a:custGeom>
              <a:avLst/>
              <a:gdLst>
                <a:gd name="T0" fmla="*/ 57 w 1069"/>
                <a:gd name="T1" fmla="*/ 526 h 527"/>
                <a:gd name="T2" fmla="*/ 124 w 1069"/>
                <a:gd name="T3" fmla="*/ 526 h 527"/>
                <a:gd name="T4" fmla="*/ 187 w 1069"/>
                <a:gd name="T5" fmla="*/ 521 h 527"/>
                <a:gd name="T6" fmla="*/ 249 w 1069"/>
                <a:gd name="T7" fmla="*/ 511 h 527"/>
                <a:gd name="T8" fmla="*/ 321 w 1069"/>
                <a:gd name="T9" fmla="*/ 495 h 527"/>
                <a:gd name="T10" fmla="*/ 389 w 1069"/>
                <a:gd name="T11" fmla="*/ 474 h 527"/>
                <a:gd name="T12" fmla="*/ 461 w 1069"/>
                <a:gd name="T13" fmla="*/ 449 h 527"/>
                <a:gd name="T14" fmla="*/ 524 w 1069"/>
                <a:gd name="T15" fmla="*/ 418 h 527"/>
                <a:gd name="T16" fmla="*/ 586 w 1069"/>
                <a:gd name="T17" fmla="*/ 387 h 527"/>
                <a:gd name="T18" fmla="*/ 648 w 1069"/>
                <a:gd name="T19" fmla="*/ 351 h 527"/>
                <a:gd name="T20" fmla="*/ 705 w 1069"/>
                <a:gd name="T21" fmla="*/ 315 h 527"/>
                <a:gd name="T22" fmla="*/ 762 w 1069"/>
                <a:gd name="T23" fmla="*/ 268 h 527"/>
                <a:gd name="T24" fmla="*/ 809 w 1069"/>
                <a:gd name="T25" fmla="*/ 227 h 527"/>
                <a:gd name="T26" fmla="*/ 840 w 1069"/>
                <a:gd name="T27" fmla="*/ 186 h 527"/>
                <a:gd name="T28" fmla="*/ 1037 w 1069"/>
                <a:gd name="T29" fmla="*/ 196 h 527"/>
                <a:gd name="T30" fmla="*/ 969 w 1069"/>
                <a:gd name="T31" fmla="*/ 170 h 527"/>
                <a:gd name="T32" fmla="*/ 923 w 1069"/>
                <a:gd name="T33" fmla="*/ 144 h 527"/>
                <a:gd name="T34" fmla="*/ 887 w 1069"/>
                <a:gd name="T35" fmla="*/ 124 h 527"/>
                <a:gd name="T36" fmla="*/ 845 w 1069"/>
                <a:gd name="T37" fmla="*/ 93 h 527"/>
                <a:gd name="T38" fmla="*/ 804 w 1069"/>
                <a:gd name="T39" fmla="*/ 52 h 527"/>
                <a:gd name="T40" fmla="*/ 762 w 1069"/>
                <a:gd name="T41" fmla="*/ 15 h 527"/>
                <a:gd name="T42" fmla="*/ 731 w 1069"/>
                <a:gd name="T43" fmla="*/ 5 h 527"/>
                <a:gd name="T44" fmla="*/ 695 w 1069"/>
                <a:gd name="T45" fmla="*/ 26 h 527"/>
                <a:gd name="T46" fmla="*/ 648 w 1069"/>
                <a:gd name="T47" fmla="*/ 41 h 527"/>
                <a:gd name="T48" fmla="*/ 607 w 1069"/>
                <a:gd name="T49" fmla="*/ 57 h 527"/>
                <a:gd name="T50" fmla="*/ 560 w 1069"/>
                <a:gd name="T51" fmla="*/ 67 h 527"/>
                <a:gd name="T52" fmla="*/ 513 w 1069"/>
                <a:gd name="T53" fmla="*/ 77 h 527"/>
                <a:gd name="T54" fmla="*/ 467 w 1069"/>
                <a:gd name="T55" fmla="*/ 88 h 527"/>
                <a:gd name="T56" fmla="*/ 425 w 1069"/>
                <a:gd name="T57" fmla="*/ 98 h 527"/>
                <a:gd name="T58" fmla="*/ 363 w 1069"/>
                <a:gd name="T59" fmla="*/ 108 h 527"/>
                <a:gd name="T60" fmla="*/ 581 w 1069"/>
                <a:gd name="T61" fmla="*/ 180 h 527"/>
                <a:gd name="T62" fmla="*/ 529 w 1069"/>
                <a:gd name="T63" fmla="*/ 242 h 527"/>
                <a:gd name="T64" fmla="*/ 493 w 1069"/>
                <a:gd name="T65" fmla="*/ 284 h 527"/>
                <a:gd name="T66" fmla="*/ 435 w 1069"/>
                <a:gd name="T67" fmla="*/ 335 h 527"/>
                <a:gd name="T68" fmla="*/ 384 w 1069"/>
                <a:gd name="T69" fmla="*/ 376 h 527"/>
                <a:gd name="T70" fmla="*/ 347 w 1069"/>
                <a:gd name="T71" fmla="*/ 407 h 527"/>
                <a:gd name="T72" fmla="*/ 301 w 1069"/>
                <a:gd name="T73" fmla="*/ 438 h 527"/>
                <a:gd name="T74" fmla="*/ 249 w 1069"/>
                <a:gd name="T75" fmla="*/ 459 h 527"/>
                <a:gd name="T76" fmla="*/ 187 w 1069"/>
                <a:gd name="T77" fmla="*/ 480 h 527"/>
                <a:gd name="T78" fmla="*/ 124 w 1069"/>
                <a:gd name="T79" fmla="*/ 495 h 527"/>
                <a:gd name="T80" fmla="*/ 57 w 1069"/>
                <a:gd name="T81" fmla="*/ 5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9" h="527">
                  <a:moveTo>
                    <a:pt x="0" y="521"/>
                  </a:moveTo>
                  <a:lnTo>
                    <a:pt x="57" y="526"/>
                  </a:lnTo>
                  <a:lnTo>
                    <a:pt x="88" y="526"/>
                  </a:lnTo>
                  <a:lnTo>
                    <a:pt x="124" y="526"/>
                  </a:lnTo>
                  <a:lnTo>
                    <a:pt x="156" y="526"/>
                  </a:lnTo>
                  <a:lnTo>
                    <a:pt x="187" y="521"/>
                  </a:lnTo>
                  <a:lnTo>
                    <a:pt x="223" y="521"/>
                  </a:lnTo>
                  <a:lnTo>
                    <a:pt x="249" y="511"/>
                  </a:lnTo>
                  <a:lnTo>
                    <a:pt x="285" y="505"/>
                  </a:lnTo>
                  <a:lnTo>
                    <a:pt x="321" y="495"/>
                  </a:lnTo>
                  <a:lnTo>
                    <a:pt x="358" y="485"/>
                  </a:lnTo>
                  <a:lnTo>
                    <a:pt x="389" y="474"/>
                  </a:lnTo>
                  <a:lnTo>
                    <a:pt x="425" y="464"/>
                  </a:lnTo>
                  <a:lnTo>
                    <a:pt x="461" y="449"/>
                  </a:lnTo>
                  <a:lnTo>
                    <a:pt x="498" y="433"/>
                  </a:lnTo>
                  <a:lnTo>
                    <a:pt x="524" y="418"/>
                  </a:lnTo>
                  <a:lnTo>
                    <a:pt x="560" y="402"/>
                  </a:lnTo>
                  <a:lnTo>
                    <a:pt x="586" y="387"/>
                  </a:lnTo>
                  <a:lnTo>
                    <a:pt x="617" y="371"/>
                  </a:lnTo>
                  <a:lnTo>
                    <a:pt x="648" y="351"/>
                  </a:lnTo>
                  <a:lnTo>
                    <a:pt x="679" y="330"/>
                  </a:lnTo>
                  <a:lnTo>
                    <a:pt x="705" y="315"/>
                  </a:lnTo>
                  <a:lnTo>
                    <a:pt x="736" y="289"/>
                  </a:lnTo>
                  <a:lnTo>
                    <a:pt x="762" y="268"/>
                  </a:lnTo>
                  <a:lnTo>
                    <a:pt x="788" y="248"/>
                  </a:lnTo>
                  <a:lnTo>
                    <a:pt x="809" y="227"/>
                  </a:lnTo>
                  <a:lnTo>
                    <a:pt x="830" y="206"/>
                  </a:lnTo>
                  <a:lnTo>
                    <a:pt x="840" y="186"/>
                  </a:lnTo>
                  <a:lnTo>
                    <a:pt x="1068" y="211"/>
                  </a:lnTo>
                  <a:lnTo>
                    <a:pt x="1037" y="196"/>
                  </a:lnTo>
                  <a:lnTo>
                    <a:pt x="995" y="180"/>
                  </a:lnTo>
                  <a:lnTo>
                    <a:pt x="969" y="170"/>
                  </a:lnTo>
                  <a:lnTo>
                    <a:pt x="949" y="160"/>
                  </a:lnTo>
                  <a:lnTo>
                    <a:pt x="923" y="144"/>
                  </a:lnTo>
                  <a:lnTo>
                    <a:pt x="902" y="134"/>
                  </a:lnTo>
                  <a:lnTo>
                    <a:pt x="887" y="124"/>
                  </a:lnTo>
                  <a:lnTo>
                    <a:pt x="866" y="108"/>
                  </a:lnTo>
                  <a:lnTo>
                    <a:pt x="845" y="93"/>
                  </a:lnTo>
                  <a:lnTo>
                    <a:pt x="824" y="72"/>
                  </a:lnTo>
                  <a:lnTo>
                    <a:pt x="804" y="52"/>
                  </a:lnTo>
                  <a:lnTo>
                    <a:pt x="783" y="36"/>
                  </a:lnTo>
                  <a:lnTo>
                    <a:pt x="762" y="15"/>
                  </a:lnTo>
                  <a:lnTo>
                    <a:pt x="747" y="0"/>
                  </a:lnTo>
                  <a:lnTo>
                    <a:pt x="731" y="5"/>
                  </a:lnTo>
                  <a:lnTo>
                    <a:pt x="710" y="15"/>
                  </a:lnTo>
                  <a:lnTo>
                    <a:pt x="695" y="26"/>
                  </a:lnTo>
                  <a:lnTo>
                    <a:pt x="669" y="31"/>
                  </a:lnTo>
                  <a:lnTo>
                    <a:pt x="648" y="41"/>
                  </a:lnTo>
                  <a:lnTo>
                    <a:pt x="627" y="46"/>
                  </a:lnTo>
                  <a:lnTo>
                    <a:pt x="607" y="57"/>
                  </a:lnTo>
                  <a:lnTo>
                    <a:pt x="586" y="62"/>
                  </a:lnTo>
                  <a:lnTo>
                    <a:pt x="560" y="67"/>
                  </a:lnTo>
                  <a:lnTo>
                    <a:pt x="534" y="72"/>
                  </a:lnTo>
                  <a:lnTo>
                    <a:pt x="513" y="77"/>
                  </a:lnTo>
                  <a:lnTo>
                    <a:pt x="493" y="88"/>
                  </a:lnTo>
                  <a:lnTo>
                    <a:pt x="467" y="88"/>
                  </a:lnTo>
                  <a:lnTo>
                    <a:pt x="446" y="93"/>
                  </a:lnTo>
                  <a:lnTo>
                    <a:pt x="425" y="98"/>
                  </a:lnTo>
                  <a:lnTo>
                    <a:pt x="399" y="103"/>
                  </a:lnTo>
                  <a:lnTo>
                    <a:pt x="363" y="108"/>
                  </a:lnTo>
                  <a:lnTo>
                    <a:pt x="596" y="150"/>
                  </a:lnTo>
                  <a:lnTo>
                    <a:pt x="581" y="180"/>
                  </a:lnTo>
                  <a:lnTo>
                    <a:pt x="565" y="201"/>
                  </a:lnTo>
                  <a:lnTo>
                    <a:pt x="529" y="242"/>
                  </a:lnTo>
                  <a:lnTo>
                    <a:pt x="508" y="263"/>
                  </a:lnTo>
                  <a:lnTo>
                    <a:pt x="493" y="284"/>
                  </a:lnTo>
                  <a:lnTo>
                    <a:pt x="456" y="315"/>
                  </a:lnTo>
                  <a:lnTo>
                    <a:pt x="435" y="335"/>
                  </a:lnTo>
                  <a:lnTo>
                    <a:pt x="410" y="356"/>
                  </a:lnTo>
                  <a:lnTo>
                    <a:pt x="384" y="376"/>
                  </a:lnTo>
                  <a:lnTo>
                    <a:pt x="368" y="392"/>
                  </a:lnTo>
                  <a:lnTo>
                    <a:pt x="347" y="407"/>
                  </a:lnTo>
                  <a:lnTo>
                    <a:pt x="321" y="423"/>
                  </a:lnTo>
                  <a:lnTo>
                    <a:pt x="301" y="438"/>
                  </a:lnTo>
                  <a:lnTo>
                    <a:pt x="275" y="449"/>
                  </a:lnTo>
                  <a:lnTo>
                    <a:pt x="249" y="459"/>
                  </a:lnTo>
                  <a:lnTo>
                    <a:pt x="218" y="474"/>
                  </a:lnTo>
                  <a:lnTo>
                    <a:pt x="187" y="480"/>
                  </a:lnTo>
                  <a:lnTo>
                    <a:pt x="156" y="490"/>
                  </a:lnTo>
                  <a:lnTo>
                    <a:pt x="124" y="495"/>
                  </a:lnTo>
                  <a:lnTo>
                    <a:pt x="93" y="505"/>
                  </a:lnTo>
                  <a:lnTo>
                    <a:pt x="57" y="511"/>
                  </a:lnTo>
                  <a:lnTo>
                    <a:pt x="0" y="521"/>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65571" name="Rectangle 35"/>
          <p:cNvSpPr>
            <a:spLocks noChangeArrowheads="1"/>
          </p:cNvSpPr>
          <p:nvPr/>
        </p:nvSpPr>
        <p:spPr bwMode="auto">
          <a:xfrm>
            <a:off x="3408363" y="5410200"/>
            <a:ext cx="1206500" cy="393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Processes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7000" y="0"/>
            <a:ext cx="7162800" cy="1144588"/>
          </a:xfrm>
          <a:noFill/>
          <a:ln/>
        </p:spPr>
        <p:txBody>
          <a:bodyPr lIns="92407" tIns="45420" rIns="92407" bIns="45420"/>
          <a:lstStyle/>
          <a:p>
            <a:r>
              <a:rPr lang="en-US" altLang="en-US"/>
              <a:t>Processes, Activities and Tasks</a:t>
            </a:r>
          </a:p>
        </p:txBody>
      </p:sp>
      <p:sp>
        <p:nvSpPr>
          <p:cNvPr id="66563" name="Rectangle 3"/>
          <p:cNvSpPr>
            <a:spLocks noGrp="1" noChangeArrowheads="1"/>
          </p:cNvSpPr>
          <p:nvPr>
            <p:ph type="body" idx="1"/>
          </p:nvPr>
        </p:nvSpPr>
        <p:spPr>
          <a:xfrm>
            <a:off x="338138" y="930275"/>
            <a:ext cx="8255000" cy="4800600"/>
          </a:xfrm>
          <a:noFill/>
          <a:ln/>
        </p:spPr>
        <p:txBody>
          <a:bodyPr lIns="92407" tIns="45420" rIns="92407" bIns="45420"/>
          <a:lstStyle/>
          <a:p>
            <a:r>
              <a:rPr lang="en-US" altLang="en-US"/>
              <a:t>Process Group: Consists of Set of Processes</a:t>
            </a:r>
          </a:p>
          <a:p>
            <a:r>
              <a:rPr lang="en-US" altLang="en-US"/>
              <a:t>Process: Consists of Activities</a:t>
            </a:r>
          </a:p>
          <a:p>
            <a:r>
              <a:rPr lang="en-US" altLang="en-US"/>
              <a:t>Activity:  Consists of sub activities and tasks</a:t>
            </a:r>
          </a:p>
        </p:txBody>
      </p:sp>
      <p:sp>
        <p:nvSpPr>
          <p:cNvPr id="66564" name="Rectangle 4"/>
          <p:cNvSpPr>
            <a:spLocks noChangeArrowheads="1"/>
          </p:cNvSpPr>
          <p:nvPr/>
        </p:nvSpPr>
        <p:spPr bwMode="auto">
          <a:xfrm>
            <a:off x="1957388" y="2409825"/>
            <a:ext cx="1189037"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Process</a:t>
            </a:r>
          </a:p>
          <a:p>
            <a:pPr algn="ctr"/>
            <a:r>
              <a:rPr lang="en-US" altLang="en-US" sz="1800"/>
              <a:t>Group</a:t>
            </a:r>
          </a:p>
        </p:txBody>
      </p:sp>
      <p:sp>
        <p:nvSpPr>
          <p:cNvPr id="66565" name="Rectangle 5"/>
          <p:cNvSpPr>
            <a:spLocks noChangeArrowheads="1"/>
          </p:cNvSpPr>
          <p:nvPr/>
        </p:nvSpPr>
        <p:spPr bwMode="auto">
          <a:xfrm>
            <a:off x="1889125" y="3332163"/>
            <a:ext cx="1190625"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Process</a:t>
            </a:r>
          </a:p>
        </p:txBody>
      </p:sp>
      <p:sp>
        <p:nvSpPr>
          <p:cNvPr id="66566" name="Rectangle 6"/>
          <p:cNvSpPr>
            <a:spLocks noChangeArrowheads="1"/>
          </p:cNvSpPr>
          <p:nvPr/>
        </p:nvSpPr>
        <p:spPr bwMode="auto">
          <a:xfrm>
            <a:off x="1908175" y="4300538"/>
            <a:ext cx="1190625"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Activity</a:t>
            </a:r>
          </a:p>
        </p:txBody>
      </p:sp>
      <p:sp>
        <p:nvSpPr>
          <p:cNvPr id="66567" name="Rectangle 7"/>
          <p:cNvSpPr>
            <a:spLocks noChangeArrowheads="1"/>
          </p:cNvSpPr>
          <p:nvPr/>
        </p:nvSpPr>
        <p:spPr bwMode="auto">
          <a:xfrm>
            <a:off x="6049963" y="2274888"/>
            <a:ext cx="1539875"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u="sng"/>
              <a:t>Development</a:t>
            </a:r>
          </a:p>
        </p:txBody>
      </p:sp>
      <p:sp>
        <p:nvSpPr>
          <p:cNvPr id="66568" name="Rectangle 8"/>
          <p:cNvSpPr>
            <a:spLocks noChangeArrowheads="1"/>
          </p:cNvSpPr>
          <p:nvPr/>
        </p:nvSpPr>
        <p:spPr bwMode="auto">
          <a:xfrm>
            <a:off x="6219825" y="3378200"/>
            <a:ext cx="1189038"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u="sng"/>
              <a:t>Design</a:t>
            </a:r>
          </a:p>
        </p:txBody>
      </p:sp>
      <p:sp>
        <p:nvSpPr>
          <p:cNvPr id="66569" name="Rectangle 9"/>
          <p:cNvSpPr>
            <a:spLocks noChangeArrowheads="1"/>
          </p:cNvSpPr>
          <p:nvPr/>
        </p:nvSpPr>
        <p:spPr bwMode="auto">
          <a:xfrm>
            <a:off x="1958975" y="5286375"/>
            <a:ext cx="1189038"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Task</a:t>
            </a:r>
          </a:p>
        </p:txBody>
      </p:sp>
      <p:sp>
        <p:nvSpPr>
          <p:cNvPr id="66570" name="Rectangle 10"/>
          <p:cNvSpPr>
            <a:spLocks noChangeArrowheads="1"/>
          </p:cNvSpPr>
          <p:nvPr/>
        </p:nvSpPr>
        <p:spPr bwMode="auto">
          <a:xfrm>
            <a:off x="6283325" y="4348163"/>
            <a:ext cx="1190625" cy="7397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u="sng"/>
              <a:t>Design</a:t>
            </a:r>
          </a:p>
          <a:p>
            <a:pPr algn="ctr"/>
            <a:r>
              <a:rPr lang="en-US" altLang="en-US" sz="1800" u="sng"/>
              <a:t>Database</a:t>
            </a:r>
          </a:p>
        </p:txBody>
      </p:sp>
      <p:sp>
        <p:nvSpPr>
          <p:cNvPr id="66571" name="Rectangle 11"/>
          <p:cNvSpPr>
            <a:spLocks noChangeArrowheads="1"/>
          </p:cNvSpPr>
          <p:nvPr/>
        </p:nvSpPr>
        <p:spPr bwMode="auto">
          <a:xfrm>
            <a:off x="5964238" y="5368925"/>
            <a:ext cx="2008187" cy="8747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u="sng"/>
              <a:t>Make a</a:t>
            </a:r>
          </a:p>
          <a:p>
            <a:pPr algn="ctr"/>
            <a:r>
              <a:rPr lang="en-US" altLang="en-US" sz="1800" u="sng"/>
              <a:t>Purchase</a:t>
            </a:r>
          </a:p>
          <a:p>
            <a:pPr algn="ctr"/>
            <a:r>
              <a:rPr lang="en-US" altLang="en-US" sz="1800" u="sng"/>
              <a:t>Recommendation</a:t>
            </a:r>
          </a:p>
        </p:txBody>
      </p:sp>
      <p:cxnSp>
        <p:nvCxnSpPr>
          <p:cNvPr id="66573" name="AutoShape 13"/>
          <p:cNvCxnSpPr>
            <a:cxnSpLocks noChangeShapeType="1"/>
            <a:stCxn id="66564" idx="3"/>
            <a:endCxn id="66567" idx="1"/>
          </p:cNvCxnSpPr>
          <p:nvPr/>
        </p:nvCxnSpPr>
        <p:spPr bwMode="auto">
          <a:xfrm flipV="1">
            <a:off x="3146425" y="2644775"/>
            <a:ext cx="2903538" cy="1349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5" name="AutoShape 15"/>
          <p:cNvCxnSpPr>
            <a:cxnSpLocks noChangeShapeType="1"/>
            <a:stCxn id="66565" idx="3"/>
            <a:endCxn id="66568" idx="1"/>
          </p:cNvCxnSpPr>
          <p:nvPr/>
        </p:nvCxnSpPr>
        <p:spPr bwMode="auto">
          <a:xfrm>
            <a:off x="3079750" y="3702050"/>
            <a:ext cx="3140075" cy="4603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6" name="AutoShape 16"/>
          <p:cNvCxnSpPr>
            <a:cxnSpLocks noChangeShapeType="1"/>
            <a:stCxn id="66566" idx="3"/>
            <a:endCxn id="66570" idx="1"/>
          </p:cNvCxnSpPr>
          <p:nvPr/>
        </p:nvCxnSpPr>
        <p:spPr bwMode="auto">
          <a:xfrm>
            <a:off x="3098800" y="4670425"/>
            <a:ext cx="3184525" cy="47625"/>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7" name="AutoShape 17"/>
          <p:cNvCxnSpPr>
            <a:cxnSpLocks noChangeShapeType="1"/>
            <a:stCxn id="66569" idx="3"/>
            <a:endCxn id="66571" idx="1"/>
          </p:cNvCxnSpPr>
          <p:nvPr/>
        </p:nvCxnSpPr>
        <p:spPr bwMode="auto">
          <a:xfrm>
            <a:off x="3148013" y="5656263"/>
            <a:ext cx="2816225" cy="15081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5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65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65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657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nimBg="1" autoUpdateAnimBg="0"/>
      <p:bldP spid="66568" grpId="0" animBg="1" autoUpdateAnimBg="0"/>
      <p:bldP spid="66570" grpId="0" animBg="1" autoUpdateAnimBg="0"/>
      <p:bldP spid="6657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0850" y="225425"/>
            <a:ext cx="7162800" cy="1144588"/>
          </a:xfrm>
          <a:noFill/>
          <a:ln/>
        </p:spPr>
        <p:txBody>
          <a:bodyPr lIns="92407" tIns="45420" rIns="92407" bIns="45420"/>
          <a:lstStyle/>
          <a:p>
            <a:r>
              <a:rPr lang="en-US" altLang="en-US"/>
              <a:t>Example</a:t>
            </a:r>
          </a:p>
        </p:txBody>
      </p:sp>
      <p:sp>
        <p:nvSpPr>
          <p:cNvPr id="67587" name="Rectangle 3"/>
          <p:cNvSpPr>
            <a:spLocks noGrp="1" noChangeArrowheads="1"/>
          </p:cNvSpPr>
          <p:nvPr>
            <p:ph type="body" idx="1"/>
          </p:nvPr>
        </p:nvSpPr>
        <p:spPr>
          <a:xfrm>
            <a:off x="750888" y="1279525"/>
            <a:ext cx="7162800" cy="4495800"/>
          </a:xfrm>
          <a:noFill/>
          <a:ln/>
        </p:spPr>
        <p:txBody>
          <a:bodyPr lIns="92407" tIns="45420" rIns="92407" bIns="45420"/>
          <a:lstStyle/>
          <a:p>
            <a:r>
              <a:rPr lang="en-US" altLang="en-US"/>
              <a:t>The Design Process is part of </a:t>
            </a:r>
            <a:r>
              <a:rPr lang="en-US" altLang="en-US" u="sng"/>
              <a:t>Development</a:t>
            </a:r>
            <a:endParaRPr lang="en-US" altLang="en-US"/>
          </a:p>
          <a:p>
            <a:r>
              <a:rPr lang="en-US" altLang="en-US"/>
              <a:t>The </a:t>
            </a:r>
            <a:r>
              <a:rPr lang="en-US" altLang="en-US" u="sng"/>
              <a:t>Design Process </a:t>
            </a:r>
            <a:r>
              <a:rPr lang="en-US" altLang="en-US"/>
              <a:t>consists of the following Activities</a:t>
            </a:r>
          </a:p>
          <a:p>
            <a:pPr lvl="1"/>
            <a:r>
              <a:rPr lang="en-US" altLang="en-US"/>
              <a:t>Perform Architectural Design</a:t>
            </a:r>
          </a:p>
          <a:p>
            <a:pPr lvl="1"/>
            <a:r>
              <a:rPr lang="en-US" altLang="en-US"/>
              <a:t>Design Database (If Applicable)</a:t>
            </a:r>
          </a:p>
          <a:p>
            <a:pPr lvl="1"/>
            <a:r>
              <a:rPr lang="en-US" altLang="en-US"/>
              <a:t>Design Interfaces</a:t>
            </a:r>
          </a:p>
          <a:p>
            <a:pPr lvl="1"/>
            <a:r>
              <a:rPr lang="en-US" altLang="en-US"/>
              <a:t>Select or Develop Algorithms (If Applicable)</a:t>
            </a:r>
          </a:p>
          <a:p>
            <a:pPr lvl="1"/>
            <a:r>
              <a:rPr lang="en-US" altLang="en-US"/>
              <a:t>Perform Detailed Design (= Object Design)</a:t>
            </a:r>
          </a:p>
          <a:p>
            <a:r>
              <a:rPr lang="en-US" altLang="en-US"/>
              <a:t>The </a:t>
            </a:r>
            <a:r>
              <a:rPr lang="en-US" altLang="en-US" u="sng"/>
              <a:t>Design Database</a:t>
            </a:r>
            <a:r>
              <a:rPr lang="en-US" altLang="en-US"/>
              <a:t> Activity has the following Tasks</a:t>
            </a:r>
          </a:p>
          <a:p>
            <a:pPr lvl="1"/>
            <a:r>
              <a:rPr lang="en-US" altLang="en-US"/>
              <a:t>Review Relational Databases</a:t>
            </a:r>
          </a:p>
          <a:p>
            <a:pPr lvl="1"/>
            <a:r>
              <a:rPr lang="en-US" altLang="en-US"/>
              <a:t>Review Object-Oriented Databases</a:t>
            </a:r>
          </a:p>
          <a:p>
            <a:pPr lvl="1"/>
            <a:r>
              <a:rPr lang="en-US" altLang="en-US"/>
              <a:t>Make a Purchase recommendation</a:t>
            </a:r>
          </a:p>
          <a:p>
            <a:pPr lvl="1"/>
            <a:r>
              <a:rPr lang="en-US" altLang="en-US"/>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de-DE" altLang="en-US"/>
              <a:t>UML Class Diagram of the IEEE Standard</a:t>
            </a:r>
          </a:p>
        </p:txBody>
      </p:sp>
      <p:pic>
        <p:nvPicPr>
          <p:cNvPr id="214019"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28750" y="919163"/>
            <a:ext cx="6462713" cy="5775325"/>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Modeling Dependencies in a  Software Lifecycle</a:t>
            </a:r>
          </a:p>
        </p:txBody>
      </p:sp>
      <p:sp>
        <p:nvSpPr>
          <p:cNvPr id="168966" name="Text Box 6"/>
          <p:cNvSpPr txBox="1">
            <a:spLocks noChangeArrowheads="1"/>
          </p:cNvSpPr>
          <p:nvPr/>
        </p:nvSpPr>
        <p:spPr bwMode="auto">
          <a:xfrm>
            <a:off x="149225" y="4724400"/>
            <a:ext cx="8840788" cy="15525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a:t> </a:t>
            </a:r>
            <a:r>
              <a:rPr lang="en-US" altLang="en-US" sz="2400"/>
              <a:t>Note that the dependency association can mean one of two things:</a:t>
            </a:r>
          </a:p>
          <a:p>
            <a:pPr lvl="1">
              <a:buFontTx/>
              <a:buChar char="•"/>
            </a:pPr>
            <a:r>
              <a:rPr lang="en-US" altLang="en-US" sz="2400"/>
              <a:t> Activity B depends on Activity A</a:t>
            </a:r>
          </a:p>
          <a:p>
            <a:pPr lvl="1">
              <a:buFontTx/>
              <a:buChar char="•"/>
            </a:pPr>
            <a:r>
              <a:rPr lang="en-US" altLang="en-US" sz="2400"/>
              <a:t> Activity A must temporarily precede Activity B</a:t>
            </a:r>
          </a:p>
          <a:p>
            <a:pPr>
              <a:buFontTx/>
              <a:buChar char="•"/>
            </a:pPr>
            <a:r>
              <a:rPr lang="en-US" altLang="en-US" sz="2400"/>
              <a:t> Which one is right</a:t>
            </a:r>
            <a:r>
              <a:rPr lang="en-US" altLang="en-US"/>
              <a:t>?</a:t>
            </a:r>
          </a:p>
        </p:txBody>
      </p:sp>
      <p:pic>
        <p:nvPicPr>
          <p:cNvPr id="1689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34338" cy="76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89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88" y="2533650"/>
            <a:ext cx="7294562" cy="1790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noFill/>
          <a:ln/>
        </p:spPr>
        <p:txBody>
          <a:bodyPr lIns="92407" tIns="45420" rIns="92407" bIns="45420"/>
          <a:lstStyle/>
          <a:p>
            <a:r>
              <a:rPr lang="en-US" altLang="en-US"/>
              <a:t>Many models have been proposed to deal with the problems of defining activities and associating them with each other</a:t>
            </a:r>
          </a:p>
          <a:p>
            <a:r>
              <a:rPr lang="en-US" altLang="en-US"/>
              <a:t>The first model proposed was the waterfall model [Royce 1970]</a:t>
            </a:r>
          </a:p>
        </p:txBody>
      </p:sp>
      <p:sp>
        <p:nvSpPr>
          <p:cNvPr id="215043" name="Rectangle 3"/>
          <p:cNvSpPr>
            <a:spLocks noGrp="1" noChangeArrowheads="1"/>
          </p:cNvSpPr>
          <p:nvPr>
            <p:ph type="title"/>
          </p:nvPr>
        </p:nvSpPr>
        <p:spPr>
          <a:noFill/>
          <a:ln/>
        </p:spPr>
        <p:txBody>
          <a:bodyPr lIns="92407" tIns="45420" rIns="92407" bIns="45420"/>
          <a:lstStyle/>
          <a:p>
            <a:r>
              <a:rPr lang="en-US" altLang="en-US">
                <a:solidFill>
                  <a:srgbClr val="000000"/>
                </a:solidFill>
              </a:rPr>
              <a:t>Life Cycle Modeling</a:t>
            </a:r>
          </a:p>
        </p:txBody>
      </p:sp>
    </p:spTree>
  </p:cSld>
  <p:clrMapOvr>
    <a:masterClrMapping/>
  </p:clrMapOvr>
  <p:transition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noFill/>
          <a:ln/>
        </p:spPr>
        <p:txBody>
          <a:bodyPr lIns="92407" tIns="45420" rIns="92407" bIns="45420"/>
          <a:lstStyle/>
          <a:p>
            <a:r>
              <a:rPr lang="en-US" altLang="en-US"/>
              <a:t>Many models have been proposed to deal with the problems of defining activities and associating them with each other</a:t>
            </a:r>
          </a:p>
          <a:p>
            <a:r>
              <a:rPr lang="en-US" altLang="en-US"/>
              <a:t>The waterfall model</a:t>
            </a:r>
          </a:p>
          <a:p>
            <a:pPr lvl="1"/>
            <a:r>
              <a:rPr lang="en-US" altLang="en-US"/>
              <a:t>First described by Royce in 1970</a:t>
            </a:r>
          </a:p>
          <a:p>
            <a:r>
              <a:rPr lang="en-US" altLang="en-US"/>
              <a:t>There seem to be at least as many versions as there are authorities - perhaps more</a:t>
            </a:r>
          </a:p>
        </p:txBody>
      </p:sp>
      <p:sp>
        <p:nvSpPr>
          <p:cNvPr id="26628" name="Rectangle 4"/>
          <p:cNvSpPr>
            <a:spLocks noGrp="1" noChangeArrowheads="1"/>
          </p:cNvSpPr>
          <p:nvPr>
            <p:ph type="title"/>
          </p:nvPr>
        </p:nvSpPr>
        <p:spPr>
          <a:noFill/>
          <a:ln/>
        </p:spPr>
        <p:txBody>
          <a:bodyPr lIns="92407" tIns="45420" rIns="92407" bIns="45420"/>
          <a:lstStyle/>
          <a:p>
            <a:r>
              <a:rPr lang="en-US" altLang="en-US">
                <a:solidFill>
                  <a:srgbClr val="000000"/>
                </a:solidFill>
              </a:rPr>
              <a:t>Life-Cycle Model: Variations on a Theme</a:t>
            </a:r>
          </a:p>
        </p:txBody>
      </p:sp>
    </p:spTree>
  </p:cSld>
  <p:clrMapOvr>
    <a:masterClrMapping/>
  </p:clrMapOvr>
  <p:transitio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ChangeArrowheads="1"/>
          </p:cNvSpPr>
          <p:nvPr/>
        </p:nvSpPr>
        <p:spPr bwMode="auto">
          <a:xfrm>
            <a:off x="649288" y="776288"/>
            <a:ext cx="2619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solidFill>
                  <a:srgbClr val="DD0806"/>
                </a:solidFill>
                <a:latin typeface="Helvetica" panose="020B0604020202020204" pitchFamily="34" charset="0"/>
              </a:rPr>
              <a:t> </a:t>
            </a:r>
          </a:p>
        </p:txBody>
      </p:sp>
      <p:sp>
        <p:nvSpPr>
          <p:cNvPr id="218115" name="Rectangle 3"/>
          <p:cNvSpPr>
            <a:spLocks noChangeArrowheads="1"/>
          </p:cNvSpPr>
          <p:nvPr/>
        </p:nvSpPr>
        <p:spPr bwMode="auto">
          <a:xfrm>
            <a:off x="5686425" y="3122613"/>
            <a:ext cx="1588" cy="2381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16" name="Rectangle 4"/>
          <p:cNvSpPr>
            <a:spLocks noChangeArrowheads="1"/>
          </p:cNvSpPr>
          <p:nvPr/>
        </p:nvSpPr>
        <p:spPr bwMode="auto">
          <a:xfrm>
            <a:off x="6475413" y="3122613"/>
            <a:ext cx="25400" cy="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17" name="Rectangle 5"/>
          <p:cNvSpPr>
            <a:spLocks noChangeArrowheads="1"/>
          </p:cNvSpPr>
          <p:nvPr/>
        </p:nvSpPr>
        <p:spPr bwMode="auto">
          <a:xfrm>
            <a:off x="4221163" y="1881188"/>
            <a:ext cx="1587" cy="2381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18" name="Rectangle 6"/>
          <p:cNvSpPr>
            <a:spLocks noChangeArrowheads="1"/>
          </p:cNvSpPr>
          <p:nvPr/>
        </p:nvSpPr>
        <p:spPr bwMode="auto">
          <a:xfrm>
            <a:off x="5010150" y="1881188"/>
            <a:ext cx="25400" cy="1587"/>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8119" name="Rectangle 7"/>
          <p:cNvSpPr>
            <a:spLocks noChangeArrowheads="1"/>
          </p:cNvSpPr>
          <p:nvPr/>
        </p:nvSpPr>
        <p:spPr bwMode="auto">
          <a:xfrm>
            <a:off x="6926263" y="4475163"/>
            <a:ext cx="1587" cy="254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18120" name="Group 8"/>
          <p:cNvGrpSpPr>
            <a:grpSpLocks/>
          </p:cNvGrpSpPr>
          <p:nvPr/>
        </p:nvGrpSpPr>
        <p:grpSpPr bwMode="auto">
          <a:xfrm>
            <a:off x="750888" y="1003300"/>
            <a:ext cx="7015162" cy="5529263"/>
            <a:chOff x="936" y="640"/>
            <a:chExt cx="4480" cy="3528"/>
          </a:xfrm>
        </p:grpSpPr>
        <p:sp>
          <p:nvSpPr>
            <p:cNvPr id="218121" name="AutoShape 9"/>
            <p:cNvSpPr>
              <a:spLocks noChangeArrowheads="1"/>
            </p:cNvSpPr>
            <p:nvPr/>
          </p:nvSpPr>
          <p:spPr bwMode="auto">
            <a:xfrm>
              <a:off x="1930" y="1536"/>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22" name="Rectangle 10"/>
            <p:cNvSpPr>
              <a:spLocks noChangeArrowheads="1"/>
            </p:cNvSpPr>
            <p:nvPr/>
          </p:nvSpPr>
          <p:spPr bwMode="auto">
            <a:xfrm>
              <a:off x="2008" y="1641"/>
              <a:ext cx="8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Requirements</a:t>
              </a:r>
              <a:endParaRPr lang="de-DE" altLang="en-US" sz="1800" u="sng"/>
            </a:p>
          </p:txBody>
        </p:sp>
        <p:sp>
          <p:nvSpPr>
            <p:cNvPr id="218123" name="Rectangle 11"/>
            <p:cNvSpPr>
              <a:spLocks noChangeArrowheads="1"/>
            </p:cNvSpPr>
            <p:nvPr/>
          </p:nvSpPr>
          <p:spPr bwMode="auto">
            <a:xfrm>
              <a:off x="2176" y="1739"/>
              <a:ext cx="4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24" name="AutoShape 12"/>
            <p:cNvSpPr>
              <a:spLocks noChangeArrowheads="1"/>
            </p:cNvSpPr>
            <p:nvPr/>
          </p:nvSpPr>
          <p:spPr bwMode="auto">
            <a:xfrm>
              <a:off x="1440" y="1088"/>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25" name="Rectangle 13"/>
            <p:cNvSpPr>
              <a:spLocks noChangeArrowheads="1"/>
            </p:cNvSpPr>
            <p:nvPr/>
          </p:nvSpPr>
          <p:spPr bwMode="auto">
            <a:xfrm>
              <a:off x="1716" y="1137"/>
              <a:ext cx="4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System</a:t>
              </a:r>
              <a:endParaRPr lang="de-DE" altLang="en-US" sz="1800" u="sng"/>
            </a:p>
          </p:txBody>
        </p:sp>
        <p:sp>
          <p:nvSpPr>
            <p:cNvPr id="218126" name="Rectangle 14"/>
            <p:cNvSpPr>
              <a:spLocks noChangeArrowheads="1"/>
            </p:cNvSpPr>
            <p:nvPr/>
          </p:nvSpPr>
          <p:spPr bwMode="auto">
            <a:xfrm>
              <a:off x="1581" y="1235"/>
              <a:ext cx="67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Allocation</a:t>
              </a:r>
              <a:endParaRPr lang="de-DE" altLang="en-US" sz="1800" u="sng"/>
            </a:p>
          </p:txBody>
        </p:sp>
        <p:sp>
          <p:nvSpPr>
            <p:cNvPr id="218127" name="Rectangle 15"/>
            <p:cNvSpPr>
              <a:spLocks noChangeArrowheads="1"/>
            </p:cNvSpPr>
            <p:nvPr/>
          </p:nvSpPr>
          <p:spPr bwMode="auto">
            <a:xfrm>
              <a:off x="1682" y="1347"/>
              <a:ext cx="4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28" name="AutoShape 16"/>
            <p:cNvSpPr>
              <a:spLocks noChangeArrowheads="1"/>
            </p:cNvSpPr>
            <p:nvPr/>
          </p:nvSpPr>
          <p:spPr bwMode="auto">
            <a:xfrm>
              <a:off x="936" y="640"/>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29" name="Rectangle 17"/>
            <p:cNvSpPr>
              <a:spLocks noChangeArrowheads="1"/>
            </p:cNvSpPr>
            <p:nvPr/>
          </p:nvSpPr>
          <p:spPr bwMode="auto">
            <a:xfrm>
              <a:off x="1188" y="689"/>
              <a:ext cx="47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Concept</a:t>
              </a:r>
              <a:endParaRPr lang="de-DE" altLang="en-US" sz="1800" u="sng"/>
            </a:p>
          </p:txBody>
        </p:sp>
        <p:sp>
          <p:nvSpPr>
            <p:cNvPr id="218130" name="Rectangle 18"/>
            <p:cNvSpPr>
              <a:spLocks noChangeArrowheads="1"/>
            </p:cNvSpPr>
            <p:nvPr/>
          </p:nvSpPr>
          <p:spPr bwMode="auto">
            <a:xfrm>
              <a:off x="1053" y="787"/>
              <a:ext cx="7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Exploration</a:t>
              </a:r>
              <a:endParaRPr lang="de-DE" altLang="en-US" sz="1800" u="sng"/>
            </a:p>
          </p:txBody>
        </p:sp>
        <p:sp>
          <p:nvSpPr>
            <p:cNvPr id="218131" name="Rectangle 19"/>
            <p:cNvSpPr>
              <a:spLocks noChangeArrowheads="1"/>
            </p:cNvSpPr>
            <p:nvPr/>
          </p:nvSpPr>
          <p:spPr bwMode="auto">
            <a:xfrm>
              <a:off x="1188" y="899"/>
              <a:ext cx="4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32" name="AutoShape 20"/>
            <p:cNvSpPr>
              <a:spLocks noChangeArrowheads="1"/>
            </p:cNvSpPr>
            <p:nvPr/>
          </p:nvSpPr>
          <p:spPr bwMode="auto">
            <a:xfrm>
              <a:off x="2420" y="1984"/>
              <a:ext cx="96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33" name="Rectangle 21"/>
            <p:cNvSpPr>
              <a:spLocks noChangeArrowheads="1"/>
            </p:cNvSpPr>
            <p:nvPr/>
          </p:nvSpPr>
          <p:spPr bwMode="auto">
            <a:xfrm>
              <a:off x="2704" y="2089"/>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Design</a:t>
              </a:r>
              <a:endParaRPr lang="de-DE" altLang="en-US" sz="1800" u="sng"/>
            </a:p>
          </p:txBody>
        </p:sp>
        <p:sp>
          <p:nvSpPr>
            <p:cNvPr id="218134" name="Rectangle 22"/>
            <p:cNvSpPr>
              <a:spLocks noChangeArrowheads="1"/>
            </p:cNvSpPr>
            <p:nvPr/>
          </p:nvSpPr>
          <p:spPr bwMode="auto">
            <a:xfrm>
              <a:off x="2670" y="2187"/>
              <a:ext cx="47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35" name="Freeform 23"/>
            <p:cNvSpPr>
              <a:spLocks/>
            </p:cNvSpPr>
            <p:nvPr/>
          </p:nvSpPr>
          <p:spPr bwMode="auto">
            <a:xfrm>
              <a:off x="2098" y="934"/>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36" name="Freeform 24"/>
            <p:cNvSpPr>
              <a:spLocks/>
            </p:cNvSpPr>
            <p:nvPr/>
          </p:nvSpPr>
          <p:spPr bwMode="auto">
            <a:xfrm>
              <a:off x="1902" y="836"/>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37" name="Line 25"/>
            <p:cNvSpPr>
              <a:spLocks noChangeShapeType="1"/>
            </p:cNvSpPr>
            <p:nvPr/>
          </p:nvSpPr>
          <p:spPr bwMode="auto">
            <a:xfrm>
              <a:off x="2140" y="934"/>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38" name="Line 26"/>
            <p:cNvSpPr>
              <a:spLocks noChangeShapeType="1"/>
            </p:cNvSpPr>
            <p:nvPr/>
          </p:nvSpPr>
          <p:spPr bwMode="auto">
            <a:xfrm>
              <a:off x="2630" y="1382"/>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39" name="Freeform 27"/>
            <p:cNvSpPr>
              <a:spLocks/>
            </p:cNvSpPr>
            <p:nvPr/>
          </p:nvSpPr>
          <p:spPr bwMode="auto">
            <a:xfrm>
              <a:off x="2588" y="1382"/>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0" name="Freeform 28"/>
            <p:cNvSpPr>
              <a:spLocks/>
            </p:cNvSpPr>
            <p:nvPr/>
          </p:nvSpPr>
          <p:spPr bwMode="auto">
            <a:xfrm>
              <a:off x="2392" y="1284"/>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1" name="Freeform 29"/>
            <p:cNvSpPr>
              <a:spLocks/>
            </p:cNvSpPr>
            <p:nvPr/>
          </p:nvSpPr>
          <p:spPr bwMode="auto">
            <a:xfrm>
              <a:off x="3092" y="1830"/>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2" name="Freeform 30"/>
            <p:cNvSpPr>
              <a:spLocks/>
            </p:cNvSpPr>
            <p:nvPr/>
          </p:nvSpPr>
          <p:spPr bwMode="auto">
            <a:xfrm>
              <a:off x="2882" y="1732"/>
              <a:ext cx="252" cy="98"/>
            </a:xfrm>
            <a:custGeom>
              <a:avLst/>
              <a:gdLst>
                <a:gd name="T0" fmla="*/ 0 w 252"/>
                <a:gd name="T1" fmla="*/ 0 h 98"/>
                <a:gd name="T2" fmla="*/ 252 w 252"/>
                <a:gd name="T3" fmla="*/ 0 h 98"/>
                <a:gd name="T4" fmla="*/ 252 w 252"/>
                <a:gd name="T5" fmla="*/ 98 h 98"/>
              </a:gdLst>
              <a:ahLst/>
              <a:cxnLst>
                <a:cxn ang="0">
                  <a:pos x="T0" y="T1"/>
                </a:cxn>
                <a:cxn ang="0">
                  <a:pos x="T2" y="T3"/>
                </a:cxn>
                <a:cxn ang="0">
                  <a:pos x="T4" y="T5"/>
                </a:cxn>
              </a:cxnLst>
              <a:rect l="0" t="0" r="r" b="b"/>
              <a:pathLst>
                <a:path w="252" h="98">
                  <a:moveTo>
                    <a:pt x="0" y="0"/>
                  </a:moveTo>
                  <a:lnTo>
                    <a:pt x="252" y="0"/>
                  </a:lnTo>
                  <a:lnTo>
                    <a:pt x="252"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3" name="Line 31"/>
            <p:cNvSpPr>
              <a:spLocks noChangeShapeType="1"/>
            </p:cNvSpPr>
            <p:nvPr/>
          </p:nvSpPr>
          <p:spPr bwMode="auto">
            <a:xfrm>
              <a:off x="3134" y="183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44" name="Line 32"/>
            <p:cNvSpPr>
              <a:spLocks noChangeShapeType="1"/>
            </p:cNvSpPr>
            <p:nvPr/>
          </p:nvSpPr>
          <p:spPr bwMode="auto">
            <a:xfrm>
              <a:off x="3624" y="2278"/>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45" name="Freeform 33"/>
            <p:cNvSpPr>
              <a:spLocks/>
            </p:cNvSpPr>
            <p:nvPr/>
          </p:nvSpPr>
          <p:spPr bwMode="auto">
            <a:xfrm>
              <a:off x="3582" y="2278"/>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6" name="Freeform 34"/>
            <p:cNvSpPr>
              <a:spLocks/>
            </p:cNvSpPr>
            <p:nvPr/>
          </p:nvSpPr>
          <p:spPr bwMode="auto">
            <a:xfrm>
              <a:off x="3386" y="2180"/>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7" name="Freeform 35"/>
            <p:cNvSpPr>
              <a:spLocks/>
            </p:cNvSpPr>
            <p:nvPr/>
          </p:nvSpPr>
          <p:spPr bwMode="auto">
            <a:xfrm>
              <a:off x="4072" y="2726"/>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8" name="Freeform 36"/>
            <p:cNvSpPr>
              <a:spLocks/>
            </p:cNvSpPr>
            <p:nvPr/>
          </p:nvSpPr>
          <p:spPr bwMode="auto">
            <a:xfrm>
              <a:off x="3904" y="2628"/>
              <a:ext cx="210" cy="84"/>
            </a:xfrm>
            <a:custGeom>
              <a:avLst/>
              <a:gdLst>
                <a:gd name="T0" fmla="*/ 0 w 210"/>
                <a:gd name="T1" fmla="*/ 0 h 84"/>
                <a:gd name="T2" fmla="*/ 210 w 210"/>
                <a:gd name="T3" fmla="*/ 0 h 84"/>
                <a:gd name="T4" fmla="*/ 210 w 210"/>
                <a:gd name="T5" fmla="*/ 84 h 84"/>
              </a:gdLst>
              <a:ahLst/>
              <a:cxnLst>
                <a:cxn ang="0">
                  <a:pos x="T0" y="T1"/>
                </a:cxn>
                <a:cxn ang="0">
                  <a:pos x="T2" y="T3"/>
                </a:cxn>
                <a:cxn ang="0">
                  <a:pos x="T4" y="T5"/>
                </a:cxn>
              </a:cxnLst>
              <a:rect l="0" t="0" r="r" b="b"/>
              <a:pathLst>
                <a:path w="210" h="84">
                  <a:moveTo>
                    <a:pt x="0" y="0"/>
                  </a:moveTo>
                  <a:lnTo>
                    <a:pt x="210" y="0"/>
                  </a:lnTo>
                  <a:lnTo>
                    <a:pt x="210"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49" name="Line 37"/>
            <p:cNvSpPr>
              <a:spLocks noChangeShapeType="1"/>
            </p:cNvSpPr>
            <p:nvPr/>
          </p:nvSpPr>
          <p:spPr bwMode="auto">
            <a:xfrm>
              <a:off x="4114" y="27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50" name="Line 38"/>
            <p:cNvSpPr>
              <a:spLocks noChangeShapeType="1"/>
            </p:cNvSpPr>
            <p:nvPr/>
          </p:nvSpPr>
          <p:spPr bwMode="auto">
            <a:xfrm>
              <a:off x="4618" y="3160"/>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51" name="Freeform 39"/>
            <p:cNvSpPr>
              <a:spLocks/>
            </p:cNvSpPr>
            <p:nvPr/>
          </p:nvSpPr>
          <p:spPr bwMode="auto">
            <a:xfrm>
              <a:off x="4576" y="3174"/>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52" name="Freeform 40"/>
            <p:cNvSpPr>
              <a:spLocks/>
            </p:cNvSpPr>
            <p:nvPr/>
          </p:nvSpPr>
          <p:spPr bwMode="auto">
            <a:xfrm>
              <a:off x="4394" y="3076"/>
              <a:ext cx="224" cy="84"/>
            </a:xfrm>
            <a:custGeom>
              <a:avLst/>
              <a:gdLst>
                <a:gd name="T0" fmla="*/ 0 w 224"/>
                <a:gd name="T1" fmla="*/ 0 h 84"/>
                <a:gd name="T2" fmla="*/ 224 w 224"/>
                <a:gd name="T3" fmla="*/ 0 h 84"/>
                <a:gd name="T4" fmla="*/ 224 w 224"/>
                <a:gd name="T5" fmla="*/ 84 h 84"/>
              </a:gdLst>
              <a:ahLst/>
              <a:cxnLst>
                <a:cxn ang="0">
                  <a:pos x="T0" y="T1"/>
                </a:cxn>
                <a:cxn ang="0">
                  <a:pos x="T2" y="T3"/>
                </a:cxn>
                <a:cxn ang="0">
                  <a:pos x="T4" y="T5"/>
                </a:cxn>
              </a:cxnLst>
              <a:rect l="0" t="0" r="r" b="b"/>
              <a:pathLst>
                <a:path w="224" h="84">
                  <a:moveTo>
                    <a:pt x="0" y="0"/>
                  </a:moveTo>
                  <a:lnTo>
                    <a:pt x="224" y="0"/>
                  </a:lnTo>
                  <a:lnTo>
                    <a:pt x="224"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53" name="Freeform 41"/>
            <p:cNvSpPr>
              <a:spLocks/>
            </p:cNvSpPr>
            <p:nvPr/>
          </p:nvSpPr>
          <p:spPr bwMode="auto">
            <a:xfrm>
              <a:off x="5066" y="3622"/>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54" name="Freeform 42"/>
            <p:cNvSpPr>
              <a:spLocks/>
            </p:cNvSpPr>
            <p:nvPr/>
          </p:nvSpPr>
          <p:spPr bwMode="auto">
            <a:xfrm>
              <a:off x="4870" y="3510"/>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55" name="Line 43"/>
            <p:cNvSpPr>
              <a:spLocks noChangeShapeType="1"/>
            </p:cNvSpPr>
            <p:nvPr/>
          </p:nvSpPr>
          <p:spPr bwMode="auto">
            <a:xfrm>
              <a:off x="5108" y="360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18156" name="AutoShape 44"/>
            <p:cNvSpPr>
              <a:spLocks noChangeArrowheads="1"/>
            </p:cNvSpPr>
            <p:nvPr/>
          </p:nvSpPr>
          <p:spPr bwMode="auto">
            <a:xfrm>
              <a:off x="2882" y="2432"/>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57" name="Rectangle 45"/>
            <p:cNvSpPr>
              <a:spLocks noChangeArrowheads="1"/>
            </p:cNvSpPr>
            <p:nvPr/>
          </p:nvSpPr>
          <p:spPr bwMode="auto">
            <a:xfrm>
              <a:off x="2929" y="2537"/>
              <a:ext cx="9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Implementation</a:t>
              </a:r>
              <a:endParaRPr lang="de-DE" altLang="en-US" sz="1800" u="sng"/>
            </a:p>
          </p:txBody>
        </p:sp>
        <p:sp>
          <p:nvSpPr>
            <p:cNvPr id="218158" name="Rectangle 46"/>
            <p:cNvSpPr>
              <a:spLocks noChangeArrowheads="1"/>
            </p:cNvSpPr>
            <p:nvPr/>
          </p:nvSpPr>
          <p:spPr bwMode="auto">
            <a:xfrm>
              <a:off x="3165" y="2635"/>
              <a:ext cx="4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59" name="AutoShape 47"/>
            <p:cNvSpPr>
              <a:spLocks noChangeArrowheads="1"/>
            </p:cNvSpPr>
            <p:nvPr/>
          </p:nvSpPr>
          <p:spPr bwMode="auto">
            <a:xfrm>
              <a:off x="3904" y="3328"/>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60" name="Rectangle 48"/>
            <p:cNvSpPr>
              <a:spLocks noChangeArrowheads="1"/>
            </p:cNvSpPr>
            <p:nvPr/>
          </p:nvSpPr>
          <p:spPr bwMode="auto">
            <a:xfrm>
              <a:off x="3985" y="3419"/>
              <a:ext cx="8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Installation</a:t>
              </a:r>
              <a:endParaRPr lang="de-DE" altLang="en-US" sz="1800" u="sng"/>
            </a:p>
          </p:txBody>
        </p:sp>
        <p:sp>
          <p:nvSpPr>
            <p:cNvPr id="218161" name="Rectangle 49"/>
            <p:cNvSpPr>
              <a:spLocks noChangeArrowheads="1"/>
            </p:cNvSpPr>
            <p:nvPr/>
          </p:nvSpPr>
          <p:spPr bwMode="auto">
            <a:xfrm>
              <a:off x="4153" y="3531"/>
              <a:ext cx="4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sp>
          <p:nvSpPr>
            <p:cNvPr id="218162" name="AutoShape 50"/>
            <p:cNvSpPr>
              <a:spLocks noChangeArrowheads="1"/>
            </p:cNvSpPr>
            <p:nvPr/>
          </p:nvSpPr>
          <p:spPr bwMode="auto">
            <a:xfrm>
              <a:off x="4352" y="3762"/>
              <a:ext cx="1064"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63" name="Rectangle 51"/>
            <p:cNvSpPr>
              <a:spLocks noChangeArrowheads="1"/>
            </p:cNvSpPr>
            <p:nvPr/>
          </p:nvSpPr>
          <p:spPr bwMode="auto">
            <a:xfrm>
              <a:off x="4513" y="3867"/>
              <a:ext cx="7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Operation &amp;</a:t>
              </a:r>
              <a:endParaRPr lang="de-DE" altLang="en-US" sz="1800" u="sng"/>
            </a:p>
          </p:txBody>
        </p:sp>
        <p:sp>
          <p:nvSpPr>
            <p:cNvPr id="218164" name="Rectangle 52"/>
            <p:cNvSpPr>
              <a:spLocks noChangeArrowheads="1"/>
            </p:cNvSpPr>
            <p:nvPr/>
          </p:nvSpPr>
          <p:spPr bwMode="auto">
            <a:xfrm>
              <a:off x="4378" y="3979"/>
              <a:ext cx="101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Support Process</a:t>
              </a:r>
              <a:endParaRPr lang="de-DE" altLang="en-US" sz="1800" u="sng"/>
            </a:p>
          </p:txBody>
        </p:sp>
        <p:sp>
          <p:nvSpPr>
            <p:cNvPr id="218165" name="AutoShape 53"/>
            <p:cNvSpPr>
              <a:spLocks noChangeArrowheads="1"/>
            </p:cNvSpPr>
            <p:nvPr/>
          </p:nvSpPr>
          <p:spPr bwMode="auto">
            <a:xfrm>
              <a:off x="3386" y="2880"/>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18166" name="Rectangle 54"/>
            <p:cNvSpPr>
              <a:spLocks noChangeArrowheads="1"/>
            </p:cNvSpPr>
            <p:nvPr/>
          </p:nvSpPr>
          <p:spPr bwMode="auto">
            <a:xfrm>
              <a:off x="3491" y="2929"/>
              <a:ext cx="8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Verification</a:t>
              </a:r>
              <a:endParaRPr lang="de-DE" altLang="en-US" sz="1800" u="sng"/>
            </a:p>
          </p:txBody>
        </p:sp>
        <p:sp>
          <p:nvSpPr>
            <p:cNvPr id="218167" name="Rectangle 55"/>
            <p:cNvSpPr>
              <a:spLocks noChangeArrowheads="1"/>
            </p:cNvSpPr>
            <p:nvPr/>
          </p:nvSpPr>
          <p:spPr bwMode="auto">
            <a:xfrm>
              <a:off x="3491" y="3027"/>
              <a:ext cx="8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&amp; Validation</a:t>
              </a:r>
              <a:endParaRPr lang="de-DE" altLang="en-US" sz="1800" u="sng"/>
            </a:p>
          </p:txBody>
        </p:sp>
        <p:sp>
          <p:nvSpPr>
            <p:cNvPr id="218168" name="Rectangle 56"/>
            <p:cNvSpPr>
              <a:spLocks noChangeArrowheads="1"/>
            </p:cNvSpPr>
            <p:nvPr/>
          </p:nvSpPr>
          <p:spPr bwMode="auto">
            <a:xfrm>
              <a:off x="3659" y="3125"/>
              <a:ext cx="476"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400">
                  <a:solidFill>
                    <a:srgbClr val="000000"/>
                  </a:solidFill>
                  <a:latin typeface="Courier" charset="0"/>
                </a:rPr>
                <a:t>Process</a:t>
              </a:r>
              <a:endParaRPr lang="de-DE" altLang="en-US" sz="1800" u="sng"/>
            </a:p>
          </p:txBody>
        </p:sp>
      </p:grpSp>
      <p:sp>
        <p:nvSpPr>
          <p:cNvPr id="218169" name="Rectangle 57"/>
          <p:cNvSpPr>
            <a:spLocks noGrp="1" noChangeArrowheads="1"/>
          </p:cNvSpPr>
          <p:nvPr>
            <p:ph type="title"/>
          </p:nvPr>
        </p:nvSpPr>
        <p:spPr>
          <a:xfrm>
            <a:off x="4284663" y="222250"/>
            <a:ext cx="4287837" cy="2109788"/>
          </a:xfrm>
          <a:noFill/>
          <a:ln/>
        </p:spPr>
        <p:txBody>
          <a:bodyPr lIns="92407" tIns="45420" rIns="92407" bIns="45420"/>
          <a:lstStyle/>
          <a:p>
            <a:r>
              <a:rPr lang="en-US" altLang="en-US">
                <a:solidFill>
                  <a:schemeClr val="tx1"/>
                </a:solidFill>
              </a:rPr>
              <a:t>The Waterfall Model of the Software Life Cycle</a:t>
            </a:r>
            <a:endParaRPr lang="en-US" altLang="en-US"/>
          </a:p>
        </p:txBody>
      </p:sp>
      <p:sp>
        <p:nvSpPr>
          <p:cNvPr id="218170" name="Text Box 58"/>
          <p:cNvSpPr txBox="1">
            <a:spLocks noChangeArrowheads="1"/>
          </p:cNvSpPr>
          <p:nvPr/>
        </p:nvSpPr>
        <p:spPr bwMode="auto">
          <a:xfrm>
            <a:off x="450850" y="5416550"/>
            <a:ext cx="3538538"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0"/>
              <a:t>adapted from [Royce 1970]</a:t>
            </a:r>
            <a:endParaRPr lang="de-DE" altLang="en-US" b="0"/>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Rectangle 9"/>
          <p:cNvSpPr>
            <a:spLocks noGrp="1" noChangeArrowheads="1"/>
          </p:cNvSpPr>
          <p:nvPr>
            <p:ph type="title"/>
          </p:nvPr>
        </p:nvSpPr>
        <p:spPr/>
        <p:txBody>
          <a:bodyPr/>
          <a:lstStyle/>
          <a:p>
            <a:r>
              <a:rPr lang="en-US" altLang="en-US"/>
              <a:t>Problems with Waterfall Model</a:t>
            </a:r>
          </a:p>
        </p:txBody>
      </p:sp>
      <p:sp>
        <p:nvSpPr>
          <p:cNvPr id="32778" name="Rectangle 10"/>
          <p:cNvSpPr>
            <a:spLocks noGrp="1" noChangeArrowheads="1"/>
          </p:cNvSpPr>
          <p:nvPr>
            <p:ph type="body" idx="1"/>
          </p:nvPr>
        </p:nvSpPr>
        <p:spPr>
          <a:xfrm>
            <a:off x="676275" y="1219200"/>
            <a:ext cx="8042275" cy="4738688"/>
          </a:xfrm>
        </p:spPr>
        <p:txBody>
          <a:bodyPr/>
          <a:lstStyle/>
          <a:p>
            <a:r>
              <a:rPr lang="en-US" altLang="en-US"/>
              <a:t>Managers love waterfall models:</a:t>
            </a:r>
          </a:p>
          <a:p>
            <a:pPr lvl="1"/>
            <a:r>
              <a:rPr lang="en-US" altLang="en-US"/>
              <a:t>Nice milestones</a:t>
            </a:r>
          </a:p>
          <a:p>
            <a:pPr lvl="1"/>
            <a:r>
              <a:rPr lang="en-US" altLang="en-US"/>
              <a:t>No need to look back (linear system), one activity at a time</a:t>
            </a:r>
          </a:p>
          <a:p>
            <a:pPr lvl="1"/>
            <a:r>
              <a:rPr lang="en-US" altLang="en-US"/>
              <a:t>Easy to check progress : 90% coded, 20% tested</a:t>
            </a:r>
          </a:p>
          <a:p>
            <a:r>
              <a:rPr lang="en-US" altLang="en-US"/>
              <a:t>Different stakeholders  need different abstractions</a:t>
            </a:r>
          </a:p>
          <a:p>
            <a:pPr lvl="1"/>
            <a:r>
              <a:rPr lang="en-US" altLang="en-US"/>
              <a:t>=&gt; V-Model </a:t>
            </a:r>
          </a:p>
          <a:p>
            <a:r>
              <a:rPr lang="en-US" altLang="en-US"/>
              <a:t>Software development is iterative</a:t>
            </a:r>
          </a:p>
          <a:p>
            <a:pPr lvl="1"/>
            <a:r>
              <a:rPr lang="en-US" altLang="en-US"/>
              <a:t>During design problems with requirements are identified</a:t>
            </a:r>
          </a:p>
          <a:p>
            <a:pPr lvl="1"/>
            <a:r>
              <a:rPr lang="en-US" altLang="en-US"/>
              <a:t>During coding, design and requirement problems are found</a:t>
            </a:r>
          </a:p>
          <a:p>
            <a:pPr lvl="1"/>
            <a:r>
              <a:rPr lang="en-US" altLang="en-US"/>
              <a:t>During testing, coding, design&amp; requirement errors are found</a:t>
            </a:r>
          </a:p>
          <a:p>
            <a:pPr lvl="1"/>
            <a:r>
              <a:rPr lang="en-US" altLang="en-US"/>
              <a:t>=&gt; Spiral Model</a:t>
            </a:r>
          </a:p>
          <a:p>
            <a:r>
              <a:rPr lang="en-US" altLang="en-US"/>
              <a:t>System development is a nonlinear activity</a:t>
            </a:r>
          </a:p>
          <a:p>
            <a:pPr lvl="1"/>
            <a:r>
              <a:rPr lang="en-US" altLang="en-US"/>
              <a:t>=&gt; Issue-Based Model</a:t>
            </a:r>
          </a:p>
        </p:txBody>
      </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AutoShape 2"/>
          <p:cNvSpPr>
            <a:spLocks noChangeArrowheads="1"/>
          </p:cNvSpPr>
          <p:nvPr/>
        </p:nvSpPr>
        <p:spPr bwMode="auto">
          <a:xfrm>
            <a:off x="882650" y="1398588"/>
            <a:ext cx="2605088" cy="1428750"/>
          </a:xfrm>
          <a:prstGeom prst="roundRect">
            <a:avLst>
              <a:gd name="adj" fmla="val 24343"/>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9203" name="AutoShape 3"/>
          <p:cNvSpPr>
            <a:spLocks noChangeArrowheads="1"/>
          </p:cNvSpPr>
          <p:nvPr/>
        </p:nvSpPr>
        <p:spPr bwMode="auto">
          <a:xfrm>
            <a:off x="6056313" y="4970463"/>
            <a:ext cx="2330450" cy="1304925"/>
          </a:xfrm>
          <a:prstGeom prst="roundRect">
            <a:avLst>
              <a:gd name="adj" fmla="val 24755"/>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9204" name="Rectangle 4"/>
          <p:cNvSpPr>
            <a:spLocks noChangeArrowheads="1"/>
          </p:cNvSpPr>
          <p:nvPr/>
        </p:nvSpPr>
        <p:spPr bwMode="auto">
          <a:xfrm>
            <a:off x="1190625" y="1933575"/>
            <a:ext cx="2103438" cy="5635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lvl1pPr defTabSz="904875">
              <a:tabLst>
                <a:tab pos="452438" algn="l"/>
                <a:tab pos="904875" algn="l"/>
                <a:tab pos="1357313" algn="l"/>
              </a:tabLst>
              <a:defRPr sz="2400">
                <a:solidFill>
                  <a:schemeClr val="tx1"/>
                </a:solidFill>
                <a:latin typeface="Times" panose="02020603050405020304" pitchFamily="18" charset="0"/>
              </a:defRPr>
            </a:lvl1pPr>
            <a:lvl2pPr marL="452438" defTabSz="904875">
              <a:tabLst>
                <a:tab pos="452438" algn="l"/>
                <a:tab pos="904875" algn="l"/>
                <a:tab pos="1357313" algn="l"/>
              </a:tabLst>
              <a:defRPr sz="2400">
                <a:solidFill>
                  <a:schemeClr val="tx1"/>
                </a:solidFill>
                <a:latin typeface="Times" panose="02020603050405020304" pitchFamily="18" charset="0"/>
              </a:defRPr>
            </a:lvl2pPr>
            <a:lvl3pPr marL="904875" defTabSz="904875">
              <a:tabLst>
                <a:tab pos="452438" algn="l"/>
                <a:tab pos="904875" algn="l"/>
                <a:tab pos="1357313" algn="l"/>
              </a:tabLst>
              <a:defRPr sz="2400">
                <a:solidFill>
                  <a:schemeClr val="tx1"/>
                </a:solidFill>
                <a:latin typeface="Times" panose="02020603050405020304" pitchFamily="18" charset="0"/>
              </a:defRPr>
            </a:lvl3pPr>
            <a:lvl4pPr marL="1357313" defTabSz="904875">
              <a:tabLst>
                <a:tab pos="452438" algn="l"/>
                <a:tab pos="904875" algn="l"/>
                <a:tab pos="1357313" algn="l"/>
              </a:tabLst>
              <a:defRPr sz="2400">
                <a:solidFill>
                  <a:schemeClr val="tx1"/>
                </a:solidFill>
                <a:latin typeface="Times" panose="02020603050405020304" pitchFamily="18" charset="0"/>
              </a:defRPr>
            </a:lvl4pPr>
            <a:lvl5pPr marL="1809750" defTabSz="904875">
              <a:tabLst>
                <a:tab pos="452438" algn="l"/>
                <a:tab pos="904875" algn="l"/>
                <a:tab pos="1357313" algn="l"/>
              </a:tabLst>
              <a:defRPr sz="2400">
                <a:solidFill>
                  <a:schemeClr val="tx1"/>
                </a:solidFill>
                <a:latin typeface="Times"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9pPr>
          </a:lstStyle>
          <a:p>
            <a:pPr>
              <a:lnSpc>
                <a:spcPts val="2800"/>
              </a:lnSpc>
            </a:pPr>
            <a:r>
              <a:rPr lang="en-US" altLang="en-US" b="0">
                <a:solidFill>
                  <a:srgbClr val="000000"/>
                </a:solidFill>
                <a:latin typeface="Helvetica" panose="020B0604020202020204" pitchFamily="34" charset="0"/>
              </a:rPr>
              <a:t>Requirements</a:t>
            </a:r>
          </a:p>
        </p:txBody>
      </p:sp>
      <p:sp>
        <p:nvSpPr>
          <p:cNvPr id="179205" name="Rectangle 5"/>
          <p:cNvSpPr>
            <a:spLocks noChangeArrowheads="1"/>
          </p:cNvSpPr>
          <p:nvPr/>
        </p:nvSpPr>
        <p:spPr bwMode="auto">
          <a:xfrm>
            <a:off x="6651625" y="5403850"/>
            <a:ext cx="1452563" cy="476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7" rIns="19050" bIns="26987"/>
          <a:lstStyle>
            <a:lvl1pPr defTabSz="904875">
              <a:tabLst>
                <a:tab pos="452438" algn="l"/>
                <a:tab pos="904875" algn="l"/>
                <a:tab pos="1357313" algn="l"/>
              </a:tabLst>
              <a:defRPr sz="2400">
                <a:solidFill>
                  <a:schemeClr val="tx1"/>
                </a:solidFill>
                <a:latin typeface="Times" panose="02020603050405020304" pitchFamily="18" charset="0"/>
              </a:defRPr>
            </a:lvl1pPr>
            <a:lvl2pPr marL="452438" defTabSz="904875">
              <a:tabLst>
                <a:tab pos="452438" algn="l"/>
                <a:tab pos="904875" algn="l"/>
                <a:tab pos="1357313" algn="l"/>
              </a:tabLst>
              <a:defRPr sz="2400">
                <a:solidFill>
                  <a:schemeClr val="tx1"/>
                </a:solidFill>
                <a:latin typeface="Times" panose="02020603050405020304" pitchFamily="18" charset="0"/>
              </a:defRPr>
            </a:lvl2pPr>
            <a:lvl3pPr marL="904875" defTabSz="904875">
              <a:tabLst>
                <a:tab pos="452438" algn="l"/>
                <a:tab pos="904875" algn="l"/>
                <a:tab pos="1357313" algn="l"/>
              </a:tabLst>
              <a:defRPr sz="2400">
                <a:solidFill>
                  <a:schemeClr val="tx1"/>
                </a:solidFill>
                <a:latin typeface="Times" panose="02020603050405020304" pitchFamily="18" charset="0"/>
              </a:defRPr>
            </a:lvl3pPr>
            <a:lvl4pPr marL="1357313" defTabSz="904875">
              <a:tabLst>
                <a:tab pos="452438" algn="l"/>
                <a:tab pos="904875" algn="l"/>
                <a:tab pos="1357313" algn="l"/>
              </a:tabLst>
              <a:defRPr sz="2400">
                <a:solidFill>
                  <a:schemeClr val="tx1"/>
                </a:solidFill>
                <a:latin typeface="Times" panose="02020603050405020304" pitchFamily="18" charset="0"/>
              </a:defRPr>
            </a:lvl4pPr>
            <a:lvl5pPr marL="1809750" defTabSz="904875">
              <a:tabLst>
                <a:tab pos="452438" algn="l"/>
                <a:tab pos="904875" algn="l"/>
                <a:tab pos="1357313" algn="l"/>
              </a:tabLst>
              <a:defRPr sz="2400">
                <a:solidFill>
                  <a:schemeClr val="tx1"/>
                </a:solidFill>
                <a:latin typeface="Times"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panose="02020603050405020304" pitchFamily="18" charset="0"/>
              </a:defRPr>
            </a:lvl9pPr>
          </a:lstStyle>
          <a:p>
            <a:pPr>
              <a:lnSpc>
                <a:spcPts val="2800"/>
              </a:lnSpc>
            </a:pPr>
            <a:r>
              <a:rPr lang="en-US" altLang="en-US" b="0">
                <a:solidFill>
                  <a:srgbClr val="000000"/>
                </a:solidFill>
                <a:latin typeface="Helvetica" panose="020B0604020202020204" pitchFamily="34" charset="0"/>
              </a:rPr>
              <a:t>Software</a:t>
            </a:r>
          </a:p>
        </p:txBody>
      </p:sp>
      <p:sp>
        <p:nvSpPr>
          <p:cNvPr id="179206" name="Freeform 6"/>
          <p:cNvSpPr>
            <a:spLocks/>
          </p:cNvSpPr>
          <p:nvPr/>
        </p:nvSpPr>
        <p:spPr bwMode="auto">
          <a:xfrm>
            <a:off x="4108450" y="3371850"/>
            <a:ext cx="877888" cy="1004888"/>
          </a:xfrm>
          <a:custGeom>
            <a:avLst/>
            <a:gdLst>
              <a:gd name="T0" fmla="*/ 0 w 553"/>
              <a:gd name="T1" fmla="*/ 134 h 633"/>
              <a:gd name="T2" fmla="*/ 134 w 553"/>
              <a:gd name="T3" fmla="*/ 0 h 633"/>
              <a:gd name="T4" fmla="*/ 426 w 553"/>
              <a:gd name="T5" fmla="*/ 292 h 633"/>
              <a:gd name="T6" fmla="*/ 528 w 553"/>
              <a:gd name="T7" fmla="*/ 182 h 633"/>
              <a:gd name="T8" fmla="*/ 552 w 553"/>
              <a:gd name="T9" fmla="*/ 632 h 633"/>
              <a:gd name="T10" fmla="*/ 173 w 553"/>
              <a:gd name="T11" fmla="*/ 593 h 633"/>
              <a:gd name="T12" fmla="*/ 284 w 553"/>
              <a:gd name="T13" fmla="*/ 474 h 633"/>
              <a:gd name="T14" fmla="*/ 0 w 553"/>
              <a:gd name="T15" fmla="*/ 134 h 6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3" h="633">
                <a:moveTo>
                  <a:pt x="0" y="134"/>
                </a:moveTo>
                <a:lnTo>
                  <a:pt x="134" y="0"/>
                </a:lnTo>
                <a:lnTo>
                  <a:pt x="426" y="292"/>
                </a:lnTo>
                <a:lnTo>
                  <a:pt x="528" y="182"/>
                </a:lnTo>
                <a:lnTo>
                  <a:pt x="552" y="632"/>
                </a:lnTo>
                <a:lnTo>
                  <a:pt x="173" y="593"/>
                </a:lnTo>
                <a:lnTo>
                  <a:pt x="284" y="474"/>
                </a:lnTo>
                <a:lnTo>
                  <a:pt x="0" y="134"/>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9207" name="Rectangle 7"/>
          <p:cNvSpPr>
            <a:spLocks noGrp="1" noChangeArrowheads="1"/>
          </p:cNvSpPr>
          <p:nvPr>
            <p:ph type="title"/>
          </p:nvPr>
        </p:nvSpPr>
        <p:spPr>
          <a:noFill/>
          <a:ln/>
        </p:spPr>
        <p:txBody>
          <a:bodyPr/>
          <a:lstStyle/>
          <a:p>
            <a:r>
              <a:rPr lang="en-US" altLang="en-US"/>
              <a:t>What we intend</a:t>
            </a:r>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649288" y="776288"/>
            <a:ext cx="2619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solidFill>
                  <a:srgbClr val="DD0806"/>
                </a:solidFill>
                <a:latin typeface="Helvetica" panose="020B0604020202020204" pitchFamily="34" charset="0"/>
              </a:rPr>
              <a:t> </a:t>
            </a:r>
          </a:p>
        </p:txBody>
      </p:sp>
      <p:sp>
        <p:nvSpPr>
          <p:cNvPr id="225283" name="Rectangle 3"/>
          <p:cNvSpPr>
            <a:spLocks noChangeArrowheads="1"/>
          </p:cNvSpPr>
          <p:nvPr/>
        </p:nvSpPr>
        <p:spPr bwMode="auto">
          <a:xfrm>
            <a:off x="5686425" y="3122613"/>
            <a:ext cx="1588" cy="2381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284" name="Rectangle 4"/>
          <p:cNvSpPr>
            <a:spLocks noChangeArrowheads="1"/>
          </p:cNvSpPr>
          <p:nvPr/>
        </p:nvSpPr>
        <p:spPr bwMode="auto">
          <a:xfrm>
            <a:off x="6475413" y="3122613"/>
            <a:ext cx="25400" cy="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285" name="Rectangle 5"/>
          <p:cNvSpPr>
            <a:spLocks noChangeArrowheads="1"/>
          </p:cNvSpPr>
          <p:nvPr/>
        </p:nvSpPr>
        <p:spPr bwMode="auto">
          <a:xfrm>
            <a:off x="4221163" y="1881188"/>
            <a:ext cx="1587" cy="23812"/>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286" name="Rectangle 6"/>
          <p:cNvSpPr>
            <a:spLocks noChangeArrowheads="1"/>
          </p:cNvSpPr>
          <p:nvPr/>
        </p:nvSpPr>
        <p:spPr bwMode="auto">
          <a:xfrm>
            <a:off x="5010150" y="1881188"/>
            <a:ext cx="25400" cy="1587"/>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287" name="Rectangle 7"/>
          <p:cNvSpPr>
            <a:spLocks noChangeArrowheads="1"/>
          </p:cNvSpPr>
          <p:nvPr/>
        </p:nvSpPr>
        <p:spPr bwMode="auto">
          <a:xfrm>
            <a:off x="6926263" y="4475163"/>
            <a:ext cx="1587" cy="25400"/>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288" name="Rectangle 8"/>
          <p:cNvSpPr>
            <a:spLocks noGrp="1" noChangeArrowheads="1"/>
          </p:cNvSpPr>
          <p:nvPr>
            <p:ph type="title"/>
          </p:nvPr>
        </p:nvSpPr>
        <p:spPr>
          <a:xfrm>
            <a:off x="525463" y="222250"/>
            <a:ext cx="8493125" cy="830263"/>
          </a:xfrm>
          <a:noFill/>
          <a:ln/>
        </p:spPr>
        <p:txBody>
          <a:bodyPr lIns="92407" tIns="45420" rIns="92407" bIns="45420"/>
          <a:lstStyle/>
          <a:p>
            <a:r>
              <a:rPr lang="en-US" altLang="en-US">
                <a:solidFill>
                  <a:schemeClr val="tx1"/>
                </a:solidFill>
              </a:rPr>
              <a:t>From the Waterfall Model to the V Model</a:t>
            </a:r>
          </a:p>
        </p:txBody>
      </p:sp>
      <p:sp>
        <p:nvSpPr>
          <p:cNvPr id="225289" name="AutoShape 9"/>
          <p:cNvSpPr>
            <a:spLocks noChangeArrowheads="1"/>
          </p:cNvSpPr>
          <p:nvPr/>
        </p:nvSpPr>
        <p:spPr bwMode="auto">
          <a:xfrm>
            <a:off x="1857375" y="2830513"/>
            <a:ext cx="1600200" cy="636587"/>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nSpc>
                <a:spcPct val="30000"/>
              </a:lnSpc>
            </a:pPr>
            <a:endParaRPr lang="en-US" altLang="en-US" sz="1400">
              <a:latin typeface="Book Antiqua" panose="02040602050305030304" pitchFamily="18" charset="0"/>
            </a:endParaRPr>
          </a:p>
          <a:p>
            <a:r>
              <a:rPr lang="en-US" altLang="en-US" sz="1400">
                <a:latin typeface="Book Antiqua" panose="02040602050305030304" pitchFamily="18" charset="0"/>
              </a:rPr>
              <a:t>System Design</a:t>
            </a:r>
            <a:endParaRPr lang="de-DE" altLang="en-US" sz="1400">
              <a:latin typeface="Book Antiqua" panose="02040602050305030304" pitchFamily="18" charset="0"/>
            </a:endParaRPr>
          </a:p>
        </p:txBody>
      </p:sp>
      <p:sp>
        <p:nvSpPr>
          <p:cNvPr id="225290" name="AutoShape 10"/>
          <p:cNvSpPr>
            <a:spLocks noChangeArrowheads="1"/>
          </p:cNvSpPr>
          <p:nvPr/>
        </p:nvSpPr>
        <p:spPr bwMode="auto">
          <a:xfrm>
            <a:off x="1089025" y="2128838"/>
            <a:ext cx="1512888" cy="635000"/>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Book Antiqua" panose="02040602050305030304" pitchFamily="18" charset="0"/>
              </a:rPr>
              <a:t>Requirements</a:t>
            </a:r>
          </a:p>
          <a:p>
            <a:pPr algn="ctr"/>
            <a:r>
              <a:rPr lang="en-US" altLang="en-US" sz="1400">
                <a:latin typeface="Book Antiqua" panose="02040602050305030304" pitchFamily="18" charset="0"/>
              </a:rPr>
              <a:t>Analysis</a:t>
            </a:r>
            <a:endParaRPr lang="de-DE" altLang="en-US" sz="1400">
              <a:latin typeface="Book Antiqua" panose="02040602050305030304" pitchFamily="18" charset="0"/>
            </a:endParaRPr>
          </a:p>
        </p:txBody>
      </p:sp>
      <p:sp>
        <p:nvSpPr>
          <p:cNvPr id="225291" name="AutoShape 11"/>
          <p:cNvSpPr>
            <a:spLocks noChangeArrowheads="1"/>
          </p:cNvSpPr>
          <p:nvPr/>
        </p:nvSpPr>
        <p:spPr bwMode="auto">
          <a:xfrm>
            <a:off x="300038" y="1425575"/>
            <a:ext cx="1512887" cy="636588"/>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latin typeface="Book Antiqua" panose="02040602050305030304" pitchFamily="18" charset="0"/>
              </a:rPr>
              <a:t>Requirements</a:t>
            </a:r>
          </a:p>
          <a:p>
            <a:pPr algn="ctr"/>
            <a:r>
              <a:rPr lang="en-US" altLang="en-US" sz="1400">
                <a:latin typeface="Book Antiqua" panose="02040602050305030304" pitchFamily="18" charset="0"/>
              </a:rPr>
              <a:t>Engineering</a:t>
            </a:r>
            <a:endParaRPr lang="de-DE" altLang="en-US" sz="1400">
              <a:latin typeface="Book Antiqua" panose="02040602050305030304" pitchFamily="18" charset="0"/>
            </a:endParaRPr>
          </a:p>
        </p:txBody>
      </p:sp>
      <p:sp>
        <p:nvSpPr>
          <p:cNvPr id="225292" name="AutoShape 12"/>
          <p:cNvSpPr>
            <a:spLocks noChangeArrowheads="1"/>
          </p:cNvSpPr>
          <p:nvPr/>
        </p:nvSpPr>
        <p:spPr bwMode="auto">
          <a:xfrm>
            <a:off x="2624138" y="3532188"/>
            <a:ext cx="1512887" cy="636587"/>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nSpc>
                <a:spcPct val="40000"/>
              </a:lnSpc>
            </a:pPr>
            <a:endParaRPr lang="de-DE" altLang="en-US" sz="1400"/>
          </a:p>
          <a:p>
            <a:r>
              <a:rPr lang="de-DE" altLang="en-US" sz="1400"/>
              <a:t>Object Design</a:t>
            </a:r>
            <a:endParaRPr lang="de-DE" altLang="en-US" sz="1800" u="sng"/>
          </a:p>
        </p:txBody>
      </p:sp>
      <p:sp>
        <p:nvSpPr>
          <p:cNvPr id="225293" name="Freeform 13"/>
          <p:cNvSpPr>
            <a:spLocks/>
          </p:cNvSpPr>
          <p:nvPr/>
        </p:nvSpPr>
        <p:spPr bwMode="auto">
          <a:xfrm>
            <a:off x="2119313" y="1887538"/>
            <a:ext cx="131762" cy="219075"/>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294" name="Freeform 14"/>
          <p:cNvSpPr>
            <a:spLocks/>
          </p:cNvSpPr>
          <p:nvPr/>
        </p:nvSpPr>
        <p:spPr bwMode="auto">
          <a:xfrm>
            <a:off x="1812925" y="1733550"/>
            <a:ext cx="373063" cy="15398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295" name="Line 15"/>
          <p:cNvSpPr>
            <a:spLocks noChangeShapeType="1"/>
          </p:cNvSpPr>
          <p:nvPr/>
        </p:nvSpPr>
        <p:spPr bwMode="auto">
          <a:xfrm>
            <a:off x="2185988" y="1887538"/>
            <a:ext cx="1587"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296" name="Line 16"/>
          <p:cNvSpPr>
            <a:spLocks noChangeShapeType="1"/>
          </p:cNvSpPr>
          <p:nvPr/>
        </p:nvSpPr>
        <p:spPr bwMode="auto">
          <a:xfrm>
            <a:off x="2952750" y="2589213"/>
            <a:ext cx="1588"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5297" name="Freeform 17"/>
          <p:cNvSpPr>
            <a:spLocks/>
          </p:cNvSpPr>
          <p:nvPr/>
        </p:nvSpPr>
        <p:spPr bwMode="auto">
          <a:xfrm>
            <a:off x="2887663" y="2589213"/>
            <a:ext cx="131762" cy="219075"/>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298" name="Freeform 18"/>
          <p:cNvSpPr>
            <a:spLocks/>
          </p:cNvSpPr>
          <p:nvPr/>
        </p:nvSpPr>
        <p:spPr bwMode="auto">
          <a:xfrm>
            <a:off x="2579688" y="2435225"/>
            <a:ext cx="373062" cy="15398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299" name="Freeform 19"/>
          <p:cNvSpPr>
            <a:spLocks/>
          </p:cNvSpPr>
          <p:nvPr/>
        </p:nvSpPr>
        <p:spPr bwMode="auto">
          <a:xfrm>
            <a:off x="3676650" y="3290888"/>
            <a:ext cx="131763" cy="219075"/>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00" name="Freeform 20"/>
          <p:cNvSpPr>
            <a:spLocks/>
          </p:cNvSpPr>
          <p:nvPr/>
        </p:nvSpPr>
        <p:spPr bwMode="auto">
          <a:xfrm>
            <a:off x="3348038" y="3136900"/>
            <a:ext cx="393700" cy="153988"/>
          </a:xfrm>
          <a:custGeom>
            <a:avLst/>
            <a:gdLst>
              <a:gd name="T0" fmla="*/ 0 w 252"/>
              <a:gd name="T1" fmla="*/ 0 h 98"/>
              <a:gd name="T2" fmla="*/ 252 w 252"/>
              <a:gd name="T3" fmla="*/ 0 h 98"/>
              <a:gd name="T4" fmla="*/ 252 w 252"/>
              <a:gd name="T5" fmla="*/ 98 h 98"/>
            </a:gdLst>
            <a:ahLst/>
            <a:cxnLst>
              <a:cxn ang="0">
                <a:pos x="T0" y="T1"/>
              </a:cxn>
              <a:cxn ang="0">
                <a:pos x="T2" y="T3"/>
              </a:cxn>
              <a:cxn ang="0">
                <a:pos x="T4" y="T5"/>
              </a:cxn>
            </a:cxnLst>
            <a:rect l="0" t="0" r="r" b="b"/>
            <a:pathLst>
              <a:path w="252" h="98">
                <a:moveTo>
                  <a:pt x="0" y="0"/>
                </a:moveTo>
                <a:lnTo>
                  <a:pt x="252" y="0"/>
                </a:lnTo>
                <a:lnTo>
                  <a:pt x="252"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01" name="Line 21"/>
          <p:cNvSpPr>
            <a:spLocks noChangeShapeType="1"/>
          </p:cNvSpPr>
          <p:nvPr/>
        </p:nvSpPr>
        <p:spPr bwMode="auto">
          <a:xfrm>
            <a:off x="3741738" y="3290888"/>
            <a:ext cx="1587" cy="2190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25302" name="Group 22"/>
          <p:cNvGrpSpPr>
            <a:grpSpLocks/>
          </p:cNvGrpSpPr>
          <p:nvPr/>
        </p:nvGrpSpPr>
        <p:grpSpPr bwMode="auto">
          <a:xfrm>
            <a:off x="5164138" y="4362450"/>
            <a:ext cx="3178175" cy="2414588"/>
            <a:chOff x="3400" y="2828"/>
            <a:chExt cx="2030" cy="1540"/>
          </a:xfrm>
        </p:grpSpPr>
        <p:sp>
          <p:nvSpPr>
            <p:cNvPr id="225303" name="Freeform 23"/>
            <p:cNvSpPr>
              <a:spLocks/>
            </p:cNvSpPr>
            <p:nvPr/>
          </p:nvSpPr>
          <p:spPr bwMode="auto">
            <a:xfrm>
              <a:off x="4086" y="2926"/>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04" name="Freeform 24"/>
            <p:cNvSpPr>
              <a:spLocks/>
            </p:cNvSpPr>
            <p:nvPr/>
          </p:nvSpPr>
          <p:spPr bwMode="auto">
            <a:xfrm>
              <a:off x="3918" y="2828"/>
              <a:ext cx="210" cy="84"/>
            </a:xfrm>
            <a:custGeom>
              <a:avLst/>
              <a:gdLst>
                <a:gd name="T0" fmla="*/ 0 w 210"/>
                <a:gd name="T1" fmla="*/ 0 h 84"/>
                <a:gd name="T2" fmla="*/ 210 w 210"/>
                <a:gd name="T3" fmla="*/ 0 h 84"/>
                <a:gd name="T4" fmla="*/ 210 w 210"/>
                <a:gd name="T5" fmla="*/ 84 h 84"/>
              </a:gdLst>
              <a:ahLst/>
              <a:cxnLst>
                <a:cxn ang="0">
                  <a:pos x="T0" y="T1"/>
                </a:cxn>
                <a:cxn ang="0">
                  <a:pos x="T2" y="T3"/>
                </a:cxn>
                <a:cxn ang="0">
                  <a:pos x="T4" y="T5"/>
                </a:cxn>
              </a:cxnLst>
              <a:rect l="0" t="0" r="r" b="b"/>
              <a:pathLst>
                <a:path w="210" h="84">
                  <a:moveTo>
                    <a:pt x="0" y="0"/>
                  </a:moveTo>
                  <a:lnTo>
                    <a:pt x="210" y="0"/>
                  </a:lnTo>
                  <a:lnTo>
                    <a:pt x="210"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05" name="Line 25"/>
            <p:cNvSpPr>
              <a:spLocks noChangeShapeType="1"/>
            </p:cNvSpPr>
            <p:nvPr/>
          </p:nvSpPr>
          <p:spPr bwMode="auto">
            <a:xfrm>
              <a:off x="4128" y="2912"/>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IN"/>
            </a:p>
          </p:txBody>
        </p:sp>
        <p:sp>
          <p:nvSpPr>
            <p:cNvPr id="225306" name="Line 26"/>
            <p:cNvSpPr>
              <a:spLocks noChangeShapeType="1"/>
            </p:cNvSpPr>
            <p:nvPr/>
          </p:nvSpPr>
          <p:spPr bwMode="auto">
            <a:xfrm>
              <a:off x="4632" y="3360"/>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IN"/>
            </a:p>
          </p:txBody>
        </p:sp>
        <p:sp>
          <p:nvSpPr>
            <p:cNvPr id="225307" name="Freeform 27"/>
            <p:cNvSpPr>
              <a:spLocks/>
            </p:cNvSpPr>
            <p:nvPr/>
          </p:nvSpPr>
          <p:spPr bwMode="auto">
            <a:xfrm>
              <a:off x="4590" y="3374"/>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08" name="Freeform 28"/>
            <p:cNvSpPr>
              <a:spLocks/>
            </p:cNvSpPr>
            <p:nvPr/>
          </p:nvSpPr>
          <p:spPr bwMode="auto">
            <a:xfrm>
              <a:off x="4408" y="3276"/>
              <a:ext cx="224" cy="84"/>
            </a:xfrm>
            <a:custGeom>
              <a:avLst/>
              <a:gdLst>
                <a:gd name="T0" fmla="*/ 0 w 224"/>
                <a:gd name="T1" fmla="*/ 0 h 84"/>
                <a:gd name="T2" fmla="*/ 224 w 224"/>
                <a:gd name="T3" fmla="*/ 0 h 84"/>
                <a:gd name="T4" fmla="*/ 224 w 224"/>
                <a:gd name="T5" fmla="*/ 84 h 84"/>
              </a:gdLst>
              <a:ahLst/>
              <a:cxnLst>
                <a:cxn ang="0">
                  <a:pos x="T0" y="T1"/>
                </a:cxn>
                <a:cxn ang="0">
                  <a:pos x="T2" y="T3"/>
                </a:cxn>
                <a:cxn ang="0">
                  <a:pos x="T4" y="T5"/>
                </a:cxn>
              </a:cxnLst>
              <a:rect l="0" t="0" r="r" b="b"/>
              <a:pathLst>
                <a:path w="224" h="84">
                  <a:moveTo>
                    <a:pt x="0" y="0"/>
                  </a:moveTo>
                  <a:lnTo>
                    <a:pt x="224" y="0"/>
                  </a:lnTo>
                  <a:lnTo>
                    <a:pt x="224"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09" name="Freeform 29"/>
            <p:cNvSpPr>
              <a:spLocks/>
            </p:cNvSpPr>
            <p:nvPr/>
          </p:nvSpPr>
          <p:spPr bwMode="auto">
            <a:xfrm>
              <a:off x="5080" y="3822"/>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10" name="Freeform 30"/>
            <p:cNvSpPr>
              <a:spLocks/>
            </p:cNvSpPr>
            <p:nvPr/>
          </p:nvSpPr>
          <p:spPr bwMode="auto">
            <a:xfrm>
              <a:off x="4884" y="3710"/>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p>
              <a:endParaRPr lang="en-IN"/>
            </a:p>
          </p:txBody>
        </p:sp>
        <p:sp>
          <p:nvSpPr>
            <p:cNvPr id="225311" name="Line 31"/>
            <p:cNvSpPr>
              <a:spLocks noChangeShapeType="1"/>
            </p:cNvSpPr>
            <p:nvPr/>
          </p:nvSpPr>
          <p:spPr bwMode="auto">
            <a:xfrm>
              <a:off x="5122" y="380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7813" tIns="43907" rIns="87813" bIns="43907"/>
            <a:lstStyle/>
            <a:p>
              <a:endParaRPr lang="en-IN"/>
            </a:p>
          </p:txBody>
        </p:sp>
        <p:sp>
          <p:nvSpPr>
            <p:cNvPr id="225312" name="AutoShape 32"/>
            <p:cNvSpPr>
              <a:spLocks noChangeArrowheads="1"/>
            </p:cNvSpPr>
            <p:nvPr/>
          </p:nvSpPr>
          <p:spPr bwMode="auto">
            <a:xfrm>
              <a:off x="3918" y="3528"/>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Integration Testing</a:t>
              </a:r>
            </a:p>
          </p:txBody>
        </p:sp>
        <p:sp>
          <p:nvSpPr>
            <p:cNvPr id="225313" name="AutoShape 33"/>
            <p:cNvSpPr>
              <a:spLocks noChangeArrowheads="1"/>
            </p:cNvSpPr>
            <p:nvPr/>
          </p:nvSpPr>
          <p:spPr bwMode="auto">
            <a:xfrm>
              <a:off x="4366" y="3962"/>
              <a:ext cx="1064"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System </a:t>
              </a:r>
            </a:p>
            <a:p>
              <a:pPr algn="ctr"/>
              <a:r>
                <a:rPr lang="de-DE" altLang="en-US" sz="1400"/>
                <a:t>Testing</a:t>
              </a:r>
            </a:p>
          </p:txBody>
        </p:sp>
        <p:sp>
          <p:nvSpPr>
            <p:cNvPr id="225314" name="AutoShape 34"/>
            <p:cNvSpPr>
              <a:spLocks noChangeArrowheads="1"/>
            </p:cNvSpPr>
            <p:nvPr/>
          </p:nvSpPr>
          <p:spPr bwMode="auto">
            <a:xfrm>
              <a:off x="3400" y="3080"/>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7813" tIns="43907" rIns="87813" bIns="439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Unit</a:t>
              </a:r>
            </a:p>
            <a:p>
              <a:pPr algn="ctr"/>
              <a:r>
                <a:rPr lang="de-DE" altLang="en-US" sz="1400"/>
                <a:t> Testing</a:t>
              </a:r>
            </a:p>
          </p:txBody>
        </p:sp>
      </p:grpSp>
      <p:grpSp>
        <p:nvGrpSpPr>
          <p:cNvPr id="225315" name="Group 35"/>
          <p:cNvGrpSpPr>
            <a:grpSpLocks/>
          </p:cNvGrpSpPr>
          <p:nvPr/>
        </p:nvGrpSpPr>
        <p:grpSpPr bwMode="auto">
          <a:xfrm>
            <a:off x="4198938" y="3763963"/>
            <a:ext cx="460375" cy="373062"/>
            <a:chOff x="2682" y="2402"/>
            <a:chExt cx="294" cy="238"/>
          </a:xfrm>
        </p:grpSpPr>
        <p:sp>
          <p:nvSpPr>
            <p:cNvPr id="225316" name="Freeform 36"/>
            <p:cNvSpPr>
              <a:spLocks/>
            </p:cNvSpPr>
            <p:nvPr/>
          </p:nvSpPr>
          <p:spPr bwMode="auto">
            <a:xfrm>
              <a:off x="2892" y="2500"/>
              <a:ext cx="84" cy="140"/>
            </a:xfrm>
            <a:custGeom>
              <a:avLst/>
              <a:gdLst>
                <a:gd name="T0" fmla="*/ 84 w 84"/>
                <a:gd name="T1" fmla="*/ 0 h 140"/>
                <a:gd name="T2" fmla="*/ 42 w 84"/>
                <a:gd name="T3" fmla="*/ 140 h 140"/>
                <a:gd name="T4" fmla="*/ 0 w 84"/>
                <a:gd name="T5" fmla="*/ 0 h 140"/>
              </a:gdLst>
              <a:ahLst/>
              <a:cxnLst>
                <a:cxn ang="0">
                  <a:pos x="T0" y="T1"/>
                </a:cxn>
                <a:cxn ang="0">
                  <a:pos x="T2" y="T3"/>
                </a:cxn>
                <a:cxn ang="0">
                  <a:pos x="T4" y="T5"/>
                </a:cxn>
              </a:cxnLst>
              <a:rect l="0" t="0" r="r" b="b"/>
              <a:pathLst>
                <a:path w="84" h="140">
                  <a:moveTo>
                    <a:pt x="84" y="0"/>
                  </a:moveTo>
                  <a:lnTo>
                    <a:pt x="42" y="14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17" name="Freeform 37"/>
            <p:cNvSpPr>
              <a:spLocks/>
            </p:cNvSpPr>
            <p:nvPr/>
          </p:nvSpPr>
          <p:spPr bwMode="auto">
            <a:xfrm>
              <a:off x="2682" y="2402"/>
              <a:ext cx="252" cy="98"/>
            </a:xfrm>
            <a:custGeom>
              <a:avLst/>
              <a:gdLst>
                <a:gd name="T0" fmla="*/ 0 w 252"/>
                <a:gd name="T1" fmla="*/ 0 h 98"/>
                <a:gd name="T2" fmla="*/ 252 w 252"/>
                <a:gd name="T3" fmla="*/ 0 h 98"/>
                <a:gd name="T4" fmla="*/ 252 w 252"/>
                <a:gd name="T5" fmla="*/ 98 h 98"/>
              </a:gdLst>
              <a:ahLst/>
              <a:cxnLst>
                <a:cxn ang="0">
                  <a:pos x="T0" y="T1"/>
                </a:cxn>
                <a:cxn ang="0">
                  <a:pos x="T2" y="T3"/>
                </a:cxn>
                <a:cxn ang="0">
                  <a:pos x="T4" y="T5"/>
                </a:cxn>
              </a:cxnLst>
              <a:rect l="0" t="0" r="r" b="b"/>
              <a:pathLst>
                <a:path w="252" h="98">
                  <a:moveTo>
                    <a:pt x="0" y="0"/>
                  </a:moveTo>
                  <a:lnTo>
                    <a:pt x="252" y="0"/>
                  </a:lnTo>
                  <a:lnTo>
                    <a:pt x="252"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25318" name="Line 38"/>
            <p:cNvSpPr>
              <a:spLocks noChangeShapeType="1"/>
            </p:cNvSpPr>
            <p:nvPr/>
          </p:nvSpPr>
          <p:spPr bwMode="auto">
            <a:xfrm>
              <a:off x="2934" y="2500"/>
              <a:ext cx="1" cy="14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25319" name="AutoShape 39"/>
          <p:cNvSpPr>
            <a:spLocks noChangeArrowheads="1"/>
          </p:cNvSpPr>
          <p:nvPr/>
        </p:nvSpPr>
        <p:spPr bwMode="auto">
          <a:xfrm flipH="1">
            <a:off x="4284663" y="4102100"/>
            <a:ext cx="1665287" cy="636588"/>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215" tIns="45107" rIns="90215" bIns="45107"/>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Implemen-</a:t>
            </a:r>
          </a:p>
          <a:p>
            <a:pPr algn="ctr"/>
            <a:r>
              <a:rPr lang="de-DE" altLang="en-US" sz="1400"/>
              <a:t>tation</a:t>
            </a:r>
          </a:p>
        </p:txBody>
      </p:sp>
      <p:grpSp>
        <p:nvGrpSpPr>
          <p:cNvPr id="225320" name="Group 40"/>
          <p:cNvGrpSpPr>
            <a:grpSpLocks/>
          </p:cNvGrpSpPr>
          <p:nvPr/>
        </p:nvGrpSpPr>
        <p:grpSpPr bwMode="auto">
          <a:xfrm>
            <a:off x="4764088" y="1279525"/>
            <a:ext cx="4179887" cy="2822575"/>
            <a:chOff x="3043" y="816"/>
            <a:chExt cx="2669" cy="1802"/>
          </a:xfrm>
        </p:grpSpPr>
        <p:sp>
          <p:nvSpPr>
            <p:cNvPr id="225321" name="Freeform 41"/>
            <p:cNvSpPr>
              <a:spLocks/>
            </p:cNvSpPr>
            <p:nvPr/>
          </p:nvSpPr>
          <p:spPr bwMode="auto">
            <a:xfrm flipH="1">
              <a:off x="4038" y="1484"/>
              <a:ext cx="210" cy="84"/>
            </a:xfrm>
            <a:custGeom>
              <a:avLst/>
              <a:gdLst>
                <a:gd name="T0" fmla="*/ 0 w 210"/>
                <a:gd name="T1" fmla="*/ 0 h 84"/>
                <a:gd name="T2" fmla="*/ 210 w 210"/>
                <a:gd name="T3" fmla="*/ 0 h 84"/>
                <a:gd name="T4" fmla="*/ 210 w 210"/>
                <a:gd name="T5" fmla="*/ 84 h 84"/>
              </a:gdLst>
              <a:ahLst/>
              <a:cxnLst>
                <a:cxn ang="0">
                  <a:pos x="T0" y="T1"/>
                </a:cxn>
                <a:cxn ang="0">
                  <a:pos x="T2" y="T3"/>
                </a:cxn>
                <a:cxn ang="0">
                  <a:pos x="T4" y="T5"/>
                </a:cxn>
              </a:cxnLst>
              <a:rect l="0" t="0" r="r" b="b"/>
              <a:pathLst>
                <a:path w="210" h="84">
                  <a:moveTo>
                    <a:pt x="0" y="0"/>
                  </a:moveTo>
                  <a:lnTo>
                    <a:pt x="210" y="0"/>
                  </a:lnTo>
                  <a:lnTo>
                    <a:pt x="210"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IN"/>
            </a:p>
          </p:txBody>
        </p:sp>
        <p:sp>
          <p:nvSpPr>
            <p:cNvPr id="225322" name="Line 42"/>
            <p:cNvSpPr>
              <a:spLocks noChangeShapeType="1"/>
            </p:cNvSpPr>
            <p:nvPr/>
          </p:nvSpPr>
          <p:spPr bwMode="auto">
            <a:xfrm flipH="1">
              <a:off x="4037" y="1568"/>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IN"/>
            </a:p>
          </p:txBody>
        </p:sp>
        <p:sp>
          <p:nvSpPr>
            <p:cNvPr id="225323" name="Line 43"/>
            <p:cNvSpPr>
              <a:spLocks noChangeShapeType="1"/>
            </p:cNvSpPr>
            <p:nvPr/>
          </p:nvSpPr>
          <p:spPr bwMode="auto">
            <a:xfrm flipH="1">
              <a:off x="3533" y="201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IN"/>
            </a:p>
          </p:txBody>
        </p:sp>
        <p:sp>
          <p:nvSpPr>
            <p:cNvPr id="225324" name="Freeform 44"/>
            <p:cNvSpPr>
              <a:spLocks/>
            </p:cNvSpPr>
            <p:nvPr/>
          </p:nvSpPr>
          <p:spPr bwMode="auto">
            <a:xfrm flipH="1">
              <a:off x="3534" y="1932"/>
              <a:ext cx="224" cy="84"/>
            </a:xfrm>
            <a:custGeom>
              <a:avLst/>
              <a:gdLst>
                <a:gd name="T0" fmla="*/ 0 w 224"/>
                <a:gd name="T1" fmla="*/ 0 h 84"/>
                <a:gd name="T2" fmla="*/ 224 w 224"/>
                <a:gd name="T3" fmla="*/ 0 h 84"/>
                <a:gd name="T4" fmla="*/ 224 w 224"/>
                <a:gd name="T5" fmla="*/ 84 h 84"/>
              </a:gdLst>
              <a:ahLst/>
              <a:cxnLst>
                <a:cxn ang="0">
                  <a:pos x="T0" y="T1"/>
                </a:cxn>
                <a:cxn ang="0">
                  <a:pos x="T2" y="T3"/>
                </a:cxn>
                <a:cxn ang="0">
                  <a:pos x="T4" y="T5"/>
                </a:cxn>
              </a:cxnLst>
              <a:rect l="0" t="0" r="r" b="b"/>
              <a:pathLst>
                <a:path w="224" h="84">
                  <a:moveTo>
                    <a:pt x="0" y="0"/>
                  </a:moveTo>
                  <a:lnTo>
                    <a:pt x="224" y="0"/>
                  </a:lnTo>
                  <a:lnTo>
                    <a:pt x="224"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IN"/>
            </a:p>
          </p:txBody>
        </p:sp>
        <p:sp>
          <p:nvSpPr>
            <p:cNvPr id="225325" name="Freeform 45"/>
            <p:cNvSpPr>
              <a:spLocks/>
            </p:cNvSpPr>
            <p:nvPr/>
          </p:nvSpPr>
          <p:spPr bwMode="auto">
            <a:xfrm flipH="1">
              <a:off x="3044" y="2366"/>
              <a:ext cx="238" cy="98"/>
            </a:xfrm>
            <a:custGeom>
              <a:avLst/>
              <a:gdLst>
                <a:gd name="T0" fmla="*/ 0 w 238"/>
                <a:gd name="T1" fmla="*/ 0 h 98"/>
                <a:gd name="T2" fmla="*/ 238 w 238"/>
                <a:gd name="T3" fmla="*/ 0 h 98"/>
                <a:gd name="T4" fmla="*/ 238 w 238"/>
                <a:gd name="T5" fmla="*/ 98 h 98"/>
              </a:gdLst>
              <a:ahLst/>
              <a:cxnLst>
                <a:cxn ang="0">
                  <a:pos x="T0" y="T1"/>
                </a:cxn>
                <a:cxn ang="0">
                  <a:pos x="T2" y="T3"/>
                </a:cxn>
                <a:cxn ang="0">
                  <a:pos x="T4" y="T5"/>
                </a:cxn>
              </a:cxnLst>
              <a:rect l="0" t="0" r="r" b="b"/>
              <a:pathLst>
                <a:path w="238" h="98">
                  <a:moveTo>
                    <a:pt x="0" y="0"/>
                  </a:moveTo>
                  <a:lnTo>
                    <a:pt x="238" y="0"/>
                  </a:lnTo>
                  <a:lnTo>
                    <a:pt x="238" y="9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IN"/>
            </a:p>
          </p:txBody>
        </p:sp>
        <p:sp>
          <p:nvSpPr>
            <p:cNvPr id="225326" name="Line 46"/>
            <p:cNvSpPr>
              <a:spLocks noChangeShapeType="1"/>
            </p:cNvSpPr>
            <p:nvPr/>
          </p:nvSpPr>
          <p:spPr bwMode="auto">
            <a:xfrm flipH="1">
              <a:off x="3043" y="2464"/>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IN"/>
            </a:p>
          </p:txBody>
        </p:sp>
        <p:sp>
          <p:nvSpPr>
            <p:cNvPr id="225327" name="AutoShape 47"/>
            <p:cNvSpPr>
              <a:spLocks noChangeArrowheads="1"/>
            </p:cNvSpPr>
            <p:nvPr/>
          </p:nvSpPr>
          <p:spPr bwMode="auto">
            <a:xfrm flipH="1">
              <a:off x="4234" y="1288"/>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System</a:t>
              </a:r>
            </a:p>
            <a:p>
              <a:pPr algn="ctr"/>
              <a:r>
                <a:rPr lang="de-DE" altLang="en-US" sz="1400"/>
                <a:t>Testing</a:t>
              </a:r>
            </a:p>
          </p:txBody>
        </p:sp>
        <p:sp>
          <p:nvSpPr>
            <p:cNvPr id="225328" name="AutoShape 48"/>
            <p:cNvSpPr>
              <a:spLocks noChangeArrowheads="1"/>
            </p:cNvSpPr>
            <p:nvPr/>
          </p:nvSpPr>
          <p:spPr bwMode="auto">
            <a:xfrm flipH="1">
              <a:off x="3282" y="2184"/>
              <a:ext cx="966"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Unit</a:t>
              </a:r>
            </a:p>
            <a:p>
              <a:pPr algn="ctr"/>
              <a:r>
                <a:rPr lang="de-DE" altLang="en-US" sz="1400"/>
                <a:t> Testing</a:t>
              </a:r>
            </a:p>
          </p:txBody>
        </p:sp>
        <p:sp>
          <p:nvSpPr>
            <p:cNvPr id="225329" name="AutoShape 49"/>
            <p:cNvSpPr>
              <a:spLocks noChangeArrowheads="1"/>
            </p:cNvSpPr>
            <p:nvPr/>
          </p:nvSpPr>
          <p:spPr bwMode="auto">
            <a:xfrm flipH="1">
              <a:off x="3744" y="1736"/>
              <a:ext cx="1022" cy="392"/>
            </a:xfrm>
            <a:prstGeom prst="roundRect">
              <a:avLst>
                <a:gd name="adj" fmla="val 48213"/>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Integration</a:t>
              </a:r>
            </a:p>
            <a:p>
              <a:pPr algn="ctr"/>
              <a:r>
                <a:rPr lang="de-DE" altLang="en-US" sz="1400"/>
                <a:t> Testing</a:t>
              </a:r>
            </a:p>
          </p:txBody>
        </p:sp>
        <p:grpSp>
          <p:nvGrpSpPr>
            <p:cNvPr id="225330" name="Group 50"/>
            <p:cNvGrpSpPr>
              <a:grpSpLocks/>
            </p:cNvGrpSpPr>
            <p:nvPr/>
          </p:nvGrpSpPr>
          <p:grpSpPr bwMode="auto">
            <a:xfrm>
              <a:off x="3120" y="2304"/>
              <a:ext cx="152" cy="128"/>
              <a:chOff x="3120" y="2304"/>
              <a:chExt cx="152" cy="128"/>
            </a:xfrm>
          </p:grpSpPr>
          <p:sp>
            <p:nvSpPr>
              <p:cNvPr id="225331" name="Line 51"/>
              <p:cNvSpPr>
                <a:spLocks noChangeShapeType="1"/>
              </p:cNvSpPr>
              <p:nvPr/>
            </p:nvSpPr>
            <p:spPr bwMode="auto">
              <a:xfrm>
                <a:off x="3120" y="230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sp>
            <p:nvSpPr>
              <p:cNvPr id="225332" name="Line 52"/>
              <p:cNvSpPr>
                <a:spLocks noChangeShapeType="1"/>
              </p:cNvSpPr>
              <p:nvPr/>
            </p:nvSpPr>
            <p:spPr bwMode="auto">
              <a:xfrm flipV="1">
                <a:off x="3128" y="238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grpSp>
        <p:grpSp>
          <p:nvGrpSpPr>
            <p:cNvPr id="225333" name="Group 53"/>
            <p:cNvGrpSpPr>
              <a:grpSpLocks/>
            </p:cNvGrpSpPr>
            <p:nvPr/>
          </p:nvGrpSpPr>
          <p:grpSpPr bwMode="auto">
            <a:xfrm>
              <a:off x="3584" y="1872"/>
              <a:ext cx="152" cy="128"/>
              <a:chOff x="3120" y="2304"/>
              <a:chExt cx="152" cy="128"/>
            </a:xfrm>
          </p:grpSpPr>
          <p:sp>
            <p:nvSpPr>
              <p:cNvPr id="225334" name="Line 54"/>
              <p:cNvSpPr>
                <a:spLocks noChangeShapeType="1"/>
              </p:cNvSpPr>
              <p:nvPr/>
            </p:nvSpPr>
            <p:spPr bwMode="auto">
              <a:xfrm>
                <a:off x="3120" y="230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sp>
            <p:nvSpPr>
              <p:cNvPr id="225335" name="Line 55"/>
              <p:cNvSpPr>
                <a:spLocks noChangeShapeType="1"/>
              </p:cNvSpPr>
              <p:nvPr/>
            </p:nvSpPr>
            <p:spPr bwMode="auto">
              <a:xfrm flipV="1">
                <a:off x="3128" y="238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grpSp>
        <p:grpSp>
          <p:nvGrpSpPr>
            <p:cNvPr id="225336" name="Group 56"/>
            <p:cNvGrpSpPr>
              <a:grpSpLocks/>
            </p:cNvGrpSpPr>
            <p:nvPr/>
          </p:nvGrpSpPr>
          <p:grpSpPr bwMode="auto">
            <a:xfrm>
              <a:off x="4072" y="1424"/>
              <a:ext cx="152" cy="128"/>
              <a:chOff x="3120" y="2304"/>
              <a:chExt cx="152" cy="128"/>
            </a:xfrm>
          </p:grpSpPr>
          <p:sp>
            <p:nvSpPr>
              <p:cNvPr id="225337" name="Line 57"/>
              <p:cNvSpPr>
                <a:spLocks noChangeShapeType="1"/>
              </p:cNvSpPr>
              <p:nvPr/>
            </p:nvSpPr>
            <p:spPr bwMode="auto">
              <a:xfrm>
                <a:off x="3120" y="230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sp>
            <p:nvSpPr>
              <p:cNvPr id="225338" name="Line 58"/>
              <p:cNvSpPr>
                <a:spLocks noChangeShapeType="1"/>
              </p:cNvSpPr>
              <p:nvPr/>
            </p:nvSpPr>
            <p:spPr bwMode="auto">
              <a:xfrm flipV="1">
                <a:off x="3128" y="238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grpSp>
        <p:sp>
          <p:nvSpPr>
            <p:cNvPr id="225339" name="AutoShape 59"/>
            <p:cNvSpPr>
              <a:spLocks noChangeArrowheads="1"/>
            </p:cNvSpPr>
            <p:nvPr/>
          </p:nvSpPr>
          <p:spPr bwMode="auto">
            <a:xfrm flipH="1">
              <a:off x="4676" y="816"/>
              <a:ext cx="1036" cy="406"/>
            </a:xfrm>
            <a:prstGeom prst="roundRect">
              <a:avLst>
                <a:gd name="adj" fmla="val 48278"/>
              </a:avLst>
            </a:pr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400"/>
                <a:t>Acceptance</a:t>
              </a:r>
            </a:p>
          </p:txBody>
        </p:sp>
        <p:grpSp>
          <p:nvGrpSpPr>
            <p:cNvPr id="225340" name="Group 60"/>
            <p:cNvGrpSpPr>
              <a:grpSpLocks/>
            </p:cNvGrpSpPr>
            <p:nvPr/>
          </p:nvGrpSpPr>
          <p:grpSpPr bwMode="auto">
            <a:xfrm>
              <a:off x="4477" y="992"/>
              <a:ext cx="211" cy="298"/>
              <a:chOff x="4477" y="992"/>
              <a:chExt cx="211" cy="298"/>
            </a:xfrm>
          </p:grpSpPr>
          <p:sp>
            <p:nvSpPr>
              <p:cNvPr id="225341" name="Freeform 61"/>
              <p:cNvSpPr>
                <a:spLocks/>
              </p:cNvSpPr>
              <p:nvPr/>
            </p:nvSpPr>
            <p:spPr bwMode="auto">
              <a:xfrm flipH="1">
                <a:off x="4478" y="1052"/>
                <a:ext cx="210" cy="84"/>
              </a:xfrm>
              <a:custGeom>
                <a:avLst/>
                <a:gdLst>
                  <a:gd name="T0" fmla="*/ 0 w 210"/>
                  <a:gd name="T1" fmla="*/ 0 h 84"/>
                  <a:gd name="T2" fmla="*/ 210 w 210"/>
                  <a:gd name="T3" fmla="*/ 0 h 84"/>
                  <a:gd name="T4" fmla="*/ 210 w 210"/>
                  <a:gd name="T5" fmla="*/ 84 h 84"/>
                </a:gdLst>
                <a:ahLst/>
                <a:cxnLst>
                  <a:cxn ang="0">
                    <a:pos x="T0" y="T1"/>
                  </a:cxn>
                  <a:cxn ang="0">
                    <a:pos x="T2" y="T3"/>
                  </a:cxn>
                  <a:cxn ang="0">
                    <a:pos x="T4" y="T5"/>
                  </a:cxn>
                </a:cxnLst>
                <a:rect l="0" t="0" r="r" b="b"/>
                <a:pathLst>
                  <a:path w="210" h="84">
                    <a:moveTo>
                      <a:pt x="0" y="0"/>
                    </a:moveTo>
                    <a:lnTo>
                      <a:pt x="210" y="0"/>
                    </a:lnTo>
                    <a:lnTo>
                      <a:pt x="210" y="8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lIns="86636" tIns="43319" rIns="86636" bIns="43319"/>
              <a:lstStyle/>
              <a:p>
                <a:endParaRPr lang="en-IN"/>
              </a:p>
            </p:txBody>
          </p:sp>
          <p:sp>
            <p:nvSpPr>
              <p:cNvPr id="225342" name="Line 62"/>
              <p:cNvSpPr>
                <a:spLocks noChangeShapeType="1"/>
              </p:cNvSpPr>
              <p:nvPr/>
            </p:nvSpPr>
            <p:spPr bwMode="auto">
              <a:xfrm flipH="1">
                <a:off x="4477" y="1136"/>
                <a:ext cx="1" cy="15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lIns="86636" tIns="43319" rIns="86636" bIns="43319"/>
              <a:lstStyle/>
              <a:p>
                <a:endParaRPr lang="en-IN"/>
              </a:p>
            </p:txBody>
          </p:sp>
          <p:grpSp>
            <p:nvGrpSpPr>
              <p:cNvPr id="225343" name="Group 63"/>
              <p:cNvGrpSpPr>
                <a:grpSpLocks/>
              </p:cNvGrpSpPr>
              <p:nvPr/>
            </p:nvGrpSpPr>
            <p:grpSpPr bwMode="auto">
              <a:xfrm>
                <a:off x="4512" y="992"/>
                <a:ext cx="152" cy="128"/>
                <a:chOff x="3120" y="2304"/>
                <a:chExt cx="152" cy="128"/>
              </a:xfrm>
            </p:grpSpPr>
            <p:sp>
              <p:nvSpPr>
                <p:cNvPr id="225344" name="Line 64"/>
                <p:cNvSpPr>
                  <a:spLocks noChangeShapeType="1"/>
                </p:cNvSpPr>
                <p:nvPr/>
              </p:nvSpPr>
              <p:spPr bwMode="auto">
                <a:xfrm>
                  <a:off x="3120" y="230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sp>
              <p:nvSpPr>
                <p:cNvPr id="225345" name="Line 65"/>
                <p:cNvSpPr>
                  <a:spLocks noChangeShapeType="1"/>
                </p:cNvSpPr>
                <p:nvPr/>
              </p:nvSpPr>
              <p:spPr bwMode="auto">
                <a:xfrm flipV="1">
                  <a:off x="3128" y="2384"/>
                  <a:ext cx="144" cy="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636" tIns="43319" rIns="86636" bIns="43319"/>
                <a:lstStyle/>
                <a:p>
                  <a:endParaRPr lang="en-IN"/>
                </a:p>
              </p:txBody>
            </p:sp>
          </p:grpSp>
        </p:grpSp>
      </p:grpSp>
      <p:grpSp>
        <p:nvGrpSpPr>
          <p:cNvPr id="225346" name="Group 66"/>
          <p:cNvGrpSpPr>
            <a:grpSpLocks/>
          </p:cNvGrpSpPr>
          <p:nvPr/>
        </p:nvGrpSpPr>
        <p:grpSpPr bwMode="auto">
          <a:xfrm>
            <a:off x="1503363" y="1249363"/>
            <a:ext cx="6040437" cy="3113087"/>
            <a:chOff x="1436" y="1434"/>
            <a:chExt cx="3858" cy="1987"/>
          </a:xfrm>
        </p:grpSpPr>
        <p:sp>
          <p:nvSpPr>
            <p:cNvPr id="225347" name="Line 67"/>
            <p:cNvSpPr>
              <a:spLocks noChangeShapeType="1"/>
            </p:cNvSpPr>
            <p:nvPr/>
          </p:nvSpPr>
          <p:spPr bwMode="auto">
            <a:xfrm>
              <a:off x="1436" y="1434"/>
              <a:ext cx="1983" cy="1982"/>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8" name="Line 68"/>
            <p:cNvSpPr>
              <a:spLocks noChangeShapeType="1"/>
            </p:cNvSpPr>
            <p:nvPr/>
          </p:nvSpPr>
          <p:spPr bwMode="auto">
            <a:xfrm flipV="1">
              <a:off x="3408" y="1488"/>
              <a:ext cx="1886" cy="1933"/>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302"/>
                                        </p:tgtEl>
                                        <p:attrNameLst>
                                          <p:attrName>style.visibility</p:attrName>
                                        </p:attrNameLst>
                                      </p:cBhvr>
                                      <p:to>
                                        <p:strVal val="visible"/>
                                      </p:to>
                                    </p:set>
                                  </p:childTnLst>
                                  <p:subTnLst>
                                    <p:set>
                                      <p:cBhvr override="childStyle">
                                        <p:cTn dur="1" fill="hold" display="0" masterRel="nextClick" afterEffect="1"/>
                                        <p:tgtEl>
                                          <p:spTgt spid="22530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3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53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de-DE" altLang="en-US"/>
              <a:t>Activity Diagram of a V Model</a:t>
            </a:r>
          </a:p>
        </p:txBody>
      </p:sp>
      <p:pic>
        <p:nvPicPr>
          <p:cNvPr id="228355"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79463" y="966788"/>
            <a:ext cx="7037387" cy="5351462"/>
          </a:xfrm>
          <a:noFill/>
          <a:ln/>
        </p:spPr>
      </p:pic>
      <p:sp>
        <p:nvSpPr>
          <p:cNvPr id="228356" name="Text Box 4"/>
          <p:cNvSpPr txBox="1">
            <a:spLocks noChangeArrowheads="1"/>
          </p:cNvSpPr>
          <p:nvPr/>
        </p:nvSpPr>
        <p:spPr bwMode="auto">
          <a:xfrm>
            <a:off x="5786438" y="5414963"/>
            <a:ext cx="29241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800"/>
              <a:t>Problem with the V-Model: </a:t>
            </a:r>
          </a:p>
        </p:txBody>
      </p:sp>
      <p:sp>
        <p:nvSpPr>
          <p:cNvPr id="228357" name="Rectangle 5"/>
          <p:cNvSpPr>
            <a:spLocks noChangeArrowheads="1"/>
          </p:cNvSpPr>
          <p:nvPr/>
        </p:nvSpPr>
        <p:spPr bwMode="auto">
          <a:xfrm>
            <a:off x="5799138" y="5716588"/>
            <a:ext cx="3154362" cy="3937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84" tIns="45038" rIns="91684" bIns="45038">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solidFill>
                  <a:srgbClr val="00D564"/>
                </a:solidFill>
                <a:latin typeface="Book Antiqua" panose="02040602050305030304" pitchFamily="18" charset="0"/>
              </a:rPr>
              <a:t>Developers Perception =</a:t>
            </a:r>
          </a:p>
        </p:txBody>
      </p:sp>
      <p:sp>
        <p:nvSpPr>
          <p:cNvPr id="228358" name="Rectangle 6"/>
          <p:cNvSpPr>
            <a:spLocks noChangeArrowheads="1"/>
          </p:cNvSpPr>
          <p:nvPr/>
        </p:nvSpPr>
        <p:spPr bwMode="auto">
          <a:xfrm>
            <a:off x="6100763" y="6018213"/>
            <a:ext cx="2551112" cy="3937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84" tIns="45038" rIns="91684" bIns="45038">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solidFill>
                  <a:srgbClr val="E00742"/>
                </a:solidFill>
                <a:latin typeface="Book Antiqua" panose="02040602050305030304" pitchFamily="18" charset="0"/>
              </a:rPr>
              <a:t>      User Perception</a:t>
            </a:r>
          </a:p>
        </p:txBody>
      </p:sp>
      <p:grpSp>
        <p:nvGrpSpPr>
          <p:cNvPr id="228359" name="Group 7"/>
          <p:cNvGrpSpPr>
            <a:grpSpLocks/>
          </p:cNvGrpSpPr>
          <p:nvPr/>
        </p:nvGrpSpPr>
        <p:grpSpPr bwMode="auto">
          <a:xfrm>
            <a:off x="2105025" y="1428750"/>
            <a:ext cx="4283075" cy="3911600"/>
            <a:chOff x="1436" y="1434"/>
            <a:chExt cx="3858" cy="1987"/>
          </a:xfrm>
        </p:grpSpPr>
        <p:sp>
          <p:nvSpPr>
            <p:cNvPr id="228360" name="Line 8"/>
            <p:cNvSpPr>
              <a:spLocks noChangeShapeType="1"/>
            </p:cNvSpPr>
            <p:nvPr/>
          </p:nvSpPr>
          <p:spPr bwMode="auto">
            <a:xfrm>
              <a:off x="1436" y="1434"/>
              <a:ext cx="1983" cy="1982"/>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8361" name="Line 9"/>
            <p:cNvSpPr>
              <a:spLocks noChangeShapeType="1"/>
            </p:cNvSpPr>
            <p:nvPr/>
          </p:nvSpPr>
          <p:spPr bwMode="auto">
            <a:xfrm flipV="1">
              <a:off x="3408" y="1488"/>
              <a:ext cx="1886" cy="1933"/>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28362" name="Group 10"/>
          <p:cNvGrpSpPr>
            <a:grpSpLocks/>
          </p:cNvGrpSpPr>
          <p:nvPr/>
        </p:nvGrpSpPr>
        <p:grpSpPr bwMode="auto">
          <a:xfrm>
            <a:off x="2105025" y="1354138"/>
            <a:ext cx="4283075" cy="3911600"/>
            <a:chOff x="1436" y="1434"/>
            <a:chExt cx="3858" cy="1987"/>
          </a:xfrm>
        </p:grpSpPr>
        <p:sp>
          <p:nvSpPr>
            <p:cNvPr id="228363" name="Line 11"/>
            <p:cNvSpPr>
              <a:spLocks noChangeShapeType="1"/>
            </p:cNvSpPr>
            <p:nvPr/>
          </p:nvSpPr>
          <p:spPr bwMode="auto">
            <a:xfrm>
              <a:off x="1436" y="1434"/>
              <a:ext cx="1983" cy="1982"/>
            </a:xfrm>
            <a:prstGeom prst="line">
              <a:avLst/>
            </a:prstGeom>
            <a:noFill/>
            <a:ln w="76200">
              <a:solidFill>
                <a:srgbClr val="E007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8364" name="Line 12"/>
            <p:cNvSpPr>
              <a:spLocks noChangeShapeType="1"/>
            </p:cNvSpPr>
            <p:nvPr/>
          </p:nvSpPr>
          <p:spPr bwMode="auto">
            <a:xfrm flipV="1">
              <a:off x="3408" y="1488"/>
              <a:ext cx="1886" cy="1933"/>
            </a:xfrm>
            <a:prstGeom prst="line">
              <a:avLst/>
            </a:prstGeom>
            <a:noFill/>
            <a:ln w="76200">
              <a:solidFill>
                <a:srgbClr val="E007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28365" name="Text Box 13"/>
          <p:cNvSpPr txBox="1">
            <a:spLocks noChangeArrowheads="1"/>
          </p:cNvSpPr>
          <p:nvPr/>
        </p:nvSpPr>
        <p:spPr bwMode="auto">
          <a:xfrm>
            <a:off x="225425" y="1652588"/>
            <a:ext cx="10318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800" u="sng"/>
              <a:t>precedes</a:t>
            </a:r>
          </a:p>
        </p:txBody>
      </p:sp>
      <p:sp>
        <p:nvSpPr>
          <p:cNvPr id="228366" name="Text Box 14"/>
          <p:cNvSpPr txBox="1">
            <a:spLocks noChangeArrowheads="1"/>
          </p:cNvSpPr>
          <p:nvPr/>
        </p:nvSpPr>
        <p:spPr bwMode="auto">
          <a:xfrm>
            <a:off x="3306763" y="976313"/>
            <a:ext cx="16160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de-DE" altLang="en-US" sz="1800" u="sng"/>
              <a:t>Is validated by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836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836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83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83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835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835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83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build="p" autoUpdateAnimBg="0"/>
      <p:bldP spid="228357" grpId="0" build="p" autoUpdateAnimBg="0"/>
      <p:bldP spid="228358" grpId="0" build="p" autoUpdateAnimBg="0"/>
      <p:bldP spid="228365" grpId="0" build="p" autoUpdateAnimBg="0"/>
      <p:bldP spid="22836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28600" y="228600"/>
            <a:ext cx="7162800" cy="954088"/>
          </a:xfrm>
          <a:noFill/>
          <a:ln/>
        </p:spPr>
        <p:txBody>
          <a:bodyPr lIns="90471" tIns="44442" rIns="90471" bIns="44442"/>
          <a:lstStyle/>
          <a:p>
            <a:r>
              <a:rPr lang="en-US" altLang="en-US"/>
              <a:t>V Model:  Distinguishes between Development and Verification Activities</a:t>
            </a:r>
          </a:p>
        </p:txBody>
      </p:sp>
      <p:sp>
        <p:nvSpPr>
          <p:cNvPr id="138243" name="Rectangle 3"/>
          <p:cNvSpPr>
            <a:spLocks noChangeArrowheads="1"/>
          </p:cNvSpPr>
          <p:nvPr/>
        </p:nvSpPr>
        <p:spPr bwMode="auto">
          <a:xfrm>
            <a:off x="1301750" y="552450"/>
            <a:ext cx="7162800" cy="1143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8244" name="Group 4"/>
          <p:cNvGrpSpPr>
            <a:grpSpLocks/>
          </p:cNvGrpSpPr>
          <p:nvPr/>
        </p:nvGrpSpPr>
        <p:grpSpPr bwMode="auto">
          <a:xfrm>
            <a:off x="1828800" y="1968500"/>
            <a:ext cx="6756400" cy="3994150"/>
            <a:chOff x="1152" y="1240"/>
            <a:chExt cx="4256" cy="2516"/>
          </a:xfrm>
        </p:grpSpPr>
        <p:sp>
          <p:nvSpPr>
            <p:cNvPr id="138245" name="Line 5"/>
            <p:cNvSpPr>
              <a:spLocks noChangeShapeType="1"/>
            </p:cNvSpPr>
            <p:nvPr/>
          </p:nvSpPr>
          <p:spPr bwMode="auto">
            <a:xfrm>
              <a:off x="1152" y="1240"/>
              <a:ext cx="0" cy="251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46" name="Line 6"/>
            <p:cNvSpPr>
              <a:spLocks noChangeShapeType="1"/>
            </p:cNvSpPr>
            <p:nvPr/>
          </p:nvSpPr>
          <p:spPr bwMode="auto">
            <a:xfrm>
              <a:off x="1156" y="3756"/>
              <a:ext cx="4252"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8247" name="Rectangle 7"/>
          <p:cNvSpPr>
            <a:spLocks noChangeArrowheads="1"/>
          </p:cNvSpPr>
          <p:nvPr/>
        </p:nvSpPr>
        <p:spPr bwMode="auto">
          <a:xfrm>
            <a:off x="838200" y="1219200"/>
            <a:ext cx="2447925" cy="3937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t>Level of Detail </a:t>
            </a:r>
          </a:p>
        </p:txBody>
      </p:sp>
      <p:sp>
        <p:nvSpPr>
          <p:cNvPr id="138248" name="Rectangle 8"/>
          <p:cNvSpPr>
            <a:spLocks noChangeArrowheads="1"/>
          </p:cNvSpPr>
          <p:nvPr/>
        </p:nvSpPr>
        <p:spPr bwMode="auto">
          <a:xfrm>
            <a:off x="7104063" y="6075363"/>
            <a:ext cx="1457325" cy="3635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Project Time</a:t>
            </a:r>
          </a:p>
        </p:txBody>
      </p:sp>
      <p:sp>
        <p:nvSpPr>
          <p:cNvPr id="138249" name="Rectangle 9"/>
          <p:cNvSpPr>
            <a:spLocks noChangeArrowheads="1"/>
          </p:cNvSpPr>
          <p:nvPr/>
        </p:nvSpPr>
        <p:spPr bwMode="auto">
          <a:xfrm>
            <a:off x="52388" y="1941513"/>
            <a:ext cx="1646237" cy="3937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latin typeface="Book Antiqua" panose="02040602050305030304" pitchFamily="18" charset="0"/>
              </a:rPr>
              <a:t>Low</a:t>
            </a:r>
          </a:p>
        </p:txBody>
      </p:sp>
      <p:sp>
        <p:nvSpPr>
          <p:cNvPr id="138250" name="Rectangle 10"/>
          <p:cNvSpPr>
            <a:spLocks noChangeArrowheads="1"/>
          </p:cNvSpPr>
          <p:nvPr/>
        </p:nvSpPr>
        <p:spPr bwMode="auto">
          <a:xfrm>
            <a:off x="749300" y="5294313"/>
            <a:ext cx="715963" cy="3937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a:t>High</a:t>
            </a:r>
          </a:p>
        </p:txBody>
      </p:sp>
      <p:sp>
        <p:nvSpPr>
          <p:cNvPr id="138252" name="Line 12"/>
          <p:cNvSpPr>
            <a:spLocks noChangeShapeType="1"/>
          </p:cNvSpPr>
          <p:nvPr/>
        </p:nvSpPr>
        <p:spPr bwMode="auto">
          <a:xfrm>
            <a:off x="2266950" y="2438400"/>
            <a:ext cx="3105150" cy="31067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53" name="Line 13"/>
          <p:cNvSpPr>
            <a:spLocks noChangeShapeType="1"/>
          </p:cNvSpPr>
          <p:nvPr/>
        </p:nvSpPr>
        <p:spPr bwMode="auto">
          <a:xfrm flipV="1">
            <a:off x="5335588" y="2482850"/>
            <a:ext cx="2952750" cy="30289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54" name="AutoShape 14"/>
          <p:cNvSpPr>
            <a:spLocks noChangeArrowheads="1"/>
          </p:cNvSpPr>
          <p:nvPr/>
        </p:nvSpPr>
        <p:spPr bwMode="auto">
          <a:xfrm flipH="1">
            <a:off x="7391400" y="1752600"/>
            <a:ext cx="1263650" cy="6731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Acceptance</a:t>
            </a:r>
          </a:p>
          <a:p>
            <a:pPr algn="ctr"/>
            <a:r>
              <a:rPr lang="en-US" altLang="en-US" sz="1800"/>
              <a:t>Testing</a:t>
            </a:r>
          </a:p>
        </p:txBody>
      </p:sp>
      <p:grpSp>
        <p:nvGrpSpPr>
          <p:cNvPr id="138277" name="Group 37"/>
          <p:cNvGrpSpPr>
            <a:grpSpLocks/>
          </p:cNvGrpSpPr>
          <p:nvPr/>
        </p:nvGrpSpPr>
        <p:grpSpPr bwMode="auto">
          <a:xfrm>
            <a:off x="2209800" y="2247900"/>
            <a:ext cx="6040438" cy="3113088"/>
            <a:chOff x="1436" y="1434"/>
            <a:chExt cx="3858" cy="1987"/>
          </a:xfrm>
        </p:grpSpPr>
        <p:sp>
          <p:nvSpPr>
            <p:cNvPr id="138263" name="Line 23"/>
            <p:cNvSpPr>
              <a:spLocks noChangeShapeType="1"/>
            </p:cNvSpPr>
            <p:nvPr/>
          </p:nvSpPr>
          <p:spPr bwMode="auto">
            <a:xfrm>
              <a:off x="1436" y="1434"/>
              <a:ext cx="1983" cy="198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64" name="Line 24"/>
            <p:cNvSpPr>
              <a:spLocks noChangeShapeType="1"/>
            </p:cNvSpPr>
            <p:nvPr/>
          </p:nvSpPr>
          <p:spPr bwMode="auto">
            <a:xfrm flipV="1">
              <a:off x="3408" y="1488"/>
              <a:ext cx="1886" cy="193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8266" name="Rectangle 26"/>
          <p:cNvSpPr>
            <a:spLocks noChangeArrowheads="1"/>
          </p:cNvSpPr>
          <p:nvPr/>
        </p:nvSpPr>
        <p:spPr bwMode="auto">
          <a:xfrm>
            <a:off x="4022725" y="2301875"/>
            <a:ext cx="3455988" cy="8223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55" tIns="44434" rIns="90455" bIns="44434">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600"/>
              <a:t>Problem with V-Model: </a:t>
            </a:r>
          </a:p>
          <a:p>
            <a:r>
              <a:rPr lang="en-US" altLang="en-US" sz="1600"/>
              <a:t>Client’s Perception is the same as the </a:t>
            </a:r>
          </a:p>
          <a:p>
            <a:r>
              <a:rPr lang="en-US" altLang="en-US" sz="1600"/>
              <a:t>Developer’s Perception</a:t>
            </a:r>
          </a:p>
        </p:txBody>
      </p:sp>
      <p:sp>
        <p:nvSpPr>
          <p:cNvPr id="138278" name="Line 38"/>
          <p:cNvSpPr>
            <a:spLocks noChangeShapeType="1"/>
          </p:cNvSpPr>
          <p:nvPr/>
        </p:nvSpPr>
        <p:spPr bwMode="auto">
          <a:xfrm>
            <a:off x="4686300" y="1295400"/>
            <a:ext cx="9906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79" name="Text Box 39"/>
          <p:cNvSpPr txBox="1">
            <a:spLocks noChangeArrowheads="1"/>
          </p:cNvSpPr>
          <p:nvPr/>
        </p:nvSpPr>
        <p:spPr bwMode="auto">
          <a:xfrm>
            <a:off x="5737225" y="1120775"/>
            <a:ext cx="2463800"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Client’s Understanding</a:t>
            </a:r>
          </a:p>
        </p:txBody>
      </p:sp>
      <p:sp>
        <p:nvSpPr>
          <p:cNvPr id="138282" name="Line 42"/>
          <p:cNvSpPr>
            <a:spLocks noChangeShapeType="1"/>
          </p:cNvSpPr>
          <p:nvPr/>
        </p:nvSpPr>
        <p:spPr bwMode="auto">
          <a:xfrm>
            <a:off x="4686300" y="1560513"/>
            <a:ext cx="990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8283" name="Text Box 43"/>
          <p:cNvSpPr txBox="1">
            <a:spLocks noChangeArrowheads="1"/>
          </p:cNvSpPr>
          <p:nvPr/>
        </p:nvSpPr>
        <p:spPr bwMode="auto">
          <a:xfrm>
            <a:off x="5772150" y="1385888"/>
            <a:ext cx="2857500" cy="3667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Developer’s Understanding</a:t>
            </a:r>
          </a:p>
        </p:txBody>
      </p:sp>
      <p:sp>
        <p:nvSpPr>
          <p:cNvPr id="138287" name="AutoShape 47"/>
          <p:cNvSpPr>
            <a:spLocks noChangeArrowheads="1"/>
          </p:cNvSpPr>
          <p:nvPr/>
        </p:nvSpPr>
        <p:spPr bwMode="auto">
          <a:xfrm>
            <a:off x="1676400" y="1752600"/>
            <a:ext cx="1828800" cy="6350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latin typeface="Book Antiqua" panose="02040602050305030304" pitchFamily="18" charset="0"/>
              </a:rPr>
              <a:t>Requirements</a:t>
            </a:r>
          </a:p>
          <a:p>
            <a:pPr algn="ctr"/>
            <a:r>
              <a:rPr lang="en-US" altLang="en-US" sz="1800">
                <a:latin typeface="Book Antiqua" panose="02040602050305030304" pitchFamily="18" charset="0"/>
              </a:rPr>
              <a:t>Elicitation</a:t>
            </a:r>
          </a:p>
        </p:txBody>
      </p:sp>
      <p:cxnSp>
        <p:nvCxnSpPr>
          <p:cNvPr id="138296" name="AutoShape 56"/>
          <p:cNvCxnSpPr>
            <a:cxnSpLocks noChangeShapeType="1"/>
            <a:stCxn id="138287" idx="3"/>
            <a:endCxn id="138254" idx="3"/>
          </p:cNvCxnSpPr>
          <p:nvPr/>
        </p:nvCxnSpPr>
        <p:spPr bwMode="auto">
          <a:xfrm>
            <a:off x="3505200" y="2070100"/>
            <a:ext cx="3886200" cy="17463"/>
          </a:xfrm>
          <a:prstGeom prst="straightConnector1">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56" name="AutoShape 16"/>
          <p:cNvSpPr>
            <a:spLocks noChangeArrowheads="1"/>
          </p:cNvSpPr>
          <p:nvPr/>
        </p:nvSpPr>
        <p:spPr bwMode="auto">
          <a:xfrm rot="10800000">
            <a:off x="2438400" y="3124200"/>
            <a:ext cx="1295400" cy="4699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Analysis</a:t>
            </a:r>
          </a:p>
        </p:txBody>
      </p:sp>
      <p:sp>
        <p:nvSpPr>
          <p:cNvPr id="138257" name="AutoShape 17"/>
          <p:cNvSpPr>
            <a:spLocks noChangeArrowheads="1"/>
          </p:cNvSpPr>
          <p:nvPr/>
        </p:nvSpPr>
        <p:spPr bwMode="auto">
          <a:xfrm rot="10800000">
            <a:off x="3352800" y="3962400"/>
            <a:ext cx="1225550" cy="5080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Design</a:t>
            </a:r>
          </a:p>
        </p:txBody>
      </p:sp>
      <p:sp>
        <p:nvSpPr>
          <p:cNvPr id="138259" name="AutoShape 19"/>
          <p:cNvSpPr>
            <a:spLocks noChangeArrowheads="1"/>
          </p:cNvSpPr>
          <p:nvPr/>
        </p:nvSpPr>
        <p:spPr bwMode="auto">
          <a:xfrm rot="10800000" flipH="1">
            <a:off x="6934200" y="3048000"/>
            <a:ext cx="1206500" cy="6350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System</a:t>
            </a:r>
          </a:p>
          <a:p>
            <a:pPr algn="ctr"/>
            <a:r>
              <a:rPr lang="en-US" altLang="en-US" sz="1800"/>
              <a:t> Testing</a:t>
            </a:r>
          </a:p>
        </p:txBody>
      </p:sp>
      <p:sp>
        <p:nvSpPr>
          <p:cNvPr id="138260" name="AutoShape 20"/>
          <p:cNvSpPr>
            <a:spLocks noChangeArrowheads="1"/>
          </p:cNvSpPr>
          <p:nvPr/>
        </p:nvSpPr>
        <p:spPr bwMode="auto">
          <a:xfrm rot="10800000">
            <a:off x="3359150" y="4876800"/>
            <a:ext cx="1593850" cy="5334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Object Design</a:t>
            </a:r>
          </a:p>
        </p:txBody>
      </p:sp>
      <p:sp>
        <p:nvSpPr>
          <p:cNvPr id="138261" name="AutoShape 21"/>
          <p:cNvSpPr>
            <a:spLocks noChangeArrowheads="1"/>
          </p:cNvSpPr>
          <p:nvPr/>
        </p:nvSpPr>
        <p:spPr bwMode="auto">
          <a:xfrm rot="10800000" flipH="1">
            <a:off x="5518150" y="4876800"/>
            <a:ext cx="1568450" cy="57785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Unit  Testing</a:t>
            </a:r>
          </a:p>
        </p:txBody>
      </p:sp>
      <p:sp>
        <p:nvSpPr>
          <p:cNvPr id="138262" name="AutoShape 22"/>
          <p:cNvSpPr>
            <a:spLocks noChangeArrowheads="1"/>
          </p:cNvSpPr>
          <p:nvPr/>
        </p:nvSpPr>
        <p:spPr bwMode="auto">
          <a:xfrm rot="10800000" flipH="1">
            <a:off x="5638800" y="3962400"/>
            <a:ext cx="2336800" cy="546100"/>
          </a:xfrm>
          <a:prstGeom prst="roundRect">
            <a:avLst>
              <a:gd name="adj" fmla="val 16667"/>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71" tIns="44442" rIns="90471" bIns="44442" anchor="ct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Integration Testing</a:t>
            </a:r>
          </a:p>
        </p:txBody>
      </p:sp>
      <p:cxnSp>
        <p:nvCxnSpPr>
          <p:cNvPr id="138304" name="AutoShape 64"/>
          <p:cNvCxnSpPr>
            <a:cxnSpLocks noChangeShapeType="1"/>
            <a:stCxn id="138256" idx="1"/>
            <a:endCxn id="138259" idx="1"/>
          </p:cNvCxnSpPr>
          <p:nvPr/>
        </p:nvCxnSpPr>
        <p:spPr bwMode="auto">
          <a:xfrm>
            <a:off x="3732213" y="3357563"/>
            <a:ext cx="3201987" cy="6350"/>
          </a:xfrm>
          <a:prstGeom prst="straightConnector1">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305" name="AutoShape 65"/>
          <p:cNvCxnSpPr>
            <a:cxnSpLocks noChangeShapeType="1"/>
            <a:stCxn id="138257" idx="1"/>
            <a:endCxn id="138262" idx="1"/>
          </p:cNvCxnSpPr>
          <p:nvPr/>
        </p:nvCxnSpPr>
        <p:spPr bwMode="auto">
          <a:xfrm>
            <a:off x="4576763" y="4214813"/>
            <a:ext cx="1062037" cy="19050"/>
          </a:xfrm>
          <a:prstGeom prst="straightConnector1">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306" name="AutoShape 66"/>
          <p:cNvCxnSpPr>
            <a:cxnSpLocks noChangeShapeType="1"/>
            <a:stCxn id="138260" idx="1"/>
            <a:endCxn id="138261" idx="1"/>
          </p:cNvCxnSpPr>
          <p:nvPr/>
        </p:nvCxnSpPr>
        <p:spPr bwMode="auto">
          <a:xfrm>
            <a:off x="4951413" y="5141913"/>
            <a:ext cx="566737" cy="22225"/>
          </a:xfrm>
          <a:prstGeom prst="straightConnector1">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en-US"/>
              <a:t>Problems with V Model</a:t>
            </a:r>
          </a:p>
        </p:txBody>
      </p:sp>
      <p:sp>
        <p:nvSpPr>
          <p:cNvPr id="171011" name="Rectangle 3"/>
          <p:cNvSpPr>
            <a:spLocks noGrp="1" noChangeArrowheads="1"/>
          </p:cNvSpPr>
          <p:nvPr>
            <p:ph type="body" idx="1"/>
          </p:nvPr>
        </p:nvSpPr>
        <p:spPr/>
        <p:txBody>
          <a:bodyPr/>
          <a:lstStyle/>
          <a:p>
            <a:r>
              <a:rPr lang="en-US" altLang="en-US"/>
              <a:t>The V model and its variants do not distinguish temporal and logical dependencies, but fold them into one type of association</a:t>
            </a:r>
          </a:p>
          <a:p>
            <a:r>
              <a:rPr lang="en-US" altLang="en-US"/>
              <a:t>In particular, the V model does not model iteration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Properties of Waterfall -based Models</a:t>
            </a:r>
          </a:p>
        </p:txBody>
      </p:sp>
      <p:sp>
        <p:nvSpPr>
          <p:cNvPr id="231427" name="Rectangle 3"/>
          <p:cNvSpPr>
            <a:spLocks noGrp="1" noChangeArrowheads="1"/>
          </p:cNvSpPr>
          <p:nvPr>
            <p:ph type="body" idx="1"/>
          </p:nvPr>
        </p:nvSpPr>
        <p:spPr/>
        <p:txBody>
          <a:bodyPr/>
          <a:lstStyle/>
          <a:p>
            <a:pPr>
              <a:lnSpc>
                <a:spcPct val="80000"/>
              </a:lnSpc>
            </a:pPr>
            <a:r>
              <a:rPr lang="en-US" altLang="en-US"/>
              <a:t>Managers love waterfall models:</a:t>
            </a:r>
          </a:p>
          <a:p>
            <a:pPr lvl="1">
              <a:lnSpc>
                <a:spcPct val="80000"/>
              </a:lnSpc>
            </a:pPr>
            <a:r>
              <a:rPr lang="en-US" altLang="en-US"/>
              <a:t>Nice milestones</a:t>
            </a:r>
          </a:p>
          <a:p>
            <a:pPr lvl="1">
              <a:lnSpc>
                <a:spcPct val="80000"/>
              </a:lnSpc>
            </a:pPr>
            <a:r>
              <a:rPr lang="en-US" altLang="en-US"/>
              <a:t>No need to look back (linear system)</a:t>
            </a:r>
          </a:p>
          <a:p>
            <a:pPr lvl="1">
              <a:lnSpc>
                <a:spcPct val="80000"/>
              </a:lnSpc>
            </a:pPr>
            <a:r>
              <a:rPr lang="en-US" altLang="en-US"/>
              <a:t>Always one activity at a time</a:t>
            </a:r>
          </a:p>
          <a:p>
            <a:pPr lvl="1">
              <a:lnSpc>
                <a:spcPct val="80000"/>
              </a:lnSpc>
            </a:pPr>
            <a:r>
              <a:rPr lang="en-US" altLang="en-US"/>
              <a:t>Easy to check progress during development: 90% coded, 20% tested</a:t>
            </a:r>
          </a:p>
          <a:p>
            <a:pPr>
              <a:lnSpc>
                <a:spcPct val="80000"/>
              </a:lnSpc>
            </a:pPr>
            <a:r>
              <a:rPr lang="en-US" altLang="en-US"/>
              <a:t>However, software development is nonlinear</a:t>
            </a:r>
          </a:p>
          <a:p>
            <a:pPr lvl="1">
              <a:lnSpc>
                <a:spcPct val="80000"/>
              </a:lnSpc>
            </a:pPr>
            <a:r>
              <a:rPr lang="en-US" altLang="en-US"/>
              <a:t>While a design is being developed, problems with requirements are identified</a:t>
            </a:r>
          </a:p>
          <a:p>
            <a:pPr lvl="1">
              <a:lnSpc>
                <a:spcPct val="80000"/>
              </a:lnSpc>
            </a:pPr>
            <a:r>
              <a:rPr lang="en-US" altLang="en-US"/>
              <a:t>While a program is being coded, design and requirement problems are found</a:t>
            </a:r>
          </a:p>
          <a:p>
            <a:pPr lvl="1">
              <a:lnSpc>
                <a:spcPct val="80000"/>
              </a:lnSpc>
            </a:pPr>
            <a:r>
              <a:rPr lang="en-US" altLang="en-US"/>
              <a:t>While a program is tested, coding errors, design errors and requirement errors are found</a:t>
            </a:r>
          </a:p>
          <a:p>
            <a:pPr lvl="1">
              <a:lnSpc>
                <a:spcPct val="80000"/>
              </a:lnSpc>
            </a:pPr>
            <a:endParaRPr lang="en-US" altLang="en-US"/>
          </a:p>
        </p:txBody>
      </p:sp>
    </p:spTree>
  </p:cSld>
  <p:clrMapOvr>
    <a:masterClrMapping/>
  </p:clrMapOvr>
  <p:transition advTm="2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noFill/>
          <a:ln/>
        </p:spPr>
        <p:txBody>
          <a:bodyPr wrap="none" lIns="18795" tIns="26625" rIns="18795" bIns="26625"/>
          <a:lstStyle/>
          <a:p>
            <a:pPr>
              <a:lnSpc>
                <a:spcPts val="3000"/>
              </a:lnSpc>
              <a:tabLst>
                <a:tab pos="914400" algn="l"/>
                <a:tab pos="1828800" algn="l"/>
                <a:tab pos="2743200" algn="l"/>
                <a:tab pos="3657600" algn="l"/>
                <a:tab pos="4572000" algn="l"/>
                <a:tab pos="5486400" algn="l"/>
                <a:tab pos="6400800" algn="l"/>
              </a:tabLst>
            </a:pPr>
            <a:r>
              <a:rPr lang="en-US" altLang="en-US">
                <a:solidFill>
                  <a:srgbClr val="000000"/>
                </a:solidFill>
              </a:rPr>
              <a:t/>
            </a:r>
            <a:br>
              <a:rPr lang="en-US" altLang="en-US">
                <a:solidFill>
                  <a:srgbClr val="000000"/>
                </a:solidFill>
              </a:rPr>
            </a:br>
            <a:r>
              <a:rPr lang="en-US" altLang="en-US">
                <a:solidFill>
                  <a:srgbClr val="000000"/>
                </a:solidFill>
              </a:rPr>
              <a:t/>
            </a:r>
            <a:br>
              <a:rPr lang="en-US" altLang="en-US">
                <a:solidFill>
                  <a:srgbClr val="000000"/>
                </a:solidFill>
              </a:rPr>
            </a:br>
            <a:r>
              <a:rPr lang="en-US" altLang="en-US">
                <a:solidFill>
                  <a:srgbClr val="000000"/>
                </a:solidFill>
              </a:rPr>
              <a:t> The </a:t>
            </a:r>
            <a:r>
              <a:rPr lang="en-US" altLang="en-US"/>
              <a:t>Alternative: </a:t>
            </a:r>
            <a:br>
              <a:rPr lang="en-US" altLang="en-US"/>
            </a:br>
            <a:r>
              <a:rPr lang="en-US" altLang="en-US"/>
              <a:t> Allow Iteration</a:t>
            </a:r>
            <a:r>
              <a:rPr lang="en-US" altLang="en-US">
                <a:solidFill>
                  <a:srgbClr val="000000"/>
                </a:solidFill>
              </a:rPr>
              <a:t> </a:t>
            </a:r>
            <a:br>
              <a:rPr lang="en-US" altLang="en-US">
                <a:solidFill>
                  <a:srgbClr val="000000"/>
                </a:solidFill>
              </a:rPr>
            </a:br>
            <a:endParaRPr lang="en-US" altLang="en-US">
              <a:solidFill>
                <a:srgbClr val="000000"/>
              </a:solidFill>
            </a:endParaRPr>
          </a:p>
        </p:txBody>
      </p:sp>
      <p:pic>
        <p:nvPicPr>
          <p:cNvPr id="233475"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838" y="450850"/>
            <a:ext cx="4856162" cy="5856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476" name="Text Box 4"/>
          <p:cNvSpPr txBox="1">
            <a:spLocks noChangeArrowheads="1"/>
          </p:cNvSpPr>
          <p:nvPr/>
        </p:nvSpPr>
        <p:spPr bwMode="auto">
          <a:xfrm>
            <a:off x="736600" y="3971925"/>
            <a:ext cx="2862263"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b="0">
                <a:solidFill>
                  <a:srgbClr val="000000"/>
                </a:solidFill>
              </a:rPr>
              <a:t>Escher was the first:-)</a:t>
            </a:r>
            <a:endParaRPr lang="de-DE" altLang="en-US" b="0">
              <a:solidFill>
                <a:srgbClr val="000000"/>
              </a:solidFill>
            </a:endParaRP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33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noFill/>
          <a:ln/>
        </p:spPr>
        <p:txBody>
          <a:bodyPr lIns="92407" tIns="45420" rIns="92407" bIns="45420"/>
          <a:lstStyle/>
          <a:p>
            <a:r>
              <a:rPr lang="en-US" altLang="en-US"/>
              <a:t>The spiral model proposed by Boehm is an iterative model with the following activities</a:t>
            </a:r>
          </a:p>
          <a:p>
            <a:pPr lvl="1"/>
            <a:r>
              <a:rPr lang="en-US" altLang="en-US"/>
              <a:t>Determine objectives and constraints</a:t>
            </a:r>
          </a:p>
          <a:p>
            <a:pPr lvl="1"/>
            <a:r>
              <a:rPr lang="en-US" altLang="en-US"/>
              <a:t>Evaluate Alternatives </a:t>
            </a:r>
          </a:p>
          <a:p>
            <a:pPr lvl="1"/>
            <a:r>
              <a:rPr lang="en-US" altLang="en-US"/>
              <a:t>Identify risks</a:t>
            </a:r>
          </a:p>
          <a:p>
            <a:pPr lvl="1"/>
            <a:r>
              <a:rPr lang="en-US" altLang="en-US"/>
              <a:t>Resolve risks by assigning priorities to risks</a:t>
            </a:r>
          </a:p>
          <a:p>
            <a:pPr lvl="1"/>
            <a:r>
              <a:rPr lang="en-US" altLang="en-US"/>
              <a:t>Develop a series of prototypes for the identified risks starting with the highest risk.</a:t>
            </a:r>
          </a:p>
          <a:p>
            <a:pPr lvl="1"/>
            <a:r>
              <a:rPr lang="en-US" altLang="en-US"/>
              <a:t>Use a waterfall model for each prototype development  (“cycle”)</a:t>
            </a:r>
          </a:p>
          <a:p>
            <a:pPr lvl="1"/>
            <a:r>
              <a:rPr lang="en-US" altLang="en-US"/>
              <a:t>If a risk has successfully been resolved, evaluate the results of the “cycle” and plan the next round</a:t>
            </a:r>
          </a:p>
          <a:p>
            <a:pPr lvl="1"/>
            <a:r>
              <a:rPr lang="en-US" altLang="en-US"/>
              <a:t>If a certain risk cannot be resolved, terminate the project immediately</a:t>
            </a:r>
          </a:p>
          <a:p>
            <a:pPr lvl="1"/>
            <a:endParaRPr lang="en-US" altLang="en-US"/>
          </a:p>
        </p:txBody>
      </p:sp>
      <p:sp>
        <p:nvSpPr>
          <p:cNvPr id="38916" name="Rectangle 4"/>
          <p:cNvSpPr>
            <a:spLocks noGrp="1" noChangeArrowheads="1"/>
          </p:cNvSpPr>
          <p:nvPr>
            <p:ph type="title"/>
          </p:nvPr>
        </p:nvSpPr>
        <p:spPr>
          <a:noFill/>
          <a:ln/>
        </p:spPr>
        <p:txBody>
          <a:bodyPr lIns="92407" tIns="45420" rIns="92407" bIns="45420"/>
          <a:lstStyle/>
          <a:p>
            <a:r>
              <a:rPr lang="en-US" altLang="en-US"/>
              <a:t>Spiral Model (Boehm) Deals with Iteration</a:t>
            </a:r>
          </a:p>
        </p:txBody>
      </p:sp>
    </p:spTree>
  </p:cSld>
  <p:clrMapOvr>
    <a:masterClrMapping/>
  </p:clrMapOvr>
  <p:transition advTm="2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noFill/>
          <a:ln/>
        </p:spPr>
        <p:txBody>
          <a:bodyPr lIns="92407" tIns="45420" rIns="92407" bIns="45420"/>
          <a:lstStyle/>
          <a:p>
            <a:r>
              <a:rPr lang="en-US" altLang="en-US"/>
              <a:t>Activities (Cycles) in Boehm’s Spiral Model</a:t>
            </a:r>
          </a:p>
        </p:txBody>
      </p:sp>
      <p:sp>
        <p:nvSpPr>
          <p:cNvPr id="236547" name="Rectangle 3"/>
          <p:cNvSpPr>
            <a:spLocks noGrp="1" noChangeArrowheads="1"/>
          </p:cNvSpPr>
          <p:nvPr>
            <p:ph type="body" sz="half" idx="1"/>
          </p:nvPr>
        </p:nvSpPr>
        <p:spPr>
          <a:noFill/>
          <a:ln/>
        </p:spPr>
        <p:txBody>
          <a:bodyPr lIns="92407" tIns="45420" rIns="92407" bIns="45420"/>
          <a:lstStyle/>
          <a:p>
            <a:r>
              <a:rPr lang="en-US" altLang="en-US"/>
              <a:t>Concept of Operations</a:t>
            </a:r>
          </a:p>
          <a:p>
            <a:r>
              <a:rPr lang="en-US" altLang="en-US"/>
              <a:t>Software Requirements</a:t>
            </a:r>
          </a:p>
          <a:p>
            <a:r>
              <a:rPr lang="en-US" altLang="en-US"/>
              <a:t>Software Product Design</a:t>
            </a:r>
          </a:p>
          <a:p>
            <a:r>
              <a:rPr lang="en-US" altLang="en-US"/>
              <a:t>Detailed Design</a:t>
            </a:r>
          </a:p>
          <a:p>
            <a:r>
              <a:rPr lang="en-US" altLang="en-US"/>
              <a:t>Code</a:t>
            </a:r>
          </a:p>
          <a:p>
            <a:r>
              <a:rPr lang="en-US" altLang="en-US"/>
              <a:t>Unit Test</a:t>
            </a:r>
          </a:p>
          <a:p>
            <a:r>
              <a:rPr lang="en-US" altLang="en-US"/>
              <a:t>Integration and Test</a:t>
            </a:r>
          </a:p>
          <a:p>
            <a:r>
              <a:rPr lang="en-US" altLang="en-US"/>
              <a:t>Acceptance Test</a:t>
            </a:r>
          </a:p>
          <a:p>
            <a:r>
              <a:rPr lang="en-US" altLang="en-US"/>
              <a:t>Implementation</a:t>
            </a:r>
          </a:p>
        </p:txBody>
      </p:sp>
      <p:sp>
        <p:nvSpPr>
          <p:cNvPr id="236548" name="Rectangle 4"/>
          <p:cNvSpPr>
            <a:spLocks noGrp="1" noChangeArrowheads="1"/>
          </p:cNvSpPr>
          <p:nvPr>
            <p:ph type="body" sz="half" idx="2"/>
          </p:nvPr>
        </p:nvSpPr>
        <p:spPr>
          <a:xfrm>
            <a:off x="4433888" y="1416050"/>
            <a:ext cx="4386262" cy="4800600"/>
          </a:xfrm>
          <a:noFill/>
          <a:ln/>
        </p:spPr>
        <p:txBody>
          <a:bodyPr lIns="92407" tIns="45420" rIns="92407" bIns="45420"/>
          <a:lstStyle/>
          <a:p>
            <a:r>
              <a:rPr lang="en-US" altLang="en-US"/>
              <a:t>For each cycle go through these activities</a:t>
            </a:r>
            <a:endParaRPr lang="en-US" altLang="en-US" sz="2000"/>
          </a:p>
          <a:p>
            <a:pPr lvl="1"/>
            <a:r>
              <a:rPr lang="en-US" altLang="en-US" sz="1800"/>
              <a:t>Quadrant IV: Define objectives, alternatives, constraints</a:t>
            </a:r>
          </a:p>
          <a:p>
            <a:pPr lvl="1"/>
            <a:r>
              <a:rPr lang="en-US" altLang="en-US" sz="1800"/>
              <a:t>Quadrant I: Evaluate alternative, identify and resolve risks</a:t>
            </a:r>
          </a:p>
          <a:p>
            <a:pPr lvl="1"/>
            <a:r>
              <a:rPr lang="en-US" altLang="en-US" sz="1800"/>
              <a:t>Quadrant II: Develop, verify prototype</a:t>
            </a:r>
          </a:p>
          <a:p>
            <a:pPr lvl="1"/>
            <a:r>
              <a:rPr lang="en-US" altLang="en-US" sz="1800"/>
              <a:t>Quadrant III: Plan next “cycle”</a:t>
            </a:r>
          </a:p>
          <a:p>
            <a:pPr lvl="1"/>
            <a:endParaRPr lang="en-US" altLang="en-US" sz="1800"/>
          </a:p>
          <a:p>
            <a:r>
              <a:rPr lang="en-US" altLang="en-US" sz="2000"/>
              <a:t>The first 3 cycles are shown in a polar coordinate system.</a:t>
            </a:r>
          </a:p>
          <a:p>
            <a:pPr lvl="1"/>
            <a:r>
              <a:rPr lang="en-US" altLang="en-US" sz="1800"/>
              <a:t>The polar coordinates r = (l, a) of a point indicate the resource spent in the project and the type of activity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noFill/>
          <a:ln/>
        </p:spPr>
        <p:txBody>
          <a:bodyPr lIns="92407" tIns="45420" rIns="92407" bIns="45420"/>
          <a:lstStyle/>
          <a:p>
            <a:r>
              <a:rPr lang="en-US" altLang="en-US"/>
              <a:t>Spiral Model</a:t>
            </a:r>
          </a:p>
        </p:txBody>
      </p:sp>
      <p:grpSp>
        <p:nvGrpSpPr>
          <p:cNvPr id="238595" name="Group 3"/>
          <p:cNvGrpSpPr>
            <a:grpSpLocks/>
          </p:cNvGrpSpPr>
          <p:nvPr/>
        </p:nvGrpSpPr>
        <p:grpSpPr bwMode="auto">
          <a:xfrm>
            <a:off x="568325" y="914400"/>
            <a:ext cx="7881938" cy="5403850"/>
            <a:chOff x="363" y="32"/>
            <a:chExt cx="5034" cy="3449"/>
          </a:xfrm>
        </p:grpSpPr>
        <p:pic>
          <p:nvPicPr>
            <p:cNvPr id="2385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 y="120"/>
              <a:ext cx="5034" cy="3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8597" name="Line 5"/>
            <p:cNvSpPr>
              <a:spLocks noChangeShapeType="1"/>
            </p:cNvSpPr>
            <p:nvPr/>
          </p:nvSpPr>
          <p:spPr bwMode="auto">
            <a:xfrm flipV="1">
              <a:off x="2600" y="32"/>
              <a:ext cx="0" cy="3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8598" name="Line 6"/>
            <p:cNvSpPr>
              <a:spLocks noChangeShapeType="1"/>
            </p:cNvSpPr>
            <p:nvPr/>
          </p:nvSpPr>
          <p:spPr bwMode="auto">
            <a:xfrm flipV="1">
              <a:off x="363" y="1712"/>
              <a:ext cx="47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38599" name="Group 7"/>
          <p:cNvGrpSpPr>
            <a:grpSpLocks/>
          </p:cNvGrpSpPr>
          <p:nvPr/>
        </p:nvGrpSpPr>
        <p:grpSpPr bwMode="auto">
          <a:xfrm>
            <a:off x="6088063" y="2030413"/>
            <a:ext cx="2855912" cy="4740275"/>
            <a:chOff x="3888" y="1296"/>
            <a:chExt cx="1824" cy="3024"/>
          </a:xfrm>
        </p:grpSpPr>
        <p:sp>
          <p:nvSpPr>
            <p:cNvPr id="238600" name="AutoShape 8"/>
            <p:cNvSpPr>
              <a:spLocks noChangeArrowheads="1"/>
            </p:cNvSpPr>
            <p:nvPr/>
          </p:nvSpPr>
          <p:spPr bwMode="auto">
            <a:xfrm>
              <a:off x="3888" y="1296"/>
              <a:ext cx="1728" cy="528"/>
            </a:xfrm>
            <a:prstGeom prst="cloudCallout">
              <a:avLst>
                <a:gd name="adj1" fmla="val -65394"/>
                <a:gd name="adj2" fmla="val 61931"/>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006" tIns="44503" rIns="89006" bIns="44503"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Project P1</a:t>
              </a:r>
              <a:endParaRPr lang="de-DE" altLang="en-US" sz="1800" u="sng"/>
            </a:p>
          </p:txBody>
        </p:sp>
        <p:sp>
          <p:nvSpPr>
            <p:cNvPr id="238601" name="AutoShape 9"/>
            <p:cNvSpPr>
              <a:spLocks noChangeArrowheads="1"/>
            </p:cNvSpPr>
            <p:nvPr/>
          </p:nvSpPr>
          <p:spPr bwMode="auto">
            <a:xfrm>
              <a:off x="3984" y="3792"/>
              <a:ext cx="1728" cy="528"/>
            </a:xfrm>
            <a:prstGeom prst="cloudCallout">
              <a:avLst>
                <a:gd name="adj1" fmla="val -67130"/>
                <a:gd name="adj2" fmla="val -171023"/>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006" tIns="44503" rIns="89006" bIns="44503"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Project P2</a:t>
              </a:r>
              <a:endParaRPr lang="de-DE" altLang="en-US" sz="1800" u="sng"/>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8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773113"/>
            <a:ext cx="8123238" cy="595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1667" name="Rectangle 3"/>
          <p:cNvSpPr>
            <a:spLocks noGrp="1" noChangeArrowheads="1"/>
          </p:cNvSpPr>
          <p:nvPr>
            <p:ph type="title"/>
          </p:nvPr>
        </p:nvSpPr>
        <p:spPr>
          <a:xfrm>
            <a:off x="419100" y="222250"/>
            <a:ext cx="8561388" cy="863600"/>
          </a:xfrm>
          <a:noFill/>
          <a:ln/>
        </p:spPr>
        <p:txBody>
          <a:bodyPr lIns="92407" tIns="45420" rIns="92407" bIns="45420"/>
          <a:lstStyle/>
          <a:p>
            <a:r>
              <a:rPr lang="en-US" altLang="en-US" sz="2600"/>
              <a:t>Cycle 1, Quadrant IV: Determine Objectives, Alternatives and Constraints</a:t>
            </a:r>
          </a:p>
        </p:txBody>
      </p:sp>
      <p:grpSp>
        <p:nvGrpSpPr>
          <p:cNvPr id="241668" name="Group 4"/>
          <p:cNvGrpSpPr>
            <a:grpSpLocks/>
          </p:cNvGrpSpPr>
          <p:nvPr/>
        </p:nvGrpSpPr>
        <p:grpSpPr bwMode="auto">
          <a:xfrm>
            <a:off x="677863" y="2030413"/>
            <a:ext cx="3435350" cy="1704975"/>
            <a:chOff x="450" y="1322"/>
            <a:chExt cx="2194" cy="1088"/>
          </a:xfrm>
        </p:grpSpPr>
        <p:grpSp>
          <p:nvGrpSpPr>
            <p:cNvPr id="241669" name="Group 5"/>
            <p:cNvGrpSpPr>
              <a:grpSpLocks/>
            </p:cNvGrpSpPr>
            <p:nvPr/>
          </p:nvGrpSpPr>
          <p:grpSpPr bwMode="auto">
            <a:xfrm>
              <a:off x="1003" y="1497"/>
              <a:ext cx="1641" cy="913"/>
              <a:chOff x="1003" y="1497"/>
              <a:chExt cx="1641" cy="913"/>
            </a:xfrm>
          </p:grpSpPr>
          <p:sp>
            <p:nvSpPr>
              <p:cNvPr id="241670" name="Freeform 6"/>
              <p:cNvSpPr>
                <a:spLocks/>
              </p:cNvSpPr>
              <p:nvPr/>
            </p:nvSpPr>
            <p:spPr bwMode="auto">
              <a:xfrm>
                <a:off x="1003" y="149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1671" name="Freeform 7"/>
              <p:cNvSpPr>
                <a:spLocks/>
              </p:cNvSpPr>
              <p:nvPr/>
            </p:nvSpPr>
            <p:spPr bwMode="auto">
              <a:xfrm>
                <a:off x="2155" y="198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1672" name="Freeform 8"/>
              <p:cNvSpPr>
                <a:spLocks/>
              </p:cNvSpPr>
              <p:nvPr/>
            </p:nvSpPr>
            <p:spPr bwMode="auto">
              <a:xfrm>
                <a:off x="1563" y="214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1673" name="Freeform 9"/>
              <p:cNvSpPr>
                <a:spLocks/>
              </p:cNvSpPr>
              <p:nvPr/>
            </p:nvSpPr>
            <p:spPr bwMode="auto">
              <a:xfrm>
                <a:off x="1003" y="149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sp>
          <p:nvSpPr>
            <p:cNvPr id="241674" name="Rectangle 10"/>
            <p:cNvSpPr>
              <a:spLocks noChangeArrowheads="1"/>
            </p:cNvSpPr>
            <p:nvPr/>
          </p:nvSpPr>
          <p:spPr bwMode="auto">
            <a:xfrm>
              <a:off x="450" y="1322"/>
              <a:ext cx="576" cy="41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Project</a:t>
              </a:r>
            </a:p>
            <a:p>
              <a:pPr algn="ctr"/>
              <a:r>
                <a:rPr lang="en-US" altLang="en-US" sz="1800"/>
                <a:t>Start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1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a:ln/>
        </p:spPr>
        <p:txBody>
          <a:bodyPr/>
          <a:lstStyle/>
          <a:p>
            <a:r>
              <a:rPr lang="en-US" altLang="en-US"/>
              <a:t>How it should go: Our plan of attack</a:t>
            </a:r>
          </a:p>
        </p:txBody>
      </p:sp>
      <p:sp>
        <p:nvSpPr>
          <p:cNvPr id="181251" name="Rectangle 3"/>
          <p:cNvSpPr>
            <a:spLocks noChangeArrowheads="1"/>
          </p:cNvSpPr>
          <p:nvPr/>
        </p:nvSpPr>
        <p:spPr bwMode="auto">
          <a:xfrm>
            <a:off x="3163888" y="1300163"/>
            <a:ext cx="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a:p>
        </p:txBody>
      </p:sp>
      <p:grpSp>
        <p:nvGrpSpPr>
          <p:cNvPr id="181252" name="Group 4"/>
          <p:cNvGrpSpPr>
            <a:grpSpLocks/>
          </p:cNvGrpSpPr>
          <p:nvPr/>
        </p:nvGrpSpPr>
        <p:grpSpPr bwMode="auto">
          <a:xfrm>
            <a:off x="762000" y="1143000"/>
            <a:ext cx="2420938" cy="946150"/>
            <a:chOff x="472" y="734"/>
            <a:chExt cx="1525" cy="596"/>
          </a:xfrm>
        </p:grpSpPr>
        <p:sp>
          <p:nvSpPr>
            <p:cNvPr id="181253" name="AutoShape 5"/>
            <p:cNvSpPr>
              <a:spLocks noChangeArrowheads="1"/>
            </p:cNvSpPr>
            <p:nvPr/>
          </p:nvSpPr>
          <p:spPr bwMode="auto">
            <a:xfrm>
              <a:off x="472" y="734"/>
              <a:ext cx="1525" cy="596"/>
            </a:xfrm>
            <a:prstGeom prst="roundRect">
              <a:avLst>
                <a:gd name="adj" fmla="val 22481"/>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254" name="Rectangle 6"/>
            <p:cNvSpPr>
              <a:spLocks noChangeArrowheads="1"/>
            </p:cNvSpPr>
            <p:nvPr/>
          </p:nvSpPr>
          <p:spPr bwMode="auto">
            <a:xfrm>
              <a:off x="591" y="816"/>
              <a:ext cx="12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Requirements</a:t>
              </a:r>
              <a:endParaRPr lang="de-DE" altLang="en-US"/>
            </a:p>
          </p:txBody>
        </p:sp>
        <p:sp>
          <p:nvSpPr>
            <p:cNvPr id="181255" name="Rectangle 7"/>
            <p:cNvSpPr>
              <a:spLocks noChangeArrowheads="1"/>
            </p:cNvSpPr>
            <p:nvPr/>
          </p:nvSpPr>
          <p:spPr bwMode="auto">
            <a:xfrm>
              <a:off x="816" y="1008"/>
              <a:ext cx="7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Analysis</a:t>
              </a:r>
              <a:endParaRPr lang="de-DE" altLang="en-US"/>
            </a:p>
          </p:txBody>
        </p:sp>
      </p:grpSp>
      <p:grpSp>
        <p:nvGrpSpPr>
          <p:cNvPr id="181256" name="Group 8"/>
          <p:cNvGrpSpPr>
            <a:grpSpLocks/>
          </p:cNvGrpSpPr>
          <p:nvPr/>
        </p:nvGrpSpPr>
        <p:grpSpPr bwMode="auto">
          <a:xfrm>
            <a:off x="3294063" y="3305175"/>
            <a:ext cx="2420937" cy="625475"/>
            <a:chOff x="1902" y="2082"/>
            <a:chExt cx="1525" cy="394"/>
          </a:xfrm>
        </p:grpSpPr>
        <p:sp>
          <p:nvSpPr>
            <p:cNvPr id="181257" name="AutoShape 9"/>
            <p:cNvSpPr>
              <a:spLocks noChangeArrowheads="1"/>
            </p:cNvSpPr>
            <p:nvPr/>
          </p:nvSpPr>
          <p:spPr bwMode="auto">
            <a:xfrm>
              <a:off x="1902" y="2082"/>
              <a:ext cx="1525" cy="394"/>
            </a:xfrm>
            <a:prstGeom prst="roundRect">
              <a:avLst>
                <a:gd name="adj" fmla="val 34009"/>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258" name="Rectangle 10"/>
            <p:cNvSpPr>
              <a:spLocks noChangeArrowheads="1"/>
            </p:cNvSpPr>
            <p:nvPr/>
          </p:nvSpPr>
          <p:spPr bwMode="auto">
            <a:xfrm>
              <a:off x="2001" y="2159"/>
              <a:ext cx="14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Implementation</a:t>
              </a:r>
              <a:endParaRPr lang="de-DE" altLang="en-US"/>
            </a:p>
          </p:txBody>
        </p:sp>
      </p:grpSp>
      <p:grpSp>
        <p:nvGrpSpPr>
          <p:cNvPr id="181259" name="Group 11"/>
          <p:cNvGrpSpPr>
            <a:grpSpLocks/>
          </p:cNvGrpSpPr>
          <p:nvPr/>
        </p:nvGrpSpPr>
        <p:grpSpPr bwMode="auto">
          <a:xfrm>
            <a:off x="2390775" y="2320925"/>
            <a:ext cx="2028825" cy="650875"/>
            <a:chOff x="1506" y="1462"/>
            <a:chExt cx="1278" cy="410"/>
          </a:xfrm>
        </p:grpSpPr>
        <p:sp>
          <p:nvSpPr>
            <p:cNvPr id="181260" name="AutoShape 12"/>
            <p:cNvSpPr>
              <a:spLocks noChangeArrowheads="1"/>
            </p:cNvSpPr>
            <p:nvPr/>
          </p:nvSpPr>
          <p:spPr bwMode="auto">
            <a:xfrm>
              <a:off x="1506" y="1462"/>
              <a:ext cx="1278" cy="410"/>
            </a:xfrm>
            <a:prstGeom prst="roundRect">
              <a:avLst>
                <a:gd name="adj" fmla="val 32685"/>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261" name="Rectangle 13"/>
            <p:cNvSpPr>
              <a:spLocks noChangeArrowheads="1"/>
            </p:cNvSpPr>
            <p:nvPr/>
          </p:nvSpPr>
          <p:spPr bwMode="auto">
            <a:xfrm>
              <a:off x="1856" y="1552"/>
              <a:ext cx="6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Design</a:t>
              </a:r>
              <a:endParaRPr lang="de-DE" altLang="en-US"/>
            </a:p>
          </p:txBody>
        </p:sp>
      </p:grpSp>
      <p:grpSp>
        <p:nvGrpSpPr>
          <p:cNvPr id="181262" name="Group 14"/>
          <p:cNvGrpSpPr>
            <a:grpSpLocks/>
          </p:cNvGrpSpPr>
          <p:nvPr/>
        </p:nvGrpSpPr>
        <p:grpSpPr bwMode="auto">
          <a:xfrm>
            <a:off x="4346575" y="4273550"/>
            <a:ext cx="2435225" cy="709613"/>
            <a:chOff x="2668" y="2692"/>
            <a:chExt cx="1534" cy="447"/>
          </a:xfrm>
        </p:grpSpPr>
        <p:sp>
          <p:nvSpPr>
            <p:cNvPr id="181263" name="AutoShape 15"/>
            <p:cNvSpPr>
              <a:spLocks noChangeArrowheads="1"/>
            </p:cNvSpPr>
            <p:nvPr/>
          </p:nvSpPr>
          <p:spPr bwMode="auto">
            <a:xfrm>
              <a:off x="2668" y="2692"/>
              <a:ext cx="1534" cy="447"/>
            </a:xfrm>
            <a:prstGeom prst="roundRect">
              <a:avLst>
                <a:gd name="adj" fmla="val 2997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264" name="Rectangle 16"/>
            <p:cNvSpPr>
              <a:spLocks noChangeArrowheads="1"/>
            </p:cNvSpPr>
            <p:nvPr/>
          </p:nvSpPr>
          <p:spPr bwMode="auto">
            <a:xfrm>
              <a:off x="3120" y="2832"/>
              <a:ext cx="6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Testing</a:t>
              </a:r>
              <a:endParaRPr lang="de-DE" altLang="en-US"/>
            </a:p>
          </p:txBody>
        </p:sp>
      </p:grpSp>
      <p:grpSp>
        <p:nvGrpSpPr>
          <p:cNvPr id="181265" name="Group 17"/>
          <p:cNvGrpSpPr>
            <a:grpSpLocks/>
          </p:cNvGrpSpPr>
          <p:nvPr/>
        </p:nvGrpSpPr>
        <p:grpSpPr bwMode="auto">
          <a:xfrm>
            <a:off x="4565650" y="5254625"/>
            <a:ext cx="3727450" cy="708025"/>
            <a:chOff x="2876" y="3310"/>
            <a:chExt cx="2348" cy="446"/>
          </a:xfrm>
        </p:grpSpPr>
        <p:sp>
          <p:nvSpPr>
            <p:cNvPr id="181266" name="AutoShape 18"/>
            <p:cNvSpPr>
              <a:spLocks noChangeArrowheads="1"/>
            </p:cNvSpPr>
            <p:nvPr/>
          </p:nvSpPr>
          <p:spPr bwMode="auto">
            <a:xfrm>
              <a:off x="2876" y="3310"/>
              <a:ext cx="2348" cy="446"/>
            </a:xfrm>
            <a:prstGeom prst="roundRect">
              <a:avLst>
                <a:gd name="adj" fmla="val 30046"/>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1267" name="Rectangle 19"/>
            <p:cNvSpPr>
              <a:spLocks noChangeArrowheads="1"/>
            </p:cNvSpPr>
            <p:nvPr/>
          </p:nvSpPr>
          <p:spPr bwMode="auto">
            <a:xfrm>
              <a:off x="2951" y="3477"/>
              <a:ext cx="2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Delivery and Installation</a:t>
              </a:r>
              <a:endParaRPr lang="de-DE" altLang="en-US"/>
            </a:p>
          </p:txBody>
        </p:sp>
      </p:grpSp>
      <p:grpSp>
        <p:nvGrpSpPr>
          <p:cNvPr id="181268" name="Group 20"/>
          <p:cNvGrpSpPr>
            <a:grpSpLocks/>
          </p:cNvGrpSpPr>
          <p:nvPr/>
        </p:nvGrpSpPr>
        <p:grpSpPr bwMode="auto">
          <a:xfrm>
            <a:off x="3152775" y="1597025"/>
            <a:ext cx="584200" cy="720725"/>
            <a:chOff x="2141" y="883"/>
            <a:chExt cx="368" cy="454"/>
          </a:xfrm>
        </p:grpSpPr>
        <p:sp>
          <p:nvSpPr>
            <p:cNvPr id="181269" name="Freeform 21"/>
            <p:cNvSpPr>
              <a:spLocks/>
            </p:cNvSpPr>
            <p:nvPr/>
          </p:nvSpPr>
          <p:spPr bwMode="auto">
            <a:xfrm>
              <a:off x="2141" y="1107"/>
              <a:ext cx="344" cy="208"/>
            </a:xfrm>
            <a:custGeom>
              <a:avLst/>
              <a:gdLst>
                <a:gd name="T0" fmla="*/ 240 w 344"/>
                <a:gd name="T1" fmla="*/ 0 h 208"/>
                <a:gd name="T2" fmla="*/ 344 w 344"/>
                <a:gd name="T3" fmla="*/ 0 h 208"/>
                <a:gd name="T4" fmla="*/ 176 w 344"/>
                <a:gd name="T5" fmla="*/ 208 h 208"/>
                <a:gd name="T6" fmla="*/ 0 w 344"/>
                <a:gd name="T7" fmla="*/ 0 h 208"/>
                <a:gd name="T8" fmla="*/ 104 w 344"/>
                <a:gd name="T9" fmla="*/ 0 h 208"/>
                <a:gd name="T10" fmla="*/ 240 w 344"/>
                <a:gd name="T11" fmla="*/ 0 h 208"/>
              </a:gdLst>
              <a:ahLst/>
              <a:cxnLst>
                <a:cxn ang="0">
                  <a:pos x="T0" y="T1"/>
                </a:cxn>
                <a:cxn ang="0">
                  <a:pos x="T2" y="T3"/>
                </a:cxn>
                <a:cxn ang="0">
                  <a:pos x="T4" y="T5"/>
                </a:cxn>
                <a:cxn ang="0">
                  <a:pos x="T6" y="T7"/>
                </a:cxn>
                <a:cxn ang="0">
                  <a:pos x="T8" y="T9"/>
                </a:cxn>
                <a:cxn ang="0">
                  <a:pos x="T10" y="T11"/>
                </a:cxn>
              </a:cxnLst>
              <a:rect l="0" t="0" r="r" b="b"/>
              <a:pathLst>
                <a:path w="344" h="208">
                  <a:moveTo>
                    <a:pt x="240" y="0"/>
                  </a:moveTo>
                  <a:lnTo>
                    <a:pt x="344" y="0"/>
                  </a:lnTo>
                  <a:lnTo>
                    <a:pt x="176" y="208"/>
                  </a:lnTo>
                  <a:lnTo>
                    <a:pt x="0" y="0"/>
                  </a:lnTo>
                  <a:lnTo>
                    <a:pt x="104" y="0"/>
                  </a:lnTo>
                  <a:lnTo>
                    <a:pt x="240" y="0"/>
                  </a:lnTo>
                  <a:close/>
                </a:path>
              </a:pathLst>
            </a:custGeom>
            <a:solidFill>
              <a:srgbClr val="000000"/>
            </a:solidFill>
            <a:ln w="12700">
              <a:solidFill>
                <a:srgbClr val="000000"/>
              </a:solidFill>
              <a:prstDash val="solid"/>
              <a:round/>
              <a:headEnd/>
              <a:tailEnd/>
            </a:ln>
          </p:spPr>
          <p:txBody>
            <a:bodyPr/>
            <a:lstStyle/>
            <a:p>
              <a:endParaRPr lang="en-IN"/>
            </a:p>
          </p:txBody>
        </p:sp>
        <p:sp>
          <p:nvSpPr>
            <p:cNvPr id="181270" name="Freeform 22"/>
            <p:cNvSpPr>
              <a:spLocks/>
            </p:cNvSpPr>
            <p:nvPr/>
          </p:nvSpPr>
          <p:spPr bwMode="auto">
            <a:xfrm>
              <a:off x="2141" y="883"/>
              <a:ext cx="240" cy="224"/>
            </a:xfrm>
            <a:custGeom>
              <a:avLst/>
              <a:gdLst>
                <a:gd name="T0" fmla="*/ 240 w 240"/>
                <a:gd name="T1" fmla="*/ 224 h 224"/>
                <a:gd name="T2" fmla="*/ 232 w 240"/>
                <a:gd name="T3" fmla="*/ 157 h 224"/>
                <a:gd name="T4" fmla="*/ 192 w 240"/>
                <a:gd name="T5" fmla="*/ 90 h 224"/>
                <a:gd name="T6" fmla="*/ 128 w 240"/>
                <a:gd name="T7" fmla="*/ 37 h 224"/>
                <a:gd name="T8" fmla="*/ 64 w 240"/>
                <a:gd name="T9" fmla="*/ 8 h 224"/>
                <a:gd name="T10" fmla="*/ 0 w 240"/>
                <a:gd name="T11" fmla="*/ 0 h 224"/>
                <a:gd name="T12" fmla="*/ 64 w 240"/>
                <a:gd name="T13" fmla="*/ 45 h 224"/>
                <a:gd name="T14" fmla="*/ 88 w 240"/>
                <a:gd name="T15" fmla="*/ 104 h 224"/>
                <a:gd name="T16" fmla="*/ 104 w 240"/>
                <a:gd name="T17" fmla="*/ 149 h 224"/>
                <a:gd name="T18" fmla="*/ 104 w 240"/>
                <a:gd name="T19" fmla="*/ 224 h 224"/>
                <a:gd name="T20" fmla="*/ 240 w 240"/>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24">
                  <a:moveTo>
                    <a:pt x="240" y="224"/>
                  </a:moveTo>
                  <a:lnTo>
                    <a:pt x="232" y="157"/>
                  </a:lnTo>
                  <a:lnTo>
                    <a:pt x="192" y="90"/>
                  </a:lnTo>
                  <a:lnTo>
                    <a:pt x="128" y="37"/>
                  </a:lnTo>
                  <a:lnTo>
                    <a:pt x="64" y="8"/>
                  </a:lnTo>
                  <a:lnTo>
                    <a:pt x="0" y="0"/>
                  </a:lnTo>
                  <a:lnTo>
                    <a:pt x="64" y="45"/>
                  </a:lnTo>
                  <a:lnTo>
                    <a:pt x="88" y="104"/>
                  </a:lnTo>
                  <a:lnTo>
                    <a:pt x="104" y="149"/>
                  </a:lnTo>
                  <a:lnTo>
                    <a:pt x="104" y="224"/>
                  </a:lnTo>
                  <a:lnTo>
                    <a:pt x="240" y="224"/>
                  </a:lnTo>
                  <a:close/>
                </a:path>
              </a:pathLst>
            </a:custGeom>
            <a:solidFill>
              <a:srgbClr val="000000"/>
            </a:solidFill>
            <a:ln w="12700">
              <a:solidFill>
                <a:srgbClr val="000000"/>
              </a:solidFill>
              <a:prstDash val="solid"/>
              <a:round/>
              <a:headEnd/>
              <a:tailEnd/>
            </a:ln>
          </p:spPr>
          <p:txBody>
            <a:bodyPr/>
            <a:lstStyle/>
            <a:p>
              <a:endParaRPr lang="en-IN"/>
            </a:p>
          </p:txBody>
        </p:sp>
        <p:sp>
          <p:nvSpPr>
            <p:cNvPr id="181271" name="Freeform 23"/>
            <p:cNvSpPr>
              <a:spLocks/>
            </p:cNvSpPr>
            <p:nvPr/>
          </p:nvSpPr>
          <p:spPr bwMode="auto">
            <a:xfrm>
              <a:off x="2165" y="1136"/>
              <a:ext cx="344" cy="201"/>
            </a:xfrm>
            <a:custGeom>
              <a:avLst/>
              <a:gdLst>
                <a:gd name="T0" fmla="*/ 240 w 344"/>
                <a:gd name="T1" fmla="*/ 0 h 201"/>
                <a:gd name="T2" fmla="*/ 344 w 344"/>
                <a:gd name="T3" fmla="*/ 0 h 201"/>
                <a:gd name="T4" fmla="*/ 176 w 344"/>
                <a:gd name="T5" fmla="*/ 201 h 201"/>
                <a:gd name="T6" fmla="*/ 0 w 344"/>
                <a:gd name="T7" fmla="*/ 0 h 201"/>
                <a:gd name="T8" fmla="*/ 104 w 344"/>
                <a:gd name="T9" fmla="*/ 0 h 201"/>
                <a:gd name="T10" fmla="*/ 240 w 344"/>
                <a:gd name="T11" fmla="*/ 0 h 201"/>
              </a:gdLst>
              <a:ahLst/>
              <a:cxnLst>
                <a:cxn ang="0">
                  <a:pos x="T0" y="T1"/>
                </a:cxn>
                <a:cxn ang="0">
                  <a:pos x="T2" y="T3"/>
                </a:cxn>
                <a:cxn ang="0">
                  <a:pos x="T4" y="T5"/>
                </a:cxn>
                <a:cxn ang="0">
                  <a:pos x="T6" y="T7"/>
                </a:cxn>
                <a:cxn ang="0">
                  <a:pos x="T8" y="T9"/>
                </a:cxn>
                <a:cxn ang="0">
                  <a:pos x="T10" y="T11"/>
                </a:cxn>
              </a:cxnLst>
              <a:rect l="0" t="0" r="r" b="b"/>
              <a:pathLst>
                <a:path w="344" h="201">
                  <a:moveTo>
                    <a:pt x="240" y="0"/>
                  </a:moveTo>
                  <a:lnTo>
                    <a:pt x="344" y="0"/>
                  </a:lnTo>
                  <a:lnTo>
                    <a:pt x="176" y="201"/>
                  </a:lnTo>
                  <a:lnTo>
                    <a:pt x="0" y="0"/>
                  </a:lnTo>
                  <a:lnTo>
                    <a:pt x="104" y="0"/>
                  </a:lnTo>
                  <a:lnTo>
                    <a:pt x="240" y="0"/>
                  </a:lnTo>
                  <a:close/>
                </a:path>
              </a:pathLst>
            </a:custGeom>
            <a:solidFill>
              <a:srgbClr val="FFFFFF"/>
            </a:solidFill>
            <a:ln w="12700">
              <a:solidFill>
                <a:srgbClr val="000000"/>
              </a:solidFill>
              <a:prstDash val="solid"/>
              <a:round/>
              <a:headEnd/>
              <a:tailEnd/>
            </a:ln>
          </p:spPr>
          <p:txBody>
            <a:bodyPr/>
            <a:lstStyle/>
            <a:p>
              <a:endParaRPr lang="en-IN"/>
            </a:p>
          </p:txBody>
        </p:sp>
        <p:sp>
          <p:nvSpPr>
            <p:cNvPr id="181272" name="Freeform 24"/>
            <p:cNvSpPr>
              <a:spLocks/>
            </p:cNvSpPr>
            <p:nvPr/>
          </p:nvSpPr>
          <p:spPr bwMode="auto">
            <a:xfrm>
              <a:off x="2173" y="913"/>
              <a:ext cx="232" cy="223"/>
            </a:xfrm>
            <a:custGeom>
              <a:avLst/>
              <a:gdLst>
                <a:gd name="T0" fmla="*/ 232 w 232"/>
                <a:gd name="T1" fmla="*/ 223 h 223"/>
                <a:gd name="T2" fmla="*/ 224 w 232"/>
                <a:gd name="T3" fmla="*/ 149 h 223"/>
                <a:gd name="T4" fmla="*/ 192 w 232"/>
                <a:gd name="T5" fmla="*/ 82 h 223"/>
                <a:gd name="T6" fmla="*/ 128 w 232"/>
                <a:gd name="T7" fmla="*/ 30 h 223"/>
                <a:gd name="T8" fmla="*/ 56 w 232"/>
                <a:gd name="T9" fmla="*/ 7 h 223"/>
                <a:gd name="T10" fmla="*/ 0 w 232"/>
                <a:gd name="T11" fmla="*/ 0 h 223"/>
                <a:gd name="T12" fmla="*/ 56 w 232"/>
                <a:gd name="T13" fmla="*/ 37 h 223"/>
                <a:gd name="T14" fmla="*/ 88 w 232"/>
                <a:gd name="T15" fmla="*/ 97 h 223"/>
                <a:gd name="T16" fmla="*/ 88 w 232"/>
                <a:gd name="T17" fmla="*/ 141 h 223"/>
                <a:gd name="T18" fmla="*/ 96 w 232"/>
                <a:gd name="T19" fmla="*/ 223 h 223"/>
                <a:gd name="T20" fmla="*/ 232 w 23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223">
                  <a:moveTo>
                    <a:pt x="232" y="223"/>
                  </a:moveTo>
                  <a:lnTo>
                    <a:pt x="224" y="149"/>
                  </a:lnTo>
                  <a:lnTo>
                    <a:pt x="192" y="82"/>
                  </a:lnTo>
                  <a:lnTo>
                    <a:pt x="128" y="30"/>
                  </a:lnTo>
                  <a:lnTo>
                    <a:pt x="56" y="7"/>
                  </a:lnTo>
                  <a:lnTo>
                    <a:pt x="0" y="0"/>
                  </a:lnTo>
                  <a:lnTo>
                    <a:pt x="56" y="37"/>
                  </a:lnTo>
                  <a:lnTo>
                    <a:pt x="88" y="97"/>
                  </a:lnTo>
                  <a:lnTo>
                    <a:pt x="88" y="141"/>
                  </a:lnTo>
                  <a:lnTo>
                    <a:pt x="96" y="223"/>
                  </a:lnTo>
                  <a:lnTo>
                    <a:pt x="232" y="223"/>
                  </a:lnTo>
                  <a:close/>
                </a:path>
              </a:pathLst>
            </a:custGeom>
            <a:solidFill>
              <a:srgbClr val="FFFFFF"/>
            </a:solidFill>
            <a:ln w="12700">
              <a:solidFill>
                <a:srgbClr val="000000"/>
              </a:solidFill>
              <a:prstDash val="solid"/>
              <a:round/>
              <a:headEnd/>
              <a:tailEnd/>
            </a:ln>
          </p:spPr>
          <p:txBody>
            <a:bodyPr/>
            <a:lstStyle/>
            <a:p>
              <a:endParaRPr lang="en-IN"/>
            </a:p>
          </p:txBody>
        </p:sp>
        <p:sp>
          <p:nvSpPr>
            <p:cNvPr id="181273" name="Freeform 25"/>
            <p:cNvSpPr>
              <a:spLocks/>
            </p:cNvSpPr>
            <p:nvPr/>
          </p:nvSpPr>
          <p:spPr bwMode="auto">
            <a:xfrm>
              <a:off x="2413" y="1107"/>
              <a:ext cx="96" cy="22"/>
            </a:xfrm>
            <a:custGeom>
              <a:avLst/>
              <a:gdLst>
                <a:gd name="T0" fmla="*/ 96 w 96"/>
                <a:gd name="T1" fmla="*/ 22 h 22"/>
                <a:gd name="T2" fmla="*/ 80 w 96"/>
                <a:gd name="T3" fmla="*/ 0 h 22"/>
                <a:gd name="T4" fmla="*/ 0 w 96"/>
                <a:gd name="T5" fmla="*/ 22 h 22"/>
                <a:gd name="T6" fmla="*/ 96 w 96"/>
                <a:gd name="T7" fmla="*/ 22 h 22"/>
              </a:gdLst>
              <a:ahLst/>
              <a:cxnLst>
                <a:cxn ang="0">
                  <a:pos x="T0" y="T1"/>
                </a:cxn>
                <a:cxn ang="0">
                  <a:pos x="T2" y="T3"/>
                </a:cxn>
                <a:cxn ang="0">
                  <a:pos x="T4" y="T5"/>
                </a:cxn>
                <a:cxn ang="0">
                  <a:pos x="T6" y="T7"/>
                </a:cxn>
              </a:cxnLst>
              <a:rect l="0" t="0" r="r" b="b"/>
              <a:pathLst>
                <a:path w="96" h="22">
                  <a:moveTo>
                    <a:pt x="96" y="22"/>
                  </a:moveTo>
                  <a:lnTo>
                    <a:pt x="80" y="0"/>
                  </a:lnTo>
                  <a:lnTo>
                    <a:pt x="0" y="22"/>
                  </a:lnTo>
                  <a:lnTo>
                    <a:pt x="96" y="22"/>
                  </a:lnTo>
                  <a:close/>
                </a:path>
              </a:pathLst>
            </a:custGeom>
            <a:solidFill>
              <a:srgbClr val="000000"/>
            </a:solidFill>
            <a:ln w="12700">
              <a:solidFill>
                <a:srgbClr val="000000"/>
              </a:solidFill>
              <a:prstDash val="solid"/>
              <a:round/>
              <a:headEnd/>
              <a:tailEnd/>
            </a:ln>
          </p:spPr>
          <p:txBody>
            <a:bodyPr/>
            <a:lstStyle/>
            <a:p>
              <a:endParaRPr lang="en-IN"/>
            </a:p>
          </p:txBody>
        </p:sp>
      </p:grpSp>
      <p:grpSp>
        <p:nvGrpSpPr>
          <p:cNvPr id="181274" name="Group 26"/>
          <p:cNvGrpSpPr>
            <a:grpSpLocks/>
          </p:cNvGrpSpPr>
          <p:nvPr/>
        </p:nvGrpSpPr>
        <p:grpSpPr bwMode="auto">
          <a:xfrm>
            <a:off x="4432300" y="2590800"/>
            <a:ext cx="596900" cy="731838"/>
            <a:chOff x="2692" y="1449"/>
            <a:chExt cx="376" cy="461"/>
          </a:xfrm>
        </p:grpSpPr>
        <p:sp>
          <p:nvSpPr>
            <p:cNvPr id="181275" name="Freeform 27"/>
            <p:cNvSpPr>
              <a:spLocks/>
            </p:cNvSpPr>
            <p:nvPr/>
          </p:nvSpPr>
          <p:spPr bwMode="auto">
            <a:xfrm>
              <a:off x="2692" y="1672"/>
              <a:ext cx="344" cy="209"/>
            </a:xfrm>
            <a:custGeom>
              <a:avLst/>
              <a:gdLst>
                <a:gd name="T0" fmla="*/ 248 w 344"/>
                <a:gd name="T1" fmla="*/ 0 h 209"/>
                <a:gd name="T2" fmla="*/ 344 w 344"/>
                <a:gd name="T3" fmla="*/ 0 h 209"/>
                <a:gd name="T4" fmla="*/ 176 w 344"/>
                <a:gd name="T5" fmla="*/ 209 h 209"/>
                <a:gd name="T6" fmla="*/ 0 w 344"/>
                <a:gd name="T7" fmla="*/ 0 h 209"/>
                <a:gd name="T8" fmla="*/ 104 w 344"/>
                <a:gd name="T9" fmla="*/ 0 h 209"/>
                <a:gd name="T10" fmla="*/ 248 w 344"/>
                <a:gd name="T11" fmla="*/ 0 h 209"/>
              </a:gdLst>
              <a:ahLst/>
              <a:cxnLst>
                <a:cxn ang="0">
                  <a:pos x="T0" y="T1"/>
                </a:cxn>
                <a:cxn ang="0">
                  <a:pos x="T2" y="T3"/>
                </a:cxn>
                <a:cxn ang="0">
                  <a:pos x="T4" y="T5"/>
                </a:cxn>
                <a:cxn ang="0">
                  <a:pos x="T6" y="T7"/>
                </a:cxn>
                <a:cxn ang="0">
                  <a:pos x="T8" y="T9"/>
                </a:cxn>
                <a:cxn ang="0">
                  <a:pos x="T10" y="T11"/>
                </a:cxn>
              </a:cxnLst>
              <a:rect l="0" t="0" r="r" b="b"/>
              <a:pathLst>
                <a:path w="344" h="209">
                  <a:moveTo>
                    <a:pt x="248" y="0"/>
                  </a:moveTo>
                  <a:lnTo>
                    <a:pt x="344" y="0"/>
                  </a:lnTo>
                  <a:lnTo>
                    <a:pt x="176" y="209"/>
                  </a:lnTo>
                  <a:lnTo>
                    <a:pt x="0" y="0"/>
                  </a:lnTo>
                  <a:lnTo>
                    <a:pt x="104" y="0"/>
                  </a:lnTo>
                  <a:lnTo>
                    <a:pt x="248" y="0"/>
                  </a:lnTo>
                  <a:close/>
                </a:path>
              </a:pathLst>
            </a:custGeom>
            <a:solidFill>
              <a:srgbClr val="000000"/>
            </a:solidFill>
            <a:ln w="12700">
              <a:solidFill>
                <a:srgbClr val="000000"/>
              </a:solidFill>
              <a:prstDash val="solid"/>
              <a:round/>
              <a:headEnd/>
              <a:tailEnd/>
            </a:ln>
          </p:spPr>
          <p:txBody>
            <a:bodyPr/>
            <a:lstStyle/>
            <a:p>
              <a:endParaRPr lang="en-IN"/>
            </a:p>
          </p:txBody>
        </p:sp>
        <p:sp>
          <p:nvSpPr>
            <p:cNvPr id="181276" name="Freeform 28"/>
            <p:cNvSpPr>
              <a:spLocks/>
            </p:cNvSpPr>
            <p:nvPr/>
          </p:nvSpPr>
          <p:spPr bwMode="auto">
            <a:xfrm>
              <a:off x="2700" y="1449"/>
              <a:ext cx="240" cy="223"/>
            </a:xfrm>
            <a:custGeom>
              <a:avLst/>
              <a:gdLst>
                <a:gd name="T0" fmla="*/ 240 w 240"/>
                <a:gd name="T1" fmla="*/ 223 h 223"/>
                <a:gd name="T2" fmla="*/ 224 w 240"/>
                <a:gd name="T3" fmla="*/ 156 h 223"/>
                <a:gd name="T4" fmla="*/ 192 w 240"/>
                <a:gd name="T5" fmla="*/ 89 h 223"/>
                <a:gd name="T6" fmla="*/ 128 w 240"/>
                <a:gd name="T7" fmla="*/ 37 h 223"/>
                <a:gd name="T8" fmla="*/ 56 w 240"/>
                <a:gd name="T9" fmla="*/ 7 h 223"/>
                <a:gd name="T10" fmla="*/ 0 w 240"/>
                <a:gd name="T11" fmla="*/ 0 h 223"/>
                <a:gd name="T12" fmla="*/ 56 w 240"/>
                <a:gd name="T13" fmla="*/ 45 h 223"/>
                <a:gd name="T14" fmla="*/ 88 w 240"/>
                <a:gd name="T15" fmla="*/ 97 h 223"/>
                <a:gd name="T16" fmla="*/ 88 w 240"/>
                <a:gd name="T17" fmla="*/ 149 h 223"/>
                <a:gd name="T18" fmla="*/ 96 w 240"/>
                <a:gd name="T19" fmla="*/ 223 h 223"/>
                <a:gd name="T20" fmla="*/ 240 w 240"/>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23">
                  <a:moveTo>
                    <a:pt x="240" y="223"/>
                  </a:moveTo>
                  <a:lnTo>
                    <a:pt x="224" y="156"/>
                  </a:lnTo>
                  <a:lnTo>
                    <a:pt x="192" y="89"/>
                  </a:lnTo>
                  <a:lnTo>
                    <a:pt x="128" y="37"/>
                  </a:lnTo>
                  <a:lnTo>
                    <a:pt x="56" y="7"/>
                  </a:lnTo>
                  <a:lnTo>
                    <a:pt x="0" y="0"/>
                  </a:lnTo>
                  <a:lnTo>
                    <a:pt x="56" y="45"/>
                  </a:lnTo>
                  <a:lnTo>
                    <a:pt x="88" y="97"/>
                  </a:lnTo>
                  <a:lnTo>
                    <a:pt x="88" y="149"/>
                  </a:lnTo>
                  <a:lnTo>
                    <a:pt x="96" y="223"/>
                  </a:lnTo>
                  <a:lnTo>
                    <a:pt x="240" y="223"/>
                  </a:lnTo>
                  <a:close/>
                </a:path>
              </a:pathLst>
            </a:custGeom>
            <a:solidFill>
              <a:srgbClr val="000000"/>
            </a:solidFill>
            <a:ln w="12700">
              <a:solidFill>
                <a:srgbClr val="000000"/>
              </a:solidFill>
              <a:prstDash val="solid"/>
              <a:round/>
              <a:headEnd/>
              <a:tailEnd/>
            </a:ln>
          </p:spPr>
          <p:txBody>
            <a:bodyPr/>
            <a:lstStyle/>
            <a:p>
              <a:endParaRPr lang="en-IN"/>
            </a:p>
          </p:txBody>
        </p:sp>
        <p:sp>
          <p:nvSpPr>
            <p:cNvPr id="181277" name="Freeform 29"/>
            <p:cNvSpPr>
              <a:spLocks/>
            </p:cNvSpPr>
            <p:nvPr/>
          </p:nvSpPr>
          <p:spPr bwMode="auto">
            <a:xfrm>
              <a:off x="2724" y="1702"/>
              <a:ext cx="344" cy="208"/>
            </a:xfrm>
            <a:custGeom>
              <a:avLst/>
              <a:gdLst>
                <a:gd name="T0" fmla="*/ 240 w 344"/>
                <a:gd name="T1" fmla="*/ 0 h 208"/>
                <a:gd name="T2" fmla="*/ 344 w 344"/>
                <a:gd name="T3" fmla="*/ 0 h 208"/>
                <a:gd name="T4" fmla="*/ 176 w 344"/>
                <a:gd name="T5" fmla="*/ 208 h 208"/>
                <a:gd name="T6" fmla="*/ 0 w 344"/>
                <a:gd name="T7" fmla="*/ 0 h 208"/>
                <a:gd name="T8" fmla="*/ 104 w 344"/>
                <a:gd name="T9" fmla="*/ 0 h 208"/>
                <a:gd name="T10" fmla="*/ 240 w 344"/>
                <a:gd name="T11" fmla="*/ 0 h 208"/>
              </a:gdLst>
              <a:ahLst/>
              <a:cxnLst>
                <a:cxn ang="0">
                  <a:pos x="T0" y="T1"/>
                </a:cxn>
                <a:cxn ang="0">
                  <a:pos x="T2" y="T3"/>
                </a:cxn>
                <a:cxn ang="0">
                  <a:pos x="T4" y="T5"/>
                </a:cxn>
                <a:cxn ang="0">
                  <a:pos x="T6" y="T7"/>
                </a:cxn>
                <a:cxn ang="0">
                  <a:pos x="T8" y="T9"/>
                </a:cxn>
                <a:cxn ang="0">
                  <a:pos x="T10" y="T11"/>
                </a:cxn>
              </a:cxnLst>
              <a:rect l="0" t="0" r="r" b="b"/>
              <a:pathLst>
                <a:path w="344" h="208">
                  <a:moveTo>
                    <a:pt x="240" y="0"/>
                  </a:moveTo>
                  <a:lnTo>
                    <a:pt x="344" y="0"/>
                  </a:lnTo>
                  <a:lnTo>
                    <a:pt x="176" y="208"/>
                  </a:lnTo>
                  <a:lnTo>
                    <a:pt x="0" y="0"/>
                  </a:lnTo>
                  <a:lnTo>
                    <a:pt x="104" y="0"/>
                  </a:lnTo>
                  <a:lnTo>
                    <a:pt x="240" y="0"/>
                  </a:lnTo>
                  <a:close/>
                </a:path>
              </a:pathLst>
            </a:custGeom>
            <a:solidFill>
              <a:srgbClr val="FFFFFF"/>
            </a:solidFill>
            <a:ln w="12700">
              <a:solidFill>
                <a:srgbClr val="000000"/>
              </a:solidFill>
              <a:prstDash val="solid"/>
              <a:round/>
              <a:headEnd/>
              <a:tailEnd/>
            </a:ln>
          </p:spPr>
          <p:txBody>
            <a:bodyPr/>
            <a:lstStyle/>
            <a:p>
              <a:endParaRPr lang="en-IN"/>
            </a:p>
          </p:txBody>
        </p:sp>
        <p:sp>
          <p:nvSpPr>
            <p:cNvPr id="181278" name="Freeform 30"/>
            <p:cNvSpPr>
              <a:spLocks/>
            </p:cNvSpPr>
            <p:nvPr/>
          </p:nvSpPr>
          <p:spPr bwMode="auto">
            <a:xfrm>
              <a:off x="2732" y="1479"/>
              <a:ext cx="232" cy="223"/>
            </a:xfrm>
            <a:custGeom>
              <a:avLst/>
              <a:gdLst>
                <a:gd name="T0" fmla="*/ 232 w 232"/>
                <a:gd name="T1" fmla="*/ 223 h 223"/>
                <a:gd name="T2" fmla="*/ 224 w 232"/>
                <a:gd name="T3" fmla="*/ 149 h 223"/>
                <a:gd name="T4" fmla="*/ 184 w 232"/>
                <a:gd name="T5" fmla="*/ 82 h 223"/>
                <a:gd name="T6" fmla="*/ 120 w 232"/>
                <a:gd name="T7" fmla="*/ 29 h 223"/>
                <a:gd name="T8" fmla="*/ 56 w 232"/>
                <a:gd name="T9" fmla="*/ 7 h 223"/>
                <a:gd name="T10" fmla="*/ 0 w 232"/>
                <a:gd name="T11" fmla="*/ 0 h 223"/>
                <a:gd name="T12" fmla="*/ 56 w 232"/>
                <a:gd name="T13" fmla="*/ 44 h 223"/>
                <a:gd name="T14" fmla="*/ 80 w 232"/>
                <a:gd name="T15" fmla="*/ 96 h 223"/>
                <a:gd name="T16" fmla="*/ 88 w 232"/>
                <a:gd name="T17" fmla="*/ 141 h 223"/>
                <a:gd name="T18" fmla="*/ 96 w 232"/>
                <a:gd name="T19" fmla="*/ 223 h 223"/>
                <a:gd name="T20" fmla="*/ 232 w 232"/>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223">
                  <a:moveTo>
                    <a:pt x="232" y="223"/>
                  </a:moveTo>
                  <a:lnTo>
                    <a:pt x="224" y="149"/>
                  </a:lnTo>
                  <a:lnTo>
                    <a:pt x="184" y="82"/>
                  </a:lnTo>
                  <a:lnTo>
                    <a:pt x="120" y="29"/>
                  </a:lnTo>
                  <a:lnTo>
                    <a:pt x="56" y="7"/>
                  </a:lnTo>
                  <a:lnTo>
                    <a:pt x="0" y="0"/>
                  </a:lnTo>
                  <a:lnTo>
                    <a:pt x="56" y="44"/>
                  </a:lnTo>
                  <a:lnTo>
                    <a:pt x="80" y="96"/>
                  </a:lnTo>
                  <a:lnTo>
                    <a:pt x="88" y="141"/>
                  </a:lnTo>
                  <a:lnTo>
                    <a:pt x="96" y="223"/>
                  </a:lnTo>
                  <a:lnTo>
                    <a:pt x="232" y="223"/>
                  </a:lnTo>
                  <a:close/>
                </a:path>
              </a:pathLst>
            </a:custGeom>
            <a:solidFill>
              <a:srgbClr val="FFFFFF"/>
            </a:solidFill>
            <a:ln w="12700">
              <a:solidFill>
                <a:srgbClr val="000000"/>
              </a:solidFill>
              <a:prstDash val="solid"/>
              <a:round/>
              <a:headEnd/>
              <a:tailEnd/>
            </a:ln>
          </p:spPr>
          <p:txBody>
            <a:bodyPr/>
            <a:lstStyle/>
            <a:p>
              <a:endParaRPr lang="en-IN"/>
            </a:p>
          </p:txBody>
        </p:sp>
        <p:sp>
          <p:nvSpPr>
            <p:cNvPr id="181279" name="Freeform 31"/>
            <p:cNvSpPr>
              <a:spLocks/>
            </p:cNvSpPr>
            <p:nvPr/>
          </p:nvSpPr>
          <p:spPr bwMode="auto">
            <a:xfrm>
              <a:off x="2964" y="1672"/>
              <a:ext cx="104" cy="30"/>
            </a:xfrm>
            <a:custGeom>
              <a:avLst/>
              <a:gdLst>
                <a:gd name="T0" fmla="*/ 104 w 104"/>
                <a:gd name="T1" fmla="*/ 30 h 30"/>
                <a:gd name="T2" fmla="*/ 80 w 104"/>
                <a:gd name="T3" fmla="*/ 0 h 30"/>
                <a:gd name="T4" fmla="*/ 0 w 104"/>
                <a:gd name="T5" fmla="*/ 30 h 30"/>
                <a:gd name="T6" fmla="*/ 104 w 104"/>
                <a:gd name="T7" fmla="*/ 30 h 30"/>
              </a:gdLst>
              <a:ahLst/>
              <a:cxnLst>
                <a:cxn ang="0">
                  <a:pos x="T0" y="T1"/>
                </a:cxn>
                <a:cxn ang="0">
                  <a:pos x="T2" y="T3"/>
                </a:cxn>
                <a:cxn ang="0">
                  <a:pos x="T4" y="T5"/>
                </a:cxn>
                <a:cxn ang="0">
                  <a:pos x="T6" y="T7"/>
                </a:cxn>
              </a:cxnLst>
              <a:rect l="0" t="0" r="r" b="b"/>
              <a:pathLst>
                <a:path w="104" h="30">
                  <a:moveTo>
                    <a:pt x="104" y="30"/>
                  </a:moveTo>
                  <a:lnTo>
                    <a:pt x="80" y="0"/>
                  </a:lnTo>
                  <a:lnTo>
                    <a:pt x="0" y="30"/>
                  </a:lnTo>
                  <a:lnTo>
                    <a:pt x="104" y="30"/>
                  </a:lnTo>
                  <a:close/>
                </a:path>
              </a:pathLst>
            </a:custGeom>
            <a:solidFill>
              <a:srgbClr val="000000"/>
            </a:solidFill>
            <a:ln w="12700">
              <a:solidFill>
                <a:srgbClr val="000000"/>
              </a:solidFill>
              <a:prstDash val="solid"/>
              <a:round/>
              <a:headEnd/>
              <a:tailEnd/>
            </a:ln>
          </p:spPr>
          <p:txBody>
            <a:bodyPr/>
            <a:lstStyle/>
            <a:p>
              <a:endParaRPr lang="en-IN"/>
            </a:p>
          </p:txBody>
        </p:sp>
      </p:grpSp>
      <p:grpSp>
        <p:nvGrpSpPr>
          <p:cNvPr id="181280" name="Group 32"/>
          <p:cNvGrpSpPr>
            <a:grpSpLocks/>
          </p:cNvGrpSpPr>
          <p:nvPr/>
        </p:nvGrpSpPr>
        <p:grpSpPr bwMode="auto">
          <a:xfrm>
            <a:off x="5729288" y="3546475"/>
            <a:ext cx="595312" cy="720725"/>
            <a:chOff x="3579" y="2089"/>
            <a:chExt cx="375" cy="454"/>
          </a:xfrm>
        </p:grpSpPr>
        <p:sp>
          <p:nvSpPr>
            <p:cNvPr id="181281" name="Freeform 33"/>
            <p:cNvSpPr>
              <a:spLocks/>
            </p:cNvSpPr>
            <p:nvPr/>
          </p:nvSpPr>
          <p:spPr bwMode="auto">
            <a:xfrm>
              <a:off x="3579" y="2312"/>
              <a:ext cx="343" cy="201"/>
            </a:xfrm>
            <a:custGeom>
              <a:avLst/>
              <a:gdLst>
                <a:gd name="T0" fmla="*/ 247 w 343"/>
                <a:gd name="T1" fmla="*/ 0 h 201"/>
                <a:gd name="T2" fmla="*/ 343 w 343"/>
                <a:gd name="T3" fmla="*/ 0 h 201"/>
                <a:gd name="T4" fmla="*/ 176 w 343"/>
                <a:gd name="T5" fmla="*/ 201 h 201"/>
                <a:gd name="T6" fmla="*/ 0 w 343"/>
                <a:gd name="T7" fmla="*/ 0 h 201"/>
                <a:gd name="T8" fmla="*/ 104 w 343"/>
                <a:gd name="T9" fmla="*/ 0 h 201"/>
                <a:gd name="T10" fmla="*/ 247 w 343"/>
                <a:gd name="T11" fmla="*/ 0 h 201"/>
              </a:gdLst>
              <a:ahLst/>
              <a:cxnLst>
                <a:cxn ang="0">
                  <a:pos x="T0" y="T1"/>
                </a:cxn>
                <a:cxn ang="0">
                  <a:pos x="T2" y="T3"/>
                </a:cxn>
                <a:cxn ang="0">
                  <a:pos x="T4" y="T5"/>
                </a:cxn>
                <a:cxn ang="0">
                  <a:pos x="T6" y="T7"/>
                </a:cxn>
                <a:cxn ang="0">
                  <a:pos x="T8" y="T9"/>
                </a:cxn>
                <a:cxn ang="0">
                  <a:pos x="T10" y="T11"/>
                </a:cxn>
              </a:cxnLst>
              <a:rect l="0" t="0" r="r" b="b"/>
              <a:pathLst>
                <a:path w="343" h="201">
                  <a:moveTo>
                    <a:pt x="247" y="0"/>
                  </a:moveTo>
                  <a:lnTo>
                    <a:pt x="343" y="0"/>
                  </a:lnTo>
                  <a:lnTo>
                    <a:pt x="176" y="201"/>
                  </a:lnTo>
                  <a:lnTo>
                    <a:pt x="0" y="0"/>
                  </a:lnTo>
                  <a:lnTo>
                    <a:pt x="104" y="0"/>
                  </a:lnTo>
                  <a:lnTo>
                    <a:pt x="247" y="0"/>
                  </a:lnTo>
                  <a:close/>
                </a:path>
              </a:pathLst>
            </a:custGeom>
            <a:solidFill>
              <a:srgbClr val="000000"/>
            </a:solidFill>
            <a:ln w="12700">
              <a:solidFill>
                <a:srgbClr val="000000"/>
              </a:solidFill>
              <a:prstDash val="solid"/>
              <a:round/>
              <a:headEnd/>
              <a:tailEnd/>
            </a:ln>
          </p:spPr>
          <p:txBody>
            <a:bodyPr/>
            <a:lstStyle/>
            <a:p>
              <a:endParaRPr lang="en-IN"/>
            </a:p>
          </p:txBody>
        </p:sp>
        <p:sp>
          <p:nvSpPr>
            <p:cNvPr id="181282" name="Freeform 34"/>
            <p:cNvSpPr>
              <a:spLocks/>
            </p:cNvSpPr>
            <p:nvPr/>
          </p:nvSpPr>
          <p:spPr bwMode="auto">
            <a:xfrm>
              <a:off x="3587" y="2089"/>
              <a:ext cx="239" cy="223"/>
            </a:xfrm>
            <a:custGeom>
              <a:avLst/>
              <a:gdLst>
                <a:gd name="T0" fmla="*/ 239 w 239"/>
                <a:gd name="T1" fmla="*/ 223 h 223"/>
                <a:gd name="T2" fmla="*/ 223 w 239"/>
                <a:gd name="T3" fmla="*/ 149 h 223"/>
                <a:gd name="T4" fmla="*/ 192 w 239"/>
                <a:gd name="T5" fmla="*/ 82 h 223"/>
                <a:gd name="T6" fmla="*/ 128 w 239"/>
                <a:gd name="T7" fmla="*/ 30 h 223"/>
                <a:gd name="T8" fmla="*/ 56 w 239"/>
                <a:gd name="T9" fmla="*/ 8 h 223"/>
                <a:gd name="T10" fmla="*/ 0 w 239"/>
                <a:gd name="T11" fmla="*/ 0 h 223"/>
                <a:gd name="T12" fmla="*/ 56 w 239"/>
                <a:gd name="T13" fmla="*/ 45 h 223"/>
                <a:gd name="T14" fmla="*/ 80 w 239"/>
                <a:gd name="T15" fmla="*/ 97 h 223"/>
                <a:gd name="T16" fmla="*/ 88 w 239"/>
                <a:gd name="T17" fmla="*/ 142 h 223"/>
                <a:gd name="T18" fmla="*/ 96 w 239"/>
                <a:gd name="T19" fmla="*/ 223 h 223"/>
                <a:gd name="T20" fmla="*/ 239 w 239"/>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9" h="223">
                  <a:moveTo>
                    <a:pt x="239" y="223"/>
                  </a:moveTo>
                  <a:lnTo>
                    <a:pt x="223" y="149"/>
                  </a:lnTo>
                  <a:lnTo>
                    <a:pt x="192" y="82"/>
                  </a:lnTo>
                  <a:lnTo>
                    <a:pt x="128" y="30"/>
                  </a:lnTo>
                  <a:lnTo>
                    <a:pt x="56" y="8"/>
                  </a:lnTo>
                  <a:lnTo>
                    <a:pt x="0" y="0"/>
                  </a:lnTo>
                  <a:lnTo>
                    <a:pt x="56" y="45"/>
                  </a:lnTo>
                  <a:lnTo>
                    <a:pt x="80" y="97"/>
                  </a:lnTo>
                  <a:lnTo>
                    <a:pt x="88" y="142"/>
                  </a:lnTo>
                  <a:lnTo>
                    <a:pt x="96" y="223"/>
                  </a:lnTo>
                  <a:lnTo>
                    <a:pt x="239" y="223"/>
                  </a:lnTo>
                  <a:close/>
                </a:path>
              </a:pathLst>
            </a:custGeom>
            <a:solidFill>
              <a:srgbClr val="000000"/>
            </a:solidFill>
            <a:ln w="12700">
              <a:solidFill>
                <a:srgbClr val="000000"/>
              </a:solidFill>
              <a:prstDash val="solid"/>
              <a:round/>
              <a:headEnd/>
              <a:tailEnd/>
            </a:ln>
          </p:spPr>
          <p:txBody>
            <a:bodyPr/>
            <a:lstStyle/>
            <a:p>
              <a:endParaRPr lang="en-IN"/>
            </a:p>
          </p:txBody>
        </p:sp>
        <p:sp>
          <p:nvSpPr>
            <p:cNvPr id="181283" name="Freeform 35"/>
            <p:cNvSpPr>
              <a:spLocks/>
            </p:cNvSpPr>
            <p:nvPr/>
          </p:nvSpPr>
          <p:spPr bwMode="auto">
            <a:xfrm>
              <a:off x="3611" y="2335"/>
              <a:ext cx="343" cy="208"/>
            </a:xfrm>
            <a:custGeom>
              <a:avLst/>
              <a:gdLst>
                <a:gd name="T0" fmla="*/ 231 w 343"/>
                <a:gd name="T1" fmla="*/ 0 h 208"/>
                <a:gd name="T2" fmla="*/ 343 w 343"/>
                <a:gd name="T3" fmla="*/ 0 h 208"/>
                <a:gd name="T4" fmla="*/ 175 w 343"/>
                <a:gd name="T5" fmla="*/ 208 h 208"/>
                <a:gd name="T6" fmla="*/ 0 w 343"/>
                <a:gd name="T7" fmla="*/ 0 h 208"/>
                <a:gd name="T8" fmla="*/ 104 w 343"/>
                <a:gd name="T9" fmla="*/ 0 h 208"/>
                <a:gd name="T10" fmla="*/ 231 w 343"/>
                <a:gd name="T11" fmla="*/ 0 h 208"/>
              </a:gdLst>
              <a:ahLst/>
              <a:cxnLst>
                <a:cxn ang="0">
                  <a:pos x="T0" y="T1"/>
                </a:cxn>
                <a:cxn ang="0">
                  <a:pos x="T2" y="T3"/>
                </a:cxn>
                <a:cxn ang="0">
                  <a:pos x="T4" y="T5"/>
                </a:cxn>
                <a:cxn ang="0">
                  <a:pos x="T6" y="T7"/>
                </a:cxn>
                <a:cxn ang="0">
                  <a:pos x="T8" y="T9"/>
                </a:cxn>
                <a:cxn ang="0">
                  <a:pos x="T10" y="T11"/>
                </a:cxn>
              </a:cxnLst>
              <a:rect l="0" t="0" r="r" b="b"/>
              <a:pathLst>
                <a:path w="343" h="208">
                  <a:moveTo>
                    <a:pt x="231" y="0"/>
                  </a:moveTo>
                  <a:lnTo>
                    <a:pt x="343" y="0"/>
                  </a:lnTo>
                  <a:lnTo>
                    <a:pt x="175" y="208"/>
                  </a:lnTo>
                  <a:lnTo>
                    <a:pt x="0" y="0"/>
                  </a:lnTo>
                  <a:lnTo>
                    <a:pt x="104" y="0"/>
                  </a:lnTo>
                  <a:lnTo>
                    <a:pt x="231" y="0"/>
                  </a:lnTo>
                  <a:close/>
                </a:path>
              </a:pathLst>
            </a:custGeom>
            <a:solidFill>
              <a:srgbClr val="FFFFFF"/>
            </a:solidFill>
            <a:ln w="12700">
              <a:solidFill>
                <a:srgbClr val="000000"/>
              </a:solidFill>
              <a:prstDash val="solid"/>
              <a:round/>
              <a:headEnd/>
              <a:tailEnd/>
            </a:ln>
          </p:spPr>
          <p:txBody>
            <a:bodyPr/>
            <a:lstStyle/>
            <a:p>
              <a:endParaRPr lang="en-IN"/>
            </a:p>
          </p:txBody>
        </p:sp>
        <p:sp>
          <p:nvSpPr>
            <p:cNvPr id="181284" name="Freeform 36"/>
            <p:cNvSpPr>
              <a:spLocks/>
            </p:cNvSpPr>
            <p:nvPr/>
          </p:nvSpPr>
          <p:spPr bwMode="auto">
            <a:xfrm>
              <a:off x="3611" y="2111"/>
              <a:ext cx="231" cy="224"/>
            </a:xfrm>
            <a:custGeom>
              <a:avLst/>
              <a:gdLst>
                <a:gd name="T0" fmla="*/ 231 w 231"/>
                <a:gd name="T1" fmla="*/ 224 h 224"/>
                <a:gd name="T2" fmla="*/ 231 w 231"/>
                <a:gd name="T3" fmla="*/ 157 h 224"/>
                <a:gd name="T4" fmla="*/ 191 w 231"/>
                <a:gd name="T5" fmla="*/ 90 h 224"/>
                <a:gd name="T6" fmla="*/ 128 w 231"/>
                <a:gd name="T7" fmla="*/ 38 h 224"/>
                <a:gd name="T8" fmla="*/ 56 w 231"/>
                <a:gd name="T9" fmla="*/ 8 h 224"/>
                <a:gd name="T10" fmla="*/ 0 w 231"/>
                <a:gd name="T11" fmla="*/ 0 h 224"/>
                <a:gd name="T12" fmla="*/ 56 w 231"/>
                <a:gd name="T13" fmla="*/ 53 h 224"/>
                <a:gd name="T14" fmla="*/ 88 w 231"/>
                <a:gd name="T15" fmla="*/ 105 h 224"/>
                <a:gd name="T16" fmla="*/ 96 w 231"/>
                <a:gd name="T17" fmla="*/ 149 h 224"/>
                <a:gd name="T18" fmla="*/ 104 w 231"/>
                <a:gd name="T19" fmla="*/ 224 h 224"/>
                <a:gd name="T20" fmla="*/ 231 w 231"/>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1" h="224">
                  <a:moveTo>
                    <a:pt x="231" y="224"/>
                  </a:moveTo>
                  <a:lnTo>
                    <a:pt x="231" y="157"/>
                  </a:lnTo>
                  <a:lnTo>
                    <a:pt x="191" y="90"/>
                  </a:lnTo>
                  <a:lnTo>
                    <a:pt x="128" y="38"/>
                  </a:lnTo>
                  <a:lnTo>
                    <a:pt x="56" y="8"/>
                  </a:lnTo>
                  <a:lnTo>
                    <a:pt x="0" y="0"/>
                  </a:lnTo>
                  <a:lnTo>
                    <a:pt x="56" y="53"/>
                  </a:lnTo>
                  <a:lnTo>
                    <a:pt x="88" y="105"/>
                  </a:lnTo>
                  <a:lnTo>
                    <a:pt x="96" y="149"/>
                  </a:lnTo>
                  <a:lnTo>
                    <a:pt x="104" y="224"/>
                  </a:lnTo>
                  <a:lnTo>
                    <a:pt x="231" y="224"/>
                  </a:lnTo>
                  <a:close/>
                </a:path>
              </a:pathLst>
            </a:custGeom>
            <a:solidFill>
              <a:srgbClr val="FFFFFF"/>
            </a:solidFill>
            <a:ln w="12700">
              <a:solidFill>
                <a:srgbClr val="000000"/>
              </a:solidFill>
              <a:prstDash val="solid"/>
              <a:round/>
              <a:headEnd/>
              <a:tailEnd/>
            </a:ln>
          </p:spPr>
          <p:txBody>
            <a:bodyPr/>
            <a:lstStyle/>
            <a:p>
              <a:endParaRPr lang="en-IN"/>
            </a:p>
          </p:txBody>
        </p:sp>
        <p:sp>
          <p:nvSpPr>
            <p:cNvPr id="181285" name="Freeform 37"/>
            <p:cNvSpPr>
              <a:spLocks/>
            </p:cNvSpPr>
            <p:nvPr/>
          </p:nvSpPr>
          <p:spPr bwMode="auto">
            <a:xfrm>
              <a:off x="3850" y="2312"/>
              <a:ext cx="104" cy="23"/>
            </a:xfrm>
            <a:custGeom>
              <a:avLst/>
              <a:gdLst>
                <a:gd name="T0" fmla="*/ 104 w 104"/>
                <a:gd name="T1" fmla="*/ 23 h 23"/>
                <a:gd name="T2" fmla="*/ 80 w 104"/>
                <a:gd name="T3" fmla="*/ 0 h 23"/>
                <a:gd name="T4" fmla="*/ 0 w 104"/>
                <a:gd name="T5" fmla="*/ 23 h 23"/>
                <a:gd name="T6" fmla="*/ 104 w 104"/>
                <a:gd name="T7" fmla="*/ 23 h 23"/>
              </a:gdLst>
              <a:ahLst/>
              <a:cxnLst>
                <a:cxn ang="0">
                  <a:pos x="T0" y="T1"/>
                </a:cxn>
                <a:cxn ang="0">
                  <a:pos x="T2" y="T3"/>
                </a:cxn>
                <a:cxn ang="0">
                  <a:pos x="T4" y="T5"/>
                </a:cxn>
                <a:cxn ang="0">
                  <a:pos x="T6" y="T7"/>
                </a:cxn>
              </a:cxnLst>
              <a:rect l="0" t="0" r="r" b="b"/>
              <a:pathLst>
                <a:path w="104" h="23">
                  <a:moveTo>
                    <a:pt x="104" y="23"/>
                  </a:moveTo>
                  <a:lnTo>
                    <a:pt x="80" y="0"/>
                  </a:lnTo>
                  <a:lnTo>
                    <a:pt x="0" y="23"/>
                  </a:lnTo>
                  <a:lnTo>
                    <a:pt x="104" y="23"/>
                  </a:lnTo>
                  <a:close/>
                </a:path>
              </a:pathLst>
            </a:custGeom>
            <a:solidFill>
              <a:srgbClr val="000000"/>
            </a:solidFill>
            <a:ln w="12700">
              <a:solidFill>
                <a:srgbClr val="000000"/>
              </a:solidFill>
              <a:prstDash val="solid"/>
              <a:round/>
              <a:headEnd/>
              <a:tailEnd/>
            </a:ln>
          </p:spPr>
          <p:txBody>
            <a:bodyPr/>
            <a:lstStyle/>
            <a:p>
              <a:endParaRPr lang="en-IN"/>
            </a:p>
          </p:txBody>
        </p:sp>
      </p:grpSp>
      <p:grpSp>
        <p:nvGrpSpPr>
          <p:cNvPr id="181286" name="Group 38"/>
          <p:cNvGrpSpPr>
            <a:grpSpLocks/>
          </p:cNvGrpSpPr>
          <p:nvPr/>
        </p:nvGrpSpPr>
        <p:grpSpPr bwMode="auto">
          <a:xfrm>
            <a:off x="6781800" y="4537075"/>
            <a:ext cx="596900" cy="720725"/>
            <a:chOff x="4465" y="2707"/>
            <a:chExt cx="376" cy="454"/>
          </a:xfrm>
        </p:grpSpPr>
        <p:sp>
          <p:nvSpPr>
            <p:cNvPr id="181287" name="Freeform 39"/>
            <p:cNvSpPr>
              <a:spLocks/>
            </p:cNvSpPr>
            <p:nvPr/>
          </p:nvSpPr>
          <p:spPr bwMode="auto">
            <a:xfrm>
              <a:off x="4465" y="2930"/>
              <a:ext cx="344" cy="201"/>
            </a:xfrm>
            <a:custGeom>
              <a:avLst/>
              <a:gdLst>
                <a:gd name="T0" fmla="*/ 248 w 344"/>
                <a:gd name="T1" fmla="*/ 0 h 201"/>
                <a:gd name="T2" fmla="*/ 344 w 344"/>
                <a:gd name="T3" fmla="*/ 0 h 201"/>
                <a:gd name="T4" fmla="*/ 176 w 344"/>
                <a:gd name="T5" fmla="*/ 201 h 201"/>
                <a:gd name="T6" fmla="*/ 0 w 344"/>
                <a:gd name="T7" fmla="*/ 0 h 201"/>
                <a:gd name="T8" fmla="*/ 104 w 344"/>
                <a:gd name="T9" fmla="*/ 0 h 201"/>
                <a:gd name="T10" fmla="*/ 248 w 344"/>
                <a:gd name="T11" fmla="*/ 0 h 201"/>
              </a:gdLst>
              <a:ahLst/>
              <a:cxnLst>
                <a:cxn ang="0">
                  <a:pos x="T0" y="T1"/>
                </a:cxn>
                <a:cxn ang="0">
                  <a:pos x="T2" y="T3"/>
                </a:cxn>
                <a:cxn ang="0">
                  <a:pos x="T4" y="T5"/>
                </a:cxn>
                <a:cxn ang="0">
                  <a:pos x="T6" y="T7"/>
                </a:cxn>
                <a:cxn ang="0">
                  <a:pos x="T8" y="T9"/>
                </a:cxn>
                <a:cxn ang="0">
                  <a:pos x="T10" y="T11"/>
                </a:cxn>
              </a:cxnLst>
              <a:rect l="0" t="0" r="r" b="b"/>
              <a:pathLst>
                <a:path w="344" h="201">
                  <a:moveTo>
                    <a:pt x="248" y="0"/>
                  </a:moveTo>
                  <a:lnTo>
                    <a:pt x="344" y="0"/>
                  </a:lnTo>
                  <a:lnTo>
                    <a:pt x="176" y="201"/>
                  </a:lnTo>
                  <a:lnTo>
                    <a:pt x="0" y="0"/>
                  </a:lnTo>
                  <a:lnTo>
                    <a:pt x="104" y="0"/>
                  </a:lnTo>
                  <a:lnTo>
                    <a:pt x="248" y="0"/>
                  </a:lnTo>
                  <a:close/>
                </a:path>
              </a:pathLst>
            </a:custGeom>
            <a:solidFill>
              <a:srgbClr val="000000"/>
            </a:solidFill>
            <a:ln w="12700">
              <a:solidFill>
                <a:srgbClr val="000000"/>
              </a:solidFill>
              <a:prstDash val="solid"/>
              <a:round/>
              <a:headEnd/>
              <a:tailEnd/>
            </a:ln>
          </p:spPr>
          <p:txBody>
            <a:bodyPr/>
            <a:lstStyle/>
            <a:p>
              <a:endParaRPr lang="en-IN"/>
            </a:p>
          </p:txBody>
        </p:sp>
        <p:sp>
          <p:nvSpPr>
            <p:cNvPr id="181288" name="Freeform 40"/>
            <p:cNvSpPr>
              <a:spLocks/>
            </p:cNvSpPr>
            <p:nvPr/>
          </p:nvSpPr>
          <p:spPr bwMode="auto">
            <a:xfrm>
              <a:off x="4473" y="2707"/>
              <a:ext cx="240" cy="223"/>
            </a:xfrm>
            <a:custGeom>
              <a:avLst/>
              <a:gdLst>
                <a:gd name="T0" fmla="*/ 240 w 240"/>
                <a:gd name="T1" fmla="*/ 223 h 223"/>
                <a:gd name="T2" fmla="*/ 224 w 240"/>
                <a:gd name="T3" fmla="*/ 149 h 223"/>
                <a:gd name="T4" fmla="*/ 192 w 240"/>
                <a:gd name="T5" fmla="*/ 82 h 223"/>
                <a:gd name="T6" fmla="*/ 128 w 240"/>
                <a:gd name="T7" fmla="*/ 30 h 223"/>
                <a:gd name="T8" fmla="*/ 56 w 240"/>
                <a:gd name="T9" fmla="*/ 7 h 223"/>
                <a:gd name="T10" fmla="*/ 0 w 240"/>
                <a:gd name="T11" fmla="*/ 0 h 223"/>
                <a:gd name="T12" fmla="*/ 56 w 240"/>
                <a:gd name="T13" fmla="*/ 37 h 223"/>
                <a:gd name="T14" fmla="*/ 80 w 240"/>
                <a:gd name="T15" fmla="*/ 89 h 223"/>
                <a:gd name="T16" fmla="*/ 88 w 240"/>
                <a:gd name="T17" fmla="*/ 141 h 223"/>
                <a:gd name="T18" fmla="*/ 96 w 240"/>
                <a:gd name="T19" fmla="*/ 223 h 223"/>
                <a:gd name="T20" fmla="*/ 240 w 240"/>
                <a:gd name="T21"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23">
                  <a:moveTo>
                    <a:pt x="240" y="223"/>
                  </a:moveTo>
                  <a:lnTo>
                    <a:pt x="224" y="149"/>
                  </a:lnTo>
                  <a:lnTo>
                    <a:pt x="192" y="82"/>
                  </a:lnTo>
                  <a:lnTo>
                    <a:pt x="128" y="30"/>
                  </a:lnTo>
                  <a:lnTo>
                    <a:pt x="56" y="7"/>
                  </a:lnTo>
                  <a:lnTo>
                    <a:pt x="0" y="0"/>
                  </a:lnTo>
                  <a:lnTo>
                    <a:pt x="56" y="37"/>
                  </a:lnTo>
                  <a:lnTo>
                    <a:pt x="80" y="89"/>
                  </a:lnTo>
                  <a:lnTo>
                    <a:pt x="88" y="141"/>
                  </a:lnTo>
                  <a:lnTo>
                    <a:pt x="96" y="223"/>
                  </a:lnTo>
                  <a:lnTo>
                    <a:pt x="240" y="223"/>
                  </a:lnTo>
                  <a:close/>
                </a:path>
              </a:pathLst>
            </a:custGeom>
            <a:solidFill>
              <a:srgbClr val="000000"/>
            </a:solidFill>
            <a:ln w="12700">
              <a:solidFill>
                <a:srgbClr val="000000"/>
              </a:solidFill>
              <a:prstDash val="solid"/>
              <a:round/>
              <a:headEnd/>
              <a:tailEnd/>
            </a:ln>
          </p:spPr>
          <p:txBody>
            <a:bodyPr/>
            <a:lstStyle/>
            <a:p>
              <a:endParaRPr lang="en-IN"/>
            </a:p>
          </p:txBody>
        </p:sp>
        <p:sp>
          <p:nvSpPr>
            <p:cNvPr id="181289" name="Freeform 41"/>
            <p:cNvSpPr>
              <a:spLocks/>
            </p:cNvSpPr>
            <p:nvPr/>
          </p:nvSpPr>
          <p:spPr bwMode="auto">
            <a:xfrm>
              <a:off x="4489" y="2953"/>
              <a:ext cx="352" cy="208"/>
            </a:xfrm>
            <a:custGeom>
              <a:avLst/>
              <a:gdLst>
                <a:gd name="T0" fmla="*/ 240 w 352"/>
                <a:gd name="T1" fmla="*/ 0 h 208"/>
                <a:gd name="T2" fmla="*/ 352 w 352"/>
                <a:gd name="T3" fmla="*/ 0 h 208"/>
                <a:gd name="T4" fmla="*/ 176 w 352"/>
                <a:gd name="T5" fmla="*/ 208 h 208"/>
                <a:gd name="T6" fmla="*/ 0 w 352"/>
                <a:gd name="T7" fmla="*/ 0 h 208"/>
                <a:gd name="T8" fmla="*/ 112 w 352"/>
                <a:gd name="T9" fmla="*/ 0 h 208"/>
                <a:gd name="T10" fmla="*/ 240 w 352"/>
                <a:gd name="T11" fmla="*/ 0 h 208"/>
              </a:gdLst>
              <a:ahLst/>
              <a:cxnLst>
                <a:cxn ang="0">
                  <a:pos x="T0" y="T1"/>
                </a:cxn>
                <a:cxn ang="0">
                  <a:pos x="T2" y="T3"/>
                </a:cxn>
                <a:cxn ang="0">
                  <a:pos x="T4" y="T5"/>
                </a:cxn>
                <a:cxn ang="0">
                  <a:pos x="T6" y="T7"/>
                </a:cxn>
                <a:cxn ang="0">
                  <a:pos x="T8" y="T9"/>
                </a:cxn>
                <a:cxn ang="0">
                  <a:pos x="T10" y="T11"/>
                </a:cxn>
              </a:cxnLst>
              <a:rect l="0" t="0" r="r" b="b"/>
              <a:pathLst>
                <a:path w="352" h="208">
                  <a:moveTo>
                    <a:pt x="240" y="0"/>
                  </a:moveTo>
                  <a:lnTo>
                    <a:pt x="352" y="0"/>
                  </a:lnTo>
                  <a:lnTo>
                    <a:pt x="176" y="208"/>
                  </a:lnTo>
                  <a:lnTo>
                    <a:pt x="0" y="0"/>
                  </a:lnTo>
                  <a:lnTo>
                    <a:pt x="112" y="0"/>
                  </a:lnTo>
                  <a:lnTo>
                    <a:pt x="240" y="0"/>
                  </a:lnTo>
                  <a:close/>
                </a:path>
              </a:pathLst>
            </a:custGeom>
            <a:solidFill>
              <a:srgbClr val="FFFFFF"/>
            </a:solidFill>
            <a:ln w="12700">
              <a:solidFill>
                <a:srgbClr val="000000"/>
              </a:solidFill>
              <a:prstDash val="solid"/>
              <a:round/>
              <a:headEnd/>
              <a:tailEnd/>
            </a:ln>
          </p:spPr>
          <p:txBody>
            <a:bodyPr/>
            <a:lstStyle/>
            <a:p>
              <a:endParaRPr lang="en-IN"/>
            </a:p>
          </p:txBody>
        </p:sp>
        <p:sp>
          <p:nvSpPr>
            <p:cNvPr id="181290" name="Freeform 42"/>
            <p:cNvSpPr>
              <a:spLocks/>
            </p:cNvSpPr>
            <p:nvPr/>
          </p:nvSpPr>
          <p:spPr bwMode="auto">
            <a:xfrm>
              <a:off x="4497" y="2729"/>
              <a:ext cx="232" cy="224"/>
            </a:xfrm>
            <a:custGeom>
              <a:avLst/>
              <a:gdLst>
                <a:gd name="T0" fmla="*/ 232 w 232"/>
                <a:gd name="T1" fmla="*/ 224 h 224"/>
                <a:gd name="T2" fmla="*/ 232 w 232"/>
                <a:gd name="T3" fmla="*/ 157 h 224"/>
                <a:gd name="T4" fmla="*/ 192 w 232"/>
                <a:gd name="T5" fmla="*/ 90 h 224"/>
                <a:gd name="T6" fmla="*/ 128 w 232"/>
                <a:gd name="T7" fmla="*/ 37 h 224"/>
                <a:gd name="T8" fmla="*/ 56 w 232"/>
                <a:gd name="T9" fmla="*/ 8 h 224"/>
                <a:gd name="T10" fmla="*/ 0 w 232"/>
                <a:gd name="T11" fmla="*/ 0 h 224"/>
                <a:gd name="T12" fmla="*/ 56 w 232"/>
                <a:gd name="T13" fmla="*/ 45 h 224"/>
                <a:gd name="T14" fmla="*/ 88 w 232"/>
                <a:gd name="T15" fmla="*/ 97 h 224"/>
                <a:gd name="T16" fmla="*/ 96 w 232"/>
                <a:gd name="T17" fmla="*/ 149 h 224"/>
                <a:gd name="T18" fmla="*/ 104 w 232"/>
                <a:gd name="T19" fmla="*/ 224 h 224"/>
                <a:gd name="T20" fmla="*/ 232 w 232"/>
                <a:gd name="T2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2" h="224">
                  <a:moveTo>
                    <a:pt x="232" y="224"/>
                  </a:moveTo>
                  <a:lnTo>
                    <a:pt x="232" y="157"/>
                  </a:lnTo>
                  <a:lnTo>
                    <a:pt x="192" y="90"/>
                  </a:lnTo>
                  <a:lnTo>
                    <a:pt x="128" y="37"/>
                  </a:lnTo>
                  <a:lnTo>
                    <a:pt x="56" y="8"/>
                  </a:lnTo>
                  <a:lnTo>
                    <a:pt x="0" y="0"/>
                  </a:lnTo>
                  <a:lnTo>
                    <a:pt x="56" y="45"/>
                  </a:lnTo>
                  <a:lnTo>
                    <a:pt x="88" y="97"/>
                  </a:lnTo>
                  <a:lnTo>
                    <a:pt x="96" y="149"/>
                  </a:lnTo>
                  <a:lnTo>
                    <a:pt x="104" y="224"/>
                  </a:lnTo>
                  <a:lnTo>
                    <a:pt x="232" y="224"/>
                  </a:lnTo>
                  <a:close/>
                </a:path>
              </a:pathLst>
            </a:custGeom>
            <a:solidFill>
              <a:srgbClr val="FFFFFF"/>
            </a:solidFill>
            <a:ln w="12700">
              <a:solidFill>
                <a:srgbClr val="000000"/>
              </a:solidFill>
              <a:prstDash val="solid"/>
              <a:round/>
              <a:headEnd/>
              <a:tailEnd/>
            </a:ln>
          </p:spPr>
          <p:txBody>
            <a:bodyPr/>
            <a:lstStyle/>
            <a:p>
              <a:endParaRPr lang="en-IN"/>
            </a:p>
          </p:txBody>
        </p:sp>
        <p:sp>
          <p:nvSpPr>
            <p:cNvPr id="181291" name="Freeform 43"/>
            <p:cNvSpPr>
              <a:spLocks/>
            </p:cNvSpPr>
            <p:nvPr/>
          </p:nvSpPr>
          <p:spPr bwMode="auto">
            <a:xfrm>
              <a:off x="4737" y="2930"/>
              <a:ext cx="104" cy="15"/>
            </a:xfrm>
            <a:custGeom>
              <a:avLst/>
              <a:gdLst>
                <a:gd name="T0" fmla="*/ 104 w 104"/>
                <a:gd name="T1" fmla="*/ 15 h 15"/>
                <a:gd name="T2" fmla="*/ 80 w 104"/>
                <a:gd name="T3" fmla="*/ 0 h 15"/>
                <a:gd name="T4" fmla="*/ 0 w 104"/>
                <a:gd name="T5" fmla="*/ 15 h 15"/>
                <a:gd name="T6" fmla="*/ 104 w 104"/>
                <a:gd name="T7" fmla="*/ 15 h 15"/>
              </a:gdLst>
              <a:ahLst/>
              <a:cxnLst>
                <a:cxn ang="0">
                  <a:pos x="T0" y="T1"/>
                </a:cxn>
                <a:cxn ang="0">
                  <a:pos x="T2" y="T3"/>
                </a:cxn>
                <a:cxn ang="0">
                  <a:pos x="T4" y="T5"/>
                </a:cxn>
                <a:cxn ang="0">
                  <a:pos x="T6" y="T7"/>
                </a:cxn>
              </a:cxnLst>
              <a:rect l="0" t="0" r="r" b="b"/>
              <a:pathLst>
                <a:path w="104" h="15">
                  <a:moveTo>
                    <a:pt x="104" y="15"/>
                  </a:moveTo>
                  <a:lnTo>
                    <a:pt x="80" y="0"/>
                  </a:lnTo>
                  <a:lnTo>
                    <a:pt x="0" y="15"/>
                  </a:lnTo>
                  <a:lnTo>
                    <a:pt x="104" y="15"/>
                  </a:lnTo>
                  <a:close/>
                </a:path>
              </a:pathLst>
            </a:custGeom>
            <a:solidFill>
              <a:srgbClr val="000000"/>
            </a:solidFill>
            <a:ln w="12700">
              <a:solidFill>
                <a:srgbClr val="000000"/>
              </a:solidFill>
              <a:prstDash val="solid"/>
              <a:round/>
              <a:headEnd/>
              <a:tailEnd/>
            </a:ln>
          </p:spPr>
          <p:txBody>
            <a:bodyP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12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12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12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812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812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812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81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7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773113"/>
            <a:ext cx="8123238" cy="595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3715" name="Rectangle 3"/>
          <p:cNvSpPr>
            <a:spLocks noGrp="1" noChangeArrowheads="1"/>
          </p:cNvSpPr>
          <p:nvPr>
            <p:ph type="title"/>
          </p:nvPr>
        </p:nvSpPr>
        <p:spPr>
          <a:xfrm>
            <a:off x="285750" y="155575"/>
            <a:ext cx="8562975" cy="863600"/>
          </a:xfrm>
          <a:noFill/>
          <a:ln/>
        </p:spPr>
        <p:txBody>
          <a:bodyPr lIns="92407" tIns="45420" rIns="92407" bIns="45420"/>
          <a:lstStyle/>
          <a:p>
            <a:r>
              <a:rPr lang="en-US" altLang="en-US" sz="2600"/>
              <a:t>Cycle 1, Quadrant I: Evaluate Alternatives, Identify, resolve risks</a:t>
            </a:r>
          </a:p>
        </p:txBody>
      </p:sp>
      <p:grpSp>
        <p:nvGrpSpPr>
          <p:cNvPr id="243716" name="Group 4"/>
          <p:cNvGrpSpPr>
            <a:grpSpLocks/>
          </p:cNvGrpSpPr>
          <p:nvPr/>
        </p:nvGrpSpPr>
        <p:grpSpPr bwMode="auto">
          <a:xfrm>
            <a:off x="4670425" y="1217613"/>
            <a:ext cx="3051175" cy="2317750"/>
            <a:chOff x="2816" y="638"/>
            <a:chExt cx="1949" cy="1479"/>
          </a:xfrm>
        </p:grpSpPr>
        <p:grpSp>
          <p:nvGrpSpPr>
            <p:cNvPr id="243717" name="Group 5"/>
            <p:cNvGrpSpPr>
              <a:grpSpLocks/>
            </p:cNvGrpSpPr>
            <p:nvPr/>
          </p:nvGrpSpPr>
          <p:grpSpPr bwMode="auto">
            <a:xfrm>
              <a:off x="2816" y="1212"/>
              <a:ext cx="1641" cy="905"/>
              <a:chOff x="2816" y="1212"/>
              <a:chExt cx="1641" cy="905"/>
            </a:xfrm>
          </p:grpSpPr>
          <p:sp>
            <p:nvSpPr>
              <p:cNvPr id="243718" name="Freeform 6"/>
              <p:cNvSpPr>
                <a:spLocks/>
              </p:cNvSpPr>
              <p:nvPr/>
            </p:nvSpPr>
            <p:spPr bwMode="auto">
              <a:xfrm>
                <a:off x="2816" y="1212"/>
                <a:ext cx="1641" cy="817"/>
              </a:xfrm>
              <a:custGeom>
                <a:avLst/>
                <a:gdLst>
                  <a:gd name="T0" fmla="*/ 1544 w 1641"/>
                  <a:gd name="T1" fmla="*/ 0 h 817"/>
                  <a:gd name="T2" fmla="*/ 1449 w 1641"/>
                  <a:gd name="T3" fmla="*/ 0 h 817"/>
                  <a:gd name="T4" fmla="*/ 1345 w 1641"/>
                  <a:gd name="T5" fmla="*/ 0 h 817"/>
                  <a:gd name="T6" fmla="*/ 1250 w 1641"/>
                  <a:gd name="T7" fmla="*/ 16 h 817"/>
                  <a:gd name="T8" fmla="*/ 1146 w 1641"/>
                  <a:gd name="T9" fmla="*/ 40 h 817"/>
                  <a:gd name="T10" fmla="*/ 1043 w 1641"/>
                  <a:gd name="T11" fmla="*/ 79 h 817"/>
                  <a:gd name="T12" fmla="*/ 931 w 1641"/>
                  <a:gd name="T13" fmla="*/ 119 h 817"/>
                  <a:gd name="T14" fmla="*/ 828 w 1641"/>
                  <a:gd name="T15" fmla="*/ 166 h 817"/>
                  <a:gd name="T16" fmla="*/ 740 w 1641"/>
                  <a:gd name="T17" fmla="*/ 214 h 817"/>
                  <a:gd name="T18" fmla="*/ 645 w 1641"/>
                  <a:gd name="T19" fmla="*/ 269 h 817"/>
                  <a:gd name="T20" fmla="*/ 549 w 1641"/>
                  <a:gd name="T21" fmla="*/ 333 h 817"/>
                  <a:gd name="T22" fmla="*/ 462 w 1641"/>
                  <a:gd name="T23" fmla="*/ 396 h 817"/>
                  <a:gd name="T24" fmla="*/ 398 w 1641"/>
                  <a:gd name="T25" fmla="*/ 467 h 817"/>
                  <a:gd name="T26" fmla="*/ 350 w 1641"/>
                  <a:gd name="T27" fmla="*/ 531 h 817"/>
                  <a:gd name="T28" fmla="*/ 56 w 1641"/>
                  <a:gd name="T29" fmla="*/ 507 h 817"/>
                  <a:gd name="T30" fmla="*/ 151 w 1641"/>
                  <a:gd name="T31" fmla="*/ 555 h 817"/>
                  <a:gd name="T32" fmla="*/ 215 w 1641"/>
                  <a:gd name="T33" fmla="*/ 594 h 817"/>
                  <a:gd name="T34" fmla="*/ 279 w 1641"/>
                  <a:gd name="T35" fmla="*/ 634 h 817"/>
                  <a:gd name="T36" fmla="*/ 334 w 1641"/>
                  <a:gd name="T37" fmla="*/ 673 h 817"/>
                  <a:gd name="T38" fmla="*/ 406 w 1641"/>
                  <a:gd name="T39" fmla="*/ 729 h 817"/>
                  <a:gd name="T40" fmla="*/ 470 w 1641"/>
                  <a:gd name="T41" fmla="*/ 792 h 817"/>
                  <a:gd name="T42" fmla="*/ 517 w 1641"/>
                  <a:gd name="T43" fmla="*/ 808 h 817"/>
                  <a:gd name="T44" fmla="*/ 573 w 1641"/>
                  <a:gd name="T45" fmla="*/ 784 h 817"/>
                  <a:gd name="T46" fmla="*/ 645 w 1641"/>
                  <a:gd name="T47" fmla="*/ 753 h 817"/>
                  <a:gd name="T48" fmla="*/ 709 w 1641"/>
                  <a:gd name="T49" fmla="*/ 737 h 817"/>
                  <a:gd name="T50" fmla="*/ 780 w 1641"/>
                  <a:gd name="T51" fmla="*/ 713 h 817"/>
                  <a:gd name="T52" fmla="*/ 852 w 1641"/>
                  <a:gd name="T53" fmla="*/ 697 h 817"/>
                  <a:gd name="T54" fmla="*/ 923 w 1641"/>
                  <a:gd name="T55" fmla="*/ 681 h 817"/>
                  <a:gd name="T56" fmla="*/ 987 w 1641"/>
                  <a:gd name="T57" fmla="*/ 665 h 817"/>
                  <a:gd name="T58" fmla="*/ 1083 w 1641"/>
                  <a:gd name="T59" fmla="*/ 650 h 817"/>
                  <a:gd name="T60" fmla="*/ 748 w 1641"/>
                  <a:gd name="T61" fmla="*/ 539 h 817"/>
                  <a:gd name="T62" fmla="*/ 828 w 1641"/>
                  <a:gd name="T63" fmla="*/ 436 h 817"/>
                  <a:gd name="T64" fmla="*/ 884 w 1641"/>
                  <a:gd name="T65" fmla="*/ 372 h 817"/>
                  <a:gd name="T66" fmla="*/ 971 w 1641"/>
                  <a:gd name="T67" fmla="*/ 293 h 817"/>
                  <a:gd name="T68" fmla="*/ 1043 w 1641"/>
                  <a:gd name="T69" fmla="*/ 246 h 817"/>
                  <a:gd name="T70" fmla="*/ 1099 w 1641"/>
                  <a:gd name="T71" fmla="*/ 198 h 817"/>
                  <a:gd name="T72" fmla="*/ 1186 w 1641"/>
                  <a:gd name="T73" fmla="*/ 158 h 817"/>
                  <a:gd name="T74" fmla="*/ 1250 w 1641"/>
                  <a:gd name="T75" fmla="*/ 119 h 817"/>
                  <a:gd name="T76" fmla="*/ 1345 w 1641"/>
                  <a:gd name="T77" fmla="*/ 95 h 817"/>
                  <a:gd name="T78" fmla="*/ 1441 w 1641"/>
                  <a:gd name="T79" fmla="*/ 71 h 817"/>
                  <a:gd name="T80" fmla="*/ 1640 w 1641"/>
                  <a:gd name="T81" fmla="*/ 63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17">
                    <a:moveTo>
                      <a:pt x="1640" y="0"/>
                    </a:moveTo>
                    <a:lnTo>
                      <a:pt x="1544" y="0"/>
                    </a:lnTo>
                    <a:lnTo>
                      <a:pt x="1505" y="0"/>
                    </a:lnTo>
                    <a:lnTo>
                      <a:pt x="1449" y="0"/>
                    </a:lnTo>
                    <a:lnTo>
                      <a:pt x="1401" y="0"/>
                    </a:lnTo>
                    <a:lnTo>
                      <a:pt x="1345" y="0"/>
                    </a:lnTo>
                    <a:lnTo>
                      <a:pt x="1298" y="8"/>
                    </a:lnTo>
                    <a:lnTo>
                      <a:pt x="1250" y="16"/>
                    </a:lnTo>
                    <a:lnTo>
                      <a:pt x="1202" y="32"/>
                    </a:lnTo>
                    <a:lnTo>
                      <a:pt x="1146" y="40"/>
                    </a:lnTo>
                    <a:lnTo>
                      <a:pt x="1091" y="63"/>
                    </a:lnTo>
                    <a:lnTo>
                      <a:pt x="1043" y="79"/>
                    </a:lnTo>
                    <a:lnTo>
                      <a:pt x="979" y="95"/>
                    </a:lnTo>
                    <a:lnTo>
                      <a:pt x="931" y="119"/>
                    </a:lnTo>
                    <a:lnTo>
                      <a:pt x="876" y="143"/>
                    </a:lnTo>
                    <a:lnTo>
                      <a:pt x="828" y="166"/>
                    </a:lnTo>
                    <a:lnTo>
                      <a:pt x="780" y="190"/>
                    </a:lnTo>
                    <a:lnTo>
                      <a:pt x="740" y="214"/>
                    </a:lnTo>
                    <a:lnTo>
                      <a:pt x="693" y="238"/>
                    </a:lnTo>
                    <a:lnTo>
                      <a:pt x="645" y="269"/>
                    </a:lnTo>
                    <a:lnTo>
                      <a:pt x="597" y="301"/>
                    </a:lnTo>
                    <a:lnTo>
                      <a:pt x="549" y="333"/>
                    </a:lnTo>
                    <a:lnTo>
                      <a:pt x="510" y="364"/>
                    </a:lnTo>
                    <a:lnTo>
                      <a:pt x="462" y="396"/>
                    </a:lnTo>
                    <a:lnTo>
                      <a:pt x="430" y="428"/>
                    </a:lnTo>
                    <a:lnTo>
                      <a:pt x="398" y="467"/>
                    </a:lnTo>
                    <a:lnTo>
                      <a:pt x="366" y="499"/>
                    </a:lnTo>
                    <a:lnTo>
                      <a:pt x="350" y="531"/>
                    </a:lnTo>
                    <a:lnTo>
                      <a:pt x="0" y="483"/>
                    </a:lnTo>
                    <a:lnTo>
                      <a:pt x="56" y="507"/>
                    </a:lnTo>
                    <a:lnTo>
                      <a:pt x="96" y="531"/>
                    </a:lnTo>
                    <a:lnTo>
                      <a:pt x="151" y="555"/>
                    </a:lnTo>
                    <a:lnTo>
                      <a:pt x="183" y="570"/>
                    </a:lnTo>
                    <a:lnTo>
                      <a:pt x="215" y="594"/>
                    </a:lnTo>
                    <a:lnTo>
                      <a:pt x="247" y="610"/>
                    </a:lnTo>
                    <a:lnTo>
                      <a:pt x="279" y="634"/>
                    </a:lnTo>
                    <a:lnTo>
                      <a:pt x="303" y="650"/>
                    </a:lnTo>
                    <a:lnTo>
                      <a:pt x="334" y="673"/>
                    </a:lnTo>
                    <a:lnTo>
                      <a:pt x="374" y="705"/>
                    </a:lnTo>
                    <a:lnTo>
                      <a:pt x="406" y="729"/>
                    </a:lnTo>
                    <a:lnTo>
                      <a:pt x="438" y="761"/>
                    </a:lnTo>
                    <a:lnTo>
                      <a:pt x="470" y="792"/>
                    </a:lnTo>
                    <a:lnTo>
                      <a:pt x="494" y="816"/>
                    </a:lnTo>
                    <a:lnTo>
                      <a:pt x="517" y="808"/>
                    </a:lnTo>
                    <a:lnTo>
                      <a:pt x="549" y="792"/>
                    </a:lnTo>
                    <a:lnTo>
                      <a:pt x="573" y="784"/>
                    </a:lnTo>
                    <a:lnTo>
                      <a:pt x="605" y="768"/>
                    </a:lnTo>
                    <a:lnTo>
                      <a:pt x="645" y="753"/>
                    </a:lnTo>
                    <a:lnTo>
                      <a:pt x="677" y="745"/>
                    </a:lnTo>
                    <a:lnTo>
                      <a:pt x="709" y="737"/>
                    </a:lnTo>
                    <a:lnTo>
                      <a:pt x="740" y="721"/>
                    </a:lnTo>
                    <a:lnTo>
                      <a:pt x="780" y="713"/>
                    </a:lnTo>
                    <a:lnTo>
                      <a:pt x="812" y="705"/>
                    </a:lnTo>
                    <a:lnTo>
                      <a:pt x="852" y="697"/>
                    </a:lnTo>
                    <a:lnTo>
                      <a:pt x="884" y="681"/>
                    </a:lnTo>
                    <a:lnTo>
                      <a:pt x="923" y="681"/>
                    </a:lnTo>
                    <a:lnTo>
                      <a:pt x="955" y="673"/>
                    </a:lnTo>
                    <a:lnTo>
                      <a:pt x="987" y="665"/>
                    </a:lnTo>
                    <a:lnTo>
                      <a:pt x="1027" y="658"/>
                    </a:lnTo>
                    <a:lnTo>
                      <a:pt x="1083" y="650"/>
                    </a:lnTo>
                    <a:lnTo>
                      <a:pt x="724" y="586"/>
                    </a:lnTo>
                    <a:lnTo>
                      <a:pt x="748" y="539"/>
                    </a:lnTo>
                    <a:lnTo>
                      <a:pt x="772" y="507"/>
                    </a:lnTo>
                    <a:lnTo>
                      <a:pt x="828" y="436"/>
                    </a:lnTo>
                    <a:lnTo>
                      <a:pt x="852" y="404"/>
                    </a:lnTo>
                    <a:lnTo>
                      <a:pt x="884" y="372"/>
                    </a:lnTo>
                    <a:lnTo>
                      <a:pt x="939" y="325"/>
                    </a:lnTo>
                    <a:lnTo>
                      <a:pt x="971" y="293"/>
                    </a:lnTo>
                    <a:lnTo>
                      <a:pt x="1011" y="269"/>
                    </a:lnTo>
                    <a:lnTo>
                      <a:pt x="1043" y="246"/>
                    </a:lnTo>
                    <a:lnTo>
                      <a:pt x="1075" y="222"/>
                    </a:lnTo>
                    <a:lnTo>
                      <a:pt x="1099" y="198"/>
                    </a:lnTo>
                    <a:lnTo>
                      <a:pt x="1138" y="182"/>
                    </a:lnTo>
                    <a:lnTo>
                      <a:pt x="1186" y="158"/>
                    </a:lnTo>
                    <a:lnTo>
                      <a:pt x="1218" y="135"/>
                    </a:lnTo>
                    <a:lnTo>
                      <a:pt x="1250" y="119"/>
                    </a:lnTo>
                    <a:lnTo>
                      <a:pt x="1306" y="111"/>
                    </a:lnTo>
                    <a:lnTo>
                      <a:pt x="1345" y="95"/>
                    </a:lnTo>
                    <a:lnTo>
                      <a:pt x="1401" y="87"/>
                    </a:lnTo>
                    <a:lnTo>
                      <a:pt x="1441" y="71"/>
                    </a:lnTo>
                    <a:lnTo>
                      <a:pt x="1497" y="63"/>
                    </a:lnTo>
                    <a:lnTo>
                      <a:pt x="1640" y="63"/>
                    </a:lnTo>
                    <a:lnTo>
                      <a:pt x="164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3719" name="Freeform 7"/>
              <p:cNvSpPr>
                <a:spLocks/>
              </p:cNvSpPr>
              <p:nvPr/>
            </p:nvSpPr>
            <p:spPr bwMode="auto">
              <a:xfrm>
                <a:off x="3544" y="1812"/>
                <a:ext cx="345" cy="129"/>
              </a:xfrm>
              <a:custGeom>
                <a:avLst/>
                <a:gdLst>
                  <a:gd name="T0" fmla="*/ 344 w 345"/>
                  <a:gd name="T1" fmla="*/ 53 h 129"/>
                  <a:gd name="T2" fmla="*/ 344 w 345"/>
                  <a:gd name="T3" fmla="*/ 128 h 129"/>
                  <a:gd name="T4" fmla="*/ 0 w 345"/>
                  <a:gd name="T5" fmla="*/ 68 h 129"/>
                  <a:gd name="T6" fmla="*/ 8 w 345"/>
                  <a:gd name="T7" fmla="*/ 38 h 129"/>
                  <a:gd name="T8" fmla="*/ 31 w 345"/>
                  <a:gd name="T9" fmla="*/ 0 h 129"/>
                  <a:gd name="T10" fmla="*/ 344 w 345"/>
                  <a:gd name="T11" fmla="*/ 53 h 129"/>
                </a:gdLst>
                <a:ahLst/>
                <a:cxnLst>
                  <a:cxn ang="0">
                    <a:pos x="T0" y="T1"/>
                  </a:cxn>
                  <a:cxn ang="0">
                    <a:pos x="T2" y="T3"/>
                  </a:cxn>
                  <a:cxn ang="0">
                    <a:pos x="T4" y="T5"/>
                  </a:cxn>
                  <a:cxn ang="0">
                    <a:pos x="T6" y="T7"/>
                  </a:cxn>
                  <a:cxn ang="0">
                    <a:pos x="T8" y="T9"/>
                  </a:cxn>
                  <a:cxn ang="0">
                    <a:pos x="T10" y="T11"/>
                  </a:cxn>
                </a:cxnLst>
                <a:rect l="0" t="0" r="r" b="b"/>
                <a:pathLst>
                  <a:path w="345" h="129">
                    <a:moveTo>
                      <a:pt x="344" y="53"/>
                    </a:moveTo>
                    <a:lnTo>
                      <a:pt x="344" y="128"/>
                    </a:lnTo>
                    <a:lnTo>
                      <a:pt x="0" y="68"/>
                    </a:lnTo>
                    <a:lnTo>
                      <a:pt x="8" y="38"/>
                    </a:lnTo>
                    <a:lnTo>
                      <a:pt x="31" y="0"/>
                    </a:lnTo>
                    <a:lnTo>
                      <a:pt x="344" y="53"/>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3720" name="Freeform 8"/>
              <p:cNvSpPr>
                <a:spLocks/>
              </p:cNvSpPr>
              <p:nvPr/>
            </p:nvSpPr>
            <p:spPr bwMode="auto">
              <a:xfrm>
                <a:off x="2816" y="1708"/>
                <a:ext cx="337" cy="121"/>
              </a:xfrm>
              <a:custGeom>
                <a:avLst/>
                <a:gdLst>
                  <a:gd name="T0" fmla="*/ 0 w 337"/>
                  <a:gd name="T1" fmla="*/ 0 h 121"/>
                  <a:gd name="T2" fmla="*/ 0 w 337"/>
                  <a:gd name="T3" fmla="*/ 68 h 121"/>
                  <a:gd name="T4" fmla="*/ 336 w 337"/>
                  <a:gd name="T5" fmla="*/ 120 h 121"/>
                  <a:gd name="T6" fmla="*/ 336 w 337"/>
                  <a:gd name="T7" fmla="*/ 30 h 121"/>
                  <a:gd name="T8" fmla="*/ 0 w 337"/>
                  <a:gd name="T9" fmla="*/ 0 h 121"/>
                </a:gdLst>
                <a:ahLst/>
                <a:cxnLst>
                  <a:cxn ang="0">
                    <a:pos x="T0" y="T1"/>
                  </a:cxn>
                  <a:cxn ang="0">
                    <a:pos x="T2" y="T3"/>
                  </a:cxn>
                  <a:cxn ang="0">
                    <a:pos x="T4" y="T5"/>
                  </a:cxn>
                  <a:cxn ang="0">
                    <a:pos x="T6" y="T7"/>
                  </a:cxn>
                  <a:cxn ang="0">
                    <a:pos x="T8" y="T9"/>
                  </a:cxn>
                </a:cxnLst>
                <a:rect l="0" t="0" r="r" b="b"/>
                <a:pathLst>
                  <a:path w="337" h="121">
                    <a:moveTo>
                      <a:pt x="0" y="0"/>
                    </a:moveTo>
                    <a:lnTo>
                      <a:pt x="0" y="68"/>
                    </a:lnTo>
                    <a:lnTo>
                      <a:pt x="336" y="120"/>
                    </a:lnTo>
                    <a:lnTo>
                      <a:pt x="336" y="3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3721" name="Freeform 9"/>
              <p:cNvSpPr>
                <a:spLocks/>
              </p:cNvSpPr>
              <p:nvPr/>
            </p:nvSpPr>
            <p:spPr bwMode="auto">
              <a:xfrm>
                <a:off x="2816" y="1268"/>
                <a:ext cx="1641" cy="849"/>
              </a:xfrm>
              <a:custGeom>
                <a:avLst/>
                <a:gdLst>
                  <a:gd name="T0" fmla="*/ 1544 w 1641"/>
                  <a:gd name="T1" fmla="*/ 0 h 849"/>
                  <a:gd name="T2" fmla="*/ 1449 w 1641"/>
                  <a:gd name="T3" fmla="*/ 0 h 849"/>
                  <a:gd name="T4" fmla="*/ 1345 w 1641"/>
                  <a:gd name="T5" fmla="*/ 8 h 849"/>
                  <a:gd name="T6" fmla="*/ 1258 w 1641"/>
                  <a:gd name="T7" fmla="*/ 24 h 849"/>
                  <a:gd name="T8" fmla="*/ 1146 w 1641"/>
                  <a:gd name="T9" fmla="*/ 48 h 849"/>
                  <a:gd name="T10" fmla="*/ 1043 w 1641"/>
                  <a:gd name="T11" fmla="*/ 79 h 849"/>
                  <a:gd name="T12" fmla="*/ 931 w 1641"/>
                  <a:gd name="T13" fmla="*/ 127 h 849"/>
                  <a:gd name="T14" fmla="*/ 828 w 1641"/>
                  <a:gd name="T15" fmla="*/ 174 h 849"/>
                  <a:gd name="T16" fmla="*/ 740 w 1641"/>
                  <a:gd name="T17" fmla="*/ 230 h 849"/>
                  <a:gd name="T18" fmla="*/ 645 w 1641"/>
                  <a:gd name="T19" fmla="*/ 285 h 849"/>
                  <a:gd name="T20" fmla="*/ 549 w 1641"/>
                  <a:gd name="T21" fmla="*/ 341 h 849"/>
                  <a:gd name="T22" fmla="*/ 470 w 1641"/>
                  <a:gd name="T23" fmla="*/ 412 h 849"/>
                  <a:gd name="T24" fmla="*/ 398 w 1641"/>
                  <a:gd name="T25" fmla="*/ 483 h 849"/>
                  <a:gd name="T26" fmla="*/ 350 w 1641"/>
                  <a:gd name="T27" fmla="*/ 555 h 849"/>
                  <a:gd name="T28" fmla="*/ 56 w 1641"/>
                  <a:gd name="T29" fmla="*/ 531 h 849"/>
                  <a:gd name="T30" fmla="*/ 151 w 1641"/>
                  <a:gd name="T31" fmla="*/ 571 h 849"/>
                  <a:gd name="T32" fmla="*/ 223 w 1641"/>
                  <a:gd name="T33" fmla="*/ 618 h 849"/>
                  <a:gd name="T34" fmla="*/ 279 w 1641"/>
                  <a:gd name="T35" fmla="*/ 658 h 849"/>
                  <a:gd name="T36" fmla="*/ 334 w 1641"/>
                  <a:gd name="T37" fmla="*/ 697 h 849"/>
                  <a:gd name="T38" fmla="*/ 406 w 1641"/>
                  <a:gd name="T39" fmla="*/ 761 h 849"/>
                  <a:gd name="T40" fmla="*/ 470 w 1641"/>
                  <a:gd name="T41" fmla="*/ 816 h 849"/>
                  <a:gd name="T42" fmla="*/ 517 w 1641"/>
                  <a:gd name="T43" fmla="*/ 840 h 849"/>
                  <a:gd name="T44" fmla="*/ 573 w 1641"/>
                  <a:gd name="T45" fmla="*/ 808 h 849"/>
                  <a:gd name="T46" fmla="*/ 645 w 1641"/>
                  <a:gd name="T47" fmla="*/ 777 h 849"/>
                  <a:gd name="T48" fmla="*/ 709 w 1641"/>
                  <a:gd name="T49" fmla="*/ 761 h 849"/>
                  <a:gd name="T50" fmla="*/ 780 w 1641"/>
                  <a:gd name="T51" fmla="*/ 737 h 849"/>
                  <a:gd name="T52" fmla="*/ 852 w 1641"/>
                  <a:gd name="T53" fmla="*/ 721 h 849"/>
                  <a:gd name="T54" fmla="*/ 923 w 1641"/>
                  <a:gd name="T55" fmla="*/ 705 h 849"/>
                  <a:gd name="T56" fmla="*/ 987 w 1641"/>
                  <a:gd name="T57" fmla="*/ 689 h 849"/>
                  <a:gd name="T58" fmla="*/ 1083 w 1641"/>
                  <a:gd name="T59" fmla="*/ 674 h 849"/>
                  <a:gd name="T60" fmla="*/ 748 w 1641"/>
                  <a:gd name="T61" fmla="*/ 563 h 849"/>
                  <a:gd name="T62" fmla="*/ 828 w 1641"/>
                  <a:gd name="T63" fmla="*/ 460 h 849"/>
                  <a:gd name="T64" fmla="*/ 884 w 1641"/>
                  <a:gd name="T65" fmla="*/ 396 h 849"/>
                  <a:gd name="T66" fmla="*/ 971 w 1641"/>
                  <a:gd name="T67" fmla="*/ 309 h 849"/>
                  <a:gd name="T68" fmla="*/ 1043 w 1641"/>
                  <a:gd name="T69" fmla="*/ 246 h 849"/>
                  <a:gd name="T70" fmla="*/ 1107 w 1641"/>
                  <a:gd name="T71" fmla="*/ 198 h 849"/>
                  <a:gd name="T72" fmla="*/ 1178 w 1641"/>
                  <a:gd name="T73" fmla="*/ 151 h 849"/>
                  <a:gd name="T74" fmla="*/ 1258 w 1641"/>
                  <a:gd name="T75" fmla="*/ 103 h 849"/>
                  <a:gd name="T76" fmla="*/ 1345 w 1641"/>
                  <a:gd name="T77" fmla="*/ 71 h 849"/>
                  <a:gd name="T78" fmla="*/ 1449 w 1641"/>
                  <a:gd name="T79" fmla="*/ 48 h 849"/>
                  <a:gd name="T80" fmla="*/ 1552 w 1641"/>
                  <a:gd name="T81" fmla="*/ 24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49">
                    <a:moveTo>
                      <a:pt x="1640" y="8"/>
                    </a:moveTo>
                    <a:lnTo>
                      <a:pt x="1544" y="0"/>
                    </a:lnTo>
                    <a:lnTo>
                      <a:pt x="1505" y="0"/>
                    </a:lnTo>
                    <a:lnTo>
                      <a:pt x="1449" y="0"/>
                    </a:lnTo>
                    <a:lnTo>
                      <a:pt x="1401" y="8"/>
                    </a:lnTo>
                    <a:lnTo>
                      <a:pt x="1345" y="8"/>
                    </a:lnTo>
                    <a:lnTo>
                      <a:pt x="1298" y="16"/>
                    </a:lnTo>
                    <a:lnTo>
                      <a:pt x="1258" y="24"/>
                    </a:lnTo>
                    <a:lnTo>
                      <a:pt x="1202" y="32"/>
                    </a:lnTo>
                    <a:lnTo>
                      <a:pt x="1146" y="48"/>
                    </a:lnTo>
                    <a:lnTo>
                      <a:pt x="1091" y="63"/>
                    </a:lnTo>
                    <a:lnTo>
                      <a:pt x="1043" y="79"/>
                    </a:lnTo>
                    <a:lnTo>
                      <a:pt x="987" y="103"/>
                    </a:lnTo>
                    <a:lnTo>
                      <a:pt x="931" y="127"/>
                    </a:lnTo>
                    <a:lnTo>
                      <a:pt x="876" y="151"/>
                    </a:lnTo>
                    <a:lnTo>
                      <a:pt x="828" y="174"/>
                    </a:lnTo>
                    <a:lnTo>
                      <a:pt x="780" y="206"/>
                    </a:lnTo>
                    <a:lnTo>
                      <a:pt x="740" y="230"/>
                    </a:lnTo>
                    <a:lnTo>
                      <a:pt x="693" y="254"/>
                    </a:lnTo>
                    <a:lnTo>
                      <a:pt x="645" y="285"/>
                    </a:lnTo>
                    <a:lnTo>
                      <a:pt x="597" y="317"/>
                    </a:lnTo>
                    <a:lnTo>
                      <a:pt x="549" y="341"/>
                    </a:lnTo>
                    <a:lnTo>
                      <a:pt x="510" y="380"/>
                    </a:lnTo>
                    <a:lnTo>
                      <a:pt x="470" y="412"/>
                    </a:lnTo>
                    <a:lnTo>
                      <a:pt x="430" y="452"/>
                    </a:lnTo>
                    <a:lnTo>
                      <a:pt x="398" y="483"/>
                    </a:lnTo>
                    <a:lnTo>
                      <a:pt x="366" y="515"/>
                    </a:lnTo>
                    <a:lnTo>
                      <a:pt x="350" y="555"/>
                    </a:lnTo>
                    <a:lnTo>
                      <a:pt x="0" y="507"/>
                    </a:lnTo>
                    <a:lnTo>
                      <a:pt x="56" y="531"/>
                    </a:lnTo>
                    <a:lnTo>
                      <a:pt x="96" y="555"/>
                    </a:lnTo>
                    <a:lnTo>
                      <a:pt x="151" y="571"/>
                    </a:lnTo>
                    <a:lnTo>
                      <a:pt x="183" y="594"/>
                    </a:lnTo>
                    <a:lnTo>
                      <a:pt x="223" y="618"/>
                    </a:lnTo>
                    <a:lnTo>
                      <a:pt x="247" y="634"/>
                    </a:lnTo>
                    <a:lnTo>
                      <a:pt x="279" y="658"/>
                    </a:lnTo>
                    <a:lnTo>
                      <a:pt x="310" y="674"/>
                    </a:lnTo>
                    <a:lnTo>
                      <a:pt x="334" y="697"/>
                    </a:lnTo>
                    <a:lnTo>
                      <a:pt x="374" y="729"/>
                    </a:lnTo>
                    <a:lnTo>
                      <a:pt x="406" y="761"/>
                    </a:lnTo>
                    <a:lnTo>
                      <a:pt x="438" y="785"/>
                    </a:lnTo>
                    <a:lnTo>
                      <a:pt x="470" y="816"/>
                    </a:lnTo>
                    <a:lnTo>
                      <a:pt x="494" y="848"/>
                    </a:lnTo>
                    <a:lnTo>
                      <a:pt x="517" y="840"/>
                    </a:lnTo>
                    <a:lnTo>
                      <a:pt x="549" y="824"/>
                    </a:lnTo>
                    <a:lnTo>
                      <a:pt x="573" y="808"/>
                    </a:lnTo>
                    <a:lnTo>
                      <a:pt x="613" y="793"/>
                    </a:lnTo>
                    <a:lnTo>
                      <a:pt x="645" y="777"/>
                    </a:lnTo>
                    <a:lnTo>
                      <a:pt x="677" y="769"/>
                    </a:lnTo>
                    <a:lnTo>
                      <a:pt x="709" y="761"/>
                    </a:lnTo>
                    <a:lnTo>
                      <a:pt x="740" y="745"/>
                    </a:lnTo>
                    <a:lnTo>
                      <a:pt x="780" y="737"/>
                    </a:lnTo>
                    <a:lnTo>
                      <a:pt x="820" y="729"/>
                    </a:lnTo>
                    <a:lnTo>
                      <a:pt x="852" y="721"/>
                    </a:lnTo>
                    <a:lnTo>
                      <a:pt x="884" y="713"/>
                    </a:lnTo>
                    <a:lnTo>
                      <a:pt x="923" y="705"/>
                    </a:lnTo>
                    <a:lnTo>
                      <a:pt x="955" y="697"/>
                    </a:lnTo>
                    <a:lnTo>
                      <a:pt x="987" y="689"/>
                    </a:lnTo>
                    <a:lnTo>
                      <a:pt x="1027" y="682"/>
                    </a:lnTo>
                    <a:lnTo>
                      <a:pt x="1083" y="674"/>
                    </a:lnTo>
                    <a:lnTo>
                      <a:pt x="724" y="610"/>
                    </a:lnTo>
                    <a:lnTo>
                      <a:pt x="748" y="563"/>
                    </a:lnTo>
                    <a:lnTo>
                      <a:pt x="772" y="523"/>
                    </a:lnTo>
                    <a:lnTo>
                      <a:pt x="828" y="460"/>
                    </a:lnTo>
                    <a:lnTo>
                      <a:pt x="852" y="420"/>
                    </a:lnTo>
                    <a:lnTo>
                      <a:pt x="884" y="396"/>
                    </a:lnTo>
                    <a:lnTo>
                      <a:pt x="939" y="341"/>
                    </a:lnTo>
                    <a:lnTo>
                      <a:pt x="971" y="309"/>
                    </a:lnTo>
                    <a:lnTo>
                      <a:pt x="1011" y="269"/>
                    </a:lnTo>
                    <a:lnTo>
                      <a:pt x="1043" y="246"/>
                    </a:lnTo>
                    <a:lnTo>
                      <a:pt x="1075" y="222"/>
                    </a:lnTo>
                    <a:lnTo>
                      <a:pt x="1107" y="198"/>
                    </a:lnTo>
                    <a:lnTo>
                      <a:pt x="1138" y="174"/>
                    </a:lnTo>
                    <a:lnTo>
                      <a:pt x="1178" y="151"/>
                    </a:lnTo>
                    <a:lnTo>
                      <a:pt x="1218" y="127"/>
                    </a:lnTo>
                    <a:lnTo>
                      <a:pt x="1258" y="103"/>
                    </a:lnTo>
                    <a:lnTo>
                      <a:pt x="1306" y="87"/>
                    </a:lnTo>
                    <a:lnTo>
                      <a:pt x="1345" y="71"/>
                    </a:lnTo>
                    <a:lnTo>
                      <a:pt x="1401" y="63"/>
                    </a:lnTo>
                    <a:lnTo>
                      <a:pt x="1449" y="48"/>
                    </a:lnTo>
                    <a:lnTo>
                      <a:pt x="1497" y="40"/>
                    </a:lnTo>
                    <a:lnTo>
                      <a:pt x="1552" y="24"/>
                    </a:lnTo>
                    <a:lnTo>
                      <a:pt x="1640" y="8"/>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sp>
          <p:nvSpPr>
            <p:cNvPr id="243722" name="Rectangle 10"/>
            <p:cNvSpPr>
              <a:spLocks noChangeArrowheads="1"/>
            </p:cNvSpPr>
            <p:nvPr/>
          </p:nvSpPr>
          <p:spPr bwMode="auto">
            <a:xfrm>
              <a:off x="4027" y="638"/>
              <a:ext cx="738" cy="41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Build </a:t>
              </a:r>
            </a:p>
            <a:p>
              <a:pPr algn="ctr"/>
              <a:r>
                <a:rPr lang="en-US" altLang="en-US" sz="1800"/>
                <a:t>Prototype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3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773113"/>
            <a:ext cx="8123238" cy="595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63" name="Rectangle 3"/>
          <p:cNvSpPr>
            <a:spLocks noGrp="1" noChangeArrowheads="1"/>
          </p:cNvSpPr>
          <p:nvPr>
            <p:ph type="title"/>
          </p:nvPr>
        </p:nvSpPr>
        <p:spPr>
          <a:xfrm>
            <a:off x="285750" y="155575"/>
            <a:ext cx="8562975" cy="863600"/>
          </a:xfrm>
          <a:noFill/>
          <a:ln/>
        </p:spPr>
        <p:txBody>
          <a:bodyPr lIns="92407" tIns="45420" rIns="92407" bIns="45420"/>
          <a:lstStyle/>
          <a:p>
            <a:r>
              <a:rPr lang="en-US" altLang="en-US" sz="2600"/>
              <a:t>Cycle 1, Quadrant II: Develop &amp; Verify Product</a:t>
            </a:r>
          </a:p>
        </p:txBody>
      </p:sp>
      <p:grpSp>
        <p:nvGrpSpPr>
          <p:cNvPr id="245764" name="Group 4"/>
          <p:cNvGrpSpPr>
            <a:grpSpLocks/>
          </p:cNvGrpSpPr>
          <p:nvPr/>
        </p:nvGrpSpPr>
        <p:grpSpPr bwMode="auto">
          <a:xfrm>
            <a:off x="4205288" y="4340225"/>
            <a:ext cx="4759325" cy="1911350"/>
            <a:chOff x="2625" y="2725"/>
            <a:chExt cx="3039" cy="1220"/>
          </a:xfrm>
        </p:grpSpPr>
        <p:grpSp>
          <p:nvGrpSpPr>
            <p:cNvPr id="245765" name="Group 5"/>
            <p:cNvGrpSpPr>
              <a:grpSpLocks/>
            </p:cNvGrpSpPr>
            <p:nvPr/>
          </p:nvGrpSpPr>
          <p:grpSpPr bwMode="auto">
            <a:xfrm>
              <a:off x="2625" y="2725"/>
              <a:ext cx="1641" cy="913"/>
              <a:chOff x="2625" y="2725"/>
              <a:chExt cx="1641" cy="913"/>
            </a:xfrm>
          </p:grpSpPr>
          <p:sp>
            <p:nvSpPr>
              <p:cNvPr id="245766" name="Freeform 6"/>
              <p:cNvSpPr>
                <a:spLocks/>
              </p:cNvSpPr>
              <p:nvPr/>
            </p:nvSpPr>
            <p:spPr bwMode="auto">
              <a:xfrm>
                <a:off x="3321" y="3037"/>
                <a:ext cx="945" cy="593"/>
              </a:xfrm>
              <a:custGeom>
                <a:avLst/>
                <a:gdLst>
                  <a:gd name="T0" fmla="*/ 944 w 945"/>
                  <a:gd name="T1" fmla="*/ 592 h 593"/>
                  <a:gd name="T2" fmla="*/ 944 w 945"/>
                  <a:gd name="T3" fmla="*/ 553 h 593"/>
                  <a:gd name="T4" fmla="*/ 873 w 945"/>
                  <a:gd name="T5" fmla="*/ 537 h 593"/>
                  <a:gd name="T6" fmla="*/ 809 w 945"/>
                  <a:gd name="T7" fmla="*/ 521 h 593"/>
                  <a:gd name="T8" fmla="*/ 754 w 945"/>
                  <a:gd name="T9" fmla="*/ 505 h 593"/>
                  <a:gd name="T10" fmla="*/ 698 w 945"/>
                  <a:gd name="T11" fmla="*/ 489 h 593"/>
                  <a:gd name="T12" fmla="*/ 650 w 945"/>
                  <a:gd name="T13" fmla="*/ 474 h 593"/>
                  <a:gd name="T14" fmla="*/ 603 w 945"/>
                  <a:gd name="T15" fmla="*/ 458 h 593"/>
                  <a:gd name="T16" fmla="*/ 563 w 945"/>
                  <a:gd name="T17" fmla="*/ 434 h 593"/>
                  <a:gd name="T18" fmla="*/ 524 w 945"/>
                  <a:gd name="T19" fmla="*/ 418 h 593"/>
                  <a:gd name="T20" fmla="*/ 484 w 945"/>
                  <a:gd name="T21" fmla="*/ 395 h 593"/>
                  <a:gd name="T22" fmla="*/ 436 w 945"/>
                  <a:gd name="T23" fmla="*/ 363 h 593"/>
                  <a:gd name="T24" fmla="*/ 405 w 945"/>
                  <a:gd name="T25" fmla="*/ 339 h 593"/>
                  <a:gd name="T26" fmla="*/ 365 w 945"/>
                  <a:gd name="T27" fmla="*/ 308 h 593"/>
                  <a:gd name="T28" fmla="*/ 333 w 945"/>
                  <a:gd name="T29" fmla="*/ 284 h 593"/>
                  <a:gd name="T30" fmla="*/ 294 w 945"/>
                  <a:gd name="T31" fmla="*/ 245 h 593"/>
                  <a:gd name="T32" fmla="*/ 246 w 945"/>
                  <a:gd name="T33" fmla="*/ 205 h 593"/>
                  <a:gd name="T34" fmla="*/ 222 w 945"/>
                  <a:gd name="T35" fmla="*/ 174 h 593"/>
                  <a:gd name="T36" fmla="*/ 198 w 945"/>
                  <a:gd name="T37" fmla="*/ 142 h 593"/>
                  <a:gd name="T38" fmla="*/ 167 w 945"/>
                  <a:gd name="T39" fmla="*/ 118 h 593"/>
                  <a:gd name="T40" fmla="*/ 143 w 945"/>
                  <a:gd name="T41" fmla="*/ 87 h 593"/>
                  <a:gd name="T42" fmla="*/ 119 w 945"/>
                  <a:gd name="T43" fmla="*/ 39 h 593"/>
                  <a:gd name="T44" fmla="*/ 95 w 945"/>
                  <a:gd name="T45" fmla="*/ 0 h 593"/>
                  <a:gd name="T46" fmla="*/ 0 w 945"/>
                  <a:gd name="T47" fmla="*/ 8 h 593"/>
                  <a:gd name="T48" fmla="*/ 32 w 945"/>
                  <a:gd name="T49" fmla="*/ 79 h 593"/>
                  <a:gd name="T50" fmla="*/ 79 w 945"/>
                  <a:gd name="T51" fmla="*/ 142 h 593"/>
                  <a:gd name="T52" fmla="*/ 127 w 945"/>
                  <a:gd name="T53" fmla="*/ 205 h 593"/>
                  <a:gd name="T54" fmla="*/ 198 w 945"/>
                  <a:gd name="T55" fmla="*/ 260 h 593"/>
                  <a:gd name="T56" fmla="*/ 286 w 945"/>
                  <a:gd name="T57" fmla="*/ 355 h 593"/>
                  <a:gd name="T58" fmla="*/ 381 w 945"/>
                  <a:gd name="T59" fmla="*/ 426 h 593"/>
                  <a:gd name="T60" fmla="*/ 484 w 945"/>
                  <a:gd name="T61" fmla="*/ 489 h 593"/>
                  <a:gd name="T62" fmla="*/ 579 w 945"/>
                  <a:gd name="T63" fmla="*/ 529 h 593"/>
                  <a:gd name="T64" fmla="*/ 690 w 945"/>
                  <a:gd name="T65" fmla="*/ 568 h 593"/>
                  <a:gd name="T66" fmla="*/ 785 w 945"/>
                  <a:gd name="T67" fmla="*/ 584 h 593"/>
                  <a:gd name="T68" fmla="*/ 944 w 945"/>
                  <a:gd name="T69" fmla="*/ 592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5" h="593">
                    <a:moveTo>
                      <a:pt x="944" y="592"/>
                    </a:moveTo>
                    <a:lnTo>
                      <a:pt x="944" y="553"/>
                    </a:lnTo>
                    <a:lnTo>
                      <a:pt x="873" y="537"/>
                    </a:lnTo>
                    <a:lnTo>
                      <a:pt x="809" y="521"/>
                    </a:lnTo>
                    <a:lnTo>
                      <a:pt x="754" y="505"/>
                    </a:lnTo>
                    <a:lnTo>
                      <a:pt x="698" y="489"/>
                    </a:lnTo>
                    <a:lnTo>
                      <a:pt x="650" y="474"/>
                    </a:lnTo>
                    <a:lnTo>
                      <a:pt x="603" y="458"/>
                    </a:lnTo>
                    <a:lnTo>
                      <a:pt x="563" y="434"/>
                    </a:lnTo>
                    <a:lnTo>
                      <a:pt x="524" y="418"/>
                    </a:lnTo>
                    <a:lnTo>
                      <a:pt x="484" y="395"/>
                    </a:lnTo>
                    <a:lnTo>
                      <a:pt x="436" y="363"/>
                    </a:lnTo>
                    <a:lnTo>
                      <a:pt x="405" y="339"/>
                    </a:lnTo>
                    <a:lnTo>
                      <a:pt x="365" y="308"/>
                    </a:lnTo>
                    <a:lnTo>
                      <a:pt x="333" y="284"/>
                    </a:lnTo>
                    <a:lnTo>
                      <a:pt x="294" y="245"/>
                    </a:lnTo>
                    <a:lnTo>
                      <a:pt x="246" y="205"/>
                    </a:lnTo>
                    <a:lnTo>
                      <a:pt x="222" y="174"/>
                    </a:lnTo>
                    <a:lnTo>
                      <a:pt x="198" y="142"/>
                    </a:lnTo>
                    <a:lnTo>
                      <a:pt x="167" y="118"/>
                    </a:lnTo>
                    <a:lnTo>
                      <a:pt x="143" y="87"/>
                    </a:lnTo>
                    <a:lnTo>
                      <a:pt x="119" y="39"/>
                    </a:lnTo>
                    <a:lnTo>
                      <a:pt x="95" y="0"/>
                    </a:lnTo>
                    <a:lnTo>
                      <a:pt x="0" y="8"/>
                    </a:lnTo>
                    <a:lnTo>
                      <a:pt x="32" y="79"/>
                    </a:lnTo>
                    <a:lnTo>
                      <a:pt x="79" y="142"/>
                    </a:lnTo>
                    <a:lnTo>
                      <a:pt x="127" y="205"/>
                    </a:lnTo>
                    <a:lnTo>
                      <a:pt x="198" y="260"/>
                    </a:lnTo>
                    <a:lnTo>
                      <a:pt x="286" y="355"/>
                    </a:lnTo>
                    <a:lnTo>
                      <a:pt x="381" y="426"/>
                    </a:lnTo>
                    <a:lnTo>
                      <a:pt x="484" y="489"/>
                    </a:lnTo>
                    <a:lnTo>
                      <a:pt x="579" y="529"/>
                    </a:lnTo>
                    <a:lnTo>
                      <a:pt x="690" y="568"/>
                    </a:lnTo>
                    <a:lnTo>
                      <a:pt x="785" y="584"/>
                    </a:lnTo>
                    <a:lnTo>
                      <a:pt x="944" y="592"/>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5767" name="Freeform 7"/>
              <p:cNvSpPr>
                <a:spLocks/>
              </p:cNvSpPr>
              <p:nvPr/>
            </p:nvSpPr>
            <p:spPr bwMode="auto">
              <a:xfrm>
                <a:off x="2625" y="2725"/>
                <a:ext cx="489" cy="425"/>
              </a:xfrm>
              <a:custGeom>
                <a:avLst/>
                <a:gdLst>
                  <a:gd name="T0" fmla="*/ 488 w 489"/>
                  <a:gd name="T1" fmla="*/ 94 h 425"/>
                  <a:gd name="T2" fmla="*/ 488 w 489"/>
                  <a:gd name="T3" fmla="*/ 0 h 425"/>
                  <a:gd name="T4" fmla="*/ 464 w 489"/>
                  <a:gd name="T5" fmla="*/ 24 h 425"/>
                  <a:gd name="T6" fmla="*/ 449 w 489"/>
                  <a:gd name="T7" fmla="*/ 47 h 425"/>
                  <a:gd name="T8" fmla="*/ 417 w 489"/>
                  <a:gd name="T9" fmla="*/ 71 h 425"/>
                  <a:gd name="T10" fmla="*/ 386 w 489"/>
                  <a:gd name="T11" fmla="*/ 102 h 425"/>
                  <a:gd name="T12" fmla="*/ 346 w 489"/>
                  <a:gd name="T13" fmla="*/ 141 h 425"/>
                  <a:gd name="T14" fmla="*/ 315 w 489"/>
                  <a:gd name="T15" fmla="*/ 173 h 425"/>
                  <a:gd name="T16" fmla="*/ 283 w 489"/>
                  <a:gd name="T17" fmla="*/ 196 h 425"/>
                  <a:gd name="T18" fmla="*/ 252 w 489"/>
                  <a:gd name="T19" fmla="*/ 220 h 425"/>
                  <a:gd name="T20" fmla="*/ 220 w 489"/>
                  <a:gd name="T21" fmla="*/ 243 h 425"/>
                  <a:gd name="T22" fmla="*/ 181 w 489"/>
                  <a:gd name="T23" fmla="*/ 259 h 425"/>
                  <a:gd name="T24" fmla="*/ 142 w 489"/>
                  <a:gd name="T25" fmla="*/ 283 h 425"/>
                  <a:gd name="T26" fmla="*/ 110 w 489"/>
                  <a:gd name="T27" fmla="*/ 298 h 425"/>
                  <a:gd name="T28" fmla="*/ 71 w 489"/>
                  <a:gd name="T29" fmla="*/ 314 h 425"/>
                  <a:gd name="T30" fmla="*/ 31 w 489"/>
                  <a:gd name="T31" fmla="*/ 338 h 425"/>
                  <a:gd name="T32" fmla="*/ 0 w 489"/>
                  <a:gd name="T33" fmla="*/ 345 h 425"/>
                  <a:gd name="T34" fmla="*/ 0 w 489"/>
                  <a:gd name="T35" fmla="*/ 424 h 425"/>
                  <a:gd name="T36" fmla="*/ 55 w 489"/>
                  <a:gd name="T37" fmla="*/ 408 h 425"/>
                  <a:gd name="T38" fmla="*/ 134 w 489"/>
                  <a:gd name="T39" fmla="*/ 377 h 425"/>
                  <a:gd name="T40" fmla="*/ 236 w 489"/>
                  <a:gd name="T41" fmla="*/ 330 h 425"/>
                  <a:gd name="T42" fmla="*/ 307 w 489"/>
                  <a:gd name="T43" fmla="*/ 291 h 425"/>
                  <a:gd name="T44" fmla="*/ 370 w 489"/>
                  <a:gd name="T45" fmla="*/ 220 h 425"/>
                  <a:gd name="T46" fmla="*/ 441 w 489"/>
                  <a:gd name="T47" fmla="*/ 173 h 425"/>
                  <a:gd name="T48" fmla="*/ 488 w 489"/>
                  <a:gd name="T49" fmla="*/ 118 h 425"/>
                  <a:gd name="T50" fmla="*/ 488 w 489"/>
                  <a:gd name="T51" fmla="*/ 0 h 425"/>
                  <a:gd name="T52" fmla="*/ 488 w 489"/>
                  <a:gd name="T53" fmla="*/ 9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9" h="425">
                    <a:moveTo>
                      <a:pt x="488" y="94"/>
                    </a:moveTo>
                    <a:lnTo>
                      <a:pt x="488" y="0"/>
                    </a:lnTo>
                    <a:lnTo>
                      <a:pt x="464" y="24"/>
                    </a:lnTo>
                    <a:lnTo>
                      <a:pt x="449" y="47"/>
                    </a:lnTo>
                    <a:lnTo>
                      <a:pt x="417" y="71"/>
                    </a:lnTo>
                    <a:lnTo>
                      <a:pt x="386" y="102"/>
                    </a:lnTo>
                    <a:lnTo>
                      <a:pt x="346" y="141"/>
                    </a:lnTo>
                    <a:lnTo>
                      <a:pt x="315" y="173"/>
                    </a:lnTo>
                    <a:lnTo>
                      <a:pt x="283" y="196"/>
                    </a:lnTo>
                    <a:lnTo>
                      <a:pt x="252" y="220"/>
                    </a:lnTo>
                    <a:lnTo>
                      <a:pt x="220" y="243"/>
                    </a:lnTo>
                    <a:lnTo>
                      <a:pt x="181" y="259"/>
                    </a:lnTo>
                    <a:lnTo>
                      <a:pt x="142" y="283"/>
                    </a:lnTo>
                    <a:lnTo>
                      <a:pt x="110" y="298"/>
                    </a:lnTo>
                    <a:lnTo>
                      <a:pt x="71" y="314"/>
                    </a:lnTo>
                    <a:lnTo>
                      <a:pt x="31" y="338"/>
                    </a:lnTo>
                    <a:lnTo>
                      <a:pt x="0" y="345"/>
                    </a:lnTo>
                    <a:lnTo>
                      <a:pt x="0" y="424"/>
                    </a:lnTo>
                    <a:lnTo>
                      <a:pt x="55" y="408"/>
                    </a:lnTo>
                    <a:lnTo>
                      <a:pt x="134" y="377"/>
                    </a:lnTo>
                    <a:lnTo>
                      <a:pt x="236" y="330"/>
                    </a:lnTo>
                    <a:lnTo>
                      <a:pt x="307" y="291"/>
                    </a:lnTo>
                    <a:lnTo>
                      <a:pt x="370" y="220"/>
                    </a:lnTo>
                    <a:lnTo>
                      <a:pt x="441" y="173"/>
                    </a:lnTo>
                    <a:lnTo>
                      <a:pt x="488" y="118"/>
                    </a:lnTo>
                    <a:lnTo>
                      <a:pt x="488" y="0"/>
                    </a:lnTo>
                    <a:lnTo>
                      <a:pt x="488" y="94"/>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5768" name="Freeform 8"/>
              <p:cNvSpPr>
                <a:spLocks/>
              </p:cNvSpPr>
              <p:nvPr/>
            </p:nvSpPr>
            <p:spPr bwMode="auto">
              <a:xfrm>
                <a:off x="3121" y="2725"/>
                <a:ext cx="585" cy="265"/>
              </a:xfrm>
              <a:custGeom>
                <a:avLst/>
                <a:gdLst>
                  <a:gd name="T0" fmla="*/ 584 w 585"/>
                  <a:gd name="T1" fmla="*/ 264 h 265"/>
                  <a:gd name="T2" fmla="*/ 584 w 585"/>
                  <a:gd name="T3" fmla="*/ 179 h 265"/>
                  <a:gd name="T4" fmla="*/ 545 w 585"/>
                  <a:gd name="T5" fmla="*/ 171 h 265"/>
                  <a:gd name="T6" fmla="*/ 505 w 585"/>
                  <a:gd name="T7" fmla="*/ 163 h 265"/>
                  <a:gd name="T8" fmla="*/ 474 w 585"/>
                  <a:gd name="T9" fmla="*/ 155 h 265"/>
                  <a:gd name="T10" fmla="*/ 434 w 585"/>
                  <a:gd name="T11" fmla="*/ 148 h 265"/>
                  <a:gd name="T12" fmla="*/ 387 w 585"/>
                  <a:gd name="T13" fmla="*/ 140 h 265"/>
                  <a:gd name="T14" fmla="*/ 339 w 585"/>
                  <a:gd name="T15" fmla="*/ 124 h 265"/>
                  <a:gd name="T16" fmla="*/ 284 w 585"/>
                  <a:gd name="T17" fmla="*/ 109 h 265"/>
                  <a:gd name="T18" fmla="*/ 229 w 585"/>
                  <a:gd name="T19" fmla="*/ 93 h 265"/>
                  <a:gd name="T20" fmla="*/ 189 w 585"/>
                  <a:gd name="T21" fmla="*/ 78 h 265"/>
                  <a:gd name="T22" fmla="*/ 142 w 585"/>
                  <a:gd name="T23" fmla="*/ 62 h 265"/>
                  <a:gd name="T24" fmla="*/ 95 w 585"/>
                  <a:gd name="T25" fmla="*/ 47 h 265"/>
                  <a:gd name="T26" fmla="*/ 55 w 585"/>
                  <a:gd name="T27" fmla="*/ 23 h 265"/>
                  <a:gd name="T28" fmla="*/ 24 w 585"/>
                  <a:gd name="T29" fmla="*/ 8 h 265"/>
                  <a:gd name="T30" fmla="*/ 0 w 585"/>
                  <a:gd name="T31" fmla="*/ 0 h 265"/>
                  <a:gd name="T32" fmla="*/ 0 w 585"/>
                  <a:gd name="T33" fmla="*/ 101 h 265"/>
                  <a:gd name="T34" fmla="*/ 39 w 585"/>
                  <a:gd name="T35" fmla="*/ 124 h 265"/>
                  <a:gd name="T36" fmla="*/ 110 w 585"/>
                  <a:gd name="T37" fmla="*/ 155 h 265"/>
                  <a:gd name="T38" fmla="*/ 197 w 585"/>
                  <a:gd name="T39" fmla="*/ 194 h 265"/>
                  <a:gd name="T40" fmla="*/ 268 w 585"/>
                  <a:gd name="T41" fmla="*/ 210 h 265"/>
                  <a:gd name="T42" fmla="*/ 363 w 585"/>
                  <a:gd name="T43" fmla="*/ 241 h 265"/>
                  <a:gd name="T44" fmla="*/ 450 w 585"/>
                  <a:gd name="T45" fmla="*/ 256 h 265"/>
                  <a:gd name="T46" fmla="*/ 513 w 585"/>
                  <a:gd name="T47" fmla="*/ 256 h 265"/>
                  <a:gd name="T48" fmla="*/ 584 w 585"/>
                  <a:gd name="T49" fmla="*/ 26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5" h="265">
                    <a:moveTo>
                      <a:pt x="584" y="264"/>
                    </a:moveTo>
                    <a:lnTo>
                      <a:pt x="584" y="179"/>
                    </a:lnTo>
                    <a:lnTo>
                      <a:pt x="545" y="171"/>
                    </a:lnTo>
                    <a:lnTo>
                      <a:pt x="505" y="163"/>
                    </a:lnTo>
                    <a:lnTo>
                      <a:pt x="474" y="155"/>
                    </a:lnTo>
                    <a:lnTo>
                      <a:pt x="434" y="148"/>
                    </a:lnTo>
                    <a:lnTo>
                      <a:pt x="387" y="140"/>
                    </a:lnTo>
                    <a:lnTo>
                      <a:pt x="339" y="124"/>
                    </a:lnTo>
                    <a:lnTo>
                      <a:pt x="284" y="109"/>
                    </a:lnTo>
                    <a:lnTo>
                      <a:pt x="229" y="93"/>
                    </a:lnTo>
                    <a:lnTo>
                      <a:pt x="189" y="78"/>
                    </a:lnTo>
                    <a:lnTo>
                      <a:pt x="142" y="62"/>
                    </a:lnTo>
                    <a:lnTo>
                      <a:pt x="95" y="47"/>
                    </a:lnTo>
                    <a:lnTo>
                      <a:pt x="55" y="23"/>
                    </a:lnTo>
                    <a:lnTo>
                      <a:pt x="24" y="8"/>
                    </a:lnTo>
                    <a:lnTo>
                      <a:pt x="0" y="0"/>
                    </a:lnTo>
                    <a:lnTo>
                      <a:pt x="0" y="101"/>
                    </a:lnTo>
                    <a:lnTo>
                      <a:pt x="39" y="124"/>
                    </a:lnTo>
                    <a:lnTo>
                      <a:pt x="110" y="155"/>
                    </a:lnTo>
                    <a:lnTo>
                      <a:pt x="197" y="194"/>
                    </a:lnTo>
                    <a:lnTo>
                      <a:pt x="268" y="210"/>
                    </a:lnTo>
                    <a:lnTo>
                      <a:pt x="363" y="241"/>
                    </a:lnTo>
                    <a:lnTo>
                      <a:pt x="450" y="256"/>
                    </a:lnTo>
                    <a:lnTo>
                      <a:pt x="513" y="256"/>
                    </a:lnTo>
                    <a:lnTo>
                      <a:pt x="584" y="264"/>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5769" name="Freeform 9"/>
              <p:cNvSpPr>
                <a:spLocks/>
              </p:cNvSpPr>
              <p:nvPr/>
            </p:nvSpPr>
            <p:spPr bwMode="auto">
              <a:xfrm>
                <a:off x="2625" y="2821"/>
                <a:ext cx="1641" cy="817"/>
              </a:xfrm>
              <a:custGeom>
                <a:avLst/>
                <a:gdLst>
                  <a:gd name="T0" fmla="*/ 1552 w 1641"/>
                  <a:gd name="T1" fmla="*/ 816 h 817"/>
                  <a:gd name="T2" fmla="*/ 1449 w 1641"/>
                  <a:gd name="T3" fmla="*/ 816 h 817"/>
                  <a:gd name="T4" fmla="*/ 1353 w 1641"/>
                  <a:gd name="T5" fmla="*/ 808 h 817"/>
                  <a:gd name="T6" fmla="*/ 1258 w 1641"/>
                  <a:gd name="T7" fmla="*/ 792 h 817"/>
                  <a:gd name="T8" fmla="*/ 1146 w 1641"/>
                  <a:gd name="T9" fmla="*/ 768 h 817"/>
                  <a:gd name="T10" fmla="*/ 1043 w 1641"/>
                  <a:gd name="T11" fmla="*/ 737 h 817"/>
                  <a:gd name="T12" fmla="*/ 931 w 1641"/>
                  <a:gd name="T13" fmla="*/ 689 h 817"/>
                  <a:gd name="T14" fmla="*/ 836 w 1641"/>
                  <a:gd name="T15" fmla="*/ 650 h 817"/>
                  <a:gd name="T16" fmla="*/ 740 w 1641"/>
                  <a:gd name="T17" fmla="*/ 602 h 817"/>
                  <a:gd name="T18" fmla="*/ 645 w 1641"/>
                  <a:gd name="T19" fmla="*/ 547 h 817"/>
                  <a:gd name="T20" fmla="*/ 557 w 1641"/>
                  <a:gd name="T21" fmla="*/ 491 h 817"/>
                  <a:gd name="T22" fmla="*/ 470 w 1641"/>
                  <a:gd name="T23" fmla="*/ 420 h 817"/>
                  <a:gd name="T24" fmla="*/ 398 w 1641"/>
                  <a:gd name="T25" fmla="*/ 349 h 817"/>
                  <a:gd name="T26" fmla="*/ 350 w 1641"/>
                  <a:gd name="T27" fmla="*/ 285 h 817"/>
                  <a:gd name="T28" fmla="*/ 48 w 1641"/>
                  <a:gd name="T29" fmla="*/ 309 h 817"/>
                  <a:gd name="T30" fmla="*/ 151 w 1641"/>
                  <a:gd name="T31" fmla="*/ 261 h 817"/>
                  <a:gd name="T32" fmla="*/ 223 w 1641"/>
                  <a:gd name="T33" fmla="*/ 230 h 817"/>
                  <a:gd name="T34" fmla="*/ 279 w 1641"/>
                  <a:gd name="T35" fmla="*/ 190 h 817"/>
                  <a:gd name="T36" fmla="*/ 342 w 1641"/>
                  <a:gd name="T37" fmla="*/ 151 h 817"/>
                  <a:gd name="T38" fmla="*/ 406 w 1641"/>
                  <a:gd name="T39" fmla="*/ 87 h 817"/>
                  <a:gd name="T40" fmla="*/ 470 w 1641"/>
                  <a:gd name="T41" fmla="*/ 32 h 817"/>
                  <a:gd name="T42" fmla="*/ 517 w 1641"/>
                  <a:gd name="T43" fmla="*/ 16 h 817"/>
                  <a:gd name="T44" fmla="*/ 573 w 1641"/>
                  <a:gd name="T45" fmla="*/ 40 h 817"/>
                  <a:gd name="T46" fmla="*/ 645 w 1641"/>
                  <a:gd name="T47" fmla="*/ 71 h 817"/>
                  <a:gd name="T48" fmla="*/ 709 w 1641"/>
                  <a:gd name="T49" fmla="*/ 87 h 817"/>
                  <a:gd name="T50" fmla="*/ 780 w 1641"/>
                  <a:gd name="T51" fmla="*/ 111 h 817"/>
                  <a:gd name="T52" fmla="*/ 852 w 1641"/>
                  <a:gd name="T53" fmla="*/ 127 h 817"/>
                  <a:gd name="T54" fmla="*/ 923 w 1641"/>
                  <a:gd name="T55" fmla="*/ 143 h 817"/>
                  <a:gd name="T56" fmla="*/ 987 w 1641"/>
                  <a:gd name="T57" fmla="*/ 158 h 817"/>
                  <a:gd name="T58" fmla="*/ 1083 w 1641"/>
                  <a:gd name="T59" fmla="*/ 174 h 817"/>
                  <a:gd name="T60" fmla="*/ 748 w 1641"/>
                  <a:gd name="T61" fmla="*/ 277 h 817"/>
                  <a:gd name="T62" fmla="*/ 828 w 1641"/>
                  <a:gd name="T63" fmla="*/ 380 h 817"/>
                  <a:gd name="T64" fmla="*/ 884 w 1641"/>
                  <a:gd name="T65" fmla="*/ 444 h 817"/>
                  <a:gd name="T66" fmla="*/ 971 w 1641"/>
                  <a:gd name="T67" fmla="*/ 523 h 817"/>
                  <a:gd name="T68" fmla="*/ 1051 w 1641"/>
                  <a:gd name="T69" fmla="*/ 586 h 817"/>
                  <a:gd name="T70" fmla="*/ 1107 w 1641"/>
                  <a:gd name="T71" fmla="*/ 626 h 817"/>
                  <a:gd name="T72" fmla="*/ 1178 w 1641"/>
                  <a:gd name="T73" fmla="*/ 673 h 817"/>
                  <a:gd name="T74" fmla="*/ 1258 w 1641"/>
                  <a:gd name="T75" fmla="*/ 713 h 817"/>
                  <a:gd name="T76" fmla="*/ 1353 w 1641"/>
                  <a:gd name="T77" fmla="*/ 745 h 817"/>
                  <a:gd name="T78" fmla="*/ 1449 w 1641"/>
                  <a:gd name="T79" fmla="*/ 768 h 817"/>
                  <a:gd name="T80" fmla="*/ 1552 w 1641"/>
                  <a:gd name="T81" fmla="*/ 792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17">
                    <a:moveTo>
                      <a:pt x="1640" y="808"/>
                    </a:moveTo>
                    <a:lnTo>
                      <a:pt x="1552" y="816"/>
                    </a:lnTo>
                    <a:lnTo>
                      <a:pt x="1505" y="816"/>
                    </a:lnTo>
                    <a:lnTo>
                      <a:pt x="1449" y="816"/>
                    </a:lnTo>
                    <a:lnTo>
                      <a:pt x="1401" y="808"/>
                    </a:lnTo>
                    <a:lnTo>
                      <a:pt x="1353" y="808"/>
                    </a:lnTo>
                    <a:lnTo>
                      <a:pt x="1298" y="800"/>
                    </a:lnTo>
                    <a:lnTo>
                      <a:pt x="1258" y="792"/>
                    </a:lnTo>
                    <a:lnTo>
                      <a:pt x="1202" y="784"/>
                    </a:lnTo>
                    <a:lnTo>
                      <a:pt x="1146" y="768"/>
                    </a:lnTo>
                    <a:lnTo>
                      <a:pt x="1091" y="753"/>
                    </a:lnTo>
                    <a:lnTo>
                      <a:pt x="1043" y="737"/>
                    </a:lnTo>
                    <a:lnTo>
                      <a:pt x="987" y="713"/>
                    </a:lnTo>
                    <a:lnTo>
                      <a:pt x="931" y="689"/>
                    </a:lnTo>
                    <a:lnTo>
                      <a:pt x="876" y="673"/>
                    </a:lnTo>
                    <a:lnTo>
                      <a:pt x="836" y="650"/>
                    </a:lnTo>
                    <a:lnTo>
                      <a:pt x="780" y="626"/>
                    </a:lnTo>
                    <a:lnTo>
                      <a:pt x="740" y="602"/>
                    </a:lnTo>
                    <a:lnTo>
                      <a:pt x="693" y="570"/>
                    </a:lnTo>
                    <a:lnTo>
                      <a:pt x="645" y="547"/>
                    </a:lnTo>
                    <a:lnTo>
                      <a:pt x="597" y="515"/>
                    </a:lnTo>
                    <a:lnTo>
                      <a:pt x="557" y="491"/>
                    </a:lnTo>
                    <a:lnTo>
                      <a:pt x="510" y="452"/>
                    </a:lnTo>
                    <a:lnTo>
                      <a:pt x="470" y="420"/>
                    </a:lnTo>
                    <a:lnTo>
                      <a:pt x="430" y="388"/>
                    </a:lnTo>
                    <a:lnTo>
                      <a:pt x="398" y="349"/>
                    </a:lnTo>
                    <a:lnTo>
                      <a:pt x="366" y="325"/>
                    </a:lnTo>
                    <a:lnTo>
                      <a:pt x="350" y="285"/>
                    </a:lnTo>
                    <a:lnTo>
                      <a:pt x="0" y="333"/>
                    </a:lnTo>
                    <a:lnTo>
                      <a:pt x="48" y="309"/>
                    </a:lnTo>
                    <a:lnTo>
                      <a:pt x="111" y="285"/>
                    </a:lnTo>
                    <a:lnTo>
                      <a:pt x="151" y="261"/>
                    </a:lnTo>
                    <a:lnTo>
                      <a:pt x="183" y="246"/>
                    </a:lnTo>
                    <a:lnTo>
                      <a:pt x="223" y="230"/>
                    </a:lnTo>
                    <a:lnTo>
                      <a:pt x="255" y="214"/>
                    </a:lnTo>
                    <a:lnTo>
                      <a:pt x="279" y="190"/>
                    </a:lnTo>
                    <a:lnTo>
                      <a:pt x="310" y="174"/>
                    </a:lnTo>
                    <a:lnTo>
                      <a:pt x="342" y="151"/>
                    </a:lnTo>
                    <a:lnTo>
                      <a:pt x="374" y="119"/>
                    </a:lnTo>
                    <a:lnTo>
                      <a:pt x="406" y="87"/>
                    </a:lnTo>
                    <a:lnTo>
                      <a:pt x="438" y="63"/>
                    </a:lnTo>
                    <a:lnTo>
                      <a:pt x="470" y="32"/>
                    </a:lnTo>
                    <a:lnTo>
                      <a:pt x="494" y="0"/>
                    </a:lnTo>
                    <a:lnTo>
                      <a:pt x="517" y="16"/>
                    </a:lnTo>
                    <a:lnTo>
                      <a:pt x="549" y="32"/>
                    </a:lnTo>
                    <a:lnTo>
                      <a:pt x="573" y="40"/>
                    </a:lnTo>
                    <a:lnTo>
                      <a:pt x="613" y="55"/>
                    </a:lnTo>
                    <a:lnTo>
                      <a:pt x="645" y="71"/>
                    </a:lnTo>
                    <a:lnTo>
                      <a:pt x="677" y="79"/>
                    </a:lnTo>
                    <a:lnTo>
                      <a:pt x="709" y="87"/>
                    </a:lnTo>
                    <a:lnTo>
                      <a:pt x="740" y="103"/>
                    </a:lnTo>
                    <a:lnTo>
                      <a:pt x="780" y="111"/>
                    </a:lnTo>
                    <a:lnTo>
                      <a:pt x="820" y="119"/>
                    </a:lnTo>
                    <a:lnTo>
                      <a:pt x="852" y="127"/>
                    </a:lnTo>
                    <a:lnTo>
                      <a:pt x="884" y="135"/>
                    </a:lnTo>
                    <a:lnTo>
                      <a:pt x="923" y="143"/>
                    </a:lnTo>
                    <a:lnTo>
                      <a:pt x="955" y="151"/>
                    </a:lnTo>
                    <a:lnTo>
                      <a:pt x="987" y="158"/>
                    </a:lnTo>
                    <a:lnTo>
                      <a:pt x="1027" y="166"/>
                    </a:lnTo>
                    <a:lnTo>
                      <a:pt x="1083" y="174"/>
                    </a:lnTo>
                    <a:lnTo>
                      <a:pt x="724" y="230"/>
                    </a:lnTo>
                    <a:lnTo>
                      <a:pt x="748" y="277"/>
                    </a:lnTo>
                    <a:lnTo>
                      <a:pt x="772" y="317"/>
                    </a:lnTo>
                    <a:lnTo>
                      <a:pt x="828" y="380"/>
                    </a:lnTo>
                    <a:lnTo>
                      <a:pt x="860" y="412"/>
                    </a:lnTo>
                    <a:lnTo>
                      <a:pt x="884" y="444"/>
                    </a:lnTo>
                    <a:lnTo>
                      <a:pt x="939" y="491"/>
                    </a:lnTo>
                    <a:lnTo>
                      <a:pt x="971" y="523"/>
                    </a:lnTo>
                    <a:lnTo>
                      <a:pt x="1011" y="555"/>
                    </a:lnTo>
                    <a:lnTo>
                      <a:pt x="1051" y="586"/>
                    </a:lnTo>
                    <a:lnTo>
                      <a:pt x="1075" y="610"/>
                    </a:lnTo>
                    <a:lnTo>
                      <a:pt x="1107" y="626"/>
                    </a:lnTo>
                    <a:lnTo>
                      <a:pt x="1146" y="650"/>
                    </a:lnTo>
                    <a:lnTo>
                      <a:pt x="1178" y="673"/>
                    </a:lnTo>
                    <a:lnTo>
                      <a:pt x="1218" y="689"/>
                    </a:lnTo>
                    <a:lnTo>
                      <a:pt x="1258" y="713"/>
                    </a:lnTo>
                    <a:lnTo>
                      <a:pt x="1306" y="729"/>
                    </a:lnTo>
                    <a:lnTo>
                      <a:pt x="1353" y="745"/>
                    </a:lnTo>
                    <a:lnTo>
                      <a:pt x="1401" y="761"/>
                    </a:lnTo>
                    <a:lnTo>
                      <a:pt x="1449" y="768"/>
                    </a:lnTo>
                    <a:lnTo>
                      <a:pt x="1497" y="784"/>
                    </a:lnTo>
                    <a:lnTo>
                      <a:pt x="1552" y="792"/>
                    </a:lnTo>
                    <a:lnTo>
                      <a:pt x="1640" y="808"/>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sp>
          <p:nvSpPr>
            <p:cNvPr id="245770" name="Rectangle 10"/>
            <p:cNvSpPr>
              <a:spLocks noChangeArrowheads="1"/>
            </p:cNvSpPr>
            <p:nvPr/>
          </p:nvSpPr>
          <p:spPr bwMode="auto">
            <a:xfrm>
              <a:off x="4152" y="3530"/>
              <a:ext cx="1512" cy="41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Concept of Operation </a:t>
              </a:r>
            </a:p>
            <a:p>
              <a:pPr algn="ctr"/>
              <a:r>
                <a:rPr lang="en-US" altLang="en-US" sz="1800"/>
                <a:t>Activity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781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773113"/>
            <a:ext cx="8123238" cy="595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7811" name="Rectangle 3"/>
          <p:cNvSpPr>
            <a:spLocks noGrp="1" noChangeArrowheads="1"/>
          </p:cNvSpPr>
          <p:nvPr>
            <p:ph type="title"/>
          </p:nvPr>
        </p:nvSpPr>
        <p:spPr>
          <a:xfrm>
            <a:off x="285750" y="155575"/>
            <a:ext cx="8562975" cy="863600"/>
          </a:xfrm>
          <a:noFill/>
          <a:ln/>
        </p:spPr>
        <p:txBody>
          <a:bodyPr lIns="92407" tIns="45420" rIns="92407" bIns="45420"/>
          <a:lstStyle/>
          <a:p>
            <a:r>
              <a:rPr lang="en-US" altLang="en-US" sz="2600"/>
              <a:t>Cycle 1, Quadrant III: Prepare for Next Activity</a:t>
            </a:r>
          </a:p>
        </p:txBody>
      </p:sp>
      <p:grpSp>
        <p:nvGrpSpPr>
          <p:cNvPr id="247812" name="Group 4"/>
          <p:cNvGrpSpPr>
            <a:grpSpLocks/>
          </p:cNvGrpSpPr>
          <p:nvPr/>
        </p:nvGrpSpPr>
        <p:grpSpPr bwMode="auto">
          <a:xfrm>
            <a:off x="577850" y="4368800"/>
            <a:ext cx="4013200" cy="1997075"/>
            <a:chOff x="370" y="2788"/>
            <a:chExt cx="2562" cy="1274"/>
          </a:xfrm>
        </p:grpSpPr>
        <p:grpSp>
          <p:nvGrpSpPr>
            <p:cNvPr id="247813" name="Group 5"/>
            <p:cNvGrpSpPr>
              <a:grpSpLocks/>
            </p:cNvGrpSpPr>
            <p:nvPr/>
          </p:nvGrpSpPr>
          <p:grpSpPr bwMode="auto">
            <a:xfrm>
              <a:off x="1291" y="2788"/>
              <a:ext cx="1641" cy="905"/>
              <a:chOff x="1291" y="2788"/>
              <a:chExt cx="1641" cy="905"/>
            </a:xfrm>
          </p:grpSpPr>
          <p:sp>
            <p:nvSpPr>
              <p:cNvPr id="247814" name="Freeform 6"/>
              <p:cNvSpPr>
                <a:spLocks/>
              </p:cNvSpPr>
              <p:nvPr/>
            </p:nvSpPr>
            <p:spPr bwMode="auto">
              <a:xfrm>
                <a:off x="1859" y="2964"/>
                <a:ext cx="345" cy="129"/>
              </a:xfrm>
              <a:custGeom>
                <a:avLst/>
                <a:gdLst>
                  <a:gd name="T0" fmla="*/ 0 w 345"/>
                  <a:gd name="T1" fmla="*/ 75 h 129"/>
                  <a:gd name="T2" fmla="*/ 0 w 345"/>
                  <a:gd name="T3" fmla="*/ 0 h 129"/>
                  <a:gd name="T4" fmla="*/ 344 w 345"/>
                  <a:gd name="T5" fmla="*/ 53 h 129"/>
                  <a:gd name="T6" fmla="*/ 344 w 345"/>
                  <a:gd name="T7" fmla="*/ 90 h 129"/>
                  <a:gd name="T8" fmla="*/ 321 w 345"/>
                  <a:gd name="T9" fmla="*/ 128 h 129"/>
                  <a:gd name="T10" fmla="*/ 0 w 345"/>
                  <a:gd name="T11" fmla="*/ 75 h 129"/>
                </a:gdLst>
                <a:ahLst/>
                <a:cxnLst>
                  <a:cxn ang="0">
                    <a:pos x="T0" y="T1"/>
                  </a:cxn>
                  <a:cxn ang="0">
                    <a:pos x="T2" y="T3"/>
                  </a:cxn>
                  <a:cxn ang="0">
                    <a:pos x="T4" y="T5"/>
                  </a:cxn>
                  <a:cxn ang="0">
                    <a:pos x="T6" y="T7"/>
                  </a:cxn>
                  <a:cxn ang="0">
                    <a:pos x="T8" y="T9"/>
                  </a:cxn>
                  <a:cxn ang="0">
                    <a:pos x="T10" y="T11"/>
                  </a:cxn>
                </a:cxnLst>
                <a:rect l="0" t="0" r="r" b="b"/>
                <a:pathLst>
                  <a:path w="345" h="129">
                    <a:moveTo>
                      <a:pt x="0" y="75"/>
                    </a:moveTo>
                    <a:lnTo>
                      <a:pt x="0" y="0"/>
                    </a:lnTo>
                    <a:lnTo>
                      <a:pt x="344" y="53"/>
                    </a:lnTo>
                    <a:lnTo>
                      <a:pt x="344" y="90"/>
                    </a:lnTo>
                    <a:lnTo>
                      <a:pt x="321" y="128"/>
                    </a:lnTo>
                    <a:lnTo>
                      <a:pt x="0" y="75"/>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7815" name="Freeform 7"/>
              <p:cNvSpPr>
                <a:spLocks/>
              </p:cNvSpPr>
              <p:nvPr/>
            </p:nvSpPr>
            <p:spPr bwMode="auto">
              <a:xfrm>
                <a:off x="2595" y="3068"/>
                <a:ext cx="337" cy="129"/>
              </a:xfrm>
              <a:custGeom>
                <a:avLst/>
                <a:gdLst>
                  <a:gd name="T0" fmla="*/ 336 w 337"/>
                  <a:gd name="T1" fmla="*/ 128 h 129"/>
                  <a:gd name="T2" fmla="*/ 336 w 337"/>
                  <a:gd name="T3" fmla="*/ 60 h 129"/>
                  <a:gd name="T4" fmla="*/ 0 w 337"/>
                  <a:gd name="T5" fmla="*/ 0 h 129"/>
                  <a:gd name="T6" fmla="*/ 0 w 337"/>
                  <a:gd name="T7" fmla="*/ 90 h 129"/>
                  <a:gd name="T8" fmla="*/ 336 w 337"/>
                  <a:gd name="T9" fmla="*/ 128 h 129"/>
                </a:gdLst>
                <a:ahLst/>
                <a:cxnLst>
                  <a:cxn ang="0">
                    <a:pos x="T0" y="T1"/>
                  </a:cxn>
                  <a:cxn ang="0">
                    <a:pos x="T2" y="T3"/>
                  </a:cxn>
                  <a:cxn ang="0">
                    <a:pos x="T4" y="T5"/>
                  </a:cxn>
                  <a:cxn ang="0">
                    <a:pos x="T6" y="T7"/>
                  </a:cxn>
                  <a:cxn ang="0">
                    <a:pos x="T8" y="T9"/>
                  </a:cxn>
                </a:cxnLst>
                <a:rect l="0" t="0" r="r" b="b"/>
                <a:pathLst>
                  <a:path w="337" h="129">
                    <a:moveTo>
                      <a:pt x="336" y="128"/>
                    </a:moveTo>
                    <a:lnTo>
                      <a:pt x="336" y="60"/>
                    </a:lnTo>
                    <a:lnTo>
                      <a:pt x="0" y="0"/>
                    </a:lnTo>
                    <a:lnTo>
                      <a:pt x="0" y="90"/>
                    </a:lnTo>
                    <a:lnTo>
                      <a:pt x="336" y="128"/>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nvGrpSpPr>
              <p:cNvPr id="247816" name="Group 8"/>
              <p:cNvGrpSpPr>
                <a:grpSpLocks/>
              </p:cNvGrpSpPr>
              <p:nvPr/>
            </p:nvGrpSpPr>
            <p:grpSpPr bwMode="auto">
              <a:xfrm>
                <a:off x="1291" y="2788"/>
                <a:ext cx="1641" cy="905"/>
                <a:chOff x="1291" y="2788"/>
                <a:chExt cx="1641" cy="905"/>
              </a:xfrm>
            </p:grpSpPr>
            <p:sp>
              <p:nvSpPr>
                <p:cNvPr id="247817" name="Freeform 9"/>
                <p:cNvSpPr>
                  <a:spLocks/>
                </p:cNvSpPr>
                <p:nvPr/>
              </p:nvSpPr>
              <p:spPr bwMode="auto">
                <a:xfrm>
                  <a:off x="1291" y="2868"/>
                  <a:ext cx="1641" cy="825"/>
                </a:xfrm>
                <a:custGeom>
                  <a:avLst/>
                  <a:gdLst>
                    <a:gd name="T0" fmla="*/ 96 w 1641"/>
                    <a:gd name="T1" fmla="*/ 824 h 825"/>
                    <a:gd name="T2" fmla="*/ 191 w 1641"/>
                    <a:gd name="T3" fmla="*/ 824 h 825"/>
                    <a:gd name="T4" fmla="*/ 295 w 1641"/>
                    <a:gd name="T5" fmla="*/ 816 h 825"/>
                    <a:gd name="T6" fmla="*/ 390 w 1641"/>
                    <a:gd name="T7" fmla="*/ 800 h 825"/>
                    <a:gd name="T8" fmla="*/ 502 w 1641"/>
                    <a:gd name="T9" fmla="*/ 776 h 825"/>
                    <a:gd name="T10" fmla="*/ 605 w 1641"/>
                    <a:gd name="T11" fmla="*/ 745 h 825"/>
                    <a:gd name="T12" fmla="*/ 717 w 1641"/>
                    <a:gd name="T13" fmla="*/ 697 h 825"/>
                    <a:gd name="T14" fmla="*/ 812 w 1641"/>
                    <a:gd name="T15" fmla="*/ 650 h 825"/>
                    <a:gd name="T16" fmla="*/ 908 w 1641"/>
                    <a:gd name="T17" fmla="*/ 610 h 825"/>
                    <a:gd name="T18" fmla="*/ 1003 w 1641"/>
                    <a:gd name="T19" fmla="*/ 555 h 825"/>
                    <a:gd name="T20" fmla="*/ 1091 w 1641"/>
                    <a:gd name="T21" fmla="*/ 491 h 825"/>
                    <a:gd name="T22" fmla="*/ 1178 w 1641"/>
                    <a:gd name="T23" fmla="*/ 420 h 825"/>
                    <a:gd name="T24" fmla="*/ 1250 w 1641"/>
                    <a:gd name="T25" fmla="*/ 357 h 825"/>
                    <a:gd name="T26" fmla="*/ 1298 w 1641"/>
                    <a:gd name="T27" fmla="*/ 293 h 825"/>
                    <a:gd name="T28" fmla="*/ 1584 w 1641"/>
                    <a:gd name="T29" fmla="*/ 309 h 825"/>
                    <a:gd name="T30" fmla="*/ 1497 w 1641"/>
                    <a:gd name="T31" fmla="*/ 269 h 825"/>
                    <a:gd name="T32" fmla="*/ 1425 w 1641"/>
                    <a:gd name="T33" fmla="*/ 230 h 825"/>
                    <a:gd name="T34" fmla="*/ 1361 w 1641"/>
                    <a:gd name="T35" fmla="*/ 190 h 825"/>
                    <a:gd name="T36" fmla="*/ 1306 w 1641"/>
                    <a:gd name="T37" fmla="*/ 151 h 825"/>
                    <a:gd name="T38" fmla="*/ 1234 w 1641"/>
                    <a:gd name="T39" fmla="*/ 87 h 825"/>
                    <a:gd name="T40" fmla="*/ 1178 w 1641"/>
                    <a:gd name="T41" fmla="*/ 32 h 825"/>
                    <a:gd name="T42" fmla="*/ 1123 w 1641"/>
                    <a:gd name="T43" fmla="*/ 16 h 825"/>
                    <a:gd name="T44" fmla="*/ 1067 w 1641"/>
                    <a:gd name="T45" fmla="*/ 40 h 825"/>
                    <a:gd name="T46" fmla="*/ 995 w 1641"/>
                    <a:gd name="T47" fmla="*/ 71 h 825"/>
                    <a:gd name="T48" fmla="*/ 939 w 1641"/>
                    <a:gd name="T49" fmla="*/ 87 h 825"/>
                    <a:gd name="T50" fmla="*/ 868 w 1641"/>
                    <a:gd name="T51" fmla="*/ 111 h 825"/>
                    <a:gd name="T52" fmla="*/ 788 w 1641"/>
                    <a:gd name="T53" fmla="*/ 127 h 825"/>
                    <a:gd name="T54" fmla="*/ 724 w 1641"/>
                    <a:gd name="T55" fmla="*/ 143 h 825"/>
                    <a:gd name="T56" fmla="*/ 653 w 1641"/>
                    <a:gd name="T57" fmla="*/ 158 h 825"/>
                    <a:gd name="T58" fmla="*/ 565 w 1641"/>
                    <a:gd name="T59" fmla="*/ 174 h 825"/>
                    <a:gd name="T60" fmla="*/ 900 w 1641"/>
                    <a:gd name="T61" fmla="*/ 277 h 825"/>
                    <a:gd name="T62" fmla="*/ 820 w 1641"/>
                    <a:gd name="T63" fmla="*/ 380 h 825"/>
                    <a:gd name="T64" fmla="*/ 756 w 1641"/>
                    <a:gd name="T65" fmla="*/ 444 h 825"/>
                    <a:gd name="T66" fmla="*/ 669 w 1641"/>
                    <a:gd name="T67" fmla="*/ 523 h 825"/>
                    <a:gd name="T68" fmla="*/ 565 w 1641"/>
                    <a:gd name="T69" fmla="*/ 594 h 825"/>
                    <a:gd name="T70" fmla="*/ 470 w 1641"/>
                    <a:gd name="T71" fmla="*/ 650 h 825"/>
                    <a:gd name="T72" fmla="*/ 398 w 1641"/>
                    <a:gd name="T73" fmla="*/ 681 h 825"/>
                    <a:gd name="T74" fmla="*/ 295 w 1641"/>
                    <a:gd name="T75" fmla="*/ 713 h 825"/>
                    <a:gd name="T76" fmla="*/ 167 w 1641"/>
                    <a:gd name="T77" fmla="*/ 737 h 825"/>
                    <a:gd name="T78" fmla="*/ 0 w 1641"/>
                    <a:gd name="T79" fmla="*/ 753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1" h="825">
                      <a:moveTo>
                        <a:pt x="0" y="816"/>
                      </a:moveTo>
                      <a:lnTo>
                        <a:pt x="96" y="824"/>
                      </a:lnTo>
                      <a:lnTo>
                        <a:pt x="135" y="824"/>
                      </a:lnTo>
                      <a:lnTo>
                        <a:pt x="191" y="824"/>
                      </a:lnTo>
                      <a:lnTo>
                        <a:pt x="247" y="816"/>
                      </a:lnTo>
                      <a:lnTo>
                        <a:pt x="295" y="816"/>
                      </a:lnTo>
                      <a:lnTo>
                        <a:pt x="342" y="808"/>
                      </a:lnTo>
                      <a:lnTo>
                        <a:pt x="390" y="800"/>
                      </a:lnTo>
                      <a:lnTo>
                        <a:pt x="438" y="792"/>
                      </a:lnTo>
                      <a:lnTo>
                        <a:pt x="502" y="776"/>
                      </a:lnTo>
                      <a:lnTo>
                        <a:pt x="549" y="761"/>
                      </a:lnTo>
                      <a:lnTo>
                        <a:pt x="605" y="745"/>
                      </a:lnTo>
                      <a:lnTo>
                        <a:pt x="661" y="721"/>
                      </a:lnTo>
                      <a:lnTo>
                        <a:pt x="717" y="697"/>
                      </a:lnTo>
                      <a:lnTo>
                        <a:pt x="764" y="673"/>
                      </a:lnTo>
                      <a:lnTo>
                        <a:pt x="812" y="650"/>
                      </a:lnTo>
                      <a:lnTo>
                        <a:pt x="860" y="626"/>
                      </a:lnTo>
                      <a:lnTo>
                        <a:pt x="908" y="610"/>
                      </a:lnTo>
                      <a:lnTo>
                        <a:pt x="955" y="578"/>
                      </a:lnTo>
                      <a:lnTo>
                        <a:pt x="1003" y="555"/>
                      </a:lnTo>
                      <a:lnTo>
                        <a:pt x="1051" y="515"/>
                      </a:lnTo>
                      <a:lnTo>
                        <a:pt x="1091" y="491"/>
                      </a:lnTo>
                      <a:lnTo>
                        <a:pt x="1138" y="452"/>
                      </a:lnTo>
                      <a:lnTo>
                        <a:pt x="1178" y="420"/>
                      </a:lnTo>
                      <a:lnTo>
                        <a:pt x="1218" y="388"/>
                      </a:lnTo>
                      <a:lnTo>
                        <a:pt x="1250" y="357"/>
                      </a:lnTo>
                      <a:lnTo>
                        <a:pt x="1274" y="325"/>
                      </a:lnTo>
                      <a:lnTo>
                        <a:pt x="1298" y="293"/>
                      </a:lnTo>
                      <a:lnTo>
                        <a:pt x="1640" y="333"/>
                      </a:lnTo>
                      <a:lnTo>
                        <a:pt x="1584" y="309"/>
                      </a:lnTo>
                      <a:lnTo>
                        <a:pt x="1544" y="293"/>
                      </a:lnTo>
                      <a:lnTo>
                        <a:pt x="1497" y="269"/>
                      </a:lnTo>
                      <a:lnTo>
                        <a:pt x="1457" y="246"/>
                      </a:lnTo>
                      <a:lnTo>
                        <a:pt x="1425" y="230"/>
                      </a:lnTo>
                      <a:lnTo>
                        <a:pt x="1393" y="214"/>
                      </a:lnTo>
                      <a:lnTo>
                        <a:pt x="1361" y="190"/>
                      </a:lnTo>
                      <a:lnTo>
                        <a:pt x="1337" y="174"/>
                      </a:lnTo>
                      <a:lnTo>
                        <a:pt x="1306" y="151"/>
                      </a:lnTo>
                      <a:lnTo>
                        <a:pt x="1274" y="119"/>
                      </a:lnTo>
                      <a:lnTo>
                        <a:pt x="1234" y="87"/>
                      </a:lnTo>
                      <a:lnTo>
                        <a:pt x="1210" y="63"/>
                      </a:lnTo>
                      <a:lnTo>
                        <a:pt x="1178" y="32"/>
                      </a:lnTo>
                      <a:lnTo>
                        <a:pt x="1146" y="0"/>
                      </a:lnTo>
                      <a:lnTo>
                        <a:pt x="1123" y="16"/>
                      </a:lnTo>
                      <a:lnTo>
                        <a:pt x="1099" y="24"/>
                      </a:lnTo>
                      <a:lnTo>
                        <a:pt x="1067" y="40"/>
                      </a:lnTo>
                      <a:lnTo>
                        <a:pt x="1035" y="55"/>
                      </a:lnTo>
                      <a:lnTo>
                        <a:pt x="995" y="71"/>
                      </a:lnTo>
                      <a:lnTo>
                        <a:pt x="963" y="79"/>
                      </a:lnTo>
                      <a:lnTo>
                        <a:pt x="939" y="87"/>
                      </a:lnTo>
                      <a:lnTo>
                        <a:pt x="900" y="103"/>
                      </a:lnTo>
                      <a:lnTo>
                        <a:pt x="868" y="111"/>
                      </a:lnTo>
                      <a:lnTo>
                        <a:pt x="828" y="119"/>
                      </a:lnTo>
                      <a:lnTo>
                        <a:pt x="788" y="127"/>
                      </a:lnTo>
                      <a:lnTo>
                        <a:pt x="756" y="135"/>
                      </a:lnTo>
                      <a:lnTo>
                        <a:pt x="724" y="143"/>
                      </a:lnTo>
                      <a:lnTo>
                        <a:pt x="685" y="151"/>
                      </a:lnTo>
                      <a:lnTo>
                        <a:pt x="653" y="158"/>
                      </a:lnTo>
                      <a:lnTo>
                        <a:pt x="613" y="166"/>
                      </a:lnTo>
                      <a:lnTo>
                        <a:pt x="565" y="174"/>
                      </a:lnTo>
                      <a:lnTo>
                        <a:pt x="923" y="230"/>
                      </a:lnTo>
                      <a:lnTo>
                        <a:pt x="900" y="277"/>
                      </a:lnTo>
                      <a:lnTo>
                        <a:pt x="868" y="317"/>
                      </a:lnTo>
                      <a:lnTo>
                        <a:pt x="820" y="380"/>
                      </a:lnTo>
                      <a:lnTo>
                        <a:pt x="788" y="412"/>
                      </a:lnTo>
                      <a:lnTo>
                        <a:pt x="756" y="444"/>
                      </a:lnTo>
                      <a:lnTo>
                        <a:pt x="717" y="483"/>
                      </a:lnTo>
                      <a:lnTo>
                        <a:pt x="669" y="523"/>
                      </a:lnTo>
                      <a:lnTo>
                        <a:pt x="629" y="555"/>
                      </a:lnTo>
                      <a:lnTo>
                        <a:pt x="565" y="594"/>
                      </a:lnTo>
                      <a:lnTo>
                        <a:pt x="517" y="618"/>
                      </a:lnTo>
                      <a:lnTo>
                        <a:pt x="470" y="650"/>
                      </a:lnTo>
                      <a:lnTo>
                        <a:pt x="430" y="666"/>
                      </a:lnTo>
                      <a:lnTo>
                        <a:pt x="398" y="681"/>
                      </a:lnTo>
                      <a:lnTo>
                        <a:pt x="342" y="697"/>
                      </a:lnTo>
                      <a:lnTo>
                        <a:pt x="295" y="713"/>
                      </a:lnTo>
                      <a:lnTo>
                        <a:pt x="247" y="729"/>
                      </a:lnTo>
                      <a:lnTo>
                        <a:pt x="167" y="737"/>
                      </a:lnTo>
                      <a:lnTo>
                        <a:pt x="111" y="753"/>
                      </a:lnTo>
                      <a:lnTo>
                        <a:pt x="0" y="753"/>
                      </a:lnTo>
                      <a:lnTo>
                        <a:pt x="0" y="816"/>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7818" name="Freeform 10"/>
                <p:cNvSpPr>
                  <a:spLocks/>
                </p:cNvSpPr>
                <p:nvPr/>
              </p:nvSpPr>
              <p:spPr bwMode="auto">
                <a:xfrm>
                  <a:off x="1291" y="2788"/>
                  <a:ext cx="1641" cy="841"/>
                </a:xfrm>
                <a:custGeom>
                  <a:avLst/>
                  <a:gdLst>
                    <a:gd name="T0" fmla="*/ 96 w 1641"/>
                    <a:gd name="T1" fmla="*/ 840 h 841"/>
                    <a:gd name="T2" fmla="*/ 191 w 1641"/>
                    <a:gd name="T3" fmla="*/ 840 h 841"/>
                    <a:gd name="T4" fmla="*/ 295 w 1641"/>
                    <a:gd name="T5" fmla="*/ 832 h 841"/>
                    <a:gd name="T6" fmla="*/ 390 w 1641"/>
                    <a:gd name="T7" fmla="*/ 824 h 841"/>
                    <a:gd name="T8" fmla="*/ 494 w 1641"/>
                    <a:gd name="T9" fmla="*/ 792 h 841"/>
                    <a:gd name="T10" fmla="*/ 605 w 1641"/>
                    <a:gd name="T11" fmla="*/ 761 h 841"/>
                    <a:gd name="T12" fmla="*/ 709 w 1641"/>
                    <a:gd name="T13" fmla="*/ 713 h 841"/>
                    <a:gd name="T14" fmla="*/ 812 w 1641"/>
                    <a:gd name="T15" fmla="*/ 666 h 841"/>
                    <a:gd name="T16" fmla="*/ 908 w 1641"/>
                    <a:gd name="T17" fmla="*/ 618 h 841"/>
                    <a:gd name="T18" fmla="*/ 1003 w 1641"/>
                    <a:gd name="T19" fmla="*/ 563 h 841"/>
                    <a:gd name="T20" fmla="*/ 1091 w 1641"/>
                    <a:gd name="T21" fmla="*/ 499 h 841"/>
                    <a:gd name="T22" fmla="*/ 1178 w 1641"/>
                    <a:gd name="T23" fmla="*/ 428 h 841"/>
                    <a:gd name="T24" fmla="*/ 1250 w 1641"/>
                    <a:gd name="T25" fmla="*/ 357 h 841"/>
                    <a:gd name="T26" fmla="*/ 1298 w 1641"/>
                    <a:gd name="T27" fmla="*/ 293 h 841"/>
                    <a:gd name="T28" fmla="*/ 1584 w 1641"/>
                    <a:gd name="T29" fmla="*/ 317 h 841"/>
                    <a:gd name="T30" fmla="*/ 1497 w 1641"/>
                    <a:gd name="T31" fmla="*/ 269 h 841"/>
                    <a:gd name="T32" fmla="*/ 1425 w 1641"/>
                    <a:gd name="T33" fmla="*/ 230 h 841"/>
                    <a:gd name="T34" fmla="*/ 1361 w 1641"/>
                    <a:gd name="T35" fmla="*/ 190 h 841"/>
                    <a:gd name="T36" fmla="*/ 1306 w 1641"/>
                    <a:gd name="T37" fmla="*/ 143 h 841"/>
                    <a:gd name="T38" fmla="*/ 1234 w 1641"/>
                    <a:gd name="T39" fmla="*/ 87 h 841"/>
                    <a:gd name="T40" fmla="*/ 1170 w 1641"/>
                    <a:gd name="T41" fmla="*/ 24 h 841"/>
                    <a:gd name="T42" fmla="*/ 1123 w 1641"/>
                    <a:gd name="T43" fmla="*/ 8 h 841"/>
                    <a:gd name="T44" fmla="*/ 1067 w 1641"/>
                    <a:gd name="T45" fmla="*/ 40 h 841"/>
                    <a:gd name="T46" fmla="*/ 995 w 1641"/>
                    <a:gd name="T47" fmla="*/ 63 h 841"/>
                    <a:gd name="T48" fmla="*/ 931 w 1641"/>
                    <a:gd name="T49" fmla="*/ 87 h 841"/>
                    <a:gd name="T50" fmla="*/ 868 w 1641"/>
                    <a:gd name="T51" fmla="*/ 103 h 841"/>
                    <a:gd name="T52" fmla="*/ 788 w 1641"/>
                    <a:gd name="T53" fmla="*/ 127 h 841"/>
                    <a:gd name="T54" fmla="*/ 717 w 1641"/>
                    <a:gd name="T55" fmla="*/ 143 h 841"/>
                    <a:gd name="T56" fmla="*/ 653 w 1641"/>
                    <a:gd name="T57" fmla="*/ 158 h 841"/>
                    <a:gd name="T58" fmla="*/ 565 w 1641"/>
                    <a:gd name="T59" fmla="*/ 174 h 841"/>
                    <a:gd name="T60" fmla="*/ 892 w 1641"/>
                    <a:gd name="T61" fmla="*/ 285 h 841"/>
                    <a:gd name="T62" fmla="*/ 820 w 1641"/>
                    <a:gd name="T63" fmla="*/ 388 h 841"/>
                    <a:gd name="T64" fmla="*/ 756 w 1641"/>
                    <a:gd name="T65" fmla="*/ 452 h 841"/>
                    <a:gd name="T66" fmla="*/ 669 w 1641"/>
                    <a:gd name="T67" fmla="*/ 531 h 841"/>
                    <a:gd name="T68" fmla="*/ 597 w 1641"/>
                    <a:gd name="T69" fmla="*/ 602 h 841"/>
                    <a:gd name="T70" fmla="*/ 533 w 1641"/>
                    <a:gd name="T71" fmla="*/ 650 h 841"/>
                    <a:gd name="T72" fmla="*/ 462 w 1641"/>
                    <a:gd name="T73" fmla="*/ 697 h 841"/>
                    <a:gd name="T74" fmla="*/ 382 w 1641"/>
                    <a:gd name="T75" fmla="*/ 737 h 841"/>
                    <a:gd name="T76" fmla="*/ 295 w 1641"/>
                    <a:gd name="T77" fmla="*/ 769 h 841"/>
                    <a:gd name="T78" fmla="*/ 191 w 1641"/>
                    <a:gd name="T79" fmla="*/ 792 h 841"/>
                    <a:gd name="T80" fmla="*/ 88 w 1641"/>
                    <a:gd name="T81" fmla="*/ 816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41">
                      <a:moveTo>
                        <a:pt x="0" y="832"/>
                      </a:moveTo>
                      <a:lnTo>
                        <a:pt x="96" y="840"/>
                      </a:lnTo>
                      <a:lnTo>
                        <a:pt x="135" y="840"/>
                      </a:lnTo>
                      <a:lnTo>
                        <a:pt x="191" y="840"/>
                      </a:lnTo>
                      <a:lnTo>
                        <a:pt x="239" y="840"/>
                      </a:lnTo>
                      <a:lnTo>
                        <a:pt x="295" y="832"/>
                      </a:lnTo>
                      <a:lnTo>
                        <a:pt x="342" y="832"/>
                      </a:lnTo>
                      <a:lnTo>
                        <a:pt x="390" y="824"/>
                      </a:lnTo>
                      <a:lnTo>
                        <a:pt x="438" y="808"/>
                      </a:lnTo>
                      <a:lnTo>
                        <a:pt x="494" y="792"/>
                      </a:lnTo>
                      <a:lnTo>
                        <a:pt x="549" y="777"/>
                      </a:lnTo>
                      <a:lnTo>
                        <a:pt x="605" y="761"/>
                      </a:lnTo>
                      <a:lnTo>
                        <a:pt x="661" y="745"/>
                      </a:lnTo>
                      <a:lnTo>
                        <a:pt x="709" y="713"/>
                      </a:lnTo>
                      <a:lnTo>
                        <a:pt x="764" y="689"/>
                      </a:lnTo>
                      <a:lnTo>
                        <a:pt x="812" y="666"/>
                      </a:lnTo>
                      <a:lnTo>
                        <a:pt x="860" y="642"/>
                      </a:lnTo>
                      <a:lnTo>
                        <a:pt x="908" y="618"/>
                      </a:lnTo>
                      <a:lnTo>
                        <a:pt x="955" y="594"/>
                      </a:lnTo>
                      <a:lnTo>
                        <a:pt x="1003" y="563"/>
                      </a:lnTo>
                      <a:lnTo>
                        <a:pt x="1051" y="531"/>
                      </a:lnTo>
                      <a:lnTo>
                        <a:pt x="1091" y="499"/>
                      </a:lnTo>
                      <a:lnTo>
                        <a:pt x="1130" y="468"/>
                      </a:lnTo>
                      <a:lnTo>
                        <a:pt x="1178" y="428"/>
                      </a:lnTo>
                      <a:lnTo>
                        <a:pt x="1218" y="396"/>
                      </a:lnTo>
                      <a:lnTo>
                        <a:pt x="1250" y="357"/>
                      </a:lnTo>
                      <a:lnTo>
                        <a:pt x="1274" y="325"/>
                      </a:lnTo>
                      <a:lnTo>
                        <a:pt x="1298" y="293"/>
                      </a:lnTo>
                      <a:lnTo>
                        <a:pt x="1640" y="341"/>
                      </a:lnTo>
                      <a:lnTo>
                        <a:pt x="1584" y="317"/>
                      </a:lnTo>
                      <a:lnTo>
                        <a:pt x="1544" y="293"/>
                      </a:lnTo>
                      <a:lnTo>
                        <a:pt x="1497" y="269"/>
                      </a:lnTo>
                      <a:lnTo>
                        <a:pt x="1457" y="254"/>
                      </a:lnTo>
                      <a:lnTo>
                        <a:pt x="1425" y="230"/>
                      </a:lnTo>
                      <a:lnTo>
                        <a:pt x="1393" y="214"/>
                      </a:lnTo>
                      <a:lnTo>
                        <a:pt x="1361" y="190"/>
                      </a:lnTo>
                      <a:lnTo>
                        <a:pt x="1337" y="166"/>
                      </a:lnTo>
                      <a:lnTo>
                        <a:pt x="1306" y="143"/>
                      </a:lnTo>
                      <a:lnTo>
                        <a:pt x="1274" y="119"/>
                      </a:lnTo>
                      <a:lnTo>
                        <a:pt x="1234" y="87"/>
                      </a:lnTo>
                      <a:lnTo>
                        <a:pt x="1202" y="55"/>
                      </a:lnTo>
                      <a:lnTo>
                        <a:pt x="1170" y="24"/>
                      </a:lnTo>
                      <a:lnTo>
                        <a:pt x="1146" y="0"/>
                      </a:lnTo>
                      <a:lnTo>
                        <a:pt x="1123" y="8"/>
                      </a:lnTo>
                      <a:lnTo>
                        <a:pt x="1099" y="24"/>
                      </a:lnTo>
                      <a:lnTo>
                        <a:pt x="1067" y="40"/>
                      </a:lnTo>
                      <a:lnTo>
                        <a:pt x="1035" y="48"/>
                      </a:lnTo>
                      <a:lnTo>
                        <a:pt x="995" y="63"/>
                      </a:lnTo>
                      <a:lnTo>
                        <a:pt x="963" y="79"/>
                      </a:lnTo>
                      <a:lnTo>
                        <a:pt x="931" y="87"/>
                      </a:lnTo>
                      <a:lnTo>
                        <a:pt x="900" y="95"/>
                      </a:lnTo>
                      <a:lnTo>
                        <a:pt x="868" y="103"/>
                      </a:lnTo>
                      <a:lnTo>
                        <a:pt x="828" y="119"/>
                      </a:lnTo>
                      <a:lnTo>
                        <a:pt x="788" y="127"/>
                      </a:lnTo>
                      <a:lnTo>
                        <a:pt x="756" y="135"/>
                      </a:lnTo>
                      <a:lnTo>
                        <a:pt x="717" y="143"/>
                      </a:lnTo>
                      <a:lnTo>
                        <a:pt x="685" y="151"/>
                      </a:lnTo>
                      <a:lnTo>
                        <a:pt x="653" y="158"/>
                      </a:lnTo>
                      <a:lnTo>
                        <a:pt x="613" y="166"/>
                      </a:lnTo>
                      <a:lnTo>
                        <a:pt x="565" y="174"/>
                      </a:lnTo>
                      <a:lnTo>
                        <a:pt x="916" y="238"/>
                      </a:lnTo>
                      <a:lnTo>
                        <a:pt x="892" y="285"/>
                      </a:lnTo>
                      <a:lnTo>
                        <a:pt x="868" y="317"/>
                      </a:lnTo>
                      <a:lnTo>
                        <a:pt x="820" y="388"/>
                      </a:lnTo>
                      <a:lnTo>
                        <a:pt x="788" y="420"/>
                      </a:lnTo>
                      <a:lnTo>
                        <a:pt x="756" y="452"/>
                      </a:lnTo>
                      <a:lnTo>
                        <a:pt x="701" y="507"/>
                      </a:lnTo>
                      <a:lnTo>
                        <a:pt x="669" y="531"/>
                      </a:lnTo>
                      <a:lnTo>
                        <a:pt x="629" y="571"/>
                      </a:lnTo>
                      <a:lnTo>
                        <a:pt x="597" y="602"/>
                      </a:lnTo>
                      <a:lnTo>
                        <a:pt x="565" y="626"/>
                      </a:lnTo>
                      <a:lnTo>
                        <a:pt x="533" y="650"/>
                      </a:lnTo>
                      <a:lnTo>
                        <a:pt x="502" y="674"/>
                      </a:lnTo>
                      <a:lnTo>
                        <a:pt x="462" y="697"/>
                      </a:lnTo>
                      <a:lnTo>
                        <a:pt x="422" y="713"/>
                      </a:lnTo>
                      <a:lnTo>
                        <a:pt x="382" y="737"/>
                      </a:lnTo>
                      <a:lnTo>
                        <a:pt x="334" y="753"/>
                      </a:lnTo>
                      <a:lnTo>
                        <a:pt x="295" y="769"/>
                      </a:lnTo>
                      <a:lnTo>
                        <a:pt x="239" y="785"/>
                      </a:lnTo>
                      <a:lnTo>
                        <a:pt x="191" y="792"/>
                      </a:lnTo>
                      <a:lnTo>
                        <a:pt x="143" y="808"/>
                      </a:lnTo>
                      <a:lnTo>
                        <a:pt x="88" y="816"/>
                      </a:lnTo>
                      <a:lnTo>
                        <a:pt x="0" y="832"/>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grpSp>
        <p:sp>
          <p:nvSpPr>
            <p:cNvPr id="247819" name="Rectangle 11"/>
            <p:cNvSpPr>
              <a:spLocks noChangeArrowheads="1"/>
            </p:cNvSpPr>
            <p:nvPr/>
          </p:nvSpPr>
          <p:spPr bwMode="auto">
            <a:xfrm>
              <a:off x="370" y="3647"/>
              <a:ext cx="1313" cy="41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Requirements and</a:t>
              </a:r>
            </a:p>
            <a:p>
              <a:pPr algn="ctr"/>
              <a:r>
                <a:rPr lang="en-US" altLang="en-US" sz="1800"/>
                <a:t>Life cycle Planning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7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985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773113"/>
            <a:ext cx="8123238" cy="595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9859" name="Rectangle 3"/>
          <p:cNvSpPr>
            <a:spLocks noGrp="1" noChangeArrowheads="1"/>
          </p:cNvSpPr>
          <p:nvPr>
            <p:ph type="title"/>
          </p:nvPr>
        </p:nvSpPr>
        <p:spPr>
          <a:xfrm>
            <a:off x="419100" y="222250"/>
            <a:ext cx="8561388" cy="863600"/>
          </a:xfrm>
          <a:noFill/>
          <a:ln/>
        </p:spPr>
        <p:txBody>
          <a:bodyPr lIns="92407" tIns="45420" rIns="92407" bIns="45420"/>
          <a:lstStyle/>
          <a:p>
            <a:r>
              <a:rPr lang="en-US" altLang="en-US" sz="2600"/>
              <a:t>Cycle 2, Quadrant IV: Software Requirements Activity</a:t>
            </a:r>
          </a:p>
        </p:txBody>
      </p:sp>
      <p:grpSp>
        <p:nvGrpSpPr>
          <p:cNvPr id="249860" name="Group 4"/>
          <p:cNvGrpSpPr>
            <a:grpSpLocks/>
          </p:cNvGrpSpPr>
          <p:nvPr/>
        </p:nvGrpSpPr>
        <p:grpSpPr bwMode="auto">
          <a:xfrm>
            <a:off x="327025" y="1654175"/>
            <a:ext cx="3495675" cy="2138363"/>
            <a:chOff x="209" y="1056"/>
            <a:chExt cx="2232" cy="1364"/>
          </a:xfrm>
        </p:grpSpPr>
        <p:grpSp>
          <p:nvGrpSpPr>
            <p:cNvPr id="249861" name="Group 5"/>
            <p:cNvGrpSpPr>
              <a:grpSpLocks/>
            </p:cNvGrpSpPr>
            <p:nvPr/>
          </p:nvGrpSpPr>
          <p:grpSpPr bwMode="auto">
            <a:xfrm>
              <a:off x="800" y="1507"/>
              <a:ext cx="1641" cy="913"/>
              <a:chOff x="800" y="1507"/>
              <a:chExt cx="1641" cy="913"/>
            </a:xfrm>
          </p:grpSpPr>
          <p:sp>
            <p:nvSpPr>
              <p:cNvPr id="249862" name="Freeform 6"/>
              <p:cNvSpPr>
                <a:spLocks/>
              </p:cNvSpPr>
              <p:nvPr/>
            </p:nvSpPr>
            <p:spPr bwMode="auto">
              <a:xfrm>
                <a:off x="800" y="1507"/>
                <a:ext cx="945" cy="601"/>
              </a:xfrm>
              <a:custGeom>
                <a:avLst/>
                <a:gdLst>
                  <a:gd name="T0" fmla="*/ 0 w 945"/>
                  <a:gd name="T1" fmla="*/ 0 h 601"/>
                  <a:gd name="T2" fmla="*/ 0 w 945"/>
                  <a:gd name="T3" fmla="*/ 47 h 601"/>
                  <a:gd name="T4" fmla="*/ 71 w 945"/>
                  <a:gd name="T5" fmla="*/ 55 h 601"/>
                  <a:gd name="T6" fmla="*/ 135 w 945"/>
                  <a:gd name="T7" fmla="*/ 71 h 601"/>
                  <a:gd name="T8" fmla="*/ 190 w 945"/>
                  <a:gd name="T9" fmla="*/ 95 h 601"/>
                  <a:gd name="T10" fmla="*/ 246 w 945"/>
                  <a:gd name="T11" fmla="*/ 111 h 601"/>
                  <a:gd name="T12" fmla="*/ 294 w 945"/>
                  <a:gd name="T13" fmla="*/ 126 h 601"/>
                  <a:gd name="T14" fmla="*/ 341 w 945"/>
                  <a:gd name="T15" fmla="*/ 142 h 601"/>
                  <a:gd name="T16" fmla="*/ 381 w 945"/>
                  <a:gd name="T17" fmla="*/ 158 h 601"/>
                  <a:gd name="T18" fmla="*/ 420 w 945"/>
                  <a:gd name="T19" fmla="*/ 182 h 601"/>
                  <a:gd name="T20" fmla="*/ 460 w 945"/>
                  <a:gd name="T21" fmla="*/ 205 h 601"/>
                  <a:gd name="T22" fmla="*/ 508 w 945"/>
                  <a:gd name="T23" fmla="*/ 237 h 601"/>
                  <a:gd name="T24" fmla="*/ 539 w 945"/>
                  <a:gd name="T25" fmla="*/ 261 h 601"/>
                  <a:gd name="T26" fmla="*/ 579 w 945"/>
                  <a:gd name="T27" fmla="*/ 284 h 601"/>
                  <a:gd name="T28" fmla="*/ 611 w 945"/>
                  <a:gd name="T29" fmla="*/ 316 h 601"/>
                  <a:gd name="T30" fmla="*/ 650 w 945"/>
                  <a:gd name="T31" fmla="*/ 347 h 601"/>
                  <a:gd name="T32" fmla="*/ 698 w 945"/>
                  <a:gd name="T33" fmla="*/ 395 h 601"/>
                  <a:gd name="T34" fmla="*/ 722 w 945"/>
                  <a:gd name="T35" fmla="*/ 418 h 601"/>
                  <a:gd name="T36" fmla="*/ 746 w 945"/>
                  <a:gd name="T37" fmla="*/ 450 h 601"/>
                  <a:gd name="T38" fmla="*/ 777 w 945"/>
                  <a:gd name="T39" fmla="*/ 482 h 601"/>
                  <a:gd name="T40" fmla="*/ 801 w 945"/>
                  <a:gd name="T41" fmla="*/ 513 h 601"/>
                  <a:gd name="T42" fmla="*/ 825 w 945"/>
                  <a:gd name="T43" fmla="*/ 561 h 601"/>
                  <a:gd name="T44" fmla="*/ 849 w 945"/>
                  <a:gd name="T45" fmla="*/ 600 h 601"/>
                  <a:gd name="T46" fmla="*/ 944 w 945"/>
                  <a:gd name="T47" fmla="*/ 584 h 601"/>
                  <a:gd name="T48" fmla="*/ 912 w 945"/>
                  <a:gd name="T49" fmla="*/ 521 h 601"/>
                  <a:gd name="T50" fmla="*/ 865 w 945"/>
                  <a:gd name="T51" fmla="*/ 450 h 601"/>
                  <a:gd name="T52" fmla="*/ 817 w 945"/>
                  <a:gd name="T53" fmla="*/ 395 h 601"/>
                  <a:gd name="T54" fmla="*/ 746 w 945"/>
                  <a:gd name="T55" fmla="*/ 332 h 601"/>
                  <a:gd name="T56" fmla="*/ 658 w 945"/>
                  <a:gd name="T57" fmla="*/ 245 h 601"/>
                  <a:gd name="T58" fmla="*/ 563 w 945"/>
                  <a:gd name="T59" fmla="*/ 174 h 601"/>
                  <a:gd name="T60" fmla="*/ 460 w 945"/>
                  <a:gd name="T61" fmla="*/ 111 h 601"/>
                  <a:gd name="T62" fmla="*/ 365 w 945"/>
                  <a:gd name="T63" fmla="*/ 71 h 601"/>
                  <a:gd name="T64" fmla="*/ 254 w 945"/>
                  <a:gd name="T65" fmla="*/ 32 h 601"/>
                  <a:gd name="T66" fmla="*/ 159 w 945"/>
                  <a:gd name="T67" fmla="*/ 16 h 601"/>
                  <a:gd name="T68" fmla="*/ 0 w 945"/>
                  <a:gd name="T6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5" h="601">
                    <a:moveTo>
                      <a:pt x="0" y="0"/>
                    </a:moveTo>
                    <a:lnTo>
                      <a:pt x="0" y="47"/>
                    </a:lnTo>
                    <a:lnTo>
                      <a:pt x="71" y="55"/>
                    </a:lnTo>
                    <a:lnTo>
                      <a:pt x="135" y="71"/>
                    </a:lnTo>
                    <a:lnTo>
                      <a:pt x="190" y="95"/>
                    </a:lnTo>
                    <a:lnTo>
                      <a:pt x="246" y="111"/>
                    </a:lnTo>
                    <a:lnTo>
                      <a:pt x="294" y="126"/>
                    </a:lnTo>
                    <a:lnTo>
                      <a:pt x="341" y="142"/>
                    </a:lnTo>
                    <a:lnTo>
                      <a:pt x="381" y="158"/>
                    </a:lnTo>
                    <a:lnTo>
                      <a:pt x="420" y="182"/>
                    </a:lnTo>
                    <a:lnTo>
                      <a:pt x="460" y="205"/>
                    </a:lnTo>
                    <a:lnTo>
                      <a:pt x="508" y="237"/>
                    </a:lnTo>
                    <a:lnTo>
                      <a:pt x="539" y="261"/>
                    </a:lnTo>
                    <a:lnTo>
                      <a:pt x="579" y="284"/>
                    </a:lnTo>
                    <a:lnTo>
                      <a:pt x="611" y="316"/>
                    </a:lnTo>
                    <a:lnTo>
                      <a:pt x="650" y="347"/>
                    </a:lnTo>
                    <a:lnTo>
                      <a:pt x="698" y="395"/>
                    </a:lnTo>
                    <a:lnTo>
                      <a:pt x="722" y="418"/>
                    </a:lnTo>
                    <a:lnTo>
                      <a:pt x="746" y="450"/>
                    </a:lnTo>
                    <a:lnTo>
                      <a:pt x="777" y="482"/>
                    </a:lnTo>
                    <a:lnTo>
                      <a:pt x="801" y="513"/>
                    </a:lnTo>
                    <a:lnTo>
                      <a:pt x="825" y="561"/>
                    </a:lnTo>
                    <a:lnTo>
                      <a:pt x="849" y="600"/>
                    </a:lnTo>
                    <a:lnTo>
                      <a:pt x="944" y="584"/>
                    </a:lnTo>
                    <a:lnTo>
                      <a:pt x="912" y="521"/>
                    </a:lnTo>
                    <a:lnTo>
                      <a:pt x="865" y="450"/>
                    </a:lnTo>
                    <a:lnTo>
                      <a:pt x="817" y="395"/>
                    </a:lnTo>
                    <a:lnTo>
                      <a:pt x="746" y="332"/>
                    </a:lnTo>
                    <a:lnTo>
                      <a:pt x="658" y="245"/>
                    </a:lnTo>
                    <a:lnTo>
                      <a:pt x="563" y="174"/>
                    </a:lnTo>
                    <a:lnTo>
                      <a:pt x="460" y="111"/>
                    </a:lnTo>
                    <a:lnTo>
                      <a:pt x="365" y="71"/>
                    </a:lnTo>
                    <a:lnTo>
                      <a:pt x="254" y="32"/>
                    </a:lnTo>
                    <a:lnTo>
                      <a:pt x="159" y="16"/>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9863" name="Freeform 7"/>
              <p:cNvSpPr>
                <a:spLocks/>
              </p:cNvSpPr>
              <p:nvPr/>
            </p:nvSpPr>
            <p:spPr bwMode="auto">
              <a:xfrm>
                <a:off x="1952" y="1995"/>
                <a:ext cx="489" cy="425"/>
              </a:xfrm>
              <a:custGeom>
                <a:avLst/>
                <a:gdLst>
                  <a:gd name="T0" fmla="*/ 0 w 489"/>
                  <a:gd name="T1" fmla="*/ 330 h 425"/>
                  <a:gd name="T2" fmla="*/ 0 w 489"/>
                  <a:gd name="T3" fmla="*/ 424 h 425"/>
                  <a:gd name="T4" fmla="*/ 24 w 489"/>
                  <a:gd name="T5" fmla="*/ 400 h 425"/>
                  <a:gd name="T6" fmla="*/ 39 w 489"/>
                  <a:gd name="T7" fmla="*/ 377 h 425"/>
                  <a:gd name="T8" fmla="*/ 71 w 489"/>
                  <a:gd name="T9" fmla="*/ 345 h 425"/>
                  <a:gd name="T10" fmla="*/ 102 w 489"/>
                  <a:gd name="T11" fmla="*/ 314 h 425"/>
                  <a:gd name="T12" fmla="*/ 142 w 489"/>
                  <a:gd name="T13" fmla="*/ 283 h 425"/>
                  <a:gd name="T14" fmla="*/ 173 w 489"/>
                  <a:gd name="T15" fmla="*/ 251 h 425"/>
                  <a:gd name="T16" fmla="*/ 205 w 489"/>
                  <a:gd name="T17" fmla="*/ 228 h 425"/>
                  <a:gd name="T18" fmla="*/ 236 w 489"/>
                  <a:gd name="T19" fmla="*/ 204 h 425"/>
                  <a:gd name="T20" fmla="*/ 268 w 489"/>
                  <a:gd name="T21" fmla="*/ 181 h 425"/>
                  <a:gd name="T22" fmla="*/ 307 w 489"/>
                  <a:gd name="T23" fmla="*/ 157 h 425"/>
                  <a:gd name="T24" fmla="*/ 346 w 489"/>
                  <a:gd name="T25" fmla="*/ 133 h 425"/>
                  <a:gd name="T26" fmla="*/ 378 w 489"/>
                  <a:gd name="T27" fmla="*/ 118 h 425"/>
                  <a:gd name="T28" fmla="*/ 417 w 489"/>
                  <a:gd name="T29" fmla="*/ 102 h 425"/>
                  <a:gd name="T30" fmla="*/ 457 w 489"/>
                  <a:gd name="T31" fmla="*/ 86 h 425"/>
                  <a:gd name="T32" fmla="*/ 488 w 489"/>
                  <a:gd name="T33" fmla="*/ 71 h 425"/>
                  <a:gd name="T34" fmla="*/ 488 w 489"/>
                  <a:gd name="T35" fmla="*/ 0 h 425"/>
                  <a:gd name="T36" fmla="*/ 433 w 489"/>
                  <a:gd name="T37" fmla="*/ 16 h 425"/>
                  <a:gd name="T38" fmla="*/ 354 w 489"/>
                  <a:gd name="T39" fmla="*/ 47 h 425"/>
                  <a:gd name="T40" fmla="*/ 252 w 489"/>
                  <a:gd name="T41" fmla="*/ 86 h 425"/>
                  <a:gd name="T42" fmla="*/ 181 w 489"/>
                  <a:gd name="T43" fmla="*/ 133 h 425"/>
                  <a:gd name="T44" fmla="*/ 118 w 489"/>
                  <a:gd name="T45" fmla="*/ 196 h 425"/>
                  <a:gd name="T46" fmla="*/ 47 w 489"/>
                  <a:gd name="T47" fmla="*/ 251 h 425"/>
                  <a:gd name="T48" fmla="*/ 0 w 489"/>
                  <a:gd name="T49" fmla="*/ 306 h 425"/>
                  <a:gd name="T50" fmla="*/ 0 w 489"/>
                  <a:gd name="T51" fmla="*/ 424 h 425"/>
                  <a:gd name="T52" fmla="*/ 0 w 489"/>
                  <a:gd name="T53" fmla="*/ 3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9" h="425">
                    <a:moveTo>
                      <a:pt x="0" y="330"/>
                    </a:moveTo>
                    <a:lnTo>
                      <a:pt x="0" y="424"/>
                    </a:lnTo>
                    <a:lnTo>
                      <a:pt x="24" y="400"/>
                    </a:lnTo>
                    <a:lnTo>
                      <a:pt x="39" y="377"/>
                    </a:lnTo>
                    <a:lnTo>
                      <a:pt x="71" y="345"/>
                    </a:lnTo>
                    <a:lnTo>
                      <a:pt x="102" y="314"/>
                    </a:lnTo>
                    <a:lnTo>
                      <a:pt x="142" y="283"/>
                    </a:lnTo>
                    <a:lnTo>
                      <a:pt x="173" y="251"/>
                    </a:lnTo>
                    <a:lnTo>
                      <a:pt x="205" y="228"/>
                    </a:lnTo>
                    <a:lnTo>
                      <a:pt x="236" y="204"/>
                    </a:lnTo>
                    <a:lnTo>
                      <a:pt x="268" y="181"/>
                    </a:lnTo>
                    <a:lnTo>
                      <a:pt x="307" y="157"/>
                    </a:lnTo>
                    <a:lnTo>
                      <a:pt x="346" y="133"/>
                    </a:lnTo>
                    <a:lnTo>
                      <a:pt x="378" y="118"/>
                    </a:lnTo>
                    <a:lnTo>
                      <a:pt x="417" y="102"/>
                    </a:lnTo>
                    <a:lnTo>
                      <a:pt x="457" y="86"/>
                    </a:lnTo>
                    <a:lnTo>
                      <a:pt x="488" y="71"/>
                    </a:lnTo>
                    <a:lnTo>
                      <a:pt x="488" y="0"/>
                    </a:lnTo>
                    <a:lnTo>
                      <a:pt x="433" y="16"/>
                    </a:lnTo>
                    <a:lnTo>
                      <a:pt x="354" y="47"/>
                    </a:lnTo>
                    <a:lnTo>
                      <a:pt x="252" y="86"/>
                    </a:lnTo>
                    <a:lnTo>
                      <a:pt x="181" y="133"/>
                    </a:lnTo>
                    <a:lnTo>
                      <a:pt x="118" y="196"/>
                    </a:lnTo>
                    <a:lnTo>
                      <a:pt x="47" y="251"/>
                    </a:lnTo>
                    <a:lnTo>
                      <a:pt x="0" y="306"/>
                    </a:lnTo>
                    <a:lnTo>
                      <a:pt x="0" y="424"/>
                    </a:lnTo>
                    <a:lnTo>
                      <a:pt x="0" y="33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9864" name="Freeform 8"/>
              <p:cNvSpPr>
                <a:spLocks/>
              </p:cNvSpPr>
              <p:nvPr/>
            </p:nvSpPr>
            <p:spPr bwMode="auto">
              <a:xfrm>
                <a:off x="1360" y="2155"/>
                <a:ext cx="585" cy="265"/>
              </a:xfrm>
              <a:custGeom>
                <a:avLst/>
                <a:gdLst>
                  <a:gd name="T0" fmla="*/ 0 w 585"/>
                  <a:gd name="T1" fmla="*/ 0 h 265"/>
                  <a:gd name="T2" fmla="*/ 0 w 585"/>
                  <a:gd name="T3" fmla="*/ 85 h 265"/>
                  <a:gd name="T4" fmla="*/ 39 w 585"/>
                  <a:gd name="T5" fmla="*/ 85 h 265"/>
                  <a:gd name="T6" fmla="*/ 79 w 585"/>
                  <a:gd name="T7" fmla="*/ 93 h 265"/>
                  <a:gd name="T8" fmla="*/ 110 w 585"/>
                  <a:gd name="T9" fmla="*/ 101 h 265"/>
                  <a:gd name="T10" fmla="*/ 150 w 585"/>
                  <a:gd name="T11" fmla="*/ 116 h 265"/>
                  <a:gd name="T12" fmla="*/ 197 w 585"/>
                  <a:gd name="T13" fmla="*/ 124 h 265"/>
                  <a:gd name="T14" fmla="*/ 245 w 585"/>
                  <a:gd name="T15" fmla="*/ 132 h 265"/>
                  <a:gd name="T16" fmla="*/ 300 w 585"/>
                  <a:gd name="T17" fmla="*/ 155 h 265"/>
                  <a:gd name="T18" fmla="*/ 355 w 585"/>
                  <a:gd name="T19" fmla="*/ 171 h 265"/>
                  <a:gd name="T20" fmla="*/ 395 w 585"/>
                  <a:gd name="T21" fmla="*/ 179 h 265"/>
                  <a:gd name="T22" fmla="*/ 442 w 585"/>
                  <a:gd name="T23" fmla="*/ 194 h 265"/>
                  <a:gd name="T24" fmla="*/ 489 w 585"/>
                  <a:gd name="T25" fmla="*/ 217 h 265"/>
                  <a:gd name="T26" fmla="*/ 529 w 585"/>
                  <a:gd name="T27" fmla="*/ 233 h 265"/>
                  <a:gd name="T28" fmla="*/ 560 w 585"/>
                  <a:gd name="T29" fmla="*/ 248 h 265"/>
                  <a:gd name="T30" fmla="*/ 584 w 585"/>
                  <a:gd name="T31" fmla="*/ 264 h 265"/>
                  <a:gd name="T32" fmla="*/ 584 w 585"/>
                  <a:gd name="T33" fmla="*/ 163 h 265"/>
                  <a:gd name="T34" fmla="*/ 545 w 585"/>
                  <a:gd name="T35" fmla="*/ 140 h 265"/>
                  <a:gd name="T36" fmla="*/ 474 w 585"/>
                  <a:gd name="T37" fmla="*/ 101 h 265"/>
                  <a:gd name="T38" fmla="*/ 387 w 585"/>
                  <a:gd name="T39" fmla="*/ 70 h 265"/>
                  <a:gd name="T40" fmla="*/ 316 w 585"/>
                  <a:gd name="T41" fmla="*/ 47 h 265"/>
                  <a:gd name="T42" fmla="*/ 221 w 585"/>
                  <a:gd name="T43" fmla="*/ 23 h 265"/>
                  <a:gd name="T44" fmla="*/ 134 w 585"/>
                  <a:gd name="T45" fmla="*/ 8 h 265"/>
                  <a:gd name="T46" fmla="*/ 71 w 585"/>
                  <a:gd name="T47" fmla="*/ 0 h 265"/>
                  <a:gd name="T48" fmla="*/ 0 w 585"/>
                  <a:gd name="T4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5" h="265">
                    <a:moveTo>
                      <a:pt x="0" y="0"/>
                    </a:moveTo>
                    <a:lnTo>
                      <a:pt x="0" y="85"/>
                    </a:lnTo>
                    <a:lnTo>
                      <a:pt x="39" y="85"/>
                    </a:lnTo>
                    <a:lnTo>
                      <a:pt x="79" y="93"/>
                    </a:lnTo>
                    <a:lnTo>
                      <a:pt x="110" y="101"/>
                    </a:lnTo>
                    <a:lnTo>
                      <a:pt x="150" y="116"/>
                    </a:lnTo>
                    <a:lnTo>
                      <a:pt x="197" y="124"/>
                    </a:lnTo>
                    <a:lnTo>
                      <a:pt x="245" y="132"/>
                    </a:lnTo>
                    <a:lnTo>
                      <a:pt x="300" y="155"/>
                    </a:lnTo>
                    <a:lnTo>
                      <a:pt x="355" y="171"/>
                    </a:lnTo>
                    <a:lnTo>
                      <a:pt x="395" y="179"/>
                    </a:lnTo>
                    <a:lnTo>
                      <a:pt x="442" y="194"/>
                    </a:lnTo>
                    <a:lnTo>
                      <a:pt x="489" y="217"/>
                    </a:lnTo>
                    <a:lnTo>
                      <a:pt x="529" y="233"/>
                    </a:lnTo>
                    <a:lnTo>
                      <a:pt x="560" y="248"/>
                    </a:lnTo>
                    <a:lnTo>
                      <a:pt x="584" y="264"/>
                    </a:lnTo>
                    <a:lnTo>
                      <a:pt x="584" y="163"/>
                    </a:lnTo>
                    <a:lnTo>
                      <a:pt x="545" y="140"/>
                    </a:lnTo>
                    <a:lnTo>
                      <a:pt x="474" y="101"/>
                    </a:lnTo>
                    <a:lnTo>
                      <a:pt x="387" y="70"/>
                    </a:lnTo>
                    <a:lnTo>
                      <a:pt x="316" y="47"/>
                    </a:lnTo>
                    <a:lnTo>
                      <a:pt x="221" y="23"/>
                    </a:lnTo>
                    <a:lnTo>
                      <a:pt x="134" y="8"/>
                    </a:lnTo>
                    <a:lnTo>
                      <a:pt x="71" y="0"/>
                    </a:lnTo>
                    <a:lnTo>
                      <a:pt x="0" y="0"/>
                    </a:lnTo>
                  </a:path>
                </a:pathLst>
              </a:custGeom>
              <a:solidFill>
                <a:srgbClr val="0080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sp>
            <p:nvSpPr>
              <p:cNvPr id="249865" name="Freeform 9"/>
              <p:cNvSpPr>
                <a:spLocks/>
              </p:cNvSpPr>
              <p:nvPr/>
            </p:nvSpPr>
            <p:spPr bwMode="auto">
              <a:xfrm>
                <a:off x="800" y="1507"/>
                <a:ext cx="1641" cy="809"/>
              </a:xfrm>
              <a:custGeom>
                <a:avLst/>
                <a:gdLst>
                  <a:gd name="T0" fmla="*/ 88 w 1641"/>
                  <a:gd name="T1" fmla="*/ 0 h 809"/>
                  <a:gd name="T2" fmla="*/ 191 w 1641"/>
                  <a:gd name="T3" fmla="*/ 0 h 809"/>
                  <a:gd name="T4" fmla="*/ 287 w 1641"/>
                  <a:gd name="T5" fmla="*/ 8 h 809"/>
                  <a:gd name="T6" fmla="*/ 382 w 1641"/>
                  <a:gd name="T7" fmla="*/ 24 h 809"/>
                  <a:gd name="T8" fmla="*/ 494 w 1641"/>
                  <a:gd name="T9" fmla="*/ 48 h 809"/>
                  <a:gd name="T10" fmla="*/ 597 w 1641"/>
                  <a:gd name="T11" fmla="*/ 79 h 809"/>
                  <a:gd name="T12" fmla="*/ 709 w 1641"/>
                  <a:gd name="T13" fmla="*/ 119 h 809"/>
                  <a:gd name="T14" fmla="*/ 804 w 1641"/>
                  <a:gd name="T15" fmla="*/ 166 h 809"/>
                  <a:gd name="T16" fmla="*/ 900 w 1641"/>
                  <a:gd name="T17" fmla="*/ 214 h 809"/>
                  <a:gd name="T18" fmla="*/ 995 w 1641"/>
                  <a:gd name="T19" fmla="*/ 269 h 809"/>
                  <a:gd name="T20" fmla="*/ 1083 w 1641"/>
                  <a:gd name="T21" fmla="*/ 325 h 809"/>
                  <a:gd name="T22" fmla="*/ 1170 w 1641"/>
                  <a:gd name="T23" fmla="*/ 396 h 809"/>
                  <a:gd name="T24" fmla="*/ 1242 w 1641"/>
                  <a:gd name="T25" fmla="*/ 459 h 809"/>
                  <a:gd name="T26" fmla="*/ 1290 w 1641"/>
                  <a:gd name="T27" fmla="*/ 523 h 809"/>
                  <a:gd name="T28" fmla="*/ 1592 w 1641"/>
                  <a:gd name="T29" fmla="*/ 507 h 809"/>
                  <a:gd name="T30" fmla="*/ 1489 w 1641"/>
                  <a:gd name="T31" fmla="*/ 547 h 809"/>
                  <a:gd name="T32" fmla="*/ 1417 w 1641"/>
                  <a:gd name="T33" fmla="*/ 586 h 809"/>
                  <a:gd name="T34" fmla="*/ 1361 w 1641"/>
                  <a:gd name="T35" fmla="*/ 618 h 809"/>
                  <a:gd name="T36" fmla="*/ 1298 w 1641"/>
                  <a:gd name="T37" fmla="*/ 665 h 809"/>
                  <a:gd name="T38" fmla="*/ 1234 w 1641"/>
                  <a:gd name="T39" fmla="*/ 729 h 809"/>
                  <a:gd name="T40" fmla="*/ 1170 w 1641"/>
                  <a:gd name="T41" fmla="*/ 784 h 809"/>
                  <a:gd name="T42" fmla="*/ 1123 w 1641"/>
                  <a:gd name="T43" fmla="*/ 800 h 809"/>
                  <a:gd name="T44" fmla="*/ 1067 w 1641"/>
                  <a:gd name="T45" fmla="*/ 768 h 809"/>
                  <a:gd name="T46" fmla="*/ 995 w 1641"/>
                  <a:gd name="T47" fmla="*/ 745 h 809"/>
                  <a:gd name="T48" fmla="*/ 931 w 1641"/>
                  <a:gd name="T49" fmla="*/ 721 h 809"/>
                  <a:gd name="T50" fmla="*/ 860 w 1641"/>
                  <a:gd name="T51" fmla="*/ 705 h 809"/>
                  <a:gd name="T52" fmla="*/ 788 w 1641"/>
                  <a:gd name="T53" fmla="*/ 689 h 809"/>
                  <a:gd name="T54" fmla="*/ 717 w 1641"/>
                  <a:gd name="T55" fmla="*/ 673 h 809"/>
                  <a:gd name="T56" fmla="*/ 653 w 1641"/>
                  <a:gd name="T57" fmla="*/ 657 h 809"/>
                  <a:gd name="T58" fmla="*/ 557 w 1641"/>
                  <a:gd name="T59" fmla="*/ 642 h 809"/>
                  <a:gd name="T60" fmla="*/ 892 w 1641"/>
                  <a:gd name="T61" fmla="*/ 531 h 809"/>
                  <a:gd name="T62" fmla="*/ 812 w 1641"/>
                  <a:gd name="T63" fmla="*/ 436 h 809"/>
                  <a:gd name="T64" fmla="*/ 756 w 1641"/>
                  <a:gd name="T65" fmla="*/ 372 h 809"/>
                  <a:gd name="T66" fmla="*/ 669 w 1641"/>
                  <a:gd name="T67" fmla="*/ 293 h 809"/>
                  <a:gd name="T68" fmla="*/ 589 w 1641"/>
                  <a:gd name="T69" fmla="*/ 230 h 809"/>
                  <a:gd name="T70" fmla="*/ 533 w 1641"/>
                  <a:gd name="T71" fmla="*/ 182 h 809"/>
                  <a:gd name="T72" fmla="*/ 462 w 1641"/>
                  <a:gd name="T73" fmla="*/ 135 h 809"/>
                  <a:gd name="T74" fmla="*/ 382 w 1641"/>
                  <a:gd name="T75" fmla="*/ 103 h 809"/>
                  <a:gd name="T76" fmla="*/ 287 w 1641"/>
                  <a:gd name="T77" fmla="*/ 71 h 809"/>
                  <a:gd name="T78" fmla="*/ 191 w 1641"/>
                  <a:gd name="T79" fmla="*/ 48 h 809"/>
                  <a:gd name="T80" fmla="*/ 88 w 1641"/>
                  <a:gd name="T81" fmla="*/ 24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1" h="809">
                    <a:moveTo>
                      <a:pt x="0" y="8"/>
                    </a:moveTo>
                    <a:lnTo>
                      <a:pt x="88" y="0"/>
                    </a:lnTo>
                    <a:lnTo>
                      <a:pt x="135" y="0"/>
                    </a:lnTo>
                    <a:lnTo>
                      <a:pt x="191" y="0"/>
                    </a:lnTo>
                    <a:lnTo>
                      <a:pt x="239" y="0"/>
                    </a:lnTo>
                    <a:lnTo>
                      <a:pt x="287" y="8"/>
                    </a:lnTo>
                    <a:lnTo>
                      <a:pt x="342" y="8"/>
                    </a:lnTo>
                    <a:lnTo>
                      <a:pt x="382" y="24"/>
                    </a:lnTo>
                    <a:lnTo>
                      <a:pt x="438" y="32"/>
                    </a:lnTo>
                    <a:lnTo>
                      <a:pt x="494" y="48"/>
                    </a:lnTo>
                    <a:lnTo>
                      <a:pt x="549" y="63"/>
                    </a:lnTo>
                    <a:lnTo>
                      <a:pt x="597" y="79"/>
                    </a:lnTo>
                    <a:lnTo>
                      <a:pt x="653" y="95"/>
                    </a:lnTo>
                    <a:lnTo>
                      <a:pt x="709" y="119"/>
                    </a:lnTo>
                    <a:lnTo>
                      <a:pt x="764" y="143"/>
                    </a:lnTo>
                    <a:lnTo>
                      <a:pt x="804" y="166"/>
                    </a:lnTo>
                    <a:lnTo>
                      <a:pt x="860" y="190"/>
                    </a:lnTo>
                    <a:lnTo>
                      <a:pt x="900" y="214"/>
                    </a:lnTo>
                    <a:lnTo>
                      <a:pt x="947" y="238"/>
                    </a:lnTo>
                    <a:lnTo>
                      <a:pt x="995" y="269"/>
                    </a:lnTo>
                    <a:lnTo>
                      <a:pt x="1043" y="301"/>
                    </a:lnTo>
                    <a:lnTo>
                      <a:pt x="1083" y="325"/>
                    </a:lnTo>
                    <a:lnTo>
                      <a:pt x="1130" y="364"/>
                    </a:lnTo>
                    <a:lnTo>
                      <a:pt x="1170" y="396"/>
                    </a:lnTo>
                    <a:lnTo>
                      <a:pt x="1210" y="428"/>
                    </a:lnTo>
                    <a:lnTo>
                      <a:pt x="1242" y="459"/>
                    </a:lnTo>
                    <a:lnTo>
                      <a:pt x="1274" y="491"/>
                    </a:lnTo>
                    <a:lnTo>
                      <a:pt x="1290" y="523"/>
                    </a:lnTo>
                    <a:lnTo>
                      <a:pt x="1640" y="483"/>
                    </a:lnTo>
                    <a:lnTo>
                      <a:pt x="1592" y="507"/>
                    </a:lnTo>
                    <a:lnTo>
                      <a:pt x="1529" y="531"/>
                    </a:lnTo>
                    <a:lnTo>
                      <a:pt x="1489" y="547"/>
                    </a:lnTo>
                    <a:lnTo>
                      <a:pt x="1457" y="562"/>
                    </a:lnTo>
                    <a:lnTo>
                      <a:pt x="1417" y="586"/>
                    </a:lnTo>
                    <a:lnTo>
                      <a:pt x="1385" y="602"/>
                    </a:lnTo>
                    <a:lnTo>
                      <a:pt x="1361" y="618"/>
                    </a:lnTo>
                    <a:lnTo>
                      <a:pt x="1330" y="642"/>
                    </a:lnTo>
                    <a:lnTo>
                      <a:pt x="1298" y="665"/>
                    </a:lnTo>
                    <a:lnTo>
                      <a:pt x="1266" y="697"/>
                    </a:lnTo>
                    <a:lnTo>
                      <a:pt x="1234" y="729"/>
                    </a:lnTo>
                    <a:lnTo>
                      <a:pt x="1202" y="753"/>
                    </a:lnTo>
                    <a:lnTo>
                      <a:pt x="1170" y="784"/>
                    </a:lnTo>
                    <a:lnTo>
                      <a:pt x="1146" y="808"/>
                    </a:lnTo>
                    <a:lnTo>
                      <a:pt x="1123" y="800"/>
                    </a:lnTo>
                    <a:lnTo>
                      <a:pt x="1091" y="784"/>
                    </a:lnTo>
                    <a:lnTo>
                      <a:pt x="1067" y="768"/>
                    </a:lnTo>
                    <a:lnTo>
                      <a:pt x="1027" y="760"/>
                    </a:lnTo>
                    <a:lnTo>
                      <a:pt x="995" y="745"/>
                    </a:lnTo>
                    <a:lnTo>
                      <a:pt x="963" y="737"/>
                    </a:lnTo>
                    <a:lnTo>
                      <a:pt x="931" y="721"/>
                    </a:lnTo>
                    <a:lnTo>
                      <a:pt x="900" y="713"/>
                    </a:lnTo>
                    <a:lnTo>
                      <a:pt x="860" y="705"/>
                    </a:lnTo>
                    <a:lnTo>
                      <a:pt x="820" y="697"/>
                    </a:lnTo>
                    <a:lnTo>
                      <a:pt x="788" y="689"/>
                    </a:lnTo>
                    <a:lnTo>
                      <a:pt x="756" y="673"/>
                    </a:lnTo>
                    <a:lnTo>
                      <a:pt x="717" y="673"/>
                    </a:lnTo>
                    <a:lnTo>
                      <a:pt x="685" y="665"/>
                    </a:lnTo>
                    <a:lnTo>
                      <a:pt x="653" y="657"/>
                    </a:lnTo>
                    <a:lnTo>
                      <a:pt x="613" y="650"/>
                    </a:lnTo>
                    <a:lnTo>
                      <a:pt x="557" y="642"/>
                    </a:lnTo>
                    <a:lnTo>
                      <a:pt x="916" y="578"/>
                    </a:lnTo>
                    <a:lnTo>
                      <a:pt x="892" y="531"/>
                    </a:lnTo>
                    <a:lnTo>
                      <a:pt x="868" y="499"/>
                    </a:lnTo>
                    <a:lnTo>
                      <a:pt x="812" y="436"/>
                    </a:lnTo>
                    <a:lnTo>
                      <a:pt x="780" y="404"/>
                    </a:lnTo>
                    <a:lnTo>
                      <a:pt x="756" y="372"/>
                    </a:lnTo>
                    <a:lnTo>
                      <a:pt x="701" y="325"/>
                    </a:lnTo>
                    <a:lnTo>
                      <a:pt x="669" y="293"/>
                    </a:lnTo>
                    <a:lnTo>
                      <a:pt x="629" y="261"/>
                    </a:lnTo>
                    <a:lnTo>
                      <a:pt x="589" y="230"/>
                    </a:lnTo>
                    <a:lnTo>
                      <a:pt x="565" y="206"/>
                    </a:lnTo>
                    <a:lnTo>
                      <a:pt x="533" y="182"/>
                    </a:lnTo>
                    <a:lnTo>
                      <a:pt x="494" y="158"/>
                    </a:lnTo>
                    <a:lnTo>
                      <a:pt x="462" y="135"/>
                    </a:lnTo>
                    <a:lnTo>
                      <a:pt x="422" y="119"/>
                    </a:lnTo>
                    <a:lnTo>
                      <a:pt x="382" y="103"/>
                    </a:lnTo>
                    <a:lnTo>
                      <a:pt x="334" y="79"/>
                    </a:lnTo>
                    <a:lnTo>
                      <a:pt x="287" y="71"/>
                    </a:lnTo>
                    <a:lnTo>
                      <a:pt x="239" y="55"/>
                    </a:lnTo>
                    <a:lnTo>
                      <a:pt x="191" y="48"/>
                    </a:lnTo>
                    <a:lnTo>
                      <a:pt x="143" y="32"/>
                    </a:lnTo>
                    <a:lnTo>
                      <a:pt x="88" y="24"/>
                    </a:lnTo>
                    <a:lnTo>
                      <a:pt x="0" y="8"/>
                    </a:lnTo>
                  </a:path>
                </a:pathLst>
              </a:custGeom>
              <a:solidFill>
                <a:srgbClr val="00FF00"/>
              </a:solidFill>
              <a:ln>
                <a:noFill/>
              </a:ln>
              <a:effectLst/>
              <a:extLst>
                <a:ext uri="{91240B29-F687-4F45-9708-019B960494DF}">
                  <a14:hiddenLine xmlns:a14="http://schemas.microsoft.com/office/drawing/2010/main" w="1270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p>
                <a:endParaRPr lang="en-IN"/>
              </a:p>
            </p:txBody>
          </p:sp>
        </p:grpSp>
        <p:sp>
          <p:nvSpPr>
            <p:cNvPr id="249866" name="Rectangle 10"/>
            <p:cNvSpPr>
              <a:spLocks noChangeArrowheads="1"/>
            </p:cNvSpPr>
            <p:nvPr/>
          </p:nvSpPr>
          <p:spPr bwMode="auto">
            <a:xfrm>
              <a:off x="209" y="1056"/>
              <a:ext cx="803" cy="4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Start </a:t>
              </a:r>
            </a:p>
            <a:p>
              <a:pPr algn="ctr"/>
              <a:r>
                <a:rPr lang="en-US" altLang="en-US" sz="1800"/>
                <a:t>of Round 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9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p:cNvGrpSpPr>
            <a:grpSpLocks/>
          </p:cNvGrpSpPr>
          <p:nvPr/>
        </p:nvGrpSpPr>
        <p:grpSpPr bwMode="auto">
          <a:xfrm>
            <a:off x="300038" y="827088"/>
            <a:ext cx="7881937" cy="5405437"/>
            <a:chOff x="363" y="32"/>
            <a:chExt cx="5034" cy="3449"/>
          </a:xfrm>
        </p:grpSpPr>
        <p:pic>
          <p:nvPicPr>
            <p:cNvPr id="2519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 y="120"/>
              <a:ext cx="5034" cy="3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1908" name="Line 4"/>
            <p:cNvSpPr>
              <a:spLocks noChangeShapeType="1"/>
            </p:cNvSpPr>
            <p:nvPr/>
          </p:nvSpPr>
          <p:spPr bwMode="auto">
            <a:xfrm flipV="1">
              <a:off x="2600" y="32"/>
              <a:ext cx="0" cy="3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1909" name="Line 5"/>
            <p:cNvSpPr>
              <a:spLocks noChangeShapeType="1"/>
            </p:cNvSpPr>
            <p:nvPr/>
          </p:nvSpPr>
          <p:spPr bwMode="auto">
            <a:xfrm flipV="1">
              <a:off x="363" y="1712"/>
              <a:ext cx="47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51910" name="Rectangle 6"/>
          <p:cNvSpPr>
            <a:spLocks noGrp="1" noChangeArrowheads="1"/>
          </p:cNvSpPr>
          <p:nvPr>
            <p:ph type="title"/>
          </p:nvPr>
        </p:nvSpPr>
        <p:spPr/>
        <p:txBody>
          <a:bodyPr/>
          <a:lstStyle/>
          <a:p>
            <a:r>
              <a:rPr lang="en-US" altLang="en-US"/>
              <a:t>Comparing two Projects</a:t>
            </a:r>
          </a:p>
        </p:txBody>
      </p:sp>
      <p:sp>
        <p:nvSpPr>
          <p:cNvPr id="251911" name="AutoShape 7"/>
          <p:cNvSpPr>
            <a:spLocks noChangeArrowheads="1"/>
          </p:cNvSpPr>
          <p:nvPr/>
        </p:nvSpPr>
        <p:spPr bwMode="auto">
          <a:xfrm>
            <a:off x="5862638" y="1804988"/>
            <a:ext cx="2705100" cy="828675"/>
          </a:xfrm>
          <a:prstGeom prst="cloudCallout">
            <a:avLst>
              <a:gd name="adj1" fmla="val -65394"/>
              <a:gd name="adj2" fmla="val 61931"/>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Project P1 </a:t>
            </a:r>
            <a:endParaRPr lang="de-DE" altLang="en-US" sz="1800" u="sng"/>
          </a:p>
        </p:txBody>
      </p:sp>
      <p:sp>
        <p:nvSpPr>
          <p:cNvPr id="251912" name="AutoShape 8"/>
          <p:cNvSpPr>
            <a:spLocks noChangeArrowheads="1"/>
          </p:cNvSpPr>
          <p:nvPr/>
        </p:nvSpPr>
        <p:spPr bwMode="auto">
          <a:xfrm>
            <a:off x="6088063" y="5641975"/>
            <a:ext cx="2705100" cy="827088"/>
          </a:xfrm>
          <a:prstGeom prst="cloudCallout">
            <a:avLst>
              <a:gd name="adj1" fmla="val -75176"/>
              <a:gd name="adj2" fmla="val -150569"/>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Project P2</a:t>
            </a:r>
            <a:endParaRPr lang="de-DE" altLang="en-US" sz="1800" u="sng"/>
          </a:p>
        </p:txBody>
      </p:sp>
      <p:sp>
        <p:nvSpPr>
          <p:cNvPr id="251913" name="Line 9"/>
          <p:cNvSpPr>
            <a:spLocks noChangeShapeType="1"/>
          </p:cNvSpPr>
          <p:nvPr/>
        </p:nvSpPr>
        <p:spPr bwMode="auto">
          <a:xfrm>
            <a:off x="3757613" y="3460750"/>
            <a:ext cx="977900" cy="2406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1914" name="AutoShape 10"/>
          <p:cNvSpPr>
            <a:spLocks noChangeArrowheads="1"/>
          </p:cNvSpPr>
          <p:nvPr/>
        </p:nvSpPr>
        <p:spPr bwMode="auto">
          <a:xfrm>
            <a:off x="601663" y="5491163"/>
            <a:ext cx="2705100" cy="827087"/>
          </a:xfrm>
          <a:prstGeom prst="cloudCallout">
            <a:avLst>
              <a:gd name="adj1" fmla="val 112616"/>
              <a:gd name="adj2" fmla="val -48676"/>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Project P3</a:t>
            </a:r>
            <a:endParaRPr lang="de-DE" altLang="en-US" sz="1800" u="sng"/>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4"/>
          <p:cNvSpPr>
            <a:spLocks noGrp="1" noChangeArrowheads="1"/>
          </p:cNvSpPr>
          <p:nvPr>
            <p:ph type="title"/>
          </p:nvPr>
        </p:nvSpPr>
        <p:spPr/>
        <p:txBody>
          <a:bodyPr/>
          <a:lstStyle/>
          <a:p>
            <a:r>
              <a:rPr lang="en-US" altLang="en-US"/>
              <a:t>The  Limitations of the Waterfall  and Spiral Models</a:t>
            </a:r>
          </a:p>
        </p:txBody>
      </p:sp>
      <p:sp>
        <p:nvSpPr>
          <p:cNvPr id="145413" name="Rectangle 5"/>
          <p:cNvSpPr>
            <a:spLocks noGrp="1" noChangeArrowheads="1"/>
          </p:cNvSpPr>
          <p:nvPr>
            <p:ph type="body" idx="1"/>
          </p:nvPr>
        </p:nvSpPr>
        <p:spPr/>
        <p:txBody>
          <a:bodyPr/>
          <a:lstStyle/>
          <a:p>
            <a:r>
              <a:rPr lang="en-US" altLang="en-US"/>
              <a:t>Neither of these model deals well with  frequent change</a:t>
            </a:r>
          </a:p>
          <a:p>
            <a:pPr lvl="1"/>
            <a:r>
              <a:rPr lang="en-US" altLang="en-US"/>
              <a:t>The Waterfall model assume that once you are done with a phase, all issues covered in that phase are closed and cannot be reopened</a:t>
            </a:r>
          </a:p>
          <a:p>
            <a:pPr lvl="1"/>
            <a:r>
              <a:rPr lang="en-US" altLang="en-US"/>
              <a:t>The Spiral model can deal with change between phases, but once inside a phase, no change is allowed</a:t>
            </a:r>
          </a:p>
          <a:p>
            <a:r>
              <a:rPr lang="en-US" altLang="en-US"/>
              <a:t>What do you do if change is happening more frequently? (“The only constant is the change”)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238125" y="376238"/>
            <a:ext cx="5711825" cy="665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3955" name="Rectangle 3"/>
          <p:cNvSpPr>
            <a:spLocks noGrp="1" noChangeArrowheads="1"/>
          </p:cNvSpPr>
          <p:nvPr>
            <p:ph type="title"/>
          </p:nvPr>
        </p:nvSpPr>
        <p:spPr/>
        <p:txBody>
          <a:bodyPr/>
          <a:lstStyle/>
          <a:p>
            <a:r>
              <a:rPr lang="en-US" altLang="en-US"/>
              <a:t>Types of Prototypes used in the Spiral Model</a:t>
            </a:r>
          </a:p>
        </p:txBody>
      </p:sp>
      <p:sp>
        <p:nvSpPr>
          <p:cNvPr id="253956" name="Rectangle 4"/>
          <p:cNvSpPr>
            <a:spLocks noGrp="1" noChangeArrowheads="1"/>
          </p:cNvSpPr>
          <p:nvPr>
            <p:ph type="body" idx="1"/>
          </p:nvPr>
        </p:nvSpPr>
        <p:spPr>
          <a:xfrm>
            <a:off x="376238" y="1128713"/>
            <a:ext cx="8253412" cy="5340350"/>
          </a:xfrm>
        </p:spPr>
        <p:txBody>
          <a:bodyPr/>
          <a:lstStyle/>
          <a:p>
            <a:r>
              <a:rPr lang="en-US" altLang="en-US"/>
              <a:t>Illustrative Prototype</a:t>
            </a:r>
          </a:p>
          <a:p>
            <a:pPr lvl="1"/>
            <a:r>
              <a:rPr lang="en-US" altLang="en-US"/>
              <a:t>Develop the user interface with a set of storyboards</a:t>
            </a:r>
          </a:p>
          <a:p>
            <a:pPr lvl="1"/>
            <a:r>
              <a:rPr lang="en-US" altLang="en-US"/>
              <a:t>Implement them on a napkin or  with a  user interface builder (Visual C++, ....) </a:t>
            </a:r>
          </a:p>
          <a:p>
            <a:pPr lvl="1"/>
            <a:r>
              <a:rPr lang="en-US" altLang="en-US"/>
              <a:t>Good for first dialog with client</a:t>
            </a:r>
          </a:p>
          <a:p>
            <a:r>
              <a:rPr lang="en-US" altLang="en-US"/>
              <a:t>Functional Prototype</a:t>
            </a:r>
          </a:p>
          <a:p>
            <a:pPr lvl="1"/>
            <a:r>
              <a:rPr lang="en-US" altLang="en-US"/>
              <a:t> Implement and deliver an operational system with minimum functionality</a:t>
            </a:r>
          </a:p>
          <a:p>
            <a:pPr lvl="1"/>
            <a:r>
              <a:rPr lang="en-US" altLang="en-US"/>
              <a:t>Then add more functionality</a:t>
            </a:r>
          </a:p>
          <a:p>
            <a:pPr lvl="1"/>
            <a:r>
              <a:rPr lang="en-US" altLang="en-US"/>
              <a:t>Order identified by risk</a:t>
            </a:r>
          </a:p>
          <a:p>
            <a:r>
              <a:rPr lang="en-US" altLang="en-US"/>
              <a:t>Exploratory Prototype ("Hacking")</a:t>
            </a:r>
          </a:p>
          <a:p>
            <a:pPr lvl="1"/>
            <a:r>
              <a:rPr lang="en-US" altLang="en-US"/>
              <a:t>Implement part of the system to learn more about the requirements. </a:t>
            </a:r>
          </a:p>
          <a:p>
            <a:pPr lvl="1"/>
            <a:r>
              <a:rPr lang="en-US" altLang="en-US"/>
              <a:t>Good for paradigm breaks </a:t>
            </a:r>
          </a:p>
        </p:txBody>
      </p:sp>
    </p:spTree>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ChangeArrowheads="1"/>
          </p:cNvSpPr>
          <p:nvPr/>
        </p:nvSpPr>
        <p:spPr bwMode="auto">
          <a:xfrm>
            <a:off x="238125" y="376238"/>
            <a:ext cx="5511800" cy="665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03" name="Rectangle 3"/>
          <p:cNvSpPr>
            <a:spLocks noGrp="1" noChangeArrowheads="1"/>
          </p:cNvSpPr>
          <p:nvPr>
            <p:ph type="title"/>
          </p:nvPr>
        </p:nvSpPr>
        <p:spPr/>
        <p:txBody>
          <a:bodyPr/>
          <a:lstStyle/>
          <a:p>
            <a:r>
              <a:rPr lang="en-US" altLang="en-US"/>
              <a:t>Types of Prototyping ctd</a:t>
            </a:r>
          </a:p>
        </p:txBody>
      </p:sp>
      <p:sp>
        <p:nvSpPr>
          <p:cNvPr id="256004" name="Rectangle 4"/>
          <p:cNvSpPr>
            <a:spLocks noGrp="1" noChangeArrowheads="1"/>
          </p:cNvSpPr>
          <p:nvPr>
            <p:ph type="body" idx="1"/>
          </p:nvPr>
        </p:nvSpPr>
        <p:spPr>
          <a:xfrm>
            <a:off x="376238" y="1128713"/>
            <a:ext cx="8253412" cy="5416550"/>
          </a:xfrm>
        </p:spPr>
        <p:txBody>
          <a:bodyPr/>
          <a:lstStyle/>
          <a:p>
            <a:r>
              <a:rPr lang="en-US" altLang="en-US"/>
              <a:t>Revolutionary Prototyping</a:t>
            </a:r>
          </a:p>
          <a:p>
            <a:pPr lvl="1"/>
            <a:r>
              <a:rPr lang="en-US" altLang="en-US"/>
              <a:t>Also called specification prototyping</a:t>
            </a:r>
          </a:p>
          <a:p>
            <a:pPr lvl="1"/>
            <a:r>
              <a:rPr lang="en-US" altLang="en-US"/>
              <a:t>Get user experience with a throwaway version to get the requirements  right, then build the whole system</a:t>
            </a:r>
          </a:p>
          <a:p>
            <a:pPr lvl="2"/>
            <a:r>
              <a:rPr lang="en-US" altLang="en-US"/>
              <a:t>Disadvantage: Users may have to accept that features in the prototype are  expensive to implement</a:t>
            </a:r>
          </a:p>
          <a:p>
            <a:pPr lvl="2"/>
            <a:r>
              <a:rPr lang="en-US" altLang="en-US"/>
              <a:t>User may be disappointed when some of the functionality and user interface evaporates because it can not be made available in  the  implementation environment</a:t>
            </a:r>
          </a:p>
          <a:p>
            <a:r>
              <a:rPr lang="en-US" altLang="en-US"/>
              <a:t>Evolutionary Prototyping</a:t>
            </a:r>
          </a:p>
          <a:p>
            <a:pPr lvl="1"/>
            <a:r>
              <a:rPr lang="en-US" altLang="en-US"/>
              <a:t>The prototype is used as the basis for the implementation of the final system</a:t>
            </a:r>
          </a:p>
          <a:p>
            <a:pPr lvl="1"/>
            <a:r>
              <a:rPr lang="en-US" altLang="en-US"/>
              <a:t>Advantage:  Short time to market</a:t>
            </a:r>
          </a:p>
          <a:p>
            <a:pPr lvl="1"/>
            <a:r>
              <a:rPr lang="en-US" altLang="en-US"/>
              <a:t>Disadvantage: Can be used only if target  system can be constructed in prototyping language</a:t>
            </a:r>
          </a:p>
        </p:txBody>
      </p:sp>
    </p:spTree>
  </p:cSld>
  <p:clrMapOvr>
    <a:masterClrMapping/>
  </p:clrMapOvr>
  <p:transition advTm="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600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600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600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600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0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600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5600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5600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noFill/>
          <a:ln/>
        </p:spPr>
        <p:txBody>
          <a:bodyPr lIns="92407" tIns="45420" rIns="92407" bIns="45420"/>
          <a:lstStyle/>
          <a:p>
            <a:r>
              <a:rPr lang="en-US" altLang="en-US"/>
              <a:t>Prototyping vs Rapid  Development	</a:t>
            </a:r>
          </a:p>
        </p:txBody>
      </p:sp>
      <p:sp>
        <p:nvSpPr>
          <p:cNvPr id="258051" name="Rectangle 3"/>
          <p:cNvSpPr>
            <a:spLocks noGrp="1" noChangeArrowheads="1"/>
          </p:cNvSpPr>
          <p:nvPr>
            <p:ph type="body" idx="1"/>
          </p:nvPr>
        </p:nvSpPr>
        <p:spPr>
          <a:noFill/>
          <a:ln/>
        </p:spPr>
        <p:txBody>
          <a:bodyPr lIns="92407" tIns="45420" rIns="92407" bIns="45420"/>
          <a:lstStyle/>
          <a:p>
            <a:r>
              <a:rPr lang="en-US" altLang="en-US"/>
              <a:t>Revolutionary prototyping is sometimes called rapid prototyping</a:t>
            </a:r>
          </a:p>
          <a:p>
            <a:r>
              <a:rPr lang="en-US" altLang="en-US"/>
              <a:t>Rapid Prototyping is not a good term because it confuses</a:t>
            </a:r>
            <a:r>
              <a:rPr lang="en-US" altLang="en-US" i="1"/>
              <a:t> prototyping  </a:t>
            </a:r>
            <a:r>
              <a:rPr lang="en-US" altLang="en-US"/>
              <a:t>with </a:t>
            </a:r>
            <a:r>
              <a:rPr lang="en-US" altLang="en-US" i="1"/>
              <a:t>rapid development</a:t>
            </a:r>
            <a:endParaRPr lang="en-US" altLang="en-US"/>
          </a:p>
          <a:p>
            <a:pPr lvl="1"/>
            <a:r>
              <a:rPr lang="en-US" altLang="en-US" sz="2400" b="0"/>
              <a:t>Prototyping is a technical issue: It is </a:t>
            </a:r>
            <a:r>
              <a:rPr lang="en-US" altLang="en-US" sz="2400"/>
              <a:t>a particular model in the life cycle process</a:t>
            </a:r>
            <a:endParaRPr lang="en-US" altLang="en-US"/>
          </a:p>
          <a:p>
            <a:pPr lvl="1"/>
            <a:r>
              <a:rPr lang="en-US" altLang="en-US" sz="2400" b="0"/>
              <a:t>Rapid development is a management issue. It is a </a:t>
            </a:r>
            <a:r>
              <a:rPr lang="en-US" altLang="en-US" sz="2400"/>
              <a:t> particular way to control a project</a:t>
            </a:r>
            <a:endParaRPr lang="en-US" altLang="en-US"/>
          </a:p>
          <a:p>
            <a:r>
              <a:rPr lang="en-US" altLang="en-US"/>
              <a:t>Prototyping can go on forever if it is not restricted </a:t>
            </a:r>
          </a:p>
          <a:p>
            <a:pPr lvl="2"/>
            <a:r>
              <a:rPr lang="en-US" altLang="en-US" sz="2400" b="0"/>
              <a:t>“Time-boxed” prototyping limits the duration of the prototype development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80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80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580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80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58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Limitations of Waterfall  and Spiral Models</a:t>
            </a:r>
          </a:p>
        </p:txBody>
      </p:sp>
      <p:sp>
        <p:nvSpPr>
          <p:cNvPr id="259075" name="Rectangle 3"/>
          <p:cNvSpPr>
            <a:spLocks noGrp="1" noChangeArrowheads="1"/>
          </p:cNvSpPr>
          <p:nvPr>
            <p:ph type="body" idx="1"/>
          </p:nvPr>
        </p:nvSpPr>
        <p:spPr/>
        <p:txBody>
          <a:bodyPr/>
          <a:lstStyle/>
          <a:p>
            <a:pPr lvl="2"/>
            <a:endParaRPr lang="en-US" altLang="en-US"/>
          </a:p>
          <a:p>
            <a:r>
              <a:rPr lang="en-US" altLang="en-US"/>
              <a:t>Neither of these model deals well with frequent change</a:t>
            </a:r>
          </a:p>
          <a:p>
            <a:pPr lvl="1"/>
            <a:r>
              <a:rPr lang="en-US" altLang="en-US"/>
              <a:t>The Waterfall model assume that once you are done with a phase, all issues covered in that phase are closed and cannot be reopened</a:t>
            </a:r>
          </a:p>
          <a:p>
            <a:pPr lvl="1"/>
            <a:r>
              <a:rPr lang="en-US" altLang="en-US"/>
              <a:t>The Spiral model can deal with change between phases, but once inside a phase, no change is allowed</a:t>
            </a:r>
          </a:p>
          <a:p>
            <a:r>
              <a:rPr lang="en-US" altLang="en-US"/>
              <a:t>What do you do if change is happening more frequently?</a:t>
            </a:r>
          </a:p>
          <a:p>
            <a:pPr lvl="1"/>
            <a:r>
              <a:rPr lang="en-US" altLang="en-US"/>
              <a:t>“The only constant is the change”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p:spPr>
        <p:txBody>
          <a:bodyPr/>
          <a:lstStyle/>
          <a:p>
            <a:r>
              <a:rPr lang="en-US" altLang="en-US"/>
              <a:t>How it often goes</a:t>
            </a:r>
          </a:p>
        </p:txBody>
      </p:sp>
      <p:sp>
        <p:nvSpPr>
          <p:cNvPr id="182275" name="AutoShape 3"/>
          <p:cNvSpPr>
            <a:spLocks noChangeArrowheads="1"/>
          </p:cNvSpPr>
          <p:nvPr/>
        </p:nvSpPr>
        <p:spPr bwMode="auto">
          <a:xfrm>
            <a:off x="1066800" y="1409700"/>
            <a:ext cx="2217738" cy="923925"/>
          </a:xfrm>
          <a:prstGeom prst="roundRect">
            <a:avLst>
              <a:gd name="adj" fmla="val 24657"/>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2276" name="Rectangle 4"/>
          <p:cNvSpPr>
            <a:spLocks noChangeArrowheads="1"/>
          </p:cNvSpPr>
          <p:nvPr/>
        </p:nvSpPr>
        <p:spPr bwMode="auto">
          <a:xfrm>
            <a:off x="1236663" y="1579563"/>
            <a:ext cx="2033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Requirements</a:t>
            </a:r>
            <a:endParaRPr lang="de-DE" altLang="en-US"/>
          </a:p>
        </p:txBody>
      </p:sp>
      <p:sp>
        <p:nvSpPr>
          <p:cNvPr id="182277" name="Rectangle 5"/>
          <p:cNvSpPr>
            <a:spLocks noChangeArrowheads="1"/>
          </p:cNvSpPr>
          <p:nvPr/>
        </p:nvSpPr>
        <p:spPr bwMode="auto">
          <a:xfrm>
            <a:off x="1630363" y="1806575"/>
            <a:ext cx="1254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Analysis</a:t>
            </a:r>
            <a:endParaRPr lang="de-DE" altLang="en-US"/>
          </a:p>
        </p:txBody>
      </p:sp>
      <p:grpSp>
        <p:nvGrpSpPr>
          <p:cNvPr id="182278" name="Group 6"/>
          <p:cNvGrpSpPr>
            <a:grpSpLocks/>
          </p:cNvGrpSpPr>
          <p:nvPr/>
        </p:nvGrpSpPr>
        <p:grpSpPr bwMode="auto">
          <a:xfrm>
            <a:off x="3265488" y="1579563"/>
            <a:ext cx="768350" cy="1387475"/>
            <a:chOff x="2057" y="995"/>
            <a:chExt cx="484" cy="874"/>
          </a:xfrm>
        </p:grpSpPr>
        <p:sp>
          <p:nvSpPr>
            <p:cNvPr id="182279" name="Rectangle 7"/>
            <p:cNvSpPr>
              <a:spLocks noChangeArrowheads="1"/>
            </p:cNvSpPr>
            <p:nvPr/>
          </p:nvSpPr>
          <p:spPr bwMode="auto">
            <a:xfrm>
              <a:off x="2057" y="99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a:p>
          </p:txBody>
        </p:sp>
        <p:sp>
          <p:nvSpPr>
            <p:cNvPr id="182280" name="Freeform 8"/>
            <p:cNvSpPr>
              <a:spLocks/>
            </p:cNvSpPr>
            <p:nvPr/>
          </p:nvSpPr>
          <p:spPr bwMode="auto">
            <a:xfrm>
              <a:off x="2197" y="1446"/>
              <a:ext cx="312" cy="367"/>
            </a:xfrm>
            <a:custGeom>
              <a:avLst/>
              <a:gdLst>
                <a:gd name="T0" fmla="*/ 224 w 312"/>
                <a:gd name="T1" fmla="*/ 0 h 367"/>
                <a:gd name="T2" fmla="*/ 312 w 312"/>
                <a:gd name="T3" fmla="*/ 0 h 367"/>
                <a:gd name="T4" fmla="*/ 160 w 312"/>
                <a:gd name="T5" fmla="*/ 367 h 367"/>
                <a:gd name="T6" fmla="*/ 0 w 312"/>
                <a:gd name="T7" fmla="*/ 0 h 367"/>
                <a:gd name="T8" fmla="*/ 96 w 312"/>
                <a:gd name="T9" fmla="*/ 0 h 367"/>
                <a:gd name="T10" fmla="*/ 224 w 312"/>
                <a:gd name="T11" fmla="*/ 0 h 367"/>
              </a:gdLst>
              <a:ahLst/>
              <a:cxnLst>
                <a:cxn ang="0">
                  <a:pos x="T0" y="T1"/>
                </a:cxn>
                <a:cxn ang="0">
                  <a:pos x="T2" y="T3"/>
                </a:cxn>
                <a:cxn ang="0">
                  <a:pos x="T4" y="T5"/>
                </a:cxn>
                <a:cxn ang="0">
                  <a:pos x="T6" y="T7"/>
                </a:cxn>
                <a:cxn ang="0">
                  <a:pos x="T8" y="T9"/>
                </a:cxn>
                <a:cxn ang="0">
                  <a:pos x="T10" y="T11"/>
                </a:cxn>
              </a:cxnLst>
              <a:rect l="0" t="0" r="r" b="b"/>
              <a:pathLst>
                <a:path w="312" h="367">
                  <a:moveTo>
                    <a:pt x="224" y="0"/>
                  </a:moveTo>
                  <a:lnTo>
                    <a:pt x="312" y="0"/>
                  </a:lnTo>
                  <a:lnTo>
                    <a:pt x="160" y="367"/>
                  </a:lnTo>
                  <a:lnTo>
                    <a:pt x="0" y="0"/>
                  </a:lnTo>
                  <a:lnTo>
                    <a:pt x="96" y="0"/>
                  </a:lnTo>
                  <a:lnTo>
                    <a:pt x="224" y="0"/>
                  </a:lnTo>
                  <a:close/>
                </a:path>
              </a:pathLst>
            </a:custGeom>
            <a:solidFill>
              <a:srgbClr val="000000"/>
            </a:solidFill>
            <a:ln w="12700">
              <a:solidFill>
                <a:srgbClr val="000000"/>
              </a:solidFill>
              <a:prstDash val="solid"/>
              <a:round/>
              <a:headEnd/>
              <a:tailEnd/>
            </a:ln>
          </p:spPr>
          <p:txBody>
            <a:bodyPr/>
            <a:lstStyle/>
            <a:p>
              <a:endParaRPr lang="en-IN"/>
            </a:p>
          </p:txBody>
        </p:sp>
        <p:sp>
          <p:nvSpPr>
            <p:cNvPr id="182281" name="Freeform 9"/>
            <p:cNvSpPr>
              <a:spLocks/>
            </p:cNvSpPr>
            <p:nvPr/>
          </p:nvSpPr>
          <p:spPr bwMode="auto">
            <a:xfrm>
              <a:off x="2205" y="1040"/>
              <a:ext cx="216" cy="406"/>
            </a:xfrm>
            <a:custGeom>
              <a:avLst/>
              <a:gdLst>
                <a:gd name="T0" fmla="*/ 216 w 216"/>
                <a:gd name="T1" fmla="*/ 406 h 406"/>
                <a:gd name="T2" fmla="*/ 208 w 216"/>
                <a:gd name="T3" fmla="*/ 279 h 406"/>
                <a:gd name="T4" fmla="*/ 176 w 216"/>
                <a:gd name="T5" fmla="*/ 151 h 406"/>
                <a:gd name="T6" fmla="*/ 112 w 216"/>
                <a:gd name="T7" fmla="*/ 55 h 406"/>
                <a:gd name="T8" fmla="*/ 80 w 216"/>
                <a:gd name="T9" fmla="*/ 23 h 406"/>
                <a:gd name="T10" fmla="*/ 48 w 216"/>
                <a:gd name="T11" fmla="*/ 15 h 406"/>
                <a:gd name="T12" fmla="*/ 0 w 216"/>
                <a:gd name="T13" fmla="*/ 0 h 406"/>
                <a:gd name="T14" fmla="*/ 48 w 216"/>
                <a:gd name="T15" fmla="*/ 79 h 406"/>
                <a:gd name="T16" fmla="*/ 72 w 216"/>
                <a:gd name="T17" fmla="*/ 175 h 406"/>
                <a:gd name="T18" fmla="*/ 88 w 216"/>
                <a:gd name="T19" fmla="*/ 263 h 406"/>
                <a:gd name="T20" fmla="*/ 88 w 216"/>
                <a:gd name="T21" fmla="*/ 406 h 406"/>
                <a:gd name="T22" fmla="*/ 216 w 216"/>
                <a:gd name="T23"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406">
                  <a:moveTo>
                    <a:pt x="216" y="406"/>
                  </a:moveTo>
                  <a:lnTo>
                    <a:pt x="208" y="279"/>
                  </a:lnTo>
                  <a:lnTo>
                    <a:pt x="176" y="151"/>
                  </a:lnTo>
                  <a:lnTo>
                    <a:pt x="112" y="55"/>
                  </a:lnTo>
                  <a:lnTo>
                    <a:pt x="80" y="23"/>
                  </a:lnTo>
                  <a:lnTo>
                    <a:pt x="48" y="15"/>
                  </a:lnTo>
                  <a:lnTo>
                    <a:pt x="0" y="0"/>
                  </a:lnTo>
                  <a:lnTo>
                    <a:pt x="48" y="79"/>
                  </a:lnTo>
                  <a:lnTo>
                    <a:pt x="72" y="175"/>
                  </a:lnTo>
                  <a:lnTo>
                    <a:pt x="88" y="263"/>
                  </a:lnTo>
                  <a:lnTo>
                    <a:pt x="88" y="406"/>
                  </a:lnTo>
                  <a:lnTo>
                    <a:pt x="216" y="406"/>
                  </a:lnTo>
                  <a:close/>
                </a:path>
              </a:pathLst>
            </a:custGeom>
            <a:solidFill>
              <a:srgbClr val="000000"/>
            </a:solidFill>
            <a:ln w="12700">
              <a:solidFill>
                <a:srgbClr val="000000"/>
              </a:solidFill>
              <a:prstDash val="solid"/>
              <a:round/>
              <a:headEnd/>
              <a:tailEnd/>
            </a:ln>
          </p:spPr>
          <p:txBody>
            <a:bodyPr/>
            <a:lstStyle/>
            <a:p>
              <a:endParaRPr lang="en-IN"/>
            </a:p>
          </p:txBody>
        </p:sp>
        <p:sp>
          <p:nvSpPr>
            <p:cNvPr id="182282" name="Freeform 10"/>
            <p:cNvSpPr>
              <a:spLocks/>
            </p:cNvSpPr>
            <p:nvPr/>
          </p:nvSpPr>
          <p:spPr bwMode="auto">
            <a:xfrm>
              <a:off x="2221" y="1486"/>
              <a:ext cx="320" cy="383"/>
            </a:xfrm>
            <a:custGeom>
              <a:avLst/>
              <a:gdLst>
                <a:gd name="T0" fmla="*/ 224 w 320"/>
                <a:gd name="T1" fmla="*/ 0 h 383"/>
                <a:gd name="T2" fmla="*/ 320 w 320"/>
                <a:gd name="T3" fmla="*/ 0 h 383"/>
                <a:gd name="T4" fmla="*/ 160 w 320"/>
                <a:gd name="T5" fmla="*/ 383 h 383"/>
                <a:gd name="T6" fmla="*/ 0 w 320"/>
                <a:gd name="T7" fmla="*/ 0 h 383"/>
                <a:gd name="T8" fmla="*/ 96 w 320"/>
                <a:gd name="T9" fmla="*/ 0 h 383"/>
                <a:gd name="T10" fmla="*/ 224 w 320"/>
                <a:gd name="T11" fmla="*/ 0 h 383"/>
              </a:gdLst>
              <a:ahLst/>
              <a:cxnLst>
                <a:cxn ang="0">
                  <a:pos x="T0" y="T1"/>
                </a:cxn>
                <a:cxn ang="0">
                  <a:pos x="T2" y="T3"/>
                </a:cxn>
                <a:cxn ang="0">
                  <a:pos x="T4" y="T5"/>
                </a:cxn>
                <a:cxn ang="0">
                  <a:pos x="T6" y="T7"/>
                </a:cxn>
                <a:cxn ang="0">
                  <a:pos x="T8" y="T9"/>
                </a:cxn>
                <a:cxn ang="0">
                  <a:pos x="T10" y="T11"/>
                </a:cxn>
              </a:cxnLst>
              <a:rect l="0" t="0" r="r" b="b"/>
              <a:pathLst>
                <a:path w="320" h="383">
                  <a:moveTo>
                    <a:pt x="224" y="0"/>
                  </a:moveTo>
                  <a:lnTo>
                    <a:pt x="320" y="0"/>
                  </a:lnTo>
                  <a:lnTo>
                    <a:pt x="160" y="383"/>
                  </a:lnTo>
                  <a:lnTo>
                    <a:pt x="0" y="0"/>
                  </a:lnTo>
                  <a:lnTo>
                    <a:pt x="96" y="0"/>
                  </a:lnTo>
                  <a:lnTo>
                    <a:pt x="224" y="0"/>
                  </a:lnTo>
                  <a:close/>
                </a:path>
              </a:pathLst>
            </a:custGeom>
            <a:solidFill>
              <a:srgbClr val="FFFFFF"/>
            </a:solidFill>
            <a:ln w="12700">
              <a:solidFill>
                <a:srgbClr val="000000"/>
              </a:solidFill>
              <a:prstDash val="solid"/>
              <a:round/>
              <a:headEnd/>
              <a:tailEnd/>
            </a:ln>
          </p:spPr>
          <p:txBody>
            <a:bodyPr/>
            <a:lstStyle/>
            <a:p>
              <a:endParaRPr lang="en-IN"/>
            </a:p>
          </p:txBody>
        </p:sp>
        <p:sp>
          <p:nvSpPr>
            <p:cNvPr id="182283" name="Freeform 11"/>
            <p:cNvSpPr>
              <a:spLocks/>
            </p:cNvSpPr>
            <p:nvPr/>
          </p:nvSpPr>
          <p:spPr bwMode="auto">
            <a:xfrm>
              <a:off x="2229" y="1095"/>
              <a:ext cx="216" cy="391"/>
            </a:xfrm>
            <a:custGeom>
              <a:avLst/>
              <a:gdLst>
                <a:gd name="T0" fmla="*/ 216 w 216"/>
                <a:gd name="T1" fmla="*/ 391 h 391"/>
                <a:gd name="T2" fmla="*/ 208 w 216"/>
                <a:gd name="T3" fmla="*/ 264 h 391"/>
                <a:gd name="T4" fmla="*/ 176 w 216"/>
                <a:gd name="T5" fmla="*/ 144 h 391"/>
                <a:gd name="T6" fmla="*/ 120 w 216"/>
                <a:gd name="T7" fmla="*/ 56 h 391"/>
                <a:gd name="T8" fmla="*/ 80 w 216"/>
                <a:gd name="T9" fmla="*/ 24 h 391"/>
                <a:gd name="T10" fmla="*/ 48 w 216"/>
                <a:gd name="T11" fmla="*/ 0 h 391"/>
                <a:gd name="T12" fmla="*/ 0 w 216"/>
                <a:gd name="T13" fmla="*/ 0 h 391"/>
                <a:gd name="T14" fmla="*/ 48 w 216"/>
                <a:gd name="T15" fmla="*/ 72 h 391"/>
                <a:gd name="T16" fmla="*/ 80 w 216"/>
                <a:gd name="T17" fmla="*/ 168 h 391"/>
                <a:gd name="T18" fmla="*/ 80 w 216"/>
                <a:gd name="T19" fmla="*/ 256 h 391"/>
                <a:gd name="T20" fmla="*/ 88 w 216"/>
                <a:gd name="T21" fmla="*/ 391 h 391"/>
                <a:gd name="T22" fmla="*/ 216 w 216"/>
                <a:gd name="T23"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391">
                  <a:moveTo>
                    <a:pt x="216" y="391"/>
                  </a:moveTo>
                  <a:lnTo>
                    <a:pt x="208" y="264"/>
                  </a:lnTo>
                  <a:lnTo>
                    <a:pt x="176" y="144"/>
                  </a:lnTo>
                  <a:lnTo>
                    <a:pt x="120" y="56"/>
                  </a:lnTo>
                  <a:lnTo>
                    <a:pt x="80" y="24"/>
                  </a:lnTo>
                  <a:lnTo>
                    <a:pt x="48" y="0"/>
                  </a:lnTo>
                  <a:lnTo>
                    <a:pt x="0" y="0"/>
                  </a:lnTo>
                  <a:lnTo>
                    <a:pt x="48" y="72"/>
                  </a:lnTo>
                  <a:lnTo>
                    <a:pt x="80" y="168"/>
                  </a:lnTo>
                  <a:lnTo>
                    <a:pt x="80" y="256"/>
                  </a:lnTo>
                  <a:lnTo>
                    <a:pt x="88" y="391"/>
                  </a:lnTo>
                  <a:lnTo>
                    <a:pt x="216" y="391"/>
                  </a:lnTo>
                  <a:close/>
                </a:path>
              </a:pathLst>
            </a:custGeom>
            <a:solidFill>
              <a:srgbClr val="FFFFFF"/>
            </a:solidFill>
            <a:ln w="12700">
              <a:solidFill>
                <a:srgbClr val="000000"/>
              </a:solidFill>
              <a:prstDash val="solid"/>
              <a:round/>
              <a:headEnd/>
              <a:tailEnd/>
            </a:ln>
          </p:spPr>
          <p:txBody>
            <a:bodyPr/>
            <a:lstStyle/>
            <a:p>
              <a:endParaRPr lang="en-IN"/>
            </a:p>
          </p:txBody>
        </p:sp>
        <p:sp>
          <p:nvSpPr>
            <p:cNvPr id="182284" name="Freeform 12"/>
            <p:cNvSpPr>
              <a:spLocks/>
            </p:cNvSpPr>
            <p:nvPr/>
          </p:nvSpPr>
          <p:spPr bwMode="auto">
            <a:xfrm>
              <a:off x="2445" y="1446"/>
              <a:ext cx="96" cy="40"/>
            </a:xfrm>
            <a:custGeom>
              <a:avLst/>
              <a:gdLst>
                <a:gd name="T0" fmla="*/ 96 w 96"/>
                <a:gd name="T1" fmla="*/ 40 h 40"/>
                <a:gd name="T2" fmla="*/ 72 w 96"/>
                <a:gd name="T3" fmla="*/ 0 h 40"/>
                <a:gd name="T4" fmla="*/ 0 w 96"/>
                <a:gd name="T5" fmla="*/ 40 h 40"/>
                <a:gd name="T6" fmla="*/ 96 w 96"/>
                <a:gd name="T7" fmla="*/ 40 h 40"/>
              </a:gdLst>
              <a:ahLst/>
              <a:cxnLst>
                <a:cxn ang="0">
                  <a:pos x="T0" y="T1"/>
                </a:cxn>
                <a:cxn ang="0">
                  <a:pos x="T2" y="T3"/>
                </a:cxn>
                <a:cxn ang="0">
                  <a:pos x="T4" y="T5"/>
                </a:cxn>
                <a:cxn ang="0">
                  <a:pos x="T6" y="T7"/>
                </a:cxn>
              </a:cxnLst>
              <a:rect l="0" t="0" r="r" b="b"/>
              <a:pathLst>
                <a:path w="96" h="40">
                  <a:moveTo>
                    <a:pt x="96" y="40"/>
                  </a:moveTo>
                  <a:lnTo>
                    <a:pt x="72" y="0"/>
                  </a:lnTo>
                  <a:lnTo>
                    <a:pt x="0" y="40"/>
                  </a:lnTo>
                  <a:lnTo>
                    <a:pt x="96" y="40"/>
                  </a:lnTo>
                  <a:close/>
                </a:path>
              </a:pathLst>
            </a:custGeom>
            <a:solidFill>
              <a:srgbClr val="000000"/>
            </a:solidFill>
            <a:ln w="12700">
              <a:solidFill>
                <a:srgbClr val="000000"/>
              </a:solidFill>
              <a:prstDash val="solid"/>
              <a:round/>
              <a:headEnd/>
              <a:tailEnd/>
            </a:ln>
          </p:spPr>
          <p:txBody>
            <a:bodyPr/>
            <a:lstStyle/>
            <a:p>
              <a:endParaRPr lang="en-IN"/>
            </a:p>
          </p:txBody>
        </p:sp>
      </p:grpSp>
      <p:grpSp>
        <p:nvGrpSpPr>
          <p:cNvPr id="182285" name="Group 13"/>
          <p:cNvGrpSpPr>
            <a:grpSpLocks/>
          </p:cNvGrpSpPr>
          <p:nvPr/>
        </p:nvGrpSpPr>
        <p:grpSpPr bwMode="auto">
          <a:xfrm>
            <a:off x="2771775" y="2613025"/>
            <a:ext cx="3441700" cy="3222625"/>
            <a:chOff x="1746" y="1646"/>
            <a:chExt cx="2168" cy="2030"/>
          </a:xfrm>
        </p:grpSpPr>
        <p:sp>
          <p:nvSpPr>
            <p:cNvPr id="182286" name="Rectangle 14"/>
            <p:cNvSpPr>
              <a:spLocks noChangeArrowheads="1"/>
            </p:cNvSpPr>
            <p:nvPr/>
          </p:nvSpPr>
          <p:spPr bwMode="auto">
            <a:xfrm>
              <a:off x="3790" y="3556"/>
              <a:ext cx="3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1200">
                  <a:solidFill>
                    <a:srgbClr val="000000"/>
                  </a:solidFill>
                  <a:latin typeface="Geneva" charset="0"/>
                </a:rPr>
                <a:t> </a:t>
              </a:r>
              <a:endParaRPr lang="de-DE" altLang="en-US"/>
            </a:p>
          </p:txBody>
        </p:sp>
        <p:sp>
          <p:nvSpPr>
            <p:cNvPr id="182287" name="Oval 15"/>
            <p:cNvSpPr>
              <a:spLocks noChangeArrowheads="1"/>
            </p:cNvSpPr>
            <p:nvPr/>
          </p:nvSpPr>
          <p:spPr bwMode="auto">
            <a:xfrm>
              <a:off x="2101" y="1662"/>
              <a:ext cx="1797" cy="172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88" name="Oval 16"/>
            <p:cNvSpPr>
              <a:spLocks noChangeArrowheads="1"/>
            </p:cNvSpPr>
            <p:nvPr/>
          </p:nvSpPr>
          <p:spPr bwMode="auto">
            <a:xfrm>
              <a:off x="2085" y="1646"/>
              <a:ext cx="1829" cy="1755"/>
            </a:xfrm>
            <a:prstGeom prst="ellipse">
              <a:avLst/>
            </a:prstGeom>
            <a:noFill/>
            <a:ln w="508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2289" name="Freeform 17"/>
            <p:cNvSpPr>
              <a:spLocks/>
            </p:cNvSpPr>
            <p:nvPr/>
          </p:nvSpPr>
          <p:spPr bwMode="auto">
            <a:xfrm>
              <a:off x="2365" y="1861"/>
              <a:ext cx="32" cy="32"/>
            </a:xfrm>
            <a:custGeom>
              <a:avLst/>
              <a:gdLst>
                <a:gd name="T0" fmla="*/ 32 w 32"/>
                <a:gd name="T1" fmla="*/ 8 h 32"/>
                <a:gd name="T2" fmla="*/ 24 w 32"/>
                <a:gd name="T3" fmla="*/ 0 h 32"/>
                <a:gd name="T4" fmla="*/ 0 w 32"/>
                <a:gd name="T5" fmla="*/ 16 h 32"/>
                <a:gd name="T6" fmla="*/ 8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24" y="0"/>
                  </a:lnTo>
                  <a:lnTo>
                    <a:pt x="0" y="16"/>
                  </a:lnTo>
                  <a:lnTo>
                    <a:pt x="8" y="32"/>
                  </a:lnTo>
                  <a:lnTo>
                    <a:pt x="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90" name="Freeform 18"/>
            <p:cNvSpPr>
              <a:spLocks/>
            </p:cNvSpPr>
            <p:nvPr/>
          </p:nvSpPr>
          <p:spPr bwMode="auto">
            <a:xfrm>
              <a:off x="3595" y="3090"/>
              <a:ext cx="32" cy="32"/>
            </a:xfrm>
            <a:custGeom>
              <a:avLst/>
              <a:gdLst>
                <a:gd name="T0" fmla="*/ 24 w 32"/>
                <a:gd name="T1" fmla="*/ 0 h 32"/>
                <a:gd name="T2" fmla="*/ 32 w 32"/>
                <a:gd name="T3" fmla="*/ 8 h 32"/>
                <a:gd name="T4" fmla="*/ 16 w 32"/>
                <a:gd name="T5" fmla="*/ 32 h 32"/>
                <a:gd name="T6" fmla="*/ 0 w 32"/>
                <a:gd name="T7" fmla="*/ 24 h 32"/>
                <a:gd name="T8" fmla="*/ 24 w 32"/>
                <a:gd name="T9" fmla="*/ 0 h 32"/>
              </a:gdLst>
              <a:ahLst/>
              <a:cxnLst>
                <a:cxn ang="0">
                  <a:pos x="T0" y="T1"/>
                </a:cxn>
                <a:cxn ang="0">
                  <a:pos x="T2" y="T3"/>
                </a:cxn>
                <a:cxn ang="0">
                  <a:pos x="T4" y="T5"/>
                </a:cxn>
                <a:cxn ang="0">
                  <a:pos x="T6" y="T7"/>
                </a:cxn>
                <a:cxn ang="0">
                  <a:pos x="T8" y="T9"/>
                </a:cxn>
              </a:cxnLst>
              <a:rect l="0" t="0" r="r" b="b"/>
              <a:pathLst>
                <a:path w="32" h="32">
                  <a:moveTo>
                    <a:pt x="24" y="0"/>
                  </a:moveTo>
                  <a:lnTo>
                    <a:pt x="32" y="8"/>
                  </a:lnTo>
                  <a:lnTo>
                    <a:pt x="16" y="32"/>
                  </a:lnTo>
                  <a:lnTo>
                    <a:pt x="0"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91" name="Freeform 19"/>
            <p:cNvSpPr>
              <a:spLocks/>
            </p:cNvSpPr>
            <p:nvPr/>
          </p:nvSpPr>
          <p:spPr bwMode="auto">
            <a:xfrm>
              <a:off x="2373" y="1869"/>
              <a:ext cx="1246" cy="1245"/>
            </a:xfrm>
            <a:custGeom>
              <a:avLst/>
              <a:gdLst>
                <a:gd name="T0" fmla="*/ 24 w 1246"/>
                <a:gd name="T1" fmla="*/ 0 h 1245"/>
                <a:gd name="T2" fmla="*/ 0 w 1246"/>
                <a:gd name="T3" fmla="*/ 24 h 1245"/>
                <a:gd name="T4" fmla="*/ 1222 w 1246"/>
                <a:gd name="T5" fmla="*/ 1245 h 1245"/>
                <a:gd name="T6" fmla="*/ 1246 w 1246"/>
                <a:gd name="T7" fmla="*/ 1221 h 1245"/>
                <a:gd name="T8" fmla="*/ 24 w 1246"/>
                <a:gd name="T9" fmla="*/ 0 h 1245"/>
              </a:gdLst>
              <a:ahLst/>
              <a:cxnLst>
                <a:cxn ang="0">
                  <a:pos x="T0" y="T1"/>
                </a:cxn>
                <a:cxn ang="0">
                  <a:pos x="T2" y="T3"/>
                </a:cxn>
                <a:cxn ang="0">
                  <a:pos x="T4" y="T5"/>
                </a:cxn>
                <a:cxn ang="0">
                  <a:pos x="T6" y="T7"/>
                </a:cxn>
                <a:cxn ang="0">
                  <a:pos x="T8" y="T9"/>
                </a:cxn>
              </a:cxnLst>
              <a:rect l="0" t="0" r="r" b="b"/>
              <a:pathLst>
                <a:path w="1246" h="1245">
                  <a:moveTo>
                    <a:pt x="24" y="0"/>
                  </a:moveTo>
                  <a:lnTo>
                    <a:pt x="0" y="24"/>
                  </a:lnTo>
                  <a:lnTo>
                    <a:pt x="1222" y="1245"/>
                  </a:lnTo>
                  <a:lnTo>
                    <a:pt x="1246" y="1221"/>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92" name="Rectangle 20"/>
            <p:cNvSpPr>
              <a:spLocks noChangeArrowheads="1"/>
            </p:cNvSpPr>
            <p:nvPr/>
          </p:nvSpPr>
          <p:spPr bwMode="auto">
            <a:xfrm>
              <a:off x="1746" y="2000"/>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D</a:t>
              </a:r>
              <a:endParaRPr lang="de-DE" altLang="en-US"/>
            </a:p>
          </p:txBody>
        </p:sp>
        <p:sp>
          <p:nvSpPr>
            <p:cNvPr id="182293" name="Rectangle 21"/>
            <p:cNvSpPr>
              <a:spLocks noChangeArrowheads="1"/>
            </p:cNvSpPr>
            <p:nvPr/>
          </p:nvSpPr>
          <p:spPr bwMode="auto">
            <a:xfrm>
              <a:off x="2177" y="2295"/>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E</a:t>
              </a:r>
              <a:endParaRPr lang="de-DE" altLang="en-US"/>
            </a:p>
          </p:txBody>
        </p:sp>
        <p:sp>
          <p:nvSpPr>
            <p:cNvPr id="182294" name="Rectangle 22"/>
            <p:cNvSpPr>
              <a:spLocks noChangeArrowheads="1"/>
            </p:cNvSpPr>
            <p:nvPr/>
          </p:nvSpPr>
          <p:spPr bwMode="auto">
            <a:xfrm>
              <a:off x="2608" y="2646"/>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L</a:t>
              </a:r>
              <a:endParaRPr lang="de-DE" altLang="en-US"/>
            </a:p>
          </p:txBody>
        </p:sp>
        <p:sp>
          <p:nvSpPr>
            <p:cNvPr id="182295" name="Rectangle 23"/>
            <p:cNvSpPr>
              <a:spLocks noChangeArrowheads="1"/>
            </p:cNvSpPr>
            <p:nvPr/>
          </p:nvSpPr>
          <p:spPr bwMode="auto">
            <a:xfrm>
              <a:off x="3039" y="2997"/>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A</a:t>
              </a:r>
              <a:endParaRPr lang="de-DE" altLang="en-US"/>
            </a:p>
          </p:txBody>
        </p:sp>
        <p:sp>
          <p:nvSpPr>
            <p:cNvPr id="182296" name="Rectangle 24"/>
            <p:cNvSpPr>
              <a:spLocks noChangeArrowheads="1"/>
            </p:cNvSpPr>
            <p:nvPr/>
          </p:nvSpPr>
          <p:spPr bwMode="auto">
            <a:xfrm>
              <a:off x="3614" y="3356"/>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0000"/>
                  </a:solidFill>
                  <a:latin typeface="Helvetica" panose="020B0604020202020204" pitchFamily="34" charset="0"/>
                </a:rPr>
                <a:t>Y</a:t>
              </a:r>
              <a:endParaRPr lang="de-DE" altLang="en-US"/>
            </a:p>
          </p:txBody>
        </p:sp>
        <p:sp>
          <p:nvSpPr>
            <p:cNvPr id="182297" name="Freeform 25"/>
            <p:cNvSpPr>
              <a:spLocks/>
            </p:cNvSpPr>
            <p:nvPr/>
          </p:nvSpPr>
          <p:spPr bwMode="auto">
            <a:xfrm>
              <a:off x="2365" y="1861"/>
              <a:ext cx="32" cy="32"/>
            </a:xfrm>
            <a:custGeom>
              <a:avLst/>
              <a:gdLst>
                <a:gd name="T0" fmla="*/ 32 w 32"/>
                <a:gd name="T1" fmla="*/ 8 h 32"/>
                <a:gd name="T2" fmla="*/ 24 w 32"/>
                <a:gd name="T3" fmla="*/ 0 h 32"/>
                <a:gd name="T4" fmla="*/ 0 w 32"/>
                <a:gd name="T5" fmla="*/ 16 h 32"/>
                <a:gd name="T6" fmla="*/ 8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24" y="0"/>
                  </a:lnTo>
                  <a:lnTo>
                    <a:pt x="0" y="16"/>
                  </a:lnTo>
                  <a:lnTo>
                    <a:pt x="8" y="32"/>
                  </a:lnTo>
                  <a:lnTo>
                    <a:pt x="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98" name="Freeform 26"/>
            <p:cNvSpPr>
              <a:spLocks/>
            </p:cNvSpPr>
            <p:nvPr/>
          </p:nvSpPr>
          <p:spPr bwMode="auto">
            <a:xfrm>
              <a:off x="3595" y="3090"/>
              <a:ext cx="32" cy="32"/>
            </a:xfrm>
            <a:custGeom>
              <a:avLst/>
              <a:gdLst>
                <a:gd name="T0" fmla="*/ 24 w 32"/>
                <a:gd name="T1" fmla="*/ 0 h 32"/>
                <a:gd name="T2" fmla="*/ 32 w 32"/>
                <a:gd name="T3" fmla="*/ 8 h 32"/>
                <a:gd name="T4" fmla="*/ 16 w 32"/>
                <a:gd name="T5" fmla="*/ 32 h 32"/>
                <a:gd name="T6" fmla="*/ 0 w 32"/>
                <a:gd name="T7" fmla="*/ 24 h 32"/>
                <a:gd name="T8" fmla="*/ 24 w 32"/>
                <a:gd name="T9" fmla="*/ 0 h 32"/>
              </a:gdLst>
              <a:ahLst/>
              <a:cxnLst>
                <a:cxn ang="0">
                  <a:pos x="T0" y="T1"/>
                </a:cxn>
                <a:cxn ang="0">
                  <a:pos x="T2" y="T3"/>
                </a:cxn>
                <a:cxn ang="0">
                  <a:pos x="T4" y="T5"/>
                </a:cxn>
                <a:cxn ang="0">
                  <a:pos x="T6" y="T7"/>
                </a:cxn>
                <a:cxn ang="0">
                  <a:pos x="T8" y="T9"/>
                </a:cxn>
              </a:cxnLst>
              <a:rect l="0" t="0" r="r" b="b"/>
              <a:pathLst>
                <a:path w="32" h="32">
                  <a:moveTo>
                    <a:pt x="24" y="0"/>
                  </a:moveTo>
                  <a:lnTo>
                    <a:pt x="32" y="8"/>
                  </a:lnTo>
                  <a:lnTo>
                    <a:pt x="16" y="32"/>
                  </a:lnTo>
                  <a:lnTo>
                    <a:pt x="0"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299" name="Freeform 27"/>
            <p:cNvSpPr>
              <a:spLocks/>
            </p:cNvSpPr>
            <p:nvPr/>
          </p:nvSpPr>
          <p:spPr bwMode="auto">
            <a:xfrm>
              <a:off x="2373" y="1869"/>
              <a:ext cx="1246" cy="1245"/>
            </a:xfrm>
            <a:custGeom>
              <a:avLst/>
              <a:gdLst>
                <a:gd name="T0" fmla="*/ 24 w 1246"/>
                <a:gd name="T1" fmla="*/ 0 h 1245"/>
                <a:gd name="T2" fmla="*/ 0 w 1246"/>
                <a:gd name="T3" fmla="*/ 24 h 1245"/>
                <a:gd name="T4" fmla="*/ 1222 w 1246"/>
                <a:gd name="T5" fmla="*/ 1245 h 1245"/>
                <a:gd name="T6" fmla="*/ 1246 w 1246"/>
                <a:gd name="T7" fmla="*/ 1221 h 1245"/>
                <a:gd name="T8" fmla="*/ 24 w 1246"/>
                <a:gd name="T9" fmla="*/ 0 h 1245"/>
              </a:gdLst>
              <a:ahLst/>
              <a:cxnLst>
                <a:cxn ang="0">
                  <a:pos x="T0" y="T1"/>
                </a:cxn>
                <a:cxn ang="0">
                  <a:pos x="T2" y="T3"/>
                </a:cxn>
                <a:cxn ang="0">
                  <a:pos x="T4" y="T5"/>
                </a:cxn>
                <a:cxn ang="0">
                  <a:pos x="T6" y="T7"/>
                </a:cxn>
                <a:cxn ang="0">
                  <a:pos x="T8" y="T9"/>
                </a:cxn>
              </a:cxnLst>
              <a:rect l="0" t="0" r="r" b="b"/>
              <a:pathLst>
                <a:path w="1246" h="1245">
                  <a:moveTo>
                    <a:pt x="24" y="0"/>
                  </a:moveTo>
                  <a:lnTo>
                    <a:pt x="0" y="24"/>
                  </a:lnTo>
                  <a:lnTo>
                    <a:pt x="1222" y="1245"/>
                  </a:lnTo>
                  <a:lnTo>
                    <a:pt x="1246" y="1221"/>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0" name="Freeform 28"/>
            <p:cNvSpPr>
              <a:spLocks/>
            </p:cNvSpPr>
            <p:nvPr/>
          </p:nvSpPr>
          <p:spPr bwMode="auto">
            <a:xfrm>
              <a:off x="2365" y="1861"/>
              <a:ext cx="32" cy="32"/>
            </a:xfrm>
            <a:custGeom>
              <a:avLst/>
              <a:gdLst>
                <a:gd name="T0" fmla="*/ 32 w 32"/>
                <a:gd name="T1" fmla="*/ 8 h 32"/>
                <a:gd name="T2" fmla="*/ 24 w 32"/>
                <a:gd name="T3" fmla="*/ 0 h 32"/>
                <a:gd name="T4" fmla="*/ 0 w 32"/>
                <a:gd name="T5" fmla="*/ 16 h 32"/>
                <a:gd name="T6" fmla="*/ 8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24" y="0"/>
                  </a:lnTo>
                  <a:lnTo>
                    <a:pt x="0" y="16"/>
                  </a:lnTo>
                  <a:lnTo>
                    <a:pt x="8" y="32"/>
                  </a:lnTo>
                  <a:lnTo>
                    <a:pt x="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1" name="Freeform 29"/>
            <p:cNvSpPr>
              <a:spLocks/>
            </p:cNvSpPr>
            <p:nvPr/>
          </p:nvSpPr>
          <p:spPr bwMode="auto">
            <a:xfrm>
              <a:off x="3595" y="3090"/>
              <a:ext cx="32" cy="32"/>
            </a:xfrm>
            <a:custGeom>
              <a:avLst/>
              <a:gdLst>
                <a:gd name="T0" fmla="*/ 24 w 32"/>
                <a:gd name="T1" fmla="*/ 0 h 32"/>
                <a:gd name="T2" fmla="*/ 32 w 32"/>
                <a:gd name="T3" fmla="*/ 8 h 32"/>
                <a:gd name="T4" fmla="*/ 16 w 32"/>
                <a:gd name="T5" fmla="*/ 32 h 32"/>
                <a:gd name="T6" fmla="*/ 0 w 32"/>
                <a:gd name="T7" fmla="*/ 24 h 32"/>
                <a:gd name="T8" fmla="*/ 24 w 32"/>
                <a:gd name="T9" fmla="*/ 0 h 32"/>
              </a:gdLst>
              <a:ahLst/>
              <a:cxnLst>
                <a:cxn ang="0">
                  <a:pos x="T0" y="T1"/>
                </a:cxn>
                <a:cxn ang="0">
                  <a:pos x="T2" y="T3"/>
                </a:cxn>
                <a:cxn ang="0">
                  <a:pos x="T4" y="T5"/>
                </a:cxn>
                <a:cxn ang="0">
                  <a:pos x="T6" y="T7"/>
                </a:cxn>
                <a:cxn ang="0">
                  <a:pos x="T8" y="T9"/>
                </a:cxn>
              </a:cxnLst>
              <a:rect l="0" t="0" r="r" b="b"/>
              <a:pathLst>
                <a:path w="32" h="32">
                  <a:moveTo>
                    <a:pt x="24" y="0"/>
                  </a:moveTo>
                  <a:lnTo>
                    <a:pt x="32" y="8"/>
                  </a:lnTo>
                  <a:lnTo>
                    <a:pt x="16" y="32"/>
                  </a:lnTo>
                  <a:lnTo>
                    <a:pt x="0"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2" name="Freeform 30"/>
            <p:cNvSpPr>
              <a:spLocks/>
            </p:cNvSpPr>
            <p:nvPr/>
          </p:nvSpPr>
          <p:spPr bwMode="auto">
            <a:xfrm>
              <a:off x="2373" y="1869"/>
              <a:ext cx="1246" cy="1245"/>
            </a:xfrm>
            <a:custGeom>
              <a:avLst/>
              <a:gdLst>
                <a:gd name="T0" fmla="*/ 24 w 1246"/>
                <a:gd name="T1" fmla="*/ 0 h 1245"/>
                <a:gd name="T2" fmla="*/ 0 w 1246"/>
                <a:gd name="T3" fmla="*/ 24 h 1245"/>
                <a:gd name="T4" fmla="*/ 1222 w 1246"/>
                <a:gd name="T5" fmla="*/ 1245 h 1245"/>
                <a:gd name="T6" fmla="*/ 1246 w 1246"/>
                <a:gd name="T7" fmla="*/ 1221 h 1245"/>
                <a:gd name="T8" fmla="*/ 24 w 1246"/>
                <a:gd name="T9" fmla="*/ 0 h 1245"/>
              </a:gdLst>
              <a:ahLst/>
              <a:cxnLst>
                <a:cxn ang="0">
                  <a:pos x="T0" y="T1"/>
                </a:cxn>
                <a:cxn ang="0">
                  <a:pos x="T2" y="T3"/>
                </a:cxn>
                <a:cxn ang="0">
                  <a:pos x="T4" y="T5"/>
                </a:cxn>
                <a:cxn ang="0">
                  <a:pos x="T6" y="T7"/>
                </a:cxn>
                <a:cxn ang="0">
                  <a:pos x="T8" y="T9"/>
                </a:cxn>
              </a:cxnLst>
              <a:rect l="0" t="0" r="r" b="b"/>
              <a:pathLst>
                <a:path w="1246" h="1245">
                  <a:moveTo>
                    <a:pt x="24" y="0"/>
                  </a:moveTo>
                  <a:lnTo>
                    <a:pt x="0" y="24"/>
                  </a:lnTo>
                  <a:lnTo>
                    <a:pt x="1222" y="1245"/>
                  </a:lnTo>
                  <a:lnTo>
                    <a:pt x="1246" y="1221"/>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3" name="Freeform 31"/>
            <p:cNvSpPr>
              <a:spLocks/>
            </p:cNvSpPr>
            <p:nvPr/>
          </p:nvSpPr>
          <p:spPr bwMode="auto">
            <a:xfrm>
              <a:off x="2365" y="1861"/>
              <a:ext cx="32" cy="32"/>
            </a:xfrm>
            <a:custGeom>
              <a:avLst/>
              <a:gdLst>
                <a:gd name="T0" fmla="*/ 32 w 32"/>
                <a:gd name="T1" fmla="*/ 8 h 32"/>
                <a:gd name="T2" fmla="*/ 24 w 32"/>
                <a:gd name="T3" fmla="*/ 0 h 32"/>
                <a:gd name="T4" fmla="*/ 0 w 32"/>
                <a:gd name="T5" fmla="*/ 16 h 32"/>
                <a:gd name="T6" fmla="*/ 8 w 32"/>
                <a:gd name="T7" fmla="*/ 32 h 32"/>
                <a:gd name="T8" fmla="*/ 32 w 32"/>
                <a:gd name="T9" fmla="*/ 8 h 32"/>
              </a:gdLst>
              <a:ahLst/>
              <a:cxnLst>
                <a:cxn ang="0">
                  <a:pos x="T0" y="T1"/>
                </a:cxn>
                <a:cxn ang="0">
                  <a:pos x="T2" y="T3"/>
                </a:cxn>
                <a:cxn ang="0">
                  <a:pos x="T4" y="T5"/>
                </a:cxn>
                <a:cxn ang="0">
                  <a:pos x="T6" y="T7"/>
                </a:cxn>
                <a:cxn ang="0">
                  <a:pos x="T8" y="T9"/>
                </a:cxn>
              </a:cxnLst>
              <a:rect l="0" t="0" r="r" b="b"/>
              <a:pathLst>
                <a:path w="32" h="32">
                  <a:moveTo>
                    <a:pt x="32" y="8"/>
                  </a:moveTo>
                  <a:lnTo>
                    <a:pt x="24" y="0"/>
                  </a:lnTo>
                  <a:lnTo>
                    <a:pt x="0" y="16"/>
                  </a:lnTo>
                  <a:lnTo>
                    <a:pt x="8" y="32"/>
                  </a:lnTo>
                  <a:lnTo>
                    <a:pt x="3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4" name="Freeform 32"/>
            <p:cNvSpPr>
              <a:spLocks/>
            </p:cNvSpPr>
            <p:nvPr/>
          </p:nvSpPr>
          <p:spPr bwMode="auto">
            <a:xfrm>
              <a:off x="3595" y="3090"/>
              <a:ext cx="32" cy="32"/>
            </a:xfrm>
            <a:custGeom>
              <a:avLst/>
              <a:gdLst>
                <a:gd name="T0" fmla="*/ 24 w 32"/>
                <a:gd name="T1" fmla="*/ 0 h 32"/>
                <a:gd name="T2" fmla="*/ 32 w 32"/>
                <a:gd name="T3" fmla="*/ 8 h 32"/>
                <a:gd name="T4" fmla="*/ 16 w 32"/>
                <a:gd name="T5" fmla="*/ 32 h 32"/>
                <a:gd name="T6" fmla="*/ 0 w 32"/>
                <a:gd name="T7" fmla="*/ 24 h 32"/>
                <a:gd name="T8" fmla="*/ 24 w 32"/>
                <a:gd name="T9" fmla="*/ 0 h 32"/>
              </a:gdLst>
              <a:ahLst/>
              <a:cxnLst>
                <a:cxn ang="0">
                  <a:pos x="T0" y="T1"/>
                </a:cxn>
                <a:cxn ang="0">
                  <a:pos x="T2" y="T3"/>
                </a:cxn>
                <a:cxn ang="0">
                  <a:pos x="T4" y="T5"/>
                </a:cxn>
                <a:cxn ang="0">
                  <a:pos x="T6" y="T7"/>
                </a:cxn>
                <a:cxn ang="0">
                  <a:pos x="T8" y="T9"/>
                </a:cxn>
              </a:cxnLst>
              <a:rect l="0" t="0" r="r" b="b"/>
              <a:pathLst>
                <a:path w="32" h="32">
                  <a:moveTo>
                    <a:pt x="24" y="0"/>
                  </a:moveTo>
                  <a:lnTo>
                    <a:pt x="32" y="8"/>
                  </a:lnTo>
                  <a:lnTo>
                    <a:pt x="16" y="32"/>
                  </a:lnTo>
                  <a:lnTo>
                    <a:pt x="0" y="2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82305" name="Freeform 33"/>
            <p:cNvSpPr>
              <a:spLocks/>
            </p:cNvSpPr>
            <p:nvPr/>
          </p:nvSpPr>
          <p:spPr bwMode="auto">
            <a:xfrm>
              <a:off x="2373" y="1869"/>
              <a:ext cx="1246" cy="1245"/>
            </a:xfrm>
            <a:custGeom>
              <a:avLst/>
              <a:gdLst>
                <a:gd name="T0" fmla="*/ 24 w 1246"/>
                <a:gd name="T1" fmla="*/ 0 h 1245"/>
                <a:gd name="T2" fmla="*/ 0 w 1246"/>
                <a:gd name="T3" fmla="*/ 24 h 1245"/>
                <a:gd name="T4" fmla="*/ 1222 w 1246"/>
                <a:gd name="T5" fmla="*/ 1245 h 1245"/>
                <a:gd name="T6" fmla="*/ 1246 w 1246"/>
                <a:gd name="T7" fmla="*/ 1221 h 1245"/>
                <a:gd name="T8" fmla="*/ 24 w 1246"/>
                <a:gd name="T9" fmla="*/ 0 h 1245"/>
              </a:gdLst>
              <a:ahLst/>
              <a:cxnLst>
                <a:cxn ang="0">
                  <a:pos x="T0" y="T1"/>
                </a:cxn>
                <a:cxn ang="0">
                  <a:pos x="T2" y="T3"/>
                </a:cxn>
                <a:cxn ang="0">
                  <a:pos x="T4" y="T5"/>
                </a:cxn>
                <a:cxn ang="0">
                  <a:pos x="T6" y="T7"/>
                </a:cxn>
                <a:cxn ang="0">
                  <a:pos x="T8" y="T9"/>
                </a:cxn>
              </a:cxnLst>
              <a:rect l="0" t="0" r="r" b="b"/>
              <a:pathLst>
                <a:path w="1246" h="1245">
                  <a:moveTo>
                    <a:pt x="24" y="0"/>
                  </a:moveTo>
                  <a:lnTo>
                    <a:pt x="0" y="24"/>
                  </a:lnTo>
                  <a:lnTo>
                    <a:pt x="1222" y="1245"/>
                  </a:lnTo>
                  <a:lnTo>
                    <a:pt x="1246" y="1221"/>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182306" name="Group 34"/>
          <p:cNvGrpSpPr>
            <a:grpSpLocks/>
          </p:cNvGrpSpPr>
          <p:nvPr/>
        </p:nvGrpSpPr>
        <p:grpSpPr bwMode="auto">
          <a:xfrm>
            <a:off x="6162675" y="5576888"/>
            <a:ext cx="1939925" cy="468312"/>
            <a:chOff x="3882" y="3513"/>
            <a:chExt cx="1222" cy="295"/>
          </a:xfrm>
        </p:grpSpPr>
        <p:sp>
          <p:nvSpPr>
            <p:cNvPr id="182307" name="AutoShape 35"/>
            <p:cNvSpPr>
              <a:spLocks noChangeArrowheads="1"/>
            </p:cNvSpPr>
            <p:nvPr/>
          </p:nvSpPr>
          <p:spPr bwMode="auto">
            <a:xfrm>
              <a:off x="3882" y="3513"/>
              <a:ext cx="1222" cy="295"/>
            </a:xfrm>
            <a:prstGeom prst="roundRect">
              <a:avLst>
                <a:gd name="adj" fmla="val 48644"/>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82308" name="Rectangle 36"/>
            <p:cNvSpPr>
              <a:spLocks noChangeArrowheads="1"/>
            </p:cNvSpPr>
            <p:nvPr/>
          </p:nvSpPr>
          <p:spPr bwMode="auto">
            <a:xfrm>
              <a:off x="4030" y="3532"/>
              <a:ext cx="9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de-DE" altLang="en-US" sz="2400">
                  <a:solidFill>
                    <a:srgbClr val="008000"/>
                  </a:solidFill>
                  <a:latin typeface="Helvetica" panose="020B0604020202020204" pitchFamily="34" charset="0"/>
                </a:rPr>
                <a:t>Vaporware</a:t>
              </a:r>
              <a:endParaRPr lang="de-DE" altLang="en-US"/>
            </a:p>
          </p:txBody>
        </p:sp>
      </p:grpSp>
      <p:grpSp>
        <p:nvGrpSpPr>
          <p:cNvPr id="182309" name="Group 37"/>
          <p:cNvGrpSpPr>
            <a:grpSpLocks/>
          </p:cNvGrpSpPr>
          <p:nvPr/>
        </p:nvGrpSpPr>
        <p:grpSpPr bwMode="auto">
          <a:xfrm>
            <a:off x="6477000" y="4038600"/>
            <a:ext cx="768350" cy="1387475"/>
            <a:chOff x="2057" y="995"/>
            <a:chExt cx="484" cy="874"/>
          </a:xfrm>
        </p:grpSpPr>
        <p:sp>
          <p:nvSpPr>
            <p:cNvPr id="182310" name="Rectangle 38"/>
            <p:cNvSpPr>
              <a:spLocks noChangeArrowheads="1"/>
            </p:cNvSpPr>
            <p:nvPr/>
          </p:nvSpPr>
          <p:spPr bwMode="auto">
            <a:xfrm>
              <a:off x="2057" y="995"/>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de-DE" altLang="en-US"/>
            </a:p>
          </p:txBody>
        </p:sp>
        <p:sp>
          <p:nvSpPr>
            <p:cNvPr id="182311" name="Freeform 39"/>
            <p:cNvSpPr>
              <a:spLocks/>
            </p:cNvSpPr>
            <p:nvPr/>
          </p:nvSpPr>
          <p:spPr bwMode="auto">
            <a:xfrm>
              <a:off x="2197" y="1446"/>
              <a:ext cx="312" cy="367"/>
            </a:xfrm>
            <a:custGeom>
              <a:avLst/>
              <a:gdLst>
                <a:gd name="T0" fmla="*/ 224 w 312"/>
                <a:gd name="T1" fmla="*/ 0 h 367"/>
                <a:gd name="T2" fmla="*/ 312 w 312"/>
                <a:gd name="T3" fmla="*/ 0 h 367"/>
                <a:gd name="T4" fmla="*/ 160 w 312"/>
                <a:gd name="T5" fmla="*/ 367 h 367"/>
                <a:gd name="T6" fmla="*/ 0 w 312"/>
                <a:gd name="T7" fmla="*/ 0 h 367"/>
                <a:gd name="T8" fmla="*/ 96 w 312"/>
                <a:gd name="T9" fmla="*/ 0 h 367"/>
                <a:gd name="T10" fmla="*/ 224 w 312"/>
                <a:gd name="T11" fmla="*/ 0 h 367"/>
              </a:gdLst>
              <a:ahLst/>
              <a:cxnLst>
                <a:cxn ang="0">
                  <a:pos x="T0" y="T1"/>
                </a:cxn>
                <a:cxn ang="0">
                  <a:pos x="T2" y="T3"/>
                </a:cxn>
                <a:cxn ang="0">
                  <a:pos x="T4" y="T5"/>
                </a:cxn>
                <a:cxn ang="0">
                  <a:pos x="T6" y="T7"/>
                </a:cxn>
                <a:cxn ang="0">
                  <a:pos x="T8" y="T9"/>
                </a:cxn>
                <a:cxn ang="0">
                  <a:pos x="T10" y="T11"/>
                </a:cxn>
              </a:cxnLst>
              <a:rect l="0" t="0" r="r" b="b"/>
              <a:pathLst>
                <a:path w="312" h="367">
                  <a:moveTo>
                    <a:pt x="224" y="0"/>
                  </a:moveTo>
                  <a:lnTo>
                    <a:pt x="312" y="0"/>
                  </a:lnTo>
                  <a:lnTo>
                    <a:pt x="160" y="367"/>
                  </a:lnTo>
                  <a:lnTo>
                    <a:pt x="0" y="0"/>
                  </a:lnTo>
                  <a:lnTo>
                    <a:pt x="96" y="0"/>
                  </a:lnTo>
                  <a:lnTo>
                    <a:pt x="224" y="0"/>
                  </a:lnTo>
                  <a:close/>
                </a:path>
              </a:pathLst>
            </a:custGeom>
            <a:solidFill>
              <a:srgbClr val="000000"/>
            </a:solidFill>
            <a:ln w="12700">
              <a:solidFill>
                <a:srgbClr val="000000"/>
              </a:solidFill>
              <a:prstDash val="solid"/>
              <a:round/>
              <a:headEnd/>
              <a:tailEnd/>
            </a:ln>
          </p:spPr>
          <p:txBody>
            <a:bodyPr/>
            <a:lstStyle/>
            <a:p>
              <a:endParaRPr lang="en-IN"/>
            </a:p>
          </p:txBody>
        </p:sp>
        <p:sp>
          <p:nvSpPr>
            <p:cNvPr id="182312" name="Freeform 40"/>
            <p:cNvSpPr>
              <a:spLocks/>
            </p:cNvSpPr>
            <p:nvPr/>
          </p:nvSpPr>
          <p:spPr bwMode="auto">
            <a:xfrm>
              <a:off x="2205" y="1040"/>
              <a:ext cx="216" cy="406"/>
            </a:xfrm>
            <a:custGeom>
              <a:avLst/>
              <a:gdLst>
                <a:gd name="T0" fmla="*/ 216 w 216"/>
                <a:gd name="T1" fmla="*/ 406 h 406"/>
                <a:gd name="T2" fmla="*/ 208 w 216"/>
                <a:gd name="T3" fmla="*/ 279 h 406"/>
                <a:gd name="T4" fmla="*/ 176 w 216"/>
                <a:gd name="T5" fmla="*/ 151 h 406"/>
                <a:gd name="T6" fmla="*/ 112 w 216"/>
                <a:gd name="T7" fmla="*/ 55 h 406"/>
                <a:gd name="T8" fmla="*/ 80 w 216"/>
                <a:gd name="T9" fmla="*/ 23 h 406"/>
                <a:gd name="T10" fmla="*/ 48 w 216"/>
                <a:gd name="T11" fmla="*/ 15 h 406"/>
                <a:gd name="T12" fmla="*/ 0 w 216"/>
                <a:gd name="T13" fmla="*/ 0 h 406"/>
                <a:gd name="T14" fmla="*/ 48 w 216"/>
                <a:gd name="T15" fmla="*/ 79 h 406"/>
                <a:gd name="T16" fmla="*/ 72 w 216"/>
                <a:gd name="T17" fmla="*/ 175 h 406"/>
                <a:gd name="T18" fmla="*/ 88 w 216"/>
                <a:gd name="T19" fmla="*/ 263 h 406"/>
                <a:gd name="T20" fmla="*/ 88 w 216"/>
                <a:gd name="T21" fmla="*/ 406 h 406"/>
                <a:gd name="T22" fmla="*/ 216 w 216"/>
                <a:gd name="T23"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406">
                  <a:moveTo>
                    <a:pt x="216" y="406"/>
                  </a:moveTo>
                  <a:lnTo>
                    <a:pt x="208" y="279"/>
                  </a:lnTo>
                  <a:lnTo>
                    <a:pt x="176" y="151"/>
                  </a:lnTo>
                  <a:lnTo>
                    <a:pt x="112" y="55"/>
                  </a:lnTo>
                  <a:lnTo>
                    <a:pt x="80" y="23"/>
                  </a:lnTo>
                  <a:lnTo>
                    <a:pt x="48" y="15"/>
                  </a:lnTo>
                  <a:lnTo>
                    <a:pt x="0" y="0"/>
                  </a:lnTo>
                  <a:lnTo>
                    <a:pt x="48" y="79"/>
                  </a:lnTo>
                  <a:lnTo>
                    <a:pt x="72" y="175"/>
                  </a:lnTo>
                  <a:lnTo>
                    <a:pt x="88" y="263"/>
                  </a:lnTo>
                  <a:lnTo>
                    <a:pt x="88" y="406"/>
                  </a:lnTo>
                  <a:lnTo>
                    <a:pt x="216" y="406"/>
                  </a:lnTo>
                  <a:close/>
                </a:path>
              </a:pathLst>
            </a:custGeom>
            <a:solidFill>
              <a:srgbClr val="000000"/>
            </a:solidFill>
            <a:ln w="12700">
              <a:solidFill>
                <a:srgbClr val="000000"/>
              </a:solidFill>
              <a:prstDash val="solid"/>
              <a:round/>
              <a:headEnd/>
              <a:tailEnd/>
            </a:ln>
          </p:spPr>
          <p:txBody>
            <a:bodyPr/>
            <a:lstStyle/>
            <a:p>
              <a:endParaRPr lang="en-IN"/>
            </a:p>
          </p:txBody>
        </p:sp>
        <p:sp>
          <p:nvSpPr>
            <p:cNvPr id="182313" name="Freeform 41"/>
            <p:cNvSpPr>
              <a:spLocks/>
            </p:cNvSpPr>
            <p:nvPr/>
          </p:nvSpPr>
          <p:spPr bwMode="auto">
            <a:xfrm>
              <a:off x="2221" y="1486"/>
              <a:ext cx="320" cy="383"/>
            </a:xfrm>
            <a:custGeom>
              <a:avLst/>
              <a:gdLst>
                <a:gd name="T0" fmla="*/ 224 w 320"/>
                <a:gd name="T1" fmla="*/ 0 h 383"/>
                <a:gd name="T2" fmla="*/ 320 w 320"/>
                <a:gd name="T3" fmla="*/ 0 h 383"/>
                <a:gd name="T4" fmla="*/ 160 w 320"/>
                <a:gd name="T5" fmla="*/ 383 h 383"/>
                <a:gd name="T6" fmla="*/ 0 w 320"/>
                <a:gd name="T7" fmla="*/ 0 h 383"/>
                <a:gd name="T8" fmla="*/ 96 w 320"/>
                <a:gd name="T9" fmla="*/ 0 h 383"/>
                <a:gd name="T10" fmla="*/ 224 w 320"/>
                <a:gd name="T11" fmla="*/ 0 h 383"/>
              </a:gdLst>
              <a:ahLst/>
              <a:cxnLst>
                <a:cxn ang="0">
                  <a:pos x="T0" y="T1"/>
                </a:cxn>
                <a:cxn ang="0">
                  <a:pos x="T2" y="T3"/>
                </a:cxn>
                <a:cxn ang="0">
                  <a:pos x="T4" y="T5"/>
                </a:cxn>
                <a:cxn ang="0">
                  <a:pos x="T6" y="T7"/>
                </a:cxn>
                <a:cxn ang="0">
                  <a:pos x="T8" y="T9"/>
                </a:cxn>
                <a:cxn ang="0">
                  <a:pos x="T10" y="T11"/>
                </a:cxn>
              </a:cxnLst>
              <a:rect l="0" t="0" r="r" b="b"/>
              <a:pathLst>
                <a:path w="320" h="383">
                  <a:moveTo>
                    <a:pt x="224" y="0"/>
                  </a:moveTo>
                  <a:lnTo>
                    <a:pt x="320" y="0"/>
                  </a:lnTo>
                  <a:lnTo>
                    <a:pt x="160" y="383"/>
                  </a:lnTo>
                  <a:lnTo>
                    <a:pt x="0" y="0"/>
                  </a:lnTo>
                  <a:lnTo>
                    <a:pt x="96" y="0"/>
                  </a:lnTo>
                  <a:lnTo>
                    <a:pt x="224" y="0"/>
                  </a:lnTo>
                  <a:close/>
                </a:path>
              </a:pathLst>
            </a:custGeom>
            <a:solidFill>
              <a:srgbClr val="FFFFFF"/>
            </a:solidFill>
            <a:ln w="12700">
              <a:solidFill>
                <a:srgbClr val="000000"/>
              </a:solidFill>
              <a:prstDash val="solid"/>
              <a:round/>
              <a:headEnd/>
              <a:tailEnd/>
            </a:ln>
          </p:spPr>
          <p:txBody>
            <a:bodyPr/>
            <a:lstStyle/>
            <a:p>
              <a:endParaRPr lang="en-IN"/>
            </a:p>
          </p:txBody>
        </p:sp>
        <p:sp>
          <p:nvSpPr>
            <p:cNvPr id="182314" name="Freeform 42"/>
            <p:cNvSpPr>
              <a:spLocks/>
            </p:cNvSpPr>
            <p:nvPr/>
          </p:nvSpPr>
          <p:spPr bwMode="auto">
            <a:xfrm>
              <a:off x="2229" y="1095"/>
              <a:ext cx="216" cy="391"/>
            </a:xfrm>
            <a:custGeom>
              <a:avLst/>
              <a:gdLst>
                <a:gd name="T0" fmla="*/ 216 w 216"/>
                <a:gd name="T1" fmla="*/ 391 h 391"/>
                <a:gd name="T2" fmla="*/ 208 w 216"/>
                <a:gd name="T3" fmla="*/ 264 h 391"/>
                <a:gd name="T4" fmla="*/ 176 w 216"/>
                <a:gd name="T5" fmla="*/ 144 h 391"/>
                <a:gd name="T6" fmla="*/ 120 w 216"/>
                <a:gd name="T7" fmla="*/ 56 h 391"/>
                <a:gd name="T8" fmla="*/ 80 w 216"/>
                <a:gd name="T9" fmla="*/ 24 h 391"/>
                <a:gd name="T10" fmla="*/ 48 w 216"/>
                <a:gd name="T11" fmla="*/ 0 h 391"/>
                <a:gd name="T12" fmla="*/ 0 w 216"/>
                <a:gd name="T13" fmla="*/ 0 h 391"/>
                <a:gd name="T14" fmla="*/ 48 w 216"/>
                <a:gd name="T15" fmla="*/ 72 h 391"/>
                <a:gd name="T16" fmla="*/ 80 w 216"/>
                <a:gd name="T17" fmla="*/ 168 h 391"/>
                <a:gd name="T18" fmla="*/ 80 w 216"/>
                <a:gd name="T19" fmla="*/ 256 h 391"/>
                <a:gd name="T20" fmla="*/ 88 w 216"/>
                <a:gd name="T21" fmla="*/ 391 h 391"/>
                <a:gd name="T22" fmla="*/ 216 w 216"/>
                <a:gd name="T23"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 h="391">
                  <a:moveTo>
                    <a:pt x="216" y="391"/>
                  </a:moveTo>
                  <a:lnTo>
                    <a:pt x="208" y="264"/>
                  </a:lnTo>
                  <a:lnTo>
                    <a:pt x="176" y="144"/>
                  </a:lnTo>
                  <a:lnTo>
                    <a:pt x="120" y="56"/>
                  </a:lnTo>
                  <a:lnTo>
                    <a:pt x="80" y="24"/>
                  </a:lnTo>
                  <a:lnTo>
                    <a:pt x="48" y="0"/>
                  </a:lnTo>
                  <a:lnTo>
                    <a:pt x="0" y="0"/>
                  </a:lnTo>
                  <a:lnTo>
                    <a:pt x="48" y="72"/>
                  </a:lnTo>
                  <a:lnTo>
                    <a:pt x="80" y="168"/>
                  </a:lnTo>
                  <a:lnTo>
                    <a:pt x="80" y="256"/>
                  </a:lnTo>
                  <a:lnTo>
                    <a:pt x="88" y="391"/>
                  </a:lnTo>
                  <a:lnTo>
                    <a:pt x="216" y="391"/>
                  </a:lnTo>
                  <a:close/>
                </a:path>
              </a:pathLst>
            </a:custGeom>
            <a:solidFill>
              <a:srgbClr val="FFFFFF"/>
            </a:solidFill>
            <a:ln w="12700">
              <a:solidFill>
                <a:srgbClr val="000000"/>
              </a:solidFill>
              <a:prstDash val="solid"/>
              <a:round/>
              <a:headEnd/>
              <a:tailEnd/>
            </a:ln>
          </p:spPr>
          <p:txBody>
            <a:bodyPr/>
            <a:lstStyle/>
            <a:p>
              <a:endParaRPr lang="en-IN"/>
            </a:p>
          </p:txBody>
        </p:sp>
        <p:sp>
          <p:nvSpPr>
            <p:cNvPr id="182315" name="Freeform 43"/>
            <p:cNvSpPr>
              <a:spLocks/>
            </p:cNvSpPr>
            <p:nvPr/>
          </p:nvSpPr>
          <p:spPr bwMode="auto">
            <a:xfrm>
              <a:off x="2445" y="1446"/>
              <a:ext cx="96" cy="40"/>
            </a:xfrm>
            <a:custGeom>
              <a:avLst/>
              <a:gdLst>
                <a:gd name="T0" fmla="*/ 96 w 96"/>
                <a:gd name="T1" fmla="*/ 40 h 40"/>
                <a:gd name="T2" fmla="*/ 72 w 96"/>
                <a:gd name="T3" fmla="*/ 0 h 40"/>
                <a:gd name="T4" fmla="*/ 0 w 96"/>
                <a:gd name="T5" fmla="*/ 40 h 40"/>
                <a:gd name="T6" fmla="*/ 96 w 96"/>
                <a:gd name="T7" fmla="*/ 40 h 40"/>
              </a:gdLst>
              <a:ahLst/>
              <a:cxnLst>
                <a:cxn ang="0">
                  <a:pos x="T0" y="T1"/>
                </a:cxn>
                <a:cxn ang="0">
                  <a:pos x="T2" y="T3"/>
                </a:cxn>
                <a:cxn ang="0">
                  <a:pos x="T4" y="T5"/>
                </a:cxn>
                <a:cxn ang="0">
                  <a:pos x="T6" y="T7"/>
                </a:cxn>
              </a:cxnLst>
              <a:rect l="0" t="0" r="r" b="b"/>
              <a:pathLst>
                <a:path w="96" h="40">
                  <a:moveTo>
                    <a:pt x="96" y="40"/>
                  </a:moveTo>
                  <a:lnTo>
                    <a:pt x="72" y="0"/>
                  </a:lnTo>
                  <a:lnTo>
                    <a:pt x="0" y="40"/>
                  </a:lnTo>
                  <a:lnTo>
                    <a:pt x="96" y="40"/>
                  </a:lnTo>
                  <a:close/>
                </a:path>
              </a:pathLst>
            </a:custGeom>
            <a:solidFill>
              <a:srgbClr val="000000"/>
            </a:solidFill>
            <a:ln w="12700">
              <a:solidFill>
                <a:srgbClr val="000000"/>
              </a:solidFill>
              <a:prstDash val="solid"/>
              <a:round/>
              <a:headEnd/>
              <a:tailEnd/>
            </a:ln>
          </p:spPr>
          <p:txBody>
            <a:bodyP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22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9" presetClass="entr" presetSubtype="10" fill="hold" nodeType="clickEffect">
                                  <p:stCondLst>
                                    <p:cond delay="0"/>
                                  </p:stCondLst>
                                  <p:childTnLst>
                                    <p:set>
                                      <p:cBhvr>
                                        <p:cTn id="10" dur="1" fill="hold">
                                          <p:stCondLst>
                                            <p:cond delay="0"/>
                                          </p:stCondLst>
                                        </p:cTn>
                                        <p:tgtEl>
                                          <p:spTgt spid="182285"/>
                                        </p:tgtEl>
                                        <p:attrNameLst>
                                          <p:attrName>style.visibility</p:attrName>
                                        </p:attrNameLst>
                                      </p:cBhvr>
                                      <p:to>
                                        <p:strVal val="visible"/>
                                      </p:to>
                                    </p:set>
                                    <p:anim calcmode="lin" valueType="num">
                                      <p:cBhvr>
                                        <p:cTn id="11" dur="5000" fill="hold"/>
                                        <p:tgtEl>
                                          <p:spTgt spid="182285"/>
                                        </p:tgtEl>
                                        <p:attrNameLst>
                                          <p:attrName>ppt_w</p:attrName>
                                        </p:attrNameLst>
                                      </p:cBhvr>
                                      <p:tavLst>
                                        <p:tav tm="0" fmla="#ppt_w*sin(2.5*pi*$)">
                                          <p:val>
                                            <p:fltVal val="0"/>
                                          </p:val>
                                        </p:tav>
                                        <p:tav tm="100000">
                                          <p:val>
                                            <p:fltVal val="1"/>
                                          </p:val>
                                        </p:tav>
                                      </p:tavLst>
                                    </p:anim>
                                    <p:anim calcmode="lin" valueType="num">
                                      <p:cBhvr>
                                        <p:cTn id="12" dur="5000" fill="hold"/>
                                        <p:tgtEl>
                                          <p:spTgt spid="182285"/>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823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8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76275" y="400050"/>
            <a:ext cx="8116888" cy="954088"/>
          </a:xfrm>
        </p:spPr>
        <p:txBody>
          <a:bodyPr lIns="91423" tIns="45712" rIns="91423" bIns="45712" anchor="t"/>
          <a:lstStyle/>
          <a:p>
            <a:r>
              <a:rPr lang="en-US" altLang="en-US"/>
              <a:t>An Alternative: Issue-Based Development</a:t>
            </a:r>
          </a:p>
        </p:txBody>
      </p:sp>
      <p:sp>
        <p:nvSpPr>
          <p:cNvPr id="143363" name="Rectangle 3"/>
          <p:cNvSpPr>
            <a:spLocks noGrp="1" noChangeArrowheads="1"/>
          </p:cNvSpPr>
          <p:nvPr>
            <p:ph type="body" idx="1"/>
          </p:nvPr>
        </p:nvSpPr>
        <p:spPr>
          <a:xfrm>
            <a:off x="381000" y="1066800"/>
            <a:ext cx="8255000" cy="4921250"/>
          </a:xfrm>
        </p:spPr>
        <p:txBody>
          <a:bodyPr lIns="91423" tIns="45712" rIns="91423" bIns="45712"/>
          <a:lstStyle/>
          <a:p>
            <a:r>
              <a:rPr lang="en-US" altLang="en-US"/>
              <a:t>A system is described as a collection of issues</a:t>
            </a:r>
          </a:p>
          <a:p>
            <a:pPr lvl="1"/>
            <a:r>
              <a:rPr lang="en-US" altLang="en-US"/>
              <a:t>Issues are either closed or open</a:t>
            </a:r>
          </a:p>
          <a:p>
            <a:pPr lvl="1"/>
            <a:r>
              <a:rPr lang="en-US" altLang="en-US"/>
              <a:t>Closed issues have a resolution (for example: pseudo requirement)</a:t>
            </a:r>
          </a:p>
          <a:p>
            <a:pPr lvl="1"/>
            <a:r>
              <a:rPr lang="en-US" altLang="en-US"/>
              <a:t>Closed issues can be reopened (Iteration!)</a:t>
            </a:r>
          </a:p>
          <a:p>
            <a:r>
              <a:rPr lang="en-US" altLang="en-US"/>
              <a:t>The set of closed issues is the basis of the system model</a:t>
            </a:r>
          </a:p>
        </p:txBody>
      </p:sp>
      <p:grpSp>
        <p:nvGrpSpPr>
          <p:cNvPr id="143364" name="Group 4"/>
          <p:cNvGrpSpPr>
            <a:grpSpLocks/>
          </p:cNvGrpSpPr>
          <p:nvPr/>
        </p:nvGrpSpPr>
        <p:grpSpPr bwMode="auto">
          <a:xfrm>
            <a:off x="1524000" y="3886200"/>
            <a:ext cx="685800" cy="533400"/>
            <a:chOff x="1008" y="2496"/>
            <a:chExt cx="432" cy="336"/>
          </a:xfrm>
        </p:grpSpPr>
        <p:sp>
          <p:nvSpPr>
            <p:cNvPr id="143365"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6"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7"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368" name="Group 8"/>
            <p:cNvGrpSpPr>
              <a:grpSpLocks/>
            </p:cNvGrpSpPr>
            <p:nvPr/>
          </p:nvGrpSpPr>
          <p:grpSpPr bwMode="auto">
            <a:xfrm>
              <a:off x="1104" y="2640"/>
              <a:ext cx="336" cy="192"/>
              <a:chOff x="912" y="2976"/>
              <a:chExt cx="336" cy="192"/>
            </a:xfrm>
          </p:grpSpPr>
          <p:sp>
            <p:nvSpPr>
              <p:cNvPr id="143369"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0"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1"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372" name="Text Box 12"/>
          <p:cNvSpPr txBox="1">
            <a:spLocks noChangeArrowheads="1"/>
          </p:cNvSpPr>
          <p:nvPr/>
        </p:nvSpPr>
        <p:spPr bwMode="auto">
          <a:xfrm>
            <a:off x="1206500" y="3581400"/>
            <a:ext cx="996950" cy="366713"/>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I1:Open</a:t>
            </a:r>
          </a:p>
        </p:txBody>
      </p:sp>
      <p:grpSp>
        <p:nvGrpSpPr>
          <p:cNvPr id="143373" name="Group 13"/>
          <p:cNvGrpSpPr>
            <a:grpSpLocks/>
          </p:cNvGrpSpPr>
          <p:nvPr/>
        </p:nvGrpSpPr>
        <p:grpSpPr bwMode="auto">
          <a:xfrm>
            <a:off x="533400" y="5105400"/>
            <a:ext cx="685800" cy="533400"/>
            <a:chOff x="384" y="3312"/>
            <a:chExt cx="432" cy="336"/>
          </a:xfrm>
        </p:grpSpPr>
        <p:sp>
          <p:nvSpPr>
            <p:cNvPr id="14337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377" name="Group 17"/>
            <p:cNvGrpSpPr>
              <a:grpSpLocks/>
            </p:cNvGrpSpPr>
            <p:nvPr/>
          </p:nvGrpSpPr>
          <p:grpSpPr bwMode="auto">
            <a:xfrm>
              <a:off x="480" y="3456"/>
              <a:ext cx="336" cy="192"/>
              <a:chOff x="912" y="2976"/>
              <a:chExt cx="336" cy="192"/>
            </a:xfrm>
          </p:grpSpPr>
          <p:sp>
            <p:nvSpPr>
              <p:cNvPr id="14337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381" name="Text Box 21"/>
          <p:cNvSpPr txBox="1">
            <a:spLocks noChangeArrowheads="1"/>
          </p:cNvSpPr>
          <p:nvPr/>
        </p:nvSpPr>
        <p:spPr bwMode="auto">
          <a:xfrm>
            <a:off x="304800" y="4800600"/>
            <a:ext cx="1123950" cy="36671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I2:Closed</a:t>
            </a:r>
          </a:p>
        </p:txBody>
      </p:sp>
      <p:grpSp>
        <p:nvGrpSpPr>
          <p:cNvPr id="143382" name="Group 22"/>
          <p:cNvGrpSpPr>
            <a:grpSpLocks/>
          </p:cNvGrpSpPr>
          <p:nvPr/>
        </p:nvGrpSpPr>
        <p:grpSpPr bwMode="auto">
          <a:xfrm>
            <a:off x="2057400" y="5029200"/>
            <a:ext cx="685800" cy="533400"/>
            <a:chOff x="1114" y="3278"/>
            <a:chExt cx="432" cy="336"/>
          </a:xfrm>
        </p:grpSpPr>
        <p:sp>
          <p:nvSpPr>
            <p:cNvPr id="14338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386" name="Group 26"/>
            <p:cNvGrpSpPr>
              <a:grpSpLocks/>
            </p:cNvGrpSpPr>
            <p:nvPr/>
          </p:nvGrpSpPr>
          <p:grpSpPr bwMode="auto">
            <a:xfrm>
              <a:off x="1210" y="3422"/>
              <a:ext cx="336" cy="192"/>
              <a:chOff x="912" y="2976"/>
              <a:chExt cx="336" cy="192"/>
            </a:xfrm>
          </p:grpSpPr>
          <p:sp>
            <p:nvSpPr>
              <p:cNvPr id="14338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8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390" name="Text Box 30"/>
          <p:cNvSpPr txBox="1">
            <a:spLocks noChangeArrowheads="1"/>
          </p:cNvSpPr>
          <p:nvPr/>
        </p:nvSpPr>
        <p:spPr bwMode="auto">
          <a:xfrm>
            <a:off x="1828800" y="4724400"/>
            <a:ext cx="1123950" cy="36671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I3:Closed</a:t>
            </a:r>
          </a:p>
        </p:txBody>
      </p:sp>
      <p:grpSp>
        <p:nvGrpSpPr>
          <p:cNvPr id="143391" name="Group 31"/>
          <p:cNvGrpSpPr>
            <a:grpSpLocks/>
          </p:cNvGrpSpPr>
          <p:nvPr/>
        </p:nvGrpSpPr>
        <p:grpSpPr bwMode="auto">
          <a:xfrm>
            <a:off x="4387850" y="3886200"/>
            <a:ext cx="685800" cy="533400"/>
            <a:chOff x="1008" y="2496"/>
            <a:chExt cx="432" cy="336"/>
          </a:xfrm>
        </p:grpSpPr>
        <p:sp>
          <p:nvSpPr>
            <p:cNvPr id="143392"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3"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4"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395" name="Group 35"/>
            <p:cNvGrpSpPr>
              <a:grpSpLocks/>
            </p:cNvGrpSpPr>
            <p:nvPr/>
          </p:nvGrpSpPr>
          <p:grpSpPr bwMode="auto">
            <a:xfrm>
              <a:off x="1104" y="2640"/>
              <a:ext cx="336" cy="192"/>
              <a:chOff x="912" y="2976"/>
              <a:chExt cx="336" cy="192"/>
            </a:xfrm>
          </p:grpSpPr>
          <p:sp>
            <p:nvSpPr>
              <p:cNvPr id="143396"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7"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98"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399" name="Text Box 39"/>
          <p:cNvSpPr txBox="1">
            <a:spLocks noChangeArrowheads="1"/>
          </p:cNvSpPr>
          <p:nvPr/>
        </p:nvSpPr>
        <p:spPr bwMode="auto">
          <a:xfrm>
            <a:off x="4070350" y="3581400"/>
            <a:ext cx="1219200" cy="366713"/>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A.I1:Open</a:t>
            </a:r>
          </a:p>
        </p:txBody>
      </p:sp>
      <p:grpSp>
        <p:nvGrpSpPr>
          <p:cNvPr id="143400" name="Group 40"/>
          <p:cNvGrpSpPr>
            <a:grpSpLocks/>
          </p:cNvGrpSpPr>
          <p:nvPr/>
        </p:nvGrpSpPr>
        <p:grpSpPr bwMode="auto">
          <a:xfrm>
            <a:off x="4070350" y="5105400"/>
            <a:ext cx="685800" cy="533400"/>
            <a:chOff x="384" y="3312"/>
            <a:chExt cx="432" cy="336"/>
          </a:xfrm>
        </p:grpSpPr>
        <p:sp>
          <p:nvSpPr>
            <p:cNvPr id="143401"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2"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3"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404" name="Group 44"/>
            <p:cNvGrpSpPr>
              <a:grpSpLocks/>
            </p:cNvGrpSpPr>
            <p:nvPr/>
          </p:nvGrpSpPr>
          <p:grpSpPr bwMode="auto">
            <a:xfrm>
              <a:off x="480" y="3456"/>
              <a:ext cx="336" cy="192"/>
              <a:chOff x="912" y="2976"/>
              <a:chExt cx="336" cy="192"/>
            </a:xfrm>
          </p:grpSpPr>
          <p:sp>
            <p:nvSpPr>
              <p:cNvPr id="143405"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6"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07"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408" name="Text Box 48"/>
          <p:cNvSpPr txBox="1">
            <a:spLocks noChangeArrowheads="1"/>
          </p:cNvSpPr>
          <p:nvPr/>
        </p:nvSpPr>
        <p:spPr bwMode="auto">
          <a:xfrm>
            <a:off x="3841750" y="4800600"/>
            <a:ext cx="1219200" cy="366713"/>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A.I2:Open</a:t>
            </a:r>
          </a:p>
        </p:txBody>
      </p:sp>
      <p:grpSp>
        <p:nvGrpSpPr>
          <p:cNvPr id="143409" name="Group 49"/>
          <p:cNvGrpSpPr>
            <a:grpSpLocks/>
          </p:cNvGrpSpPr>
          <p:nvPr/>
        </p:nvGrpSpPr>
        <p:grpSpPr bwMode="auto">
          <a:xfrm>
            <a:off x="7162800" y="3810000"/>
            <a:ext cx="685800" cy="533400"/>
            <a:chOff x="1008" y="2496"/>
            <a:chExt cx="432" cy="336"/>
          </a:xfrm>
        </p:grpSpPr>
        <p:sp>
          <p:nvSpPr>
            <p:cNvPr id="143410"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1"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2"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413" name="Group 53"/>
            <p:cNvGrpSpPr>
              <a:grpSpLocks/>
            </p:cNvGrpSpPr>
            <p:nvPr/>
          </p:nvGrpSpPr>
          <p:grpSpPr bwMode="auto">
            <a:xfrm>
              <a:off x="1104" y="2640"/>
              <a:ext cx="336" cy="192"/>
              <a:chOff x="912" y="2976"/>
              <a:chExt cx="336" cy="192"/>
            </a:xfrm>
          </p:grpSpPr>
          <p:sp>
            <p:nvSpPr>
              <p:cNvPr id="143414"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5"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16"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417" name="Text Box 57"/>
          <p:cNvSpPr txBox="1">
            <a:spLocks noChangeArrowheads="1"/>
          </p:cNvSpPr>
          <p:nvPr/>
        </p:nvSpPr>
        <p:spPr bwMode="auto">
          <a:xfrm>
            <a:off x="6858000" y="3505200"/>
            <a:ext cx="1473200" cy="36671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SD.I1:Closed</a:t>
            </a:r>
          </a:p>
        </p:txBody>
      </p:sp>
      <p:grpSp>
        <p:nvGrpSpPr>
          <p:cNvPr id="143418" name="Group 58"/>
          <p:cNvGrpSpPr>
            <a:grpSpLocks/>
          </p:cNvGrpSpPr>
          <p:nvPr/>
        </p:nvGrpSpPr>
        <p:grpSpPr bwMode="auto">
          <a:xfrm>
            <a:off x="6553200" y="5105400"/>
            <a:ext cx="685800" cy="533400"/>
            <a:chOff x="384" y="3312"/>
            <a:chExt cx="432" cy="336"/>
          </a:xfrm>
        </p:grpSpPr>
        <p:sp>
          <p:nvSpPr>
            <p:cNvPr id="14341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422" name="Group 62"/>
            <p:cNvGrpSpPr>
              <a:grpSpLocks/>
            </p:cNvGrpSpPr>
            <p:nvPr/>
          </p:nvGrpSpPr>
          <p:grpSpPr bwMode="auto">
            <a:xfrm>
              <a:off x="480" y="3456"/>
              <a:ext cx="336" cy="192"/>
              <a:chOff x="912" y="2976"/>
              <a:chExt cx="336" cy="192"/>
            </a:xfrm>
          </p:grpSpPr>
          <p:sp>
            <p:nvSpPr>
              <p:cNvPr id="14342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426" name="Text Box 66"/>
          <p:cNvSpPr txBox="1">
            <a:spLocks noChangeArrowheads="1"/>
          </p:cNvSpPr>
          <p:nvPr/>
        </p:nvSpPr>
        <p:spPr bwMode="auto">
          <a:xfrm>
            <a:off x="6172200" y="4800600"/>
            <a:ext cx="1473200" cy="366713"/>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SD.I2:Closed</a:t>
            </a:r>
          </a:p>
        </p:txBody>
      </p:sp>
      <p:grpSp>
        <p:nvGrpSpPr>
          <p:cNvPr id="143427" name="Group 67"/>
          <p:cNvGrpSpPr>
            <a:grpSpLocks/>
          </p:cNvGrpSpPr>
          <p:nvPr/>
        </p:nvGrpSpPr>
        <p:grpSpPr bwMode="auto">
          <a:xfrm>
            <a:off x="7924800" y="4800600"/>
            <a:ext cx="685800" cy="533400"/>
            <a:chOff x="1114" y="3278"/>
            <a:chExt cx="432" cy="336"/>
          </a:xfrm>
        </p:grpSpPr>
        <p:sp>
          <p:nvSpPr>
            <p:cNvPr id="14342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3431" name="Group 71"/>
            <p:cNvGrpSpPr>
              <a:grpSpLocks/>
            </p:cNvGrpSpPr>
            <p:nvPr/>
          </p:nvGrpSpPr>
          <p:grpSpPr bwMode="auto">
            <a:xfrm>
              <a:off x="1210" y="3422"/>
              <a:ext cx="336" cy="192"/>
              <a:chOff x="912" y="2976"/>
              <a:chExt cx="336" cy="192"/>
            </a:xfrm>
          </p:grpSpPr>
          <p:sp>
            <p:nvSpPr>
              <p:cNvPr id="14343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3435" name="Text Box 75"/>
          <p:cNvSpPr txBox="1">
            <a:spLocks noChangeArrowheads="1"/>
          </p:cNvSpPr>
          <p:nvPr/>
        </p:nvSpPr>
        <p:spPr bwMode="auto">
          <a:xfrm>
            <a:off x="7391400" y="4357688"/>
            <a:ext cx="1473200" cy="366712"/>
          </a:xfrm>
          <a:prstGeom prst="rect">
            <a:avLst/>
          </a:prstGeom>
          <a:solidFill>
            <a:srgbClr val="FF33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accent1"/>
                </a:solidFill>
              </a:rPr>
              <a:t>SD.I3:Closed</a:t>
            </a:r>
          </a:p>
        </p:txBody>
      </p:sp>
      <p:sp>
        <p:nvSpPr>
          <p:cNvPr id="143436" name="Oval 76"/>
          <p:cNvSpPr>
            <a:spLocks noChangeArrowheads="1"/>
          </p:cNvSpPr>
          <p:nvPr/>
        </p:nvSpPr>
        <p:spPr bwMode="auto">
          <a:xfrm>
            <a:off x="304800" y="3429000"/>
            <a:ext cx="2819400" cy="2667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7" name="Oval 77"/>
          <p:cNvSpPr>
            <a:spLocks noChangeArrowheads="1"/>
          </p:cNvSpPr>
          <p:nvPr/>
        </p:nvSpPr>
        <p:spPr bwMode="auto">
          <a:xfrm>
            <a:off x="3200400" y="3429000"/>
            <a:ext cx="2819400" cy="2667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8" name="Oval 78"/>
          <p:cNvSpPr>
            <a:spLocks noChangeArrowheads="1"/>
          </p:cNvSpPr>
          <p:nvPr/>
        </p:nvSpPr>
        <p:spPr bwMode="auto">
          <a:xfrm>
            <a:off x="6096000" y="3352800"/>
            <a:ext cx="2819400" cy="2667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9" name="Text Box 79"/>
          <p:cNvSpPr txBox="1">
            <a:spLocks noChangeArrowheads="1"/>
          </p:cNvSpPr>
          <p:nvPr/>
        </p:nvSpPr>
        <p:spPr bwMode="auto">
          <a:xfrm>
            <a:off x="1143000" y="6096000"/>
            <a:ext cx="10604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Planning</a:t>
            </a:r>
          </a:p>
        </p:txBody>
      </p:sp>
      <p:sp>
        <p:nvSpPr>
          <p:cNvPr id="143440" name="Text Box 80"/>
          <p:cNvSpPr txBox="1">
            <a:spLocks noChangeArrowheads="1"/>
          </p:cNvSpPr>
          <p:nvPr/>
        </p:nvSpPr>
        <p:spPr bwMode="auto">
          <a:xfrm>
            <a:off x="3581400" y="6096000"/>
            <a:ext cx="2438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Requirements Analysis</a:t>
            </a:r>
          </a:p>
        </p:txBody>
      </p:sp>
      <p:sp>
        <p:nvSpPr>
          <p:cNvPr id="143441" name="Text Box 81"/>
          <p:cNvSpPr txBox="1">
            <a:spLocks noChangeArrowheads="1"/>
          </p:cNvSpPr>
          <p:nvPr/>
        </p:nvSpPr>
        <p:spPr bwMode="auto">
          <a:xfrm>
            <a:off x="6705600" y="6096000"/>
            <a:ext cx="1657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t> System Design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76275" y="400050"/>
            <a:ext cx="7891463" cy="954088"/>
          </a:xfrm>
        </p:spPr>
        <p:txBody>
          <a:bodyPr lIns="91423" tIns="45712" rIns="91423" bIns="45712" anchor="t"/>
          <a:lstStyle/>
          <a:p>
            <a:r>
              <a:rPr lang="en-US" altLang="en-US"/>
              <a:t>Frequency Change and Software Lifeycle</a:t>
            </a:r>
          </a:p>
        </p:txBody>
      </p:sp>
      <p:sp>
        <p:nvSpPr>
          <p:cNvPr id="144387" name="Rectangle 3"/>
          <p:cNvSpPr>
            <a:spLocks noGrp="1" noChangeArrowheads="1"/>
          </p:cNvSpPr>
          <p:nvPr>
            <p:ph type="body" idx="1"/>
          </p:nvPr>
        </p:nvSpPr>
        <p:spPr>
          <a:xfrm>
            <a:off x="228600" y="990600"/>
            <a:ext cx="8255000" cy="4921250"/>
          </a:xfrm>
        </p:spPr>
        <p:txBody>
          <a:bodyPr lIns="91423" tIns="45712" rIns="91423" bIns="45712"/>
          <a:lstStyle/>
          <a:p>
            <a:pPr lvl="1"/>
            <a:r>
              <a:rPr lang="en-US" altLang="en-US"/>
              <a:t>PT = Project Time, MTBC = Mean Time Between Change</a:t>
            </a:r>
          </a:p>
          <a:p>
            <a:pPr lvl="1"/>
            <a:r>
              <a:rPr lang="en-US" altLang="en-US" u="sng"/>
              <a:t>Change rarely occurs</a:t>
            </a:r>
            <a:r>
              <a:rPr lang="en-US" altLang="en-US"/>
              <a:t> (MTBC &gt;&gt; PT):</a:t>
            </a:r>
          </a:p>
          <a:p>
            <a:pPr lvl="2"/>
            <a:r>
              <a:rPr lang="en-US" altLang="en-US"/>
              <a:t>Waterfall Model</a:t>
            </a:r>
          </a:p>
          <a:p>
            <a:pPr lvl="2"/>
            <a:r>
              <a:rPr lang="en-US" altLang="en-US"/>
              <a:t>All issues in one phase are closed before proceeding to the next phase </a:t>
            </a:r>
          </a:p>
          <a:p>
            <a:pPr lvl="1"/>
            <a:r>
              <a:rPr lang="en-US" altLang="en-US" u="sng"/>
              <a:t>Change occurs sometimes</a:t>
            </a:r>
            <a:r>
              <a:rPr lang="en-US" altLang="en-US"/>
              <a:t> (MTBC = PT):</a:t>
            </a:r>
          </a:p>
          <a:p>
            <a:pPr lvl="2"/>
            <a:r>
              <a:rPr lang="en-US" altLang="en-US"/>
              <a:t>Boehm’s Spiral Model</a:t>
            </a:r>
          </a:p>
          <a:p>
            <a:pPr lvl="2"/>
            <a:r>
              <a:rPr lang="en-US" altLang="en-US"/>
              <a:t>Change occuring during a phase might lead to an iteration of a previous phase or cancellation of the project</a:t>
            </a:r>
          </a:p>
          <a:p>
            <a:pPr lvl="1"/>
            <a:r>
              <a:rPr lang="en-US" altLang="en-US"/>
              <a:t>“</a:t>
            </a:r>
            <a:r>
              <a:rPr lang="en-US" altLang="en-US" u="sng"/>
              <a:t>Change is constant”</a:t>
            </a:r>
            <a:r>
              <a:rPr lang="en-US" altLang="en-US"/>
              <a:t> (MTBC &lt;&lt; PT):</a:t>
            </a:r>
          </a:p>
          <a:p>
            <a:pPr lvl="2"/>
            <a:r>
              <a:rPr lang="en-US" altLang="en-US"/>
              <a:t>Issue-based Development (Concurrent Development Model)</a:t>
            </a:r>
          </a:p>
          <a:p>
            <a:pPr lvl="2"/>
            <a:r>
              <a:rPr lang="en-US" altLang="en-US"/>
              <a:t>Phases are never finished, they all run in parallel</a:t>
            </a:r>
          </a:p>
          <a:p>
            <a:pPr lvl="3"/>
            <a:r>
              <a:rPr lang="en-US" altLang="en-US" sz="2400"/>
              <a:t>Decision when to close an issue is up to management</a:t>
            </a:r>
          </a:p>
          <a:p>
            <a:pPr lvl="3"/>
            <a:r>
              <a:rPr lang="en-US" altLang="en-US" sz="2400"/>
              <a:t>The set of closed issues form the basis for the system to be developed</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Waterfall Model: Analysis Phase</a:t>
            </a:r>
          </a:p>
        </p:txBody>
      </p:sp>
      <p:sp>
        <p:nvSpPr>
          <p:cNvPr id="146508" name="Oval 76"/>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36" name="Group 4"/>
          <p:cNvGrpSpPr>
            <a:grpSpLocks/>
          </p:cNvGrpSpPr>
          <p:nvPr/>
        </p:nvGrpSpPr>
        <p:grpSpPr bwMode="auto">
          <a:xfrm>
            <a:off x="1887538" y="1519238"/>
            <a:ext cx="471487" cy="365125"/>
            <a:chOff x="1008" y="2496"/>
            <a:chExt cx="432" cy="336"/>
          </a:xfrm>
        </p:grpSpPr>
        <p:sp>
          <p:nvSpPr>
            <p:cNvPr id="146437"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38"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39"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40" name="Group 8"/>
            <p:cNvGrpSpPr>
              <a:grpSpLocks/>
            </p:cNvGrpSpPr>
            <p:nvPr/>
          </p:nvGrpSpPr>
          <p:grpSpPr bwMode="auto">
            <a:xfrm>
              <a:off x="1104" y="2640"/>
              <a:ext cx="336" cy="192"/>
              <a:chOff x="912" y="2976"/>
              <a:chExt cx="336" cy="192"/>
            </a:xfrm>
          </p:grpSpPr>
          <p:sp>
            <p:nvSpPr>
              <p:cNvPr id="146441"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42"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43"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44" name="Text Box 12"/>
          <p:cNvSpPr txBox="1">
            <a:spLocks noChangeArrowheads="1"/>
          </p:cNvSpPr>
          <p:nvPr/>
        </p:nvSpPr>
        <p:spPr bwMode="auto">
          <a:xfrm>
            <a:off x="1670050" y="1370013"/>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I1:Open</a:t>
            </a:r>
          </a:p>
        </p:txBody>
      </p:sp>
      <p:grpSp>
        <p:nvGrpSpPr>
          <p:cNvPr id="146445" name="Group 13"/>
          <p:cNvGrpSpPr>
            <a:grpSpLocks/>
          </p:cNvGrpSpPr>
          <p:nvPr/>
        </p:nvGrpSpPr>
        <p:grpSpPr bwMode="auto">
          <a:xfrm>
            <a:off x="1389063" y="2254250"/>
            <a:ext cx="471487" cy="365125"/>
            <a:chOff x="384" y="3312"/>
            <a:chExt cx="432" cy="336"/>
          </a:xfrm>
        </p:grpSpPr>
        <p:sp>
          <p:nvSpPr>
            <p:cNvPr id="146446"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47"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48"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49" name="Group 17"/>
            <p:cNvGrpSpPr>
              <a:grpSpLocks/>
            </p:cNvGrpSpPr>
            <p:nvPr/>
          </p:nvGrpSpPr>
          <p:grpSpPr bwMode="auto">
            <a:xfrm>
              <a:off x="480" y="3456"/>
              <a:ext cx="336" cy="192"/>
              <a:chOff x="912" y="2976"/>
              <a:chExt cx="336" cy="192"/>
            </a:xfrm>
          </p:grpSpPr>
          <p:sp>
            <p:nvSpPr>
              <p:cNvPr id="146450"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51"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52"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53" name="Text Box 21"/>
          <p:cNvSpPr txBox="1">
            <a:spLocks noChangeArrowheads="1"/>
          </p:cNvSpPr>
          <p:nvPr/>
        </p:nvSpPr>
        <p:spPr bwMode="auto">
          <a:xfrm>
            <a:off x="1231900" y="2106613"/>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I2:Open</a:t>
            </a:r>
          </a:p>
        </p:txBody>
      </p:sp>
      <p:grpSp>
        <p:nvGrpSpPr>
          <p:cNvPr id="146454" name="Group 22"/>
          <p:cNvGrpSpPr>
            <a:grpSpLocks/>
          </p:cNvGrpSpPr>
          <p:nvPr/>
        </p:nvGrpSpPr>
        <p:grpSpPr bwMode="auto">
          <a:xfrm>
            <a:off x="2254250" y="2301875"/>
            <a:ext cx="471488" cy="365125"/>
            <a:chOff x="1114" y="3278"/>
            <a:chExt cx="432" cy="336"/>
          </a:xfrm>
        </p:grpSpPr>
        <p:sp>
          <p:nvSpPr>
            <p:cNvPr id="146455"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56"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57"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58" name="Group 26"/>
            <p:cNvGrpSpPr>
              <a:grpSpLocks/>
            </p:cNvGrpSpPr>
            <p:nvPr/>
          </p:nvGrpSpPr>
          <p:grpSpPr bwMode="auto">
            <a:xfrm>
              <a:off x="1210" y="3422"/>
              <a:ext cx="336" cy="192"/>
              <a:chOff x="912" y="2976"/>
              <a:chExt cx="336" cy="192"/>
            </a:xfrm>
          </p:grpSpPr>
          <p:sp>
            <p:nvSpPr>
              <p:cNvPr id="146459"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60"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61"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62" name="Text Box 30"/>
          <p:cNvSpPr txBox="1">
            <a:spLocks noChangeArrowheads="1"/>
          </p:cNvSpPr>
          <p:nvPr/>
        </p:nvSpPr>
        <p:spPr bwMode="auto">
          <a:xfrm>
            <a:off x="2098675" y="2154238"/>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I3:Open</a:t>
            </a:r>
          </a:p>
        </p:txBody>
      </p:sp>
      <p:grpSp>
        <p:nvGrpSpPr>
          <p:cNvPr id="146463" name="Group 31"/>
          <p:cNvGrpSpPr>
            <a:grpSpLocks/>
          </p:cNvGrpSpPr>
          <p:nvPr/>
        </p:nvGrpSpPr>
        <p:grpSpPr bwMode="auto">
          <a:xfrm>
            <a:off x="4665663" y="1968500"/>
            <a:ext cx="471487" cy="365125"/>
            <a:chOff x="1008" y="2496"/>
            <a:chExt cx="432" cy="336"/>
          </a:xfrm>
        </p:grpSpPr>
        <p:sp>
          <p:nvSpPr>
            <p:cNvPr id="146464"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65"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66"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67" name="Group 35"/>
            <p:cNvGrpSpPr>
              <a:grpSpLocks/>
            </p:cNvGrpSpPr>
            <p:nvPr/>
          </p:nvGrpSpPr>
          <p:grpSpPr bwMode="auto">
            <a:xfrm>
              <a:off x="1104" y="2640"/>
              <a:ext cx="336" cy="192"/>
              <a:chOff x="912" y="2976"/>
              <a:chExt cx="336" cy="192"/>
            </a:xfrm>
          </p:grpSpPr>
          <p:sp>
            <p:nvSpPr>
              <p:cNvPr id="146468"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69"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70"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71" name="Text Box 39"/>
          <p:cNvSpPr txBox="1">
            <a:spLocks noChangeArrowheads="1"/>
          </p:cNvSpPr>
          <p:nvPr/>
        </p:nvSpPr>
        <p:spPr bwMode="auto">
          <a:xfrm>
            <a:off x="4449763" y="1819275"/>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A.I1:Open</a:t>
            </a:r>
          </a:p>
        </p:txBody>
      </p:sp>
      <p:grpSp>
        <p:nvGrpSpPr>
          <p:cNvPr id="146472" name="Group 40"/>
          <p:cNvGrpSpPr>
            <a:grpSpLocks/>
          </p:cNvGrpSpPr>
          <p:nvPr/>
        </p:nvGrpSpPr>
        <p:grpSpPr bwMode="auto">
          <a:xfrm>
            <a:off x="4449763" y="2805113"/>
            <a:ext cx="469900" cy="365125"/>
            <a:chOff x="384" y="3312"/>
            <a:chExt cx="432" cy="336"/>
          </a:xfrm>
        </p:grpSpPr>
        <p:sp>
          <p:nvSpPr>
            <p:cNvPr id="14647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7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7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76" name="Group 44"/>
            <p:cNvGrpSpPr>
              <a:grpSpLocks/>
            </p:cNvGrpSpPr>
            <p:nvPr/>
          </p:nvGrpSpPr>
          <p:grpSpPr bwMode="auto">
            <a:xfrm>
              <a:off x="480" y="3456"/>
              <a:ext cx="336" cy="192"/>
              <a:chOff x="912" y="2976"/>
              <a:chExt cx="336" cy="192"/>
            </a:xfrm>
          </p:grpSpPr>
          <p:sp>
            <p:nvSpPr>
              <p:cNvPr id="14647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7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7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80" name="Text Box 48"/>
          <p:cNvSpPr txBox="1">
            <a:spLocks noChangeArrowheads="1"/>
          </p:cNvSpPr>
          <p:nvPr/>
        </p:nvSpPr>
        <p:spPr bwMode="auto">
          <a:xfrm>
            <a:off x="4291013" y="2655888"/>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A.I2:Open</a:t>
            </a:r>
          </a:p>
        </p:txBody>
      </p:sp>
      <p:grpSp>
        <p:nvGrpSpPr>
          <p:cNvPr id="146481" name="Group 49"/>
          <p:cNvGrpSpPr>
            <a:grpSpLocks/>
          </p:cNvGrpSpPr>
          <p:nvPr/>
        </p:nvGrpSpPr>
        <p:grpSpPr bwMode="auto">
          <a:xfrm>
            <a:off x="7215188" y="3748088"/>
            <a:ext cx="471487" cy="366712"/>
            <a:chOff x="1008" y="2496"/>
            <a:chExt cx="432" cy="336"/>
          </a:xfrm>
        </p:grpSpPr>
        <p:sp>
          <p:nvSpPr>
            <p:cNvPr id="146482"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83"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84"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85" name="Group 53"/>
            <p:cNvGrpSpPr>
              <a:grpSpLocks/>
            </p:cNvGrpSpPr>
            <p:nvPr/>
          </p:nvGrpSpPr>
          <p:grpSpPr bwMode="auto">
            <a:xfrm>
              <a:off x="1104" y="2640"/>
              <a:ext cx="336" cy="192"/>
              <a:chOff x="912" y="2976"/>
              <a:chExt cx="336" cy="192"/>
            </a:xfrm>
          </p:grpSpPr>
          <p:sp>
            <p:nvSpPr>
              <p:cNvPr id="146486"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87"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88"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89"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46490" name="Group 58"/>
          <p:cNvGrpSpPr>
            <a:grpSpLocks/>
          </p:cNvGrpSpPr>
          <p:nvPr/>
        </p:nvGrpSpPr>
        <p:grpSpPr bwMode="auto">
          <a:xfrm>
            <a:off x="6796088" y="4638675"/>
            <a:ext cx="469900" cy="365125"/>
            <a:chOff x="384" y="3312"/>
            <a:chExt cx="432" cy="336"/>
          </a:xfrm>
        </p:grpSpPr>
        <p:sp>
          <p:nvSpPr>
            <p:cNvPr id="146491"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92"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93"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494" name="Group 62"/>
            <p:cNvGrpSpPr>
              <a:grpSpLocks/>
            </p:cNvGrpSpPr>
            <p:nvPr/>
          </p:nvGrpSpPr>
          <p:grpSpPr bwMode="auto">
            <a:xfrm>
              <a:off x="480" y="3456"/>
              <a:ext cx="336" cy="192"/>
              <a:chOff x="912" y="2976"/>
              <a:chExt cx="336" cy="192"/>
            </a:xfrm>
          </p:grpSpPr>
          <p:sp>
            <p:nvSpPr>
              <p:cNvPr id="146495"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96"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497"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498"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46499" name="Group 67"/>
          <p:cNvGrpSpPr>
            <a:grpSpLocks/>
          </p:cNvGrpSpPr>
          <p:nvPr/>
        </p:nvGrpSpPr>
        <p:grpSpPr bwMode="auto">
          <a:xfrm>
            <a:off x="7737475" y="4429125"/>
            <a:ext cx="469900" cy="366713"/>
            <a:chOff x="1114" y="3278"/>
            <a:chExt cx="432" cy="336"/>
          </a:xfrm>
        </p:grpSpPr>
        <p:sp>
          <p:nvSpPr>
            <p:cNvPr id="146500"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01"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02"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6503" name="Group 71"/>
            <p:cNvGrpSpPr>
              <a:grpSpLocks/>
            </p:cNvGrpSpPr>
            <p:nvPr/>
          </p:nvGrpSpPr>
          <p:grpSpPr bwMode="auto">
            <a:xfrm>
              <a:off x="1210" y="3422"/>
              <a:ext cx="336" cy="192"/>
              <a:chOff x="912" y="2976"/>
              <a:chExt cx="336" cy="192"/>
            </a:xfrm>
          </p:grpSpPr>
          <p:sp>
            <p:nvSpPr>
              <p:cNvPr id="146504"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05"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06"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6507"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46509" name="Oval 77"/>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10" name="Oval 78"/>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11" name="Text Box 79"/>
          <p:cNvSpPr txBox="1">
            <a:spLocks noChangeArrowheads="1"/>
          </p:cNvSpPr>
          <p:nvPr/>
        </p:nvSpPr>
        <p:spPr bwMode="auto">
          <a:xfrm>
            <a:off x="1127125" y="4062413"/>
            <a:ext cx="1006475" cy="3635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a:t>
            </a:r>
          </a:p>
        </p:txBody>
      </p:sp>
      <p:sp>
        <p:nvSpPr>
          <p:cNvPr id="146517" name="Text Box 85"/>
          <p:cNvSpPr txBox="1">
            <a:spLocks noChangeArrowheads="1"/>
          </p:cNvSpPr>
          <p:nvPr/>
        </p:nvSpPr>
        <p:spPr bwMode="auto">
          <a:xfrm>
            <a:off x="1503363" y="3986213"/>
            <a:ext cx="1019175" cy="376237"/>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a:t>
            </a:r>
          </a:p>
        </p:txBody>
      </p:sp>
      <p:sp>
        <p:nvSpPr>
          <p:cNvPr id="146521" name="Line 89"/>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22" name="Line 90"/>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6523" name="Line 91"/>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Waterfall Model: Design Phase</a:t>
            </a:r>
          </a:p>
        </p:txBody>
      </p:sp>
      <p:sp>
        <p:nvSpPr>
          <p:cNvPr id="147459"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460" name="Group 4"/>
          <p:cNvGrpSpPr>
            <a:grpSpLocks/>
          </p:cNvGrpSpPr>
          <p:nvPr/>
        </p:nvGrpSpPr>
        <p:grpSpPr bwMode="auto">
          <a:xfrm>
            <a:off x="1887538" y="1519238"/>
            <a:ext cx="471487" cy="365125"/>
            <a:chOff x="1008" y="2496"/>
            <a:chExt cx="432" cy="336"/>
          </a:xfrm>
        </p:grpSpPr>
        <p:sp>
          <p:nvSpPr>
            <p:cNvPr id="14746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6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6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464" name="Group 8"/>
            <p:cNvGrpSpPr>
              <a:grpSpLocks/>
            </p:cNvGrpSpPr>
            <p:nvPr/>
          </p:nvGrpSpPr>
          <p:grpSpPr bwMode="auto">
            <a:xfrm>
              <a:off x="1104" y="2640"/>
              <a:ext cx="336" cy="192"/>
              <a:chOff x="912" y="2976"/>
              <a:chExt cx="336" cy="192"/>
            </a:xfrm>
          </p:grpSpPr>
          <p:sp>
            <p:nvSpPr>
              <p:cNvPr id="14746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6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6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468" name="Text Box 12"/>
          <p:cNvSpPr txBox="1">
            <a:spLocks noChangeArrowheads="1"/>
          </p:cNvSpPr>
          <p:nvPr/>
        </p:nvSpPr>
        <p:spPr bwMode="auto">
          <a:xfrm>
            <a:off x="1670050" y="13700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I1:Closed</a:t>
            </a:r>
          </a:p>
        </p:txBody>
      </p:sp>
      <p:grpSp>
        <p:nvGrpSpPr>
          <p:cNvPr id="147469" name="Group 13"/>
          <p:cNvGrpSpPr>
            <a:grpSpLocks/>
          </p:cNvGrpSpPr>
          <p:nvPr/>
        </p:nvGrpSpPr>
        <p:grpSpPr bwMode="auto">
          <a:xfrm>
            <a:off x="1389063" y="2254250"/>
            <a:ext cx="471487" cy="365125"/>
            <a:chOff x="384" y="3312"/>
            <a:chExt cx="432" cy="336"/>
          </a:xfrm>
        </p:grpSpPr>
        <p:sp>
          <p:nvSpPr>
            <p:cNvPr id="147470"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71"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72"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473" name="Group 17"/>
            <p:cNvGrpSpPr>
              <a:grpSpLocks/>
            </p:cNvGrpSpPr>
            <p:nvPr/>
          </p:nvGrpSpPr>
          <p:grpSpPr bwMode="auto">
            <a:xfrm>
              <a:off x="480" y="3456"/>
              <a:ext cx="336" cy="192"/>
              <a:chOff x="912" y="2976"/>
              <a:chExt cx="336" cy="192"/>
            </a:xfrm>
          </p:grpSpPr>
          <p:sp>
            <p:nvSpPr>
              <p:cNvPr id="147474"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75"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76"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477" name="Text Box 21"/>
          <p:cNvSpPr txBox="1">
            <a:spLocks noChangeArrowheads="1"/>
          </p:cNvSpPr>
          <p:nvPr/>
        </p:nvSpPr>
        <p:spPr bwMode="auto">
          <a:xfrm>
            <a:off x="1231900" y="21066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47478" name="Group 22"/>
          <p:cNvGrpSpPr>
            <a:grpSpLocks/>
          </p:cNvGrpSpPr>
          <p:nvPr/>
        </p:nvGrpSpPr>
        <p:grpSpPr bwMode="auto">
          <a:xfrm>
            <a:off x="2254250" y="2301875"/>
            <a:ext cx="471488" cy="365125"/>
            <a:chOff x="1114" y="3278"/>
            <a:chExt cx="432" cy="336"/>
          </a:xfrm>
        </p:grpSpPr>
        <p:sp>
          <p:nvSpPr>
            <p:cNvPr id="147479"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80"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81"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482" name="Group 26"/>
            <p:cNvGrpSpPr>
              <a:grpSpLocks/>
            </p:cNvGrpSpPr>
            <p:nvPr/>
          </p:nvGrpSpPr>
          <p:grpSpPr bwMode="auto">
            <a:xfrm>
              <a:off x="1210" y="3422"/>
              <a:ext cx="336" cy="192"/>
              <a:chOff x="912" y="2976"/>
              <a:chExt cx="336" cy="192"/>
            </a:xfrm>
          </p:grpSpPr>
          <p:sp>
            <p:nvSpPr>
              <p:cNvPr id="147483"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84"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85"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486" name="Text Box 30"/>
          <p:cNvSpPr txBox="1">
            <a:spLocks noChangeArrowheads="1"/>
          </p:cNvSpPr>
          <p:nvPr/>
        </p:nvSpPr>
        <p:spPr bwMode="auto">
          <a:xfrm>
            <a:off x="2098675" y="2154238"/>
            <a:ext cx="635000"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I3:Open</a:t>
            </a:r>
          </a:p>
        </p:txBody>
      </p:sp>
      <p:grpSp>
        <p:nvGrpSpPr>
          <p:cNvPr id="147487" name="Group 31"/>
          <p:cNvGrpSpPr>
            <a:grpSpLocks/>
          </p:cNvGrpSpPr>
          <p:nvPr/>
        </p:nvGrpSpPr>
        <p:grpSpPr bwMode="auto">
          <a:xfrm>
            <a:off x="4665663" y="1968500"/>
            <a:ext cx="471487" cy="365125"/>
            <a:chOff x="1008" y="2496"/>
            <a:chExt cx="432" cy="336"/>
          </a:xfrm>
        </p:grpSpPr>
        <p:sp>
          <p:nvSpPr>
            <p:cNvPr id="147488"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89"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90"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491" name="Group 35"/>
            <p:cNvGrpSpPr>
              <a:grpSpLocks/>
            </p:cNvGrpSpPr>
            <p:nvPr/>
          </p:nvGrpSpPr>
          <p:grpSpPr bwMode="auto">
            <a:xfrm>
              <a:off x="1104" y="2640"/>
              <a:ext cx="336" cy="192"/>
              <a:chOff x="912" y="2976"/>
              <a:chExt cx="336" cy="192"/>
            </a:xfrm>
          </p:grpSpPr>
          <p:sp>
            <p:nvSpPr>
              <p:cNvPr id="147492"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93"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94"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495" name="Text Box 39"/>
          <p:cNvSpPr txBox="1">
            <a:spLocks noChangeArrowheads="1"/>
          </p:cNvSpPr>
          <p:nvPr/>
        </p:nvSpPr>
        <p:spPr bwMode="auto">
          <a:xfrm>
            <a:off x="4449763" y="1819275"/>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A.I1:Open</a:t>
            </a:r>
          </a:p>
        </p:txBody>
      </p:sp>
      <p:grpSp>
        <p:nvGrpSpPr>
          <p:cNvPr id="147496" name="Group 40"/>
          <p:cNvGrpSpPr>
            <a:grpSpLocks/>
          </p:cNvGrpSpPr>
          <p:nvPr/>
        </p:nvGrpSpPr>
        <p:grpSpPr bwMode="auto">
          <a:xfrm>
            <a:off x="4449763" y="2805113"/>
            <a:ext cx="469900" cy="365125"/>
            <a:chOff x="384" y="3312"/>
            <a:chExt cx="432" cy="336"/>
          </a:xfrm>
        </p:grpSpPr>
        <p:sp>
          <p:nvSpPr>
            <p:cNvPr id="147497"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98"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499"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500" name="Group 44"/>
            <p:cNvGrpSpPr>
              <a:grpSpLocks/>
            </p:cNvGrpSpPr>
            <p:nvPr/>
          </p:nvGrpSpPr>
          <p:grpSpPr bwMode="auto">
            <a:xfrm>
              <a:off x="480" y="3456"/>
              <a:ext cx="336" cy="192"/>
              <a:chOff x="912" y="2976"/>
              <a:chExt cx="336" cy="192"/>
            </a:xfrm>
          </p:grpSpPr>
          <p:sp>
            <p:nvSpPr>
              <p:cNvPr id="147501"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02"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03"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504" name="Text Box 48"/>
          <p:cNvSpPr txBox="1">
            <a:spLocks noChangeArrowheads="1"/>
          </p:cNvSpPr>
          <p:nvPr/>
        </p:nvSpPr>
        <p:spPr bwMode="auto">
          <a:xfrm>
            <a:off x="4291013" y="2655888"/>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A.I2:Open</a:t>
            </a:r>
          </a:p>
        </p:txBody>
      </p:sp>
      <p:grpSp>
        <p:nvGrpSpPr>
          <p:cNvPr id="147505" name="Group 49"/>
          <p:cNvGrpSpPr>
            <a:grpSpLocks/>
          </p:cNvGrpSpPr>
          <p:nvPr/>
        </p:nvGrpSpPr>
        <p:grpSpPr bwMode="auto">
          <a:xfrm>
            <a:off x="7215188" y="3748088"/>
            <a:ext cx="471487" cy="366712"/>
            <a:chOff x="1008" y="2496"/>
            <a:chExt cx="432" cy="336"/>
          </a:xfrm>
        </p:grpSpPr>
        <p:sp>
          <p:nvSpPr>
            <p:cNvPr id="14750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0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0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509" name="Group 53"/>
            <p:cNvGrpSpPr>
              <a:grpSpLocks/>
            </p:cNvGrpSpPr>
            <p:nvPr/>
          </p:nvGrpSpPr>
          <p:grpSpPr bwMode="auto">
            <a:xfrm>
              <a:off x="1104" y="2640"/>
              <a:ext cx="336" cy="192"/>
              <a:chOff x="912" y="2976"/>
              <a:chExt cx="336" cy="192"/>
            </a:xfrm>
          </p:grpSpPr>
          <p:sp>
            <p:nvSpPr>
              <p:cNvPr id="14751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1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1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513"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47514" name="Group 58"/>
          <p:cNvGrpSpPr>
            <a:grpSpLocks/>
          </p:cNvGrpSpPr>
          <p:nvPr/>
        </p:nvGrpSpPr>
        <p:grpSpPr bwMode="auto">
          <a:xfrm>
            <a:off x="6796088" y="4638675"/>
            <a:ext cx="469900" cy="365125"/>
            <a:chOff x="384" y="3312"/>
            <a:chExt cx="432" cy="336"/>
          </a:xfrm>
        </p:grpSpPr>
        <p:sp>
          <p:nvSpPr>
            <p:cNvPr id="147515"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16"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17"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518" name="Group 62"/>
            <p:cNvGrpSpPr>
              <a:grpSpLocks/>
            </p:cNvGrpSpPr>
            <p:nvPr/>
          </p:nvGrpSpPr>
          <p:grpSpPr bwMode="auto">
            <a:xfrm>
              <a:off x="480" y="3456"/>
              <a:ext cx="336" cy="192"/>
              <a:chOff x="912" y="2976"/>
              <a:chExt cx="336" cy="192"/>
            </a:xfrm>
          </p:grpSpPr>
          <p:sp>
            <p:nvSpPr>
              <p:cNvPr id="147519"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20"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21"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522"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47523" name="Group 67"/>
          <p:cNvGrpSpPr>
            <a:grpSpLocks/>
          </p:cNvGrpSpPr>
          <p:nvPr/>
        </p:nvGrpSpPr>
        <p:grpSpPr bwMode="auto">
          <a:xfrm>
            <a:off x="7737475" y="4429125"/>
            <a:ext cx="469900" cy="366713"/>
            <a:chOff x="1114" y="3278"/>
            <a:chExt cx="432" cy="336"/>
          </a:xfrm>
        </p:grpSpPr>
        <p:sp>
          <p:nvSpPr>
            <p:cNvPr id="147524"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25"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26"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7527" name="Group 71"/>
            <p:cNvGrpSpPr>
              <a:grpSpLocks/>
            </p:cNvGrpSpPr>
            <p:nvPr/>
          </p:nvGrpSpPr>
          <p:grpSpPr bwMode="auto">
            <a:xfrm>
              <a:off x="1210" y="3422"/>
              <a:ext cx="336" cy="192"/>
              <a:chOff x="912" y="2976"/>
              <a:chExt cx="336" cy="192"/>
            </a:xfrm>
          </p:grpSpPr>
          <p:sp>
            <p:nvSpPr>
              <p:cNvPr id="147528"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29"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30"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7531"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47532"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33"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34" name="Text Box 78"/>
          <p:cNvSpPr txBox="1">
            <a:spLocks noChangeArrowheads="1"/>
          </p:cNvSpPr>
          <p:nvPr/>
        </p:nvSpPr>
        <p:spPr bwMode="auto">
          <a:xfrm>
            <a:off x="1127125" y="4062413"/>
            <a:ext cx="1006475" cy="3635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a:t>
            </a:r>
          </a:p>
        </p:txBody>
      </p:sp>
      <p:sp>
        <p:nvSpPr>
          <p:cNvPr id="147536" name="Text Box 80"/>
          <p:cNvSpPr txBox="1">
            <a:spLocks noChangeArrowheads="1"/>
          </p:cNvSpPr>
          <p:nvPr/>
        </p:nvSpPr>
        <p:spPr bwMode="auto">
          <a:xfrm>
            <a:off x="4057650" y="5040313"/>
            <a:ext cx="854075" cy="376237"/>
          </a:xfrm>
          <a:prstGeom prst="rect">
            <a:avLst/>
          </a:prstGeom>
          <a:solidFill>
            <a:srgbClr val="00FF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a:t>
            </a:r>
          </a:p>
        </p:txBody>
      </p:sp>
      <p:sp>
        <p:nvSpPr>
          <p:cNvPr id="147537" name="Text Box 81"/>
          <p:cNvSpPr txBox="1">
            <a:spLocks noChangeArrowheads="1"/>
          </p:cNvSpPr>
          <p:nvPr/>
        </p:nvSpPr>
        <p:spPr bwMode="auto">
          <a:xfrm>
            <a:off x="1503363" y="3986213"/>
            <a:ext cx="1019175" cy="376237"/>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chemeClr val="bg1"/>
                </a:solidFill>
              </a:rPr>
              <a:t>Analysis</a:t>
            </a:r>
            <a:endParaRPr lang="en-US" altLang="en-US" sz="1800"/>
          </a:p>
        </p:txBody>
      </p:sp>
      <p:cxnSp>
        <p:nvCxnSpPr>
          <p:cNvPr id="147538" name="AutoShape 82"/>
          <p:cNvCxnSpPr>
            <a:cxnSpLocks noChangeShapeType="1"/>
            <a:stCxn id="147537" idx="3"/>
            <a:endCxn id="147536" idx="1"/>
          </p:cNvCxnSpPr>
          <p:nvPr/>
        </p:nvCxnSpPr>
        <p:spPr bwMode="auto">
          <a:xfrm>
            <a:off x="2522538" y="4175125"/>
            <a:ext cx="1535112" cy="1054100"/>
          </a:xfrm>
          <a:prstGeom prst="bentConnector3">
            <a:avLst>
              <a:gd name="adj1" fmla="val 49949"/>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540" name="Line 84"/>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41" name="Line 85"/>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7542" name="Line 86"/>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a:t>Waterfall Model: Implementation Phase</a:t>
            </a:r>
          </a:p>
        </p:txBody>
      </p:sp>
      <p:sp>
        <p:nvSpPr>
          <p:cNvPr id="148483"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484" name="Group 4"/>
          <p:cNvGrpSpPr>
            <a:grpSpLocks/>
          </p:cNvGrpSpPr>
          <p:nvPr/>
        </p:nvGrpSpPr>
        <p:grpSpPr bwMode="auto">
          <a:xfrm>
            <a:off x="1887538" y="1519238"/>
            <a:ext cx="471487" cy="365125"/>
            <a:chOff x="1008" y="2496"/>
            <a:chExt cx="432" cy="336"/>
          </a:xfrm>
        </p:grpSpPr>
        <p:sp>
          <p:nvSpPr>
            <p:cNvPr id="148485"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86"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87"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488" name="Group 8"/>
            <p:cNvGrpSpPr>
              <a:grpSpLocks/>
            </p:cNvGrpSpPr>
            <p:nvPr/>
          </p:nvGrpSpPr>
          <p:grpSpPr bwMode="auto">
            <a:xfrm>
              <a:off x="1104" y="2640"/>
              <a:ext cx="336" cy="192"/>
              <a:chOff x="912" y="2976"/>
              <a:chExt cx="336" cy="192"/>
            </a:xfrm>
          </p:grpSpPr>
          <p:sp>
            <p:nvSpPr>
              <p:cNvPr id="148489"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0"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1"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492" name="Text Box 12"/>
          <p:cNvSpPr txBox="1">
            <a:spLocks noChangeArrowheads="1"/>
          </p:cNvSpPr>
          <p:nvPr/>
        </p:nvSpPr>
        <p:spPr bwMode="auto">
          <a:xfrm>
            <a:off x="1670050" y="13700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I1:Closed</a:t>
            </a:r>
          </a:p>
        </p:txBody>
      </p:sp>
      <p:grpSp>
        <p:nvGrpSpPr>
          <p:cNvPr id="148493" name="Group 13"/>
          <p:cNvGrpSpPr>
            <a:grpSpLocks/>
          </p:cNvGrpSpPr>
          <p:nvPr/>
        </p:nvGrpSpPr>
        <p:grpSpPr bwMode="auto">
          <a:xfrm>
            <a:off x="1389063" y="2254250"/>
            <a:ext cx="471487" cy="365125"/>
            <a:chOff x="384" y="3312"/>
            <a:chExt cx="432" cy="336"/>
          </a:xfrm>
        </p:grpSpPr>
        <p:sp>
          <p:nvSpPr>
            <p:cNvPr id="14849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497" name="Group 17"/>
            <p:cNvGrpSpPr>
              <a:grpSpLocks/>
            </p:cNvGrpSpPr>
            <p:nvPr/>
          </p:nvGrpSpPr>
          <p:grpSpPr bwMode="auto">
            <a:xfrm>
              <a:off x="480" y="3456"/>
              <a:ext cx="336" cy="192"/>
              <a:chOff x="912" y="2976"/>
              <a:chExt cx="336" cy="192"/>
            </a:xfrm>
          </p:grpSpPr>
          <p:sp>
            <p:nvSpPr>
              <p:cNvPr id="14849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49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01" name="Text Box 21"/>
          <p:cNvSpPr txBox="1">
            <a:spLocks noChangeArrowheads="1"/>
          </p:cNvSpPr>
          <p:nvPr/>
        </p:nvSpPr>
        <p:spPr bwMode="auto">
          <a:xfrm>
            <a:off x="1231900" y="21066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48502" name="Group 22"/>
          <p:cNvGrpSpPr>
            <a:grpSpLocks/>
          </p:cNvGrpSpPr>
          <p:nvPr/>
        </p:nvGrpSpPr>
        <p:grpSpPr bwMode="auto">
          <a:xfrm>
            <a:off x="2254250" y="2301875"/>
            <a:ext cx="471488" cy="365125"/>
            <a:chOff x="1114" y="3278"/>
            <a:chExt cx="432" cy="336"/>
          </a:xfrm>
        </p:grpSpPr>
        <p:sp>
          <p:nvSpPr>
            <p:cNvPr id="14850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06" name="Group 26"/>
            <p:cNvGrpSpPr>
              <a:grpSpLocks/>
            </p:cNvGrpSpPr>
            <p:nvPr/>
          </p:nvGrpSpPr>
          <p:grpSpPr bwMode="auto">
            <a:xfrm>
              <a:off x="1210" y="3422"/>
              <a:ext cx="336" cy="192"/>
              <a:chOff x="912" y="2976"/>
              <a:chExt cx="336" cy="192"/>
            </a:xfrm>
          </p:grpSpPr>
          <p:sp>
            <p:nvSpPr>
              <p:cNvPr id="14850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0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10" name="Text Box 30"/>
          <p:cNvSpPr txBox="1">
            <a:spLocks noChangeArrowheads="1"/>
          </p:cNvSpPr>
          <p:nvPr/>
        </p:nvSpPr>
        <p:spPr bwMode="auto">
          <a:xfrm>
            <a:off x="2098675" y="2154238"/>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I3:Closed</a:t>
            </a:r>
          </a:p>
        </p:txBody>
      </p:sp>
      <p:grpSp>
        <p:nvGrpSpPr>
          <p:cNvPr id="148511" name="Group 31"/>
          <p:cNvGrpSpPr>
            <a:grpSpLocks/>
          </p:cNvGrpSpPr>
          <p:nvPr/>
        </p:nvGrpSpPr>
        <p:grpSpPr bwMode="auto">
          <a:xfrm>
            <a:off x="4665663" y="1968500"/>
            <a:ext cx="471487" cy="365125"/>
            <a:chOff x="1008" y="2496"/>
            <a:chExt cx="432" cy="336"/>
          </a:xfrm>
        </p:grpSpPr>
        <p:sp>
          <p:nvSpPr>
            <p:cNvPr id="148512"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3"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4"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15" name="Group 35"/>
            <p:cNvGrpSpPr>
              <a:grpSpLocks/>
            </p:cNvGrpSpPr>
            <p:nvPr/>
          </p:nvGrpSpPr>
          <p:grpSpPr bwMode="auto">
            <a:xfrm>
              <a:off x="1104" y="2640"/>
              <a:ext cx="336" cy="192"/>
              <a:chOff x="912" y="2976"/>
              <a:chExt cx="336" cy="192"/>
            </a:xfrm>
          </p:grpSpPr>
          <p:sp>
            <p:nvSpPr>
              <p:cNvPr id="148516"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7"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18"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19" name="Text Box 39"/>
          <p:cNvSpPr txBox="1">
            <a:spLocks noChangeArrowheads="1"/>
          </p:cNvSpPr>
          <p:nvPr/>
        </p:nvSpPr>
        <p:spPr bwMode="auto">
          <a:xfrm>
            <a:off x="4449763" y="1819275"/>
            <a:ext cx="830262"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A.I1:Closed</a:t>
            </a:r>
          </a:p>
        </p:txBody>
      </p:sp>
      <p:grpSp>
        <p:nvGrpSpPr>
          <p:cNvPr id="148520" name="Group 40"/>
          <p:cNvGrpSpPr>
            <a:grpSpLocks/>
          </p:cNvGrpSpPr>
          <p:nvPr/>
        </p:nvGrpSpPr>
        <p:grpSpPr bwMode="auto">
          <a:xfrm>
            <a:off x="4449763" y="2805113"/>
            <a:ext cx="469900" cy="365125"/>
            <a:chOff x="384" y="3312"/>
            <a:chExt cx="432" cy="336"/>
          </a:xfrm>
        </p:grpSpPr>
        <p:sp>
          <p:nvSpPr>
            <p:cNvPr id="148521"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2"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3"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24" name="Group 44"/>
            <p:cNvGrpSpPr>
              <a:grpSpLocks/>
            </p:cNvGrpSpPr>
            <p:nvPr/>
          </p:nvGrpSpPr>
          <p:grpSpPr bwMode="auto">
            <a:xfrm>
              <a:off x="480" y="3456"/>
              <a:ext cx="336" cy="192"/>
              <a:chOff x="912" y="2976"/>
              <a:chExt cx="336" cy="192"/>
            </a:xfrm>
          </p:grpSpPr>
          <p:sp>
            <p:nvSpPr>
              <p:cNvPr id="148525"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6"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27"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28" name="Text Box 48"/>
          <p:cNvSpPr txBox="1">
            <a:spLocks noChangeArrowheads="1"/>
          </p:cNvSpPr>
          <p:nvPr/>
        </p:nvSpPr>
        <p:spPr bwMode="auto">
          <a:xfrm>
            <a:off x="4291013" y="2655888"/>
            <a:ext cx="830262"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A.I2:Closed</a:t>
            </a:r>
          </a:p>
        </p:txBody>
      </p:sp>
      <p:grpSp>
        <p:nvGrpSpPr>
          <p:cNvPr id="148529" name="Group 49"/>
          <p:cNvGrpSpPr>
            <a:grpSpLocks/>
          </p:cNvGrpSpPr>
          <p:nvPr/>
        </p:nvGrpSpPr>
        <p:grpSpPr bwMode="auto">
          <a:xfrm>
            <a:off x="7215188" y="3748088"/>
            <a:ext cx="471487" cy="366712"/>
            <a:chOff x="1008" y="2496"/>
            <a:chExt cx="432" cy="336"/>
          </a:xfrm>
        </p:grpSpPr>
        <p:sp>
          <p:nvSpPr>
            <p:cNvPr id="148530"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1"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2"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33" name="Group 53"/>
            <p:cNvGrpSpPr>
              <a:grpSpLocks/>
            </p:cNvGrpSpPr>
            <p:nvPr/>
          </p:nvGrpSpPr>
          <p:grpSpPr bwMode="auto">
            <a:xfrm>
              <a:off x="1104" y="2640"/>
              <a:ext cx="336" cy="192"/>
              <a:chOff x="912" y="2976"/>
              <a:chExt cx="336" cy="192"/>
            </a:xfrm>
          </p:grpSpPr>
          <p:sp>
            <p:nvSpPr>
              <p:cNvPr id="148534"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5"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36"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37"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48538" name="Group 58"/>
          <p:cNvGrpSpPr>
            <a:grpSpLocks/>
          </p:cNvGrpSpPr>
          <p:nvPr/>
        </p:nvGrpSpPr>
        <p:grpSpPr bwMode="auto">
          <a:xfrm>
            <a:off x="6796088" y="4638675"/>
            <a:ext cx="469900" cy="365125"/>
            <a:chOff x="384" y="3312"/>
            <a:chExt cx="432" cy="336"/>
          </a:xfrm>
        </p:grpSpPr>
        <p:sp>
          <p:nvSpPr>
            <p:cNvPr id="14853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4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4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42" name="Group 62"/>
            <p:cNvGrpSpPr>
              <a:grpSpLocks/>
            </p:cNvGrpSpPr>
            <p:nvPr/>
          </p:nvGrpSpPr>
          <p:grpSpPr bwMode="auto">
            <a:xfrm>
              <a:off x="480" y="3456"/>
              <a:ext cx="336" cy="192"/>
              <a:chOff x="912" y="2976"/>
              <a:chExt cx="336" cy="192"/>
            </a:xfrm>
          </p:grpSpPr>
          <p:sp>
            <p:nvSpPr>
              <p:cNvPr id="14854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4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4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46"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48547" name="Group 67"/>
          <p:cNvGrpSpPr>
            <a:grpSpLocks/>
          </p:cNvGrpSpPr>
          <p:nvPr/>
        </p:nvGrpSpPr>
        <p:grpSpPr bwMode="auto">
          <a:xfrm>
            <a:off x="7737475" y="4429125"/>
            <a:ext cx="469900" cy="366713"/>
            <a:chOff x="1114" y="3278"/>
            <a:chExt cx="432" cy="336"/>
          </a:xfrm>
        </p:grpSpPr>
        <p:sp>
          <p:nvSpPr>
            <p:cNvPr id="14854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4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5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8551" name="Group 71"/>
            <p:cNvGrpSpPr>
              <a:grpSpLocks/>
            </p:cNvGrpSpPr>
            <p:nvPr/>
          </p:nvGrpSpPr>
          <p:grpSpPr bwMode="auto">
            <a:xfrm>
              <a:off x="1210" y="3422"/>
              <a:ext cx="336" cy="192"/>
              <a:chOff x="912" y="2976"/>
              <a:chExt cx="336" cy="192"/>
            </a:xfrm>
          </p:grpSpPr>
          <p:sp>
            <p:nvSpPr>
              <p:cNvPr id="14855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5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5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8555"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48556"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57"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59" name="Text Box 79"/>
          <p:cNvSpPr txBox="1">
            <a:spLocks noChangeArrowheads="1"/>
          </p:cNvSpPr>
          <p:nvPr/>
        </p:nvSpPr>
        <p:spPr bwMode="auto">
          <a:xfrm>
            <a:off x="6838950" y="6092825"/>
            <a:ext cx="1755775" cy="376238"/>
          </a:xfrm>
          <a:prstGeom prst="rect">
            <a:avLst/>
          </a:prstGeom>
          <a:solidFill>
            <a:srgbClr val="00FF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a:t>
            </a:r>
          </a:p>
        </p:txBody>
      </p:sp>
      <p:sp>
        <p:nvSpPr>
          <p:cNvPr id="148560" name="Text Box 80"/>
          <p:cNvSpPr txBox="1">
            <a:spLocks noChangeArrowheads="1"/>
          </p:cNvSpPr>
          <p:nvPr/>
        </p:nvSpPr>
        <p:spPr bwMode="auto">
          <a:xfrm>
            <a:off x="4057650" y="5040313"/>
            <a:ext cx="854075" cy="376237"/>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a:t>
            </a:r>
          </a:p>
        </p:txBody>
      </p:sp>
      <p:sp>
        <p:nvSpPr>
          <p:cNvPr id="148561" name="Text Box 81"/>
          <p:cNvSpPr txBox="1">
            <a:spLocks noChangeArrowheads="1"/>
          </p:cNvSpPr>
          <p:nvPr/>
        </p:nvSpPr>
        <p:spPr bwMode="auto">
          <a:xfrm>
            <a:off x="1503363" y="3986213"/>
            <a:ext cx="1019175" cy="376237"/>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a:t>
            </a:r>
          </a:p>
        </p:txBody>
      </p:sp>
      <p:cxnSp>
        <p:nvCxnSpPr>
          <p:cNvPr id="148562" name="AutoShape 82"/>
          <p:cNvCxnSpPr>
            <a:cxnSpLocks noChangeShapeType="1"/>
            <a:stCxn id="148561" idx="3"/>
            <a:endCxn id="148560" idx="1"/>
          </p:cNvCxnSpPr>
          <p:nvPr/>
        </p:nvCxnSpPr>
        <p:spPr bwMode="auto">
          <a:xfrm>
            <a:off x="2522538" y="4175125"/>
            <a:ext cx="1535112" cy="1054100"/>
          </a:xfrm>
          <a:prstGeom prst="bentConnector3">
            <a:avLst>
              <a:gd name="adj1" fmla="val 49949"/>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563" name="AutoShape 83"/>
          <p:cNvCxnSpPr>
            <a:cxnSpLocks noChangeShapeType="1"/>
            <a:stCxn id="148560" idx="3"/>
            <a:endCxn id="148559" idx="1"/>
          </p:cNvCxnSpPr>
          <p:nvPr/>
        </p:nvCxnSpPr>
        <p:spPr bwMode="auto">
          <a:xfrm>
            <a:off x="4911725" y="5229225"/>
            <a:ext cx="1927225" cy="1052513"/>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564" name="Line 84"/>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65" name="Line 85"/>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8566" name="Line 86"/>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en-US"/>
              <a:t>Waterfall Model: Project is Done</a:t>
            </a:r>
          </a:p>
        </p:txBody>
      </p:sp>
      <p:sp>
        <p:nvSpPr>
          <p:cNvPr id="149507"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08" name="Group 4"/>
          <p:cNvGrpSpPr>
            <a:grpSpLocks/>
          </p:cNvGrpSpPr>
          <p:nvPr/>
        </p:nvGrpSpPr>
        <p:grpSpPr bwMode="auto">
          <a:xfrm>
            <a:off x="1887538" y="1519238"/>
            <a:ext cx="471487" cy="365125"/>
            <a:chOff x="1008" y="2496"/>
            <a:chExt cx="432" cy="336"/>
          </a:xfrm>
        </p:grpSpPr>
        <p:sp>
          <p:nvSpPr>
            <p:cNvPr id="149509"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0"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1"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12" name="Group 8"/>
            <p:cNvGrpSpPr>
              <a:grpSpLocks/>
            </p:cNvGrpSpPr>
            <p:nvPr/>
          </p:nvGrpSpPr>
          <p:grpSpPr bwMode="auto">
            <a:xfrm>
              <a:off x="1104" y="2640"/>
              <a:ext cx="336" cy="192"/>
              <a:chOff x="912" y="2976"/>
              <a:chExt cx="336" cy="192"/>
            </a:xfrm>
          </p:grpSpPr>
          <p:sp>
            <p:nvSpPr>
              <p:cNvPr id="149513"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4"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5"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16" name="Text Box 12"/>
          <p:cNvSpPr txBox="1">
            <a:spLocks noChangeArrowheads="1"/>
          </p:cNvSpPr>
          <p:nvPr/>
        </p:nvSpPr>
        <p:spPr bwMode="auto">
          <a:xfrm>
            <a:off x="1670050" y="13700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I1:Closed</a:t>
            </a:r>
          </a:p>
        </p:txBody>
      </p:sp>
      <p:grpSp>
        <p:nvGrpSpPr>
          <p:cNvPr id="149517" name="Group 13"/>
          <p:cNvGrpSpPr>
            <a:grpSpLocks/>
          </p:cNvGrpSpPr>
          <p:nvPr/>
        </p:nvGrpSpPr>
        <p:grpSpPr bwMode="auto">
          <a:xfrm>
            <a:off x="1389063" y="2254250"/>
            <a:ext cx="471487" cy="365125"/>
            <a:chOff x="384" y="3312"/>
            <a:chExt cx="432" cy="336"/>
          </a:xfrm>
        </p:grpSpPr>
        <p:sp>
          <p:nvSpPr>
            <p:cNvPr id="149518"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19"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20"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21" name="Group 17"/>
            <p:cNvGrpSpPr>
              <a:grpSpLocks/>
            </p:cNvGrpSpPr>
            <p:nvPr/>
          </p:nvGrpSpPr>
          <p:grpSpPr bwMode="auto">
            <a:xfrm>
              <a:off x="480" y="3456"/>
              <a:ext cx="336" cy="192"/>
              <a:chOff x="912" y="2976"/>
              <a:chExt cx="336" cy="192"/>
            </a:xfrm>
          </p:grpSpPr>
          <p:sp>
            <p:nvSpPr>
              <p:cNvPr id="149522"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23"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24"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25" name="Text Box 21"/>
          <p:cNvSpPr txBox="1">
            <a:spLocks noChangeArrowheads="1"/>
          </p:cNvSpPr>
          <p:nvPr/>
        </p:nvSpPr>
        <p:spPr bwMode="auto">
          <a:xfrm>
            <a:off x="1231900" y="21066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49526" name="Group 22"/>
          <p:cNvGrpSpPr>
            <a:grpSpLocks/>
          </p:cNvGrpSpPr>
          <p:nvPr/>
        </p:nvGrpSpPr>
        <p:grpSpPr bwMode="auto">
          <a:xfrm>
            <a:off x="2254250" y="2301875"/>
            <a:ext cx="471488" cy="365125"/>
            <a:chOff x="1114" y="3278"/>
            <a:chExt cx="432" cy="336"/>
          </a:xfrm>
        </p:grpSpPr>
        <p:sp>
          <p:nvSpPr>
            <p:cNvPr id="149527"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28"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29"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30" name="Group 26"/>
            <p:cNvGrpSpPr>
              <a:grpSpLocks/>
            </p:cNvGrpSpPr>
            <p:nvPr/>
          </p:nvGrpSpPr>
          <p:grpSpPr bwMode="auto">
            <a:xfrm>
              <a:off x="1210" y="3422"/>
              <a:ext cx="336" cy="192"/>
              <a:chOff x="912" y="2976"/>
              <a:chExt cx="336" cy="192"/>
            </a:xfrm>
          </p:grpSpPr>
          <p:sp>
            <p:nvSpPr>
              <p:cNvPr id="149531"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32"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33"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34" name="Text Box 30"/>
          <p:cNvSpPr txBox="1">
            <a:spLocks noChangeArrowheads="1"/>
          </p:cNvSpPr>
          <p:nvPr/>
        </p:nvSpPr>
        <p:spPr bwMode="auto">
          <a:xfrm>
            <a:off x="2098675" y="2154238"/>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I3:Closed</a:t>
            </a:r>
          </a:p>
        </p:txBody>
      </p:sp>
      <p:grpSp>
        <p:nvGrpSpPr>
          <p:cNvPr id="149535" name="Group 31"/>
          <p:cNvGrpSpPr>
            <a:grpSpLocks/>
          </p:cNvGrpSpPr>
          <p:nvPr/>
        </p:nvGrpSpPr>
        <p:grpSpPr bwMode="auto">
          <a:xfrm>
            <a:off x="4665663" y="1968500"/>
            <a:ext cx="471487" cy="365125"/>
            <a:chOff x="1008" y="2496"/>
            <a:chExt cx="432" cy="336"/>
          </a:xfrm>
        </p:grpSpPr>
        <p:sp>
          <p:nvSpPr>
            <p:cNvPr id="149536"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37"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38"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39" name="Group 35"/>
            <p:cNvGrpSpPr>
              <a:grpSpLocks/>
            </p:cNvGrpSpPr>
            <p:nvPr/>
          </p:nvGrpSpPr>
          <p:grpSpPr bwMode="auto">
            <a:xfrm>
              <a:off x="1104" y="2640"/>
              <a:ext cx="336" cy="192"/>
              <a:chOff x="912" y="2976"/>
              <a:chExt cx="336" cy="192"/>
            </a:xfrm>
          </p:grpSpPr>
          <p:sp>
            <p:nvSpPr>
              <p:cNvPr id="149540"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41"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42"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43" name="Text Box 39"/>
          <p:cNvSpPr txBox="1">
            <a:spLocks noChangeArrowheads="1"/>
          </p:cNvSpPr>
          <p:nvPr/>
        </p:nvSpPr>
        <p:spPr bwMode="auto">
          <a:xfrm>
            <a:off x="4449763" y="1819275"/>
            <a:ext cx="830262"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A.I1:Closed</a:t>
            </a:r>
          </a:p>
        </p:txBody>
      </p:sp>
      <p:grpSp>
        <p:nvGrpSpPr>
          <p:cNvPr id="149544" name="Group 40"/>
          <p:cNvGrpSpPr>
            <a:grpSpLocks/>
          </p:cNvGrpSpPr>
          <p:nvPr/>
        </p:nvGrpSpPr>
        <p:grpSpPr bwMode="auto">
          <a:xfrm>
            <a:off x="4449763" y="2805113"/>
            <a:ext cx="469900" cy="365125"/>
            <a:chOff x="384" y="3312"/>
            <a:chExt cx="432" cy="336"/>
          </a:xfrm>
        </p:grpSpPr>
        <p:sp>
          <p:nvSpPr>
            <p:cNvPr id="149545"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46"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47"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48" name="Group 44"/>
            <p:cNvGrpSpPr>
              <a:grpSpLocks/>
            </p:cNvGrpSpPr>
            <p:nvPr/>
          </p:nvGrpSpPr>
          <p:grpSpPr bwMode="auto">
            <a:xfrm>
              <a:off x="480" y="3456"/>
              <a:ext cx="336" cy="192"/>
              <a:chOff x="912" y="2976"/>
              <a:chExt cx="336" cy="192"/>
            </a:xfrm>
          </p:grpSpPr>
          <p:sp>
            <p:nvSpPr>
              <p:cNvPr id="149549"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50"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51"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52" name="Text Box 48"/>
          <p:cNvSpPr txBox="1">
            <a:spLocks noChangeArrowheads="1"/>
          </p:cNvSpPr>
          <p:nvPr/>
        </p:nvSpPr>
        <p:spPr bwMode="auto">
          <a:xfrm>
            <a:off x="4291013" y="2655888"/>
            <a:ext cx="830262"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A.I2:Closed</a:t>
            </a:r>
          </a:p>
        </p:txBody>
      </p:sp>
      <p:grpSp>
        <p:nvGrpSpPr>
          <p:cNvPr id="149553" name="Group 49"/>
          <p:cNvGrpSpPr>
            <a:grpSpLocks/>
          </p:cNvGrpSpPr>
          <p:nvPr/>
        </p:nvGrpSpPr>
        <p:grpSpPr bwMode="auto">
          <a:xfrm>
            <a:off x="7215188" y="3748088"/>
            <a:ext cx="471487" cy="366712"/>
            <a:chOff x="1008" y="2496"/>
            <a:chExt cx="432" cy="336"/>
          </a:xfrm>
        </p:grpSpPr>
        <p:sp>
          <p:nvSpPr>
            <p:cNvPr id="149554"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55"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56"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57" name="Group 53"/>
            <p:cNvGrpSpPr>
              <a:grpSpLocks/>
            </p:cNvGrpSpPr>
            <p:nvPr/>
          </p:nvGrpSpPr>
          <p:grpSpPr bwMode="auto">
            <a:xfrm>
              <a:off x="1104" y="2640"/>
              <a:ext cx="336" cy="192"/>
              <a:chOff x="912" y="2976"/>
              <a:chExt cx="336" cy="192"/>
            </a:xfrm>
          </p:grpSpPr>
          <p:sp>
            <p:nvSpPr>
              <p:cNvPr id="149558"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59"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60"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61"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49562" name="Group 58"/>
          <p:cNvGrpSpPr>
            <a:grpSpLocks/>
          </p:cNvGrpSpPr>
          <p:nvPr/>
        </p:nvGrpSpPr>
        <p:grpSpPr bwMode="auto">
          <a:xfrm>
            <a:off x="6796088" y="4638675"/>
            <a:ext cx="469900" cy="365125"/>
            <a:chOff x="384" y="3312"/>
            <a:chExt cx="432" cy="336"/>
          </a:xfrm>
        </p:grpSpPr>
        <p:sp>
          <p:nvSpPr>
            <p:cNvPr id="149563"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64"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65"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66" name="Group 62"/>
            <p:cNvGrpSpPr>
              <a:grpSpLocks/>
            </p:cNvGrpSpPr>
            <p:nvPr/>
          </p:nvGrpSpPr>
          <p:grpSpPr bwMode="auto">
            <a:xfrm>
              <a:off x="480" y="3456"/>
              <a:ext cx="336" cy="192"/>
              <a:chOff x="912" y="2976"/>
              <a:chExt cx="336" cy="192"/>
            </a:xfrm>
          </p:grpSpPr>
          <p:sp>
            <p:nvSpPr>
              <p:cNvPr id="149567"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68"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69"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70"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49571" name="Group 67"/>
          <p:cNvGrpSpPr>
            <a:grpSpLocks/>
          </p:cNvGrpSpPr>
          <p:nvPr/>
        </p:nvGrpSpPr>
        <p:grpSpPr bwMode="auto">
          <a:xfrm>
            <a:off x="7737475" y="4429125"/>
            <a:ext cx="469900" cy="366713"/>
            <a:chOff x="1114" y="3278"/>
            <a:chExt cx="432" cy="336"/>
          </a:xfrm>
        </p:grpSpPr>
        <p:sp>
          <p:nvSpPr>
            <p:cNvPr id="149572"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73"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74"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49575" name="Group 71"/>
            <p:cNvGrpSpPr>
              <a:grpSpLocks/>
            </p:cNvGrpSpPr>
            <p:nvPr/>
          </p:nvGrpSpPr>
          <p:grpSpPr bwMode="auto">
            <a:xfrm>
              <a:off x="1210" y="3422"/>
              <a:ext cx="336" cy="192"/>
              <a:chOff x="912" y="2976"/>
              <a:chExt cx="336" cy="192"/>
            </a:xfrm>
          </p:grpSpPr>
          <p:sp>
            <p:nvSpPr>
              <p:cNvPr id="149576"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77"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78"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49579"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49580"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81"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82" name="Text Box 78"/>
          <p:cNvSpPr txBox="1">
            <a:spLocks noChangeArrowheads="1"/>
          </p:cNvSpPr>
          <p:nvPr/>
        </p:nvSpPr>
        <p:spPr bwMode="auto">
          <a:xfrm>
            <a:off x="6838950" y="6092825"/>
            <a:ext cx="1755775" cy="376238"/>
          </a:xfrm>
          <a:prstGeom prst="rect">
            <a:avLst/>
          </a:prstGeom>
          <a:solidFill>
            <a:srgbClr val="00FF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a:t>
            </a:r>
          </a:p>
        </p:txBody>
      </p:sp>
      <p:sp>
        <p:nvSpPr>
          <p:cNvPr id="149583" name="Text Box 79"/>
          <p:cNvSpPr txBox="1">
            <a:spLocks noChangeArrowheads="1"/>
          </p:cNvSpPr>
          <p:nvPr/>
        </p:nvSpPr>
        <p:spPr bwMode="auto">
          <a:xfrm>
            <a:off x="4057650" y="5040313"/>
            <a:ext cx="854075" cy="376237"/>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a:t>
            </a:r>
          </a:p>
        </p:txBody>
      </p:sp>
      <p:sp>
        <p:nvSpPr>
          <p:cNvPr id="149584" name="Text Box 80"/>
          <p:cNvSpPr txBox="1">
            <a:spLocks noChangeArrowheads="1"/>
          </p:cNvSpPr>
          <p:nvPr/>
        </p:nvSpPr>
        <p:spPr bwMode="auto">
          <a:xfrm>
            <a:off x="1503363" y="3986213"/>
            <a:ext cx="1019175" cy="376237"/>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a:t>
            </a:r>
          </a:p>
        </p:txBody>
      </p:sp>
      <p:cxnSp>
        <p:nvCxnSpPr>
          <p:cNvPr id="149585" name="AutoShape 81"/>
          <p:cNvCxnSpPr>
            <a:cxnSpLocks noChangeShapeType="1"/>
            <a:stCxn id="149584" idx="3"/>
            <a:endCxn id="149583" idx="1"/>
          </p:cNvCxnSpPr>
          <p:nvPr/>
        </p:nvCxnSpPr>
        <p:spPr bwMode="auto">
          <a:xfrm>
            <a:off x="2522538" y="4175125"/>
            <a:ext cx="1535112" cy="1054100"/>
          </a:xfrm>
          <a:prstGeom prst="bentConnector3">
            <a:avLst>
              <a:gd name="adj1" fmla="val 49949"/>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586" name="AutoShape 82"/>
          <p:cNvCxnSpPr>
            <a:cxnSpLocks noChangeShapeType="1"/>
            <a:stCxn id="149583" idx="3"/>
            <a:endCxn id="149582" idx="1"/>
          </p:cNvCxnSpPr>
          <p:nvPr/>
        </p:nvCxnSpPr>
        <p:spPr bwMode="auto">
          <a:xfrm>
            <a:off x="4911725" y="5229225"/>
            <a:ext cx="1927225" cy="1052513"/>
          </a:xfrm>
          <a:prstGeom prst="bentConnector3">
            <a:avLst>
              <a:gd name="adj1" fmla="val 50000"/>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9587" name="Line 83"/>
          <p:cNvSpPr>
            <a:spLocks noChangeShapeType="1"/>
          </p:cNvSpPr>
          <p:nvPr/>
        </p:nvSpPr>
        <p:spPr bwMode="auto">
          <a:xfrm>
            <a:off x="3006725" y="2106613"/>
            <a:ext cx="976313"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88" name="Line 84"/>
          <p:cNvSpPr>
            <a:spLocks noChangeShapeType="1"/>
          </p:cNvSpPr>
          <p:nvPr/>
        </p:nvSpPr>
        <p:spPr bwMode="auto">
          <a:xfrm>
            <a:off x="5711825" y="2933700"/>
            <a:ext cx="976313" cy="75247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9589" name="Line 85"/>
          <p:cNvSpPr>
            <a:spLocks noChangeShapeType="1"/>
          </p:cNvSpPr>
          <p:nvPr/>
        </p:nvSpPr>
        <p:spPr bwMode="auto">
          <a:xfrm flipH="1" flipV="1">
            <a:off x="2479675" y="2933700"/>
            <a:ext cx="4059238" cy="1655763"/>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en-US"/>
              <a:t>Issue-Based Model: Analysis Phase</a:t>
            </a:r>
          </a:p>
        </p:txBody>
      </p:sp>
      <p:sp>
        <p:nvSpPr>
          <p:cNvPr id="150531"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32" name="Group 4"/>
          <p:cNvGrpSpPr>
            <a:grpSpLocks/>
          </p:cNvGrpSpPr>
          <p:nvPr/>
        </p:nvGrpSpPr>
        <p:grpSpPr bwMode="auto">
          <a:xfrm>
            <a:off x="1887538" y="1519238"/>
            <a:ext cx="471487" cy="365125"/>
            <a:chOff x="1008" y="2496"/>
            <a:chExt cx="432" cy="336"/>
          </a:xfrm>
        </p:grpSpPr>
        <p:sp>
          <p:nvSpPr>
            <p:cNvPr id="150533"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4"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5"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36" name="Group 8"/>
            <p:cNvGrpSpPr>
              <a:grpSpLocks/>
            </p:cNvGrpSpPr>
            <p:nvPr/>
          </p:nvGrpSpPr>
          <p:grpSpPr bwMode="auto">
            <a:xfrm>
              <a:off x="1104" y="2640"/>
              <a:ext cx="336" cy="192"/>
              <a:chOff x="912" y="2976"/>
              <a:chExt cx="336" cy="192"/>
            </a:xfrm>
          </p:grpSpPr>
          <p:sp>
            <p:nvSpPr>
              <p:cNvPr id="150537"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8"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39"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40" name="Text Box 12"/>
          <p:cNvSpPr txBox="1">
            <a:spLocks noChangeArrowheads="1"/>
          </p:cNvSpPr>
          <p:nvPr/>
        </p:nvSpPr>
        <p:spPr bwMode="auto">
          <a:xfrm>
            <a:off x="1670050" y="1370013"/>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I1:Open</a:t>
            </a:r>
          </a:p>
        </p:txBody>
      </p:sp>
      <p:grpSp>
        <p:nvGrpSpPr>
          <p:cNvPr id="150541" name="Group 13"/>
          <p:cNvGrpSpPr>
            <a:grpSpLocks/>
          </p:cNvGrpSpPr>
          <p:nvPr/>
        </p:nvGrpSpPr>
        <p:grpSpPr bwMode="auto">
          <a:xfrm>
            <a:off x="1389063" y="2254250"/>
            <a:ext cx="471487" cy="365125"/>
            <a:chOff x="384" y="3312"/>
            <a:chExt cx="432" cy="336"/>
          </a:xfrm>
        </p:grpSpPr>
        <p:sp>
          <p:nvSpPr>
            <p:cNvPr id="150542"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3"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4"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45" name="Group 17"/>
            <p:cNvGrpSpPr>
              <a:grpSpLocks/>
            </p:cNvGrpSpPr>
            <p:nvPr/>
          </p:nvGrpSpPr>
          <p:grpSpPr bwMode="auto">
            <a:xfrm>
              <a:off x="480" y="3456"/>
              <a:ext cx="336" cy="192"/>
              <a:chOff x="912" y="2976"/>
              <a:chExt cx="336" cy="192"/>
            </a:xfrm>
          </p:grpSpPr>
          <p:sp>
            <p:nvSpPr>
              <p:cNvPr id="150546"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7"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48"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49" name="Text Box 21"/>
          <p:cNvSpPr txBox="1">
            <a:spLocks noChangeArrowheads="1"/>
          </p:cNvSpPr>
          <p:nvPr/>
        </p:nvSpPr>
        <p:spPr bwMode="auto">
          <a:xfrm>
            <a:off x="1231900" y="2106613"/>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I2:Open</a:t>
            </a:r>
          </a:p>
        </p:txBody>
      </p:sp>
      <p:grpSp>
        <p:nvGrpSpPr>
          <p:cNvPr id="150550" name="Group 22"/>
          <p:cNvGrpSpPr>
            <a:grpSpLocks/>
          </p:cNvGrpSpPr>
          <p:nvPr/>
        </p:nvGrpSpPr>
        <p:grpSpPr bwMode="auto">
          <a:xfrm>
            <a:off x="2254250" y="2301875"/>
            <a:ext cx="471488" cy="365125"/>
            <a:chOff x="1114" y="3278"/>
            <a:chExt cx="432" cy="336"/>
          </a:xfrm>
        </p:grpSpPr>
        <p:sp>
          <p:nvSpPr>
            <p:cNvPr id="150551"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52"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53"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54" name="Group 26"/>
            <p:cNvGrpSpPr>
              <a:grpSpLocks/>
            </p:cNvGrpSpPr>
            <p:nvPr/>
          </p:nvGrpSpPr>
          <p:grpSpPr bwMode="auto">
            <a:xfrm>
              <a:off x="1210" y="3422"/>
              <a:ext cx="336" cy="192"/>
              <a:chOff x="912" y="2976"/>
              <a:chExt cx="336" cy="192"/>
            </a:xfrm>
          </p:grpSpPr>
          <p:sp>
            <p:nvSpPr>
              <p:cNvPr id="150555"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56"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57"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58" name="Text Box 30"/>
          <p:cNvSpPr txBox="1">
            <a:spLocks noChangeArrowheads="1"/>
          </p:cNvSpPr>
          <p:nvPr/>
        </p:nvSpPr>
        <p:spPr bwMode="auto">
          <a:xfrm>
            <a:off x="2098675" y="2154238"/>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I3:Open</a:t>
            </a:r>
          </a:p>
        </p:txBody>
      </p:sp>
      <p:grpSp>
        <p:nvGrpSpPr>
          <p:cNvPr id="150559" name="Group 31"/>
          <p:cNvGrpSpPr>
            <a:grpSpLocks/>
          </p:cNvGrpSpPr>
          <p:nvPr/>
        </p:nvGrpSpPr>
        <p:grpSpPr bwMode="auto">
          <a:xfrm>
            <a:off x="4665663" y="1968500"/>
            <a:ext cx="471487" cy="365125"/>
            <a:chOff x="1008" y="2496"/>
            <a:chExt cx="432" cy="336"/>
          </a:xfrm>
        </p:grpSpPr>
        <p:sp>
          <p:nvSpPr>
            <p:cNvPr id="150560"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1"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2"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63" name="Group 35"/>
            <p:cNvGrpSpPr>
              <a:grpSpLocks/>
            </p:cNvGrpSpPr>
            <p:nvPr/>
          </p:nvGrpSpPr>
          <p:grpSpPr bwMode="auto">
            <a:xfrm>
              <a:off x="1104" y="2640"/>
              <a:ext cx="336" cy="192"/>
              <a:chOff x="912" y="2976"/>
              <a:chExt cx="336" cy="192"/>
            </a:xfrm>
          </p:grpSpPr>
          <p:sp>
            <p:nvSpPr>
              <p:cNvPr id="150564"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5"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66"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67" name="Text Box 39"/>
          <p:cNvSpPr txBox="1">
            <a:spLocks noChangeArrowheads="1"/>
          </p:cNvSpPr>
          <p:nvPr/>
        </p:nvSpPr>
        <p:spPr bwMode="auto">
          <a:xfrm>
            <a:off x="4449763" y="1819275"/>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A.I1:Open</a:t>
            </a:r>
          </a:p>
        </p:txBody>
      </p:sp>
      <p:grpSp>
        <p:nvGrpSpPr>
          <p:cNvPr id="150568" name="Group 40"/>
          <p:cNvGrpSpPr>
            <a:grpSpLocks/>
          </p:cNvGrpSpPr>
          <p:nvPr/>
        </p:nvGrpSpPr>
        <p:grpSpPr bwMode="auto">
          <a:xfrm>
            <a:off x="4449763" y="2805113"/>
            <a:ext cx="469900" cy="365125"/>
            <a:chOff x="384" y="3312"/>
            <a:chExt cx="432" cy="336"/>
          </a:xfrm>
        </p:grpSpPr>
        <p:sp>
          <p:nvSpPr>
            <p:cNvPr id="150569"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0"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1"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72" name="Group 44"/>
            <p:cNvGrpSpPr>
              <a:grpSpLocks/>
            </p:cNvGrpSpPr>
            <p:nvPr/>
          </p:nvGrpSpPr>
          <p:grpSpPr bwMode="auto">
            <a:xfrm>
              <a:off x="480" y="3456"/>
              <a:ext cx="336" cy="192"/>
              <a:chOff x="912" y="2976"/>
              <a:chExt cx="336" cy="192"/>
            </a:xfrm>
          </p:grpSpPr>
          <p:sp>
            <p:nvSpPr>
              <p:cNvPr id="150573"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4"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5"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76" name="Text Box 48"/>
          <p:cNvSpPr txBox="1">
            <a:spLocks noChangeArrowheads="1"/>
          </p:cNvSpPr>
          <p:nvPr/>
        </p:nvSpPr>
        <p:spPr bwMode="auto">
          <a:xfrm>
            <a:off x="4291013" y="2655888"/>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A.I2:Open</a:t>
            </a:r>
          </a:p>
        </p:txBody>
      </p:sp>
      <p:grpSp>
        <p:nvGrpSpPr>
          <p:cNvPr id="150577" name="Group 49"/>
          <p:cNvGrpSpPr>
            <a:grpSpLocks/>
          </p:cNvGrpSpPr>
          <p:nvPr/>
        </p:nvGrpSpPr>
        <p:grpSpPr bwMode="auto">
          <a:xfrm>
            <a:off x="7215188" y="3748088"/>
            <a:ext cx="471487" cy="366712"/>
            <a:chOff x="1008" y="2496"/>
            <a:chExt cx="432" cy="336"/>
          </a:xfrm>
        </p:grpSpPr>
        <p:sp>
          <p:nvSpPr>
            <p:cNvPr id="150578"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79"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80"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81" name="Group 53"/>
            <p:cNvGrpSpPr>
              <a:grpSpLocks/>
            </p:cNvGrpSpPr>
            <p:nvPr/>
          </p:nvGrpSpPr>
          <p:grpSpPr bwMode="auto">
            <a:xfrm>
              <a:off x="1104" y="2640"/>
              <a:ext cx="336" cy="192"/>
              <a:chOff x="912" y="2976"/>
              <a:chExt cx="336" cy="192"/>
            </a:xfrm>
          </p:grpSpPr>
          <p:sp>
            <p:nvSpPr>
              <p:cNvPr id="150582"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83"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84"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85"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50586" name="Group 58"/>
          <p:cNvGrpSpPr>
            <a:grpSpLocks/>
          </p:cNvGrpSpPr>
          <p:nvPr/>
        </p:nvGrpSpPr>
        <p:grpSpPr bwMode="auto">
          <a:xfrm>
            <a:off x="6796088" y="4638675"/>
            <a:ext cx="469900" cy="365125"/>
            <a:chOff x="384" y="3312"/>
            <a:chExt cx="432" cy="336"/>
          </a:xfrm>
        </p:grpSpPr>
        <p:sp>
          <p:nvSpPr>
            <p:cNvPr id="150587"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88"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89"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90" name="Group 62"/>
            <p:cNvGrpSpPr>
              <a:grpSpLocks/>
            </p:cNvGrpSpPr>
            <p:nvPr/>
          </p:nvGrpSpPr>
          <p:grpSpPr bwMode="auto">
            <a:xfrm>
              <a:off x="480" y="3456"/>
              <a:ext cx="336" cy="192"/>
              <a:chOff x="912" y="2976"/>
              <a:chExt cx="336" cy="192"/>
            </a:xfrm>
          </p:grpSpPr>
          <p:sp>
            <p:nvSpPr>
              <p:cNvPr id="150591"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92"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93"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594"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50595" name="Group 67"/>
          <p:cNvGrpSpPr>
            <a:grpSpLocks/>
          </p:cNvGrpSpPr>
          <p:nvPr/>
        </p:nvGrpSpPr>
        <p:grpSpPr bwMode="auto">
          <a:xfrm>
            <a:off x="7737475" y="4429125"/>
            <a:ext cx="469900" cy="366713"/>
            <a:chOff x="1114" y="3278"/>
            <a:chExt cx="432" cy="336"/>
          </a:xfrm>
        </p:grpSpPr>
        <p:sp>
          <p:nvSpPr>
            <p:cNvPr id="150596"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97"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598"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0599" name="Group 71"/>
            <p:cNvGrpSpPr>
              <a:grpSpLocks/>
            </p:cNvGrpSpPr>
            <p:nvPr/>
          </p:nvGrpSpPr>
          <p:grpSpPr bwMode="auto">
            <a:xfrm>
              <a:off x="1210" y="3422"/>
              <a:ext cx="336" cy="192"/>
              <a:chOff x="912" y="2976"/>
              <a:chExt cx="336" cy="192"/>
            </a:xfrm>
          </p:grpSpPr>
          <p:sp>
            <p:nvSpPr>
              <p:cNvPr id="150600"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601"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602"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0603"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50604"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605"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0607" name="Text Box 79"/>
          <p:cNvSpPr txBox="1">
            <a:spLocks noChangeArrowheads="1"/>
          </p:cNvSpPr>
          <p:nvPr/>
        </p:nvSpPr>
        <p:spPr bwMode="auto">
          <a:xfrm>
            <a:off x="1352550" y="3384550"/>
            <a:ext cx="1728788" cy="1200150"/>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Analysis:80%</a:t>
            </a:r>
          </a:p>
          <a:p>
            <a:endParaRPr lang="en-US" altLang="en-US" sz="1800">
              <a:solidFill>
                <a:srgbClr val="FFFFFF"/>
              </a:solidFill>
            </a:endParaRPr>
          </a:p>
          <a:p>
            <a:endParaRPr lang="en-US" altLang="en-US" sz="1800">
              <a:solidFill>
                <a:srgbClr val="FFFFFF"/>
              </a:solidFill>
            </a:endParaRPr>
          </a:p>
          <a:p>
            <a:endParaRPr lang="en-US" altLang="en-US" sz="1800">
              <a:solidFill>
                <a:srgbClr val="FFFFFF"/>
              </a:solidFill>
            </a:endParaRPr>
          </a:p>
        </p:txBody>
      </p:sp>
      <p:sp>
        <p:nvSpPr>
          <p:cNvPr id="150611" name="Text Box 83"/>
          <p:cNvSpPr txBox="1">
            <a:spLocks noChangeArrowheads="1"/>
          </p:cNvSpPr>
          <p:nvPr/>
        </p:nvSpPr>
        <p:spPr bwMode="auto">
          <a:xfrm>
            <a:off x="1352550" y="4589463"/>
            <a:ext cx="1728788" cy="650875"/>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 10%</a:t>
            </a:r>
          </a:p>
          <a:p>
            <a:endParaRPr lang="en-US" altLang="en-US" sz="1800">
              <a:solidFill>
                <a:srgbClr val="FFFFFF"/>
              </a:solidFill>
            </a:endParaRPr>
          </a:p>
        </p:txBody>
      </p:sp>
      <p:sp>
        <p:nvSpPr>
          <p:cNvPr id="150612" name="Text Box 84"/>
          <p:cNvSpPr txBox="1">
            <a:spLocks noChangeArrowheads="1"/>
          </p:cNvSpPr>
          <p:nvPr/>
        </p:nvSpPr>
        <p:spPr bwMode="auto">
          <a:xfrm>
            <a:off x="1352550" y="5265738"/>
            <a:ext cx="1728788" cy="925512"/>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 10%</a:t>
            </a:r>
          </a:p>
          <a:p>
            <a:endParaRPr lang="en-US" altLang="en-US" sz="18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en-US"/>
              <a:t>Issue-Based Model: Design Phase</a:t>
            </a:r>
          </a:p>
        </p:txBody>
      </p:sp>
      <p:sp>
        <p:nvSpPr>
          <p:cNvPr id="151555"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56" name="Group 4"/>
          <p:cNvGrpSpPr>
            <a:grpSpLocks/>
          </p:cNvGrpSpPr>
          <p:nvPr/>
        </p:nvGrpSpPr>
        <p:grpSpPr bwMode="auto">
          <a:xfrm>
            <a:off x="1887538" y="1519238"/>
            <a:ext cx="471487" cy="365125"/>
            <a:chOff x="1008" y="2496"/>
            <a:chExt cx="432" cy="336"/>
          </a:xfrm>
        </p:grpSpPr>
        <p:sp>
          <p:nvSpPr>
            <p:cNvPr id="151557"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58"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59"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60" name="Group 8"/>
            <p:cNvGrpSpPr>
              <a:grpSpLocks/>
            </p:cNvGrpSpPr>
            <p:nvPr/>
          </p:nvGrpSpPr>
          <p:grpSpPr bwMode="auto">
            <a:xfrm>
              <a:off x="1104" y="2640"/>
              <a:ext cx="336" cy="192"/>
              <a:chOff x="912" y="2976"/>
              <a:chExt cx="336" cy="192"/>
            </a:xfrm>
          </p:grpSpPr>
          <p:sp>
            <p:nvSpPr>
              <p:cNvPr id="151561"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2"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3"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564" name="Text Box 12"/>
          <p:cNvSpPr txBox="1">
            <a:spLocks noChangeArrowheads="1"/>
          </p:cNvSpPr>
          <p:nvPr/>
        </p:nvSpPr>
        <p:spPr bwMode="auto">
          <a:xfrm>
            <a:off x="1670050" y="1370013"/>
            <a:ext cx="719138" cy="257175"/>
          </a:xfrm>
          <a:prstGeom prst="rect">
            <a:avLst/>
          </a:prstGeom>
          <a:solidFill>
            <a:srgbClr val="E00742"/>
          </a:solidFill>
          <a:ln w="12700">
            <a:solidFill>
              <a:srgbClr val="D5000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I1:Closed</a:t>
            </a:r>
          </a:p>
        </p:txBody>
      </p:sp>
      <p:grpSp>
        <p:nvGrpSpPr>
          <p:cNvPr id="151565" name="Group 13"/>
          <p:cNvGrpSpPr>
            <a:grpSpLocks/>
          </p:cNvGrpSpPr>
          <p:nvPr/>
        </p:nvGrpSpPr>
        <p:grpSpPr bwMode="auto">
          <a:xfrm>
            <a:off x="1389063" y="2254250"/>
            <a:ext cx="471487" cy="365125"/>
            <a:chOff x="384" y="3312"/>
            <a:chExt cx="432" cy="336"/>
          </a:xfrm>
        </p:grpSpPr>
        <p:sp>
          <p:nvSpPr>
            <p:cNvPr id="151566"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7"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68"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69" name="Group 17"/>
            <p:cNvGrpSpPr>
              <a:grpSpLocks/>
            </p:cNvGrpSpPr>
            <p:nvPr/>
          </p:nvGrpSpPr>
          <p:grpSpPr bwMode="auto">
            <a:xfrm>
              <a:off x="480" y="3456"/>
              <a:ext cx="336" cy="192"/>
              <a:chOff x="912" y="2976"/>
              <a:chExt cx="336" cy="192"/>
            </a:xfrm>
          </p:grpSpPr>
          <p:sp>
            <p:nvSpPr>
              <p:cNvPr id="151570"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71"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72"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573" name="Text Box 21"/>
          <p:cNvSpPr txBox="1">
            <a:spLocks noChangeArrowheads="1"/>
          </p:cNvSpPr>
          <p:nvPr/>
        </p:nvSpPr>
        <p:spPr bwMode="auto">
          <a:xfrm>
            <a:off x="1231900" y="2106613"/>
            <a:ext cx="719138" cy="257175"/>
          </a:xfrm>
          <a:prstGeom prst="rect">
            <a:avLst/>
          </a:prstGeom>
          <a:solidFill>
            <a:srgbClr val="E00742"/>
          </a:solidFill>
          <a:ln w="12700">
            <a:solidFill>
              <a:srgbClr val="D5000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51574" name="Group 22"/>
          <p:cNvGrpSpPr>
            <a:grpSpLocks/>
          </p:cNvGrpSpPr>
          <p:nvPr/>
        </p:nvGrpSpPr>
        <p:grpSpPr bwMode="auto">
          <a:xfrm>
            <a:off x="2254250" y="2301875"/>
            <a:ext cx="471488" cy="365125"/>
            <a:chOff x="1114" y="3278"/>
            <a:chExt cx="432" cy="336"/>
          </a:xfrm>
        </p:grpSpPr>
        <p:sp>
          <p:nvSpPr>
            <p:cNvPr id="151575"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76"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77"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78" name="Group 26"/>
            <p:cNvGrpSpPr>
              <a:grpSpLocks/>
            </p:cNvGrpSpPr>
            <p:nvPr/>
          </p:nvGrpSpPr>
          <p:grpSpPr bwMode="auto">
            <a:xfrm>
              <a:off x="1210" y="3422"/>
              <a:ext cx="336" cy="192"/>
              <a:chOff x="912" y="2976"/>
              <a:chExt cx="336" cy="192"/>
            </a:xfrm>
          </p:grpSpPr>
          <p:sp>
            <p:nvSpPr>
              <p:cNvPr id="151579"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0"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1"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582" name="Text Box 30"/>
          <p:cNvSpPr txBox="1">
            <a:spLocks noChangeArrowheads="1"/>
          </p:cNvSpPr>
          <p:nvPr/>
        </p:nvSpPr>
        <p:spPr bwMode="auto">
          <a:xfrm>
            <a:off x="2098675" y="2154238"/>
            <a:ext cx="635000"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I3:Open</a:t>
            </a:r>
          </a:p>
        </p:txBody>
      </p:sp>
      <p:grpSp>
        <p:nvGrpSpPr>
          <p:cNvPr id="151583" name="Group 31"/>
          <p:cNvGrpSpPr>
            <a:grpSpLocks/>
          </p:cNvGrpSpPr>
          <p:nvPr/>
        </p:nvGrpSpPr>
        <p:grpSpPr bwMode="auto">
          <a:xfrm>
            <a:off x="4665663" y="1968500"/>
            <a:ext cx="471487" cy="365125"/>
            <a:chOff x="1008" y="2496"/>
            <a:chExt cx="432" cy="336"/>
          </a:xfrm>
        </p:grpSpPr>
        <p:sp>
          <p:nvSpPr>
            <p:cNvPr id="151584"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5"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6"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87" name="Group 35"/>
            <p:cNvGrpSpPr>
              <a:grpSpLocks/>
            </p:cNvGrpSpPr>
            <p:nvPr/>
          </p:nvGrpSpPr>
          <p:grpSpPr bwMode="auto">
            <a:xfrm>
              <a:off x="1104" y="2640"/>
              <a:ext cx="336" cy="192"/>
              <a:chOff x="912" y="2976"/>
              <a:chExt cx="336" cy="192"/>
            </a:xfrm>
          </p:grpSpPr>
          <p:sp>
            <p:nvSpPr>
              <p:cNvPr id="151588"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89"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90"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591" name="Text Box 39"/>
          <p:cNvSpPr txBox="1">
            <a:spLocks noChangeArrowheads="1"/>
          </p:cNvSpPr>
          <p:nvPr/>
        </p:nvSpPr>
        <p:spPr bwMode="auto">
          <a:xfrm>
            <a:off x="4449763" y="1819275"/>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A.I1:Open</a:t>
            </a:r>
          </a:p>
        </p:txBody>
      </p:sp>
      <p:grpSp>
        <p:nvGrpSpPr>
          <p:cNvPr id="151592" name="Group 40"/>
          <p:cNvGrpSpPr>
            <a:grpSpLocks/>
          </p:cNvGrpSpPr>
          <p:nvPr/>
        </p:nvGrpSpPr>
        <p:grpSpPr bwMode="auto">
          <a:xfrm>
            <a:off x="4449763" y="2805113"/>
            <a:ext cx="469900" cy="365125"/>
            <a:chOff x="384" y="3312"/>
            <a:chExt cx="432" cy="336"/>
          </a:xfrm>
        </p:grpSpPr>
        <p:sp>
          <p:nvSpPr>
            <p:cNvPr id="151593"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94"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95"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596" name="Group 44"/>
            <p:cNvGrpSpPr>
              <a:grpSpLocks/>
            </p:cNvGrpSpPr>
            <p:nvPr/>
          </p:nvGrpSpPr>
          <p:grpSpPr bwMode="auto">
            <a:xfrm>
              <a:off x="480" y="3456"/>
              <a:ext cx="336" cy="192"/>
              <a:chOff x="912" y="2976"/>
              <a:chExt cx="336" cy="192"/>
            </a:xfrm>
          </p:grpSpPr>
          <p:sp>
            <p:nvSpPr>
              <p:cNvPr id="151597"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98"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599"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600" name="Text Box 48"/>
          <p:cNvSpPr txBox="1">
            <a:spLocks noChangeArrowheads="1"/>
          </p:cNvSpPr>
          <p:nvPr/>
        </p:nvSpPr>
        <p:spPr bwMode="auto">
          <a:xfrm>
            <a:off x="4291013" y="2655888"/>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A.I2:Open</a:t>
            </a:r>
          </a:p>
        </p:txBody>
      </p:sp>
      <p:grpSp>
        <p:nvGrpSpPr>
          <p:cNvPr id="151601" name="Group 49"/>
          <p:cNvGrpSpPr>
            <a:grpSpLocks/>
          </p:cNvGrpSpPr>
          <p:nvPr/>
        </p:nvGrpSpPr>
        <p:grpSpPr bwMode="auto">
          <a:xfrm>
            <a:off x="7215188" y="3748088"/>
            <a:ext cx="471487" cy="366712"/>
            <a:chOff x="1008" y="2496"/>
            <a:chExt cx="432" cy="336"/>
          </a:xfrm>
        </p:grpSpPr>
        <p:sp>
          <p:nvSpPr>
            <p:cNvPr id="151602"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03"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04"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605" name="Group 53"/>
            <p:cNvGrpSpPr>
              <a:grpSpLocks/>
            </p:cNvGrpSpPr>
            <p:nvPr/>
          </p:nvGrpSpPr>
          <p:grpSpPr bwMode="auto">
            <a:xfrm>
              <a:off x="1104" y="2640"/>
              <a:ext cx="336" cy="192"/>
              <a:chOff x="912" y="2976"/>
              <a:chExt cx="336" cy="192"/>
            </a:xfrm>
          </p:grpSpPr>
          <p:sp>
            <p:nvSpPr>
              <p:cNvPr id="151606"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07"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08"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609"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51610" name="Group 58"/>
          <p:cNvGrpSpPr>
            <a:grpSpLocks/>
          </p:cNvGrpSpPr>
          <p:nvPr/>
        </p:nvGrpSpPr>
        <p:grpSpPr bwMode="auto">
          <a:xfrm>
            <a:off x="6796088" y="4638675"/>
            <a:ext cx="469900" cy="365125"/>
            <a:chOff x="384" y="3312"/>
            <a:chExt cx="432" cy="336"/>
          </a:xfrm>
        </p:grpSpPr>
        <p:sp>
          <p:nvSpPr>
            <p:cNvPr id="151611"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12"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13"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614" name="Group 62"/>
            <p:cNvGrpSpPr>
              <a:grpSpLocks/>
            </p:cNvGrpSpPr>
            <p:nvPr/>
          </p:nvGrpSpPr>
          <p:grpSpPr bwMode="auto">
            <a:xfrm>
              <a:off x="480" y="3456"/>
              <a:ext cx="336" cy="192"/>
              <a:chOff x="912" y="2976"/>
              <a:chExt cx="336" cy="192"/>
            </a:xfrm>
          </p:grpSpPr>
          <p:sp>
            <p:nvSpPr>
              <p:cNvPr id="151615"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16"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17"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618" name="Text Box 66"/>
          <p:cNvSpPr txBox="1">
            <a:spLocks noChangeArrowheads="1"/>
          </p:cNvSpPr>
          <p:nvPr/>
        </p:nvSpPr>
        <p:spPr bwMode="auto">
          <a:xfrm>
            <a:off x="6535738" y="4489450"/>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SD.I2:Open</a:t>
            </a:r>
          </a:p>
        </p:txBody>
      </p:sp>
      <p:grpSp>
        <p:nvGrpSpPr>
          <p:cNvPr id="151619" name="Group 67"/>
          <p:cNvGrpSpPr>
            <a:grpSpLocks/>
          </p:cNvGrpSpPr>
          <p:nvPr/>
        </p:nvGrpSpPr>
        <p:grpSpPr bwMode="auto">
          <a:xfrm>
            <a:off x="7737475" y="4429125"/>
            <a:ext cx="469900" cy="366713"/>
            <a:chOff x="1114" y="3278"/>
            <a:chExt cx="432" cy="336"/>
          </a:xfrm>
        </p:grpSpPr>
        <p:sp>
          <p:nvSpPr>
            <p:cNvPr id="151620"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21"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22"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1623" name="Group 71"/>
            <p:cNvGrpSpPr>
              <a:grpSpLocks/>
            </p:cNvGrpSpPr>
            <p:nvPr/>
          </p:nvGrpSpPr>
          <p:grpSpPr bwMode="auto">
            <a:xfrm>
              <a:off x="1210" y="3422"/>
              <a:ext cx="336" cy="192"/>
              <a:chOff x="912" y="2976"/>
              <a:chExt cx="336" cy="192"/>
            </a:xfrm>
          </p:grpSpPr>
          <p:sp>
            <p:nvSpPr>
              <p:cNvPr id="151624"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25"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26"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1627"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51628" name="Oval 76"/>
          <p:cNvSpPr>
            <a:spLocks noChangeArrowheads="1"/>
          </p:cNvSpPr>
          <p:nvPr/>
        </p:nvSpPr>
        <p:spPr bwMode="auto">
          <a:xfrm>
            <a:off x="3851275" y="1654175"/>
            <a:ext cx="1935163"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29"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34" name="Line 82"/>
          <p:cNvSpPr>
            <a:spLocks noChangeShapeType="1"/>
          </p:cNvSpPr>
          <p:nvPr/>
        </p:nvSpPr>
        <p:spPr bwMode="auto">
          <a:xfrm>
            <a:off x="2330450" y="1504950"/>
            <a:ext cx="2103438" cy="4508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36" name="Line 84"/>
          <p:cNvSpPr>
            <a:spLocks noChangeShapeType="1"/>
          </p:cNvSpPr>
          <p:nvPr/>
        </p:nvSpPr>
        <p:spPr bwMode="auto">
          <a:xfrm flipH="1" flipV="1">
            <a:off x="2479675" y="2482850"/>
            <a:ext cx="4059238" cy="2106613"/>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1637" name="Text Box 85"/>
          <p:cNvSpPr txBox="1">
            <a:spLocks noChangeArrowheads="1"/>
          </p:cNvSpPr>
          <p:nvPr/>
        </p:nvSpPr>
        <p:spPr bwMode="auto">
          <a:xfrm>
            <a:off x="1352550" y="3384550"/>
            <a:ext cx="1728788" cy="1200150"/>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Analysis:40%</a:t>
            </a:r>
          </a:p>
          <a:p>
            <a:endParaRPr lang="en-US" altLang="en-US" sz="1800">
              <a:solidFill>
                <a:srgbClr val="FFFFFF"/>
              </a:solidFill>
            </a:endParaRPr>
          </a:p>
          <a:p>
            <a:endParaRPr lang="en-US" altLang="en-US" sz="1800">
              <a:solidFill>
                <a:srgbClr val="FFFFFF"/>
              </a:solidFill>
            </a:endParaRPr>
          </a:p>
          <a:p>
            <a:endParaRPr lang="en-US" altLang="en-US" sz="1800">
              <a:solidFill>
                <a:srgbClr val="FFFFFF"/>
              </a:solidFill>
            </a:endParaRPr>
          </a:p>
        </p:txBody>
      </p:sp>
      <p:sp>
        <p:nvSpPr>
          <p:cNvPr id="151638" name="Text Box 86"/>
          <p:cNvSpPr txBox="1">
            <a:spLocks noChangeArrowheads="1"/>
          </p:cNvSpPr>
          <p:nvPr/>
        </p:nvSpPr>
        <p:spPr bwMode="auto">
          <a:xfrm>
            <a:off x="1352550" y="4589463"/>
            <a:ext cx="1728788" cy="650875"/>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 60%</a:t>
            </a:r>
          </a:p>
          <a:p>
            <a:endParaRPr lang="en-US" altLang="en-US" sz="1800">
              <a:solidFill>
                <a:srgbClr val="FFFFFF"/>
              </a:solidFill>
            </a:endParaRPr>
          </a:p>
        </p:txBody>
      </p:sp>
      <p:sp>
        <p:nvSpPr>
          <p:cNvPr id="151639" name="Text Box 87"/>
          <p:cNvSpPr txBox="1">
            <a:spLocks noChangeArrowheads="1"/>
          </p:cNvSpPr>
          <p:nvPr/>
        </p:nvSpPr>
        <p:spPr bwMode="auto">
          <a:xfrm>
            <a:off x="1352550" y="5265738"/>
            <a:ext cx="1728788" cy="925512"/>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 0%</a:t>
            </a:r>
          </a:p>
          <a:p>
            <a:endParaRPr lang="en-US" altLang="en-US" sz="1800">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a:t>Issue-Based Model: Implementation Phase</a:t>
            </a:r>
          </a:p>
        </p:txBody>
      </p:sp>
      <p:sp>
        <p:nvSpPr>
          <p:cNvPr id="152579"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580" name="Group 4"/>
          <p:cNvGrpSpPr>
            <a:grpSpLocks/>
          </p:cNvGrpSpPr>
          <p:nvPr/>
        </p:nvGrpSpPr>
        <p:grpSpPr bwMode="auto">
          <a:xfrm>
            <a:off x="1887538" y="1519238"/>
            <a:ext cx="471487" cy="365125"/>
            <a:chOff x="1008" y="2496"/>
            <a:chExt cx="432" cy="336"/>
          </a:xfrm>
        </p:grpSpPr>
        <p:sp>
          <p:nvSpPr>
            <p:cNvPr id="152581"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2"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3"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584" name="Group 8"/>
            <p:cNvGrpSpPr>
              <a:grpSpLocks/>
            </p:cNvGrpSpPr>
            <p:nvPr/>
          </p:nvGrpSpPr>
          <p:grpSpPr bwMode="auto">
            <a:xfrm>
              <a:off x="1104" y="2640"/>
              <a:ext cx="336" cy="192"/>
              <a:chOff x="912" y="2976"/>
              <a:chExt cx="336" cy="192"/>
            </a:xfrm>
          </p:grpSpPr>
          <p:sp>
            <p:nvSpPr>
              <p:cNvPr id="152585"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6"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87"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588" name="Text Box 12"/>
          <p:cNvSpPr txBox="1">
            <a:spLocks noChangeArrowheads="1"/>
          </p:cNvSpPr>
          <p:nvPr/>
        </p:nvSpPr>
        <p:spPr bwMode="auto">
          <a:xfrm>
            <a:off x="1670050" y="1370013"/>
            <a:ext cx="647700" cy="257175"/>
          </a:xfrm>
          <a:prstGeom prst="rect">
            <a:avLst/>
          </a:prstGeom>
          <a:solidFill>
            <a:srgbClr val="00FF00"/>
          </a:solidFill>
          <a:ln w="12700">
            <a:solidFill>
              <a:srgbClr val="00D5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I1:Open</a:t>
            </a:r>
          </a:p>
        </p:txBody>
      </p:sp>
      <p:grpSp>
        <p:nvGrpSpPr>
          <p:cNvPr id="152589" name="Group 13"/>
          <p:cNvGrpSpPr>
            <a:grpSpLocks/>
          </p:cNvGrpSpPr>
          <p:nvPr/>
        </p:nvGrpSpPr>
        <p:grpSpPr bwMode="auto">
          <a:xfrm>
            <a:off x="1389063" y="2254250"/>
            <a:ext cx="471487" cy="365125"/>
            <a:chOff x="384" y="3312"/>
            <a:chExt cx="432" cy="336"/>
          </a:xfrm>
        </p:grpSpPr>
        <p:sp>
          <p:nvSpPr>
            <p:cNvPr id="152590"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1"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2"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593" name="Group 17"/>
            <p:cNvGrpSpPr>
              <a:grpSpLocks/>
            </p:cNvGrpSpPr>
            <p:nvPr/>
          </p:nvGrpSpPr>
          <p:grpSpPr bwMode="auto">
            <a:xfrm>
              <a:off x="480" y="3456"/>
              <a:ext cx="336" cy="192"/>
              <a:chOff x="912" y="2976"/>
              <a:chExt cx="336" cy="192"/>
            </a:xfrm>
          </p:grpSpPr>
          <p:sp>
            <p:nvSpPr>
              <p:cNvPr id="152594"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5"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596"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597" name="Text Box 21"/>
          <p:cNvSpPr txBox="1">
            <a:spLocks noChangeArrowheads="1"/>
          </p:cNvSpPr>
          <p:nvPr/>
        </p:nvSpPr>
        <p:spPr bwMode="auto">
          <a:xfrm>
            <a:off x="1231900" y="2106613"/>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52598" name="Group 22"/>
          <p:cNvGrpSpPr>
            <a:grpSpLocks/>
          </p:cNvGrpSpPr>
          <p:nvPr/>
        </p:nvGrpSpPr>
        <p:grpSpPr bwMode="auto">
          <a:xfrm>
            <a:off x="2254250" y="2301875"/>
            <a:ext cx="471488" cy="365125"/>
            <a:chOff x="1114" y="3278"/>
            <a:chExt cx="432" cy="336"/>
          </a:xfrm>
        </p:grpSpPr>
        <p:sp>
          <p:nvSpPr>
            <p:cNvPr id="152599"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0"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1"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02" name="Group 26"/>
            <p:cNvGrpSpPr>
              <a:grpSpLocks/>
            </p:cNvGrpSpPr>
            <p:nvPr/>
          </p:nvGrpSpPr>
          <p:grpSpPr bwMode="auto">
            <a:xfrm>
              <a:off x="1210" y="3422"/>
              <a:ext cx="336" cy="192"/>
              <a:chOff x="912" y="2976"/>
              <a:chExt cx="336" cy="192"/>
            </a:xfrm>
          </p:grpSpPr>
          <p:sp>
            <p:nvSpPr>
              <p:cNvPr id="152603"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4"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5"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06" name="Text Box 30"/>
          <p:cNvSpPr txBox="1">
            <a:spLocks noChangeArrowheads="1"/>
          </p:cNvSpPr>
          <p:nvPr/>
        </p:nvSpPr>
        <p:spPr bwMode="auto">
          <a:xfrm>
            <a:off x="2098675" y="2154238"/>
            <a:ext cx="706438"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I3:Closed</a:t>
            </a:r>
          </a:p>
        </p:txBody>
      </p:sp>
      <p:grpSp>
        <p:nvGrpSpPr>
          <p:cNvPr id="152607" name="Group 31"/>
          <p:cNvGrpSpPr>
            <a:grpSpLocks/>
          </p:cNvGrpSpPr>
          <p:nvPr/>
        </p:nvGrpSpPr>
        <p:grpSpPr bwMode="auto">
          <a:xfrm>
            <a:off x="4665663" y="1666875"/>
            <a:ext cx="471487" cy="365125"/>
            <a:chOff x="1008" y="2496"/>
            <a:chExt cx="432" cy="336"/>
          </a:xfrm>
        </p:grpSpPr>
        <p:sp>
          <p:nvSpPr>
            <p:cNvPr id="152608"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09"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0"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11" name="Group 35"/>
            <p:cNvGrpSpPr>
              <a:grpSpLocks/>
            </p:cNvGrpSpPr>
            <p:nvPr/>
          </p:nvGrpSpPr>
          <p:grpSpPr bwMode="auto">
            <a:xfrm>
              <a:off x="1104" y="2640"/>
              <a:ext cx="336" cy="192"/>
              <a:chOff x="912" y="2976"/>
              <a:chExt cx="336" cy="192"/>
            </a:xfrm>
          </p:grpSpPr>
          <p:sp>
            <p:nvSpPr>
              <p:cNvPr id="152612"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3"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4"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15" name="Text Box 39"/>
          <p:cNvSpPr txBox="1">
            <a:spLocks noChangeArrowheads="1"/>
          </p:cNvSpPr>
          <p:nvPr/>
        </p:nvSpPr>
        <p:spPr bwMode="auto">
          <a:xfrm>
            <a:off x="4449763" y="1519238"/>
            <a:ext cx="75882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A.I1:Open</a:t>
            </a:r>
          </a:p>
        </p:txBody>
      </p:sp>
      <p:grpSp>
        <p:nvGrpSpPr>
          <p:cNvPr id="152616" name="Group 40"/>
          <p:cNvGrpSpPr>
            <a:grpSpLocks/>
          </p:cNvGrpSpPr>
          <p:nvPr/>
        </p:nvGrpSpPr>
        <p:grpSpPr bwMode="auto">
          <a:xfrm>
            <a:off x="4449763" y="2505075"/>
            <a:ext cx="469900" cy="365125"/>
            <a:chOff x="384" y="3312"/>
            <a:chExt cx="432" cy="336"/>
          </a:xfrm>
        </p:grpSpPr>
        <p:sp>
          <p:nvSpPr>
            <p:cNvPr id="152617"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8"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19"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20" name="Group 44"/>
            <p:cNvGrpSpPr>
              <a:grpSpLocks/>
            </p:cNvGrpSpPr>
            <p:nvPr/>
          </p:nvGrpSpPr>
          <p:grpSpPr bwMode="auto">
            <a:xfrm>
              <a:off x="480" y="3456"/>
              <a:ext cx="336" cy="192"/>
              <a:chOff x="912" y="2976"/>
              <a:chExt cx="336" cy="192"/>
            </a:xfrm>
          </p:grpSpPr>
          <p:sp>
            <p:nvSpPr>
              <p:cNvPr id="152621"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22"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23"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24" name="Text Box 48"/>
          <p:cNvSpPr txBox="1">
            <a:spLocks noChangeArrowheads="1"/>
          </p:cNvSpPr>
          <p:nvPr/>
        </p:nvSpPr>
        <p:spPr bwMode="auto">
          <a:xfrm>
            <a:off x="4291013" y="2355850"/>
            <a:ext cx="830262"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A.I2:Closed</a:t>
            </a:r>
          </a:p>
        </p:txBody>
      </p:sp>
      <p:grpSp>
        <p:nvGrpSpPr>
          <p:cNvPr id="152625" name="Group 49"/>
          <p:cNvGrpSpPr>
            <a:grpSpLocks/>
          </p:cNvGrpSpPr>
          <p:nvPr/>
        </p:nvGrpSpPr>
        <p:grpSpPr bwMode="auto">
          <a:xfrm>
            <a:off x="7215188" y="3748088"/>
            <a:ext cx="471487" cy="366712"/>
            <a:chOff x="1008" y="2496"/>
            <a:chExt cx="432" cy="336"/>
          </a:xfrm>
        </p:grpSpPr>
        <p:sp>
          <p:nvSpPr>
            <p:cNvPr id="152626"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27"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28"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29" name="Group 53"/>
            <p:cNvGrpSpPr>
              <a:grpSpLocks/>
            </p:cNvGrpSpPr>
            <p:nvPr/>
          </p:nvGrpSpPr>
          <p:grpSpPr bwMode="auto">
            <a:xfrm>
              <a:off x="1104" y="2640"/>
              <a:ext cx="336" cy="192"/>
              <a:chOff x="912" y="2976"/>
              <a:chExt cx="336" cy="192"/>
            </a:xfrm>
          </p:grpSpPr>
          <p:sp>
            <p:nvSpPr>
              <p:cNvPr id="152630"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31"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32"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33" name="Text Box 57"/>
          <p:cNvSpPr txBox="1">
            <a:spLocks noChangeArrowheads="1"/>
          </p:cNvSpPr>
          <p:nvPr/>
        </p:nvSpPr>
        <p:spPr bwMode="auto">
          <a:xfrm>
            <a:off x="7005638" y="3602038"/>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SD.I1:Open</a:t>
            </a:r>
          </a:p>
        </p:txBody>
      </p:sp>
      <p:grpSp>
        <p:nvGrpSpPr>
          <p:cNvPr id="152634" name="Group 58"/>
          <p:cNvGrpSpPr>
            <a:grpSpLocks/>
          </p:cNvGrpSpPr>
          <p:nvPr/>
        </p:nvGrpSpPr>
        <p:grpSpPr bwMode="auto">
          <a:xfrm>
            <a:off x="6796088" y="4638675"/>
            <a:ext cx="469900" cy="365125"/>
            <a:chOff x="384" y="3312"/>
            <a:chExt cx="432" cy="336"/>
          </a:xfrm>
        </p:grpSpPr>
        <p:sp>
          <p:nvSpPr>
            <p:cNvPr id="152635"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36"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37"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38" name="Group 62"/>
            <p:cNvGrpSpPr>
              <a:grpSpLocks/>
            </p:cNvGrpSpPr>
            <p:nvPr/>
          </p:nvGrpSpPr>
          <p:grpSpPr bwMode="auto">
            <a:xfrm>
              <a:off x="480" y="3456"/>
              <a:ext cx="336" cy="192"/>
              <a:chOff x="912" y="2976"/>
              <a:chExt cx="336" cy="192"/>
            </a:xfrm>
          </p:grpSpPr>
          <p:sp>
            <p:nvSpPr>
              <p:cNvPr id="152639"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40"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41"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42" name="Text Box 66"/>
          <p:cNvSpPr txBox="1">
            <a:spLocks noChangeArrowheads="1"/>
          </p:cNvSpPr>
          <p:nvPr/>
        </p:nvSpPr>
        <p:spPr bwMode="auto">
          <a:xfrm>
            <a:off x="6535738" y="4489450"/>
            <a:ext cx="865187" cy="2444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SD.I2:Cosed</a:t>
            </a:r>
          </a:p>
        </p:txBody>
      </p:sp>
      <p:grpSp>
        <p:nvGrpSpPr>
          <p:cNvPr id="152643" name="Group 67"/>
          <p:cNvGrpSpPr>
            <a:grpSpLocks/>
          </p:cNvGrpSpPr>
          <p:nvPr/>
        </p:nvGrpSpPr>
        <p:grpSpPr bwMode="auto">
          <a:xfrm>
            <a:off x="7737475" y="4429125"/>
            <a:ext cx="469900" cy="366713"/>
            <a:chOff x="1114" y="3278"/>
            <a:chExt cx="432" cy="336"/>
          </a:xfrm>
        </p:grpSpPr>
        <p:sp>
          <p:nvSpPr>
            <p:cNvPr id="152644"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45"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46"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2647" name="Group 71"/>
            <p:cNvGrpSpPr>
              <a:grpSpLocks/>
            </p:cNvGrpSpPr>
            <p:nvPr/>
          </p:nvGrpSpPr>
          <p:grpSpPr bwMode="auto">
            <a:xfrm>
              <a:off x="1210" y="3422"/>
              <a:ext cx="336" cy="192"/>
              <a:chOff x="912" y="2976"/>
              <a:chExt cx="336" cy="192"/>
            </a:xfrm>
          </p:grpSpPr>
          <p:sp>
            <p:nvSpPr>
              <p:cNvPr id="152648"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49"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50"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2651" name="Text Box 75"/>
          <p:cNvSpPr txBox="1">
            <a:spLocks noChangeArrowheads="1"/>
          </p:cNvSpPr>
          <p:nvPr/>
        </p:nvSpPr>
        <p:spPr bwMode="auto">
          <a:xfrm>
            <a:off x="7372350" y="4187825"/>
            <a:ext cx="828675"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SD.I3:Open</a:t>
            </a:r>
          </a:p>
        </p:txBody>
      </p:sp>
      <p:sp>
        <p:nvSpPr>
          <p:cNvPr id="152652" name="Oval 76"/>
          <p:cNvSpPr>
            <a:spLocks noChangeArrowheads="1"/>
          </p:cNvSpPr>
          <p:nvPr/>
        </p:nvSpPr>
        <p:spPr bwMode="auto">
          <a:xfrm>
            <a:off x="3851275" y="1354138"/>
            <a:ext cx="1935163" cy="1828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53"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59" name="Line 83"/>
          <p:cNvSpPr>
            <a:spLocks noChangeShapeType="1"/>
          </p:cNvSpPr>
          <p:nvPr/>
        </p:nvSpPr>
        <p:spPr bwMode="auto">
          <a:xfrm>
            <a:off x="2330450" y="1579563"/>
            <a:ext cx="2103438" cy="7461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60" name="Line 84"/>
          <p:cNvSpPr>
            <a:spLocks noChangeShapeType="1"/>
          </p:cNvSpPr>
          <p:nvPr/>
        </p:nvSpPr>
        <p:spPr bwMode="auto">
          <a:xfrm>
            <a:off x="5035550" y="2557463"/>
            <a:ext cx="2028825" cy="1054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61" name="Line 85"/>
          <p:cNvSpPr>
            <a:spLocks noChangeShapeType="1"/>
          </p:cNvSpPr>
          <p:nvPr/>
        </p:nvSpPr>
        <p:spPr bwMode="auto">
          <a:xfrm flipH="1" flipV="1">
            <a:off x="2705100" y="2332038"/>
            <a:ext cx="3983038" cy="218122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2662" name="Text Box 86"/>
          <p:cNvSpPr txBox="1">
            <a:spLocks noChangeArrowheads="1"/>
          </p:cNvSpPr>
          <p:nvPr/>
        </p:nvSpPr>
        <p:spPr bwMode="auto">
          <a:xfrm>
            <a:off x="1352550" y="3384550"/>
            <a:ext cx="1728788" cy="1200150"/>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Analysis:10%</a:t>
            </a:r>
          </a:p>
          <a:p>
            <a:endParaRPr lang="en-US" altLang="en-US" sz="1800">
              <a:solidFill>
                <a:srgbClr val="FFFFFF"/>
              </a:solidFill>
            </a:endParaRPr>
          </a:p>
          <a:p>
            <a:endParaRPr lang="en-US" altLang="en-US" sz="1800">
              <a:solidFill>
                <a:srgbClr val="FFFFFF"/>
              </a:solidFill>
            </a:endParaRPr>
          </a:p>
          <a:p>
            <a:endParaRPr lang="en-US" altLang="en-US" sz="1800">
              <a:solidFill>
                <a:srgbClr val="FFFFFF"/>
              </a:solidFill>
            </a:endParaRPr>
          </a:p>
        </p:txBody>
      </p:sp>
      <p:sp>
        <p:nvSpPr>
          <p:cNvPr id="152663" name="Text Box 87"/>
          <p:cNvSpPr txBox="1">
            <a:spLocks noChangeArrowheads="1"/>
          </p:cNvSpPr>
          <p:nvPr/>
        </p:nvSpPr>
        <p:spPr bwMode="auto">
          <a:xfrm>
            <a:off x="1352550" y="4589463"/>
            <a:ext cx="1728788" cy="650875"/>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 10%</a:t>
            </a:r>
          </a:p>
          <a:p>
            <a:endParaRPr lang="en-US" altLang="en-US" sz="1800">
              <a:solidFill>
                <a:srgbClr val="FFFFFF"/>
              </a:solidFill>
            </a:endParaRPr>
          </a:p>
        </p:txBody>
      </p:sp>
      <p:sp>
        <p:nvSpPr>
          <p:cNvPr id="152664" name="Text Box 88"/>
          <p:cNvSpPr txBox="1">
            <a:spLocks noChangeArrowheads="1"/>
          </p:cNvSpPr>
          <p:nvPr/>
        </p:nvSpPr>
        <p:spPr bwMode="auto">
          <a:xfrm>
            <a:off x="1352550" y="5265738"/>
            <a:ext cx="1728788" cy="925512"/>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 60%</a:t>
            </a:r>
          </a:p>
          <a:p>
            <a:endParaRPr lang="en-US" altLang="en-US" sz="1800">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Issue-Based Model: Project is Done</a:t>
            </a:r>
          </a:p>
        </p:txBody>
      </p:sp>
      <p:sp>
        <p:nvSpPr>
          <p:cNvPr id="153603" name="Oval 3"/>
          <p:cNvSpPr>
            <a:spLocks noChangeArrowheads="1"/>
          </p:cNvSpPr>
          <p:nvPr/>
        </p:nvSpPr>
        <p:spPr bwMode="auto">
          <a:xfrm>
            <a:off x="1052513" y="1203325"/>
            <a:ext cx="1933575"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04" name="Group 4"/>
          <p:cNvGrpSpPr>
            <a:grpSpLocks/>
          </p:cNvGrpSpPr>
          <p:nvPr/>
        </p:nvGrpSpPr>
        <p:grpSpPr bwMode="auto">
          <a:xfrm>
            <a:off x="1887538" y="1519238"/>
            <a:ext cx="471487" cy="365125"/>
            <a:chOff x="1008" y="2496"/>
            <a:chExt cx="432" cy="336"/>
          </a:xfrm>
        </p:grpSpPr>
        <p:sp>
          <p:nvSpPr>
            <p:cNvPr id="153605" name="Line 5"/>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06" name="Line 6"/>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07" name="Line 7"/>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08" name="Group 8"/>
            <p:cNvGrpSpPr>
              <a:grpSpLocks/>
            </p:cNvGrpSpPr>
            <p:nvPr/>
          </p:nvGrpSpPr>
          <p:grpSpPr bwMode="auto">
            <a:xfrm>
              <a:off x="1104" y="2640"/>
              <a:ext cx="336" cy="192"/>
              <a:chOff x="912" y="2976"/>
              <a:chExt cx="336" cy="192"/>
            </a:xfrm>
          </p:grpSpPr>
          <p:sp>
            <p:nvSpPr>
              <p:cNvPr id="153609" name="Line 9"/>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0" name="Line 10"/>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1" name="Line 11"/>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12" name="Text Box 12"/>
          <p:cNvSpPr txBox="1">
            <a:spLocks noChangeArrowheads="1"/>
          </p:cNvSpPr>
          <p:nvPr/>
        </p:nvSpPr>
        <p:spPr bwMode="auto">
          <a:xfrm>
            <a:off x="1670050" y="1370013"/>
            <a:ext cx="706438"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I1:Closed</a:t>
            </a:r>
          </a:p>
        </p:txBody>
      </p:sp>
      <p:grpSp>
        <p:nvGrpSpPr>
          <p:cNvPr id="153613" name="Group 13"/>
          <p:cNvGrpSpPr>
            <a:grpSpLocks/>
          </p:cNvGrpSpPr>
          <p:nvPr/>
        </p:nvGrpSpPr>
        <p:grpSpPr bwMode="auto">
          <a:xfrm>
            <a:off x="1389063" y="2254250"/>
            <a:ext cx="471487" cy="365125"/>
            <a:chOff x="384" y="3312"/>
            <a:chExt cx="432" cy="336"/>
          </a:xfrm>
        </p:grpSpPr>
        <p:sp>
          <p:nvSpPr>
            <p:cNvPr id="153614" name="Line 14"/>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5" name="Line 15"/>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6" name="Line 16"/>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17" name="Group 17"/>
            <p:cNvGrpSpPr>
              <a:grpSpLocks/>
            </p:cNvGrpSpPr>
            <p:nvPr/>
          </p:nvGrpSpPr>
          <p:grpSpPr bwMode="auto">
            <a:xfrm>
              <a:off x="480" y="3456"/>
              <a:ext cx="336" cy="192"/>
              <a:chOff x="912" y="2976"/>
              <a:chExt cx="336" cy="192"/>
            </a:xfrm>
          </p:grpSpPr>
          <p:sp>
            <p:nvSpPr>
              <p:cNvPr id="153618" name="Line 18"/>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19" name="Line 19"/>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0" name="Line 20"/>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21" name="Text Box 21"/>
          <p:cNvSpPr txBox="1">
            <a:spLocks noChangeArrowheads="1"/>
          </p:cNvSpPr>
          <p:nvPr/>
        </p:nvSpPr>
        <p:spPr bwMode="auto">
          <a:xfrm>
            <a:off x="1231900" y="2106613"/>
            <a:ext cx="706438"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I2:Closed</a:t>
            </a:r>
          </a:p>
        </p:txBody>
      </p:sp>
      <p:grpSp>
        <p:nvGrpSpPr>
          <p:cNvPr id="153622" name="Group 22"/>
          <p:cNvGrpSpPr>
            <a:grpSpLocks/>
          </p:cNvGrpSpPr>
          <p:nvPr/>
        </p:nvGrpSpPr>
        <p:grpSpPr bwMode="auto">
          <a:xfrm>
            <a:off x="2254250" y="2301875"/>
            <a:ext cx="471488" cy="365125"/>
            <a:chOff x="1114" y="3278"/>
            <a:chExt cx="432" cy="336"/>
          </a:xfrm>
        </p:grpSpPr>
        <p:sp>
          <p:nvSpPr>
            <p:cNvPr id="153623" name="Line 23"/>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4" name="Line 24"/>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5" name="Line 25"/>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26" name="Group 26"/>
            <p:cNvGrpSpPr>
              <a:grpSpLocks/>
            </p:cNvGrpSpPr>
            <p:nvPr/>
          </p:nvGrpSpPr>
          <p:grpSpPr bwMode="auto">
            <a:xfrm>
              <a:off x="1210" y="3422"/>
              <a:ext cx="336" cy="192"/>
              <a:chOff x="912" y="2976"/>
              <a:chExt cx="336" cy="192"/>
            </a:xfrm>
          </p:grpSpPr>
          <p:sp>
            <p:nvSpPr>
              <p:cNvPr id="153627" name="Line 27"/>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8" name="Line 28"/>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29" name="Line 29"/>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30" name="Text Box 30"/>
          <p:cNvSpPr txBox="1">
            <a:spLocks noChangeArrowheads="1"/>
          </p:cNvSpPr>
          <p:nvPr/>
        </p:nvSpPr>
        <p:spPr bwMode="auto">
          <a:xfrm>
            <a:off x="2098675" y="2154238"/>
            <a:ext cx="706438"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I3:Closed</a:t>
            </a:r>
          </a:p>
        </p:txBody>
      </p:sp>
      <p:grpSp>
        <p:nvGrpSpPr>
          <p:cNvPr id="153631" name="Group 31"/>
          <p:cNvGrpSpPr>
            <a:grpSpLocks/>
          </p:cNvGrpSpPr>
          <p:nvPr/>
        </p:nvGrpSpPr>
        <p:grpSpPr bwMode="auto">
          <a:xfrm>
            <a:off x="4665663" y="1666875"/>
            <a:ext cx="471487" cy="365125"/>
            <a:chOff x="1008" y="2496"/>
            <a:chExt cx="432" cy="336"/>
          </a:xfrm>
        </p:grpSpPr>
        <p:sp>
          <p:nvSpPr>
            <p:cNvPr id="153632" name="Line 32"/>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3" name="Line 33"/>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4" name="Line 34"/>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35" name="Group 35"/>
            <p:cNvGrpSpPr>
              <a:grpSpLocks/>
            </p:cNvGrpSpPr>
            <p:nvPr/>
          </p:nvGrpSpPr>
          <p:grpSpPr bwMode="auto">
            <a:xfrm>
              <a:off x="1104" y="2640"/>
              <a:ext cx="336" cy="192"/>
              <a:chOff x="912" y="2976"/>
              <a:chExt cx="336" cy="192"/>
            </a:xfrm>
          </p:grpSpPr>
          <p:sp>
            <p:nvSpPr>
              <p:cNvPr id="153636" name="Line 36"/>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7" name="Line 37"/>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38" name="Line 38"/>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39" name="Text Box 39"/>
          <p:cNvSpPr txBox="1">
            <a:spLocks noChangeArrowheads="1"/>
          </p:cNvSpPr>
          <p:nvPr/>
        </p:nvSpPr>
        <p:spPr bwMode="auto">
          <a:xfrm>
            <a:off x="4449763" y="1519238"/>
            <a:ext cx="830262"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A.I1:Closed</a:t>
            </a:r>
          </a:p>
        </p:txBody>
      </p:sp>
      <p:grpSp>
        <p:nvGrpSpPr>
          <p:cNvPr id="153640" name="Group 40"/>
          <p:cNvGrpSpPr>
            <a:grpSpLocks/>
          </p:cNvGrpSpPr>
          <p:nvPr/>
        </p:nvGrpSpPr>
        <p:grpSpPr bwMode="auto">
          <a:xfrm>
            <a:off x="4449763" y="2505075"/>
            <a:ext cx="469900" cy="365125"/>
            <a:chOff x="384" y="3312"/>
            <a:chExt cx="432" cy="336"/>
          </a:xfrm>
        </p:grpSpPr>
        <p:sp>
          <p:nvSpPr>
            <p:cNvPr id="153641" name="Line 41"/>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42" name="Line 42"/>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43" name="Line 43"/>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44" name="Group 44"/>
            <p:cNvGrpSpPr>
              <a:grpSpLocks/>
            </p:cNvGrpSpPr>
            <p:nvPr/>
          </p:nvGrpSpPr>
          <p:grpSpPr bwMode="auto">
            <a:xfrm>
              <a:off x="480" y="3456"/>
              <a:ext cx="336" cy="192"/>
              <a:chOff x="912" y="2976"/>
              <a:chExt cx="336" cy="192"/>
            </a:xfrm>
          </p:grpSpPr>
          <p:sp>
            <p:nvSpPr>
              <p:cNvPr id="153645" name="Line 45"/>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46" name="Line 46"/>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47" name="Line 47"/>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48" name="Text Box 48"/>
          <p:cNvSpPr txBox="1">
            <a:spLocks noChangeArrowheads="1"/>
          </p:cNvSpPr>
          <p:nvPr/>
        </p:nvSpPr>
        <p:spPr bwMode="auto">
          <a:xfrm>
            <a:off x="4291013" y="2355850"/>
            <a:ext cx="830262"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A.I2:Closed</a:t>
            </a:r>
          </a:p>
        </p:txBody>
      </p:sp>
      <p:grpSp>
        <p:nvGrpSpPr>
          <p:cNvPr id="153649" name="Group 49"/>
          <p:cNvGrpSpPr>
            <a:grpSpLocks/>
          </p:cNvGrpSpPr>
          <p:nvPr/>
        </p:nvGrpSpPr>
        <p:grpSpPr bwMode="auto">
          <a:xfrm>
            <a:off x="7215188" y="3748088"/>
            <a:ext cx="471487" cy="366712"/>
            <a:chOff x="1008" y="2496"/>
            <a:chExt cx="432" cy="336"/>
          </a:xfrm>
        </p:grpSpPr>
        <p:sp>
          <p:nvSpPr>
            <p:cNvPr id="153650" name="Line 50"/>
            <p:cNvSpPr>
              <a:spLocks noChangeShapeType="1"/>
            </p:cNvSpPr>
            <p:nvPr/>
          </p:nvSpPr>
          <p:spPr bwMode="auto">
            <a:xfrm>
              <a:off x="1152" y="2496"/>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1" name="Line 51"/>
            <p:cNvSpPr>
              <a:spLocks noChangeShapeType="1"/>
            </p:cNvSpPr>
            <p:nvPr/>
          </p:nvSpPr>
          <p:spPr bwMode="auto">
            <a:xfrm flipH="1">
              <a:off x="1008" y="2496"/>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2" name="Line 52"/>
            <p:cNvSpPr>
              <a:spLocks noChangeShapeType="1"/>
            </p:cNvSpPr>
            <p:nvPr/>
          </p:nvSpPr>
          <p:spPr bwMode="auto">
            <a:xfrm>
              <a:off x="1152" y="2496"/>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53" name="Group 53"/>
            <p:cNvGrpSpPr>
              <a:grpSpLocks/>
            </p:cNvGrpSpPr>
            <p:nvPr/>
          </p:nvGrpSpPr>
          <p:grpSpPr bwMode="auto">
            <a:xfrm>
              <a:off x="1104" y="2640"/>
              <a:ext cx="336" cy="192"/>
              <a:chOff x="912" y="2976"/>
              <a:chExt cx="336" cy="192"/>
            </a:xfrm>
          </p:grpSpPr>
          <p:sp>
            <p:nvSpPr>
              <p:cNvPr id="153654" name="Line 54"/>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5" name="Line 55"/>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56" name="Line 56"/>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57" name="Text Box 57"/>
          <p:cNvSpPr txBox="1">
            <a:spLocks noChangeArrowheads="1"/>
          </p:cNvSpPr>
          <p:nvPr/>
        </p:nvSpPr>
        <p:spPr bwMode="auto">
          <a:xfrm>
            <a:off x="7005638" y="3602038"/>
            <a:ext cx="900112"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SD.I1:Closed</a:t>
            </a:r>
          </a:p>
        </p:txBody>
      </p:sp>
      <p:grpSp>
        <p:nvGrpSpPr>
          <p:cNvPr id="153658" name="Group 58"/>
          <p:cNvGrpSpPr>
            <a:grpSpLocks/>
          </p:cNvGrpSpPr>
          <p:nvPr/>
        </p:nvGrpSpPr>
        <p:grpSpPr bwMode="auto">
          <a:xfrm>
            <a:off x="6796088" y="4638675"/>
            <a:ext cx="469900" cy="365125"/>
            <a:chOff x="384" y="3312"/>
            <a:chExt cx="432" cy="336"/>
          </a:xfrm>
        </p:grpSpPr>
        <p:sp>
          <p:nvSpPr>
            <p:cNvPr id="153659" name="Line 59"/>
            <p:cNvSpPr>
              <a:spLocks noChangeShapeType="1"/>
            </p:cNvSpPr>
            <p:nvPr/>
          </p:nvSpPr>
          <p:spPr bwMode="auto">
            <a:xfrm>
              <a:off x="528" y="3312"/>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0" name="Line 60"/>
            <p:cNvSpPr>
              <a:spLocks noChangeShapeType="1"/>
            </p:cNvSpPr>
            <p:nvPr/>
          </p:nvSpPr>
          <p:spPr bwMode="auto">
            <a:xfrm flipH="1">
              <a:off x="384" y="3312"/>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1" name="Line 61"/>
            <p:cNvSpPr>
              <a:spLocks noChangeShapeType="1"/>
            </p:cNvSpPr>
            <p:nvPr/>
          </p:nvSpPr>
          <p:spPr bwMode="auto">
            <a:xfrm>
              <a:off x="528" y="3312"/>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62" name="Group 62"/>
            <p:cNvGrpSpPr>
              <a:grpSpLocks/>
            </p:cNvGrpSpPr>
            <p:nvPr/>
          </p:nvGrpSpPr>
          <p:grpSpPr bwMode="auto">
            <a:xfrm>
              <a:off x="480" y="3456"/>
              <a:ext cx="336" cy="192"/>
              <a:chOff x="912" y="2976"/>
              <a:chExt cx="336" cy="192"/>
            </a:xfrm>
          </p:grpSpPr>
          <p:sp>
            <p:nvSpPr>
              <p:cNvPr id="153663" name="Line 63"/>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4" name="Line 64"/>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5" name="Line 65"/>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66" name="Text Box 66"/>
          <p:cNvSpPr txBox="1">
            <a:spLocks noChangeArrowheads="1"/>
          </p:cNvSpPr>
          <p:nvPr/>
        </p:nvSpPr>
        <p:spPr bwMode="auto">
          <a:xfrm>
            <a:off x="6535738" y="4489450"/>
            <a:ext cx="900112"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SD.I2:Closed</a:t>
            </a:r>
          </a:p>
        </p:txBody>
      </p:sp>
      <p:grpSp>
        <p:nvGrpSpPr>
          <p:cNvPr id="153667" name="Group 67"/>
          <p:cNvGrpSpPr>
            <a:grpSpLocks/>
          </p:cNvGrpSpPr>
          <p:nvPr/>
        </p:nvGrpSpPr>
        <p:grpSpPr bwMode="auto">
          <a:xfrm>
            <a:off x="7737475" y="4429125"/>
            <a:ext cx="469900" cy="366713"/>
            <a:chOff x="1114" y="3278"/>
            <a:chExt cx="432" cy="336"/>
          </a:xfrm>
        </p:grpSpPr>
        <p:sp>
          <p:nvSpPr>
            <p:cNvPr id="153668" name="Line 68"/>
            <p:cNvSpPr>
              <a:spLocks noChangeShapeType="1"/>
            </p:cNvSpPr>
            <p:nvPr/>
          </p:nvSpPr>
          <p:spPr bwMode="auto">
            <a:xfrm>
              <a:off x="1258" y="3278"/>
              <a:ext cx="4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69" name="Line 69"/>
            <p:cNvSpPr>
              <a:spLocks noChangeShapeType="1"/>
            </p:cNvSpPr>
            <p:nvPr/>
          </p:nvSpPr>
          <p:spPr bwMode="auto">
            <a:xfrm flipH="1">
              <a:off x="1114" y="3278"/>
              <a:ext cx="144"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70" name="Line 70"/>
            <p:cNvSpPr>
              <a:spLocks noChangeShapeType="1"/>
            </p:cNvSpPr>
            <p:nvPr/>
          </p:nvSpPr>
          <p:spPr bwMode="auto">
            <a:xfrm>
              <a:off x="1258" y="3278"/>
              <a:ext cx="192"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671" name="Group 71"/>
            <p:cNvGrpSpPr>
              <a:grpSpLocks/>
            </p:cNvGrpSpPr>
            <p:nvPr/>
          </p:nvGrpSpPr>
          <p:grpSpPr bwMode="auto">
            <a:xfrm>
              <a:off x="1210" y="3422"/>
              <a:ext cx="336" cy="192"/>
              <a:chOff x="912" y="2976"/>
              <a:chExt cx="336" cy="192"/>
            </a:xfrm>
          </p:grpSpPr>
          <p:sp>
            <p:nvSpPr>
              <p:cNvPr id="153672" name="Line 72"/>
              <p:cNvSpPr>
                <a:spLocks noChangeShapeType="1"/>
              </p:cNvSpPr>
              <p:nvPr/>
            </p:nvSpPr>
            <p:spPr bwMode="auto">
              <a:xfrm flipH="1">
                <a:off x="912" y="2976"/>
                <a:ext cx="96"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73" name="Line 73"/>
              <p:cNvSpPr>
                <a:spLocks noChangeShapeType="1"/>
              </p:cNvSpPr>
              <p:nvPr/>
            </p:nvSpPr>
            <p:spPr bwMode="auto">
              <a:xfrm>
                <a:off x="1008" y="2976"/>
                <a:ext cx="96"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74" name="Line 74"/>
              <p:cNvSpPr>
                <a:spLocks noChangeShapeType="1"/>
              </p:cNvSpPr>
              <p:nvPr/>
            </p:nvSpPr>
            <p:spPr bwMode="auto">
              <a:xfrm>
                <a:off x="1008" y="2976"/>
                <a:ext cx="240" cy="9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153675" name="Text Box 75"/>
          <p:cNvSpPr txBox="1">
            <a:spLocks noChangeArrowheads="1"/>
          </p:cNvSpPr>
          <p:nvPr/>
        </p:nvSpPr>
        <p:spPr bwMode="auto">
          <a:xfrm>
            <a:off x="7372350" y="4187825"/>
            <a:ext cx="900113" cy="244475"/>
          </a:xfrm>
          <a:prstGeom prst="rect">
            <a:avLst/>
          </a:prstGeom>
          <a:solidFill>
            <a:srgbClr val="00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3" tIns="45712" rIns="91423" bIns="4571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FFFFFF"/>
                </a:solidFill>
              </a:rPr>
              <a:t>SD.I3:Closed</a:t>
            </a:r>
          </a:p>
        </p:txBody>
      </p:sp>
      <p:sp>
        <p:nvSpPr>
          <p:cNvPr id="153676" name="Oval 76"/>
          <p:cNvSpPr>
            <a:spLocks noChangeArrowheads="1"/>
          </p:cNvSpPr>
          <p:nvPr/>
        </p:nvSpPr>
        <p:spPr bwMode="auto">
          <a:xfrm>
            <a:off x="3851275" y="1354138"/>
            <a:ext cx="1935163" cy="1828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77" name="Oval 77"/>
          <p:cNvSpPr>
            <a:spLocks noChangeArrowheads="1"/>
          </p:cNvSpPr>
          <p:nvPr/>
        </p:nvSpPr>
        <p:spPr bwMode="auto">
          <a:xfrm>
            <a:off x="6481763" y="3435350"/>
            <a:ext cx="1935162" cy="18303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3" name="Line 83"/>
          <p:cNvSpPr>
            <a:spLocks noChangeShapeType="1"/>
          </p:cNvSpPr>
          <p:nvPr/>
        </p:nvSpPr>
        <p:spPr bwMode="auto">
          <a:xfrm>
            <a:off x="2254250" y="1504950"/>
            <a:ext cx="2255838" cy="1492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4" name="Line 84"/>
          <p:cNvSpPr>
            <a:spLocks noChangeShapeType="1"/>
          </p:cNvSpPr>
          <p:nvPr/>
        </p:nvSpPr>
        <p:spPr bwMode="auto">
          <a:xfrm>
            <a:off x="5035550" y="2557463"/>
            <a:ext cx="2179638" cy="1054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5" name="Line 85"/>
          <p:cNvSpPr>
            <a:spLocks noChangeShapeType="1"/>
          </p:cNvSpPr>
          <p:nvPr/>
        </p:nvSpPr>
        <p:spPr bwMode="auto">
          <a:xfrm flipH="1" flipV="1">
            <a:off x="2630488" y="2332038"/>
            <a:ext cx="4057650" cy="225742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686" name="Text Box 86"/>
          <p:cNvSpPr txBox="1">
            <a:spLocks noChangeArrowheads="1"/>
          </p:cNvSpPr>
          <p:nvPr/>
        </p:nvSpPr>
        <p:spPr bwMode="auto">
          <a:xfrm>
            <a:off x="1352550" y="3384550"/>
            <a:ext cx="1728788" cy="1200150"/>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Analysis:0%</a:t>
            </a:r>
          </a:p>
          <a:p>
            <a:endParaRPr lang="en-US" altLang="en-US" sz="1800">
              <a:solidFill>
                <a:srgbClr val="FFFFFF"/>
              </a:solidFill>
            </a:endParaRPr>
          </a:p>
          <a:p>
            <a:endParaRPr lang="en-US" altLang="en-US" sz="1800">
              <a:solidFill>
                <a:srgbClr val="FFFFFF"/>
              </a:solidFill>
            </a:endParaRPr>
          </a:p>
          <a:p>
            <a:endParaRPr lang="en-US" altLang="en-US" sz="1800">
              <a:solidFill>
                <a:srgbClr val="FFFFFF"/>
              </a:solidFill>
            </a:endParaRPr>
          </a:p>
        </p:txBody>
      </p:sp>
      <p:sp>
        <p:nvSpPr>
          <p:cNvPr id="153687" name="Text Box 87"/>
          <p:cNvSpPr txBox="1">
            <a:spLocks noChangeArrowheads="1"/>
          </p:cNvSpPr>
          <p:nvPr/>
        </p:nvSpPr>
        <p:spPr bwMode="auto">
          <a:xfrm>
            <a:off x="1352550" y="4589463"/>
            <a:ext cx="1728788" cy="650875"/>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Design: 0%</a:t>
            </a:r>
          </a:p>
          <a:p>
            <a:endParaRPr lang="en-US" altLang="en-US" sz="1800">
              <a:solidFill>
                <a:srgbClr val="FFFFFF"/>
              </a:solidFill>
            </a:endParaRPr>
          </a:p>
        </p:txBody>
      </p:sp>
      <p:sp>
        <p:nvSpPr>
          <p:cNvPr id="153688" name="Text Box 88"/>
          <p:cNvSpPr txBox="1">
            <a:spLocks noChangeArrowheads="1"/>
          </p:cNvSpPr>
          <p:nvPr/>
        </p:nvSpPr>
        <p:spPr bwMode="auto">
          <a:xfrm>
            <a:off x="1352550" y="5265738"/>
            <a:ext cx="1728788" cy="925512"/>
          </a:xfrm>
          <a:prstGeom prst="rect">
            <a:avLst/>
          </a:prstGeom>
          <a:solidFill>
            <a:srgbClr val="00FF00"/>
          </a:solidFill>
          <a:ln w="12700">
            <a:solidFill>
              <a:srgbClr val="FFFFFF"/>
            </a:solidFill>
            <a:miter lim="800000"/>
            <a:headEnd/>
            <a:tailEnd/>
          </a:ln>
          <a:effectLst>
            <a:outerShdw dist="35921" dir="2700000" algn="ctr" rotWithShape="0">
              <a:schemeClr val="bg2"/>
            </a:outerShdw>
          </a:effec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solidFill>
                  <a:srgbClr val="FFFFFF"/>
                </a:solidFill>
              </a:rPr>
              <a:t>Implemen-tation: 0%</a:t>
            </a:r>
          </a:p>
          <a:p>
            <a:endParaRPr lang="en-US" altLang="en-US"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676275" y="304800"/>
            <a:ext cx="7781925" cy="954088"/>
          </a:xfrm>
          <a:noFill/>
          <a:ln/>
        </p:spPr>
        <p:txBody>
          <a:bodyPr lIns="92407" tIns="45420" rIns="92407" bIns="45420"/>
          <a:lstStyle/>
          <a:p>
            <a:r>
              <a:rPr lang="en-US" altLang="en-US"/>
              <a:t>Inherent Problems with Software Development</a:t>
            </a:r>
          </a:p>
        </p:txBody>
      </p:sp>
      <p:sp>
        <p:nvSpPr>
          <p:cNvPr id="24580" name="Rectangle 4"/>
          <p:cNvSpPr>
            <a:spLocks noGrp="1" noChangeArrowheads="1"/>
          </p:cNvSpPr>
          <p:nvPr>
            <p:ph type="body" idx="1"/>
          </p:nvPr>
        </p:nvSpPr>
        <p:spPr>
          <a:xfrm>
            <a:off x="676275" y="1066800"/>
            <a:ext cx="8042275" cy="4738688"/>
          </a:xfrm>
          <a:noFill/>
          <a:ln/>
        </p:spPr>
        <p:txBody>
          <a:bodyPr lIns="92407" tIns="45420" rIns="92407" bIns="45420"/>
          <a:lstStyle/>
          <a:p>
            <a:r>
              <a:rPr lang="en-US" altLang="en-US"/>
              <a:t>Requirements are complex</a:t>
            </a:r>
          </a:p>
          <a:p>
            <a:pPr lvl="1"/>
            <a:r>
              <a:rPr lang="en-US" altLang="en-US"/>
              <a:t>The client does not know the functional requirements in advance</a:t>
            </a:r>
          </a:p>
          <a:p>
            <a:r>
              <a:rPr lang="en-US" altLang="en-US"/>
              <a:t>Requirements may be changing</a:t>
            </a:r>
          </a:p>
          <a:p>
            <a:pPr lvl="1"/>
            <a:r>
              <a:rPr lang="en-US" altLang="en-US"/>
              <a:t>Technology enablers  introduce new possibilities to deal with nonfunctional requirements</a:t>
            </a:r>
          </a:p>
          <a:p>
            <a:r>
              <a:rPr lang="en-US" altLang="en-US"/>
              <a:t>Frequent changes are difficult to manage </a:t>
            </a:r>
          </a:p>
          <a:p>
            <a:pPr lvl="1"/>
            <a:r>
              <a:rPr lang="en-US" altLang="en-US"/>
              <a:t>Identifying milestones and cost estimation is difficult</a:t>
            </a:r>
          </a:p>
          <a:p>
            <a:r>
              <a:rPr lang="en-US" altLang="en-US"/>
              <a:t>There is more than one software system</a:t>
            </a:r>
          </a:p>
          <a:p>
            <a:pPr lvl="1"/>
            <a:r>
              <a:rPr lang="en-US" altLang="en-US"/>
              <a:t>New system must be backward compatible with existing system  (“legacy system”)</a:t>
            </a:r>
          </a:p>
          <a:p>
            <a:pPr lvl="1"/>
            <a:r>
              <a:rPr lang="en-US" altLang="en-US"/>
              <a:t>Phased development: Need to distinguish between the system under development and already released systems</a:t>
            </a:r>
          </a:p>
          <a:p>
            <a:r>
              <a:rPr lang="en-US" altLang="en-US"/>
              <a:t>Let’s view these problems as the nonfunctional requirements for a system that supports software development! </a:t>
            </a:r>
          </a:p>
          <a:p>
            <a:pPr lvl="1"/>
            <a:r>
              <a:rPr lang="en-US" altLang="en-US"/>
              <a:t>This leads us to software life cycle modeling</a:t>
            </a:r>
          </a:p>
        </p:txBody>
      </p:sp>
    </p:spTree>
  </p:cSld>
  <p:clrMapOvr>
    <a:masterClrMapping/>
  </p:clrMapOvr>
  <p:transition advTm="2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title"/>
          </p:nvPr>
        </p:nvSpPr>
        <p:spPr/>
        <p:txBody>
          <a:bodyPr/>
          <a:lstStyle/>
          <a:p>
            <a:r>
              <a:rPr lang="en-US" altLang="en-US"/>
              <a:t>Process Maturity</a:t>
            </a:r>
          </a:p>
        </p:txBody>
      </p:sp>
      <p:sp>
        <p:nvSpPr>
          <p:cNvPr id="106501" name="Rectangle 5"/>
          <p:cNvSpPr>
            <a:spLocks noGrp="1" noChangeArrowheads="1"/>
          </p:cNvSpPr>
          <p:nvPr>
            <p:ph type="body" idx="1"/>
          </p:nvPr>
        </p:nvSpPr>
        <p:spPr/>
        <p:txBody>
          <a:bodyPr/>
          <a:lstStyle/>
          <a:p>
            <a:r>
              <a:rPr lang="en-US" altLang="en-US"/>
              <a:t>A software development process is mature  </a:t>
            </a:r>
          </a:p>
          <a:p>
            <a:pPr lvl="1"/>
            <a:r>
              <a:rPr lang="en-US" altLang="en-US"/>
              <a:t> if the development activities are well defined and </a:t>
            </a:r>
          </a:p>
          <a:p>
            <a:pPr lvl="1"/>
            <a:r>
              <a:rPr lang="en-US" altLang="en-US"/>
              <a:t> if management has some control over the quality, budget and schedule of the project</a:t>
            </a:r>
          </a:p>
          <a:p>
            <a:r>
              <a:rPr lang="en-US" altLang="en-US"/>
              <a:t>Process maturity is described with </a:t>
            </a:r>
          </a:p>
          <a:p>
            <a:pPr lvl="1"/>
            <a:r>
              <a:rPr lang="en-US" altLang="en-US"/>
              <a:t> a set of maturity levels and </a:t>
            </a:r>
          </a:p>
          <a:p>
            <a:pPr lvl="1"/>
            <a:r>
              <a:rPr lang="en-US" altLang="en-US"/>
              <a:t> the associated  measurements (metrics) to manage the process</a:t>
            </a:r>
          </a:p>
          <a:p>
            <a:r>
              <a:rPr lang="en-US" altLang="en-US"/>
              <a:t>Assumption: </a:t>
            </a:r>
          </a:p>
          <a:p>
            <a:pPr lvl="1"/>
            <a:r>
              <a:rPr lang="en-US" altLang="en-US"/>
              <a:t> With increasing maturity the risk of project failure decreases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title"/>
          </p:nvPr>
        </p:nvSpPr>
        <p:spPr/>
        <p:txBody>
          <a:bodyPr/>
          <a:lstStyle/>
          <a:p>
            <a:r>
              <a:rPr lang="en-US" altLang="en-US"/>
              <a:t>Capability maturity levels</a:t>
            </a:r>
          </a:p>
        </p:txBody>
      </p:sp>
      <p:sp>
        <p:nvSpPr>
          <p:cNvPr id="108549" name="Rectangle 5"/>
          <p:cNvSpPr>
            <a:spLocks noGrp="1" noChangeArrowheads="1"/>
          </p:cNvSpPr>
          <p:nvPr>
            <p:ph type="body" idx="1"/>
          </p:nvPr>
        </p:nvSpPr>
        <p:spPr/>
        <p:txBody>
          <a:bodyPr/>
          <a:lstStyle/>
          <a:p>
            <a:pPr>
              <a:buFont typeface="Symbol" panose="05050102010706020507" pitchFamily="18" charset="2"/>
              <a:buNone/>
            </a:pPr>
            <a:r>
              <a:rPr lang="en-US" altLang="en-US"/>
              <a:t>1.  Initial Level</a:t>
            </a:r>
          </a:p>
          <a:p>
            <a:pPr lvl="1"/>
            <a:r>
              <a:rPr lang="en-US" altLang="en-US"/>
              <a:t>also called ad hoc or chaotic</a:t>
            </a:r>
          </a:p>
          <a:p>
            <a:pPr>
              <a:buFont typeface="Symbol" panose="05050102010706020507" pitchFamily="18" charset="2"/>
              <a:buNone/>
            </a:pPr>
            <a:r>
              <a:rPr lang="en-US" altLang="en-US"/>
              <a:t>2.  Repeatable Level </a:t>
            </a:r>
          </a:p>
          <a:p>
            <a:pPr lvl="1"/>
            <a:r>
              <a:rPr lang="en-US" altLang="en-US"/>
              <a:t> Process depends on individuals ("champions")</a:t>
            </a:r>
          </a:p>
          <a:p>
            <a:pPr>
              <a:buFont typeface="Symbol" panose="05050102010706020507" pitchFamily="18" charset="2"/>
              <a:buNone/>
            </a:pPr>
            <a:r>
              <a:rPr lang="en-US" altLang="en-US"/>
              <a:t>3.  Defined Level</a:t>
            </a:r>
          </a:p>
          <a:p>
            <a:pPr lvl="1"/>
            <a:r>
              <a:rPr lang="en-US" altLang="en-US"/>
              <a:t> Process is institutionalized (sanctioned by management)</a:t>
            </a:r>
          </a:p>
          <a:p>
            <a:pPr>
              <a:buFont typeface="Symbol" panose="05050102010706020507" pitchFamily="18" charset="2"/>
              <a:buNone/>
            </a:pPr>
            <a:r>
              <a:rPr lang="en-US" altLang="en-US"/>
              <a:t>4.  Managed Level</a:t>
            </a:r>
          </a:p>
          <a:p>
            <a:pPr lvl="1"/>
            <a:r>
              <a:rPr lang="en-US" altLang="en-US"/>
              <a:t>Activities are measured and provide feedback for resource allocation (process itself does not change)</a:t>
            </a:r>
          </a:p>
          <a:p>
            <a:pPr>
              <a:buFont typeface="Symbol" panose="05050102010706020507" pitchFamily="18" charset="2"/>
              <a:buNone/>
            </a:pPr>
            <a:r>
              <a:rPr lang="en-US" altLang="en-US"/>
              <a:t>5. Optimizing Level</a:t>
            </a:r>
          </a:p>
          <a:p>
            <a:pPr lvl="1"/>
            <a:r>
              <a:rPr lang="en-US" altLang="en-US"/>
              <a:t>Process allows feedback of information to change process itself</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de-DE" altLang="en-US"/>
              <a:t>Maturity Level 1: Chaotic Process</a:t>
            </a:r>
          </a:p>
        </p:txBody>
      </p:sp>
      <p:sp>
        <p:nvSpPr>
          <p:cNvPr id="261123" name="Rectangle 3"/>
          <p:cNvSpPr>
            <a:spLocks noGrp="1" noChangeArrowheads="1"/>
          </p:cNvSpPr>
          <p:nvPr>
            <p:ph type="body" sz="half" idx="1"/>
          </p:nvPr>
        </p:nvSpPr>
        <p:spPr/>
        <p:txBody>
          <a:bodyPr/>
          <a:lstStyle/>
          <a:p>
            <a:r>
              <a:rPr lang="de-DE" altLang="en-US" sz="2000"/>
              <a:t>Ad hoc approach to software development activities</a:t>
            </a:r>
          </a:p>
          <a:p>
            <a:r>
              <a:rPr lang="de-DE" altLang="en-US" sz="2000"/>
              <a:t>No problem statement or requirements specification</a:t>
            </a:r>
          </a:p>
          <a:p>
            <a:r>
              <a:rPr lang="de-DE" altLang="en-US" sz="2000"/>
              <a:t>Output is expected</a:t>
            </a:r>
          </a:p>
          <a:p>
            <a:pPr lvl="1"/>
            <a:r>
              <a:rPr lang="de-DE" altLang="en-US" sz="1800"/>
              <a:t>but nobody knows how to get there in a deterministic fashion</a:t>
            </a:r>
          </a:p>
          <a:p>
            <a:r>
              <a:rPr lang="de-DE" altLang="en-US" sz="2000"/>
              <a:t>Similar projects may vary widely in productivity </a:t>
            </a:r>
          </a:p>
          <a:p>
            <a:pPr lvl="1"/>
            <a:r>
              <a:rPr lang="de-DE" altLang="en-US" sz="1800"/>
              <a:t>"when we did it last year we got it done"</a:t>
            </a:r>
          </a:p>
        </p:txBody>
      </p:sp>
      <p:sp>
        <p:nvSpPr>
          <p:cNvPr id="261124" name="Rectangle 4"/>
          <p:cNvSpPr>
            <a:spLocks noGrp="1" noChangeArrowheads="1"/>
          </p:cNvSpPr>
          <p:nvPr>
            <p:ph type="body" sz="half" idx="2"/>
          </p:nvPr>
        </p:nvSpPr>
        <p:spPr>
          <a:xfrm>
            <a:off x="4557713" y="1416050"/>
            <a:ext cx="4052887" cy="4800600"/>
          </a:xfrm>
        </p:spPr>
        <p:txBody>
          <a:bodyPr/>
          <a:lstStyle/>
          <a:p>
            <a:pPr>
              <a:lnSpc>
                <a:spcPct val="80000"/>
              </a:lnSpc>
            </a:pPr>
            <a:r>
              <a:rPr lang="de-DE" altLang="en-US" sz="2000" b="1" i="1"/>
              <a:t>Level 1 Metrics:</a:t>
            </a:r>
            <a:r>
              <a:rPr lang="de-DE" altLang="en-US" sz="2000"/>
              <a:t> Rate of Productivity  (Baseline comparisons, Collection of data is difficult)</a:t>
            </a:r>
          </a:p>
          <a:p>
            <a:pPr lvl="1">
              <a:lnSpc>
                <a:spcPct val="80000"/>
              </a:lnSpc>
            </a:pPr>
            <a:r>
              <a:rPr lang="de-DE" altLang="en-US" sz="1800"/>
              <a:t>Product size (LOC, number of functions, etc)</a:t>
            </a:r>
          </a:p>
          <a:p>
            <a:pPr lvl="1">
              <a:lnSpc>
                <a:spcPct val="80000"/>
              </a:lnSpc>
            </a:pPr>
            <a:r>
              <a:rPr lang="de-DE" altLang="en-US" sz="1800"/>
              <a:t>Staff effort  (“Man-years”, person-months)</a:t>
            </a:r>
          </a:p>
          <a:p>
            <a:pPr>
              <a:lnSpc>
                <a:spcPct val="80000"/>
              </a:lnSpc>
            </a:pPr>
            <a:r>
              <a:rPr lang="de-DE" altLang="en-US" sz="2000" b="1" i="1"/>
              <a:t>Recommendation:</a:t>
            </a:r>
            <a:r>
              <a:rPr lang="de-DE" altLang="en-US" sz="2000"/>
              <a:t> Level 1 managers &amp; developers should not concentrate on metrics and their meanings, </a:t>
            </a:r>
          </a:p>
          <a:p>
            <a:pPr lvl="1">
              <a:lnSpc>
                <a:spcPct val="80000"/>
              </a:lnSpc>
            </a:pPr>
            <a:r>
              <a:rPr lang="de-DE" altLang="en-US" sz="1800"/>
              <a:t>They should first attempt to adopt a process model (waterfall, spiral model, saw-tooth, macro/micro process lifecycle, unified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112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112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11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de-DE" altLang="en-US"/>
              <a:t>Maturity Level 2: Repeatable Process</a:t>
            </a:r>
          </a:p>
        </p:txBody>
      </p:sp>
      <p:sp>
        <p:nvSpPr>
          <p:cNvPr id="263171" name="Rectangle 3"/>
          <p:cNvSpPr>
            <a:spLocks noGrp="1" noChangeArrowheads="1"/>
          </p:cNvSpPr>
          <p:nvPr>
            <p:ph type="body" sz="half" idx="1"/>
          </p:nvPr>
        </p:nvSpPr>
        <p:spPr/>
        <p:txBody>
          <a:bodyPr/>
          <a:lstStyle/>
          <a:p>
            <a:r>
              <a:rPr lang="de-DE" altLang="en-US" sz="2000"/>
              <a:t>Inputs and outputs are defined </a:t>
            </a:r>
          </a:p>
          <a:p>
            <a:pPr lvl="1"/>
            <a:r>
              <a:rPr lang="de-DE" altLang="en-US" sz="1800"/>
              <a:t>Input: Problem statement or requirements specification</a:t>
            </a:r>
          </a:p>
          <a:p>
            <a:pPr lvl="1"/>
            <a:r>
              <a:rPr lang="de-DE" altLang="en-US" sz="1800"/>
              <a:t>Output: Source code</a:t>
            </a:r>
          </a:p>
          <a:p>
            <a:r>
              <a:rPr lang="de-DE" altLang="en-US" sz="2000"/>
              <a:t>Process itself is a black box ( activities within process are not known)</a:t>
            </a:r>
          </a:p>
          <a:p>
            <a:pPr lvl="1"/>
            <a:r>
              <a:rPr lang="de-DE" altLang="en-US" sz="1800"/>
              <a:t>No intermediate products are visible</a:t>
            </a:r>
          </a:p>
          <a:p>
            <a:pPr lvl="1"/>
            <a:r>
              <a:rPr lang="de-DE" altLang="en-US" sz="1800"/>
              <a:t>No intermediate deliverables</a:t>
            </a:r>
          </a:p>
          <a:p>
            <a:r>
              <a:rPr lang="de-DE" altLang="en-US" sz="2000"/>
              <a:t>Process is repeatable due to some individuals who know how to do it </a:t>
            </a:r>
          </a:p>
          <a:p>
            <a:pPr lvl="1"/>
            <a:r>
              <a:rPr lang="de-DE" altLang="en-US" sz="1800"/>
              <a:t>"Champion"</a:t>
            </a:r>
          </a:p>
        </p:txBody>
      </p:sp>
      <p:sp>
        <p:nvSpPr>
          <p:cNvPr id="263172" name="Rectangle 4"/>
          <p:cNvSpPr>
            <a:spLocks noGrp="1" noChangeArrowheads="1"/>
          </p:cNvSpPr>
          <p:nvPr>
            <p:ph type="body" sz="half" idx="2"/>
          </p:nvPr>
        </p:nvSpPr>
        <p:spPr>
          <a:xfrm>
            <a:off x="4557713" y="1416050"/>
            <a:ext cx="4052887" cy="4800600"/>
          </a:xfrm>
        </p:spPr>
        <p:txBody>
          <a:bodyPr/>
          <a:lstStyle/>
          <a:p>
            <a:r>
              <a:rPr lang="de-DE" altLang="en-US" sz="2000" b="1" i="1"/>
              <a:t>Level 2 Metrics: </a:t>
            </a:r>
            <a:r>
              <a:rPr lang="de-DE" altLang="en-US" sz="2000"/>
              <a:t> </a:t>
            </a:r>
          </a:p>
          <a:p>
            <a:pPr lvl="1"/>
            <a:r>
              <a:rPr lang="de-DE" altLang="en-US" sz="1800"/>
              <a:t>Software size: Lines of code, Function points, classes or method counts</a:t>
            </a:r>
          </a:p>
          <a:p>
            <a:pPr lvl="1"/>
            <a:r>
              <a:rPr lang="de-DE" altLang="en-US" sz="1800"/>
              <a:t>Personnel efforts: person-months</a:t>
            </a:r>
          </a:p>
          <a:p>
            <a:pPr lvl="1"/>
            <a:r>
              <a:rPr lang="de-DE" altLang="en-US" sz="1800"/>
              <a:t>Technical expertise</a:t>
            </a:r>
          </a:p>
          <a:p>
            <a:pPr lvl="2"/>
            <a:r>
              <a:rPr lang="de-DE" altLang="en-US" sz="1800"/>
              <a:t>Experience with application domain</a:t>
            </a:r>
          </a:p>
          <a:p>
            <a:pPr lvl="2"/>
            <a:r>
              <a:rPr lang="de-DE" altLang="en-US" sz="1800"/>
              <a:t>Design experience</a:t>
            </a:r>
          </a:p>
          <a:p>
            <a:pPr lvl="2"/>
            <a:r>
              <a:rPr lang="de-DE" altLang="en-US" sz="1800"/>
              <a:t>Tools &amp; Method experience</a:t>
            </a:r>
          </a:p>
          <a:p>
            <a:pPr lvl="1"/>
            <a:r>
              <a:rPr lang="de-DE" altLang="en-US" sz="1800"/>
              <a:t>Employee turnover within project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3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3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3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6317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317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317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317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3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noFill/>
          <a:ln/>
        </p:spPr>
        <p:txBody>
          <a:bodyPr/>
          <a:lstStyle/>
          <a:p>
            <a:r>
              <a:rPr lang="en-US" altLang="en-US"/>
              <a:t>Example: LOC (Lines of Code) Metrics</a:t>
            </a:r>
          </a:p>
        </p:txBody>
      </p:sp>
      <p:sp>
        <p:nvSpPr>
          <p:cNvPr id="265219" name="Rectangle 3"/>
          <p:cNvSpPr>
            <a:spLocks noChangeArrowheads="1"/>
          </p:cNvSpPr>
          <p:nvPr/>
        </p:nvSpPr>
        <p:spPr bwMode="auto">
          <a:xfrm>
            <a:off x="5875338" y="1270000"/>
            <a:ext cx="2976562" cy="7397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latin typeface="Book Antiqua" panose="02040602050305030304" pitchFamily="18" charset="0"/>
              </a:rPr>
              <a:t>Numbers do not include: </a:t>
            </a:r>
          </a:p>
          <a:p>
            <a:r>
              <a:rPr lang="en-US" altLang="en-US" sz="1400">
                <a:latin typeface="Book Antiqua" panose="02040602050305030304" pitchFamily="18" charset="0"/>
              </a:rPr>
              <a:t>    &gt; reused code  </a:t>
            </a:r>
          </a:p>
          <a:p>
            <a:r>
              <a:rPr lang="en-US" altLang="en-US" sz="1400">
                <a:latin typeface="Book Antiqua" panose="02040602050305030304" pitchFamily="18" charset="0"/>
              </a:rPr>
              <a:t>    &gt; classes from class libraries</a:t>
            </a:r>
          </a:p>
        </p:txBody>
      </p:sp>
      <p:sp>
        <p:nvSpPr>
          <p:cNvPr id="265220" name="Rectangle 4"/>
          <p:cNvSpPr>
            <a:spLocks noChangeArrowheads="1"/>
          </p:cNvSpPr>
          <p:nvPr/>
        </p:nvSpPr>
        <p:spPr bwMode="auto">
          <a:xfrm>
            <a:off x="1274763" y="5959475"/>
            <a:ext cx="1692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Book Antiqua" panose="02040602050305030304" pitchFamily="18" charset="0"/>
              </a:rPr>
              <a:t>Lines of Code</a:t>
            </a:r>
          </a:p>
        </p:txBody>
      </p:sp>
      <p:sp>
        <p:nvSpPr>
          <p:cNvPr id="265221" name="Rectangle 5"/>
          <p:cNvSpPr>
            <a:spLocks noChangeArrowheads="1"/>
          </p:cNvSpPr>
          <p:nvPr/>
        </p:nvSpPr>
        <p:spPr bwMode="auto">
          <a:xfrm>
            <a:off x="4075113" y="5921375"/>
            <a:ext cx="1514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Book Antiqua" panose="02040602050305030304" pitchFamily="18" charset="0"/>
              </a:rPr>
              <a:t># of Classes</a:t>
            </a:r>
          </a:p>
        </p:txBody>
      </p:sp>
      <p:sp>
        <p:nvSpPr>
          <p:cNvPr id="265222" name="Rectangle 6"/>
          <p:cNvSpPr>
            <a:spLocks noChangeArrowheads="1"/>
          </p:cNvSpPr>
          <p:nvPr/>
        </p:nvSpPr>
        <p:spPr bwMode="auto">
          <a:xfrm>
            <a:off x="6170613" y="5921375"/>
            <a:ext cx="2606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Book Antiqua" panose="02040602050305030304" pitchFamily="18" charset="0"/>
              </a:rPr>
              <a:t>Lines of Code/Student</a:t>
            </a:r>
          </a:p>
        </p:txBody>
      </p:sp>
      <p:sp>
        <p:nvSpPr>
          <p:cNvPr id="265223" name="Freeform 7"/>
          <p:cNvSpPr>
            <a:spLocks/>
          </p:cNvSpPr>
          <p:nvPr/>
        </p:nvSpPr>
        <p:spPr bwMode="auto">
          <a:xfrm>
            <a:off x="1065213" y="2409825"/>
            <a:ext cx="2074862" cy="2681288"/>
          </a:xfrm>
          <a:custGeom>
            <a:avLst/>
            <a:gdLst>
              <a:gd name="T0" fmla="*/ 0 w 1307"/>
              <a:gd name="T1" fmla="*/ 1688 h 1689"/>
              <a:gd name="T2" fmla="*/ 0 w 1307"/>
              <a:gd name="T3" fmla="*/ 1688 h 1689"/>
              <a:gd name="T4" fmla="*/ 1306 w 1307"/>
              <a:gd name="T5" fmla="*/ 1688 h 1689"/>
              <a:gd name="T6" fmla="*/ 0 w 1307"/>
              <a:gd name="T7" fmla="*/ 1688 h 1689"/>
              <a:gd name="T8" fmla="*/ 0 w 1307"/>
              <a:gd name="T9" fmla="*/ 1481 h 1689"/>
              <a:gd name="T10" fmla="*/ 1306 w 1307"/>
              <a:gd name="T11" fmla="*/ 1481 h 1689"/>
              <a:gd name="T12" fmla="*/ 0 w 1307"/>
              <a:gd name="T13" fmla="*/ 1481 h 1689"/>
              <a:gd name="T14" fmla="*/ 0 w 1307"/>
              <a:gd name="T15" fmla="*/ 1273 h 1689"/>
              <a:gd name="T16" fmla="*/ 1306 w 1307"/>
              <a:gd name="T17" fmla="*/ 1273 h 1689"/>
              <a:gd name="T18" fmla="*/ 0 w 1307"/>
              <a:gd name="T19" fmla="*/ 1273 h 1689"/>
              <a:gd name="T20" fmla="*/ 0 w 1307"/>
              <a:gd name="T21" fmla="*/ 1066 h 1689"/>
              <a:gd name="T22" fmla="*/ 1306 w 1307"/>
              <a:gd name="T23" fmla="*/ 1066 h 1689"/>
              <a:gd name="T24" fmla="*/ 0 w 1307"/>
              <a:gd name="T25" fmla="*/ 1066 h 1689"/>
              <a:gd name="T26" fmla="*/ 0 w 1307"/>
              <a:gd name="T27" fmla="*/ 831 h 1689"/>
              <a:gd name="T28" fmla="*/ 1306 w 1307"/>
              <a:gd name="T29" fmla="*/ 831 h 1689"/>
              <a:gd name="T30" fmla="*/ 0 w 1307"/>
              <a:gd name="T31" fmla="*/ 831 h 1689"/>
              <a:gd name="T32" fmla="*/ 0 w 1307"/>
              <a:gd name="T33" fmla="*/ 637 h 1689"/>
              <a:gd name="T34" fmla="*/ 1306 w 1307"/>
              <a:gd name="T35" fmla="*/ 637 h 1689"/>
              <a:gd name="T36" fmla="*/ 0 w 1307"/>
              <a:gd name="T37" fmla="*/ 637 h 1689"/>
              <a:gd name="T38" fmla="*/ 0 w 1307"/>
              <a:gd name="T39" fmla="*/ 429 h 1689"/>
              <a:gd name="T40" fmla="*/ 1306 w 1307"/>
              <a:gd name="T41" fmla="*/ 429 h 1689"/>
              <a:gd name="T42" fmla="*/ 0 w 1307"/>
              <a:gd name="T43" fmla="*/ 429 h 1689"/>
              <a:gd name="T44" fmla="*/ 0 w 1307"/>
              <a:gd name="T45" fmla="*/ 208 h 1689"/>
              <a:gd name="T46" fmla="*/ 1306 w 1307"/>
              <a:gd name="T47" fmla="*/ 208 h 1689"/>
              <a:gd name="T48" fmla="*/ 0 w 1307"/>
              <a:gd name="T49" fmla="*/ 208 h 1689"/>
              <a:gd name="T50" fmla="*/ 0 w 1307"/>
              <a:gd name="T51" fmla="*/ 0 h 1689"/>
              <a:gd name="T52" fmla="*/ 1306 w 1307"/>
              <a:gd name="T53" fmla="*/ 0 h 1689"/>
              <a:gd name="T54" fmla="*/ 0 w 1307"/>
              <a:gd name="T55" fmla="*/ 0 h 1689"/>
              <a:gd name="T56" fmla="*/ 0 w 1307"/>
              <a:gd name="T57"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07" h="1689">
                <a:moveTo>
                  <a:pt x="0" y="1688"/>
                </a:moveTo>
                <a:lnTo>
                  <a:pt x="0" y="1688"/>
                </a:lnTo>
                <a:lnTo>
                  <a:pt x="1306" y="1688"/>
                </a:lnTo>
                <a:lnTo>
                  <a:pt x="0" y="1688"/>
                </a:lnTo>
                <a:lnTo>
                  <a:pt x="0" y="1481"/>
                </a:lnTo>
                <a:lnTo>
                  <a:pt x="1306" y="1481"/>
                </a:lnTo>
                <a:lnTo>
                  <a:pt x="0" y="1481"/>
                </a:lnTo>
                <a:lnTo>
                  <a:pt x="0" y="1273"/>
                </a:lnTo>
                <a:lnTo>
                  <a:pt x="1306" y="1273"/>
                </a:lnTo>
                <a:lnTo>
                  <a:pt x="0" y="1273"/>
                </a:lnTo>
                <a:lnTo>
                  <a:pt x="0" y="1066"/>
                </a:lnTo>
                <a:lnTo>
                  <a:pt x="1306" y="1066"/>
                </a:lnTo>
                <a:lnTo>
                  <a:pt x="0" y="1066"/>
                </a:lnTo>
                <a:lnTo>
                  <a:pt x="0" y="831"/>
                </a:lnTo>
                <a:lnTo>
                  <a:pt x="1306" y="831"/>
                </a:lnTo>
                <a:lnTo>
                  <a:pt x="0" y="831"/>
                </a:lnTo>
                <a:lnTo>
                  <a:pt x="0" y="637"/>
                </a:lnTo>
                <a:lnTo>
                  <a:pt x="1306" y="637"/>
                </a:lnTo>
                <a:lnTo>
                  <a:pt x="0" y="637"/>
                </a:lnTo>
                <a:lnTo>
                  <a:pt x="0" y="429"/>
                </a:lnTo>
                <a:lnTo>
                  <a:pt x="1306" y="429"/>
                </a:lnTo>
                <a:lnTo>
                  <a:pt x="0" y="429"/>
                </a:lnTo>
                <a:lnTo>
                  <a:pt x="0" y="208"/>
                </a:lnTo>
                <a:lnTo>
                  <a:pt x="1306" y="208"/>
                </a:lnTo>
                <a:lnTo>
                  <a:pt x="0" y="208"/>
                </a:lnTo>
                <a:lnTo>
                  <a:pt x="0" y="0"/>
                </a:lnTo>
                <a:lnTo>
                  <a:pt x="1306" y="0"/>
                </a:lnTo>
                <a:lnTo>
                  <a:pt x="0" y="0"/>
                </a:lnTo>
                <a:lnTo>
                  <a:pt x="0" y="168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24" name="Freeform 8"/>
          <p:cNvSpPr>
            <a:spLocks/>
          </p:cNvSpPr>
          <p:nvPr/>
        </p:nvSpPr>
        <p:spPr bwMode="auto">
          <a:xfrm>
            <a:off x="1065213" y="2409825"/>
            <a:ext cx="2074862" cy="2681288"/>
          </a:xfrm>
          <a:custGeom>
            <a:avLst/>
            <a:gdLst>
              <a:gd name="T0" fmla="*/ 0 w 1307"/>
              <a:gd name="T1" fmla="*/ 1688 h 1689"/>
              <a:gd name="T2" fmla="*/ 0 w 1307"/>
              <a:gd name="T3" fmla="*/ 1688 h 1689"/>
              <a:gd name="T4" fmla="*/ 0 w 1307"/>
              <a:gd name="T5" fmla="*/ 0 h 1689"/>
              <a:gd name="T6" fmla="*/ 0 w 1307"/>
              <a:gd name="T7" fmla="*/ 1688 h 1689"/>
              <a:gd name="T8" fmla="*/ 217 w 1307"/>
              <a:gd name="T9" fmla="*/ 1688 h 1689"/>
              <a:gd name="T10" fmla="*/ 217 w 1307"/>
              <a:gd name="T11" fmla="*/ 0 h 1689"/>
              <a:gd name="T12" fmla="*/ 217 w 1307"/>
              <a:gd name="T13" fmla="*/ 1688 h 1689"/>
              <a:gd name="T14" fmla="*/ 443 w 1307"/>
              <a:gd name="T15" fmla="*/ 1688 h 1689"/>
              <a:gd name="T16" fmla="*/ 443 w 1307"/>
              <a:gd name="T17" fmla="*/ 0 h 1689"/>
              <a:gd name="T18" fmla="*/ 443 w 1307"/>
              <a:gd name="T19" fmla="*/ 1688 h 1689"/>
              <a:gd name="T20" fmla="*/ 653 w 1307"/>
              <a:gd name="T21" fmla="*/ 1688 h 1689"/>
              <a:gd name="T22" fmla="*/ 653 w 1307"/>
              <a:gd name="T23" fmla="*/ 0 h 1689"/>
              <a:gd name="T24" fmla="*/ 653 w 1307"/>
              <a:gd name="T25" fmla="*/ 1688 h 1689"/>
              <a:gd name="T26" fmla="*/ 870 w 1307"/>
              <a:gd name="T27" fmla="*/ 1688 h 1689"/>
              <a:gd name="T28" fmla="*/ 870 w 1307"/>
              <a:gd name="T29" fmla="*/ 0 h 1689"/>
              <a:gd name="T30" fmla="*/ 870 w 1307"/>
              <a:gd name="T31" fmla="*/ 1688 h 1689"/>
              <a:gd name="T32" fmla="*/ 1088 w 1307"/>
              <a:gd name="T33" fmla="*/ 1688 h 1689"/>
              <a:gd name="T34" fmla="*/ 1088 w 1307"/>
              <a:gd name="T35" fmla="*/ 0 h 1689"/>
              <a:gd name="T36" fmla="*/ 1088 w 1307"/>
              <a:gd name="T37" fmla="*/ 1688 h 1689"/>
              <a:gd name="T38" fmla="*/ 1306 w 1307"/>
              <a:gd name="T39" fmla="*/ 1688 h 1689"/>
              <a:gd name="T40" fmla="*/ 1306 w 1307"/>
              <a:gd name="T41" fmla="*/ 0 h 1689"/>
              <a:gd name="T42" fmla="*/ 1306 w 1307"/>
              <a:gd name="T43" fmla="*/ 1688 h 1689"/>
              <a:gd name="T44" fmla="*/ 0 w 1307"/>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1689">
                <a:moveTo>
                  <a:pt x="0" y="1688"/>
                </a:moveTo>
                <a:lnTo>
                  <a:pt x="0" y="1688"/>
                </a:lnTo>
                <a:lnTo>
                  <a:pt x="0" y="0"/>
                </a:lnTo>
                <a:lnTo>
                  <a:pt x="0" y="1688"/>
                </a:lnTo>
                <a:lnTo>
                  <a:pt x="217" y="1688"/>
                </a:lnTo>
                <a:lnTo>
                  <a:pt x="217" y="0"/>
                </a:lnTo>
                <a:lnTo>
                  <a:pt x="217" y="1688"/>
                </a:lnTo>
                <a:lnTo>
                  <a:pt x="443" y="1688"/>
                </a:lnTo>
                <a:lnTo>
                  <a:pt x="443" y="0"/>
                </a:lnTo>
                <a:lnTo>
                  <a:pt x="443" y="1688"/>
                </a:lnTo>
                <a:lnTo>
                  <a:pt x="653" y="1688"/>
                </a:lnTo>
                <a:lnTo>
                  <a:pt x="653" y="0"/>
                </a:lnTo>
                <a:lnTo>
                  <a:pt x="653" y="1688"/>
                </a:lnTo>
                <a:lnTo>
                  <a:pt x="870" y="1688"/>
                </a:lnTo>
                <a:lnTo>
                  <a:pt x="870" y="0"/>
                </a:lnTo>
                <a:lnTo>
                  <a:pt x="870" y="1688"/>
                </a:lnTo>
                <a:lnTo>
                  <a:pt x="1088" y="1688"/>
                </a:lnTo>
                <a:lnTo>
                  <a:pt x="1088" y="0"/>
                </a:lnTo>
                <a:lnTo>
                  <a:pt x="1088" y="1688"/>
                </a:lnTo>
                <a:lnTo>
                  <a:pt x="1306" y="1688"/>
                </a:lnTo>
                <a:lnTo>
                  <a:pt x="1306" y="0"/>
                </a:lnTo>
                <a:lnTo>
                  <a:pt x="1306" y="1688"/>
                </a:lnTo>
                <a:lnTo>
                  <a:pt x="0" y="1688"/>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25" name="Line 9"/>
          <p:cNvSpPr>
            <a:spLocks noChangeShapeType="1"/>
          </p:cNvSpPr>
          <p:nvPr/>
        </p:nvSpPr>
        <p:spPr bwMode="auto">
          <a:xfrm flipV="1">
            <a:off x="3144838" y="2397125"/>
            <a:ext cx="0" cy="266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26" name="Line 10"/>
          <p:cNvSpPr>
            <a:spLocks noChangeShapeType="1"/>
          </p:cNvSpPr>
          <p:nvPr/>
        </p:nvSpPr>
        <p:spPr bwMode="auto">
          <a:xfrm>
            <a:off x="1077913" y="2409825"/>
            <a:ext cx="204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27" name="Line 11"/>
          <p:cNvSpPr>
            <a:spLocks noChangeShapeType="1"/>
          </p:cNvSpPr>
          <p:nvPr/>
        </p:nvSpPr>
        <p:spPr bwMode="auto">
          <a:xfrm flipV="1">
            <a:off x="1274763" y="3957638"/>
            <a:ext cx="300037" cy="258762"/>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28" name="Line 12"/>
          <p:cNvSpPr>
            <a:spLocks noChangeShapeType="1"/>
          </p:cNvSpPr>
          <p:nvPr/>
        </p:nvSpPr>
        <p:spPr bwMode="auto">
          <a:xfrm flipV="1">
            <a:off x="1620838" y="3276600"/>
            <a:ext cx="300037" cy="676275"/>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29" name="Line 13"/>
          <p:cNvSpPr>
            <a:spLocks noChangeShapeType="1"/>
          </p:cNvSpPr>
          <p:nvPr/>
        </p:nvSpPr>
        <p:spPr bwMode="auto">
          <a:xfrm flipV="1">
            <a:off x="1954213" y="2463800"/>
            <a:ext cx="669925" cy="852488"/>
          </a:xfrm>
          <a:prstGeom prst="line">
            <a:avLst/>
          </a:prstGeom>
          <a:noFill/>
          <a:ln w="508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30" name="Line 14"/>
          <p:cNvSpPr>
            <a:spLocks noChangeShapeType="1"/>
          </p:cNvSpPr>
          <p:nvPr/>
        </p:nvSpPr>
        <p:spPr bwMode="auto">
          <a:xfrm flipV="1">
            <a:off x="2262188" y="3055938"/>
            <a:ext cx="700087" cy="695325"/>
          </a:xfrm>
          <a:prstGeom prst="line">
            <a:avLst/>
          </a:prstGeom>
          <a:noFill/>
          <a:ln w="2540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65231"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4108450"/>
            <a:ext cx="13493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32"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25" y="3848100"/>
            <a:ext cx="14922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33"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3167063"/>
            <a:ext cx="1476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34"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975" y="3627438"/>
            <a:ext cx="134938"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35"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6350" y="2376488"/>
            <a:ext cx="147638"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36" name="Picture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0838" y="2946400"/>
            <a:ext cx="147637"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237" name="Freeform 21"/>
          <p:cNvSpPr>
            <a:spLocks/>
          </p:cNvSpPr>
          <p:nvPr/>
        </p:nvSpPr>
        <p:spPr bwMode="auto">
          <a:xfrm>
            <a:off x="1065213" y="5089525"/>
            <a:ext cx="2074862" cy="68263"/>
          </a:xfrm>
          <a:custGeom>
            <a:avLst/>
            <a:gdLst>
              <a:gd name="T0" fmla="*/ 0 w 1307"/>
              <a:gd name="T1" fmla="*/ 0 h 43"/>
              <a:gd name="T2" fmla="*/ 0 w 1307"/>
              <a:gd name="T3" fmla="*/ 0 h 43"/>
              <a:gd name="T4" fmla="*/ 0 w 1307"/>
              <a:gd name="T5" fmla="*/ 42 h 43"/>
              <a:gd name="T6" fmla="*/ 0 w 1307"/>
              <a:gd name="T7" fmla="*/ 0 h 43"/>
              <a:gd name="T8" fmla="*/ 217 w 1307"/>
              <a:gd name="T9" fmla="*/ 0 h 43"/>
              <a:gd name="T10" fmla="*/ 217 w 1307"/>
              <a:gd name="T11" fmla="*/ 42 h 43"/>
              <a:gd name="T12" fmla="*/ 217 w 1307"/>
              <a:gd name="T13" fmla="*/ 0 h 43"/>
              <a:gd name="T14" fmla="*/ 443 w 1307"/>
              <a:gd name="T15" fmla="*/ 0 h 43"/>
              <a:gd name="T16" fmla="*/ 443 w 1307"/>
              <a:gd name="T17" fmla="*/ 42 h 43"/>
              <a:gd name="T18" fmla="*/ 443 w 1307"/>
              <a:gd name="T19" fmla="*/ 0 h 43"/>
              <a:gd name="T20" fmla="*/ 653 w 1307"/>
              <a:gd name="T21" fmla="*/ 0 h 43"/>
              <a:gd name="T22" fmla="*/ 653 w 1307"/>
              <a:gd name="T23" fmla="*/ 42 h 43"/>
              <a:gd name="T24" fmla="*/ 653 w 1307"/>
              <a:gd name="T25" fmla="*/ 0 h 43"/>
              <a:gd name="T26" fmla="*/ 870 w 1307"/>
              <a:gd name="T27" fmla="*/ 0 h 43"/>
              <a:gd name="T28" fmla="*/ 870 w 1307"/>
              <a:gd name="T29" fmla="*/ 42 h 43"/>
              <a:gd name="T30" fmla="*/ 870 w 1307"/>
              <a:gd name="T31" fmla="*/ 0 h 43"/>
              <a:gd name="T32" fmla="*/ 1088 w 1307"/>
              <a:gd name="T33" fmla="*/ 0 h 43"/>
              <a:gd name="T34" fmla="*/ 1088 w 1307"/>
              <a:gd name="T35" fmla="*/ 42 h 43"/>
              <a:gd name="T36" fmla="*/ 1088 w 1307"/>
              <a:gd name="T37" fmla="*/ 0 h 43"/>
              <a:gd name="T38" fmla="*/ 1306 w 1307"/>
              <a:gd name="T39" fmla="*/ 0 h 43"/>
              <a:gd name="T40" fmla="*/ 1306 w 1307"/>
              <a:gd name="T41" fmla="*/ 42 h 43"/>
              <a:gd name="T42" fmla="*/ 1306 w 1307"/>
              <a:gd name="T43" fmla="*/ 0 h 43"/>
              <a:gd name="T44" fmla="*/ 0 w 1307"/>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43">
                <a:moveTo>
                  <a:pt x="0" y="0"/>
                </a:moveTo>
                <a:lnTo>
                  <a:pt x="0" y="0"/>
                </a:lnTo>
                <a:lnTo>
                  <a:pt x="0" y="42"/>
                </a:lnTo>
                <a:lnTo>
                  <a:pt x="0" y="0"/>
                </a:lnTo>
                <a:lnTo>
                  <a:pt x="217" y="0"/>
                </a:lnTo>
                <a:lnTo>
                  <a:pt x="217" y="42"/>
                </a:lnTo>
                <a:lnTo>
                  <a:pt x="217" y="0"/>
                </a:lnTo>
                <a:lnTo>
                  <a:pt x="443" y="0"/>
                </a:lnTo>
                <a:lnTo>
                  <a:pt x="443" y="42"/>
                </a:lnTo>
                <a:lnTo>
                  <a:pt x="443" y="0"/>
                </a:lnTo>
                <a:lnTo>
                  <a:pt x="653" y="0"/>
                </a:lnTo>
                <a:lnTo>
                  <a:pt x="653" y="42"/>
                </a:lnTo>
                <a:lnTo>
                  <a:pt x="653" y="0"/>
                </a:lnTo>
                <a:lnTo>
                  <a:pt x="870" y="0"/>
                </a:lnTo>
                <a:lnTo>
                  <a:pt x="870" y="42"/>
                </a:lnTo>
                <a:lnTo>
                  <a:pt x="870" y="0"/>
                </a:lnTo>
                <a:lnTo>
                  <a:pt x="1088" y="0"/>
                </a:lnTo>
                <a:lnTo>
                  <a:pt x="1088" y="42"/>
                </a:lnTo>
                <a:lnTo>
                  <a:pt x="1088" y="0"/>
                </a:lnTo>
                <a:lnTo>
                  <a:pt x="1306" y="0"/>
                </a:lnTo>
                <a:lnTo>
                  <a:pt x="1306" y="42"/>
                </a:lnTo>
                <a:lnTo>
                  <a:pt x="1306" y="0"/>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38" name="Line 22"/>
          <p:cNvSpPr>
            <a:spLocks noChangeShapeType="1"/>
          </p:cNvSpPr>
          <p:nvPr/>
        </p:nvSpPr>
        <p:spPr bwMode="auto">
          <a:xfrm>
            <a:off x="1077913" y="5089525"/>
            <a:ext cx="204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39" name="Freeform 23"/>
          <p:cNvSpPr>
            <a:spLocks/>
          </p:cNvSpPr>
          <p:nvPr/>
        </p:nvSpPr>
        <p:spPr bwMode="auto">
          <a:xfrm>
            <a:off x="1065213" y="2419350"/>
            <a:ext cx="26987" cy="2671763"/>
          </a:xfrm>
          <a:custGeom>
            <a:avLst/>
            <a:gdLst>
              <a:gd name="T0" fmla="*/ 16 w 17"/>
              <a:gd name="T1" fmla="*/ 1682 h 1683"/>
              <a:gd name="T2" fmla="*/ 16 w 17"/>
              <a:gd name="T3" fmla="*/ 1682 h 1683"/>
              <a:gd name="T4" fmla="*/ 0 w 17"/>
              <a:gd name="T5" fmla="*/ 1654 h 1683"/>
              <a:gd name="T6" fmla="*/ 16 w 17"/>
              <a:gd name="T7" fmla="*/ 1584 h 1683"/>
              <a:gd name="T8" fmla="*/ 16 w 17"/>
              <a:gd name="T9" fmla="*/ 1584 h 1683"/>
              <a:gd name="T10" fmla="*/ 0 w 17"/>
              <a:gd name="T11" fmla="*/ 1555 h 1683"/>
              <a:gd name="T12" fmla="*/ 16 w 17"/>
              <a:gd name="T13" fmla="*/ 1499 h 1683"/>
              <a:gd name="T14" fmla="*/ 16 w 17"/>
              <a:gd name="T15" fmla="*/ 1499 h 1683"/>
              <a:gd name="T16" fmla="*/ 0 w 17"/>
              <a:gd name="T17" fmla="*/ 1470 h 1683"/>
              <a:gd name="T18" fmla="*/ 16 w 17"/>
              <a:gd name="T19" fmla="*/ 1428 h 1683"/>
              <a:gd name="T20" fmla="*/ 16 w 17"/>
              <a:gd name="T21" fmla="*/ 1428 h 1683"/>
              <a:gd name="T22" fmla="*/ 0 w 17"/>
              <a:gd name="T23" fmla="*/ 1371 h 1683"/>
              <a:gd name="T24" fmla="*/ 16 w 17"/>
              <a:gd name="T25" fmla="*/ 1329 h 1683"/>
              <a:gd name="T26" fmla="*/ 16 w 17"/>
              <a:gd name="T27" fmla="*/ 1329 h 1683"/>
              <a:gd name="T28" fmla="*/ 0 w 17"/>
              <a:gd name="T29" fmla="*/ 1301 h 1683"/>
              <a:gd name="T30" fmla="*/ 16 w 17"/>
              <a:gd name="T31" fmla="*/ 1258 h 1683"/>
              <a:gd name="T32" fmla="*/ 16 w 17"/>
              <a:gd name="T33" fmla="*/ 1258 h 1683"/>
              <a:gd name="T34" fmla="*/ 0 w 17"/>
              <a:gd name="T35" fmla="*/ 1202 h 1683"/>
              <a:gd name="T36" fmla="*/ 16 w 17"/>
              <a:gd name="T37" fmla="*/ 1159 h 1683"/>
              <a:gd name="T38" fmla="*/ 16 w 17"/>
              <a:gd name="T39" fmla="*/ 1159 h 1683"/>
              <a:gd name="T40" fmla="*/ 0 w 17"/>
              <a:gd name="T41" fmla="*/ 1117 h 1683"/>
              <a:gd name="T42" fmla="*/ 16 w 17"/>
              <a:gd name="T43" fmla="*/ 1074 h 1683"/>
              <a:gd name="T44" fmla="*/ 16 w 17"/>
              <a:gd name="T45" fmla="*/ 1074 h 1683"/>
              <a:gd name="T46" fmla="*/ 0 w 17"/>
              <a:gd name="T47" fmla="*/ 1046 h 1683"/>
              <a:gd name="T48" fmla="*/ 16 w 17"/>
              <a:gd name="T49" fmla="*/ 989 h 1683"/>
              <a:gd name="T50" fmla="*/ 16 w 17"/>
              <a:gd name="T51" fmla="*/ 989 h 1683"/>
              <a:gd name="T52" fmla="*/ 0 w 17"/>
              <a:gd name="T53" fmla="*/ 947 h 1683"/>
              <a:gd name="T54" fmla="*/ 16 w 17"/>
              <a:gd name="T55" fmla="*/ 904 h 1683"/>
              <a:gd name="T56" fmla="*/ 16 w 17"/>
              <a:gd name="T57" fmla="*/ 904 h 1683"/>
              <a:gd name="T58" fmla="*/ 0 w 17"/>
              <a:gd name="T59" fmla="*/ 862 h 1683"/>
              <a:gd name="T60" fmla="*/ 16 w 17"/>
              <a:gd name="T61" fmla="*/ 806 h 1683"/>
              <a:gd name="T62" fmla="*/ 16 w 17"/>
              <a:gd name="T63" fmla="*/ 806 h 1683"/>
              <a:gd name="T64" fmla="*/ 0 w 17"/>
              <a:gd name="T65" fmla="*/ 792 h 1683"/>
              <a:gd name="T66" fmla="*/ 16 w 17"/>
              <a:gd name="T67" fmla="*/ 735 h 1683"/>
              <a:gd name="T68" fmla="*/ 16 w 17"/>
              <a:gd name="T69" fmla="*/ 735 h 1683"/>
              <a:gd name="T70" fmla="*/ 0 w 17"/>
              <a:gd name="T71" fmla="*/ 679 h 1683"/>
              <a:gd name="T72" fmla="*/ 16 w 17"/>
              <a:gd name="T73" fmla="*/ 650 h 1683"/>
              <a:gd name="T74" fmla="*/ 16 w 17"/>
              <a:gd name="T75" fmla="*/ 650 h 1683"/>
              <a:gd name="T76" fmla="*/ 0 w 17"/>
              <a:gd name="T77" fmla="*/ 608 h 1683"/>
              <a:gd name="T78" fmla="*/ 16 w 17"/>
              <a:gd name="T79" fmla="*/ 565 h 1683"/>
              <a:gd name="T80" fmla="*/ 16 w 17"/>
              <a:gd name="T81" fmla="*/ 565 h 1683"/>
              <a:gd name="T82" fmla="*/ 0 w 17"/>
              <a:gd name="T83" fmla="*/ 523 h 1683"/>
              <a:gd name="T84" fmla="*/ 16 w 17"/>
              <a:gd name="T85" fmla="*/ 466 h 1683"/>
              <a:gd name="T86" fmla="*/ 16 w 17"/>
              <a:gd name="T87" fmla="*/ 466 h 1683"/>
              <a:gd name="T88" fmla="*/ 0 w 17"/>
              <a:gd name="T89" fmla="*/ 424 h 1683"/>
              <a:gd name="T90" fmla="*/ 16 w 17"/>
              <a:gd name="T91" fmla="*/ 395 h 1683"/>
              <a:gd name="T92" fmla="*/ 16 w 17"/>
              <a:gd name="T93" fmla="*/ 395 h 1683"/>
              <a:gd name="T94" fmla="*/ 0 w 17"/>
              <a:gd name="T95" fmla="*/ 354 h 1683"/>
              <a:gd name="T96" fmla="*/ 16 w 17"/>
              <a:gd name="T97" fmla="*/ 296 h 1683"/>
              <a:gd name="T98" fmla="*/ 16 w 17"/>
              <a:gd name="T99" fmla="*/ 296 h 1683"/>
              <a:gd name="T100" fmla="*/ 0 w 17"/>
              <a:gd name="T101" fmla="*/ 269 h 1683"/>
              <a:gd name="T102" fmla="*/ 16 w 17"/>
              <a:gd name="T103" fmla="*/ 212 h 1683"/>
              <a:gd name="T104" fmla="*/ 16 w 17"/>
              <a:gd name="T105" fmla="*/ 212 h 1683"/>
              <a:gd name="T106" fmla="*/ 0 w 17"/>
              <a:gd name="T107" fmla="*/ 170 h 1683"/>
              <a:gd name="T108" fmla="*/ 16 w 17"/>
              <a:gd name="T109" fmla="*/ 127 h 1683"/>
              <a:gd name="T110" fmla="*/ 16 w 17"/>
              <a:gd name="T111" fmla="*/ 127 h 1683"/>
              <a:gd name="T112" fmla="*/ 0 w 17"/>
              <a:gd name="T113" fmla="*/ 99 h 1683"/>
              <a:gd name="T114" fmla="*/ 16 w 17"/>
              <a:gd name="T115" fmla="*/ 42 h 1683"/>
              <a:gd name="T116" fmla="*/ 16 w 17"/>
              <a:gd name="T117" fmla="*/ 42 h 1683"/>
              <a:gd name="T118" fmla="*/ 0 w 17"/>
              <a:gd name="T119" fmla="*/ 0 h 1683"/>
              <a:gd name="T120" fmla="*/ 16 w 17"/>
              <a:gd name="T121" fmla="*/ 1682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683">
                <a:moveTo>
                  <a:pt x="16" y="1682"/>
                </a:moveTo>
                <a:lnTo>
                  <a:pt x="16" y="1682"/>
                </a:lnTo>
                <a:lnTo>
                  <a:pt x="0" y="1682"/>
                </a:lnTo>
                <a:lnTo>
                  <a:pt x="16" y="1682"/>
                </a:lnTo>
                <a:lnTo>
                  <a:pt x="16" y="1654"/>
                </a:lnTo>
                <a:lnTo>
                  <a:pt x="0" y="1654"/>
                </a:lnTo>
                <a:lnTo>
                  <a:pt x="16" y="1654"/>
                </a:lnTo>
                <a:lnTo>
                  <a:pt x="16" y="1584"/>
                </a:lnTo>
                <a:lnTo>
                  <a:pt x="0" y="1584"/>
                </a:lnTo>
                <a:lnTo>
                  <a:pt x="16" y="1584"/>
                </a:lnTo>
                <a:lnTo>
                  <a:pt x="16" y="1555"/>
                </a:lnTo>
                <a:lnTo>
                  <a:pt x="0" y="1555"/>
                </a:lnTo>
                <a:lnTo>
                  <a:pt x="16" y="1555"/>
                </a:lnTo>
                <a:lnTo>
                  <a:pt x="16" y="1499"/>
                </a:lnTo>
                <a:lnTo>
                  <a:pt x="0" y="1499"/>
                </a:lnTo>
                <a:lnTo>
                  <a:pt x="16" y="1499"/>
                </a:lnTo>
                <a:lnTo>
                  <a:pt x="16" y="1470"/>
                </a:lnTo>
                <a:lnTo>
                  <a:pt x="0" y="1470"/>
                </a:lnTo>
                <a:lnTo>
                  <a:pt x="16" y="1470"/>
                </a:lnTo>
                <a:lnTo>
                  <a:pt x="16" y="1428"/>
                </a:lnTo>
                <a:lnTo>
                  <a:pt x="0" y="1428"/>
                </a:lnTo>
                <a:lnTo>
                  <a:pt x="16" y="1428"/>
                </a:lnTo>
                <a:lnTo>
                  <a:pt x="16" y="1371"/>
                </a:lnTo>
                <a:lnTo>
                  <a:pt x="0" y="1371"/>
                </a:lnTo>
                <a:lnTo>
                  <a:pt x="16" y="1371"/>
                </a:lnTo>
                <a:lnTo>
                  <a:pt x="16" y="1329"/>
                </a:lnTo>
                <a:lnTo>
                  <a:pt x="0" y="1329"/>
                </a:lnTo>
                <a:lnTo>
                  <a:pt x="16" y="1329"/>
                </a:lnTo>
                <a:lnTo>
                  <a:pt x="16" y="1301"/>
                </a:lnTo>
                <a:lnTo>
                  <a:pt x="0" y="1301"/>
                </a:lnTo>
                <a:lnTo>
                  <a:pt x="16" y="1301"/>
                </a:lnTo>
                <a:lnTo>
                  <a:pt x="16" y="1258"/>
                </a:lnTo>
                <a:lnTo>
                  <a:pt x="0" y="1258"/>
                </a:lnTo>
                <a:lnTo>
                  <a:pt x="16" y="1258"/>
                </a:lnTo>
                <a:lnTo>
                  <a:pt x="16" y="1202"/>
                </a:lnTo>
                <a:lnTo>
                  <a:pt x="0" y="1202"/>
                </a:lnTo>
                <a:lnTo>
                  <a:pt x="16" y="1202"/>
                </a:lnTo>
                <a:lnTo>
                  <a:pt x="16" y="1159"/>
                </a:lnTo>
                <a:lnTo>
                  <a:pt x="0" y="1159"/>
                </a:lnTo>
                <a:lnTo>
                  <a:pt x="16" y="1159"/>
                </a:lnTo>
                <a:lnTo>
                  <a:pt x="16" y="1117"/>
                </a:lnTo>
                <a:lnTo>
                  <a:pt x="0" y="1117"/>
                </a:lnTo>
                <a:lnTo>
                  <a:pt x="16" y="1117"/>
                </a:lnTo>
                <a:lnTo>
                  <a:pt x="16" y="1074"/>
                </a:lnTo>
                <a:lnTo>
                  <a:pt x="0" y="1074"/>
                </a:lnTo>
                <a:lnTo>
                  <a:pt x="16" y="1074"/>
                </a:lnTo>
                <a:lnTo>
                  <a:pt x="16" y="1046"/>
                </a:lnTo>
                <a:lnTo>
                  <a:pt x="0" y="1046"/>
                </a:lnTo>
                <a:lnTo>
                  <a:pt x="16" y="1046"/>
                </a:lnTo>
                <a:lnTo>
                  <a:pt x="16" y="989"/>
                </a:lnTo>
                <a:lnTo>
                  <a:pt x="0" y="989"/>
                </a:lnTo>
                <a:lnTo>
                  <a:pt x="16" y="989"/>
                </a:lnTo>
                <a:lnTo>
                  <a:pt x="16" y="947"/>
                </a:lnTo>
                <a:lnTo>
                  <a:pt x="0" y="947"/>
                </a:lnTo>
                <a:lnTo>
                  <a:pt x="16" y="947"/>
                </a:lnTo>
                <a:lnTo>
                  <a:pt x="16" y="904"/>
                </a:lnTo>
                <a:lnTo>
                  <a:pt x="0" y="904"/>
                </a:lnTo>
                <a:lnTo>
                  <a:pt x="16" y="904"/>
                </a:lnTo>
                <a:lnTo>
                  <a:pt x="16" y="862"/>
                </a:lnTo>
                <a:lnTo>
                  <a:pt x="0" y="862"/>
                </a:lnTo>
                <a:lnTo>
                  <a:pt x="16" y="862"/>
                </a:lnTo>
                <a:lnTo>
                  <a:pt x="16" y="806"/>
                </a:lnTo>
                <a:lnTo>
                  <a:pt x="0" y="806"/>
                </a:lnTo>
                <a:lnTo>
                  <a:pt x="16" y="806"/>
                </a:lnTo>
                <a:lnTo>
                  <a:pt x="16" y="792"/>
                </a:lnTo>
                <a:lnTo>
                  <a:pt x="0" y="792"/>
                </a:lnTo>
                <a:lnTo>
                  <a:pt x="16" y="792"/>
                </a:lnTo>
                <a:lnTo>
                  <a:pt x="16" y="735"/>
                </a:lnTo>
                <a:lnTo>
                  <a:pt x="0" y="735"/>
                </a:lnTo>
                <a:lnTo>
                  <a:pt x="16" y="735"/>
                </a:lnTo>
                <a:lnTo>
                  <a:pt x="16" y="679"/>
                </a:lnTo>
                <a:lnTo>
                  <a:pt x="0" y="679"/>
                </a:lnTo>
                <a:lnTo>
                  <a:pt x="16" y="679"/>
                </a:lnTo>
                <a:lnTo>
                  <a:pt x="16" y="650"/>
                </a:lnTo>
                <a:lnTo>
                  <a:pt x="0" y="650"/>
                </a:lnTo>
                <a:lnTo>
                  <a:pt x="16" y="650"/>
                </a:lnTo>
                <a:lnTo>
                  <a:pt x="16" y="608"/>
                </a:lnTo>
                <a:lnTo>
                  <a:pt x="0" y="608"/>
                </a:lnTo>
                <a:lnTo>
                  <a:pt x="16" y="608"/>
                </a:lnTo>
                <a:lnTo>
                  <a:pt x="16" y="565"/>
                </a:lnTo>
                <a:lnTo>
                  <a:pt x="0" y="565"/>
                </a:lnTo>
                <a:lnTo>
                  <a:pt x="16" y="565"/>
                </a:lnTo>
                <a:lnTo>
                  <a:pt x="16" y="523"/>
                </a:lnTo>
                <a:lnTo>
                  <a:pt x="0" y="523"/>
                </a:lnTo>
                <a:lnTo>
                  <a:pt x="16" y="523"/>
                </a:lnTo>
                <a:lnTo>
                  <a:pt x="16" y="466"/>
                </a:lnTo>
                <a:lnTo>
                  <a:pt x="0" y="466"/>
                </a:lnTo>
                <a:lnTo>
                  <a:pt x="16" y="466"/>
                </a:lnTo>
                <a:lnTo>
                  <a:pt x="16" y="424"/>
                </a:lnTo>
                <a:lnTo>
                  <a:pt x="0" y="424"/>
                </a:lnTo>
                <a:lnTo>
                  <a:pt x="16" y="424"/>
                </a:lnTo>
                <a:lnTo>
                  <a:pt x="16" y="395"/>
                </a:lnTo>
                <a:lnTo>
                  <a:pt x="0" y="395"/>
                </a:lnTo>
                <a:lnTo>
                  <a:pt x="16" y="395"/>
                </a:lnTo>
                <a:lnTo>
                  <a:pt x="16" y="354"/>
                </a:lnTo>
                <a:lnTo>
                  <a:pt x="0" y="354"/>
                </a:lnTo>
                <a:lnTo>
                  <a:pt x="16" y="354"/>
                </a:lnTo>
                <a:lnTo>
                  <a:pt x="16" y="296"/>
                </a:lnTo>
                <a:lnTo>
                  <a:pt x="0" y="296"/>
                </a:lnTo>
                <a:lnTo>
                  <a:pt x="16" y="296"/>
                </a:lnTo>
                <a:lnTo>
                  <a:pt x="16" y="269"/>
                </a:lnTo>
                <a:lnTo>
                  <a:pt x="0" y="269"/>
                </a:lnTo>
                <a:lnTo>
                  <a:pt x="16" y="269"/>
                </a:lnTo>
                <a:lnTo>
                  <a:pt x="16" y="212"/>
                </a:lnTo>
                <a:lnTo>
                  <a:pt x="0" y="212"/>
                </a:lnTo>
                <a:lnTo>
                  <a:pt x="16" y="212"/>
                </a:lnTo>
                <a:lnTo>
                  <a:pt x="16" y="170"/>
                </a:lnTo>
                <a:lnTo>
                  <a:pt x="0" y="170"/>
                </a:lnTo>
                <a:lnTo>
                  <a:pt x="16" y="170"/>
                </a:lnTo>
                <a:lnTo>
                  <a:pt x="16" y="127"/>
                </a:lnTo>
                <a:lnTo>
                  <a:pt x="0" y="127"/>
                </a:lnTo>
                <a:lnTo>
                  <a:pt x="16" y="127"/>
                </a:lnTo>
                <a:lnTo>
                  <a:pt x="16" y="99"/>
                </a:lnTo>
                <a:lnTo>
                  <a:pt x="0" y="99"/>
                </a:lnTo>
                <a:lnTo>
                  <a:pt x="16" y="99"/>
                </a:lnTo>
                <a:lnTo>
                  <a:pt x="16" y="42"/>
                </a:lnTo>
                <a:lnTo>
                  <a:pt x="0" y="42"/>
                </a:lnTo>
                <a:lnTo>
                  <a:pt x="16" y="42"/>
                </a:lnTo>
                <a:lnTo>
                  <a:pt x="16" y="0"/>
                </a:lnTo>
                <a:lnTo>
                  <a:pt x="0" y="0"/>
                </a:lnTo>
                <a:lnTo>
                  <a:pt x="16" y="0"/>
                </a:lnTo>
                <a:lnTo>
                  <a:pt x="16" y="1682"/>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65240" name="Group 24"/>
          <p:cNvGrpSpPr>
            <a:grpSpLocks/>
          </p:cNvGrpSpPr>
          <p:nvPr/>
        </p:nvGrpSpPr>
        <p:grpSpPr bwMode="auto">
          <a:xfrm>
            <a:off x="1041400" y="5249863"/>
            <a:ext cx="2354263" cy="587375"/>
            <a:chOff x="656" y="3307"/>
            <a:chExt cx="1483" cy="370"/>
          </a:xfrm>
        </p:grpSpPr>
        <p:sp>
          <p:nvSpPr>
            <p:cNvPr id="265241" name="Rectangle 25"/>
            <p:cNvSpPr>
              <a:spLocks noChangeArrowheads="1"/>
            </p:cNvSpPr>
            <p:nvPr/>
          </p:nvSpPr>
          <p:spPr bwMode="auto">
            <a:xfrm>
              <a:off x="656" y="3307"/>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F'89</a:t>
              </a:r>
            </a:p>
          </p:txBody>
        </p:sp>
        <p:sp>
          <p:nvSpPr>
            <p:cNvPr id="265242" name="Rectangle 26"/>
            <p:cNvSpPr>
              <a:spLocks noChangeArrowheads="1"/>
            </p:cNvSpPr>
            <p:nvPr/>
          </p:nvSpPr>
          <p:spPr bwMode="auto">
            <a:xfrm>
              <a:off x="1091" y="3307"/>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F'91</a:t>
              </a:r>
            </a:p>
          </p:txBody>
        </p:sp>
        <p:sp>
          <p:nvSpPr>
            <p:cNvPr id="265243" name="Rectangle 27"/>
            <p:cNvSpPr>
              <a:spLocks noChangeArrowheads="1"/>
            </p:cNvSpPr>
            <p:nvPr/>
          </p:nvSpPr>
          <p:spPr bwMode="auto">
            <a:xfrm>
              <a:off x="1527" y="3307"/>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F'92</a:t>
              </a:r>
            </a:p>
          </p:txBody>
        </p:sp>
        <p:grpSp>
          <p:nvGrpSpPr>
            <p:cNvPr id="265244" name="Group 28"/>
            <p:cNvGrpSpPr>
              <a:grpSpLocks/>
            </p:cNvGrpSpPr>
            <p:nvPr/>
          </p:nvGrpSpPr>
          <p:grpSpPr bwMode="auto">
            <a:xfrm>
              <a:off x="941" y="3439"/>
              <a:ext cx="1198" cy="238"/>
              <a:chOff x="941" y="3439"/>
              <a:chExt cx="1198" cy="238"/>
            </a:xfrm>
          </p:grpSpPr>
          <p:sp>
            <p:nvSpPr>
              <p:cNvPr id="265245" name="Rectangle 29"/>
              <p:cNvSpPr>
                <a:spLocks noChangeArrowheads="1"/>
              </p:cNvSpPr>
              <p:nvPr/>
            </p:nvSpPr>
            <p:spPr bwMode="auto">
              <a:xfrm>
                <a:off x="941" y="3439"/>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S'91</a:t>
                </a:r>
              </a:p>
            </p:txBody>
          </p:sp>
          <p:sp>
            <p:nvSpPr>
              <p:cNvPr id="265246" name="Rectangle 30"/>
              <p:cNvSpPr>
                <a:spLocks noChangeArrowheads="1"/>
              </p:cNvSpPr>
              <p:nvPr/>
            </p:nvSpPr>
            <p:spPr bwMode="auto">
              <a:xfrm>
                <a:off x="1329" y="3451"/>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S'92</a:t>
                </a:r>
              </a:p>
            </p:txBody>
          </p:sp>
          <p:sp>
            <p:nvSpPr>
              <p:cNvPr id="265247" name="Rectangle 31"/>
              <p:cNvSpPr>
                <a:spLocks noChangeArrowheads="1"/>
              </p:cNvSpPr>
              <p:nvPr/>
            </p:nvSpPr>
            <p:spPr bwMode="auto">
              <a:xfrm>
                <a:off x="1720" y="3439"/>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S'93</a:t>
                </a:r>
              </a:p>
            </p:txBody>
          </p:sp>
        </p:grpSp>
      </p:grpSp>
      <p:sp>
        <p:nvSpPr>
          <p:cNvPr id="265248" name="Rectangle 32"/>
          <p:cNvSpPr>
            <a:spLocks noChangeArrowheads="1"/>
          </p:cNvSpPr>
          <p:nvPr/>
        </p:nvSpPr>
        <p:spPr bwMode="auto">
          <a:xfrm>
            <a:off x="746125" y="4902200"/>
            <a:ext cx="325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0</a:t>
            </a:r>
          </a:p>
        </p:txBody>
      </p:sp>
      <p:sp>
        <p:nvSpPr>
          <p:cNvPr id="265249" name="Rectangle 33"/>
          <p:cNvSpPr>
            <a:spLocks noChangeArrowheads="1"/>
          </p:cNvSpPr>
          <p:nvPr/>
        </p:nvSpPr>
        <p:spPr bwMode="auto">
          <a:xfrm>
            <a:off x="314325" y="4610100"/>
            <a:ext cx="7588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5000</a:t>
            </a:r>
          </a:p>
        </p:txBody>
      </p:sp>
      <p:sp>
        <p:nvSpPr>
          <p:cNvPr id="265250" name="Rectangle 34"/>
          <p:cNvSpPr>
            <a:spLocks noChangeArrowheads="1"/>
          </p:cNvSpPr>
          <p:nvPr/>
        </p:nvSpPr>
        <p:spPr bwMode="auto">
          <a:xfrm>
            <a:off x="171450" y="4300538"/>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10000</a:t>
            </a:r>
          </a:p>
        </p:txBody>
      </p:sp>
      <p:sp>
        <p:nvSpPr>
          <p:cNvPr id="265251" name="Rectangle 35"/>
          <p:cNvSpPr>
            <a:spLocks noChangeArrowheads="1"/>
          </p:cNvSpPr>
          <p:nvPr/>
        </p:nvSpPr>
        <p:spPr bwMode="auto">
          <a:xfrm>
            <a:off x="171450" y="3970338"/>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15000</a:t>
            </a:r>
          </a:p>
        </p:txBody>
      </p:sp>
      <p:sp>
        <p:nvSpPr>
          <p:cNvPr id="265252" name="Rectangle 36"/>
          <p:cNvSpPr>
            <a:spLocks noChangeArrowheads="1"/>
          </p:cNvSpPr>
          <p:nvPr/>
        </p:nvSpPr>
        <p:spPr bwMode="auto">
          <a:xfrm>
            <a:off x="171450" y="3641725"/>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20000</a:t>
            </a:r>
          </a:p>
        </p:txBody>
      </p:sp>
      <p:sp>
        <p:nvSpPr>
          <p:cNvPr id="265253" name="Rectangle 37"/>
          <p:cNvSpPr>
            <a:spLocks noChangeArrowheads="1"/>
          </p:cNvSpPr>
          <p:nvPr/>
        </p:nvSpPr>
        <p:spPr bwMode="auto">
          <a:xfrm>
            <a:off x="171450" y="3292475"/>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25000</a:t>
            </a:r>
          </a:p>
        </p:txBody>
      </p:sp>
      <p:sp>
        <p:nvSpPr>
          <p:cNvPr id="265254" name="Rectangle 38"/>
          <p:cNvSpPr>
            <a:spLocks noChangeArrowheads="1"/>
          </p:cNvSpPr>
          <p:nvPr/>
        </p:nvSpPr>
        <p:spPr bwMode="auto">
          <a:xfrm>
            <a:off x="171450" y="2941638"/>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30000</a:t>
            </a:r>
          </a:p>
        </p:txBody>
      </p:sp>
      <p:sp>
        <p:nvSpPr>
          <p:cNvPr id="265255" name="Rectangle 39"/>
          <p:cNvSpPr>
            <a:spLocks noChangeArrowheads="1"/>
          </p:cNvSpPr>
          <p:nvPr/>
        </p:nvSpPr>
        <p:spPr bwMode="auto">
          <a:xfrm>
            <a:off x="171450" y="2573338"/>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35000</a:t>
            </a:r>
          </a:p>
        </p:txBody>
      </p:sp>
      <p:sp>
        <p:nvSpPr>
          <p:cNvPr id="265256" name="Rectangle 40"/>
          <p:cNvSpPr>
            <a:spLocks noChangeArrowheads="1"/>
          </p:cNvSpPr>
          <p:nvPr/>
        </p:nvSpPr>
        <p:spPr bwMode="auto">
          <a:xfrm>
            <a:off x="171450" y="2301875"/>
            <a:ext cx="90328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40000</a:t>
            </a:r>
          </a:p>
        </p:txBody>
      </p:sp>
      <p:sp>
        <p:nvSpPr>
          <p:cNvPr id="265257" name="Freeform 41"/>
          <p:cNvSpPr>
            <a:spLocks/>
          </p:cNvSpPr>
          <p:nvPr/>
        </p:nvSpPr>
        <p:spPr bwMode="auto">
          <a:xfrm>
            <a:off x="3814763" y="2470150"/>
            <a:ext cx="2074862" cy="2681288"/>
          </a:xfrm>
          <a:custGeom>
            <a:avLst/>
            <a:gdLst>
              <a:gd name="T0" fmla="*/ 0 w 1307"/>
              <a:gd name="T1" fmla="*/ 1688 h 1689"/>
              <a:gd name="T2" fmla="*/ 0 w 1307"/>
              <a:gd name="T3" fmla="*/ 1688 h 1689"/>
              <a:gd name="T4" fmla="*/ 1306 w 1307"/>
              <a:gd name="T5" fmla="*/ 1688 h 1689"/>
              <a:gd name="T6" fmla="*/ 0 w 1307"/>
              <a:gd name="T7" fmla="*/ 1688 h 1689"/>
              <a:gd name="T8" fmla="*/ 0 w 1307"/>
              <a:gd name="T9" fmla="*/ 1425 h 1689"/>
              <a:gd name="T10" fmla="*/ 1306 w 1307"/>
              <a:gd name="T11" fmla="*/ 1425 h 1689"/>
              <a:gd name="T12" fmla="*/ 0 w 1307"/>
              <a:gd name="T13" fmla="*/ 1425 h 1689"/>
              <a:gd name="T14" fmla="*/ 0 w 1307"/>
              <a:gd name="T15" fmla="*/ 1135 h 1689"/>
              <a:gd name="T16" fmla="*/ 1306 w 1307"/>
              <a:gd name="T17" fmla="*/ 1135 h 1689"/>
              <a:gd name="T18" fmla="*/ 0 w 1307"/>
              <a:gd name="T19" fmla="*/ 1135 h 1689"/>
              <a:gd name="T20" fmla="*/ 0 w 1307"/>
              <a:gd name="T21" fmla="*/ 844 h 1689"/>
              <a:gd name="T22" fmla="*/ 1306 w 1307"/>
              <a:gd name="T23" fmla="*/ 844 h 1689"/>
              <a:gd name="T24" fmla="*/ 0 w 1307"/>
              <a:gd name="T25" fmla="*/ 844 h 1689"/>
              <a:gd name="T26" fmla="*/ 0 w 1307"/>
              <a:gd name="T27" fmla="*/ 567 h 1689"/>
              <a:gd name="T28" fmla="*/ 1306 w 1307"/>
              <a:gd name="T29" fmla="*/ 567 h 1689"/>
              <a:gd name="T30" fmla="*/ 0 w 1307"/>
              <a:gd name="T31" fmla="*/ 567 h 1689"/>
              <a:gd name="T32" fmla="*/ 0 w 1307"/>
              <a:gd name="T33" fmla="*/ 305 h 1689"/>
              <a:gd name="T34" fmla="*/ 1306 w 1307"/>
              <a:gd name="T35" fmla="*/ 305 h 1689"/>
              <a:gd name="T36" fmla="*/ 0 w 1307"/>
              <a:gd name="T37" fmla="*/ 305 h 1689"/>
              <a:gd name="T38" fmla="*/ 0 w 1307"/>
              <a:gd name="T39" fmla="*/ 0 h 1689"/>
              <a:gd name="T40" fmla="*/ 1306 w 1307"/>
              <a:gd name="T41" fmla="*/ 0 h 1689"/>
              <a:gd name="T42" fmla="*/ 0 w 1307"/>
              <a:gd name="T43" fmla="*/ 0 h 1689"/>
              <a:gd name="T44" fmla="*/ 0 w 1307"/>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1689">
                <a:moveTo>
                  <a:pt x="0" y="1688"/>
                </a:moveTo>
                <a:lnTo>
                  <a:pt x="0" y="1688"/>
                </a:lnTo>
                <a:lnTo>
                  <a:pt x="1306" y="1688"/>
                </a:lnTo>
                <a:lnTo>
                  <a:pt x="0" y="1688"/>
                </a:lnTo>
                <a:lnTo>
                  <a:pt x="0" y="1425"/>
                </a:lnTo>
                <a:lnTo>
                  <a:pt x="1306" y="1425"/>
                </a:lnTo>
                <a:lnTo>
                  <a:pt x="0" y="1425"/>
                </a:lnTo>
                <a:lnTo>
                  <a:pt x="0" y="1135"/>
                </a:lnTo>
                <a:lnTo>
                  <a:pt x="1306" y="1135"/>
                </a:lnTo>
                <a:lnTo>
                  <a:pt x="0" y="1135"/>
                </a:lnTo>
                <a:lnTo>
                  <a:pt x="0" y="844"/>
                </a:lnTo>
                <a:lnTo>
                  <a:pt x="1306" y="844"/>
                </a:lnTo>
                <a:lnTo>
                  <a:pt x="0" y="844"/>
                </a:lnTo>
                <a:lnTo>
                  <a:pt x="0" y="567"/>
                </a:lnTo>
                <a:lnTo>
                  <a:pt x="1306" y="567"/>
                </a:lnTo>
                <a:lnTo>
                  <a:pt x="0" y="567"/>
                </a:lnTo>
                <a:lnTo>
                  <a:pt x="0" y="305"/>
                </a:lnTo>
                <a:lnTo>
                  <a:pt x="1306" y="305"/>
                </a:lnTo>
                <a:lnTo>
                  <a:pt x="0" y="305"/>
                </a:lnTo>
                <a:lnTo>
                  <a:pt x="0" y="0"/>
                </a:lnTo>
                <a:lnTo>
                  <a:pt x="1306" y="0"/>
                </a:lnTo>
                <a:lnTo>
                  <a:pt x="0" y="0"/>
                </a:lnTo>
                <a:lnTo>
                  <a:pt x="0" y="168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58" name="Freeform 42"/>
          <p:cNvSpPr>
            <a:spLocks/>
          </p:cNvSpPr>
          <p:nvPr/>
        </p:nvSpPr>
        <p:spPr bwMode="auto">
          <a:xfrm>
            <a:off x="3814763" y="2470150"/>
            <a:ext cx="2074862" cy="2681288"/>
          </a:xfrm>
          <a:custGeom>
            <a:avLst/>
            <a:gdLst>
              <a:gd name="T0" fmla="*/ 0 w 1307"/>
              <a:gd name="T1" fmla="*/ 1688 h 1689"/>
              <a:gd name="T2" fmla="*/ 0 w 1307"/>
              <a:gd name="T3" fmla="*/ 1688 h 1689"/>
              <a:gd name="T4" fmla="*/ 0 w 1307"/>
              <a:gd name="T5" fmla="*/ 0 h 1689"/>
              <a:gd name="T6" fmla="*/ 0 w 1307"/>
              <a:gd name="T7" fmla="*/ 1688 h 1689"/>
              <a:gd name="T8" fmla="*/ 218 w 1307"/>
              <a:gd name="T9" fmla="*/ 1688 h 1689"/>
              <a:gd name="T10" fmla="*/ 218 w 1307"/>
              <a:gd name="T11" fmla="*/ 0 h 1689"/>
              <a:gd name="T12" fmla="*/ 218 w 1307"/>
              <a:gd name="T13" fmla="*/ 1688 h 1689"/>
              <a:gd name="T14" fmla="*/ 443 w 1307"/>
              <a:gd name="T15" fmla="*/ 1688 h 1689"/>
              <a:gd name="T16" fmla="*/ 443 w 1307"/>
              <a:gd name="T17" fmla="*/ 0 h 1689"/>
              <a:gd name="T18" fmla="*/ 443 w 1307"/>
              <a:gd name="T19" fmla="*/ 1688 h 1689"/>
              <a:gd name="T20" fmla="*/ 653 w 1307"/>
              <a:gd name="T21" fmla="*/ 1688 h 1689"/>
              <a:gd name="T22" fmla="*/ 653 w 1307"/>
              <a:gd name="T23" fmla="*/ 0 h 1689"/>
              <a:gd name="T24" fmla="*/ 653 w 1307"/>
              <a:gd name="T25" fmla="*/ 1688 h 1689"/>
              <a:gd name="T26" fmla="*/ 871 w 1307"/>
              <a:gd name="T27" fmla="*/ 1688 h 1689"/>
              <a:gd name="T28" fmla="*/ 871 w 1307"/>
              <a:gd name="T29" fmla="*/ 0 h 1689"/>
              <a:gd name="T30" fmla="*/ 871 w 1307"/>
              <a:gd name="T31" fmla="*/ 1688 h 1689"/>
              <a:gd name="T32" fmla="*/ 1088 w 1307"/>
              <a:gd name="T33" fmla="*/ 1688 h 1689"/>
              <a:gd name="T34" fmla="*/ 1088 w 1307"/>
              <a:gd name="T35" fmla="*/ 0 h 1689"/>
              <a:gd name="T36" fmla="*/ 1088 w 1307"/>
              <a:gd name="T37" fmla="*/ 1688 h 1689"/>
              <a:gd name="T38" fmla="*/ 1306 w 1307"/>
              <a:gd name="T39" fmla="*/ 1688 h 1689"/>
              <a:gd name="T40" fmla="*/ 1306 w 1307"/>
              <a:gd name="T41" fmla="*/ 0 h 1689"/>
              <a:gd name="T42" fmla="*/ 1306 w 1307"/>
              <a:gd name="T43" fmla="*/ 1688 h 1689"/>
              <a:gd name="T44" fmla="*/ 0 w 1307"/>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1689">
                <a:moveTo>
                  <a:pt x="0" y="1688"/>
                </a:moveTo>
                <a:lnTo>
                  <a:pt x="0" y="1688"/>
                </a:lnTo>
                <a:lnTo>
                  <a:pt x="0" y="0"/>
                </a:lnTo>
                <a:lnTo>
                  <a:pt x="0" y="1688"/>
                </a:lnTo>
                <a:lnTo>
                  <a:pt x="218" y="1688"/>
                </a:lnTo>
                <a:lnTo>
                  <a:pt x="218" y="0"/>
                </a:lnTo>
                <a:lnTo>
                  <a:pt x="218" y="1688"/>
                </a:lnTo>
                <a:lnTo>
                  <a:pt x="443" y="1688"/>
                </a:lnTo>
                <a:lnTo>
                  <a:pt x="443" y="0"/>
                </a:lnTo>
                <a:lnTo>
                  <a:pt x="443" y="1688"/>
                </a:lnTo>
                <a:lnTo>
                  <a:pt x="653" y="1688"/>
                </a:lnTo>
                <a:lnTo>
                  <a:pt x="653" y="0"/>
                </a:lnTo>
                <a:lnTo>
                  <a:pt x="653" y="1688"/>
                </a:lnTo>
                <a:lnTo>
                  <a:pt x="871" y="1688"/>
                </a:lnTo>
                <a:lnTo>
                  <a:pt x="871" y="0"/>
                </a:lnTo>
                <a:lnTo>
                  <a:pt x="871" y="1688"/>
                </a:lnTo>
                <a:lnTo>
                  <a:pt x="1088" y="1688"/>
                </a:lnTo>
                <a:lnTo>
                  <a:pt x="1088" y="0"/>
                </a:lnTo>
                <a:lnTo>
                  <a:pt x="1088" y="1688"/>
                </a:lnTo>
                <a:lnTo>
                  <a:pt x="1306" y="1688"/>
                </a:lnTo>
                <a:lnTo>
                  <a:pt x="1306" y="0"/>
                </a:lnTo>
                <a:lnTo>
                  <a:pt x="1306" y="1688"/>
                </a:lnTo>
                <a:lnTo>
                  <a:pt x="0" y="1688"/>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59" name="Line 43"/>
          <p:cNvSpPr>
            <a:spLocks noChangeShapeType="1"/>
          </p:cNvSpPr>
          <p:nvPr/>
        </p:nvSpPr>
        <p:spPr bwMode="auto">
          <a:xfrm flipV="1">
            <a:off x="5894388" y="2457450"/>
            <a:ext cx="0" cy="268922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60" name="Line 44"/>
          <p:cNvSpPr>
            <a:spLocks noChangeShapeType="1"/>
          </p:cNvSpPr>
          <p:nvPr/>
        </p:nvSpPr>
        <p:spPr bwMode="auto">
          <a:xfrm>
            <a:off x="3827463" y="2470150"/>
            <a:ext cx="204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61" name="Line 45"/>
          <p:cNvSpPr>
            <a:spLocks noChangeShapeType="1"/>
          </p:cNvSpPr>
          <p:nvPr/>
        </p:nvSpPr>
        <p:spPr bwMode="auto">
          <a:xfrm>
            <a:off x="4013200" y="5149850"/>
            <a:ext cx="3079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62" name="Line 46"/>
          <p:cNvSpPr>
            <a:spLocks noChangeShapeType="1"/>
          </p:cNvSpPr>
          <p:nvPr/>
        </p:nvSpPr>
        <p:spPr bwMode="auto">
          <a:xfrm flipV="1">
            <a:off x="4370388" y="4654550"/>
            <a:ext cx="300037" cy="477838"/>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63" name="Line 47"/>
          <p:cNvSpPr>
            <a:spLocks noChangeShapeType="1"/>
          </p:cNvSpPr>
          <p:nvPr/>
        </p:nvSpPr>
        <p:spPr bwMode="auto">
          <a:xfrm flipV="1">
            <a:off x="4697413" y="3160713"/>
            <a:ext cx="628650" cy="1525587"/>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64" name="Line 48"/>
          <p:cNvSpPr>
            <a:spLocks noChangeShapeType="1"/>
          </p:cNvSpPr>
          <p:nvPr/>
        </p:nvSpPr>
        <p:spPr bwMode="auto">
          <a:xfrm flipV="1">
            <a:off x="5049838" y="2678113"/>
            <a:ext cx="654050" cy="1787525"/>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65265" name="Picture 4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5888" y="5049838"/>
            <a:ext cx="13493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66" name="Picture 5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9263" y="5049838"/>
            <a:ext cx="14763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67" name="Picture 5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5338" y="4545013"/>
            <a:ext cx="14763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68" name="Picture 5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2525" y="4346575"/>
            <a:ext cx="134938" cy="20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69" name="Picture 5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5900" y="3028950"/>
            <a:ext cx="147638"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270" name="Picture 5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41975" y="2589213"/>
            <a:ext cx="147638"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5271" name="Group 55"/>
          <p:cNvGrpSpPr>
            <a:grpSpLocks/>
          </p:cNvGrpSpPr>
          <p:nvPr/>
        </p:nvGrpSpPr>
        <p:grpSpPr bwMode="auto">
          <a:xfrm>
            <a:off x="3814763" y="5149850"/>
            <a:ext cx="2074862" cy="90488"/>
            <a:chOff x="2403" y="3244"/>
            <a:chExt cx="1307" cy="57"/>
          </a:xfrm>
        </p:grpSpPr>
        <p:sp>
          <p:nvSpPr>
            <p:cNvPr id="265272" name="Freeform 56"/>
            <p:cNvSpPr>
              <a:spLocks/>
            </p:cNvSpPr>
            <p:nvPr/>
          </p:nvSpPr>
          <p:spPr bwMode="auto">
            <a:xfrm>
              <a:off x="2403" y="3244"/>
              <a:ext cx="1307" cy="57"/>
            </a:xfrm>
            <a:custGeom>
              <a:avLst/>
              <a:gdLst>
                <a:gd name="T0" fmla="*/ 0 w 1307"/>
                <a:gd name="T1" fmla="*/ 0 h 57"/>
                <a:gd name="T2" fmla="*/ 0 w 1307"/>
                <a:gd name="T3" fmla="*/ 0 h 57"/>
                <a:gd name="T4" fmla="*/ 0 w 1307"/>
                <a:gd name="T5" fmla="*/ 56 h 57"/>
                <a:gd name="T6" fmla="*/ 0 w 1307"/>
                <a:gd name="T7" fmla="*/ 0 h 57"/>
                <a:gd name="T8" fmla="*/ 218 w 1307"/>
                <a:gd name="T9" fmla="*/ 0 h 57"/>
                <a:gd name="T10" fmla="*/ 218 w 1307"/>
                <a:gd name="T11" fmla="*/ 56 h 57"/>
                <a:gd name="T12" fmla="*/ 218 w 1307"/>
                <a:gd name="T13" fmla="*/ 0 h 57"/>
                <a:gd name="T14" fmla="*/ 443 w 1307"/>
                <a:gd name="T15" fmla="*/ 0 h 57"/>
                <a:gd name="T16" fmla="*/ 443 w 1307"/>
                <a:gd name="T17" fmla="*/ 56 h 57"/>
                <a:gd name="T18" fmla="*/ 443 w 1307"/>
                <a:gd name="T19" fmla="*/ 0 h 57"/>
                <a:gd name="T20" fmla="*/ 653 w 1307"/>
                <a:gd name="T21" fmla="*/ 0 h 57"/>
                <a:gd name="T22" fmla="*/ 653 w 1307"/>
                <a:gd name="T23" fmla="*/ 56 h 57"/>
                <a:gd name="T24" fmla="*/ 653 w 1307"/>
                <a:gd name="T25" fmla="*/ 0 h 57"/>
                <a:gd name="T26" fmla="*/ 871 w 1307"/>
                <a:gd name="T27" fmla="*/ 0 h 57"/>
                <a:gd name="T28" fmla="*/ 871 w 1307"/>
                <a:gd name="T29" fmla="*/ 56 h 57"/>
                <a:gd name="T30" fmla="*/ 871 w 1307"/>
                <a:gd name="T31" fmla="*/ 0 h 57"/>
                <a:gd name="T32" fmla="*/ 1088 w 1307"/>
                <a:gd name="T33" fmla="*/ 0 h 57"/>
                <a:gd name="T34" fmla="*/ 1088 w 1307"/>
                <a:gd name="T35" fmla="*/ 56 h 57"/>
                <a:gd name="T36" fmla="*/ 1088 w 1307"/>
                <a:gd name="T37" fmla="*/ 0 h 57"/>
                <a:gd name="T38" fmla="*/ 1306 w 1307"/>
                <a:gd name="T39" fmla="*/ 0 h 57"/>
                <a:gd name="T40" fmla="*/ 1306 w 1307"/>
                <a:gd name="T41" fmla="*/ 56 h 57"/>
                <a:gd name="T42" fmla="*/ 1306 w 1307"/>
                <a:gd name="T43" fmla="*/ 0 h 57"/>
                <a:gd name="T44" fmla="*/ 0 w 1307"/>
                <a:gd name="T4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57">
                  <a:moveTo>
                    <a:pt x="0" y="0"/>
                  </a:moveTo>
                  <a:lnTo>
                    <a:pt x="0" y="0"/>
                  </a:lnTo>
                  <a:lnTo>
                    <a:pt x="0" y="56"/>
                  </a:lnTo>
                  <a:lnTo>
                    <a:pt x="0" y="0"/>
                  </a:lnTo>
                  <a:lnTo>
                    <a:pt x="218" y="0"/>
                  </a:lnTo>
                  <a:lnTo>
                    <a:pt x="218" y="56"/>
                  </a:lnTo>
                  <a:lnTo>
                    <a:pt x="218" y="0"/>
                  </a:lnTo>
                  <a:lnTo>
                    <a:pt x="443" y="0"/>
                  </a:lnTo>
                  <a:lnTo>
                    <a:pt x="443" y="56"/>
                  </a:lnTo>
                  <a:lnTo>
                    <a:pt x="443" y="0"/>
                  </a:lnTo>
                  <a:lnTo>
                    <a:pt x="653" y="0"/>
                  </a:lnTo>
                  <a:lnTo>
                    <a:pt x="653" y="56"/>
                  </a:lnTo>
                  <a:lnTo>
                    <a:pt x="653" y="0"/>
                  </a:lnTo>
                  <a:lnTo>
                    <a:pt x="871" y="0"/>
                  </a:lnTo>
                  <a:lnTo>
                    <a:pt x="871" y="56"/>
                  </a:lnTo>
                  <a:lnTo>
                    <a:pt x="871" y="0"/>
                  </a:lnTo>
                  <a:lnTo>
                    <a:pt x="1088" y="0"/>
                  </a:lnTo>
                  <a:lnTo>
                    <a:pt x="1088" y="56"/>
                  </a:lnTo>
                  <a:lnTo>
                    <a:pt x="1088" y="0"/>
                  </a:lnTo>
                  <a:lnTo>
                    <a:pt x="1306" y="0"/>
                  </a:lnTo>
                  <a:lnTo>
                    <a:pt x="1306" y="56"/>
                  </a:lnTo>
                  <a:lnTo>
                    <a:pt x="1306" y="0"/>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73" name="Line 57"/>
            <p:cNvSpPr>
              <a:spLocks noChangeShapeType="1"/>
            </p:cNvSpPr>
            <p:nvPr/>
          </p:nvSpPr>
          <p:spPr bwMode="auto">
            <a:xfrm>
              <a:off x="2411" y="3244"/>
              <a:ext cx="129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5274" name="Group 58"/>
          <p:cNvGrpSpPr>
            <a:grpSpLocks/>
          </p:cNvGrpSpPr>
          <p:nvPr/>
        </p:nvGrpSpPr>
        <p:grpSpPr bwMode="auto">
          <a:xfrm>
            <a:off x="3752850" y="2457450"/>
            <a:ext cx="68263" cy="2693988"/>
            <a:chOff x="2364" y="1548"/>
            <a:chExt cx="43" cy="1697"/>
          </a:xfrm>
        </p:grpSpPr>
        <p:sp>
          <p:nvSpPr>
            <p:cNvPr id="265275" name="Freeform 59"/>
            <p:cNvSpPr>
              <a:spLocks/>
            </p:cNvSpPr>
            <p:nvPr/>
          </p:nvSpPr>
          <p:spPr bwMode="auto">
            <a:xfrm>
              <a:off x="2387" y="1625"/>
              <a:ext cx="17" cy="1620"/>
            </a:xfrm>
            <a:custGeom>
              <a:avLst/>
              <a:gdLst>
                <a:gd name="T0" fmla="*/ 16 w 17"/>
                <a:gd name="T1" fmla="*/ 1619 h 1620"/>
                <a:gd name="T2" fmla="*/ 16 w 17"/>
                <a:gd name="T3" fmla="*/ 1619 h 1620"/>
                <a:gd name="T4" fmla="*/ 0 w 17"/>
                <a:gd name="T5" fmla="*/ 1578 h 1620"/>
                <a:gd name="T6" fmla="*/ 16 w 17"/>
                <a:gd name="T7" fmla="*/ 1509 h 1620"/>
                <a:gd name="T8" fmla="*/ 16 w 17"/>
                <a:gd name="T9" fmla="*/ 1509 h 1620"/>
                <a:gd name="T10" fmla="*/ 0 w 17"/>
                <a:gd name="T11" fmla="*/ 1453 h 1620"/>
                <a:gd name="T12" fmla="*/ 16 w 17"/>
                <a:gd name="T13" fmla="*/ 1398 h 1620"/>
                <a:gd name="T14" fmla="*/ 16 w 17"/>
                <a:gd name="T15" fmla="*/ 1398 h 1620"/>
                <a:gd name="T16" fmla="*/ 0 w 17"/>
                <a:gd name="T17" fmla="*/ 1356 h 1620"/>
                <a:gd name="T18" fmla="*/ 16 w 17"/>
                <a:gd name="T19" fmla="*/ 1273 h 1620"/>
                <a:gd name="T20" fmla="*/ 16 w 17"/>
                <a:gd name="T21" fmla="*/ 1273 h 1620"/>
                <a:gd name="T22" fmla="*/ 0 w 17"/>
                <a:gd name="T23" fmla="*/ 1232 h 1620"/>
                <a:gd name="T24" fmla="*/ 16 w 17"/>
                <a:gd name="T25" fmla="*/ 1176 h 1620"/>
                <a:gd name="T26" fmla="*/ 16 w 17"/>
                <a:gd name="T27" fmla="*/ 1176 h 1620"/>
                <a:gd name="T28" fmla="*/ 0 w 17"/>
                <a:gd name="T29" fmla="*/ 1107 h 1620"/>
                <a:gd name="T30" fmla="*/ 16 w 17"/>
                <a:gd name="T31" fmla="*/ 1066 h 1620"/>
                <a:gd name="T32" fmla="*/ 16 w 17"/>
                <a:gd name="T33" fmla="*/ 1066 h 1620"/>
                <a:gd name="T34" fmla="*/ 0 w 17"/>
                <a:gd name="T35" fmla="*/ 1010 h 1620"/>
                <a:gd name="T36" fmla="*/ 16 w 17"/>
                <a:gd name="T37" fmla="*/ 955 h 1620"/>
                <a:gd name="T38" fmla="*/ 16 w 17"/>
                <a:gd name="T39" fmla="*/ 955 h 1620"/>
                <a:gd name="T40" fmla="*/ 0 w 17"/>
                <a:gd name="T41" fmla="*/ 900 h 1620"/>
                <a:gd name="T42" fmla="*/ 16 w 17"/>
                <a:gd name="T43" fmla="*/ 844 h 1620"/>
                <a:gd name="T44" fmla="*/ 16 w 17"/>
                <a:gd name="T45" fmla="*/ 844 h 1620"/>
                <a:gd name="T46" fmla="*/ 0 w 17"/>
                <a:gd name="T47" fmla="*/ 775 h 1620"/>
                <a:gd name="T48" fmla="*/ 16 w 17"/>
                <a:gd name="T49" fmla="*/ 734 h 1620"/>
                <a:gd name="T50" fmla="*/ 16 w 17"/>
                <a:gd name="T51" fmla="*/ 734 h 1620"/>
                <a:gd name="T52" fmla="*/ 0 w 17"/>
                <a:gd name="T53" fmla="*/ 678 h 1620"/>
                <a:gd name="T54" fmla="*/ 16 w 17"/>
                <a:gd name="T55" fmla="*/ 609 h 1620"/>
                <a:gd name="T56" fmla="*/ 16 w 17"/>
                <a:gd name="T57" fmla="*/ 609 h 1620"/>
                <a:gd name="T58" fmla="*/ 0 w 17"/>
                <a:gd name="T59" fmla="*/ 554 h 1620"/>
                <a:gd name="T60" fmla="*/ 16 w 17"/>
                <a:gd name="T61" fmla="*/ 498 h 1620"/>
                <a:gd name="T62" fmla="*/ 16 w 17"/>
                <a:gd name="T63" fmla="*/ 498 h 1620"/>
                <a:gd name="T64" fmla="*/ 0 w 17"/>
                <a:gd name="T65" fmla="*/ 443 h 1620"/>
                <a:gd name="T66" fmla="*/ 16 w 17"/>
                <a:gd name="T67" fmla="*/ 388 h 1620"/>
                <a:gd name="T68" fmla="*/ 16 w 17"/>
                <a:gd name="T69" fmla="*/ 388 h 1620"/>
                <a:gd name="T70" fmla="*/ 0 w 17"/>
                <a:gd name="T71" fmla="*/ 332 h 1620"/>
                <a:gd name="T72" fmla="*/ 16 w 17"/>
                <a:gd name="T73" fmla="*/ 277 h 1620"/>
                <a:gd name="T74" fmla="*/ 16 w 17"/>
                <a:gd name="T75" fmla="*/ 277 h 1620"/>
                <a:gd name="T76" fmla="*/ 0 w 17"/>
                <a:gd name="T77" fmla="*/ 236 h 1620"/>
                <a:gd name="T78" fmla="*/ 16 w 17"/>
                <a:gd name="T79" fmla="*/ 166 h 1620"/>
                <a:gd name="T80" fmla="*/ 16 w 17"/>
                <a:gd name="T81" fmla="*/ 166 h 1620"/>
                <a:gd name="T82" fmla="*/ 0 w 17"/>
                <a:gd name="T83" fmla="*/ 111 h 1620"/>
                <a:gd name="T84" fmla="*/ 16 w 17"/>
                <a:gd name="T85" fmla="*/ 56 h 1620"/>
                <a:gd name="T86" fmla="*/ 16 w 17"/>
                <a:gd name="T87" fmla="*/ 56 h 1620"/>
                <a:gd name="T88" fmla="*/ 0 w 17"/>
                <a:gd name="T89" fmla="*/ 0 h 1620"/>
                <a:gd name="T90" fmla="*/ 16 w 17"/>
                <a:gd name="T91" fmla="*/ 1619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1620">
                  <a:moveTo>
                    <a:pt x="16" y="1619"/>
                  </a:moveTo>
                  <a:lnTo>
                    <a:pt x="16" y="1619"/>
                  </a:lnTo>
                  <a:lnTo>
                    <a:pt x="0" y="1619"/>
                  </a:lnTo>
                  <a:lnTo>
                    <a:pt x="16" y="1619"/>
                  </a:lnTo>
                  <a:lnTo>
                    <a:pt x="16" y="1578"/>
                  </a:lnTo>
                  <a:lnTo>
                    <a:pt x="0" y="1578"/>
                  </a:lnTo>
                  <a:lnTo>
                    <a:pt x="16" y="1578"/>
                  </a:lnTo>
                  <a:lnTo>
                    <a:pt x="16" y="1509"/>
                  </a:lnTo>
                  <a:lnTo>
                    <a:pt x="0" y="1509"/>
                  </a:lnTo>
                  <a:lnTo>
                    <a:pt x="16" y="1509"/>
                  </a:lnTo>
                  <a:lnTo>
                    <a:pt x="16" y="1453"/>
                  </a:lnTo>
                  <a:lnTo>
                    <a:pt x="0" y="1453"/>
                  </a:lnTo>
                  <a:lnTo>
                    <a:pt x="16" y="1453"/>
                  </a:lnTo>
                  <a:lnTo>
                    <a:pt x="16" y="1398"/>
                  </a:lnTo>
                  <a:lnTo>
                    <a:pt x="0" y="1398"/>
                  </a:lnTo>
                  <a:lnTo>
                    <a:pt x="16" y="1398"/>
                  </a:lnTo>
                  <a:lnTo>
                    <a:pt x="16" y="1356"/>
                  </a:lnTo>
                  <a:lnTo>
                    <a:pt x="0" y="1356"/>
                  </a:lnTo>
                  <a:lnTo>
                    <a:pt x="16" y="1356"/>
                  </a:lnTo>
                  <a:lnTo>
                    <a:pt x="16" y="1273"/>
                  </a:lnTo>
                  <a:lnTo>
                    <a:pt x="0" y="1273"/>
                  </a:lnTo>
                  <a:lnTo>
                    <a:pt x="16" y="1273"/>
                  </a:lnTo>
                  <a:lnTo>
                    <a:pt x="16" y="1232"/>
                  </a:lnTo>
                  <a:lnTo>
                    <a:pt x="0" y="1232"/>
                  </a:lnTo>
                  <a:lnTo>
                    <a:pt x="16" y="1232"/>
                  </a:lnTo>
                  <a:lnTo>
                    <a:pt x="16" y="1176"/>
                  </a:lnTo>
                  <a:lnTo>
                    <a:pt x="0" y="1176"/>
                  </a:lnTo>
                  <a:lnTo>
                    <a:pt x="16" y="1176"/>
                  </a:lnTo>
                  <a:lnTo>
                    <a:pt x="16" y="1107"/>
                  </a:lnTo>
                  <a:lnTo>
                    <a:pt x="0" y="1107"/>
                  </a:lnTo>
                  <a:lnTo>
                    <a:pt x="16" y="1107"/>
                  </a:lnTo>
                  <a:lnTo>
                    <a:pt x="16" y="1066"/>
                  </a:lnTo>
                  <a:lnTo>
                    <a:pt x="0" y="1066"/>
                  </a:lnTo>
                  <a:lnTo>
                    <a:pt x="16" y="1066"/>
                  </a:lnTo>
                  <a:lnTo>
                    <a:pt x="16" y="1010"/>
                  </a:lnTo>
                  <a:lnTo>
                    <a:pt x="0" y="1010"/>
                  </a:lnTo>
                  <a:lnTo>
                    <a:pt x="16" y="1010"/>
                  </a:lnTo>
                  <a:lnTo>
                    <a:pt x="16" y="955"/>
                  </a:lnTo>
                  <a:lnTo>
                    <a:pt x="0" y="955"/>
                  </a:lnTo>
                  <a:lnTo>
                    <a:pt x="16" y="955"/>
                  </a:lnTo>
                  <a:lnTo>
                    <a:pt x="16" y="900"/>
                  </a:lnTo>
                  <a:lnTo>
                    <a:pt x="0" y="900"/>
                  </a:lnTo>
                  <a:lnTo>
                    <a:pt x="16" y="900"/>
                  </a:lnTo>
                  <a:lnTo>
                    <a:pt x="16" y="844"/>
                  </a:lnTo>
                  <a:lnTo>
                    <a:pt x="0" y="844"/>
                  </a:lnTo>
                  <a:lnTo>
                    <a:pt x="16" y="844"/>
                  </a:lnTo>
                  <a:lnTo>
                    <a:pt x="16" y="775"/>
                  </a:lnTo>
                  <a:lnTo>
                    <a:pt x="0" y="775"/>
                  </a:lnTo>
                  <a:lnTo>
                    <a:pt x="16" y="775"/>
                  </a:lnTo>
                  <a:lnTo>
                    <a:pt x="16" y="734"/>
                  </a:lnTo>
                  <a:lnTo>
                    <a:pt x="0" y="734"/>
                  </a:lnTo>
                  <a:lnTo>
                    <a:pt x="16" y="734"/>
                  </a:lnTo>
                  <a:lnTo>
                    <a:pt x="16" y="678"/>
                  </a:lnTo>
                  <a:lnTo>
                    <a:pt x="0" y="678"/>
                  </a:lnTo>
                  <a:lnTo>
                    <a:pt x="16" y="678"/>
                  </a:lnTo>
                  <a:lnTo>
                    <a:pt x="16" y="609"/>
                  </a:lnTo>
                  <a:lnTo>
                    <a:pt x="0" y="609"/>
                  </a:lnTo>
                  <a:lnTo>
                    <a:pt x="16" y="609"/>
                  </a:lnTo>
                  <a:lnTo>
                    <a:pt x="16" y="554"/>
                  </a:lnTo>
                  <a:lnTo>
                    <a:pt x="0" y="554"/>
                  </a:lnTo>
                  <a:lnTo>
                    <a:pt x="16" y="554"/>
                  </a:lnTo>
                  <a:lnTo>
                    <a:pt x="16" y="498"/>
                  </a:lnTo>
                  <a:lnTo>
                    <a:pt x="0" y="498"/>
                  </a:lnTo>
                  <a:lnTo>
                    <a:pt x="16" y="498"/>
                  </a:lnTo>
                  <a:lnTo>
                    <a:pt x="16" y="443"/>
                  </a:lnTo>
                  <a:lnTo>
                    <a:pt x="0" y="443"/>
                  </a:lnTo>
                  <a:lnTo>
                    <a:pt x="16" y="443"/>
                  </a:lnTo>
                  <a:lnTo>
                    <a:pt x="16" y="388"/>
                  </a:lnTo>
                  <a:lnTo>
                    <a:pt x="0" y="388"/>
                  </a:lnTo>
                  <a:lnTo>
                    <a:pt x="16" y="388"/>
                  </a:lnTo>
                  <a:lnTo>
                    <a:pt x="16" y="332"/>
                  </a:lnTo>
                  <a:lnTo>
                    <a:pt x="0" y="332"/>
                  </a:lnTo>
                  <a:lnTo>
                    <a:pt x="16" y="332"/>
                  </a:lnTo>
                  <a:lnTo>
                    <a:pt x="16" y="277"/>
                  </a:lnTo>
                  <a:lnTo>
                    <a:pt x="0" y="277"/>
                  </a:lnTo>
                  <a:lnTo>
                    <a:pt x="16" y="277"/>
                  </a:lnTo>
                  <a:lnTo>
                    <a:pt x="16" y="236"/>
                  </a:lnTo>
                  <a:lnTo>
                    <a:pt x="0" y="236"/>
                  </a:lnTo>
                  <a:lnTo>
                    <a:pt x="16" y="236"/>
                  </a:lnTo>
                  <a:lnTo>
                    <a:pt x="16" y="166"/>
                  </a:lnTo>
                  <a:lnTo>
                    <a:pt x="0" y="166"/>
                  </a:lnTo>
                  <a:lnTo>
                    <a:pt x="16" y="166"/>
                  </a:lnTo>
                  <a:lnTo>
                    <a:pt x="16" y="111"/>
                  </a:lnTo>
                  <a:lnTo>
                    <a:pt x="0" y="111"/>
                  </a:lnTo>
                  <a:lnTo>
                    <a:pt x="16" y="111"/>
                  </a:lnTo>
                  <a:lnTo>
                    <a:pt x="16" y="56"/>
                  </a:lnTo>
                  <a:lnTo>
                    <a:pt x="0" y="56"/>
                  </a:lnTo>
                  <a:lnTo>
                    <a:pt x="16" y="56"/>
                  </a:lnTo>
                  <a:lnTo>
                    <a:pt x="16" y="0"/>
                  </a:lnTo>
                  <a:lnTo>
                    <a:pt x="0" y="0"/>
                  </a:lnTo>
                  <a:lnTo>
                    <a:pt x="16" y="0"/>
                  </a:lnTo>
                  <a:lnTo>
                    <a:pt x="16" y="1619"/>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76" name="Freeform 60"/>
            <p:cNvSpPr>
              <a:spLocks/>
            </p:cNvSpPr>
            <p:nvPr/>
          </p:nvSpPr>
          <p:spPr bwMode="auto">
            <a:xfrm>
              <a:off x="2364" y="1556"/>
              <a:ext cx="40" cy="1689"/>
            </a:xfrm>
            <a:custGeom>
              <a:avLst/>
              <a:gdLst>
                <a:gd name="T0" fmla="*/ 39 w 40"/>
                <a:gd name="T1" fmla="*/ 1688 h 1689"/>
                <a:gd name="T2" fmla="*/ 39 w 40"/>
                <a:gd name="T3" fmla="*/ 1688 h 1689"/>
                <a:gd name="T4" fmla="*/ 0 w 40"/>
                <a:gd name="T5" fmla="*/ 1688 h 1689"/>
                <a:gd name="T6" fmla="*/ 39 w 40"/>
                <a:gd name="T7" fmla="*/ 1688 h 1689"/>
                <a:gd name="T8" fmla="*/ 39 w 40"/>
                <a:gd name="T9" fmla="*/ 1425 h 1689"/>
                <a:gd name="T10" fmla="*/ 0 w 40"/>
                <a:gd name="T11" fmla="*/ 1425 h 1689"/>
                <a:gd name="T12" fmla="*/ 39 w 40"/>
                <a:gd name="T13" fmla="*/ 1425 h 1689"/>
                <a:gd name="T14" fmla="*/ 39 w 40"/>
                <a:gd name="T15" fmla="*/ 1135 h 1689"/>
                <a:gd name="T16" fmla="*/ 0 w 40"/>
                <a:gd name="T17" fmla="*/ 1135 h 1689"/>
                <a:gd name="T18" fmla="*/ 39 w 40"/>
                <a:gd name="T19" fmla="*/ 1135 h 1689"/>
                <a:gd name="T20" fmla="*/ 39 w 40"/>
                <a:gd name="T21" fmla="*/ 844 h 1689"/>
                <a:gd name="T22" fmla="*/ 0 w 40"/>
                <a:gd name="T23" fmla="*/ 844 h 1689"/>
                <a:gd name="T24" fmla="*/ 39 w 40"/>
                <a:gd name="T25" fmla="*/ 844 h 1689"/>
                <a:gd name="T26" fmla="*/ 39 w 40"/>
                <a:gd name="T27" fmla="*/ 567 h 1689"/>
                <a:gd name="T28" fmla="*/ 0 w 40"/>
                <a:gd name="T29" fmla="*/ 567 h 1689"/>
                <a:gd name="T30" fmla="*/ 39 w 40"/>
                <a:gd name="T31" fmla="*/ 567 h 1689"/>
                <a:gd name="T32" fmla="*/ 39 w 40"/>
                <a:gd name="T33" fmla="*/ 305 h 1689"/>
                <a:gd name="T34" fmla="*/ 0 w 40"/>
                <a:gd name="T35" fmla="*/ 305 h 1689"/>
                <a:gd name="T36" fmla="*/ 39 w 40"/>
                <a:gd name="T37" fmla="*/ 305 h 1689"/>
                <a:gd name="T38" fmla="*/ 39 w 40"/>
                <a:gd name="T39" fmla="*/ 0 h 1689"/>
                <a:gd name="T40" fmla="*/ 0 w 40"/>
                <a:gd name="T41" fmla="*/ 0 h 1689"/>
                <a:gd name="T42" fmla="*/ 39 w 40"/>
                <a:gd name="T43" fmla="*/ 0 h 1689"/>
                <a:gd name="T44" fmla="*/ 39 w 40"/>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689">
                  <a:moveTo>
                    <a:pt x="39" y="1688"/>
                  </a:moveTo>
                  <a:lnTo>
                    <a:pt x="39" y="1688"/>
                  </a:lnTo>
                  <a:lnTo>
                    <a:pt x="0" y="1688"/>
                  </a:lnTo>
                  <a:lnTo>
                    <a:pt x="39" y="1688"/>
                  </a:lnTo>
                  <a:lnTo>
                    <a:pt x="39" y="1425"/>
                  </a:lnTo>
                  <a:lnTo>
                    <a:pt x="0" y="1425"/>
                  </a:lnTo>
                  <a:lnTo>
                    <a:pt x="39" y="1425"/>
                  </a:lnTo>
                  <a:lnTo>
                    <a:pt x="39" y="1135"/>
                  </a:lnTo>
                  <a:lnTo>
                    <a:pt x="0" y="1135"/>
                  </a:lnTo>
                  <a:lnTo>
                    <a:pt x="39" y="1135"/>
                  </a:lnTo>
                  <a:lnTo>
                    <a:pt x="39" y="844"/>
                  </a:lnTo>
                  <a:lnTo>
                    <a:pt x="0" y="844"/>
                  </a:lnTo>
                  <a:lnTo>
                    <a:pt x="39" y="844"/>
                  </a:lnTo>
                  <a:lnTo>
                    <a:pt x="39" y="567"/>
                  </a:lnTo>
                  <a:lnTo>
                    <a:pt x="0" y="567"/>
                  </a:lnTo>
                  <a:lnTo>
                    <a:pt x="39" y="567"/>
                  </a:lnTo>
                  <a:lnTo>
                    <a:pt x="39" y="305"/>
                  </a:lnTo>
                  <a:lnTo>
                    <a:pt x="0" y="305"/>
                  </a:lnTo>
                  <a:lnTo>
                    <a:pt x="39" y="305"/>
                  </a:lnTo>
                  <a:lnTo>
                    <a:pt x="39" y="0"/>
                  </a:lnTo>
                  <a:lnTo>
                    <a:pt x="0" y="0"/>
                  </a:lnTo>
                  <a:lnTo>
                    <a:pt x="39" y="0"/>
                  </a:lnTo>
                  <a:lnTo>
                    <a:pt x="39" y="168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77" name="Line 61"/>
            <p:cNvSpPr>
              <a:spLocks noChangeShapeType="1"/>
            </p:cNvSpPr>
            <p:nvPr/>
          </p:nvSpPr>
          <p:spPr bwMode="auto">
            <a:xfrm flipV="1">
              <a:off x="2407" y="1548"/>
              <a:ext cx="0" cy="169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65278" name="Group 62"/>
          <p:cNvGrpSpPr>
            <a:grpSpLocks/>
          </p:cNvGrpSpPr>
          <p:nvPr/>
        </p:nvGrpSpPr>
        <p:grpSpPr bwMode="auto">
          <a:xfrm>
            <a:off x="3235325" y="2382838"/>
            <a:ext cx="614363" cy="3017837"/>
            <a:chOff x="2038" y="1501"/>
            <a:chExt cx="387" cy="1901"/>
          </a:xfrm>
        </p:grpSpPr>
        <p:sp>
          <p:nvSpPr>
            <p:cNvPr id="265279" name="Rectangle 63"/>
            <p:cNvSpPr>
              <a:spLocks noChangeArrowheads="1"/>
            </p:cNvSpPr>
            <p:nvPr/>
          </p:nvSpPr>
          <p:spPr bwMode="auto">
            <a:xfrm>
              <a:off x="2116" y="3176"/>
              <a:ext cx="20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0</a:t>
              </a:r>
            </a:p>
          </p:txBody>
        </p:sp>
        <p:sp>
          <p:nvSpPr>
            <p:cNvPr id="265280" name="Rectangle 64"/>
            <p:cNvSpPr>
              <a:spLocks noChangeArrowheads="1"/>
            </p:cNvSpPr>
            <p:nvPr/>
          </p:nvSpPr>
          <p:spPr bwMode="auto">
            <a:xfrm>
              <a:off x="2038" y="2899"/>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100</a:t>
              </a:r>
            </a:p>
          </p:txBody>
        </p:sp>
        <p:sp>
          <p:nvSpPr>
            <p:cNvPr id="265281" name="Rectangle 65"/>
            <p:cNvSpPr>
              <a:spLocks noChangeArrowheads="1"/>
            </p:cNvSpPr>
            <p:nvPr/>
          </p:nvSpPr>
          <p:spPr bwMode="auto">
            <a:xfrm>
              <a:off x="2038" y="2622"/>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200</a:t>
              </a:r>
            </a:p>
          </p:txBody>
        </p:sp>
        <p:sp>
          <p:nvSpPr>
            <p:cNvPr id="265282" name="Rectangle 66"/>
            <p:cNvSpPr>
              <a:spLocks noChangeArrowheads="1"/>
            </p:cNvSpPr>
            <p:nvPr/>
          </p:nvSpPr>
          <p:spPr bwMode="auto">
            <a:xfrm>
              <a:off x="2038" y="2332"/>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300</a:t>
              </a:r>
            </a:p>
          </p:txBody>
        </p:sp>
        <p:sp>
          <p:nvSpPr>
            <p:cNvPr id="265283" name="Rectangle 67"/>
            <p:cNvSpPr>
              <a:spLocks noChangeArrowheads="1"/>
            </p:cNvSpPr>
            <p:nvPr/>
          </p:nvSpPr>
          <p:spPr bwMode="auto">
            <a:xfrm>
              <a:off x="2038" y="2055"/>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400</a:t>
              </a:r>
            </a:p>
          </p:txBody>
        </p:sp>
        <p:sp>
          <p:nvSpPr>
            <p:cNvPr id="265284" name="Rectangle 68"/>
            <p:cNvSpPr>
              <a:spLocks noChangeArrowheads="1"/>
            </p:cNvSpPr>
            <p:nvPr/>
          </p:nvSpPr>
          <p:spPr bwMode="auto">
            <a:xfrm>
              <a:off x="2038" y="1778"/>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500</a:t>
              </a:r>
            </a:p>
          </p:txBody>
        </p:sp>
        <p:sp>
          <p:nvSpPr>
            <p:cNvPr id="265285" name="Rectangle 69"/>
            <p:cNvSpPr>
              <a:spLocks noChangeArrowheads="1"/>
            </p:cNvSpPr>
            <p:nvPr/>
          </p:nvSpPr>
          <p:spPr bwMode="auto">
            <a:xfrm>
              <a:off x="2038" y="1501"/>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600</a:t>
              </a:r>
            </a:p>
          </p:txBody>
        </p:sp>
      </p:grpSp>
      <p:grpSp>
        <p:nvGrpSpPr>
          <p:cNvPr id="265286" name="Group 70"/>
          <p:cNvGrpSpPr>
            <a:grpSpLocks/>
          </p:cNvGrpSpPr>
          <p:nvPr/>
        </p:nvGrpSpPr>
        <p:grpSpPr bwMode="auto">
          <a:xfrm>
            <a:off x="3708400" y="5287963"/>
            <a:ext cx="2354263" cy="587375"/>
            <a:chOff x="2336" y="3331"/>
            <a:chExt cx="1483" cy="370"/>
          </a:xfrm>
        </p:grpSpPr>
        <p:sp>
          <p:nvSpPr>
            <p:cNvPr id="265287" name="Rectangle 71"/>
            <p:cNvSpPr>
              <a:spLocks noChangeArrowheads="1"/>
            </p:cNvSpPr>
            <p:nvPr/>
          </p:nvSpPr>
          <p:spPr bwMode="auto">
            <a:xfrm>
              <a:off x="2336" y="333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F'89</a:t>
              </a:r>
            </a:p>
          </p:txBody>
        </p:sp>
        <p:sp>
          <p:nvSpPr>
            <p:cNvPr id="265288" name="Rectangle 72"/>
            <p:cNvSpPr>
              <a:spLocks noChangeArrowheads="1"/>
            </p:cNvSpPr>
            <p:nvPr/>
          </p:nvSpPr>
          <p:spPr bwMode="auto">
            <a:xfrm>
              <a:off x="2771" y="333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F'91</a:t>
              </a:r>
            </a:p>
          </p:txBody>
        </p:sp>
        <p:sp>
          <p:nvSpPr>
            <p:cNvPr id="265289" name="Rectangle 73"/>
            <p:cNvSpPr>
              <a:spLocks noChangeArrowheads="1"/>
            </p:cNvSpPr>
            <p:nvPr/>
          </p:nvSpPr>
          <p:spPr bwMode="auto">
            <a:xfrm>
              <a:off x="3207" y="333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F'92</a:t>
              </a:r>
            </a:p>
          </p:txBody>
        </p:sp>
        <p:grpSp>
          <p:nvGrpSpPr>
            <p:cNvPr id="265290" name="Group 74"/>
            <p:cNvGrpSpPr>
              <a:grpSpLocks/>
            </p:cNvGrpSpPr>
            <p:nvPr/>
          </p:nvGrpSpPr>
          <p:grpSpPr bwMode="auto">
            <a:xfrm>
              <a:off x="2621" y="3463"/>
              <a:ext cx="1198" cy="238"/>
              <a:chOff x="2621" y="3463"/>
              <a:chExt cx="1198" cy="238"/>
            </a:xfrm>
          </p:grpSpPr>
          <p:sp>
            <p:nvSpPr>
              <p:cNvPr id="265291" name="Rectangle 75"/>
              <p:cNvSpPr>
                <a:spLocks noChangeArrowheads="1"/>
              </p:cNvSpPr>
              <p:nvPr/>
            </p:nvSpPr>
            <p:spPr bwMode="auto">
              <a:xfrm>
                <a:off x="2621" y="3463"/>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S'91</a:t>
                </a:r>
              </a:p>
            </p:txBody>
          </p:sp>
          <p:sp>
            <p:nvSpPr>
              <p:cNvPr id="265292" name="Rectangle 76"/>
              <p:cNvSpPr>
                <a:spLocks noChangeArrowheads="1"/>
              </p:cNvSpPr>
              <p:nvPr/>
            </p:nvSpPr>
            <p:spPr bwMode="auto">
              <a:xfrm>
                <a:off x="3009" y="3475"/>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S'92</a:t>
                </a:r>
              </a:p>
            </p:txBody>
          </p:sp>
          <p:sp>
            <p:nvSpPr>
              <p:cNvPr id="265293" name="Rectangle 77"/>
              <p:cNvSpPr>
                <a:spLocks noChangeArrowheads="1"/>
              </p:cNvSpPr>
              <p:nvPr/>
            </p:nvSpPr>
            <p:spPr bwMode="auto">
              <a:xfrm>
                <a:off x="3400" y="3463"/>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S'93</a:t>
                </a:r>
              </a:p>
            </p:txBody>
          </p:sp>
        </p:grpSp>
      </p:grpSp>
      <p:sp>
        <p:nvSpPr>
          <p:cNvPr id="265294" name="Freeform 78"/>
          <p:cNvSpPr>
            <a:spLocks/>
          </p:cNvSpPr>
          <p:nvPr/>
        </p:nvSpPr>
        <p:spPr bwMode="auto">
          <a:xfrm>
            <a:off x="6716713" y="2466975"/>
            <a:ext cx="2074862" cy="2681288"/>
          </a:xfrm>
          <a:custGeom>
            <a:avLst/>
            <a:gdLst>
              <a:gd name="T0" fmla="*/ 0 w 1307"/>
              <a:gd name="T1" fmla="*/ 1688 h 1689"/>
              <a:gd name="T2" fmla="*/ 0 w 1307"/>
              <a:gd name="T3" fmla="*/ 1688 h 1689"/>
              <a:gd name="T4" fmla="*/ 1306 w 1307"/>
              <a:gd name="T5" fmla="*/ 1688 h 1689"/>
              <a:gd name="T6" fmla="*/ 0 w 1307"/>
              <a:gd name="T7" fmla="*/ 1688 h 1689"/>
              <a:gd name="T8" fmla="*/ 0 w 1307"/>
              <a:gd name="T9" fmla="*/ 1412 h 1689"/>
              <a:gd name="T10" fmla="*/ 1306 w 1307"/>
              <a:gd name="T11" fmla="*/ 1412 h 1689"/>
              <a:gd name="T12" fmla="*/ 0 w 1307"/>
              <a:gd name="T13" fmla="*/ 1412 h 1689"/>
              <a:gd name="T14" fmla="*/ 0 w 1307"/>
              <a:gd name="T15" fmla="*/ 1135 h 1689"/>
              <a:gd name="T16" fmla="*/ 1306 w 1307"/>
              <a:gd name="T17" fmla="*/ 1135 h 1689"/>
              <a:gd name="T18" fmla="*/ 0 w 1307"/>
              <a:gd name="T19" fmla="*/ 1135 h 1689"/>
              <a:gd name="T20" fmla="*/ 0 w 1307"/>
              <a:gd name="T21" fmla="*/ 831 h 1689"/>
              <a:gd name="T22" fmla="*/ 1306 w 1307"/>
              <a:gd name="T23" fmla="*/ 831 h 1689"/>
              <a:gd name="T24" fmla="*/ 0 w 1307"/>
              <a:gd name="T25" fmla="*/ 831 h 1689"/>
              <a:gd name="T26" fmla="*/ 0 w 1307"/>
              <a:gd name="T27" fmla="*/ 568 h 1689"/>
              <a:gd name="T28" fmla="*/ 1306 w 1307"/>
              <a:gd name="T29" fmla="*/ 568 h 1689"/>
              <a:gd name="T30" fmla="*/ 0 w 1307"/>
              <a:gd name="T31" fmla="*/ 568 h 1689"/>
              <a:gd name="T32" fmla="*/ 0 w 1307"/>
              <a:gd name="T33" fmla="*/ 291 h 1689"/>
              <a:gd name="T34" fmla="*/ 1306 w 1307"/>
              <a:gd name="T35" fmla="*/ 291 h 1689"/>
              <a:gd name="T36" fmla="*/ 0 w 1307"/>
              <a:gd name="T37" fmla="*/ 291 h 1689"/>
              <a:gd name="T38" fmla="*/ 0 w 1307"/>
              <a:gd name="T39" fmla="*/ 0 h 1689"/>
              <a:gd name="T40" fmla="*/ 1306 w 1307"/>
              <a:gd name="T41" fmla="*/ 0 h 1689"/>
              <a:gd name="T42" fmla="*/ 0 w 1307"/>
              <a:gd name="T43" fmla="*/ 0 h 1689"/>
              <a:gd name="T44" fmla="*/ 0 w 1307"/>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1689">
                <a:moveTo>
                  <a:pt x="0" y="1688"/>
                </a:moveTo>
                <a:lnTo>
                  <a:pt x="0" y="1688"/>
                </a:lnTo>
                <a:lnTo>
                  <a:pt x="1306" y="1688"/>
                </a:lnTo>
                <a:lnTo>
                  <a:pt x="0" y="1688"/>
                </a:lnTo>
                <a:lnTo>
                  <a:pt x="0" y="1412"/>
                </a:lnTo>
                <a:lnTo>
                  <a:pt x="1306" y="1412"/>
                </a:lnTo>
                <a:lnTo>
                  <a:pt x="0" y="1412"/>
                </a:lnTo>
                <a:lnTo>
                  <a:pt x="0" y="1135"/>
                </a:lnTo>
                <a:lnTo>
                  <a:pt x="1306" y="1135"/>
                </a:lnTo>
                <a:lnTo>
                  <a:pt x="0" y="1135"/>
                </a:lnTo>
                <a:lnTo>
                  <a:pt x="0" y="831"/>
                </a:lnTo>
                <a:lnTo>
                  <a:pt x="1306" y="831"/>
                </a:lnTo>
                <a:lnTo>
                  <a:pt x="0" y="831"/>
                </a:lnTo>
                <a:lnTo>
                  <a:pt x="0" y="568"/>
                </a:lnTo>
                <a:lnTo>
                  <a:pt x="1306" y="568"/>
                </a:lnTo>
                <a:lnTo>
                  <a:pt x="0" y="568"/>
                </a:lnTo>
                <a:lnTo>
                  <a:pt x="0" y="291"/>
                </a:lnTo>
                <a:lnTo>
                  <a:pt x="1306" y="291"/>
                </a:lnTo>
                <a:lnTo>
                  <a:pt x="0" y="291"/>
                </a:lnTo>
                <a:lnTo>
                  <a:pt x="0" y="0"/>
                </a:lnTo>
                <a:lnTo>
                  <a:pt x="1306" y="0"/>
                </a:lnTo>
                <a:lnTo>
                  <a:pt x="0" y="0"/>
                </a:lnTo>
                <a:lnTo>
                  <a:pt x="0" y="168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95" name="Freeform 79"/>
          <p:cNvSpPr>
            <a:spLocks/>
          </p:cNvSpPr>
          <p:nvPr/>
        </p:nvSpPr>
        <p:spPr bwMode="auto">
          <a:xfrm>
            <a:off x="6716713" y="2466975"/>
            <a:ext cx="2074862" cy="2681288"/>
          </a:xfrm>
          <a:custGeom>
            <a:avLst/>
            <a:gdLst>
              <a:gd name="T0" fmla="*/ 0 w 1307"/>
              <a:gd name="T1" fmla="*/ 1688 h 1689"/>
              <a:gd name="T2" fmla="*/ 0 w 1307"/>
              <a:gd name="T3" fmla="*/ 1688 h 1689"/>
              <a:gd name="T4" fmla="*/ 0 w 1307"/>
              <a:gd name="T5" fmla="*/ 0 h 1689"/>
              <a:gd name="T6" fmla="*/ 0 w 1307"/>
              <a:gd name="T7" fmla="*/ 1688 h 1689"/>
              <a:gd name="T8" fmla="*/ 217 w 1307"/>
              <a:gd name="T9" fmla="*/ 1688 h 1689"/>
              <a:gd name="T10" fmla="*/ 217 w 1307"/>
              <a:gd name="T11" fmla="*/ 0 h 1689"/>
              <a:gd name="T12" fmla="*/ 217 w 1307"/>
              <a:gd name="T13" fmla="*/ 1688 h 1689"/>
              <a:gd name="T14" fmla="*/ 443 w 1307"/>
              <a:gd name="T15" fmla="*/ 1688 h 1689"/>
              <a:gd name="T16" fmla="*/ 443 w 1307"/>
              <a:gd name="T17" fmla="*/ 0 h 1689"/>
              <a:gd name="T18" fmla="*/ 443 w 1307"/>
              <a:gd name="T19" fmla="*/ 1688 h 1689"/>
              <a:gd name="T20" fmla="*/ 653 w 1307"/>
              <a:gd name="T21" fmla="*/ 1688 h 1689"/>
              <a:gd name="T22" fmla="*/ 653 w 1307"/>
              <a:gd name="T23" fmla="*/ 0 h 1689"/>
              <a:gd name="T24" fmla="*/ 653 w 1307"/>
              <a:gd name="T25" fmla="*/ 1688 h 1689"/>
              <a:gd name="T26" fmla="*/ 870 w 1307"/>
              <a:gd name="T27" fmla="*/ 1688 h 1689"/>
              <a:gd name="T28" fmla="*/ 870 w 1307"/>
              <a:gd name="T29" fmla="*/ 0 h 1689"/>
              <a:gd name="T30" fmla="*/ 870 w 1307"/>
              <a:gd name="T31" fmla="*/ 1688 h 1689"/>
              <a:gd name="T32" fmla="*/ 1088 w 1307"/>
              <a:gd name="T33" fmla="*/ 1688 h 1689"/>
              <a:gd name="T34" fmla="*/ 1088 w 1307"/>
              <a:gd name="T35" fmla="*/ 0 h 1689"/>
              <a:gd name="T36" fmla="*/ 1088 w 1307"/>
              <a:gd name="T37" fmla="*/ 1688 h 1689"/>
              <a:gd name="T38" fmla="*/ 1306 w 1307"/>
              <a:gd name="T39" fmla="*/ 1688 h 1689"/>
              <a:gd name="T40" fmla="*/ 1306 w 1307"/>
              <a:gd name="T41" fmla="*/ 0 h 1689"/>
              <a:gd name="T42" fmla="*/ 1306 w 1307"/>
              <a:gd name="T43" fmla="*/ 1688 h 1689"/>
              <a:gd name="T44" fmla="*/ 0 w 1307"/>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1689">
                <a:moveTo>
                  <a:pt x="0" y="1688"/>
                </a:moveTo>
                <a:lnTo>
                  <a:pt x="0" y="1688"/>
                </a:lnTo>
                <a:lnTo>
                  <a:pt x="0" y="0"/>
                </a:lnTo>
                <a:lnTo>
                  <a:pt x="0" y="1688"/>
                </a:lnTo>
                <a:lnTo>
                  <a:pt x="217" y="1688"/>
                </a:lnTo>
                <a:lnTo>
                  <a:pt x="217" y="0"/>
                </a:lnTo>
                <a:lnTo>
                  <a:pt x="217" y="1688"/>
                </a:lnTo>
                <a:lnTo>
                  <a:pt x="443" y="1688"/>
                </a:lnTo>
                <a:lnTo>
                  <a:pt x="443" y="0"/>
                </a:lnTo>
                <a:lnTo>
                  <a:pt x="443" y="1688"/>
                </a:lnTo>
                <a:lnTo>
                  <a:pt x="653" y="1688"/>
                </a:lnTo>
                <a:lnTo>
                  <a:pt x="653" y="0"/>
                </a:lnTo>
                <a:lnTo>
                  <a:pt x="653" y="1688"/>
                </a:lnTo>
                <a:lnTo>
                  <a:pt x="870" y="1688"/>
                </a:lnTo>
                <a:lnTo>
                  <a:pt x="870" y="0"/>
                </a:lnTo>
                <a:lnTo>
                  <a:pt x="870" y="1688"/>
                </a:lnTo>
                <a:lnTo>
                  <a:pt x="1088" y="1688"/>
                </a:lnTo>
                <a:lnTo>
                  <a:pt x="1088" y="0"/>
                </a:lnTo>
                <a:lnTo>
                  <a:pt x="1088" y="1688"/>
                </a:lnTo>
                <a:lnTo>
                  <a:pt x="1306" y="1688"/>
                </a:lnTo>
                <a:lnTo>
                  <a:pt x="1306" y="0"/>
                </a:lnTo>
                <a:lnTo>
                  <a:pt x="1306" y="1688"/>
                </a:lnTo>
                <a:lnTo>
                  <a:pt x="0" y="1688"/>
                </a:lnTo>
              </a:path>
            </a:pathLst>
          </a:custGeom>
          <a:solidFill>
            <a:srgbClr val="FFFFFF"/>
          </a:solidFill>
          <a:ln w="12700" cap="rnd" cmpd="sng">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296" name="Line 80"/>
          <p:cNvSpPr>
            <a:spLocks noChangeShapeType="1"/>
          </p:cNvSpPr>
          <p:nvPr/>
        </p:nvSpPr>
        <p:spPr bwMode="auto">
          <a:xfrm flipV="1">
            <a:off x="8796338" y="2454275"/>
            <a:ext cx="0" cy="266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97" name="Line 81"/>
          <p:cNvSpPr>
            <a:spLocks noChangeShapeType="1"/>
          </p:cNvSpPr>
          <p:nvPr/>
        </p:nvSpPr>
        <p:spPr bwMode="auto">
          <a:xfrm>
            <a:off x="6729413" y="2466975"/>
            <a:ext cx="204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98" name="Line 82"/>
          <p:cNvSpPr>
            <a:spLocks noChangeShapeType="1"/>
          </p:cNvSpPr>
          <p:nvPr/>
        </p:nvSpPr>
        <p:spPr bwMode="auto">
          <a:xfrm flipV="1">
            <a:off x="6926263" y="4137025"/>
            <a:ext cx="282575" cy="22225"/>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299" name="Line 83"/>
          <p:cNvSpPr>
            <a:spLocks noChangeShapeType="1"/>
          </p:cNvSpPr>
          <p:nvPr/>
        </p:nvSpPr>
        <p:spPr bwMode="auto">
          <a:xfrm>
            <a:off x="7272338" y="4149725"/>
            <a:ext cx="300037" cy="163513"/>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300" name="Line 84"/>
          <p:cNvSpPr>
            <a:spLocks noChangeShapeType="1"/>
          </p:cNvSpPr>
          <p:nvPr/>
        </p:nvSpPr>
        <p:spPr bwMode="auto">
          <a:xfrm>
            <a:off x="7618413" y="4356100"/>
            <a:ext cx="61595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301" name="Line 85"/>
          <p:cNvSpPr>
            <a:spLocks noChangeShapeType="1"/>
          </p:cNvSpPr>
          <p:nvPr/>
        </p:nvSpPr>
        <p:spPr bwMode="auto">
          <a:xfrm flipV="1">
            <a:off x="7939088" y="2476500"/>
            <a:ext cx="696912" cy="86995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265302" name="Picture 8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7838" y="4057650"/>
            <a:ext cx="134937"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303" name="Picture 8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61213" y="4014788"/>
            <a:ext cx="14763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304" name="Picture 8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05700" y="4233863"/>
            <a:ext cx="147638" cy="16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305" name="Picture 8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64475" y="3244850"/>
            <a:ext cx="134938"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306" name="Picture 90"/>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97850" y="4256088"/>
            <a:ext cx="1476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307" name="Picture 9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42338" y="2366963"/>
            <a:ext cx="147637" cy="18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308" name="Freeform 92"/>
          <p:cNvSpPr>
            <a:spLocks/>
          </p:cNvSpPr>
          <p:nvPr/>
        </p:nvSpPr>
        <p:spPr bwMode="auto">
          <a:xfrm>
            <a:off x="6716713" y="5146675"/>
            <a:ext cx="2074862" cy="68263"/>
          </a:xfrm>
          <a:custGeom>
            <a:avLst/>
            <a:gdLst>
              <a:gd name="T0" fmla="*/ 0 w 1307"/>
              <a:gd name="T1" fmla="*/ 0 h 43"/>
              <a:gd name="T2" fmla="*/ 0 w 1307"/>
              <a:gd name="T3" fmla="*/ 0 h 43"/>
              <a:gd name="T4" fmla="*/ 0 w 1307"/>
              <a:gd name="T5" fmla="*/ 42 h 43"/>
              <a:gd name="T6" fmla="*/ 0 w 1307"/>
              <a:gd name="T7" fmla="*/ 0 h 43"/>
              <a:gd name="T8" fmla="*/ 217 w 1307"/>
              <a:gd name="T9" fmla="*/ 0 h 43"/>
              <a:gd name="T10" fmla="*/ 217 w 1307"/>
              <a:gd name="T11" fmla="*/ 42 h 43"/>
              <a:gd name="T12" fmla="*/ 217 w 1307"/>
              <a:gd name="T13" fmla="*/ 0 h 43"/>
              <a:gd name="T14" fmla="*/ 443 w 1307"/>
              <a:gd name="T15" fmla="*/ 0 h 43"/>
              <a:gd name="T16" fmla="*/ 443 w 1307"/>
              <a:gd name="T17" fmla="*/ 42 h 43"/>
              <a:gd name="T18" fmla="*/ 443 w 1307"/>
              <a:gd name="T19" fmla="*/ 0 h 43"/>
              <a:gd name="T20" fmla="*/ 653 w 1307"/>
              <a:gd name="T21" fmla="*/ 0 h 43"/>
              <a:gd name="T22" fmla="*/ 653 w 1307"/>
              <a:gd name="T23" fmla="*/ 42 h 43"/>
              <a:gd name="T24" fmla="*/ 653 w 1307"/>
              <a:gd name="T25" fmla="*/ 0 h 43"/>
              <a:gd name="T26" fmla="*/ 870 w 1307"/>
              <a:gd name="T27" fmla="*/ 0 h 43"/>
              <a:gd name="T28" fmla="*/ 870 w 1307"/>
              <a:gd name="T29" fmla="*/ 42 h 43"/>
              <a:gd name="T30" fmla="*/ 870 w 1307"/>
              <a:gd name="T31" fmla="*/ 0 h 43"/>
              <a:gd name="T32" fmla="*/ 1088 w 1307"/>
              <a:gd name="T33" fmla="*/ 0 h 43"/>
              <a:gd name="T34" fmla="*/ 1088 w 1307"/>
              <a:gd name="T35" fmla="*/ 42 h 43"/>
              <a:gd name="T36" fmla="*/ 1088 w 1307"/>
              <a:gd name="T37" fmla="*/ 0 h 43"/>
              <a:gd name="T38" fmla="*/ 1306 w 1307"/>
              <a:gd name="T39" fmla="*/ 0 h 43"/>
              <a:gd name="T40" fmla="*/ 1306 w 1307"/>
              <a:gd name="T41" fmla="*/ 42 h 43"/>
              <a:gd name="T42" fmla="*/ 1306 w 1307"/>
              <a:gd name="T43" fmla="*/ 0 h 43"/>
              <a:gd name="T44" fmla="*/ 0 w 1307"/>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7" h="43">
                <a:moveTo>
                  <a:pt x="0" y="0"/>
                </a:moveTo>
                <a:lnTo>
                  <a:pt x="0" y="0"/>
                </a:lnTo>
                <a:lnTo>
                  <a:pt x="0" y="42"/>
                </a:lnTo>
                <a:lnTo>
                  <a:pt x="0" y="0"/>
                </a:lnTo>
                <a:lnTo>
                  <a:pt x="217" y="0"/>
                </a:lnTo>
                <a:lnTo>
                  <a:pt x="217" y="42"/>
                </a:lnTo>
                <a:lnTo>
                  <a:pt x="217" y="0"/>
                </a:lnTo>
                <a:lnTo>
                  <a:pt x="443" y="0"/>
                </a:lnTo>
                <a:lnTo>
                  <a:pt x="443" y="42"/>
                </a:lnTo>
                <a:lnTo>
                  <a:pt x="443" y="0"/>
                </a:lnTo>
                <a:lnTo>
                  <a:pt x="653" y="0"/>
                </a:lnTo>
                <a:lnTo>
                  <a:pt x="653" y="42"/>
                </a:lnTo>
                <a:lnTo>
                  <a:pt x="653" y="0"/>
                </a:lnTo>
                <a:lnTo>
                  <a:pt x="870" y="0"/>
                </a:lnTo>
                <a:lnTo>
                  <a:pt x="870" y="42"/>
                </a:lnTo>
                <a:lnTo>
                  <a:pt x="870" y="0"/>
                </a:lnTo>
                <a:lnTo>
                  <a:pt x="1088" y="0"/>
                </a:lnTo>
                <a:lnTo>
                  <a:pt x="1088" y="42"/>
                </a:lnTo>
                <a:lnTo>
                  <a:pt x="1088" y="0"/>
                </a:lnTo>
                <a:lnTo>
                  <a:pt x="1306" y="0"/>
                </a:lnTo>
                <a:lnTo>
                  <a:pt x="1306" y="42"/>
                </a:lnTo>
                <a:lnTo>
                  <a:pt x="1306" y="0"/>
                </a:lnTo>
                <a:lnTo>
                  <a:pt x="0" y="0"/>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309" name="Line 93"/>
          <p:cNvSpPr>
            <a:spLocks noChangeShapeType="1"/>
          </p:cNvSpPr>
          <p:nvPr/>
        </p:nvSpPr>
        <p:spPr bwMode="auto">
          <a:xfrm>
            <a:off x="6729413" y="5146675"/>
            <a:ext cx="2047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310" name="Freeform 94"/>
          <p:cNvSpPr>
            <a:spLocks/>
          </p:cNvSpPr>
          <p:nvPr/>
        </p:nvSpPr>
        <p:spPr bwMode="auto">
          <a:xfrm>
            <a:off x="6691313" y="2578100"/>
            <a:ext cx="26987" cy="2570163"/>
          </a:xfrm>
          <a:custGeom>
            <a:avLst/>
            <a:gdLst>
              <a:gd name="T0" fmla="*/ 16 w 17"/>
              <a:gd name="T1" fmla="*/ 1618 h 1619"/>
              <a:gd name="T2" fmla="*/ 16 w 17"/>
              <a:gd name="T3" fmla="*/ 1618 h 1619"/>
              <a:gd name="T4" fmla="*/ 0 w 17"/>
              <a:gd name="T5" fmla="*/ 1563 h 1619"/>
              <a:gd name="T6" fmla="*/ 16 w 17"/>
              <a:gd name="T7" fmla="*/ 1508 h 1619"/>
              <a:gd name="T8" fmla="*/ 16 w 17"/>
              <a:gd name="T9" fmla="*/ 1508 h 1619"/>
              <a:gd name="T10" fmla="*/ 0 w 17"/>
              <a:gd name="T11" fmla="*/ 1439 h 1619"/>
              <a:gd name="T12" fmla="*/ 16 w 17"/>
              <a:gd name="T13" fmla="*/ 1383 h 1619"/>
              <a:gd name="T14" fmla="*/ 16 w 17"/>
              <a:gd name="T15" fmla="*/ 1383 h 1619"/>
              <a:gd name="T16" fmla="*/ 0 w 17"/>
              <a:gd name="T17" fmla="*/ 1342 h 1619"/>
              <a:gd name="T18" fmla="*/ 16 w 17"/>
              <a:gd name="T19" fmla="*/ 1273 h 1619"/>
              <a:gd name="T20" fmla="*/ 16 w 17"/>
              <a:gd name="T21" fmla="*/ 1273 h 1619"/>
              <a:gd name="T22" fmla="*/ 0 w 17"/>
              <a:gd name="T23" fmla="*/ 1217 h 1619"/>
              <a:gd name="T24" fmla="*/ 16 w 17"/>
              <a:gd name="T25" fmla="*/ 1162 h 1619"/>
              <a:gd name="T26" fmla="*/ 16 w 17"/>
              <a:gd name="T27" fmla="*/ 1162 h 1619"/>
              <a:gd name="T28" fmla="*/ 0 w 17"/>
              <a:gd name="T29" fmla="*/ 1106 h 1619"/>
              <a:gd name="T30" fmla="*/ 16 w 17"/>
              <a:gd name="T31" fmla="*/ 1065 h 1619"/>
              <a:gd name="T32" fmla="*/ 16 w 17"/>
              <a:gd name="T33" fmla="*/ 1065 h 1619"/>
              <a:gd name="T34" fmla="*/ 0 w 17"/>
              <a:gd name="T35" fmla="*/ 996 h 1619"/>
              <a:gd name="T36" fmla="*/ 16 w 17"/>
              <a:gd name="T37" fmla="*/ 940 h 1619"/>
              <a:gd name="T38" fmla="*/ 16 w 17"/>
              <a:gd name="T39" fmla="*/ 940 h 1619"/>
              <a:gd name="T40" fmla="*/ 0 w 17"/>
              <a:gd name="T41" fmla="*/ 885 h 1619"/>
              <a:gd name="T42" fmla="*/ 16 w 17"/>
              <a:gd name="T43" fmla="*/ 844 h 1619"/>
              <a:gd name="T44" fmla="*/ 16 w 17"/>
              <a:gd name="T45" fmla="*/ 844 h 1619"/>
              <a:gd name="T46" fmla="*/ 0 w 17"/>
              <a:gd name="T47" fmla="*/ 761 h 1619"/>
              <a:gd name="T48" fmla="*/ 16 w 17"/>
              <a:gd name="T49" fmla="*/ 719 h 1619"/>
              <a:gd name="T50" fmla="*/ 16 w 17"/>
              <a:gd name="T51" fmla="*/ 719 h 1619"/>
              <a:gd name="T52" fmla="*/ 0 w 17"/>
              <a:gd name="T53" fmla="*/ 664 h 1619"/>
              <a:gd name="T54" fmla="*/ 16 w 17"/>
              <a:gd name="T55" fmla="*/ 608 h 1619"/>
              <a:gd name="T56" fmla="*/ 16 w 17"/>
              <a:gd name="T57" fmla="*/ 608 h 1619"/>
              <a:gd name="T58" fmla="*/ 0 w 17"/>
              <a:gd name="T59" fmla="*/ 539 h 1619"/>
              <a:gd name="T60" fmla="*/ 16 w 17"/>
              <a:gd name="T61" fmla="*/ 498 h 1619"/>
              <a:gd name="T62" fmla="*/ 16 w 17"/>
              <a:gd name="T63" fmla="*/ 498 h 1619"/>
              <a:gd name="T64" fmla="*/ 0 w 17"/>
              <a:gd name="T65" fmla="*/ 428 h 1619"/>
              <a:gd name="T66" fmla="*/ 16 w 17"/>
              <a:gd name="T67" fmla="*/ 387 h 1619"/>
              <a:gd name="T68" fmla="*/ 16 w 17"/>
              <a:gd name="T69" fmla="*/ 387 h 1619"/>
              <a:gd name="T70" fmla="*/ 0 w 17"/>
              <a:gd name="T71" fmla="*/ 318 h 1619"/>
              <a:gd name="T72" fmla="*/ 16 w 17"/>
              <a:gd name="T73" fmla="*/ 262 h 1619"/>
              <a:gd name="T74" fmla="*/ 16 w 17"/>
              <a:gd name="T75" fmla="*/ 262 h 1619"/>
              <a:gd name="T76" fmla="*/ 0 w 17"/>
              <a:gd name="T77" fmla="*/ 221 h 1619"/>
              <a:gd name="T78" fmla="*/ 16 w 17"/>
              <a:gd name="T79" fmla="*/ 166 h 1619"/>
              <a:gd name="T80" fmla="*/ 16 w 17"/>
              <a:gd name="T81" fmla="*/ 166 h 1619"/>
              <a:gd name="T82" fmla="*/ 0 w 17"/>
              <a:gd name="T83" fmla="*/ 96 h 1619"/>
              <a:gd name="T84" fmla="*/ 16 w 17"/>
              <a:gd name="T85" fmla="*/ 41 h 1619"/>
              <a:gd name="T86" fmla="*/ 16 w 17"/>
              <a:gd name="T87" fmla="*/ 41 h 1619"/>
              <a:gd name="T88" fmla="*/ 0 w 17"/>
              <a:gd name="T89" fmla="*/ 0 h 1619"/>
              <a:gd name="T90" fmla="*/ 16 w 17"/>
              <a:gd name="T91" fmla="*/ 1618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 h="1619">
                <a:moveTo>
                  <a:pt x="16" y="1618"/>
                </a:moveTo>
                <a:lnTo>
                  <a:pt x="16" y="1618"/>
                </a:lnTo>
                <a:lnTo>
                  <a:pt x="0" y="1618"/>
                </a:lnTo>
                <a:lnTo>
                  <a:pt x="16" y="1618"/>
                </a:lnTo>
                <a:lnTo>
                  <a:pt x="16" y="1563"/>
                </a:lnTo>
                <a:lnTo>
                  <a:pt x="0" y="1563"/>
                </a:lnTo>
                <a:lnTo>
                  <a:pt x="16" y="1563"/>
                </a:lnTo>
                <a:lnTo>
                  <a:pt x="16" y="1508"/>
                </a:lnTo>
                <a:lnTo>
                  <a:pt x="0" y="1508"/>
                </a:lnTo>
                <a:lnTo>
                  <a:pt x="16" y="1508"/>
                </a:lnTo>
                <a:lnTo>
                  <a:pt x="16" y="1439"/>
                </a:lnTo>
                <a:lnTo>
                  <a:pt x="0" y="1439"/>
                </a:lnTo>
                <a:lnTo>
                  <a:pt x="16" y="1439"/>
                </a:lnTo>
                <a:lnTo>
                  <a:pt x="16" y="1383"/>
                </a:lnTo>
                <a:lnTo>
                  <a:pt x="0" y="1383"/>
                </a:lnTo>
                <a:lnTo>
                  <a:pt x="16" y="1383"/>
                </a:lnTo>
                <a:lnTo>
                  <a:pt x="16" y="1342"/>
                </a:lnTo>
                <a:lnTo>
                  <a:pt x="0" y="1342"/>
                </a:lnTo>
                <a:lnTo>
                  <a:pt x="16" y="1342"/>
                </a:lnTo>
                <a:lnTo>
                  <a:pt x="16" y="1273"/>
                </a:lnTo>
                <a:lnTo>
                  <a:pt x="0" y="1273"/>
                </a:lnTo>
                <a:lnTo>
                  <a:pt x="16" y="1273"/>
                </a:lnTo>
                <a:lnTo>
                  <a:pt x="16" y="1217"/>
                </a:lnTo>
                <a:lnTo>
                  <a:pt x="0" y="1217"/>
                </a:lnTo>
                <a:lnTo>
                  <a:pt x="16" y="1217"/>
                </a:lnTo>
                <a:lnTo>
                  <a:pt x="16" y="1162"/>
                </a:lnTo>
                <a:lnTo>
                  <a:pt x="0" y="1162"/>
                </a:lnTo>
                <a:lnTo>
                  <a:pt x="16" y="1162"/>
                </a:lnTo>
                <a:lnTo>
                  <a:pt x="16" y="1106"/>
                </a:lnTo>
                <a:lnTo>
                  <a:pt x="0" y="1106"/>
                </a:lnTo>
                <a:lnTo>
                  <a:pt x="16" y="1106"/>
                </a:lnTo>
                <a:lnTo>
                  <a:pt x="16" y="1065"/>
                </a:lnTo>
                <a:lnTo>
                  <a:pt x="0" y="1065"/>
                </a:lnTo>
                <a:lnTo>
                  <a:pt x="16" y="1065"/>
                </a:lnTo>
                <a:lnTo>
                  <a:pt x="16" y="996"/>
                </a:lnTo>
                <a:lnTo>
                  <a:pt x="0" y="996"/>
                </a:lnTo>
                <a:lnTo>
                  <a:pt x="16" y="996"/>
                </a:lnTo>
                <a:lnTo>
                  <a:pt x="16" y="940"/>
                </a:lnTo>
                <a:lnTo>
                  <a:pt x="0" y="940"/>
                </a:lnTo>
                <a:lnTo>
                  <a:pt x="16" y="940"/>
                </a:lnTo>
                <a:lnTo>
                  <a:pt x="16" y="885"/>
                </a:lnTo>
                <a:lnTo>
                  <a:pt x="0" y="885"/>
                </a:lnTo>
                <a:lnTo>
                  <a:pt x="16" y="885"/>
                </a:lnTo>
                <a:lnTo>
                  <a:pt x="16" y="844"/>
                </a:lnTo>
                <a:lnTo>
                  <a:pt x="0" y="844"/>
                </a:lnTo>
                <a:lnTo>
                  <a:pt x="16" y="844"/>
                </a:lnTo>
                <a:lnTo>
                  <a:pt x="16" y="761"/>
                </a:lnTo>
                <a:lnTo>
                  <a:pt x="0" y="761"/>
                </a:lnTo>
                <a:lnTo>
                  <a:pt x="16" y="761"/>
                </a:lnTo>
                <a:lnTo>
                  <a:pt x="16" y="719"/>
                </a:lnTo>
                <a:lnTo>
                  <a:pt x="0" y="719"/>
                </a:lnTo>
                <a:lnTo>
                  <a:pt x="16" y="719"/>
                </a:lnTo>
                <a:lnTo>
                  <a:pt x="16" y="664"/>
                </a:lnTo>
                <a:lnTo>
                  <a:pt x="0" y="664"/>
                </a:lnTo>
                <a:lnTo>
                  <a:pt x="16" y="664"/>
                </a:lnTo>
                <a:lnTo>
                  <a:pt x="16" y="608"/>
                </a:lnTo>
                <a:lnTo>
                  <a:pt x="0" y="608"/>
                </a:lnTo>
                <a:lnTo>
                  <a:pt x="16" y="608"/>
                </a:lnTo>
                <a:lnTo>
                  <a:pt x="16" y="539"/>
                </a:lnTo>
                <a:lnTo>
                  <a:pt x="0" y="539"/>
                </a:lnTo>
                <a:lnTo>
                  <a:pt x="16" y="539"/>
                </a:lnTo>
                <a:lnTo>
                  <a:pt x="16" y="498"/>
                </a:lnTo>
                <a:lnTo>
                  <a:pt x="0" y="498"/>
                </a:lnTo>
                <a:lnTo>
                  <a:pt x="16" y="498"/>
                </a:lnTo>
                <a:lnTo>
                  <a:pt x="16" y="428"/>
                </a:lnTo>
                <a:lnTo>
                  <a:pt x="0" y="428"/>
                </a:lnTo>
                <a:lnTo>
                  <a:pt x="16" y="428"/>
                </a:lnTo>
                <a:lnTo>
                  <a:pt x="16" y="387"/>
                </a:lnTo>
                <a:lnTo>
                  <a:pt x="0" y="387"/>
                </a:lnTo>
                <a:lnTo>
                  <a:pt x="16" y="387"/>
                </a:lnTo>
                <a:lnTo>
                  <a:pt x="16" y="318"/>
                </a:lnTo>
                <a:lnTo>
                  <a:pt x="0" y="318"/>
                </a:lnTo>
                <a:lnTo>
                  <a:pt x="16" y="318"/>
                </a:lnTo>
                <a:lnTo>
                  <a:pt x="16" y="262"/>
                </a:lnTo>
                <a:lnTo>
                  <a:pt x="0" y="262"/>
                </a:lnTo>
                <a:lnTo>
                  <a:pt x="16" y="262"/>
                </a:lnTo>
                <a:lnTo>
                  <a:pt x="16" y="221"/>
                </a:lnTo>
                <a:lnTo>
                  <a:pt x="0" y="221"/>
                </a:lnTo>
                <a:lnTo>
                  <a:pt x="16" y="221"/>
                </a:lnTo>
                <a:lnTo>
                  <a:pt x="16" y="166"/>
                </a:lnTo>
                <a:lnTo>
                  <a:pt x="0" y="166"/>
                </a:lnTo>
                <a:lnTo>
                  <a:pt x="16" y="166"/>
                </a:lnTo>
                <a:lnTo>
                  <a:pt x="16" y="96"/>
                </a:lnTo>
                <a:lnTo>
                  <a:pt x="0" y="96"/>
                </a:lnTo>
                <a:lnTo>
                  <a:pt x="16" y="96"/>
                </a:lnTo>
                <a:lnTo>
                  <a:pt x="16" y="41"/>
                </a:lnTo>
                <a:lnTo>
                  <a:pt x="0" y="41"/>
                </a:lnTo>
                <a:lnTo>
                  <a:pt x="16" y="41"/>
                </a:lnTo>
                <a:lnTo>
                  <a:pt x="16" y="0"/>
                </a:lnTo>
                <a:lnTo>
                  <a:pt x="0" y="0"/>
                </a:lnTo>
                <a:lnTo>
                  <a:pt x="16" y="0"/>
                </a:lnTo>
                <a:lnTo>
                  <a:pt x="16" y="161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311" name="Freeform 95"/>
          <p:cNvSpPr>
            <a:spLocks/>
          </p:cNvSpPr>
          <p:nvPr/>
        </p:nvSpPr>
        <p:spPr bwMode="auto">
          <a:xfrm>
            <a:off x="6654800" y="2466975"/>
            <a:ext cx="63500" cy="2681288"/>
          </a:xfrm>
          <a:custGeom>
            <a:avLst/>
            <a:gdLst>
              <a:gd name="T0" fmla="*/ 39 w 40"/>
              <a:gd name="T1" fmla="*/ 1688 h 1689"/>
              <a:gd name="T2" fmla="*/ 39 w 40"/>
              <a:gd name="T3" fmla="*/ 1688 h 1689"/>
              <a:gd name="T4" fmla="*/ 0 w 40"/>
              <a:gd name="T5" fmla="*/ 1688 h 1689"/>
              <a:gd name="T6" fmla="*/ 39 w 40"/>
              <a:gd name="T7" fmla="*/ 1688 h 1689"/>
              <a:gd name="T8" fmla="*/ 39 w 40"/>
              <a:gd name="T9" fmla="*/ 1412 h 1689"/>
              <a:gd name="T10" fmla="*/ 0 w 40"/>
              <a:gd name="T11" fmla="*/ 1412 h 1689"/>
              <a:gd name="T12" fmla="*/ 39 w 40"/>
              <a:gd name="T13" fmla="*/ 1412 h 1689"/>
              <a:gd name="T14" fmla="*/ 39 w 40"/>
              <a:gd name="T15" fmla="*/ 1135 h 1689"/>
              <a:gd name="T16" fmla="*/ 0 w 40"/>
              <a:gd name="T17" fmla="*/ 1135 h 1689"/>
              <a:gd name="T18" fmla="*/ 39 w 40"/>
              <a:gd name="T19" fmla="*/ 1135 h 1689"/>
              <a:gd name="T20" fmla="*/ 39 w 40"/>
              <a:gd name="T21" fmla="*/ 831 h 1689"/>
              <a:gd name="T22" fmla="*/ 0 w 40"/>
              <a:gd name="T23" fmla="*/ 831 h 1689"/>
              <a:gd name="T24" fmla="*/ 39 w 40"/>
              <a:gd name="T25" fmla="*/ 831 h 1689"/>
              <a:gd name="T26" fmla="*/ 39 w 40"/>
              <a:gd name="T27" fmla="*/ 568 h 1689"/>
              <a:gd name="T28" fmla="*/ 0 w 40"/>
              <a:gd name="T29" fmla="*/ 568 h 1689"/>
              <a:gd name="T30" fmla="*/ 39 w 40"/>
              <a:gd name="T31" fmla="*/ 568 h 1689"/>
              <a:gd name="T32" fmla="*/ 39 w 40"/>
              <a:gd name="T33" fmla="*/ 291 h 1689"/>
              <a:gd name="T34" fmla="*/ 0 w 40"/>
              <a:gd name="T35" fmla="*/ 291 h 1689"/>
              <a:gd name="T36" fmla="*/ 39 w 40"/>
              <a:gd name="T37" fmla="*/ 291 h 1689"/>
              <a:gd name="T38" fmla="*/ 39 w 40"/>
              <a:gd name="T39" fmla="*/ 0 h 1689"/>
              <a:gd name="T40" fmla="*/ 0 w 40"/>
              <a:gd name="T41" fmla="*/ 0 h 1689"/>
              <a:gd name="T42" fmla="*/ 39 w 40"/>
              <a:gd name="T43" fmla="*/ 0 h 1689"/>
              <a:gd name="T44" fmla="*/ 39 w 40"/>
              <a:gd name="T45" fmla="*/ 1688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689">
                <a:moveTo>
                  <a:pt x="39" y="1688"/>
                </a:moveTo>
                <a:lnTo>
                  <a:pt x="39" y="1688"/>
                </a:lnTo>
                <a:lnTo>
                  <a:pt x="0" y="1688"/>
                </a:lnTo>
                <a:lnTo>
                  <a:pt x="39" y="1688"/>
                </a:lnTo>
                <a:lnTo>
                  <a:pt x="39" y="1412"/>
                </a:lnTo>
                <a:lnTo>
                  <a:pt x="0" y="1412"/>
                </a:lnTo>
                <a:lnTo>
                  <a:pt x="39" y="1412"/>
                </a:lnTo>
                <a:lnTo>
                  <a:pt x="39" y="1135"/>
                </a:lnTo>
                <a:lnTo>
                  <a:pt x="0" y="1135"/>
                </a:lnTo>
                <a:lnTo>
                  <a:pt x="39" y="1135"/>
                </a:lnTo>
                <a:lnTo>
                  <a:pt x="39" y="831"/>
                </a:lnTo>
                <a:lnTo>
                  <a:pt x="0" y="831"/>
                </a:lnTo>
                <a:lnTo>
                  <a:pt x="39" y="831"/>
                </a:lnTo>
                <a:lnTo>
                  <a:pt x="39" y="568"/>
                </a:lnTo>
                <a:lnTo>
                  <a:pt x="0" y="568"/>
                </a:lnTo>
                <a:lnTo>
                  <a:pt x="39" y="568"/>
                </a:lnTo>
                <a:lnTo>
                  <a:pt x="39" y="291"/>
                </a:lnTo>
                <a:lnTo>
                  <a:pt x="0" y="291"/>
                </a:lnTo>
                <a:lnTo>
                  <a:pt x="39" y="291"/>
                </a:lnTo>
                <a:lnTo>
                  <a:pt x="39" y="0"/>
                </a:lnTo>
                <a:lnTo>
                  <a:pt x="0" y="0"/>
                </a:lnTo>
                <a:lnTo>
                  <a:pt x="39" y="0"/>
                </a:lnTo>
                <a:lnTo>
                  <a:pt x="39" y="1688"/>
                </a:lnTo>
              </a:path>
            </a:pathLst>
          </a:custGeom>
          <a:solidFill>
            <a:srgbClr val="FF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5312" name="Line 96"/>
          <p:cNvSpPr>
            <a:spLocks noChangeShapeType="1"/>
          </p:cNvSpPr>
          <p:nvPr/>
        </p:nvSpPr>
        <p:spPr bwMode="auto">
          <a:xfrm flipV="1">
            <a:off x="6723063" y="2454275"/>
            <a:ext cx="0" cy="26685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265313" name="Group 97"/>
          <p:cNvGrpSpPr>
            <a:grpSpLocks/>
          </p:cNvGrpSpPr>
          <p:nvPr/>
        </p:nvGrpSpPr>
        <p:grpSpPr bwMode="auto">
          <a:xfrm>
            <a:off x="5988050" y="2362200"/>
            <a:ext cx="769938" cy="2994025"/>
            <a:chOff x="3772" y="1488"/>
            <a:chExt cx="485" cy="1886"/>
          </a:xfrm>
        </p:grpSpPr>
        <p:sp>
          <p:nvSpPr>
            <p:cNvPr id="265314" name="Rectangle 98"/>
            <p:cNvSpPr>
              <a:spLocks noChangeArrowheads="1"/>
            </p:cNvSpPr>
            <p:nvPr/>
          </p:nvSpPr>
          <p:spPr bwMode="auto">
            <a:xfrm>
              <a:off x="3896" y="3148"/>
              <a:ext cx="205"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0</a:t>
              </a:r>
            </a:p>
          </p:txBody>
        </p:sp>
        <p:sp>
          <p:nvSpPr>
            <p:cNvPr id="265315" name="Rectangle 99"/>
            <p:cNvSpPr>
              <a:spLocks noChangeArrowheads="1"/>
            </p:cNvSpPr>
            <p:nvPr/>
          </p:nvSpPr>
          <p:spPr bwMode="auto">
            <a:xfrm>
              <a:off x="3818" y="2885"/>
              <a:ext cx="387"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500</a:t>
              </a:r>
            </a:p>
          </p:txBody>
        </p:sp>
        <p:sp>
          <p:nvSpPr>
            <p:cNvPr id="265316" name="Rectangle 100"/>
            <p:cNvSpPr>
              <a:spLocks noChangeArrowheads="1"/>
            </p:cNvSpPr>
            <p:nvPr/>
          </p:nvSpPr>
          <p:spPr bwMode="auto">
            <a:xfrm>
              <a:off x="3779" y="2595"/>
              <a:ext cx="4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1000</a:t>
              </a:r>
            </a:p>
          </p:txBody>
        </p:sp>
        <p:sp>
          <p:nvSpPr>
            <p:cNvPr id="265317" name="Rectangle 101"/>
            <p:cNvSpPr>
              <a:spLocks noChangeArrowheads="1"/>
            </p:cNvSpPr>
            <p:nvPr/>
          </p:nvSpPr>
          <p:spPr bwMode="auto">
            <a:xfrm>
              <a:off x="3779" y="2318"/>
              <a:ext cx="4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1500</a:t>
              </a:r>
            </a:p>
          </p:txBody>
        </p:sp>
        <p:sp>
          <p:nvSpPr>
            <p:cNvPr id="265318" name="Rectangle 102"/>
            <p:cNvSpPr>
              <a:spLocks noChangeArrowheads="1"/>
            </p:cNvSpPr>
            <p:nvPr/>
          </p:nvSpPr>
          <p:spPr bwMode="auto">
            <a:xfrm>
              <a:off x="3779" y="2027"/>
              <a:ext cx="4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2000</a:t>
              </a:r>
            </a:p>
          </p:txBody>
        </p:sp>
        <p:sp>
          <p:nvSpPr>
            <p:cNvPr id="265319" name="Rectangle 103"/>
            <p:cNvSpPr>
              <a:spLocks noChangeArrowheads="1"/>
            </p:cNvSpPr>
            <p:nvPr/>
          </p:nvSpPr>
          <p:spPr bwMode="auto">
            <a:xfrm>
              <a:off x="3779" y="1751"/>
              <a:ext cx="4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2500</a:t>
              </a:r>
            </a:p>
          </p:txBody>
        </p:sp>
        <p:sp>
          <p:nvSpPr>
            <p:cNvPr id="265320" name="Rectangle 104"/>
            <p:cNvSpPr>
              <a:spLocks noChangeArrowheads="1"/>
            </p:cNvSpPr>
            <p:nvPr/>
          </p:nvSpPr>
          <p:spPr bwMode="auto">
            <a:xfrm>
              <a:off x="3772" y="1488"/>
              <a:ext cx="4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74" tIns="44396" rIns="90374" bIns="44396">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3000</a:t>
              </a:r>
            </a:p>
          </p:txBody>
        </p:sp>
      </p:grpSp>
      <p:grpSp>
        <p:nvGrpSpPr>
          <p:cNvPr id="265321" name="Group 105"/>
          <p:cNvGrpSpPr>
            <a:grpSpLocks/>
          </p:cNvGrpSpPr>
          <p:nvPr/>
        </p:nvGrpSpPr>
        <p:grpSpPr bwMode="auto">
          <a:xfrm>
            <a:off x="6565900" y="5192713"/>
            <a:ext cx="2354263" cy="587375"/>
            <a:chOff x="4136" y="3271"/>
            <a:chExt cx="1483" cy="370"/>
          </a:xfrm>
        </p:grpSpPr>
        <p:sp>
          <p:nvSpPr>
            <p:cNvPr id="265322" name="Rectangle 106"/>
            <p:cNvSpPr>
              <a:spLocks noChangeArrowheads="1"/>
            </p:cNvSpPr>
            <p:nvPr/>
          </p:nvSpPr>
          <p:spPr bwMode="auto">
            <a:xfrm>
              <a:off x="4136" y="327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F'89</a:t>
              </a:r>
            </a:p>
          </p:txBody>
        </p:sp>
        <p:sp>
          <p:nvSpPr>
            <p:cNvPr id="265323" name="Rectangle 107"/>
            <p:cNvSpPr>
              <a:spLocks noChangeArrowheads="1"/>
            </p:cNvSpPr>
            <p:nvPr/>
          </p:nvSpPr>
          <p:spPr bwMode="auto">
            <a:xfrm>
              <a:off x="4571" y="327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F'91</a:t>
              </a:r>
            </a:p>
          </p:txBody>
        </p:sp>
        <p:sp>
          <p:nvSpPr>
            <p:cNvPr id="265324" name="Rectangle 108"/>
            <p:cNvSpPr>
              <a:spLocks noChangeArrowheads="1"/>
            </p:cNvSpPr>
            <p:nvPr/>
          </p:nvSpPr>
          <p:spPr bwMode="auto">
            <a:xfrm>
              <a:off x="5007" y="3271"/>
              <a:ext cx="412"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F'92</a:t>
              </a:r>
            </a:p>
          </p:txBody>
        </p:sp>
        <p:grpSp>
          <p:nvGrpSpPr>
            <p:cNvPr id="265325" name="Group 109"/>
            <p:cNvGrpSpPr>
              <a:grpSpLocks/>
            </p:cNvGrpSpPr>
            <p:nvPr/>
          </p:nvGrpSpPr>
          <p:grpSpPr bwMode="auto">
            <a:xfrm>
              <a:off x="4421" y="3403"/>
              <a:ext cx="1198" cy="238"/>
              <a:chOff x="4421" y="3403"/>
              <a:chExt cx="1198" cy="238"/>
            </a:xfrm>
          </p:grpSpPr>
          <p:sp>
            <p:nvSpPr>
              <p:cNvPr id="265326" name="Rectangle 110"/>
              <p:cNvSpPr>
                <a:spLocks noChangeArrowheads="1"/>
              </p:cNvSpPr>
              <p:nvPr/>
            </p:nvSpPr>
            <p:spPr bwMode="auto">
              <a:xfrm>
                <a:off x="4421" y="3403"/>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S'91</a:t>
                </a:r>
              </a:p>
            </p:txBody>
          </p:sp>
          <p:sp>
            <p:nvSpPr>
              <p:cNvPr id="265327" name="Rectangle 111"/>
              <p:cNvSpPr>
                <a:spLocks noChangeArrowheads="1"/>
              </p:cNvSpPr>
              <p:nvPr/>
            </p:nvSpPr>
            <p:spPr bwMode="auto">
              <a:xfrm>
                <a:off x="4809" y="3415"/>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S'92</a:t>
                </a:r>
              </a:p>
            </p:txBody>
          </p:sp>
          <p:sp>
            <p:nvSpPr>
              <p:cNvPr id="265328" name="Rectangle 112"/>
              <p:cNvSpPr>
                <a:spLocks noChangeArrowheads="1"/>
              </p:cNvSpPr>
              <p:nvPr/>
            </p:nvSpPr>
            <p:spPr bwMode="auto">
              <a:xfrm>
                <a:off x="5200" y="3403"/>
                <a:ext cx="419"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91" tIns="44403" rIns="90391" bIns="44403">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700" b="0">
                    <a:solidFill>
                      <a:srgbClr val="000000"/>
                    </a:solidFill>
                    <a:latin typeface="Geneva" charset="0"/>
                  </a:rPr>
                  <a:t>S'93</a:t>
                </a:r>
              </a:p>
            </p:txBody>
          </p:sp>
        </p:grpSp>
      </p:grpSp>
      <p:sp>
        <p:nvSpPr>
          <p:cNvPr id="265329" name="Line 113"/>
          <p:cNvSpPr>
            <a:spLocks noChangeShapeType="1"/>
          </p:cNvSpPr>
          <p:nvPr/>
        </p:nvSpPr>
        <p:spPr bwMode="auto">
          <a:xfrm>
            <a:off x="1943100" y="1778000"/>
            <a:ext cx="876300" cy="0"/>
          </a:xfrm>
          <a:prstGeom prst="line">
            <a:avLst/>
          </a:prstGeom>
          <a:noFill/>
          <a:ln w="508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330" name="Line 114"/>
          <p:cNvSpPr>
            <a:spLocks noChangeShapeType="1"/>
          </p:cNvSpPr>
          <p:nvPr/>
        </p:nvSpPr>
        <p:spPr bwMode="auto">
          <a:xfrm>
            <a:off x="1928813" y="2039938"/>
            <a:ext cx="866775" cy="4762"/>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5331" name="Rectangle 115"/>
          <p:cNvSpPr>
            <a:spLocks noChangeArrowheads="1"/>
          </p:cNvSpPr>
          <p:nvPr/>
        </p:nvSpPr>
        <p:spPr bwMode="auto">
          <a:xfrm>
            <a:off x="2919413" y="1577975"/>
            <a:ext cx="1641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Book Antiqua" panose="02040602050305030304" pitchFamily="18" charset="0"/>
              </a:rPr>
              <a:t>Basic Course</a:t>
            </a:r>
          </a:p>
        </p:txBody>
      </p:sp>
      <p:sp>
        <p:nvSpPr>
          <p:cNvPr id="265332" name="Rectangle 116"/>
          <p:cNvSpPr>
            <a:spLocks noChangeArrowheads="1"/>
          </p:cNvSpPr>
          <p:nvPr/>
        </p:nvSpPr>
        <p:spPr bwMode="auto">
          <a:xfrm>
            <a:off x="2938463" y="1844675"/>
            <a:ext cx="1527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1" tIns="44442" rIns="90471" bIns="44442">
            <a:spAutoFit/>
          </a:bodyPr>
          <a:lstStyle>
            <a:lvl1pPr>
              <a:defRPr sz="2400">
                <a:solidFill>
                  <a:schemeClr val="tx1"/>
                </a:solidFill>
                <a:latin typeface="Times" panose="02020603050405020304" pitchFamily="18" charset="0"/>
              </a:defRPr>
            </a:lvl1pPr>
            <a:lvl2pPr>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marL="1827213">
              <a:defRPr sz="2400">
                <a:solidFill>
                  <a:schemeClr val="tx1"/>
                </a:solidFill>
                <a:latin typeface="Times" panose="02020603050405020304" pitchFamily="18" charset="0"/>
              </a:defRPr>
            </a:lvl5pPr>
            <a:lvl6pPr marL="2284413" eaLnBrk="0" fontAlgn="base" hangingPunct="0">
              <a:spcBef>
                <a:spcPct val="0"/>
              </a:spcBef>
              <a:spcAft>
                <a:spcPct val="0"/>
              </a:spcAft>
              <a:defRPr sz="2400">
                <a:solidFill>
                  <a:schemeClr val="tx1"/>
                </a:solidFill>
                <a:latin typeface="Times" panose="02020603050405020304" pitchFamily="18" charset="0"/>
              </a:defRPr>
            </a:lvl6pPr>
            <a:lvl7pPr marL="2741613" eaLnBrk="0" fontAlgn="base" hangingPunct="0">
              <a:spcBef>
                <a:spcPct val="0"/>
              </a:spcBef>
              <a:spcAft>
                <a:spcPct val="0"/>
              </a:spcAft>
              <a:defRPr sz="2400">
                <a:solidFill>
                  <a:schemeClr val="tx1"/>
                </a:solidFill>
                <a:latin typeface="Times" panose="02020603050405020304" pitchFamily="18" charset="0"/>
              </a:defRPr>
            </a:lvl7pPr>
            <a:lvl8pPr marL="3198813" eaLnBrk="0" fontAlgn="base" hangingPunct="0">
              <a:spcBef>
                <a:spcPct val="0"/>
              </a:spcBef>
              <a:spcAft>
                <a:spcPct val="0"/>
              </a:spcAft>
              <a:defRPr sz="2400">
                <a:solidFill>
                  <a:schemeClr val="tx1"/>
                </a:solidFill>
                <a:latin typeface="Times" panose="02020603050405020304" pitchFamily="18" charset="0"/>
              </a:defRPr>
            </a:lvl8pPr>
            <a:lvl9pPr marL="3656013"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800">
                <a:latin typeface="Book Antiqua" panose="02040602050305030304" pitchFamily="18" charset="0"/>
              </a:rPr>
              <a:t>Adv. Course</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de-DE" altLang="en-US"/>
              <a:t>Maturity Level 3: Defined Process</a:t>
            </a:r>
          </a:p>
        </p:txBody>
      </p:sp>
      <p:sp>
        <p:nvSpPr>
          <p:cNvPr id="267267" name="Rectangle 3"/>
          <p:cNvSpPr>
            <a:spLocks noGrp="1" noChangeArrowheads="1"/>
          </p:cNvSpPr>
          <p:nvPr>
            <p:ph type="body" sz="half" idx="1"/>
          </p:nvPr>
        </p:nvSpPr>
        <p:spPr/>
        <p:txBody>
          <a:bodyPr/>
          <a:lstStyle/>
          <a:p>
            <a:r>
              <a:rPr lang="de-DE" altLang="en-US" sz="2000"/>
              <a:t>Activities of software development process are well defined with clear entry and exit conditions. </a:t>
            </a:r>
          </a:p>
          <a:p>
            <a:r>
              <a:rPr lang="de-DE" altLang="en-US" sz="2000"/>
              <a:t>Intermediate products of development are well defined and visible</a:t>
            </a:r>
          </a:p>
          <a:p>
            <a:r>
              <a:rPr lang="de-DE" altLang="en-US" sz="2000" b="1" i="1"/>
              <a:t>Level 3 Metrics</a:t>
            </a:r>
            <a:r>
              <a:rPr lang="de-DE" altLang="en-US" sz="2000"/>
              <a:t> (in addition to metrics from lower maturity levels):</a:t>
            </a:r>
          </a:p>
          <a:p>
            <a:pPr lvl="1"/>
            <a:r>
              <a:rPr lang="de-DE" altLang="en-US" sz="1800"/>
              <a:t>Requirements complexity: Number of classes, methods,  interfaces</a:t>
            </a:r>
          </a:p>
          <a:p>
            <a:pPr lvl="1"/>
            <a:r>
              <a:rPr lang="de-DE" altLang="en-US" sz="1800"/>
              <a:t>Design complexity: Number of subsystems, concurrency, platforms</a:t>
            </a:r>
          </a:p>
        </p:txBody>
      </p:sp>
      <p:sp>
        <p:nvSpPr>
          <p:cNvPr id="267268" name="Rectangle 4"/>
          <p:cNvSpPr>
            <a:spLocks noGrp="1" noChangeArrowheads="1"/>
          </p:cNvSpPr>
          <p:nvPr>
            <p:ph type="body" sz="half" idx="2"/>
          </p:nvPr>
        </p:nvSpPr>
        <p:spPr>
          <a:xfrm>
            <a:off x="4557713" y="1416050"/>
            <a:ext cx="4052887" cy="4800600"/>
          </a:xfrm>
        </p:spPr>
        <p:txBody>
          <a:bodyPr/>
          <a:lstStyle/>
          <a:p>
            <a:pPr lvl="1"/>
            <a:r>
              <a:rPr lang="de-DE" altLang="en-US" sz="1800"/>
              <a:t>Implementation complexity: Number of code modules, code complexity</a:t>
            </a:r>
          </a:p>
          <a:p>
            <a:pPr lvl="1"/>
            <a:r>
              <a:rPr lang="de-DE" altLang="en-US" sz="1800"/>
              <a:t>Testing complexity: Number of paths to test, number of class interfaces to test</a:t>
            </a:r>
          </a:p>
          <a:p>
            <a:pPr lvl="1"/>
            <a:r>
              <a:rPr lang="de-DE" altLang="en-US" sz="1800"/>
              <a:t>Thoroughness of Testing:</a:t>
            </a:r>
          </a:p>
          <a:p>
            <a:pPr lvl="2"/>
            <a:r>
              <a:rPr lang="de-DE" altLang="en-US" sz="1800"/>
              <a:t>Requirements defects discovered</a:t>
            </a:r>
          </a:p>
          <a:p>
            <a:pPr lvl="2"/>
            <a:r>
              <a:rPr lang="de-DE" altLang="en-US" sz="1800"/>
              <a:t>Design defects discovered</a:t>
            </a:r>
          </a:p>
          <a:p>
            <a:pPr lvl="2"/>
            <a:r>
              <a:rPr lang="de-DE" altLang="en-US" sz="1800"/>
              <a:t>Code defects discovered</a:t>
            </a:r>
          </a:p>
          <a:p>
            <a:pPr lvl="2"/>
            <a:r>
              <a:rPr lang="de-DE" altLang="en-US" sz="1800"/>
              <a:t>Failure density per unit (subsystem, code module, class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de-DE" altLang="en-US"/>
              <a:t>Maturity Level 4: Managed Process</a:t>
            </a:r>
          </a:p>
        </p:txBody>
      </p:sp>
      <p:sp>
        <p:nvSpPr>
          <p:cNvPr id="269315" name="Rectangle 3"/>
          <p:cNvSpPr>
            <a:spLocks noGrp="1" noChangeArrowheads="1"/>
          </p:cNvSpPr>
          <p:nvPr>
            <p:ph type="body" sz="half" idx="1"/>
          </p:nvPr>
        </p:nvSpPr>
        <p:spPr>
          <a:xfrm>
            <a:off x="355600" y="1279525"/>
            <a:ext cx="4379913" cy="4799013"/>
          </a:xfrm>
        </p:spPr>
        <p:txBody>
          <a:bodyPr/>
          <a:lstStyle/>
          <a:p>
            <a:pPr>
              <a:lnSpc>
                <a:spcPct val="80000"/>
              </a:lnSpc>
            </a:pPr>
            <a:r>
              <a:rPr lang="de-DE" altLang="en-US" sz="2000"/>
              <a:t>Uses information from early project activities to set priorities for later project activities (intra-project feedback)</a:t>
            </a:r>
          </a:p>
          <a:p>
            <a:pPr lvl="1">
              <a:lnSpc>
                <a:spcPct val="80000"/>
              </a:lnSpc>
            </a:pPr>
            <a:r>
              <a:rPr lang="de-DE" altLang="en-US" sz="1800"/>
              <a:t>The feedback determines how and in what order resources are deployed</a:t>
            </a:r>
          </a:p>
          <a:p>
            <a:pPr>
              <a:lnSpc>
                <a:spcPct val="80000"/>
              </a:lnSpc>
            </a:pPr>
            <a:r>
              <a:rPr lang="de-DE" altLang="en-US" sz="2000"/>
              <a:t>Effects of changes in one activity can be tracked in the others</a:t>
            </a:r>
          </a:p>
          <a:p>
            <a:pPr>
              <a:lnSpc>
                <a:spcPct val="80000"/>
              </a:lnSpc>
            </a:pPr>
            <a:r>
              <a:rPr lang="de-DE" altLang="en-US" sz="2000" b="1" i="1"/>
              <a:t>Level 4 Metrics</a:t>
            </a:r>
            <a:r>
              <a:rPr lang="de-DE" altLang="en-US" sz="2000"/>
              <a:t>: </a:t>
            </a:r>
          </a:p>
          <a:p>
            <a:pPr lvl="1">
              <a:lnSpc>
                <a:spcPct val="80000"/>
              </a:lnSpc>
            </a:pPr>
            <a:r>
              <a:rPr lang="de-DE" altLang="en-US" sz="1800"/>
              <a:t>Number of iterations per activity</a:t>
            </a:r>
          </a:p>
          <a:p>
            <a:pPr lvl="1">
              <a:lnSpc>
                <a:spcPct val="80000"/>
              </a:lnSpc>
            </a:pPr>
            <a:r>
              <a:rPr lang="de-DE" altLang="en-US" sz="1800"/>
              <a:t>Code reuse: Amount of producer reuse (time designated for reuse for future projects?)</a:t>
            </a:r>
          </a:p>
          <a:p>
            <a:pPr lvl="1">
              <a:lnSpc>
                <a:spcPct val="80000"/>
              </a:lnSpc>
            </a:pPr>
            <a:r>
              <a:rPr lang="de-DE" altLang="en-US" sz="1800"/>
              <a:t>Amount of component reuse (reuse of components from other projects and components)</a:t>
            </a:r>
          </a:p>
        </p:txBody>
      </p:sp>
      <p:sp>
        <p:nvSpPr>
          <p:cNvPr id="269316" name="Rectangle 4"/>
          <p:cNvSpPr>
            <a:spLocks noGrp="1" noChangeArrowheads="1"/>
          </p:cNvSpPr>
          <p:nvPr>
            <p:ph type="body" sz="half" idx="2"/>
          </p:nvPr>
        </p:nvSpPr>
        <p:spPr>
          <a:xfrm>
            <a:off x="4557713" y="1416050"/>
            <a:ext cx="4460875" cy="4800600"/>
          </a:xfrm>
        </p:spPr>
        <p:txBody>
          <a:bodyPr/>
          <a:lstStyle/>
          <a:p>
            <a:pPr lvl="1"/>
            <a:r>
              <a:rPr lang="de-DE" altLang="en-US" sz="1800"/>
              <a:t>Defect identification: </a:t>
            </a:r>
          </a:p>
          <a:p>
            <a:pPr lvl="2"/>
            <a:r>
              <a:rPr lang="de-DE" altLang="en-US" sz="1800"/>
              <a:t>How and when (which review) are defects discovered?</a:t>
            </a:r>
          </a:p>
          <a:p>
            <a:pPr lvl="1"/>
            <a:r>
              <a:rPr lang="de-DE" altLang="en-US" sz="1800"/>
              <a:t>Defect density: </a:t>
            </a:r>
          </a:p>
          <a:p>
            <a:pPr lvl="2"/>
            <a:r>
              <a:rPr lang="de-DE" altLang="en-US" sz="1800"/>
              <a:t>When is testing complete? </a:t>
            </a:r>
          </a:p>
          <a:p>
            <a:pPr lvl="1"/>
            <a:r>
              <a:rPr lang="de-DE" altLang="en-US" sz="1800"/>
              <a:t>Configuration management: </a:t>
            </a:r>
          </a:p>
          <a:p>
            <a:pPr lvl="2"/>
            <a:r>
              <a:rPr lang="de-DE" altLang="en-US" sz="1800"/>
              <a:t>Is it used during the development process? (Has impact on tracability of changes).</a:t>
            </a:r>
          </a:p>
          <a:p>
            <a:pPr lvl="1"/>
            <a:r>
              <a:rPr lang="de-DE" altLang="en-US" sz="1800"/>
              <a:t>Module completion  time:</a:t>
            </a:r>
          </a:p>
          <a:p>
            <a:pPr lvl="2"/>
            <a:r>
              <a:rPr lang="de-DE" altLang="en-US" sz="1800"/>
              <a:t> Rate at which modules are completed (Slow rate indicates that the process needs to be improved).</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de-DE" altLang="en-US"/>
              <a:t>Maturity Level 5: Optimizing Process</a:t>
            </a:r>
          </a:p>
        </p:txBody>
      </p:sp>
      <p:sp>
        <p:nvSpPr>
          <p:cNvPr id="271363" name="Rectangle 3"/>
          <p:cNvSpPr>
            <a:spLocks noGrp="1" noChangeArrowheads="1"/>
          </p:cNvSpPr>
          <p:nvPr>
            <p:ph type="body" idx="1"/>
          </p:nvPr>
        </p:nvSpPr>
        <p:spPr/>
        <p:txBody>
          <a:bodyPr/>
          <a:lstStyle/>
          <a:p>
            <a:r>
              <a:rPr lang="de-DE" altLang="en-US"/>
              <a:t>Measures from software development activities are used to change and improve the  current process</a:t>
            </a:r>
          </a:p>
          <a:p>
            <a:r>
              <a:rPr lang="de-DE" altLang="en-US"/>
              <a:t>This change can affect both the organization and the project:</a:t>
            </a:r>
          </a:p>
          <a:p>
            <a:pPr lvl="1"/>
            <a:r>
              <a:rPr lang="de-DE" altLang="en-US"/>
              <a:t>The organization might change its management scheme </a:t>
            </a:r>
          </a:p>
          <a:p>
            <a:pPr lvl="1"/>
            <a:r>
              <a:rPr lang="de-DE" altLang="en-US"/>
              <a:t>A project may change its process model before completion</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de-DE" altLang="en-US"/>
              <a:t>Industry Distribution across Maturity Levels</a:t>
            </a:r>
            <a:br>
              <a:rPr lang="de-DE" altLang="en-US"/>
            </a:br>
            <a:r>
              <a:rPr lang="de-DE" altLang="en-US"/>
              <a:t>(State of the Software Industry in 1995)</a:t>
            </a:r>
          </a:p>
        </p:txBody>
      </p:sp>
      <p:sp>
        <p:nvSpPr>
          <p:cNvPr id="273411" name="Rectangle 3"/>
          <p:cNvSpPr>
            <a:spLocks noGrp="1" noChangeArrowheads="1"/>
          </p:cNvSpPr>
          <p:nvPr>
            <p:ph type="body" idx="1"/>
          </p:nvPr>
        </p:nvSpPr>
        <p:spPr>
          <a:xfrm>
            <a:off x="601663" y="1428750"/>
            <a:ext cx="5957887" cy="4800600"/>
          </a:xfrm>
          <a:ln w="12700">
            <a:solidFill>
              <a:schemeClr val="tx1"/>
            </a:solidFill>
            <a:miter lim="800000"/>
            <a:headEnd/>
            <a:tailEnd/>
          </a:ln>
        </p:spPr>
        <p:txBody>
          <a:bodyPr/>
          <a:lstStyle/>
          <a:p>
            <a:pPr>
              <a:buFont typeface="Monotype Sorts" charset="2"/>
              <a:buNone/>
            </a:pPr>
            <a:r>
              <a:rPr lang="de-DE" altLang="en-US"/>
              <a:t>Maturity Level	Frequency</a:t>
            </a:r>
          </a:p>
          <a:p>
            <a:pPr>
              <a:buFont typeface="Monotype Sorts" charset="2"/>
              <a:buNone/>
            </a:pPr>
            <a:endParaRPr lang="de-DE" altLang="en-US"/>
          </a:p>
          <a:p>
            <a:pPr>
              <a:buFont typeface="Monotype Sorts" charset="2"/>
              <a:buNone/>
            </a:pPr>
            <a:r>
              <a:rPr lang="de-DE" altLang="en-US"/>
              <a:t>1 Initial		     70%	</a:t>
            </a:r>
          </a:p>
          <a:p>
            <a:pPr>
              <a:buFont typeface="Monotype Sorts" charset="2"/>
              <a:buNone/>
            </a:pPr>
            <a:r>
              <a:rPr lang="de-DE" altLang="en-US"/>
              <a:t>2 Repeatable		     15%</a:t>
            </a:r>
          </a:p>
          <a:p>
            <a:pPr>
              <a:buFont typeface="Monotype Sorts" charset="2"/>
              <a:buNone/>
            </a:pPr>
            <a:r>
              <a:rPr lang="de-DE" altLang="en-US"/>
              <a:t>3 Defined		 &lt;  10%</a:t>
            </a:r>
          </a:p>
          <a:p>
            <a:pPr>
              <a:buFont typeface="Monotype Sorts" charset="2"/>
              <a:buNone/>
            </a:pPr>
            <a:r>
              <a:rPr lang="de-DE" altLang="en-US"/>
              <a:t>4 Managed		 &lt;    5%</a:t>
            </a:r>
          </a:p>
          <a:p>
            <a:pPr>
              <a:buFont typeface="Monotype Sorts" charset="2"/>
              <a:buNone/>
            </a:pPr>
            <a:r>
              <a:rPr lang="de-DE" altLang="en-US"/>
              <a:t>5 Optimizing 	 &lt;    1%</a:t>
            </a:r>
          </a:p>
        </p:txBody>
      </p:sp>
      <p:sp>
        <p:nvSpPr>
          <p:cNvPr id="273412" name="Line 4"/>
          <p:cNvSpPr>
            <a:spLocks noChangeShapeType="1"/>
          </p:cNvSpPr>
          <p:nvPr/>
        </p:nvSpPr>
        <p:spPr bwMode="auto">
          <a:xfrm>
            <a:off x="2855913" y="1428750"/>
            <a:ext cx="0" cy="48148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3413" name="Line 5"/>
          <p:cNvSpPr>
            <a:spLocks noChangeShapeType="1"/>
          </p:cNvSpPr>
          <p:nvPr/>
        </p:nvSpPr>
        <p:spPr bwMode="auto">
          <a:xfrm>
            <a:off x="376238" y="2030413"/>
            <a:ext cx="6162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3414" name="Text Box 6"/>
          <p:cNvSpPr txBox="1">
            <a:spLocks noChangeArrowheads="1"/>
          </p:cNvSpPr>
          <p:nvPr/>
        </p:nvSpPr>
        <p:spPr bwMode="auto">
          <a:xfrm>
            <a:off x="7950200" y="504825"/>
            <a:ext cx="180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de-DE" altLang="en-US" sz="1800" u="sng"/>
          </a:p>
        </p:txBody>
      </p:sp>
      <p:sp>
        <p:nvSpPr>
          <p:cNvPr id="273415" name="Text Box 7"/>
          <p:cNvSpPr txBox="1">
            <a:spLocks noChangeArrowheads="1"/>
          </p:cNvSpPr>
          <p:nvPr/>
        </p:nvSpPr>
        <p:spPr bwMode="auto">
          <a:xfrm>
            <a:off x="7800975" y="504825"/>
            <a:ext cx="180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de-DE" altLang="en-US" sz="1800" u="sng"/>
          </a:p>
        </p:txBody>
      </p:sp>
      <p:sp>
        <p:nvSpPr>
          <p:cNvPr id="273416" name="Text Box 8"/>
          <p:cNvSpPr txBox="1">
            <a:spLocks noChangeArrowheads="1"/>
          </p:cNvSpPr>
          <p:nvPr/>
        </p:nvSpPr>
        <p:spPr bwMode="auto">
          <a:xfrm>
            <a:off x="7575550" y="504825"/>
            <a:ext cx="180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de-DE" altLang="en-US" sz="1800" u="sng"/>
          </a:p>
        </p:txBody>
      </p:sp>
      <p:sp>
        <p:nvSpPr>
          <p:cNvPr id="273417" name="Text Box 9"/>
          <p:cNvSpPr txBox="1">
            <a:spLocks noChangeArrowheads="1"/>
          </p:cNvSpPr>
          <p:nvPr/>
        </p:nvSpPr>
        <p:spPr bwMode="auto">
          <a:xfrm>
            <a:off x="7199313" y="504825"/>
            <a:ext cx="1809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de-DE" altLang="en-US" sz="1800" u="sng"/>
          </a:p>
        </p:txBody>
      </p:sp>
      <p:sp>
        <p:nvSpPr>
          <p:cNvPr id="273418" name="Text Box 10"/>
          <p:cNvSpPr txBox="1">
            <a:spLocks noChangeArrowheads="1"/>
          </p:cNvSpPr>
          <p:nvPr/>
        </p:nvSpPr>
        <p:spPr bwMode="auto">
          <a:xfrm>
            <a:off x="6899275" y="881063"/>
            <a:ext cx="180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endParaRPr lang="de-DE" altLang="en-US" sz="1800" u="sng"/>
          </a:p>
        </p:txBody>
      </p:sp>
      <p:sp>
        <p:nvSpPr>
          <p:cNvPr id="273419" name="Text Box 11"/>
          <p:cNvSpPr txBox="1">
            <a:spLocks noChangeArrowheads="1"/>
          </p:cNvSpPr>
          <p:nvPr/>
        </p:nvSpPr>
        <p:spPr bwMode="auto">
          <a:xfrm>
            <a:off x="6313488" y="4664075"/>
            <a:ext cx="2560637" cy="1187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215" tIns="45107" rIns="90215" bIns="45107">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de-DE" altLang="en-US" sz="1800"/>
              <a:t>Source:</a:t>
            </a:r>
          </a:p>
          <a:p>
            <a:pPr algn="ctr"/>
            <a:r>
              <a:rPr lang="de-DE" altLang="en-US" sz="1800"/>
              <a:t> Royce, Project Management, </a:t>
            </a:r>
          </a:p>
          <a:p>
            <a:pPr algn="ctr"/>
            <a:r>
              <a:rPr lang="de-DE" altLang="en-US" sz="1800"/>
              <a:t>P. 364</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de-DE" altLang="en-US"/>
              <a:t>What does Process Maturity Measure?</a:t>
            </a:r>
          </a:p>
        </p:txBody>
      </p:sp>
      <p:sp>
        <p:nvSpPr>
          <p:cNvPr id="274435" name="Rectangle 3"/>
          <p:cNvSpPr>
            <a:spLocks noGrp="1" noChangeArrowheads="1"/>
          </p:cNvSpPr>
          <p:nvPr>
            <p:ph type="body" idx="1"/>
          </p:nvPr>
        </p:nvSpPr>
        <p:spPr/>
        <p:txBody>
          <a:bodyPr/>
          <a:lstStyle/>
          <a:p>
            <a:r>
              <a:rPr lang="de-DE" altLang="en-US"/>
              <a:t>The real indicator of process maturity is the level of predictability of project performance (quality, cost, schedule). </a:t>
            </a:r>
          </a:p>
          <a:p>
            <a:pPr lvl="1"/>
            <a:r>
              <a:rPr lang="de-DE" altLang="en-US"/>
              <a:t>Level 1: Random, unpredictable performance</a:t>
            </a:r>
          </a:p>
          <a:p>
            <a:pPr lvl="1"/>
            <a:r>
              <a:rPr lang="de-DE" altLang="en-US"/>
              <a:t>Level 2: Repeatable performance from project to project</a:t>
            </a:r>
          </a:p>
          <a:p>
            <a:pPr lvl="1"/>
            <a:r>
              <a:rPr lang="de-DE" altLang="en-US"/>
              <a:t>Level 3: Better performance on each successive project</a:t>
            </a:r>
          </a:p>
          <a:p>
            <a:pPr lvl="1"/>
            <a:r>
              <a:rPr lang="de-DE" altLang="en-US"/>
              <a:t>Level 4: project performance improves on each subsequent project either </a:t>
            </a:r>
          </a:p>
          <a:p>
            <a:pPr lvl="2"/>
            <a:r>
              <a:rPr lang="de-DE" altLang="en-US"/>
              <a:t>Substantially (order of magnitude) in one dimension of project performance</a:t>
            </a:r>
          </a:p>
          <a:p>
            <a:pPr lvl="2"/>
            <a:r>
              <a:rPr lang="de-DE" altLang="en-US"/>
              <a:t>Significant in each dimension of project performance</a:t>
            </a:r>
          </a:p>
          <a:p>
            <a:pPr lvl="1"/>
            <a:r>
              <a:rPr lang="de-DE" altLang="en-US"/>
              <a:t>Level 5:  Substantial improvements across all dimensions of project performance.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US" altLang="en-US"/>
              <a:t>Definitions</a:t>
            </a:r>
          </a:p>
        </p:txBody>
      </p:sp>
      <p:sp>
        <p:nvSpPr>
          <p:cNvPr id="16389" name="Rectangle 5"/>
          <p:cNvSpPr>
            <a:spLocks noGrp="1" noChangeArrowheads="1"/>
          </p:cNvSpPr>
          <p:nvPr>
            <p:ph type="body" idx="1"/>
          </p:nvPr>
        </p:nvSpPr>
        <p:spPr/>
        <p:txBody>
          <a:bodyPr/>
          <a:lstStyle/>
          <a:p>
            <a:r>
              <a:rPr lang="en-US" altLang="en-US"/>
              <a:t>Software lifecycle modeling: Attempt to deal with complexity and change </a:t>
            </a:r>
          </a:p>
          <a:p>
            <a:endParaRPr lang="en-US" altLang="en-US"/>
          </a:p>
          <a:p>
            <a:r>
              <a:rPr lang="en-US" altLang="en-US"/>
              <a:t>Software lifecycle:</a:t>
            </a:r>
          </a:p>
          <a:p>
            <a:pPr lvl="1"/>
            <a:r>
              <a:rPr lang="en-US" altLang="en-US"/>
              <a:t>Set of activities and their relationships to each other to support the development of a software system </a:t>
            </a:r>
          </a:p>
          <a:p>
            <a:endParaRPr lang="en-US" altLang="en-US"/>
          </a:p>
          <a:p>
            <a:r>
              <a:rPr lang="en-US" altLang="en-US"/>
              <a:t>Software development methodology: </a:t>
            </a:r>
          </a:p>
          <a:p>
            <a:pPr lvl="1"/>
            <a:r>
              <a:rPr lang="en-US" altLang="en-US"/>
              <a:t>A collection of techniques for building models -  applied across the software lifecycle</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noFill/>
          <a:ln/>
        </p:spPr>
        <p:txBody>
          <a:bodyPr/>
          <a:lstStyle/>
          <a:p>
            <a:r>
              <a:rPr lang="de-DE" altLang="en-US"/>
              <a:t>Determining the Maturity  of a Project</a:t>
            </a:r>
          </a:p>
        </p:txBody>
      </p:sp>
      <p:sp>
        <p:nvSpPr>
          <p:cNvPr id="275459" name="Rectangle 3"/>
          <p:cNvSpPr>
            <a:spLocks noGrp="1" noChangeArrowheads="1"/>
          </p:cNvSpPr>
          <p:nvPr>
            <p:ph type="body" idx="1"/>
          </p:nvPr>
        </p:nvSpPr>
        <p:spPr>
          <a:xfrm>
            <a:off x="336550" y="1054100"/>
            <a:ext cx="8255000" cy="4800600"/>
          </a:xfrm>
          <a:noFill/>
          <a:ln/>
        </p:spPr>
        <p:txBody>
          <a:bodyPr/>
          <a:lstStyle/>
          <a:p>
            <a:r>
              <a:rPr lang="de-DE" altLang="en-US"/>
              <a:t>Level 1 questions:</a:t>
            </a:r>
          </a:p>
          <a:p>
            <a:pPr lvl="1"/>
            <a:r>
              <a:rPr lang="de-DE" altLang="en-US" sz="1800"/>
              <a:t>Has a process model been adopted for the Project?</a:t>
            </a:r>
          </a:p>
          <a:p>
            <a:r>
              <a:rPr lang="de-DE" altLang="en-US"/>
              <a:t>Level 2 questions:</a:t>
            </a:r>
          </a:p>
          <a:p>
            <a:pPr lvl="1"/>
            <a:r>
              <a:rPr lang="de-DE" altLang="en-US" sz="1800"/>
              <a:t>Software size: How big is the system?</a:t>
            </a:r>
          </a:p>
          <a:p>
            <a:pPr lvl="1"/>
            <a:r>
              <a:rPr lang="de-DE" altLang="en-US" sz="1800"/>
              <a:t>Personnel effort: How many person-months have been invested? </a:t>
            </a:r>
          </a:p>
          <a:p>
            <a:pPr lvl="1"/>
            <a:r>
              <a:rPr lang="de-DE" altLang="en-US" sz="1800"/>
              <a:t>Technical expertise of the personnel:</a:t>
            </a:r>
          </a:p>
          <a:p>
            <a:pPr lvl="2"/>
            <a:r>
              <a:rPr lang="de-DE" altLang="en-US"/>
              <a:t>What is the application domain experience</a:t>
            </a:r>
          </a:p>
          <a:p>
            <a:pPr lvl="2"/>
            <a:r>
              <a:rPr lang="de-DE" altLang="en-US"/>
              <a:t>What is their design experience</a:t>
            </a:r>
          </a:p>
          <a:p>
            <a:pPr lvl="2"/>
            <a:r>
              <a:rPr lang="de-DE" altLang="en-US"/>
              <a:t>Do they use tools?</a:t>
            </a:r>
          </a:p>
          <a:p>
            <a:pPr lvl="2"/>
            <a:r>
              <a:rPr lang="de-DE" altLang="en-US"/>
              <a:t>Do they have experience with a design method?</a:t>
            </a:r>
          </a:p>
          <a:p>
            <a:pPr lvl="1"/>
            <a:r>
              <a:rPr lang="de-DE" altLang="en-US" sz="1800"/>
              <a:t>What is the employee turnover? </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de-DE" altLang="en-US"/>
              <a:t>Maturity Level 3 Questions</a:t>
            </a:r>
          </a:p>
        </p:txBody>
      </p:sp>
      <p:sp>
        <p:nvSpPr>
          <p:cNvPr id="277507" name="Rectangle 3"/>
          <p:cNvSpPr>
            <a:spLocks noGrp="1" noChangeArrowheads="1"/>
          </p:cNvSpPr>
          <p:nvPr>
            <p:ph type="body" idx="1"/>
          </p:nvPr>
        </p:nvSpPr>
        <p:spPr>
          <a:xfrm>
            <a:off x="376238" y="1052513"/>
            <a:ext cx="8416925" cy="4800600"/>
          </a:xfrm>
        </p:spPr>
        <p:txBody>
          <a:bodyPr/>
          <a:lstStyle/>
          <a:p>
            <a:r>
              <a:rPr lang="de-DE" altLang="en-US" sz="2000"/>
              <a:t>What are the software development activities?</a:t>
            </a:r>
          </a:p>
          <a:p>
            <a:r>
              <a:rPr lang="de-DE" altLang="en-US" sz="2000"/>
              <a:t>Requirements complexity: </a:t>
            </a:r>
          </a:p>
          <a:p>
            <a:pPr lvl="1"/>
            <a:r>
              <a:rPr lang="de-DE" altLang="en-US" sz="1800"/>
              <a:t>How many requirements are in the requirements specification?</a:t>
            </a:r>
          </a:p>
          <a:p>
            <a:r>
              <a:rPr lang="de-DE" altLang="en-US" sz="2000"/>
              <a:t>Design complexity: </a:t>
            </a:r>
          </a:p>
          <a:p>
            <a:pPr lvl="1"/>
            <a:r>
              <a:rPr lang="de-DE" altLang="en-US" sz="1800"/>
              <a:t>Does the project use a software architecture? How many subsystems are defined? Are the subsystems tightly coupled?</a:t>
            </a:r>
          </a:p>
          <a:p>
            <a:r>
              <a:rPr lang="de-DE" altLang="en-US" sz="2000"/>
              <a:t>Code complexity: How many classes are identified?</a:t>
            </a:r>
          </a:p>
          <a:p>
            <a:r>
              <a:rPr lang="de-DE" altLang="en-US" sz="2000"/>
              <a:t>Test complexity: </a:t>
            </a:r>
          </a:p>
          <a:p>
            <a:pPr lvl="1"/>
            <a:r>
              <a:rPr lang="de-DE" altLang="en-US" sz="1800"/>
              <a:t>How many unit tests, subsystem tests need to be done?</a:t>
            </a:r>
          </a:p>
          <a:p>
            <a:r>
              <a:rPr lang="de-DE" altLang="en-US" sz="2000"/>
              <a:t>Documentation complexity: Number of documents &amp; pages</a:t>
            </a:r>
          </a:p>
          <a:p>
            <a:r>
              <a:rPr lang="de-DE" altLang="en-US" sz="2000"/>
              <a:t>Quality of testing: </a:t>
            </a:r>
          </a:p>
          <a:p>
            <a:pPr lvl="1"/>
            <a:r>
              <a:rPr lang="de-DE" altLang="en-US" sz="1800"/>
              <a:t>Can defects be discovered during analysis, design, implementation? How is it  determined that testing is complete?</a:t>
            </a:r>
          </a:p>
          <a:p>
            <a:pPr lvl="1"/>
            <a:r>
              <a:rPr lang="de-DE" altLang="en-US" sz="1800"/>
              <a:t>What was the failure density? (Failures discovered per unit size)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noFill/>
          <a:ln/>
        </p:spPr>
        <p:txBody>
          <a:bodyPr/>
          <a:lstStyle/>
          <a:p>
            <a:r>
              <a:rPr lang="de-DE" altLang="en-US"/>
              <a:t>Maturity Level  4 and 5 Questions</a:t>
            </a:r>
          </a:p>
        </p:txBody>
      </p:sp>
      <p:sp>
        <p:nvSpPr>
          <p:cNvPr id="279555" name="Rectangle 3"/>
          <p:cNvSpPr>
            <a:spLocks noGrp="1" noChangeArrowheads="1"/>
          </p:cNvSpPr>
          <p:nvPr>
            <p:ph type="body" idx="1"/>
          </p:nvPr>
        </p:nvSpPr>
        <p:spPr>
          <a:noFill/>
          <a:ln/>
        </p:spPr>
        <p:txBody>
          <a:bodyPr/>
          <a:lstStyle/>
          <a:p>
            <a:r>
              <a:rPr lang="de-DE" altLang="en-US"/>
              <a:t>Level 4 questions:</a:t>
            </a:r>
          </a:p>
          <a:p>
            <a:pPr lvl="1"/>
            <a:r>
              <a:rPr lang="de-DE" altLang="en-US"/>
              <a:t>Has intra-project feedback  been used?</a:t>
            </a:r>
          </a:p>
          <a:p>
            <a:pPr lvl="1"/>
            <a:r>
              <a:rPr lang="de-DE" altLang="en-US"/>
              <a:t>Is inter-project feedback used? Does the project have a post-mortem phase?</a:t>
            </a:r>
          </a:p>
          <a:p>
            <a:pPr lvl="1"/>
            <a:r>
              <a:rPr lang="de-DE" altLang="en-US"/>
              <a:t>How much code has been reused?</a:t>
            </a:r>
          </a:p>
          <a:p>
            <a:pPr lvl="1"/>
            <a:r>
              <a:rPr lang="de-DE" altLang="en-US"/>
              <a:t>Was the configuration management scheme followed?</a:t>
            </a:r>
          </a:p>
          <a:p>
            <a:pPr lvl="1"/>
            <a:r>
              <a:rPr lang="de-DE" altLang="en-US"/>
              <a:t>Were defect identification metrics used?</a:t>
            </a:r>
          </a:p>
          <a:p>
            <a:pPr lvl="1"/>
            <a:r>
              <a:rPr lang="de-DE" altLang="en-US"/>
              <a:t>Module completion rate: How many modules were completed in time?</a:t>
            </a:r>
          </a:p>
          <a:p>
            <a:pPr lvl="1"/>
            <a:r>
              <a:rPr lang="de-DE" altLang="en-US"/>
              <a:t>How many iterations were done per activity?</a:t>
            </a:r>
          </a:p>
          <a:p>
            <a:r>
              <a:rPr lang="de-DE" altLang="en-US"/>
              <a:t>Level 5 questions:</a:t>
            </a:r>
          </a:p>
          <a:p>
            <a:pPr lvl="1"/>
            <a:r>
              <a:rPr lang="de-DE" altLang="en-US"/>
              <a:t>Did we use measures obtained during development to influence our design or implementation activities?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noFill/>
          <a:ln/>
        </p:spPr>
        <p:txBody>
          <a:bodyPr/>
          <a:lstStyle/>
          <a:p>
            <a:r>
              <a:rPr lang="de-DE" altLang="en-US"/>
              <a:t>Steps to Take in Using Metrics</a:t>
            </a:r>
          </a:p>
        </p:txBody>
      </p:sp>
      <p:sp>
        <p:nvSpPr>
          <p:cNvPr id="281603" name="Rectangle 3"/>
          <p:cNvSpPr>
            <a:spLocks noGrp="1" noChangeArrowheads="1"/>
          </p:cNvSpPr>
          <p:nvPr>
            <p:ph type="body" sz="half" idx="1"/>
          </p:nvPr>
        </p:nvSpPr>
        <p:spPr>
          <a:xfrm>
            <a:off x="355600" y="1125538"/>
            <a:ext cx="4051300" cy="4921250"/>
          </a:xfrm>
          <a:noFill/>
          <a:ln/>
        </p:spPr>
        <p:txBody>
          <a:bodyPr/>
          <a:lstStyle/>
          <a:p>
            <a:pPr>
              <a:lnSpc>
                <a:spcPct val="80000"/>
              </a:lnSpc>
              <a:buFont typeface="Monotype Sorts" charset="2"/>
              <a:buChar char=""/>
            </a:pPr>
            <a:r>
              <a:rPr lang="de-DE" altLang="en-US" sz="2000" b="1" i="1"/>
              <a:t>Metrics are useful only when implemented in a careful sequence of process-related activities.</a:t>
            </a:r>
            <a:r>
              <a:rPr lang="de-DE" altLang="en-US" sz="2000"/>
              <a:t> </a:t>
            </a:r>
          </a:p>
          <a:p>
            <a:pPr>
              <a:lnSpc>
                <a:spcPct val="80000"/>
              </a:lnSpc>
              <a:buFont typeface="Monotype Sorts" charset="2"/>
              <a:buNone/>
            </a:pPr>
            <a:r>
              <a:rPr lang="de-DE" altLang="en-US" sz="2000"/>
              <a:t>1. Assess your current process maturity level</a:t>
            </a:r>
          </a:p>
          <a:p>
            <a:pPr>
              <a:lnSpc>
                <a:spcPct val="80000"/>
              </a:lnSpc>
              <a:buFont typeface="Monotype Sorts" charset="2"/>
              <a:buNone/>
            </a:pPr>
            <a:r>
              <a:rPr lang="de-DE" altLang="en-US" sz="2000"/>
              <a:t>2. Determine what metrics to collect</a:t>
            </a:r>
          </a:p>
          <a:p>
            <a:pPr>
              <a:lnSpc>
                <a:spcPct val="80000"/>
              </a:lnSpc>
              <a:buFont typeface="Monotype Sorts" charset="2"/>
              <a:buNone/>
            </a:pPr>
            <a:r>
              <a:rPr lang="de-DE" altLang="en-US" sz="2000"/>
              <a:t>3. Recommend metrics, tools and techniques </a:t>
            </a:r>
          </a:p>
          <a:p>
            <a:pPr lvl="1">
              <a:lnSpc>
                <a:spcPct val="80000"/>
              </a:lnSpc>
            </a:pPr>
            <a:r>
              <a:rPr lang="de-DE" altLang="en-US" sz="1800" b="0"/>
              <a:t>whenever possible implement automated support for metrics collection</a:t>
            </a:r>
          </a:p>
          <a:p>
            <a:pPr>
              <a:lnSpc>
                <a:spcPct val="80000"/>
              </a:lnSpc>
              <a:buFont typeface="Monotype Sorts" charset="2"/>
              <a:buNone/>
            </a:pPr>
            <a:r>
              <a:rPr lang="de-DE" altLang="en-US" sz="2000"/>
              <a:t>4. Estimate project cost and schedule and monitor  actual cost and schedule during development</a:t>
            </a:r>
          </a:p>
          <a:p>
            <a:pPr>
              <a:lnSpc>
                <a:spcPct val="80000"/>
              </a:lnSpc>
            </a:pPr>
            <a:endParaRPr lang="de-DE" altLang="en-US" sz="2000"/>
          </a:p>
        </p:txBody>
      </p:sp>
      <p:sp>
        <p:nvSpPr>
          <p:cNvPr id="281604" name="Rectangle 4"/>
          <p:cNvSpPr>
            <a:spLocks noGrp="1" noChangeArrowheads="1"/>
          </p:cNvSpPr>
          <p:nvPr>
            <p:ph type="body" sz="half" idx="2"/>
          </p:nvPr>
        </p:nvSpPr>
        <p:spPr>
          <a:xfrm>
            <a:off x="4559300" y="1262063"/>
            <a:ext cx="4051300" cy="4921250"/>
          </a:xfrm>
          <a:noFill/>
          <a:ln/>
        </p:spPr>
        <p:txBody>
          <a:bodyPr/>
          <a:lstStyle/>
          <a:p>
            <a:pPr>
              <a:buFont typeface="Monotype Sorts" charset="2"/>
              <a:buChar char=""/>
            </a:pPr>
            <a:r>
              <a:rPr lang="de-DE" altLang="en-US" sz="2000"/>
              <a:t>5. Construct a project data base: </a:t>
            </a:r>
          </a:p>
          <a:p>
            <a:pPr lvl="1"/>
            <a:r>
              <a:rPr lang="de-DE" altLang="en-US" sz="1800" b="0"/>
              <a:t>Design, develop and populate a project data base of metrics data. </a:t>
            </a:r>
          </a:p>
          <a:p>
            <a:pPr lvl="1"/>
            <a:r>
              <a:rPr lang="de-DE" altLang="en-US" sz="1800" b="0"/>
              <a:t>Use this database for the analysis of past projects and for prediction of future projects.</a:t>
            </a:r>
          </a:p>
          <a:p>
            <a:pPr>
              <a:buFont typeface="Monotype Sorts" charset="2"/>
              <a:buChar char=""/>
            </a:pPr>
            <a:r>
              <a:rPr lang="de-DE" altLang="en-US" sz="2000"/>
              <a:t>6. Evaluate cost and schedule for accuracy after the project is complete.</a:t>
            </a:r>
          </a:p>
          <a:p>
            <a:pPr>
              <a:buFont typeface="Monotype Sorts" charset="2"/>
              <a:buChar char=""/>
            </a:pPr>
            <a:r>
              <a:rPr lang="de-DE" altLang="en-US" sz="2000"/>
              <a:t>7. Evaluate productivity and quality</a:t>
            </a:r>
          </a:p>
          <a:p>
            <a:pPr lvl="1"/>
            <a:r>
              <a:rPr lang="de-DE" altLang="en-US" sz="1800" b="0"/>
              <a:t> Make an overall assessment of project productivity and product quality based on the metrics available.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1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1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16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160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160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160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160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1604">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1604">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8160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281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P spid="281604"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noFill/>
          <a:ln/>
        </p:spPr>
        <p:txBody>
          <a:bodyPr/>
          <a:lstStyle/>
          <a:p>
            <a:r>
              <a:rPr lang="de-DE" altLang="en-US"/>
              <a:t>Pros and Cons of Process Maturity</a:t>
            </a:r>
          </a:p>
        </p:txBody>
      </p:sp>
      <p:sp>
        <p:nvSpPr>
          <p:cNvPr id="282627" name="Rectangle 3"/>
          <p:cNvSpPr>
            <a:spLocks noGrp="1" noChangeArrowheads="1"/>
          </p:cNvSpPr>
          <p:nvPr>
            <p:ph type="body" idx="1"/>
          </p:nvPr>
        </p:nvSpPr>
        <p:spPr>
          <a:noFill/>
          <a:ln/>
        </p:spPr>
        <p:txBody>
          <a:bodyPr/>
          <a:lstStyle/>
          <a:p>
            <a:r>
              <a:rPr lang="de-DE" altLang="en-US"/>
              <a:t>Problems:</a:t>
            </a:r>
          </a:p>
          <a:p>
            <a:pPr lvl="1"/>
            <a:r>
              <a:rPr lang="de-DE" altLang="en-US"/>
              <a:t>Need to watch a lot (“Big brother“, „big sister“)</a:t>
            </a:r>
          </a:p>
          <a:p>
            <a:pPr lvl="1"/>
            <a:r>
              <a:rPr lang="de-DE" altLang="en-US"/>
              <a:t>Overhead to capture, store and analyse the required information</a:t>
            </a:r>
          </a:p>
          <a:p>
            <a:r>
              <a:rPr lang="de-DE" altLang="en-US"/>
              <a:t>Benefits:	</a:t>
            </a:r>
          </a:p>
          <a:p>
            <a:pPr lvl="1"/>
            <a:r>
              <a:rPr lang="de-DE" altLang="en-US"/>
              <a:t>Increased control of projects</a:t>
            </a:r>
          </a:p>
          <a:p>
            <a:pPr lvl="1"/>
            <a:r>
              <a:rPr lang="de-DE" altLang="en-US"/>
              <a:t>Predictability of project cost and schedule</a:t>
            </a:r>
          </a:p>
          <a:p>
            <a:pPr lvl="1"/>
            <a:r>
              <a:rPr lang="de-DE" altLang="en-US"/>
              <a:t>Objective evaluations of changes in techniques, tools and methodologies</a:t>
            </a:r>
          </a:p>
          <a:p>
            <a:pPr lvl="1"/>
            <a:r>
              <a:rPr lang="de-DE" altLang="en-US"/>
              <a:t>Predictability of the effect of a change on project cost or schedule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de-DE" altLang="en-US"/>
              <a:t>References</a:t>
            </a:r>
          </a:p>
        </p:txBody>
      </p:sp>
      <p:sp>
        <p:nvSpPr>
          <p:cNvPr id="284675" name="Rectangle 3"/>
          <p:cNvSpPr>
            <a:spLocks noGrp="1" noChangeArrowheads="1"/>
          </p:cNvSpPr>
          <p:nvPr>
            <p:ph type="body" idx="1"/>
          </p:nvPr>
        </p:nvSpPr>
        <p:spPr>
          <a:xfrm>
            <a:off x="300038" y="1052513"/>
            <a:ext cx="8255000" cy="5341937"/>
          </a:xfrm>
        </p:spPr>
        <p:txBody>
          <a:bodyPr/>
          <a:lstStyle/>
          <a:p>
            <a:r>
              <a:rPr lang="de-DE" altLang="en-US"/>
              <a:t>Readings used for this lecture</a:t>
            </a:r>
          </a:p>
          <a:p>
            <a:pPr lvl="1"/>
            <a:r>
              <a:rPr lang="de-DE" altLang="en-US"/>
              <a:t>[Humphrey 1989] Watts Humphrey, Managing the Software Process, SEI Series in Software Engineering, Addison Wesley, ISBN 0-201-18095-2</a:t>
            </a:r>
          </a:p>
          <a:p>
            <a:r>
              <a:rPr lang="de-DE" altLang="en-US"/>
              <a:t>Additional References</a:t>
            </a:r>
          </a:p>
          <a:p>
            <a:pPr lvl="1"/>
            <a:r>
              <a:rPr lang="de-DE" altLang="en-US"/>
              <a:t>[Royce 1970] Winston Royce, Managing the Development of Large Software Systems, Proceedings of the IEEE WESCON, August 1970, pp. 1-9</a:t>
            </a:r>
          </a:p>
          <a:p>
            <a:pPr lvl="1"/>
            <a:r>
              <a:rPr lang="de-DE" altLang="en-US"/>
              <a:t>SEI Maturity Questionaire, Appendix E.3 in </a:t>
            </a:r>
            <a:r>
              <a:rPr lang="en-US" altLang="en-US"/>
              <a:t>[Royce 1998], Walker Royce, </a:t>
            </a:r>
            <a:r>
              <a:rPr lang="en-US" altLang="en-US" b="0"/>
              <a:t>Software Project Management, Addison-Wesley, ISBN0-201-30958-0</a:t>
            </a:r>
          </a:p>
          <a:p>
            <a:pPr lvl="1"/>
            <a:endParaRPr lang="de-DE" altLang="en-US"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a:t>Summary</a:t>
            </a:r>
          </a:p>
        </p:txBody>
      </p:sp>
      <p:sp>
        <p:nvSpPr>
          <p:cNvPr id="177155" name="Rectangle 3"/>
          <p:cNvSpPr>
            <a:spLocks noGrp="1" noChangeArrowheads="1"/>
          </p:cNvSpPr>
          <p:nvPr>
            <p:ph type="body" idx="1"/>
          </p:nvPr>
        </p:nvSpPr>
        <p:spPr/>
        <p:txBody>
          <a:bodyPr/>
          <a:lstStyle/>
          <a:p>
            <a:r>
              <a:rPr lang="en-US" altLang="en-US"/>
              <a:t>Software life cycle</a:t>
            </a:r>
          </a:p>
          <a:p>
            <a:pPr lvl="1"/>
            <a:r>
              <a:rPr lang="en-US" altLang="en-US"/>
              <a:t>The development process is broken into individual pieces called software development activities</a:t>
            </a:r>
          </a:p>
          <a:p>
            <a:r>
              <a:rPr lang="en-US" altLang="en-US"/>
              <a:t>No good model for modeling the process (black art)</a:t>
            </a:r>
          </a:p>
          <a:p>
            <a:pPr lvl="1"/>
            <a:r>
              <a:rPr lang="en-US" altLang="en-US"/>
              <a:t>Existing models are an inexact representation of reality</a:t>
            </a:r>
          </a:p>
          <a:p>
            <a:pPr lvl="1"/>
            <a:r>
              <a:rPr lang="en-US" altLang="en-US"/>
              <a:t>Nothing really convincing is available today</a:t>
            </a:r>
          </a:p>
          <a:p>
            <a:r>
              <a:rPr lang="en-US" altLang="en-US"/>
              <a:t>Software development standards</a:t>
            </a:r>
          </a:p>
          <a:p>
            <a:pPr lvl="1"/>
            <a:r>
              <a:rPr lang="en-US" altLang="en-US"/>
              <a:t>IEEE 1074</a:t>
            </a:r>
          </a:p>
          <a:p>
            <a:pPr lvl="1"/>
            <a:r>
              <a:rPr lang="en-US" altLang="en-US"/>
              <a:t>Standards help, but must be taken with a grain of salt</a:t>
            </a:r>
          </a:p>
          <a:p>
            <a:pPr lvl="1"/>
            <a:r>
              <a:rPr lang="en-US" altLang="en-US"/>
              <a:t>The standard allows the lifecycle to be tailored</a:t>
            </a:r>
          </a:p>
          <a:p>
            <a:r>
              <a:rPr lang="en-US" altLang="en-US"/>
              <a:t>Capability Maturity Model.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en-US"/>
              <a:t>Backup Slides</a:t>
            </a:r>
          </a:p>
        </p:txBody>
      </p:sp>
      <p:sp>
        <p:nvSpPr>
          <p:cNvPr id="185347" name="Rectangle 3"/>
          <p:cNvSpPr>
            <a:spLocks noGrp="1" noChangeArrowheads="1"/>
          </p:cNvSpPr>
          <p:nvPr>
            <p:ph type="body" idx="1"/>
          </p:nvPr>
        </p:nvSpPr>
        <p:spPr/>
        <p:txBody>
          <a:bodyPr/>
          <a:lstStyle/>
          <a:p>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312738" y="200025"/>
            <a:ext cx="3695700" cy="72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1187" name="Rectangle 3"/>
          <p:cNvSpPr>
            <a:spLocks noGrp="1" noChangeArrowheads="1"/>
          </p:cNvSpPr>
          <p:nvPr>
            <p:ph type="title"/>
          </p:nvPr>
        </p:nvSpPr>
        <p:spPr/>
        <p:txBody>
          <a:bodyPr/>
          <a:lstStyle/>
          <a:p>
            <a:r>
              <a:rPr lang="en-US" altLang="en-US"/>
              <a:t>DOD Standard 2167A</a:t>
            </a:r>
          </a:p>
        </p:txBody>
      </p:sp>
      <p:sp>
        <p:nvSpPr>
          <p:cNvPr id="221188" name="Rectangle 4"/>
          <p:cNvSpPr>
            <a:spLocks noGrp="1" noChangeArrowheads="1"/>
          </p:cNvSpPr>
          <p:nvPr>
            <p:ph type="body" idx="1"/>
          </p:nvPr>
        </p:nvSpPr>
        <p:spPr>
          <a:xfrm>
            <a:off x="676275" y="1279525"/>
            <a:ext cx="8042275" cy="4738688"/>
          </a:xfrm>
        </p:spPr>
        <p:txBody>
          <a:bodyPr/>
          <a:lstStyle/>
          <a:p>
            <a:pPr>
              <a:lnSpc>
                <a:spcPct val="80000"/>
              </a:lnSpc>
            </a:pPr>
            <a:r>
              <a:rPr lang="en-US" altLang="en-US"/>
              <a:t>Required by the Department of Defense for all software contractors in the 1980-90s</a:t>
            </a:r>
          </a:p>
          <a:p>
            <a:pPr>
              <a:lnSpc>
                <a:spcPct val="80000"/>
              </a:lnSpc>
            </a:pPr>
            <a:r>
              <a:rPr lang="en-US" altLang="en-US"/>
              <a:t>Waterfall-based model with the software development activities</a:t>
            </a:r>
          </a:p>
          <a:p>
            <a:pPr lvl="1">
              <a:lnSpc>
                <a:spcPct val="80000"/>
              </a:lnSpc>
            </a:pPr>
            <a:r>
              <a:rPr lang="en-US" altLang="en-US"/>
              <a:t>System Requirements Analysis/Design</a:t>
            </a:r>
          </a:p>
          <a:p>
            <a:pPr lvl="1">
              <a:lnSpc>
                <a:spcPct val="80000"/>
              </a:lnSpc>
            </a:pPr>
            <a:r>
              <a:rPr lang="en-US" altLang="en-US"/>
              <a:t>Software Requirements Analysis</a:t>
            </a:r>
          </a:p>
          <a:p>
            <a:pPr lvl="1">
              <a:lnSpc>
                <a:spcPct val="80000"/>
              </a:lnSpc>
            </a:pPr>
            <a:r>
              <a:rPr lang="en-US" altLang="en-US"/>
              <a:t>Preliminary Design and Detailed Design</a:t>
            </a:r>
          </a:p>
          <a:p>
            <a:pPr lvl="1">
              <a:lnSpc>
                <a:spcPct val="80000"/>
              </a:lnSpc>
            </a:pPr>
            <a:r>
              <a:rPr lang="en-US" altLang="en-US"/>
              <a:t>Coding and CSU testing  (CSU = Computer Software Unit)</a:t>
            </a:r>
          </a:p>
          <a:p>
            <a:pPr lvl="1">
              <a:lnSpc>
                <a:spcPct val="80000"/>
              </a:lnSpc>
            </a:pPr>
            <a:r>
              <a:rPr lang="en-US" altLang="en-US"/>
              <a:t>CSC Integration and Testing  (CSC = Computer Software Component, can be decomposed into CSC's and CSU's)</a:t>
            </a:r>
          </a:p>
          <a:p>
            <a:pPr lvl="1">
              <a:lnSpc>
                <a:spcPct val="80000"/>
              </a:lnSpc>
            </a:pPr>
            <a:r>
              <a:rPr lang="en-US" altLang="en-US"/>
              <a:t>CSCI Testing   (CSCI = Computer Software Configuration Item)</a:t>
            </a:r>
          </a:p>
          <a:p>
            <a:pPr lvl="1">
              <a:lnSpc>
                <a:spcPct val="80000"/>
              </a:lnSpc>
            </a:pPr>
            <a:r>
              <a:rPr lang="en-US" altLang="en-US"/>
              <a:t>System integration and Testing</a:t>
            </a:r>
          </a:p>
          <a:p>
            <a:pPr>
              <a:lnSpc>
                <a:spcPct val="80000"/>
              </a:lnSpc>
            </a:pPr>
            <a:endParaRPr lang="en-US" altLang="en-US"/>
          </a:p>
        </p:txBody>
      </p:sp>
    </p:spTree>
  </p:cSld>
  <p:clrMapOvr>
    <a:masterClrMapping/>
  </p:clrMapOvr>
  <p:transition advTm="2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de-DE" altLang="en-US"/>
              <a:t>Activity Diagram of </a:t>
            </a:r>
            <a:br>
              <a:rPr lang="de-DE" altLang="en-US"/>
            </a:br>
            <a:r>
              <a:rPr lang="en-US" altLang="en-US"/>
              <a:t>MIL DOD-STD-2167A</a:t>
            </a:r>
          </a:p>
        </p:txBody>
      </p:sp>
      <p:grpSp>
        <p:nvGrpSpPr>
          <p:cNvPr id="223235" name="Group 3"/>
          <p:cNvGrpSpPr>
            <a:grpSpLocks/>
          </p:cNvGrpSpPr>
          <p:nvPr/>
        </p:nvGrpSpPr>
        <p:grpSpPr bwMode="auto">
          <a:xfrm>
            <a:off x="79375" y="1279525"/>
            <a:ext cx="8863013" cy="5419725"/>
            <a:chOff x="76" y="424"/>
            <a:chExt cx="5660" cy="3459"/>
          </a:xfrm>
        </p:grpSpPr>
        <p:sp>
          <p:nvSpPr>
            <p:cNvPr id="223236" name="Rectangle 4"/>
            <p:cNvSpPr>
              <a:spLocks noChangeArrowheads="1"/>
            </p:cNvSpPr>
            <p:nvPr/>
          </p:nvSpPr>
          <p:spPr bwMode="auto">
            <a:xfrm>
              <a:off x="4785" y="1270"/>
              <a:ext cx="88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solidFill>
                    <a:srgbClr val="000000"/>
                  </a:solidFill>
                  <a:latin typeface="Courier New" panose="02070309020205020404" pitchFamily="49" charset="0"/>
                </a:rPr>
                <a:t>Preliminary</a:t>
              </a:r>
            </a:p>
            <a:p>
              <a:pPr algn="ctr"/>
              <a:r>
                <a:rPr lang="en-US" altLang="en-US" sz="1400">
                  <a:solidFill>
                    <a:srgbClr val="000000"/>
                  </a:solidFill>
                  <a:latin typeface="Courier New" panose="02070309020205020404" pitchFamily="49" charset="0"/>
                </a:rPr>
                <a:t>Design Review</a:t>
              </a:r>
              <a:endParaRPr lang="en-US" altLang="en-US" sz="1400" b="0">
                <a:latin typeface="Courier New" panose="02070309020205020404" pitchFamily="49" charset="0"/>
              </a:endParaRPr>
            </a:p>
          </p:txBody>
        </p:sp>
        <p:sp>
          <p:nvSpPr>
            <p:cNvPr id="223237" name="Rectangle 5"/>
            <p:cNvSpPr>
              <a:spLocks noChangeArrowheads="1"/>
            </p:cNvSpPr>
            <p:nvPr/>
          </p:nvSpPr>
          <p:spPr bwMode="auto">
            <a:xfrm>
              <a:off x="4717" y="2181"/>
              <a:ext cx="101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solidFill>
                    <a:srgbClr val="000000"/>
                  </a:solidFill>
                  <a:latin typeface="Courier New" panose="02070309020205020404" pitchFamily="49" charset="0"/>
                </a:rPr>
                <a:t>Critical Design</a:t>
              </a:r>
            </a:p>
            <a:p>
              <a:pPr algn="ctr"/>
              <a:r>
                <a:rPr lang="en-US" altLang="en-US" sz="1400">
                  <a:solidFill>
                    <a:srgbClr val="000000"/>
                  </a:solidFill>
                  <a:latin typeface="Courier New" panose="02070309020205020404" pitchFamily="49" charset="0"/>
                </a:rPr>
                <a:t>Review (CDR)</a:t>
              </a:r>
              <a:endParaRPr lang="en-US" altLang="en-US" sz="1400" b="0">
                <a:latin typeface="Courier New" panose="02070309020205020404" pitchFamily="49" charset="0"/>
              </a:endParaRPr>
            </a:p>
          </p:txBody>
        </p:sp>
        <p:sp>
          <p:nvSpPr>
            <p:cNvPr id="223238" name="Rectangle 6"/>
            <p:cNvSpPr>
              <a:spLocks noChangeArrowheads="1"/>
            </p:cNvSpPr>
            <p:nvPr/>
          </p:nvSpPr>
          <p:spPr bwMode="auto">
            <a:xfrm>
              <a:off x="110" y="982"/>
              <a:ext cx="81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solidFill>
                    <a:srgbClr val="000000"/>
                  </a:solidFill>
                  <a:latin typeface="Courier New" panose="02070309020205020404" pitchFamily="49" charset="0"/>
                </a:rPr>
                <a:t>System</a:t>
              </a:r>
            </a:p>
            <a:p>
              <a:pPr algn="ctr"/>
              <a:r>
                <a:rPr lang="en-US" altLang="en-US" sz="1400">
                  <a:solidFill>
                    <a:srgbClr val="000000"/>
                  </a:solidFill>
                  <a:latin typeface="Courier New" panose="02070309020205020404" pitchFamily="49" charset="0"/>
                </a:rPr>
                <a:t>Requirements</a:t>
              </a:r>
            </a:p>
            <a:p>
              <a:pPr algn="ctr"/>
              <a:r>
                <a:rPr lang="en-US" altLang="en-US" sz="1400">
                  <a:solidFill>
                    <a:srgbClr val="000000"/>
                  </a:solidFill>
                  <a:latin typeface="Courier New" panose="02070309020205020404" pitchFamily="49" charset="0"/>
                </a:rPr>
                <a:t>Review</a:t>
              </a:r>
              <a:endParaRPr lang="en-US" altLang="en-US" sz="1400" b="0">
                <a:latin typeface="Courier New" panose="02070309020205020404" pitchFamily="49" charset="0"/>
              </a:endParaRPr>
            </a:p>
          </p:txBody>
        </p:sp>
        <p:sp>
          <p:nvSpPr>
            <p:cNvPr id="223239" name="Rectangle 7"/>
            <p:cNvSpPr>
              <a:spLocks noChangeArrowheads="1"/>
            </p:cNvSpPr>
            <p:nvPr/>
          </p:nvSpPr>
          <p:spPr bwMode="auto">
            <a:xfrm>
              <a:off x="313" y="1991"/>
              <a:ext cx="4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solidFill>
                    <a:srgbClr val="000000"/>
                  </a:solidFill>
                  <a:latin typeface="Courier New" panose="02070309020205020404" pitchFamily="49" charset="0"/>
                </a:rPr>
                <a:t>System</a:t>
              </a:r>
            </a:p>
            <a:p>
              <a:pPr algn="ctr"/>
              <a:r>
                <a:rPr lang="en-US" altLang="en-US" sz="1400">
                  <a:solidFill>
                    <a:srgbClr val="000000"/>
                  </a:solidFill>
                  <a:latin typeface="Courier New" panose="02070309020205020404" pitchFamily="49" charset="0"/>
                </a:rPr>
                <a:t>Design</a:t>
              </a:r>
            </a:p>
            <a:p>
              <a:pPr algn="ctr"/>
              <a:r>
                <a:rPr lang="en-US" altLang="en-US" sz="1400">
                  <a:solidFill>
                    <a:srgbClr val="000000"/>
                  </a:solidFill>
                  <a:latin typeface="Courier New" panose="02070309020205020404" pitchFamily="49" charset="0"/>
                </a:rPr>
                <a:t>Review</a:t>
              </a:r>
              <a:endParaRPr lang="en-US" altLang="en-US" sz="1400" b="0">
                <a:latin typeface="Courier New" panose="02070309020205020404" pitchFamily="49" charset="0"/>
              </a:endParaRPr>
            </a:p>
          </p:txBody>
        </p:sp>
        <p:sp>
          <p:nvSpPr>
            <p:cNvPr id="223240" name="Rectangle 8"/>
            <p:cNvSpPr>
              <a:spLocks noChangeArrowheads="1"/>
            </p:cNvSpPr>
            <p:nvPr/>
          </p:nvSpPr>
          <p:spPr bwMode="auto">
            <a:xfrm>
              <a:off x="76" y="3000"/>
              <a:ext cx="88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400">
                  <a:solidFill>
                    <a:srgbClr val="000000"/>
                  </a:solidFill>
                  <a:latin typeface="Courier New" panose="02070309020205020404" pitchFamily="49" charset="0"/>
                </a:rPr>
                <a:t>Software</a:t>
              </a:r>
            </a:p>
            <a:p>
              <a:pPr algn="ctr"/>
              <a:r>
                <a:rPr lang="en-US" altLang="en-US" sz="1400">
                  <a:solidFill>
                    <a:srgbClr val="000000"/>
                  </a:solidFill>
                  <a:latin typeface="Courier New" panose="02070309020205020404" pitchFamily="49" charset="0"/>
                </a:rPr>
                <a:t>Specification</a:t>
              </a:r>
            </a:p>
            <a:p>
              <a:pPr algn="ctr"/>
              <a:r>
                <a:rPr lang="en-US" altLang="en-US" sz="1400">
                  <a:solidFill>
                    <a:srgbClr val="000000"/>
                  </a:solidFill>
                  <a:latin typeface="Courier New" panose="02070309020205020404" pitchFamily="49" charset="0"/>
                </a:rPr>
                <a:t>Review</a:t>
              </a:r>
              <a:endParaRPr lang="en-US" altLang="en-US" sz="1400" b="0">
                <a:latin typeface="Courier New" panose="02070309020205020404" pitchFamily="49" charset="0"/>
              </a:endParaRPr>
            </a:p>
          </p:txBody>
        </p:sp>
        <p:sp>
          <p:nvSpPr>
            <p:cNvPr id="223241" name="Line 9"/>
            <p:cNvSpPr>
              <a:spLocks noChangeShapeType="1"/>
            </p:cNvSpPr>
            <p:nvPr/>
          </p:nvSpPr>
          <p:spPr bwMode="auto">
            <a:xfrm>
              <a:off x="1368" y="199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42" name="Freeform 10"/>
            <p:cNvSpPr>
              <a:spLocks/>
            </p:cNvSpPr>
            <p:nvPr/>
          </p:nvSpPr>
          <p:spPr bwMode="auto">
            <a:xfrm>
              <a:off x="1340" y="1993"/>
              <a:ext cx="56" cy="112"/>
            </a:xfrm>
            <a:custGeom>
              <a:avLst/>
              <a:gdLst>
                <a:gd name="T0" fmla="*/ 56 w 56"/>
                <a:gd name="T1" fmla="*/ 0 h 112"/>
                <a:gd name="T2" fmla="*/ 28 w 56"/>
                <a:gd name="T3" fmla="*/ 112 h 112"/>
                <a:gd name="T4" fmla="*/ 0 w 56"/>
                <a:gd name="T5" fmla="*/ 0 h 112"/>
              </a:gdLst>
              <a:ahLst/>
              <a:cxnLst>
                <a:cxn ang="0">
                  <a:pos x="T0" y="T1"/>
                </a:cxn>
                <a:cxn ang="0">
                  <a:pos x="T2" y="T3"/>
                </a:cxn>
                <a:cxn ang="0">
                  <a:pos x="T4" y="T5"/>
                </a:cxn>
              </a:cxnLst>
              <a:rect l="0" t="0" r="r" b="b"/>
              <a:pathLst>
                <a:path w="56" h="112">
                  <a:moveTo>
                    <a:pt x="56" y="0"/>
                  </a:moveTo>
                  <a:lnTo>
                    <a:pt x="28" y="11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43" name="Line 11"/>
            <p:cNvSpPr>
              <a:spLocks noChangeShapeType="1"/>
            </p:cNvSpPr>
            <p:nvPr/>
          </p:nvSpPr>
          <p:spPr bwMode="auto">
            <a:xfrm>
              <a:off x="1368" y="1909"/>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44" name="Line 12"/>
            <p:cNvSpPr>
              <a:spLocks noChangeShapeType="1"/>
            </p:cNvSpPr>
            <p:nvPr/>
          </p:nvSpPr>
          <p:spPr bwMode="auto">
            <a:xfrm>
              <a:off x="1368" y="2329"/>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45" name="Freeform 13"/>
            <p:cNvSpPr>
              <a:spLocks/>
            </p:cNvSpPr>
            <p:nvPr/>
          </p:nvSpPr>
          <p:spPr bwMode="auto">
            <a:xfrm>
              <a:off x="1340" y="2329"/>
              <a:ext cx="56" cy="112"/>
            </a:xfrm>
            <a:custGeom>
              <a:avLst/>
              <a:gdLst>
                <a:gd name="T0" fmla="*/ 56 w 56"/>
                <a:gd name="T1" fmla="*/ 0 h 112"/>
                <a:gd name="T2" fmla="*/ 28 w 56"/>
                <a:gd name="T3" fmla="*/ 112 h 112"/>
                <a:gd name="T4" fmla="*/ 0 w 56"/>
                <a:gd name="T5" fmla="*/ 0 h 112"/>
              </a:gdLst>
              <a:ahLst/>
              <a:cxnLst>
                <a:cxn ang="0">
                  <a:pos x="T0" y="T1"/>
                </a:cxn>
                <a:cxn ang="0">
                  <a:pos x="T2" y="T3"/>
                </a:cxn>
                <a:cxn ang="0">
                  <a:pos x="T4" y="T5"/>
                </a:cxn>
              </a:cxnLst>
              <a:rect l="0" t="0" r="r" b="b"/>
              <a:pathLst>
                <a:path w="56" h="112">
                  <a:moveTo>
                    <a:pt x="56" y="0"/>
                  </a:moveTo>
                  <a:lnTo>
                    <a:pt x="28" y="11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46" name="Line 14"/>
            <p:cNvSpPr>
              <a:spLocks noChangeShapeType="1"/>
            </p:cNvSpPr>
            <p:nvPr/>
          </p:nvSpPr>
          <p:spPr bwMode="auto">
            <a:xfrm>
              <a:off x="1368" y="2245"/>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nvGrpSpPr>
            <p:cNvPr id="223247" name="Group 15"/>
            <p:cNvGrpSpPr>
              <a:grpSpLocks/>
            </p:cNvGrpSpPr>
            <p:nvPr/>
          </p:nvGrpSpPr>
          <p:grpSpPr bwMode="auto">
            <a:xfrm>
              <a:off x="1340" y="2902"/>
              <a:ext cx="56" cy="195"/>
              <a:chOff x="1340" y="2902"/>
              <a:chExt cx="56" cy="195"/>
            </a:xfrm>
          </p:grpSpPr>
          <p:sp>
            <p:nvSpPr>
              <p:cNvPr id="223248" name="Line 16"/>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49" name="Freeform 17"/>
              <p:cNvSpPr>
                <a:spLocks/>
              </p:cNvSpPr>
              <p:nvPr/>
            </p:nvSpPr>
            <p:spPr bwMode="auto">
              <a:xfrm>
                <a:off x="1340" y="3000"/>
                <a:ext cx="56" cy="97"/>
              </a:xfrm>
              <a:custGeom>
                <a:avLst/>
                <a:gdLst>
                  <a:gd name="T0" fmla="*/ 56 w 56"/>
                  <a:gd name="T1" fmla="*/ 0 h 97"/>
                  <a:gd name="T2" fmla="*/ 28 w 56"/>
                  <a:gd name="T3" fmla="*/ 97 h 97"/>
                  <a:gd name="T4" fmla="*/ 0 w 56"/>
                  <a:gd name="T5" fmla="*/ 0 h 97"/>
                </a:gdLst>
                <a:ahLst/>
                <a:cxnLst>
                  <a:cxn ang="0">
                    <a:pos x="T0" y="T1"/>
                  </a:cxn>
                  <a:cxn ang="0">
                    <a:pos x="T2" y="T3"/>
                  </a:cxn>
                  <a:cxn ang="0">
                    <a:pos x="T4" y="T5"/>
                  </a:cxn>
                </a:cxnLst>
                <a:rect l="0" t="0" r="r" b="b"/>
                <a:pathLst>
                  <a:path w="56" h="97">
                    <a:moveTo>
                      <a:pt x="56" y="0"/>
                    </a:moveTo>
                    <a:lnTo>
                      <a:pt x="28" y="97"/>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0" name="Line 18"/>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sp>
          <p:nvSpPr>
            <p:cNvPr id="223251" name="Line 19"/>
            <p:cNvSpPr>
              <a:spLocks noChangeShapeType="1"/>
            </p:cNvSpPr>
            <p:nvPr/>
          </p:nvSpPr>
          <p:spPr bwMode="auto">
            <a:xfrm flipH="1">
              <a:off x="1885" y="165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52" name="Freeform 20"/>
            <p:cNvSpPr>
              <a:spLocks/>
            </p:cNvSpPr>
            <p:nvPr/>
          </p:nvSpPr>
          <p:spPr bwMode="auto">
            <a:xfrm>
              <a:off x="1885" y="1630"/>
              <a:ext cx="112" cy="56"/>
            </a:xfrm>
            <a:custGeom>
              <a:avLst/>
              <a:gdLst>
                <a:gd name="T0" fmla="*/ 112 w 112"/>
                <a:gd name="T1" fmla="*/ 56 h 56"/>
                <a:gd name="T2" fmla="*/ 0 w 112"/>
                <a:gd name="T3" fmla="*/ 28 h 56"/>
                <a:gd name="T4" fmla="*/ 112 w 112"/>
                <a:gd name="T5" fmla="*/ 0 h 56"/>
              </a:gdLst>
              <a:ahLst/>
              <a:cxnLst>
                <a:cxn ang="0">
                  <a:pos x="T0" y="T1"/>
                </a:cxn>
                <a:cxn ang="0">
                  <a:pos x="T2" y="T3"/>
                </a:cxn>
                <a:cxn ang="0">
                  <a:pos x="T4" y="T5"/>
                </a:cxn>
              </a:cxnLst>
              <a:rect l="0" t="0" r="r" b="b"/>
              <a:pathLst>
                <a:path w="112" h="56">
                  <a:moveTo>
                    <a:pt x="112" y="56"/>
                  </a:moveTo>
                  <a:lnTo>
                    <a:pt x="0" y="28"/>
                  </a:lnTo>
                  <a:lnTo>
                    <a:pt x="11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3" name="Freeform 21"/>
            <p:cNvSpPr>
              <a:spLocks/>
            </p:cNvSpPr>
            <p:nvPr/>
          </p:nvSpPr>
          <p:spPr bwMode="auto">
            <a:xfrm>
              <a:off x="1508" y="1658"/>
              <a:ext cx="712" cy="517"/>
            </a:xfrm>
            <a:custGeom>
              <a:avLst/>
              <a:gdLst>
                <a:gd name="T0" fmla="*/ 0 w 712"/>
                <a:gd name="T1" fmla="*/ 517 h 517"/>
                <a:gd name="T2" fmla="*/ 712 w 712"/>
                <a:gd name="T3" fmla="*/ 517 h 517"/>
                <a:gd name="T4" fmla="*/ 712 w 712"/>
                <a:gd name="T5" fmla="*/ 0 h 517"/>
                <a:gd name="T6" fmla="*/ 489 w 712"/>
                <a:gd name="T7" fmla="*/ 0 h 517"/>
              </a:gdLst>
              <a:ahLst/>
              <a:cxnLst>
                <a:cxn ang="0">
                  <a:pos x="T0" y="T1"/>
                </a:cxn>
                <a:cxn ang="0">
                  <a:pos x="T2" y="T3"/>
                </a:cxn>
                <a:cxn ang="0">
                  <a:pos x="T4" y="T5"/>
                </a:cxn>
                <a:cxn ang="0">
                  <a:pos x="T6" y="T7"/>
                </a:cxn>
              </a:cxnLst>
              <a:rect l="0" t="0" r="r" b="b"/>
              <a:pathLst>
                <a:path w="712" h="517">
                  <a:moveTo>
                    <a:pt x="0" y="517"/>
                  </a:moveTo>
                  <a:lnTo>
                    <a:pt x="712" y="517"/>
                  </a:lnTo>
                  <a:lnTo>
                    <a:pt x="712" y="0"/>
                  </a:lnTo>
                  <a:lnTo>
                    <a:pt x="489"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4" name="Freeform 22"/>
            <p:cNvSpPr>
              <a:spLocks/>
            </p:cNvSpPr>
            <p:nvPr/>
          </p:nvSpPr>
          <p:spPr bwMode="auto">
            <a:xfrm>
              <a:off x="1885" y="2650"/>
              <a:ext cx="98" cy="56"/>
            </a:xfrm>
            <a:custGeom>
              <a:avLst/>
              <a:gdLst>
                <a:gd name="T0" fmla="*/ 98 w 98"/>
                <a:gd name="T1" fmla="*/ 56 h 56"/>
                <a:gd name="T2" fmla="*/ 0 w 98"/>
                <a:gd name="T3" fmla="*/ 28 h 56"/>
                <a:gd name="T4" fmla="*/ 98 w 98"/>
                <a:gd name="T5" fmla="*/ 0 h 56"/>
              </a:gdLst>
              <a:ahLst/>
              <a:cxnLst>
                <a:cxn ang="0">
                  <a:pos x="T0" y="T1"/>
                </a:cxn>
                <a:cxn ang="0">
                  <a:pos x="T2" y="T3"/>
                </a:cxn>
                <a:cxn ang="0">
                  <a:pos x="T4" y="T5"/>
                </a:cxn>
              </a:cxnLst>
              <a:rect l="0" t="0" r="r" b="b"/>
              <a:pathLst>
                <a:path w="98" h="56">
                  <a:moveTo>
                    <a:pt x="98" y="56"/>
                  </a:moveTo>
                  <a:lnTo>
                    <a:pt x="0" y="28"/>
                  </a:lnTo>
                  <a:lnTo>
                    <a:pt x="9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5" name="Freeform 23"/>
            <p:cNvSpPr>
              <a:spLocks/>
            </p:cNvSpPr>
            <p:nvPr/>
          </p:nvSpPr>
          <p:spPr bwMode="auto">
            <a:xfrm>
              <a:off x="1508" y="2678"/>
              <a:ext cx="726" cy="489"/>
            </a:xfrm>
            <a:custGeom>
              <a:avLst/>
              <a:gdLst>
                <a:gd name="T0" fmla="*/ 0 w 726"/>
                <a:gd name="T1" fmla="*/ 489 h 489"/>
                <a:gd name="T2" fmla="*/ 726 w 726"/>
                <a:gd name="T3" fmla="*/ 489 h 489"/>
                <a:gd name="T4" fmla="*/ 726 w 726"/>
                <a:gd name="T5" fmla="*/ 0 h 489"/>
                <a:gd name="T6" fmla="*/ 489 w 726"/>
                <a:gd name="T7" fmla="*/ 0 h 489"/>
              </a:gdLst>
              <a:ahLst/>
              <a:cxnLst>
                <a:cxn ang="0">
                  <a:pos x="T0" y="T1"/>
                </a:cxn>
                <a:cxn ang="0">
                  <a:pos x="T2" y="T3"/>
                </a:cxn>
                <a:cxn ang="0">
                  <a:pos x="T4" y="T5"/>
                </a:cxn>
                <a:cxn ang="0">
                  <a:pos x="T6" y="T7"/>
                </a:cxn>
              </a:cxnLst>
              <a:rect l="0" t="0" r="r" b="b"/>
              <a:pathLst>
                <a:path w="726" h="489">
                  <a:moveTo>
                    <a:pt x="0" y="489"/>
                  </a:moveTo>
                  <a:lnTo>
                    <a:pt x="726" y="489"/>
                  </a:lnTo>
                  <a:lnTo>
                    <a:pt x="726" y="0"/>
                  </a:lnTo>
                  <a:lnTo>
                    <a:pt x="489"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6" name="Line 24"/>
            <p:cNvSpPr>
              <a:spLocks noChangeShapeType="1"/>
            </p:cNvSpPr>
            <p:nvPr/>
          </p:nvSpPr>
          <p:spPr bwMode="auto">
            <a:xfrm flipH="1">
              <a:off x="1885" y="2678"/>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57" name="Line 25"/>
            <p:cNvSpPr>
              <a:spLocks noChangeShapeType="1"/>
            </p:cNvSpPr>
            <p:nvPr/>
          </p:nvSpPr>
          <p:spPr bwMode="auto">
            <a:xfrm>
              <a:off x="1368" y="1001"/>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58" name="Freeform 26"/>
            <p:cNvSpPr>
              <a:spLocks/>
            </p:cNvSpPr>
            <p:nvPr/>
          </p:nvSpPr>
          <p:spPr bwMode="auto">
            <a:xfrm>
              <a:off x="1340" y="1015"/>
              <a:ext cx="56" cy="98"/>
            </a:xfrm>
            <a:custGeom>
              <a:avLst/>
              <a:gdLst>
                <a:gd name="T0" fmla="*/ 56 w 56"/>
                <a:gd name="T1" fmla="*/ 0 h 98"/>
                <a:gd name="T2" fmla="*/ 28 w 56"/>
                <a:gd name="T3" fmla="*/ 98 h 98"/>
                <a:gd name="T4" fmla="*/ 0 w 56"/>
                <a:gd name="T5" fmla="*/ 0 h 98"/>
              </a:gdLst>
              <a:ahLst/>
              <a:cxnLst>
                <a:cxn ang="0">
                  <a:pos x="T0" y="T1"/>
                </a:cxn>
                <a:cxn ang="0">
                  <a:pos x="T2" y="T3"/>
                </a:cxn>
                <a:cxn ang="0">
                  <a:pos x="T4" y="T5"/>
                </a:cxn>
              </a:cxnLst>
              <a:rect l="0" t="0" r="r" b="b"/>
              <a:pathLst>
                <a:path w="56" h="98">
                  <a:moveTo>
                    <a:pt x="56" y="0"/>
                  </a:moveTo>
                  <a:lnTo>
                    <a:pt x="28" y="98"/>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59" name="Line 27"/>
            <p:cNvSpPr>
              <a:spLocks noChangeShapeType="1"/>
            </p:cNvSpPr>
            <p:nvPr/>
          </p:nvSpPr>
          <p:spPr bwMode="auto">
            <a:xfrm>
              <a:off x="1368" y="917"/>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60" name="Line 28"/>
            <p:cNvSpPr>
              <a:spLocks noChangeShapeType="1"/>
            </p:cNvSpPr>
            <p:nvPr/>
          </p:nvSpPr>
          <p:spPr bwMode="auto">
            <a:xfrm>
              <a:off x="1368" y="1336"/>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61" name="Freeform 29"/>
            <p:cNvSpPr>
              <a:spLocks/>
            </p:cNvSpPr>
            <p:nvPr/>
          </p:nvSpPr>
          <p:spPr bwMode="auto">
            <a:xfrm>
              <a:off x="1340" y="1350"/>
              <a:ext cx="56" cy="98"/>
            </a:xfrm>
            <a:custGeom>
              <a:avLst/>
              <a:gdLst>
                <a:gd name="T0" fmla="*/ 56 w 56"/>
                <a:gd name="T1" fmla="*/ 0 h 98"/>
                <a:gd name="T2" fmla="*/ 28 w 56"/>
                <a:gd name="T3" fmla="*/ 98 h 98"/>
                <a:gd name="T4" fmla="*/ 0 w 56"/>
                <a:gd name="T5" fmla="*/ 0 h 98"/>
              </a:gdLst>
              <a:ahLst/>
              <a:cxnLst>
                <a:cxn ang="0">
                  <a:pos x="T0" y="T1"/>
                </a:cxn>
                <a:cxn ang="0">
                  <a:pos x="T2" y="T3"/>
                </a:cxn>
                <a:cxn ang="0">
                  <a:pos x="T4" y="T5"/>
                </a:cxn>
              </a:cxnLst>
              <a:rect l="0" t="0" r="r" b="b"/>
              <a:pathLst>
                <a:path w="56" h="98">
                  <a:moveTo>
                    <a:pt x="56" y="0"/>
                  </a:moveTo>
                  <a:lnTo>
                    <a:pt x="28" y="98"/>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62" name="Line 30"/>
            <p:cNvSpPr>
              <a:spLocks noChangeShapeType="1"/>
            </p:cNvSpPr>
            <p:nvPr/>
          </p:nvSpPr>
          <p:spPr bwMode="auto">
            <a:xfrm>
              <a:off x="1368" y="1253"/>
              <a:ext cx="1" cy="8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63" name="Line 31"/>
            <p:cNvSpPr>
              <a:spLocks noChangeShapeType="1"/>
            </p:cNvSpPr>
            <p:nvPr/>
          </p:nvSpPr>
          <p:spPr bwMode="auto">
            <a:xfrm flipH="1">
              <a:off x="1885" y="666"/>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64" name="Freeform 32"/>
            <p:cNvSpPr>
              <a:spLocks/>
            </p:cNvSpPr>
            <p:nvPr/>
          </p:nvSpPr>
          <p:spPr bwMode="auto">
            <a:xfrm>
              <a:off x="1885" y="638"/>
              <a:ext cx="112" cy="70"/>
            </a:xfrm>
            <a:custGeom>
              <a:avLst/>
              <a:gdLst>
                <a:gd name="T0" fmla="*/ 112 w 112"/>
                <a:gd name="T1" fmla="*/ 70 h 70"/>
                <a:gd name="T2" fmla="*/ 0 w 112"/>
                <a:gd name="T3" fmla="*/ 28 h 70"/>
                <a:gd name="T4" fmla="*/ 112 w 112"/>
                <a:gd name="T5" fmla="*/ 0 h 70"/>
              </a:gdLst>
              <a:ahLst/>
              <a:cxnLst>
                <a:cxn ang="0">
                  <a:pos x="T0" y="T1"/>
                </a:cxn>
                <a:cxn ang="0">
                  <a:pos x="T2" y="T3"/>
                </a:cxn>
                <a:cxn ang="0">
                  <a:pos x="T4" y="T5"/>
                </a:cxn>
              </a:cxnLst>
              <a:rect l="0" t="0" r="r" b="b"/>
              <a:pathLst>
                <a:path w="112" h="70">
                  <a:moveTo>
                    <a:pt x="112" y="70"/>
                  </a:moveTo>
                  <a:lnTo>
                    <a:pt x="0" y="28"/>
                  </a:lnTo>
                  <a:lnTo>
                    <a:pt x="11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65" name="Freeform 33"/>
            <p:cNvSpPr>
              <a:spLocks/>
            </p:cNvSpPr>
            <p:nvPr/>
          </p:nvSpPr>
          <p:spPr bwMode="auto">
            <a:xfrm>
              <a:off x="1508" y="666"/>
              <a:ext cx="726" cy="517"/>
            </a:xfrm>
            <a:custGeom>
              <a:avLst/>
              <a:gdLst>
                <a:gd name="T0" fmla="*/ 0 w 726"/>
                <a:gd name="T1" fmla="*/ 517 h 517"/>
                <a:gd name="T2" fmla="*/ 726 w 726"/>
                <a:gd name="T3" fmla="*/ 517 h 517"/>
                <a:gd name="T4" fmla="*/ 726 w 726"/>
                <a:gd name="T5" fmla="*/ 0 h 517"/>
                <a:gd name="T6" fmla="*/ 489 w 726"/>
                <a:gd name="T7" fmla="*/ 0 h 517"/>
              </a:gdLst>
              <a:ahLst/>
              <a:cxnLst>
                <a:cxn ang="0">
                  <a:pos x="T0" y="T1"/>
                </a:cxn>
                <a:cxn ang="0">
                  <a:pos x="T2" y="T3"/>
                </a:cxn>
                <a:cxn ang="0">
                  <a:pos x="T4" y="T5"/>
                </a:cxn>
                <a:cxn ang="0">
                  <a:pos x="T6" y="T7"/>
                </a:cxn>
              </a:cxnLst>
              <a:rect l="0" t="0" r="r" b="b"/>
              <a:pathLst>
                <a:path w="726" h="517">
                  <a:moveTo>
                    <a:pt x="0" y="517"/>
                  </a:moveTo>
                  <a:lnTo>
                    <a:pt x="726" y="517"/>
                  </a:lnTo>
                  <a:lnTo>
                    <a:pt x="726" y="0"/>
                  </a:lnTo>
                  <a:lnTo>
                    <a:pt x="489"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grpSp>
          <p:nvGrpSpPr>
            <p:cNvPr id="223266" name="Group 34"/>
            <p:cNvGrpSpPr>
              <a:grpSpLocks/>
            </p:cNvGrpSpPr>
            <p:nvPr/>
          </p:nvGrpSpPr>
          <p:grpSpPr bwMode="auto">
            <a:xfrm>
              <a:off x="865" y="456"/>
              <a:ext cx="1020" cy="475"/>
              <a:chOff x="264" y="456"/>
              <a:chExt cx="1020" cy="475"/>
            </a:xfrm>
          </p:grpSpPr>
          <p:sp>
            <p:nvSpPr>
              <p:cNvPr id="223267" name="AutoShape 35"/>
              <p:cNvSpPr>
                <a:spLocks noChangeArrowheads="1"/>
              </p:cNvSpPr>
              <p:nvPr/>
            </p:nvSpPr>
            <p:spPr bwMode="auto">
              <a:xfrm>
                <a:off x="264" y="456"/>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268" name="Group 36"/>
              <p:cNvGrpSpPr>
                <a:grpSpLocks/>
              </p:cNvGrpSpPr>
              <p:nvPr/>
            </p:nvGrpSpPr>
            <p:grpSpPr bwMode="auto">
              <a:xfrm>
                <a:off x="348" y="508"/>
                <a:ext cx="815" cy="374"/>
                <a:chOff x="375" y="532"/>
                <a:chExt cx="815" cy="374"/>
              </a:xfrm>
            </p:grpSpPr>
            <p:sp>
              <p:nvSpPr>
                <p:cNvPr id="223269" name="Rectangle 37"/>
                <p:cNvSpPr>
                  <a:spLocks noChangeArrowheads="1"/>
                </p:cNvSpPr>
                <p:nvPr/>
              </p:nvSpPr>
              <p:spPr bwMode="auto">
                <a:xfrm>
                  <a:off x="576" y="532"/>
                  <a:ext cx="4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System</a:t>
                  </a:r>
                  <a:endParaRPr lang="en-US" altLang="en-US" sz="1400" b="0">
                    <a:latin typeface="Courier New" panose="02070309020205020404" pitchFamily="49" charset="0"/>
                  </a:endParaRPr>
                </a:p>
              </p:txBody>
            </p:sp>
            <p:sp>
              <p:nvSpPr>
                <p:cNvPr id="223270" name="Rectangle 38"/>
                <p:cNvSpPr>
                  <a:spLocks noChangeArrowheads="1"/>
                </p:cNvSpPr>
                <p:nvPr/>
              </p:nvSpPr>
              <p:spPr bwMode="auto">
                <a:xfrm>
                  <a:off x="375" y="645"/>
                  <a:ext cx="8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Requirements</a:t>
                  </a:r>
                  <a:endParaRPr lang="en-US" altLang="en-US" sz="1400" b="0">
                    <a:latin typeface="Courier New" panose="02070309020205020404" pitchFamily="49" charset="0"/>
                  </a:endParaRPr>
                </a:p>
              </p:txBody>
            </p:sp>
            <p:sp>
              <p:nvSpPr>
                <p:cNvPr id="223271" name="Rectangle 39"/>
                <p:cNvSpPr>
                  <a:spLocks noChangeArrowheads="1"/>
                </p:cNvSpPr>
                <p:nvPr/>
              </p:nvSpPr>
              <p:spPr bwMode="auto">
                <a:xfrm>
                  <a:off x="509" y="770"/>
                  <a:ext cx="5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Analysis</a:t>
                  </a:r>
                  <a:endParaRPr lang="en-US" altLang="en-US" sz="1400" b="0">
                    <a:latin typeface="Courier New" panose="02070309020205020404" pitchFamily="49" charset="0"/>
                  </a:endParaRPr>
                </a:p>
              </p:txBody>
            </p:sp>
          </p:grpSp>
        </p:grpSp>
        <p:grpSp>
          <p:nvGrpSpPr>
            <p:cNvPr id="223272" name="Group 40"/>
            <p:cNvGrpSpPr>
              <a:grpSpLocks/>
            </p:cNvGrpSpPr>
            <p:nvPr/>
          </p:nvGrpSpPr>
          <p:grpSpPr bwMode="auto">
            <a:xfrm>
              <a:off x="865" y="2441"/>
              <a:ext cx="1020" cy="475"/>
              <a:chOff x="264" y="2441"/>
              <a:chExt cx="1020" cy="475"/>
            </a:xfrm>
          </p:grpSpPr>
          <p:sp>
            <p:nvSpPr>
              <p:cNvPr id="223273" name="AutoShape 41"/>
              <p:cNvSpPr>
                <a:spLocks noChangeArrowheads="1"/>
              </p:cNvSpPr>
              <p:nvPr/>
            </p:nvSpPr>
            <p:spPr bwMode="auto">
              <a:xfrm>
                <a:off x="264" y="2441"/>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274" name="Group 42"/>
              <p:cNvGrpSpPr>
                <a:grpSpLocks/>
              </p:cNvGrpSpPr>
              <p:nvPr/>
            </p:nvGrpSpPr>
            <p:grpSpPr bwMode="auto">
              <a:xfrm>
                <a:off x="348" y="2493"/>
                <a:ext cx="815" cy="373"/>
                <a:chOff x="375" y="2517"/>
                <a:chExt cx="815" cy="373"/>
              </a:xfrm>
            </p:grpSpPr>
            <p:sp>
              <p:nvSpPr>
                <p:cNvPr id="223275" name="Rectangle 43"/>
                <p:cNvSpPr>
                  <a:spLocks noChangeArrowheads="1"/>
                </p:cNvSpPr>
                <p:nvPr/>
              </p:nvSpPr>
              <p:spPr bwMode="auto">
                <a:xfrm>
                  <a:off x="509" y="2517"/>
                  <a:ext cx="5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Software</a:t>
                  </a:r>
                  <a:endParaRPr lang="en-US" altLang="en-US" sz="1400" b="0">
                    <a:latin typeface="Courier New" panose="02070309020205020404" pitchFamily="49" charset="0"/>
                  </a:endParaRPr>
                </a:p>
              </p:txBody>
            </p:sp>
            <p:sp>
              <p:nvSpPr>
                <p:cNvPr id="223276" name="Rectangle 44"/>
                <p:cNvSpPr>
                  <a:spLocks noChangeArrowheads="1"/>
                </p:cNvSpPr>
                <p:nvPr/>
              </p:nvSpPr>
              <p:spPr bwMode="auto">
                <a:xfrm>
                  <a:off x="375" y="2645"/>
                  <a:ext cx="8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Requirements</a:t>
                  </a:r>
                  <a:endParaRPr lang="en-US" altLang="en-US" sz="1400" b="0">
                    <a:latin typeface="Courier New" panose="02070309020205020404" pitchFamily="49" charset="0"/>
                  </a:endParaRPr>
                </a:p>
              </p:txBody>
            </p:sp>
            <p:sp>
              <p:nvSpPr>
                <p:cNvPr id="223277" name="Rectangle 45"/>
                <p:cNvSpPr>
                  <a:spLocks noChangeArrowheads="1"/>
                </p:cNvSpPr>
                <p:nvPr/>
              </p:nvSpPr>
              <p:spPr bwMode="auto">
                <a:xfrm>
                  <a:off x="509" y="2754"/>
                  <a:ext cx="54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Analysis</a:t>
                  </a:r>
                  <a:endParaRPr lang="en-US" altLang="en-US" sz="1400" b="0">
                    <a:latin typeface="Courier New" panose="02070309020205020404" pitchFamily="49" charset="0"/>
                  </a:endParaRPr>
                </a:p>
              </p:txBody>
            </p:sp>
          </p:grpSp>
        </p:grpSp>
        <p:sp>
          <p:nvSpPr>
            <p:cNvPr id="223278" name="Freeform 46"/>
            <p:cNvSpPr>
              <a:spLocks/>
            </p:cNvSpPr>
            <p:nvPr/>
          </p:nvSpPr>
          <p:spPr bwMode="auto">
            <a:xfrm>
              <a:off x="1242" y="1113"/>
              <a:ext cx="266" cy="140"/>
            </a:xfrm>
            <a:custGeom>
              <a:avLst/>
              <a:gdLst>
                <a:gd name="T0" fmla="*/ 0 w 266"/>
                <a:gd name="T1" fmla="*/ 70 h 140"/>
                <a:gd name="T2" fmla="*/ 126 w 266"/>
                <a:gd name="T3" fmla="*/ 0 h 140"/>
                <a:gd name="T4" fmla="*/ 266 w 266"/>
                <a:gd name="T5" fmla="*/ 70 h 140"/>
                <a:gd name="T6" fmla="*/ 126 w 266"/>
                <a:gd name="T7" fmla="*/ 140 h 140"/>
                <a:gd name="T8" fmla="*/ 0 w 266"/>
                <a:gd name="T9" fmla="*/ 70 h 140"/>
              </a:gdLst>
              <a:ahLst/>
              <a:cxnLst>
                <a:cxn ang="0">
                  <a:pos x="T0" y="T1"/>
                </a:cxn>
                <a:cxn ang="0">
                  <a:pos x="T2" y="T3"/>
                </a:cxn>
                <a:cxn ang="0">
                  <a:pos x="T4" y="T5"/>
                </a:cxn>
                <a:cxn ang="0">
                  <a:pos x="T6" y="T7"/>
                </a:cxn>
                <a:cxn ang="0">
                  <a:pos x="T8" y="T9"/>
                </a:cxn>
              </a:cxnLst>
              <a:rect l="0" t="0" r="r" b="b"/>
              <a:pathLst>
                <a:path w="266" h="140">
                  <a:moveTo>
                    <a:pt x="0" y="70"/>
                  </a:moveTo>
                  <a:lnTo>
                    <a:pt x="126" y="0"/>
                  </a:lnTo>
                  <a:lnTo>
                    <a:pt x="266" y="70"/>
                  </a:lnTo>
                  <a:lnTo>
                    <a:pt x="126" y="140"/>
                  </a:lnTo>
                  <a:lnTo>
                    <a:pt x="0" y="70"/>
                  </a:lnTo>
                  <a:close/>
                </a:path>
              </a:pathLst>
            </a:custGeom>
            <a:solidFill>
              <a:schemeClr val="bg1"/>
            </a:solidFill>
            <a:ln w="22225">
              <a:solidFill>
                <a:srgbClr val="000000"/>
              </a:solidFill>
              <a:prstDash val="solid"/>
              <a:round/>
              <a:headEnd/>
              <a:tailEnd/>
            </a:ln>
          </p:spPr>
          <p:txBody>
            <a:bodyPr wrap="none" lIns="0" tIns="0" rIns="0" bIns="0">
              <a:spAutoFit/>
            </a:bodyPr>
            <a:lstStyle/>
            <a:p>
              <a:endParaRPr lang="en-IN"/>
            </a:p>
          </p:txBody>
        </p:sp>
        <p:sp>
          <p:nvSpPr>
            <p:cNvPr id="223279" name="Freeform 47"/>
            <p:cNvSpPr>
              <a:spLocks/>
            </p:cNvSpPr>
            <p:nvPr/>
          </p:nvSpPr>
          <p:spPr bwMode="auto">
            <a:xfrm>
              <a:off x="1242" y="2119"/>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Lst>
              <a:ahLst/>
              <a:cxnLst>
                <a:cxn ang="0">
                  <a:pos x="T0" y="T1"/>
                </a:cxn>
                <a:cxn ang="0">
                  <a:pos x="T2" y="T3"/>
                </a:cxn>
                <a:cxn ang="0">
                  <a:pos x="T4" y="T5"/>
                </a:cxn>
                <a:cxn ang="0">
                  <a:pos x="T6" y="T7"/>
                </a:cxn>
                <a:cxn ang="0">
                  <a:pos x="T8" y="T9"/>
                </a:cxn>
              </a:cxnLst>
              <a:rect l="0" t="0" r="r" b="b"/>
              <a:pathLst>
                <a:path w="266" h="126">
                  <a:moveTo>
                    <a:pt x="0" y="56"/>
                  </a:moveTo>
                  <a:lnTo>
                    <a:pt x="126" y="0"/>
                  </a:lnTo>
                  <a:lnTo>
                    <a:pt x="266" y="56"/>
                  </a:lnTo>
                  <a:lnTo>
                    <a:pt x="126" y="126"/>
                  </a:lnTo>
                  <a:lnTo>
                    <a:pt x="0" y="56"/>
                  </a:lnTo>
                  <a:close/>
                </a:path>
              </a:pathLst>
            </a:custGeom>
            <a:solidFill>
              <a:schemeClr val="bg1"/>
            </a:solidFill>
            <a:ln w="22225">
              <a:solidFill>
                <a:srgbClr val="000000"/>
              </a:solidFill>
              <a:prstDash val="solid"/>
              <a:round/>
              <a:headEnd/>
              <a:tailEnd/>
            </a:ln>
          </p:spPr>
          <p:txBody>
            <a:bodyPr wrap="none" lIns="0" tIns="0" rIns="0" bIns="0">
              <a:spAutoFit/>
            </a:bodyPr>
            <a:lstStyle/>
            <a:p>
              <a:endParaRPr lang="en-IN"/>
            </a:p>
          </p:txBody>
        </p:sp>
        <p:sp>
          <p:nvSpPr>
            <p:cNvPr id="223280" name="Freeform 48"/>
            <p:cNvSpPr>
              <a:spLocks/>
            </p:cNvSpPr>
            <p:nvPr/>
          </p:nvSpPr>
          <p:spPr bwMode="auto">
            <a:xfrm>
              <a:off x="1242" y="3111"/>
              <a:ext cx="266" cy="126"/>
            </a:xfrm>
            <a:custGeom>
              <a:avLst/>
              <a:gdLst>
                <a:gd name="T0" fmla="*/ 0 w 266"/>
                <a:gd name="T1" fmla="*/ 56 h 126"/>
                <a:gd name="T2" fmla="*/ 126 w 266"/>
                <a:gd name="T3" fmla="*/ 0 h 126"/>
                <a:gd name="T4" fmla="*/ 266 w 266"/>
                <a:gd name="T5" fmla="*/ 56 h 126"/>
                <a:gd name="T6" fmla="*/ 126 w 266"/>
                <a:gd name="T7" fmla="*/ 126 h 126"/>
                <a:gd name="T8" fmla="*/ 0 w 266"/>
                <a:gd name="T9" fmla="*/ 56 h 126"/>
              </a:gdLst>
              <a:ahLst/>
              <a:cxnLst>
                <a:cxn ang="0">
                  <a:pos x="T0" y="T1"/>
                </a:cxn>
                <a:cxn ang="0">
                  <a:pos x="T2" y="T3"/>
                </a:cxn>
                <a:cxn ang="0">
                  <a:pos x="T4" y="T5"/>
                </a:cxn>
                <a:cxn ang="0">
                  <a:pos x="T6" y="T7"/>
                </a:cxn>
                <a:cxn ang="0">
                  <a:pos x="T8" y="T9"/>
                </a:cxn>
              </a:cxnLst>
              <a:rect l="0" t="0" r="r" b="b"/>
              <a:pathLst>
                <a:path w="266" h="126">
                  <a:moveTo>
                    <a:pt x="0" y="56"/>
                  </a:moveTo>
                  <a:lnTo>
                    <a:pt x="126" y="0"/>
                  </a:lnTo>
                  <a:lnTo>
                    <a:pt x="266" y="56"/>
                  </a:lnTo>
                  <a:lnTo>
                    <a:pt x="126" y="126"/>
                  </a:lnTo>
                  <a:lnTo>
                    <a:pt x="0" y="56"/>
                  </a:lnTo>
                  <a:close/>
                </a:path>
              </a:pathLst>
            </a:custGeom>
            <a:solidFill>
              <a:schemeClr val="bg1"/>
            </a:solidFill>
            <a:ln w="22225">
              <a:solidFill>
                <a:srgbClr val="000000"/>
              </a:solidFill>
              <a:prstDash val="solid"/>
              <a:round/>
              <a:headEnd/>
              <a:tailEnd/>
            </a:ln>
          </p:spPr>
          <p:txBody>
            <a:bodyPr wrap="none" lIns="0" tIns="0" rIns="0" bIns="0">
              <a:spAutoFit/>
            </a:bodyPr>
            <a:lstStyle/>
            <a:p>
              <a:endParaRPr lang="en-IN"/>
            </a:p>
          </p:txBody>
        </p:sp>
        <p:grpSp>
          <p:nvGrpSpPr>
            <p:cNvPr id="223281" name="Group 49"/>
            <p:cNvGrpSpPr>
              <a:grpSpLocks/>
            </p:cNvGrpSpPr>
            <p:nvPr/>
          </p:nvGrpSpPr>
          <p:grpSpPr bwMode="auto">
            <a:xfrm>
              <a:off x="865" y="1448"/>
              <a:ext cx="1020" cy="475"/>
              <a:chOff x="264" y="1448"/>
              <a:chExt cx="1020" cy="475"/>
            </a:xfrm>
          </p:grpSpPr>
          <p:sp>
            <p:nvSpPr>
              <p:cNvPr id="223282" name="AutoShape 50"/>
              <p:cNvSpPr>
                <a:spLocks noChangeArrowheads="1"/>
              </p:cNvSpPr>
              <p:nvPr/>
            </p:nvSpPr>
            <p:spPr bwMode="auto">
              <a:xfrm>
                <a:off x="264" y="1448"/>
                <a:ext cx="1020" cy="475"/>
              </a:xfrm>
              <a:prstGeom prst="roundRect">
                <a:avLst>
                  <a:gd name="adj" fmla="val 47051"/>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283" name="Group 51"/>
              <p:cNvGrpSpPr>
                <a:grpSpLocks/>
              </p:cNvGrpSpPr>
              <p:nvPr/>
            </p:nvGrpSpPr>
            <p:grpSpPr bwMode="auto">
              <a:xfrm>
                <a:off x="551" y="1556"/>
                <a:ext cx="407" cy="262"/>
                <a:chOff x="576" y="1580"/>
                <a:chExt cx="407" cy="262"/>
              </a:xfrm>
            </p:grpSpPr>
            <p:sp>
              <p:nvSpPr>
                <p:cNvPr id="223284" name="Rectangle 52"/>
                <p:cNvSpPr>
                  <a:spLocks noChangeArrowheads="1"/>
                </p:cNvSpPr>
                <p:nvPr/>
              </p:nvSpPr>
              <p:spPr bwMode="auto">
                <a:xfrm>
                  <a:off x="576" y="1580"/>
                  <a:ext cx="40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System</a:t>
                  </a:r>
                  <a:endParaRPr lang="en-US" altLang="en-US" sz="1400" b="0">
                    <a:latin typeface="Courier New" panose="02070309020205020404" pitchFamily="49" charset="0"/>
                  </a:endParaRPr>
                </a:p>
              </p:txBody>
            </p:sp>
            <p:sp>
              <p:nvSpPr>
                <p:cNvPr id="223285" name="Rectangle 53"/>
                <p:cNvSpPr>
                  <a:spLocks noChangeArrowheads="1"/>
                </p:cNvSpPr>
                <p:nvPr/>
              </p:nvSpPr>
              <p:spPr bwMode="auto">
                <a:xfrm>
                  <a:off x="576" y="1706"/>
                  <a:ext cx="4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Design</a:t>
                  </a:r>
                  <a:endParaRPr lang="en-US" altLang="en-US" sz="1400" b="0">
                    <a:latin typeface="Courier New" panose="02070309020205020404" pitchFamily="49" charset="0"/>
                  </a:endParaRPr>
                </a:p>
              </p:txBody>
            </p:sp>
          </p:grpSp>
        </p:grpSp>
        <p:grpSp>
          <p:nvGrpSpPr>
            <p:cNvPr id="223286" name="Group 54"/>
            <p:cNvGrpSpPr>
              <a:grpSpLocks/>
            </p:cNvGrpSpPr>
            <p:nvPr/>
          </p:nvGrpSpPr>
          <p:grpSpPr bwMode="auto">
            <a:xfrm>
              <a:off x="2956" y="614"/>
              <a:ext cx="2370" cy="3269"/>
              <a:chOff x="3156" y="614"/>
              <a:chExt cx="2370" cy="3269"/>
            </a:xfrm>
          </p:grpSpPr>
          <p:sp>
            <p:nvSpPr>
              <p:cNvPr id="223287" name="Rectangle 55"/>
              <p:cNvSpPr>
                <a:spLocks noChangeArrowheads="1"/>
              </p:cNvSpPr>
              <p:nvPr/>
            </p:nvSpPr>
            <p:spPr bwMode="auto">
              <a:xfrm>
                <a:off x="4011" y="2591"/>
                <a:ext cx="687" cy="56"/>
              </a:xfrm>
              <a:prstGeom prst="rect">
                <a:avLst/>
              </a:prstGeom>
              <a:solidFill>
                <a:schemeClr val="tx1"/>
              </a:solidFill>
              <a:ln w="22225">
                <a:solidFill>
                  <a:srgbClr val="000000"/>
                </a:solidFill>
                <a:miter lim="800000"/>
                <a:headEnd/>
                <a:tailEnd/>
              </a:ln>
            </p:spPr>
            <p:txBody>
              <a:bodyPr wrap="none" lIns="0" tIns="0" rIns="0" bIns="0">
                <a:spAutoFit/>
              </a:bodyPr>
              <a:lstStyle/>
              <a:p>
                <a:endParaRPr lang="en-IN"/>
              </a:p>
            </p:txBody>
          </p:sp>
          <p:sp>
            <p:nvSpPr>
              <p:cNvPr id="223288" name="Rectangle 56"/>
              <p:cNvSpPr>
                <a:spLocks noChangeArrowheads="1"/>
              </p:cNvSpPr>
              <p:nvPr/>
            </p:nvSpPr>
            <p:spPr bwMode="auto">
              <a:xfrm>
                <a:off x="4039" y="3685"/>
                <a:ext cx="688" cy="56"/>
              </a:xfrm>
              <a:prstGeom prst="rect">
                <a:avLst/>
              </a:prstGeom>
              <a:solidFill>
                <a:schemeClr val="tx1"/>
              </a:solidFill>
              <a:ln w="22225">
                <a:solidFill>
                  <a:srgbClr val="000000"/>
                </a:solidFill>
                <a:miter lim="800000"/>
                <a:headEnd/>
                <a:tailEnd/>
              </a:ln>
            </p:spPr>
            <p:txBody>
              <a:bodyPr wrap="none" lIns="0" tIns="0" rIns="0" bIns="0">
                <a:spAutoFit/>
              </a:bodyPr>
              <a:lstStyle/>
              <a:p>
                <a:endParaRPr lang="en-IN"/>
              </a:p>
            </p:txBody>
          </p:sp>
          <p:sp>
            <p:nvSpPr>
              <p:cNvPr id="223289" name="Rectangle 57"/>
              <p:cNvSpPr>
                <a:spLocks noChangeArrowheads="1"/>
              </p:cNvSpPr>
              <p:nvPr/>
            </p:nvSpPr>
            <p:spPr bwMode="auto">
              <a:xfrm>
                <a:off x="4277" y="3747"/>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a:t>
                </a:r>
                <a:endParaRPr lang="en-US" altLang="en-US" sz="1400" b="0">
                  <a:latin typeface="Courier New" panose="02070309020205020404" pitchFamily="49" charset="0"/>
                </a:endParaRPr>
              </a:p>
            </p:txBody>
          </p:sp>
          <p:sp>
            <p:nvSpPr>
              <p:cNvPr id="223290" name="Freeform 58"/>
              <p:cNvSpPr>
                <a:spLocks/>
              </p:cNvSpPr>
              <p:nvPr/>
            </p:nvSpPr>
            <p:spPr bwMode="auto">
              <a:xfrm>
                <a:off x="4208" y="1273"/>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Lst>
                <a:ahLst/>
                <a:cxnLst>
                  <a:cxn ang="0">
                    <a:pos x="T0" y="T1"/>
                  </a:cxn>
                  <a:cxn ang="0">
                    <a:pos x="T2" y="T3"/>
                  </a:cxn>
                  <a:cxn ang="0">
                    <a:pos x="T4" y="T5"/>
                  </a:cxn>
                  <a:cxn ang="0">
                    <a:pos x="T6" y="T7"/>
                  </a:cxn>
                  <a:cxn ang="0">
                    <a:pos x="T8" y="T9"/>
                  </a:cxn>
                </a:cxnLst>
                <a:rect l="0" t="0" r="r" b="b"/>
                <a:pathLst>
                  <a:path w="266" h="126">
                    <a:moveTo>
                      <a:pt x="0" y="70"/>
                    </a:moveTo>
                    <a:lnTo>
                      <a:pt x="126" y="0"/>
                    </a:lnTo>
                    <a:lnTo>
                      <a:pt x="266" y="70"/>
                    </a:lnTo>
                    <a:lnTo>
                      <a:pt x="126" y="126"/>
                    </a:lnTo>
                    <a:lnTo>
                      <a:pt x="0" y="70"/>
                    </a:lnTo>
                    <a:close/>
                  </a:path>
                </a:pathLst>
              </a:custGeom>
              <a:solidFill>
                <a:schemeClr val="bg1"/>
              </a:solidFill>
              <a:ln w="22225">
                <a:solidFill>
                  <a:srgbClr val="000000"/>
                </a:solidFill>
                <a:prstDash val="solid"/>
                <a:round/>
                <a:headEnd/>
                <a:tailEnd/>
              </a:ln>
            </p:spPr>
            <p:txBody>
              <a:bodyPr wrap="none" lIns="0" tIns="0" rIns="0" bIns="0">
                <a:spAutoFit/>
              </a:bodyPr>
              <a:lstStyle/>
              <a:p>
                <a:endParaRPr lang="en-IN"/>
              </a:p>
            </p:txBody>
          </p:sp>
          <p:sp>
            <p:nvSpPr>
              <p:cNvPr id="223291" name="Freeform 59"/>
              <p:cNvSpPr>
                <a:spLocks/>
              </p:cNvSpPr>
              <p:nvPr/>
            </p:nvSpPr>
            <p:spPr bwMode="auto">
              <a:xfrm>
                <a:off x="4208" y="2269"/>
                <a:ext cx="266" cy="126"/>
              </a:xfrm>
              <a:custGeom>
                <a:avLst/>
                <a:gdLst>
                  <a:gd name="T0" fmla="*/ 0 w 266"/>
                  <a:gd name="T1" fmla="*/ 70 h 126"/>
                  <a:gd name="T2" fmla="*/ 126 w 266"/>
                  <a:gd name="T3" fmla="*/ 0 h 126"/>
                  <a:gd name="T4" fmla="*/ 266 w 266"/>
                  <a:gd name="T5" fmla="*/ 70 h 126"/>
                  <a:gd name="T6" fmla="*/ 126 w 266"/>
                  <a:gd name="T7" fmla="*/ 126 h 126"/>
                  <a:gd name="T8" fmla="*/ 0 w 266"/>
                  <a:gd name="T9" fmla="*/ 70 h 126"/>
                </a:gdLst>
                <a:ahLst/>
                <a:cxnLst>
                  <a:cxn ang="0">
                    <a:pos x="T0" y="T1"/>
                  </a:cxn>
                  <a:cxn ang="0">
                    <a:pos x="T2" y="T3"/>
                  </a:cxn>
                  <a:cxn ang="0">
                    <a:pos x="T4" y="T5"/>
                  </a:cxn>
                  <a:cxn ang="0">
                    <a:pos x="T6" y="T7"/>
                  </a:cxn>
                  <a:cxn ang="0">
                    <a:pos x="T8" y="T9"/>
                  </a:cxn>
                </a:cxnLst>
                <a:rect l="0" t="0" r="r" b="b"/>
                <a:pathLst>
                  <a:path w="266" h="126">
                    <a:moveTo>
                      <a:pt x="0" y="70"/>
                    </a:moveTo>
                    <a:lnTo>
                      <a:pt x="126" y="0"/>
                    </a:lnTo>
                    <a:lnTo>
                      <a:pt x="266" y="70"/>
                    </a:lnTo>
                    <a:lnTo>
                      <a:pt x="126" y="126"/>
                    </a:lnTo>
                    <a:lnTo>
                      <a:pt x="0" y="70"/>
                    </a:lnTo>
                    <a:close/>
                  </a:path>
                </a:pathLst>
              </a:custGeom>
              <a:solidFill>
                <a:schemeClr val="bg1"/>
              </a:solidFill>
              <a:ln w="22225">
                <a:solidFill>
                  <a:srgbClr val="000000"/>
                </a:solidFill>
                <a:prstDash val="solid"/>
                <a:round/>
                <a:headEnd/>
                <a:tailEnd/>
              </a:ln>
            </p:spPr>
            <p:txBody>
              <a:bodyPr wrap="none" lIns="0" tIns="0" rIns="0" bIns="0">
                <a:spAutoFit/>
              </a:bodyPr>
              <a:lstStyle/>
              <a:p>
                <a:endParaRPr lang="en-IN"/>
              </a:p>
            </p:txBody>
          </p:sp>
          <p:sp>
            <p:nvSpPr>
              <p:cNvPr id="223292" name="Line 60"/>
              <p:cNvSpPr>
                <a:spLocks noChangeShapeType="1"/>
              </p:cNvSpPr>
              <p:nvPr/>
            </p:nvSpPr>
            <p:spPr bwMode="auto">
              <a:xfrm>
                <a:off x="4334" y="1147"/>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93" name="Freeform 61"/>
              <p:cNvSpPr>
                <a:spLocks/>
              </p:cNvSpPr>
              <p:nvPr/>
            </p:nvSpPr>
            <p:spPr bwMode="auto">
              <a:xfrm>
                <a:off x="4306" y="1147"/>
                <a:ext cx="56" cy="112"/>
              </a:xfrm>
              <a:custGeom>
                <a:avLst/>
                <a:gdLst>
                  <a:gd name="T0" fmla="*/ 56 w 56"/>
                  <a:gd name="T1" fmla="*/ 0 h 112"/>
                  <a:gd name="T2" fmla="*/ 28 w 56"/>
                  <a:gd name="T3" fmla="*/ 112 h 112"/>
                  <a:gd name="T4" fmla="*/ 0 w 56"/>
                  <a:gd name="T5" fmla="*/ 0 h 112"/>
                </a:gdLst>
                <a:ahLst/>
                <a:cxnLst>
                  <a:cxn ang="0">
                    <a:pos x="T0" y="T1"/>
                  </a:cxn>
                  <a:cxn ang="0">
                    <a:pos x="T2" y="T3"/>
                  </a:cxn>
                  <a:cxn ang="0">
                    <a:pos x="T4" y="T5"/>
                  </a:cxn>
                </a:cxnLst>
                <a:rect l="0" t="0" r="r" b="b"/>
                <a:pathLst>
                  <a:path w="56" h="112">
                    <a:moveTo>
                      <a:pt x="56" y="0"/>
                    </a:moveTo>
                    <a:lnTo>
                      <a:pt x="28" y="11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94" name="Line 62"/>
              <p:cNvSpPr>
                <a:spLocks noChangeShapeType="1"/>
              </p:cNvSpPr>
              <p:nvPr/>
            </p:nvSpPr>
            <p:spPr bwMode="auto">
              <a:xfrm>
                <a:off x="4334" y="1063"/>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95" name="Line 63"/>
              <p:cNvSpPr>
                <a:spLocks noChangeShapeType="1"/>
              </p:cNvSpPr>
              <p:nvPr/>
            </p:nvSpPr>
            <p:spPr bwMode="auto">
              <a:xfrm>
                <a:off x="4334" y="1497"/>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96" name="Freeform 64"/>
              <p:cNvSpPr>
                <a:spLocks/>
              </p:cNvSpPr>
              <p:nvPr/>
            </p:nvSpPr>
            <p:spPr bwMode="auto">
              <a:xfrm>
                <a:off x="4306" y="1497"/>
                <a:ext cx="56" cy="99"/>
              </a:xfrm>
              <a:custGeom>
                <a:avLst/>
                <a:gdLst>
                  <a:gd name="T0" fmla="*/ 56 w 56"/>
                  <a:gd name="T1" fmla="*/ 0 h 99"/>
                  <a:gd name="T2" fmla="*/ 28 w 56"/>
                  <a:gd name="T3" fmla="*/ 99 h 99"/>
                  <a:gd name="T4" fmla="*/ 0 w 56"/>
                  <a:gd name="T5" fmla="*/ 0 h 99"/>
                </a:gdLst>
                <a:ahLst/>
                <a:cxnLst>
                  <a:cxn ang="0">
                    <a:pos x="T0" y="T1"/>
                  </a:cxn>
                  <a:cxn ang="0">
                    <a:pos x="T2" y="T3"/>
                  </a:cxn>
                  <a:cxn ang="0">
                    <a:pos x="T4" y="T5"/>
                  </a:cxn>
                </a:cxnLst>
                <a:rect l="0" t="0" r="r" b="b"/>
                <a:pathLst>
                  <a:path w="56" h="99">
                    <a:moveTo>
                      <a:pt x="56" y="0"/>
                    </a:moveTo>
                    <a:lnTo>
                      <a:pt x="28" y="99"/>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297" name="Line 65"/>
              <p:cNvSpPr>
                <a:spLocks noChangeShapeType="1"/>
              </p:cNvSpPr>
              <p:nvPr/>
            </p:nvSpPr>
            <p:spPr bwMode="auto">
              <a:xfrm>
                <a:off x="4334" y="1399"/>
                <a:ext cx="1" cy="9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98" name="Line 66"/>
              <p:cNvSpPr>
                <a:spLocks noChangeShapeType="1"/>
              </p:cNvSpPr>
              <p:nvPr/>
            </p:nvSpPr>
            <p:spPr bwMode="auto">
              <a:xfrm>
                <a:off x="4334" y="2170"/>
                <a:ext cx="1" cy="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299" name="Freeform 67"/>
              <p:cNvSpPr>
                <a:spLocks/>
              </p:cNvSpPr>
              <p:nvPr/>
            </p:nvSpPr>
            <p:spPr bwMode="auto">
              <a:xfrm>
                <a:off x="4306" y="2170"/>
                <a:ext cx="56" cy="99"/>
              </a:xfrm>
              <a:custGeom>
                <a:avLst/>
                <a:gdLst>
                  <a:gd name="T0" fmla="*/ 56 w 56"/>
                  <a:gd name="T1" fmla="*/ 0 h 99"/>
                  <a:gd name="T2" fmla="*/ 28 w 56"/>
                  <a:gd name="T3" fmla="*/ 99 h 99"/>
                  <a:gd name="T4" fmla="*/ 0 w 56"/>
                  <a:gd name="T5" fmla="*/ 0 h 99"/>
                </a:gdLst>
                <a:ahLst/>
                <a:cxnLst>
                  <a:cxn ang="0">
                    <a:pos x="T0" y="T1"/>
                  </a:cxn>
                  <a:cxn ang="0">
                    <a:pos x="T2" y="T3"/>
                  </a:cxn>
                  <a:cxn ang="0">
                    <a:pos x="T4" y="T5"/>
                  </a:cxn>
                </a:cxnLst>
                <a:rect l="0" t="0" r="r" b="b"/>
                <a:pathLst>
                  <a:path w="56" h="99">
                    <a:moveTo>
                      <a:pt x="56" y="0"/>
                    </a:moveTo>
                    <a:lnTo>
                      <a:pt x="28" y="99"/>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00" name="Line 68"/>
              <p:cNvSpPr>
                <a:spLocks noChangeShapeType="1"/>
              </p:cNvSpPr>
              <p:nvPr/>
            </p:nvSpPr>
            <p:spPr bwMode="auto">
              <a:xfrm>
                <a:off x="4334" y="2058"/>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nvGrpSpPr>
              <p:cNvPr id="223301" name="Group 69"/>
              <p:cNvGrpSpPr>
                <a:grpSpLocks/>
              </p:cNvGrpSpPr>
              <p:nvPr/>
            </p:nvGrpSpPr>
            <p:grpSpPr bwMode="auto">
              <a:xfrm flipH="1">
                <a:off x="3466" y="782"/>
                <a:ext cx="729" cy="561"/>
                <a:chOff x="4474" y="782"/>
                <a:chExt cx="729" cy="561"/>
              </a:xfrm>
            </p:grpSpPr>
            <p:sp>
              <p:nvSpPr>
                <p:cNvPr id="223302" name="Line 70"/>
                <p:cNvSpPr>
                  <a:spLocks noChangeShapeType="1"/>
                </p:cNvSpPr>
                <p:nvPr/>
              </p:nvSpPr>
              <p:spPr bwMode="auto">
                <a:xfrm flipH="1">
                  <a:off x="4853" y="824"/>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03" name="Freeform 71"/>
                <p:cNvSpPr>
                  <a:spLocks/>
                </p:cNvSpPr>
                <p:nvPr/>
              </p:nvSpPr>
              <p:spPr bwMode="auto">
                <a:xfrm>
                  <a:off x="4853" y="782"/>
                  <a:ext cx="98" cy="70"/>
                </a:xfrm>
                <a:custGeom>
                  <a:avLst/>
                  <a:gdLst>
                    <a:gd name="T0" fmla="*/ 98 w 98"/>
                    <a:gd name="T1" fmla="*/ 70 h 70"/>
                    <a:gd name="T2" fmla="*/ 0 w 98"/>
                    <a:gd name="T3" fmla="*/ 42 h 70"/>
                    <a:gd name="T4" fmla="*/ 98 w 98"/>
                    <a:gd name="T5" fmla="*/ 0 h 70"/>
                  </a:gdLst>
                  <a:ahLst/>
                  <a:cxnLst>
                    <a:cxn ang="0">
                      <a:pos x="T0" y="T1"/>
                    </a:cxn>
                    <a:cxn ang="0">
                      <a:pos x="T2" y="T3"/>
                    </a:cxn>
                    <a:cxn ang="0">
                      <a:pos x="T4" y="T5"/>
                    </a:cxn>
                  </a:cxnLst>
                  <a:rect l="0" t="0" r="r" b="b"/>
                  <a:pathLst>
                    <a:path w="98" h="70">
                      <a:moveTo>
                        <a:pt x="98" y="70"/>
                      </a:moveTo>
                      <a:lnTo>
                        <a:pt x="0" y="42"/>
                      </a:lnTo>
                      <a:lnTo>
                        <a:pt x="9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04" name="Freeform 72"/>
                <p:cNvSpPr>
                  <a:spLocks/>
                </p:cNvSpPr>
                <p:nvPr/>
              </p:nvSpPr>
              <p:spPr bwMode="auto">
                <a:xfrm>
                  <a:off x="4474" y="824"/>
                  <a:ext cx="729" cy="519"/>
                </a:xfrm>
                <a:custGeom>
                  <a:avLst/>
                  <a:gdLst>
                    <a:gd name="T0" fmla="*/ 0 w 729"/>
                    <a:gd name="T1" fmla="*/ 519 h 519"/>
                    <a:gd name="T2" fmla="*/ 729 w 729"/>
                    <a:gd name="T3" fmla="*/ 519 h 519"/>
                    <a:gd name="T4" fmla="*/ 729 w 729"/>
                    <a:gd name="T5" fmla="*/ 0 h 519"/>
                    <a:gd name="T6" fmla="*/ 491 w 729"/>
                    <a:gd name="T7" fmla="*/ 0 h 519"/>
                  </a:gdLst>
                  <a:ahLst/>
                  <a:cxnLst>
                    <a:cxn ang="0">
                      <a:pos x="T0" y="T1"/>
                    </a:cxn>
                    <a:cxn ang="0">
                      <a:pos x="T2" y="T3"/>
                    </a:cxn>
                    <a:cxn ang="0">
                      <a:pos x="T4" y="T5"/>
                    </a:cxn>
                    <a:cxn ang="0">
                      <a:pos x="T6" y="T7"/>
                    </a:cxn>
                  </a:cxnLst>
                  <a:rect l="0" t="0" r="r" b="b"/>
                  <a:pathLst>
                    <a:path w="729" h="519">
                      <a:moveTo>
                        <a:pt x="0" y="519"/>
                      </a:moveTo>
                      <a:lnTo>
                        <a:pt x="729" y="519"/>
                      </a:lnTo>
                      <a:lnTo>
                        <a:pt x="729" y="0"/>
                      </a:lnTo>
                      <a:lnTo>
                        <a:pt x="491"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grpSp>
          <p:grpSp>
            <p:nvGrpSpPr>
              <p:cNvPr id="223305" name="Group 73"/>
              <p:cNvGrpSpPr>
                <a:grpSpLocks/>
              </p:cNvGrpSpPr>
              <p:nvPr/>
            </p:nvGrpSpPr>
            <p:grpSpPr bwMode="auto">
              <a:xfrm flipH="1">
                <a:off x="3466" y="1792"/>
                <a:ext cx="729" cy="547"/>
                <a:chOff x="4474" y="1792"/>
                <a:chExt cx="729" cy="547"/>
              </a:xfrm>
            </p:grpSpPr>
            <p:sp>
              <p:nvSpPr>
                <p:cNvPr id="223306" name="Freeform 74"/>
                <p:cNvSpPr>
                  <a:spLocks/>
                </p:cNvSpPr>
                <p:nvPr/>
              </p:nvSpPr>
              <p:spPr bwMode="auto">
                <a:xfrm>
                  <a:off x="4853" y="1792"/>
                  <a:ext cx="98" cy="56"/>
                </a:xfrm>
                <a:custGeom>
                  <a:avLst/>
                  <a:gdLst>
                    <a:gd name="T0" fmla="*/ 98 w 98"/>
                    <a:gd name="T1" fmla="*/ 56 h 56"/>
                    <a:gd name="T2" fmla="*/ 0 w 98"/>
                    <a:gd name="T3" fmla="*/ 28 h 56"/>
                    <a:gd name="T4" fmla="*/ 98 w 98"/>
                    <a:gd name="T5" fmla="*/ 0 h 56"/>
                  </a:gdLst>
                  <a:ahLst/>
                  <a:cxnLst>
                    <a:cxn ang="0">
                      <a:pos x="T0" y="T1"/>
                    </a:cxn>
                    <a:cxn ang="0">
                      <a:pos x="T2" y="T3"/>
                    </a:cxn>
                    <a:cxn ang="0">
                      <a:pos x="T4" y="T5"/>
                    </a:cxn>
                  </a:cxnLst>
                  <a:rect l="0" t="0" r="r" b="b"/>
                  <a:pathLst>
                    <a:path w="98" h="56">
                      <a:moveTo>
                        <a:pt x="98" y="56"/>
                      </a:moveTo>
                      <a:lnTo>
                        <a:pt x="0" y="28"/>
                      </a:lnTo>
                      <a:lnTo>
                        <a:pt x="9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07" name="Freeform 75"/>
                <p:cNvSpPr>
                  <a:spLocks/>
                </p:cNvSpPr>
                <p:nvPr/>
              </p:nvSpPr>
              <p:spPr bwMode="auto">
                <a:xfrm>
                  <a:off x="4474" y="1820"/>
                  <a:ext cx="729" cy="519"/>
                </a:xfrm>
                <a:custGeom>
                  <a:avLst/>
                  <a:gdLst>
                    <a:gd name="T0" fmla="*/ 0 w 729"/>
                    <a:gd name="T1" fmla="*/ 519 h 519"/>
                    <a:gd name="T2" fmla="*/ 729 w 729"/>
                    <a:gd name="T3" fmla="*/ 519 h 519"/>
                    <a:gd name="T4" fmla="*/ 729 w 729"/>
                    <a:gd name="T5" fmla="*/ 0 h 519"/>
                    <a:gd name="T6" fmla="*/ 491 w 729"/>
                    <a:gd name="T7" fmla="*/ 0 h 519"/>
                  </a:gdLst>
                  <a:ahLst/>
                  <a:cxnLst>
                    <a:cxn ang="0">
                      <a:pos x="T0" y="T1"/>
                    </a:cxn>
                    <a:cxn ang="0">
                      <a:pos x="T2" y="T3"/>
                    </a:cxn>
                    <a:cxn ang="0">
                      <a:pos x="T4" y="T5"/>
                    </a:cxn>
                    <a:cxn ang="0">
                      <a:pos x="T6" y="T7"/>
                    </a:cxn>
                  </a:cxnLst>
                  <a:rect l="0" t="0" r="r" b="b"/>
                  <a:pathLst>
                    <a:path w="729" h="519">
                      <a:moveTo>
                        <a:pt x="0" y="519"/>
                      </a:moveTo>
                      <a:lnTo>
                        <a:pt x="729" y="519"/>
                      </a:lnTo>
                      <a:lnTo>
                        <a:pt x="729" y="0"/>
                      </a:lnTo>
                      <a:lnTo>
                        <a:pt x="491"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08" name="Line 76"/>
                <p:cNvSpPr>
                  <a:spLocks noChangeShapeType="1"/>
                </p:cNvSpPr>
                <p:nvPr/>
              </p:nvSpPr>
              <p:spPr bwMode="auto">
                <a:xfrm flipH="1">
                  <a:off x="4853" y="1820"/>
                  <a:ext cx="11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sp>
            <p:nvSpPr>
              <p:cNvPr id="223309" name="Line 77"/>
              <p:cNvSpPr>
                <a:spLocks noChangeShapeType="1"/>
              </p:cNvSpPr>
              <p:nvPr/>
            </p:nvSpPr>
            <p:spPr bwMode="auto">
              <a:xfrm>
                <a:off x="4334" y="2465"/>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10" name="Freeform 78"/>
              <p:cNvSpPr>
                <a:spLocks/>
              </p:cNvSpPr>
              <p:nvPr/>
            </p:nvSpPr>
            <p:spPr bwMode="auto">
              <a:xfrm>
                <a:off x="4306" y="2479"/>
                <a:ext cx="56" cy="98"/>
              </a:xfrm>
              <a:custGeom>
                <a:avLst/>
                <a:gdLst>
                  <a:gd name="T0" fmla="*/ 56 w 56"/>
                  <a:gd name="T1" fmla="*/ 0 h 98"/>
                  <a:gd name="T2" fmla="*/ 28 w 56"/>
                  <a:gd name="T3" fmla="*/ 98 h 98"/>
                  <a:gd name="T4" fmla="*/ 0 w 56"/>
                  <a:gd name="T5" fmla="*/ 0 h 98"/>
                </a:gdLst>
                <a:ahLst/>
                <a:cxnLst>
                  <a:cxn ang="0">
                    <a:pos x="T0" y="T1"/>
                  </a:cxn>
                  <a:cxn ang="0">
                    <a:pos x="T2" y="T3"/>
                  </a:cxn>
                  <a:cxn ang="0">
                    <a:pos x="T4" y="T5"/>
                  </a:cxn>
                </a:cxnLst>
                <a:rect l="0" t="0" r="r" b="b"/>
                <a:pathLst>
                  <a:path w="56" h="98">
                    <a:moveTo>
                      <a:pt x="56" y="0"/>
                    </a:moveTo>
                    <a:lnTo>
                      <a:pt x="28" y="98"/>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11" name="Line 79"/>
              <p:cNvSpPr>
                <a:spLocks noChangeShapeType="1"/>
              </p:cNvSpPr>
              <p:nvPr/>
            </p:nvSpPr>
            <p:spPr bwMode="auto">
              <a:xfrm>
                <a:off x="4334" y="2395"/>
                <a:ext cx="1" cy="7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12" name="Line 80"/>
              <p:cNvSpPr>
                <a:spLocks noChangeShapeType="1"/>
              </p:cNvSpPr>
              <p:nvPr/>
            </p:nvSpPr>
            <p:spPr bwMode="auto">
              <a:xfrm>
                <a:off x="3675" y="2801"/>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13" name="Freeform 81"/>
              <p:cNvSpPr>
                <a:spLocks/>
              </p:cNvSpPr>
              <p:nvPr/>
            </p:nvSpPr>
            <p:spPr bwMode="auto">
              <a:xfrm>
                <a:off x="3647" y="2815"/>
                <a:ext cx="56" cy="99"/>
              </a:xfrm>
              <a:custGeom>
                <a:avLst/>
                <a:gdLst>
                  <a:gd name="T0" fmla="*/ 56 w 56"/>
                  <a:gd name="T1" fmla="*/ 0 h 99"/>
                  <a:gd name="T2" fmla="*/ 28 w 56"/>
                  <a:gd name="T3" fmla="*/ 99 h 99"/>
                  <a:gd name="T4" fmla="*/ 0 w 56"/>
                  <a:gd name="T5" fmla="*/ 0 h 99"/>
                </a:gdLst>
                <a:ahLst/>
                <a:cxnLst>
                  <a:cxn ang="0">
                    <a:pos x="T0" y="T1"/>
                  </a:cxn>
                  <a:cxn ang="0">
                    <a:pos x="T2" y="T3"/>
                  </a:cxn>
                  <a:cxn ang="0">
                    <a:pos x="T4" y="T5"/>
                  </a:cxn>
                </a:cxnLst>
                <a:rect l="0" t="0" r="r" b="b"/>
                <a:pathLst>
                  <a:path w="56" h="99">
                    <a:moveTo>
                      <a:pt x="56" y="0"/>
                    </a:moveTo>
                    <a:lnTo>
                      <a:pt x="28" y="99"/>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14" name="Freeform 82"/>
              <p:cNvSpPr>
                <a:spLocks/>
              </p:cNvSpPr>
              <p:nvPr/>
            </p:nvSpPr>
            <p:spPr bwMode="auto">
              <a:xfrm>
                <a:off x="3675" y="2633"/>
                <a:ext cx="505" cy="168"/>
              </a:xfrm>
              <a:custGeom>
                <a:avLst/>
                <a:gdLst>
                  <a:gd name="T0" fmla="*/ 505 w 505"/>
                  <a:gd name="T1" fmla="*/ 0 h 168"/>
                  <a:gd name="T2" fmla="*/ 505 w 505"/>
                  <a:gd name="T3" fmla="*/ 140 h 168"/>
                  <a:gd name="T4" fmla="*/ 0 w 505"/>
                  <a:gd name="T5" fmla="*/ 140 h 168"/>
                  <a:gd name="T6" fmla="*/ 0 w 505"/>
                  <a:gd name="T7" fmla="*/ 168 h 168"/>
                </a:gdLst>
                <a:ahLst/>
                <a:cxnLst>
                  <a:cxn ang="0">
                    <a:pos x="T0" y="T1"/>
                  </a:cxn>
                  <a:cxn ang="0">
                    <a:pos x="T2" y="T3"/>
                  </a:cxn>
                  <a:cxn ang="0">
                    <a:pos x="T4" y="T5"/>
                  </a:cxn>
                  <a:cxn ang="0">
                    <a:pos x="T6" y="T7"/>
                  </a:cxn>
                </a:cxnLst>
                <a:rect l="0" t="0" r="r" b="b"/>
                <a:pathLst>
                  <a:path w="505" h="168">
                    <a:moveTo>
                      <a:pt x="505" y="0"/>
                    </a:moveTo>
                    <a:lnTo>
                      <a:pt x="505" y="140"/>
                    </a:lnTo>
                    <a:lnTo>
                      <a:pt x="0" y="140"/>
                    </a:lnTo>
                    <a:lnTo>
                      <a:pt x="0" y="16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15" name="Freeform 83"/>
              <p:cNvSpPr>
                <a:spLocks/>
              </p:cNvSpPr>
              <p:nvPr/>
            </p:nvSpPr>
            <p:spPr bwMode="auto">
              <a:xfrm>
                <a:off x="5007" y="2815"/>
                <a:ext cx="70" cy="113"/>
              </a:xfrm>
              <a:custGeom>
                <a:avLst/>
                <a:gdLst>
                  <a:gd name="T0" fmla="*/ 70 w 70"/>
                  <a:gd name="T1" fmla="*/ 0 h 113"/>
                  <a:gd name="T2" fmla="*/ 28 w 70"/>
                  <a:gd name="T3" fmla="*/ 113 h 113"/>
                  <a:gd name="T4" fmla="*/ 0 w 70"/>
                  <a:gd name="T5" fmla="*/ 0 h 113"/>
                </a:gdLst>
                <a:ahLst/>
                <a:cxnLst>
                  <a:cxn ang="0">
                    <a:pos x="T0" y="T1"/>
                  </a:cxn>
                  <a:cxn ang="0">
                    <a:pos x="T2" y="T3"/>
                  </a:cxn>
                  <a:cxn ang="0">
                    <a:pos x="T4" y="T5"/>
                  </a:cxn>
                </a:cxnLst>
                <a:rect l="0" t="0" r="r" b="b"/>
                <a:pathLst>
                  <a:path w="70" h="113">
                    <a:moveTo>
                      <a:pt x="70" y="0"/>
                    </a:moveTo>
                    <a:lnTo>
                      <a:pt x="28" y="113"/>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16" name="Freeform 84"/>
              <p:cNvSpPr>
                <a:spLocks/>
              </p:cNvSpPr>
              <p:nvPr/>
            </p:nvSpPr>
            <p:spPr bwMode="auto">
              <a:xfrm>
                <a:off x="4544" y="2633"/>
                <a:ext cx="491" cy="182"/>
              </a:xfrm>
              <a:custGeom>
                <a:avLst/>
                <a:gdLst>
                  <a:gd name="T0" fmla="*/ 0 w 491"/>
                  <a:gd name="T1" fmla="*/ 0 h 182"/>
                  <a:gd name="T2" fmla="*/ 0 w 491"/>
                  <a:gd name="T3" fmla="*/ 154 h 182"/>
                  <a:gd name="T4" fmla="*/ 491 w 491"/>
                  <a:gd name="T5" fmla="*/ 154 h 182"/>
                  <a:gd name="T6" fmla="*/ 491 w 491"/>
                  <a:gd name="T7" fmla="*/ 182 h 182"/>
                </a:gdLst>
                <a:ahLst/>
                <a:cxnLst>
                  <a:cxn ang="0">
                    <a:pos x="T0" y="T1"/>
                  </a:cxn>
                  <a:cxn ang="0">
                    <a:pos x="T2" y="T3"/>
                  </a:cxn>
                  <a:cxn ang="0">
                    <a:pos x="T4" y="T5"/>
                  </a:cxn>
                  <a:cxn ang="0">
                    <a:pos x="T6" y="T7"/>
                  </a:cxn>
                </a:cxnLst>
                <a:rect l="0" t="0" r="r" b="b"/>
                <a:pathLst>
                  <a:path w="491" h="182">
                    <a:moveTo>
                      <a:pt x="0" y="0"/>
                    </a:moveTo>
                    <a:lnTo>
                      <a:pt x="0" y="154"/>
                    </a:lnTo>
                    <a:lnTo>
                      <a:pt x="491" y="154"/>
                    </a:lnTo>
                    <a:lnTo>
                      <a:pt x="491" y="18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17" name="Line 85"/>
              <p:cNvSpPr>
                <a:spLocks noChangeShapeType="1"/>
              </p:cNvSpPr>
              <p:nvPr/>
            </p:nvSpPr>
            <p:spPr bwMode="auto">
              <a:xfrm>
                <a:off x="5035" y="2815"/>
                <a:ext cx="1" cy="11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18" name="Line 86"/>
              <p:cNvSpPr>
                <a:spLocks noChangeShapeType="1"/>
              </p:cNvSpPr>
              <p:nvPr/>
            </p:nvSpPr>
            <p:spPr bwMode="auto">
              <a:xfrm>
                <a:off x="4166"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19" name="Freeform 87"/>
              <p:cNvSpPr>
                <a:spLocks/>
              </p:cNvSpPr>
              <p:nvPr/>
            </p:nvSpPr>
            <p:spPr bwMode="auto">
              <a:xfrm>
                <a:off x="4124" y="3573"/>
                <a:ext cx="70" cy="112"/>
              </a:xfrm>
              <a:custGeom>
                <a:avLst/>
                <a:gdLst>
                  <a:gd name="T0" fmla="*/ 70 w 70"/>
                  <a:gd name="T1" fmla="*/ 0 h 112"/>
                  <a:gd name="T2" fmla="*/ 42 w 70"/>
                  <a:gd name="T3" fmla="*/ 112 h 112"/>
                  <a:gd name="T4" fmla="*/ 0 w 70"/>
                  <a:gd name="T5" fmla="*/ 0 h 112"/>
                </a:gdLst>
                <a:ahLst/>
                <a:cxnLst>
                  <a:cxn ang="0">
                    <a:pos x="T0" y="T1"/>
                  </a:cxn>
                  <a:cxn ang="0">
                    <a:pos x="T2" y="T3"/>
                  </a:cxn>
                  <a:cxn ang="0">
                    <a:pos x="T4" y="T5"/>
                  </a:cxn>
                </a:cxnLst>
                <a:rect l="0" t="0" r="r" b="b"/>
                <a:pathLst>
                  <a:path w="70" h="112">
                    <a:moveTo>
                      <a:pt x="70" y="0"/>
                    </a:moveTo>
                    <a:lnTo>
                      <a:pt x="42" y="11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20" name="Freeform 88"/>
              <p:cNvSpPr>
                <a:spLocks/>
              </p:cNvSpPr>
              <p:nvPr/>
            </p:nvSpPr>
            <p:spPr bwMode="auto">
              <a:xfrm>
                <a:off x="3661" y="3390"/>
                <a:ext cx="505" cy="183"/>
              </a:xfrm>
              <a:custGeom>
                <a:avLst/>
                <a:gdLst>
                  <a:gd name="T0" fmla="*/ 0 w 505"/>
                  <a:gd name="T1" fmla="*/ 0 h 183"/>
                  <a:gd name="T2" fmla="*/ 0 w 505"/>
                  <a:gd name="T3" fmla="*/ 155 h 183"/>
                  <a:gd name="T4" fmla="*/ 505 w 505"/>
                  <a:gd name="T5" fmla="*/ 155 h 183"/>
                  <a:gd name="T6" fmla="*/ 505 w 505"/>
                  <a:gd name="T7" fmla="*/ 183 h 183"/>
                </a:gdLst>
                <a:ahLst/>
                <a:cxnLst>
                  <a:cxn ang="0">
                    <a:pos x="T0" y="T1"/>
                  </a:cxn>
                  <a:cxn ang="0">
                    <a:pos x="T2" y="T3"/>
                  </a:cxn>
                  <a:cxn ang="0">
                    <a:pos x="T4" y="T5"/>
                  </a:cxn>
                  <a:cxn ang="0">
                    <a:pos x="T6" y="T7"/>
                  </a:cxn>
                </a:cxnLst>
                <a:rect l="0" t="0" r="r" b="b"/>
                <a:pathLst>
                  <a:path w="505" h="183">
                    <a:moveTo>
                      <a:pt x="0" y="0"/>
                    </a:moveTo>
                    <a:lnTo>
                      <a:pt x="0" y="155"/>
                    </a:lnTo>
                    <a:lnTo>
                      <a:pt x="505" y="155"/>
                    </a:lnTo>
                    <a:lnTo>
                      <a:pt x="505" y="18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21" name="Freeform 89"/>
              <p:cNvSpPr>
                <a:spLocks/>
              </p:cNvSpPr>
              <p:nvPr/>
            </p:nvSpPr>
            <p:spPr bwMode="auto">
              <a:xfrm>
                <a:off x="4502" y="3573"/>
                <a:ext cx="70" cy="112"/>
              </a:xfrm>
              <a:custGeom>
                <a:avLst/>
                <a:gdLst>
                  <a:gd name="T0" fmla="*/ 70 w 70"/>
                  <a:gd name="T1" fmla="*/ 0 h 112"/>
                  <a:gd name="T2" fmla="*/ 42 w 70"/>
                  <a:gd name="T3" fmla="*/ 112 h 112"/>
                  <a:gd name="T4" fmla="*/ 0 w 70"/>
                  <a:gd name="T5" fmla="*/ 0 h 112"/>
                </a:gdLst>
                <a:ahLst/>
                <a:cxnLst>
                  <a:cxn ang="0">
                    <a:pos x="T0" y="T1"/>
                  </a:cxn>
                  <a:cxn ang="0">
                    <a:pos x="T2" y="T3"/>
                  </a:cxn>
                  <a:cxn ang="0">
                    <a:pos x="T4" y="T5"/>
                  </a:cxn>
                </a:cxnLst>
                <a:rect l="0" t="0" r="r" b="b"/>
                <a:pathLst>
                  <a:path w="70" h="112">
                    <a:moveTo>
                      <a:pt x="70" y="0"/>
                    </a:moveTo>
                    <a:lnTo>
                      <a:pt x="42" y="11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22" name="Freeform 90"/>
              <p:cNvSpPr>
                <a:spLocks/>
              </p:cNvSpPr>
              <p:nvPr/>
            </p:nvSpPr>
            <p:spPr bwMode="auto">
              <a:xfrm>
                <a:off x="4544" y="3390"/>
                <a:ext cx="491" cy="183"/>
              </a:xfrm>
              <a:custGeom>
                <a:avLst/>
                <a:gdLst>
                  <a:gd name="T0" fmla="*/ 491 w 491"/>
                  <a:gd name="T1" fmla="*/ 0 h 183"/>
                  <a:gd name="T2" fmla="*/ 491 w 491"/>
                  <a:gd name="T3" fmla="*/ 155 h 183"/>
                  <a:gd name="T4" fmla="*/ 0 w 491"/>
                  <a:gd name="T5" fmla="*/ 155 h 183"/>
                  <a:gd name="T6" fmla="*/ 0 w 491"/>
                  <a:gd name="T7" fmla="*/ 183 h 183"/>
                </a:gdLst>
                <a:ahLst/>
                <a:cxnLst>
                  <a:cxn ang="0">
                    <a:pos x="T0" y="T1"/>
                  </a:cxn>
                  <a:cxn ang="0">
                    <a:pos x="T2" y="T3"/>
                  </a:cxn>
                  <a:cxn ang="0">
                    <a:pos x="T4" y="T5"/>
                  </a:cxn>
                  <a:cxn ang="0">
                    <a:pos x="T6" y="T7"/>
                  </a:cxn>
                </a:cxnLst>
                <a:rect l="0" t="0" r="r" b="b"/>
                <a:pathLst>
                  <a:path w="491" h="183">
                    <a:moveTo>
                      <a:pt x="491" y="0"/>
                    </a:moveTo>
                    <a:lnTo>
                      <a:pt x="491" y="155"/>
                    </a:lnTo>
                    <a:lnTo>
                      <a:pt x="0" y="155"/>
                    </a:lnTo>
                    <a:lnTo>
                      <a:pt x="0" y="18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23" name="Line 91"/>
              <p:cNvSpPr>
                <a:spLocks noChangeShapeType="1"/>
              </p:cNvSpPr>
              <p:nvPr/>
            </p:nvSpPr>
            <p:spPr bwMode="auto">
              <a:xfrm>
                <a:off x="4544" y="3573"/>
                <a:ext cx="1" cy="11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nvGrpSpPr>
              <p:cNvPr id="223324" name="Group 92"/>
              <p:cNvGrpSpPr>
                <a:grpSpLocks/>
              </p:cNvGrpSpPr>
              <p:nvPr/>
            </p:nvGrpSpPr>
            <p:grpSpPr bwMode="auto">
              <a:xfrm>
                <a:off x="3829" y="614"/>
                <a:ext cx="1024" cy="463"/>
                <a:chOff x="3829" y="614"/>
                <a:chExt cx="1024" cy="463"/>
              </a:xfrm>
            </p:grpSpPr>
            <p:sp>
              <p:nvSpPr>
                <p:cNvPr id="223325" name="AutoShape 93"/>
                <p:cNvSpPr>
                  <a:spLocks noChangeArrowheads="1"/>
                </p:cNvSpPr>
                <p:nvPr/>
              </p:nvSpPr>
              <p:spPr bwMode="auto">
                <a:xfrm>
                  <a:off x="3829" y="614"/>
                  <a:ext cx="1024" cy="463"/>
                </a:xfrm>
                <a:prstGeom prst="roundRect">
                  <a:avLst>
                    <a:gd name="adj" fmla="val 48486"/>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326" name="Group 94"/>
                <p:cNvGrpSpPr>
                  <a:grpSpLocks/>
                </p:cNvGrpSpPr>
                <p:nvPr/>
              </p:nvGrpSpPr>
              <p:grpSpPr bwMode="auto">
                <a:xfrm>
                  <a:off x="3949" y="724"/>
                  <a:ext cx="747" cy="247"/>
                  <a:chOff x="3974" y="748"/>
                  <a:chExt cx="747" cy="247"/>
                </a:xfrm>
              </p:grpSpPr>
              <p:sp>
                <p:nvSpPr>
                  <p:cNvPr id="223327" name="Rectangle 95"/>
                  <p:cNvSpPr>
                    <a:spLocks noChangeArrowheads="1"/>
                  </p:cNvSpPr>
                  <p:nvPr/>
                </p:nvSpPr>
                <p:spPr bwMode="auto">
                  <a:xfrm>
                    <a:off x="3974" y="748"/>
                    <a:ext cx="7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Preliminary</a:t>
                    </a:r>
                    <a:endParaRPr lang="en-US" altLang="en-US" sz="1400" b="0">
                      <a:latin typeface="Courier New" panose="02070309020205020404" pitchFamily="49" charset="0"/>
                    </a:endParaRPr>
                  </a:p>
                </p:txBody>
              </p:sp>
              <p:sp>
                <p:nvSpPr>
                  <p:cNvPr id="223328" name="Rectangle 96"/>
                  <p:cNvSpPr>
                    <a:spLocks noChangeArrowheads="1"/>
                  </p:cNvSpPr>
                  <p:nvPr/>
                </p:nvSpPr>
                <p:spPr bwMode="auto">
                  <a:xfrm>
                    <a:off x="4143" y="859"/>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Design</a:t>
                    </a:r>
                    <a:endParaRPr lang="en-US" altLang="en-US" sz="1400" b="0">
                      <a:latin typeface="Courier New" panose="02070309020205020404" pitchFamily="49" charset="0"/>
                    </a:endParaRPr>
                  </a:p>
                </p:txBody>
              </p:sp>
            </p:grpSp>
          </p:grpSp>
          <p:grpSp>
            <p:nvGrpSpPr>
              <p:cNvPr id="223329" name="Group 97"/>
              <p:cNvGrpSpPr>
                <a:grpSpLocks/>
              </p:cNvGrpSpPr>
              <p:nvPr/>
            </p:nvGrpSpPr>
            <p:grpSpPr bwMode="auto">
              <a:xfrm>
                <a:off x="3829" y="1610"/>
                <a:ext cx="1024" cy="462"/>
                <a:chOff x="3829" y="1610"/>
                <a:chExt cx="1024" cy="462"/>
              </a:xfrm>
            </p:grpSpPr>
            <p:sp>
              <p:nvSpPr>
                <p:cNvPr id="223330" name="AutoShape 98"/>
                <p:cNvSpPr>
                  <a:spLocks noChangeArrowheads="1"/>
                </p:cNvSpPr>
                <p:nvPr/>
              </p:nvSpPr>
              <p:spPr bwMode="auto">
                <a:xfrm>
                  <a:off x="3829" y="1610"/>
                  <a:ext cx="1024" cy="462"/>
                </a:xfrm>
                <a:prstGeom prst="roundRect">
                  <a:avLst>
                    <a:gd name="adj" fmla="val 48593"/>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331" name="Group 99"/>
                <p:cNvGrpSpPr>
                  <a:grpSpLocks/>
                </p:cNvGrpSpPr>
                <p:nvPr/>
              </p:nvGrpSpPr>
              <p:grpSpPr bwMode="auto">
                <a:xfrm>
                  <a:off x="4047" y="1720"/>
                  <a:ext cx="544" cy="247"/>
                  <a:chOff x="4075" y="1744"/>
                  <a:chExt cx="544" cy="247"/>
                </a:xfrm>
              </p:grpSpPr>
              <p:sp>
                <p:nvSpPr>
                  <p:cNvPr id="223332" name="Rectangle 100"/>
                  <p:cNvSpPr>
                    <a:spLocks noChangeArrowheads="1"/>
                  </p:cNvSpPr>
                  <p:nvPr/>
                </p:nvSpPr>
                <p:spPr bwMode="auto">
                  <a:xfrm>
                    <a:off x="4075" y="1744"/>
                    <a:ext cx="5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Detailed</a:t>
                    </a:r>
                    <a:endParaRPr lang="en-US" altLang="en-US" sz="1400" b="0">
                      <a:latin typeface="Courier New" panose="02070309020205020404" pitchFamily="49" charset="0"/>
                    </a:endParaRPr>
                  </a:p>
                </p:txBody>
              </p:sp>
              <p:sp>
                <p:nvSpPr>
                  <p:cNvPr id="223333" name="Rectangle 101"/>
                  <p:cNvSpPr>
                    <a:spLocks noChangeArrowheads="1"/>
                  </p:cNvSpPr>
                  <p:nvPr/>
                </p:nvSpPr>
                <p:spPr bwMode="auto">
                  <a:xfrm>
                    <a:off x="4143" y="1855"/>
                    <a:ext cx="4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Design</a:t>
                    </a:r>
                    <a:endParaRPr lang="en-US" altLang="en-US" sz="1400" b="0">
                      <a:latin typeface="Courier New" panose="02070309020205020404" pitchFamily="49" charset="0"/>
                    </a:endParaRPr>
                  </a:p>
                </p:txBody>
              </p:sp>
            </p:grpSp>
          </p:grpSp>
          <p:grpSp>
            <p:nvGrpSpPr>
              <p:cNvPr id="223334" name="Group 102"/>
              <p:cNvGrpSpPr>
                <a:grpSpLocks/>
              </p:cNvGrpSpPr>
              <p:nvPr/>
            </p:nvGrpSpPr>
            <p:grpSpPr bwMode="auto">
              <a:xfrm>
                <a:off x="3156" y="2928"/>
                <a:ext cx="1038" cy="476"/>
                <a:chOff x="3156" y="2928"/>
                <a:chExt cx="1038" cy="476"/>
              </a:xfrm>
            </p:grpSpPr>
            <p:sp>
              <p:nvSpPr>
                <p:cNvPr id="223335" name="AutoShape 103"/>
                <p:cNvSpPr>
                  <a:spLocks noChangeArrowheads="1"/>
                </p:cNvSpPr>
                <p:nvPr/>
              </p:nvSpPr>
              <p:spPr bwMode="auto">
                <a:xfrm>
                  <a:off x="3156" y="2928"/>
                  <a:ext cx="1038" cy="476"/>
                </a:xfrm>
                <a:prstGeom prst="roundRect">
                  <a:avLst>
                    <a:gd name="adj" fmla="val 47162"/>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336" name="Group 104"/>
                <p:cNvGrpSpPr>
                  <a:grpSpLocks/>
                </p:cNvGrpSpPr>
                <p:nvPr/>
              </p:nvGrpSpPr>
              <p:grpSpPr bwMode="auto">
                <a:xfrm>
                  <a:off x="3283" y="3036"/>
                  <a:ext cx="747" cy="264"/>
                  <a:chOff x="3303" y="3060"/>
                  <a:chExt cx="747" cy="264"/>
                </a:xfrm>
              </p:grpSpPr>
              <p:sp>
                <p:nvSpPr>
                  <p:cNvPr id="223337" name="Rectangle 105"/>
                  <p:cNvSpPr>
                    <a:spLocks noChangeArrowheads="1"/>
                  </p:cNvSpPr>
                  <p:nvPr/>
                </p:nvSpPr>
                <p:spPr bwMode="auto">
                  <a:xfrm>
                    <a:off x="3404" y="3060"/>
                    <a:ext cx="5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Coding &amp;</a:t>
                    </a:r>
                    <a:endParaRPr lang="en-US" altLang="en-US" sz="1400" b="0">
                      <a:latin typeface="Courier New" panose="02070309020205020404" pitchFamily="49" charset="0"/>
                    </a:endParaRPr>
                  </a:p>
                </p:txBody>
              </p:sp>
              <p:sp>
                <p:nvSpPr>
                  <p:cNvPr id="223338" name="Rectangle 106"/>
                  <p:cNvSpPr>
                    <a:spLocks noChangeArrowheads="1"/>
                  </p:cNvSpPr>
                  <p:nvPr/>
                </p:nvSpPr>
                <p:spPr bwMode="auto">
                  <a:xfrm>
                    <a:off x="3303" y="3189"/>
                    <a:ext cx="7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CSU Testing</a:t>
                    </a:r>
                    <a:endParaRPr lang="en-US" altLang="en-US" sz="1400" b="0">
                      <a:latin typeface="Courier New" panose="02070309020205020404" pitchFamily="49" charset="0"/>
                    </a:endParaRPr>
                  </a:p>
                </p:txBody>
              </p:sp>
            </p:grpSp>
          </p:grpSp>
          <p:grpSp>
            <p:nvGrpSpPr>
              <p:cNvPr id="223339" name="Group 107"/>
              <p:cNvGrpSpPr>
                <a:grpSpLocks/>
              </p:cNvGrpSpPr>
              <p:nvPr/>
            </p:nvGrpSpPr>
            <p:grpSpPr bwMode="auto">
              <a:xfrm>
                <a:off x="4502" y="2928"/>
                <a:ext cx="1024" cy="476"/>
                <a:chOff x="4502" y="2928"/>
                <a:chExt cx="1024" cy="476"/>
              </a:xfrm>
            </p:grpSpPr>
            <p:sp>
              <p:nvSpPr>
                <p:cNvPr id="223340" name="AutoShape 108"/>
                <p:cNvSpPr>
                  <a:spLocks noChangeArrowheads="1"/>
                </p:cNvSpPr>
                <p:nvPr/>
              </p:nvSpPr>
              <p:spPr bwMode="auto">
                <a:xfrm>
                  <a:off x="4502" y="2928"/>
                  <a:ext cx="1024" cy="476"/>
                </a:xfrm>
                <a:prstGeom prst="roundRect">
                  <a:avLst>
                    <a:gd name="adj" fmla="val 47162"/>
                  </a:avLst>
                </a:prstGeom>
                <a:solidFill>
                  <a:schemeClr val="bg1"/>
                </a:solidFill>
                <a:ln w="22225">
                  <a:solidFill>
                    <a:srgbClr val="000000"/>
                  </a:solidFill>
                  <a:round/>
                  <a:headEnd/>
                  <a:tailEnd/>
                </a:ln>
              </p:spPr>
              <p:txBody>
                <a:bodyPr wrap="none" lIns="0" tIns="0" rIns="0" bIns="0">
                  <a:spAutoFit/>
                </a:bodyPr>
                <a:lstStyle/>
                <a:p>
                  <a:endParaRPr lang="en-IN"/>
                </a:p>
              </p:txBody>
            </p:sp>
            <p:grpSp>
              <p:nvGrpSpPr>
                <p:cNvPr id="223341" name="Group 109"/>
                <p:cNvGrpSpPr>
                  <a:grpSpLocks/>
                </p:cNvGrpSpPr>
                <p:nvPr/>
              </p:nvGrpSpPr>
              <p:grpSpPr bwMode="auto">
                <a:xfrm>
                  <a:off x="4622" y="2980"/>
                  <a:ext cx="747" cy="375"/>
                  <a:chOff x="4646" y="3004"/>
                  <a:chExt cx="747" cy="375"/>
                </a:xfrm>
              </p:grpSpPr>
              <p:sp>
                <p:nvSpPr>
                  <p:cNvPr id="223342" name="Rectangle 110"/>
                  <p:cNvSpPr>
                    <a:spLocks noChangeArrowheads="1"/>
                  </p:cNvSpPr>
                  <p:nvPr/>
                </p:nvSpPr>
                <p:spPr bwMode="auto">
                  <a:xfrm>
                    <a:off x="4915" y="3004"/>
                    <a:ext cx="2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CSC</a:t>
                    </a:r>
                    <a:endParaRPr lang="en-US" altLang="en-US" sz="1400" b="0">
                      <a:latin typeface="Courier New" panose="02070309020205020404" pitchFamily="49" charset="0"/>
                    </a:endParaRPr>
                  </a:p>
                </p:txBody>
              </p:sp>
              <p:sp>
                <p:nvSpPr>
                  <p:cNvPr id="223343" name="Rectangle 111"/>
                  <p:cNvSpPr>
                    <a:spLocks noChangeArrowheads="1"/>
                  </p:cNvSpPr>
                  <p:nvPr/>
                </p:nvSpPr>
                <p:spPr bwMode="auto">
                  <a:xfrm>
                    <a:off x="4646" y="3117"/>
                    <a:ext cx="74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Integration</a:t>
                    </a:r>
                    <a:endParaRPr lang="en-US" altLang="en-US" sz="1400" b="0">
                      <a:latin typeface="Courier New" panose="02070309020205020404" pitchFamily="49" charset="0"/>
                    </a:endParaRPr>
                  </a:p>
                </p:txBody>
              </p:sp>
              <p:sp>
                <p:nvSpPr>
                  <p:cNvPr id="223344" name="Rectangle 112"/>
                  <p:cNvSpPr>
                    <a:spLocks noChangeArrowheads="1"/>
                  </p:cNvSpPr>
                  <p:nvPr/>
                </p:nvSpPr>
                <p:spPr bwMode="auto">
                  <a:xfrm>
                    <a:off x="4713" y="3243"/>
                    <a:ext cx="61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400">
                        <a:solidFill>
                          <a:srgbClr val="000000"/>
                        </a:solidFill>
                        <a:latin typeface="Courier New" panose="02070309020205020404" pitchFamily="49" charset="0"/>
                      </a:rPr>
                      <a:t>&amp; Testing</a:t>
                    </a:r>
                    <a:endParaRPr lang="en-US" altLang="en-US" sz="1400" b="0">
                      <a:latin typeface="Courier New" panose="02070309020205020404" pitchFamily="49" charset="0"/>
                    </a:endParaRPr>
                  </a:p>
                </p:txBody>
              </p:sp>
            </p:grpSp>
          </p:grpSp>
        </p:grpSp>
        <p:grpSp>
          <p:nvGrpSpPr>
            <p:cNvPr id="223345" name="Group 113"/>
            <p:cNvGrpSpPr>
              <a:grpSpLocks/>
            </p:cNvGrpSpPr>
            <p:nvPr/>
          </p:nvGrpSpPr>
          <p:grpSpPr bwMode="auto">
            <a:xfrm>
              <a:off x="1368" y="424"/>
              <a:ext cx="2795" cy="3264"/>
              <a:chOff x="1368" y="424"/>
              <a:chExt cx="2795" cy="3264"/>
            </a:xfrm>
          </p:grpSpPr>
          <p:grpSp>
            <p:nvGrpSpPr>
              <p:cNvPr id="223346" name="Group 114"/>
              <p:cNvGrpSpPr>
                <a:grpSpLocks/>
              </p:cNvGrpSpPr>
              <p:nvPr/>
            </p:nvGrpSpPr>
            <p:grpSpPr bwMode="auto">
              <a:xfrm>
                <a:off x="4107" y="425"/>
                <a:ext cx="56" cy="195"/>
                <a:chOff x="1340" y="2902"/>
                <a:chExt cx="56" cy="195"/>
              </a:xfrm>
            </p:grpSpPr>
            <p:sp>
              <p:nvSpPr>
                <p:cNvPr id="223347" name="Line 115"/>
                <p:cNvSpPr>
                  <a:spLocks noChangeShapeType="1"/>
                </p:cNvSpPr>
                <p:nvPr/>
              </p:nvSpPr>
              <p:spPr bwMode="auto">
                <a:xfrm>
                  <a:off x="1368" y="2986"/>
                  <a:ext cx="1" cy="11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sp>
              <p:nvSpPr>
                <p:cNvPr id="223348" name="Freeform 116"/>
                <p:cNvSpPr>
                  <a:spLocks/>
                </p:cNvSpPr>
                <p:nvPr/>
              </p:nvSpPr>
              <p:spPr bwMode="auto">
                <a:xfrm>
                  <a:off x="1340" y="3000"/>
                  <a:ext cx="56" cy="97"/>
                </a:xfrm>
                <a:custGeom>
                  <a:avLst/>
                  <a:gdLst>
                    <a:gd name="T0" fmla="*/ 56 w 56"/>
                    <a:gd name="T1" fmla="*/ 0 h 97"/>
                    <a:gd name="T2" fmla="*/ 28 w 56"/>
                    <a:gd name="T3" fmla="*/ 97 h 97"/>
                    <a:gd name="T4" fmla="*/ 0 w 56"/>
                    <a:gd name="T5" fmla="*/ 0 h 97"/>
                  </a:gdLst>
                  <a:ahLst/>
                  <a:cxnLst>
                    <a:cxn ang="0">
                      <a:pos x="T0" y="T1"/>
                    </a:cxn>
                    <a:cxn ang="0">
                      <a:pos x="T2" y="T3"/>
                    </a:cxn>
                    <a:cxn ang="0">
                      <a:pos x="T4" y="T5"/>
                    </a:cxn>
                  </a:cxnLst>
                  <a:rect l="0" t="0" r="r" b="b"/>
                  <a:pathLst>
                    <a:path w="56" h="97">
                      <a:moveTo>
                        <a:pt x="56" y="0"/>
                      </a:moveTo>
                      <a:lnTo>
                        <a:pt x="28" y="97"/>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49" name="Line 117"/>
                <p:cNvSpPr>
                  <a:spLocks noChangeShapeType="1"/>
                </p:cNvSpPr>
                <p:nvPr/>
              </p:nvSpPr>
              <p:spPr bwMode="auto">
                <a:xfrm>
                  <a:off x="1368" y="2902"/>
                  <a:ext cx="1" cy="8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sp>
            <p:nvSpPr>
              <p:cNvPr id="223350" name="Freeform 118"/>
              <p:cNvSpPr>
                <a:spLocks/>
              </p:cNvSpPr>
              <p:nvPr/>
            </p:nvSpPr>
            <p:spPr bwMode="auto">
              <a:xfrm>
                <a:off x="1376" y="424"/>
                <a:ext cx="2760" cy="3264"/>
              </a:xfrm>
              <a:custGeom>
                <a:avLst/>
                <a:gdLst>
                  <a:gd name="T0" fmla="*/ 0 w 2760"/>
                  <a:gd name="T1" fmla="*/ 3264 h 3264"/>
                  <a:gd name="T2" fmla="*/ 1271 w 2760"/>
                  <a:gd name="T3" fmla="*/ 3261 h 3264"/>
                  <a:gd name="T4" fmla="*/ 1271 w 2760"/>
                  <a:gd name="T5" fmla="*/ 1 h 3264"/>
                  <a:gd name="T6" fmla="*/ 2760 w 2760"/>
                  <a:gd name="T7" fmla="*/ 0 h 3264"/>
                </a:gdLst>
                <a:ahLst/>
                <a:cxnLst>
                  <a:cxn ang="0">
                    <a:pos x="T0" y="T1"/>
                  </a:cxn>
                  <a:cxn ang="0">
                    <a:pos x="T2" y="T3"/>
                  </a:cxn>
                  <a:cxn ang="0">
                    <a:pos x="T4" y="T5"/>
                  </a:cxn>
                  <a:cxn ang="0">
                    <a:pos x="T6" y="T7"/>
                  </a:cxn>
                </a:cxnLst>
                <a:rect l="0" t="0" r="r" b="b"/>
                <a:pathLst>
                  <a:path w="2760" h="3264">
                    <a:moveTo>
                      <a:pt x="0" y="3264"/>
                    </a:moveTo>
                    <a:lnTo>
                      <a:pt x="1271" y="3261"/>
                    </a:lnTo>
                    <a:lnTo>
                      <a:pt x="1271" y="1"/>
                    </a:lnTo>
                    <a:lnTo>
                      <a:pt x="276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endParaRPr lang="en-IN"/>
              </a:p>
            </p:txBody>
          </p:sp>
          <p:sp>
            <p:nvSpPr>
              <p:cNvPr id="223351" name="Line 119"/>
              <p:cNvSpPr>
                <a:spLocks noChangeShapeType="1"/>
              </p:cNvSpPr>
              <p:nvPr/>
            </p:nvSpPr>
            <p:spPr bwMode="auto">
              <a:xfrm flipH="1">
                <a:off x="1368" y="3237"/>
                <a:ext cx="0" cy="44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wrap="none" lIns="0" tIns="0" rIns="0" bIns="0">
                <a:spAutoFit/>
              </a:bodyPr>
              <a:lstStyle/>
              <a:p>
                <a:endParaRPr lang="en-IN"/>
              </a:p>
            </p:txBody>
          </p:sp>
        </p:grpSp>
      </p:grpSp>
      <p:sp>
        <p:nvSpPr>
          <p:cNvPr id="223352" name="AutoShape 120"/>
          <p:cNvSpPr>
            <a:spLocks noChangeArrowheads="1"/>
          </p:cNvSpPr>
          <p:nvPr/>
        </p:nvSpPr>
        <p:spPr bwMode="auto">
          <a:xfrm>
            <a:off x="4433888" y="0"/>
            <a:ext cx="4510087" cy="1279525"/>
          </a:xfrm>
          <a:prstGeom prst="cloudCallout">
            <a:avLst>
              <a:gd name="adj1" fmla="val -94861"/>
              <a:gd name="adj2" fmla="val 126347"/>
            </a:avLst>
          </a:prstGeom>
          <a:solidFill>
            <a:srgbClr val="FFFF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600" b="0">
                <a:latin typeface="Courier New" panose="02070309020205020404" pitchFamily="49" charset="0"/>
              </a:rPr>
              <a:t>Decision point: </a:t>
            </a:r>
          </a:p>
          <a:p>
            <a:pPr algn="ctr"/>
            <a:r>
              <a:rPr lang="en-US" altLang="en-US" sz="1600" b="0">
                <a:latin typeface="Courier New" panose="02070309020205020404" pitchFamily="49" charset="0"/>
              </a:rPr>
              <a:t>The next activity is initiated </a:t>
            </a:r>
          </a:p>
          <a:p>
            <a:pPr algn="ctr"/>
            <a:r>
              <a:rPr lang="en-US" altLang="en-US" sz="1600" b="0">
                <a:latin typeface="Courier New" panose="02070309020205020404" pitchFamily="49" charset="0"/>
              </a:rPr>
              <a:t>only if the review </a:t>
            </a:r>
          </a:p>
          <a:p>
            <a:pPr algn="ctr"/>
            <a:r>
              <a:rPr lang="en-US" altLang="en-US" sz="1600" b="0">
                <a:latin typeface="Courier New" panose="02070309020205020404" pitchFamily="49" charset="0"/>
              </a:rPr>
              <a:t>is successful</a:t>
            </a:r>
            <a:endParaRPr lang="de-DE" altLang="en-US" sz="1600" b="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5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noFill/>
          <a:ln/>
        </p:spPr>
        <p:txBody>
          <a:bodyPr lIns="92407" tIns="45420" rIns="92407" bIns="45420"/>
          <a:lstStyle/>
          <a:p>
            <a:r>
              <a:rPr lang="en-US" altLang="en-US"/>
              <a:t>Software Life Cycle</a:t>
            </a:r>
          </a:p>
        </p:txBody>
      </p:sp>
      <p:sp>
        <p:nvSpPr>
          <p:cNvPr id="17412" name="Rectangle 4"/>
          <p:cNvSpPr>
            <a:spLocks noGrp="1" noChangeArrowheads="1"/>
          </p:cNvSpPr>
          <p:nvPr>
            <p:ph type="body" idx="1"/>
          </p:nvPr>
        </p:nvSpPr>
        <p:spPr>
          <a:xfrm>
            <a:off x="355600" y="1295400"/>
            <a:ext cx="8255000" cy="731838"/>
          </a:xfrm>
          <a:noFill/>
          <a:ln/>
        </p:spPr>
        <p:txBody>
          <a:bodyPr lIns="92407" tIns="45420" rIns="92407" bIns="45420"/>
          <a:lstStyle/>
          <a:p>
            <a:r>
              <a:rPr lang="en-US" altLang="en-US"/>
              <a:t>Software construction goes through a progression of states</a:t>
            </a:r>
          </a:p>
        </p:txBody>
      </p:sp>
      <p:sp>
        <p:nvSpPr>
          <p:cNvPr id="17415" name="Rectangle 7"/>
          <p:cNvSpPr>
            <a:spLocks noChangeArrowheads="1"/>
          </p:cNvSpPr>
          <p:nvPr/>
        </p:nvSpPr>
        <p:spPr bwMode="auto">
          <a:xfrm>
            <a:off x="3597275" y="4824413"/>
            <a:ext cx="2052638" cy="46672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a:solidFill>
                  <a:srgbClr val="000000"/>
                </a:solidFill>
              </a:rPr>
              <a:t>Development</a:t>
            </a:r>
          </a:p>
        </p:txBody>
      </p:sp>
      <p:sp>
        <p:nvSpPr>
          <p:cNvPr id="17420" name="Rectangle 12"/>
          <p:cNvSpPr>
            <a:spLocks noChangeArrowheads="1"/>
          </p:cNvSpPr>
          <p:nvPr/>
        </p:nvSpPr>
        <p:spPr bwMode="auto">
          <a:xfrm>
            <a:off x="6134100" y="4630738"/>
            <a:ext cx="2032000"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a:solidFill>
                  <a:srgbClr val="000000"/>
                </a:solidFill>
              </a:rPr>
              <a:t>Post- Development</a:t>
            </a:r>
          </a:p>
        </p:txBody>
      </p:sp>
      <p:sp>
        <p:nvSpPr>
          <p:cNvPr id="17421" name="Rectangle 13"/>
          <p:cNvSpPr>
            <a:spLocks noChangeArrowheads="1"/>
          </p:cNvSpPr>
          <p:nvPr/>
        </p:nvSpPr>
        <p:spPr bwMode="auto">
          <a:xfrm>
            <a:off x="774700" y="4670425"/>
            <a:ext cx="2014538" cy="81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274" tIns="43854" rIns="89274" bIns="43854">
            <a:spAutoFit/>
          </a:bodyP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a:solidFill>
                  <a:srgbClr val="000000"/>
                </a:solidFill>
              </a:rPr>
              <a:t>Pre- Development</a:t>
            </a:r>
          </a:p>
        </p:txBody>
      </p:sp>
      <p:sp>
        <p:nvSpPr>
          <p:cNvPr id="17422" name="AutoShape 14"/>
          <p:cNvSpPr>
            <a:spLocks noChangeArrowheads="1"/>
          </p:cNvSpPr>
          <p:nvPr/>
        </p:nvSpPr>
        <p:spPr bwMode="auto">
          <a:xfrm>
            <a:off x="987425" y="2449513"/>
            <a:ext cx="1290638" cy="1089025"/>
          </a:xfrm>
          <a:prstGeom prst="roundRect">
            <a:avLst>
              <a:gd name="adj" fmla="val 17995"/>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Conception</a:t>
            </a:r>
          </a:p>
        </p:txBody>
      </p:sp>
      <p:sp>
        <p:nvSpPr>
          <p:cNvPr id="17423" name="AutoShape 15"/>
          <p:cNvSpPr>
            <a:spLocks noChangeArrowheads="1"/>
          </p:cNvSpPr>
          <p:nvPr/>
        </p:nvSpPr>
        <p:spPr bwMode="auto">
          <a:xfrm>
            <a:off x="3327400" y="2466975"/>
            <a:ext cx="1290638" cy="1089025"/>
          </a:xfrm>
          <a:prstGeom prst="roundRect">
            <a:avLst>
              <a:gd name="adj" fmla="val 17995"/>
            </a:avLst>
          </a:prstGeom>
          <a:solidFill>
            <a:schemeClr val="bg1"/>
          </a:solidFill>
          <a:ln w="12700">
            <a:solidFill>
              <a:srgbClr val="000000"/>
            </a:solidFill>
            <a:round/>
            <a:headEnd/>
            <a:tailEnd/>
          </a:ln>
          <a:effectLst>
            <a:outerShdw dist="107763" dir="2700000" algn="ctr" rotWithShape="0">
              <a:schemeClr val="bg2"/>
            </a:outerShdw>
          </a:effec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Childhood</a:t>
            </a:r>
          </a:p>
        </p:txBody>
      </p:sp>
      <p:sp>
        <p:nvSpPr>
          <p:cNvPr id="17424" name="AutoShape 16"/>
          <p:cNvSpPr>
            <a:spLocks noChangeArrowheads="1"/>
          </p:cNvSpPr>
          <p:nvPr/>
        </p:nvSpPr>
        <p:spPr bwMode="auto">
          <a:xfrm>
            <a:off x="5507038" y="2447925"/>
            <a:ext cx="1290637" cy="1089025"/>
          </a:xfrm>
          <a:prstGeom prst="roundRect">
            <a:avLst>
              <a:gd name="adj" fmla="val 17995"/>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Adulthood</a:t>
            </a:r>
          </a:p>
        </p:txBody>
      </p:sp>
      <p:sp>
        <p:nvSpPr>
          <p:cNvPr id="17425" name="AutoShape 17"/>
          <p:cNvSpPr>
            <a:spLocks noChangeArrowheads="1"/>
          </p:cNvSpPr>
          <p:nvPr/>
        </p:nvSpPr>
        <p:spPr bwMode="auto">
          <a:xfrm>
            <a:off x="7462838" y="2466975"/>
            <a:ext cx="1290637" cy="1089025"/>
          </a:xfrm>
          <a:prstGeom prst="roundRect">
            <a:avLst>
              <a:gd name="adj" fmla="val 17995"/>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274" tIns="43854" rIns="89274" bIns="43854" anchor="ctr"/>
          <a:lstStyle>
            <a:lvl1pPr defTabSz="901700">
              <a:defRPr sz="2400">
                <a:solidFill>
                  <a:schemeClr val="tx1"/>
                </a:solidFill>
                <a:latin typeface="Times" panose="02020603050405020304" pitchFamily="18" charset="0"/>
              </a:defRPr>
            </a:lvl1pPr>
            <a:lvl2pPr marL="450850" defTabSz="901700">
              <a:defRPr sz="2400">
                <a:solidFill>
                  <a:schemeClr val="tx1"/>
                </a:solidFill>
                <a:latin typeface="Times" panose="02020603050405020304" pitchFamily="18" charset="0"/>
              </a:defRPr>
            </a:lvl2pPr>
            <a:lvl3pPr marL="901700" defTabSz="901700">
              <a:defRPr sz="2400">
                <a:solidFill>
                  <a:schemeClr val="tx1"/>
                </a:solidFill>
                <a:latin typeface="Times" panose="02020603050405020304" pitchFamily="18" charset="0"/>
              </a:defRPr>
            </a:lvl3pPr>
            <a:lvl4pPr marL="1352550" defTabSz="901700">
              <a:defRPr sz="2400">
                <a:solidFill>
                  <a:schemeClr val="tx1"/>
                </a:solidFill>
                <a:latin typeface="Times" panose="02020603050405020304" pitchFamily="18" charset="0"/>
              </a:defRPr>
            </a:lvl4pPr>
            <a:lvl5pPr marL="1804988" defTabSz="901700">
              <a:defRPr sz="2400">
                <a:solidFill>
                  <a:schemeClr val="tx1"/>
                </a:solidFill>
                <a:latin typeface="Times" panose="02020603050405020304" pitchFamily="18" charset="0"/>
              </a:defRPr>
            </a:lvl5pPr>
            <a:lvl6pPr marL="2262188" defTabSz="901700" eaLnBrk="0" fontAlgn="base" hangingPunct="0">
              <a:spcBef>
                <a:spcPct val="0"/>
              </a:spcBef>
              <a:spcAft>
                <a:spcPct val="0"/>
              </a:spcAft>
              <a:defRPr sz="2400">
                <a:solidFill>
                  <a:schemeClr val="tx1"/>
                </a:solidFill>
                <a:latin typeface="Times" panose="02020603050405020304" pitchFamily="18" charset="0"/>
              </a:defRPr>
            </a:lvl6pPr>
            <a:lvl7pPr marL="2719388" defTabSz="901700" eaLnBrk="0" fontAlgn="base" hangingPunct="0">
              <a:spcBef>
                <a:spcPct val="0"/>
              </a:spcBef>
              <a:spcAft>
                <a:spcPct val="0"/>
              </a:spcAft>
              <a:defRPr sz="2400">
                <a:solidFill>
                  <a:schemeClr val="tx1"/>
                </a:solidFill>
                <a:latin typeface="Times" panose="02020603050405020304" pitchFamily="18" charset="0"/>
              </a:defRPr>
            </a:lvl7pPr>
            <a:lvl8pPr marL="3176588" defTabSz="901700" eaLnBrk="0" fontAlgn="base" hangingPunct="0">
              <a:spcBef>
                <a:spcPct val="0"/>
              </a:spcBef>
              <a:spcAft>
                <a:spcPct val="0"/>
              </a:spcAft>
              <a:defRPr sz="2400">
                <a:solidFill>
                  <a:schemeClr val="tx1"/>
                </a:solidFill>
                <a:latin typeface="Times" panose="02020603050405020304" pitchFamily="18" charset="0"/>
              </a:defRPr>
            </a:lvl8pPr>
            <a:lvl9pPr marL="3633788" defTabSz="9017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1800"/>
              <a:t>Retirement</a:t>
            </a:r>
          </a:p>
        </p:txBody>
      </p:sp>
      <p:sp>
        <p:nvSpPr>
          <p:cNvPr id="17438" name="Line 30"/>
          <p:cNvSpPr>
            <a:spLocks noChangeShapeType="1"/>
          </p:cNvSpPr>
          <p:nvPr/>
        </p:nvSpPr>
        <p:spPr bwMode="auto">
          <a:xfrm>
            <a:off x="2290763" y="2995613"/>
            <a:ext cx="10223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39" name="Line 31"/>
          <p:cNvSpPr>
            <a:spLocks noChangeShapeType="1"/>
          </p:cNvSpPr>
          <p:nvPr/>
        </p:nvSpPr>
        <p:spPr bwMode="auto">
          <a:xfrm>
            <a:off x="4645025" y="2978150"/>
            <a:ext cx="8366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40" name="Line 32"/>
          <p:cNvSpPr>
            <a:spLocks noChangeShapeType="1"/>
          </p:cNvSpPr>
          <p:nvPr/>
        </p:nvSpPr>
        <p:spPr bwMode="auto">
          <a:xfrm>
            <a:off x="6786563" y="3009900"/>
            <a:ext cx="6556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43" name="AutoShape 35"/>
          <p:cNvSpPr>
            <a:spLocks noChangeArrowheads="1"/>
          </p:cNvSpPr>
          <p:nvPr/>
        </p:nvSpPr>
        <p:spPr bwMode="auto">
          <a:xfrm>
            <a:off x="963613" y="3403600"/>
            <a:ext cx="503237" cy="1765300"/>
          </a:xfrm>
          <a:prstGeom prst="curvedRightArrow">
            <a:avLst>
              <a:gd name="adj1" fmla="val 70158"/>
              <a:gd name="adj2" fmla="val 140316"/>
              <a:gd name="adj3" fmla="val 3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44" name="AutoShape 36"/>
          <p:cNvSpPr>
            <a:spLocks noChangeArrowheads="1"/>
          </p:cNvSpPr>
          <p:nvPr/>
        </p:nvSpPr>
        <p:spPr bwMode="auto">
          <a:xfrm>
            <a:off x="3087688" y="3416300"/>
            <a:ext cx="503237" cy="1765300"/>
          </a:xfrm>
          <a:prstGeom prst="curvedRightArrow">
            <a:avLst>
              <a:gd name="adj1" fmla="val 70158"/>
              <a:gd name="adj2" fmla="val 140316"/>
              <a:gd name="adj3" fmla="val 3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45" name="AutoShape 37"/>
          <p:cNvSpPr>
            <a:spLocks noChangeArrowheads="1"/>
          </p:cNvSpPr>
          <p:nvPr/>
        </p:nvSpPr>
        <p:spPr bwMode="auto">
          <a:xfrm>
            <a:off x="5897563" y="3381375"/>
            <a:ext cx="503237" cy="1765300"/>
          </a:xfrm>
          <a:prstGeom prst="curvedRightArrow">
            <a:avLst>
              <a:gd name="adj1" fmla="val 70158"/>
              <a:gd name="adj2" fmla="val 140316"/>
              <a:gd name="adj3" fmla="val 33333"/>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advTm="2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706438" y="152400"/>
            <a:ext cx="7142162" cy="863600"/>
          </a:xfrm>
          <a:noFill/>
          <a:ln/>
        </p:spPr>
        <p:txBody>
          <a:bodyPr lIns="90471" tIns="44442" rIns="90471" bIns="44442"/>
          <a:lstStyle/>
          <a:p>
            <a:r>
              <a:rPr lang="en-US" altLang="en-US" sz="2600"/>
              <a:t>Sharktooth Model</a:t>
            </a:r>
          </a:p>
        </p:txBody>
      </p:sp>
      <p:sp>
        <p:nvSpPr>
          <p:cNvPr id="141349" name="Line 37"/>
          <p:cNvSpPr>
            <a:spLocks noChangeShapeType="1"/>
          </p:cNvSpPr>
          <p:nvPr/>
        </p:nvSpPr>
        <p:spPr bwMode="auto">
          <a:xfrm>
            <a:off x="4267200" y="860425"/>
            <a:ext cx="9906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50" name="Text Box 38"/>
          <p:cNvSpPr txBox="1">
            <a:spLocks noChangeArrowheads="1"/>
          </p:cNvSpPr>
          <p:nvPr/>
        </p:nvSpPr>
        <p:spPr bwMode="auto">
          <a:xfrm>
            <a:off x="5318125" y="685800"/>
            <a:ext cx="2324100"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User’s Understanding</a:t>
            </a:r>
          </a:p>
        </p:txBody>
      </p:sp>
      <p:pic>
        <p:nvPicPr>
          <p:cNvPr id="141358"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5763"/>
            <a:ext cx="7239000" cy="466883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62" name="Line 50"/>
          <p:cNvSpPr>
            <a:spLocks noChangeShapeType="1"/>
          </p:cNvSpPr>
          <p:nvPr/>
        </p:nvSpPr>
        <p:spPr bwMode="auto">
          <a:xfrm>
            <a:off x="4267200" y="1125538"/>
            <a:ext cx="990600" cy="0"/>
          </a:xfrm>
          <a:prstGeom prst="line">
            <a:avLst/>
          </a:prstGeom>
          <a:noFill/>
          <a:ln w="762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63" name="Text Box 51"/>
          <p:cNvSpPr txBox="1">
            <a:spLocks noChangeArrowheads="1"/>
          </p:cNvSpPr>
          <p:nvPr/>
        </p:nvSpPr>
        <p:spPr bwMode="auto">
          <a:xfrm>
            <a:off x="5318125" y="950913"/>
            <a:ext cx="2755900" cy="3667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Manager’s Understanding</a:t>
            </a:r>
          </a:p>
        </p:txBody>
      </p:sp>
      <p:sp>
        <p:nvSpPr>
          <p:cNvPr id="141364" name="Line 52"/>
          <p:cNvSpPr>
            <a:spLocks noChangeShapeType="1"/>
          </p:cNvSpPr>
          <p:nvPr/>
        </p:nvSpPr>
        <p:spPr bwMode="auto">
          <a:xfrm>
            <a:off x="4267200" y="1416050"/>
            <a:ext cx="990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65" name="Text Box 53"/>
          <p:cNvSpPr txBox="1">
            <a:spLocks noChangeArrowheads="1"/>
          </p:cNvSpPr>
          <p:nvPr/>
        </p:nvSpPr>
        <p:spPr bwMode="auto">
          <a:xfrm>
            <a:off x="5318125" y="1241425"/>
            <a:ext cx="2857500"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Developer’s Understanding</a:t>
            </a:r>
          </a:p>
        </p:txBody>
      </p:sp>
      <p:sp>
        <p:nvSpPr>
          <p:cNvPr id="141366" name="Line 54"/>
          <p:cNvSpPr>
            <a:spLocks noChangeShapeType="1"/>
          </p:cNvSpPr>
          <p:nvPr/>
        </p:nvSpPr>
        <p:spPr bwMode="auto">
          <a:xfrm>
            <a:off x="1100138" y="2590800"/>
            <a:ext cx="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67" name="Line 55"/>
          <p:cNvSpPr>
            <a:spLocks noChangeShapeType="1"/>
          </p:cNvSpPr>
          <p:nvPr/>
        </p:nvSpPr>
        <p:spPr bwMode="auto">
          <a:xfrm>
            <a:off x="8294688" y="2590800"/>
            <a:ext cx="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28650" y="412750"/>
            <a:ext cx="8153400" cy="863600"/>
          </a:xfrm>
          <a:noFill/>
          <a:ln/>
        </p:spPr>
        <p:txBody>
          <a:bodyPr lIns="90471" tIns="44442" rIns="90471" bIns="44442"/>
          <a:lstStyle/>
          <a:p>
            <a:r>
              <a:rPr lang="en-US" altLang="en-US" sz="2600"/>
              <a:t>Sawtooth Model</a:t>
            </a:r>
          </a:p>
        </p:txBody>
      </p:sp>
      <p:sp>
        <p:nvSpPr>
          <p:cNvPr id="140319" name="Line 31"/>
          <p:cNvSpPr>
            <a:spLocks noChangeShapeType="1"/>
          </p:cNvSpPr>
          <p:nvPr/>
        </p:nvSpPr>
        <p:spPr bwMode="auto">
          <a:xfrm>
            <a:off x="4114800" y="685800"/>
            <a:ext cx="9906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20" name="Text Box 32"/>
          <p:cNvSpPr txBox="1">
            <a:spLocks noChangeArrowheads="1"/>
          </p:cNvSpPr>
          <p:nvPr/>
        </p:nvSpPr>
        <p:spPr bwMode="auto">
          <a:xfrm>
            <a:off x="5165725" y="511175"/>
            <a:ext cx="2463800"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Client’s Understanding</a:t>
            </a:r>
          </a:p>
        </p:txBody>
      </p:sp>
      <p:sp>
        <p:nvSpPr>
          <p:cNvPr id="140321" name="Line 33"/>
          <p:cNvSpPr>
            <a:spLocks noChangeShapeType="1"/>
          </p:cNvSpPr>
          <p:nvPr/>
        </p:nvSpPr>
        <p:spPr bwMode="auto">
          <a:xfrm>
            <a:off x="4114800" y="950913"/>
            <a:ext cx="990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22" name="Text Box 34"/>
          <p:cNvSpPr txBox="1">
            <a:spLocks noChangeArrowheads="1"/>
          </p:cNvSpPr>
          <p:nvPr/>
        </p:nvSpPr>
        <p:spPr bwMode="auto">
          <a:xfrm>
            <a:off x="5200650" y="776288"/>
            <a:ext cx="2857500" cy="3667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Developer’s Understanding</a:t>
            </a:r>
          </a:p>
        </p:txBody>
      </p:sp>
      <p:grpSp>
        <p:nvGrpSpPr>
          <p:cNvPr id="140397" name="Group 109"/>
          <p:cNvGrpSpPr>
            <a:grpSpLocks/>
          </p:cNvGrpSpPr>
          <p:nvPr/>
        </p:nvGrpSpPr>
        <p:grpSpPr bwMode="auto">
          <a:xfrm>
            <a:off x="901700" y="1684338"/>
            <a:ext cx="1222375" cy="496887"/>
            <a:chOff x="528" y="1088"/>
            <a:chExt cx="770" cy="313"/>
          </a:xfrm>
        </p:grpSpPr>
        <p:sp>
          <p:nvSpPr>
            <p:cNvPr id="140329" name="AutoShape 41"/>
            <p:cNvSpPr>
              <a:spLocks noChangeArrowheads="1"/>
            </p:cNvSpPr>
            <p:nvPr/>
          </p:nvSpPr>
          <p:spPr bwMode="auto">
            <a:xfrm>
              <a:off x="528" y="1088"/>
              <a:ext cx="770" cy="313"/>
            </a:xfrm>
            <a:prstGeom prst="roundRect">
              <a:avLst>
                <a:gd name="adj" fmla="val 48083"/>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30" name="Rectangle 42"/>
            <p:cNvSpPr>
              <a:spLocks noChangeArrowheads="1"/>
            </p:cNvSpPr>
            <p:nvPr/>
          </p:nvSpPr>
          <p:spPr bwMode="auto">
            <a:xfrm>
              <a:off x="565" y="1146"/>
              <a:ext cx="6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0000"/>
                  </a:solidFill>
                  <a:latin typeface="Courier" charset="0"/>
                </a:rPr>
                <a:t>Requirements</a:t>
              </a:r>
            </a:p>
            <a:p>
              <a:pPr>
                <a:lnSpc>
                  <a:spcPct val="70000"/>
                </a:lnSpc>
              </a:pPr>
              <a:r>
                <a:rPr lang="en-US" altLang="en-US" sz="1200">
                  <a:solidFill>
                    <a:srgbClr val="FF0000"/>
                  </a:solidFill>
                  <a:latin typeface="Courier" charset="0"/>
                </a:rPr>
                <a:t>Elicitation</a:t>
              </a:r>
            </a:p>
          </p:txBody>
        </p:sp>
      </p:grpSp>
      <p:grpSp>
        <p:nvGrpSpPr>
          <p:cNvPr id="140405" name="Group 117"/>
          <p:cNvGrpSpPr>
            <a:grpSpLocks/>
          </p:cNvGrpSpPr>
          <p:nvPr/>
        </p:nvGrpSpPr>
        <p:grpSpPr bwMode="auto">
          <a:xfrm>
            <a:off x="4486275" y="5522913"/>
            <a:ext cx="1393825" cy="515937"/>
            <a:chOff x="2826" y="3479"/>
            <a:chExt cx="878" cy="325"/>
          </a:xfrm>
        </p:grpSpPr>
        <p:sp>
          <p:nvSpPr>
            <p:cNvPr id="140332" name="AutoShape 44"/>
            <p:cNvSpPr>
              <a:spLocks noChangeArrowheads="1"/>
            </p:cNvSpPr>
            <p:nvPr/>
          </p:nvSpPr>
          <p:spPr bwMode="auto">
            <a:xfrm>
              <a:off x="2826" y="3479"/>
              <a:ext cx="878" cy="325"/>
            </a:xfrm>
            <a:prstGeom prst="roundRect">
              <a:avLst>
                <a:gd name="adj" fmla="val 4815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33" name="Rectangle 45"/>
            <p:cNvSpPr>
              <a:spLocks noChangeArrowheads="1"/>
            </p:cNvSpPr>
            <p:nvPr/>
          </p:nvSpPr>
          <p:spPr bwMode="auto">
            <a:xfrm>
              <a:off x="2859" y="3594"/>
              <a:ext cx="8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Courier" charset="0"/>
                </a:rPr>
                <a:t>Implementation</a:t>
              </a:r>
              <a:endParaRPr lang="en-US" altLang="en-US"/>
            </a:p>
          </p:txBody>
        </p:sp>
      </p:grpSp>
      <p:grpSp>
        <p:nvGrpSpPr>
          <p:cNvPr id="140406" name="Group 118"/>
          <p:cNvGrpSpPr>
            <a:grpSpLocks/>
          </p:cNvGrpSpPr>
          <p:nvPr/>
        </p:nvGrpSpPr>
        <p:grpSpPr bwMode="auto">
          <a:xfrm>
            <a:off x="2251075" y="4148138"/>
            <a:ext cx="1357313" cy="496887"/>
            <a:chOff x="1418" y="2613"/>
            <a:chExt cx="855" cy="313"/>
          </a:xfrm>
        </p:grpSpPr>
        <p:sp>
          <p:nvSpPr>
            <p:cNvPr id="140334" name="AutoShape 46"/>
            <p:cNvSpPr>
              <a:spLocks noChangeArrowheads="1"/>
            </p:cNvSpPr>
            <p:nvPr/>
          </p:nvSpPr>
          <p:spPr bwMode="auto">
            <a:xfrm>
              <a:off x="1418" y="2613"/>
              <a:ext cx="855" cy="313"/>
            </a:xfrm>
            <a:prstGeom prst="roundRect">
              <a:avLst>
                <a:gd name="adj" fmla="val 4808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35" name="Rectangle 47"/>
            <p:cNvSpPr>
              <a:spLocks noChangeArrowheads="1"/>
            </p:cNvSpPr>
            <p:nvPr/>
          </p:nvSpPr>
          <p:spPr bwMode="auto">
            <a:xfrm>
              <a:off x="1672" y="2688"/>
              <a:ext cx="34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70000"/>
                </a:lnSpc>
              </a:pPr>
              <a:r>
                <a:rPr lang="en-US" altLang="en-US" sz="1200">
                  <a:solidFill>
                    <a:srgbClr val="000000"/>
                  </a:solidFill>
                  <a:latin typeface="Courier" charset="0"/>
                </a:rPr>
                <a:t>System</a:t>
              </a:r>
            </a:p>
            <a:p>
              <a:pPr>
                <a:lnSpc>
                  <a:spcPct val="70000"/>
                </a:lnSpc>
              </a:pPr>
              <a:r>
                <a:rPr lang="en-US" altLang="en-US" sz="1200">
                  <a:solidFill>
                    <a:srgbClr val="000000"/>
                  </a:solidFill>
                  <a:latin typeface="Courier" charset="0"/>
                </a:rPr>
                <a:t>Design</a:t>
              </a:r>
              <a:endParaRPr lang="en-US" altLang="en-US"/>
            </a:p>
          </p:txBody>
        </p:sp>
      </p:grpSp>
      <p:grpSp>
        <p:nvGrpSpPr>
          <p:cNvPr id="140404" name="Group 116"/>
          <p:cNvGrpSpPr>
            <a:grpSpLocks/>
          </p:cNvGrpSpPr>
          <p:nvPr/>
        </p:nvGrpSpPr>
        <p:grpSpPr bwMode="auto">
          <a:xfrm>
            <a:off x="3549650" y="4835525"/>
            <a:ext cx="1203325" cy="496888"/>
            <a:chOff x="2236" y="3046"/>
            <a:chExt cx="758" cy="313"/>
          </a:xfrm>
        </p:grpSpPr>
        <p:sp>
          <p:nvSpPr>
            <p:cNvPr id="140337" name="AutoShape 49"/>
            <p:cNvSpPr>
              <a:spLocks noChangeArrowheads="1"/>
            </p:cNvSpPr>
            <p:nvPr/>
          </p:nvSpPr>
          <p:spPr bwMode="auto">
            <a:xfrm>
              <a:off x="2236" y="3046"/>
              <a:ext cx="758" cy="313"/>
            </a:xfrm>
            <a:prstGeom prst="roundRect">
              <a:avLst>
                <a:gd name="adj" fmla="val 4808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38" name="Rectangle 50"/>
            <p:cNvSpPr>
              <a:spLocks noChangeArrowheads="1"/>
            </p:cNvSpPr>
            <p:nvPr/>
          </p:nvSpPr>
          <p:spPr bwMode="auto">
            <a:xfrm>
              <a:off x="2441" y="3105"/>
              <a:ext cx="348"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Courier" charset="0"/>
                </a:rPr>
                <a:t>Object</a:t>
              </a:r>
            </a:p>
            <a:p>
              <a:pPr>
                <a:lnSpc>
                  <a:spcPct val="70000"/>
                </a:lnSpc>
              </a:pPr>
              <a:r>
                <a:rPr lang="en-US" altLang="en-US" sz="1200">
                  <a:solidFill>
                    <a:srgbClr val="000000"/>
                  </a:solidFill>
                  <a:latin typeface="Courier" charset="0"/>
                </a:rPr>
                <a:t>Design</a:t>
              </a:r>
              <a:endParaRPr lang="en-US" altLang="en-US"/>
            </a:p>
          </p:txBody>
        </p:sp>
      </p:grpSp>
      <p:grpSp>
        <p:nvGrpSpPr>
          <p:cNvPr id="140407" name="Group 119"/>
          <p:cNvGrpSpPr>
            <a:grpSpLocks/>
          </p:cNvGrpSpPr>
          <p:nvPr/>
        </p:nvGrpSpPr>
        <p:grpSpPr bwMode="auto">
          <a:xfrm>
            <a:off x="1296988" y="3441700"/>
            <a:ext cx="1336675" cy="496888"/>
            <a:chOff x="817" y="2168"/>
            <a:chExt cx="842" cy="313"/>
          </a:xfrm>
        </p:grpSpPr>
        <p:sp>
          <p:nvSpPr>
            <p:cNvPr id="140340" name="AutoShape 52"/>
            <p:cNvSpPr>
              <a:spLocks noChangeArrowheads="1"/>
            </p:cNvSpPr>
            <p:nvPr/>
          </p:nvSpPr>
          <p:spPr bwMode="auto">
            <a:xfrm>
              <a:off x="817" y="2168"/>
              <a:ext cx="842" cy="313"/>
            </a:xfrm>
            <a:prstGeom prst="roundRect">
              <a:avLst>
                <a:gd name="adj" fmla="val 4808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41" name="Rectangle 53"/>
            <p:cNvSpPr>
              <a:spLocks noChangeArrowheads="1"/>
            </p:cNvSpPr>
            <p:nvPr/>
          </p:nvSpPr>
          <p:spPr bwMode="auto">
            <a:xfrm>
              <a:off x="890" y="2227"/>
              <a:ext cx="69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Courier" charset="0"/>
                </a:rPr>
                <a:t>Requirements</a:t>
              </a:r>
            </a:p>
            <a:p>
              <a:pPr>
                <a:lnSpc>
                  <a:spcPct val="70000"/>
                </a:lnSpc>
              </a:pPr>
              <a:r>
                <a:rPr lang="en-US" altLang="en-US" sz="1200">
                  <a:solidFill>
                    <a:srgbClr val="000000"/>
                  </a:solidFill>
                  <a:latin typeface="Courier" charset="0"/>
                </a:rPr>
                <a:t>Analysis</a:t>
              </a:r>
              <a:endParaRPr lang="en-US" altLang="en-US"/>
            </a:p>
          </p:txBody>
        </p:sp>
      </p:grpSp>
      <p:grpSp>
        <p:nvGrpSpPr>
          <p:cNvPr id="140402" name="Group 114"/>
          <p:cNvGrpSpPr>
            <a:grpSpLocks/>
          </p:cNvGrpSpPr>
          <p:nvPr/>
        </p:nvGrpSpPr>
        <p:grpSpPr bwMode="auto">
          <a:xfrm>
            <a:off x="5472113" y="4759325"/>
            <a:ext cx="1087437" cy="515938"/>
            <a:chOff x="3447" y="2998"/>
            <a:chExt cx="685" cy="325"/>
          </a:xfrm>
        </p:grpSpPr>
        <p:sp>
          <p:nvSpPr>
            <p:cNvPr id="140343" name="AutoShape 55"/>
            <p:cNvSpPr>
              <a:spLocks noChangeArrowheads="1"/>
            </p:cNvSpPr>
            <p:nvPr/>
          </p:nvSpPr>
          <p:spPr bwMode="auto">
            <a:xfrm>
              <a:off x="3447" y="2998"/>
              <a:ext cx="685" cy="325"/>
            </a:xfrm>
            <a:prstGeom prst="roundRect">
              <a:avLst>
                <a:gd name="adj" fmla="val 4815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44" name="Rectangle 56"/>
            <p:cNvSpPr>
              <a:spLocks noChangeArrowheads="1"/>
            </p:cNvSpPr>
            <p:nvPr/>
          </p:nvSpPr>
          <p:spPr bwMode="auto">
            <a:xfrm>
              <a:off x="3529" y="3103"/>
              <a:ext cx="5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200">
                  <a:solidFill>
                    <a:srgbClr val="000000"/>
                  </a:solidFill>
                  <a:latin typeface="Courier" charset="0"/>
                </a:rPr>
                <a:t>Unit Test</a:t>
              </a:r>
              <a:endParaRPr lang="en-US" altLang="en-US"/>
            </a:p>
          </p:txBody>
        </p:sp>
      </p:grpSp>
      <p:grpSp>
        <p:nvGrpSpPr>
          <p:cNvPr id="140399" name="Group 111"/>
          <p:cNvGrpSpPr>
            <a:grpSpLocks/>
          </p:cNvGrpSpPr>
          <p:nvPr/>
        </p:nvGrpSpPr>
        <p:grpSpPr bwMode="auto">
          <a:xfrm>
            <a:off x="4038600" y="1684338"/>
            <a:ext cx="1547813" cy="496887"/>
            <a:chOff x="2504" y="1073"/>
            <a:chExt cx="975" cy="313"/>
          </a:xfrm>
        </p:grpSpPr>
        <p:sp>
          <p:nvSpPr>
            <p:cNvPr id="140347" name="AutoShape 59"/>
            <p:cNvSpPr>
              <a:spLocks noChangeArrowheads="1"/>
            </p:cNvSpPr>
            <p:nvPr/>
          </p:nvSpPr>
          <p:spPr bwMode="auto">
            <a:xfrm>
              <a:off x="2504" y="1073"/>
              <a:ext cx="975" cy="313"/>
            </a:xfrm>
            <a:prstGeom prst="roundRect">
              <a:avLst>
                <a:gd name="adj" fmla="val 48083"/>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48" name="Rectangle 60"/>
            <p:cNvSpPr>
              <a:spLocks noChangeArrowheads="1"/>
            </p:cNvSpPr>
            <p:nvPr/>
          </p:nvSpPr>
          <p:spPr bwMode="auto">
            <a:xfrm>
              <a:off x="2557" y="1132"/>
              <a:ext cx="8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200">
                  <a:solidFill>
                    <a:srgbClr val="FF0000"/>
                  </a:solidFill>
                  <a:latin typeface="Courier" charset="0"/>
                </a:rPr>
                <a:t>Prototype</a:t>
              </a:r>
            </a:p>
            <a:p>
              <a:pPr algn="ctr">
                <a:lnSpc>
                  <a:spcPct val="70000"/>
                </a:lnSpc>
              </a:pPr>
              <a:r>
                <a:rPr lang="en-US" altLang="en-US" sz="1200">
                  <a:solidFill>
                    <a:srgbClr val="FF0000"/>
                  </a:solidFill>
                  <a:latin typeface="Courier" charset="0"/>
                </a:rPr>
                <a:t>Demonstration 2</a:t>
              </a:r>
              <a:endParaRPr lang="en-US" altLang="en-US"/>
            </a:p>
          </p:txBody>
        </p:sp>
      </p:grpSp>
      <p:sp>
        <p:nvSpPr>
          <p:cNvPr id="140352" name="Line 64"/>
          <p:cNvSpPr>
            <a:spLocks noChangeShapeType="1"/>
          </p:cNvSpPr>
          <p:nvPr/>
        </p:nvSpPr>
        <p:spPr bwMode="auto">
          <a:xfrm>
            <a:off x="1373188" y="2181225"/>
            <a:ext cx="546100" cy="125730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53" name="Rectangle 65"/>
          <p:cNvSpPr>
            <a:spLocks noChangeArrowheads="1"/>
          </p:cNvSpPr>
          <p:nvPr/>
        </p:nvSpPr>
        <p:spPr bwMode="auto">
          <a:xfrm>
            <a:off x="857250" y="1398588"/>
            <a:ext cx="7296150" cy="10699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54" name="Rectangle 66"/>
          <p:cNvSpPr>
            <a:spLocks noChangeArrowheads="1"/>
          </p:cNvSpPr>
          <p:nvPr/>
        </p:nvSpPr>
        <p:spPr bwMode="auto">
          <a:xfrm>
            <a:off x="857250" y="2449513"/>
            <a:ext cx="7296150" cy="36464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55" name="Rectangle 67"/>
          <p:cNvSpPr>
            <a:spLocks noChangeArrowheads="1"/>
          </p:cNvSpPr>
          <p:nvPr/>
        </p:nvSpPr>
        <p:spPr bwMode="auto">
          <a:xfrm>
            <a:off x="7431088" y="146526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0000"/>
                </a:solidFill>
                <a:latin typeface="Courier" charset="0"/>
              </a:rPr>
              <a:t>Client</a:t>
            </a:r>
            <a:endParaRPr lang="en-US" altLang="en-US"/>
          </a:p>
        </p:txBody>
      </p:sp>
      <p:sp>
        <p:nvSpPr>
          <p:cNvPr id="140356" name="Rectangle 68"/>
          <p:cNvSpPr>
            <a:spLocks noChangeArrowheads="1"/>
          </p:cNvSpPr>
          <p:nvPr/>
        </p:nvSpPr>
        <p:spPr bwMode="auto">
          <a:xfrm>
            <a:off x="7239000" y="2508250"/>
            <a:ext cx="828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Courier" charset="0"/>
              </a:rPr>
              <a:t>Developer</a:t>
            </a:r>
            <a:endParaRPr lang="en-US" altLang="en-US"/>
          </a:p>
        </p:txBody>
      </p:sp>
      <p:sp>
        <p:nvSpPr>
          <p:cNvPr id="140359" name="Line 71"/>
          <p:cNvSpPr>
            <a:spLocks noChangeShapeType="1"/>
          </p:cNvSpPr>
          <p:nvPr/>
        </p:nvSpPr>
        <p:spPr bwMode="auto">
          <a:xfrm flipV="1">
            <a:off x="1927225" y="2222500"/>
            <a:ext cx="774700" cy="121920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62" name="Line 74"/>
          <p:cNvSpPr>
            <a:spLocks noChangeShapeType="1"/>
          </p:cNvSpPr>
          <p:nvPr/>
        </p:nvSpPr>
        <p:spPr bwMode="auto">
          <a:xfrm>
            <a:off x="2728913" y="2181225"/>
            <a:ext cx="215900" cy="193675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65" name="Line 77"/>
          <p:cNvSpPr>
            <a:spLocks noChangeShapeType="1"/>
          </p:cNvSpPr>
          <p:nvPr/>
        </p:nvSpPr>
        <p:spPr bwMode="auto">
          <a:xfrm>
            <a:off x="2978150" y="4625975"/>
            <a:ext cx="561975" cy="404813"/>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68" name="Line 80"/>
          <p:cNvSpPr>
            <a:spLocks noChangeShapeType="1"/>
          </p:cNvSpPr>
          <p:nvPr/>
        </p:nvSpPr>
        <p:spPr bwMode="auto">
          <a:xfrm flipV="1">
            <a:off x="4084638" y="2205038"/>
            <a:ext cx="509587" cy="2630487"/>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71" name="Line 83"/>
          <p:cNvSpPr>
            <a:spLocks noChangeShapeType="1"/>
          </p:cNvSpPr>
          <p:nvPr/>
        </p:nvSpPr>
        <p:spPr bwMode="auto">
          <a:xfrm>
            <a:off x="4619625" y="2181225"/>
            <a:ext cx="579438" cy="3344863"/>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74" name="Line 86"/>
          <p:cNvSpPr>
            <a:spLocks noChangeShapeType="1"/>
          </p:cNvSpPr>
          <p:nvPr/>
        </p:nvSpPr>
        <p:spPr bwMode="auto">
          <a:xfrm flipV="1">
            <a:off x="5211763" y="5307013"/>
            <a:ext cx="684212" cy="21590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77" name="Line 89"/>
          <p:cNvSpPr>
            <a:spLocks noChangeShapeType="1"/>
          </p:cNvSpPr>
          <p:nvPr/>
        </p:nvSpPr>
        <p:spPr bwMode="auto">
          <a:xfrm flipV="1">
            <a:off x="6110288" y="4106863"/>
            <a:ext cx="468312" cy="652462"/>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nvGrpSpPr>
          <p:cNvPr id="140400" name="Group 112"/>
          <p:cNvGrpSpPr>
            <a:grpSpLocks/>
          </p:cNvGrpSpPr>
          <p:nvPr/>
        </p:nvGrpSpPr>
        <p:grpSpPr bwMode="auto">
          <a:xfrm>
            <a:off x="6975475" y="1685925"/>
            <a:ext cx="1089025" cy="495300"/>
            <a:chOff x="4354" y="1098"/>
            <a:chExt cx="686" cy="312"/>
          </a:xfrm>
        </p:grpSpPr>
        <p:sp>
          <p:nvSpPr>
            <p:cNvPr id="140378" name="AutoShape 90"/>
            <p:cNvSpPr>
              <a:spLocks noChangeArrowheads="1"/>
            </p:cNvSpPr>
            <p:nvPr/>
          </p:nvSpPr>
          <p:spPr bwMode="auto">
            <a:xfrm>
              <a:off x="4354" y="1098"/>
              <a:ext cx="686" cy="312"/>
            </a:xfrm>
            <a:prstGeom prst="roundRect">
              <a:avLst>
                <a:gd name="adj" fmla="val 48236"/>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79" name="Rectangle 91"/>
            <p:cNvSpPr>
              <a:spLocks noChangeArrowheads="1"/>
            </p:cNvSpPr>
            <p:nvPr/>
          </p:nvSpPr>
          <p:spPr bwMode="auto">
            <a:xfrm>
              <a:off x="4407" y="1156"/>
              <a:ext cx="58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200">
                  <a:solidFill>
                    <a:srgbClr val="FF0000"/>
                  </a:solidFill>
                  <a:latin typeface="Courier" charset="0"/>
                </a:rPr>
                <a:t>Client</a:t>
              </a:r>
            </a:p>
            <a:p>
              <a:pPr algn="ctr">
                <a:lnSpc>
                  <a:spcPct val="70000"/>
                </a:lnSpc>
              </a:pPr>
              <a:r>
                <a:rPr lang="en-US" altLang="en-US" sz="1200">
                  <a:solidFill>
                    <a:srgbClr val="FF0000"/>
                  </a:solidFill>
                  <a:latin typeface="Courier" charset="0"/>
                </a:rPr>
                <a:t>Acceptance</a:t>
              </a:r>
              <a:endParaRPr lang="en-US" altLang="en-US"/>
            </a:p>
          </p:txBody>
        </p:sp>
      </p:grpSp>
      <p:grpSp>
        <p:nvGrpSpPr>
          <p:cNvPr id="140401" name="Group 113"/>
          <p:cNvGrpSpPr>
            <a:grpSpLocks/>
          </p:cNvGrpSpPr>
          <p:nvPr/>
        </p:nvGrpSpPr>
        <p:grpSpPr bwMode="auto">
          <a:xfrm>
            <a:off x="6434138" y="2735263"/>
            <a:ext cx="1250950" cy="558800"/>
            <a:chOff x="4053" y="1675"/>
            <a:chExt cx="788" cy="352"/>
          </a:xfrm>
        </p:grpSpPr>
        <p:sp>
          <p:nvSpPr>
            <p:cNvPr id="140381" name="AutoShape 93"/>
            <p:cNvSpPr>
              <a:spLocks noChangeArrowheads="1"/>
            </p:cNvSpPr>
            <p:nvPr/>
          </p:nvSpPr>
          <p:spPr bwMode="auto">
            <a:xfrm>
              <a:off x="4053" y="1675"/>
              <a:ext cx="788" cy="352"/>
            </a:xfrm>
            <a:prstGeom prst="roundRect">
              <a:avLst>
                <a:gd name="adj" fmla="val 4808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82" name="Rectangle 94"/>
            <p:cNvSpPr>
              <a:spLocks noChangeArrowheads="1"/>
            </p:cNvSpPr>
            <p:nvPr/>
          </p:nvSpPr>
          <p:spPr bwMode="auto">
            <a:xfrm>
              <a:off x="4128" y="1713"/>
              <a:ext cx="63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200">
                  <a:solidFill>
                    <a:srgbClr val="000000"/>
                  </a:solidFill>
                  <a:latin typeface="Courier" charset="0"/>
                </a:rPr>
                <a:t>System</a:t>
              </a:r>
            </a:p>
            <a:p>
              <a:pPr algn="ctr">
                <a:lnSpc>
                  <a:spcPct val="70000"/>
                </a:lnSpc>
              </a:pPr>
              <a:r>
                <a:rPr lang="en-US" altLang="en-US" sz="1200">
                  <a:solidFill>
                    <a:srgbClr val="000000"/>
                  </a:solidFill>
                  <a:latin typeface="Courier" charset="0"/>
                </a:rPr>
                <a:t>Integration</a:t>
              </a:r>
            </a:p>
            <a:p>
              <a:pPr algn="ctr">
                <a:lnSpc>
                  <a:spcPct val="70000"/>
                </a:lnSpc>
              </a:pPr>
              <a:r>
                <a:rPr lang="en-US" altLang="en-US" sz="1200">
                  <a:solidFill>
                    <a:srgbClr val="000000"/>
                  </a:solidFill>
                  <a:latin typeface="Courier" charset="0"/>
                </a:rPr>
                <a:t>&amp; Test</a:t>
              </a:r>
              <a:endParaRPr lang="en-US" altLang="en-US"/>
            </a:p>
          </p:txBody>
        </p:sp>
      </p:grpSp>
      <p:grpSp>
        <p:nvGrpSpPr>
          <p:cNvPr id="140403" name="Group 115"/>
          <p:cNvGrpSpPr>
            <a:grpSpLocks/>
          </p:cNvGrpSpPr>
          <p:nvPr/>
        </p:nvGrpSpPr>
        <p:grpSpPr bwMode="auto">
          <a:xfrm>
            <a:off x="6148388" y="3598863"/>
            <a:ext cx="1087437" cy="515937"/>
            <a:chOff x="3873" y="2267"/>
            <a:chExt cx="685" cy="325"/>
          </a:xfrm>
        </p:grpSpPr>
        <p:sp>
          <p:nvSpPr>
            <p:cNvPr id="140385" name="AutoShape 97"/>
            <p:cNvSpPr>
              <a:spLocks noChangeArrowheads="1"/>
            </p:cNvSpPr>
            <p:nvPr/>
          </p:nvSpPr>
          <p:spPr bwMode="auto">
            <a:xfrm>
              <a:off x="3873" y="2267"/>
              <a:ext cx="685" cy="325"/>
            </a:xfrm>
            <a:prstGeom prst="roundRect">
              <a:avLst>
                <a:gd name="adj" fmla="val 48153"/>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86" name="Rectangle 98"/>
            <p:cNvSpPr>
              <a:spLocks noChangeArrowheads="1"/>
            </p:cNvSpPr>
            <p:nvPr/>
          </p:nvSpPr>
          <p:spPr bwMode="auto">
            <a:xfrm>
              <a:off x="3896" y="2348"/>
              <a:ext cx="63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70000"/>
                </a:lnSpc>
              </a:pPr>
              <a:r>
                <a:rPr lang="en-US" altLang="en-US" sz="1200">
                  <a:solidFill>
                    <a:srgbClr val="000000"/>
                  </a:solidFill>
                  <a:latin typeface="Courier" charset="0"/>
                </a:rPr>
                <a:t>Integration</a:t>
              </a:r>
            </a:p>
            <a:p>
              <a:pPr>
                <a:lnSpc>
                  <a:spcPct val="70000"/>
                </a:lnSpc>
              </a:pPr>
              <a:r>
                <a:rPr lang="en-US" altLang="en-US" sz="1200">
                  <a:solidFill>
                    <a:srgbClr val="000000"/>
                  </a:solidFill>
                  <a:latin typeface="Courier" charset="0"/>
                </a:rPr>
                <a:t>&amp; Test</a:t>
              </a:r>
              <a:endParaRPr lang="en-US" altLang="en-US"/>
            </a:p>
          </p:txBody>
        </p:sp>
      </p:grpSp>
      <p:sp>
        <p:nvSpPr>
          <p:cNvPr id="140390" name="Line 102"/>
          <p:cNvSpPr>
            <a:spLocks noChangeShapeType="1"/>
          </p:cNvSpPr>
          <p:nvPr/>
        </p:nvSpPr>
        <p:spPr bwMode="auto">
          <a:xfrm flipV="1">
            <a:off x="6770688" y="3314700"/>
            <a:ext cx="227012" cy="28575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sp>
        <p:nvSpPr>
          <p:cNvPr id="140393" name="Line 105"/>
          <p:cNvSpPr>
            <a:spLocks noChangeShapeType="1"/>
          </p:cNvSpPr>
          <p:nvPr/>
        </p:nvSpPr>
        <p:spPr bwMode="auto">
          <a:xfrm flipV="1">
            <a:off x="7091363" y="2219325"/>
            <a:ext cx="285750" cy="501650"/>
          </a:xfrm>
          <a:prstGeom prst="line">
            <a:avLst/>
          </a:prstGeom>
          <a:noFill/>
          <a:ln w="190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IN"/>
          </a:p>
        </p:txBody>
      </p:sp>
      <p:grpSp>
        <p:nvGrpSpPr>
          <p:cNvPr id="140398" name="Group 110"/>
          <p:cNvGrpSpPr>
            <a:grpSpLocks/>
          </p:cNvGrpSpPr>
          <p:nvPr/>
        </p:nvGrpSpPr>
        <p:grpSpPr bwMode="auto">
          <a:xfrm>
            <a:off x="2200275" y="1684338"/>
            <a:ext cx="1566863" cy="496887"/>
            <a:chOff x="1346" y="1073"/>
            <a:chExt cx="987" cy="313"/>
          </a:xfrm>
        </p:grpSpPr>
        <p:sp>
          <p:nvSpPr>
            <p:cNvPr id="140346" name="AutoShape 58"/>
            <p:cNvSpPr>
              <a:spLocks noChangeArrowheads="1"/>
            </p:cNvSpPr>
            <p:nvPr/>
          </p:nvSpPr>
          <p:spPr bwMode="auto">
            <a:xfrm>
              <a:off x="1346" y="1073"/>
              <a:ext cx="987" cy="313"/>
            </a:xfrm>
            <a:prstGeom prst="roundRect">
              <a:avLst>
                <a:gd name="adj" fmla="val 48083"/>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40394" name="Rectangle 106"/>
            <p:cNvSpPr>
              <a:spLocks noChangeArrowheads="1"/>
            </p:cNvSpPr>
            <p:nvPr/>
          </p:nvSpPr>
          <p:spPr bwMode="auto">
            <a:xfrm>
              <a:off x="1404" y="1132"/>
              <a:ext cx="8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200">
                  <a:solidFill>
                    <a:srgbClr val="FF0000"/>
                  </a:solidFill>
                  <a:latin typeface="Courier" charset="0"/>
                </a:rPr>
                <a:t>Prototype</a:t>
              </a:r>
            </a:p>
            <a:p>
              <a:pPr algn="ctr">
                <a:lnSpc>
                  <a:spcPct val="70000"/>
                </a:lnSpc>
              </a:pPr>
              <a:r>
                <a:rPr lang="en-US" altLang="en-US" sz="1200">
                  <a:solidFill>
                    <a:srgbClr val="FF0000"/>
                  </a:solidFill>
                  <a:latin typeface="Courier" charset="0"/>
                </a:rPr>
                <a:t>Demonstration 1</a:t>
              </a:r>
              <a:endParaRPr lang="en-US" altLang="en-US"/>
            </a:p>
          </p:txBody>
        </p:sp>
      </p:gr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400800" cy="4611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395" name="Rectangle 3"/>
          <p:cNvSpPr>
            <a:spLocks noGrp="1" noChangeArrowheads="1"/>
          </p:cNvSpPr>
          <p:nvPr>
            <p:ph type="title"/>
          </p:nvPr>
        </p:nvSpPr>
        <p:spPr/>
        <p:txBody>
          <a:bodyPr/>
          <a:lstStyle/>
          <a:p>
            <a:r>
              <a:rPr lang="de-DE" altLang="en-US"/>
              <a:t>V-Model</a:t>
            </a:r>
          </a:p>
        </p:txBody>
      </p:sp>
      <p:sp>
        <p:nvSpPr>
          <p:cNvPr id="187396" name="Text Box 4"/>
          <p:cNvSpPr txBox="1">
            <a:spLocks noChangeArrowheads="1"/>
          </p:cNvSpPr>
          <p:nvPr/>
        </p:nvSpPr>
        <p:spPr bwMode="auto">
          <a:xfrm>
            <a:off x="657225" y="6124575"/>
            <a:ext cx="2927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Problem with the V-Model: </a:t>
            </a:r>
          </a:p>
        </p:txBody>
      </p:sp>
      <p:sp>
        <p:nvSpPr>
          <p:cNvPr id="187397" name="Rectangle 5"/>
          <p:cNvSpPr>
            <a:spLocks noChangeArrowheads="1"/>
          </p:cNvSpPr>
          <p:nvPr/>
        </p:nvSpPr>
        <p:spPr bwMode="auto">
          <a:xfrm>
            <a:off x="3563938" y="6096000"/>
            <a:ext cx="3157537"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929" tIns="45650" rIns="92929" bIns="45650">
            <a:spAutoFit/>
          </a:bodyPr>
          <a:lstStyle>
            <a:lvl1pPr defTabSz="927100">
              <a:defRPr sz="2400">
                <a:solidFill>
                  <a:schemeClr val="tx1"/>
                </a:solidFill>
                <a:latin typeface="Times" panose="02020603050405020304" pitchFamily="18" charset="0"/>
              </a:defRPr>
            </a:lvl1pPr>
            <a:lvl2pPr marL="463550" defTabSz="927100">
              <a:defRPr sz="2400">
                <a:solidFill>
                  <a:schemeClr val="tx1"/>
                </a:solidFill>
                <a:latin typeface="Times" panose="02020603050405020304" pitchFamily="18" charset="0"/>
              </a:defRPr>
            </a:lvl2pPr>
            <a:lvl3pPr marL="927100" defTabSz="927100">
              <a:defRPr sz="2400">
                <a:solidFill>
                  <a:schemeClr val="tx1"/>
                </a:solidFill>
                <a:latin typeface="Times" panose="02020603050405020304" pitchFamily="18" charset="0"/>
              </a:defRPr>
            </a:lvl3pPr>
            <a:lvl4pPr marL="1390650" defTabSz="927100">
              <a:defRPr sz="2400">
                <a:solidFill>
                  <a:schemeClr val="tx1"/>
                </a:solidFill>
                <a:latin typeface="Times" panose="02020603050405020304" pitchFamily="18" charset="0"/>
              </a:defRPr>
            </a:lvl4pPr>
            <a:lvl5pPr marL="1852613" defTabSz="927100">
              <a:defRPr sz="2400">
                <a:solidFill>
                  <a:schemeClr val="tx1"/>
                </a:solidFill>
                <a:latin typeface="Times" panose="02020603050405020304" pitchFamily="18" charset="0"/>
              </a:defRPr>
            </a:lvl5pPr>
            <a:lvl6pPr marL="2309813" defTabSz="927100" eaLnBrk="0" fontAlgn="base" hangingPunct="0">
              <a:spcBef>
                <a:spcPct val="0"/>
              </a:spcBef>
              <a:spcAft>
                <a:spcPct val="0"/>
              </a:spcAft>
              <a:defRPr sz="2400">
                <a:solidFill>
                  <a:schemeClr val="tx1"/>
                </a:solidFill>
                <a:latin typeface="Times" panose="02020603050405020304" pitchFamily="18" charset="0"/>
              </a:defRPr>
            </a:lvl6pPr>
            <a:lvl7pPr marL="2767013" defTabSz="927100" eaLnBrk="0" fontAlgn="base" hangingPunct="0">
              <a:spcBef>
                <a:spcPct val="0"/>
              </a:spcBef>
              <a:spcAft>
                <a:spcPct val="0"/>
              </a:spcAft>
              <a:defRPr sz="2400">
                <a:solidFill>
                  <a:schemeClr val="tx1"/>
                </a:solidFill>
                <a:latin typeface="Times" panose="02020603050405020304" pitchFamily="18" charset="0"/>
              </a:defRPr>
            </a:lvl7pPr>
            <a:lvl8pPr marL="3224213" defTabSz="927100" eaLnBrk="0" fontAlgn="base" hangingPunct="0">
              <a:spcBef>
                <a:spcPct val="0"/>
              </a:spcBef>
              <a:spcAft>
                <a:spcPct val="0"/>
              </a:spcAft>
              <a:defRPr sz="2400">
                <a:solidFill>
                  <a:schemeClr val="tx1"/>
                </a:solidFill>
                <a:latin typeface="Times" panose="02020603050405020304" pitchFamily="18" charset="0"/>
              </a:defRPr>
            </a:lvl8pPr>
            <a:lvl9pPr marL="3681413" defTabSz="9271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solidFill>
                  <a:srgbClr val="00D564"/>
                </a:solidFill>
                <a:latin typeface="Book Antiqua" panose="02040602050305030304" pitchFamily="18" charset="0"/>
              </a:rPr>
              <a:t>Developers Perception =</a:t>
            </a:r>
          </a:p>
        </p:txBody>
      </p:sp>
      <p:sp>
        <p:nvSpPr>
          <p:cNvPr id="187398" name="Rectangle 6"/>
          <p:cNvSpPr>
            <a:spLocks noChangeArrowheads="1"/>
          </p:cNvSpPr>
          <p:nvPr/>
        </p:nvSpPr>
        <p:spPr bwMode="auto">
          <a:xfrm>
            <a:off x="6078538" y="6096000"/>
            <a:ext cx="2554287"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929" tIns="45650" rIns="92929" bIns="45650">
            <a:spAutoFit/>
          </a:bodyPr>
          <a:lstStyle>
            <a:lvl1pPr defTabSz="927100">
              <a:defRPr sz="2400">
                <a:solidFill>
                  <a:schemeClr val="tx1"/>
                </a:solidFill>
                <a:latin typeface="Times" panose="02020603050405020304" pitchFamily="18" charset="0"/>
              </a:defRPr>
            </a:lvl1pPr>
            <a:lvl2pPr marL="463550" defTabSz="927100">
              <a:defRPr sz="2400">
                <a:solidFill>
                  <a:schemeClr val="tx1"/>
                </a:solidFill>
                <a:latin typeface="Times" panose="02020603050405020304" pitchFamily="18" charset="0"/>
              </a:defRPr>
            </a:lvl2pPr>
            <a:lvl3pPr marL="927100" defTabSz="927100">
              <a:defRPr sz="2400">
                <a:solidFill>
                  <a:schemeClr val="tx1"/>
                </a:solidFill>
                <a:latin typeface="Times" panose="02020603050405020304" pitchFamily="18" charset="0"/>
              </a:defRPr>
            </a:lvl3pPr>
            <a:lvl4pPr marL="1390650" defTabSz="927100">
              <a:defRPr sz="2400">
                <a:solidFill>
                  <a:schemeClr val="tx1"/>
                </a:solidFill>
                <a:latin typeface="Times" panose="02020603050405020304" pitchFamily="18" charset="0"/>
              </a:defRPr>
            </a:lvl4pPr>
            <a:lvl5pPr marL="1852613" defTabSz="927100">
              <a:defRPr sz="2400">
                <a:solidFill>
                  <a:schemeClr val="tx1"/>
                </a:solidFill>
                <a:latin typeface="Times" panose="02020603050405020304" pitchFamily="18" charset="0"/>
              </a:defRPr>
            </a:lvl5pPr>
            <a:lvl6pPr marL="2309813" defTabSz="927100" eaLnBrk="0" fontAlgn="base" hangingPunct="0">
              <a:spcBef>
                <a:spcPct val="0"/>
              </a:spcBef>
              <a:spcAft>
                <a:spcPct val="0"/>
              </a:spcAft>
              <a:defRPr sz="2400">
                <a:solidFill>
                  <a:schemeClr val="tx1"/>
                </a:solidFill>
                <a:latin typeface="Times" panose="02020603050405020304" pitchFamily="18" charset="0"/>
              </a:defRPr>
            </a:lvl6pPr>
            <a:lvl7pPr marL="2767013" defTabSz="927100" eaLnBrk="0" fontAlgn="base" hangingPunct="0">
              <a:spcBef>
                <a:spcPct val="0"/>
              </a:spcBef>
              <a:spcAft>
                <a:spcPct val="0"/>
              </a:spcAft>
              <a:defRPr sz="2400">
                <a:solidFill>
                  <a:schemeClr val="tx1"/>
                </a:solidFill>
                <a:latin typeface="Times" panose="02020603050405020304" pitchFamily="18" charset="0"/>
              </a:defRPr>
            </a:lvl7pPr>
            <a:lvl8pPr marL="3224213" defTabSz="927100" eaLnBrk="0" fontAlgn="base" hangingPunct="0">
              <a:spcBef>
                <a:spcPct val="0"/>
              </a:spcBef>
              <a:spcAft>
                <a:spcPct val="0"/>
              </a:spcAft>
              <a:defRPr sz="2400">
                <a:solidFill>
                  <a:schemeClr val="tx1"/>
                </a:solidFill>
                <a:latin typeface="Times" panose="02020603050405020304" pitchFamily="18" charset="0"/>
              </a:defRPr>
            </a:lvl8pPr>
            <a:lvl9pPr marL="3681413" defTabSz="9271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2000">
                <a:solidFill>
                  <a:srgbClr val="E00742"/>
                </a:solidFill>
                <a:latin typeface="Book Antiqua" panose="02040602050305030304" pitchFamily="18" charset="0"/>
              </a:rPr>
              <a:t>      User Perception</a:t>
            </a:r>
          </a:p>
        </p:txBody>
      </p:sp>
      <p:pic>
        <p:nvPicPr>
          <p:cNvPr id="1873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1066800"/>
            <a:ext cx="7313613" cy="533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7400" name="Group 8"/>
          <p:cNvGrpSpPr>
            <a:grpSpLocks/>
          </p:cNvGrpSpPr>
          <p:nvPr/>
        </p:nvGrpSpPr>
        <p:grpSpPr bwMode="auto">
          <a:xfrm>
            <a:off x="2451100" y="1524000"/>
            <a:ext cx="4343400" cy="3962400"/>
            <a:chOff x="1436" y="1434"/>
            <a:chExt cx="3858" cy="1987"/>
          </a:xfrm>
        </p:grpSpPr>
        <p:sp>
          <p:nvSpPr>
            <p:cNvPr id="187401" name="Line 9"/>
            <p:cNvSpPr>
              <a:spLocks noChangeShapeType="1"/>
            </p:cNvSpPr>
            <p:nvPr/>
          </p:nvSpPr>
          <p:spPr bwMode="auto">
            <a:xfrm>
              <a:off x="1436" y="1434"/>
              <a:ext cx="1983" cy="1982"/>
            </a:xfrm>
            <a:prstGeom prst="line">
              <a:avLst/>
            </a:prstGeom>
            <a:noFill/>
            <a:ln w="76200">
              <a:solidFill>
                <a:srgbClr val="E007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02" name="Line 10"/>
            <p:cNvSpPr>
              <a:spLocks noChangeShapeType="1"/>
            </p:cNvSpPr>
            <p:nvPr/>
          </p:nvSpPr>
          <p:spPr bwMode="auto">
            <a:xfrm flipV="1">
              <a:off x="3408" y="1488"/>
              <a:ext cx="1886" cy="1933"/>
            </a:xfrm>
            <a:prstGeom prst="line">
              <a:avLst/>
            </a:prstGeom>
            <a:noFill/>
            <a:ln w="76200">
              <a:solidFill>
                <a:srgbClr val="E007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87403" name="Group 11"/>
          <p:cNvGrpSpPr>
            <a:grpSpLocks/>
          </p:cNvGrpSpPr>
          <p:nvPr/>
        </p:nvGrpSpPr>
        <p:grpSpPr bwMode="auto">
          <a:xfrm>
            <a:off x="2362200" y="1524000"/>
            <a:ext cx="4343400" cy="3962400"/>
            <a:chOff x="1436" y="1434"/>
            <a:chExt cx="3858" cy="1987"/>
          </a:xfrm>
        </p:grpSpPr>
        <p:sp>
          <p:nvSpPr>
            <p:cNvPr id="187404" name="Line 12"/>
            <p:cNvSpPr>
              <a:spLocks noChangeShapeType="1"/>
            </p:cNvSpPr>
            <p:nvPr/>
          </p:nvSpPr>
          <p:spPr bwMode="auto">
            <a:xfrm>
              <a:off x="1436" y="1434"/>
              <a:ext cx="1983" cy="1982"/>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7405" name="Line 13"/>
            <p:cNvSpPr>
              <a:spLocks noChangeShapeType="1"/>
            </p:cNvSpPr>
            <p:nvPr/>
          </p:nvSpPr>
          <p:spPr bwMode="auto">
            <a:xfrm flipV="1">
              <a:off x="3408" y="1488"/>
              <a:ext cx="1886" cy="1933"/>
            </a:xfrm>
            <a:prstGeom prst="line">
              <a:avLst/>
            </a:prstGeom>
            <a:noFill/>
            <a:ln w="76200">
              <a:solidFill>
                <a:srgbClr val="00D5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18740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00" y="1066800"/>
            <a:ext cx="7313613" cy="533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407" name="Text Box 15"/>
          <p:cNvSpPr txBox="1">
            <a:spLocks noChangeArrowheads="1"/>
          </p:cNvSpPr>
          <p:nvPr/>
        </p:nvSpPr>
        <p:spPr bwMode="auto">
          <a:xfrm>
            <a:off x="3448050" y="1524000"/>
            <a:ext cx="1619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u="sng"/>
              <a:t>Is validated by</a:t>
            </a:r>
          </a:p>
        </p:txBody>
      </p:sp>
      <p:sp>
        <p:nvSpPr>
          <p:cNvPr id="187408" name="Text Box 16"/>
          <p:cNvSpPr txBox="1">
            <a:spLocks noChangeArrowheads="1"/>
          </p:cNvSpPr>
          <p:nvPr/>
        </p:nvSpPr>
        <p:spPr bwMode="auto">
          <a:xfrm>
            <a:off x="654050" y="2071688"/>
            <a:ext cx="1035050"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u="sng"/>
              <a:t>precedes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4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40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739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74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739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7398">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8740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5" fill="hold" grpId="0" nodeType="clickEffect" nodePh="1">
                                  <p:stCondLst>
                                    <p:cond delay="0"/>
                                  </p:stCondLst>
                                  <p:endCondLst>
                                    <p:cond evt="begin" delay="0">
                                      <p:tn val="33"/>
                                    </p:cond>
                                  </p:endCondLst>
                                  <p:childTnLst>
                                    <p:set>
                                      <p:cBhvr>
                                        <p:cTn id="34" dur="1" fill="hold">
                                          <p:stCondLst>
                                            <p:cond delay="0"/>
                                          </p:stCondLst>
                                        </p:cTn>
                                        <p:tgtEl>
                                          <p:spTgt spid="187399"/>
                                        </p:tgtEl>
                                        <p:attrNameLst>
                                          <p:attrName>style.visibility</p:attrName>
                                        </p:attrNameLst>
                                      </p:cBhvr>
                                      <p:to>
                                        <p:strVal val="visible"/>
                                      </p:to>
                                    </p:set>
                                    <p:animEffect transition="in" filter="checkerboard(down)">
                                      <p:cBhvr>
                                        <p:cTn id="35" dur="500"/>
                                        <p:tgtEl>
                                          <p:spTgt spid="1873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nodePh="1">
                                  <p:stCondLst>
                                    <p:cond delay="0"/>
                                  </p:stCondLst>
                                  <p:endCondLst>
                                    <p:cond evt="begin" delay="0">
                                      <p:tn val="38"/>
                                    </p:cond>
                                  </p:endCondLst>
                                  <p:childTnLst>
                                    <p:set>
                                      <p:cBhvr>
                                        <p:cTn id="39" dur="1" fill="hold">
                                          <p:stCondLst>
                                            <p:cond delay="499"/>
                                          </p:stCondLst>
                                        </p:cTn>
                                        <p:tgtEl>
                                          <p:spTgt spid="187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build="p" autoUpdateAnimBg="0"/>
      <p:bldP spid="187397" grpId="0" build="p" autoUpdateAnimBg="0"/>
      <p:bldP spid="187398" grpId="0" build="p" autoUpdateAnimBg="0"/>
      <p:bldP spid="187399" grpId="0" autoUpdateAnimBg="0"/>
      <p:bldP spid="187406" grpId="0" autoUpdateAnimBg="0"/>
      <p:bldP spid="187407" grpId="0" build="p" autoUpdateAnimBg="0"/>
      <p:bldP spid="187408"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442" name="Group 2"/>
          <p:cNvGrpSpPr>
            <a:grpSpLocks/>
          </p:cNvGrpSpPr>
          <p:nvPr/>
        </p:nvGrpSpPr>
        <p:grpSpPr bwMode="auto">
          <a:xfrm>
            <a:off x="1905000" y="1905000"/>
            <a:ext cx="4986338" cy="3416300"/>
            <a:chOff x="363" y="32"/>
            <a:chExt cx="5034" cy="3449"/>
          </a:xfrm>
        </p:grpSpPr>
        <p:pic>
          <p:nvPicPr>
            <p:cNvPr id="189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 y="120"/>
              <a:ext cx="5034" cy="3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4" name="Line 4"/>
            <p:cNvSpPr>
              <a:spLocks noChangeShapeType="1"/>
            </p:cNvSpPr>
            <p:nvPr/>
          </p:nvSpPr>
          <p:spPr bwMode="auto">
            <a:xfrm flipV="1">
              <a:off x="2600" y="32"/>
              <a:ext cx="0" cy="3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9445" name="Line 5"/>
            <p:cNvSpPr>
              <a:spLocks noChangeShapeType="1"/>
            </p:cNvSpPr>
            <p:nvPr/>
          </p:nvSpPr>
          <p:spPr bwMode="auto">
            <a:xfrm flipV="1">
              <a:off x="363" y="1712"/>
              <a:ext cx="47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89446" name="Rectangle 6"/>
          <p:cNvSpPr>
            <a:spLocks noGrp="1" noChangeArrowheads="1"/>
          </p:cNvSpPr>
          <p:nvPr>
            <p:ph type="title"/>
          </p:nvPr>
        </p:nvSpPr>
        <p:spPr/>
        <p:txBody>
          <a:bodyPr/>
          <a:lstStyle/>
          <a:p>
            <a:r>
              <a:rPr lang="de-DE" altLang="en-US"/>
              <a:t>Spiral Model</a:t>
            </a:r>
          </a:p>
        </p:txBody>
      </p:sp>
      <p:pic>
        <p:nvPicPr>
          <p:cNvPr id="1894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752600"/>
            <a:ext cx="5486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9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de-DE" altLang="en-US"/>
              <a:t>Unified Model</a:t>
            </a:r>
          </a:p>
        </p:txBody>
      </p:sp>
      <p:pic>
        <p:nvPicPr>
          <p:cNvPr id="191491" name="Picture 3"/>
          <p:cNvPicPr>
            <a:picLocks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7963" y="1073150"/>
            <a:ext cx="9355138" cy="502285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a:t>Issue-based Modeling: Project Example</a:t>
            </a:r>
          </a:p>
        </p:txBody>
      </p:sp>
      <p:sp>
        <p:nvSpPr>
          <p:cNvPr id="193539" name="Rectangle 3"/>
          <p:cNvSpPr>
            <a:spLocks noGrp="1" noChangeArrowheads="1"/>
          </p:cNvSpPr>
          <p:nvPr>
            <p:ph type="body" idx="1"/>
          </p:nvPr>
        </p:nvSpPr>
        <p:spPr/>
        <p:txBody>
          <a:bodyPr/>
          <a:lstStyle/>
          <a:p>
            <a:r>
              <a:rPr lang="en-US" altLang="en-US"/>
              <a:t>Project Purpose:</a:t>
            </a:r>
          </a:p>
          <a:p>
            <a:pPr lvl="1"/>
            <a:r>
              <a:rPr lang="en-US" altLang="en-US"/>
              <a:t>Determine the structure of the universe</a:t>
            </a:r>
          </a:p>
          <a:p>
            <a:r>
              <a:rPr lang="en-US" altLang="en-US"/>
              <a:t>Project duration: </a:t>
            </a:r>
          </a:p>
          <a:p>
            <a:pPr lvl="1"/>
            <a:r>
              <a:rPr lang="en-US" altLang="en-US"/>
              <a:t>Start: 2000 years ago</a:t>
            </a:r>
          </a:p>
          <a:p>
            <a:pPr lvl="1"/>
            <a:r>
              <a:rPr lang="en-US" altLang="en-US"/>
              <a:t>Deadline: unknown</a:t>
            </a:r>
          </a:p>
          <a:p>
            <a:r>
              <a:rPr lang="en-US" altLang="en-US"/>
              <a:t>Project Members: </a:t>
            </a:r>
          </a:p>
          <a:p>
            <a:pPr lvl="1"/>
            <a:r>
              <a:rPr lang="en-US" altLang="en-US"/>
              <a:t>Aristoteles, Ptolemeus, </a:t>
            </a:r>
          </a:p>
          <a:p>
            <a:pPr lvl="1"/>
            <a:r>
              <a:rPr lang="en-US" altLang="en-US"/>
              <a:t>Tycho Brahe, Kopernikus,</a:t>
            </a:r>
          </a:p>
          <a:p>
            <a:pPr lvl="1"/>
            <a:r>
              <a:rPr lang="en-US" altLang="en-US"/>
              <a:t> Galileo, Pope Gregor, </a:t>
            </a:r>
          </a:p>
          <a:p>
            <a:pPr lvl="1"/>
            <a:r>
              <a:rPr lang="en-US" altLang="en-US"/>
              <a:t>Newton</a:t>
            </a:r>
          </a:p>
          <a:p>
            <a:pPr lvl="1"/>
            <a:r>
              <a:rPr lang="en-US" altLang="en-US"/>
              <a:t>Hubble </a:t>
            </a:r>
          </a:p>
          <a:p>
            <a:pPr lvl="1"/>
            <a:r>
              <a:rPr lang="en-US"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35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5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35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35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353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353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93539">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35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bldLvl="2"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ln/>
        </p:spPr>
        <p:txBody>
          <a:bodyPr/>
          <a:lstStyle/>
          <a:p>
            <a:endParaRPr lang="de-DE" altLang="en-US"/>
          </a:p>
        </p:txBody>
      </p:sp>
      <p:sp>
        <p:nvSpPr>
          <p:cNvPr id="194563" name="Rectangle 3"/>
          <p:cNvSpPr>
            <a:spLocks noGrp="1" noChangeArrowheads="1"/>
          </p:cNvSpPr>
          <p:nvPr>
            <p:ph type="body" idx="1"/>
          </p:nvPr>
        </p:nvSpPr>
        <p:spPr>
          <a:xfrm>
            <a:off x="355600" y="990600"/>
            <a:ext cx="8255000" cy="2133600"/>
          </a:xfrm>
          <a:noFill/>
          <a:ln/>
        </p:spPr>
        <p:txBody>
          <a:bodyPr/>
          <a:lstStyle/>
          <a:p>
            <a:pPr>
              <a:buFont typeface="Monotype Sorts" charset="2"/>
              <a:buNone/>
            </a:pPr>
            <a:endParaRPr lang="en-US" altLang="en-US"/>
          </a:p>
          <a:p>
            <a:pPr>
              <a:buFont typeface="Monotype Sorts" charset="2"/>
              <a:buNone/>
            </a:pPr>
            <a:r>
              <a:rPr lang="en-US" altLang="en-US"/>
              <a:t>The issue: What is the center of the Universe?</a:t>
            </a:r>
          </a:p>
          <a:p>
            <a:pPr lvl="1"/>
            <a:r>
              <a:rPr lang="en-US" altLang="en-US" sz="2800"/>
              <a:t>Pope: "The earth is the center of the universe"</a:t>
            </a:r>
          </a:p>
          <a:p>
            <a:pPr lvl="2"/>
            <a:r>
              <a:rPr lang="en-US" altLang="en-US" sz="2800"/>
              <a:t>Why? </a:t>
            </a:r>
          </a:p>
        </p:txBody>
      </p:sp>
      <p:sp>
        <p:nvSpPr>
          <p:cNvPr id="194564" name="Rectangle 4"/>
          <p:cNvSpPr>
            <a:spLocks noChangeArrowheads="1"/>
          </p:cNvSpPr>
          <p:nvPr/>
        </p:nvSpPr>
        <p:spPr bwMode="auto">
          <a:xfrm>
            <a:off x="304800" y="3581400"/>
            <a:ext cx="8534400"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lnSpc>
                <a:spcPct val="90000"/>
              </a:lnSpc>
              <a:spcBef>
                <a:spcPct val="30000"/>
              </a:spcBef>
              <a:buClr>
                <a:schemeClr val="tx2"/>
              </a:buClr>
              <a:buSzPct val="75000"/>
              <a:buFont typeface="Monotype Sorts" charset="2"/>
              <a:buChar char=""/>
              <a:defRPr sz="2000">
                <a:solidFill>
                  <a:schemeClr val="tx1"/>
                </a:solidFill>
                <a:latin typeface="Palatino" charset="0"/>
              </a:defRPr>
            </a:lvl1pPr>
            <a:lvl2pPr marL="685800" indent="-228600">
              <a:lnSpc>
                <a:spcPct val="90000"/>
              </a:lnSpc>
              <a:spcBef>
                <a:spcPct val="30000"/>
              </a:spcBef>
              <a:buClr>
                <a:schemeClr val="hlink"/>
              </a:buClr>
              <a:buSzPct val="100000"/>
              <a:buFont typeface="Wingdings" panose="05000000000000000000" pitchFamily="2" charset="2"/>
              <a:buChar char=""/>
              <a:defRPr sz="2000" b="1">
                <a:solidFill>
                  <a:schemeClr val="tx1"/>
                </a:solidFill>
                <a:latin typeface="Palatino" charset="0"/>
              </a:defRPr>
            </a:lvl2pPr>
            <a:lvl3pPr marL="1143000" indent="-228600">
              <a:lnSpc>
                <a:spcPct val="90000"/>
              </a:lnSpc>
              <a:spcBef>
                <a:spcPct val="30000"/>
              </a:spcBef>
              <a:buClr>
                <a:schemeClr val="tx2"/>
              </a:buClr>
              <a:buSzPct val="60000"/>
              <a:buFont typeface="Monotype Sorts" charset="2"/>
              <a:buChar char=""/>
              <a:defRPr sz="2000" b="1">
                <a:solidFill>
                  <a:schemeClr val="tx1"/>
                </a:solidFill>
                <a:latin typeface="Palatino" charset="0"/>
              </a:defRPr>
            </a:lvl3pPr>
            <a:lvl4pPr marL="1543050" indent="-171450">
              <a:lnSpc>
                <a:spcPct val="90000"/>
              </a:lnSpc>
              <a:spcBef>
                <a:spcPct val="30000"/>
              </a:spcBef>
              <a:buSzPct val="100000"/>
              <a:buChar char="–"/>
              <a:defRPr sz="1400" b="1">
                <a:solidFill>
                  <a:schemeClr val="tx1"/>
                </a:solidFill>
                <a:latin typeface="Palatino" charset="0"/>
              </a:defRPr>
            </a:lvl4pPr>
            <a:lvl5pPr marL="2000250" indent="-171450">
              <a:lnSpc>
                <a:spcPct val="90000"/>
              </a:lnSpc>
              <a:spcBef>
                <a:spcPct val="30000"/>
              </a:spcBef>
              <a:buSzPct val="100000"/>
              <a:buChar char="–"/>
              <a:defRPr sz="1400" b="1">
                <a:solidFill>
                  <a:schemeClr val="tx1"/>
                </a:solidFill>
                <a:latin typeface="Palatino" charset="0"/>
              </a:defRPr>
            </a:lvl5pPr>
            <a:lvl6pPr marL="24574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6pPr>
            <a:lvl7pPr marL="29146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7pPr>
            <a:lvl8pPr marL="33718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8pPr>
            <a:lvl9pPr marL="38290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9pPr>
          </a:lstStyle>
          <a:p>
            <a:pPr lvl="1"/>
            <a:r>
              <a:rPr lang="en-US" altLang="en-US" sz="2800">
                <a:latin typeface="Times" panose="02020603050405020304" pitchFamily="18" charset="0"/>
              </a:rPr>
              <a:t>Galileo: "The sun is the center of the universe"</a:t>
            </a:r>
          </a:p>
          <a:p>
            <a:pPr lvl="2"/>
            <a:r>
              <a:rPr lang="en-US" altLang="en-US" sz="2800">
                <a:latin typeface="Times" panose="02020603050405020304" pitchFamily="18" charset="0"/>
              </a:rPr>
              <a:t>Why? </a:t>
            </a:r>
            <a:endParaRPr lang="en-US" altLang="en-US" sz="1600" b="0">
              <a:latin typeface="Times" panose="02020603050405020304" pitchFamily="18" charset="0"/>
            </a:endParaRPr>
          </a:p>
        </p:txBody>
      </p:sp>
      <p:sp>
        <p:nvSpPr>
          <p:cNvPr id="194565" name="Text Box 5"/>
          <p:cNvSpPr txBox="1">
            <a:spLocks noChangeArrowheads="1"/>
          </p:cNvSpPr>
          <p:nvPr/>
        </p:nvSpPr>
        <p:spPr bwMode="auto">
          <a:xfrm>
            <a:off x="1701800" y="2574925"/>
            <a:ext cx="43942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en-US" sz="3200" b="0">
                <a:solidFill>
                  <a:srgbClr val="FC0128"/>
                </a:solidFill>
                <a:latin typeface="Times New Roman" panose="02020603050405020304" pitchFamily="18" charset="0"/>
              </a:rPr>
              <a:t>"Aristotle says so"</a:t>
            </a:r>
            <a:r>
              <a:rPr lang="en-US" altLang="en-US" sz="3200" b="0">
                <a:latin typeface="Times New Roman" panose="02020603050405020304" pitchFamily="18" charset="0"/>
              </a:rPr>
              <a:t>.</a:t>
            </a:r>
          </a:p>
          <a:p>
            <a:endParaRPr lang="de-DE" altLang="en-US"/>
          </a:p>
        </p:txBody>
      </p:sp>
      <p:sp>
        <p:nvSpPr>
          <p:cNvPr id="194566" name="Rectangle 6"/>
          <p:cNvSpPr>
            <a:spLocks noChangeArrowheads="1"/>
          </p:cNvSpPr>
          <p:nvPr/>
        </p:nvSpPr>
        <p:spPr bwMode="auto">
          <a:xfrm>
            <a:off x="304800" y="5105400"/>
            <a:ext cx="8534400" cy="1371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285750" indent="-285750">
              <a:lnSpc>
                <a:spcPct val="90000"/>
              </a:lnSpc>
              <a:spcBef>
                <a:spcPct val="30000"/>
              </a:spcBef>
              <a:buClr>
                <a:schemeClr val="tx2"/>
              </a:buClr>
              <a:buSzPct val="75000"/>
              <a:buFont typeface="Monotype Sorts" charset="2"/>
              <a:buChar char=""/>
              <a:defRPr sz="2000">
                <a:solidFill>
                  <a:schemeClr val="tx1"/>
                </a:solidFill>
                <a:latin typeface="Palatino" charset="0"/>
              </a:defRPr>
            </a:lvl1pPr>
            <a:lvl2pPr marL="685800" indent="-228600">
              <a:lnSpc>
                <a:spcPct val="90000"/>
              </a:lnSpc>
              <a:spcBef>
                <a:spcPct val="30000"/>
              </a:spcBef>
              <a:buClr>
                <a:schemeClr val="hlink"/>
              </a:buClr>
              <a:buSzPct val="100000"/>
              <a:buFont typeface="Wingdings" panose="05000000000000000000" pitchFamily="2" charset="2"/>
              <a:buChar char=""/>
              <a:defRPr sz="2000" b="1">
                <a:solidFill>
                  <a:schemeClr val="tx1"/>
                </a:solidFill>
                <a:latin typeface="Palatino" charset="0"/>
              </a:defRPr>
            </a:lvl2pPr>
            <a:lvl3pPr marL="1143000" indent="-228600">
              <a:lnSpc>
                <a:spcPct val="90000"/>
              </a:lnSpc>
              <a:spcBef>
                <a:spcPct val="30000"/>
              </a:spcBef>
              <a:buClr>
                <a:schemeClr val="tx2"/>
              </a:buClr>
              <a:buSzPct val="60000"/>
              <a:buFont typeface="Monotype Sorts" charset="2"/>
              <a:buChar char=""/>
              <a:defRPr sz="2000" b="1">
                <a:solidFill>
                  <a:schemeClr val="tx1"/>
                </a:solidFill>
                <a:latin typeface="Palatino" charset="0"/>
              </a:defRPr>
            </a:lvl3pPr>
            <a:lvl4pPr marL="1543050" indent="-171450">
              <a:lnSpc>
                <a:spcPct val="90000"/>
              </a:lnSpc>
              <a:spcBef>
                <a:spcPct val="30000"/>
              </a:spcBef>
              <a:buSzPct val="100000"/>
              <a:buChar char="–"/>
              <a:defRPr sz="1400" b="1">
                <a:solidFill>
                  <a:schemeClr val="tx1"/>
                </a:solidFill>
                <a:latin typeface="Palatino" charset="0"/>
              </a:defRPr>
            </a:lvl4pPr>
            <a:lvl5pPr marL="2000250" indent="-171450">
              <a:lnSpc>
                <a:spcPct val="90000"/>
              </a:lnSpc>
              <a:spcBef>
                <a:spcPct val="30000"/>
              </a:spcBef>
              <a:buSzPct val="100000"/>
              <a:buChar char="–"/>
              <a:defRPr sz="1400" b="1">
                <a:solidFill>
                  <a:schemeClr val="tx1"/>
                </a:solidFill>
                <a:latin typeface="Palatino" charset="0"/>
              </a:defRPr>
            </a:lvl5pPr>
            <a:lvl6pPr marL="24574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6pPr>
            <a:lvl7pPr marL="29146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7pPr>
            <a:lvl8pPr marL="33718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8pPr>
            <a:lvl9pPr marL="3829050" indent="-171450" eaLnBrk="0" fontAlgn="base" hangingPunct="0">
              <a:lnSpc>
                <a:spcPct val="90000"/>
              </a:lnSpc>
              <a:spcBef>
                <a:spcPct val="30000"/>
              </a:spcBef>
              <a:spcAft>
                <a:spcPct val="0"/>
              </a:spcAft>
              <a:buSzPct val="100000"/>
              <a:buChar char="–"/>
              <a:defRPr sz="1400" b="1">
                <a:solidFill>
                  <a:schemeClr val="tx1"/>
                </a:solidFill>
                <a:latin typeface="Palatino" charset="0"/>
              </a:defRPr>
            </a:lvl9pPr>
          </a:lstStyle>
          <a:p>
            <a:pPr lvl="2"/>
            <a:r>
              <a:rPr lang="en-US" altLang="en-US" sz="2800">
                <a:latin typeface="Times" panose="02020603050405020304" pitchFamily="18" charset="0"/>
              </a:rPr>
              <a:t>Also, "the Jupiter’s moons rotate round Jupiter, not around Earth".</a:t>
            </a:r>
            <a:endParaRPr lang="en-US" altLang="en-US">
              <a:latin typeface="Times" panose="02020603050405020304" pitchFamily="18" charset="0"/>
            </a:endParaRPr>
          </a:p>
          <a:p>
            <a:endParaRPr lang="en-US" altLang="en-US" sz="1600">
              <a:latin typeface="Times" panose="02020603050405020304" pitchFamily="18" charset="0"/>
            </a:endParaRPr>
          </a:p>
        </p:txBody>
      </p:sp>
      <p:sp>
        <p:nvSpPr>
          <p:cNvPr id="194567" name="Text Box 7"/>
          <p:cNvSpPr txBox="1">
            <a:spLocks noChangeArrowheads="1"/>
          </p:cNvSpPr>
          <p:nvPr/>
        </p:nvSpPr>
        <p:spPr bwMode="auto">
          <a:xfrm>
            <a:off x="1676400" y="4114800"/>
            <a:ext cx="49530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en-US" sz="3200" b="0">
                <a:solidFill>
                  <a:srgbClr val="FC0128"/>
                </a:solidFill>
                <a:latin typeface="Times New Roman" panose="02020603050405020304" pitchFamily="18" charset="0"/>
              </a:rPr>
              <a:t>"Copernicus says so"</a:t>
            </a:r>
            <a:r>
              <a:rPr lang="en-US" altLang="en-US" sz="3200" b="0">
                <a:latin typeface="Times New Roman" panose="02020603050405020304" pitchFamily="18" charset="0"/>
              </a:rPr>
              <a:t>.</a:t>
            </a:r>
          </a:p>
          <a:p>
            <a:endParaRPr lang="de-DE"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6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56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64">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567">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5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bldLvl="4" autoUpdateAnimBg="0"/>
      <p:bldP spid="194564" grpId="0" build="p" bldLvl="4" autoUpdateAnimBg="0"/>
      <p:bldP spid="194565" grpId="0" build="p" autoUpdateAnimBg="0"/>
      <p:bldP spid="194566" grpId="0" build="p" bldLvl="4" autoUpdateAnimBg="0"/>
      <p:bldP spid="194567"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noFill/>
          <a:ln/>
        </p:spPr>
        <p:txBody>
          <a:bodyPr/>
          <a:lstStyle/>
          <a:p>
            <a:r>
              <a:rPr lang="en-US" altLang="en-US"/>
              <a:t>Issue-Modeling</a:t>
            </a:r>
            <a:endParaRPr lang="en-US" altLang="en-US" sz="3900"/>
          </a:p>
        </p:txBody>
      </p:sp>
      <p:sp>
        <p:nvSpPr>
          <p:cNvPr id="196611" name="Rectangle 3"/>
          <p:cNvSpPr>
            <a:spLocks noChangeArrowheads="1"/>
          </p:cNvSpPr>
          <p:nvPr/>
        </p:nvSpPr>
        <p:spPr bwMode="auto">
          <a:xfrm>
            <a:off x="3810000" y="1066800"/>
            <a:ext cx="1600200" cy="1143000"/>
          </a:xfrm>
          <a:prstGeom prst="rect">
            <a:avLst/>
          </a:prstGeom>
          <a:solidFill>
            <a:srgbClr val="FC0128"/>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Issue:</a:t>
            </a:r>
          </a:p>
          <a:p>
            <a:pPr algn="ctr"/>
            <a:r>
              <a:rPr lang="en-US" altLang="en-US">
                <a:solidFill>
                  <a:schemeClr val="bg1"/>
                </a:solidFill>
              </a:rPr>
              <a:t>What is the </a:t>
            </a:r>
          </a:p>
          <a:p>
            <a:pPr algn="ctr"/>
            <a:r>
              <a:rPr lang="en-US" altLang="en-US">
                <a:solidFill>
                  <a:schemeClr val="bg1"/>
                </a:solidFill>
              </a:rPr>
              <a:t>Center of the </a:t>
            </a:r>
          </a:p>
          <a:p>
            <a:pPr algn="ctr"/>
            <a:r>
              <a:rPr lang="en-US" altLang="en-US">
                <a:solidFill>
                  <a:schemeClr val="bg1"/>
                </a:solidFill>
              </a:rPr>
              <a:t>Universe?</a:t>
            </a:r>
          </a:p>
        </p:txBody>
      </p:sp>
      <p:grpSp>
        <p:nvGrpSpPr>
          <p:cNvPr id="196612" name="Group 4"/>
          <p:cNvGrpSpPr>
            <a:grpSpLocks/>
          </p:cNvGrpSpPr>
          <p:nvPr/>
        </p:nvGrpSpPr>
        <p:grpSpPr bwMode="auto">
          <a:xfrm>
            <a:off x="2209800" y="2209800"/>
            <a:ext cx="2362200" cy="1447800"/>
            <a:chOff x="1392" y="1392"/>
            <a:chExt cx="1488" cy="912"/>
          </a:xfrm>
        </p:grpSpPr>
        <p:sp>
          <p:nvSpPr>
            <p:cNvPr id="196613" name="Rectangle 5"/>
            <p:cNvSpPr>
              <a:spLocks noChangeArrowheads="1"/>
            </p:cNvSpPr>
            <p:nvPr/>
          </p:nvSpPr>
          <p:spPr bwMode="auto">
            <a:xfrm>
              <a:off x="1392" y="1728"/>
              <a:ext cx="1008" cy="576"/>
            </a:xfrm>
            <a:prstGeom prst="rect">
              <a:avLst/>
            </a:prstGeom>
            <a:solidFill>
              <a:srgbClr val="06F81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Proposal1:</a:t>
              </a:r>
            </a:p>
            <a:p>
              <a:pPr algn="ctr"/>
              <a:r>
                <a:rPr lang="en-US" altLang="en-US"/>
                <a:t> </a:t>
              </a:r>
              <a:r>
                <a:rPr lang="en-US" altLang="en-US" sz="2000"/>
                <a:t>The earth!</a:t>
              </a:r>
              <a:r>
                <a:rPr lang="en-US" altLang="en-US"/>
                <a:t> </a:t>
              </a:r>
            </a:p>
          </p:txBody>
        </p:sp>
        <p:sp>
          <p:nvSpPr>
            <p:cNvPr id="196614" name="Line 6"/>
            <p:cNvSpPr>
              <a:spLocks noChangeShapeType="1"/>
            </p:cNvSpPr>
            <p:nvPr/>
          </p:nvSpPr>
          <p:spPr bwMode="auto">
            <a:xfrm flipH="1">
              <a:off x="1968" y="1392"/>
              <a:ext cx="912"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6615" name="Group 7"/>
          <p:cNvGrpSpPr>
            <a:grpSpLocks/>
          </p:cNvGrpSpPr>
          <p:nvPr/>
        </p:nvGrpSpPr>
        <p:grpSpPr bwMode="auto">
          <a:xfrm>
            <a:off x="4724400" y="2209800"/>
            <a:ext cx="2590800" cy="1371600"/>
            <a:chOff x="2976" y="1392"/>
            <a:chExt cx="1632" cy="864"/>
          </a:xfrm>
        </p:grpSpPr>
        <p:sp>
          <p:nvSpPr>
            <p:cNvPr id="196616" name="Rectangle 8"/>
            <p:cNvSpPr>
              <a:spLocks noChangeArrowheads="1"/>
            </p:cNvSpPr>
            <p:nvPr/>
          </p:nvSpPr>
          <p:spPr bwMode="auto">
            <a:xfrm>
              <a:off x="3600" y="1728"/>
              <a:ext cx="1008" cy="528"/>
            </a:xfrm>
            <a:prstGeom prst="rect">
              <a:avLst/>
            </a:prstGeom>
            <a:solidFill>
              <a:srgbClr val="06F81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Proposal2:</a:t>
              </a:r>
            </a:p>
            <a:p>
              <a:pPr algn="ctr"/>
              <a:r>
                <a:rPr lang="en-US" altLang="en-US"/>
                <a:t>The sun</a:t>
              </a:r>
              <a:r>
                <a:rPr lang="en-US" altLang="en-US" sz="2000"/>
                <a:t>!</a:t>
              </a:r>
              <a:r>
                <a:rPr lang="en-US" altLang="en-US"/>
                <a:t> </a:t>
              </a:r>
            </a:p>
          </p:txBody>
        </p:sp>
        <p:sp>
          <p:nvSpPr>
            <p:cNvPr id="196617" name="Line 9"/>
            <p:cNvSpPr>
              <a:spLocks noChangeShapeType="1"/>
            </p:cNvSpPr>
            <p:nvPr/>
          </p:nvSpPr>
          <p:spPr bwMode="auto">
            <a:xfrm>
              <a:off x="2976" y="1392"/>
              <a:ext cx="1104"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6618" name="Group 10"/>
          <p:cNvGrpSpPr>
            <a:grpSpLocks/>
          </p:cNvGrpSpPr>
          <p:nvPr/>
        </p:nvGrpSpPr>
        <p:grpSpPr bwMode="auto">
          <a:xfrm>
            <a:off x="6515100" y="3581400"/>
            <a:ext cx="2324100" cy="1524000"/>
            <a:chOff x="4104" y="2112"/>
            <a:chExt cx="1464" cy="960"/>
          </a:xfrm>
        </p:grpSpPr>
        <p:sp>
          <p:nvSpPr>
            <p:cNvPr id="196619" name="Rectangle 11"/>
            <p:cNvSpPr>
              <a:spLocks noChangeArrowheads="1"/>
            </p:cNvSpPr>
            <p:nvPr/>
          </p:nvSpPr>
          <p:spPr bwMode="auto">
            <a:xfrm>
              <a:off x="4416" y="2496"/>
              <a:ext cx="1152" cy="576"/>
            </a:xfrm>
            <a:prstGeom prst="rect">
              <a:avLst/>
            </a:prstGeom>
            <a:gradFill rotWithShape="0">
              <a:gsLst>
                <a:gs pos="0">
                  <a:schemeClr val="bg1"/>
                </a:gs>
                <a:gs pos="100000">
                  <a:schemeClr val="bg1">
                    <a:gamma/>
                    <a:shade val="46275"/>
                    <a:invGamma/>
                  </a:scheme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a:t>
              </a:r>
            </a:p>
            <a:p>
              <a:pPr algn="ctr"/>
              <a:r>
                <a:rPr lang="en-US" altLang="en-US"/>
                <a:t> </a:t>
              </a:r>
              <a:r>
                <a:rPr lang="en-US" altLang="en-US" sz="2000"/>
                <a:t>Copernicus</a:t>
              </a:r>
            </a:p>
            <a:p>
              <a:pPr algn="ctr"/>
              <a:r>
                <a:rPr lang="en-US" altLang="en-US" sz="2000"/>
                <a:t>says so. </a:t>
              </a:r>
              <a:r>
                <a:rPr lang="en-US" altLang="en-US"/>
                <a:t> </a:t>
              </a:r>
            </a:p>
          </p:txBody>
        </p:sp>
        <p:cxnSp>
          <p:nvCxnSpPr>
            <p:cNvPr id="196620" name="AutoShape 12"/>
            <p:cNvCxnSpPr>
              <a:cxnSpLocks noChangeShapeType="1"/>
              <a:stCxn id="196616" idx="2"/>
              <a:endCxn id="196619" idx="0"/>
            </p:cNvCxnSpPr>
            <p:nvPr/>
          </p:nvCxnSpPr>
          <p:spPr bwMode="auto">
            <a:xfrm>
              <a:off x="4104" y="2112"/>
              <a:ext cx="888" cy="384"/>
            </a:xfrm>
            <a:prstGeom prst="straightConnector1">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621" name="Group 13"/>
          <p:cNvGrpSpPr>
            <a:grpSpLocks/>
          </p:cNvGrpSpPr>
          <p:nvPr/>
        </p:nvGrpSpPr>
        <p:grpSpPr bwMode="auto">
          <a:xfrm>
            <a:off x="381000" y="3657600"/>
            <a:ext cx="2628900" cy="1524000"/>
            <a:chOff x="240" y="2160"/>
            <a:chExt cx="1656" cy="960"/>
          </a:xfrm>
        </p:grpSpPr>
        <p:sp>
          <p:nvSpPr>
            <p:cNvPr id="196622" name="Rectangle 14"/>
            <p:cNvSpPr>
              <a:spLocks noChangeArrowheads="1"/>
            </p:cNvSpPr>
            <p:nvPr/>
          </p:nvSpPr>
          <p:spPr bwMode="auto">
            <a:xfrm>
              <a:off x="240" y="2400"/>
              <a:ext cx="1008" cy="720"/>
            </a:xfrm>
            <a:prstGeom prst="rect">
              <a:avLst/>
            </a:prstGeom>
            <a:gradFill rotWithShape="0">
              <a:gsLst>
                <a:gs pos="0">
                  <a:schemeClr val="bg1"/>
                </a:gs>
                <a:gs pos="100000">
                  <a:schemeClr val="bg1">
                    <a:gamma/>
                    <a:shade val="46275"/>
                    <a:invGamma/>
                  </a:scheme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a:t>
              </a:r>
            </a:p>
            <a:p>
              <a:pPr algn="ctr"/>
              <a:r>
                <a:rPr lang="en-US" altLang="en-US"/>
                <a:t> </a:t>
              </a:r>
              <a:r>
                <a:rPr lang="en-US" altLang="en-US" sz="2000"/>
                <a:t>Aristotle</a:t>
              </a:r>
            </a:p>
            <a:p>
              <a:pPr algn="ctr"/>
              <a:r>
                <a:rPr lang="en-US" altLang="en-US" sz="2000"/>
                <a:t>says so. </a:t>
              </a:r>
              <a:r>
                <a:rPr lang="en-US" altLang="en-US"/>
                <a:t> </a:t>
              </a:r>
            </a:p>
          </p:txBody>
        </p:sp>
        <p:cxnSp>
          <p:nvCxnSpPr>
            <p:cNvPr id="196623" name="AutoShape 15"/>
            <p:cNvCxnSpPr>
              <a:cxnSpLocks noChangeShapeType="1"/>
              <a:stCxn id="196613" idx="2"/>
              <a:endCxn id="196622" idx="0"/>
            </p:cNvCxnSpPr>
            <p:nvPr/>
          </p:nvCxnSpPr>
          <p:spPr bwMode="auto">
            <a:xfrm flipH="1">
              <a:off x="744" y="2160"/>
              <a:ext cx="1152" cy="240"/>
            </a:xfrm>
            <a:prstGeom prst="straightConnector1">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624" name="Group 16"/>
          <p:cNvGrpSpPr>
            <a:grpSpLocks/>
          </p:cNvGrpSpPr>
          <p:nvPr/>
        </p:nvGrpSpPr>
        <p:grpSpPr bwMode="auto">
          <a:xfrm>
            <a:off x="1524000" y="3657600"/>
            <a:ext cx="2286000" cy="2667000"/>
            <a:chOff x="960" y="2160"/>
            <a:chExt cx="1440" cy="1680"/>
          </a:xfrm>
        </p:grpSpPr>
        <p:sp>
          <p:nvSpPr>
            <p:cNvPr id="196625" name="Rectangle 17"/>
            <p:cNvSpPr>
              <a:spLocks noChangeArrowheads="1"/>
            </p:cNvSpPr>
            <p:nvPr/>
          </p:nvSpPr>
          <p:spPr bwMode="auto">
            <a:xfrm>
              <a:off x="960" y="3216"/>
              <a:ext cx="1440" cy="624"/>
            </a:xfrm>
            <a:prstGeom prst="rect">
              <a:avLst/>
            </a:prstGeom>
            <a:gradFill rotWithShape="0">
              <a:gsLst>
                <a:gs pos="0">
                  <a:schemeClr val="bg1"/>
                </a:gs>
                <a:gs pos="100000">
                  <a:schemeClr val="bg1">
                    <a:gamma/>
                    <a:shade val="46275"/>
                    <a:invGamma/>
                  </a:scheme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a:t>
              </a:r>
            </a:p>
            <a:p>
              <a:pPr algn="ctr"/>
              <a:r>
                <a:rPr lang="en-US" altLang="en-US"/>
                <a:t> </a:t>
              </a:r>
              <a:r>
                <a:rPr lang="en-US" altLang="en-US" sz="2000"/>
                <a:t>Change will disturb </a:t>
              </a:r>
            </a:p>
            <a:p>
              <a:pPr algn="ctr"/>
              <a:r>
                <a:rPr lang="en-US" altLang="en-US" sz="2000"/>
                <a:t>the people.</a:t>
              </a:r>
              <a:endParaRPr lang="en-US" altLang="en-US"/>
            </a:p>
          </p:txBody>
        </p:sp>
        <p:cxnSp>
          <p:nvCxnSpPr>
            <p:cNvPr id="196626" name="AutoShape 18"/>
            <p:cNvCxnSpPr>
              <a:cxnSpLocks noChangeShapeType="1"/>
              <a:stCxn id="196613" idx="2"/>
              <a:endCxn id="196625" idx="0"/>
            </p:cNvCxnSpPr>
            <p:nvPr/>
          </p:nvCxnSpPr>
          <p:spPr bwMode="auto">
            <a:xfrm flipH="1">
              <a:off x="1680" y="2160"/>
              <a:ext cx="216" cy="1056"/>
            </a:xfrm>
            <a:prstGeom prst="straightConnector1">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627" name="Group 19"/>
          <p:cNvGrpSpPr>
            <a:grpSpLocks/>
          </p:cNvGrpSpPr>
          <p:nvPr/>
        </p:nvGrpSpPr>
        <p:grpSpPr bwMode="auto">
          <a:xfrm>
            <a:off x="3095625" y="3657600"/>
            <a:ext cx="3305175" cy="2133600"/>
            <a:chOff x="1896" y="2160"/>
            <a:chExt cx="2136" cy="1200"/>
          </a:xfrm>
        </p:grpSpPr>
        <p:sp>
          <p:nvSpPr>
            <p:cNvPr id="196628" name="Rectangle 20"/>
            <p:cNvSpPr>
              <a:spLocks noChangeArrowheads="1"/>
            </p:cNvSpPr>
            <p:nvPr/>
          </p:nvSpPr>
          <p:spPr bwMode="auto">
            <a:xfrm>
              <a:off x="2496" y="2640"/>
              <a:ext cx="1536" cy="720"/>
            </a:xfrm>
            <a:prstGeom prst="rect">
              <a:avLst/>
            </a:prstGeom>
            <a:gradFill rotWithShape="0">
              <a:gsLst>
                <a:gs pos="0">
                  <a:schemeClr val="bg1">
                    <a:gamma/>
                    <a:shade val="46275"/>
                    <a:invGamma/>
                  </a:schemeClr>
                </a:gs>
                <a:gs pos="100000">
                  <a:schemeClr val="bg1"/>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Con: </a:t>
              </a:r>
            </a:p>
            <a:p>
              <a:pPr algn="ctr"/>
              <a:r>
                <a:rPr lang="en-US" altLang="en-US"/>
                <a:t>Jupiter’s moons rotate  </a:t>
              </a:r>
            </a:p>
            <a:p>
              <a:pPr algn="ctr"/>
              <a:r>
                <a:rPr lang="en-US" altLang="en-US"/>
                <a:t>around Jupiter, not </a:t>
              </a:r>
            </a:p>
            <a:p>
              <a:pPr algn="ctr"/>
              <a:r>
                <a:rPr lang="en-US" altLang="en-US"/>
                <a:t>around Earth.</a:t>
              </a:r>
              <a:endParaRPr lang="en-US" altLang="en-US" sz="2800" b="0"/>
            </a:p>
          </p:txBody>
        </p:sp>
        <p:cxnSp>
          <p:nvCxnSpPr>
            <p:cNvPr id="196629" name="AutoShape 21"/>
            <p:cNvCxnSpPr>
              <a:cxnSpLocks noChangeShapeType="1"/>
              <a:stCxn id="196613" idx="2"/>
              <a:endCxn id="196628" idx="0"/>
            </p:cNvCxnSpPr>
            <p:nvPr/>
          </p:nvCxnSpPr>
          <p:spPr bwMode="auto">
            <a:xfrm>
              <a:off x="1896" y="2160"/>
              <a:ext cx="1368" cy="480"/>
            </a:xfrm>
            <a:prstGeom prst="straightConnector1">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630" name="Group 22"/>
          <p:cNvGrpSpPr>
            <a:grpSpLocks/>
          </p:cNvGrpSpPr>
          <p:nvPr/>
        </p:nvGrpSpPr>
        <p:grpSpPr bwMode="auto">
          <a:xfrm>
            <a:off x="5410200" y="1371600"/>
            <a:ext cx="3200400" cy="1219200"/>
            <a:chOff x="3408" y="576"/>
            <a:chExt cx="2016" cy="768"/>
          </a:xfrm>
        </p:grpSpPr>
        <p:sp>
          <p:nvSpPr>
            <p:cNvPr id="196631" name="Rectangle 23"/>
            <p:cNvSpPr>
              <a:spLocks noChangeArrowheads="1"/>
            </p:cNvSpPr>
            <p:nvPr/>
          </p:nvSpPr>
          <p:spPr bwMode="auto">
            <a:xfrm>
              <a:off x="3888" y="576"/>
              <a:ext cx="1536" cy="768"/>
            </a:xfrm>
            <a:prstGeom prst="rect">
              <a:avLst/>
            </a:prstGeom>
            <a:solidFill>
              <a:srgbClr val="3D0BF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solidFill>
                    <a:schemeClr val="bg1"/>
                  </a:solidFill>
                </a:rPr>
                <a:t>Resolution (1615):</a:t>
              </a:r>
            </a:p>
            <a:p>
              <a:pPr algn="ctr"/>
              <a:r>
                <a:rPr lang="en-US" altLang="en-US">
                  <a:solidFill>
                    <a:schemeClr val="bg1"/>
                  </a:solidFill>
                </a:rPr>
                <a:t>The church </a:t>
              </a:r>
            </a:p>
            <a:p>
              <a:pPr algn="ctr"/>
              <a:r>
                <a:rPr lang="en-US" altLang="en-US">
                  <a:solidFill>
                    <a:schemeClr val="bg1"/>
                  </a:solidFill>
                </a:rPr>
                <a:t>decides proposal 1</a:t>
              </a:r>
            </a:p>
            <a:p>
              <a:pPr algn="ctr"/>
              <a:r>
                <a:rPr lang="en-US" altLang="en-US">
                  <a:solidFill>
                    <a:schemeClr val="bg1"/>
                  </a:solidFill>
                </a:rPr>
                <a:t>is right</a:t>
              </a:r>
            </a:p>
          </p:txBody>
        </p:sp>
        <p:cxnSp>
          <p:nvCxnSpPr>
            <p:cNvPr id="196632" name="AutoShape 24"/>
            <p:cNvCxnSpPr>
              <a:cxnSpLocks noChangeShapeType="1"/>
              <a:stCxn id="196611" idx="3"/>
              <a:endCxn id="196631" idx="1"/>
            </p:cNvCxnSpPr>
            <p:nvPr/>
          </p:nvCxnSpPr>
          <p:spPr bwMode="auto">
            <a:xfrm>
              <a:off x="3408" y="888"/>
              <a:ext cx="480" cy="72"/>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6633" name="Group 25"/>
          <p:cNvGrpSpPr>
            <a:grpSpLocks/>
          </p:cNvGrpSpPr>
          <p:nvPr/>
        </p:nvGrpSpPr>
        <p:grpSpPr bwMode="auto">
          <a:xfrm>
            <a:off x="762000" y="1143000"/>
            <a:ext cx="7772400" cy="1752600"/>
            <a:chOff x="480" y="720"/>
            <a:chExt cx="4896" cy="1104"/>
          </a:xfrm>
        </p:grpSpPr>
        <p:grpSp>
          <p:nvGrpSpPr>
            <p:cNvPr id="196634" name="Group 26"/>
            <p:cNvGrpSpPr>
              <a:grpSpLocks/>
            </p:cNvGrpSpPr>
            <p:nvPr/>
          </p:nvGrpSpPr>
          <p:grpSpPr bwMode="auto">
            <a:xfrm>
              <a:off x="3936" y="720"/>
              <a:ext cx="1440" cy="1104"/>
              <a:chOff x="3936" y="432"/>
              <a:chExt cx="1440" cy="1104"/>
            </a:xfrm>
          </p:grpSpPr>
          <p:sp>
            <p:nvSpPr>
              <p:cNvPr id="196635" name="Line 27"/>
              <p:cNvSpPr>
                <a:spLocks noChangeShapeType="1"/>
              </p:cNvSpPr>
              <p:nvPr/>
            </p:nvSpPr>
            <p:spPr bwMode="auto">
              <a:xfrm>
                <a:off x="3936" y="432"/>
                <a:ext cx="1440" cy="1056"/>
              </a:xfrm>
              <a:prstGeom prst="line">
                <a:avLst/>
              </a:prstGeom>
              <a:noFill/>
              <a:ln w="381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6636" name="Line 28"/>
              <p:cNvSpPr>
                <a:spLocks noChangeShapeType="1"/>
              </p:cNvSpPr>
              <p:nvPr/>
            </p:nvSpPr>
            <p:spPr bwMode="auto">
              <a:xfrm flipV="1">
                <a:off x="4032" y="480"/>
                <a:ext cx="1344" cy="1056"/>
              </a:xfrm>
              <a:prstGeom prst="line">
                <a:avLst/>
              </a:prstGeom>
              <a:noFill/>
              <a:ln w="381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96637" name="Group 29"/>
            <p:cNvGrpSpPr>
              <a:grpSpLocks/>
            </p:cNvGrpSpPr>
            <p:nvPr/>
          </p:nvGrpSpPr>
          <p:grpSpPr bwMode="auto">
            <a:xfrm>
              <a:off x="480" y="912"/>
              <a:ext cx="1920" cy="720"/>
              <a:chOff x="480" y="912"/>
              <a:chExt cx="1920" cy="720"/>
            </a:xfrm>
          </p:grpSpPr>
          <p:sp>
            <p:nvSpPr>
              <p:cNvPr id="196638" name="Rectangle 30"/>
              <p:cNvSpPr>
                <a:spLocks noChangeArrowheads="1"/>
              </p:cNvSpPr>
              <p:nvPr/>
            </p:nvSpPr>
            <p:spPr bwMode="auto">
              <a:xfrm>
                <a:off x="480" y="912"/>
                <a:ext cx="1488" cy="720"/>
              </a:xfrm>
              <a:prstGeom prst="rect">
                <a:avLst/>
              </a:prstGeom>
              <a:solidFill>
                <a:srgbClr val="66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Issue Reopened (1998): </a:t>
                </a:r>
              </a:p>
              <a:p>
                <a:pPr algn="ctr"/>
                <a:r>
                  <a:rPr lang="en-US" altLang="en-US" sz="2000"/>
                  <a:t>The church declares</a:t>
                </a:r>
              </a:p>
              <a:p>
                <a:pPr algn="ctr"/>
                <a:r>
                  <a:rPr lang="en-US" altLang="en-US" sz="2000"/>
                  <a:t>proposal 1 was wrong</a:t>
                </a:r>
                <a:endParaRPr lang="en-US" altLang="en-US" sz="2800" b="0"/>
              </a:p>
            </p:txBody>
          </p:sp>
          <p:cxnSp>
            <p:nvCxnSpPr>
              <p:cNvPr id="196639" name="AutoShape 31"/>
              <p:cNvCxnSpPr>
                <a:cxnSpLocks noChangeShapeType="1"/>
                <a:stCxn id="196611" idx="1"/>
                <a:endCxn id="196638" idx="3"/>
              </p:cNvCxnSpPr>
              <p:nvPr/>
            </p:nvCxnSpPr>
            <p:spPr bwMode="auto">
              <a:xfrm flipH="1">
                <a:off x="1968" y="1032"/>
                <a:ext cx="432" cy="240"/>
              </a:xfrm>
              <a:prstGeom prst="straightConnector1">
                <a:avLst/>
              </a:prstGeom>
              <a:no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96640" name="Group 32"/>
          <p:cNvGrpSpPr>
            <a:grpSpLocks/>
          </p:cNvGrpSpPr>
          <p:nvPr/>
        </p:nvGrpSpPr>
        <p:grpSpPr bwMode="auto">
          <a:xfrm>
            <a:off x="3940175" y="2209800"/>
            <a:ext cx="1598613" cy="1981200"/>
            <a:chOff x="2688" y="1392"/>
            <a:chExt cx="1091" cy="1248"/>
          </a:xfrm>
        </p:grpSpPr>
        <p:sp>
          <p:nvSpPr>
            <p:cNvPr id="196641" name="Rectangle 33"/>
            <p:cNvSpPr>
              <a:spLocks noChangeArrowheads="1"/>
            </p:cNvSpPr>
            <p:nvPr/>
          </p:nvSpPr>
          <p:spPr bwMode="auto">
            <a:xfrm>
              <a:off x="2688" y="2064"/>
              <a:ext cx="1091" cy="576"/>
            </a:xfrm>
            <a:prstGeom prst="rect">
              <a:avLst/>
            </a:prstGeom>
            <a:solidFill>
              <a:srgbClr val="06F81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Proposal 3:</a:t>
              </a:r>
            </a:p>
            <a:p>
              <a:pPr algn="ctr"/>
              <a:r>
                <a:rPr lang="en-US" altLang="en-US"/>
                <a:t> </a:t>
              </a:r>
              <a:r>
                <a:rPr lang="en-US" altLang="en-US" sz="2000"/>
                <a:t>There is no </a:t>
              </a:r>
            </a:p>
            <a:p>
              <a:pPr algn="ctr"/>
              <a:r>
                <a:rPr lang="en-US" altLang="en-US" sz="2000"/>
                <a:t>Center!</a:t>
              </a:r>
              <a:endParaRPr lang="en-US" altLang="en-US"/>
            </a:p>
          </p:txBody>
        </p:sp>
        <p:sp>
          <p:nvSpPr>
            <p:cNvPr id="196642" name="Line 34"/>
            <p:cNvSpPr>
              <a:spLocks noChangeShapeType="1"/>
            </p:cNvSpPr>
            <p:nvPr/>
          </p:nvSpPr>
          <p:spPr bwMode="auto">
            <a:xfrm>
              <a:off x="3216" y="1392"/>
              <a:ext cx="96" cy="6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6611"/>
                                        </p:tgtEl>
                                        <p:attrNameLst>
                                          <p:attrName>style.visibility</p:attrName>
                                        </p:attrNameLst>
                                      </p:cBhvr>
                                      <p:to>
                                        <p:strVal val="visible"/>
                                      </p:to>
                                    </p:set>
                                    <p:anim calcmode="lin" valueType="num">
                                      <p:cBhvr>
                                        <p:cTn id="7" dur="1000" fill="hold"/>
                                        <p:tgtEl>
                                          <p:spTgt spid="196611"/>
                                        </p:tgtEl>
                                        <p:attrNameLst>
                                          <p:attrName>ppt_w</p:attrName>
                                        </p:attrNameLst>
                                      </p:cBhvr>
                                      <p:tavLst>
                                        <p:tav tm="0">
                                          <p:val>
                                            <p:fltVal val="0"/>
                                          </p:val>
                                        </p:tav>
                                        <p:tav tm="100000">
                                          <p:val>
                                            <p:strVal val="#ppt_w"/>
                                          </p:val>
                                        </p:tav>
                                      </p:tavLst>
                                    </p:anim>
                                    <p:anim calcmode="lin" valueType="num">
                                      <p:cBhvr>
                                        <p:cTn id="8" dur="1000" fill="hold"/>
                                        <p:tgtEl>
                                          <p:spTgt spid="196611"/>
                                        </p:tgtEl>
                                        <p:attrNameLst>
                                          <p:attrName>ppt_h</p:attrName>
                                        </p:attrNameLst>
                                      </p:cBhvr>
                                      <p:tavLst>
                                        <p:tav tm="0">
                                          <p:val>
                                            <p:fltVal val="0"/>
                                          </p:val>
                                        </p:tav>
                                        <p:tav tm="100000">
                                          <p:val>
                                            <p:strVal val="#ppt_h"/>
                                          </p:val>
                                        </p:tav>
                                      </p:tavLst>
                                    </p:anim>
                                    <p:anim calcmode="lin" valueType="num">
                                      <p:cBhvr>
                                        <p:cTn id="9" dur="1000" fill="hold"/>
                                        <p:tgtEl>
                                          <p:spTgt spid="1966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66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66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6621"/>
                                        </p:tgtEl>
                                        <p:attrNameLst>
                                          <p:attrName>style.visibility</p:attrName>
                                        </p:attrNameLst>
                                      </p:cBhvr>
                                      <p:to>
                                        <p:strVal val="visible"/>
                                      </p:to>
                                    </p:set>
                                    <p:anim calcmode="lin" valueType="num">
                                      <p:cBhvr additive="base">
                                        <p:cTn id="19" dur="500" fill="hold"/>
                                        <p:tgtEl>
                                          <p:spTgt spid="196621"/>
                                        </p:tgtEl>
                                        <p:attrNameLst>
                                          <p:attrName>ppt_x</p:attrName>
                                        </p:attrNameLst>
                                      </p:cBhvr>
                                      <p:tavLst>
                                        <p:tav tm="0">
                                          <p:val>
                                            <p:strVal val="0-#ppt_w/2"/>
                                          </p:val>
                                        </p:tav>
                                        <p:tav tm="100000">
                                          <p:val>
                                            <p:strVal val="#ppt_x"/>
                                          </p:val>
                                        </p:tav>
                                      </p:tavLst>
                                    </p:anim>
                                    <p:anim calcmode="lin" valueType="num">
                                      <p:cBhvr additive="base">
                                        <p:cTn id="20" dur="500" fill="hold"/>
                                        <p:tgtEl>
                                          <p:spTgt spid="1966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966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196618"/>
                                        </p:tgtEl>
                                        <p:attrNameLst>
                                          <p:attrName>style.visibility</p:attrName>
                                        </p:attrNameLst>
                                      </p:cBhvr>
                                      <p:to>
                                        <p:strVal val="visible"/>
                                      </p:to>
                                    </p:set>
                                    <p:anim calcmode="lin" valueType="num">
                                      <p:cBhvr additive="base">
                                        <p:cTn id="29" dur="500" fill="hold"/>
                                        <p:tgtEl>
                                          <p:spTgt spid="196618"/>
                                        </p:tgtEl>
                                        <p:attrNameLst>
                                          <p:attrName>ppt_x</p:attrName>
                                        </p:attrNameLst>
                                      </p:cBhvr>
                                      <p:tavLst>
                                        <p:tav tm="0">
                                          <p:val>
                                            <p:strVal val="1+#ppt_w/2"/>
                                          </p:val>
                                        </p:tav>
                                        <p:tav tm="100000">
                                          <p:val>
                                            <p:strVal val="#ppt_x"/>
                                          </p:val>
                                        </p:tav>
                                      </p:tavLst>
                                    </p:anim>
                                    <p:anim calcmode="lin" valueType="num">
                                      <p:cBhvr additive="base">
                                        <p:cTn id="30" dur="500" fill="hold"/>
                                        <p:tgtEl>
                                          <p:spTgt spid="19661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96624"/>
                                        </p:tgtEl>
                                        <p:attrNameLst>
                                          <p:attrName>style.visibility</p:attrName>
                                        </p:attrNameLst>
                                      </p:cBhvr>
                                      <p:to>
                                        <p:strVal val="visible"/>
                                      </p:to>
                                    </p:set>
                                    <p:anim calcmode="lin" valueType="num">
                                      <p:cBhvr additive="base">
                                        <p:cTn id="35" dur="500" fill="hold"/>
                                        <p:tgtEl>
                                          <p:spTgt spid="196624"/>
                                        </p:tgtEl>
                                        <p:attrNameLst>
                                          <p:attrName>ppt_x</p:attrName>
                                        </p:attrNameLst>
                                      </p:cBhvr>
                                      <p:tavLst>
                                        <p:tav tm="0">
                                          <p:val>
                                            <p:strVal val="#ppt_x"/>
                                          </p:val>
                                        </p:tav>
                                        <p:tav tm="100000">
                                          <p:val>
                                            <p:strVal val="#ppt_x"/>
                                          </p:val>
                                        </p:tav>
                                      </p:tavLst>
                                    </p:anim>
                                    <p:anim calcmode="lin" valueType="num">
                                      <p:cBhvr additive="base">
                                        <p:cTn id="36" dur="500" fill="hold"/>
                                        <p:tgtEl>
                                          <p:spTgt spid="19662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6" fill="hold" nodeType="clickEffect">
                                  <p:stCondLst>
                                    <p:cond delay="0"/>
                                  </p:stCondLst>
                                  <p:childTnLst>
                                    <p:set>
                                      <p:cBhvr>
                                        <p:cTn id="40" dur="1" fill="hold">
                                          <p:stCondLst>
                                            <p:cond delay="0"/>
                                          </p:stCondLst>
                                        </p:cTn>
                                        <p:tgtEl>
                                          <p:spTgt spid="196627"/>
                                        </p:tgtEl>
                                        <p:attrNameLst>
                                          <p:attrName>style.visibility</p:attrName>
                                        </p:attrNameLst>
                                      </p:cBhvr>
                                      <p:to>
                                        <p:strVal val="visible"/>
                                      </p:to>
                                    </p:set>
                                    <p:anim calcmode="lin" valueType="num">
                                      <p:cBhvr additive="base">
                                        <p:cTn id="41" dur="500" fill="hold"/>
                                        <p:tgtEl>
                                          <p:spTgt spid="196627"/>
                                        </p:tgtEl>
                                        <p:attrNameLst>
                                          <p:attrName>ppt_x</p:attrName>
                                        </p:attrNameLst>
                                      </p:cBhvr>
                                      <p:tavLst>
                                        <p:tav tm="0">
                                          <p:val>
                                            <p:strVal val="1+#ppt_w/2"/>
                                          </p:val>
                                        </p:tav>
                                        <p:tav tm="100000">
                                          <p:val>
                                            <p:strVal val="#ppt_x"/>
                                          </p:val>
                                        </p:tav>
                                      </p:tavLst>
                                    </p:anim>
                                    <p:anim calcmode="lin" valueType="num">
                                      <p:cBhvr additive="base">
                                        <p:cTn id="42" dur="500" fill="hold"/>
                                        <p:tgtEl>
                                          <p:spTgt spid="196627"/>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966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9663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96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lIns="92407" tIns="45420" rIns="92407" bIns="45420"/>
          <a:lstStyle/>
          <a:p>
            <a:r>
              <a:rPr lang="en-US" altLang="en-US"/>
              <a:t>Typical Software Lifecycle Questions</a:t>
            </a:r>
          </a:p>
        </p:txBody>
      </p:sp>
      <p:sp>
        <p:nvSpPr>
          <p:cNvPr id="23555" name="Rectangle 3"/>
          <p:cNvSpPr>
            <a:spLocks noGrp="1" noChangeArrowheads="1"/>
          </p:cNvSpPr>
          <p:nvPr>
            <p:ph type="body" idx="1"/>
          </p:nvPr>
        </p:nvSpPr>
        <p:spPr>
          <a:xfrm>
            <a:off x="355600" y="1295400"/>
            <a:ext cx="7623175" cy="4100513"/>
          </a:xfrm>
          <a:noFill/>
          <a:ln/>
        </p:spPr>
        <p:txBody>
          <a:bodyPr lIns="92407" tIns="45420" rIns="92407" bIns="45420"/>
          <a:lstStyle/>
          <a:p>
            <a:r>
              <a:rPr lang="en-US" altLang="en-US" sz="2800"/>
              <a:t>Which activities should I select for the software project?</a:t>
            </a:r>
          </a:p>
          <a:p>
            <a:r>
              <a:rPr lang="en-US" altLang="en-US" sz="2800"/>
              <a:t>What are the dependencies between activities? </a:t>
            </a:r>
          </a:p>
          <a:p>
            <a:pPr lvl="1"/>
            <a:r>
              <a:rPr lang="en-US" altLang="en-US" sz="2400"/>
              <a:t>Does system design depend on analysis? Does analysis depend on design?</a:t>
            </a:r>
          </a:p>
          <a:p>
            <a:r>
              <a:rPr lang="en-US" altLang="en-US" sz="2800"/>
              <a:t>How should I schedule the activities?</a:t>
            </a:r>
          </a:p>
          <a:p>
            <a:pPr lvl="1"/>
            <a:r>
              <a:rPr lang="en-US" altLang="en-US" sz="2400"/>
              <a:t>Should analysis precede design? </a:t>
            </a:r>
          </a:p>
          <a:p>
            <a:pPr lvl="1"/>
            <a:r>
              <a:rPr lang="en-US" altLang="en-US" sz="2400"/>
              <a:t>Can analysis and design be done in parallel?</a:t>
            </a:r>
          </a:p>
          <a:p>
            <a:pPr lvl="1"/>
            <a:r>
              <a:rPr lang="en-US" altLang="en-US" sz="2400"/>
              <a:t>Should they be done iteratively? </a:t>
            </a:r>
          </a:p>
        </p:txBody>
      </p:sp>
    </p:spTree>
  </p:cSld>
  <p:clrMapOvr>
    <a:masterClrMapping/>
  </p:clrMapOvr>
  <p:transition/>
</p:sld>
</file>

<file path=ppt/theme/theme1.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4Organization">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04Organization">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04Organiz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4Organiz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4Organiz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4Organiz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4Organ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4Organ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4Organ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HD:Users:Allen:book:IM:ch2lect.ppt</Template>
  <TotalTime>3</TotalTime>
  <Pages>51</Pages>
  <Words>5150</Words>
  <Application>Microsoft Office PowerPoint</Application>
  <PresentationFormat>On-screen Show (4:3)</PresentationFormat>
  <Paragraphs>955</Paragraphs>
  <Slides>87</Slides>
  <Notes>42</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87</vt:i4>
      </vt:variant>
    </vt:vector>
  </HeadingPairs>
  <TitlesOfParts>
    <vt:vector size="102" baseType="lpstr">
      <vt:lpstr>Times</vt:lpstr>
      <vt:lpstr>Symbol</vt:lpstr>
      <vt:lpstr>Wingdings</vt:lpstr>
      <vt:lpstr>Palatino</vt:lpstr>
      <vt:lpstr>Monotype Sorts</vt:lpstr>
      <vt:lpstr>Book Antiqua</vt:lpstr>
      <vt:lpstr>Helvetica</vt:lpstr>
      <vt:lpstr>Geneva</vt:lpstr>
      <vt:lpstr>Courier New</vt:lpstr>
      <vt:lpstr>Courier</vt:lpstr>
      <vt:lpstr>Times New Roman</vt:lpstr>
      <vt:lpstr>Times-Roman</vt:lpstr>
      <vt:lpstr>ch2lect</vt:lpstr>
      <vt:lpstr>04Organization</vt:lpstr>
      <vt:lpstr>untitled 1</vt:lpstr>
      <vt:lpstr>15. Software Life Cycle</vt:lpstr>
      <vt:lpstr>Outline</vt:lpstr>
      <vt:lpstr>What we intend</vt:lpstr>
      <vt:lpstr>How it should go: Our plan of attack</vt:lpstr>
      <vt:lpstr>How it often goes</vt:lpstr>
      <vt:lpstr>Inherent Problems with Software Development</vt:lpstr>
      <vt:lpstr>Definitions</vt:lpstr>
      <vt:lpstr>Software Life Cycle</vt:lpstr>
      <vt:lpstr>Typical Software Lifecycle Questions</vt:lpstr>
      <vt:lpstr>Identifying Software Development Activities</vt:lpstr>
      <vt:lpstr>Possible Identification of Software Development Activities</vt:lpstr>
      <vt:lpstr>Alternative Identification of Software Development Activities</vt:lpstr>
      <vt:lpstr>Software Development as Application Domain: A Use Case Model</vt:lpstr>
      <vt:lpstr>Activity diagram for the same life cycle model</vt:lpstr>
      <vt:lpstr>Another simple life cycle model</vt:lpstr>
      <vt:lpstr>Software Development as Application Domain: Simple Object Model</vt:lpstr>
      <vt:lpstr>Object Model of the Software Life Cycle</vt:lpstr>
      <vt:lpstr>Two Major Views of the Software life cycle</vt:lpstr>
      <vt:lpstr>Entity-centered view of software development</vt:lpstr>
      <vt:lpstr>Combining activities and entities in one view</vt:lpstr>
      <vt:lpstr>IEEE Std 1074: Standard for Software Lifecycle</vt:lpstr>
      <vt:lpstr>Processes, Activities and Tasks</vt:lpstr>
      <vt:lpstr>Example</vt:lpstr>
      <vt:lpstr>UML Class Diagram of the IEEE Standard</vt:lpstr>
      <vt:lpstr>Modeling Dependencies in a  Software Lifecycle</vt:lpstr>
      <vt:lpstr>Life Cycle Modeling</vt:lpstr>
      <vt:lpstr>Life-Cycle Model: Variations on a Theme</vt:lpstr>
      <vt:lpstr>The Waterfall Model of the Software Life Cycle</vt:lpstr>
      <vt:lpstr>Problems with Waterfall Model</vt:lpstr>
      <vt:lpstr>From the Waterfall Model to the V Model</vt:lpstr>
      <vt:lpstr>Activity Diagram of a V Model</vt:lpstr>
      <vt:lpstr>V Model:  Distinguishes between Development and Verification Activities</vt:lpstr>
      <vt:lpstr>Problems with V Model</vt:lpstr>
      <vt:lpstr>Properties of Waterfall -based Models</vt:lpstr>
      <vt:lpstr>   The Alternative:   Allow Iteration  </vt:lpstr>
      <vt:lpstr>Spiral Model (Boehm) Deals with Iteration</vt:lpstr>
      <vt:lpstr>Activities (Cycles) in Boehm’s Spiral Model</vt:lpstr>
      <vt:lpstr>Spiral Model</vt:lpstr>
      <vt:lpstr>Cycle 1, Quadrant IV: Determine Objectives, Alternatives and Constraints</vt:lpstr>
      <vt:lpstr>Cycle 1, Quadrant I: Evaluate Alternatives, Identify, resolve risks</vt:lpstr>
      <vt:lpstr>Cycle 1, Quadrant II: Develop &amp; Verify Product</vt:lpstr>
      <vt:lpstr>Cycle 1, Quadrant III: Prepare for Next Activity</vt:lpstr>
      <vt:lpstr>Cycle 2, Quadrant IV: Software Requirements Activity</vt:lpstr>
      <vt:lpstr>Comparing two Projects</vt:lpstr>
      <vt:lpstr>The  Limitations of the Waterfall  and Spiral Models</vt:lpstr>
      <vt:lpstr>Types of Prototypes used in the Spiral Model</vt:lpstr>
      <vt:lpstr>Types of Prototyping ctd</vt:lpstr>
      <vt:lpstr>Prototyping vs Rapid  Development </vt:lpstr>
      <vt:lpstr>Limitations of Waterfall  and Spiral Models</vt:lpstr>
      <vt:lpstr>An Alternative: Issue-Based Development</vt:lpstr>
      <vt:lpstr>Frequency Change and Software Lifeycle</vt:lpstr>
      <vt:lpstr>Waterfall Model: Analysis Phase</vt:lpstr>
      <vt:lpstr>Waterfall Model: Design Phase</vt:lpstr>
      <vt:lpstr>Waterfall Model: Implementation Phase</vt:lpstr>
      <vt:lpstr>Waterfall Model: Project is Done</vt:lpstr>
      <vt:lpstr>Issue-Based Model: Analysis Phase</vt:lpstr>
      <vt:lpstr>Issue-Based Model: Design Phase</vt:lpstr>
      <vt:lpstr>Issue-Based Model: Implementation Phase</vt:lpstr>
      <vt:lpstr>Issue-Based Model: Project is Done</vt:lpstr>
      <vt:lpstr>Process Maturity</vt:lpstr>
      <vt:lpstr>Capability maturity levels</vt:lpstr>
      <vt:lpstr>Maturity Level 1: Chaotic Process</vt:lpstr>
      <vt:lpstr>Maturity Level 2: Repeatable Process</vt:lpstr>
      <vt:lpstr>Example: LOC (Lines of Code) Metrics</vt:lpstr>
      <vt:lpstr>Maturity Level 3: Defined Process</vt:lpstr>
      <vt:lpstr>Maturity Level 4: Managed Process</vt:lpstr>
      <vt:lpstr>Maturity Level 5: Optimizing Process</vt:lpstr>
      <vt:lpstr>Industry Distribution across Maturity Levels (State of the Software Industry in 1995)</vt:lpstr>
      <vt:lpstr>What does Process Maturity Measure?</vt:lpstr>
      <vt:lpstr>Determining the Maturity  of a Project</vt:lpstr>
      <vt:lpstr>Maturity Level 3 Questions</vt:lpstr>
      <vt:lpstr>Maturity Level  4 and 5 Questions</vt:lpstr>
      <vt:lpstr>Steps to Take in Using Metrics</vt:lpstr>
      <vt:lpstr>Pros and Cons of Process Maturity</vt:lpstr>
      <vt:lpstr>References</vt:lpstr>
      <vt:lpstr>Summary</vt:lpstr>
      <vt:lpstr>Backup Slides</vt:lpstr>
      <vt:lpstr>DOD Standard 2167A</vt:lpstr>
      <vt:lpstr>Activity Diagram of  MIL DOD-STD-2167A</vt:lpstr>
      <vt:lpstr>Sharktooth Model</vt:lpstr>
      <vt:lpstr>Sawtooth Model</vt:lpstr>
      <vt:lpstr>V-Model</vt:lpstr>
      <vt:lpstr>Spiral Model</vt:lpstr>
      <vt:lpstr>Unified Model</vt:lpstr>
      <vt:lpstr>Issue-based Modeling: Project Example</vt:lpstr>
      <vt:lpstr>PowerPoint Presentation</vt:lpstr>
      <vt:lpstr>Issue-Modeling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15, Software Life Cycle</dc:title>
  <dc:subject>Object-Oriented Software Engineering</dc:subject>
  <dc:creator>Bernd Bruegge &amp; Allen Dutoit</dc:creator>
  <cp:keywords/>
  <dc:description/>
  <cp:lastModifiedBy>Ahsan Nabi Khan</cp:lastModifiedBy>
  <cp:revision>73</cp:revision>
  <cp:lastPrinted>2003-09-13T16:21:32Z</cp:lastPrinted>
  <dcterms:created xsi:type="dcterms:W3CDTF">1997-09-03T18:55:54Z</dcterms:created>
  <dcterms:modified xsi:type="dcterms:W3CDTF">2018-01-30T08:37:25Z</dcterms:modified>
  <cp:category/>
</cp:coreProperties>
</file>