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2" r:id="rId2"/>
  </p:sldMasterIdLst>
  <p:notesMasterIdLst>
    <p:notesMasterId r:id="rId14"/>
  </p:notesMasterIdLst>
  <p:handoutMasterIdLst>
    <p:handoutMasterId r:id="rId15"/>
  </p:handoutMasterIdLst>
  <p:sldIdLst>
    <p:sldId id="256" r:id="rId3"/>
    <p:sldId id="257" r:id="rId4"/>
    <p:sldId id="293" r:id="rId5"/>
    <p:sldId id="323" r:id="rId6"/>
    <p:sldId id="325" r:id="rId7"/>
    <p:sldId id="324" r:id="rId8"/>
    <p:sldId id="326" r:id="rId9"/>
    <p:sldId id="327" r:id="rId10"/>
    <p:sldId id="328" r:id="rId11"/>
    <p:sldId id="329" r:id="rId12"/>
    <p:sldId id="279" r:id="rId1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panose="02020603050405020304" pitchFamily="18" charset="0"/>
        <a:ea typeface="+mn-ea"/>
        <a:cs typeface="+mn-cs"/>
      </a:defRPr>
    </a:lvl5pPr>
    <a:lvl6pPr marL="2286000" algn="l" defTabSz="914400" rtl="0" eaLnBrk="1" latinLnBrk="0" hangingPunct="1">
      <a:defRPr b="1" kern="1200">
        <a:solidFill>
          <a:schemeClr val="tx1"/>
        </a:solidFill>
        <a:latin typeface="Times" panose="02020603050405020304" pitchFamily="18" charset="0"/>
        <a:ea typeface="+mn-ea"/>
        <a:cs typeface="+mn-cs"/>
      </a:defRPr>
    </a:lvl6pPr>
    <a:lvl7pPr marL="2743200" algn="l" defTabSz="914400" rtl="0" eaLnBrk="1" latinLnBrk="0" hangingPunct="1">
      <a:defRPr b="1" kern="1200">
        <a:solidFill>
          <a:schemeClr val="tx1"/>
        </a:solidFill>
        <a:latin typeface="Times" panose="02020603050405020304" pitchFamily="18" charset="0"/>
        <a:ea typeface="+mn-ea"/>
        <a:cs typeface="+mn-cs"/>
      </a:defRPr>
    </a:lvl7pPr>
    <a:lvl8pPr marL="3200400" algn="l" defTabSz="914400" rtl="0" eaLnBrk="1" latinLnBrk="0" hangingPunct="1">
      <a:defRPr b="1" kern="1200">
        <a:solidFill>
          <a:schemeClr val="tx1"/>
        </a:solidFill>
        <a:latin typeface="Times" panose="02020603050405020304" pitchFamily="18" charset="0"/>
        <a:ea typeface="+mn-ea"/>
        <a:cs typeface="+mn-cs"/>
      </a:defRPr>
    </a:lvl8pPr>
    <a:lvl9pPr marL="3657600" algn="l" defTabSz="914400" rtl="0" eaLnBrk="1" latinLnBrk="0" hangingPunct="1">
      <a:defRPr b="1"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D5C6"/>
    <a:srgbClr val="00D564"/>
    <a:srgbClr val="FFFF00"/>
    <a:srgbClr val="D5000A"/>
    <a:srgbClr val="800000"/>
    <a:srgbClr val="FFFFFF"/>
    <a:srgbClr val="00FF00"/>
    <a:srgbClr val="C989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26132" autoAdjust="0"/>
    <p:restoredTop sz="82836" autoAdjust="0"/>
  </p:normalViewPr>
  <p:slideViewPr>
    <p:cSldViewPr snapToGrid="0">
      <p:cViewPr varScale="1">
        <p:scale>
          <a:sx n="75" d="100"/>
          <a:sy n="75" d="100"/>
        </p:scale>
        <p:origin x="18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0" d="100"/>
          <a:sy n="80" d="100"/>
        </p:scale>
        <p:origin x="-1744" y="-15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3062288" y="8704263"/>
            <a:ext cx="735012" cy="266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4E47EC2B-19D2-450D-8547-0AAF5AD2D3FD}"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Tree>
    <p:extLst>
      <p:ext uri="{BB962C8B-B14F-4D97-AF65-F5344CB8AC3E}">
        <p14:creationId xmlns:p14="http://schemas.microsoft.com/office/powerpoint/2010/main" val="3164601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457200" y="3294063"/>
            <a:ext cx="5986463" cy="5240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Body Text</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1" name="Rectangle 3"/>
          <p:cNvSpPr>
            <a:spLocks noChangeArrowheads="1"/>
          </p:cNvSpPr>
          <p:nvPr/>
        </p:nvSpPr>
        <p:spPr bwMode="auto">
          <a:xfrm>
            <a:off x="3063875" y="8704263"/>
            <a:ext cx="731838" cy="254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400">
                <a:solidFill>
                  <a:schemeClr val="tx1"/>
                </a:solidFill>
                <a:latin typeface="Times" panose="02020603050405020304" pitchFamily="18" charset="0"/>
              </a:defRPr>
            </a:lvl1pPr>
            <a:lvl2pPr marL="434975" defTabSz="868363">
              <a:defRPr sz="2400">
                <a:solidFill>
                  <a:schemeClr val="tx1"/>
                </a:solidFill>
                <a:latin typeface="Times" panose="02020603050405020304" pitchFamily="18" charset="0"/>
              </a:defRPr>
            </a:lvl2pPr>
            <a:lvl3pPr marL="868363" defTabSz="868363">
              <a:defRPr sz="2400">
                <a:solidFill>
                  <a:schemeClr val="tx1"/>
                </a:solidFill>
                <a:latin typeface="Times" panose="02020603050405020304" pitchFamily="18" charset="0"/>
              </a:defRPr>
            </a:lvl3pPr>
            <a:lvl4pPr marL="1303338" defTabSz="868363">
              <a:defRPr sz="2400">
                <a:solidFill>
                  <a:schemeClr val="tx1"/>
                </a:solidFill>
                <a:latin typeface="Times" panose="02020603050405020304" pitchFamily="18" charset="0"/>
              </a:defRPr>
            </a:lvl4pPr>
            <a:lvl5pPr marL="1736725" defTabSz="868363">
              <a:defRPr sz="2400">
                <a:solidFill>
                  <a:schemeClr val="tx1"/>
                </a:solidFill>
                <a:latin typeface="Times" panose="02020603050405020304" pitchFamily="18" charset="0"/>
              </a:defRPr>
            </a:lvl5pPr>
            <a:lvl6pPr marL="2193925" defTabSz="868363" eaLnBrk="0" fontAlgn="base" hangingPunct="0">
              <a:spcBef>
                <a:spcPct val="0"/>
              </a:spcBef>
              <a:spcAft>
                <a:spcPct val="0"/>
              </a:spcAft>
              <a:defRPr sz="2400">
                <a:solidFill>
                  <a:schemeClr val="tx1"/>
                </a:solidFill>
                <a:latin typeface="Times" panose="02020603050405020304" pitchFamily="18" charset="0"/>
              </a:defRPr>
            </a:lvl6pPr>
            <a:lvl7pPr marL="2651125" defTabSz="868363" eaLnBrk="0" fontAlgn="base" hangingPunct="0">
              <a:spcBef>
                <a:spcPct val="0"/>
              </a:spcBef>
              <a:spcAft>
                <a:spcPct val="0"/>
              </a:spcAft>
              <a:defRPr sz="2400">
                <a:solidFill>
                  <a:schemeClr val="tx1"/>
                </a:solidFill>
                <a:latin typeface="Times" panose="02020603050405020304" pitchFamily="18" charset="0"/>
              </a:defRPr>
            </a:lvl7pPr>
            <a:lvl8pPr marL="3108325" defTabSz="868363" eaLnBrk="0" fontAlgn="base" hangingPunct="0">
              <a:spcBef>
                <a:spcPct val="0"/>
              </a:spcBef>
              <a:spcAft>
                <a:spcPct val="0"/>
              </a:spcAft>
              <a:defRPr sz="2400">
                <a:solidFill>
                  <a:schemeClr val="tx1"/>
                </a:solidFill>
                <a:latin typeface="Times" panose="02020603050405020304" pitchFamily="18" charset="0"/>
              </a:defRPr>
            </a:lvl8pPr>
            <a:lvl9pPr marL="3565525" defTabSz="868363" eaLnBrk="0" fontAlgn="base" hangingPunct="0">
              <a:spcBef>
                <a:spcPct val="0"/>
              </a:spcBef>
              <a:spcAft>
                <a:spcPct val="0"/>
              </a:spcAft>
              <a:defRPr sz="2400">
                <a:solidFill>
                  <a:schemeClr val="tx1"/>
                </a:solidFill>
                <a:latin typeface="Times" panose="02020603050405020304" pitchFamily="18" charset="0"/>
              </a:defRPr>
            </a:lvl9pPr>
          </a:lstStyle>
          <a:p>
            <a:pPr algn="ctr">
              <a:lnSpc>
                <a:spcPct val="90000"/>
              </a:lnSpc>
            </a:pPr>
            <a:r>
              <a:rPr lang="en-US" altLang="en-US" sz="1200" b="0">
                <a:latin typeface="Book Antiqua" panose="02040602050305030304" pitchFamily="18" charset="0"/>
              </a:rPr>
              <a:t>Page </a:t>
            </a:r>
            <a:fld id="{2F4C46F8-FA6C-4A50-946F-8DDF67DAAF3A}" type="slidenum">
              <a:rPr lang="en-US" altLang="en-US" sz="1200" b="0">
                <a:latin typeface="Book Antiqua" panose="02040602050305030304" pitchFamily="18" charset="0"/>
              </a:rPr>
              <a:pPr algn="ctr">
                <a:lnSpc>
                  <a:spcPct val="90000"/>
                </a:lnSpc>
              </a:pPr>
              <a:t>‹#›</a:t>
            </a:fld>
            <a:endParaRPr lang="en-US" altLang="en-US" sz="1200" b="0">
              <a:latin typeface="Book Antiqua" panose="02040602050305030304" pitchFamily="18" charset="0"/>
            </a:endParaRPr>
          </a:p>
        </p:txBody>
      </p:sp>
      <p:sp>
        <p:nvSpPr>
          <p:cNvPr id="2052" name="Rectangle 4"/>
          <p:cNvSpPr>
            <a:spLocks noChangeArrowheads="1" noTextEdit="1"/>
          </p:cNvSpPr>
          <p:nvPr>
            <p:ph type="sldImg" idx="2"/>
          </p:nvPr>
        </p:nvSpPr>
        <p:spPr bwMode="auto">
          <a:xfrm>
            <a:off x="1322388" y="-131763"/>
            <a:ext cx="4211637" cy="3157538"/>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740624913"/>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1pPr>
    <a:lvl2pPr marL="4572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2pPr>
    <a:lvl3pPr marL="9144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3pPr>
    <a:lvl4pPr marL="13716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4pPr>
    <a:lvl5pPr marL="1828800" algn="l" rtl="0" eaLnBrk="0" fontAlgn="base" hangingPunct="0">
      <a:lnSpc>
        <a:spcPct val="90000"/>
      </a:lnSpc>
      <a:spcBef>
        <a:spcPct val="40000"/>
      </a:spcBef>
      <a:spcAft>
        <a:spcPct val="0"/>
      </a:spcAft>
      <a:defRPr sz="1000" kern="1200">
        <a:solidFill>
          <a:schemeClr val="tx1"/>
        </a:solidFill>
        <a:latin typeface="Times"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de-DE" altLang="en-US"/>
          </a:p>
        </p:txBody>
      </p:sp>
      <p:sp>
        <p:nvSpPr>
          <p:cNvPr id="5123" name="Rectangle 3"/>
          <p:cNvSpPr>
            <a:spLocks noChangeArrowheads="1" noTextEdit="1"/>
          </p:cNvSpPr>
          <p:nvPr>
            <p:ph type="sldImg"/>
          </p:nvPr>
        </p:nvSpPr>
        <p:spPr>
          <a:ln cap="flat"/>
        </p:spPr>
      </p:sp>
    </p:spTree>
    <p:extLst>
      <p:ext uri="{BB962C8B-B14F-4D97-AF65-F5344CB8AC3E}">
        <p14:creationId xmlns:p14="http://schemas.microsoft.com/office/powerpoint/2010/main" val="1251552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ln/>
        </p:spPr>
        <p:txBody>
          <a:bodyPr/>
          <a:lstStyle/>
          <a:p>
            <a:endParaRPr lang="de-DE" altLang="en-US"/>
          </a:p>
        </p:txBody>
      </p:sp>
      <p:sp>
        <p:nvSpPr>
          <p:cNvPr id="7171" name="Rectangle 3"/>
          <p:cNvSpPr>
            <a:spLocks noChangeArrowheads="1" noTextEdit="1"/>
          </p:cNvSpPr>
          <p:nvPr>
            <p:ph type="sldImg"/>
          </p:nvPr>
        </p:nvSpPr>
        <p:spPr>
          <a:ln cap="flat"/>
        </p:spPr>
      </p:sp>
    </p:spTree>
    <p:extLst>
      <p:ext uri="{BB962C8B-B14F-4D97-AF65-F5344CB8AC3E}">
        <p14:creationId xmlns:p14="http://schemas.microsoft.com/office/powerpoint/2010/main" val="250314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ChangeArrowheads="1" noTextEdit="1"/>
          </p:cNvSpPr>
          <p:nvPr>
            <p:ph type="sldImg"/>
          </p:nvPr>
        </p:nvSpPr>
        <p:spPr>
          <a:ln/>
        </p:spPr>
      </p:sp>
      <p:sp>
        <p:nvSpPr>
          <p:cNvPr id="289795" name="Rectangle 3"/>
          <p:cNvSpPr>
            <a:spLocks noGrp="1" noChangeArrowheads="1"/>
          </p:cNvSpPr>
          <p:nvPr>
            <p:ph type="body" idx="1"/>
          </p:nvPr>
        </p:nvSpPr>
        <p:spPr/>
        <p:txBody>
          <a:bodyPr/>
          <a:lstStyle/>
          <a:p>
            <a:r>
              <a:rPr lang="en-US" altLang="en-US"/>
              <a:t>Refine it with the project manager, developers, and testers. This enables multiple points of view to be factored into the estimate. Moreover, this also enables the project participant to take ownership of the estimate.</a:t>
            </a:r>
          </a:p>
        </p:txBody>
      </p:sp>
    </p:spTree>
    <p:extLst>
      <p:ext uri="{BB962C8B-B14F-4D97-AF65-F5344CB8AC3E}">
        <p14:creationId xmlns:p14="http://schemas.microsoft.com/office/powerpoint/2010/main" val="3614661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ChangeArrowheads="1" noTextEdit="1"/>
          </p:cNvSpPr>
          <p:nvPr>
            <p:ph type="sldImg"/>
          </p:nvPr>
        </p:nvSpPr>
        <p:spPr>
          <a:ln/>
        </p:spPr>
      </p:sp>
      <p:sp>
        <p:nvSpPr>
          <p:cNvPr id="290819" name="Rectangle 3"/>
          <p:cNvSpPr>
            <a:spLocks noGrp="1" noChangeArrowheads="1"/>
          </p:cNvSpPr>
          <p:nvPr>
            <p:ph type="body" idx="1"/>
          </p:nvPr>
        </p:nvSpPr>
        <p:spPr/>
        <p:txBody>
          <a:bodyPr/>
          <a:lstStyle/>
          <a:p>
            <a:pPr lvl="1" algn="ctr"/>
            <a:r>
              <a:rPr lang="en-US" altLang="en-US"/>
              <a:t>Tests are simply viewed as an integral part of the system and the same tools and techniques are used for developing tests.</a:t>
            </a:r>
          </a:p>
          <a:p>
            <a:endParaRPr lang="en-US" altLang="en-US"/>
          </a:p>
        </p:txBody>
      </p:sp>
    </p:spTree>
    <p:extLst>
      <p:ext uri="{BB962C8B-B14F-4D97-AF65-F5344CB8AC3E}">
        <p14:creationId xmlns:p14="http://schemas.microsoft.com/office/powerpoint/2010/main" val="3837132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noTextEdit="1"/>
          </p:cNvSpPr>
          <p:nvPr>
            <p:ph type="sldImg"/>
          </p:nvPr>
        </p:nvSpPr>
        <p:spPr>
          <a:ln/>
        </p:spPr>
      </p:sp>
      <p:sp>
        <p:nvSpPr>
          <p:cNvPr id="292867" name="Rectangle 3"/>
          <p:cNvSpPr>
            <a:spLocks noGrp="1" noChangeArrowheads="1"/>
          </p:cNvSpPr>
          <p:nvPr>
            <p:ph type="body" idx="1"/>
          </p:nvPr>
        </p:nvSpPr>
        <p:spPr/>
        <p:txBody>
          <a:bodyPr/>
          <a:lstStyle/>
          <a:p>
            <a:r>
              <a:rPr lang="en-US" altLang="en-US"/>
              <a:t>The diagram of all artifacts sets generated over the phases of a software system is called the artifact road map. </a:t>
            </a:r>
          </a:p>
          <a:p>
            <a:r>
              <a:rPr lang="en-US" altLang="en-US"/>
              <a:t>Figure 16-1 shows an example of an artifact map for managing a large software project according to Royce’s methodology.</a:t>
            </a:r>
          </a:p>
          <a:p>
            <a:endParaRPr lang="en-US" altLang="en-US"/>
          </a:p>
          <a:p>
            <a:r>
              <a:rPr lang="en-US" altLang="en-US"/>
              <a:t> The slide shows an example of an artifact road map of work products in a project using the Unified Process as a software life cycle model. The artifacts names are the ones used in the book</a:t>
            </a:r>
          </a:p>
          <a:p>
            <a:r>
              <a:rPr lang="en-US" altLang="en-US"/>
              <a:t> Informal releases are shown as hollow triangles, baselined artifacts are shown as solid triangles, dashed lines represent the end of a phase (adapted from [Royse 1998])</a:t>
            </a:r>
          </a:p>
        </p:txBody>
      </p:sp>
    </p:spTree>
    <p:extLst>
      <p:ext uri="{BB962C8B-B14F-4D97-AF65-F5344CB8AC3E}">
        <p14:creationId xmlns:p14="http://schemas.microsoft.com/office/powerpoint/2010/main" val="4190770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ChangeArrowheads="1" noTextEdit="1"/>
          </p:cNvSpPr>
          <p:nvPr>
            <p:ph type="sldImg"/>
          </p:nvPr>
        </p:nvSpPr>
        <p:spPr>
          <a:ln/>
        </p:spPr>
      </p:sp>
      <p:sp>
        <p:nvSpPr>
          <p:cNvPr id="294915" name="Rectangle 3"/>
          <p:cNvSpPr>
            <a:spLocks noGrp="1" noChangeArrowheads="1"/>
          </p:cNvSpPr>
          <p:nvPr>
            <p:ph type="body" idx="1"/>
          </p:nvPr>
        </p:nvSpPr>
        <p:spPr/>
        <p:txBody>
          <a:bodyPr/>
          <a:lstStyle/>
          <a:p>
            <a:r>
              <a:rPr lang="en-US" altLang="en-US"/>
              <a:t>Royce’s methodology includes heuristics and guidelines for tailoring the life cycle process based on the technical and managerial complexity of the project. Royce considers the following factors when tailoring the process:</a:t>
            </a:r>
          </a:p>
          <a:p>
            <a:endParaRPr lang="en-US" altLang="en-US"/>
          </a:p>
          <a:p>
            <a:pPr lvl="1" algn="ctr"/>
            <a:r>
              <a:rPr lang="en-US" altLang="en-US"/>
              <a:t>A cooperating set of stakeholders enables a flexible plan and informal agreements. For example, projects with a few stakeholders who share a common goal (e.g., the development of an off-the-shelf product by a start up company) often have cooperating stakeholders. This enables plans and requirements to be refined at the beginning of each iteration. Conversely, contention among stakeholders forces more formal agreements and well-defined processes to achieve consensus. For example, projects accomplished by a consortium of organizations often feature contention sets of stakeholders with conflicting goals. A contention set of stakeholders results in more emphasis on use case modeling and demonstration-based reviews. The assessment workflow becomes critical and review and quality ensuring activities take precedence over other workflows to ensure stakeholder acceptance. </a:t>
            </a:r>
          </a:p>
          <a:p>
            <a:endParaRPr lang="en-US" altLang="en-US"/>
          </a:p>
        </p:txBody>
      </p:sp>
    </p:spTree>
    <p:extLst>
      <p:ext uri="{BB962C8B-B14F-4D97-AF65-F5344CB8AC3E}">
        <p14:creationId xmlns:p14="http://schemas.microsoft.com/office/powerpoint/2010/main" val="2243129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ChangeArrowheads="1" noTextEdit="1"/>
          </p:cNvSpPr>
          <p:nvPr>
            <p:ph type="sldImg"/>
          </p:nvPr>
        </p:nvSpPr>
        <p:spPr>
          <a:ln/>
        </p:spPr>
      </p:sp>
      <p:sp>
        <p:nvSpPr>
          <p:cNvPr id="296963" name="Rectangle 3"/>
          <p:cNvSpPr>
            <a:spLocks noGrp="1" noChangeArrowheads="1"/>
          </p:cNvSpPr>
          <p:nvPr>
            <p:ph type="body" idx="1"/>
          </p:nvPr>
        </p:nvSpPr>
        <p:spPr/>
        <p:txBody>
          <a:bodyPr/>
          <a:lstStyle/>
          <a:p>
            <a:r>
              <a:rPr lang="en-US" altLang="en-US"/>
              <a:t>Change management is critical during an iterative process. </a:t>
            </a:r>
          </a:p>
          <a:p>
            <a:pPr lvl="1"/>
            <a:r>
              <a:rPr lang="en-US" altLang="en-US"/>
              <a:t>The change process needs to track changes, from request, to approval, assignment, and implementation. Metrics such as the amount of code that was scraped or reworked and the size of the change are critical to control the overall quality of the system.</a:t>
            </a:r>
          </a:p>
        </p:txBody>
      </p:sp>
    </p:spTree>
    <p:extLst>
      <p:ext uri="{BB962C8B-B14F-4D97-AF65-F5344CB8AC3E}">
        <p14:creationId xmlns:p14="http://schemas.microsoft.com/office/powerpoint/2010/main" val="2907652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75107" name="Rectangle 3"/>
          <p:cNvSpPr>
            <a:spLocks noGrp="1" noChangeArrowheads="1"/>
          </p:cNvSpPr>
          <p:nvPr>
            <p:ph type="ctrTitle"/>
          </p:nvPr>
        </p:nvSpPr>
        <p:spPr>
          <a:xfrm>
            <a:off x="1485900" y="320675"/>
            <a:ext cx="5638800" cy="2143125"/>
          </a:xfrm>
          <a:solidFill>
            <a:srgbClr val="C0C0C0">
              <a:alpha val="50000"/>
            </a:srgbClr>
          </a:solidFill>
        </p:spPr>
        <p:txBody>
          <a:bodyPr/>
          <a:lstStyle>
            <a:lvl1pPr>
              <a:defRPr sz="4800" i="0">
                <a:solidFill>
                  <a:schemeClr val="bg1"/>
                </a:solidFill>
              </a:defRPr>
            </a:lvl1pPr>
          </a:lstStyle>
          <a:p>
            <a:pPr lvl="0"/>
            <a:r>
              <a:rPr lang="de-DE" altLang="en-US" noProof="0" smtClean="0"/>
              <a:t>Click to edit Master title style</a:t>
            </a:r>
          </a:p>
        </p:txBody>
      </p:sp>
      <p:sp>
        <p:nvSpPr>
          <p:cNvPr id="175108" name="Rectangle 4"/>
          <p:cNvSpPr>
            <a:spLocks noChangeArrowheads="1"/>
          </p:cNvSpPr>
          <p:nvPr/>
        </p:nvSpPr>
        <p:spPr bwMode="auto">
          <a:xfrm rot="16200000">
            <a:off x="-2289969" y="2955132"/>
            <a:ext cx="6416675" cy="4746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r>
              <a:rPr lang="en-US" altLang="en-US" sz="2400" b="0"/>
              <a:t>Using UML, Patterns, and Java</a:t>
            </a:r>
          </a:p>
        </p:txBody>
      </p:sp>
      <p:sp>
        <p:nvSpPr>
          <p:cNvPr id="175109" name="Text Box 5"/>
          <p:cNvSpPr txBox="1">
            <a:spLocks noChangeArrowheads="1"/>
          </p:cNvSpPr>
          <p:nvPr/>
        </p:nvSpPr>
        <p:spPr bwMode="auto">
          <a:xfrm rot="16200000">
            <a:off x="-2652713" y="3168651"/>
            <a:ext cx="6405563"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a:t>Object-Oriented Software Engineering</a:t>
            </a:r>
            <a:endParaRPr lang="en-US" altLang="en-US" sz="2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60756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222250"/>
            <a:ext cx="2063750" cy="5994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222250"/>
            <a:ext cx="6038850" cy="599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312144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2521440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894405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889975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143000"/>
            <a:ext cx="4051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143000"/>
            <a:ext cx="405130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428952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622223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3015203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8986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93167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880882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680852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540054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6850" y="127000"/>
            <a:ext cx="2063750" cy="62738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55600" y="127000"/>
            <a:ext cx="6038850" cy="6273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756390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39524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3556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559300" y="1295400"/>
            <a:ext cx="4051300" cy="4921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36196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03665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107679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39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957843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70986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bwMode="auto">
          <a:xfrm>
            <a:off x="355600" y="1295400"/>
            <a:ext cx="8255000" cy="4921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4083" name="Rectangle 3"/>
          <p:cNvSpPr>
            <a:spLocks noChangeArrowheads="1"/>
          </p:cNvSpPr>
          <p:nvPr/>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A3EAB149-A6A4-48E1-A6B9-FBAA6154356D}" type="slidenum">
              <a:rPr lang="en-US" altLang="en-US" sz="800"/>
              <a:pPr algn="ctr"/>
              <a:t>‹#›</a:t>
            </a:fld>
            <a:endParaRPr lang="en-US" altLang="en-US" sz="800"/>
          </a:p>
        </p:txBody>
      </p:sp>
      <p:sp>
        <p:nvSpPr>
          <p:cNvPr id="174084" name="Rectangle 4"/>
          <p:cNvSpPr>
            <a:spLocks noGrp="1" noChangeArrowheads="1"/>
          </p:cNvSpPr>
          <p:nvPr>
            <p:ph type="title"/>
          </p:nvPr>
        </p:nvSpPr>
        <p:spPr bwMode="auto">
          <a:xfrm>
            <a:off x="419100" y="222250"/>
            <a:ext cx="8153400" cy="704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0" fontAlgn="base" hangingPunct="0">
        <a:lnSpc>
          <a:spcPct val="90000"/>
        </a:lnSpc>
        <a:spcBef>
          <a:spcPct val="0"/>
        </a:spcBef>
        <a:spcAft>
          <a:spcPct val="0"/>
        </a:spcAft>
        <a:defRPr sz="28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2pPr>
      <a:lvl3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3pPr>
      <a:lvl4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4pPr>
      <a:lvl5pPr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5pPr>
      <a:lvl6pPr marL="4572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6pPr>
      <a:lvl7pPr marL="9144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7pPr>
      <a:lvl8pPr marL="13716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8pPr>
      <a:lvl9pPr marL="1828800" algn="l" rtl="0" eaLnBrk="0" fontAlgn="base" hangingPunct="0">
        <a:lnSpc>
          <a:spcPct val="90000"/>
        </a:lnSpc>
        <a:spcBef>
          <a:spcPct val="0"/>
        </a:spcBef>
        <a:spcAft>
          <a:spcPct val="0"/>
        </a:spcAft>
        <a:defRPr sz="2800" b="1" i="1">
          <a:solidFill>
            <a:schemeClr val="tx2"/>
          </a:solidFill>
          <a:latin typeface="Times" panose="02020603050405020304" pitchFamily="18"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Symbol" panose="05050102010706020507" pitchFamily="18" charset="2"/>
        <a:buChar char="¨"/>
        <a:defRPr sz="24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tx1"/>
        </a:buClr>
        <a:buSzPct val="100000"/>
        <a:buFont typeface="Wingdings" panose="05000000000000000000" pitchFamily="2" charset="2"/>
        <a:buChar char="w"/>
        <a:defRPr sz="2000" b="1"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Wingdings" panose="05000000000000000000" pitchFamily="2" charset="2"/>
        <a:buChar char="t"/>
        <a:defRPr b="1"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body" idx="1"/>
          </p:nvPr>
        </p:nvSpPr>
        <p:spPr bwMode="auto">
          <a:xfrm>
            <a:off x="355600" y="1143000"/>
            <a:ext cx="8255000" cy="5257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29379" name="Rectangle 3"/>
          <p:cNvSpPr>
            <a:spLocks noGrp="1" noChangeArrowheads="1"/>
          </p:cNvSpPr>
          <p:nvPr>
            <p:ph type="title"/>
          </p:nvPr>
        </p:nvSpPr>
        <p:spPr bwMode="auto">
          <a:xfrm>
            <a:off x="381000" y="127000"/>
            <a:ext cx="8153400" cy="86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7" tIns="44450" rIns="90487" bIns="44450" numCol="1" anchor="ctr" anchorCtr="0" compatLnSpc="1">
            <a:prstTxWarp prst="textNoShape">
              <a:avLst/>
            </a:prstTxWarp>
          </a:bodyPr>
          <a:lstStyle/>
          <a:p>
            <a:pPr lvl="0"/>
            <a:r>
              <a:rPr lang="en-US" altLang="en-US" smtClean="0"/>
              <a:t>Click to edit Master title style</a:t>
            </a:r>
          </a:p>
        </p:txBody>
      </p:sp>
      <p:sp>
        <p:nvSpPr>
          <p:cNvPr id="229380" name="Rectangle 4"/>
          <p:cNvSpPr>
            <a:spLocks noChangeArrowheads="1"/>
          </p:cNvSpPr>
          <p:nvPr/>
        </p:nvSpPr>
        <p:spPr bwMode="auto">
          <a:xfrm>
            <a:off x="280988" y="6477000"/>
            <a:ext cx="8091487" cy="2825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endParaRPr lang="en-US" altLang="en-US" sz="1400">
              <a:latin typeface="Palatino" charset="0"/>
            </a:endParaRPr>
          </a:p>
        </p:txBody>
      </p:sp>
      <p:sp>
        <p:nvSpPr>
          <p:cNvPr id="229381" name="Rectangle 5"/>
          <p:cNvSpPr>
            <a:spLocks noChangeArrowheads="1"/>
          </p:cNvSpPr>
          <p:nvPr userDrawn="1"/>
        </p:nvSpPr>
        <p:spPr bwMode="auto">
          <a:xfrm>
            <a:off x="709613" y="6534150"/>
            <a:ext cx="7559675" cy="192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850" tIns="34925" rIns="69850" bIns="34925">
            <a:spAutoFit/>
          </a:bodyPr>
          <a:lstStyle>
            <a:lvl1pPr defTabSz="514350">
              <a:defRPr sz="2400">
                <a:solidFill>
                  <a:schemeClr val="tx1"/>
                </a:solidFill>
                <a:latin typeface="Times" panose="02020603050405020304" pitchFamily="18" charset="0"/>
              </a:defRPr>
            </a:lvl1pPr>
            <a:lvl2pPr marL="342900" defTabSz="514350">
              <a:defRPr sz="2400">
                <a:solidFill>
                  <a:schemeClr val="tx1"/>
                </a:solidFill>
                <a:latin typeface="Times" panose="02020603050405020304" pitchFamily="18" charset="0"/>
              </a:defRPr>
            </a:lvl2pPr>
            <a:lvl3pPr marL="685800" defTabSz="514350">
              <a:defRPr sz="2400">
                <a:solidFill>
                  <a:schemeClr val="tx1"/>
                </a:solidFill>
                <a:latin typeface="Times" panose="02020603050405020304" pitchFamily="18" charset="0"/>
              </a:defRPr>
            </a:lvl3pPr>
            <a:lvl4pPr marL="1027113" defTabSz="514350">
              <a:defRPr sz="2400">
                <a:solidFill>
                  <a:schemeClr val="tx1"/>
                </a:solidFill>
                <a:latin typeface="Times" panose="02020603050405020304" pitchFamily="18" charset="0"/>
              </a:defRPr>
            </a:lvl4pPr>
            <a:lvl5pPr marL="1371600" defTabSz="514350">
              <a:defRPr sz="2400">
                <a:solidFill>
                  <a:schemeClr val="tx1"/>
                </a:solidFill>
                <a:latin typeface="Times" panose="02020603050405020304" pitchFamily="18" charset="0"/>
              </a:defRPr>
            </a:lvl5pPr>
            <a:lvl6pPr marL="1828800" defTabSz="514350" eaLnBrk="0" fontAlgn="base" hangingPunct="0">
              <a:spcBef>
                <a:spcPct val="0"/>
              </a:spcBef>
              <a:spcAft>
                <a:spcPct val="0"/>
              </a:spcAft>
              <a:defRPr sz="2400">
                <a:solidFill>
                  <a:schemeClr val="tx1"/>
                </a:solidFill>
                <a:latin typeface="Times" panose="02020603050405020304" pitchFamily="18" charset="0"/>
              </a:defRPr>
            </a:lvl6pPr>
            <a:lvl7pPr marL="2286000" defTabSz="514350" eaLnBrk="0" fontAlgn="base" hangingPunct="0">
              <a:spcBef>
                <a:spcPct val="0"/>
              </a:spcBef>
              <a:spcAft>
                <a:spcPct val="0"/>
              </a:spcAft>
              <a:defRPr sz="2400">
                <a:solidFill>
                  <a:schemeClr val="tx1"/>
                </a:solidFill>
                <a:latin typeface="Times" panose="02020603050405020304" pitchFamily="18" charset="0"/>
              </a:defRPr>
            </a:lvl7pPr>
            <a:lvl8pPr marL="2743200" defTabSz="514350" eaLnBrk="0" fontAlgn="base" hangingPunct="0">
              <a:spcBef>
                <a:spcPct val="0"/>
              </a:spcBef>
              <a:spcAft>
                <a:spcPct val="0"/>
              </a:spcAft>
              <a:defRPr sz="2400">
                <a:solidFill>
                  <a:schemeClr val="tx1"/>
                </a:solidFill>
                <a:latin typeface="Times" panose="02020603050405020304" pitchFamily="18" charset="0"/>
              </a:defRPr>
            </a:lvl8pPr>
            <a:lvl9pPr marL="3200400" defTabSz="51435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800"/>
              <a:t>Bernd Bruegge &amp; Allen H. Dutoit 	       		Object-Oriented Software Engineering: Using UML, Patterns, and Java  			    </a:t>
            </a:r>
            <a:fld id="{CDE835CE-45BE-4B2F-AEE0-BF74E8590B85}" type="slidenum">
              <a:rPr lang="en-US" altLang="en-US" sz="800"/>
              <a:pPr algn="ctr"/>
              <a:t>‹#›</a:t>
            </a:fld>
            <a:endParaRPr lang="en-US" altLang="en-US" sz="80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eaLnBrk="0" fontAlgn="base" hangingPunct="0">
        <a:lnSpc>
          <a:spcPct val="90000"/>
        </a:lnSpc>
        <a:spcBef>
          <a:spcPct val="0"/>
        </a:spcBef>
        <a:spcAft>
          <a:spcPct val="0"/>
        </a:spcAft>
        <a:defRPr sz="3000" b="1" i="1" kern="1200">
          <a:solidFill>
            <a:schemeClr val="tx2"/>
          </a:solidFill>
          <a:latin typeface="+mj-lt"/>
          <a:ea typeface="+mj-ea"/>
          <a:cs typeface="+mj-cs"/>
        </a:defRPr>
      </a:lvl1pPr>
      <a:lvl2pPr algn="l" rtl="0" eaLnBrk="0" fontAlgn="base" hangingPunct="0">
        <a:lnSpc>
          <a:spcPct val="90000"/>
        </a:lnSpc>
        <a:spcBef>
          <a:spcPct val="0"/>
        </a:spcBef>
        <a:spcAft>
          <a:spcPct val="0"/>
        </a:spcAft>
        <a:defRPr sz="3000" b="1" i="1">
          <a:solidFill>
            <a:schemeClr val="tx2"/>
          </a:solidFill>
          <a:latin typeface="Palatino" charset="0"/>
        </a:defRPr>
      </a:lvl2pPr>
      <a:lvl3pPr algn="l" rtl="0" eaLnBrk="0" fontAlgn="base" hangingPunct="0">
        <a:lnSpc>
          <a:spcPct val="90000"/>
        </a:lnSpc>
        <a:spcBef>
          <a:spcPct val="0"/>
        </a:spcBef>
        <a:spcAft>
          <a:spcPct val="0"/>
        </a:spcAft>
        <a:defRPr sz="3000" b="1" i="1">
          <a:solidFill>
            <a:schemeClr val="tx2"/>
          </a:solidFill>
          <a:latin typeface="Palatino" charset="0"/>
        </a:defRPr>
      </a:lvl3pPr>
      <a:lvl4pPr algn="l" rtl="0" eaLnBrk="0" fontAlgn="base" hangingPunct="0">
        <a:lnSpc>
          <a:spcPct val="90000"/>
        </a:lnSpc>
        <a:spcBef>
          <a:spcPct val="0"/>
        </a:spcBef>
        <a:spcAft>
          <a:spcPct val="0"/>
        </a:spcAft>
        <a:defRPr sz="3000" b="1" i="1">
          <a:solidFill>
            <a:schemeClr val="tx2"/>
          </a:solidFill>
          <a:latin typeface="Palatino" charset="0"/>
        </a:defRPr>
      </a:lvl4pPr>
      <a:lvl5pPr algn="l" rtl="0" eaLnBrk="0" fontAlgn="base" hangingPunct="0">
        <a:lnSpc>
          <a:spcPct val="90000"/>
        </a:lnSpc>
        <a:spcBef>
          <a:spcPct val="0"/>
        </a:spcBef>
        <a:spcAft>
          <a:spcPct val="0"/>
        </a:spcAft>
        <a:defRPr sz="3000" b="1" i="1">
          <a:solidFill>
            <a:schemeClr val="tx2"/>
          </a:solidFill>
          <a:latin typeface="Palatino" charset="0"/>
        </a:defRPr>
      </a:lvl5pPr>
      <a:lvl6pPr marL="457200" algn="l" rtl="0" eaLnBrk="0" fontAlgn="base" hangingPunct="0">
        <a:lnSpc>
          <a:spcPct val="90000"/>
        </a:lnSpc>
        <a:spcBef>
          <a:spcPct val="0"/>
        </a:spcBef>
        <a:spcAft>
          <a:spcPct val="0"/>
        </a:spcAft>
        <a:defRPr sz="3000" b="1" i="1">
          <a:solidFill>
            <a:schemeClr val="tx2"/>
          </a:solidFill>
          <a:latin typeface="Palatino" charset="0"/>
        </a:defRPr>
      </a:lvl6pPr>
      <a:lvl7pPr marL="914400" algn="l" rtl="0" eaLnBrk="0" fontAlgn="base" hangingPunct="0">
        <a:lnSpc>
          <a:spcPct val="90000"/>
        </a:lnSpc>
        <a:spcBef>
          <a:spcPct val="0"/>
        </a:spcBef>
        <a:spcAft>
          <a:spcPct val="0"/>
        </a:spcAft>
        <a:defRPr sz="3000" b="1" i="1">
          <a:solidFill>
            <a:schemeClr val="tx2"/>
          </a:solidFill>
          <a:latin typeface="Palatino" charset="0"/>
        </a:defRPr>
      </a:lvl7pPr>
      <a:lvl8pPr marL="1371600" algn="l" rtl="0" eaLnBrk="0" fontAlgn="base" hangingPunct="0">
        <a:lnSpc>
          <a:spcPct val="90000"/>
        </a:lnSpc>
        <a:spcBef>
          <a:spcPct val="0"/>
        </a:spcBef>
        <a:spcAft>
          <a:spcPct val="0"/>
        </a:spcAft>
        <a:defRPr sz="3000" b="1" i="1">
          <a:solidFill>
            <a:schemeClr val="tx2"/>
          </a:solidFill>
          <a:latin typeface="Palatino" charset="0"/>
        </a:defRPr>
      </a:lvl8pPr>
      <a:lvl9pPr marL="1828800" algn="l" rtl="0" eaLnBrk="0" fontAlgn="base" hangingPunct="0">
        <a:lnSpc>
          <a:spcPct val="90000"/>
        </a:lnSpc>
        <a:spcBef>
          <a:spcPct val="0"/>
        </a:spcBef>
        <a:spcAft>
          <a:spcPct val="0"/>
        </a:spcAft>
        <a:defRPr sz="3000" b="1" i="1">
          <a:solidFill>
            <a:schemeClr val="tx2"/>
          </a:solidFill>
          <a:latin typeface="Palatino" charset="0"/>
        </a:defRPr>
      </a:lvl9pPr>
    </p:titleStyle>
    <p:bodyStyle>
      <a:lvl1pPr marL="285750" indent="-285750" algn="l" rtl="0" eaLnBrk="0" fontAlgn="base" hangingPunct="0">
        <a:lnSpc>
          <a:spcPct val="90000"/>
        </a:lnSpc>
        <a:spcBef>
          <a:spcPct val="30000"/>
        </a:spcBef>
        <a:spcAft>
          <a:spcPct val="0"/>
        </a:spcAft>
        <a:buClr>
          <a:schemeClr val="tx2"/>
        </a:buClr>
        <a:buSzPct val="75000"/>
        <a:buFont typeface="Monotype Sorts" charset="2"/>
        <a:buChar char=""/>
        <a:defRPr sz="2400" b="1"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Clr>
          <a:schemeClr val="hlink"/>
        </a:buClr>
        <a:buSzPct val="100000"/>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Clr>
          <a:schemeClr val="tx2"/>
        </a:buClr>
        <a:buSzPct val="60000"/>
        <a:buFont typeface="Monotype Sorts" charset="2"/>
        <a:buChar char=""/>
        <a:defRPr sz="2400" kern="1200">
          <a:solidFill>
            <a:schemeClr val="tx1"/>
          </a:solidFill>
          <a:latin typeface="+mn-lt"/>
          <a:ea typeface="+mn-ea"/>
          <a:cs typeface="+mn-cs"/>
        </a:defRPr>
      </a:lvl3pPr>
      <a:lvl4pPr marL="1543050" indent="-171450" algn="l" rtl="0" eaLnBrk="0" fontAlgn="base" hangingPunct="0">
        <a:lnSpc>
          <a:spcPct val="90000"/>
        </a:lnSpc>
        <a:spcBef>
          <a:spcPct val="30000"/>
        </a:spcBef>
        <a:spcAft>
          <a:spcPct val="0"/>
        </a:spcAft>
        <a:buSzPct val="100000"/>
        <a:buChar char="–"/>
        <a:defRPr sz="2400" kern="1200">
          <a:solidFill>
            <a:schemeClr val="tx1"/>
          </a:solidFill>
          <a:latin typeface="+mn-lt"/>
          <a:ea typeface="+mn-ea"/>
          <a:cs typeface="+mn-cs"/>
        </a:defRPr>
      </a:lvl4pPr>
      <a:lvl5pPr marL="2000250" indent="-171450" algn="l" rtl="0" eaLnBrk="0" fontAlgn="base" hangingPunct="0">
        <a:lnSpc>
          <a:spcPct val="90000"/>
        </a:lnSpc>
        <a:spcBef>
          <a:spcPct val="30000"/>
        </a:spcBef>
        <a:spcAft>
          <a:spcPct val="0"/>
        </a:spcAft>
        <a:buSzPct val="10000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5" name="Rectangle 89"/>
          <p:cNvSpPr>
            <a:spLocks noGrp="1" noChangeArrowheads="1"/>
          </p:cNvSpPr>
          <p:nvPr>
            <p:ph type="ctrTitle"/>
          </p:nvPr>
        </p:nvSpPr>
        <p:spPr>
          <a:xfrm>
            <a:off x="1485900" y="444500"/>
            <a:ext cx="6405563" cy="1647825"/>
          </a:xfrm>
          <a:noFill/>
          <a:extLst>
            <a:ext uri="{909E8E84-426E-40DD-AFC4-6F175D3DCCD1}">
              <a14:hiddenFill xmlns:a14="http://schemas.microsoft.com/office/drawing/2010/main">
                <a:solidFill>
                  <a:srgbClr val="C0C0C0">
                    <a:alpha val="50000"/>
                  </a:srgbClr>
                </a:solidFill>
              </a14:hiddenFill>
            </a:ext>
          </a:extLst>
        </p:spPr>
        <p:txBody>
          <a:bodyPr/>
          <a:lstStyle/>
          <a:p>
            <a:pPr algn="ctr"/>
            <a:r>
              <a:rPr lang="en-US" altLang="en-US"/>
              <a:t>Royce’s Methodology</a:t>
            </a:r>
          </a:p>
        </p:txBody>
      </p:sp>
      <p:pic>
        <p:nvPicPr>
          <p:cNvPr id="4187" name="Picture 91" descr="Ch16_PuttingItTogether.tif                                     001325CACube HD                        B9ED82C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96838"/>
            <a:ext cx="6761163" cy="6761162"/>
          </a:xfrm>
          <a:prstGeom prst="rect">
            <a:avLst/>
          </a:prstGeom>
          <a:noFill/>
          <a:extLst>
            <a:ext uri="{909E8E84-426E-40DD-AFC4-6F175D3DCCD1}">
              <a14:hiddenFill xmlns:a14="http://schemas.microsoft.com/office/drawing/2010/main">
                <a:solidFill>
                  <a:srgbClr val="FFFFFF"/>
                </a:solidFill>
              </a14:hiddenFill>
            </a:ext>
          </a:extLst>
        </p:spPr>
      </p:pic>
      <p:sp>
        <p:nvSpPr>
          <p:cNvPr id="4188" name="Rectangle 92"/>
          <p:cNvSpPr>
            <a:spLocks noChangeArrowheads="1"/>
          </p:cNvSpPr>
          <p:nvPr/>
        </p:nvSpPr>
        <p:spPr bwMode="auto">
          <a:xfrm>
            <a:off x="1638300" y="596900"/>
            <a:ext cx="7002463" cy="1216025"/>
          </a:xfrm>
          <a:prstGeom prst="rect">
            <a:avLst/>
          </a:prstGeom>
          <a:noFill/>
          <a:ln>
            <a:noFill/>
          </a:ln>
          <a:effectLst/>
          <a:extLst>
            <a:ext uri="{909E8E84-426E-40DD-AFC4-6F175D3DCCD1}">
              <a14:hiddenFill xmlns:a14="http://schemas.microsoft.com/office/drawing/2010/main">
                <a:solidFill>
                  <a:srgbClr val="C0C0C0">
                    <a:alpha val="50000"/>
                  </a:srgb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nchor="ctr"/>
          <a:lstStyle>
            <a:lvl1pPr>
              <a:lnSpc>
                <a:spcPct val="90000"/>
              </a:lnSpc>
              <a:defRPr sz="4800" b="1">
                <a:solidFill>
                  <a:schemeClr val="bg1"/>
                </a:solidFill>
                <a:latin typeface="Times" panose="02020603050405020304" pitchFamily="18" charset="0"/>
              </a:defRPr>
            </a:lvl1pPr>
            <a:lvl2pPr>
              <a:lnSpc>
                <a:spcPct val="90000"/>
              </a:lnSpc>
              <a:defRPr sz="4800" b="1">
                <a:solidFill>
                  <a:schemeClr val="bg1"/>
                </a:solidFill>
                <a:latin typeface="Times" panose="02020603050405020304" pitchFamily="18" charset="0"/>
              </a:defRPr>
            </a:lvl2pPr>
            <a:lvl3pPr>
              <a:lnSpc>
                <a:spcPct val="90000"/>
              </a:lnSpc>
              <a:defRPr sz="4800" b="1">
                <a:solidFill>
                  <a:schemeClr val="bg1"/>
                </a:solidFill>
                <a:latin typeface="Times" panose="02020603050405020304" pitchFamily="18" charset="0"/>
              </a:defRPr>
            </a:lvl3pPr>
            <a:lvl4pPr>
              <a:lnSpc>
                <a:spcPct val="90000"/>
              </a:lnSpc>
              <a:defRPr sz="4800" b="1">
                <a:solidFill>
                  <a:schemeClr val="bg1"/>
                </a:solidFill>
                <a:latin typeface="Times" panose="02020603050405020304" pitchFamily="18" charset="0"/>
              </a:defRPr>
            </a:lvl4pPr>
            <a:lvl5pPr>
              <a:lnSpc>
                <a:spcPct val="90000"/>
              </a:lnSpc>
              <a:defRPr sz="4800" b="1">
                <a:solidFill>
                  <a:schemeClr val="bg1"/>
                </a:solidFill>
                <a:latin typeface="Times" panose="02020603050405020304" pitchFamily="18" charset="0"/>
              </a:defRPr>
            </a:lvl5pPr>
            <a:lvl6pPr marL="457200" eaLnBrk="0" fontAlgn="base" hangingPunct="0">
              <a:lnSpc>
                <a:spcPct val="90000"/>
              </a:lnSpc>
              <a:spcBef>
                <a:spcPct val="0"/>
              </a:spcBef>
              <a:spcAft>
                <a:spcPct val="0"/>
              </a:spcAft>
              <a:defRPr sz="4800" b="1">
                <a:solidFill>
                  <a:schemeClr val="bg1"/>
                </a:solidFill>
                <a:latin typeface="Times" panose="02020603050405020304" pitchFamily="18" charset="0"/>
              </a:defRPr>
            </a:lvl6pPr>
            <a:lvl7pPr marL="914400" eaLnBrk="0" fontAlgn="base" hangingPunct="0">
              <a:lnSpc>
                <a:spcPct val="90000"/>
              </a:lnSpc>
              <a:spcBef>
                <a:spcPct val="0"/>
              </a:spcBef>
              <a:spcAft>
                <a:spcPct val="0"/>
              </a:spcAft>
              <a:defRPr sz="4800" b="1">
                <a:solidFill>
                  <a:schemeClr val="bg1"/>
                </a:solidFill>
                <a:latin typeface="Times" panose="02020603050405020304" pitchFamily="18" charset="0"/>
              </a:defRPr>
            </a:lvl7pPr>
            <a:lvl8pPr marL="1371600" eaLnBrk="0" fontAlgn="base" hangingPunct="0">
              <a:lnSpc>
                <a:spcPct val="90000"/>
              </a:lnSpc>
              <a:spcBef>
                <a:spcPct val="0"/>
              </a:spcBef>
              <a:spcAft>
                <a:spcPct val="0"/>
              </a:spcAft>
              <a:defRPr sz="4800" b="1">
                <a:solidFill>
                  <a:schemeClr val="bg1"/>
                </a:solidFill>
                <a:latin typeface="Times" panose="02020603050405020304" pitchFamily="18" charset="0"/>
              </a:defRPr>
            </a:lvl8pPr>
            <a:lvl9pPr marL="1828800" eaLnBrk="0" fontAlgn="base" hangingPunct="0">
              <a:lnSpc>
                <a:spcPct val="90000"/>
              </a:lnSpc>
              <a:spcBef>
                <a:spcPct val="0"/>
              </a:spcBef>
              <a:spcAft>
                <a:spcPct val="0"/>
              </a:spcAft>
              <a:defRPr sz="4800" b="1">
                <a:solidFill>
                  <a:schemeClr val="bg1"/>
                </a:solidFill>
                <a:latin typeface="Times" panose="02020603050405020304" pitchFamily="18" charset="0"/>
              </a:defRPr>
            </a:lvl9pPr>
          </a:lstStyle>
          <a:p>
            <a:pPr algn="ctr"/>
            <a:r>
              <a:rPr lang="en-US" altLang="en-US" sz="4400"/>
              <a:t>Chapter 16,</a:t>
            </a:r>
            <a:br>
              <a:rPr lang="en-US" altLang="en-US" sz="4400"/>
            </a:br>
            <a:r>
              <a:rPr lang="en-US" altLang="en-US" sz="4400"/>
              <a:t> Royce’ Methodology</a:t>
            </a:r>
            <a:endParaRPr lang="en-US" altLang="en-US"/>
          </a:p>
        </p:txBody>
      </p:sp>
    </p:spTree>
  </p:cSld>
  <p:clrMapOvr>
    <a:masterClrMapping/>
  </p:clrMapOvr>
  <p:transition advTm="2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ltLang="en-US"/>
              <a:t>Summary of Royce’s Methodology </a:t>
            </a:r>
          </a:p>
        </p:txBody>
      </p:sp>
      <p:graphicFrame>
        <p:nvGraphicFramePr>
          <p:cNvPr id="298051" name="Group 67"/>
          <p:cNvGraphicFramePr>
            <a:graphicFrameLocks noGrp="1"/>
          </p:cNvGraphicFramePr>
          <p:nvPr/>
        </p:nvGraphicFramePr>
        <p:xfrm>
          <a:off x="584200" y="838200"/>
          <a:ext cx="8229600" cy="4976813"/>
        </p:xfrm>
        <a:graphic>
          <a:graphicData uri="http://schemas.openxmlformats.org/drawingml/2006/table">
            <a:tbl>
              <a:tblPr/>
              <a:tblGrid>
                <a:gridCol w="1600200"/>
                <a:gridCol w="6629400"/>
              </a:tblGrid>
              <a:tr h="368300">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1" i="0" u="none" strike="noStrike" cap="none" normalizeH="0" baseline="0" smtClean="0">
                          <a:ln>
                            <a:noFill/>
                          </a:ln>
                          <a:solidFill>
                            <a:schemeClr val="tx1"/>
                          </a:solidFill>
                          <a:effectLst/>
                          <a:latin typeface="Times" panose="02020603050405020304" pitchFamily="18" charset="0"/>
                        </a:rPr>
                        <a:t>Issues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1" i="0" u="none" strike="noStrike" cap="none" normalizeH="0" baseline="0" smtClean="0">
                          <a:ln>
                            <a:noFill/>
                          </a:ln>
                          <a:solidFill>
                            <a:schemeClr val="tx1"/>
                          </a:solidFill>
                          <a:effectLst/>
                          <a:latin typeface="Times" panose="02020603050405020304" pitchFamily="18" charset="0"/>
                        </a:rPr>
                        <a:t>Methods</a:t>
                      </a:r>
                    </a:p>
                    <a:p>
                      <a:pPr marL="0" marR="0" lvl="0" indent="0" algn="l"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endParaRPr kumimoji="0" lang="en-US" altLang="en-US" sz="20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1" i="0" u="none" strike="noStrike" cap="none" normalizeH="0" baseline="0" smtClean="0">
                          <a:ln>
                            <a:noFill/>
                          </a:ln>
                          <a:solidFill>
                            <a:schemeClr val="tx1"/>
                          </a:solidFill>
                          <a:effectLst/>
                          <a:latin typeface="Times" panose="02020603050405020304" pitchFamily="18" charset="0"/>
                        </a:rPr>
                        <a:t>Planning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Evolutionary WBS</a:t>
                      </a:r>
                    </a:p>
                    <a:p>
                      <a:pPr marL="0" marR="0" lvl="0" indent="0" algn="l"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Initial model-based estimation of cost and schedule (COCOMO II)</a:t>
                      </a:r>
                    </a:p>
                    <a:p>
                      <a:pPr marL="0" marR="0" lvl="0" indent="0" algn="l"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Iteration planning, including all stakeholders</a:t>
                      </a:r>
                      <a:endParaRPr kumimoji="0" lang="en-US" altLang="en-US" sz="1800" b="0" i="0" u="none" strike="noStrike" cap="none" normalizeH="0" baseline="0" smtClean="0">
                        <a:ln>
                          <a:noFill/>
                        </a:ln>
                        <a:solidFill>
                          <a:schemeClr val="tx1"/>
                        </a:solidFill>
                        <a:effectLst/>
                        <a:latin typeface="Times"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1" i="0" u="none" strike="noStrike" cap="none" normalizeH="0" baseline="0" smtClean="0">
                          <a:ln>
                            <a:noFill/>
                          </a:ln>
                          <a:solidFill>
                            <a:schemeClr val="tx1"/>
                          </a:solidFill>
                          <a:effectLst/>
                          <a:latin typeface="Times" panose="02020603050405020304" pitchFamily="18" charset="0"/>
                        </a:rPr>
                        <a:t>Modeling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Critical use cases and driving requirements first</a:t>
                      </a:r>
                    </a:p>
                    <a:p>
                      <a:pPr marL="0" marR="0" lvl="0" indent="0" algn="l"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Architecture first, UML, Round-trip engineering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1" i="0" u="none" strike="noStrike" cap="none" normalizeH="0" baseline="0" smtClean="0">
                          <a:ln>
                            <a:noFill/>
                          </a:ln>
                          <a:solidFill>
                            <a:schemeClr val="tx1"/>
                          </a:solidFill>
                          <a:effectLst/>
                          <a:latin typeface="Times" panose="02020603050405020304" pitchFamily="18" charset="0"/>
                        </a:rPr>
                        <a:t>Reuse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Buy vs. build decisions during elaboration.</a:t>
                      </a:r>
                    </a:p>
                    <a:p>
                      <a:pPr marL="0" marR="0" lvl="0" indent="0" algn="l"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Focus on mature components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1" i="0" u="none" strike="noStrike" cap="none" normalizeH="0" baseline="0" smtClean="0">
                          <a:ln>
                            <a:noFill/>
                          </a:ln>
                          <a:solidFill>
                            <a:schemeClr val="tx1"/>
                          </a:solidFill>
                          <a:effectLst/>
                          <a:latin typeface="Times" panose="02020603050405020304" pitchFamily="18" charset="0"/>
                        </a:rPr>
                        <a:t>Process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Scale, Stakeholder cohesion, Process flexibility, Process maturity, Architectural risk, Domain experience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ctr"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1" i="0" u="none" strike="noStrike" cap="none" normalizeH="0" baseline="0" smtClean="0">
                          <a:ln>
                            <a:noFill/>
                          </a:ln>
                          <a:solidFill>
                            <a:schemeClr val="tx1"/>
                          </a:solidFill>
                          <a:effectLst/>
                          <a:latin typeface="Times" panose="02020603050405020304" pitchFamily="18" charset="0"/>
                        </a:rPr>
                        <a:t>Control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30000"/>
                        </a:spcBef>
                        <a:buClr>
                          <a:schemeClr val="tx2"/>
                        </a:buClr>
                        <a:buSzPct val="75000"/>
                        <a:buFont typeface="Symbol" panose="05050102010706020507" pitchFamily="18" charset="2"/>
                        <a:defRPr sz="2000">
                          <a:solidFill>
                            <a:schemeClr val="tx1"/>
                          </a:solidFill>
                          <a:latin typeface="Times" panose="02020603050405020304" pitchFamily="18" charset="0"/>
                        </a:defRPr>
                      </a:lvl1pPr>
                      <a:lvl2pPr>
                        <a:lnSpc>
                          <a:spcPct val="90000"/>
                        </a:lnSpc>
                        <a:spcBef>
                          <a:spcPct val="30000"/>
                        </a:spcBef>
                        <a:buClr>
                          <a:schemeClr val="tx1"/>
                        </a:buClr>
                        <a:buSzPct val="100000"/>
                        <a:buFont typeface="Wingdings" panose="05000000000000000000" pitchFamily="2" charset="2"/>
                        <a:defRPr b="1">
                          <a:solidFill>
                            <a:schemeClr val="tx1"/>
                          </a:solidFill>
                          <a:latin typeface="Times" panose="02020603050405020304" pitchFamily="18" charset="0"/>
                        </a:defRPr>
                      </a:lvl2pPr>
                      <a:lvl3pPr>
                        <a:lnSpc>
                          <a:spcPct val="90000"/>
                        </a:lnSpc>
                        <a:spcBef>
                          <a:spcPct val="30000"/>
                        </a:spcBef>
                        <a:buClr>
                          <a:schemeClr val="tx2"/>
                        </a:buClr>
                        <a:buSzPct val="60000"/>
                        <a:buFont typeface="Wingdings" panose="05000000000000000000" pitchFamily="2" charset="2"/>
                        <a:defRPr sz="1600" b="1">
                          <a:solidFill>
                            <a:schemeClr val="tx1"/>
                          </a:solidFill>
                          <a:latin typeface="Times" panose="02020603050405020304" pitchFamily="18" charset="0"/>
                        </a:defRPr>
                      </a:lvl3pPr>
                      <a:lvl4pPr>
                        <a:lnSpc>
                          <a:spcPct val="90000"/>
                        </a:lnSpc>
                        <a:spcBef>
                          <a:spcPct val="30000"/>
                        </a:spcBef>
                        <a:buSzPct val="100000"/>
                        <a:defRPr sz="1600" b="1">
                          <a:solidFill>
                            <a:schemeClr val="tx1"/>
                          </a:solidFill>
                          <a:latin typeface="Times" panose="02020603050405020304" pitchFamily="18" charset="0"/>
                        </a:defRPr>
                      </a:lvl4pPr>
                      <a:lvl5pPr>
                        <a:lnSpc>
                          <a:spcPct val="90000"/>
                        </a:lnSpc>
                        <a:spcBef>
                          <a:spcPct val="30000"/>
                        </a:spcBef>
                        <a:buSzPct val="100000"/>
                        <a:defRPr sz="1600" b="1">
                          <a:solidFill>
                            <a:schemeClr val="tx1"/>
                          </a:solidFill>
                          <a:latin typeface="Times" panose="02020603050405020304" pitchFamily="18" charset="0"/>
                        </a:defRPr>
                      </a:lvl5pPr>
                      <a:lvl6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6pPr>
                      <a:lvl7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7pPr>
                      <a:lvl8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8pPr>
                      <a:lvl9pPr eaLnBrk="0" fontAlgn="base" hangingPunct="0">
                        <a:lnSpc>
                          <a:spcPct val="90000"/>
                        </a:lnSpc>
                        <a:spcBef>
                          <a:spcPct val="30000"/>
                        </a:spcBef>
                        <a:spcAft>
                          <a:spcPct val="0"/>
                        </a:spcAft>
                        <a:buSzPct val="100000"/>
                        <a:defRPr sz="1600" b="1">
                          <a:solidFill>
                            <a:schemeClr val="tx1"/>
                          </a:solidFill>
                          <a:latin typeface="Times" panose="02020603050405020304" pitchFamily="18"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Management indicators (work, cost, team dynamics)</a:t>
                      </a:r>
                    </a:p>
                    <a:p>
                      <a:pPr marL="0" marR="0" lvl="0" indent="0" algn="l" defTabSz="914400" rtl="0" eaLnBrk="0" fontAlgn="base" latinLnBrk="0" hangingPunct="0">
                        <a:lnSpc>
                          <a:spcPct val="90000"/>
                        </a:lnSpc>
                        <a:spcBef>
                          <a:spcPct val="30000"/>
                        </a:spcBef>
                        <a:spcAft>
                          <a:spcPct val="0"/>
                        </a:spcAft>
                        <a:buClr>
                          <a:schemeClr val="tx2"/>
                        </a:buClr>
                        <a:buSzPct val="75000"/>
                        <a:buFont typeface="Symbol" panose="05050102010706020507" pitchFamily="18" charset="2"/>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Quality indicators (change traffic, breakage, rework, MTBF)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a:t>Backup Slides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noFill/>
          <a:ln/>
        </p:spPr>
        <p:txBody>
          <a:bodyPr lIns="92407" tIns="45420" rIns="92407" bIns="45420"/>
          <a:lstStyle/>
          <a:p>
            <a:r>
              <a:rPr lang="en-US" altLang="en-US"/>
              <a:t>Outline</a:t>
            </a:r>
          </a:p>
        </p:txBody>
      </p:sp>
      <p:sp>
        <p:nvSpPr>
          <p:cNvPr id="6148" name="Rectangle 4"/>
          <p:cNvSpPr>
            <a:spLocks noGrp="1" noChangeArrowheads="1"/>
          </p:cNvSpPr>
          <p:nvPr>
            <p:ph type="body" idx="1"/>
          </p:nvPr>
        </p:nvSpPr>
        <p:spPr>
          <a:noFill/>
          <a:ln/>
        </p:spPr>
        <p:txBody>
          <a:bodyPr lIns="92407" tIns="45420" rIns="92407" bIns="45420"/>
          <a:lstStyle/>
          <a:p>
            <a:r>
              <a:rPr lang="en-US" altLang="en-US" sz="2000"/>
              <a:t>A Mountaineering Example</a:t>
            </a:r>
          </a:p>
          <a:p>
            <a:r>
              <a:rPr lang="en-US" altLang="en-US" sz="2000"/>
              <a:t>Project Context</a:t>
            </a:r>
          </a:p>
          <a:p>
            <a:pPr lvl="1"/>
            <a:r>
              <a:rPr lang="en-US" altLang="en-US" sz="1800"/>
              <a:t>Goals, Environment, Methods, Tools, Methodology</a:t>
            </a:r>
          </a:p>
          <a:p>
            <a:r>
              <a:rPr lang="en-US" altLang="en-US" sz="2000"/>
              <a:t>Methodology Issues</a:t>
            </a:r>
          </a:p>
          <a:p>
            <a:pPr lvl="1"/>
            <a:r>
              <a:rPr lang="en-US" altLang="en-US" sz="1800"/>
              <a:t>Planning, Design Reuse, Modeling, Process, Control&amp;Monitoring, Redefinition</a:t>
            </a:r>
          </a:p>
          <a:p>
            <a:r>
              <a:rPr lang="en-US" altLang="en-US" sz="2000"/>
              <a:t>Methodology Spectrum</a:t>
            </a:r>
          </a:p>
          <a:p>
            <a:pPr lvl="1">
              <a:buFont typeface="Wingdings" panose="05000000000000000000" pitchFamily="2" charset="2"/>
              <a:buChar char="Ø"/>
            </a:pPr>
            <a:r>
              <a:rPr lang="en-US" altLang="en-US" sz="1800"/>
              <a:t>Royce’s Methodology based on the unified process</a:t>
            </a:r>
          </a:p>
          <a:p>
            <a:pPr lvl="1"/>
            <a:r>
              <a:rPr lang="en-US" altLang="en-US" sz="1800"/>
              <a:t>Extreme Programming</a:t>
            </a:r>
          </a:p>
          <a:p>
            <a:r>
              <a:rPr lang="en-US" altLang="en-US" sz="2000"/>
              <a:t>Methodological Heuristics</a:t>
            </a:r>
          </a:p>
          <a:p>
            <a:r>
              <a:rPr lang="en-US" altLang="en-US" sz="2000"/>
              <a:t>Methodology Summary</a:t>
            </a:r>
          </a:p>
        </p:txBody>
      </p:sp>
    </p:spTree>
  </p:cSld>
  <p:clrMapOvr>
    <a:masterClrMapping/>
  </p:clrMapOvr>
  <p:transition advTm="2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en-US"/>
              <a:t>Royce’s Methodology</a:t>
            </a:r>
          </a:p>
        </p:txBody>
      </p:sp>
      <p:sp>
        <p:nvSpPr>
          <p:cNvPr id="241667" name="Rectangle 3"/>
          <p:cNvSpPr>
            <a:spLocks noGrp="1" noChangeArrowheads="1"/>
          </p:cNvSpPr>
          <p:nvPr>
            <p:ph type="body" idx="1"/>
          </p:nvPr>
        </p:nvSpPr>
        <p:spPr>
          <a:xfrm>
            <a:off x="330200" y="939800"/>
            <a:ext cx="8255000" cy="4921250"/>
          </a:xfrm>
        </p:spPr>
        <p:txBody>
          <a:bodyPr/>
          <a:lstStyle/>
          <a:p>
            <a:pPr>
              <a:lnSpc>
                <a:spcPct val="80000"/>
              </a:lnSpc>
            </a:pPr>
            <a:r>
              <a:rPr lang="en-US" altLang="en-US" sz="2000"/>
              <a:t>Demonstration-based approach. </a:t>
            </a:r>
          </a:p>
          <a:p>
            <a:pPr lvl="1">
              <a:lnSpc>
                <a:spcPct val="80000"/>
              </a:lnSpc>
            </a:pPr>
            <a:r>
              <a:rPr lang="en-US" altLang="en-US" sz="1800"/>
              <a:t>Identify performance issues early and assess intermediate artifacts. </a:t>
            </a:r>
          </a:p>
          <a:p>
            <a:pPr>
              <a:lnSpc>
                <a:spcPct val="80000"/>
              </a:lnSpc>
            </a:pPr>
            <a:r>
              <a:rPr lang="en-US" altLang="en-US" sz="2000"/>
              <a:t>Architecture-first approach. </a:t>
            </a:r>
          </a:p>
          <a:p>
            <a:pPr lvl="1">
              <a:lnSpc>
                <a:spcPct val="80000"/>
              </a:lnSpc>
            </a:pPr>
            <a:r>
              <a:rPr lang="en-US" altLang="en-US" sz="1800"/>
              <a:t>Focus on critical use cases,  architecture decisions, and life-cycle plans before committing resources. Address architecture and plan together.</a:t>
            </a:r>
          </a:p>
          <a:p>
            <a:pPr>
              <a:lnSpc>
                <a:spcPct val="80000"/>
              </a:lnSpc>
            </a:pPr>
            <a:r>
              <a:rPr lang="en-US" altLang="en-US" sz="2000"/>
              <a:t>Iterative life-cycle process. </a:t>
            </a:r>
          </a:p>
          <a:p>
            <a:pPr lvl="1">
              <a:lnSpc>
                <a:spcPct val="80000"/>
              </a:lnSpc>
            </a:pPr>
            <a:r>
              <a:rPr lang="en-US" altLang="en-US" sz="1800"/>
              <a:t>Each iteration should focus on a specific risk and move the requirements, the architecture, and the planning in a balanced manner.</a:t>
            </a:r>
          </a:p>
          <a:p>
            <a:pPr>
              <a:lnSpc>
                <a:spcPct val="80000"/>
              </a:lnSpc>
            </a:pPr>
            <a:r>
              <a:rPr lang="en-US" altLang="en-US" sz="2000"/>
              <a:t>Component-based development.</a:t>
            </a:r>
          </a:p>
          <a:p>
            <a:pPr lvl="1">
              <a:lnSpc>
                <a:spcPct val="80000"/>
              </a:lnSpc>
            </a:pPr>
            <a:r>
              <a:rPr lang="en-US" altLang="en-US" sz="1800"/>
              <a:t>Minimize human generated lines of code.  Use commercial components.</a:t>
            </a:r>
          </a:p>
          <a:p>
            <a:pPr>
              <a:lnSpc>
                <a:spcPct val="80000"/>
              </a:lnSpc>
            </a:pPr>
            <a:r>
              <a:rPr lang="en-US" altLang="en-US" sz="2000"/>
              <a:t>Change management environment.</a:t>
            </a:r>
          </a:p>
          <a:p>
            <a:pPr lvl="1">
              <a:lnSpc>
                <a:spcPct val="80000"/>
              </a:lnSpc>
            </a:pPr>
            <a:r>
              <a:rPr lang="en-US" altLang="en-US" sz="1800"/>
              <a:t>Automate change processes to deal with changes introduced by iterations. </a:t>
            </a:r>
          </a:p>
          <a:p>
            <a:pPr>
              <a:lnSpc>
                <a:spcPct val="80000"/>
              </a:lnSpc>
            </a:pPr>
            <a:r>
              <a:rPr lang="en-US" altLang="en-US" sz="2000"/>
              <a:t>Round-trip engineering. </a:t>
            </a:r>
          </a:p>
          <a:p>
            <a:pPr lvl="1">
              <a:lnSpc>
                <a:spcPct val="80000"/>
              </a:lnSpc>
            </a:pPr>
            <a:r>
              <a:rPr lang="en-US" altLang="en-US" sz="1800"/>
              <a:t>Use automation couple models and source code, decreasing cost of change.</a:t>
            </a:r>
          </a:p>
          <a:p>
            <a:pPr>
              <a:lnSpc>
                <a:spcPct val="80000"/>
              </a:lnSpc>
            </a:pPr>
            <a:r>
              <a:rPr lang="en-US" altLang="en-US" sz="2000"/>
              <a:t>Objective quality control. </a:t>
            </a:r>
          </a:p>
          <a:p>
            <a:pPr lvl="1">
              <a:lnSpc>
                <a:spcPct val="80000"/>
              </a:lnSpc>
            </a:pPr>
            <a:r>
              <a:rPr lang="en-US" altLang="en-US" sz="1800"/>
              <a:t>Use automated metrics and quality indicators to assess progress.</a:t>
            </a:r>
          </a:p>
          <a:p>
            <a:pPr>
              <a:lnSpc>
                <a:spcPct val="80000"/>
              </a:lnSpc>
            </a:pPr>
            <a:r>
              <a:rPr lang="en-US" altLang="en-US" sz="2000"/>
              <a:t>Visual modeling languages.</a:t>
            </a:r>
          </a:p>
          <a:p>
            <a:pPr lvl="1">
              <a:lnSpc>
                <a:spcPct val="80000"/>
              </a:lnSpc>
            </a:pPr>
            <a:r>
              <a:rPr lang="en-US" altLang="en-US" sz="1800"/>
              <a:t> Use visual languages to support modeling and documentation.</a:t>
            </a:r>
          </a:p>
          <a:p>
            <a:pPr>
              <a:lnSpc>
                <a:spcPct val="80000"/>
              </a:lnSpc>
            </a:pP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US" altLang="en-US"/>
              <a:t>How much Planning? (Royce)</a:t>
            </a:r>
          </a:p>
        </p:txBody>
      </p:sp>
      <p:sp>
        <p:nvSpPr>
          <p:cNvPr id="286723" name="Rectangle 3"/>
          <p:cNvSpPr>
            <a:spLocks noGrp="1" noChangeArrowheads="1"/>
          </p:cNvSpPr>
          <p:nvPr>
            <p:ph type="body" idx="1"/>
          </p:nvPr>
        </p:nvSpPr>
        <p:spPr>
          <a:xfrm>
            <a:off x="342900" y="1066800"/>
            <a:ext cx="8255000" cy="4921250"/>
          </a:xfrm>
        </p:spPr>
        <p:txBody>
          <a:bodyPr/>
          <a:lstStyle/>
          <a:p>
            <a:pPr>
              <a:lnSpc>
                <a:spcPct val="80000"/>
              </a:lnSpc>
              <a:buFont typeface="Symbol" panose="05050102010706020507" pitchFamily="18" charset="2"/>
              <a:buNone/>
            </a:pPr>
            <a:r>
              <a:rPr lang="en-US" altLang="en-US" sz="2000"/>
              <a:t>The  project plan is developed iteratively similar to the software.</a:t>
            </a:r>
          </a:p>
          <a:p>
            <a:pPr>
              <a:lnSpc>
                <a:spcPct val="80000"/>
              </a:lnSpc>
            </a:pPr>
            <a:r>
              <a:rPr lang="en-US" altLang="en-US" sz="2000"/>
              <a:t>The Plan is detailed and refined as the stakeholders increase their knowledge in the application and solution domain.</a:t>
            </a:r>
          </a:p>
          <a:p>
            <a:pPr>
              <a:lnSpc>
                <a:spcPct val="80000"/>
              </a:lnSpc>
            </a:pPr>
            <a:r>
              <a:rPr lang="en-US" altLang="en-US" sz="2000"/>
              <a:t>Planning errors are treated like software defects, the earlier they are resolved, the less impact they have on project success. </a:t>
            </a:r>
          </a:p>
          <a:p>
            <a:pPr>
              <a:lnSpc>
                <a:spcPct val="80000"/>
              </a:lnSpc>
            </a:pPr>
            <a:r>
              <a:rPr lang="en-US" altLang="en-US" sz="2000"/>
              <a:t>Work breakdown structure is organized around software life cycle activities. </a:t>
            </a:r>
          </a:p>
          <a:p>
            <a:pPr lvl="1">
              <a:lnSpc>
                <a:spcPct val="80000"/>
              </a:lnSpc>
            </a:pPr>
            <a:r>
              <a:rPr lang="en-US" altLang="en-US" sz="1800"/>
              <a:t>The first level elements in the work breakdown structure represent the life cycle workflows (i.e., management, requirements, design, implementation, assessment, and deployment). </a:t>
            </a:r>
          </a:p>
          <a:p>
            <a:pPr lvl="1">
              <a:lnSpc>
                <a:spcPct val="80000"/>
              </a:lnSpc>
            </a:pPr>
            <a:r>
              <a:rPr lang="en-US" altLang="en-US" sz="1800"/>
              <a:t>The second level elements represent phases (i.e., inception, elaboration, construction, and transition).</a:t>
            </a:r>
          </a:p>
          <a:p>
            <a:pPr lvl="1">
              <a:lnSpc>
                <a:spcPct val="80000"/>
              </a:lnSpc>
            </a:pPr>
            <a:r>
              <a:rPr lang="en-US" altLang="en-US" sz="1800"/>
              <a:t>The third level elements correspond to artifacts that are produced during the phase. </a:t>
            </a:r>
          </a:p>
          <a:p>
            <a:pPr>
              <a:lnSpc>
                <a:spcPct val="80000"/>
              </a:lnSpc>
            </a:pPr>
            <a:r>
              <a:rPr lang="en-US" altLang="en-US" sz="2000"/>
              <a:t>Estimation: </a:t>
            </a:r>
          </a:p>
          <a:p>
            <a:pPr lvl="1">
              <a:lnSpc>
                <a:spcPct val="80000"/>
              </a:lnSpc>
            </a:pPr>
            <a:r>
              <a:rPr lang="en-US" altLang="en-US" sz="1800"/>
              <a:t>Compute the initial estimate with a model, such as COCOMO II </a:t>
            </a:r>
          </a:p>
          <a:p>
            <a:pPr lvl="1">
              <a:lnSpc>
                <a:spcPct val="80000"/>
              </a:lnSpc>
            </a:pPr>
            <a:r>
              <a:rPr lang="en-US" altLang="en-US" sz="1800"/>
              <a:t>Refine it with the project manager, developers, and testers. </a:t>
            </a:r>
          </a:p>
          <a:p>
            <a:pPr>
              <a:lnSpc>
                <a:spcPct val="80000"/>
              </a:lnSpc>
            </a:pPr>
            <a:r>
              <a:rPr lang="en-US" altLang="en-US" sz="2000"/>
              <a:t>After each iteration, revise plan and estimate to reflect the performance of the project and to address any planning error.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US" altLang="en-US"/>
              <a:t>How much Reuse? (Royce)</a:t>
            </a:r>
          </a:p>
        </p:txBody>
      </p:sp>
      <p:sp>
        <p:nvSpPr>
          <p:cNvPr id="288771" name="Rectangle 3"/>
          <p:cNvSpPr>
            <a:spLocks noGrp="1" noChangeArrowheads="1"/>
          </p:cNvSpPr>
          <p:nvPr>
            <p:ph type="body" idx="1"/>
          </p:nvPr>
        </p:nvSpPr>
        <p:spPr/>
        <p:txBody>
          <a:bodyPr/>
          <a:lstStyle/>
          <a:p>
            <a:pPr>
              <a:buFont typeface="Symbol" panose="05050102010706020507" pitchFamily="18" charset="2"/>
              <a:buNone/>
            </a:pPr>
            <a:r>
              <a:rPr lang="en-US" altLang="en-US" sz="2000"/>
              <a:t>Buy versus build decisions are treated as risks that should be confronted early in the life cycle (e.g., in the first iterations of the elaboration phase). </a:t>
            </a:r>
          </a:p>
          <a:p>
            <a:pPr lvl="1"/>
            <a:r>
              <a:rPr lang="en-US" altLang="en-US" sz="1800"/>
              <a:t>When components are reused in more than one project, the return on investment can be further increased. </a:t>
            </a:r>
          </a:p>
          <a:p>
            <a:r>
              <a:rPr lang="en-US" altLang="en-US" sz="2000"/>
              <a:t>Key priniciple: Minimize the amount of human-generated source code</a:t>
            </a:r>
          </a:p>
          <a:p>
            <a:pPr lvl="1"/>
            <a:r>
              <a:rPr lang="en-US" altLang="en-US" sz="1800"/>
              <a:t>Reuse commercial components</a:t>
            </a:r>
          </a:p>
          <a:p>
            <a:pPr lvl="1"/>
            <a:r>
              <a:rPr lang="en-US" altLang="en-US" sz="1800"/>
              <a:t>use code generation tools</a:t>
            </a:r>
          </a:p>
          <a:p>
            <a:pPr lvl="1"/>
            <a:r>
              <a:rPr lang="en-US" altLang="en-US" sz="1800"/>
              <a:t>Use high-level visual and programming languages. </a:t>
            </a:r>
          </a:p>
          <a:p>
            <a:r>
              <a:rPr lang="en-US" altLang="en-US" sz="2000"/>
              <a:t>Reuse is treated as a return on investment decision which decreases development time. </a:t>
            </a:r>
          </a:p>
          <a:p>
            <a:pPr lvl="1"/>
            <a:r>
              <a:rPr lang="en-US" altLang="en-US" sz="1800"/>
              <a:t>Mature components and tools also reduce time to repair defects</a:t>
            </a:r>
          </a:p>
          <a:p>
            <a:pPr lvl="1"/>
            <a:r>
              <a:rPr lang="en-US" altLang="en-US" sz="1800"/>
              <a:t>Immature components and tools increase quality problems drastically to off-set any economic benefit. </a:t>
            </a:r>
          </a:p>
          <a:p>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r>
              <a:rPr lang="en-US" altLang="en-US"/>
              <a:t>How much Modeling? (Royce)</a:t>
            </a:r>
          </a:p>
        </p:txBody>
      </p:sp>
      <p:sp>
        <p:nvSpPr>
          <p:cNvPr id="287747" name="Rectangle 3"/>
          <p:cNvSpPr>
            <a:spLocks noGrp="1" noChangeArrowheads="1"/>
          </p:cNvSpPr>
          <p:nvPr>
            <p:ph type="body" idx="1"/>
          </p:nvPr>
        </p:nvSpPr>
        <p:spPr>
          <a:xfrm>
            <a:off x="355600" y="1003300"/>
            <a:ext cx="8255000" cy="4921250"/>
          </a:xfrm>
        </p:spPr>
        <p:txBody>
          <a:bodyPr/>
          <a:lstStyle/>
          <a:p>
            <a:pPr>
              <a:lnSpc>
                <a:spcPct val="80000"/>
              </a:lnSpc>
              <a:buFont typeface="Symbol" panose="05050102010706020507" pitchFamily="18" charset="2"/>
              <a:buNone/>
            </a:pPr>
            <a:r>
              <a:rPr lang="en-US" altLang="en-US" sz="2000"/>
              <a:t>Modeling artifacts are based on the activities of the Unified Process</a:t>
            </a:r>
          </a:p>
          <a:p>
            <a:pPr lvl="1">
              <a:lnSpc>
                <a:spcPct val="80000"/>
              </a:lnSpc>
            </a:pPr>
            <a:r>
              <a:rPr lang="en-US" altLang="en-US" sz="1800"/>
              <a:t>Management Set: </a:t>
            </a:r>
          </a:p>
          <a:p>
            <a:pPr lvl="2">
              <a:lnSpc>
                <a:spcPct val="80000"/>
              </a:lnSpc>
            </a:pPr>
            <a:r>
              <a:rPr lang="en-US" altLang="en-US" sz="1600"/>
              <a:t>Captures the artifacts associated with the planning and monitoring activities. </a:t>
            </a:r>
          </a:p>
          <a:p>
            <a:pPr lvl="2">
              <a:lnSpc>
                <a:spcPct val="80000"/>
              </a:lnSpc>
            </a:pPr>
            <a:r>
              <a:rPr lang="en-US" altLang="en-US" sz="1600"/>
              <a:t>Ad hoc notations are used to capture the “contracts” among project participants and other stakeholders. </a:t>
            </a:r>
          </a:p>
          <a:p>
            <a:pPr lvl="2">
              <a:lnSpc>
                <a:spcPct val="80000"/>
              </a:lnSpc>
            </a:pPr>
            <a:r>
              <a:rPr lang="en-US" altLang="en-US" sz="1600"/>
              <a:t>Specific artifacts: Problem statement, software process management plan, configuration management plan, and status descriptions.</a:t>
            </a:r>
          </a:p>
          <a:p>
            <a:pPr lvl="1">
              <a:lnSpc>
                <a:spcPct val="80000"/>
              </a:lnSpc>
            </a:pPr>
            <a:r>
              <a:rPr lang="en-US" altLang="en-US" sz="1800"/>
              <a:t>Requirements set</a:t>
            </a:r>
          </a:p>
          <a:p>
            <a:pPr lvl="2">
              <a:lnSpc>
                <a:spcPct val="80000"/>
              </a:lnSpc>
            </a:pPr>
            <a:r>
              <a:rPr lang="en-US" altLang="en-US" sz="1600"/>
              <a:t>Artifacts describing the visionary scenarios, prototypes for user interfaces and the requirements analysis model.</a:t>
            </a:r>
          </a:p>
          <a:p>
            <a:pPr lvl="1">
              <a:lnSpc>
                <a:spcPct val="80000"/>
              </a:lnSpc>
            </a:pPr>
            <a:r>
              <a:rPr lang="en-US" altLang="en-US" sz="1800"/>
              <a:t>Design set</a:t>
            </a:r>
          </a:p>
          <a:p>
            <a:pPr lvl="2">
              <a:lnSpc>
                <a:spcPct val="80000"/>
              </a:lnSpc>
            </a:pPr>
            <a:r>
              <a:rPr lang="en-US" altLang="en-US" sz="1600"/>
              <a:t>Description of oftware architecture and interface specifications. </a:t>
            </a:r>
          </a:p>
          <a:p>
            <a:pPr lvl="1">
              <a:lnSpc>
                <a:spcPct val="80000"/>
              </a:lnSpc>
            </a:pPr>
            <a:r>
              <a:rPr lang="en-US" altLang="en-US" sz="1800"/>
              <a:t>Implementation set</a:t>
            </a:r>
          </a:p>
          <a:p>
            <a:pPr lvl="2">
              <a:lnSpc>
                <a:spcPct val="80000"/>
              </a:lnSpc>
            </a:pPr>
            <a:r>
              <a:rPr lang="en-US" altLang="en-US" sz="1600"/>
              <a:t>Source code, components and executables needed for testing the system. </a:t>
            </a:r>
          </a:p>
          <a:p>
            <a:pPr lvl="1">
              <a:lnSpc>
                <a:spcPct val="80000"/>
              </a:lnSpc>
            </a:pPr>
            <a:r>
              <a:rPr lang="en-US" altLang="en-US" sz="1800"/>
              <a:t>Deployment set </a:t>
            </a:r>
          </a:p>
          <a:p>
            <a:pPr lvl="2">
              <a:lnSpc>
                <a:spcPct val="80000"/>
              </a:lnSpc>
            </a:pPr>
            <a:r>
              <a:rPr lang="en-US" altLang="en-US" sz="1600"/>
              <a:t>All the deliverables negotiated between the project manager and the client. </a:t>
            </a:r>
          </a:p>
          <a:p>
            <a:pPr lvl="2">
              <a:lnSpc>
                <a:spcPct val="80000"/>
              </a:lnSpc>
            </a:pPr>
            <a:r>
              <a:rPr lang="en-US" altLang="en-US" sz="1600"/>
              <a:t>In general it contains the executable code, the user manual and the administrator manual. </a:t>
            </a:r>
          </a:p>
          <a:p>
            <a:pPr>
              <a:lnSpc>
                <a:spcPct val="80000"/>
              </a:lnSpc>
            </a:pPr>
            <a:r>
              <a:rPr lang="en-US" altLang="en-US" sz="2000"/>
              <a:t>Test artifacts are part of each of the above sets.</a:t>
            </a:r>
          </a:p>
          <a:p>
            <a:pPr lvl="1">
              <a:lnSpc>
                <a:spcPct val="80000"/>
              </a:lnSpc>
            </a:pPr>
            <a:r>
              <a:rPr lang="en-US" altLang="en-US" sz="1800"/>
              <a:t> The management set includes the test plan and procedures. Test specifications are part of the requirements 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tLang="en-US"/>
              <a:t>Artifact Road Map (Royce) </a:t>
            </a:r>
          </a:p>
        </p:txBody>
      </p:sp>
      <p:pic>
        <p:nvPicPr>
          <p:cNvPr id="2918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536700"/>
            <a:ext cx="7470775" cy="4794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1847" name="Text Box 7"/>
          <p:cNvSpPr txBox="1">
            <a:spLocks noChangeArrowheads="1"/>
          </p:cNvSpPr>
          <p:nvPr/>
        </p:nvSpPr>
        <p:spPr bwMode="auto">
          <a:xfrm>
            <a:off x="261938" y="933450"/>
            <a:ext cx="8215312"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en-US" sz="2000" b="0"/>
              <a:t>The diagram of all artifacts sets generated over the phases of a software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US" altLang="en-US"/>
              <a:t>How much Process? (Royce)</a:t>
            </a:r>
          </a:p>
        </p:txBody>
      </p:sp>
      <p:sp>
        <p:nvSpPr>
          <p:cNvPr id="293891" name="Rectangle 3"/>
          <p:cNvSpPr>
            <a:spLocks noGrp="1" noChangeArrowheads="1"/>
          </p:cNvSpPr>
          <p:nvPr>
            <p:ph type="body" idx="1"/>
          </p:nvPr>
        </p:nvSpPr>
        <p:spPr>
          <a:xfrm>
            <a:off x="368300" y="876300"/>
            <a:ext cx="8255000" cy="4921250"/>
          </a:xfrm>
        </p:spPr>
        <p:txBody>
          <a:bodyPr/>
          <a:lstStyle/>
          <a:p>
            <a:pPr>
              <a:lnSpc>
                <a:spcPct val="80000"/>
              </a:lnSpc>
            </a:pPr>
            <a:r>
              <a:rPr lang="en-US" altLang="en-US" sz="2000"/>
              <a:t>Scale (The single most important factor in determining the process). </a:t>
            </a:r>
          </a:p>
          <a:p>
            <a:pPr lvl="1">
              <a:lnSpc>
                <a:spcPct val="80000"/>
              </a:lnSpc>
            </a:pPr>
            <a:r>
              <a:rPr lang="en-US" altLang="en-US" sz="1800"/>
              <a:t>Smaller Projects (1-10 participants) </a:t>
            </a:r>
          </a:p>
          <a:p>
            <a:pPr lvl="2">
              <a:lnSpc>
                <a:spcPct val="80000"/>
              </a:lnSpc>
            </a:pPr>
            <a:r>
              <a:rPr lang="en-US" altLang="en-US" sz="1600"/>
              <a:t>Require much less management overhead</a:t>
            </a:r>
          </a:p>
          <a:p>
            <a:pPr lvl="2">
              <a:lnSpc>
                <a:spcPct val="80000"/>
              </a:lnSpc>
            </a:pPr>
            <a:r>
              <a:rPr lang="en-US" altLang="en-US" sz="1600"/>
              <a:t>Performance depends on technical skills of participant and on the tools. </a:t>
            </a:r>
          </a:p>
          <a:p>
            <a:pPr lvl="2">
              <a:lnSpc>
                <a:spcPct val="80000"/>
              </a:lnSpc>
            </a:pPr>
            <a:r>
              <a:rPr lang="en-US" altLang="en-US" sz="1600"/>
              <a:t>Focus on the technical artifacts, few milestones, no formal processes. </a:t>
            </a:r>
          </a:p>
          <a:p>
            <a:pPr lvl="1">
              <a:lnSpc>
                <a:spcPct val="80000"/>
              </a:lnSpc>
            </a:pPr>
            <a:r>
              <a:rPr lang="en-US" altLang="en-US" sz="1800"/>
              <a:t>Larger Projects (more than 10 participants)</a:t>
            </a:r>
          </a:p>
          <a:p>
            <a:pPr lvl="2">
              <a:lnSpc>
                <a:spcPct val="80000"/>
              </a:lnSpc>
            </a:pPr>
            <a:r>
              <a:rPr lang="en-US" altLang="en-US" sz="1600"/>
              <a:t>Management skills of team leaders becomes primary performance bottleneck.</a:t>
            </a:r>
          </a:p>
          <a:p>
            <a:pPr lvl="2">
              <a:lnSpc>
                <a:spcPct val="70000"/>
              </a:lnSpc>
            </a:pPr>
            <a:r>
              <a:rPr lang="en-US" altLang="en-US" sz="1600"/>
              <a:t>Well-defined milestones, focus on change management artifacts.</a:t>
            </a:r>
          </a:p>
          <a:p>
            <a:pPr>
              <a:lnSpc>
                <a:spcPct val="80000"/>
              </a:lnSpc>
            </a:pPr>
            <a:r>
              <a:rPr lang="en-US" altLang="en-US" sz="2000"/>
              <a:t>Stakeholder cohesion. </a:t>
            </a:r>
          </a:p>
          <a:p>
            <a:pPr lvl="1">
              <a:lnSpc>
                <a:spcPct val="80000"/>
              </a:lnSpc>
            </a:pPr>
            <a:r>
              <a:rPr lang="en-US" altLang="en-US" sz="1800"/>
              <a:t>Cooperating set of stakeholders: flexible plan, informal agreements. </a:t>
            </a:r>
          </a:p>
          <a:p>
            <a:pPr lvl="1">
              <a:lnSpc>
                <a:spcPct val="80000"/>
              </a:lnSpc>
            </a:pPr>
            <a:r>
              <a:rPr lang="en-US" altLang="en-US" sz="1800"/>
              <a:t>Contention among stakeholders: formal agreements, well-defined processes</a:t>
            </a:r>
          </a:p>
          <a:p>
            <a:pPr>
              <a:lnSpc>
                <a:spcPct val="80000"/>
              </a:lnSpc>
            </a:pPr>
            <a:r>
              <a:rPr lang="en-US" altLang="en-US" sz="2000"/>
              <a:t>Process flexibility.</a:t>
            </a:r>
          </a:p>
          <a:p>
            <a:pPr lvl="1">
              <a:lnSpc>
                <a:spcPct val="80000"/>
              </a:lnSpc>
            </a:pPr>
            <a:r>
              <a:rPr lang="en-US" altLang="en-US" sz="1800"/>
              <a:t>Rigor of the process definition impacted by rigor of  contract. </a:t>
            </a:r>
          </a:p>
          <a:p>
            <a:pPr>
              <a:lnSpc>
                <a:spcPct val="80000"/>
              </a:lnSpc>
            </a:pPr>
            <a:r>
              <a:rPr lang="en-US" altLang="en-US" sz="2000"/>
              <a:t>Process maturity. </a:t>
            </a:r>
          </a:p>
          <a:p>
            <a:pPr lvl="1">
              <a:lnSpc>
                <a:spcPct val="80000"/>
              </a:lnSpc>
            </a:pPr>
            <a:r>
              <a:rPr lang="en-US" altLang="en-US" sz="1800"/>
              <a:t>Organizations with mature processes are easier to manage </a:t>
            </a:r>
          </a:p>
          <a:p>
            <a:pPr>
              <a:lnSpc>
                <a:spcPct val="80000"/>
              </a:lnSpc>
            </a:pPr>
            <a:r>
              <a:rPr lang="en-US" altLang="en-US" sz="2000"/>
              <a:t>Architectural risk.</a:t>
            </a:r>
          </a:p>
          <a:p>
            <a:pPr lvl="1">
              <a:lnSpc>
                <a:spcPct val="80000"/>
              </a:lnSpc>
            </a:pPr>
            <a:r>
              <a:rPr lang="en-US" altLang="en-US" sz="1800"/>
              <a:t>Demonstrate feasibility of the architecture before full-scale commitment. </a:t>
            </a:r>
          </a:p>
          <a:p>
            <a:pPr>
              <a:lnSpc>
                <a:spcPct val="80000"/>
              </a:lnSpc>
            </a:pPr>
            <a:r>
              <a:rPr lang="en-US" altLang="en-US" sz="2000"/>
              <a:t>Domain experience.</a:t>
            </a:r>
          </a:p>
          <a:p>
            <a:pPr lvl="1">
              <a:lnSpc>
                <a:spcPct val="80000"/>
              </a:lnSpc>
            </a:pPr>
            <a:r>
              <a:rPr lang="en-US" altLang="en-US" sz="1800"/>
              <a:t>Domain expertise shorten the earlier phases of the life cycle.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ltLang="en-US"/>
              <a:t>How much Control? (Royce)</a:t>
            </a:r>
          </a:p>
        </p:txBody>
      </p:sp>
      <p:sp>
        <p:nvSpPr>
          <p:cNvPr id="295939" name="Rectangle 3"/>
          <p:cNvSpPr>
            <a:spLocks noGrp="1" noChangeArrowheads="1"/>
          </p:cNvSpPr>
          <p:nvPr>
            <p:ph type="body" idx="1"/>
          </p:nvPr>
        </p:nvSpPr>
        <p:spPr/>
        <p:txBody>
          <a:bodyPr/>
          <a:lstStyle/>
          <a:p>
            <a:pPr>
              <a:lnSpc>
                <a:spcPct val="80000"/>
              </a:lnSpc>
            </a:pPr>
            <a:r>
              <a:rPr lang="en-US" altLang="en-US"/>
              <a:t>Royce’s methodology focuses on three management metrics and four quality metrics. </a:t>
            </a:r>
          </a:p>
          <a:p>
            <a:pPr>
              <a:lnSpc>
                <a:spcPct val="80000"/>
              </a:lnSpc>
            </a:pPr>
            <a:r>
              <a:rPr lang="en-US" altLang="en-US"/>
              <a:t>Management metrics:</a:t>
            </a:r>
          </a:p>
          <a:p>
            <a:pPr lvl="1">
              <a:lnSpc>
                <a:spcPct val="80000"/>
              </a:lnSpc>
            </a:pPr>
            <a:r>
              <a:rPr lang="en-US" altLang="en-US"/>
              <a:t>Work. How many tasks have been completed compared to the plan?</a:t>
            </a:r>
          </a:p>
          <a:p>
            <a:pPr lvl="1">
              <a:lnSpc>
                <a:spcPct val="80000"/>
              </a:lnSpc>
            </a:pPr>
            <a:r>
              <a:rPr lang="en-US" altLang="en-US"/>
              <a:t>Costs. How many resources have been consumed compared to the budget?</a:t>
            </a:r>
          </a:p>
          <a:p>
            <a:pPr lvl="1">
              <a:lnSpc>
                <a:spcPct val="80000"/>
              </a:lnSpc>
            </a:pPr>
            <a:r>
              <a:rPr lang="en-US" altLang="en-US"/>
              <a:t>Team dynamics. How many participants leave the project prematurely and how many new participants are added?</a:t>
            </a:r>
          </a:p>
          <a:p>
            <a:pPr>
              <a:lnSpc>
                <a:spcPct val="80000"/>
              </a:lnSpc>
            </a:pPr>
            <a:r>
              <a:rPr lang="en-US" altLang="en-US"/>
              <a:t>Quality indicators:</a:t>
            </a:r>
          </a:p>
          <a:p>
            <a:pPr lvl="1">
              <a:lnSpc>
                <a:spcPct val="80000"/>
              </a:lnSpc>
            </a:pPr>
            <a:r>
              <a:rPr lang="en-US" altLang="en-US"/>
              <a:t>Change traffic. How many change requests are issued over time?</a:t>
            </a:r>
          </a:p>
          <a:p>
            <a:pPr lvl="1">
              <a:lnSpc>
                <a:spcPct val="80000"/>
              </a:lnSpc>
            </a:pPr>
            <a:r>
              <a:rPr lang="en-US" altLang="en-US"/>
              <a:t>Breakage. How much source code is reworked per change?</a:t>
            </a:r>
          </a:p>
          <a:p>
            <a:pPr lvl="1">
              <a:lnSpc>
                <a:spcPct val="80000"/>
              </a:lnSpc>
            </a:pPr>
            <a:r>
              <a:rPr lang="en-US" altLang="en-US"/>
              <a:t>Rework. How much effort is needed to implement a change?</a:t>
            </a:r>
          </a:p>
          <a:p>
            <a:pPr lvl="1">
              <a:lnSpc>
                <a:spcPct val="80000"/>
              </a:lnSpc>
            </a:pPr>
            <a:r>
              <a:rPr lang="en-US" altLang="en-US"/>
              <a:t>Mean time between failures. How many defects are discovered per hours of testing?</a:t>
            </a:r>
          </a:p>
        </p:txBody>
      </p:sp>
    </p:spTree>
  </p:cSld>
  <p:clrMapOvr>
    <a:masterClrMapping/>
  </p:clrMapOvr>
</p:sld>
</file>

<file path=ppt/theme/theme1.xml><?xml version="1.0" encoding="utf-8"?>
<a:theme xmlns:a="http://schemas.openxmlformats.org/drawingml/2006/main" name="ch2lect">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ch2lect">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ch2lec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2lec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2lec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2lec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2lec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2lec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2lec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titled 1">
  <a:themeElements>
    <a:clrScheme name="">
      <a:dk1>
        <a:srgbClr val="000000"/>
      </a:dk1>
      <a:lt1>
        <a:srgbClr val="FFFFFF"/>
      </a:lt1>
      <a:dk2>
        <a:srgbClr val="000000"/>
      </a:dk2>
      <a:lt2>
        <a:srgbClr val="000000"/>
      </a:lt2>
      <a:accent1>
        <a:srgbClr val="FFFFFF"/>
      </a:accent1>
      <a:accent2>
        <a:srgbClr val="553E00"/>
      </a:accent2>
      <a:accent3>
        <a:srgbClr val="FFFFFF"/>
      </a:accent3>
      <a:accent4>
        <a:srgbClr val="000000"/>
      </a:accent4>
      <a:accent5>
        <a:srgbClr val="FFFFFF"/>
      </a:accent5>
      <a:accent6>
        <a:srgbClr val="4C3700"/>
      </a:accent6>
      <a:hlink>
        <a:srgbClr val="3D5500"/>
      </a:hlink>
      <a:folHlink>
        <a:srgbClr val="005528"/>
      </a:folHlink>
    </a:clrScheme>
    <a:fontScheme name="untitled 1">
      <a:majorFont>
        <a:latin typeface="Palatino"/>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untitled 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HD:Users:Allen:book:IM:ch2lect.ppt</Template>
  <TotalTime>10</TotalTime>
  <Pages>51</Pages>
  <Words>1449</Words>
  <Application>Microsoft Office PowerPoint</Application>
  <PresentationFormat>On-screen Show (4:3)</PresentationFormat>
  <Paragraphs>133</Paragraphs>
  <Slides>11</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Times</vt:lpstr>
      <vt:lpstr>Symbol</vt:lpstr>
      <vt:lpstr>Wingdings</vt:lpstr>
      <vt:lpstr>Palatino</vt:lpstr>
      <vt:lpstr>Times New Roman</vt:lpstr>
      <vt:lpstr>Monotype Sorts</vt:lpstr>
      <vt:lpstr>Book Antiqua</vt:lpstr>
      <vt:lpstr>ch2lect</vt:lpstr>
      <vt:lpstr>untitled 1</vt:lpstr>
      <vt:lpstr>Royce’s Methodology</vt:lpstr>
      <vt:lpstr>Outline</vt:lpstr>
      <vt:lpstr>Royce’s Methodology</vt:lpstr>
      <vt:lpstr>How much Planning? (Royce)</vt:lpstr>
      <vt:lpstr>How much Reuse? (Royce)</vt:lpstr>
      <vt:lpstr>How much Modeling? (Royce)</vt:lpstr>
      <vt:lpstr>Artifact Road Map (Royce) </vt:lpstr>
      <vt:lpstr>How much Process? (Royce)</vt:lpstr>
      <vt:lpstr>How much Control? (Royce)</vt:lpstr>
      <vt:lpstr>Summary of Royce’s Methodology </vt:lpstr>
      <vt:lpstr>Backup Slides</vt:lpstr>
    </vt:vector>
  </TitlesOfParts>
  <Company>CMU &amp; TUM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 Chapter 12, Software Life Cycle</dc:title>
  <dc:subject>Object-Oriented Software Engineering</dc:subject>
  <dc:creator>Bernd Bruegge &amp; Allen Dutoit</dc:creator>
  <cp:keywords/>
  <dc:description/>
  <cp:lastModifiedBy>Ahsan Nabi Khan</cp:lastModifiedBy>
  <cp:revision>189</cp:revision>
  <cp:lastPrinted>1999-10-05T12:28:09Z</cp:lastPrinted>
  <dcterms:created xsi:type="dcterms:W3CDTF">1997-09-03T18:55:54Z</dcterms:created>
  <dcterms:modified xsi:type="dcterms:W3CDTF">2018-01-30T08:38:10Z</dcterms:modified>
</cp:coreProperties>
</file>