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76" r:id="rId6"/>
    <p:sldId id="277" r:id="rId7"/>
    <p:sldId id="260" r:id="rId8"/>
    <p:sldId id="285" r:id="rId9"/>
    <p:sldId id="261" r:id="rId10"/>
    <p:sldId id="278" r:id="rId11"/>
    <p:sldId id="262" r:id="rId12"/>
    <p:sldId id="263" r:id="rId13"/>
    <p:sldId id="264" r:id="rId14"/>
    <p:sldId id="265" r:id="rId15"/>
    <p:sldId id="286" r:id="rId16"/>
    <p:sldId id="266" r:id="rId17"/>
    <p:sldId id="267" r:id="rId18"/>
    <p:sldId id="268" r:id="rId19"/>
    <p:sldId id="269" r:id="rId20"/>
    <p:sldId id="271" r:id="rId21"/>
    <p:sldId id="270" r:id="rId22"/>
    <p:sldId id="272" r:id="rId23"/>
    <p:sldId id="274" r:id="rId24"/>
    <p:sldId id="287" r:id="rId25"/>
    <p:sldId id="275" r:id="rId26"/>
    <p:sldId id="288" r:id="rId27"/>
    <p:sldId id="273"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34F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0092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1596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7746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03986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9951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4756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0109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4">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3600" b="1" dirty="0">
                <a:solidFill>
                  <a:srgbClr val="134F5C"/>
                </a:solidFill>
                <a:latin typeface="Montserrat"/>
                <a:ea typeface="Montserrat"/>
                <a:cs typeface="Montserrat"/>
                <a:sym typeface="Montserrat"/>
              </a:rPr>
              <a:t>Cardiovascular Disease Prediction</a:t>
            </a:r>
            <a:endParaRPr sz="3600" b="1" dirty="0">
              <a:solidFill>
                <a:srgbClr val="134F5C"/>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6C53FA-C706-CF49-A632-3762BBE9E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50" y="1129988"/>
            <a:ext cx="2349190" cy="19403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3011597-5563-B114-7848-FC6F7E81B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808" y="1129988"/>
            <a:ext cx="2442383" cy="19403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FCD3FC4-5DFF-3642-32F1-895CD95C14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2702" y="1129988"/>
            <a:ext cx="2452283" cy="19403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156263F-47B8-7CB0-3595-C3F32DABDD8E}"/>
              </a:ext>
            </a:extLst>
          </p:cNvPr>
          <p:cNvSpPr txBox="1"/>
          <p:nvPr/>
        </p:nvSpPr>
        <p:spPr>
          <a:xfrm>
            <a:off x="1182054" y="3315164"/>
            <a:ext cx="7050504" cy="1169551"/>
          </a:xfrm>
          <a:prstGeom prst="rect">
            <a:avLst/>
          </a:prstGeom>
          <a:noFill/>
        </p:spPr>
        <p:txBody>
          <a:bodyPr wrap="square" rtlCol="0">
            <a:spAutoFit/>
          </a:bodyPr>
          <a:lstStyle/>
          <a:p>
            <a:pPr marL="285750" indent="-285750" algn="just">
              <a:buClr>
                <a:schemeClr val="tx1"/>
              </a:buClr>
              <a:buFont typeface="Arial" panose="020B0604020202020204" pitchFamily="34" charset="0"/>
              <a:buChar char="•"/>
            </a:pPr>
            <a:r>
              <a:rPr lang="en-US" dirty="0">
                <a:solidFill>
                  <a:srgbClr val="134F5C"/>
                </a:solidFill>
              </a:rPr>
              <a:t>More percentage of men are at high risk for getting cardiovascular disease.</a:t>
            </a:r>
          </a:p>
          <a:p>
            <a:pPr marL="285750" indent="-285750" algn="just">
              <a:buClr>
                <a:schemeClr val="tx1"/>
              </a:buClr>
              <a:buFont typeface="Arial" panose="020B0604020202020204" pitchFamily="34" charset="0"/>
              <a:buChar char="•"/>
            </a:pPr>
            <a:r>
              <a:rPr lang="en-US" dirty="0">
                <a:solidFill>
                  <a:srgbClr val="134F5C"/>
                </a:solidFill>
              </a:rPr>
              <a:t>People with prevalent hypertension has 50% more chance of getting cardiovascular disease</a:t>
            </a:r>
          </a:p>
          <a:p>
            <a:pPr marL="285750" indent="-285750" algn="just">
              <a:buClr>
                <a:schemeClr val="tx1"/>
              </a:buClr>
              <a:buFont typeface="Arial" panose="020B0604020202020204" pitchFamily="34" charset="0"/>
              <a:buChar char="•"/>
            </a:pPr>
            <a:r>
              <a:rPr lang="en-US" dirty="0">
                <a:solidFill>
                  <a:srgbClr val="134F5C"/>
                </a:solidFill>
              </a:rPr>
              <a:t>Higher percentage of people who are smoking are at high risk.</a:t>
            </a:r>
          </a:p>
          <a:p>
            <a:pPr algn="just">
              <a:buClr>
                <a:schemeClr val="tx1"/>
              </a:buClr>
            </a:pPr>
            <a:endParaRPr lang="en-IN" dirty="0">
              <a:solidFill>
                <a:srgbClr val="134F5C"/>
              </a:solidFill>
            </a:endParaRPr>
          </a:p>
        </p:txBody>
      </p:sp>
      <p:sp>
        <p:nvSpPr>
          <p:cNvPr id="7" name="Title 2">
            <a:extLst>
              <a:ext uri="{FF2B5EF4-FFF2-40B4-BE49-F238E27FC236}">
                <a16:creationId xmlns:a16="http://schemas.microsoft.com/office/drawing/2014/main" id="{999CBCF2-94B1-F758-4C4E-C6E9875A3929}"/>
              </a:ext>
            </a:extLst>
          </p:cNvPr>
          <p:cNvSpPr txBox="1">
            <a:spLocks/>
          </p:cNvSpPr>
          <p:nvPr/>
        </p:nvSpPr>
        <p:spPr>
          <a:xfrm>
            <a:off x="2233423" y="343052"/>
            <a:ext cx="4677151" cy="631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lgn="ctr">
              <a:buClr>
                <a:schemeClr val="dk1"/>
              </a:buClr>
              <a:buSzPts val="2800"/>
              <a:buNone/>
              <a:defRPr sz="2800" b="1">
                <a:solidFill>
                  <a:schemeClr val="dk1"/>
                </a:solidFill>
                <a:latin typeface="Calibri" panose="020F0502020204030204" pitchFamily="34" charset="0"/>
                <a:cs typeface="Calibri" panose="020F050202020403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IN" dirty="0"/>
              <a:t>EDA</a:t>
            </a:r>
          </a:p>
        </p:txBody>
      </p:sp>
    </p:spTree>
    <p:extLst>
      <p:ext uri="{BB962C8B-B14F-4D97-AF65-F5344CB8AC3E}">
        <p14:creationId xmlns:p14="http://schemas.microsoft.com/office/powerpoint/2010/main" val="2791590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3" name="Picture 2">
            <a:extLst>
              <a:ext uri="{FF2B5EF4-FFF2-40B4-BE49-F238E27FC236}">
                <a16:creationId xmlns:a16="http://schemas.microsoft.com/office/drawing/2014/main" id="{9B500B72-9F00-E19D-57C9-07F5D7763B0D}"/>
              </a:ext>
            </a:extLst>
          </p:cNvPr>
          <p:cNvPicPr>
            <a:picLocks noChangeAspect="1"/>
          </p:cNvPicPr>
          <p:nvPr/>
        </p:nvPicPr>
        <p:blipFill>
          <a:blip r:embed="rId3"/>
          <a:stretch>
            <a:fillRect/>
          </a:stretch>
        </p:blipFill>
        <p:spPr>
          <a:xfrm>
            <a:off x="456979" y="1031173"/>
            <a:ext cx="2339789" cy="2143207"/>
          </a:xfrm>
          <a:prstGeom prst="rect">
            <a:avLst/>
          </a:prstGeom>
        </p:spPr>
      </p:pic>
      <p:pic>
        <p:nvPicPr>
          <p:cNvPr id="7" name="Picture 6">
            <a:extLst>
              <a:ext uri="{FF2B5EF4-FFF2-40B4-BE49-F238E27FC236}">
                <a16:creationId xmlns:a16="http://schemas.microsoft.com/office/drawing/2014/main" id="{B3ABFB67-9174-C4E3-9160-294ED374E9BA}"/>
              </a:ext>
            </a:extLst>
          </p:cNvPr>
          <p:cNvPicPr>
            <a:picLocks noChangeAspect="1"/>
          </p:cNvPicPr>
          <p:nvPr/>
        </p:nvPicPr>
        <p:blipFill>
          <a:blip r:embed="rId4"/>
          <a:stretch>
            <a:fillRect/>
          </a:stretch>
        </p:blipFill>
        <p:spPr>
          <a:xfrm>
            <a:off x="6347233" y="1083974"/>
            <a:ext cx="2339788" cy="2029072"/>
          </a:xfrm>
          <a:prstGeom prst="rect">
            <a:avLst/>
          </a:prstGeom>
        </p:spPr>
      </p:pic>
      <p:pic>
        <p:nvPicPr>
          <p:cNvPr id="9" name="Picture 8">
            <a:extLst>
              <a:ext uri="{FF2B5EF4-FFF2-40B4-BE49-F238E27FC236}">
                <a16:creationId xmlns:a16="http://schemas.microsoft.com/office/drawing/2014/main" id="{043C3451-4497-203F-9DAB-0E21F5A69EB5}"/>
              </a:ext>
            </a:extLst>
          </p:cNvPr>
          <p:cNvPicPr>
            <a:picLocks noChangeAspect="1"/>
          </p:cNvPicPr>
          <p:nvPr/>
        </p:nvPicPr>
        <p:blipFill>
          <a:blip r:embed="rId5"/>
          <a:stretch>
            <a:fillRect/>
          </a:stretch>
        </p:blipFill>
        <p:spPr>
          <a:xfrm>
            <a:off x="3235450" y="1083974"/>
            <a:ext cx="2339789" cy="2090405"/>
          </a:xfrm>
          <a:prstGeom prst="rect">
            <a:avLst/>
          </a:prstGeom>
        </p:spPr>
      </p:pic>
      <p:sp>
        <p:nvSpPr>
          <p:cNvPr id="10" name="TextBox 9">
            <a:extLst>
              <a:ext uri="{FF2B5EF4-FFF2-40B4-BE49-F238E27FC236}">
                <a16:creationId xmlns:a16="http://schemas.microsoft.com/office/drawing/2014/main" id="{789781C5-3FE0-CCD5-1CAD-87DFA457AB5F}"/>
              </a:ext>
            </a:extLst>
          </p:cNvPr>
          <p:cNvSpPr txBox="1"/>
          <p:nvPr/>
        </p:nvSpPr>
        <p:spPr>
          <a:xfrm>
            <a:off x="1382723" y="3804550"/>
            <a:ext cx="6163867" cy="307777"/>
          </a:xfrm>
          <a:prstGeom prst="rect">
            <a:avLst/>
          </a:prstGeom>
          <a:noFill/>
        </p:spPr>
        <p:txBody>
          <a:bodyPr wrap="none" rtlCol="0">
            <a:spAutoFit/>
          </a:bodyPr>
          <a:lstStyle/>
          <a:p>
            <a:pPr marL="285750" indent="-285750">
              <a:buClr>
                <a:schemeClr val="tx1"/>
              </a:buClr>
              <a:buFont typeface="Arial" panose="020B0604020202020204" pitchFamily="34" charset="0"/>
              <a:buChar char="•"/>
            </a:pPr>
            <a:r>
              <a:rPr lang="en-IN" dirty="0">
                <a:solidFill>
                  <a:srgbClr val="134F5C"/>
                </a:solidFill>
              </a:rPr>
              <a:t>Out of 87 diabetic patients 35 patients had cardiovascular disease (40%)</a:t>
            </a:r>
          </a:p>
        </p:txBody>
      </p:sp>
      <p:sp>
        <p:nvSpPr>
          <p:cNvPr id="11" name="TextBox 10">
            <a:extLst>
              <a:ext uri="{FF2B5EF4-FFF2-40B4-BE49-F238E27FC236}">
                <a16:creationId xmlns:a16="http://schemas.microsoft.com/office/drawing/2014/main" id="{10CDE55A-BBAB-952F-2CCC-1A20A39A4BE4}"/>
              </a:ext>
            </a:extLst>
          </p:cNvPr>
          <p:cNvSpPr txBox="1"/>
          <p:nvPr/>
        </p:nvSpPr>
        <p:spPr>
          <a:xfrm>
            <a:off x="1382723" y="3541235"/>
            <a:ext cx="6522940" cy="307777"/>
          </a:xfrm>
          <a:prstGeom prst="rect">
            <a:avLst/>
          </a:prstGeom>
          <a:noFill/>
        </p:spPr>
        <p:txBody>
          <a:bodyPr wrap="none" rtlCol="0">
            <a:spAutoFit/>
          </a:bodyPr>
          <a:lstStyle/>
          <a:p>
            <a:pPr marL="285750" indent="-285750">
              <a:buClr>
                <a:schemeClr val="tx1"/>
              </a:buClr>
              <a:buFont typeface="Arial" panose="020B0604020202020204" pitchFamily="34" charset="0"/>
              <a:buChar char="•"/>
            </a:pPr>
            <a:r>
              <a:rPr lang="en-IN" dirty="0">
                <a:solidFill>
                  <a:srgbClr val="134F5C"/>
                </a:solidFill>
              </a:rPr>
              <a:t>Out of 100 patients on BP medications 34 had cardiovascular disease (35%)</a:t>
            </a:r>
          </a:p>
        </p:txBody>
      </p:sp>
      <p:sp>
        <p:nvSpPr>
          <p:cNvPr id="12" name="TextBox 11">
            <a:extLst>
              <a:ext uri="{FF2B5EF4-FFF2-40B4-BE49-F238E27FC236}">
                <a16:creationId xmlns:a16="http://schemas.microsoft.com/office/drawing/2014/main" id="{4983F421-FC7F-9C24-AD52-620229DC0E91}"/>
              </a:ext>
            </a:extLst>
          </p:cNvPr>
          <p:cNvSpPr txBox="1"/>
          <p:nvPr/>
        </p:nvSpPr>
        <p:spPr>
          <a:xfrm>
            <a:off x="1405217" y="4119439"/>
            <a:ext cx="5731563" cy="523220"/>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IN" dirty="0">
                <a:solidFill>
                  <a:srgbClr val="134F5C"/>
                </a:solidFill>
              </a:rPr>
              <a:t>Out of 22 Hypertensive patients 10 had cardiovascular disease (45%)</a:t>
            </a:r>
          </a:p>
        </p:txBody>
      </p:sp>
      <p:sp>
        <p:nvSpPr>
          <p:cNvPr id="8" name="Title 2">
            <a:extLst>
              <a:ext uri="{FF2B5EF4-FFF2-40B4-BE49-F238E27FC236}">
                <a16:creationId xmlns:a16="http://schemas.microsoft.com/office/drawing/2014/main" id="{430984B6-AFF7-E971-93C0-1207195D6752}"/>
              </a:ext>
            </a:extLst>
          </p:cNvPr>
          <p:cNvSpPr txBox="1">
            <a:spLocks/>
          </p:cNvSpPr>
          <p:nvPr/>
        </p:nvSpPr>
        <p:spPr>
          <a:xfrm>
            <a:off x="2233424" y="268050"/>
            <a:ext cx="4677151" cy="631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lgn="ctr">
              <a:buClr>
                <a:schemeClr val="dk1"/>
              </a:buClr>
              <a:buSzPts val="2800"/>
              <a:buNone/>
              <a:defRPr sz="2800" b="1">
                <a:solidFill>
                  <a:schemeClr val="dk1"/>
                </a:solidFill>
                <a:latin typeface="Calibri" panose="020F0502020204030204" pitchFamily="34" charset="0"/>
                <a:cs typeface="Calibri" panose="020F050202020403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IN" dirty="0"/>
              <a:t>EDA</a:t>
            </a:r>
          </a:p>
        </p:txBody>
      </p:sp>
    </p:spTree>
    <p:extLst>
      <p:ext uri="{BB962C8B-B14F-4D97-AF65-F5344CB8AC3E}">
        <p14:creationId xmlns:p14="http://schemas.microsoft.com/office/powerpoint/2010/main" val="162011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01A41F-A759-3790-0B6D-EA11092F8EB6}"/>
              </a:ext>
            </a:extLst>
          </p:cNvPr>
          <p:cNvPicPr>
            <a:picLocks noChangeAspect="1"/>
          </p:cNvPicPr>
          <p:nvPr/>
        </p:nvPicPr>
        <p:blipFill>
          <a:blip r:embed="rId2"/>
          <a:stretch>
            <a:fillRect/>
          </a:stretch>
        </p:blipFill>
        <p:spPr>
          <a:xfrm>
            <a:off x="5929746" y="1085385"/>
            <a:ext cx="2380951" cy="2005951"/>
          </a:xfrm>
          <a:prstGeom prst="rect">
            <a:avLst/>
          </a:prstGeom>
        </p:spPr>
      </p:pic>
      <p:pic>
        <p:nvPicPr>
          <p:cNvPr id="7" name="Picture 6">
            <a:extLst>
              <a:ext uri="{FF2B5EF4-FFF2-40B4-BE49-F238E27FC236}">
                <a16:creationId xmlns:a16="http://schemas.microsoft.com/office/drawing/2014/main" id="{ED800ADE-7D35-9947-C05F-E3B677C578FB}"/>
              </a:ext>
            </a:extLst>
          </p:cNvPr>
          <p:cNvPicPr>
            <a:picLocks noChangeAspect="1"/>
          </p:cNvPicPr>
          <p:nvPr/>
        </p:nvPicPr>
        <p:blipFill>
          <a:blip r:embed="rId3"/>
          <a:stretch>
            <a:fillRect/>
          </a:stretch>
        </p:blipFill>
        <p:spPr>
          <a:xfrm>
            <a:off x="3325768" y="1085385"/>
            <a:ext cx="2380951" cy="2005951"/>
          </a:xfrm>
          <a:prstGeom prst="rect">
            <a:avLst/>
          </a:prstGeom>
        </p:spPr>
      </p:pic>
      <p:pic>
        <p:nvPicPr>
          <p:cNvPr id="9" name="Picture 8">
            <a:extLst>
              <a:ext uri="{FF2B5EF4-FFF2-40B4-BE49-F238E27FC236}">
                <a16:creationId xmlns:a16="http://schemas.microsoft.com/office/drawing/2014/main" id="{297CA701-439E-2234-F288-D3C61FA91626}"/>
              </a:ext>
            </a:extLst>
          </p:cNvPr>
          <p:cNvPicPr>
            <a:picLocks noChangeAspect="1"/>
          </p:cNvPicPr>
          <p:nvPr/>
        </p:nvPicPr>
        <p:blipFill>
          <a:blip r:embed="rId4"/>
          <a:stretch>
            <a:fillRect/>
          </a:stretch>
        </p:blipFill>
        <p:spPr>
          <a:xfrm>
            <a:off x="833303" y="1085385"/>
            <a:ext cx="2380951" cy="2005951"/>
          </a:xfrm>
          <a:prstGeom prst="rect">
            <a:avLst/>
          </a:prstGeom>
        </p:spPr>
      </p:pic>
      <p:sp>
        <p:nvSpPr>
          <p:cNvPr id="2" name="TextBox 1">
            <a:extLst>
              <a:ext uri="{FF2B5EF4-FFF2-40B4-BE49-F238E27FC236}">
                <a16:creationId xmlns:a16="http://schemas.microsoft.com/office/drawing/2014/main" id="{9DB8E2E4-418D-2AD4-5EF6-4545FD40E138}"/>
              </a:ext>
            </a:extLst>
          </p:cNvPr>
          <p:cNvSpPr txBox="1"/>
          <p:nvPr/>
        </p:nvSpPr>
        <p:spPr>
          <a:xfrm>
            <a:off x="1046748" y="3240823"/>
            <a:ext cx="7050504" cy="1169551"/>
          </a:xfrm>
          <a:prstGeom prst="rect">
            <a:avLst/>
          </a:prstGeom>
          <a:noFill/>
        </p:spPr>
        <p:txBody>
          <a:bodyPr wrap="square" rtlCol="0">
            <a:spAutoFit/>
          </a:bodyPr>
          <a:lstStyle/>
          <a:p>
            <a:pPr marL="285750" indent="-285750" algn="just">
              <a:buClr>
                <a:schemeClr val="tx1"/>
              </a:buClr>
              <a:buFont typeface="Arial" panose="020B0604020202020204" pitchFamily="34" charset="0"/>
              <a:buChar char="•"/>
            </a:pPr>
            <a:r>
              <a:rPr lang="en-US" dirty="0">
                <a:solidFill>
                  <a:srgbClr val="134F5C"/>
                </a:solidFill>
              </a:rPr>
              <a:t>Senior age group (&gt;60 years) are at a higher risk of cardiovascular disease</a:t>
            </a:r>
          </a:p>
          <a:p>
            <a:pPr marL="285750" indent="-285750" algn="just">
              <a:buClr>
                <a:schemeClr val="tx1"/>
              </a:buClr>
              <a:buFont typeface="Arial" panose="020B0604020202020204" pitchFamily="34" charset="0"/>
              <a:buChar char="•"/>
            </a:pPr>
            <a:r>
              <a:rPr lang="en-US" dirty="0">
                <a:solidFill>
                  <a:srgbClr val="134F5C"/>
                </a:solidFill>
              </a:rPr>
              <a:t>Adults age group (&gt;32 and &lt;47 years) are at a lower risk of cardiovascular disease</a:t>
            </a:r>
          </a:p>
          <a:p>
            <a:pPr marL="285750" indent="-285750" algn="just">
              <a:buClr>
                <a:schemeClr val="tx1"/>
              </a:buClr>
              <a:buFont typeface="Arial" panose="020B0604020202020204" pitchFamily="34" charset="0"/>
              <a:buChar char="•"/>
            </a:pPr>
            <a:r>
              <a:rPr lang="en-US" dirty="0">
                <a:solidFill>
                  <a:srgbClr val="134F5C"/>
                </a:solidFill>
              </a:rPr>
              <a:t>Middle-aged adults (&gt;42 and &lt;60 years) are at a moderate risk of cardiovascular disease</a:t>
            </a:r>
          </a:p>
          <a:p>
            <a:pPr marL="285750" indent="-285750" algn="just">
              <a:buClr>
                <a:schemeClr val="tx1"/>
              </a:buClr>
              <a:buFont typeface="Arial" panose="020B0604020202020204" pitchFamily="34" charset="0"/>
              <a:buChar char="•"/>
            </a:pPr>
            <a:r>
              <a:rPr lang="en-US" dirty="0">
                <a:solidFill>
                  <a:srgbClr val="134F5C"/>
                </a:solidFill>
              </a:rPr>
              <a:t>Therefore, with increasing age, the risk of cardiovascular disease increases</a:t>
            </a:r>
            <a:endParaRPr lang="en-IN" dirty="0">
              <a:solidFill>
                <a:srgbClr val="134F5C"/>
              </a:solidFill>
            </a:endParaRPr>
          </a:p>
        </p:txBody>
      </p:sp>
      <p:sp>
        <p:nvSpPr>
          <p:cNvPr id="6" name="Title 2">
            <a:extLst>
              <a:ext uri="{FF2B5EF4-FFF2-40B4-BE49-F238E27FC236}">
                <a16:creationId xmlns:a16="http://schemas.microsoft.com/office/drawing/2014/main" id="{450EB755-2944-B792-34AA-3A890080327F}"/>
              </a:ext>
            </a:extLst>
          </p:cNvPr>
          <p:cNvSpPr txBox="1">
            <a:spLocks/>
          </p:cNvSpPr>
          <p:nvPr/>
        </p:nvSpPr>
        <p:spPr>
          <a:xfrm>
            <a:off x="2233424" y="268050"/>
            <a:ext cx="4677151" cy="631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lgn="ctr">
              <a:buClr>
                <a:schemeClr val="dk1"/>
              </a:buClr>
              <a:buSzPts val="2800"/>
              <a:buNone/>
              <a:defRPr sz="2800" b="1">
                <a:solidFill>
                  <a:schemeClr val="dk1"/>
                </a:solidFill>
                <a:latin typeface="Calibri" panose="020F0502020204030204" pitchFamily="34" charset="0"/>
                <a:cs typeface="Calibri" panose="020F050202020403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IN" dirty="0"/>
              <a:t>EDA</a:t>
            </a:r>
          </a:p>
        </p:txBody>
      </p:sp>
    </p:spTree>
    <p:extLst>
      <p:ext uri="{BB962C8B-B14F-4D97-AF65-F5344CB8AC3E}">
        <p14:creationId xmlns:p14="http://schemas.microsoft.com/office/powerpoint/2010/main" val="1506044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5E4250-C9EA-B977-ACF8-483895D85BCE}"/>
              </a:ext>
            </a:extLst>
          </p:cNvPr>
          <p:cNvPicPr>
            <a:picLocks noChangeAspect="1"/>
          </p:cNvPicPr>
          <p:nvPr/>
        </p:nvPicPr>
        <p:blipFill>
          <a:blip r:embed="rId2"/>
          <a:stretch>
            <a:fillRect/>
          </a:stretch>
        </p:blipFill>
        <p:spPr>
          <a:xfrm>
            <a:off x="301089" y="1062154"/>
            <a:ext cx="4378488" cy="3933266"/>
          </a:xfrm>
          <a:prstGeom prst="rect">
            <a:avLst/>
          </a:prstGeom>
        </p:spPr>
      </p:pic>
      <p:sp>
        <p:nvSpPr>
          <p:cNvPr id="2" name="TextBox 1">
            <a:extLst>
              <a:ext uri="{FF2B5EF4-FFF2-40B4-BE49-F238E27FC236}">
                <a16:creationId xmlns:a16="http://schemas.microsoft.com/office/drawing/2014/main" id="{3E09BB1F-C622-B7F2-1BB6-5BD84AB7D1AB}"/>
              </a:ext>
            </a:extLst>
          </p:cNvPr>
          <p:cNvSpPr txBox="1"/>
          <p:nvPr/>
        </p:nvSpPr>
        <p:spPr>
          <a:xfrm>
            <a:off x="4973390" y="1448365"/>
            <a:ext cx="3476216" cy="2246769"/>
          </a:xfrm>
          <a:prstGeom prst="rect">
            <a:avLst/>
          </a:prstGeom>
          <a:noFill/>
        </p:spPr>
        <p:txBody>
          <a:bodyPr wrap="square" rtlCol="0">
            <a:spAutoFit/>
          </a:bodyPr>
          <a:lstStyle/>
          <a:p>
            <a:pPr marL="285750" indent="-285750" algn="just">
              <a:buClr>
                <a:schemeClr val="tx1"/>
              </a:buClr>
              <a:buFont typeface="Arial" panose="020B0604020202020204" pitchFamily="34" charset="0"/>
              <a:buChar char="•"/>
            </a:pPr>
            <a:r>
              <a:rPr lang="en-US" dirty="0">
                <a:solidFill>
                  <a:srgbClr val="134F5C"/>
                </a:solidFill>
              </a:rPr>
              <a:t>Most of the given variables don’t have any strong correlation with other variables</a:t>
            </a:r>
          </a:p>
          <a:p>
            <a:pPr marL="285750" indent="-285750" algn="just">
              <a:buClr>
                <a:schemeClr val="tx1"/>
              </a:buClr>
              <a:buFont typeface="Arial" panose="020B0604020202020204" pitchFamily="34" charset="0"/>
              <a:buChar char="•"/>
            </a:pPr>
            <a:r>
              <a:rPr lang="en-US" dirty="0">
                <a:solidFill>
                  <a:srgbClr val="134F5C"/>
                </a:solidFill>
              </a:rPr>
              <a:t>diaBP and sysBP are moderately correlated</a:t>
            </a:r>
          </a:p>
          <a:p>
            <a:pPr marL="285750" indent="-285750" algn="just">
              <a:buClr>
                <a:schemeClr val="tx1"/>
              </a:buClr>
              <a:buFont typeface="Arial" panose="020B0604020202020204" pitchFamily="34" charset="0"/>
              <a:buChar char="•"/>
            </a:pPr>
            <a:r>
              <a:rPr lang="en-US" dirty="0">
                <a:solidFill>
                  <a:srgbClr val="134F5C"/>
                </a:solidFill>
              </a:rPr>
              <a:t>sysBP is also moderately correlated with prevalentHyp i.e., Prevalent Hypertension</a:t>
            </a:r>
          </a:p>
          <a:p>
            <a:pPr marL="285750" indent="-285750" algn="just">
              <a:buClr>
                <a:schemeClr val="tx1"/>
              </a:buClr>
              <a:buFont typeface="Arial" panose="020B0604020202020204" pitchFamily="34" charset="0"/>
              <a:buChar char="•"/>
            </a:pPr>
            <a:r>
              <a:rPr lang="en-US" dirty="0">
                <a:solidFill>
                  <a:srgbClr val="134F5C"/>
                </a:solidFill>
              </a:rPr>
              <a:t>Glucose is also moderately correlated to whether patient is diabetic</a:t>
            </a:r>
            <a:endParaRPr lang="en-IN" dirty="0">
              <a:solidFill>
                <a:srgbClr val="134F5C"/>
              </a:solidFill>
            </a:endParaRPr>
          </a:p>
        </p:txBody>
      </p:sp>
      <p:sp>
        <p:nvSpPr>
          <p:cNvPr id="4" name="Title 2">
            <a:extLst>
              <a:ext uri="{FF2B5EF4-FFF2-40B4-BE49-F238E27FC236}">
                <a16:creationId xmlns:a16="http://schemas.microsoft.com/office/drawing/2014/main" id="{5AC6153E-63D9-B372-40EB-9FAEE8625D55}"/>
              </a:ext>
            </a:extLst>
          </p:cNvPr>
          <p:cNvSpPr txBox="1">
            <a:spLocks/>
          </p:cNvSpPr>
          <p:nvPr/>
        </p:nvSpPr>
        <p:spPr>
          <a:xfrm>
            <a:off x="2233424" y="268050"/>
            <a:ext cx="4677151" cy="631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buClr>
                <a:schemeClr val="dk1"/>
              </a:buClr>
              <a:buSzPts val="2800"/>
              <a:buNone/>
              <a:defRPr sz="2800" b="1">
                <a:solidFill>
                  <a:schemeClr val="dk1"/>
                </a:solidFill>
                <a:latin typeface="Calibri" panose="020F0502020204030204" pitchFamily="34" charset="0"/>
                <a:cs typeface="Calibri" panose="020F050202020403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pPr algn="ctr"/>
            <a:r>
              <a:rPr lang="en-IN" dirty="0"/>
              <a:t>Correlation Heatmap</a:t>
            </a:r>
          </a:p>
        </p:txBody>
      </p:sp>
    </p:spTree>
    <p:extLst>
      <p:ext uri="{BB962C8B-B14F-4D97-AF65-F5344CB8AC3E}">
        <p14:creationId xmlns:p14="http://schemas.microsoft.com/office/powerpoint/2010/main" val="1441441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25C201-869E-3C0B-27ED-986592217B4C}"/>
              </a:ext>
            </a:extLst>
          </p:cNvPr>
          <p:cNvPicPr>
            <a:picLocks noChangeAspect="1"/>
          </p:cNvPicPr>
          <p:nvPr/>
        </p:nvPicPr>
        <p:blipFill>
          <a:blip r:embed="rId2"/>
          <a:stretch>
            <a:fillRect/>
          </a:stretch>
        </p:blipFill>
        <p:spPr>
          <a:xfrm>
            <a:off x="1163166" y="1128157"/>
            <a:ext cx="6817659" cy="2648320"/>
          </a:xfrm>
          <a:prstGeom prst="rect">
            <a:avLst/>
          </a:prstGeom>
        </p:spPr>
      </p:pic>
      <p:sp>
        <p:nvSpPr>
          <p:cNvPr id="2" name="TextBox 1">
            <a:extLst>
              <a:ext uri="{FF2B5EF4-FFF2-40B4-BE49-F238E27FC236}">
                <a16:creationId xmlns:a16="http://schemas.microsoft.com/office/drawing/2014/main" id="{F1D22784-D59A-ACB8-AD45-172A95DB4E1B}"/>
              </a:ext>
            </a:extLst>
          </p:cNvPr>
          <p:cNvSpPr txBox="1"/>
          <p:nvPr/>
        </p:nvSpPr>
        <p:spPr>
          <a:xfrm>
            <a:off x="1502225" y="3958098"/>
            <a:ext cx="6139543" cy="307777"/>
          </a:xfrm>
          <a:prstGeom prst="rect">
            <a:avLst/>
          </a:prstGeom>
          <a:noFill/>
        </p:spPr>
        <p:txBody>
          <a:bodyPr wrap="square" rtlCol="0">
            <a:spAutoFit/>
          </a:bodyPr>
          <a:lstStyle/>
          <a:p>
            <a:r>
              <a:rPr lang="en-US" dirty="0">
                <a:solidFill>
                  <a:srgbClr val="134F5C"/>
                </a:solidFill>
              </a:rPr>
              <a:t>None of the independent variables is strongly correlated with target variable</a:t>
            </a:r>
            <a:endParaRPr lang="en-IN" dirty="0">
              <a:solidFill>
                <a:srgbClr val="134F5C"/>
              </a:solidFill>
            </a:endParaRPr>
          </a:p>
        </p:txBody>
      </p:sp>
    </p:spTree>
    <p:extLst>
      <p:ext uri="{BB962C8B-B14F-4D97-AF65-F5344CB8AC3E}">
        <p14:creationId xmlns:p14="http://schemas.microsoft.com/office/powerpoint/2010/main" val="279792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B7D648D-4C2D-CC39-A689-C35B29B0285A}"/>
              </a:ext>
            </a:extLst>
          </p:cNvPr>
          <p:cNvSpPr txBox="1">
            <a:spLocks/>
          </p:cNvSpPr>
          <p:nvPr/>
        </p:nvSpPr>
        <p:spPr>
          <a:xfrm>
            <a:off x="2964329" y="315203"/>
            <a:ext cx="3919691" cy="7255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buClr>
                <a:schemeClr val="dk1"/>
              </a:buClr>
              <a:buSzPts val="2800"/>
              <a:buNone/>
              <a:defRPr sz="2800" b="1">
                <a:solidFill>
                  <a:schemeClr val="dk1"/>
                </a:solidFill>
                <a:latin typeface="Calibri" panose="020F0502020204030204" pitchFamily="34" charset="0"/>
                <a:cs typeface="Calibri" panose="020F050202020403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US" dirty="0"/>
              <a:t>FEATURE ENGINEERING</a:t>
            </a:r>
          </a:p>
        </p:txBody>
      </p:sp>
      <p:sp>
        <p:nvSpPr>
          <p:cNvPr id="4" name="TextBox 3">
            <a:extLst>
              <a:ext uri="{FF2B5EF4-FFF2-40B4-BE49-F238E27FC236}">
                <a16:creationId xmlns:a16="http://schemas.microsoft.com/office/drawing/2014/main" id="{53CD13CC-F417-FF18-7A06-8710E84A2C5E}"/>
              </a:ext>
            </a:extLst>
          </p:cNvPr>
          <p:cNvSpPr txBox="1"/>
          <p:nvPr/>
        </p:nvSpPr>
        <p:spPr>
          <a:xfrm>
            <a:off x="482601" y="1337236"/>
            <a:ext cx="5168391" cy="2113888"/>
          </a:xfrm>
          <a:prstGeom prst="rect">
            <a:avLst/>
          </a:prstGeom>
        </p:spPr>
        <p:txBody>
          <a:bodyPr spcFirstLastPara="1" vert="horz" lIns="91440" tIns="45720" rIns="91440" bIns="45720" rtlCol="0" anchorCtr="0">
            <a:normAutofit/>
          </a:bodyPr>
          <a:lstStyle>
            <a:defPPr marR="0" lvl="0" algn="l" rtl="0">
              <a:lnSpc>
                <a:spcPct val="100000"/>
              </a:lnSpc>
              <a:spcBef>
                <a:spcPts val="0"/>
              </a:spcBef>
              <a:spcAft>
                <a:spcPts val="0"/>
              </a:spcAft>
            </a:defPPr>
            <a:lvl1pPr marL="114300" marR="0" lvl="0" indent="0">
              <a:lnSpc>
                <a:spcPct val="115000"/>
              </a:lnSpc>
              <a:spcBef>
                <a:spcPts val="0"/>
              </a:spcBef>
              <a:spcAft>
                <a:spcPts val="0"/>
              </a:spcAft>
              <a:buClr>
                <a:schemeClr val="tx1"/>
              </a:buClr>
              <a:buSzPts val="1800"/>
              <a:buFont typeface="Arial"/>
              <a:buNone/>
              <a:defRPr b="1" i="0" u="none" strike="noStrike" cap="none">
                <a:solidFill>
                  <a:srgbClr val="134F5C"/>
                </a:solidFill>
                <a:latin typeface="Montserrat"/>
                <a:ea typeface="Arial"/>
                <a:cs typeface="Arial"/>
                <a:sym typeface="Arial"/>
              </a:defRPr>
            </a:lvl1pPr>
            <a:lvl2pPr marL="914400" marR="0" lvl="1"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just"/>
            <a:r>
              <a:rPr lang="en-US" sz="1600" dirty="0"/>
              <a:t>Feature engineering is the process of selecting, manipulating, and transforming raw data into features that can be used in supervised learning. In order to make machine learning work well on new tasks, it might be necessary to design and train better features.</a:t>
            </a:r>
          </a:p>
        </p:txBody>
      </p:sp>
      <p:pic>
        <p:nvPicPr>
          <p:cNvPr id="1026" name="Picture 2" descr="Feature Engineering Step by Step | Feature Engineering in ML">
            <a:extLst>
              <a:ext uri="{FF2B5EF4-FFF2-40B4-BE49-F238E27FC236}">
                <a16:creationId xmlns:a16="http://schemas.microsoft.com/office/drawing/2014/main" id="{A0CDC2C4-B84C-28A2-B461-3D8E37E9D9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27" r="28783" b="1"/>
          <a:stretch/>
        </p:blipFill>
        <p:spPr bwMode="auto">
          <a:xfrm>
            <a:off x="5833044" y="1482207"/>
            <a:ext cx="3310955" cy="366129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973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03FC36-2B88-6518-32FF-D3B28E287C7D}"/>
              </a:ext>
            </a:extLst>
          </p:cNvPr>
          <p:cNvSpPr txBox="1">
            <a:spLocks/>
          </p:cNvSpPr>
          <p:nvPr/>
        </p:nvSpPr>
        <p:spPr>
          <a:xfrm>
            <a:off x="282388" y="206691"/>
            <a:ext cx="3300871" cy="700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1"/>
              </a:buClr>
              <a:buSzPts val="2800"/>
              <a:buNone/>
              <a:defRPr sz="2800" b="1">
                <a:solidFill>
                  <a:schemeClr val="dk1"/>
                </a:solidFill>
                <a:latin typeface="Calibri" panose="020F0502020204030204" pitchFamily="34" charset="0"/>
                <a:cs typeface="Calibri" panose="020F050202020403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IN" dirty="0"/>
              <a:t>Feature Engineering</a:t>
            </a:r>
          </a:p>
        </p:txBody>
      </p:sp>
      <p:sp>
        <p:nvSpPr>
          <p:cNvPr id="5" name="TextBox 4">
            <a:extLst>
              <a:ext uri="{FF2B5EF4-FFF2-40B4-BE49-F238E27FC236}">
                <a16:creationId xmlns:a16="http://schemas.microsoft.com/office/drawing/2014/main" id="{8107501C-51F0-C6A4-B6AD-587C8F58E60D}"/>
              </a:ext>
            </a:extLst>
          </p:cNvPr>
          <p:cNvSpPr txBox="1"/>
          <p:nvPr/>
        </p:nvSpPr>
        <p:spPr>
          <a:xfrm>
            <a:off x="599304" y="1035422"/>
            <a:ext cx="8008431" cy="954107"/>
          </a:xfrm>
          <a:prstGeom prst="rect">
            <a:avLst/>
          </a:prstGeom>
          <a:noFill/>
        </p:spPr>
        <p:txBody>
          <a:bodyPr wrap="square" rtlCol="0">
            <a:spAutoFit/>
          </a:bodyPr>
          <a:lstStyle/>
          <a:p>
            <a:r>
              <a:rPr lang="en-IN" dirty="0">
                <a:solidFill>
                  <a:srgbClr val="134F5C"/>
                </a:solidFill>
              </a:rPr>
              <a:t>Feature Engineering is the process of selecting, manipulating, and transforming initial variables into features that can be used in model training. </a:t>
            </a:r>
          </a:p>
          <a:p>
            <a:endParaRPr lang="en-IN" dirty="0">
              <a:solidFill>
                <a:srgbClr val="134F5C"/>
              </a:solidFill>
            </a:endParaRPr>
          </a:p>
          <a:p>
            <a:r>
              <a:rPr lang="en-IN" dirty="0">
                <a:solidFill>
                  <a:srgbClr val="134F5C"/>
                </a:solidFill>
              </a:rPr>
              <a:t>The following are the steps we have done on our data set as a part of Feature Engineering:</a:t>
            </a:r>
          </a:p>
        </p:txBody>
      </p:sp>
      <p:sp>
        <p:nvSpPr>
          <p:cNvPr id="6" name="Rectangle: Rounded Corners 5">
            <a:extLst>
              <a:ext uri="{FF2B5EF4-FFF2-40B4-BE49-F238E27FC236}">
                <a16:creationId xmlns:a16="http://schemas.microsoft.com/office/drawing/2014/main" id="{B55DD14E-D52A-B6BA-F4B1-B5E7CA97DC95}"/>
              </a:ext>
            </a:extLst>
          </p:cNvPr>
          <p:cNvSpPr/>
          <p:nvPr/>
        </p:nvSpPr>
        <p:spPr>
          <a:xfrm>
            <a:off x="996900" y="2330336"/>
            <a:ext cx="3018208" cy="975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Null value Handling</a:t>
            </a:r>
          </a:p>
        </p:txBody>
      </p:sp>
      <p:sp>
        <p:nvSpPr>
          <p:cNvPr id="7" name="Rectangle: Rounded Corners 6">
            <a:extLst>
              <a:ext uri="{FF2B5EF4-FFF2-40B4-BE49-F238E27FC236}">
                <a16:creationId xmlns:a16="http://schemas.microsoft.com/office/drawing/2014/main" id="{11C83C59-78D7-F0A8-ED95-BF15975133BD}"/>
              </a:ext>
            </a:extLst>
          </p:cNvPr>
          <p:cNvSpPr/>
          <p:nvPr/>
        </p:nvSpPr>
        <p:spPr>
          <a:xfrm>
            <a:off x="5128890" y="2330335"/>
            <a:ext cx="3018208" cy="975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Selecting Features</a:t>
            </a:r>
          </a:p>
        </p:txBody>
      </p:sp>
      <p:sp>
        <p:nvSpPr>
          <p:cNvPr id="8" name="Rectangle: Rounded Corners 7">
            <a:extLst>
              <a:ext uri="{FF2B5EF4-FFF2-40B4-BE49-F238E27FC236}">
                <a16:creationId xmlns:a16="http://schemas.microsoft.com/office/drawing/2014/main" id="{2115E98B-9D4A-1CCD-3DC2-3A57013C7BD1}"/>
              </a:ext>
            </a:extLst>
          </p:cNvPr>
          <p:cNvSpPr/>
          <p:nvPr/>
        </p:nvSpPr>
        <p:spPr>
          <a:xfrm>
            <a:off x="996902" y="3852397"/>
            <a:ext cx="3018208" cy="975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Transforming Features</a:t>
            </a:r>
          </a:p>
        </p:txBody>
      </p:sp>
      <p:sp>
        <p:nvSpPr>
          <p:cNvPr id="9" name="Rectangle: Rounded Corners 8">
            <a:extLst>
              <a:ext uri="{FF2B5EF4-FFF2-40B4-BE49-F238E27FC236}">
                <a16:creationId xmlns:a16="http://schemas.microsoft.com/office/drawing/2014/main" id="{61D7873B-287A-0DEC-34A3-EA943D750002}"/>
              </a:ext>
            </a:extLst>
          </p:cNvPr>
          <p:cNvSpPr/>
          <p:nvPr/>
        </p:nvSpPr>
        <p:spPr>
          <a:xfrm>
            <a:off x="5128890" y="3852396"/>
            <a:ext cx="3018208" cy="975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Labelling the Categorical Features</a:t>
            </a:r>
          </a:p>
        </p:txBody>
      </p:sp>
    </p:spTree>
    <p:extLst>
      <p:ext uri="{BB962C8B-B14F-4D97-AF65-F5344CB8AC3E}">
        <p14:creationId xmlns:p14="http://schemas.microsoft.com/office/powerpoint/2010/main" val="75491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5A86-2789-5C0A-3C4D-D657438D8CE9}"/>
              </a:ext>
            </a:extLst>
          </p:cNvPr>
          <p:cNvSpPr>
            <a:spLocks noGrp="1"/>
          </p:cNvSpPr>
          <p:nvPr>
            <p:ph type="title"/>
          </p:nvPr>
        </p:nvSpPr>
        <p:spPr>
          <a:xfrm>
            <a:off x="479788" y="288275"/>
            <a:ext cx="3348797" cy="572700"/>
          </a:xfrm>
          <a:noFill/>
          <a:ln>
            <a:noFill/>
          </a:ln>
        </p:spPr>
        <p:txBody>
          <a:bodyPr spcFirstLastPara="1" wrap="square" lIns="91425" tIns="91425" rIns="91425" bIns="91425" anchor="t" anchorCtr="0">
            <a:noAutofit/>
          </a:bodyPr>
          <a:lstStyle/>
          <a:p>
            <a:r>
              <a:rPr lang="en-IN" b="1" dirty="0">
                <a:latin typeface="Calibri" panose="020F0502020204030204" pitchFamily="34" charset="0"/>
                <a:cs typeface="Calibri" panose="020F0502020204030204" pitchFamily="34" charset="0"/>
              </a:rPr>
              <a:t>Null Values Handling</a:t>
            </a:r>
          </a:p>
        </p:txBody>
      </p:sp>
      <p:sp>
        <p:nvSpPr>
          <p:cNvPr id="3" name="Text Placeholder 2">
            <a:extLst>
              <a:ext uri="{FF2B5EF4-FFF2-40B4-BE49-F238E27FC236}">
                <a16:creationId xmlns:a16="http://schemas.microsoft.com/office/drawing/2014/main" id="{B47AC2AF-401B-AD07-6C60-2A63B6524D63}"/>
              </a:ext>
            </a:extLst>
          </p:cNvPr>
          <p:cNvSpPr>
            <a:spLocks noGrp="1"/>
          </p:cNvSpPr>
          <p:nvPr>
            <p:ph type="body" idx="1"/>
          </p:nvPr>
        </p:nvSpPr>
        <p:spPr>
          <a:xfrm>
            <a:off x="3731558" y="1152475"/>
            <a:ext cx="4072041" cy="3416400"/>
          </a:xfrm>
        </p:spPr>
        <p:txBody>
          <a:bodyPr/>
          <a:lstStyle/>
          <a:p>
            <a:pPr>
              <a:buClr>
                <a:schemeClr val="tx1"/>
              </a:buClr>
              <a:buFont typeface="Arial" panose="020B0604020202020204" pitchFamily="34" charset="0"/>
              <a:buChar char="•"/>
            </a:pPr>
            <a:r>
              <a:rPr lang="en-IN" sz="1400" dirty="0">
                <a:solidFill>
                  <a:srgbClr val="134F5C"/>
                </a:solidFill>
              </a:rPr>
              <a:t>Null values are present in our data. We cannot apply ML model while null values are present.</a:t>
            </a:r>
          </a:p>
          <a:p>
            <a:pPr marL="114300" indent="0">
              <a:buClr>
                <a:schemeClr val="accent2"/>
              </a:buClr>
              <a:buNone/>
            </a:pPr>
            <a:endParaRPr lang="en-IN" sz="1400" dirty="0">
              <a:solidFill>
                <a:srgbClr val="134F5C"/>
              </a:solidFill>
            </a:endParaRPr>
          </a:p>
          <a:p>
            <a:pPr>
              <a:buClr>
                <a:schemeClr val="tx1"/>
              </a:buClr>
              <a:buFont typeface="Arial" panose="020B0604020202020204" pitchFamily="34" charset="0"/>
              <a:buChar char="•"/>
            </a:pPr>
            <a:r>
              <a:rPr lang="en-IN" sz="1400" dirty="0">
                <a:solidFill>
                  <a:srgbClr val="134F5C"/>
                </a:solidFill>
              </a:rPr>
              <a:t>We have used Simple Imputer to remove the null values.</a:t>
            </a:r>
          </a:p>
          <a:p>
            <a:pPr marL="114300" indent="0">
              <a:buClr>
                <a:schemeClr val="accent2"/>
              </a:buClr>
              <a:buNone/>
            </a:pPr>
            <a:endParaRPr lang="en-IN" sz="1400" dirty="0">
              <a:solidFill>
                <a:srgbClr val="134F5C"/>
              </a:solidFill>
            </a:endParaRPr>
          </a:p>
          <a:p>
            <a:pPr>
              <a:buClr>
                <a:schemeClr val="tx1"/>
              </a:buClr>
              <a:buFont typeface="Arial" panose="020B0604020202020204" pitchFamily="34" charset="0"/>
              <a:buChar char="•"/>
            </a:pPr>
            <a:r>
              <a:rPr lang="en-IN" sz="1400" dirty="0">
                <a:solidFill>
                  <a:srgbClr val="134F5C"/>
                </a:solidFill>
              </a:rPr>
              <a:t>For Categorical features we have imputed the null values with mode of that feature.</a:t>
            </a:r>
          </a:p>
          <a:p>
            <a:pPr>
              <a:buClr>
                <a:schemeClr val="tx1"/>
              </a:buClr>
              <a:buFont typeface="Arial" panose="020B0604020202020204" pitchFamily="34" charset="0"/>
              <a:buChar char="•"/>
            </a:pPr>
            <a:endParaRPr lang="en-IN" sz="1400" dirty="0">
              <a:solidFill>
                <a:srgbClr val="134F5C"/>
              </a:solidFill>
            </a:endParaRPr>
          </a:p>
          <a:p>
            <a:pPr>
              <a:buClr>
                <a:schemeClr val="tx1"/>
              </a:buClr>
              <a:buFont typeface="Arial" panose="020B0604020202020204" pitchFamily="34" charset="0"/>
              <a:buChar char="•"/>
            </a:pPr>
            <a:r>
              <a:rPr lang="en-IN" sz="1400" dirty="0">
                <a:solidFill>
                  <a:srgbClr val="134F5C"/>
                </a:solidFill>
              </a:rPr>
              <a:t>For Numerical features we have imputed the null values with median of that feature. </a:t>
            </a:r>
          </a:p>
        </p:txBody>
      </p:sp>
      <p:pic>
        <p:nvPicPr>
          <p:cNvPr id="5" name="Picture 4">
            <a:extLst>
              <a:ext uri="{FF2B5EF4-FFF2-40B4-BE49-F238E27FC236}">
                <a16:creationId xmlns:a16="http://schemas.microsoft.com/office/drawing/2014/main" id="{4542E2F1-B8BE-2082-76B1-CDF450548676}"/>
              </a:ext>
            </a:extLst>
          </p:cNvPr>
          <p:cNvPicPr>
            <a:picLocks noChangeAspect="1"/>
          </p:cNvPicPr>
          <p:nvPr/>
        </p:nvPicPr>
        <p:blipFill>
          <a:blip r:embed="rId2"/>
          <a:stretch>
            <a:fillRect/>
          </a:stretch>
        </p:blipFill>
        <p:spPr>
          <a:xfrm>
            <a:off x="878161" y="1152474"/>
            <a:ext cx="2147428" cy="33052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43181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E66C-F867-069A-D5A7-F8D357F6188B}"/>
              </a:ext>
            </a:extLst>
          </p:cNvPr>
          <p:cNvSpPr>
            <a:spLocks noGrp="1"/>
          </p:cNvSpPr>
          <p:nvPr>
            <p:ph type="title"/>
          </p:nvPr>
        </p:nvSpPr>
        <p:spPr>
          <a:xfrm>
            <a:off x="426000" y="337449"/>
            <a:ext cx="3001141" cy="572700"/>
          </a:xfrm>
          <a:noFill/>
          <a:ln>
            <a:noFill/>
          </a:ln>
        </p:spPr>
        <p:txBody>
          <a:bodyPr spcFirstLastPara="1" wrap="square" lIns="91425" tIns="91425" rIns="91425" bIns="91425" anchor="t" anchorCtr="0">
            <a:noAutofit/>
          </a:bodyPr>
          <a:lstStyle/>
          <a:p>
            <a:r>
              <a:rPr lang="en-IN" b="1" dirty="0">
                <a:latin typeface="Calibri" panose="020F0502020204030204" pitchFamily="34" charset="0"/>
                <a:cs typeface="Calibri" panose="020F0502020204030204" pitchFamily="34" charset="0"/>
              </a:rPr>
              <a:t>Selecting Features</a:t>
            </a:r>
          </a:p>
        </p:txBody>
      </p:sp>
      <p:sp>
        <p:nvSpPr>
          <p:cNvPr id="3" name="Text Placeholder 2">
            <a:extLst>
              <a:ext uri="{FF2B5EF4-FFF2-40B4-BE49-F238E27FC236}">
                <a16:creationId xmlns:a16="http://schemas.microsoft.com/office/drawing/2014/main" id="{FAD03951-5F84-ED56-730C-9327C697C963}"/>
              </a:ext>
            </a:extLst>
          </p:cNvPr>
          <p:cNvSpPr>
            <a:spLocks noGrp="1"/>
          </p:cNvSpPr>
          <p:nvPr>
            <p:ph type="body" idx="1"/>
          </p:nvPr>
        </p:nvSpPr>
        <p:spPr>
          <a:xfrm>
            <a:off x="311700" y="1152475"/>
            <a:ext cx="8520600" cy="3513654"/>
          </a:xfrm>
        </p:spPr>
        <p:txBody>
          <a:bodyPr/>
          <a:lstStyle/>
          <a:p>
            <a:pPr marL="114300" indent="0">
              <a:buNone/>
            </a:pPr>
            <a:r>
              <a:rPr lang="en-IN" sz="1400" dirty="0">
                <a:solidFill>
                  <a:srgbClr val="134F5C"/>
                </a:solidFill>
              </a:rPr>
              <a:t>We have used the following methods to select the relevant features from the available features.</a:t>
            </a:r>
          </a:p>
          <a:p>
            <a:pPr marL="114300" indent="0">
              <a:buNone/>
            </a:pPr>
            <a:endParaRPr lang="en-IN" sz="1400" dirty="0">
              <a:solidFill>
                <a:srgbClr val="134F5C"/>
              </a:solidFill>
            </a:endParaRPr>
          </a:p>
          <a:p>
            <a:pPr>
              <a:buClr>
                <a:schemeClr val="tx1"/>
              </a:buClr>
              <a:buFont typeface="Arial" panose="020B0604020202020204" pitchFamily="34" charset="0"/>
              <a:buChar char="•"/>
            </a:pPr>
            <a:r>
              <a:rPr lang="en-IN" sz="1400" dirty="0">
                <a:solidFill>
                  <a:srgbClr val="CC0000"/>
                </a:solidFill>
              </a:rPr>
              <a:t>Chi-square Test for Categorical Features</a:t>
            </a:r>
          </a:p>
          <a:p>
            <a:pPr marL="114300" indent="0">
              <a:buClr>
                <a:schemeClr val="accent2"/>
              </a:buClr>
              <a:buNone/>
            </a:pPr>
            <a:r>
              <a:rPr lang="en-IN" sz="1400" dirty="0">
                <a:solidFill>
                  <a:srgbClr val="134F5C"/>
                </a:solidFill>
              </a:rPr>
              <a:t>Chi-square test is used for categorical features in a dataset. We calculate Chi-square scores between each feature and the target and select the desired number of features with best Chi-square scores. It determines if the association between two categorical variables of the sample would reflect their real association in the population.</a:t>
            </a:r>
          </a:p>
          <a:p>
            <a:pPr marL="114300" indent="0">
              <a:buClr>
                <a:schemeClr val="accent2"/>
              </a:buClr>
              <a:buNone/>
            </a:pPr>
            <a:endParaRPr lang="en-IN" sz="1400" dirty="0">
              <a:solidFill>
                <a:srgbClr val="134F5C"/>
              </a:solidFill>
            </a:endParaRPr>
          </a:p>
          <a:p>
            <a:pPr>
              <a:buClr>
                <a:schemeClr val="tx1"/>
              </a:buClr>
              <a:buFont typeface="Arial" panose="020B0604020202020204" pitchFamily="34" charset="0"/>
              <a:buChar char="•"/>
            </a:pPr>
            <a:r>
              <a:rPr lang="en-IN" sz="1400" dirty="0">
                <a:solidFill>
                  <a:srgbClr val="CC0000"/>
                </a:solidFill>
              </a:rPr>
              <a:t>Multicollinearity for Numerical Features</a:t>
            </a:r>
          </a:p>
          <a:p>
            <a:pPr marL="114300" indent="0">
              <a:buClr>
                <a:schemeClr val="tx1"/>
              </a:buClr>
              <a:buNone/>
            </a:pPr>
            <a:r>
              <a:rPr lang="en-IN" sz="1400" dirty="0">
                <a:solidFill>
                  <a:srgbClr val="134F5C"/>
                </a:solidFill>
              </a:rPr>
              <a:t>We have calculated the correlation between every Numerical Feature and removed the ones having high collinearity with any of the other Numerical Feature.</a:t>
            </a:r>
          </a:p>
        </p:txBody>
      </p:sp>
    </p:spTree>
    <p:extLst>
      <p:ext uri="{BB962C8B-B14F-4D97-AF65-F5344CB8AC3E}">
        <p14:creationId xmlns:p14="http://schemas.microsoft.com/office/powerpoint/2010/main" val="2689933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656A-C7E3-CAA4-B9C4-1131DD20B739}"/>
              </a:ext>
            </a:extLst>
          </p:cNvPr>
          <p:cNvSpPr>
            <a:spLocks noGrp="1"/>
          </p:cNvSpPr>
          <p:nvPr>
            <p:ph type="title"/>
          </p:nvPr>
        </p:nvSpPr>
        <p:spPr>
          <a:xfrm>
            <a:off x="311700" y="445025"/>
            <a:ext cx="6661529" cy="572700"/>
          </a:xfrm>
          <a:noFill/>
          <a:ln>
            <a:noFill/>
          </a:ln>
        </p:spPr>
        <p:txBody>
          <a:bodyPr spcFirstLastPara="1" wrap="square" lIns="91425" tIns="91425" rIns="91425" bIns="91425" anchor="t" anchorCtr="0">
            <a:noAutofit/>
          </a:bodyPr>
          <a:lstStyle/>
          <a:p>
            <a:r>
              <a:rPr lang="en-IN" b="1" dirty="0">
                <a:latin typeface="Calibri" panose="020F0502020204030204" pitchFamily="34" charset="0"/>
                <a:cs typeface="Calibri" panose="020F0502020204030204" pitchFamily="34" charset="0"/>
              </a:rPr>
              <a:t>Handling Imbalanced train dataset (SMOTE)</a:t>
            </a:r>
          </a:p>
        </p:txBody>
      </p:sp>
      <p:pic>
        <p:nvPicPr>
          <p:cNvPr id="5" name="Picture 4">
            <a:extLst>
              <a:ext uri="{FF2B5EF4-FFF2-40B4-BE49-F238E27FC236}">
                <a16:creationId xmlns:a16="http://schemas.microsoft.com/office/drawing/2014/main" id="{FE9B5597-7D64-A38D-A244-67F0D4CB9F96}"/>
              </a:ext>
            </a:extLst>
          </p:cNvPr>
          <p:cNvPicPr>
            <a:picLocks noChangeAspect="1"/>
          </p:cNvPicPr>
          <p:nvPr/>
        </p:nvPicPr>
        <p:blipFill>
          <a:blip r:embed="rId3"/>
          <a:stretch>
            <a:fillRect/>
          </a:stretch>
        </p:blipFill>
        <p:spPr>
          <a:xfrm>
            <a:off x="5345206" y="2347711"/>
            <a:ext cx="3086100" cy="2130160"/>
          </a:xfrm>
          <a:prstGeom prst="rect">
            <a:avLst/>
          </a:prstGeom>
        </p:spPr>
      </p:pic>
      <p:pic>
        <p:nvPicPr>
          <p:cNvPr id="6" name="Picture 5">
            <a:extLst>
              <a:ext uri="{FF2B5EF4-FFF2-40B4-BE49-F238E27FC236}">
                <a16:creationId xmlns:a16="http://schemas.microsoft.com/office/drawing/2014/main" id="{15B838D2-3F07-83FC-D19A-F7CC99428A32}"/>
              </a:ext>
            </a:extLst>
          </p:cNvPr>
          <p:cNvPicPr>
            <a:picLocks noChangeAspect="1"/>
          </p:cNvPicPr>
          <p:nvPr/>
        </p:nvPicPr>
        <p:blipFill>
          <a:blip r:embed="rId4"/>
          <a:stretch>
            <a:fillRect/>
          </a:stretch>
        </p:blipFill>
        <p:spPr>
          <a:xfrm>
            <a:off x="591671" y="2359476"/>
            <a:ext cx="2776817" cy="2044436"/>
          </a:xfrm>
          <a:prstGeom prst="rect">
            <a:avLst/>
          </a:prstGeom>
        </p:spPr>
      </p:pic>
      <p:sp>
        <p:nvSpPr>
          <p:cNvPr id="7" name="TextBox 6">
            <a:extLst>
              <a:ext uri="{FF2B5EF4-FFF2-40B4-BE49-F238E27FC236}">
                <a16:creationId xmlns:a16="http://schemas.microsoft.com/office/drawing/2014/main" id="{352FD970-C9E0-3D32-A4EA-928A79FFBF46}"/>
              </a:ext>
            </a:extLst>
          </p:cNvPr>
          <p:cNvSpPr txBox="1"/>
          <p:nvPr/>
        </p:nvSpPr>
        <p:spPr>
          <a:xfrm>
            <a:off x="591671" y="1082488"/>
            <a:ext cx="7960658" cy="954107"/>
          </a:xfrm>
          <a:prstGeom prst="rect">
            <a:avLst/>
          </a:prstGeom>
          <a:noFill/>
        </p:spPr>
        <p:txBody>
          <a:bodyPr wrap="square" rtlCol="0">
            <a:spAutoFit/>
          </a:bodyPr>
          <a:lstStyle/>
          <a:p>
            <a:r>
              <a:rPr lang="en-IN" dirty="0">
                <a:solidFill>
                  <a:srgbClr val="134F5C"/>
                </a:solidFill>
              </a:rPr>
              <a:t>Given data is highly imbalanced in terms of dependent variable, because very few data points are present in dataset with value of dependent variable as 1. This will affect the accuracy of our model on the test dataset. So to solve this problem we have used an oversampling technique called SMOTE to balance the training dataset. </a:t>
            </a:r>
          </a:p>
        </p:txBody>
      </p:sp>
      <p:sp>
        <p:nvSpPr>
          <p:cNvPr id="8" name="Arrow: Striped Right 7">
            <a:extLst>
              <a:ext uri="{FF2B5EF4-FFF2-40B4-BE49-F238E27FC236}">
                <a16:creationId xmlns:a16="http://schemas.microsoft.com/office/drawing/2014/main" id="{0A6FB719-7296-AA1B-89CB-994751039ECF}"/>
              </a:ext>
            </a:extLst>
          </p:cNvPr>
          <p:cNvSpPr/>
          <p:nvPr/>
        </p:nvSpPr>
        <p:spPr>
          <a:xfrm>
            <a:off x="3664323" y="3113629"/>
            <a:ext cx="1580029" cy="60511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SMOTE</a:t>
            </a:r>
          </a:p>
        </p:txBody>
      </p:sp>
    </p:spTree>
    <p:extLst>
      <p:ext uri="{BB962C8B-B14F-4D97-AF65-F5344CB8AC3E}">
        <p14:creationId xmlns:p14="http://schemas.microsoft.com/office/powerpoint/2010/main" val="424520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14854E05-9BD5-D360-4477-6EA99B72FDFF}"/>
              </a:ext>
            </a:extLst>
          </p:cNvPr>
          <p:cNvSpPr txBox="1"/>
          <p:nvPr/>
        </p:nvSpPr>
        <p:spPr>
          <a:xfrm>
            <a:off x="923961" y="517711"/>
            <a:ext cx="4395755" cy="584775"/>
          </a:xfrm>
          <a:prstGeom prst="rect">
            <a:avLst/>
          </a:prstGeom>
          <a:noFill/>
        </p:spPr>
        <p:txBody>
          <a:bodyPr wrap="none" rtlCol="0">
            <a:spAutoFit/>
          </a:bodyPr>
          <a:lstStyle/>
          <a:p>
            <a:r>
              <a:rPr lang="en-IN" sz="3200" b="1" dirty="0">
                <a:solidFill>
                  <a:schemeClr val="dk1"/>
                </a:solidFill>
              </a:rPr>
              <a:t>Points for Discussion</a:t>
            </a:r>
          </a:p>
        </p:txBody>
      </p:sp>
      <p:sp>
        <p:nvSpPr>
          <p:cNvPr id="5" name="TextBox 4">
            <a:extLst>
              <a:ext uri="{FF2B5EF4-FFF2-40B4-BE49-F238E27FC236}">
                <a16:creationId xmlns:a16="http://schemas.microsoft.com/office/drawing/2014/main" id="{637B7C12-C16F-A8DA-7788-F9A43D7A7E7D}"/>
              </a:ext>
            </a:extLst>
          </p:cNvPr>
          <p:cNvSpPr txBox="1"/>
          <p:nvPr/>
        </p:nvSpPr>
        <p:spPr>
          <a:xfrm>
            <a:off x="1311086" y="1277471"/>
            <a:ext cx="3621504" cy="2462213"/>
          </a:xfrm>
          <a:prstGeom prst="rect">
            <a:avLst/>
          </a:prstGeom>
          <a:noFill/>
        </p:spPr>
        <p:txBody>
          <a:bodyPr wrap="none" rtlCol="0">
            <a:spAutoFit/>
          </a:bodyPr>
          <a:lstStyle/>
          <a:p>
            <a:pPr marL="285750" indent="-285750">
              <a:buClr>
                <a:schemeClr val="tx1"/>
              </a:buClr>
              <a:buFont typeface="Arial" panose="020B0604020202020204" pitchFamily="34" charset="0"/>
              <a:buChar char="•"/>
            </a:pPr>
            <a:r>
              <a:rPr lang="en-IN" sz="2000" dirty="0">
                <a:solidFill>
                  <a:srgbClr val="134F5C"/>
                </a:solidFill>
              </a:rPr>
              <a:t>Problem Statement</a:t>
            </a:r>
          </a:p>
          <a:p>
            <a:pPr marL="285750" indent="-285750">
              <a:buClr>
                <a:schemeClr val="tx1"/>
              </a:buClr>
              <a:buFont typeface="Arial" panose="020B0604020202020204" pitchFamily="34" charset="0"/>
              <a:buChar char="•"/>
            </a:pPr>
            <a:r>
              <a:rPr lang="en-IN" sz="2000" dirty="0">
                <a:solidFill>
                  <a:srgbClr val="134F5C"/>
                </a:solidFill>
              </a:rPr>
              <a:t>Data Summary</a:t>
            </a:r>
          </a:p>
          <a:p>
            <a:pPr marL="285750" indent="-285750">
              <a:buClr>
                <a:schemeClr val="tx1"/>
              </a:buClr>
              <a:buFont typeface="Arial" panose="020B0604020202020204" pitchFamily="34" charset="0"/>
              <a:buChar char="•"/>
            </a:pPr>
            <a:r>
              <a:rPr lang="en-IN" sz="2000" dirty="0">
                <a:solidFill>
                  <a:srgbClr val="134F5C"/>
                </a:solidFill>
              </a:rPr>
              <a:t>Exploratory Data Analysis</a:t>
            </a:r>
          </a:p>
          <a:p>
            <a:pPr marL="285750" indent="-285750">
              <a:buClr>
                <a:schemeClr val="tx1"/>
              </a:buClr>
              <a:buFont typeface="Arial" panose="020B0604020202020204" pitchFamily="34" charset="0"/>
              <a:buChar char="•"/>
            </a:pPr>
            <a:r>
              <a:rPr lang="en-IN" sz="2000" dirty="0">
                <a:solidFill>
                  <a:srgbClr val="134F5C"/>
                </a:solidFill>
              </a:rPr>
              <a:t>Feature Engineering</a:t>
            </a:r>
          </a:p>
          <a:p>
            <a:pPr marL="285750" indent="-285750">
              <a:buClr>
                <a:schemeClr val="tx1"/>
              </a:buClr>
              <a:buFont typeface="Arial" panose="020B0604020202020204" pitchFamily="34" charset="0"/>
              <a:buChar char="•"/>
            </a:pPr>
            <a:r>
              <a:rPr lang="en-IN" sz="2000" dirty="0">
                <a:solidFill>
                  <a:srgbClr val="134F5C"/>
                </a:solidFill>
              </a:rPr>
              <a:t>Applying ML Algorithms</a:t>
            </a:r>
          </a:p>
          <a:p>
            <a:pPr marL="285750" indent="-285750">
              <a:buClr>
                <a:schemeClr val="tx1"/>
              </a:buClr>
              <a:buFont typeface="Arial" panose="020B0604020202020204" pitchFamily="34" charset="0"/>
              <a:buChar char="•"/>
            </a:pPr>
            <a:r>
              <a:rPr lang="en-IN" sz="2000" dirty="0">
                <a:solidFill>
                  <a:srgbClr val="134F5C"/>
                </a:solidFill>
              </a:rPr>
              <a:t>Comparing different models</a:t>
            </a:r>
          </a:p>
          <a:p>
            <a:pPr marL="285750" indent="-285750">
              <a:buClr>
                <a:schemeClr val="tx1"/>
              </a:buClr>
              <a:buFont typeface="Arial" panose="020B0604020202020204" pitchFamily="34" charset="0"/>
              <a:buChar char="•"/>
            </a:pPr>
            <a:r>
              <a:rPr lang="en-IN" sz="2000" dirty="0">
                <a:solidFill>
                  <a:srgbClr val="134F5C"/>
                </a:solidFill>
              </a:rPr>
              <a:t>Conclusion</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D8F6-4BA2-D8AF-D368-4D9ACC6ADB7A}"/>
              </a:ext>
            </a:extLst>
          </p:cNvPr>
          <p:cNvSpPr>
            <a:spLocks noGrp="1"/>
          </p:cNvSpPr>
          <p:nvPr>
            <p:ph type="title"/>
          </p:nvPr>
        </p:nvSpPr>
        <p:spPr>
          <a:xfrm>
            <a:off x="311700" y="364343"/>
            <a:ext cx="3851422" cy="572700"/>
          </a:xfrm>
          <a:noFill/>
          <a:ln>
            <a:noFill/>
          </a:ln>
        </p:spPr>
        <p:txBody>
          <a:bodyPr spcFirstLastPara="1" wrap="square" lIns="91425" tIns="91425" rIns="91425" bIns="91425" anchor="t" anchorCtr="0">
            <a:noAutofit/>
          </a:bodyPr>
          <a:lstStyle/>
          <a:p>
            <a:r>
              <a:rPr lang="en-IN" b="1" dirty="0">
                <a:latin typeface="Calibri" panose="020F0502020204030204" pitchFamily="34" charset="0"/>
                <a:cs typeface="Calibri" panose="020F0502020204030204" pitchFamily="34" charset="0"/>
              </a:rPr>
              <a:t>Applying ML Algorithms</a:t>
            </a:r>
          </a:p>
        </p:txBody>
      </p:sp>
      <p:sp>
        <p:nvSpPr>
          <p:cNvPr id="3" name="Text Placeholder 2">
            <a:extLst>
              <a:ext uri="{FF2B5EF4-FFF2-40B4-BE49-F238E27FC236}">
                <a16:creationId xmlns:a16="http://schemas.microsoft.com/office/drawing/2014/main" id="{2EC7E9F8-4ED8-55F9-4CD0-A5EC9DC2D10B}"/>
              </a:ext>
            </a:extLst>
          </p:cNvPr>
          <p:cNvSpPr>
            <a:spLocks noGrp="1"/>
          </p:cNvSpPr>
          <p:nvPr>
            <p:ph type="body" idx="1"/>
          </p:nvPr>
        </p:nvSpPr>
        <p:spPr/>
        <p:txBody>
          <a:bodyPr/>
          <a:lstStyle/>
          <a:p>
            <a:pPr marL="114300" indent="0">
              <a:buNone/>
            </a:pPr>
            <a:r>
              <a:rPr lang="en-US" dirty="0">
                <a:solidFill>
                  <a:schemeClr val="bg1"/>
                </a:solidFill>
              </a:rPr>
              <a:t>Since we have to predict whether there is 10-year risk of future coronary heart disease (CHD) or not, it is a classification problem, and we must use classification algorithms.</a:t>
            </a:r>
          </a:p>
          <a:p>
            <a:pPr marL="114300" indent="0">
              <a:buNone/>
            </a:pPr>
            <a:endParaRPr lang="en-US" dirty="0">
              <a:solidFill>
                <a:schemeClr val="bg1"/>
              </a:solidFill>
            </a:endParaRPr>
          </a:p>
          <a:p>
            <a:pPr marL="114300" indent="0">
              <a:buNone/>
            </a:pPr>
            <a:r>
              <a:rPr lang="en-US" dirty="0">
                <a:solidFill>
                  <a:schemeClr val="bg1"/>
                </a:solidFill>
              </a:rPr>
              <a:t>We have applied the following algorithms on our data:</a:t>
            </a:r>
          </a:p>
          <a:p>
            <a:pPr>
              <a:buClr>
                <a:schemeClr val="tx1"/>
              </a:buClr>
              <a:buFont typeface="Arial" panose="020B0604020202020204" pitchFamily="34" charset="0"/>
              <a:buChar char="•"/>
            </a:pPr>
            <a:r>
              <a:rPr lang="en-US" dirty="0">
                <a:solidFill>
                  <a:schemeClr val="bg1"/>
                </a:solidFill>
              </a:rPr>
              <a:t>Random Forest Classifier</a:t>
            </a:r>
          </a:p>
          <a:p>
            <a:pPr>
              <a:buClr>
                <a:schemeClr val="tx1"/>
              </a:buClr>
              <a:buFont typeface="Arial" panose="020B0604020202020204" pitchFamily="34" charset="0"/>
              <a:buChar char="•"/>
            </a:pPr>
            <a:r>
              <a:rPr lang="en-US" dirty="0">
                <a:solidFill>
                  <a:schemeClr val="bg1"/>
                </a:solidFill>
              </a:rPr>
              <a:t>Logistic regression</a:t>
            </a:r>
          </a:p>
          <a:p>
            <a:pPr>
              <a:buClr>
                <a:schemeClr val="tx1"/>
              </a:buClr>
              <a:buFont typeface="Arial" panose="020B0604020202020204" pitchFamily="34" charset="0"/>
              <a:buChar char="•"/>
            </a:pPr>
            <a:r>
              <a:rPr lang="en-US" dirty="0">
                <a:solidFill>
                  <a:schemeClr val="bg1"/>
                </a:solidFill>
              </a:rPr>
              <a:t>SVM</a:t>
            </a:r>
          </a:p>
          <a:p>
            <a:pPr>
              <a:buClr>
                <a:schemeClr val="tx1"/>
              </a:buClr>
              <a:buFont typeface="Arial" panose="020B0604020202020204" pitchFamily="34" charset="0"/>
              <a:buChar char="•"/>
            </a:pPr>
            <a:r>
              <a:rPr lang="en-US" dirty="0">
                <a:solidFill>
                  <a:schemeClr val="bg1"/>
                </a:solidFill>
              </a:rPr>
              <a:t>Gradient Boosting</a:t>
            </a:r>
          </a:p>
          <a:p>
            <a:pPr>
              <a:buClr>
                <a:schemeClr val="tx1"/>
              </a:buClr>
              <a:buFont typeface="Arial" panose="020B0604020202020204" pitchFamily="34" charset="0"/>
              <a:buChar char="•"/>
            </a:pPr>
            <a:r>
              <a:rPr lang="en-US" dirty="0">
                <a:solidFill>
                  <a:schemeClr val="bg1"/>
                </a:solidFill>
              </a:rPr>
              <a:t>KNN model</a:t>
            </a:r>
          </a:p>
          <a:p>
            <a:pPr>
              <a:buClr>
                <a:schemeClr val="tx1"/>
              </a:buClr>
              <a:buFont typeface="Arial" panose="020B0604020202020204" pitchFamily="34" charset="0"/>
              <a:buChar char="•"/>
            </a:pPr>
            <a:endParaRPr lang="en-US" dirty="0">
              <a:solidFill>
                <a:schemeClr val="bg1"/>
              </a:solidFill>
            </a:endParaRPr>
          </a:p>
          <a:p>
            <a:pPr>
              <a:buClr>
                <a:schemeClr val="tx1"/>
              </a:buClr>
              <a:buFont typeface="Arial" panose="020B0604020202020204" pitchFamily="34" charset="0"/>
              <a:buChar char="•"/>
            </a:pPr>
            <a:endParaRPr lang="en-US" dirty="0">
              <a:solidFill>
                <a:schemeClr val="bg1"/>
              </a:solidFill>
            </a:endParaRPr>
          </a:p>
          <a:p>
            <a:pPr>
              <a:buClr>
                <a:schemeClr val="tx1"/>
              </a:buClr>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1142849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CA3F54-B16A-F29E-622D-CDD78066568B}"/>
              </a:ext>
            </a:extLst>
          </p:cNvPr>
          <p:cNvSpPr>
            <a:spLocks noGrp="1"/>
          </p:cNvSpPr>
          <p:nvPr>
            <p:ph type="title"/>
          </p:nvPr>
        </p:nvSpPr>
        <p:spPr>
          <a:xfrm>
            <a:off x="311700" y="364343"/>
            <a:ext cx="3791949" cy="572700"/>
          </a:xfrm>
          <a:noFill/>
          <a:ln>
            <a:noFill/>
          </a:ln>
        </p:spPr>
        <p:txBody>
          <a:bodyPr spcFirstLastPara="1" wrap="square" lIns="91425" tIns="91425" rIns="91425" bIns="91425" anchor="t" anchorCtr="0">
            <a:noAutofit/>
          </a:bodyPr>
          <a:lstStyle/>
          <a:p>
            <a:r>
              <a:rPr lang="en-IN" b="1" dirty="0">
                <a:latin typeface="Calibri" panose="020F0502020204030204" pitchFamily="34" charset="0"/>
                <a:cs typeface="Calibri" panose="020F0502020204030204" pitchFamily="34" charset="0"/>
              </a:rPr>
              <a:t>Applying ML Algorithms</a:t>
            </a:r>
          </a:p>
        </p:txBody>
      </p:sp>
      <p:sp>
        <p:nvSpPr>
          <p:cNvPr id="5" name="TextBox 4">
            <a:extLst>
              <a:ext uri="{FF2B5EF4-FFF2-40B4-BE49-F238E27FC236}">
                <a16:creationId xmlns:a16="http://schemas.microsoft.com/office/drawing/2014/main" id="{FA3F6449-7E8C-FA01-1820-5319BA51B448}"/>
              </a:ext>
            </a:extLst>
          </p:cNvPr>
          <p:cNvSpPr txBox="1"/>
          <p:nvPr/>
        </p:nvSpPr>
        <p:spPr>
          <a:xfrm>
            <a:off x="311700" y="1143000"/>
            <a:ext cx="5904180" cy="369332"/>
          </a:xfrm>
          <a:prstGeom prst="rect">
            <a:avLst/>
          </a:prstGeom>
          <a:noFill/>
        </p:spPr>
        <p:txBody>
          <a:bodyPr wrap="none" rtlCol="0">
            <a:spAutoFit/>
          </a:bodyPr>
          <a:lstStyle/>
          <a:p>
            <a:r>
              <a:rPr lang="en-US" sz="1800" dirty="0">
                <a:solidFill>
                  <a:schemeClr val="bg1"/>
                </a:solidFill>
              </a:rPr>
              <a:t>Applying supervised ML algorithms have following steps</a:t>
            </a:r>
            <a:endParaRPr lang="en-IN" sz="1800" dirty="0">
              <a:solidFill>
                <a:schemeClr val="bg1"/>
              </a:solidFill>
            </a:endParaRPr>
          </a:p>
        </p:txBody>
      </p:sp>
      <p:sp>
        <p:nvSpPr>
          <p:cNvPr id="6" name="Rectangle: Rounded Corners 5">
            <a:extLst>
              <a:ext uri="{FF2B5EF4-FFF2-40B4-BE49-F238E27FC236}">
                <a16:creationId xmlns:a16="http://schemas.microsoft.com/office/drawing/2014/main" id="{D3846DD6-5538-4DDB-3F34-764AF9E5843A}"/>
              </a:ext>
            </a:extLst>
          </p:cNvPr>
          <p:cNvSpPr/>
          <p:nvPr/>
        </p:nvSpPr>
        <p:spPr>
          <a:xfrm>
            <a:off x="1727947" y="1768288"/>
            <a:ext cx="5244353" cy="437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Preparing data for model</a:t>
            </a:r>
            <a:endParaRPr lang="en-IN" dirty="0"/>
          </a:p>
        </p:txBody>
      </p:sp>
      <p:sp>
        <p:nvSpPr>
          <p:cNvPr id="7" name="Rectangle: Rounded Corners 6">
            <a:extLst>
              <a:ext uri="{FF2B5EF4-FFF2-40B4-BE49-F238E27FC236}">
                <a16:creationId xmlns:a16="http://schemas.microsoft.com/office/drawing/2014/main" id="{C887DBED-3F28-B1B1-B556-22A901410A46}"/>
              </a:ext>
            </a:extLst>
          </p:cNvPr>
          <p:cNvSpPr/>
          <p:nvPr/>
        </p:nvSpPr>
        <p:spPr>
          <a:xfrm>
            <a:off x="1727947" y="2716074"/>
            <a:ext cx="5244353" cy="437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model and Hyperparameter tuning</a:t>
            </a:r>
            <a:endParaRPr lang="en-IN" dirty="0"/>
          </a:p>
        </p:txBody>
      </p:sp>
      <p:sp>
        <p:nvSpPr>
          <p:cNvPr id="8" name="Rectangle: Rounded Corners 7">
            <a:extLst>
              <a:ext uri="{FF2B5EF4-FFF2-40B4-BE49-F238E27FC236}">
                <a16:creationId xmlns:a16="http://schemas.microsoft.com/office/drawing/2014/main" id="{E89A9D35-881F-5828-5C31-8DA634EC761D}"/>
              </a:ext>
            </a:extLst>
          </p:cNvPr>
          <p:cNvSpPr/>
          <p:nvPr/>
        </p:nvSpPr>
        <p:spPr>
          <a:xfrm>
            <a:off x="1727946" y="3663860"/>
            <a:ext cx="5244353" cy="437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Evaluating model on test data</a:t>
            </a:r>
            <a:endParaRPr lang="en-IN" dirty="0"/>
          </a:p>
        </p:txBody>
      </p:sp>
      <p:sp>
        <p:nvSpPr>
          <p:cNvPr id="9" name="Arrow: Down 8">
            <a:extLst>
              <a:ext uri="{FF2B5EF4-FFF2-40B4-BE49-F238E27FC236}">
                <a16:creationId xmlns:a16="http://schemas.microsoft.com/office/drawing/2014/main" id="{67EBDC30-16E2-1E77-CF7E-162E2DD9F265}"/>
              </a:ext>
            </a:extLst>
          </p:cNvPr>
          <p:cNvSpPr/>
          <p:nvPr/>
        </p:nvSpPr>
        <p:spPr>
          <a:xfrm>
            <a:off x="4222375" y="2205318"/>
            <a:ext cx="255494" cy="510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2FE81331-CDF3-4A9D-592E-94755C2186D3}"/>
              </a:ext>
            </a:extLst>
          </p:cNvPr>
          <p:cNvSpPr/>
          <p:nvPr/>
        </p:nvSpPr>
        <p:spPr>
          <a:xfrm>
            <a:off x="4222375" y="3153104"/>
            <a:ext cx="255494" cy="510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3458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7240F2-AD9E-7946-3E27-B013EAC6D656}"/>
              </a:ext>
            </a:extLst>
          </p:cNvPr>
          <p:cNvSpPr>
            <a:spLocks noGrp="1"/>
          </p:cNvSpPr>
          <p:nvPr>
            <p:ph type="title"/>
          </p:nvPr>
        </p:nvSpPr>
        <p:spPr>
          <a:xfrm>
            <a:off x="256480" y="119016"/>
            <a:ext cx="4843344" cy="572700"/>
          </a:xfrm>
          <a:noFill/>
          <a:ln>
            <a:noFill/>
          </a:ln>
        </p:spPr>
        <p:txBody>
          <a:bodyPr spcFirstLastPara="1" wrap="square" lIns="91425" tIns="91425" rIns="91425" bIns="91425" anchor="t" anchorCtr="0">
            <a:noAutofit/>
          </a:bodyPr>
          <a:lstStyle/>
          <a:p>
            <a:r>
              <a:rPr lang="en-IN" b="1" dirty="0">
                <a:latin typeface="Calibri" panose="020F0502020204030204" pitchFamily="34" charset="0"/>
                <a:cs typeface="Calibri" panose="020F0502020204030204" pitchFamily="34" charset="0"/>
              </a:rPr>
              <a:t>Model training and validation</a:t>
            </a:r>
          </a:p>
        </p:txBody>
      </p:sp>
      <p:graphicFrame>
        <p:nvGraphicFramePr>
          <p:cNvPr id="5" name="Table 5">
            <a:extLst>
              <a:ext uri="{FF2B5EF4-FFF2-40B4-BE49-F238E27FC236}">
                <a16:creationId xmlns:a16="http://schemas.microsoft.com/office/drawing/2014/main" id="{F01B01E0-2F15-CD19-6F5A-A3C69CF24FF9}"/>
              </a:ext>
            </a:extLst>
          </p:cNvPr>
          <p:cNvGraphicFramePr>
            <a:graphicFrameLocks noGrp="1"/>
          </p:cNvGraphicFramePr>
          <p:nvPr>
            <p:extLst>
              <p:ext uri="{D42A27DB-BD31-4B8C-83A1-F6EECF244321}">
                <p14:modId xmlns:p14="http://schemas.microsoft.com/office/powerpoint/2010/main" val="2317756549"/>
              </p:ext>
            </p:extLst>
          </p:nvPr>
        </p:nvGraphicFramePr>
        <p:xfrm>
          <a:off x="170989" y="1274832"/>
          <a:ext cx="8691582" cy="3470260"/>
        </p:xfrm>
        <a:graphic>
          <a:graphicData uri="http://schemas.openxmlformats.org/drawingml/2006/table">
            <a:tbl>
              <a:tblPr firstRow="1" bandRow="1">
                <a:tableStyleId>{7DF18680-E054-41AD-8BC1-D1AEF772440D}</a:tableStyleId>
              </a:tblPr>
              <a:tblGrid>
                <a:gridCol w="713674">
                  <a:extLst>
                    <a:ext uri="{9D8B030D-6E8A-4147-A177-3AD203B41FA5}">
                      <a16:colId xmlns:a16="http://schemas.microsoft.com/office/drawing/2014/main" val="3096833913"/>
                    </a:ext>
                  </a:extLst>
                </a:gridCol>
                <a:gridCol w="728463">
                  <a:extLst>
                    <a:ext uri="{9D8B030D-6E8A-4147-A177-3AD203B41FA5}">
                      <a16:colId xmlns:a16="http://schemas.microsoft.com/office/drawing/2014/main" val="913377050"/>
                    </a:ext>
                  </a:extLst>
                </a:gridCol>
                <a:gridCol w="805494">
                  <a:extLst>
                    <a:ext uri="{9D8B030D-6E8A-4147-A177-3AD203B41FA5}">
                      <a16:colId xmlns:a16="http://schemas.microsoft.com/office/drawing/2014/main" val="2392204775"/>
                    </a:ext>
                  </a:extLst>
                </a:gridCol>
                <a:gridCol w="805494">
                  <a:extLst>
                    <a:ext uri="{9D8B030D-6E8A-4147-A177-3AD203B41FA5}">
                      <a16:colId xmlns:a16="http://schemas.microsoft.com/office/drawing/2014/main" val="3200144101"/>
                    </a:ext>
                  </a:extLst>
                </a:gridCol>
                <a:gridCol w="879016">
                  <a:extLst>
                    <a:ext uri="{9D8B030D-6E8A-4147-A177-3AD203B41FA5}">
                      <a16:colId xmlns:a16="http://schemas.microsoft.com/office/drawing/2014/main" val="292850554"/>
                    </a:ext>
                  </a:extLst>
                </a:gridCol>
                <a:gridCol w="731971">
                  <a:extLst>
                    <a:ext uri="{9D8B030D-6E8A-4147-A177-3AD203B41FA5}">
                      <a16:colId xmlns:a16="http://schemas.microsoft.com/office/drawing/2014/main" val="1683575349"/>
                    </a:ext>
                  </a:extLst>
                </a:gridCol>
                <a:gridCol w="805494">
                  <a:extLst>
                    <a:ext uri="{9D8B030D-6E8A-4147-A177-3AD203B41FA5}">
                      <a16:colId xmlns:a16="http://schemas.microsoft.com/office/drawing/2014/main" val="2340432700"/>
                    </a:ext>
                  </a:extLst>
                </a:gridCol>
                <a:gridCol w="805494">
                  <a:extLst>
                    <a:ext uri="{9D8B030D-6E8A-4147-A177-3AD203B41FA5}">
                      <a16:colId xmlns:a16="http://schemas.microsoft.com/office/drawing/2014/main" val="3471633650"/>
                    </a:ext>
                  </a:extLst>
                </a:gridCol>
                <a:gridCol w="805494">
                  <a:extLst>
                    <a:ext uri="{9D8B030D-6E8A-4147-A177-3AD203B41FA5}">
                      <a16:colId xmlns:a16="http://schemas.microsoft.com/office/drawing/2014/main" val="3073685731"/>
                    </a:ext>
                  </a:extLst>
                </a:gridCol>
                <a:gridCol w="805494">
                  <a:extLst>
                    <a:ext uri="{9D8B030D-6E8A-4147-A177-3AD203B41FA5}">
                      <a16:colId xmlns:a16="http://schemas.microsoft.com/office/drawing/2014/main" val="350770447"/>
                    </a:ext>
                  </a:extLst>
                </a:gridCol>
                <a:gridCol w="805494">
                  <a:extLst>
                    <a:ext uri="{9D8B030D-6E8A-4147-A177-3AD203B41FA5}">
                      <a16:colId xmlns:a16="http://schemas.microsoft.com/office/drawing/2014/main" val="3741695433"/>
                    </a:ext>
                  </a:extLst>
                </a:gridCol>
              </a:tblGrid>
              <a:tr h="396983">
                <a:tc>
                  <a:txBody>
                    <a:bodyPr/>
                    <a:lstStyle/>
                    <a:p>
                      <a:r>
                        <a:rPr lang="en-IN" sz="1000" dirty="0"/>
                        <a:t>Model</a:t>
                      </a:r>
                    </a:p>
                  </a:txBody>
                  <a:tcPr anchor="ctr"/>
                </a:tc>
                <a:tc>
                  <a:txBody>
                    <a:bodyPr/>
                    <a:lstStyle/>
                    <a:p>
                      <a:r>
                        <a:rPr lang="en-IN" sz="1000" dirty="0"/>
                        <a:t>Train Recall</a:t>
                      </a:r>
                    </a:p>
                  </a:txBody>
                  <a:tcPr anchor="ctr"/>
                </a:tc>
                <a:tc>
                  <a:txBody>
                    <a:bodyPr/>
                    <a:lstStyle/>
                    <a:p>
                      <a:r>
                        <a:rPr lang="en-IN" sz="1000" dirty="0"/>
                        <a:t>Test</a:t>
                      </a:r>
                    </a:p>
                    <a:p>
                      <a:r>
                        <a:rPr lang="en-IN" sz="1000" dirty="0"/>
                        <a:t>Recall</a:t>
                      </a:r>
                    </a:p>
                  </a:txBody>
                  <a:tcPr anchor="ctr"/>
                </a:tc>
                <a:tc>
                  <a:txBody>
                    <a:bodyPr/>
                    <a:lstStyle/>
                    <a:p>
                      <a:r>
                        <a:rPr lang="en-IN" sz="1000" dirty="0"/>
                        <a:t>Train</a:t>
                      </a:r>
                    </a:p>
                    <a:p>
                      <a:r>
                        <a:rPr lang="en-IN" sz="1000" dirty="0"/>
                        <a:t>Precision</a:t>
                      </a:r>
                    </a:p>
                  </a:txBody>
                  <a:tcPr anchor="ctr"/>
                </a:tc>
                <a:tc>
                  <a:txBody>
                    <a:bodyPr/>
                    <a:lstStyle/>
                    <a:p>
                      <a:r>
                        <a:rPr lang="en-IN" sz="1000" dirty="0"/>
                        <a:t>Test</a:t>
                      </a:r>
                    </a:p>
                    <a:p>
                      <a:r>
                        <a:rPr lang="en-IN" sz="1000" dirty="0"/>
                        <a:t>Precision</a:t>
                      </a:r>
                    </a:p>
                    <a:p>
                      <a:endParaRPr lang="en-IN" sz="1000" dirty="0"/>
                    </a:p>
                  </a:txBody>
                  <a:tcPr anchor="ctr"/>
                </a:tc>
                <a:tc>
                  <a:txBody>
                    <a:bodyPr/>
                    <a:lstStyle/>
                    <a:p>
                      <a:r>
                        <a:rPr lang="en-IN" sz="1000" dirty="0"/>
                        <a:t>Train</a:t>
                      </a:r>
                    </a:p>
                    <a:p>
                      <a:r>
                        <a:rPr lang="en-IN" sz="1000" dirty="0"/>
                        <a:t>F1-</a:t>
                      </a:r>
                    </a:p>
                    <a:p>
                      <a:r>
                        <a:rPr lang="en-IN" sz="1000" dirty="0"/>
                        <a:t>Score</a:t>
                      </a:r>
                    </a:p>
                  </a:txBody>
                  <a:tcPr anchor="ctr"/>
                </a:tc>
                <a:tc>
                  <a:txBody>
                    <a:bodyPr/>
                    <a:lstStyle/>
                    <a:p>
                      <a:r>
                        <a:rPr lang="en-IN" sz="1000" dirty="0"/>
                        <a:t>Test</a:t>
                      </a:r>
                    </a:p>
                    <a:p>
                      <a:r>
                        <a:rPr lang="en-IN" sz="1000" dirty="0"/>
                        <a:t>F1-</a:t>
                      </a:r>
                    </a:p>
                    <a:p>
                      <a:r>
                        <a:rPr lang="en-IN" sz="1000" dirty="0"/>
                        <a:t>Score</a:t>
                      </a:r>
                    </a:p>
                  </a:txBody>
                  <a:tcPr anchor="ctr"/>
                </a:tc>
                <a:tc>
                  <a:txBody>
                    <a:bodyPr/>
                    <a:lstStyle/>
                    <a:p>
                      <a:r>
                        <a:rPr lang="en-IN" sz="1000" dirty="0"/>
                        <a:t>Train</a:t>
                      </a:r>
                    </a:p>
                    <a:p>
                      <a:r>
                        <a:rPr lang="en-IN" sz="1000" dirty="0"/>
                        <a:t>Roc – </a:t>
                      </a:r>
                      <a:r>
                        <a:rPr lang="en-IN" sz="1000" dirty="0" err="1"/>
                        <a:t>Auc</a:t>
                      </a:r>
                      <a:endParaRPr lang="en-IN" sz="1000" dirty="0"/>
                    </a:p>
                  </a:txBody>
                  <a:tcPr anchor="ctr"/>
                </a:tc>
                <a:tc>
                  <a:txBody>
                    <a:bodyPr/>
                    <a:lstStyle/>
                    <a:p>
                      <a:r>
                        <a:rPr lang="en-IN" sz="1000" dirty="0"/>
                        <a:t>Test</a:t>
                      </a:r>
                    </a:p>
                    <a:p>
                      <a:r>
                        <a:rPr lang="en-IN" sz="1000" dirty="0"/>
                        <a:t>Roc – </a:t>
                      </a:r>
                    </a:p>
                    <a:p>
                      <a:r>
                        <a:rPr lang="en-IN" sz="1000" dirty="0" err="1"/>
                        <a:t>Auc</a:t>
                      </a:r>
                      <a:endParaRPr lang="en-IN" sz="1000" dirty="0"/>
                    </a:p>
                    <a:p>
                      <a:endParaRPr lang="en-IN" sz="1000" dirty="0"/>
                    </a:p>
                  </a:txBody>
                  <a:tcPr anchor="ctr"/>
                </a:tc>
                <a:tc>
                  <a:txBody>
                    <a:bodyPr/>
                    <a:lstStyle/>
                    <a:p>
                      <a:r>
                        <a:rPr lang="en-IN" sz="1000" dirty="0"/>
                        <a:t>Train</a:t>
                      </a:r>
                    </a:p>
                    <a:p>
                      <a:r>
                        <a:rPr lang="en-IN" sz="1000" dirty="0"/>
                        <a:t>Accuracy</a:t>
                      </a:r>
                    </a:p>
                  </a:txBody>
                  <a:tcPr anchor="ctr"/>
                </a:tc>
                <a:tc>
                  <a:txBody>
                    <a:bodyPr/>
                    <a:lstStyle/>
                    <a:p>
                      <a:r>
                        <a:rPr lang="en-IN" sz="1000" dirty="0"/>
                        <a:t>Test</a:t>
                      </a:r>
                    </a:p>
                    <a:p>
                      <a:r>
                        <a:rPr lang="en-IN" sz="1000" dirty="0"/>
                        <a:t>Accuracy</a:t>
                      </a:r>
                    </a:p>
                  </a:txBody>
                  <a:tcPr anchor="ctr"/>
                </a:tc>
                <a:extLst>
                  <a:ext uri="{0D108BD9-81ED-4DB2-BD59-A6C34878D82A}">
                    <a16:rowId xmlns:a16="http://schemas.microsoft.com/office/drawing/2014/main" val="3845064292"/>
                  </a:ext>
                </a:extLst>
              </a:tr>
              <a:tr h="553844">
                <a:tc>
                  <a:txBody>
                    <a:bodyPr/>
                    <a:lstStyle/>
                    <a:p>
                      <a:r>
                        <a:rPr lang="en-IN" sz="1000" dirty="0">
                          <a:solidFill>
                            <a:schemeClr val="accent2"/>
                          </a:solidFill>
                        </a:rPr>
                        <a:t>Random Forest</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1</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0.1827</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1</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0.2436</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1</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0.2088</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1</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0.6574</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1</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0.7876</a:t>
                      </a:r>
                    </a:p>
                  </a:txBody>
                  <a:tcPr anchor="ctr"/>
                </a:tc>
                <a:extLst>
                  <a:ext uri="{0D108BD9-81ED-4DB2-BD59-A6C34878D82A}">
                    <a16:rowId xmlns:a16="http://schemas.microsoft.com/office/drawing/2014/main" val="2025876257"/>
                  </a:ext>
                </a:extLst>
              </a:tr>
              <a:tr h="553844">
                <a:tc>
                  <a:txBody>
                    <a:bodyPr/>
                    <a:lstStyle/>
                    <a:p>
                      <a:r>
                        <a:rPr lang="en-IN" sz="1000" dirty="0">
                          <a:solidFill>
                            <a:schemeClr val="accent2"/>
                          </a:solidFill>
                        </a:rPr>
                        <a:t>Logistic</a:t>
                      </a:r>
                    </a:p>
                    <a:p>
                      <a:r>
                        <a:rPr lang="en-IN" sz="1000" dirty="0">
                          <a:solidFill>
                            <a:schemeClr val="accent2"/>
                          </a:solidFill>
                        </a:rPr>
                        <a:t>Regression</a:t>
                      </a: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0.6824</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0.6154</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0.6751</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0.2327</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0.6787</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0.3377</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0.7403</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0.6743</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0.677</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0.6298</a:t>
                      </a:r>
                      <a:endParaRPr lang="en-IN" sz="1000" dirty="0">
                        <a:solidFill>
                          <a:schemeClr val="accent2"/>
                        </a:solidFill>
                      </a:endParaRPr>
                    </a:p>
                  </a:txBody>
                  <a:tcPr anchor="ctr"/>
                </a:tc>
                <a:extLst>
                  <a:ext uri="{0D108BD9-81ED-4DB2-BD59-A6C34878D82A}">
                    <a16:rowId xmlns:a16="http://schemas.microsoft.com/office/drawing/2014/main" val="2040642521"/>
                  </a:ext>
                </a:extLst>
              </a:tr>
              <a:tr h="553844">
                <a:tc>
                  <a:txBody>
                    <a:bodyPr/>
                    <a:lstStyle/>
                    <a:p>
                      <a:r>
                        <a:rPr lang="en-IN" sz="1000" dirty="0">
                          <a:solidFill>
                            <a:schemeClr val="accent2"/>
                          </a:solidFill>
                        </a:rPr>
                        <a:t>GB boost</a:t>
                      </a: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0.8399</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0.2788</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0.9021</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0.2613</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0.8699</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0.2698</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0.9494</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0.648</a:t>
                      </a:r>
                      <a:endParaRPr lang="en-IN" sz="1000" dirty="0">
                        <a:solidFill>
                          <a:schemeClr val="accent2"/>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0" i="0" u="none" strike="noStrike" cap="none" dirty="0">
                          <a:solidFill>
                            <a:schemeClr val="accent2"/>
                          </a:solidFill>
                          <a:effectLst/>
                          <a:latin typeface="+mn-lt"/>
                          <a:ea typeface="+mn-ea"/>
                          <a:cs typeface="+mn-cs"/>
                          <a:sym typeface="Arial"/>
                        </a:rPr>
                        <a:t>0.8744</a:t>
                      </a:r>
                      <a:endParaRPr lang="en-IN" sz="1000" dirty="0">
                        <a:solidFill>
                          <a:schemeClr val="accent2"/>
                        </a:solidFill>
                      </a:endParaRPr>
                    </a:p>
                    <a:p>
                      <a:pPr algn="ct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0.7684</a:t>
                      </a:r>
                      <a:endParaRPr lang="en-IN" sz="1000" dirty="0">
                        <a:solidFill>
                          <a:schemeClr val="accent2"/>
                        </a:solidFill>
                      </a:endParaRPr>
                    </a:p>
                  </a:txBody>
                  <a:tcPr anchor="ctr"/>
                </a:tc>
                <a:extLst>
                  <a:ext uri="{0D108BD9-81ED-4DB2-BD59-A6C34878D82A}">
                    <a16:rowId xmlns:a16="http://schemas.microsoft.com/office/drawing/2014/main" val="1751380485"/>
                  </a:ext>
                </a:extLst>
              </a:tr>
              <a:tr h="553844">
                <a:tc>
                  <a:txBody>
                    <a:bodyPr/>
                    <a:lstStyle/>
                    <a:p>
                      <a:r>
                        <a:rPr lang="en-IN" sz="1000" dirty="0">
                          <a:solidFill>
                            <a:schemeClr val="accent2"/>
                          </a:solidFill>
                        </a:rPr>
                        <a:t>SVM</a:t>
                      </a: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0.7714</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0.3942</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0.8071</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0.2343</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0.7888</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0.2939</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0.8755</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0.6197</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0.7935</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0.7094</a:t>
                      </a:r>
                      <a:endParaRPr lang="en-IN" sz="1000" dirty="0">
                        <a:solidFill>
                          <a:schemeClr val="accent2"/>
                        </a:solidFill>
                      </a:endParaRPr>
                    </a:p>
                  </a:txBody>
                  <a:tcPr anchor="ctr"/>
                </a:tc>
                <a:extLst>
                  <a:ext uri="{0D108BD9-81ED-4DB2-BD59-A6C34878D82A}">
                    <a16:rowId xmlns:a16="http://schemas.microsoft.com/office/drawing/2014/main" val="3944989873"/>
                  </a:ext>
                </a:extLst>
              </a:tr>
              <a:tr h="553844">
                <a:tc>
                  <a:txBody>
                    <a:bodyPr/>
                    <a:lstStyle/>
                    <a:p>
                      <a:r>
                        <a:rPr lang="en-IN" sz="1000" dirty="0">
                          <a:solidFill>
                            <a:schemeClr val="accent2"/>
                          </a:solidFill>
                        </a:rPr>
                        <a:t>KNN</a:t>
                      </a: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0.98</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0.4712</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0.8161</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0.2068</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0.8906</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0.2874</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0.9751</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0.5787</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0.8796</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0.6416</a:t>
                      </a:r>
                      <a:endParaRPr lang="en-IN" sz="1000" dirty="0">
                        <a:solidFill>
                          <a:schemeClr val="accent2"/>
                        </a:solidFill>
                      </a:endParaRPr>
                    </a:p>
                  </a:txBody>
                  <a:tcPr anchor="ctr"/>
                </a:tc>
                <a:extLst>
                  <a:ext uri="{0D108BD9-81ED-4DB2-BD59-A6C34878D82A}">
                    <a16:rowId xmlns:a16="http://schemas.microsoft.com/office/drawing/2014/main" val="1114559329"/>
                  </a:ext>
                </a:extLst>
              </a:tr>
            </a:tbl>
          </a:graphicData>
        </a:graphic>
      </p:graphicFrame>
    </p:spTree>
    <p:extLst>
      <p:ext uri="{BB962C8B-B14F-4D97-AF65-F5344CB8AC3E}">
        <p14:creationId xmlns:p14="http://schemas.microsoft.com/office/powerpoint/2010/main" val="471616958"/>
      </p:ext>
    </p:extLst>
  </p:cSld>
  <p:clrMapOvr>
    <a:overrideClrMapping bg1="lt1" tx1="dk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1A89EB-DAEB-65D2-C0A0-9B818FB190FB}"/>
              </a:ext>
            </a:extLst>
          </p:cNvPr>
          <p:cNvSpPr>
            <a:spLocks noGrp="1"/>
          </p:cNvSpPr>
          <p:nvPr>
            <p:ph type="body" idx="1"/>
          </p:nvPr>
        </p:nvSpPr>
        <p:spPr/>
        <p:txBody>
          <a:bodyPr/>
          <a:lstStyle/>
          <a:p>
            <a:pPr marL="114300" indent="0">
              <a:buNone/>
            </a:pPr>
            <a:r>
              <a:rPr lang="en-US" dirty="0">
                <a:solidFill>
                  <a:schemeClr val="bg1"/>
                </a:solidFill>
              </a:rPr>
              <a:t>Observations:</a:t>
            </a:r>
          </a:p>
          <a:p>
            <a:pPr>
              <a:buClr>
                <a:schemeClr val="tx1"/>
              </a:buClr>
              <a:buFont typeface="Arial" panose="020B0604020202020204" pitchFamily="34" charset="0"/>
              <a:buChar char="•"/>
            </a:pPr>
            <a:r>
              <a:rPr lang="en-US" dirty="0">
                <a:solidFill>
                  <a:schemeClr val="bg1"/>
                </a:solidFill>
              </a:rPr>
              <a:t>All our models are overfitting as accuracy for train dataset is high and low for test dataset.</a:t>
            </a:r>
          </a:p>
          <a:p>
            <a:pPr>
              <a:buClr>
                <a:schemeClr val="tx1"/>
              </a:buClr>
              <a:buFont typeface="Arial" panose="020B0604020202020204" pitchFamily="34" charset="0"/>
              <a:buChar char="•"/>
            </a:pPr>
            <a:r>
              <a:rPr lang="en-US" dirty="0">
                <a:solidFill>
                  <a:schemeClr val="bg1"/>
                </a:solidFill>
              </a:rPr>
              <a:t>Accuracy is comparatively high for each model compared to F1-score of each model due to unbalanced nature of data.</a:t>
            </a:r>
          </a:p>
          <a:p>
            <a:pPr>
              <a:buClr>
                <a:schemeClr val="tx1"/>
              </a:buClr>
              <a:buFont typeface="Arial" panose="020B0604020202020204" pitchFamily="34" charset="0"/>
              <a:buChar char="•"/>
            </a:pPr>
            <a:r>
              <a:rPr lang="en-US" dirty="0">
                <a:solidFill>
                  <a:schemeClr val="bg1"/>
                </a:solidFill>
              </a:rPr>
              <a:t>Logistic regression performed comparatively better than all other models due to higher test F1-score.</a:t>
            </a:r>
          </a:p>
          <a:p>
            <a:pPr>
              <a:buClr>
                <a:schemeClr val="tx1"/>
              </a:buClr>
              <a:buFont typeface="Arial" panose="020B0604020202020204" pitchFamily="34" charset="0"/>
              <a:buChar char="•"/>
            </a:pPr>
            <a:r>
              <a:rPr lang="en-US" dirty="0">
                <a:solidFill>
                  <a:schemeClr val="bg1"/>
                </a:solidFill>
              </a:rPr>
              <a:t>We will use Random forest model and logistic regression model for hyperparameter tuning.</a:t>
            </a:r>
            <a:endParaRPr lang="en-IN" dirty="0">
              <a:solidFill>
                <a:schemeClr val="bg1"/>
              </a:solidFill>
            </a:endParaRPr>
          </a:p>
        </p:txBody>
      </p:sp>
      <p:sp>
        <p:nvSpPr>
          <p:cNvPr id="4" name="Title 1">
            <a:extLst>
              <a:ext uri="{FF2B5EF4-FFF2-40B4-BE49-F238E27FC236}">
                <a16:creationId xmlns:a16="http://schemas.microsoft.com/office/drawing/2014/main" id="{6A1C9961-B388-D634-874D-936AB3DB23E7}"/>
              </a:ext>
            </a:extLst>
          </p:cNvPr>
          <p:cNvSpPr>
            <a:spLocks noGrp="1"/>
          </p:cNvSpPr>
          <p:nvPr>
            <p:ph type="title"/>
          </p:nvPr>
        </p:nvSpPr>
        <p:spPr>
          <a:xfrm>
            <a:off x="311700" y="364343"/>
            <a:ext cx="4721217" cy="572700"/>
          </a:xfrm>
          <a:noFill/>
          <a:ln>
            <a:noFill/>
          </a:ln>
        </p:spPr>
        <p:txBody>
          <a:bodyPr spcFirstLastPara="1" wrap="square" lIns="91425" tIns="91425" rIns="91425" bIns="91425" anchor="t" anchorCtr="0">
            <a:noAutofit/>
          </a:bodyPr>
          <a:lstStyle/>
          <a:p>
            <a:r>
              <a:rPr lang="en-IN" b="1" dirty="0">
                <a:latin typeface="Calibri" panose="020F0502020204030204" pitchFamily="34" charset="0"/>
                <a:cs typeface="Calibri" panose="020F0502020204030204" pitchFamily="34" charset="0"/>
              </a:rPr>
              <a:t>Model training and validation</a:t>
            </a:r>
          </a:p>
        </p:txBody>
      </p:sp>
    </p:spTree>
    <p:extLst>
      <p:ext uri="{BB962C8B-B14F-4D97-AF65-F5344CB8AC3E}">
        <p14:creationId xmlns:p14="http://schemas.microsoft.com/office/powerpoint/2010/main" val="3817348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A1867A-3B19-A791-7B3F-192704DC979A}"/>
              </a:ext>
            </a:extLst>
          </p:cNvPr>
          <p:cNvSpPr txBox="1"/>
          <p:nvPr/>
        </p:nvSpPr>
        <p:spPr>
          <a:xfrm>
            <a:off x="1096536" y="110978"/>
            <a:ext cx="6950927" cy="6297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1"/>
              </a:buClr>
              <a:buSzPts val="2800"/>
              <a:buNone/>
              <a:defRPr sz="2800" b="1">
                <a:solidFill>
                  <a:schemeClr val="dk1"/>
                </a:solidFill>
                <a:latin typeface="Calibri" panose="020F0502020204030204" pitchFamily="34" charset="0"/>
                <a:cs typeface="Calibri" panose="020F050202020403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IN" dirty="0"/>
              <a:t>TRAINING AND HYPERPARAMETER TUNING</a:t>
            </a:r>
          </a:p>
        </p:txBody>
      </p:sp>
      <p:sp>
        <p:nvSpPr>
          <p:cNvPr id="4" name="TextBox 3">
            <a:extLst>
              <a:ext uri="{FF2B5EF4-FFF2-40B4-BE49-F238E27FC236}">
                <a16:creationId xmlns:a16="http://schemas.microsoft.com/office/drawing/2014/main" id="{E969374A-E12D-758B-FEF5-C001B4570A47}"/>
              </a:ext>
            </a:extLst>
          </p:cNvPr>
          <p:cNvSpPr txBox="1"/>
          <p:nvPr/>
        </p:nvSpPr>
        <p:spPr>
          <a:xfrm>
            <a:off x="869795" y="829059"/>
            <a:ext cx="6846849" cy="461665"/>
          </a:xfrm>
          <a:prstGeom prst="rect">
            <a:avLst/>
          </a:prstGeom>
          <a:noFill/>
        </p:spPr>
        <p:txBody>
          <a:bodyPr wrap="square" rtlCol="0">
            <a:spAutoFit/>
          </a:bodyPr>
          <a:lstStyle/>
          <a:p>
            <a:r>
              <a:rPr lang="en-IN" sz="1200" b="1" dirty="0">
                <a:solidFill>
                  <a:srgbClr val="134F5C"/>
                </a:solidFill>
                <a:latin typeface="Montserrat"/>
              </a:rPr>
              <a:t>We have trained different ML models and performed hyperparameter tuning using GridSearch CV.</a:t>
            </a:r>
          </a:p>
        </p:txBody>
      </p:sp>
      <p:sp>
        <p:nvSpPr>
          <p:cNvPr id="5" name="TextBox 4">
            <a:extLst>
              <a:ext uri="{FF2B5EF4-FFF2-40B4-BE49-F238E27FC236}">
                <a16:creationId xmlns:a16="http://schemas.microsoft.com/office/drawing/2014/main" id="{5CE84E42-429D-A678-AE00-967A43208201}"/>
              </a:ext>
            </a:extLst>
          </p:cNvPr>
          <p:cNvSpPr txBox="1"/>
          <p:nvPr/>
        </p:nvSpPr>
        <p:spPr>
          <a:xfrm>
            <a:off x="869795" y="1300976"/>
            <a:ext cx="5984488" cy="276999"/>
          </a:xfrm>
          <a:prstGeom prst="rect">
            <a:avLst/>
          </a:prstGeom>
          <a:noFill/>
        </p:spPr>
        <p:txBody>
          <a:bodyPr wrap="square" rtlCol="0">
            <a:spAutoFit/>
          </a:bodyPr>
          <a:lstStyle/>
          <a:p>
            <a:r>
              <a:rPr lang="en-IN" sz="1200" b="1" dirty="0">
                <a:solidFill>
                  <a:srgbClr val="134F5C"/>
                </a:solidFill>
                <a:latin typeface="Montserrat"/>
              </a:rPr>
              <a:t>Following are the optimal parameters for respective models</a:t>
            </a:r>
          </a:p>
        </p:txBody>
      </p:sp>
      <p:pic>
        <p:nvPicPr>
          <p:cNvPr id="6" name="object 12">
            <a:extLst>
              <a:ext uri="{FF2B5EF4-FFF2-40B4-BE49-F238E27FC236}">
                <a16:creationId xmlns:a16="http://schemas.microsoft.com/office/drawing/2014/main" id="{458E712C-AF9C-B9EF-8BAD-67F2F67341B8}"/>
              </a:ext>
            </a:extLst>
          </p:cNvPr>
          <p:cNvPicPr/>
          <p:nvPr/>
        </p:nvPicPr>
        <p:blipFill>
          <a:blip r:embed="rId2" cstate="print"/>
          <a:stretch>
            <a:fillRect/>
          </a:stretch>
        </p:blipFill>
        <p:spPr>
          <a:xfrm>
            <a:off x="8421605" y="144153"/>
            <a:ext cx="514350" cy="473202"/>
          </a:xfrm>
          <a:prstGeom prst="rect">
            <a:avLst/>
          </a:prstGeom>
        </p:spPr>
      </p:pic>
      <p:graphicFrame>
        <p:nvGraphicFramePr>
          <p:cNvPr id="7" name="Table 7">
            <a:extLst>
              <a:ext uri="{FF2B5EF4-FFF2-40B4-BE49-F238E27FC236}">
                <a16:creationId xmlns:a16="http://schemas.microsoft.com/office/drawing/2014/main" id="{A414289F-8746-DD41-7EB3-20FC7EE92A61}"/>
              </a:ext>
            </a:extLst>
          </p:cNvPr>
          <p:cNvGraphicFramePr>
            <a:graphicFrameLocks noGrp="1"/>
          </p:cNvGraphicFramePr>
          <p:nvPr>
            <p:extLst>
              <p:ext uri="{D42A27DB-BD31-4B8C-83A1-F6EECF244321}">
                <p14:modId xmlns:p14="http://schemas.microsoft.com/office/powerpoint/2010/main" val="851034702"/>
              </p:ext>
            </p:extLst>
          </p:nvPr>
        </p:nvGraphicFramePr>
        <p:xfrm>
          <a:off x="981307" y="1885329"/>
          <a:ext cx="7002966" cy="2268975"/>
        </p:xfrm>
        <a:graphic>
          <a:graphicData uri="http://schemas.openxmlformats.org/drawingml/2006/table">
            <a:tbl>
              <a:tblPr firstRow="1" bandRow="1">
                <a:tableStyleId>{7DF18680-E054-41AD-8BC1-D1AEF772440D}</a:tableStyleId>
              </a:tblPr>
              <a:tblGrid>
                <a:gridCol w="2304586">
                  <a:extLst>
                    <a:ext uri="{9D8B030D-6E8A-4147-A177-3AD203B41FA5}">
                      <a16:colId xmlns:a16="http://schemas.microsoft.com/office/drawing/2014/main" val="270769165"/>
                    </a:ext>
                  </a:extLst>
                </a:gridCol>
                <a:gridCol w="4698380">
                  <a:extLst>
                    <a:ext uri="{9D8B030D-6E8A-4147-A177-3AD203B41FA5}">
                      <a16:colId xmlns:a16="http://schemas.microsoft.com/office/drawing/2014/main" val="4279551019"/>
                    </a:ext>
                  </a:extLst>
                </a:gridCol>
              </a:tblGrid>
              <a:tr h="432098">
                <a:tc>
                  <a:txBody>
                    <a:bodyPr/>
                    <a:lstStyle/>
                    <a:p>
                      <a:r>
                        <a:rPr lang="en-IN" dirty="0"/>
                        <a:t>Model</a:t>
                      </a:r>
                    </a:p>
                  </a:txBody>
                  <a:tcPr/>
                </a:tc>
                <a:tc>
                  <a:txBody>
                    <a:bodyPr/>
                    <a:lstStyle/>
                    <a:p>
                      <a:r>
                        <a:rPr lang="en-IN" dirty="0"/>
                        <a:t>Optimal Parameters</a:t>
                      </a:r>
                    </a:p>
                  </a:txBody>
                  <a:tcPr/>
                </a:tc>
                <a:extLst>
                  <a:ext uri="{0D108BD9-81ED-4DB2-BD59-A6C34878D82A}">
                    <a16:rowId xmlns:a16="http://schemas.microsoft.com/office/drawing/2014/main" val="3028328122"/>
                  </a:ext>
                </a:extLst>
              </a:tr>
              <a:tr h="1100151">
                <a:tc>
                  <a:txBody>
                    <a:bodyPr/>
                    <a:lstStyle/>
                    <a:p>
                      <a:r>
                        <a:rPr lang="en-IN" dirty="0"/>
                        <a:t>Random Forest</a:t>
                      </a:r>
                    </a:p>
                  </a:txBody>
                  <a:tcPr/>
                </a:tc>
                <a:tc>
                  <a:txBody>
                    <a:bodyPr/>
                    <a:lstStyle/>
                    <a:p>
                      <a:r>
                        <a:rPr lang="en-IN" sz="1400" b="0" i="0" u="none" strike="noStrike" cap="none" dirty="0">
                          <a:solidFill>
                            <a:schemeClr val="dk1"/>
                          </a:solidFill>
                          <a:effectLst/>
                          <a:latin typeface="+mn-lt"/>
                          <a:ea typeface="+mn-ea"/>
                          <a:cs typeface="+mn-cs"/>
                          <a:sym typeface="Arial"/>
                        </a:rPr>
                        <a:t>criterion: </a:t>
                      </a:r>
                      <a:r>
                        <a:rPr lang="en-IN" sz="1400" b="0" i="0" u="none" strike="noStrike" cap="none" dirty="0" err="1">
                          <a:solidFill>
                            <a:schemeClr val="dk1"/>
                          </a:solidFill>
                          <a:effectLst/>
                          <a:latin typeface="+mn-lt"/>
                          <a:ea typeface="+mn-ea"/>
                          <a:cs typeface="+mn-cs"/>
                          <a:sym typeface="Arial"/>
                        </a:rPr>
                        <a:t>gini</a:t>
                      </a:r>
                      <a:r>
                        <a:rPr lang="en-IN" sz="1400" b="0" i="0" u="none" strike="noStrike" cap="none" dirty="0">
                          <a:solidFill>
                            <a:schemeClr val="dk1"/>
                          </a:solidFill>
                          <a:effectLst/>
                          <a:latin typeface="+mn-lt"/>
                          <a:ea typeface="+mn-ea"/>
                          <a:cs typeface="+mn-cs"/>
                          <a:sym typeface="Arial"/>
                        </a:rPr>
                        <a:t>, </a:t>
                      </a:r>
                      <a:r>
                        <a:rPr lang="en-IN" sz="1400" b="0" i="0" u="none" strike="noStrike" cap="none" dirty="0" err="1">
                          <a:solidFill>
                            <a:schemeClr val="dk1"/>
                          </a:solidFill>
                          <a:effectLst/>
                          <a:latin typeface="+mn-lt"/>
                          <a:ea typeface="+mn-ea"/>
                          <a:cs typeface="+mn-cs"/>
                          <a:sym typeface="Arial"/>
                        </a:rPr>
                        <a:t>max_depth</a:t>
                      </a:r>
                      <a:r>
                        <a:rPr lang="en-IN" sz="1400" b="0" i="0" u="none" strike="noStrike" cap="none" dirty="0">
                          <a:solidFill>
                            <a:schemeClr val="dk1"/>
                          </a:solidFill>
                          <a:effectLst/>
                          <a:latin typeface="+mn-lt"/>
                          <a:ea typeface="+mn-ea"/>
                          <a:cs typeface="+mn-cs"/>
                          <a:sym typeface="Arial"/>
                        </a:rPr>
                        <a:t>: 14,</a:t>
                      </a:r>
                    </a:p>
                    <a:p>
                      <a:r>
                        <a:rPr lang="en-IN" sz="1400" b="0" i="0" u="none" strike="noStrike" cap="none" dirty="0" err="1">
                          <a:solidFill>
                            <a:schemeClr val="dk1"/>
                          </a:solidFill>
                          <a:effectLst/>
                          <a:latin typeface="+mn-lt"/>
                          <a:ea typeface="+mn-ea"/>
                          <a:cs typeface="+mn-cs"/>
                          <a:sym typeface="Arial"/>
                        </a:rPr>
                        <a:t>max_features</a:t>
                      </a:r>
                      <a:r>
                        <a:rPr lang="en-IN" sz="1400" b="0" i="0" u="none" strike="noStrike" cap="none" dirty="0">
                          <a:solidFill>
                            <a:schemeClr val="dk1"/>
                          </a:solidFill>
                          <a:effectLst/>
                          <a:latin typeface="+mn-lt"/>
                          <a:ea typeface="+mn-ea"/>
                          <a:cs typeface="+mn-cs"/>
                          <a:sym typeface="Arial"/>
                        </a:rPr>
                        <a:t>: 0.5,</a:t>
                      </a:r>
                    </a:p>
                    <a:p>
                      <a:r>
                        <a:rPr lang="en-IN" sz="1400" b="0" i="0" u="none" strike="noStrike" cap="none" dirty="0" err="1">
                          <a:solidFill>
                            <a:schemeClr val="dk1"/>
                          </a:solidFill>
                          <a:effectLst/>
                          <a:latin typeface="+mn-lt"/>
                          <a:ea typeface="+mn-ea"/>
                          <a:cs typeface="+mn-cs"/>
                          <a:sym typeface="Arial"/>
                        </a:rPr>
                        <a:t>max_samples</a:t>
                      </a:r>
                      <a:r>
                        <a:rPr lang="en-IN" sz="1400" b="0" i="0" u="none" strike="noStrike" cap="none" dirty="0">
                          <a:solidFill>
                            <a:schemeClr val="dk1"/>
                          </a:solidFill>
                          <a:effectLst/>
                          <a:latin typeface="+mn-lt"/>
                          <a:ea typeface="+mn-ea"/>
                          <a:cs typeface="+mn-cs"/>
                          <a:sym typeface="Arial"/>
                        </a:rPr>
                        <a:t>: 0.7, </a:t>
                      </a:r>
                    </a:p>
                    <a:p>
                      <a:r>
                        <a:rPr lang="en-IN" sz="1400" b="0" i="0" u="none" strike="noStrike" cap="none" dirty="0" err="1">
                          <a:solidFill>
                            <a:schemeClr val="dk1"/>
                          </a:solidFill>
                          <a:effectLst/>
                          <a:latin typeface="+mn-lt"/>
                          <a:ea typeface="+mn-ea"/>
                          <a:cs typeface="+mn-cs"/>
                          <a:sym typeface="Arial"/>
                        </a:rPr>
                        <a:t>min_samples_leaf</a:t>
                      </a:r>
                      <a:r>
                        <a:rPr lang="en-IN" sz="1400" b="0" i="0" u="none" strike="noStrike" cap="none" dirty="0">
                          <a:solidFill>
                            <a:schemeClr val="dk1"/>
                          </a:solidFill>
                          <a:effectLst/>
                          <a:latin typeface="+mn-lt"/>
                          <a:ea typeface="+mn-ea"/>
                          <a:cs typeface="+mn-cs"/>
                          <a:sym typeface="Arial"/>
                        </a:rPr>
                        <a:t>: 17, </a:t>
                      </a:r>
                    </a:p>
                    <a:p>
                      <a:r>
                        <a:rPr lang="en-IN" sz="1400" b="0" i="0" u="none" strike="noStrike" cap="none" dirty="0" err="1">
                          <a:solidFill>
                            <a:schemeClr val="dk1"/>
                          </a:solidFill>
                          <a:effectLst/>
                          <a:latin typeface="+mn-lt"/>
                          <a:ea typeface="+mn-ea"/>
                          <a:cs typeface="+mn-cs"/>
                          <a:sym typeface="Arial"/>
                        </a:rPr>
                        <a:t>n_estimators</a:t>
                      </a:r>
                      <a:r>
                        <a:rPr lang="en-IN" sz="1400" b="0" i="0" u="none" strike="noStrike" cap="none" dirty="0">
                          <a:solidFill>
                            <a:schemeClr val="dk1"/>
                          </a:solidFill>
                          <a:effectLst/>
                          <a:latin typeface="+mn-lt"/>
                          <a:ea typeface="+mn-ea"/>
                          <a:cs typeface="+mn-cs"/>
                          <a:sym typeface="Arial"/>
                        </a:rPr>
                        <a:t>: 1000</a:t>
                      </a:r>
                      <a:endParaRPr lang="en-IN" dirty="0"/>
                    </a:p>
                  </a:txBody>
                  <a:tcPr/>
                </a:tc>
                <a:extLst>
                  <a:ext uri="{0D108BD9-81ED-4DB2-BD59-A6C34878D82A}">
                    <a16:rowId xmlns:a16="http://schemas.microsoft.com/office/drawing/2014/main" val="2564499230"/>
                  </a:ext>
                </a:extLst>
              </a:tr>
              <a:tr h="678637">
                <a:tc>
                  <a:txBody>
                    <a:bodyPr/>
                    <a:lstStyle/>
                    <a:p>
                      <a:r>
                        <a:rPr lang="en-IN" dirty="0"/>
                        <a:t>Logistic Regression </a:t>
                      </a:r>
                    </a:p>
                  </a:txBody>
                  <a:tcPr/>
                </a:tc>
                <a:tc>
                  <a:txBody>
                    <a:bodyPr/>
                    <a:lstStyle/>
                    <a:p>
                      <a:r>
                        <a:rPr lang="en-IN" sz="1400" b="0" i="0" u="none" strike="noStrike" cap="none" dirty="0">
                          <a:solidFill>
                            <a:schemeClr val="dk1"/>
                          </a:solidFill>
                          <a:effectLst/>
                          <a:latin typeface="+mn-lt"/>
                          <a:ea typeface="+mn-ea"/>
                          <a:cs typeface="+mn-cs"/>
                          <a:sym typeface="Arial"/>
                        </a:rPr>
                        <a:t>C: 7.3763, penalty:</a:t>
                      </a:r>
                    </a:p>
                    <a:p>
                      <a:r>
                        <a:rPr lang="en-IN" sz="1400" b="0" i="0" u="none" strike="noStrike" cap="none" dirty="0">
                          <a:solidFill>
                            <a:schemeClr val="dk1"/>
                          </a:solidFill>
                          <a:effectLst/>
                          <a:latin typeface="+mn-lt"/>
                          <a:ea typeface="+mn-ea"/>
                          <a:cs typeface="+mn-cs"/>
                          <a:sym typeface="Arial"/>
                        </a:rPr>
                        <a:t>l1, solver: </a:t>
                      </a:r>
                      <a:r>
                        <a:rPr lang="en-IN" sz="1400" b="0" i="0" u="none" strike="noStrike" cap="none" dirty="0" err="1">
                          <a:solidFill>
                            <a:schemeClr val="dk1"/>
                          </a:solidFill>
                          <a:effectLst/>
                          <a:latin typeface="+mn-lt"/>
                          <a:ea typeface="+mn-ea"/>
                          <a:cs typeface="+mn-cs"/>
                          <a:sym typeface="Arial"/>
                        </a:rPr>
                        <a:t>liblinear</a:t>
                      </a:r>
                      <a:endParaRPr lang="en-IN" dirty="0"/>
                    </a:p>
                  </a:txBody>
                  <a:tcPr/>
                </a:tc>
                <a:extLst>
                  <a:ext uri="{0D108BD9-81ED-4DB2-BD59-A6C34878D82A}">
                    <a16:rowId xmlns:a16="http://schemas.microsoft.com/office/drawing/2014/main" val="71047846"/>
                  </a:ext>
                </a:extLst>
              </a:tr>
            </a:tbl>
          </a:graphicData>
        </a:graphic>
      </p:graphicFrame>
    </p:spTree>
    <p:extLst>
      <p:ext uri="{BB962C8B-B14F-4D97-AF65-F5344CB8AC3E}">
        <p14:creationId xmlns:p14="http://schemas.microsoft.com/office/powerpoint/2010/main" val="3578140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BC0C-EB4E-5759-1DF0-3FA64FA1C2FB}"/>
              </a:ext>
            </a:extLst>
          </p:cNvPr>
          <p:cNvSpPr>
            <a:spLocks noGrp="1"/>
          </p:cNvSpPr>
          <p:nvPr>
            <p:ph type="title"/>
          </p:nvPr>
        </p:nvSpPr>
        <p:spPr>
          <a:xfrm>
            <a:off x="311700" y="445025"/>
            <a:ext cx="7174485" cy="572700"/>
          </a:xfrm>
        </p:spPr>
        <p:txBody>
          <a:bodyPr/>
          <a:lstStyle/>
          <a:p>
            <a:r>
              <a:rPr lang="en-IN" b="1" dirty="0">
                <a:latin typeface="Calibri" panose="020F0502020204030204" pitchFamily="34" charset="0"/>
                <a:cs typeface="Calibri" panose="020F0502020204030204" pitchFamily="34" charset="0"/>
              </a:rPr>
              <a:t>Model Evaluation after hyperparameter tuning</a:t>
            </a:r>
          </a:p>
        </p:txBody>
      </p:sp>
      <p:graphicFrame>
        <p:nvGraphicFramePr>
          <p:cNvPr id="4" name="Table 5">
            <a:extLst>
              <a:ext uri="{FF2B5EF4-FFF2-40B4-BE49-F238E27FC236}">
                <a16:creationId xmlns:a16="http://schemas.microsoft.com/office/drawing/2014/main" id="{5D05768C-4529-D7BD-F2A1-8C47E46D4AAB}"/>
              </a:ext>
            </a:extLst>
          </p:cNvPr>
          <p:cNvGraphicFramePr>
            <a:graphicFrameLocks noGrp="1"/>
          </p:cNvGraphicFramePr>
          <p:nvPr>
            <p:extLst>
              <p:ext uri="{D42A27DB-BD31-4B8C-83A1-F6EECF244321}">
                <p14:modId xmlns:p14="http://schemas.microsoft.com/office/powerpoint/2010/main" val="3942643084"/>
              </p:ext>
            </p:extLst>
          </p:nvPr>
        </p:nvGraphicFramePr>
        <p:xfrm>
          <a:off x="170989" y="1274832"/>
          <a:ext cx="8691582" cy="1808728"/>
        </p:xfrm>
        <a:graphic>
          <a:graphicData uri="http://schemas.openxmlformats.org/drawingml/2006/table">
            <a:tbl>
              <a:tblPr firstRow="1" bandRow="1">
                <a:tableStyleId>{7DF18680-E054-41AD-8BC1-D1AEF772440D}</a:tableStyleId>
              </a:tblPr>
              <a:tblGrid>
                <a:gridCol w="713674">
                  <a:extLst>
                    <a:ext uri="{9D8B030D-6E8A-4147-A177-3AD203B41FA5}">
                      <a16:colId xmlns:a16="http://schemas.microsoft.com/office/drawing/2014/main" val="3096833913"/>
                    </a:ext>
                  </a:extLst>
                </a:gridCol>
                <a:gridCol w="728463">
                  <a:extLst>
                    <a:ext uri="{9D8B030D-6E8A-4147-A177-3AD203B41FA5}">
                      <a16:colId xmlns:a16="http://schemas.microsoft.com/office/drawing/2014/main" val="913377050"/>
                    </a:ext>
                  </a:extLst>
                </a:gridCol>
                <a:gridCol w="805494">
                  <a:extLst>
                    <a:ext uri="{9D8B030D-6E8A-4147-A177-3AD203B41FA5}">
                      <a16:colId xmlns:a16="http://schemas.microsoft.com/office/drawing/2014/main" val="2392204775"/>
                    </a:ext>
                  </a:extLst>
                </a:gridCol>
                <a:gridCol w="805494">
                  <a:extLst>
                    <a:ext uri="{9D8B030D-6E8A-4147-A177-3AD203B41FA5}">
                      <a16:colId xmlns:a16="http://schemas.microsoft.com/office/drawing/2014/main" val="3200144101"/>
                    </a:ext>
                  </a:extLst>
                </a:gridCol>
                <a:gridCol w="879016">
                  <a:extLst>
                    <a:ext uri="{9D8B030D-6E8A-4147-A177-3AD203B41FA5}">
                      <a16:colId xmlns:a16="http://schemas.microsoft.com/office/drawing/2014/main" val="292850554"/>
                    </a:ext>
                  </a:extLst>
                </a:gridCol>
                <a:gridCol w="731971">
                  <a:extLst>
                    <a:ext uri="{9D8B030D-6E8A-4147-A177-3AD203B41FA5}">
                      <a16:colId xmlns:a16="http://schemas.microsoft.com/office/drawing/2014/main" val="1683575349"/>
                    </a:ext>
                  </a:extLst>
                </a:gridCol>
                <a:gridCol w="805494">
                  <a:extLst>
                    <a:ext uri="{9D8B030D-6E8A-4147-A177-3AD203B41FA5}">
                      <a16:colId xmlns:a16="http://schemas.microsoft.com/office/drawing/2014/main" val="2340432700"/>
                    </a:ext>
                  </a:extLst>
                </a:gridCol>
                <a:gridCol w="805494">
                  <a:extLst>
                    <a:ext uri="{9D8B030D-6E8A-4147-A177-3AD203B41FA5}">
                      <a16:colId xmlns:a16="http://schemas.microsoft.com/office/drawing/2014/main" val="3471633650"/>
                    </a:ext>
                  </a:extLst>
                </a:gridCol>
                <a:gridCol w="805494">
                  <a:extLst>
                    <a:ext uri="{9D8B030D-6E8A-4147-A177-3AD203B41FA5}">
                      <a16:colId xmlns:a16="http://schemas.microsoft.com/office/drawing/2014/main" val="3073685731"/>
                    </a:ext>
                  </a:extLst>
                </a:gridCol>
                <a:gridCol w="805494">
                  <a:extLst>
                    <a:ext uri="{9D8B030D-6E8A-4147-A177-3AD203B41FA5}">
                      <a16:colId xmlns:a16="http://schemas.microsoft.com/office/drawing/2014/main" val="350770447"/>
                    </a:ext>
                  </a:extLst>
                </a:gridCol>
                <a:gridCol w="805494">
                  <a:extLst>
                    <a:ext uri="{9D8B030D-6E8A-4147-A177-3AD203B41FA5}">
                      <a16:colId xmlns:a16="http://schemas.microsoft.com/office/drawing/2014/main" val="3741695433"/>
                    </a:ext>
                  </a:extLst>
                </a:gridCol>
              </a:tblGrid>
              <a:tr h="396983">
                <a:tc>
                  <a:txBody>
                    <a:bodyPr/>
                    <a:lstStyle/>
                    <a:p>
                      <a:r>
                        <a:rPr lang="en-IN" sz="1000" dirty="0"/>
                        <a:t>Model</a:t>
                      </a:r>
                    </a:p>
                  </a:txBody>
                  <a:tcPr anchor="ctr"/>
                </a:tc>
                <a:tc>
                  <a:txBody>
                    <a:bodyPr/>
                    <a:lstStyle/>
                    <a:p>
                      <a:r>
                        <a:rPr lang="en-IN" sz="1000" dirty="0"/>
                        <a:t>Train Recall</a:t>
                      </a:r>
                    </a:p>
                  </a:txBody>
                  <a:tcPr anchor="ctr"/>
                </a:tc>
                <a:tc>
                  <a:txBody>
                    <a:bodyPr/>
                    <a:lstStyle/>
                    <a:p>
                      <a:r>
                        <a:rPr lang="en-IN" sz="1000" dirty="0"/>
                        <a:t>Test</a:t>
                      </a:r>
                    </a:p>
                    <a:p>
                      <a:r>
                        <a:rPr lang="en-IN" sz="1000" dirty="0"/>
                        <a:t>Recall</a:t>
                      </a:r>
                    </a:p>
                  </a:txBody>
                  <a:tcPr anchor="ctr"/>
                </a:tc>
                <a:tc>
                  <a:txBody>
                    <a:bodyPr/>
                    <a:lstStyle/>
                    <a:p>
                      <a:r>
                        <a:rPr lang="en-IN" sz="1000" dirty="0"/>
                        <a:t>Train</a:t>
                      </a:r>
                    </a:p>
                    <a:p>
                      <a:r>
                        <a:rPr lang="en-IN" sz="1000" dirty="0"/>
                        <a:t>Precision</a:t>
                      </a:r>
                    </a:p>
                  </a:txBody>
                  <a:tcPr anchor="ctr"/>
                </a:tc>
                <a:tc>
                  <a:txBody>
                    <a:bodyPr/>
                    <a:lstStyle/>
                    <a:p>
                      <a:r>
                        <a:rPr lang="en-IN" sz="1000" dirty="0"/>
                        <a:t>Test</a:t>
                      </a:r>
                    </a:p>
                    <a:p>
                      <a:r>
                        <a:rPr lang="en-IN" sz="1000" dirty="0"/>
                        <a:t>Precision</a:t>
                      </a:r>
                    </a:p>
                    <a:p>
                      <a:endParaRPr lang="en-IN" sz="1000" dirty="0"/>
                    </a:p>
                  </a:txBody>
                  <a:tcPr anchor="ctr"/>
                </a:tc>
                <a:tc>
                  <a:txBody>
                    <a:bodyPr/>
                    <a:lstStyle/>
                    <a:p>
                      <a:r>
                        <a:rPr lang="en-IN" sz="1000" dirty="0"/>
                        <a:t>Train</a:t>
                      </a:r>
                    </a:p>
                    <a:p>
                      <a:r>
                        <a:rPr lang="en-IN" sz="1000" dirty="0"/>
                        <a:t>F1-</a:t>
                      </a:r>
                    </a:p>
                    <a:p>
                      <a:r>
                        <a:rPr lang="en-IN" sz="1000" dirty="0"/>
                        <a:t>Score</a:t>
                      </a:r>
                    </a:p>
                  </a:txBody>
                  <a:tcPr anchor="ctr"/>
                </a:tc>
                <a:tc>
                  <a:txBody>
                    <a:bodyPr/>
                    <a:lstStyle/>
                    <a:p>
                      <a:r>
                        <a:rPr lang="en-IN" sz="1000" dirty="0"/>
                        <a:t>Test</a:t>
                      </a:r>
                    </a:p>
                    <a:p>
                      <a:r>
                        <a:rPr lang="en-IN" sz="1000" dirty="0"/>
                        <a:t>F1-</a:t>
                      </a:r>
                    </a:p>
                    <a:p>
                      <a:r>
                        <a:rPr lang="en-IN" sz="1000" dirty="0"/>
                        <a:t>Score</a:t>
                      </a:r>
                    </a:p>
                  </a:txBody>
                  <a:tcPr anchor="ctr"/>
                </a:tc>
                <a:tc>
                  <a:txBody>
                    <a:bodyPr/>
                    <a:lstStyle/>
                    <a:p>
                      <a:r>
                        <a:rPr lang="en-IN" sz="1000" dirty="0"/>
                        <a:t>Train</a:t>
                      </a:r>
                    </a:p>
                    <a:p>
                      <a:r>
                        <a:rPr lang="en-IN" sz="1000" dirty="0"/>
                        <a:t>Roc – </a:t>
                      </a:r>
                      <a:r>
                        <a:rPr lang="en-IN" sz="1000" dirty="0" err="1"/>
                        <a:t>Auc</a:t>
                      </a:r>
                      <a:endParaRPr lang="en-IN" sz="1000" dirty="0"/>
                    </a:p>
                  </a:txBody>
                  <a:tcPr anchor="ctr"/>
                </a:tc>
                <a:tc>
                  <a:txBody>
                    <a:bodyPr/>
                    <a:lstStyle/>
                    <a:p>
                      <a:r>
                        <a:rPr lang="en-IN" sz="1000" dirty="0"/>
                        <a:t>Test</a:t>
                      </a:r>
                    </a:p>
                    <a:p>
                      <a:r>
                        <a:rPr lang="en-IN" sz="1000" dirty="0"/>
                        <a:t>Roc – </a:t>
                      </a:r>
                    </a:p>
                    <a:p>
                      <a:r>
                        <a:rPr lang="en-IN" sz="1000" dirty="0" err="1"/>
                        <a:t>Auc</a:t>
                      </a:r>
                      <a:endParaRPr lang="en-IN" sz="1000" dirty="0"/>
                    </a:p>
                    <a:p>
                      <a:endParaRPr lang="en-IN" sz="1000" dirty="0"/>
                    </a:p>
                  </a:txBody>
                  <a:tcPr anchor="ctr"/>
                </a:tc>
                <a:tc>
                  <a:txBody>
                    <a:bodyPr/>
                    <a:lstStyle/>
                    <a:p>
                      <a:r>
                        <a:rPr lang="en-IN" sz="1000" dirty="0"/>
                        <a:t>Train</a:t>
                      </a:r>
                    </a:p>
                    <a:p>
                      <a:r>
                        <a:rPr lang="en-IN" sz="1000" dirty="0"/>
                        <a:t>Accuracy</a:t>
                      </a:r>
                    </a:p>
                  </a:txBody>
                  <a:tcPr anchor="ctr"/>
                </a:tc>
                <a:tc>
                  <a:txBody>
                    <a:bodyPr/>
                    <a:lstStyle/>
                    <a:p>
                      <a:r>
                        <a:rPr lang="en-IN" sz="1000" dirty="0"/>
                        <a:t>Test</a:t>
                      </a:r>
                    </a:p>
                    <a:p>
                      <a:r>
                        <a:rPr lang="en-IN" sz="1000" dirty="0"/>
                        <a:t>Accuracy</a:t>
                      </a:r>
                    </a:p>
                  </a:txBody>
                  <a:tcPr anchor="ctr"/>
                </a:tc>
                <a:extLst>
                  <a:ext uri="{0D108BD9-81ED-4DB2-BD59-A6C34878D82A}">
                    <a16:rowId xmlns:a16="http://schemas.microsoft.com/office/drawing/2014/main" val="3845064292"/>
                  </a:ext>
                </a:extLst>
              </a:tr>
              <a:tr h="553844">
                <a:tc>
                  <a:txBody>
                    <a:bodyPr/>
                    <a:lstStyle/>
                    <a:p>
                      <a:r>
                        <a:rPr lang="en-IN" sz="1000" dirty="0">
                          <a:solidFill>
                            <a:schemeClr val="accent2"/>
                          </a:solidFill>
                        </a:rPr>
                        <a:t>Random Forest</a:t>
                      </a: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0.8503</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0.3365</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0.8861</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0.2414</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0.8678</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0.2811</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0.9498</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0.669</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0.8705</a:t>
                      </a:r>
                      <a:endParaRPr lang="en-IN" sz="1000" dirty="0">
                        <a:solidFill>
                          <a:schemeClr val="accent2"/>
                        </a:solidFill>
                      </a:endParaRPr>
                    </a:p>
                  </a:txBody>
                  <a:tcPr anchor="ctr"/>
                </a:tc>
                <a:tc>
                  <a:txBody>
                    <a:bodyPr/>
                    <a:lstStyle/>
                    <a:p>
                      <a:pPr algn="ctr"/>
                      <a:r>
                        <a:rPr lang="en-IN" sz="1000" b="0" i="0" u="none" strike="noStrike" cap="none" dirty="0">
                          <a:solidFill>
                            <a:schemeClr val="accent2"/>
                          </a:solidFill>
                          <a:effectLst/>
                          <a:latin typeface="+mn-lt"/>
                          <a:ea typeface="+mn-ea"/>
                          <a:cs typeface="+mn-cs"/>
                          <a:sym typeface="Arial"/>
                        </a:rPr>
                        <a:t>0.736</a:t>
                      </a:r>
                      <a:endParaRPr lang="en-IN" sz="1000" dirty="0">
                        <a:solidFill>
                          <a:schemeClr val="accent2"/>
                        </a:solidFill>
                      </a:endParaRPr>
                    </a:p>
                  </a:txBody>
                  <a:tcPr anchor="ctr"/>
                </a:tc>
                <a:extLst>
                  <a:ext uri="{0D108BD9-81ED-4DB2-BD59-A6C34878D82A}">
                    <a16:rowId xmlns:a16="http://schemas.microsoft.com/office/drawing/2014/main" val="2025876257"/>
                  </a:ext>
                </a:extLst>
              </a:tr>
              <a:tr h="553844">
                <a:tc>
                  <a:txBody>
                    <a:bodyPr/>
                    <a:lstStyle/>
                    <a:p>
                      <a:r>
                        <a:rPr lang="en-IN" sz="1000" dirty="0">
                          <a:solidFill>
                            <a:schemeClr val="accent2"/>
                          </a:solidFill>
                        </a:rPr>
                        <a:t>Logistic</a:t>
                      </a:r>
                    </a:p>
                    <a:p>
                      <a:r>
                        <a:rPr lang="en-IN" sz="1000" dirty="0">
                          <a:solidFill>
                            <a:schemeClr val="accent2"/>
                          </a:solidFill>
                        </a:rPr>
                        <a:t>Regression</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0.6829</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0.6058</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0.677</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0.2299</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0.6799</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0.3333</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0.74</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0.6766</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0.6785</a:t>
                      </a:r>
                    </a:p>
                  </a:txBody>
                  <a:tcPr anchor="ctr"/>
                </a:tc>
                <a:tc>
                  <a:txBody>
                    <a:bodyPr/>
                    <a:lstStyle/>
                    <a:p>
                      <a:pPr marR="0" algn="ctr" rtl="0">
                        <a:lnSpc>
                          <a:spcPct val="100000"/>
                        </a:lnSpc>
                        <a:spcBef>
                          <a:spcPts val="0"/>
                        </a:spcBef>
                        <a:spcAft>
                          <a:spcPts val="0"/>
                        </a:spcAft>
                        <a:buClr>
                          <a:srgbClr val="000000"/>
                        </a:buClr>
                        <a:buFont typeface="Arial"/>
                      </a:pPr>
                      <a:r>
                        <a:rPr lang="en-IN" sz="1000" b="0" i="0" u="none" strike="noStrike" cap="none" dirty="0">
                          <a:solidFill>
                            <a:schemeClr val="accent2"/>
                          </a:solidFill>
                          <a:effectLst/>
                          <a:latin typeface="+mn-lt"/>
                          <a:ea typeface="+mn-ea"/>
                          <a:cs typeface="+mn-cs"/>
                          <a:sym typeface="Arial"/>
                        </a:rPr>
                        <a:t>0.6283</a:t>
                      </a:r>
                    </a:p>
                  </a:txBody>
                  <a:tcPr anchor="ctr"/>
                </a:tc>
                <a:extLst>
                  <a:ext uri="{0D108BD9-81ED-4DB2-BD59-A6C34878D82A}">
                    <a16:rowId xmlns:a16="http://schemas.microsoft.com/office/drawing/2014/main" val="2040642521"/>
                  </a:ext>
                </a:extLst>
              </a:tr>
            </a:tbl>
          </a:graphicData>
        </a:graphic>
      </p:graphicFrame>
      <p:sp>
        <p:nvSpPr>
          <p:cNvPr id="5" name="TextBox 4">
            <a:extLst>
              <a:ext uri="{FF2B5EF4-FFF2-40B4-BE49-F238E27FC236}">
                <a16:creationId xmlns:a16="http://schemas.microsoft.com/office/drawing/2014/main" id="{1DE6638B-D6C7-7045-3625-DDC2DED2C805}"/>
              </a:ext>
            </a:extLst>
          </p:cNvPr>
          <p:cNvSpPr txBox="1"/>
          <p:nvPr/>
        </p:nvSpPr>
        <p:spPr>
          <a:xfrm>
            <a:off x="899532" y="3352800"/>
            <a:ext cx="7627434" cy="1051057"/>
          </a:xfrm>
          <a:prstGeom prst="rect">
            <a:avLst/>
          </a:prstGeom>
          <a:noFill/>
        </p:spPr>
        <p:txBody>
          <a:bodyPr wrap="square" rtlCol="0">
            <a:spAutoFit/>
          </a:bodyPr>
          <a:lstStyle/>
          <a:p>
            <a:pPr marL="114300">
              <a:lnSpc>
                <a:spcPct val="115000"/>
              </a:lnSpc>
              <a:buClr>
                <a:schemeClr val="tx1"/>
              </a:buClr>
              <a:buSzPts val="1800"/>
            </a:pPr>
            <a:r>
              <a:rPr lang="en-US" dirty="0">
                <a:solidFill>
                  <a:schemeClr val="bg1"/>
                </a:solidFill>
              </a:rPr>
              <a:t>Even after hyperparameter tuning F1-score is very low. This can be due to the nature of the data. No relation can be found between independent and dependent feature.</a:t>
            </a:r>
          </a:p>
          <a:p>
            <a:endParaRPr lang="en-IN" dirty="0"/>
          </a:p>
        </p:txBody>
      </p:sp>
    </p:spTree>
    <p:extLst>
      <p:ext uri="{BB962C8B-B14F-4D97-AF65-F5344CB8AC3E}">
        <p14:creationId xmlns:p14="http://schemas.microsoft.com/office/powerpoint/2010/main" val="3253084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7541D47-26EC-2225-0D7C-711A4F4A7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716" y="720995"/>
            <a:ext cx="3177592" cy="19920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21BD3C7-375A-17B8-26F2-DDC9A7008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04" y="2787688"/>
            <a:ext cx="3294604" cy="20653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BFF03B8-50DA-8AD6-8B95-A46C45D9931E}"/>
              </a:ext>
            </a:extLst>
          </p:cNvPr>
          <p:cNvSpPr txBox="1"/>
          <p:nvPr/>
        </p:nvSpPr>
        <p:spPr>
          <a:xfrm>
            <a:off x="4426528" y="1283055"/>
            <a:ext cx="3865756" cy="2859885"/>
          </a:xfrm>
          <a:prstGeom prst="rect">
            <a:avLst/>
          </a:prstGeom>
          <a:noFill/>
        </p:spPr>
        <p:txBody>
          <a:bodyPr wrap="square" rtlCol="0">
            <a:spAutoFit/>
          </a:bodyPr>
          <a:lstStyle/>
          <a:p>
            <a:pPr marL="400050" indent="-285750">
              <a:lnSpc>
                <a:spcPct val="115000"/>
              </a:lnSpc>
              <a:buClr>
                <a:schemeClr val="accent2"/>
              </a:buClr>
              <a:buSzPts val="1800"/>
              <a:buFont typeface="Arial" panose="020B0604020202020204" pitchFamily="34" charset="0"/>
              <a:buChar char="•"/>
            </a:pPr>
            <a:r>
              <a:rPr lang="en-IN" sz="1800" dirty="0">
                <a:solidFill>
                  <a:schemeClr val="bg1"/>
                </a:solidFill>
              </a:rPr>
              <a:t>For various threshold values recall and F1 score for Random forest and Logistic regression are shown</a:t>
            </a:r>
            <a:endParaRPr lang="en-IN" sz="1600" dirty="0"/>
          </a:p>
          <a:p>
            <a:endParaRPr lang="en-IN" sz="1600" dirty="0"/>
          </a:p>
          <a:p>
            <a:pPr marL="400050" indent="-285750">
              <a:lnSpc>
                <a:spcPct val="115000"/>
              </a:lnSpc>
              <a:buClr>
                <a:schemeClr val="accent2"/>
              </a:buClr>
              <a:buSzPts val="1800"/>
              <a:buFont typeface="Arial" panose="020B0604020202020204" pitchFamily="34" charset="0"/>
              <a:buChar char="•"/>
            </a:pPr>
            <a:r>
              <a:rPr lang="en-IN" sz="1800" dirty="0">
                <a:solidFill>
                  <a:schemeClr val="bg1"/>
                </a:solidFill>
              </a:rPr>
              <a:t>We can see low threshold value cause high recall score , which is preferred while disease prediction model</a:t>
            </a:r>
          </a:p>
        </p:txBody>
      </p:sp>
      <p:sp>
        <p:nvSpPr>
          <p:cNvPr id="5" name="TextBox 4">
            <a:extLst>
              <a:ext uri="{FF2B5EF4-FFF2-40B4-BE49-F238E27FC236}">
                <a16:creationId xmlns:a16="http://schemas.microsoft.com/office/drawing/2014/main" id="{D9553D71-FBFF-932D-8847-DECBB49FCB82}"/>
              </a:ext>
            </a:extLst>
          </p:cNvPr>
          <p:cNvSpPr txBox="1"/>
          <p:nvPr/>
        </p:nvSpPr>
        <p:spPr>
          <a:xfrm>
            <a:off x="734704" y="178420"/>
            <a:ext cx="7093452" cy="542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1"/>
              </a:buClr>
              <a:buSzPts val="2800"/>
              <a:buNone/>
              <a:defRPr sz="2800" b="1">
                <a:solidFill>
                  <a:schemeClr val="dk1"/>
                </a:solidFill>
                <a:latin typeface="Calibri" panose="020F0502020204030204" pitchFamily="34" charset="0"/>
                <a:cs typeface="Calibri" panose="020F050202020403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IN" dirty="0"/>
              <a:t>Model Evaluation at various threshold values</a:t>
            </a:r>
          </a:p>
        </p:txBody>
      </p:sp>
    </p:spTree>
    <p:extLst>
      <p:ext uri="{BB962C8B-B14F-4D97-AF65-F5344CB8AC3E}">
        <p14:creationId xmlns:p14="http://schemas.microsoft.com/office/powerpoint/2010/main" val="2746162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B4AF38-317D-0394-68BC-B5608A8070DA}"/>
              </a:ext>
            </a:extLst>
          </p:cNvPr>
          <p:cNvSpPr txBox="1"/>
          <p:nvPr/>
        </p:nvSpPr>
        <p:spPr>
          <a:xfrm>
            <a:off x="624467" y="1152293"/>
            <a:ext cx="7753815" cy="2932213"/>
          </a:xfrm>
          <a:prstGeom prst="rect">
            <a:avLst/>
          </a:prstGeom>
          <a:noFill/>
        </p:spPr>
        <p:txBody>
          <a:bodyPr wrap="square" rtlCol="0">
            <a:spAutoFit/>
          </a:bodyPr>
          <a:lstStyle/>
          <a:p>
            <a:pPr marL="457200" indent="-342900">
              <a:lnSpc>
                <a:spcPct val="115000"/>
              </a:lnSpc>
              <a:buClr>
                <a:schemeClr val="tx1"/>
              </a:buClr>
              <a:buSzPts val="1800"/>
              <a:buFont typeface="Arial" panose="020B0604020202020204" pitchFamily="34" charset="0"/>
              <a:buChar char="•"/>
            </a:pPr>
            <a:r>
              <a:rPr lang="en-IN" sz="1800" dirty="0">
                <a:solidFill>
                  <a:schemeClr val="bg1"/>
                </a:solidFill>
              </a:rPr>
              <a:t>Without hyperparameter tuning all the models are overfitting</a:t>
            </a:r>
          </a:p>
          <a:p>
            <a:pPr marL="457200" indent="-342900">
              <a:lnSpc>
                <a:spcPct val="115000"/>
              </a:lnSpc>
              <a:buClr>
                <a:schemeClr val="tx1"/>
              </a:buClr>
              <a:buSzPts val="1800"/>
              <a:buFont typeface="Arial" panose="020B0604020202020204" pitchFamily="34" charset="0"/>
              <a:buChar char="•"/>
            </a:pPr>
            <a:endParaRPr lang="en-IN" sz="1800" dirty="0">
              <a:solidFill>
                <a:schemeClr val="bg1"/>
              </a:solidFill>
            </a:endParaRPr>
          </a:p>
          <a:p>
            <a:pPr marL="457200" indent="-342900">
              <a:lnSpc>
                <a:spcPct val="115000"/>
              </a:lnSpc>
              <a:buClr>
                <a:schemeClr val="tx1"/>
              </a:buClr>
              <a:buSzPts val="1800"/>
              <a:buFont typeface="Arial" panose="020B0604020202020204" pitchFamily="34" charset="0"/>
              <a:buChar char="•"/>
            </a:pPr>
            <a:r>
              <a:rPr lang="en-IN" sz="1800" dirty="0">
                <a:solidFill>
                  <a:schemeClr val="bg1"/>
                </a:solidFill>
              </a:rPr>
              <a:t>F1 score didn’t improved after hyperparameter tuning this may be due to lack of specific relation between features</a:t>
            </a:r>
          </a:p>
          <a:p>
            <a:pPr marL="457200" indent="-342900">
              <a:lnSpc>
                <a:spcPct val="115000"/>
              </a:lnSpc>
              <a:buClr>
                <a:schemeClr val="tx1"/>
              </a:buClr>
              <a:buSzPts val="1800"/>
              <a:buFont typeface="Arial" panose="020B0604020202020204" pitchFamily="34" charset="0"/>
              <a:buChar char="•"/>
            </a:pPr>
            <a:endParaRPr lang="en-IN" sz="1800" dirty="0">
              <a:solidFill>
                <a:schemeClr val="bg1"/>
              </a:solidFill>
            </a:endParaRPr>
          </a:p>
          <a:p>
            <a:pPr marL="457200" indent="-342900">
              <a:lnSpc>
                <a:spcPct val="115000"/>
              </a:lnSpc>
              <a:buClr>
                <a:schemeClr val="tx1"/>
              </a:buClr>
              <a:buSzPts val="1800"/>
              <a:buFont typeface="Arial" panose="020B0604020202020204" pitchFamily="34" charset="0"/>
              <a:buChar char="•"/>
            </a:pPr>
            <a:r>
              <a:rPr lang="en-IN" sz="1800" dirty="0">
                <a:solidFill>
                  <a:schemeClr val="bg1"/>
                </a:solidFill>
              </a:rPr>
              <a:t>Logistic regression with hyperparameter tuning performed better compared to other models</a:t>
            </a:r>
          </a:p>
          <a:p>
            <a:pPr marL="457200" indent="-342900">
              <a:lnSpc>
                <a:spcPct val="115000"/>
              </a:lnSpc>
              <a:buClr>
                <a:schemeClr val="tx1"/>
              </a:buClr>
              <a:buSzPts val="1800"/>
              <a:buFont typeface="Arial" panose="020B0604020202020204" pitchFamily="34" charset="0"/>
              <a:buChar char="•"/>
            </a:pPr>
            <a:endParaRPr lang="en-IN" sz="1800" dirty="0">
              <a:solidFill>
                <a:schemeClr val="bg1"/>
              </a:solidFill>
            </a:endParaRPr>
          </a:p>
          <a:p>
            <a:pPr marL="457200" indent="-342900">
              <a:lnSpc>
                <a:spcPct val="115000"/>
              </a:lnSpc>
              <a:buClr>
                <a:schemeClr val="tx1"/>
              </a:buClr>
              <a:buSzPts val="1800"/>
              <a:buFont typeface="Arial" panose="020B0604020202020204" pitchFamily="34" charset="0"/>
              <a:buChar char="•"/>
            </a:pPr>
            <a:r>
              <a:rPr lang="en-IN" sz="1800" dirty="0">
                <a:solidFill>
                  <a:schemeClr val="bg1"/>
                </a:solidFill>
              </a:rPr>
              <a:t>Lower threshold is preferred as it is giving high recall</a:t>
            </a:r>
          </a:p>
        </p:txBody>
      </p:sp>
      <p:sp>
        <p:nvSpPr>
          <p:cNvPr id="5" name="Title 1">
            <a:extLst>
              <a:ext uri="{FF2B5EF4-FFF2-40B4-BE49-F238E27FC236}">
                <a16:creationId xmlns:a16="http://schemas.microsoft.com/office/drawing/2014/main" id="{6E71E939-85F4-3DDD-1B88-3561BD255BF4}"/>
              </a:ext>
            </a:extLst>
          </p:cNvPr>
          <p:cNvSpPr>
            <a:spLocks noGrp="1"/>
          </p:cNvSpPr>
          <p:nvPr>
            <p:ph type="title"/>
          </p:nvPr>
        </p:nvSpPr>
        <p:spPr>
          <a:xfrm>
            <a:off x="311700" y="445025"/>
            <a:ext cx="7174485" cy="572700"/>
          </a:xfrm>
        </p:spPr>
        <p:txBody>
          <a:bodyPr/>
          <a:lstStyle/>
          <a:p>
            <a:r>
              <a:rPr lang="en-IN" b="1" dirty="0">
                <a:latin typeface="Calibri" panose="020F0502020204030204" pitchFamily="34" charset="0"/>
                <a:cs typeface="Calibri" panose="020F0502020204030204" pitchFamily="34" charset="0"/>
              </a:rPr>
              <a:t>Conclusions</a:t>
            </a:r>
          </a:p>
        </p:txBody>
      </p:sp>
    </p:spTree>
    <p:extLst>
      <p:ext uri="{BB962C8B-B14F-4D97-AF65-F5344CB8AC3E}">
        <p14:creationId xmlns:p14="http://schemas.microsoft.com/office/powerpoint/2010/main" val="274936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itle 2">
            <a:extLst>
              <a:ext uri="{FF2B5EF4-FFF2-40B4-BE49-F238E27FC236}">
                <a16:creationId xmlns:a16="http://schemas.microsoft.com/office/drawing/2014/main" id="{7AC06997-66E4-2AA1-8594-2D4913B6F997}"/>
              </a:ext>
            </a:extLst>
          </p:cNvPr>
          <p:cNvSpPr>
            <a:spLocks noGrp="1"/>
          </p:cNvSpPr>
          <p:nvPr>
            <p:ph type="ctrTitle"/>
          </p:nvPr>
        </p:nvSpPr>
        <p:spPr>
          <a:xfrm>
            <a:off x="506691" y="341162"/>
            <a:ext cx="4751110" cy="795114"/>
          </a:xfrm>
        </p:spPr>
        <p:txBody>
          <a:bodyPr/>
          <a:lstStyle/>
          <a:p>
            <a:pPr algn="l"/>
            <a:r>
              <a:rPr lang="en-IN" sz="3200" b="1" dirty="0"/>
              <a:t>Problem Statement</a:t>
            </a:r>
          </a:p>
        </p:txBody>
      </p:sp>
      <p:sp>
        <p:nvSpPr>
          <p:cNvPr id="4" name="TextBox 3">
            <a:extLst>
              <a:ext uri="{FF2B5EF4-FFF2-40B4-BE49-F238E27FC236}">
                <a16:creationId xmlns:a16="http://schemas.microsoft.com/office/drawing/2014/main" id="{45C9743D-6217-5AE5-3307-9378B059D0BB}"/>
              </a:ext>
            </a:extLst>
          </p:cNvPr>
          <p:cNvSpPr txBox="1"/>
          <p:nvPr/>
        </p:nvSpPr>
        <p:spPr>
          <a:xfrm>
            <a:off x="396689" y="1284195"/>
            <a:ext cx="8148918" cy="2862322"/>
          </a:xfrm>
          <a:prstGeom prst="rect">
            <a:avLst/>
          </a:prstGeom>
          <a:noFill/>
        </p:spPr>
        <p:txBody>
          <a:bodyPr wrap="square" rtlCol="0">
            <a:spAutoFit/>
          </a:bodyPr>
          <a:lstStyle/>
          <a:p>
            <a:pPr algn="just"/>
            <a:r>
              <a:rPr lang="en-IN" sz="2000" dirty="0">
                <a:solidFill>
                  <a:srgbClr val="134F5C"/>
                </a:solidFill>
              </a:rPr>
              <a:t>Cardiovascular diseases are very common these days due to the change in lifestyle and poor eating habits. So predicting the risk of cardiovascular disease for a given person by analysing his/her data from the past can save them if they act early against the disease. In this problem we are given such data of over 4000 patients on 15 different attributes from an ongoing cardiovascular study on residents of the town of Framingham, Massachusetts. The goal is to predict whether a patient has a 10-year risk of future Coronary Heart Disease (CHD).</a:t>
            </a:r>
          </a:p>
        </p:txBody>
      </p:sp>
    </p:spTree>
    <p:extLst>
      <p:ext uri="{BB962C8B-B14F-4D97-AF65-F5344CB8AC3E}">
        <p14:creationId xmlns:p14="http://schemas.microsoft.com/office/powerpoint/2010/main" val="378609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itle 2">
            <a:extLst>
              <a:ext uri="{FF2B5EF4-FFF2-40B4-BE49-F238E27FC236}">
                <a16:creationId xmlns:a16="http://schemas.microsoft.com/office/drawing/2014/main" id="{295809F3-C57E-46D2-0F45-E086CC795ADB}"/>
              </a:ext>
            </a:extLst>
          </p:cNvPr>
          <p:cNvSpPr>
            <a:spLocks noGrp="1"/>
          </p:cNvSpPr>
          <p:nvPr>
            <p:ph type="ctrTitle"/>
          </p:nvPr>
        </p:nvSpPr>
        <p:spPr>
          <a:xfrm>
            <a:off x="849571" y="316728"/>
            <a:ext cx="2386361" cy="514804"/>
          </a:xfrm>
          <a:noFill/>
          <a:ln>
            <a:noFill/>
          </a:ln>
        </p:spPr>
        <p:txBody>
          <a:bodyPr spcFirstLastPara="1" wrap="square" lIns="91425" tIns="91425" rIns="91425" bIns="91425" anchor="t" anchorCtr="0">
            <a:noAutofit/>
          </a:bodyPr>
          <a:lstStyle/>
          <a:p>
            <a:pPr algn="l" defTabSz="457200">
              <a:lnSpc>
                <a:spcPct val="90000"/>
              </a:lnSpc>
              <a:spcBef>
                <a:spcPct val="0"/>
              </a:spcBef>
              <a:buSzPts val="2800"/>
            </a:pPr>
            <a:r>
              <a:rPr lang="en-IN" sz="2400" b="1" kern="1200" dirty="0">
                <a:solidFill>
                  <a:srgbClr val="C00000"/>
                </a:solidFill>
                <a:latin typeface="+mn-lt"/>
                <a:ea typeface="+mn-ea"/>
                <a:cs typeface="+mn-cs"/>
              </a:rPr>
              <a:t>Data Summary</a:t>
            </a:r>
          </a:p>
        </p:txBody>
      </p:sp>
      <p:sp>
        <p:nvSpPr>
          <p:cNvPr id="4" name="TextBox 3">
            <a:extLst>
              <a:ext uri="{FF2B5EF4-FFF2-40B4-BE49-F238E27FC236}">
                <a16:creationId xmlns:a16="http://schemas.microsoft.com/office/drawing/2014/main" id="{CC479507-195C-B253-9B0F-F7B754BCF576}"/>
              </a:ext>
            </a:extLst>
          </p:cNvPr>
          <p:cNvSpPr txBox="1"/>
          <p:nvPr/>
        </p:nvSpPr>
        <p:spPr>
          <a:xfrm>
            <a:off x="849571" y="950678"/>
            <a:ext cx="7655160" cy="738664"/>
          </a:xfrm>
          <a:prstGeom prst="rect">
            <a:avLst/>
          </a:prstGeom>
          <a:noFill/>
        </p:spPr>
        <p:txBody>
          <a:bodyPr wrap="square" rtlCol="0">
            <a:spAutoFit/>
          </a:bodyPr>
          <a:lstStyle/>
          <a:p>
            <a:r>
              <a:rPr lang="en-US" dirty="0">
                <a:solidFill>
                  <a:srgbClr val="134F5C"/>
                </a:solidFill>
              </a:rPr>
              <a:t>The dataset provides the patients’ information. It includes 15 attributes. Each attribute is a potential risk factor. There are both demographic, behavioral, and medical risk factors. Let us go through each one of them.</a:t>
            </a:r>
          </a:p>
        </p:txBody>
      </p:sp>
      <p:sp>
        <p:nvSpPr>
          <p:cNvPr id="6" name="TextBox 5">
            <a:extLst>
              <a:ext uri="{FF2B5EF4-FFF2-40B4-BE49-F238E27FC236}">
                <a16:creationId xmlns:a16="http://schemas.microsoft.com/office/drawing/2014/main" id="{A1E4A167-1018-E16D-A248-27991CFE89FF}"/>
              </a:ext>
            </a:extLst>
          </p:cNvPr>
          <p:cNvSpPr txBox="1"/>
          <p:nvPr/>
        </p:nvSpPr>
        <p:spPr>
          <a:xfrm>
            <a:off x="849571" y="2442438"/>
            <a:ext cx="3703615" cy="2246769"/>
          </a:xfrm>
          <a:prstGeom prst="rect">
            <a:avLst/>
          </a:prstGeom>
          <a:noFill/>
        </p:spPr>
        <p:txBody>
          <a:bodyPr wrap="square" rtlCol="0">
            <a:spAutoFit/>
          </a:bodyPr>
          <a:lstStyle/>
          <a:p>
            <a:r>
              <a:rPr lang="en-US" dirty="0">
                <a:solidFill>
                  <a:srgbClr val="CC0000"/>
                </a:solidFill>
              </a:rPr>
              <a:t>Medical(history):</a:t>
            </a:r>
          </a:p>
          <a:p>
            <a:pPr marL="285750" indent="-285750">
              <a:buClr>
                <a:schemeClr val="tx1"/>
              </a:buClr>
              <a:buFont typeface="Arial" panose="020B0604020202020204" pitchFamily="34" charset="0"/>
              <a:buChar char="•"/>
            </a:pPr>
            <a:r>
              <a:rPr lang="en-US" dirty="0">
                <a:solidFill>
                  <a:srgbClr val="134F5C"/>
                </a:solidFill>
              </a:rPr>
              <a:t>BP Meds: whether or not the patient was on blood pressure medication </a:t>
            </a:r>
          </a:p>
          <a:p>
            <a:pPr marL="285750" indent="-285750">
              <a:buClr>
                <a:schemeClr val="tx1"/>
              </a:buClr>
              <a:buFont typeface="Arial" panose="020B0604020202020204" pitchFamily="34" charset="0"/>
              <a:buChar char="•"/>
            </a:pPr>
            <a:r>
              <a:rPr lang="en-US" dirty="0">
                <a:solidFill>
                  <a:srgbClr val="134F5C"/>
                </a:solidFill>
              </a:rPr>
              <a:t>Prevalent Stroke: whether or not the patient had previously had a stroke </a:t>
            </a:r>
          </a:p>
          <a:p>
            <a:pPr marL="285750" indent="-285750">
              <a:buClr>
                <a:schemeClr val="tx1"/>
              </a:buClr>
              <a:buFont typeface="Arial" panose="020B0604020202020204" pitchFamily="34" charset="0"/>
              <a:buChar char="•"/>
            </a:pPr>
            <a:r>
              <a:rPr lang="en-US" dirty="0">
                <a:solidFill>
                  <a:srgbClr val="134F5C"/>
                </a:solidFill>
              </a:rPr>
              <a:t>Prevalent Hyp: whether or not the patient was hypertensive </a:t>
            </a:r>
          </a:p>
          <a:p>
            <a:pPr marL="285750" indent="-285750">
              <a:buClr>
                <a:schemeClr val="tx1"/>
              </a:buClr>
              <a:buFont typeface="Arial" panose="020B0604020202020204" pitchFamily="34" charset="0"/>
              <a:buChar char="•"/>
            </a:pPr>
            <a:r>
              <a:rPr lang="en-US" dirty="0">
                <a:solidFill>
                  <a:srgbClr val="134F5C"/>
                </a:solidFill>
              </a:rPr>
              <a:t>Diabetes: whether or not the patient had diabetes</a:t>
            </a:r>
          </a:p>
          <a:p>
            <a:endParaRPr lang="en-IN" dirty="0"/>
          </a:p>
        </p:txBody>
      </p:sp>
      <p:sp>
        <p:nvSpPr>
          <p:cNvPr id="10" name="TextBox 9">
            <a:extLst>
              <a:ext uri="{FF2B5EF4-FFF2-40B4-BE49-F238E27FC236}">
                <a16:creationId xmlns:a16="http://schemas.microsoft.com/office/drawing/2014/main" id="{16189C3C-70B3-0493-016D-462C65757506}"/>
              </a:ext>
            </a:extLst>
          </p:cNvPr>
          <p:cNvSpPr txBox="1"/>
          <p:nvPr/>
        </p:nvSpPr>
        <p:spPr>
          <a:xfrm>
            <a:off x="830757" y="1657854"/>
            <a:ext cx="2956259" cy="738664"/>
          </a:xfrm>
          <a:prstGeom prst="rect">
            <a:avLst/>
          </a:prstGeom>
          <a:noFill/>
        </p:spPr>
        <p:txBody>
          <a:bodyPr wrap="none" rtlCol="0">
            <a:spAutoFit/>
          </a:bodyPr>
          <a:lstStyle/>
          <a:p>
            <a:r>
              <a:rPr lang="en-US" dirty="0">
                <a:solidFill>
                  <a:srgbClr val="CC0000"/>
                </a:solidFill>
              </a:rPr>
              <a:t>Demographic:</a:t>
            </a:r>
          </a:p>
          <a:p>
            <a:pPr marL="285750" indent="-285750">
              <a:buClr>
                <a:schemeClr val="tx1"/>
              </a:buClr>
              <a:buFont typeface="Arial" panose="020B0604020202020204" pitchFamily="34" charset="0"/>
              <a:buChar char="•"/>
            </a:pPr>
            <a:r>
              <a:rPr lang="en-US" dirty="0">
                <a:solidFill>
                  <a:srgbClr val="134F5C"/>
                </a:solidFill>
              </a:rPr>
              <a:t>Sex: male or female("M" or "F")</a:t>
            </a:r>
          </a:p>
          <a:p>
            <a:pPr marL="285750" indent="-285750">
              <a:buClr>
                <a:schemeClr val="tx1"/>
              </a:buClr>
              <a:buFont typeface="Arial" panose="020B0604020202020204" pitchFamily="34" charset="0"/>
              <a:buChar char="•"/>
            </a:pPr>
            <a:r>
              <a:rPr lang="en-US" dirty="0">
                <a:solidFill>
                  <a:srgbClr val="134F5C"/>
                </a:solidFill>
              </a:rPr>
              <a:t>Age: Age of the patient</a:t>
            </a:r>
          </a:p>
        </p:txBody>
      </p:sp>
    </p:spTree>
    <p:extLst>
      <p:ext uri="{BB962C8B-B14F-4D97-AF65-F5344CB8AC3E}">
        <p14:creationId xmlns:p14="http://schemas.microsoft.com/office/powerpoint/2010/main" val="61805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FA5B75-47CB-E970-26FB-86C064511513}"/>
              </a:ext>
            </a:extLst>
          </p:cNvPr>
          <p:cNvSpPr txBox="1"/>
          <p:nvPr/>
        </p:nvSpPr>
        <p:spPr>
          <a:xfrm>
            <a:off x="787754" y="1055121"/>
            <a:ext cx="4017436" cy="1169551"/>
          </a:xfrm>
          <a:prstGeom prst="rect">
            <a:avLst/>
          </a:prstGeom>
          <a:noFill/>
        </p:spPr>
        <p:txBody>
          <a:bodyPr wrap="square" rtlCol="0">
            <a:spAutoFit/>
          </a:bodyPr>
          <a:lstStyle/>
          <a:p>
            <a:r>
              <a:rPr lang="en-US" dirty="0">
                <a:solidFill>
                  <a:srgbClr val="CC0000"/>
                </a:solidFill>
              </a:rPr>
              <a:t>Behavioral:</a:t>
            </a:r>
          </a:p>
          <a:p>
            <a:pPr marL="285750" indent="-285750">
              <a:buClr>
                <a:schemeClr val="tx1"/>
              </a:buClr>
              <a:buFont typeface="Arial" panose="020B0604020202020204" pitchFamily="34" charset="0"/>
              <a:buChar char="•"/>
            </a:pPr>
            <a:r>
              <a:rPr lang="en-US" dirty="0">
                <a:solidFill>
                  <a:srgbClr val="134F5C"/>
                </a:solidFill>
              </a:rPr>
              <a:t>is_smoking: whether the patient is a current smoker ("YES" or "NO")</a:t>
            </a:r>
          </a:p>
          <a:p>
            <a:pPr marL="285750" indent="-285750">
              <a:buClr>
                <a:schemeClr val="tx1"/>
              </a:buClr>
              <a:buFont typeface="Arial" panose="020B0604020202020204" pitchFamily="34" charset="0"/>
              <a:buChar char="•"/>
            </a:pPr>
            <a:r>
              <a:rPr lang="en-US" dirty="0">
                <a:solidFill>
                  <a:srgbClr val="134F5C"/>
                </a:solidFill>
              </a:rPr>
              <a:t>Cigs Per Day: the number of cigarettes that the person smoked on average in one day</a:t>
            </a:r>
            <a:endParaRPr lang="en-IN" dirty="0">
              <a:solidFill>
                <a:srgbClr val="134F5C"/>
              </a:solidFill>
            </a:endParaRPr>
          </a:p>
        </p:txBody>
      </p:sp>
      <p:sp>
        <p:nvSpPr>
          <p:cNvPr id="3" name="TextBox 2">
            <a:extLst>
              <a:ext uri="{FF2B5EF4-FFF2-40B4-BE49-F238E27FC236}">
                <a16:creationId xmlns:a16="http://schemas.microsoft.com/office/drawing/2014/main" id="{EE9FEE68-F781-01FA-EC72-601051591B56}"/>
              </a:ext>
            </a:extLst>
          </p:cNvPr>
          <p:cNvSpPr txBox="1"/>
          <p:nvPr/>
        </p:nvSpPr>
        <p:spPr>
          <a:xfrm>
            <a:off x="839045" y="2310140"/>
            <a:ext cx="3914854" cy="1815882"/>
          </a:xfrm>
          <a:prstGeom prst="rect">
            <a:avLst/>
          </a:prstGeom>
          <a:noFill/>
        </p:spPr>
        <p:txBody>
          <a:bodyPr wrap="square" rtlCol="0">
            <a:spAutoFit/>
          </a:bodyPr>
          <a:lstStyle/>
          <a:p>
            <a:r>
              <a:rPr lang="en-US" dirty="0">
                <a:solidFill>
                  <a:srgbClr val="CC0000"/>
                </a:solidFill>
              </a:rPr>
              <a:t>Medical(current):</a:t>
            </a:r>
          </a:p>
          <a:p>
            <a:pPr marL="285750" indent="-285750">
              <a:buClr>
                <a:schemeClr val="tx1"/>
              </a:buClr>
              <a:buFont typeface="Arial" panose="020B0604020202020204" pitchFamily="34" charset="0"/>
              <a:buChar char="•"/>
            </a:pPr>
            <a:r>
              <a:rPr lang="en-US" dirty="0">
                <a:solidFill>
                  <a:srgbClr val="134F5C"/>
                </a:solidFill>
              </a:rPr>
              <a:t>Tot Chol: total cholesterol level </a:t>
            </a:r>
          </a:p>
          <a:p>
            <a:pPr marL="285750" indent="-285750">
              <a:buClr>
                <a:schemeClr val="tx1"/>
              </a:buClr>
              <a:buFont typeface="Arial" panose="020B0604020202020204" pitchFamily="34" charset="0"/>
              <a:buChar char="•"/>
            </a:pPr>
            <a:r>
              <a:rPr lang="en-US" dirty="0">
                <a:solidFill>
                  <a:srgbClr val="134F5C"/>
                </a:solidFill>
              </a:rPr>
              <a:t>Sys BP: systolic blood pressure</a:t>
            </a:r>
          </a:p>
          <a:p>
            <a:pPr marL="285750" indent="-285750">
              <a:buClr>
                <a:schemeClr val="tx1"/>
              </a:buClr>
              <a:buFont typeface="Arial" panose="020B0604020202020204" pitchFamily="34" charset="0"/>
              <a:buChar char="•"/>
            </a:pPr>
            <a:r>
              <a:rPr lang="en-US" dirty="0" err="1">
                <a:solidFill>
                  <a:srgbClr val="134F5C"/>
                </a:solidFill>
              </a:rPr>
              <a:t>Dia</a:t>
            </a:r>
            <a:r>
              <a:rPr lang="en-US" dirty="0">
                <a:solidFill>
                  <a:srgbClr val="134F5C"/>
                </a:solidFill>
              </a:rPr>
              <a:t> BP: diastolic blood pressure</a:t>
            </a:r>
          </a:p>
          <a:p>
            <a:pPr marL="285750" indent="-285750">
              <a:buClr>
                <a:schemeClr val="tx1"/>
              </a:buClr>
              <a:buFont typeface="Arial" panose="020B0604020202020204" pitchFamily="34" charset="0"/>
              <a:buChar char="•"/>
            </a:pPr>
            <a:r>
              <a:rPr lang="en-US" dirty="0">
                <a:solidFill>
                  <a:srgbClr val="134F5C"/>
                </a:solidFill>
              </a:rPr>
              <a:t>BMI: Body Mass Index</a:t>
            </a:r>
          </a:p>
          <a:p>
            <a:pPr marL="285750" indent="-285750">
              <a:buClr>
                <a:schemeClr val="tx1"/>
              </a:buClr>
              <a:buFont typeface="Arial" panose="020B0604020202020204" pitchFamily="34" charset="0"/>
              <a:buChar char="•"/>
            </a:pPr>
            <a:r>
              <a:rPr lang="en-US" dirty="0">
                <a:solidFill>
                  <a:srgbClr val="134F5C"/>
                </a:solidFill>
              </a:rPr>
              <a:t>Heart Rate: heart rate</a:t>
            </a:r>
          </a:p>
          <a:p>
            <a:pPr marL="285750" indent="-285750">
              <a:buClr>
                <a:schemeClr val="tx1"/>
              </a:buClr>
              <a:buFont typeface="Arial" panose="020B0604020202020204" pitchFamily="34" charset="0"/>
              <a:buChar char="•"/>
            </a:pPr>
            <a:r>
              <a:rPr lang="en-US" dirty="0">
                <a:solidFill>
                  <a:srgbClr val="134F5C"/>
                </a:solidFill>
              </a:rPr>
              <a:t>Glucose: glucose level </a:t>
            </a:r>
          </a:p>
          <a:p>
            <a:endParaRPr lang="en-IN" dirty="0"/>
          </a:p>
        </p:txBody>
      </p:sp>
      <p:sp>
        <p:nvSpPr>
          <p:cNvPr id="4" name="TextBox 3">
            <a:extLst>
              <a:ext uri="{FF2B5EF4-FFF2-40B4-BE49-F238E27FC236}">
                <a16:creationId xmlns:a16="http://schemas.microsoft.com/office/drawing/2014/main" id="{2BFD42D5-F12D-451A-AB56-87A8072A36A6}"/>
              </a:ext>
            </a:extLst>
          </p:cNvPr>
          <p:cNvSpPr txBox="1"/>
          <p:nvPr/>
        </p:nvSpPr>
        <p:spPr>
          <a:xfrm>
            <a:off x="787754" y="4088379"/>
            <a:ext cx="3914854" cy="523220"/>
          </a:xfrm>
          <a:prstGeom prst="rect">
            <a:avLst/>
          </a:prstGeom>
          <a:noFill/>
        </p:spPr>
        <p:txBody>
          <a:bodyPr wrap="none" rtlCol="0">
            <a:spAutoFit/>
          </a:bodyPr>
          <a:lstStyle/>
          <a:p>
            <a:r>
              <a:rPr lang="en-US" dirty="0">
                <a:solidFill>
                  <a:srgbClr val="CC0000"/>
                </a:solidFill>
              </a:rPr>
              <a:t>Predict variable(desired target):</a:t>
            </a:r>
          </a:p>
          <a:p>
            <a:pPr marL="285750" indent="-285750">
              <a:buClr>
                <a:schemeClr val="tx1"/>
              </a:buClr>
              <a:buFont typeface="Arial" panose="020B0604020202020204" pitchFamily="34" charset="0"/>
              <a:buChar char="•"/>
            </a:pPr>
            <a:r>
              <a:rPr lang="en-US" dirty="0">
                <a:solidFill>
                  <a:srgbClr val="134F5C"/>
                </a:solidFill>
              </a:rPr>
              <a:t>10-year risk of coronary heart disease CHD</a:t>
            </a:r>
            <a:endParaRPr lang="en-IN" dirty="0">
              <a:solidFill>
                <a:srgbClr val="134F5C"/>
              </a:solidFill>
            </a:endParaRPr>
          </a:p>
        </p:txBody>
      </p:sp>
      <p:sp>
        <p:nvSpPr>
          <p:cNvPr id="6" name="Title 2">
            <a:extLst>
              <a:ext uri="{FF2B5EF4-FFF2-40B4-BE49-F238E27FC236}">
                <a16:creationId xmlns:a16="http://schemas.microsoft.com/office/drawing/2014/main" id="{F78E529F-D3A2-EE0B-6FC4-7812AF13A874}"/>
              </a:ext>
            </a:extLst>
          </p:cNvPr>
          <p:cNvSpPr txBox="1">
            <a:spLocks/>
          </p:cNvSpPr>
          <p:nvPr/>
        </p:nvSpPr>
        <p:spPr>
          <a:xfrm>
            <a:off x="787754" y="446433"/>
            <a:ext cx="2327902" cy="523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lgn="ctr" defTabSz="457200">
              <a:lnSpc>
                <a:spcPct val="90000"/>
              </a:lnSpc>
              <a:spcBef>
                <a:spcPct val="0"/>
              </a:spcBef>
              <a:buClr>
                <a:schemeClr val="dk1"/>
              </a:buClr>
              <a:buSzPts val="2800"/>
              <a:buNone/>
              <a:defRPr sz="2400" b="1" kern="1200">
                <a:solidFill>
                  <a:srgbClr val="C00000"/>
                </a:solidFill>
                <a:latin typeface="+mn-lt"/>
                <a:ea typeface="+mn-ea"/>
                <a:cs typeface="+mn-cs"/>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pPr algn="l"/>
            <a:r>
              <a:rPr lang="en-IN" dirty="0"/>
              <a:t>Data Summary</a:t>
            </a:r>
          </a:p>
        </p:txBody>
      </p:sp>
    </p:spTree>
    <p:extLst>
      <p:ext uri="{BB962C8B-B14F-4D97-AF65-F5344CB8AC3E}">
        <p14:creationId xmlns:p14="http://schemas.microsoft.com/office/powerpoint/2010/main" val="248334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BAE7C866-287F-B6E2-3A3F-143B634D2547}"/>
              </a:ext>
            </a:extLst>
          </p:cNvPr>
          <p:cNvSpPr txBox="1"/>
          <p:nvPr/>
        </p:nvSpPr>
        <p:spPr>
          <a:xfrm>
            <a:off x="529718" y="1174597"/>
            <a:ext cx="8178799" cy="2267414"/>
          </a:xfrm>
          <a:prstGeom prst="rect">
            <a:avLst/>
          </a:prstGeom>
        </p:spPr>
        <p:txBody>
          <a:bodyPr vert="horz" lIns="91440" tIns="45720" rIns="91440" bIns="45720" rtlCol="0">
            <a:normAutofit/>
          </a:bodyPr>
          <a:lstStyle/>
          <a:p>
            <a:pPr marL="355600" indent="-228600" algn="just" defTabSz="914400">
              <a:lnSpc>
                <a:spcPct val="90000"/>
              </a:lnSpc>
              <a:spcBef>
                <a:spcPts val="820"/>
              </a:spcBef>
              <a:buFont typeface="Arial" panose="020B0604020202020204" pitchFamily="34" charset="0"/>
              <a:buChar char="•"/>
              <a:tabLst>
                <a:tab pos="354965" algn="l"/>
                <a:tab pos="355600" algn="l"/>
              </a:tabLst>
            </a:pPr>
            <a:r>
              <a:rPr lang="en-US" dirty="0">
                <a:solidFill>
                  <a:srgbClr val="134F5C"/>
                </a:solidFill>
              </a:rPr>
              <a:t>This Dataset contain 3390 rows and 17 columns.</a:t>
            </a:r>
          </a:p>
          <a:p>
            <a:pPr marL="355600" indent="-228600" algn="just" defTabSz="914400">
              <a:lnSpc>
                <a:spcPct val="90000"/>
              </a:lnSpc>
              <a:spcBef>
                <a:spcPts val="720"/>
              </a:spcBef>
              <a:buFont typeface="Arial" panose="020B0604020202020204" pitchFamily="34" charset="0"/>
              <a:buChar char="•"/>
              <a:tabLst>
                <a:tab pos="354965" algn="l"/>
                <a:tab pos="355600" algn="l"/>
              </a:tabLst>
            </a:pPr>
            <a:r>
              <a:rPr lang="en-US" dirty="0">
                <a:solidFill>
                  <a:srgbClr val="134F5C"/>
                </a:solidFill>
              </a:rPr>
              <a:t>Six categorical features .</a:t>
            </a:r>
          </a:p>
          <a:p>
            <a:pPr marL="355600" indent="-228600" algn="just" defTabSz="914400">
              <a:lnSpc>
                <a:spcPct val="90000"/>
              </a:lnSpc>
              <a:spcBef>
                <a:spcPts val="820"/>
              </a:spcBef>
              <a:buFont typeface="Arial" panose="020B0604020202020204" pitchFamily="34" charset="0"/>
              <a:buChar char="•"/>
              <a:tabLst>
                <a:tab pos="354965" algn="l"/>
                <a:tab pos="355600" algn="l"/>
              </a:tabLst>
            </a:pPr>
            <a:r>
              <a:rPr lang="en-US" dirty="0">
                <a:solidFill>
                  <a:srgbClr val="134F5C"/>
                </a:solidFill>
              </a:rPr>
              <a:t>We have 10 numerical feature</a:t>
            </a:r>
          </a:p>
          <a:p>
            <a:pPr marL="355600" indent="-228600" algn="just" defTabSz="914400">
              <a:lnSpc>
                <a:spcPct val="90000"/>
              </a:lnSpc>
              <a:spcBef>
                <a:spcPts val="820"/>
              </a:spcBef>
              <a:buFont typeface="Arial" panose="020B0604020202020204" pitchFamily="34" charset="0"/>
              <a:buChar char="•"/>
              <a:tabLst>
                <a:tab pos="354965" algn="l"/>
                <a:tab pos="355600" algn="l"/>
              </a:tabLst>
            </a:pPr>
            <a:r>
              <a:rPr lang="en-US" dirty="0">
                <a:solidFill>
                  <a:srgbClr val="134F5C"/>
                </a:solidFill>
              </a:rPr>
              <a:t>There are some missing Values present</a:t>
            </a:r>
          </a:p>
          <a:p>
            <a:pPr marL="355600" indent="-228600" algn="just" defTabSz="914400">
              <a:lnSpc>
                <a:spcPct val="90000"/>
              </a:lnSpc>
              <a:spcBef>
                <a:spcPts val="720"/>
              </a:spcBef>
              <a:buFont typeface="Arial" panose="020B0604020202020204" pitchFamily="34" charset="0"/>
              <a:buChar char="•"/>
              <a:tabLst>
                <a:tab pos="354965" algn="l"/>
                <a:tab pos="355600" algn="l"/>
              </a:tabLst>
            </a:pPr>
            <a:r>
              <a:rPr lang="en-US" dirty="0">
                <a:solidFill>
                  <a:srgbClr val="134F5C"/>
                </a:solidFill>
              </a:rPr>
              <a:t>There are No Duplicate values present</a:t>
            </a:r>
          </a:p>
          <a:p>
            <a:pPr marL="355600" indent="-228600" algn="just" defTabSz="914400">
              <a:lnSpc>
                <a:spcPct val="90000"/>
              </a:lnSpc>
              <a:spcBef>
                <a:spcPts val="710"/>
              </a:spcBef>
              <a:buFont typeface="Arial" panose="020B0604020202020204" pitchFamily="34" charset="0"/>
              <a:buChar char="•"/>
              <a:tabLst>
                <a:tab pos="354965" algn="l"/>
                <a:tab pos="355600" algn="l"/>
              </a:tabLst>
            </a:pPr>
            <a:r>
              <a:rPr lang="en-US" dirty="0">
                <a:solidFill>
                  <a:srgbClr val="134F5C"/>
                </a:solidFill>
              </a:rPr>
              <a:t>There are some null values present.</a:t>
            </a:r>
          </a:p>
          <a:p>
            <a:pPr marL="355600" marR="631825" indent="-228600" algn="just" defTabSz="914400">
              <a:lnSpc>
                <a:spcPct val="90000"/>
              </a:lnSpc>
              <a:spcBef>
                <a:spcPts val="1035"/>
              </a:spcBef>
              <a:buFont typeface="Arial" panose="020B0604020202020204" pitchFamily="34" charset="0"/>
              <a:buChar char="•"/>
              <a:tabLst>
                <a:tab pos="354965" algn="l"/>
                <a:tab pos="355600" algn="l"/>
              </a:tabLst>
            </a:pPr>
            <a:r>
              <a:rPr lang="en-US" dirty="0">
                <a:solidFill>
                  <a:srgbClr val="134F5C"/>
                </a:solidFill>
              </a:rPr>
              <a:t>The dependent variable is ‘Ten-year CHD' which we need to make  predictions on.</a:t>
            </a:r>
          </a:p>
          <a:p>
            <a:pPr marL="355600" marR="5080" indent="-228600" defTabSz="914400">
              <a:lnSpc>
                <a:spcPct val="90000"/>
              </a:lnSpc>
              <a:spcBef>
                <a:spcPts val="1040"/>
              </a:spcBef>
              <a:buFont typeface="Arial" panose="020B0604020202020204" pitchFamily="34" charset="0"/>
              <a:buChar char="•"/>
              <a:tabLst>
                <a:tab pos="354965" algn="l"/>
                <a:tab pos="355600" algn="l"/>
              </a:tabLst>
            </a:pPr>
            <a:endParaRPr lang="en-US" sz="1400" dirty="0"/>
          </a:p>
          <a:p>
            <a:pPr marL="355600" indent="-228600" defTabSz="914400">
              <a:lnSpc>
                <a:spcPct val="90000"/>
              </a:lnSpc>
              <a:spcBef>
                <a:spcPts val="820"/>
              </a:spcBef>
              <a:buFont typeface="Arial" panose="020B0604020202020204" pitchFamily="34" charset="0"/>
              <a:buChar char="•"/>
              <a:tabLst>
                <a:tab pos="354965" algn="l"/>
                <a:tab pos="355600" algn="l"/>
              </a:tabLst>
            </a:pPr>
            <a:endParaRPr lang="en-US" sz="1400" dirty="0"/>
          </a:p>
        </p:txBody>
      </p:sp>
      <p:sp>
        <p:nvSpPr>
          <p:cNvPr id="5" name="Title 2">
            <a:extLst>
              <a:ext uri="{FF2B5EF4-FFF2-40B4-BE49-F238E27FC236}">
                <a16:creationId xmlns:a16="http://schemas.microsoft.com/office/drawing/2014/main" id="{3719DF10-9DC7-A58E-A101-9BDE06270851}"/>
              </a:ext>
            </a:extLst>
          </p:cNvPr>
          <p:cNvSpPr txBox="1">
            <a:spLocks/>
          </p:cNvSpPr>
          <p:nvPr/>
        </p:nvSpPr>
        <p:spPr>
          <a:xfrm>
            <a:off x="249208" y="307539"/>
            <a:ext cx="3729133" cy="4850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lgn="ctr" defTabSz="457200">
              <a:lnSpc>
                <a:spcPct val="90000"/>
              </a:lnSpc>
              <a:spcBef>
                <a:spcPct val="0"/>
              </a:spcBef>
              <a:buClr>
                <a:schemeClr val="dk1"/>
              </a:buClr>
              <a:buSzPts val="2800"/>
              <a:buNone/>
              <a:defRPr sz="2400" b="1" kern="1200">
                <a:solidFill>
                  <a:srgbClr val="C00000"/>
                </a:solidFill>
                <a:latin typeface="+mn-lt"/>
                <a:ea typeface="+mn-ea"/>
                <a:cs typeface="+mn-cs"/>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IN" dirty="0"/>
              <a:t>Data Summary</a:t>
            </a:r>
          </a:p>
        </p:txBody>
      </p:sp>
    </p:spTree>
    <p:extLst>
      <p:ext uri="{BB962C8B-B14F-4D97-AF65-F5344CB8AC3E}">
        <p14:creationId xmlns:p14="http://schemas.microsoft.com/office/powerpoint/2010/main" val="311618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itle 2">
            <a:extLst>
              <a:ext uri="{FF2B5EF4-FFF2-40B4-BE49-F238E27FC236}">
                <a16:creationId xmlns:a16="http://schemas.microsoft.com/office/drawing/2014/main" id="{4F97B1FC-24E2-8B1B-FCDC-8B00F8955658}"/>
              </a:ext>
            </a:extLst>
          </p:cNvPr>
          <p:cNvSpPr txBox="1">
            <a:spLocks/>
          </p:cNvSpPr>
          <p:nvPr/>
        </p:nvSpPr>
        <p:spPr>
          <a:xfrm>
            <a:off x="249208" y="307539"/>
            <a:ext cx="3729133" cy="4850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lgn="ctr" defTabSz="457200">
              <a:lnSpc>
                <a:spcPct val="90000"/>
              </a:lnSpc>
              <a:spcBef>
                <a:spcPct val="0"/>
              </a:spcBef>
              <a:buClr>
                <a:schemeClr val="dk1"/>
              </a:buClr>
              <a:buSzPts val="2800"/>
              <a:buNone/>
              <a:defRPr sz="2400" b="1" kern="1200">
                <a:solidFill>
                  <a:srgbClr val="C00000"/>
                </a:solidFill>
                <a:latin typeface="+mn-lt"/>
                <a:ea typeface="+mn-ea"/>
                <a:cs typeface="+mn-cs"/>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IN" dirty="0"/>
              <a:t>Data Summary</a:t>
            </a:r>
          </a:p>
        </p:txBody>
      </p:sp>
      <p:sp>
        <p:nvSpPr>
          <p:cNvPr id="2" name="Cylinder 1">
            <a:extLst>
              <a:ext uri="{FF2B5EF4-FFF2-40B4-BE49-F238E27FC236}">
                <a16:creationId xmlns:a16="http://schemas.microsoft.com/office/drawing/2014/main" id="{67B6C1A5-8400-0661-5D3C-F94BAF0CCCF9}"/>
              </a:ext>
            </a:extLst>
          </p:cNvPr>
          <p:cNvSpPr/>
          <p:nvPr/>
        </p:nvSpPr>
        <p:spPr>
          <a:xfrm>
            <a:off x="3852580" y="1892673"/>
            <a:ext cx="1015253" cy="1358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134F5C"/>
                </a:solidFill>
                <a:latin typeface="Arial"/>
                <a:cs typeface="Arial"/>
              </a:rPr>
              <a:t>Dataset</a:t>
            </a:r>
          </a:p>
        </p:txBody>
      </p:sp>
      <p:sp>
        <p:nvSpPr>
          <p:cNvPr id="4" name="Rectangle: Rounded Corners 3">
            <a:extLst>
              <a:ext uri="{FF2B5EF4-FFF2-40B4-BE49-F238E27FC236}">
                <a16:creationId xmlns:a16="http://schemas.microsoft.com/office/drawing/2014/main" id="{9A910107-73D3-7BA5-1A3C-F20FE8A47009}"/>
              </a:ext>
            </a:extLst>
          </p:cNvPr>
          <p:cNvSpPr/>
          <p:nvPr/>
        </p:nvSpPr>
        <p:spPr>
          <a:xfrm>
            <a:off x="948018" y="1334620"/>
            <a:ext cx="1687605" cy="2692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dirty="0">
                <a:solidFill>
                  <a:srgbClr val="134F5C"/>
                </a:solidFill>
                <a:latin typeface="Arial"/>
                <a:cs typeface="Arial"/>
              </a:rPr>
              <a:t>Age</a:t>
            </a:r>
          </a:p>
          <a:p>
            <a:pPr algn="ctr">
              <a:lnSpc>
                <a:spcPct val="150000"/>
              </a:lnSpc>
            </a:pPr>
            <a:r>
              <a:rPr lang="en-IN" dirty="0">
                <a:solidFill>
                  <a:srgbClr val="134F5C"/>
                </a:solidFill>
                <a:latin typeface="Arial"/>
                <a:cs typeface="Arial"/>
              </a:rPr>
              <a:t>CigsPerDay</a:t>
            </a:r>
          </a:p>
          <a:p>
            <a:pPr algn="ctr">
              <a:lnSpc>
                <a:spcPct val="150000"/>
              </a:lnSpc>
            </a:pPr>
            <a:r>
              <a:rPr lang="en-IN" dirty="0">
                <a:solidFill>
                  <a:srgbClr val="134F5C"/>
                </a:solidFill>
                <a:latin typeface="Arial"/>
                <a:cs typeface="Arial"/>
              </a:rPr>
              <a:t>TotChol</a:t>
            </a:r>
          </a:p>
          <a:p>
            <a:pPr algn="ctr">
              <a:lnSpc>
                <a:spcPct val="150000"/>
              </a:lnSpc>
            </a:pPr>
            <a:r>
              <a:rPr lang="en-IN" dirty="0">
                <a:solidFill>
                  <a:srgbClr val="134F5C"/>
                </a:solidFill>
                <a:latin typeface="Arial"/>
                <a:cs typeface="Arial"/>
              </a:rPr>
              <a:t>SysBP</a:t>
            </a:r>
          </a:p>
          <a:p>
            <a:pPr algn="ctr">
              <a:lnSpc>
                <a:spcPct val="150000"/>
              </a:lnSpc>
            </a:pPr>
            <a:r>
              <a:rPr lang="en-IN" dirty="0">
                <a:solidFill>
                  <a:srgbClr val="134F5C"/>
                </a:solidFill>
                <a:latin typeface="Arial"/>
                <a:cs typeface="Arial"/>
              </a:rPr>
              <a:t>DiaBP</a:t>
            </a:r>
          </a:p>
          <a:p>
            <a:pPr algn="ctr">
              <a:lnSpc>
                <a:spcPct val="150000"/>
              </a:lnSpc>
            </a:pPr>
            <a:r>
              <a:rPr lang="en-IN" dirty="0">
                <a:solidFill>
                  <a:srgbClr val="134F5C"/>
                </a:solidFill>
                <a:latin typeface="Arial"/>
                <a:cs typeface="Arial"/>
              </a:rPr>
              <a:t>BMI</a:t>
            </a:r>
          </a:p>
          <a:p>
            <a:pPr algn="ctr">
              <a:lnSpc>
                <a:spcPct val="150000"/>
              </a:lnSpc>
            </a:pPr>
            <a:r>
              <a:rPr lang="en-IN" dirty="0">
                <a:solidFill>
                  <a:srgbClr val="134F5C"/>
                </a:solidFill>
                <a:latin typeface="Arial"/>
                <a:cs typeface="Arial"/>
              </a:rPr>
              <a:t>HeartRate</a:t>
            </a:r>
          </a:p>
          <a:p>
            <a:pPr algn="ctr">
              <a:lnSpc>
                <a:spcPct val="150000"/>
              </a:lnSpc>
            </a:pPr>
            <a:r>
              <a:rPr lang="en-IN" dirty="0">
                <a:solidFill>
                  <a:srgbClr val="134F5C"/>
                </a:solidFill>
                <a:latin typeface="Arial"/>
                <a:cs typeface="Arial"/>
              </a:rPr>
              <a:t>Glucose</a:t>
            </a:r>
          </a:p>
        </p:txBody>
      </p:sp>
      <p:sp>
        <p:nvSpPr>
          <p:cNvPr id="6" name="Rectangle: Rounded Corners 5">
            <a:extLst>
              <a:ext uri="{FF2B5EF4-FFF2-40B4-BE49-F238E27FC236}">
                <a16:creationId xmlns:a16="http://schemas.microsoft.com/office/drawing/2014/main" id="{7E3730E0-875F-D0BF-E822-B46A615D1102}"/>
              </a:ext>
            </a:extLst>
          </p:cNvPr>
          <p:cNvSpPr/>
          <p:nvPr/>
        </p:nvSpPr>
        <p:spPr>
          <a:xfrm>
            <a:off x="6248403" y="1334620"/>
            <a:ext cx="1687605" cy="2692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dirty="0"/>
              <a:t>Sex</a:t>
            </a:r>
          </a:p>
          <a:p>
            <a:pPr algn="ctr">
              <a:lnSpc>
                <a:spcPct val="150000"/>
              </a:lnSpc>
            </a:pPr>
            <a:r>
              <a:rPr lang="en-IN" dirty="0"/>
              <a:t>Is_smoking</a:t>
            </a:r>
          </a:p>
          <a:p>
            <a:pPr algn="ctr">
              <a:lnSpc>
                <a:spcPct val="150000"/>
              </a:lnSpc>
            </a:pPr>
            <a:r>
              <a:rPr lang="en-IN" dirty="0"/>
              <a:t>BPMeds</a:t>
            </a:r>
          </a:p>
          <a:p>
            <a:pPr algn="ctr">
              <a:lnSpc>
                <a:spcPct val="150000"/>
              </a:lnSpc>
            </a:pPr>
            <a:r>
              <a:rPr lang="en-IN" dirty="0"/>
              <a:t>PrevalentStroke</a:t>
            </a:r>
          </a:p>
          <a:p>
            <a:pPr algn="ctr">
              <a:lnSpc>
                <a:spcPct val="150000"/>
              </a:lnSpc>
            </a:pPr>
            <a:r>
              <a:rPr lang="en-IN" dirty="0"/>
              <a:t>PrevalentHyp</a:t>
            </a:r>
          </a:p>
          <a:p>
            <a:pPr algn="ctr">
              <a:lnSpc>
                <a:spcPct val="150000"/>
              </a:lnSpc>
            </a:pPr>
            <a:r>
              <a:rPr lang="en-IN" dirty="0"/>
              <a:t>Diabetes</a:t>
            </a:r>
          </a:p>
          <a:p>
            <a:pPr algn="ctr"/>
            <a:endParaRPr lang="en-IN" dirty="0"/>
          </a:p>
        </p:txBody>
      </p:sp>
      <p:sp>
        <p:nvSpPr>
          <p:cNvPr id="5" name="Arrow: Right 4">
            <a:extLst>
              <a:ext uri="{FF2B5EF4-FFF2-40B4-BE49-F238E27FC236}">
                <a16:creationId xmlns:a16="http://schemas.microsoft.com/office/drawing/2014/main" id="{65635A61-5E74-14BC-5146-57D44DD35C39}"/>
              </a:ext>
            </a:extLst>
          </p:cNvPr>
          <p:cNvSpPr/>
          <p:nvPr/>
        </p:nvSpPr>
        <p:spPr>
          <a:xfrm>
            <a:off x="4914900" y="1946464"/>
            <a:ext cx="1277471" cy="346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Categorical</a:t>
            </a:r>
            <a:endParaRPr lang="en-IN" dirty="0"/>
          </a:p>
        </p:txBody>
      </p:sp>
      <p:sp>
        <p:nvSpPr>
          <p:cNvPr id="7" name="Arrow: Left 6">
            <a:extLst>
              <a:ext uri="{FF2B5EF4-FFF2-40B4-BE49-F238E27FC236}">
                <a16:creationId xmlns:a16="http://schemas.microsoft.com/office/drawing/2014/main" id="{0AAF9B31-3337-583C-916B-D686520120A8}"/>
              </a:ext>
            </a:extLst>
          </p:cNvPr>
          <p:cNvSpPr/>
          <p:nvPr/>
        </p:nvSpPr>
        <p:spPr>
          <a:xfrm>
            <a:off x="2682687" y="2864224"/>
            <a:ext cx="1122829" cy="3462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Numerical</a:t>
            </a:r>
            <a:endParaRPr lang="en-IN" dirty="0"/>
          </a:p>
        </p:txBody>
      </p:sp>
      <p:sp>
        <p:nvSpPr>
          <p:cNvPr id="10" name="Arrow: Down 9">
            <a:extLst>
              <a:ext uri="{FF2B5EF4-FFF2-40B4-BE49-F238E27FC236}">
                <a16:creationId xmlns:a16="http://schemas.microsoft.com/office/drawing/2014/main" id="{E958957B-7AEC-9C09-34F1-FCB2FFEAC179}"/>
              </a:ext>
            </a:extLst>
          </p:cNvPr>
          <p:cNvSpPr/>
          <p:nvPr/>
        </p:nvSpPr>
        <p:spPr>
          <a:xfrm>
            <a:off x="4242547" y="3292851"/>
            <a:ext cx="329453" cy="12640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Target</a:t>
            </a:r>
          </a:p>
        </p:txBody>
      </p:sp>
      <p:sp>
        <p:nvSpPr>
          <p:cNvPr id="11" name="Rectangle: Rounded Corners 10">
            <a:extLst>
              <a:ext uri="{FF2B5EF4-FFF2-40B4-BE49-F238E27FC236}">
                <a16:creationId xmlns:a16="http://schemas.microsoft.com/office/drawing/2014/main" id="{805CFB7E-211E-D2A1-B1D0-D0120E764F5F}"/>
              </a:ext>
            </a:extLst>
          </p:cNvPr>
          <p:cNvSpPr/>
          <p:nvPr/>
        </p:nvSpPr>
        <p:spPr>
          <a:xfrm>
            <a:off x="3728289" y="4612352"/>
            <a:ext cx="1357968" cy="223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Ten year CHD</a:t>
            </a:r>
          </a:p>
        </p:txBody>
      </p:sp>
    </p:spTree>
    <p:extLst>
      <p:ext uri="{BB962C8B-B14F-4D97-AF65-F5344CB8AC3E}">
        <p14:creationId xmlns:p14="http://schemas.microsoft.com/office/powerpoint/2010/main" val="297783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D3AF-02CA-4649-BC9C-1A2FCD96E893}"/>
              </a:ext>
            </a:extLst>
          </p:cNvPr>
          <p:cNvSpPr>
            <a:spLocks noGrp="1"/>
          </p:cNvSpPr>
          <p:nvPr>
            <p:ph type="title"/>
          </p:nvPr>
        </p:nvSpPr>
        <p:spPr>
          <a:xfrm>
            <a:off x="2086712" y="438301"/>
            <a:ext cx="4970576" cy="572700"/>
          </a:xfrm>
        </p:spPr>
        <p:txBody>
          <a:bodyPr/>
          <a:lstStyle/>
          <a:p>
            <a:pPr algn="ctr" defTabSz="457200">
              <a:lnSpc>
                <a:spcPct val="90000"/>
              </a:lnSpc>
              <a:spcBef>
                <a:spcPct val="0"/>
              </a:spcBef>
            </a:pPr>
            <a:r>
              <a:rPr lang="en-IN" sz="2400" b="1" kern="1200" dirty="0">
                <a:solidFill>
                  <a:srgbClr val="C00000"/>
                </a:solidFill>
                <a:latin typeface="+mn-lt"/>
                <a:ea typeface="+mn-ea"/>
                <a:cs typeface="+mn-cs"/>
              </a:rPr>
              <a:t>EXPLORATORY DATA ANALYSIS</a:t>
            </a:r>
          </a:p>
        </p:txBody>
      </p:sp>
      <p:sp>
        <p:nvSpPr>
          <p:cNvPr id="3" name="Text Placeholder 2">
            <a:extLst>
              <a:ext uri="{FF2B5EF4-FFF2-40B4-BE49-F238E27FC236}">
                <a16:creationId xmlns:a16="http://schemas.microsoft.com/office/drawing/2014/main" id="{523D0365-4FC5-F030-D251-1ACB4026F770}"/>
              </a:ext>
            </a:extLst>
          </p:cNvPr>
          <p:cNvSpPr>
            <a:spLocks noGrp="1"/>
          </p:cNvSpPr>
          <p:nvPr>
            <p:ph type="body" idx="1"/>
          </p:nvPr>
        </p:nvSpPr>
        <p:spPr>
          <a:xfrm>
            <a:off x="586643" y="1246956"/>
            <a:ext cx="3386964" cy="2921984"/>
          </a:xfrm>
        </p:spPr>
        <p:txBody>
          <a:bodyPr/>
          <a:lstStyle/>
          <a:p>
            <a:pPr marL="114300" indent="0" algn="just" defTabSz="457200">
              <a:buClr>
                <a:schemeClr val="tx1"/>
              </a:buClr>
              <a:buNone/>
            </a:pPr>
            <a:r>
              <a:rPr lang="en-US" sz="1600" b="1" kern="1200" dirty="0">
                <a:solidFill>
                  <a:srgbClr val="134F5C"/>
                </a:solidFill>
                <a:latin typeface="Montserrat"/>
              </a:rPr>
              <a:t>Exploratory Data Analysis refers to the critical process of performing initial investigations on data to discover patterns, to spot anomalies, to test hypothesis and to check assumptions with the help of summary statistics and graphical representations.</a:t>
            </a:r>
            <a:endParaRPr lang="en-IN" sz="1600" b="1" kern="1200" dirty="0">
              <a:solidFill>
                <a:srgbClr val="134F5C"/>
              </a:solidFill>
              <a:latin typeface="Montserrat"/>
            </a:endParaRPr>
          </a:p>
        </p:txBody>
      </p:sp>
      <p:pic>
        <p:nvPicPr>
          <p:cNvPr id="1026" name="Picture 2" descr="Overview of Exploratory Data Analysis With Haberman Dataset – Towards AI">
            <a:extLst>
              <a:ext uri="{FF2B5EF4-FFF2-40B4-BE49-F238E27FC236}">
                <a16:creationId xmlns:a16="http://schemas.microsoft.com/office/drawing/2014/main" id="{5B156CD7-4669-16F0-516F-1BE4C10D5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416" y="1246956"/>
            <a:ext cx="3745007" cy="264958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19789977"/>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itle 2">
            <a:extLst>
              <a:ext uri="{FF2B5EF4-FFF2-40B4-BE49-F238E27FC236}">
                <a16:creationId xmlns:a16="http://schemas.microsoft.com/office/drawing/2014/main" id="{052EE9D5-5817-DAE8-3954-E2C308799BB4}"/>
              </a:ext>
            </a:extLst>
          </p:cNvPr>
          <p:cNvSpPr txBox="1">
            <a:spLocks/>
          </p:cNvSpPr>
          <p:nvPr/>
        </p:nvSpPr>
        <p:spPr>
          <a:xfrm>
            <a:off x="1911078" y="379141"/>
            <a:ext cx="4677151" cy="6314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IN" sz="3200" b="1" dirty="0">
                <a:solidFill>
                  <a:srgbClr val="CC0000"/>
                </a:solidFill>
              </a:rPr>
              <a:t>EDA</a:t>
            </a:r>
            <a:endParaRPr lang="en-IN" sz="3200" b="1" dirty="0"/>
          </a:p>
        </p:txBody>
      </p:sp>
      <p:pic>
        <p:nvPicPr>
          <p:cNvPr id="8" name="Picture 7">
            <a:extLst>
              <a:ext uri="{FF2B5EF4-FFF2-40B4-BE49-F238E27FC236}">
                <a16:creationId xmlns:a16="http://schemas.microsoft.com/office/drawing/2014/main" id="{0C081CCA-16BB-FA40-E32F-EDC4349EC341}"/>
              </a:ext>
            </a:extLst>
          </p:cNvPr>
          <p:cNvPicPr>
            <a:picLocks noChangeAspect="1"/>
          </p:cNvPicPr>
          <p:nvPr/>
        </p:nvPicPr>
        <p:blipFill>
          <a:blip r:embed="rId3"/>
          <a:stretch>
            <a:fillRect/>
          </a:stretch>
        </p:blipFill>
        <p:spPr>
          <a:xfrm>
            <a:off x="594522" y="1367828"/>
            <a:ext cx="3655132" cy="3114963"/>
          </a:xfrm>
          <a:prstGeom prst="rect">
            <a:avLst/>
          </a:prstGeom>
        </p:spPr>
      </p:pic>
      <p:sp>
        <p:nvSpPr>
          <p:cNvPr id="2" name="TextBox 1">
            <a:extLst>
              <a:ext uri="{FF2B5EF4-FFF2-40B4-BE49-F238E27FC236}">
                <a16:creationId xmlns:a16="http://schemas.microsoft.com/office/drawing/2014/main" id="{13574768-630A-E571-4E6F-BA82843B1F36}"/>
              </a:ext>
            </a:extLst>
          </p:cNvPr>
          <p:cNvSpPr txBox="1"/>
          <p:nvPr/>
        </p:nvSpPr>
        <p:spPr>
          <a:xfrm>
            <a:off x="4654149" y="2254603"/>
            <a:ext cx="3655132" cy="954107"/>
          </a:xfrm>
          <a:prstGeom prst="rect">
            <a:avLst/>
          </a:prstGeom>
          <a:noFill/>
        </p:spPr>
        <p:txBody>
          <a:bodyPr wrap="square" rtlCol="0">
            <a:spAutoFit/>
          </a:bodyPr>
          <a:lstStyle/>
          <a:p>
            <a:pPr marL="285750" indent="-285750" algn="just">
              <a:buClr>
                <a:schemeClr val="tx1"/>
              </a:buClr>
              <a:buFont typeface="Arial" panose="020B0604020202020204" pitchFamily="34" charset="0"/>
              <a:buChar char="•"/>
            </a:pPr>
            <a:r>
              <a:rPr lang="en-US" dirty="0">
                <a:solidFill>
                  <a:srgbClr val="134F5C"/>
                </a:solidFill>
              </a:rPr>
              <a:t>Out of 3390 given patients almost 500 patients has Cardiovascular Disease</a:t>
            </a:r>
          </a:p>
          <a:p>
            <a:pPr marL="285750" indent="-285750" algn="just">
              <a:buClr>
                <a:schemeClr val="tx1"/>
              </a:buClr>
              <a:buFont typeface="Arial" panose="020B0604020202020204" pitchFamily="34" charset="0"/>
              <a:buChar char="•"/>
            </a:pPr>
            <a:r>
              <a:rPr lang="en-US" dirty="0">
                <a:solidFill>
                  <a:srgbClr val="134F5C"/>
                </a:solidFill>
              </a:rPr>
              <a:t>We can see that the data set is an unbalanced dataset </a:t>
            </a:r>
            <a:endParaRPr lang="en-IN" dirty="0">
              <a:solidFill>
                <a:srgbClr val="134F5C"/>
              </a:solidFill>
            </a:endParaRPr>
          </a:p>
        </p:txBody>
      </p:sp>
    </p:spTree>
    <p:extLst>
      <p:ext uri="{BB962C8B-B14F-4D97-AF65-F5344CB8AC3E}">
        <p14:creationId xmlns:p14="http://schemas.microsoft.com/office/powerpoint/2010/main" val="248297272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296</TotalTime>
  <Words>1508</Words>
  <Application>Microsoft Office PowerPoint</Application>
  <PresentationFormat>On-screen Show (16:9)</PresentationFormat>
  <Paragraphs>292</Paragraphs>
  <Slides>27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Montserrat</vt:lpstr>
      <vt:lpstr>Arial</vt:lpstr>
      <vt:lpstr>Calibri</vt:lpstr>
      <vt:lpstr>Simple Light</vt:lpstr>
      <vt:lpstr>           Capstone Project Cardiovascular Disease Prediction   </vt:lpstr>
      <vt:lpstr>PowerPoint Presentation</vt:lpstr>
      <vt:lpstr>Problem Statement</vt:lpstr>
      <vt:lpstr>Data Summary</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Null Values Handling</vt:lpstr>
      <vt:lpstr>Selecting Features</vt:lpstr>
      <vt:lpstr>Handling Imbalanced train dataset (SMOTE)</vt:lpstr>
      <vt:lpstr>Applying ML Algorithms</vt:lpstr>
      <vt:lpstr>Applying ML Algorithms</vt:lpstr>
      <vt:lpstr>Model training and validation</vt:lpstr>
      <vt:lpstr>Model training and validation</vt:lpstr>
      <vt:lpstr>PowerPoint Presentation</vt:lpstr>
      <vt:lpstr>Model Evaluation after hyperparameter tuning</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Cardiovascular Disease Prediction   </dc:title>
  <cp:lastModifiedBy>Mohammed Haseebuddin</cp:lastModifiedBy>
  <cp:revision>4</cp:revision>
  <dcterms:modified xsi:type="dcterms:W3CDTF">2022-07-25T14:27:39Z</dcterms:modified>
</cp:coreProperties>
</file>