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9"/>
  </p:notesMasterIdLst>
  <p:sldIdLst>
    <p:sldId id="258" r:id="rId2"/>
    <p:sldId id="262" r:id="rId3"/>
    <p:sldId id="259" r:id="rId4"/>
    <p:sldId id="263" r:id="rId5"/>
    <p:sldId id="264" r:id="rId6"/>
    <p:sldId id="265" r:id="rId7"/>
    <p:sldId id="272" r:id="rId8"/>
    <p:sldId id="273" r:id="rId9"/>
    <p:sldId id="276" r:id="rId10"/>
    <p:sldId id="277" r:id="rId11"/>
    <p:sldId id="278" r:id="rId12"/>
    <p:sldId id="266" r:id="rId13"/>
    <p:sldId id="279" r:id="rId14"/>
    <p:sldId id="285" r:id="rId15"/>
    <p:sldId id="286" r:id="rId16"/>
    <p:sldId id="288" r:id="rId17"/>
    <p:sldId id="287" r:id="rId18"/>
    <p:sldId id="284" r:id="rId19"/>
    <p:sldId id="280" r:id="rId20"/>
    <p:sldId id="281" r:id="rId21"/>
    <p:sldId id="282" r:id="rId22"/>
    <p:sldId id="283" r:id="rId23"/>
    <p:sldId id="267" r:id="rId24"/>
    <p:sldId id="268" r:id="rId25"/>
    <p:sldId id="270" r:id="rId26"/>
    <p:sldId id="269" r:id="rId27"/>
    <p:sldId id="27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615" autoAdjust="0"/>
    <p:restoredTop sz="94660"/>
  </p:normalViewPr>
  <p:slideViewPr>
    <p:cSldViewPr snapToGrid="0">
      <p:cViewPr varScale="1">
        <p:scale>
          <a:sx n="98" d="100"/>
          <a:sy n="98" d="100"/>
        </p:scale>
        <p:origin x="190" y="8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138437-DB55-4407-8DC5-CABD62D11B63}" type="datetimeFigureOut">
              <a:rPr lang="en-US" smtClean="0"/>
              <a:t>13-May-24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24C82C-FD9B-40F9-A39E-A4CBF131EEE4}" type="slidenum">
              <a:rPr lang="en-US" smtClean="0"/>
              <a:t>‹#›</a:t>
            </a:fld>
            <a:endParaRPr lang="en-US"/>
          </a:p>
        </p:txBody>
      </p:sp>
    </p:spTree>
    <p:extLst>
      <p:ext uri="{BB962C8B-B14F-4D97-AF65-F5344CB8AC3E}">
        <p14:creationId xmlns:p14="http://schemas.microsoft.com/office/powerpoint/2010/main" val="7038600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324C82C-FD9B-40F9-A39E-A4CBF131EEE4}" type="slidenum">
              <a:rPr lang="en-US" smtClean="0"/>
              <a:t>1</a:t>
            </a:fld>
            <a:endParaRPr lang="en-US"/>
          </a:p>
        </p:txBody>
      </p:sp>
    </p:spTree>
    <p:extLst>
      <p:ext uri="{BB962C8B-B14F-4D97-AF65-F5344CB8AC3E}">
        <p14:creationId xmlns:p14="http://schemas.microsoft.com/office/powerpoint/2010/main" val="9135702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Date Placeholder 6"/>
          <p:cNvSpPr>
            <a:spLocks noGrp="1"/>
          </p:cNvSpPr>
          <p:nvPr>
            <p:ph type="dt" sz="half" idx="10"/>
          </p:nvPr>
        </p:nvSpPr>
        <p:spPr/>
        <p:txBody>
          <a:bodyPr/>
          <a:lstStyle/>
          <a:p>
            <a:fld id="{E5143163-A7B6-41AB-A446-0BD99C811D76}" type="datetime1">
              <a:rPr lang="en-US" smtClean="0"/>
              <a:t>13-May-24</a:t>
            </a:fld>
            <a:endParaRPr lang="en-US"/>
          </a:p>
        </p:txBody>
      </p:sp>
      <p:sp>
        <p:nvSpPr>
          <p:cNvPr id="8" name="Footer Placeholder 7"/>
          <p:cNvSpPr>
            <a:spLocks noGrp="1"/>
          </p:cNvSpPr>
          <p:nvPr>
            <p:ph type="ftr" sz="quarter" idx="11"/>
          </p:nvPr>
        </p:nvSpPr>
        <p:spPr/>
        <p:txBody>
          <a:bodyPr/>
          <a:lstStyle/>
          <a:p>
            <a:r>
              <a:rPr lang="en-US" dirty="0"/>
              <a:t>Department of Electrical &amp; Computer Engineering</a:t>
            </a:r>
          </a:p>
        </p:txBody>
      </p:sp>
      <p:sp>
        <p:nvSpPr>
          <p:cNvPr id="9" name="Slide Number Placeholder 8"/>
          <p:cNvSpPr>
            <a:spLocks noGrp="1"/>
          </p:cNvSpPr>
          <p:nvPr>
            <p:ph type="sldNum" sz="quarter" idx="12"/>
          </p:nvPr>
        </p:nvSpPr>
        <p:spPr/>
        <p:txBody>
          <a:bodyPr/>
          <a:lstStyle/>
          <a:p>
            <a:fld id="{A404E238-F771-4BC1-9664-E4FE9018898D}" type="slidenum">
              <a:rPr lang="en-US" smtClean="0"/>
              <a:t>‹#›</a:t>
            </a:fld>
            <a:endParaRPr lang="en-US"/>
          </a:p>
        </p:txBody>
      </p:sp>
    </p:spTree>
    <p:extLst>
      <p:ext uri="{BB962C8B-B14F-4D97-AF65-F5344CB8AC3E}">
        <p14:creationId xmlns:p14="http://schemas.microsoft.com/office/powerpoint/2010/main" val="3455588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D4D454-BB67-4C1C-8964-A707DF01C250}" type="datetime1">
              <a:rPr lang="en-US" smtClean="0"/>
              <a:t>13-May-24</a:t>
            </a:fld>
            <a:endParaRPr lang="en-US"/>
          </a:p>
        </p:txBody>
      </p:sp>
      <p:sp>
        <p:nvSpPr>
          <p:cNvPr id="5" name="Footer Placeholder 4"/>
          <p:cNvSpPr>
            <a:spLocks noGrp="1"/>
          </p:cNvSpPr>
          <p:nvPr>
            <p:ph type="ftr" sz="quarter" idx="11"/>
          </p:nvPr>
        </p:nvSpPr>
        <p:spPr/>
        <p:txBody>
          <a:bodyPr/>
          <a:lstStyle/>
          <a:p>
            <a:r>
              <a:rPr lang="en-US"/>
              <a:t>Department of Electrical &amp; Computer Engineering</a:t>
            </a:r>
          </a:p>
        </p:txBody>
      </p:sp>
      <p:sp>
        <p:nvSpPr>
          <p:cNvPr id="6" name="Slide Number Placeholder 5"/>
          <p:cNvSpPr>
            <a:spLocks noGrp="1"/>
          </p:cNvSpPr>
          <p:nvPr>
            <p:ph type="sldNum" sz="quarter" idx="12"/>
          </p:nvPr>
        </p:nvSpPr>
        <p:spPr/>
        <p:txBody>
          <a:bodyPr/>
          <a:lstStyle/>
          <a:p>
            <a:fld id="{A404E238-F771-4BC1-9664-E4FE9018898D}" type="slidenum">
              <a:rPr lang="en-US" smtClean="0"/>
              <a:t>‹#›</a:t>
            </a:fld>
            <a:endParaRPr lang="en-US"/>
          </a:p>
        </p:txBody>
      </p:sp>
    </p:spTree>
    <p:extLst>
      <p:ext uri="{BB962C8B-B14F-4D97-AF65-F5344CB8AC3E}">
        <p14:creationId xmlns:p14="http://schemas.microsoft.com/office/powerpoint/2010/main" val="182167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2FBA5D-DF4E-4F1B-84A8-BD1E2A25B29B}" type="datetime1">
              <a:rPr lang="en-US" smtClean="0"/>
              <a:t>13-May-24</a:t>
            </a:fld>
            <a:endParaRPr lang="en-US"/>
          </a:p>
        </p:txBody>
      </p:sp>
      <p:sp>
        <p:nvSpPr>
          <p:cNvPr id="5" name="Footer Placeholder 4"/>
          <p:cNvSpPr>
            <a:spLocks noGrp="1"/>
          </p:cNvSpPr>
          <p:nvPr>
            <p:ph type="ftr" sz="quarter" idx="11"/>
          </p:nvPr>
        </p:nvSpPr>
        <p:spPr/>
        <p:txBody>
          <a:bodyPr/>
          <a:lstStyle/>
          <a:p>
            <a:r>
              <a:rPr lang="en-US"/>
              <a:t>Department of Electrical &amp; Computer Engineering</a:t>
            </a:r>
          </a:p>
        </p:txBody>
      </p:sp>
      <p:sp>
        <p:nvSpPr>
          <p:cNvPr id="6" name="Slide Number Placeholder 5"/>
          <p:cNvSpPr>
            <a:spLocks noGrp="1"/>
          </p:cNvSpPr>
          <p:nvPr>
            <p:ph type="sldNum" sz="quarter" idx="12"/>
          </p:nvPr>
        </p:nvSpPr>
        <p:spPr/>
        <p:txBody>
          <a:bodyPr/>
          <a:lstStyle/>
          <a:p>
            <a:fld id="{A404E238-F771-4BC1-9664-E4FE9018898D}" type="slidenum">
              <a:rPr lang="en-US" smtClean="0"/>
              <a:t>‹#›</a:t>
            </a:fld>
            <a:endParaRPr lang="en-US"/>
          </a:p>
        </p:txBody>
      </p:sp>
    </p:spTree>
    <p:extLst>
      <p:ext uri="{BB962C8B-B14F-4D97-AF65-F5344CB8AC3E}">
        <p14:creationId xmlns:p14="http://schemas.microsoft.com/office/powerpoint/2010/main" val="2352810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lang="en-US" sz="4000" b="1" kern="1200" dirty="0" smtClean="0">
                <a:solidFill>
                  <a:schemeClr val="tx1"/>
                </a:solidFill>
                <a:latin typeface="Arial" panose="020B0604020202020204" pitchFamily="34" charset="0"/>
                <a:ea typeface="+mj-ea"/>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1"/>
                </a:solidFill>
                <a:latin typeface="Arial" panose="020B0604020202020204" pitchFamily="34" charset="0"/>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DB025EA-AA62-4D90-B352-0D93E775278A}" type="datetime1">
              <a:rPr lang="en-US" smtClean="0"/>
              <a:t>13-May-24</a:t>
            </a:fld>
            <a:endParaRPr lang="en-US" dirty="0"/>
          </a:p>
        </p:txBody>
      </p:sp>
      <p:sp>
        <p:nvSpPr>
          <p:cNvPr id="5" name="Footer Placeholder 4"/>
          <p:cNvSpPr>
            <a:spLocks noGrp="1"/>
          </p:cNvSpPr>
          <p:nvPr>
            <p:ph type="ftr" sz="quarter" idx="11"/>
          </p:nvPr>
        </p:nvSpPr>
        <p:spPr/>
        <p:txBody>
          <a:bodyPr/>
          <a:lstStyle/>
          <a:p>
            <a:r>
              <a:rPr lang="en-US" dirty="0"/>
              <a:t>Department of Electrical &amp; Computer Engineering</a:t>
            </a:r>
          </a:p>
        </p:txBody>
      </p:sp>
      <p:sp>
        <p:nvSpPr>
          <p:cNvPr id="6" name="Slide Number Placeholder 5"/>
          <p:cNvSpPr>
            <a:spLocks noGrp="1"/>
          </p:cNvSpPr>
          <p:nvPr>
            <p:ph type="sldNum" sz="quarter" idx="12"/>
          </p:nvPr>
        </p:nvSpPr>
        <p:spPr/>
        <p:txBody>
          <a:bodyPr/>
          <a:lstStyle/>
          <a:p>
            <a:fld id="{A404E238-F771-4BC1-9664-E4FE9018898D}" type="slidenum">
              <a:rPr lang="en-US" smtClean="0"/>
              <a:t>‹#›</a:t>
            </a:fld>
            <a:endParaRPr lang="en-US" dirty="0"/>
          </a:p>
        </p:txBody>
      </p:sp>
      <p:pic>
        <p:nvPicPr>
          <p:cNvPr id="7" name="Picture 2" descr="Image result for air university islamabad 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00025" y="230188"/>
            <a:ext cx="1511300" cy="1128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4606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9A7F73B-617C-4EFD-B8AE-5295FCB8D1B5}" type="datetime1">
              <a:rPr lang="en-US" smtClean="0"/>
              <a:t>13-May-24</a:t>
            </a:fld>
            <a:endParaRPr lang="en-US"/>
          </a:p>
        </p:txBody>
      </p:sp>
      <p:sp>
        <p:nvSpPr>
          <p:cNvPr id="5" name="Footer Placeholder 4"/>
          <p:cNvSpPr>
            <a:spLocks noGrp="1"/>
          </p:cNvSpPr>
          <p:nvPr>
            <p:ph type="ftr" sz="quarter" idx="11"/>
          </p:nvPr>
        </p:nvSpPr>
        <p:spPr/>
        <p:txBody>
          <a:bodyPr/>
          <a:lstStyle/>
          <a:p>
            <a:r>
              <a:rPr lang="en-US"/>
              <a:t>Department of Electrical &amp; Computer Engineering</a:t>
            </a:r>
          </a:p>
        </p:txBody>
      </p:sp>
      <p:sp>
        <p:nvSpPr>
          <p:cNvPr id="6" name="Slide Number Placeholder 5"/>
          <p:cNvSpPr>
            <a:spLocks noGrp="1"/>
          </p:cNvSpPr>
          <p:nvPr>
            <p:ph type="sldNum" sz="quarter" idx="12"/>
          </p:nvPr>
        </p:nvSpPr>
        <p:spPr/>
        <p:txBody>
          <a:bodyPr/>
          <a:lstStyle/>
          <a:p>
            <a:fld id="{A404E238-F771-4BC1-9664-E4FE9018898D}" type="slidenum">
              <a:rPr lang="en-US" smtClean="0"/>
              <a:t>‹#›</a:t>
            </a:fld>
            <a:endParaRPr lang="en-US"/>
          </a:p>
        </p:txBody>
      </p:sp>
    </p:spTree>
    <p:extLst>
      <p:ext uri="{BB962C8B-B14F-4D97-AF65-F5344CB8AC3E}">
        <p14:creationId xmlns:p14="http://schemas.microsoft.com/office/powerpoint/2010/main" val="3050045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059E2B1-AD0A-41AC-A345-30E6223D8058}" type="datetime1">
              <a:rPr lang="en-US" smtClean="0"/>
              <a:t>13-May-24</a:t>
            </a:fld>
            <a:endParaRPr lang="en-US"/>
          </a:p>
        </p:txBody>
      </p:sp>
      <p:sp>
        <p:nvSpPr>
          <p:cNvPr id="6" name="Footer Placeholder 5"/>
          <p:cNvSpPr>
            <a:spLocks noGrp="1"/>
          </p:cNvSpPr>
          <p:nvPr>
            <p:ph type="ftr" sz="quarter" idx="11"/>
          </p:nvPr>
        </p:nvSpPr>
        <p:spPr/>
        <p:txBody>
          <a:bodyPr/>
          <a:lstStyle/>
          <a:p>
            <a:r>
              <a:rPr lang="en-US"/>
              <a:t>Department of Electrical &amp; Computer Engineering</a:t>
            </a:r>
          </a:p>
        </p:txBody>
      </p:sp>
      <p:sp>
        <p:nvSpPr>
          <p:cNvPr id="7" name="Slide Number Placeholder 6"/>
          <p:cNvSpPr>
            <a:spLocks noGrp="1"/>
          </p:cNvSpPr>
          <p:nvPr>
            <p:ph type="sldNum" sz="quarter" idx="12"/>
          </p:nvPr>
        </p:nvSpPr>
        <p:spPr/>
        <p:txBody>
          <a:bodyPr/>
          <a:lstStyle/>
          <a:p>
            <a:fld id="{A404E238-F771-4BC1-9664-E4FE9018898D}" type="slidenum">
              <a:rPr lang="en-US" smtClean="0"/>
              <a:t>‹#›</a:t>
            </a:fld>
            <a:endParaRPr lang="en-US"/>
          </a:p>
        </p:txBody>
      </p:sp>
    </p:spTree>
    <p:extLst>
      <p:ext uri="{BB962C8B-B14F-4D97-AF65-F5344CB8AC3E}">
        <p14:creationId xmlns:p14="http://schemas.microsoft.com/office/powerpoint/2010/main" val="206596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E6B7D9E-48FA-4E8E-9752-34809445EE97}" type="datetime1">
              <a:rPr lang="en-US" smtClean="0"/>
              <a:t>13-May-24</a:t>
            </a:fld>
            <a:endParaRPr lang="en-US"/>
          </a:p>
        </p:txBody>
      </p:sp>
      <p:sp>
        <p:nvSpPr>
          <p:cNvPr id="8" name="Footer Placeholder 7"/>
          <p:cNvSpPr>
            <a:spLocks noGrp="1"/>
          </p:cNvSpPr>
          <p:nvPr>
            <p:ph type="ftr" sz="quarter" idx="11"/>
          </p:nvPr>
        </p:nvSpPr>
        <p:spPr/>
        <p:txBody>
          <a:bodyPr/>
          <a:lstStyle/>
          <a:p>
            <a:r>
              <a:rPr lang="en-US"/>
              <a:t>Department of Electrical &amp; Computer Engineering</a:t>
            </a:r>
          </a:p>
        </p:txBody>
      </p:sp>
      <p:sp>
        <p:nvSpPr>
          <p:cNvPr id="9" name="Slide Number Placeholder 8"/>
          <p:cNvSpPr>
            <a:spLocks noGrp="1"/>
          </p:cNvSpPr>
          <p:nvPr>
            <p:ph type="sldNum" sz="quarter" idx="12"/>
          </p:nvPr>
        </p:nvSpPr>
        <p:spPr/>
        <p:txBody>
          <a:bodyPr/>
          <a:lstStyle/>
          <a:p>
            <a:fld id="{A404E238-F771-4BC1-9664-E4FE9018898D}" type="slidenum">
              <a:rPr lang="en-US" smtClean="0"/>
              <a:t>‹#›</a:t>
            </a:fld>
            <a:endParaRPr lang="en-US"/>
          </a:p>
        </p:txBody>
      </p:sp>
    </p:spTree>
    <p:extLst>
      <p:ext uri="{BB962C8B-B14F-4D97-AF65-F5344CB8AC3E}">
        <p14:creationId xmlns:p14="http://schemas.microsoft.com/office/powerpoint/2010/main" val="3429539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665A8FA-BAA3-4693-861A-A547A484A91E}" type="datetime1">
              <a:rPr lang="en-US" smtClean="0"/>
              <a:t>13-May-24</a:t>
            </a:fld>
            <a:endParaRPr lang="en-US"/>
          </a:p>
        </p:txBody>
      </p:sp>
      <p:sp>
        <p:nvSpPr>
          <p:cNvPr id="4" name="Footer Placeholder 3"/>
          <p:cNvSpPr>
            <a:spLocks noGrp="1"/>
          </p:cNvSpPr>
          <p:nvPr>
            <p:ph type="ftr" sz="quarter" idx="11"/>
          </p:nvPr>
        </p:nvSpPr>
        <p:spPr/>
        <p:txBody>
          <a:bodyPr/>
          <a:lstStyle/>
          <a:p>
            <a:r>
              <a:rPr lang="en-US"/>
              <a:t>Department of Electrical &amp; Computer Engineering</a:t>
            </a:r>
          </a:p>
        </p:txBody>
      </p:sp>
      <p:sp>
        <p:nvSpPr>
          <p:cNvPr id="5" name="Slide Number Placeholder 4"/>
          <p:cNvSpPr>
            <a:spLocks noGrp="1"/>
          </p:cNvSpPr>
          <p:nvPr>
            <p:ph type="sldNum" sz="quarter" idx="12"/>
          </p:nvPr>
        </p:nvSpPr>
        <p:spPr/>
        <p:txBody>
          <a:bodyPr/>
          <a:lstStyle/>
          <a:p>
            <a:fld id="{A404E238-F771-4BC1-9664-E4FE9018898D}" type="slidenum">
              <a:rPr lang="en-US" smtClean="0"/>
              <a:t>‹#›</a:t>
            </a:fld>
            <a:endParaRPr lang="en-US"/>
          </a:p>
        </p:txBody>
      </p:sp>
    </p:spTree>
    <p:extLst>
      <p:ext uri="{BB962C8B-B14F-4D97-AF65-F5344CB8AC3E}">
        <p14:creationId xmlns:p14="http://schemas.microsoft.com/office/powerpoint/2010/main" val="4235949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250C12-3DBA-4598-A8AF-2E45B3B5BC8B}" type="datetime1">
              <a:rPr lang="en-US" smtClean="0"/>
              <a:t>13-May-24</a:t>
            </a:fld>
            <a:endParaRPr lang="en-US"/>
          </a:p>
        </p:txBody>
      </p:sp>
      <p:sp>
        <p:nvSpPr>
          <p:cNvPr id="3" name="Footer Placeholder 2"/>
          <p:cNvSpPr>
            <a:spLocks noGrp="1"/>
          </p:cNvSpPr>
          <p:nvPr>
            <p:ph type="ftr" sz="quarter" idx="11"/>
          </p:nvPr>
        </p:nvSpPr>
        <p:spPr/>
        <p:txBody>
          <a:bodyPr/>
          <a:lstStyle/>
          <a:p>
            <a:r>
              <a:rPr lang="en-US"/>
              <a:t>Department of Electrical &amp; Computer Engineering</a:t>
            </a:r>
          </a:p>
        </p:txBody>
      </p:sp>
      <p:sp>
        <p:nvSpPr>
          <p:cNvPr id="4" name="Slide Number Placeholder 3"/>
          <p:cNvSpPr>
            <a:spLocks noGrp="1"/>
          </p:cNvSpPr>
          <p:nvPr>
            <p:ph type="sldNum" sz="quarter" idx="12"/>
          </p:nvPr>
        </p:nvSpPr>
        <p:spPr/>
        <p:txBody>
          <a:bodyPr/>
          <a:lstStyle/>
          <a:p>
            <a:fld id="{A404E238-F771-4BC1-9664-E4FE9018898D}" type="slidenum">
              <a:rPr lang="en-US" smtClean="0"/>
              <a:t>‹#›</a:t>
            </a:fld>
            <a:endParaRPr lang="en-US"/>
          </a:p>
        </p:txBody>
      </p:sp>
    </p:spTree>
    <p:extLst>
      <p:ext uri="{BB962C8B-B14F-4D97-AF65-F5344CB8AC3E}">
        <p14:creationId xmlns:p14="http://schemas.microsoft.com/office/powerpoint/2010/main" val="4271353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C8018B0-C3EA-492D-B79E-28F339CD8E55}" type="datetime1">
              <a:rPr lang="en-US" smtClean="0"/>
              <a:t>13-May-24</a:t>
            </a:fld>
            <a:endParaRPr lang="en-US"/>
          </a:p>
        </p:txBody>
      </p:sp>
      <p:sp>
        <p:nvSpPr>
          <p:cNvPr id="6" name="Footer Placeholder 5"/>
          <p:cNvSpPr>
            <a:spLocks noGrp="1"/>
          </p:cNvSpPr>
          <p:nvPr>
            <p:ph type="ftr" sz="quarter" idx="11"/>
          </p:nvPr>
        </p:nvSpPr>
        <p:spPr/>
        <p:txBody>
          <a:bodyPr/>
          <a:lstStyle/>
          <a:p>
            <a:r>
              <a:rPr lang="en-US"/>
              <a:t>Department of Electrical &amp; Computer Engineering</a:t>
            </a:r>
          </a:p>
        </p:txBody>
      </p:sp>
      <p:sp>
        <p:nvSpPr>
          <p:cNvPr id="7" name="Slide Number Placeholder 6"/>
          <p:cNvSpPr>
            <a:spLocks noGrp="1"/>
          </p:cNvSpPr>
          <p:nvPr>
            <p:ph type="sldNum" sz="quarter" idx="12"/>
          </p:nvPr>
        </p:nvSpPr>
        <p:spPr/>
        <p:txBody>
          <a:bodyPr/>
          <a:lstStyle/>
          <a:p>
            <a:fld id="{A404E238-F771-4BC1-9664-E4FE9018898D}" type="slidenum">
              <a:rPr lang="en-US" smtClean="0"/>
              <a:t>‹#›</a:t>
            </a:fld>
            <a:endParaRPr lang="en-US"/>
          </a:p>
        </p:txBody>
      </p:sp>
    </p:spTree>
    <p:extLst>
      <p:ext uri="{BB962C8B-B14F-4D97-AF65-F5344CB8AC3E}">
        <p14:creationId xmlns:p14="http://schemas.microsoft.com/office/powerpoint/2010/main" val="3378170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E64DC8D-006B-4DF2-A84B-B6197724700D}" type="datetime1">
              <a:rPr lang="en-US" smtClean="0"/>
              <a:t>13-May-24</a:t>
            </a:fld>
            <a:endParaRPr lang="en-US"/>
          </a:p>
        </p:txBody>
      </p:sp>
      <p:sp>
        <p:nvSpPr>
          <p:cNvPr id="6" name="Footer Placeholder 5"/>
          <p:cNvSpPr>
            <a:spLocks noGrp="1"/>
          </p:cNvSpPr>
          <p:nvPr>
            <p:ph type="ftr" sz="quarter" idx="11"/>
          </p:nvPr>
        </p:nvSpPr>
        <p:spPr/>
        <p:txBody>
          <a:bodyPr/>
          <a:lstStyle/>
          <a:p>
            <a:r>
              <a:rPr lang="en-US"/>
              <a:t>Department of Electrical &amp; Computer Engineering</a:t>
            </a:r>
          </a:p>
        </p:txBody>
      </p:sp>
      <p:sp>
        <p:nvSpPr>
          <p:cNvPr id="7" name="Slide Number Placeholder 6"/>
          <p:cNvSpPr>
            <a:spLocks noGrp="1"/>
          </p:cNvSpPr>
          <p:nvPr>
            <p:ph type="sldNum" sz="quarter" idx="12"/>
          </p:nvPr>
        </p:nvSpPr>
        <p:spPr/>
        <p:txBody>
          <a:bodyPr/>
          <a:lstStyle/>
          <a:p>
            <a:fld id="{A404E238-F771-4BC1-9664-E4FE9018898D}" type="slidenum">
              <a:rPr lang="en-US" smtClean="0"/>
              <a:t>‹#›</a:t>
            </a:fld>
            <a:endParaRPr lang="en-US"/>
          </a:p>
        </p:txBody>
      </p:sp>
    </p:spTree>
    <p:extLst>
      <p:ext uri="{BB962C8B-B14F-4D97-AF65-F5344CB8AC3E}">
        <p14:creationId xmlns:p14="http://schemas.microsoft.com/office/powerpoint/2010/main" val="49480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FC6F1D-CF85-4DA8-99FD-59E9C75F80D5}" type="datetime1">
              <a:rPr lang="en-US" smtClean="0"/>
              <a:t>13-May-24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Electrical &amp; Computer Engineering</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04E238-F771-4BC1-9664-E4FE9018898D}" type="slidenum">
              <a:rPr lang="en-US" smtClean="0"/>
              <a:t>‹#›</a:t>
            </a:fld>
            <a:endParaRPr lang="en-US"/>
          </a:p>
        </p:txBody>
      </p:sp>
    </p:spTree>
    <p:extLst>
      <p:ext uri="{BB962C8B-B14F-4D97-AF65-F5344CB8AC3E}">
        <p14:creationId xmlns:p14="http://schemas.microsoft.com/office/powerpoint/2010/main" val="18334696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95609" y="397669"/>
            <a:ext cx="6200775" cy="1897856"/>
          </a:xfrm>
        </p:spPr>
        <p:txBody>
          <a:bodyPr>
            <a:normAutofit/>
          </a:bodyPr>
          <a:lstStyle/>
          <a:p>
            <a:r>
              <a:rPr lang="en-US" sz="3200" dirty="0"/>
              <a:t>Solar Panel and Inverter Monitoring System with Mobile Application</a:t>
            </a:r>
            <a:br>
              <a:rPr lang="en-US" dirty="0"/>
            </a:br>
            <a:r>
              <a:rPr lang="en-US" sz="1800" b="0" dirty="0"/>
              <a:t>(FYP III)</a:t>
            </a:r>
          </a:p>
        </p:txBody>
      </p:sp>
      <p:sp>
        <p:nvSpPr>
          <p:cNvPr id="3" name="Content Placeholder 2"/>
          <p:cNvSpPr>
            <a:spLocks noGrp="1"/>
          </p:cNvSpPr>
          <p:nvPr>
            <p:ph idx="1"/>
          </p:nvPr>
        </p:nvSpPr>
        <p:spPr>
          <a:xfrm>
            <a:off x="180974" y="4352924"/>
            <a:ext cx="6477278" cy="1771651"/>
          </a:xfrm>
        </p:spPr>
        <p:txBody>
          <a:bodyPr>
            <a:normAutofit fontScale="92500"/>
          </a:bodyPr>
          <a:lstStyle/>
          <a:p>
            <a:pPr>
              <a:spcBef>
                <a:spcPct val="20000"/>
              </a:spcBef>
              <a:buNone/>
            </a:pPr>
            <a:r>
              <a:rPr lang="en-US" altLang="en-US" b="1" dirty="0"/>
              <a:t>PRESENTED BY:</a:t>
            </a:r>
          </a:p>
          <a:p>
            <a:pPr>
              <a:spcBef>
                <a:spcPct val="20000"/>
              </a:spcBef>
              <a:buNone/>
            </a:pPr>
            <a:r>
              <a:rPr lang="en-US" altLang="en-US" dirty="0"/>
              <a:t>Muhammad Haseeb (200718)</a:t>
            </a:r>
          </a:p>
          <a:p>
            <a:pPr>
              <a:spcBef>
                <a:spcPct val="20000"/>
              </a:spcBef>
              <a:buNone/>
            </a:pPr>
            <a:r>
              <a:rPr lang="en-US" altLang="en-US" dirty="0"/>
              <a:t>Syed Muhammad Usama Bin Aqil(200758)</a:t>
            </a:r>
          </a:p>
          <a:p>
            <a:pPr>
              <a:spcBef>
                <a:spcPct val="20000"/>
              </a:spcBef>
              <a:buNone/>
            </a:pPr>
            <a:r>
              <a:rPr lang="en-US" altLang="en-US" dirty="0"/>
              <a:t>Rao </a:t>
            </a:r>
            <a:r>
              <a:rPr lang="en-US" altLang="en-US" dirty="0" err="1"/>
              <a:t>Umer</a:t>
            </a:r>
            <a:r>
              <a:rPr lang="en-US" altLang="en-US" dirty="0"/>
              <a:t> Rashid (200776)</a:t>
            </a:r>
          </a:p>
          <a:p>
            <a:pPr>
              <a:spcBef>
                <a:spcPct val="20000"/>
              </a:spcBef>
              <a:buNone/>
            </a:pPr>
            <a:endParaRPr lang="en-US" altLang="en-US" dirty="0"/>
          </a:p>
        </p:txBody>
      </p:sp>
      <p:sp>
        <p:nvSpPr>
          <p:cNvPr id="4" name="Footer Placeholder 3"/>
          <p:cNvSpPr>
            <a:spLocks noGrp="1"/>
          </p:cNvSpPr>
          <p:nvPr>
            <p:ph type="ftr" sz="quarter" idx="11"/>
          </p:nvPr>
        </p:nvSpPr>
        <p:spPr/>
        <p:txBody>
          <a:bodyPr/>
          <a:lstStyle/>
          <a:p>
            <a:r>
              <a:rPr lang="en-US" dirty="0"/>
              <a:t>Department of Electrical &amp; Computer Engineering</a:t>
            </a:r>
          </a:p>
        </p:txBody>
      </p:sp>
      <p:sp>
        <p:nvSpPr>
          <p:cNvPr id="5" name="Slide Number Placeholder 4"/>
          <p:cNvSpPr>
            <a:spLocks noGrp="1"/>
          </p:cNvSpPr>
          <p:nvPr>
            <p:ph type="sldNum" sz="quarter" idx="12"/>
          </p:nvPr>
        </p:nvSpPr>
        <p:spPr>
          <a:xfrm>
            <a:off x="8662115" y="6356350"/>
            <a:ext cx="2743200" cy="365125"/>
          </a:xfrm>
        </p:spPr>
        <p:txBody>
          <a:bodyPr/>
          <a:lstStyle/>
          <a:p>
            <a:fld id="{A404E238-F771-4BC1-9664-E4FE9018898D}" type="slidenum">
              <a:rPr lang="en-US" smtClean="0"/>
              <a:t>1</a:t>
            </a:fld>
            <a:endParaRPr lang="en-US" dirty="0"/>
          </a:p>
        </p:txBody>
      </p:sp>
      <p:pic>
        <p:nvPicPr>
          <p:cNvPr id="1028" name="Picture 4" descr="Image result for air university islamabad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53339" y="1934800"/>
            <a:ext cx="3485313" cy="2602367"/>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p:cNvSpPr txBox="1">
            <a:spLocks/>
          </p:cNvSpPr>
          <p:nvPr/>
        </p:nvSpPr>
        <p:spPr>
          <a:xfrm>
            <a:off x="8410574" y="4352923"/>
            <a:ext cx="4181476" cy="17716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20000"/>
              </a:spcBef>
              <a:buFont typeface="Arial" panose="020B0604020202020204" pitchFamily="34" charset="0"/>
              <a:buNone/>
            </a:pPr>
            <a:r>
              <a:rPr lang="en-US" altLang="en-US" b="1" dirty="0"/>
              <a:t>SUPERVISOR:</a:t>
            </a:r>
          </a:p>
          <a:p>
            <a:pPr>
              <a:spcBef>
                <a:spcPct val="20000"/>
              </a:spcBef>
              <a:buFont typeface="Arial" panose="020B0604020202020204" pitchFamily="34" charset="0"/>
              <a:buNone/>
            </a:pPr>
            <a:r>
              <a:rPr lang="en-US" altLang="en-US" dirty="0"/>
              <a:t>Dr. Muhammad Zaheer</a:t>
            </a:r>
          </a:p>
        </p:txBody>
      </p:sp>
      <p:sp>
        <p:nvSpPr>
          <p:cNvPr id="6" name="TextBox 5"/>
          <p:cNvSpPr txBox="1"/>
          <p:nvPr/>
        </p:nvSpPr>
        <p:spPr>
          <a:xfrm>
            <a:off x="9409814" y="213003"/>
            <a:ext cx="2550042" cy="369332"/>
          </a:xfrm>
          <a:prstGeom prst="rect">
            <a:avLst/>
          </a:prstGeom>
          <a:noFill/>
        </p:spPr>
        <p:txBody>
          <a:bodyPr wrap="square" rtlCol="0">
            <a:spAutoFit/>
          </a:bodyPr>
          <a:lstStyle/>
          <a:p>
            <a:r>
              <a:rPr lang="en-US" b="1" dirty="0"/>
              <a:t>Project ID: E2018</a:t>
            </a:r>
          </a:p>
        </p:txBody>
      </p:sp>
    </p:spTree>
    <p:extLst>
      <p:ext uri="{BB962C8B-B14F-4D97-AF65-F5344CB8AC3E}">
        <p14:creationId xmlns:p14="http://schemas.microsoft.com/office/powerpoint/2010/main" val="3227863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FFCF4-90E2-46F5-AC34-8C12EAECBAA4}"/>
              </a:ext>
            </a:extLst>
          </p:cNvPr>
          <p:cNvSpPr>
            <a:spLocks noGrp="1"/>
          </p:cNvSpPr>
          <p:nvPr>
            <p:ph type="title"/>
          </p:nvPr>
        </p:nvSpPr>
        <p:spPr/>
        <p:txBody>
          <a:bodyPr/>
          <a:lstStyle/>
          <a:p>
            <a:r>
              <a:rPr lang="en-US" dirty="0"/>
              <a:t>Detailed Methodology </a:t>
            </a:r>
          </a:p>
        </p:txBody>
      </p:sp>
      <p:sp>
        <p:nvSpPr>
          <p:cNvPr id="3" name="Content Placeholder 2">
            <a:extLst>
              <a:ext uri="{FF2B5EF4-FFF2-40B4-BE49-F238E27FC236}">
                <a16:creationId xmlns:a16="http://schemas.microsoft.com/office/drawing/2014/main" id="{0D8039EF-DA2D-425C-810F-64A959F1C224}"/>
              </a:ext>
            </a:extLst>
          </p:cNvPr>
          <p:cNvSpPr>
            <a:spLocks noGrp="1"/>
          </p:cNvSpPr>
          <p:nvPr>
            <p:ph idx="1"/>
          </p:nvPr>
        </p:nvSpPr>
        <p:spPr/>
        <p:txBody>
          <a:bodyPr/>
          <a:lstStyle/>
          <a:p>
            <a:pPr marL="0" marR="0" indent="0" algn="ctr" rtl="0" eaLnBrk="1" fontAlgn="auto" latinLnBrk="0" hangingPunct="1">
              <a:spcBef>
                <a:spcPts val="0"/>
              </a:spcBef>
              <a:spcAft>
                <a:spcPts val="0"/>
              </a:spcAft>
              <a:buNone/>
            </a:pPr>
            <a:r>
              <a:rPr lang="en-US" sz="1800" b="1" i="0" u="none" strike="noStrike" kern="1200" dirty="0">
                <a:solidFill>
                  <a:srgbClr val="000000"/>
                </a:solidFill>
                <a:effectLst/>
                <a:latin typeface="Arial" panose="020B0604020202020204" pitchFamily="34" charset="0"/>
              </a:rPr>
              <a:t>Functionality Explained</a:t>
            </a:r>
            <a:endParaRPr lang="en-US" sz="1800" b="0" i="0" u="none" strike="noStrike" dirty="0">
              <a:effectLst/>
              <a:latin typeface="Arial" panose="020B0604020202020204" pitchFamily="34" charset="0"/>
            </a:endParaRPr>
          </a:p>
          <a:p>
            <a:pPr marL="283464" indent="-283464" algn="l" rtl="0" eaLnBrk="1" fontAlgn="t" latinLnBrk="0" hangingPunct="1">
              <a:spcBef>
                <a:spcPts val="0"/>
              </a:spcBef>
              <a:spcAft>
                <a:spcPts val="0"/>
              </a:spcAft>
            </a:pPr>
            <a:r>
              <a:rPr lang="en-US" sz="2000" b="0" i="0" u="none" strike="noStrike" kern="1200" dirty="0">
                <a:solidFill>
                  <a:srgbClr val="000000"/>
                </a:solidFill>
                <a:effectLst/>
                <a:latin typeface="Arial" panose="020B0604020202020204" pitchFamily="34" charset="0"/>
              </a:rPr>
              <a:t>Sensing Module</a:t>
            </a:r>
          </a:p>
          <a:p>
            <a:pPr marL="0" indent="0" algn="l" rtl="0" eaLnBrk="1" fontAlgn="t" latinLnBrk="0" hangingPunct="1">
              <a:spcBef>
                <a:spcPts val="0"/>
              </a:spcBef>
              <a:spcAft>
                <a:spcPts val="0"/>
              </a:spcAft>
              <a:buNone/>
            </a:pPr>
            <a:endParaRPr lang="en-US" sz="2000" b="0" i="0" u="none" strike="noStrike" dirty="0">
              <a:effectLst/>
              <a:latin typeface="Arial" panose="020B0604020202020204" pitchFamily="34" charset="0"/>
            </a:endParaRPr>
          </a:p>
          <a:p>
            <a:pPr marL="740664" indent="-283464" algn="l" rtl="0" eaLnBrk="1" fontAlgn="t" latinLnBrk="0" hangingPunct="1">
              <a:spcBef>
                <a:spcPts val="0"/>
              </a:spcBef>
              <a:spcAft>
                <a:spcPts val="0"/>
              </a:spcAft>
            </a:pPr>
            <a:r>
              <a:rPr lang="en-US" sz="2000" b="0" i="0" u="none" strike="noStrike" kern="1200" dirty="0">
                <a:solidFill>
                  <a:srgbClr val="000000"/>
                </a:solidFill>
                <a:effectLst/>
                <a:latin typeface="Arial" panose="020B0604020202020204" pitchFamily="34" charset="0"/>
              </a:rPr>
              <a:t>Senses Change in AC/DC Power </a:t>
            </a:r>
          </a:p>
          <a:p>
            <a:pPr marL="457200" indent="0" algn="l" rtl="0" eaLnBrk="1" fontAlgn="t" latinLnBrk="0" hangingPunct="1">
              <a:spcBef>
                <a:spcPts val="0"/>
              </a:spcBef>
              <a:spcAft>
                <a:spcPts val="0"/>
              </a:spcAft>
              <a:buNone/>
            </a:pPr>
            <a:endParaRPr lang="en-US" sz="2000" b="0" i="0" u="none" strike="noStrike" dirty="0">
              <a:effectLst/>
              <a:latin typeface="Arial" panose="020B0604020202020204" pitchFamily="34" charset="0"/>
            </a:endParaRPr>
          </a:p>
          <a:p>
            <a:pPr marL="740664" indent="-283464" algn="l" rtl="0" eaLnBrk="1" fontAlgn="t" latinLnBrk="0" hangingPunct="1">
              <a:spcBef>
                <a:spcPts val="0"/>
              </a:spcBef>
              <a:spcAft>
                <a:spcPts val="0"/>
              </a:spcAft>
            </a:pPr>
            <a:r>
              <a:rPr lang="en-US" sz="2000" b="0" i="0" u="none" strike="noStrike" kern="1200" dirty="0">
                <a:solidFill>
                  <a:srgbClr val="000000"/>
                </a:solidFill>
                <a:effectLst/>
                <a:latin typeface="Arial" panose="020B0604020202020204" pitchFamily="34" charset="0"/>
              </a:rPr>
              <a:t>Interfaced with Inverter/PV Panel/Battery</a:t>
            </a:r>
          </a:p>
          <a:p>
            <a:pPr marL="457200" indent="0" algn="l" rtl="0" eaLnBrk="1" fontAlgn="t" latinLnBrk="0" hangingPunct="1">
              <a:spcBef>
                <a:spcPts val="0"/>
              </a:spcBef>
              <a:spcAft>
                <a:spcPts val="0"/>
              </a:spcAft>
              <a:buNone/>
            </a:pPr>
            <a:endParaRPr lang="en-US" sz="2000" b="0" i="0" u="none" strike="noStrike" dirty="0">
              <a:effectLst/>
              <a:latin typeface="Arial" panose="020B0604020202020204" pitchFamily="34" charset="0"/>
            </a:endParaRPr>
          </a:p>
          <a:p>
            <a:pPr marL="740664" indent="-283464" algn="l" rtl="0" eaLnBrk="1" fontAlgn="t" latinLnBrk="0" hangingPunct="1">
              <a:spcBef>
                <a:spcPts val="0"/>
              </a:spcBef>
              <a:spcAft>
                <a:spcPts val="0"/>
              </a:spcAft>
            </a:pPr>
            <a:r>
              <a:rPr lang="en-US" sz="2000" b="0" i="0" u="none" strike="noStrike" kern="1200" dirty="0">
                <a:solidFill>
                  <a:srgbClr val="000000"/>
                </a:solidFill>
                <a:effectLst/>
                <a:latin typeface="Arial" panose="020B0604020202020204" pitchFamily="34" charset="0"/>
              </a:rPr>
              <a:t>ESP32 Used for Data Detection and Calibration</a:t>
            </a:r>
          </a:p>
          <a:p>
            <a:pPr marL="457200" indent="0" algn="l" rtl="0" eaLnBrk="1" fontAlgn="t" latinLnBrk="0" hangingPunct="1">
              <a:spcBef>
                <a:spcPts val="0"/>
              </a:spcBef>
              <a:spcAft>
                <a:spcPts val="0"/>
              </a:spcAft>
              <a:buNone/>
            </a:pPr>
            <a:endParaRPr lang="en-US" sz="2000" b="0" i="0" u="none" strike="noStrike" dirty="0">
              <a:effectLst/>
              <a:latin typeface="Arial" panose="020B0604020202020204" pitchFamily="34" charset="0"/>
            </a:endParaRPr>
          </a:p>
          <a:p>
            <a:pPr marL="740664" indent="-283464" algn="l" rtl="0" eaLnBrk="1" fontAlgn="t" latinLnBrk="0" hangingPunct="1">
              <a:spcBef>
                <a:spcPts val="0"/>
              </a:spcBef>
              <a:spcAft>
                <a:spcPts val="0"/>
              </a:spcAft>
            </a:pPr>
            <a:r>
              <a:rPr lang="en-US" sz="2000" b="0" i="0" u="none" strike="noStrike" kern="1200" dirty="0">
                <a:solidFill>
                  <a:srgbClr val="000000"/>
                </a:solidFill>
                <a:effectLst/>
                <a:latin typeface="Arial" panose="020B0604020202020204" pitchFamily="34" charset="0"/>
              </a:rPr>
              <a:t>Communicates Data with Fire-Base</a:t>
            </a:r>
          </a:p>
          <a:p>
            <a:pPr marL="457200" indent="0" algn="l" rtl="0" eaLnBrk="1" fontAlgn="t" latinLnBrk="0" hangingPunct="1">
              <a:spcBef>
                <a:spcPts val="0"/>
              </a:spcBef>
              <a:spcAft>
                <a:spcPts val="0"/>
              </a:spcAft>
              <a:buNone/>
            </a:pPr>
            <a:endParaRPr lang="en-US" sz="2000" b="0" i="0" u="none" strike="noStrike" dirty="0">
              <a:effectLst/>
              <a:latin typeface="Arial" panose="020B0604020202020204" pitchFamily="34" charset="0"/>
            </a:endParaRPr>
          </a:p>
          <a:p>
            <a:pPr marL="283464" indent="-283464" algn="l" rtl="0" eaLnBrk="1" fontAlgn="t" latinLnBrk="0" hangingPunct="1">
              <a:spcBef>
                <a:spcPts val="0"/>
              </a:spcBef>
              <a:spcAft>
                <a:spcPts val="0"/>
              </a:spcAft>
            </a:pPr>
            <a:r>
              <a:rPr lang="en-US" sz="2000" b="0" i="0" u="none" strike="noStrike" kern="1200" dirty="0">
                <a:solidFill>
                  <a:srgbClr val="000000"/>
                </a:solidFill>
                <a:effectLst/>
                <a:latin typeface="Arial" panose="020B0604020202020204" pitchFamily="34" charset="0"/>
              </a:rPr>
              <a:t>Battery </a:t>
            </a:r>
          </a:p>
          <a:p>
            <a:pPr marL="0" indent="0" algn="l" rtl="0" eaLnBrk="1" fontAlgn="t" latinLnBrk="0" hangingPunct="1">
              <a:spcBef>
                <a:spcPts val="0"/>
              </a:spcBef>
              <a:spcAft>
                <a:spcPts val="0"/>
              </a:spcAft>
              <a:buNone/>
            </a:pPr>
            <a:endParaRPr lang="en-US" sz="2000" b="0" i="0" u="none" strike="noStrike" dirty="0">
              <a:effectLst/>
              <a:latin typeface="Arial" panose="020B0604020202020204" pitchFamily="34" charset="0"/>
            </a:endParaRPr>
          </a:p>
          <a:p>
            <a:pPr marL="740664" indent="-283464" algn="l" rtl="0" eaLnBrk="1" fontAlgn="t" latinLnBrk="0" hangingPunct="1">
              <a:spcBef>
                <a:spcPts val="0"/>
              </a:spcBef>
              <a:spcAft>
                <a:spcPts val="0"/>
              </a:spcAft>
            </a:pPr>
            <a:r>
              <a:rPr lang="en-US" sz="2000" b="0" i="0" u="none" strike="noStrike" kern="1200" dirty="0">
                <a:solidFill>
                  <a:srgbClr val="000000"/>
                </a:solidFill>
                <a:effectLst/>
                <a:latin typeface="Arial" panose="020B0604020202020204" pitchFamily="34" charset="0"/>
              </a:rPr>
              <a:t>Provides Steady flow of DC Power to Inverter</a:t>
            </a:r>
            <a:endParaRPr lang="en-US" sz="2000" b="0" i="0" u="none" strike="noStrike" dirty="0">
              <a:effectLst/>
              <a:latin typeface="Arial" panose="020B0604020202020204" pitchFamily="34" charset="0"/>
            </a:endParaRPr>
          </a:p>
          <a:p>
            <a:endParaRPr lang="en-US" dirty="0"/>
          </a:p>
        </p:txBody>
      </p:sp>
      <p:sp>
        <p:nvSpPr>
          <p:cNvPr id="4" name="Footer Placeholder 3">
            <a:extLst>
              <a:ext uri="{FF2B5EF4-FFF2-40B4-BE49-F238E27FC236}">
                <a16:creationId xmlns:a16="http://schemas.microsoft.com/office/drawing/2014/main" id="{57EEA632-F26C-40D9-94F3-FC1B4669D292}"/>
              </a:ext>
            </a:extLst>
          </p:cNvPr>
          <p:cNvSpPr>
            <a:spLocks noGrp="1"/>
          </p:cNvSpPr>
          <p:nvPr>
            <p:ph type="ftr" sz="quarter" idx="11"/>
          </p:nvPr>
        </p:nvSpPr>
        <p:spPr/>
        <p:txBody>
          <a:bodyPr/>
          <a:lstStyle/>
          <a:p>
            <a:r>
              <a:rPr lang="en-US"/>
              <a:t>Department of Electrical &amp; Computer Engineering</a:t>
            </a:r>
            <a:endParaRPr lang="en-US" dirty="0"/>
          </a:p>
        </p:txBody>
      </p:sp>
      <p:sp>
        <p:nvSpPr>
          <p:cNvPr id="5" name="Slide Number Placeholder 4">
            <a:extLst>
              <a:ext uri="{FF2B5EF4-FFF2-40B4-BE49-F238E27FC236}">
                <a16:creationId xmlns:a16="http://schemas.microsoft.com/office/drawing/2014/main" id="{F1471D22-6A32-44A5-926E-3B20801D152D}"/>
              </a:ext>
            </a:extLst>
          </p:cNvPr>
          <p:cNvSpPr>
            <a:spLocks noGrp="1"/>
          </p:cNvSpPr>
          <p:nvPr>
            <p:ph type="sldNum" sz="quarter" idx="12"/>
          </p:nvPr>
        </p:nvSpPr>
        <p:spPr/>
        <p:txBody>
          <a:bodyPr/>
          <a:lstStyle/>
          <a:p>
            <a:fld id="{A404E238-F771-4BC1-9664-E4FE9018898D}" type="slidenum">
              <a:rPr lang="en-US" smtClean="0"/>
              <a:t>10</a:t>
            </a:fld>
            <a:endParaRPr lang="en-US" dirty="0"/>
          </a:p>
        </p:txBody>
      </p:sp>
    </p:spTree>
    <p:extLst>
      <p:ext uri="{BB962C8B-B14F-4D97-AF65-F5344CB8AC3E}">
        <p14:creationId xmlns:p14="http://schemas.microsoft.com/office/powerpoint/2010/main" val="1164643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73EC2-C4A3-435F-BFD1-215519426A0E}"/>
              </a:ext>
            </a:extLst>
          </p:cNvPr>
          <p:cNvSpPr>
            <a:spLocks noGrp="1"/>
          </p:cNvSpPr>
          <p:nvPr>
            <p:ph type="title"/>
          </p:nvPr>
        </p:nvSpPr>
        <p:spPr/>
        <p:txBody>
          <a:bodyPr/>
          <a:lstStyle/>
          <a:p>
            <a:r>
              <a:rPr lang="en-US" dirty="0"/>
              <a:t>Detailed Methodology </a:t>
            </a:r>
          </a:p>
        </p:txBody>
      </p:sp>
      <p:sp>
        <p:nvSpPr>
          <p:cNvPr id="3" name="Content Placeholder 2">
            <a:extLst>
              <a:ext uri="{FF2B5EF4-FFF2-40B4-BE49-F238E27FC236}">
                <a16:creationId xmlns:a16="http://schemas.microsoft.com/office/drawing/2014/main" id="{85C72930-C8BF-4559-B521-B8BB4FA75273}"/>
              </a:ext>
            </a:extLst>
          </p:cNvPr>
          <p:cNvSpPr>
            <a:spLocks noGrp="1"/>
          </p:cNvSpPr>
          <p:nvPr>
            <p:ph idx="1"/>
          </p:nvPr>
        </p:nvSpPr>
        <p:spPr/>
        <p:txBody>
          <a:bodyPr>
            <a:normAutofit lnSpcReduction="10000"/>
          </a:bodyPr>
          <a:lstStyle/>
          <a:p>
            <a:pPr marL="0" marR="0" indent="0" algn="ctr" rtl="0" eaLnBrk="1" fontAlgn="auto" latinLnBrk="0" hangingPunct="1">
              <a:spcBef>
                <a:spcPts val="0"/>
              </a:spcBef>
              <a:spcAft>
                <a:spcPts val="0"/>
              </a:spcAft>
              <a:buNone/>
            </a:pPr>
            <a:r>
              <a:rPr lang="en-US" sz="2400" b="1" i="0" u="none" strike="noStrike" kern="1200" dirty="0">
                <a:solidFill>
                  <a:srgbClr val="000000"/>
                </a:solidFill>
                <a:effectLst/>
                <a:latin typeface="Arial" panose="020B0604020202020204" pitchFamily="34" charset="0"/>
              </a:rPr>
              <a:t>Functionality Explained</a:t>
            </a:r>
            <a:endParaRPr lang="en-US" sz="2400" b="0" i="0" u="none" strike="noStrike" dirty="0">
              <a:effectLst/>
              <a:latin typeface="Arial" panose="020B0604020202020204" pitchFamily="34" charset="0"/>
            </a:endParaRPr>
          </a:p>
          <a:p>
            <a:pPr marL="283464" indent="-283464" algn="l" rtl="0" eaLnBrk="1" fontAlgn="t" latinLnBrk="0" hangingPunct="1">
              <a:spcBef>
                <a:spcPts val="0"/>
              </a:spcBef>
              <a:spcAft>
                <a:spcPts val="0"/>
              </a:spcAft>
            </a:pPr>
            <a:r>
              <a:rPr lang="en-US" sz="2800" b="0" i="0" u="none" strike="noStrike" kern="1200" dirty="0">
                <a:solidFill>
                  <a:srgbClr val="000000"/>
                </a:solidFill>
                <a:effectLst/>
                <a:latin typeface="Arial" panose="020B0604020202020204" pitchFamily="34" charset="0"/>
              </a:rPr>
              <a:t>Inverter</a:t>
            </a:r>
          </a:p>
          <a:p>
            <a:pPr marL="0" indent="0" algn="l" rtl="0" eaLnBrk="1" fontAlgn="t" latinLnBrk="0" hangingPunct="1">
              <a:spcBef>
                <a:spcPts val="0"/>
              </a:spcBef>
              <a:spcAft>
                <a:spcPts val="0"/>
              </a:spcAft>
              <a:buNone/>
            </a:pPr>
            <a:endParaRPr lang="en-US" sz="2800" b="0" i="0" u="none" strike="noStrike" dirty="0">
              <a:effectLst/>
              <a:latin typeface="Arial" panose="020B0604020202020204" pitchFamily="34" charset="0"/>
            </a:endParaRPr>
          </a:p>
          <a:p>
            <a:pPr marL="740664" indent="-283464" algn="l" rtl="0" eaLnBrk="1" fontAlgn="t" latinLnBrk="0" hangingPunct="1">
              <a:spcBef>
                <a:spcPts val="0"/>
              </a:spcBef>
              <a:spcAft>
                <a:spcPts val="0"/>
              </a:spcAft>
            </a:pPr>
            <a:r>
              <a:rPr lang="en-US" sz="2800" b="0" i="0" u="none" strike="noStrike" kern="1200" dirty="0">
                <a:solidFill>
                  <a:srgbClr val="000000"/>
                </a:solidFill>
                <a:effectLst/>
                <a:latin typeface="Arial" panose="020B0604020202020204" pitchFamily="34" charset="0"/>
              </a:rPr>
              <a:t>Uses Fixed PWM at 50 Hz using CD4047</a:t>
            </a:r>
          </a:p>
          <a:p>
            <a:pPr marL="740664" indent="-283464" algn="l" rtl="0" eaLnBrk="1" fontAlgn="t" latinLnBrk="0" hangingPunct="1">
              <a:spcBef>
                <a:spcPts val="0"/>
              </a:spcBef>
              <a:spcAft>
                <a:spcPts val="0"/>
              </a:spcAft>
            </a:pPr>
            <a:endParaRPr lang="en-US" sz="2800" b="0" i="0" u="none" strike="noStrike" dirty="0">
              <a:effectLst/>
              <a:latin typeface="Arial" panose="020B0604020202020204" pitchFamily="34" charset="0"/>
            </a:endParaRPr>
          </a:p>
          <a:p>
            <a:pPr marL="740664" indent="-283464" algn="l" rtl="0" eaLnBrk="1" fontAlgn="t" latinLnBrk="0" hangingPunct="1">
              <a:spcBef>
                <a:spcPts val="0"/>
              </a:spcBef>
              <a:spcAft>
                <a:spcPts val="0"/>
              </a:spcAft>
            </a:pPr>
            <a:r>
              <a:rPr lang="en-US" sz="2800" b="0" i="0" u="none" strike="noStrike" dirty="0">
                <a:effectLst/>
                <a:latin typeface="Arial" panose="020B0604020202020204" pitchFamily="34" charset="0"/>
              </a:rPr>
              <a:t>Push Pull Configuration </a:t>
            </a:r>
          </a:p>
          <a:p>
            <a:pPr marL="740664" indent="-283464" algn="l" rtl="0" eaLnBrk="1" fontAlgn="t" latinLnBrk="0" hangingPunct="1">
              <a:spcBef>
                <a:spcPts val="0"/>
              </a:spcBef>
              <a:spcAft>
                <a:spcPts val="0"/>
              </a:spcAft>
            </a:pPr>
            <a:endParaRPr lang="en-US" sz="2800" b="0" i="0" u="none" strike="noStrike" dirty="0">
              <a:effectLst/>
              <a:latin typeface="Arial" panose="020B0604020202020204" pitchFamily="34" charset="0"/>
            </a:endParaRPr>
          </a:p>
          <a:p>
            <a:pPr marL="740664" indent="-283464" algn="l" rtl="0" eaLnBrk="1" fontAlgn="t" latinLnBrk="0" hangingPunct="1">
              <a:spcBef>
                <a:spcPts val="0"/>
              </a:spcBef>
              <a:spcAft>
                <a:spcPts val="0"/>
              </a:spcAft>
            </a:pPr>
            <a:r>
              <a:rPr lang="en-US" sz="2800" b="0" i="0" u="none" strike="noStrike" dirty="0">
                <a:effectLst/>
                <a:latin typeface="Arial" panose="020B0604020202020204" pitchFamily="34" charset="0"/>
              </a:rPr>
              <a:t>Transformer Steps Up 12-volt AC to 220-volts</a:t>
            </a:r>
            <a:endParaRPr lang="en-US" sz="2800" b="0" i="0" u="none" strike="noStrike" kern="1200" dirty="0">
              <a:solidFill>
                <a:srgbClr val="000000"/>
              </a:solidFill>
              <a:effectLst/>
              <a:latin typeface="Arial" panose="020B0604020202020204" pitchFamily="34" charset="0"/>
            </a:endParaRPr>
          </a:p>
          <a:p>
            <a:pPr marL="457200" indent="0" algn="l" rtl="0" eaLnBrk="1" fontAlgn="t" latinLnBrk="0" hangingPunct="1">
              <a:spcBef>
                <a:spcPts val="0"/>
              </a:spcBef>
              <a:spcAft>
                <a:spcPts val="0"/>
              </a:spcAft>
              <a:buNone/>
            </a:pPr>
            <a:endParaRPr lang="en-US" sz="2800" b="0" i="0" u="none" strike="noStrike" dirty="0">
              <a:effectLst/>
              <a:latin typeface="Arial" panose="020B0604020202020204" pitchFamily="34" charset="0"/>
            </a:endParaRPr>
          </a:p>
          <a:p>
            <a:pPr marL="283464" indent="-283464" algn="l" rtl="0" eaLnBrk="1" fontAlgn="t" latinLnBrk="0" hangingPunct="1">
              <a:spcBef>
                <a:spcPts val="0"/>
              </a:spcBef>
              <a:spcAft>
                <a:spcPts val="0"/>
              </a:spcAft>
            </a:pPr>
            <a:r>
              <a:rPr lang="en-US" sz="2800" b="0" i="0" u="none" strike="noStrike" kern="1200" dirty="0">
                <a:solidFill>
                  <a:srgbClr val="000000"/>
                </a:solidFill>
                <a:effectLst/>
                <a:latin typeface="Arial" panose="020B0604020202020204" pitchFamily="34" charset="0"/>
              </a:rPr>
              <a:t>Load </a:t>
            </a:r>
          </a:p>
          <a:p>
            <a:pPr marL="0" indent="0" algn="l" rtl="0" eaLnBrk="1" fontAlgn="t" latinLnBrk="0" hangingPunct="1">
              <a:spcBef>
                <a:spcPts val="0"/>
              </a:spcBef>
              <a:spcAft>
                <a:spcPts val="0"/>
              </a:spcAft>
              <a:buNone/>
            </a:pPr>
            <a:endParaRPr lang="en-US" sz="2800" b="0" i="0" u="none" strike="noStrike" dirty="0">
              <a:effectLst/>
              <a:latin typeface="Arial" panose="020B0604020202020204" pitchFamily="34" charset="0"/>
            </a:endParaRPr>
          </a:p>
          <a:p>
            <a:pPr marL="740664" indent="-283464" algn="l" rtl="0" eaLnBrk="1" fontAlgn="t" latinLnBrk="0" hangingPunct="1">
              <a:spcBef>
                <a:spcPts val="0"/>
              </a:spcBef>
              <a:spcAft>
                <a:spcPts val="0"/>
              </a:spcAft>
            </a:pPr>
            <a:r>
              <a:rPr lang="en-US" sz="2800" b="0" i="0" u="none" strike="noStrike" kern="1200" dirty="0">
                <a:solidFill>
                  <a:srgbClr val="000000"/>
                </a:solidFill>
                <a:effectLst/>
                <a:latin typeface="Arial" panose="020B0604020202020204" pitchFamily="34" charset="0"/>
              </a:rPr>
              <a:t>Load is Powered using the Inverter</a:t>
            </a:r>
            <a:endParaRPr lang="en-US" sz="2800" b="0" i="0" u="none" strike="noStrike" dirty="0">
              <a:effectLst/>
              <a:latin typeface="Arial" panose="020B0604020202020204" pitchFamily="34" charset="0"/>
            </a:endParaRPr>
          </a:p>
        </p:txBody>
      </p:sp>
      <p:sp>
        <p:nvSpPr>
          <p:cNvPr id="4" name="Footer Placeholder 3">
            <a:extLst>
              <a:ext uri="{FF2B5EF4-FFF2-40B4-BE49-F238E27FC236}">
                <a16:creationId xmlns:a16="http://schemas.microsoft.com/office/drawing/2014/main" id="{17C9DB51-C8E2-4EE3-94E0-C2A3E7AB4366}"/>
              </a:ext>
            </a:extLst>
          </p:cNvPr>
          <p:cNvSpPr>
            <a:spLocks noGrp="1"/>
          </p:cNvSpPr>
          <p:nvPr>
            <p:ph type="ftr" sz="quarter" idx="11"/>
          </p:nvPr>
        </p:nvSpPr>
        <p:spPr/>
        <p:txBody>
          <a:bodyPr/>
          <a:lstStyle/>
          <a:p>
            <a:r>
              <a:rPr lang="en-US"/>
              <a:t>Department of Electrical &amp; Computer Engineering</a:t>
            </a:r>
            <a:endParaRPr lang="en-US" dirty="0"/>
          </a:p>
        </p:txBody>
      </p:sp>
      <p:sp>
        <p:nvSpPr>
          <p:cNvPr id="5" name="Slide Number Placeholder 4">
            <a:extLst>
              <a:ext uri="{FF2B5EF4-FFF2-40B4-BE49-F238E27FC236}">
                <a16:creationId xmlns:a16="http://schemas.microsoft.com/office/drawing/2014/main" id="{FFE5418E-F369-4C24-80A3-1F31886350BF}"/>
              </a:ext>
            </a:extLst>
          </p:cNvPr>
          <p:cNvSpPr>
            <a:spLocks noGrp="1"/>
          </p:cNvSpPr>
          <p:nvPr>
            <p:ph type="sldNum" sz="quarter" idx="12"/>
          </p:nvPr>
        </p:nvSpPr>
        <p:spPr/>
        <p:txBody>
          <a:bodyPr/>
          <a:lstStyle/>
          <a:p>
            <a:fld id="{A404E238-F771-4BC1-9664-E4FE9018898D}" type="slidenum">
              <a:rPr lang="en-US" smtClean="0"/>
              <a:t>11</a:t>
            </a:fld>
            <a:endParaRPr lang="en-US" dirty="0"/>
          </a:p>
        </p:txBody>
      </p:sp>
    </p:spTree>
    <p:extLst>
      <p:ext uri="{BB962C8B-B14F-4D97-AF65-F5344CB8AC3E}">
        <p14:creationId xmlns:p14="http://schemas.microsoft.com/office/powerpoint/2010/main" val="3691747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Project Flow Diagram</a:t>
            </a:r>
          </a:p>
        </p:txBody>
      </p:sp>
      <p:sp>
        <p:nvSpPr>
          <p:cNvPr id="4" name="Footer Placeholder 3"/>
          <p:cNvSpPr>
            <a:spLocks noGrp="1"/>
          </p:cNvSpPr>
          <p:nvPr>
            <p:ph type="ftr" sz="quarter" idx="11"/>
          </p:nvPr>
        </p:nvSpPr>
        <p:spPr/>
        <p:txBody>
          <a:bodyPr/>
          <a:lstStyle/>
          <a:p>
            <a:r>
              <a:rPr lang="en-US"/>
              <a:t>Department of Electrical &amp; Computer Engineering</a:t>
            </a:r>
            <a:endParaRPr lang="en-US" dirty="0"/>
          </a:p>
        </p:txBody>
      </p:sp>
      <p:sp>
        <p:nvSpPr>
          <p:cNvPr id="5" name="Slide Number Placeholder 4"/>
          <p:cNvSpPr>
            <a:spLocks noGrp="1"/>
          </p:cNvSpPr>
          <p:nvPr>
            <p:ph type="sldNum" sz="quarter" idx="12"/>
          </p:nvPr>
        </p:nvSpPr>
        <p:spPr/>
        <p:txBody>
          <a:bodyPr/>
          <a:lstStyle/>
          <a:p>
            <a:fld id="{A404E238-F771-4BC1-9664-E4FE9018898D}" type="slidenum">
              <a:rPr lang="en-US" smtClean="0"/>
              <a:t>12</a:t>
            </a:fld>
            <a:endParaRPr lang="en-US" dirty="0"/>
          </a:p>
        </p:txBody>
      </p:sp>
      <p:pic>
        <p:nvPicPr>
          <p:cNvPr id="7" name="Picture 6" descr="A diagram of a cloud storage system&#10;&#10;Description automatically generated">
            <a:extLst>
              <a:ext uri="{FF2B5EF4-FFF2-40B4-BE49-F238E27FC236}">
                <a16:creationId xmlns:a16="http://schemas.microsoft.com/office/drawing/2014/main" id="{BFA56666-2FD0-4B2D-8785-62D6C37A7F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0079" y="1847850"/>
            <a:ext cx="5811842" cy="4351338"/>
          </a:xfrm>
          <a:prstGeom prst="rect">
            <a:avLst/>
          </a:prstGeom>
        </p:spPr>
      </p:pic>
    </p:spTree>
    <p:extLst>
      <p:ext uri="{BB962C8B-B14F-4D97-AF65-F5344CB8AC3E}">
        <p14:creationId xmlns:p14="http://schemas.microsoft.com/office/powerpoint/2010/main" val="1310677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DD102-C2CA-4F5F-9C6D-F3B83EE86143}"/>
              </a:ext>
            </a:extLst>
          </p:cNvPr>
          <p:cNvSpPr>
            <a:spLocks noGrp="1"/>
          </p:cNvSpPr>
          <p:nvPr>
            <p:ph type="title"/>
          </p:nvPr>
        </p:nvSpPr>
        <p:spPr>
          <a:xfrm>
            <a:off x="838200" y="136525"/>
            <a:ext cx="10515600" cy="1325563"/>
          </a:xfrm>
        </p:spPr>
        <p:txBody>
          <a:bodyPr/>
          <a:lstStyle/>
          <a:p>
            <a:r>
              <a:rPr lang="en-US" dirty="0"/>
              <a:t>Circuit Diagrams</a:t>
            </a:r>
          </a:p>
        </p:txBody>
      </p:sp>
      <p:sp>
        <p:nvSpPr>
          <p:cNvPr id="3" name="Content Placeholder 2">
            <a:extLst>
              <a:ext uri="{FF2B5EF4-FFF2-40B4-BE49-F238E27FC236}">
                <a16:creationId xmlns:a16="http://schemas.microsoft.com/office/drawing/2014/main" id="{97CEC6B9-9862-435D-AAF6-E71EF080A7FE}"/>
              </a:ext>
            </a:extLst>
          </p:cNvPr>
          <p:cNvSpPr>
            <a:spLocks noGrp="1"/>
          </p:cNvSpPr>
          <p:nvPr>
            <p:ph idx="1"/>
          </p:nvPr>
        </p:nvSpPr>
        <p:spPr>
          <a:xfrm>
            <a:off x="457200" y="1582173"/>
            <a:ext cx="2182483" cy="1325562"/>
          </a:xfrm>
        </p:spPr>
        <p:txBody>
          <a:bodyPr>
            <a:normAutofit/>
          </a:bodyPr>
          <a:lstStyle/>
          <a:p>
            <a:pPr marL="0" indent="0" algn="ctr">
              <a:buNone/>
            </a:pPr>
            <a:r>
              <a:rPr lang="en-US" b="1" i="0" u="none" strike="noStrike" kern="1200" dirty="0">
                <a:solidFill>
                  <a:srgbClr val="000000"/>
                </a:solidFill>
                <a:effectLst/>
                <a:latin typeface="Arial" panose="020B0604020202020204" pitchFamily="34" charset="0"/>
              </a:rPr>
              <a:t>Charge </a:t>
            </a:r>
          </a:p>
          <a:p>
            <a:pPr marL="0" indent="0" algn="ctr">
              <a:buNone/>
            </a:pPr>
            <a:r>
              <a:rPr lang="en-US" b="1" i="0" u="none" strike="noStrike" kern="1200" dirty="0">
                <a:solidFill>
                  <a:srgbClr val="000000"/>
                </a:solidFill>
                <a:effectLst/>
                <a:latin typeface="Arial" panose="020B0604020202020204" pitchFamily="34" charset="0"/>
              </a:rPr>
              <a:t>Controller</a:t>
            </a:r>
            <a:endParaRPr lang="en-US" b="0" i="0" u="none" strike="noStrike" dirty="0">
              <a:effectLst/>
              <a:latin typeface="Arial" panose="020B0604020202020204" pitchFamily="34" charset="0"/>
            </a:endParaRPr>
          </a:p>
          <a:p>
            <a:endParaRPr lang="en-US" dirty="0"/>
          </a:p>
        </p:txBody>
      </p:sp>
      <p:sp>
        <p:nvSpPr>
          <p:cNvPr id="4" name="Footer Placeholder 3">
            <a:extLst>
              <a:ext uri="{FF2B5EF4-FFF2-40B4-BE49-F238E27FC236}">
                <a16:creationId xmlns:a16="http://schemas.microsoft.com/office/drawing/2014/main" id="{FA7D25FA-2CBA-42FC-A8FE-4EED5E9255FE}"/>
              </a:ext>
            </a:extLst>
          </p:cNvPr>
          <p:cNvSpPr>
            <a:spLocks noGrp="1"/>
          </p:cNvSpPr>
          <p:nvPr>
            <p:ph type="ftr" sz="quarter" idx="11"/>
          </p:nvPr>
        </p:nvSpPr>
        <p:spPr/>
        <p:txBody>
          <a:bodyPr/>
          <a:lstStyle/>
          <a:p>
            <a:r>
              <a:rPr lang="en-US"/>
              <a:t>Department of Electrical &amp; Computer Engineering</a:t>
            </a:r>
            <a:endParaRPr lang="en-US" dirty="0"/>
          </a:p>
        </p:txBody>
      </p:sp>
      <p:sp>
        <p:nvSpPr>
          <p:cNvPr id="5" name="Slide Number Placeholder 4">
            <a:extLst>
              <a:ext uri="{FF2B5EF4-FFF2-40B4-BE49-F238E27FC236}">
                <a16:creationId xmlns:a16="http://schemas.microsoft.com/office/drawing/2014/main" id="{893809D9-5157-4AE9-AF83-E940A3BC1B65}"/>
              </a:ext>
            </a:extLst>
          </p:cNvPr>
          <p:cNvSpPr>
            <a:spLocks noGrp="1"/>
          </p:cNvSpPr>
          <p:nvPr>
            <p:ph type="sldNum" sz="quarter" idx="12"/>
          </p:nvPr>
        </p:nvSpPr>
        <p:spPr/>
        <p:txBody>
          <a:bodyPr/>
          <a:lstStyle/>
          <a:p>
            <a:fld id="{A404E238-F771-4BC1-9664-E4FE9018898D}" type="slidenum">
              <a:rPr lang="en-US" smtClean="0"/>
              <a:t>13</a:t>
            </a:fld>
            <a:endParaRPr lang="en-US" dirty="0"/>
          </a:p>
        </p:txBody>
      </p:sp>
      <p:pic>
        <p:nvPicPr>
          <p:cNvPr id="7" name="Picture 6">
            <a:extLst>
              <a:ext uri="{FF2B5EF4-FFF2-40B4-BE49-F238E27FC236}">
                <a16:creationId xmlns:a16="http://schemas.microsoft.com/office/drawing/2014/main" id="{2D045F7E-3423-48FC-B753-95E43F9DFF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5058" y="1285336"/>
            <a:ext cx="8938742" cy="5071014"/>
          </a:xfrm>
          <a:prstGeom prst="rect">
            <a:avLst/>
          </a:prstGeom>
        </p:spPr>
      </p:pic>
    </p:spTree>
    <p:extLst>
      <p:ext uri="{BB962C8B-B14F-4D97-AF65-F5344CB8AC3E}">
        <p14:creationId xmlns:p14="http://schemas.microsoft.com/office/powerpoint/2010/main" val="2104965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DD102-C2CA-4F5F-9C6D-F3B83EE86143}"/>
              </a:ext>
            </a:extLst>
          </p:cNvPr>
          <p:cNvSpPr>
            <a:spLocks noGrp="1"/>
          </p:cNvSpPr>
          <p:nvPr>
            <p:ph type="title"/>
          </p:nvPr>
        </p:nvSpPr>
        <p:spPr>
          <a:xfrm>
            <a:off x="838200" y="136525"/>
            <a:ext cx="10515600" cy="1325563"/>
          </a:xfrm>
        </p:spPr>
        <p:txBody>
          <a:bodyPr/>
          <a:lstStyle/>
          <a:p>
            <a:r>
              <a:rPr lang="en-US" dirty="0"/>
              <a:t>Circuit Diagrams</a:t>
            </a:r>
          </a:p>
        </p:txBody>
      </p:sp>
      <p:sp>
        <p:nvSpPr>
          <p:cNvPr id="3" name="Content Placeholder 2">
            <a:extLst>
              <a:ext uri="{FF2B5EF4-FFF2-40B4-BE49-F238E27FC236}">
                <a16:creationId xmlns:a16="http://schemas.microsoft.com/office/drawing/2014/main" id="{97CEC6B9-9862-435D-AAF6-E71EF080A7FE}"/>
              </a:ext>
            </a:extLst>
          </p:cNvPr>
          <p:cNvSpPr>
            <a:spLocks noGrp="1"/>
          </p:cNvSpPr>
          <p:nvPr>
            <p:ph idx="1"/>
          </p:nvPr>
        </p:nvSpPr>
        <p:spPr>
          <a:xfrm>
            <a:off x="838200" y="1259568"/>
            <a:ext cx="10515600" cy="612775"/>
          </a:xfrm>
        </p:spPr>
        <p:txBody>
          <a:bodyPr/>
          <a:lstStyle/>
          <a:p>
            <a:pPr marL="0" indent="0" algn="ctr">
              <a:buNone/>
            </a:pPr>
            <a:r>
              <a:rPr lang="en-US" sz="2800" b="1" i="0" u="none" strike="noStrike" kern="1200" dirty="0">
                <a:solidFill>
                  <a:srgbClr val="000000"/>
                </a:solidFill>
                <a:effectLst/>
                <a:latin typeface="Arial" panose="020B0604020202020204" pitchFamily="34" charset="0"/>
              </a:rPr>
              <a:t>Sensing Module</a:t>
            </a:r>
            <a:endParaRPr lang="en-US" sz="2800" b="0" i="0" u="none" strike="noStrike" dirty="0">
              <a:effectLst/>
              <a:latin typeface="Arial" panose="020B0604020202020204" pitchFamily="34" charset="0"/>
            </a:endParaRPr>
          </a:p>
          <a:p>
            <a:endParaRPr lang="en-US" dirty="0"/>
          </a:p>
        </p:txBody>
      </p:sp>
      <p:sp>
        <p:nvSpPr>
          <p:cNvPr id="4" name="Footer Placeholder 3">
            <a:extLst>
              <a:ext uri="{FF2B5EF4-FFF2-40B4-BE49-F238E27FC236}">
                <a16:creationId xmlns:a16="http://schemas.microsoft.com/office/drawing/2014/main" id="{FA7D25FA-2CBA-42FC-A8FE-4EED5E9255FE}"/>
              </a:ext>
            </a:extLst>
          </p:cNvPr>
          <p:cNvSpPr>
            <a:spLocks noGrp="1"/>
          </p:cNvSpPr>
          <p:nvPr>
            <p:ph type="ftr" sz="quarter" idx="11"/>
          </p:nvPr>
        </p:nvSpPr>
        <p:spPr/>
        <p:txBody>
          <a:bodyPr/>
          <a:lstStyle/>
          <a:p>
            <a:r>
              <a:rPr lang="en-US"/>
              <a:t>Department of Electrical &amp; Computer Engineering</a:t>
            </a:r>
            <a:endParaRPr lang="en-US" dirty="0"/>
          </a:p>
        </p:txBody>
      </p:sp>
      <p:sp>
        <p:nvSpPr>
          <p:cNvPr id="5" name="Slide Number Placeholder 4">
            <a:extLst>
              <a:ext uri="{FF2B5EF4-FFF2-40B4-BE49-F238E27FC236}">
                <a16:creationId xmlns:a16="http://schemas.microsoft.com/office/drawing/2014/main" id="{893809D9-5157-4AE9-AF83-E940A3BC1B65}"/>
              </a:ext>
            </a:extLst>
          </p:cNvPr>
          <p:cNvSpPr>
            <a:spLocks noGrp="1"/>
          </p:cNvSpPr>
          <p:nvPr>
            <p:ph type="sldNum" sz="quarter" idx="12"/>
          </p:nvPr>
        </p:nvSpPr>
        <p:spPr/>
        <p:txBody>
          <a:bodyPr/>
          <a:lstStyle/>
          <a:p>
            <a:fld id="{A404E238-F771-4BC1-9664-E4FE9018898D}" type="slidenum">
              <a:rPr lang="en-US" smtClean="0"/>
              <a:t>14</a:t>
            </a:fld>
            <a:endParaRPr lang="en-US" dirty="0"/>
          </a:p>
        </p:txBody>
      </p:sp>
      <p:pic>
        <p:nvPicPr>
          <p:cNvPr id="7" name="Picture 6">
            <a:extLst>
              <a:ext uri="{FF2B5EF4-FFF2-40B4-BE49-F238E27FC236}">
                <a16:creationId xmlns:a16="http://schemas.microsoft.com/office/drawing/2014/main" id="{4FFF736C-7A98-97B7-120C-49039CFB6FC0}"/>
              </a:ext>
            </a:extLst>
          </p:cNvPr>
          <p:cNvPicPr>
            <a:picLocks noChangeAspect="1"/>
          </p:cNvPicPr>
          <p:nvPr/>
        </p:nvPicPr>
        <p:blipFill>
          <a:blip r:embed="rId2"/>
          <a:stretch>
            <a:fillRect/>
          </a:stretch>
        </p:blipFill>
        <p:spPr>
          <a:xfrm>
            <a:off x="1828800" y="1828989"/>
            <a:ext cx="9087858" cy="3940439"/>
          </a:xfrm>
          <a:prstGeom prst="rect">
            <a:avLst/>
          </a:prstGeom>
        </p:spPr>
      </p:pic>
    </p:spTree>
    <p:extLst>
      <p:ext uri="{BB962C8B-B14F-4D97-AF65-F5344CB8AC3E}">
        <p14:creationId xmlns:p14="http://schemas.microsoft.com/office/powerpoint/2010/main" val="2099082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DD102-C2CA-4F5F-9C6D-F3B83EE86143}"/>
              </a:ext>
            </a:extLst>
          </p:cNvPr>
          <p:cNvSpPr>
            <a:spLocks noGrp="1"/>
          </p:cNvSpPr>
          <p:nvPr>
            <p:ph type="title"/>
          </p:nvPr>
        </p:nvSpPr>
        <p:spPr>
          <a:xfrm>
            <a:off x="838200" y="136525"/>
            <a:ext cx="10515600" cy="1325563"/>
          </a:xfrm>
        </p:spPr>
        <p:txBody>
          <a:bodyPr/>
          <a:lstStyle/>
          <a:p>
            <a:r>
              <a:rPr lang="en-US" dirty="0"/>
              <a:t>Circuit Diagrams</a:t>
            </a:r>
          </a:p>
        </p:txBody>
      </p:sp>
      <p:sp>
        <p:nvSpPr>
          <p:cNvPr id="3" name="Content Placeholder 2">
            <a:extLst>
              <a:ext uri="{FF2B5EF4-FFF2-40B4-BE49-F238E27FC236}">
                <a16:creationId xmlns:a16="http://schemas.microsoft.com/office/drawing/2014/main" id="{97CEC6B9-9862-435D-AAF6-E71EF080A7FE}"/>
              </a:ext>
            </a:extLst>
          </p:cNvPr>
          <p:cNvSpPr>
            <a:spLocks noGrp="1"/>
          </p:cNvSpPr>
          <p:nvPr>
            <p:ph idx="1"/>
          </p:nvPr>
        </p:nvSpPr>
        <p:spPr>
          <a:xfrm>
            <a:off x="838200" y="1259568"/>
            <a:ext cx="10515600" cy="612775"/>
          </a:xfrm>
        </p:spPr>
        <p:txBody>
          <a:bodyPr/>
          <a:lstStyle/>
          <a:p>
            <a:pPr marL="0" indent="0" algn="ctr">
              <a:buNone/>
            </a:pPr>
            <a:r>
              <a:rPr lang="en-US" sz="2800" b="1" i="0" u="none" strike="noStrike" kern="1200" dirty="0">
                <a:solidFill>
                  <a:srgbClr val="000000"/>
                </a:solidFill>
                <a:effectLst/>
                <a:latin typeface="Arial" panose="020B0604020202020204" pitchFamily="34" charset="0"/>
              </a:rPr>
              <a:t>Sensing Module (contd.)</a:t>
            </a:r>
            <a:endParaRPr lang="en-US" sz="2800" b="0" i="0" u="none" strike="noStrike" dirty="0">
              <a:effectLst/>
              <a:latin typeface="Arial" panose="020B0604020202020204" pitchFamily="34" charset="0"/>
            </a:endParaRPr>
          </a:p>
          <a:p>
            <a:endParaRPr lang="en-US" dirty="0"/>
          </a:p>
        </p:txBody>
      </p:sp>
      <p:sp>
        <p:nvSpPr>
          <p:cNvPr id="4" name="Footer Placeholder 3">
            <a:extLst>
              <a:ext uri="{FF2B5EF4-FFF2-40B4-BE49-F238E27FC236}">
                <a16:creationId xmlns:a16="http://schemas.microsoft.com/office/drawing/2014/main" id="{FA7D25FA-2CBA-42FC-A8FE-4EED5E9255FE}"/>
              </a:ext>
            </a:extLst>
          </p:cNvPr>
          <p:cNvSpPr>
            <a:spLocks noGrp="1"/>
          </p:cNvSpPr>
          <p:nvPr>
            <p:ph type="ftr" sz="quarter" idx="11"/>
          </p:nvPr>
        </p:nvSpPr>
        <p:spPr/>
        <p:txBody>
          <a:bodyPr/>
          <a:lstStyle/>
          <a:p>
            <a:r>
              <a:rPr lang="en-US"/>
              <a:t>Department of Electrical &amp; Computer Engineering</a:t>
            </a:r>
            <a:endParaRPr lang="en-US" dirty="0"/>
          </a:p>
        </p:txBody>
      </p:sp>
      <p:sp>
        <p:nvSpPr>
          <p:cNvPr id="5" name="Slide Number Placeholder 4">
            <a:extLst>
              <a:ext uri="{FF2B5EF4-FFF2-40B4-BE49-F238E27FC236}">
                <a16:creationId xmlns:a16="http://schemas.microsoft.com/office/drawing/2014/main" id="{893809D9-5157-4AE9-AF83-E940A3BC1B65}"/>
              </a:ext>
            </a:extLst>
          </p:cNvPr>
          <p:cNvSpPr>
            <a:spLocks noGrp="1"/>
          </p:cNvSpPr>
          <p:nvPr>
            <p:ph type="sldNum" sz="quarter" idx="12"/>
          </p:nvPr>
        </p:nvSpPr>
        <p:spPr/>
        <p:txBody>
          <a:bodyPr/>
          <a:lstStyle/>
          <a:p>
            <a:fld id="{A404E238-F771-4BC1-9664-E4FE9018898D}" type="slidenum">
              <a:rPr lang="en-US" smtClean="0"/>
              <a:t>15</a:t>
            </a:fld>
            <a:endParaRPr lang="en-US" dirty="0"/>
          </a:p>
        </p:txBody>
      </p:sp>
      <p:pic>
        <p:nvPicPr>
          <p:cNvPr id="8" name="Picture 7">
            <a:extLst>
              <a:ext uri="{FF2B5EF4-FFF2-40B4-BE49-F238E27FC236}">
                <a16:creationId xmlns:a16="http://schemas.microsoft.com/office/drawing/2014/main" id="{65475560-8FA2-2B70-083D-7B8C26DF74CF}"/>
              </a:ext>
            </a:extLst>
          </p:cNvPr>
          <p:cNvPicPr>
            <a:picLocks noChangeAspect="1"/>
          </p:cNvPicPr>
          <p:nvPr/>
        </p:nvPicPr>
        <p:blipFill>
          <a:blip r:embed="rId2"/>
          <a:stretch>
            <a:fillRect/>
          </a:stretch>
        </p:blipFill>
        <p:spPr>
          <a:xfrm>
            <a:off x="2971800" y="1796142"/>
            <a:ext cx="6052457" cy="4348441"/>
          </a:xfrm>
          <a:prstGeom prst="rect">
            <a:avLst/>
          </a:prstGeom>
        </p:spPr>
      </p:pic>
    </p:spTree>
    <p:extLst>
      <p:ext uri="{BB962C8B-B14F-4D97-AF65-F5344CB8AC3E}">
        <p14:creationId xmlns:p14="http://schemas.microsoft.com/office/powerpoint/2010/main" val="25968143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40F18-7837-4C97-94D9-A286ABD03F0B}"/>
              </a:ext>
            </a:extLst>
          </p:cNvPr>
          <p:cNvSpPr>
            <a:spLocks noGrp="1"/>
          </p:cNvSpPr>
          <p:nvPr>
            <p:ph type="title"/>
          </p:nvPr>
        </p:nvSpPr>
        <p:spPr/>
        <p:txBody>
          <a:bodyPr/>
          <a:lstStyle/>
          <a:p>
            <a:r>
              <a:rPr lang="en-US" dirty="0"/>
              <a:t>Circuit Diagram</a:t>
            </a:r>
          </a:p>
        </p:txBody>
      </p:sp>
      <p:sp>
        <p:nvSpPr>
          <p:cNvPr id="3" name="Content Placeholder 2">
            <a:extLst>
              <a:ext uri="{FF2B5EF4-FFF2-40B4-BE49-F238E27FC236}">
                <a16:creationId xmlns:a16="http://schemas.microsoft.com/office/drawing/2014/main" id="{AEFB599E-A8F2-4FF3-B74C-DC24B4DD09DA}"/>
              </a:ext>
            </a:extLst>
          </p:cNvPr>
          <p:cNvSpPr>
            <a:spLocks noGrp="1"/>
          </p:cNvSpPr>
          <p:nvPr>
            <p:ph idx="1"/>
          </p:nvPr>
        </p:nvSpPr>
        <p:spPr>
          <a:xfrm>
            <a:off x="838200" y="1825625"/>
            <a:ext cx="1447800" cy="1193620"/>
          </a:xfrm>
        </p:spPr>
        <p:txBody>
          <a:bodyPr/>
          <a:lstStyle/>
          <a:p>
            <a:pPr marL="0" indent="0">
              <a:buNone/>
            </a:pPr>
            <a:r>
              <a:rPr lang="en-US" dirty="0"/>
              <a:t>Inverter</a:t>
            </a:r>
          </a:p>
        </p:txBody>
      </p:sp>
      <p:sp>
        <p:nvSpPr>
          <p:cNvPr id="4" name="Footer Placeholder 3">
            <a:extLst>
              <a:ext uri="{FF2B5EF4-FFF2-40B4-BE49-F238E27FC236}">
                <a16:creationId xmlns:a16="http://schemas.microsoft.com/office/drawing/2014/main" id="{0854D66E-FD0E-4DCF-A45A-314554693338}"/>
              </a:ext>
            </a:extLst>
          </p:cNvPr>
          <p:cNvSpPr>
            <a:spLocks noGrp="1"/>
          </p:cNvSpPr>
          <p:nvPr>
            <p:ph type="ftr" sz="quarter" idx="11"/>
          </p:nvPr>
        </p:nvSpPr>
        <p:spPr/>
        <p:txBody>
          <a:bodyPr/>
          <a:lstStyle/>
          <a:p>
            <a:r>
              <a:rPr lang="en-US"/>
              <a:t>Department of Electrical &amp; Computer Engineering</a:t>
            </a:r>
            <a:endParaRPr lang="en-US" dirty="0"/>
          </a:p>
        </p:txBody>
      </p:sp>
      <p:sp>
        <p:nvSpPr>
          <p:cNvPr id="5" name="Slide Number Placeholder 4">
            <a:extLst>
              <a:ext uri="{FF2B5EF4-FFF2-40B4-BE49-F238E27FC236}">
                <a16:creationId xmlns:a16="http://schemas.microsoft.com/office/drawing/2014/main" id="{EC1A3A15-BDC2-4BCE-B901-D951CF62E79C}"/>
              </a:ext>
            </a:extLst>
          </p:cNvPr>
          <p:cNvSpPr>
            <a:spLocks noGrp="1"/>
          </p:cNvSpPr>
          <p:nvPr>
            <p:ph type="sldNum" sz="quarter" idx="12"/>
          </p:nvPr>
        </p:nvSpPr>
        <p:spPr/>
        <p:txBody>
          <a:bodyPr/>
          <a:lstStyle/>
          <a:p>
            <a:fld id="{A404E238-F771-4BC1-9664-E4FE9018898D}" type="slidenum">
              <a:rPr lang="en-US" smtClean="0"/>
              <a:t>16</a:t>
            </a:fld>
            <a:endParaRPr lang="en-US" dirty="0"/>
          </a:p>
        </p:txBody>
      </p:sp>
      <p:pic>
        <p:nvPicPr>
          <p:cNvPr id="7" name="Picture 6" descr="A diagram of a machine&#10;&#10;Description automatically generated">
            <a:extLst>
              <a:ext uri="{FF2B5EF4-FFF2-40B4-BE49-F238E27FC236}">
                <a16:creationId xmlns:a16="http://schemas.microsoft.com/office/drawing/2014/main" id="{DDE534AB-3D5F-4401-9462-B1399C36DD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1652" y="1506459"/>
            <a:ext cx="8752147" cy="4815308"/>
          </a:xfrm>
          <a:prstGeom prst="rect">
            <a:avLst/>
          </a:prstGeom>
        </p:spPr>
      </p:pic>
    </p:spTree>
    <p:extLst>
      <p:ext uri="{BB962C8B-B14F-4D97-AF65-F5344CB8AC3E}">
        <p14:creationId xmlns:p14="http://schemas.microsoft.com/office/powerpoint/2010/main" val="1574373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DD102-C2CA-4F5F-9C6D-F3B83EE86143}"/>
              </a:ext>
            </a:extLst>
          </p:cNvPr>
          <p:cNvSpPr>
            <a:spLocks noGrp="1"/>
          </p:cNvSpPr>
          <p:nvPr>
            <p:ph type="title"/>
          </p:nvPr>
        </p:nvSpPr>
        <p:spPr>
          <a:xfrm>
            <a:off x="838200" y="136525"/>
            <a:ext cx="10515600" cy="1325563"/>
          </a:xfrm>
        </p:spPr>
        <p:txBody>
          <a:bodyPr/>
          <a:lstStyle/>
          <a:p>
            <a:r>
              <a:rPr lang="en-US" dirty="0"/>
              <a:t>Circuit Diagrams</a:t>
            </a:r>
          </a:p>
        </p:txBody>
      </p:sp>
      <p:sp>
        <p:nvSpPr>
          <p:cNvPr id="3" name="Content Placeholder 2">
            <a:extLst>
              <a:ext uri="{FF2B5EF4-FFF2-40B4-BE49-F238E27FC236}">
                <a16:creationId xmlns:a16="http://schemas.microsoft.com/office/drawing/2014/main" id="{97CEC6B9-9862-435D-AAF6-E71EF080A7FE}"/>
              </a:ext>
            </a:extLst>
          </p:cNvPr>
          <p:cNvSpPr>
            <a:spLocks noGrp="1"/>
          </p:cNvSpPr>
          <p:nvPr>
            <p:ph idx="1"/>
          </p:nvPr>
        </p:nvSpPr>
        <p:spPr>
          <a:xfrm>
            <a:off x="838200" y="1259568"/>
            <a:ext cx="10515600" cy="612775"/>
          </a:xfrm>
        </p:spPr>
        <p:txBody>
          <a:bodyPr/>
          <a:lstStyle/>
          <a:p>
            <a:pPr marL="0" indent="0" algn="ctr">
              <a:buNone/>
            </a:pPr>
            <a:r>
              <a:rPr lang="en-US" sz="2800" b="1" i="0" u="none" strike="noStrike" kern="1200" dirty="0">
                <a:solidFill>
                  <a:srgbClr val="000000"/>
                </a:solidFill>
                <a:effectLst/>
                <a:latin typeface="Arial" panose="020B0604020202020204" pitchFamily="34" charset="0"/>
              </a:rPr>
              <a:t>Complete System</a:t>
            </a:r>
            <a:endParaRPr lang="en-US" sz="2800" b="0" i="0" u="none" strike="noStrike" dirty="0">
              <a:effectLst/>
              <a:latin typeface="Arial" panose="020B0604020202020204" pitchFamily="34" charset="0"/>
            </a:endParaRPr>
          </a:p>
          <a:p>
            <a:endParaRPr lang="en-US" dirty="0"/>
          </a:p>
        </p:txBody>
      </p:sp>
      <p:sp>
        <p:nvSpPr>
          <p:cNvPr id="4" name="Footer Placeholder 3">
            <a:extLst>
              <a:ext uri="{FF2B5EF4-FFF2-40B4-BE49-F238E27FC236}">
                <a16:creationId xmlns:a16="http://schemas.microsoft.com/office/drawing/2014/main" id="{FA7D25FA-2CBA-42FC-A8FE-4EED5E9255FE}"/>
              </a:ext>
            </a:extLst>
          </p:cNvPr>
          <p:cNvSpPr>
            <a:spLocks noGrp="1"/>
          </p:cNvSpPr>
          <p:nvPr>
            <p:ph type="ftr" sz="quarter" idx="11"/>
          </p:nvPr>
        </p:nvSpPr>
        <p:spPr/>
        <p:txBody>
          <a:bodyPr/>
          <a:lstStyle/>
          <a:p>
            <a:r>
              <a:rPr lang="en-US"/>
              <a:t>Department of Electrical &amp; Computer Engineering</a:t>
            </a:r>
            <a:endParaRPr lang="en-US" dirty="0"/>
          </a:p>
        </p:txBody>
      </p:sp>
      <p:sp>
        <p:nvSpPr>
          <p:cNvPr id="5" name="Slide Number Placeholder 4">
            <a:extLst>
              <a:ext uri="{FF2B5EF4-FFF2-40B4-BE49-F238E27FC236}">
                <a16:creationId xmlns:a16="http://schemas.microsoft.com/office/drawing/2014/main" id="{893809D9-5157-4AE9-AF83-E940A3BC1B65}"/>
              </a:ext>
            </a:extLst>
          </p:cNvPr>
          <p:cNvSpPr>
            <a:spLocks noGrp="1"/>
          </p:cNvSpPr>
          <p:nvPr>
            <p:ph type="sldNum" sz="quarter" idx="12"/>
          </p:nvPr>
        </p:nvSpPr>
        <p:spPr/>
        <p:txBody>
          <a:bodyPr/>
          <a:lstStyle/>
          <a:p>
            <a:fld id="{A404E238-F771-4BC1-9664-E4FE9018898D}" type="slidenum">
              <a:rPr lang="en-US" smtClean="0"/>
              <a:t>17</a:t>
            </a:fld>
            <a:endParaRPr lang="en-US" dirty="0"/>
          </a:p>
        </p:txBody>
      </p:sp>
      <p:pic>
        <p:nvPicPr>
          <p:cNvPr id="10" name="Picture 9">
            <a:extLst>
              <a:ext uri="{FF2B5EF4-FFF2-40B4-BE49-F238E27FC236}">
                <a16:creationId xmlns:a16="http://schemas.microsoft.com/office/drawing/2014/main" id="{687E262B-E838-2CCA-4AEB-7AEF0BD35FB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3883478" y="1031420"/>
            <a:ext cx="4425043" cy="5900057"/>
          </a:xfrm>
          <a:prstGeom prst="rect">
            <a:avLst/>
          </a:prstGeom>
        </p:spPr>
      </p:pic>
    </p:spTree>
    <p:extLst>
      <p:ext uri="{BB962C8B-B14F-4D97-AF65-F5344CB8AC3E}">
        <p14:creationId xmlns:p14="http://schemas.microsoft.com/office/powerpoint/2010/main" val="19556713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DD102-C2CA-4F5F-9C6D-F3B83EE86143}"/>
              </a:ext>
            </a:extLst>
          </p:cNvPr>
          <p:cNvSpPr>
            <a:spLocks noGrp="1"/>
          </p:cNvSpPr>
          <p:nvPr>
            <p:ph type="title"/>
          </p:nvPr>
        </p:nvSpPr>
        <p:spPr>
          <a:xfrm>
            <a:off x="838200" y="136525"/>
            <a:ext cx="10515600" cy="1325563"/>
          </a:xfrm>
        </p:spPr>
        <p:txBody>
          <a:bodyPr/>
          <a:lstStyle/>
          <a:p>
            <a:r>
              <a:rPr lang="en-US" dirty="0"/>
              <a:t>Circuit Diagrams</a:t>
            </a:r>
          </a:p>
        </p:txBody>
      </p:sp>
      <p:sp>
        <p:nvSpPr>
          <p:cNvPr id="3" name="Content Placeholder 2">
            <a:extLst>
              <a:ext uri="{FF2B5EF4-FFF2-40B4-BE49-F238E27FC236}">
                <a16:creationId xmlns:a16="http://schemas.microsoft.com/office/drawing/2014/main" id="{97CEC6B9-9862-435D-AAF6-E71EF080A7FE}"/>
              </a:ext>
            </a:extLst>
          </p:cNvPr>
          <p:cNvSpPr>
            <a:spLocks noGrp="1"/>
          </p:cNvSpPr>
          <p:nvPr>
            <p:ph idx="1"/>
          </p:nvPr>
        </p:nvSpPr>
        <p:spPr>
          <a:xfrm>
            <a:off x="838200" y="1259568"/>
            <a:ext cx="10515600" cy="612775"/>
          </a:xfrm>
        </p:spPr>
        <p:txBody>
          <a:bodyPr/>
          <a:lstStyle/>
          <a:p>
            <a:pPr marL="0" indent="0" algn="ctr">
              <a:buNone/>
            </a:pPr>
            <a:r>
              <a:rPr lang="en-US" sz="2800" b="1" i="0" u="none" strike="noStrike" kern="1200" dirty="0">
                <a:solidFill>
                  <a:srgbClr val="000000"/>
                </a:solidFill>
                <a:effectLst/>
                <a:latin typeface="Arial" panose="020B0604020202020204" pitchFamily="34" charset="0"/>
              </a:rPr>
              <a:t>Cloud Storage</a:t>
            </a:r>
            <a:endParaRPr lang="en-US" sz="2800" b="0" i="0" u="none" strike="noStrike" dirty="0">
              <a:effectLst/>
              <a:latin typeface="Arial" panose="020B0604020202020204" pitchFamily="34" charset="0"/>
            </a:endParaRPr>
          </a:p>
          <a:p>
            <a:endParaRPr lang="en-US" dirty="0"/>
          </a:p>
        </p:txBody>
      </p:sp>
      <p:sp>
        <p:nvSpPr>
          <p:cNvPr id="4" name="Footer Placeholder 3">
            <a:extLst>
              <a:ext uri="{FF2B5EF4-FFF2-40B4-BE49-F238E27FC236}">
                <a16:creationId xmlns:a16="http://schemas.microsoft.com/office/drawing/2014/main" id="{FA7D25FA-2CBA-42FC-A8FE-4EED5E9255FE}"/>
              </a:ext>
            </a:extLst>
          </p:cNvPr>
          <p:cNvSpPr>
            <a:spLocks noGrp="1"/>
          </p:cNvSpPr>
          <p:nvPr>
            <p:ph type="ftr" sz="quarter" idx="11"/>
          </p:nvPr>
        </p:nvSpPr>
        <p:spPr/>
        <p:txBody>
          <a:bodyPr/>
          <a:lstStyle/>
          <a:p>
            <a:r>
              <a:rPr lang="en-US"/>
              <a:t>Department of Electrical &amp; Computer Engineering</a:t>
            </a:r>
            <a:endParaRPr lang="en-US" dirty="0"/>
          </a:p>
        </p:txBody>
      </p:sp>
      <p:sp>
        <p:nvSpPr>
          <p:cNvPr id="5" name="Slide Number Placeholder 4">
            <a:extLst>
              <a:ext uri="{FF2B5EF4-FFF2-40B4-BE49-F238E27FC236}">
                <a16:creationId xmlns:a16="http://schemas.microsoft.com/office/drawing/2014/main" id="{893809D9-5157-4AE9-AF83-E940A3BC1B65}"/>
              </a:ext>
            </a:extLst>
          </p:cNvPr>
          <p:cNvSpPr>
            <a:spLocks noGrp="1"/>
          </p:cNvSpPr>
          <p:nvPr>
            <p:ph type="sldNum" sz="quarter" idx="12"/>
          </p:nvPr>
        </p:nvSpPr>
        <p:spPr/>
        <p:txBody>
          <a:bodyPr/>
          <a:lstStyle/>
          <a:p>
            <a:fld id="{A404E238-F771-4BC1-9664-E4FE9018898D}" type="slidenum">
              <a:rPr lang="en-US" smtClean="0"/>
              <a:t>18</a:t>
            </a:fld>
            <a:endParaRPr lang="en-US" dirty="0"/>
          </a:p>
        </p:txBody>
      </p:sp>
      <p:pic>
        <p:nvPicPr>
          <p:cNvPr id="7" name="Picture 6">
            <a:extLst>
              <a:ext uri="{FF2B5EF4-FFF2-40B4-BE49-F238E27FC236}">
                <a16:creationId xmlns:a16="http://schemas.microsoft.com/office/drawing/2014/main" id="{69BA6476-34B2-60E9-2349-E3DBA739F45D}"/>
              </a:ext>
            </a:extLst>
          </p:cNvPr>
          <p:cNvPicPr>
            <a:picLocks noChangeAspect="1"/>
          </p:cNvPicPr>
          <p:nvPr/>
        </p:nvPicPr>
        <p:blipFill>
          <a:blip r:embed="rId2"/>
          <a:stretch>
            <a:fillRect/>
          </a:stretch>
        </p:blipFill>
        <p:spPr>
          <a:xfrm>
            <a:off x="948437" y="1951390"/>
            <a:ext cx="4918964" cy="4049046"/>
          </a:xfrm>
          <a:prstGeom prst="rect">
            <a:avLst/>
          </a:prstGeom>
        </p:spPr>
      </p:pic>
      <p:pic>
        <p:nvPicPr>
          <p:cNvPr id="9" name="Picture 8">
            <a:extLst>
              <a:ext uri="{FF2B5EF4-FFF2-40B4-BE49-F238E27FC236}">
                <a16:creationId xmlns:a16="http://schemas.microsoft.com/office/drawing/2014/main" id="{017040DF-E82B-A4AD-17EE-0AE3A18F724C}"/>
              </a:ext>
            </a:extLst>
          </p:cNvPr>
          <p:cNvPicPr>
            <a:picLocks noChangeAspect="1"/>
          </p:cNvPicPr>
          <p:nvPr/>
        </p:nvPicPr>
        <p:blipFill>
          <a:blip r:embed="rId3"/>
          <a:stretch>
            <a:fillRect/>
          </a:stretch>
        </p:blipFill>
        <p:spPr>
          <a:xfrm>
            <a:off x="6507782" y="1951390"/>
            <a:ext cx="4497675" cy="4126987"/>
          </a:xfrm>
          <a:prstGeom prst="rect">
            <a:avLst/>
          </a:prstGeom>
        </p:spPr>
      </p:pic>
    </p:spTree>
    <p:extLst>
      <p:ext uri="{BB962C8B-B14F-4D97-AF65-F5344CB8AC3E}">
        <p14:creationId xmlns:p14="http://schemas.microsoft.com/office/powerpoint/2010/main" val="28998714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DD102-C2CA-4F5F-9C6D-F3B83EE86143}"/>
              </a:ext>
            </a:extLst>
          </p:cNvPr>
          <p:cNvSpPr>
            <a:spLocks noGrp="1"/>
          </p:cNvSpPr>
          <p:nvPr>
            <p:ph type="title"/>
          </p:nvPr>
        </p:nvSpPr>
        <p:spPr>
          <a:xfrm>
            <a:off x="838200" y="136525"/>
            <a:ext cx="10515600" cy="1325563"/>
          </a:xfrm>
        </p:spPr>
        <p:txBody>
          <a:bodyPr/>
          <a:lstStyle/>
          <a:p>
            <a:r>
              <a:rPr lang="en-US" dirty="0"/>
              <a:t>Mobile Application</a:t>
            </a:r>
          </a:p>
        </p:txBody>
      </p:sp>
      <p:pic>
        <p:nvPicPr>
          <p:cNvPr id="7" name="Content Placeholder 6">
            <a:extLst>
              <a:ext uri="{FF2B5EF4-FFF2-40B4-BE49-F238E27FC236}">
                <a16:creationId xmlns:a16="http://schemas.microsoft.com/office/drawing/2014/main" id="{774C330A-C73E-365B-ECDD-0A9FADA60F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40094" y="1462088"/>
            <a:ext cx="2566867" cy="4557712"/>
          </a:xfrm>
          <a:prstGeom prst="rect">
            <a:avLst/>
          </a:prstGeom>
          <a:ln w="88900" cap="sq" cmpd="thickThin">
            <a:solidFill>
              <a:srgbClr val="000000"/>
            </a:solidFill>
            <a:prstDash val="solid"/>
            <a:miter lim="800000"/>
          </a:ln>
          <a:effectLst>
            <a:innerShdw blurRad="76200">
              <a:srgbClr val="000000"/>
            </a:innerShdw>
          </a:effectLst>
        </p:spPr>
      </p:pic>
      <p:sp>
        <p:nvSpPr>
          <p:cNvPr id="4" name="Footer Placeholder 3">
            <a:extLst>
              <a:ext uri="{FF2B5EF4-FFF2-40B4-BE49-F238E27FC236}">
                <a16:creationId xmlns:a16="http://schemas.microsoft.com/office/drawing/2014/main" id="{FA7D25FA-2CBA-42FC-A8FE-4EED5E9255FE}"/>
              </a:ext>
            </a:extLst>
          </p:cNvPr>
          <p:cNvSpPr>
            <a:spLocks noGrp="1"/>
          </p:cNvSpPr>
          <p:nvPr>
            <p:ph type="ftr" sz="quarter" idx="11"/>
          </p:nvPr>
        </p:nvSpPr>
        <p:spPr/>
        <p:txBody>
          <a:bodyPr/>
          <a:lstStyle/>
          <a:p>
            <a:r>
              <a:rPr lang="en-US"/>
              <a:t>Department of Electrical &amp; Computer Engineering</a:t>
            </a:r>
            <a:endParaRPr lang="en-US" dirty="0"/>
          </a:p>
        </p:txBody>
      </p:sp>
      <p:sp>
        <p:nvSpPr>
          <p:cNvPr id="5" name="Slide Number Placeholder 4">
            <a:extLst>
              <a:ext uri="{FF2B5EF4-FFF2-40B4-BE49-F238E27FC236}">
                <a16:creationId xmlns:a16="http://schemas.microsoft.com/office/drawing/2014/main" id="{893809D9-5157-4AE9-AF83-E940A3BC1B65}"/>
              </a:ext>
            </a:extLst>
          </p:cNvPr>
          <p:cNvSpPr>
            <a:spLocks noGrp="1"/>
          </p:cNvSpPr>
          <p:nvPr>
            <p:ph type="sldNum" sz="quarter" idx="12"/>
          </p:nvPr>
        </p:nvSpPr>
        <p:spPr/>
        <p:txBody>
          <a:bodyPr/>
          <a:lstStyle/>
          <a:p>
            <a:fld id="{A404E238-F771-4BC1-9664-E4FE9018898D}" type="slidenum">
              <a:rPr lang="en-US" smtClean="0"/>
              <a:t>19</a:t>
            </a:fld>
            <a:endParaRPr lang="en-US" dirty="0"/>
          </a:p>
        </p:txBody>
      </p:sp>
      <p:pic>
        <p:nvPicPr>
          <p:cNvPr id="9" name="Picture 8">
            <a:extLst>
              <a:ext uri="{FF2B5EF4-FFF2-40B4-BE49-F238E27FC236}">
                <a16:creationId xmlns:a16="http://schemas.microsoft.com/office/drawing/2014/main" id="{51DAEA53-97AE-200F-C0AE-56D41DD334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4809" y="1462088"/>
            <a:ext cx="2566871" cy="4557712"/>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608433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4828"/>
            <a:ext cx="10515600" cy="1325563"/>
          </a:xfrm>
        </p:spPr>
        <p:txBody>
          <a:bodyPr/>
          <a:lstStyle/>
          <a:p>
            <a:r>
              <a:rPr lang="en-US" dirty="0"/>
              <a:t>Presentation Overview</a:t>
            </a:r>
          </a:p>
        </p:txBody>
      </p:sp>
      <p:sp>
        <p:nvSpPr>
          <p:cNvPr id="3" name="Content Placeholder 2"/>
          <p:cNvSpPr>
            <a:spLocks noGrp="1"/>
          </p:cNvSpPr>
          <p:nvPr>
            <p:ph idx="1"/>
          </p:nvPr>
        </p:nvSpPr>
        <p:spPr>
          <a:xfrm>
            <a:off x="1519090" y="1490391"/>
            <a:ext cx="8911449" cy="4928064"/>
          </a:xfrm>
        </p:spPr>
        <p:txBody>
          <a:bodyPr>
            <a:noAutofit/>
          </a:bodyPr>
          <a:lstStyle/>
          <a:p>
            <a:pPr>
              <a:lnSpc>
                <a:spcPct val="150000"/>
              </a:lnSpc>
            </a:pPr>
            <a:r>
              <a:rPr lang="en-US" sz="1800" dirty="0"/>
              <a:t> Introduction</a:t>
            </a:r>
            <a:endParaRPr lang="en-US" sz="1400" dirty="0"/>
          </a:p>
          <a:p>
            <a:pPr>
              <a:lnSpc>
                <a:spcPct val="150000"/>
              </a:lnSpc>
            </a:pPr>
            <a:r>
              <a:rPr lang="en-US" sz="1800" dirty="0"/>
              <a:t>Literature Review &amp; Problem Statement</a:t>
            </a:r>
            <a:endParaRPr lang="en-US" sz="1400" dirty="0"/>
          </a:p>
          <a:p>
            <a:pPr>
              <a:lnSpc>
                <a:spcPct val="150000"/>
              </a:lnSpc>
            </a:pPr>
            <a:r>
              <a:rPr lang="en-US" sz="1800" dirty="0"/>
              <a:t>Detailed Methodology</a:t>
            </a:r>
          </a:p>
          <a:p>
            <a:pPr>
              <a:lnSpc>
                <a:spcPct val="150000"/>
              </a:lnSpc>
            </a:pPr>
            <a:r>
              <a:rPr lang="en-US" sz="1800" dirty="0"/>
              <a:t>Project Flowchart / Diagram</a:t>
            </a:r>
          </a:p>
          <a:p>
            <a:pPr>
              <a:lnSpc>
                <a:spcPct val="150000"/>
              </a:lnSpc>
            </a:pPr>
            <a:r>
              <a:rPr lang="en-US" sz="1800" dirty="0"/>
              <a:t>Achievements / Completed Tasks</a:t>
            </a:r>
          </a:p>
          <a:p>
            <a:pPr>
              <a:lnSpc>
                <a:spcPct val="150000"/>
              </a:lnSpc>
            </a:pPr>
            <a:r>
              <a:rPr lang="en-US" sz="1800" dirty="0"/>
              <a:t>Project Deliverables Status</a:t>
            </a:r>
          </a:p>
          <a:p>
            <a:pPr>
              <a:lnSpc>
                <a:spcPct val="150000"/>
              </a:lnSpc>
            </a:pPr>
            <a:r>
              <a:rPr lang="en-US" sz="1800" dirty="0"/>
              <a:t>Cost Analysis</a:t>
            </a:r>
          </a:p>
          <a:p>
            <a:pPr>
              <a:lnSpc>
                <a:spcPct val="150000"/>
              </a:lnSpc>
            </a:pPr>
            <a:r>
              <a:rPr lang="en-US" sz="1800" dirty="0"/>
              <a:t>Conclusion</a:t>
            </a:r>
          </a:p>
          <a:p>
            <a:pPr>
              <a:lnSpc>
                <a:spcPct val="150000"/>
              </a:lnSpc>
            </a:pPr>
            <a:r>
              <a:rPr lang="en-US" sz="1800" dirty="0"/>
              <a:t> References</a:t>
            </a:r>
          </a:p>
        </p:txBody>
      </p:sp>
      <p:sp>
        <p:nvSpPr>
          <p:cNvPr id="4" name="Footer Placeholder 3"/>
          <p:cNvSpPr>
            <a:spLocks noGrp="1"/>
          </p:cNvSpPr>
          <p:nvPr>
            <p:ph type="ftr" sz="quarter" idx="11"/>
          </p:nvPr>
        </p:nvSpPr>
        <p:spPr/>
        <p:txBody>
          <a:bodyPr/>
          <a:lstStyle/>
          <a:p>
            <a:r>
              <a:rPr lang="en-US"/>
              <a:t>Department of Electrical &amp; Computer Engineering</a:t>
            </a:r>
            <a:endParaRPr lang="en-US" dirty="0"/>
          </a:p>
        </p:txBody>
      </p:sp>
      <p:sp>
        <p:nvSpPr>
          <p:cNvPr id="5" name="Slide Number Placeholder 4"/>
          <p:cNvSpPr>
            <a:spLocks noGrp="1"/>
          </p:cNvSpPr>
          <p:nvPr>
            <p:ph type="sldNum" sz="quarter" idx="12"/>
          </p:nvPr>
        </p:nvSpPr>
        <p:spPr/>
        <p:txBody>
          <a:bodyPr/>
          <a:lstStyle/>
          <a:p>
            <a:fld id="{A404E238-F771-4BC1-9664-E4FE9018898D}" type="slidenum">
              <a:rPr lang="en-US" smtClean="0"/>
              <a:t>2</a:t>
            </a:fld>
            <a:endParaRPr lang="en-US" dirty="0"/>
          </a:p>
        </p:txBody>
      </p:sp>
    </p:spTree>
    <p:extLst>
      <p:ext uri="{BB962C8B-B14F-4D97-AF65-F5344CB8AC3E}">
        <p14:creationId xmlns:p14="http://schemas.microsoft.com/office/powerpoint/2010/main" val="40945537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DD102-C2CA-4F5F-9C6D-F3B83EE86143}"/>
              </a:ext>
            </a:extLst>
          </p:cNvPr>
          <p:cNvSpPr>
            <a:spLocks noGrp="1"/>
          </p:cNvSpPr>
          <p:nvPr>
            <p:ph type="title"/>
          </p:nvPr>
        </p:nvSpPr>
        <p:spPr>
          <a:xfrm>
            <a:off x="838200" y="136525"/>
            <a:ext cx="10515600" cy="1325563"/>
          </a:xfrm>
        </p:spPr>
        <p:txBody>
          <a:bodyPr/>
          <a:lstStyle/>
          <a:p>
            <a:r>
              <a:rPr lang="en-US" dirty="0"/>
              <a:t>Mobile Application</a:t>
            </a:r>
          </a:p>
        </p:txBody>
      </p:sp>
      <p:sp>
        <p:nvSpPr>
          <p:cNvPr id="4" name="Footer Placeholder 3">
            <a:extLst>
              <a:ext uri="{FF2B5EF4-FFF2-40B4-BE49-F238E27FC236}">
                <a16:creationId xmlns:a16="http://schemas.microsoft.com/office/drawing/2014/main" id="{FA7D25FA-2CBA-42FC-A8FE-4EED5E9255FE}"/>
              </a:ext>
            </a:extLst>
          </p:cNvPr>
          <p:cNvSpPr>
            <a:spLocks noGrp="1"/>
          </p:cNvSpPr>
          <p:nvPr>
            <p:ph type="ftr" sz="quarter" idx="11"/>
          </p:nvPr>
        </p:nvSpPr>
        <p:spPr/>
        <p:txBody>
          <a:bodyPr/>
          <a:lstStyle/>
          <a:p>
            <a:r>
              <a:rPr lang="en-US"/>
              <a:t>Department of Electrical &amp; Computer Engineering</a:t>
            </a:r>
            <a:endParaRPr lang="en-US" dirty="0"/>
          </a:p>
        </p:txBody>
      </p:sp>
      <p:sp>
        <p:nvSpPr>
          <p:cNvPr id="5" name="Slide Number Placeholder 4">
            <a:extLst>
              <a:ext uri="{FF2B5EF4-FFF2-40B4-BE49-F238E27FC236}">
                <a16:creationId xmlns:a16="http://schemas.microsoft.com/office/drawing/2014/main" id="{893809D9-5157-4AE9-AF83-E940A3BC1B65}"/>
              </a:ext>
            </a:extLst>
          </p:cNvPr>
          <p:cNvSpPr>
            <a:spLocks noGrp="1"/>
          </p:cNvSpPr>
          <p:nvPr>
            <p:ph type="sldNum" sz="quarter" idx="12"/>
          </p:nvPr>
        </p:nvSpPr>
        <p:spPr/>
        <p:txBody>
          <a:bodyPr/>
          <a:lstStyle/>
          <a:p>
            <a:fld id="{A404E238-F771-4BC1-9664-E4FE9018898D}" type="slidenum">
              <a:rPr lang="en-US" smtClean="0"/>
              <a:t>20</a:t>
            </a:fld>
            <a:endParaRPr lang="en-US" dirty="0"/>
          </a:p>
        </p:txBody>
      </p:sp>
      <p:pic>
        <p:nvPicPr>
          <p:cNvPr id="10" name="Content Placeholder 9">
            <a:extLst>
              <a:ext uri="{FF2B5EF4-FFF2-40B4-BE49-F238E27FC236}">
                <a16:creationId xmlns:a16="http://schemas.microsoft.com/office/drawing/2014/main" id="{4E4B83BC-1D47-3B24-ABA6-23D0954B93E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69925" y="1335768"/>
            <a:ext cx="2685104" cy="4870800"/>
          </a:xfrm>
          <a:prstGeom prst="rect">
            <a:avLst/>
          </a:prstGeom>
          <a:ln w="88900" cap="sq" cmpd="thickThin">
            <a:solidFill>
              <a:srgbClr val="000000"/>
            </a:solidFill>
            <a:prstDash val="solid"/>
            <a:miter lim="800000"/>
          </a:ln>
          <a:effectLst>
            <a:innerShdw blurRad="76200">
              <a:srgbClr val="000000"/>
            </a:innerShdw>
          </a:effectLst>
        </p:spPr>
      </p:pic>
      <p:pic>
        <p:nvPicPr>
          <p:cNvPr id="12" name="Picture 11">
            <a:extLst>
              <a:ext uri="{FF2B5EF4-FFF2-40B4-BE49-F238E27FC236}">
                <a16:creationId xmlns:a16="http://schemas.microsoft.com/office/drawing/2014/main" id="{27BC06D6-32BB-DFFC-6F6A-C18687BFDD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6754" y="1335768"/>
            <a:ext cx="2743200" cy="487080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9748218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DD102-C2CA-4F5F-9C6D-F3B83EE86143}"/>
              </a:ext>
            </a:extLst>
          </p:cNvPr>
          <p:cNvSpPr>
            <a:spLocks noGrp="1"/>
          </p:cNvSpPr>
          <p:nvPr>
            <p:ph type="title"/>
          </p:nvPr>
        </p:nvSpPr>
        <p:spPr>
          <a:xfrm>
            <a:off x="838200" y="136525"/>
            <a:ext cx="10515600" cy="1325563"/>
          </a:xfrm>
        </p:spPr>
        <p:txBody>
          <a:bodyPr/>
          <a:lstStyle/>
          <a:p>
            <a:r>
              <a:rPr lang="en-US" dirty="0"/>
              <a:t>Mobile Application</a:t>
            </a:r>
          </a:p>
        </p:txBody>
      </p:sp>
      <p:sp>
        <p:nvSpPr>
          <p:cNvPr id="4" name="Footer Placeholder 3">
            <a:extLst>
              <a:ext uri="{FF2B5EF4-FFF2-40B4-BE49-F238E27FC236}">
                <a16:creationId xmlns:a16="http://schemas.microsoft.com/office/drawing/2014/main" id="{FA7D25FA-2CBA-42FC-A8FE-4EED5E9255FE}"/>
              </a:ext>
            </a:extLst>
          </p:cNvPr>
          <p:cNvSpPr>
            <a:spLocks noGrp="1"/>
          </p:cNvSpPr>
          <p:nvPr>
            <p:ph type="ftr" sz="quarter" idx="11"/>
          </p:nvPr>
        </p:nvSpPr>
        <p:spPr/>
        <p:txBody>
          <a:bodyPr/>
          <a:lstStyle/>
          <a:p>
            <a:r>
              <a:rPr lang="en-US"/>
              <a:t>Department of Electrical &amp; Computer Engineering</a:t>
            </a:r>
            <a:endParaRPr lang="en-US" dirty="0"/>
          </a:p>
        </p:txBody>
      </p:sp>
      <p:sp>
        <p:nvSpPr>
          <p:cNvPr id="5" name="Slide Number Placeholder 4">
            <a:extLst>
              <a:ext uri="{FF2B5EF4-FFF2-40B4-BE49-F238E27FC236}">
                <a16:creationId xmlns:a16="http://schemas.microsoft.com/office/drawing/2014/main" id="{893809D9-5157-4AE9-AF83-E940A3BC1B65}"/>
              </a:ext>
            </a:extLst>
          </p:cNvPr>
          <p:cNvSpPr>
            <a:spLocks noGrp="1"/>
          </p:cNvSpPr>
          <p:nvPr>
            <p:ph type="sldNum" sz="quarter" idx="12"/>
          </p:nvPr>
        </p:nvSpPr>
        <p:spPr/>
        <p:txBody>
          <a:bodyPr/>
          <a:lstStyle/>
          <a:p>
            <a:fld id="{A404E238-F771-4BC1-9664-E4FE9018898D}" type="slidenum">
              <a:rPr lang="en-US" smtClean="0"/>
              <a:t>21</a:t>
            </a:fld>
            <a:endParaRPr lang="en-US" dirty="0"/>
          </a:p>
        </p:txBody>
      </p:sp>
      <p:pic>
        <p:nvPicPr>
          <p:cNvPr id="8" name="Content Placeholder 7">
            <a:extLst>
              <a:ext uri="{FF2B5EF4-FFF2-40B4-BE49-F238E27FC236}">
                <a16:creationId xmlns:a16="http://schemas.microsoft.com/office/drawing/2014/main" id="{7C88BA90-02AA-C6AC-5E47-0F013C032A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1195" y="1335768"/>
            <a:ext cx="2743199" cy="4870800"/>
          </a:xfrm>
          <a:prstGeom prst="rect">
            <a:avLst/>
          </a:prstGeom>
          <a:ln w="88900" cap="sq" cmpd="thickThin">
            <a:solidFill>
              <a:srgbClr val="000000"/>
            </a:solidFill>
            <a:prstDash val="solid"/>
            <a:miter lim="800000"/>
          </a:ln>
          <a:effectLst>
            <a:innerShdw blurRad="76200">
              <a:srgbClr val="000000"/>
            </a:innerShdw>
          </a:effectLst>
        </p:spPr>
      </p:pic>
      <p:pic>
        <p:nvPicPr>
          <p:cNvPr id="11" name="Picture 10">
            <a:extLst>
              <a:ext uri="{FF2B5EF4-FFF2-40B4-BE49-F238E27FC236}">
                <a16:creationId xmlns:a16="http://schemas.microsoft.com/office/drawing/2014/main" id="{79DA847D-6FAB-9028-C210-C69024DAFF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7389" y="1335768"/>
            <a:ext cx="2743198" cy="487080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3847508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DD102-C2CA-4F5F-9C6D-F3B83EE86143}"/>
              </a:ext>
            </a:extLst>
          </p:cNvPr>
          <p:cNvSpPr>
            <a:spLocks noGrp="1"/>
          </p:cNvSpPr>
          <p:nvPr>
            <p:ph type="title"/>
          </p:nvPr>
        </p:nvSpPr>
        <p:spPr>
          <a:xfrm>
            <a:off x="838200" y="136525"/>
            <a:ext cx="10515600" cy="1325563"/>
          </a:xfrm>
        </p:spPr>
        <p:txBody>
          <a:bodyPr/>
          <a:lstStyle/>
          <a:p>
            <a:r>
              <a:rPr lang="en-US" dirty="0"/>
              <a:t>Mobile Application</a:t>
            </a:r>
          </a:p>
        </p:txBody>
      </p:sp>
      <p:sp>
        <p:nvSpPr>
          <p:cNvPr id="4" name="Footer Placeholder 3">
            <a:extLst>
              <a:ext uri="{FF2B5EF4-FFF2-40B4-BE49-F238E27FC236}">
                <a16:creationId xmlns:a16="http://schemas.microsoft.com/office/drawing/2014/main" id="{FA7D25FA-2CBA-42FC-A8FE-4EED5E9255FE}"/>
              </a:ext>
            </a:extLst>
          </p:cNvPr>
          <p:cNvSpPr>
            <a:spLocks noGrp="1"/>
          </p:cNvSpPr>
          <p:nvPr>
            <p:ph type="ftr" sz="quarter" idx="11"/>
          </p:nvPr>
        </p:nvSpPr>
        <p:spPr/>
        <p:txBody>
          <a:bodyPr/>
          <a:lstStyle/>
          <a:p>
            <a:r>
              <a:rPr lang="en-US"/>
              <a:t>Department of Electrical &amp; Computer Engineering</a:t>
            </a:r>
            <a:endParaRPr lang="en-US" dirty="0"/>
          </a:p>
        </p:txBody>
      </p:sp>
      <p:sp>
        <p:nvSpPr>
          <p:cNvPr id="5" name="Slide Number Placeholder 4">
            <a:extLst>
              <a:ext uri="{FF2B5EF4-FFF2-40B4-BE49-F238E27FC236}">
                <a16:creationId xmlns:a16="http://schemas.microsoft.com/office/drawing/2014/main" id="{893809D9-5157-4AE9-AF83-E940A3BC1B65}"/>
              </a:ext>
            </a:extLst>
          </p:cNvPr>
          <p:cNvSpPr>
            <a:spLocks noGrp="1"/>
          </p:cNvSpPr>
          <p:nvPr>
            <p:ph type="sldNum" sz="quarter" idx="12"/>
          </p:nvPr>
        </p:nvSpPr>
        <p:spPr/>
        <p:txBody>
          <a:bodyPr/>
          <a:lstStyle/>
          <a:p>
            <a:fld id="{A404E238-F771-4BC1-9664-E4FE9018898D}" type="slidenum">
              <a:rPr lang="en-US" smtClean="0"/>
              <a:t>22</a:t>
            </a:fld>
            <a:endParaRPr lang="en-US" dirty="0"/>
          </a:p>
        </p:txBody>
      </p:sp>
      <p:pic>
        <p:nvPicPr>
          <p:cNvPr id="9" name="Content Placeholder 8">
            <a:extLst>
              <a:ext uri="{FF2B5EF4-FFF2-40B4-BE49-F238E27FC236}">
                <a16:creationId xmlns:a16="http://schemas.microsoft.com/office/drawing/2014/main" id="{CA65B153-3B88-8EAD-97FB-7EBAB7E808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25329" y="1567543"/>
            <a:ext cx="2595992" cy="460942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004952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Achievements/Completed Tasks</a:t>
            </a:r>
          </a:p>
        </p:txBody>
      </p:sp>
      <p:sp>
        <p:nvSpPr>
          <p:cNvPr id="3" name="Content Placeholder 2"/>
          <p:cNvSpPr>
            <a:spLocks noGrp="1"/>
          </p:cNvSpPr>
          <p:nvPr>
            <p:ph idx="1"/>
          </p:nvPr>
        </p:nvSpPr>
        <p:spPr/>
        <p:txBody>
          <a:bodyPr>
            <a:normAutofit lnSpcReduction="10000"/>
          </a:bodyPr>
          <a:lstStyle/>
          <a:p>
            <a:r>
              <a:rPr lang="en-US" sz="2000" dirty="0"/>
              <a:t>Designed, Tested and Manufactured an Inverter</a:t>
            </a:r>
          </a:p>
          <a:p>
            <a:endParaRPr lang="en-US" sz="2000" dirty="0"/>
          </a:p>
          <a:p>
            <a:r>
              <a:rPr lang="en-US" sz="2000" dirty="0"/>
              <a:t>Fully Functional Charge Controller</a:t>
            </a:r>
          </a:p>
          <a:p>
            <a:endParaRPr lang="en-US" sz="2000" dirty="0"/>
          </a:p>
          <a:p>
            <a:r>
              <a:rPr lang="en-US" sz="2000" dirty="0"/>
              <a:t>Constructed a sensing module</a:t>
            </a:r>
          </a:p>
          <a:p>
            <a:endParaRPr lang="en-US" sz="2000" dirty="0"/>
          </a:p>
          <a:p>
            <a:r>
              <a:rPr lang="en-US" sz="2000" dirty="0"/>
              <a:t>Successfully recorded data in firebase using ESP32</a:t>
            </a:r>
          </a:p>
          <a:p>
            <a:endParaRPr lang="en-US" sz="2000" dirty="0"/>
          </a:p>
          <a:p>
            <a:r>
              <a:rPr lang="en-US" sz="2000" dirty="0"/>
              <a:t>Created an App from Scratch using KODULAR</a:t>
            </a:r>
          </a:p>
          <a:p>
            <a:pPr marL="0" indent="0">
              <a:buNone/>
            </a:pPr>
            <a:endParaRPr lang="en-US" sz="2000" dirty="0"/>
          </a:p>
          <a:p>
            <a:r>
              <a:rPr lang="en-US" sz="2000" dirty="0"/>
              <a:t>Displayed acquired data</a:t>
            </a:r>
          </a:p>
        </p:txBody>
      </p:sp>
      <p:sp>
        <p:nvSpPr>
          <p:cNvPr id="4" name="Footer Placeholder 3"/>
          <p:cNvSpPr>
            <a:spLocks noGrp="1"/>
          </p:cNvSpPr>
          <p:nvPr>
            <p:ph type="ftr" sz="quarter" idx="11"/>
          </p:nvPr>
        </p:nvSpPr>
        <p:spPr/>
        <p:txBody>
          <a:bodyPr/>
          <a:lstStyle/>
          <a:p>
            <a:r>
              <a:rPr lang="en-US"/>
              <a:t>Department of Electrical &amp; Computer Engineering</a:t>
            </a:r>
            <a:endParaRPr lang="en-US" dirty="0"/>
          </a:p>
        </p:txBody>
      </p:sp>
      <p:sp>
        <p:nvSpPr>
          <p:cNvPr id="5" name="Slide Number Placeholder 4"/>
          <p:cNvSpPr>
            <a:spLocks noGrp="1"/>
          </p:cNvSpPr>
          <p:nvPr>
            <p:ph type="sldNum" sz="quarter" idx="12"/>
          </p:nvPr>
        </p:nvSpPr>
        <p:spPr/>
        <p:txBody>
          <a:bodyPr/>
          <a:lstStyle/>
          <a:p>
            <a:fld id="{A404E238-F771-4BC1-9664-E4FE9018898D}" type="slidenum">
              <a:rPr lang="en-US" smtClean="0"/>
              <a:t>23</a:t>
            </a:fld>
            <a:endParaRPr lang="en-US" dirty="0"/>
          </a:p>
        </p:txBody>
      </p:sp>
    </p:spTree>
    <p:extLst>
      <p:ext uri="{BB962C8B-B14F-4D97-AF65-F5344CB8AC3E}">
        <p14:creationId xmlns:p14="http://schemas.microsoft.com/office/powerpoint/2010/main" val="8835045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latin typeface="Arial" panose="020B0604020202020204" pitchFamily="34" charset="0"/>
                <a:cs typeface="Arial" panose="020B0604020202020204" pitchFamily="34" charset="0"/>
              </a:rPr>
              <a:t>Project Deliverables Status </a:t>
            </a:r>
          </a:p>
        </p:txBody>
      </p:sp>
      <p:sp>
        <p:nvSpPr>
          <p:cNvPr id="6" name="Text Placeholder 5"/>
          <p:cNvSpPr>
            <a:spLocks noGrp="1"/>
          </p:cNvSpPr>
          <p:nvPr>
            <p:ph type="body" idx="1"/>
          </p:nvPr>
        </p:nvSpPr>
        <p:spPr/>
        <p:txBody>
          <a:bodyPr/>
          <a:lstStyle/>
          <a:p>
            <a:pPr algn="ctr"/>
            <a:r>
              <a:rPr lang="en-US" dirty="0"/>
              <a:t>Completed</a:t>
            </a:r>
          </a:p>
        </p:txBody>
      </p:sp>
      <p:sp>
        <p:nvSpPr>
          <p:cNvPr id="3" name="Content Placeholder 2"/>
          <p:cNvSpPr>
            <a:spLocks noGrp="1"/>
          </p:cNvSpPr>
          <p:nvPr>
            <p:ph sz="half" idx="2"/>
          </p:nvPr>
        </p:nvSpPr>
        <p:spPr/>
        <p:txBody>
          <a:bodyPr>
            <a:normAutofit lnSpcReduction="10000"/>
          </a:bodyPr>
          <a:lstStyle/>
          <a:p>
            <a:r>
              <a:rPr lang="en-US" sz="2400" dirty="0"/>
              <a:t>Sensor Module integration</a:t>
            </a:r>
          </a:p>
          <a:p>
            <a:endParaRPr lang="en-US" sz="2400" dirty="0"/>
          </a:p>
          <a:p>
            <a:r>
              <a:rPr lang="en-US" sz="2400" dirty="0"/>
              <a:t>Fully Functional Hardware With Load</a:t>
            </a:r>
          </a:p>
          <a:p>
            <a:endParaRPr lang="en-US" sz="2400" dirty="0"/>
          </a:p>
          <a:p>
            <a:r>
              <a:rPr lang="en-US" sz="2400" dirty="0"/>
              <a:t>Mobile Application Development</a:t>
            </a:r>
          </a:p>
          <a:p>
            <a:pPr marL="0" indent="0">
              <a:buNone/>
            </a:pPr>
            <a:endParaRPr lang="en-US" sz="2400" dirty="0"/>
          </a:p>
          <a:p>
            <a:r>
              <a:rPr lang="en-US" sz="2400" dirty="0"/>
              <a:t>Complete Project with Hardware and Software</a:t>
            </a:r>
          </a:p>
        </p:txBody>
      </p:sp>
      <p:sp>
        <p:nvSpPr>
          <p:cNvPr id="7" name="Text Placeholder 6"/>
          <p:cNvSpPr>
            <a:spLocks noGrp="1"/>
          </p:cNvSpPr>
          <p:nvPr>
            <p:ph type="body" sz="quarter" idx="3"/>
          </p:nvPr>
        </p:nvSpPr>
        <p:spPr/>
        <p:txBody>
          <a:bodyPr/>
          <a:lstStyle/>
          <a:p>
            <a:pPr algn="ctr"/>
            <a:r>
              <a:rPr lang="en-US" dirty="0"/>
              <a:t>Pending</a:t>
            </a:r>
          </a:p>
        </p:txBody>
      </p:sp>
      <p:sp>
        <p:nvSpPr>
          <p:cNvPr id="8" name="Content Placeholder 7"/>
          <p:cNvSpPr>
            <a:spLocks noGrp="1"/>
          </p:cNvSpPr>
          <p:nvPr>
            <p:ph sz="quarter" idx="4"/>
          </p:nvPr>
        </p:nvSpPr>
        <p:spPr/>
        <p:txBody>
          <a:bodyPr>
            <a:normAutofit lnSpcReduction="10000"/>
          </a:bodyPr>
          <a:lstStyle/>
          <a:p>
            <a:r>
              <a:rPr lang="en-US" dirty="0"/>
              <a:t>Integration with Industry level hardware</a:t>
            </a:r>
          </a:p>
          <a:p>
            <a:pPr marL="0" indent="0">
              <a:buNone/>
            </a:pPr>
            <a:endParaRPr lang="en-US" dirty="0"/>
          </a:p>
          <a:p>
            <a:pPr marL="0" indent="0">
              <a:buNone/>
            </a:pPr>
            <a:endParaRPr lang="en-US" dirty="0"/>
          </a:p>
          <a:p>
            <a:endParaRPr lang="en-US" dirty="0"/>
          </a:p>
        </p:txBody>
      </p:sp>
      <p:sp>
        <p:nvSpPr>
          <p:cNvPr id="4" name="Footer Placeholder 3"/>
          <p:cNvSpPr>
            <a:spLocks noGrp="1"/>
          </p:cNvSpPr>
          <p:nvPr>
            <p:ph type="ftr" sz="quarter" idx="11"/>
          </p:nvPr>
        </p:nvSpPr>
        <p:spPr/>
        <p:txBody>
          <a:bodyPr/>
          <a:lstStyle/>
          <a:p>
            <a:r>
              <a:rPr lang="en-US"/>
              <a:t>Department of Electrical &amp; Computer Engineering</a:t>
            </a:r>
            <a:endParaRPr lang="en-US" dirty="0"/>
          </a:p>
        </p:txBody>
      </p:sp>
      <p:sp>
        <p:nvSpPr>
          <p:cNvPr id="5" name="Slide Number Placeholder 4"/>
          <p:cNvSpPr>
            <a:spLocks noGrp="1"/>
          </p:cNvSpPr>
          <p:nvPr>
            <p:ph type="sldNum" sz="quarter" idx="12"/>
          </p:nvPr>
        </p:nvSpPr>
        <p:spPr/>
        <p:txBody>
          <a:bodyPr/>
          <a:lstStyle/>
          <a:p>
            <a:fld id="{A404E238-F771-4BC1-9664-E4FE9018898D}" type="slidenum">
              <a:rPr lang="en-US" smtClean="0"/>
              <a:t>24</a:t>
            </a:fld>
            <a:endParaRPr lang="en-US" dirty="0"/>
          </a:p>
        </p:txBody>
      </p:sp>
    </p:spTree>
    <p:extLst>
      <p:ext uri="{BB962C8B-B14F-4D97-AF65-F5344CB8AC3E}">
        <p14:creationId xmlns:p14="http://schemas.microsoft.com/office/powerpoint/2010/main" val="30177857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Cost Analysis</a:t>
            </a:r>
          </a:p>
        </p:txBody>
      </p:sp>
      <p:graphicFrame>
        <p:nvGraphicFramePr>
          <p:cNvPr id="6" name="Table 6">
            <a:extLst>
              <a:ext uri="{FF2B5EF4-FFF2-40B4-BE49-F238E27FC236}">
                <a16:creationId xmlns:a16="http://schemas.microsoft.com/office/drawing/2014/main" id="{E4A19E20-3BEB-4489-9106-9F4354BCE82A}"/>
              </a:ext>
            </a:extLst>
          </p:cNvPr>
          <p:cNvGraphicFramePr>
            <a:graphicFrameLocks noGrp="1"/>
          </p:cNvGraphicFramePr>
          <p:nvPr>
            <p:ph idx="1"/>
            <p:extLst>
              <p:ext uri="{D42A27DB-BD31-4B8C-83A1-F6EECF244321}">
                <p14:modId xmlns:p14="http://schemas.microsoft.com/office/powerpoint/2010/main" val="1976545446"/>
              </p:ext>
            </p:extLst>
          </p:nvPr>
        </p:nvGraphicFramePr>
        <p:xfrm>
          <a:off x="838200" y="1825625"/>
          <a:ext cx="10515600" cy="304729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4173698724"/>
                    </a:ext>
                  </a:extLst>
                </a:gridCol>
                <a:gridCol w="5257800">
                  <a:extLst>
                    <a:ext uri="{9D8B030D-6E8A-4147-A177-3AD203B41FA5}">
                      <a16:colId xmlns:a16="http://schemas.microsoft.com/office/drawing/2014/main" val="1972443673"/>
                    </a:ext>
                  </a:extLst>
                </a:gridCol>
              </a:tblGrid>
              <a:tr h="451410">
                <a:tc>
                  <a:txBody>
                    <a:bodyPr/>
                    <a:lstStyle/>
                    <a:p>
                      <a:r>
                        <a:rPr lang="en-US" dirty="0"/>
                        <a:t>Item</a:t>
                      </a:r>
                    </a:p>
                  </a:txBody>
                  <a:tcPr/>
                </a:tc>
                <a:tc>
                  <a:txBody>
                    <a:bodyPr/>
                    <a:lstStyle/>
                    <a:p>
                      <a:r>
                        <a:rPr lang="en-US" dirty="0"/>
                        <a:t>Cost</a:t>
                      </a:r>
                    </a:p>
                  </a:txBody>
                  <a:tcPr/>
                </a:tc>
                <a:extLst>
                  <a:ext uri="{0D108BD9-81ED-4DB2-BD59-A6C34878D82A}">
                    <a16:rowId xmlns:a16="http://schemas.microsoft.com/office/drawing/2014/main" val="992788219"/>
                  </a:ext>
                </a:extLst>
              </a:tr>
              <a:tr h="370840">
                <a:tc>
                  <a:txBody>
                    <a:bodyPr/>
                    <a:lstStyle/>
                    <a:p>
                      <a:r>
                        <a:rPr lang="en-US" dirty="0"/>
                        <a:t>PV Panel (30Watts)</a:t>
                      </a:r>
                    </a:p>
                  </a:txBody>
                  <a:tcPr/>
                </a:tc>
                <a:tc>
                  <a:txBody>
                    <a:bodyPr/>
                    <a:lstStyle/>
                    <a:p>
                      <a:r>
                        <a:rPr lang="en-US" dirty="0"/>
                        <a:t>5000/- </a:t>
                      </a:r>
                    </a:p>
                  </a:txBody>
                  <a:tcPr/>
                </a:tc>
                <a:extLst>
                  <a:ext uri="{0D108BD9-81ED-4DB2-BD59-A6C34878D82A}">
                    <a16:rowId xmlns:a16="http://schemas.microsoft.com/office/drawing/2014/main" val="4201606756"/>
                  </a:ext>
                </a:extLst>
              </a:tr>
              <a:tr h="370840">
                <a:tc>
                  <a:txBody>
                    <a:bodyPr/>
                    <a:lstStyle/>
                    <a:p>
                      <a:r>
                        <a:rPr lang="en-US" dirty="0"/>
                        <a:t>Battery/Charger</a:t>
                      </a:r>
                    </a:p>
                  </a:txBody>
                  <a:tcPr/>
                </a:tc>
                <a:tc>
                  <a:txBody>
                    <a:bodyPr/>
                    <a:lstStyle/>
                    <a:p>
                      <a:r>
                        <a:rPr lang="en-US" dirty="0"/>
                        <a:t>7000/- </a:t>
                      </a:r>
                    </a:p>
                  </a:txBody>
                  <a:tcPr/>
                </a:tc>
                <a:extLst>
                  <a:ext uri="{0D108BD9-81ED-4DB2-BD59-A6C34878D82A}">
                    <a16:rowId xmlns:a16="http://schemas.microsoft.com/office/drawing/2014/main" val="1218672974"/>
                  </a:ext>
                </a:extLst>
              </a:tr>
              <a:tr h="370840">
                <a:tc>
                  <a:txBody>
                    <a:bodyPr/>
                    <a:lstStyle/>
                    <a:p>
                      <a:r>
                        <a:rPr lang="en-US" dirty="0"/>
                        <a:t>Inverter</a:t>
                      </a:r>
                    </a:p>
                  </a:txBody>
                  <a:tcPr/>
                </a:tc>
                <a:tc>
                  <a:txBody>
                    <a:bodyPr/>
                    <a:lstStyle/>
                    <a:p>
                      <a:r>
                        <a:rPr lang="en-US" dirty="0"/>
                        <a:t>20000/- </a:t>
                      </a:r>
                    </a:p>
                  </a:txBody>
                  <a:tcPr/>
                </a:tc>
                <a:extLst>
                  <a:ext uri="{0D108BD9-81ED-4DB2-BD59-A6C34878D82A}">
                    <a16:rowId xmlns:a16="http://schemas.microsoft.com/office/drawing/2014/main" val="1863076595"/>
                  </a:ext>
                </a:extLst>
              </a:tr>
              <a:tr h="370840">
                <a:tc>
                  <a:txBody>
                    <a:bodyPr/>
                    <a:lstStyle/>
                    <a:p>
                      <a:r>
                        <a:rPr lang="en-US" dirty="0"/>
                        <a:t>Transformer</a:t>
                      </a:r>
                    </a:p>
                  </a:txBody>
                  <a:tcPr/>
                </a:tc>
                <a:tc>
                  <a:txBody>
                    <a:bodyPr/>
                    <a:lstStyle/>
                    <a:p>
                      <a:r>
                        <a:rPr lang="en-US" dirty="0"/>
                        <a:t>2000/-</a:t>
                      </a:r>
                    </a:p>
                  </a:txBody>
                  <a:tcPr/>
                </a:tc>
                <a:extLst>
                  <a:ext uri="{0D108BD9-81ED-4DB2-BD59-A6C34878D82A}">
                    <a16:rowId xmlns:a16="http://schemas.microsoft.com/office/drawing/2014/main" val="550001574"/>
                  </a:ext>
                </a:extLst>
              </a:tr>
              <a:tr h="370840">
                <a:tc>
                  <a:txBody>
                    <a:bodyPr/>
                    <a:lstStyle/>
                    <a:p>
                      <a:r>
                        <a:rPr lang="en-US" dirty="0"/>
                        <a:t>Charge Controller</a:t>
                      </a:r>
                    </a:p>
                  </a:txBody>
                  <a:tcPr/>
                </a:tc>
                <a:tc>
                  <a:txBody>
                    <a:bodyPr/>
                    <a:lstStyle/>
                    <a:p>
                      <a:r>
                        <a:rPr lang="en-US" dirty="0"/>
                        <a:t>5000/-</a:t>
                      </a:r>
                    </a:p>
                  </a:txBody>
                  <a:tcPr/>
                </a:tc>
                <a:extLst>
                  <a:ext uri="{0D108BD9-81ED-4DB2-BD59-A6C34878D82A}">
                    <a16:rowId xmlns:a16="http://schemas.microsoft.com/office/drawing/2014/main" val="2075709278"/>
                  </a:ext>
                </a:extLst>
              </a:tr>
              <a:tr h="370840">
                <a:tc>
                  <a:txBody>
                    <a:bodyPr/>
                    <a:lstStyle/>
                    <a:p>
                      <a:r>
                        <a:rPr lang="en-US" dirty="0"/>
                        <a:t>Sensor Module</a:t>
                      </a:r>
                    </a:p>
                  </a:txBody>
                  <a:tcPr/>
                </a:tc>
                <a:tc>
                  <a:txBody>
                    <a:bodyPr/>
                    <a:lstStyle/>
                    <a:p>
                      <a:r>
                        <a:rPr lang="en-US" dirty="0"/>
                        <a:t>5000/-</a:t>
                      </a:r>
                    </a:p>
                  </a:txBody>
                  <a:tcPr/>
                </a:tc>
                <a:extLst>
                  <a:ext uri="{0D108BD9-81ED-4DB2-BD59-A6C34878D82A}">
                    <a16:rowId xmlns:a16="http://schemas.microsoft.com/office/drawing/2014/main" val="3859783600"/>
                  </a:ext>
                </a:extLst>
              </a:tr>
              <a:tr h="370840">
                <a:tc>
                  <a:txBody>
                    <a:bodyPr/>
                    <a:lstStyle/>
                    <a:p>
                      <a:r>
                        <a:rPr lang="en-US" dirty="0"/>
                        <a:t>Miscellaneous </a:t>
                      </a:r>
                    </a:p>
                  </a:txBody>
                  <a:tcPr/>
                </a:tc>
                <a:tc>
                  <a:txBody>
                    <a:bodyPr/>
                    <a:lstStyle/>
                    <a:p>
                      <a:r>
                        <a:rPr lang="en-US" dirty="0"/>
                        <a:t>20000/-</a:t>
                      </a:r>
                    </a:p>
                  </a:txBody>
                  <a:tcPr/>
                </a:tc>
                <a:extLst>
                  <a:ext uri="{0D108BD9-81ED-4DB2-BD59-A6C34878D82A}">
                    <a16:rowId xmlns:a16="http://schemas.microsoft.com/office/drawing/2014/main" val="4228906600"/>
                  </a:ext>
                </a:extLst>
              </a:tr>
            </a:tbl>
          </a:graphicData>
        </a:graphic>
      </p:graphicFrame>
      <p:sp>
        <p:nvSpPr>
          <p:cNvPr id="4" name="Footer Placeholder 3"/>
          <p:cNvSpPr>
            <a:spLocks noGrp="1"/>
          </p:cNvSpPr>
          <p:nvPr>
            <p:ph type="ftr" sz="quarter" idx="11"/>
          </p:nvPr>
        </p:nvSpPr>
        <p:spPr/>
        <p:txBody>
          <a:bodyPr/>
          <a:lstStyle/>
          <a:p>
            <a:r>
              <a:rPr lang="en-US"/>
              <a:t>Department of Electrical &amp; Computer Engineering</a:t>
            </a:r>
            <a:endParaRPr lang="en-US" dirty="0"/>
          </a:p>
        </p:txBody>
      </p:sp>
      <p:sp>
        <p:nvSpPr>
          <p:cNvPr id="5" name="Slide Number Placeholder 4"/>
          <p:cNvSpPr>
            <a:spLocks noGrp="1"/>
          </p:cNvSpPr>
          <p:nvPr>
            <p:ph type="sldNum" sz="quarter" idx="12"/>
          </p:nvPr>
        </p:nvSpPr>
        <p:spPr/>
        <p:txBody>
          <a:bodyPr/>
          <a:lstStyle/>
          <a:p>
            <a:fld id="{A404E238-F771-4BC1-9664-E4FE9018898D}" type="slidenum">
              <a:rPr lang="en-US" smtClean="0"/>
              <a:t>25</a:t>
            </a:fld>
            <a:endParaRPr lang="en-US" dirty="0"/>
          </a:p>
        </p:txBody>
      </p:sp>
    </p:spTree>
    <p:extLst>
      <p:ext uri="{BB962C8B-B14F-4D97-AF65-F5344CB8AC3E}">
        <p14:creationId xmlns:p14="http://schemas.microsoft.com/office/powerpoint/2010/main" val="8169865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Conclusion</a:t>
            </a:r>
          </a:p>
        </p:txBody>
      </p:sp>
      <p:sp>
        <p:nvSpPr>
          <p:cNvPr id="3" name="Content Placeholder 2"/>
          <p:cNvSpPr>
            <a:spLocks noGrp="1"/>
          </p:cNvSpPr>
          <p:nvPr>
            <p:ph idx="1"/>
          </p:nvPr>
        </p:nvSpPr>
        <p:spPr/>
        <p:txBody>
          <a:bodyPr>
            <a:normAutofit/>
          </a:bodyPr>
          <a:lstStyle/>
          <a:p>
            <a:r>
              <a:rPr lang="en-US" sz="2400" dirty="0"/>
              <a:t>As per our deliverables mentioned and our accomplished goals, we agree that we have completed 85-90%</a:t>
            </a:r>
          </a:p>
          <a:p>
            <a:endParaRPr lang="en-US" sz="2400" dirty="0"/>
          </a:p>
          <a:p>
            <a:r>
              <a:rPr lang="en-US" sz="2400" dirty="0"/>
              <a:t>As displayed our project is in working condition and is prepared for the required demonstration.</a:t>
            </a:r>
          </a:p>
          <a:p>
            <a:endParaRPr lang="en-US" sz="2400" dirty="0"/>
          </a:p>
          <a:p>
            <a:endParaRPr lang="en-US" sz="2400" dirty="0"/>
          </a:p>
        </p:txBody>
      </p:sp>
      <p:sp>
        <p:nvSpPr>
          <p:cNvPr id="4" name="Footer Placeholder 3"/>
          <p:cNvSpPr>
            <a:spLocks noGrp="1"/>
          </p:cNvSpPr>
          <p:nvPr>
            <p:ph type="ftr" sz="quarter" idx="11"/>
          </p:nvPr>
        </p:nvSpPr>
        <p:spPr/>
        <p:txBody>
          <a:bodyPr/>
          <a:lstStyle/>
          <a:p>
            <a:r>
              <a:rPr lang="en-US"/>
              <a:t>Department of Electrical &amp; Computer Engineering</a:t>
            </a:r>
            <a:endParaRPr lang="en-US" dirty="0"/>
          </a:p>
        </p:txBody>
      </p:sp>
      <p:sp>
        <p:nvSpPr>
          <p:cNvPr id="5" name="Slide Number Placeholder 4"/>
          <p:cNvSpPr>
            <a:spLocks noGrp="1"/>
          </p:cNvSpPr>
          <p:nvPr>
            <p:ph type="sldNum" sz="quarter" idx="12"/>
          </p:nvPr>
        </p:nvSpPr>
        <p:spPr/>
        <p:txBody>
          <a:bodyPr/>
          <a:lstStyle/>
          <a:p>
            <a:fld id="{A404E238-F771-4BC1-9664-E4FE9018898D}" type="slidenum">
              <a:rPr lang="en-US" smtClean="0"/>
              <a:t>26</a:t>
            </a:fld>
            <a:endParaRPr lang="en-US" dirty="0"/>
          </a:p>
        </p:txBody>
      </p:sp>
    </p:spTree>
    <p:extLst>
      <p:ext uri="{BB962C8B-B14F-4D97-AF65-F5344CB8AC3E}">
        <p14:creationId xmlns:p14="http://schemas.microsoft.com/office/powerpoint/2010/main" val="26153316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References</a:t>
            </a:r>
          </a:p>
        </p:txBody>
      </p:sp>
      <p:sp>
        <p:nvSpPr>
          <p:cNvPr id="3" name="Content Placeholder 2"/>
          <p:cNvSpPr>
            <a:spLocks noGrp="1"/>
          </p:cNvSpPr>
          <p:nvPr>
            <p:ph idx="1"/>
          </p:nvPr>
        </p:nvSpPr>
        <p:spPr/>
        <p:txBody>
          <a:bodyPr>
            <a:normAutofit/>
          </a:bodyPr>
          <a:lstStyle/>
          <a:p>
            <a:pPr marL="0" algn="l" rtl="0" eaLnBrk="1" fontAlgn="t" latinLnBrk="0" hangingPunct="1">
              <a:spcBef>
                <a:spcPts val="0"/>
              </a:spcBef>
              <a:spcAft>
                <a:spcPts val="0"/>
              </a:spcAft>
            </a:pPr>
            <a:r>
              <a:rPr lang="en-US" b="1" i="0" u="none" strike="noStrike" kern="1200" dirty="0">
                <a:solidFill>
                  <a:srgbClr val="000000"/>
                </a:solidFill>
                <a:effectLst/>
                <a:latin typeface="Arial" panose="020B0604020202020204" pitchFamily="34" charset="0"/>
              </a:rPr>
              <a:t>International Renewable Energy Agency. (2021)</a:t>
            </a:r>
          </a:p>
          <a:p>
            <a:pPr marL="0" indent="0" algn="l" rtl="0" eaLnBrk="1" fontAlgn="t" latinLnBrk="0" hangingPunct="1">
              <a:spcBef>
                <a:spcPts val="0"/>
              </a:spcBef>
              <a:spcAft>
                <a:spcPts val="0"/>
              </a:spcAft>
              <a:buNone/>
            </a:pPr>
            <a:endParaRPr lang="en-US"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US" b="0" i="0" u="none" strike="noStrike" kern="1200" dirty="0">
                <a:solidFill>
                  <a:srgbClr val="000000"/>
                </a:solidFill>
                <a:effectLst/>
                <a:latin typeface="Arial" panose="020B0604020202020204" pitchFamily="34" charset="0"/>
              </a:rPr>
              <a:t>Majhi, </a:t>
            </a:r>
            <a:r>
              <a:rPr lang="en-US" b="0" i="0" u="none" strike="noStrike" kern="1200" dirty="0" err="1">
                <a:solidFill>
                  <a:srgbClr val="000000"/>
                </a:solidFill>
                <a:effectLst/>
                <a:latin typeface="Arial" panose="020B0604020202020204" pitchFamily="34" charset="0"/>
              </a:rPr>
              <a:t>Bijoyprakash</a:t>
            </a:r>
            <a:r>
              <a:rPr lang="en-US" b="0" i="0" u="none" strike="noStrike" kern="1200" dirty="0">
                <a:solidFill>
                  <a:srgbClr val="000000"/>
                </a:solidFill>
                <a:effectLst/>
                <a:latin typeface="Arial" panose="020B0604020202020204" pitchFamily="34" charset="0"/>
              </a:rPr>
              <a:t>. "Analysis of single-phase SPWM inverter." PhD diss., 2012.</a:t>
            </a:r>
          </a:p>
          <a:p>
            <a:pPr marL="0" marR="0" indent="0" algn="l" rtl="0" eaLnBrk="1" fontAlgn="auto" latinLnBrk="0" hangingPunct="1">
              <a:spcBef>
                <a:spcPts val="0"/>
              </a:spcBef>
              <a:spcAft>
                <a:spcPts val="0"/>
              </a:spcAft>
              <a:buNone/>
            </a:pPr>
            <a:endParaRPr lang="en-US"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US" b="0" i="0" u="none" strike="noStrike" kern="1200" dirty="0">
                <a:solidFill>
                  <a:srgbClr val="000000"/>
                </a:solidFill>
                <a:effectLst/>
                <a:latin typeface="Arial" panose="020B0604020202020204" pitchFamily="34" charset="0"/>
              </a:rPr>
              <a:t>Kumar, Aishwarya, et al. "An IOT based smart inverter." 2016 IEEE International Conference on Recent Trends in Electronics, Information &amp; Communication Technology (RTEICT). IEEE, 2016.</a:t>
            </a:r>
            <a:endParaRPr lang="en-US" b="0" i="0" u="none" strike="noStrike" dirty="0">
              <a:effectLst/>
              <a:latin typeface="Arial" panose="020B0604020202020204" pitchFamily="34" charset="0"/>
            </a:endParaRPr>
          </a:p>
          <a:p>
            <a:pPr marL="0" indent="0">
              <a:buNone/>
            </a:pPr>
            <a:endParaRPr lang="en-US" sz="2400" dirty="0"/>
          </a:p>
        </p:txBody>
      </p:sp>
      <p:sp>
        <p:nvSpPr>
          <p:cNvPr id="4" name="Footer Placeholder 3"/>
          <p:cNvSpPr>
            <a:spLocks noGrp="1"/>
          </p:cNvSpPr>
          <p:nvPr>
            <p:ph type="ftr" sz="quarter" idx="11"/>
          </p:nvPr>
        </p:nvSpPr>
        <p:spPr/>
        <p:txBody>
          <a:bodyPr/>
          <a:lstStyle/>
          <a:p>
            <a:r>
              <a:rPr lang="en-US"/>
              <a:t>Department of Electrical &amp; Computer Engineering</a:t>
            </a:r>
            <a:endParaRPr lang="en-US" dirty="0"/>
          </a:p>
        </p:txBody>
      </p:sp>
      <p:sp>
        <p:nvSpPr>
          <p:cNvPr id="5" name="Slide Number Placeholder 4"/>
          <p:cNvSpPr>
            <a:spLocks noGrp="1"/>
          </p:cNvSpPr>
          <p:nvPr>
            <p:ph type="sldNum" sz="quarter" idx="12"/>
          </p:nvPr>
        </p:nvSpPr>
        <p:spPr/>
        <p:txBody>
          <a:bodyPr/>
          <a:lstStyle/>
          <a:p>
            <a:fld id="{A404E238-F771-4BC1-9664-E4FE9018898D}" type="slidenum">
              <a:rPr lang="en-US" smtClean="0"/>
              <a:t>27</a:t>
            </a:fld>
            <a:endParaRPr lang="en-US" dirty="0"/>
          </a:p>
        </p:txBody>
      </p:sp>
    </p:spTree>
    <p:extLst>
      <p:ext uri="{BB962C8B-B14F-4D97-AF65-F5344CB8AC3E}">
        <p14:creationId xmlns:p14="http://schemas.microsoft.com/office/powerpoint/2010/main" val="1750394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Introduction</a:t>
            </a:r>
          </a:p>
        </p:txBody>
      </p:sp>
      <p:sp>
        <p:nvSpPr>
          <p:cNvPr id="3" name="Content Placeholder 2"/>
          <p:cNvSpPr>
            <a:spLocks noGrp="1"/>
          </p:cNvSpPr>
          <p:nvPr>
            <p:ph idx="1"/>
          </p:nvPr>
        </p:nvSpPr>
        <p:spPr/>
        <p:txBody>
          <a:bodyPr/>
          <a:lstStyle/>
          <a:p>
            <a:r>
              <a:rPr lang="en-US" dirty="0"/>
              <a:t>Design and Implementation of a Solar-Powered Inverter System.</a:t>
            </a:r>
          </a:p>
          <a:p>
            <a:pPr marL="0" indent="0">
              <a:buNone/>
            </a:pPr>
            <a:endParaRPr lang="en-US" dirty="0"/>
          </a:p>
          <a:p>
            <a:r>
              <a:rPr lang="en-US" dirty="0"/>
              <a:t>Real-time Monitoring Through Mobile Application.</a:t>
            </a:r>
          </a:p>
          <a:p>
            <a:endParaRPr lang="en-US" dirty="0"/>
          </a:p>
          <a:p>
            <a:r>
              <a:rPr lang="en-US" dirty="0"/>
              <a:t>Providing Insight to the System Performance/Graphical Representation.</a:t>
            </a:r>
          </a:p>
          <a:p>
            <a:endParaRPr lang="en-US" dirty="0"/>
          </a:p>
          <a:p>
            <a:r>
              <a:rPr lang="en-US" dirty="0"/>
              <a:t>Alert Notifications to assist in Diagnostics.</a:t>
            </a:r>
          </a:p>
        </p:txBody>
      </p:sp>
      <p:sp>
        <p:nvSpPr>
          <p:cNvPr id="4" name="Footer Placeholder 3"/>
          <p:cNvSpPr>
            <a:spLocks noGrp="1"/>
          </p:cNvSpPr>
          <p:nvPr>
            <p:ph type="ftr" sz="quarter" idx="11"/>
          </p:nvPr>
        </p:nvSpPr>
        <p:spPr/>
        <p:txBody>
          <a:bodyPr/>
          <a:lstStyle/>
          <a:p>
            <a:r>
              <a:rPr lang="en-US"/>
              <a:t>Department of Electrical &amp; Computer Engineering</a:t>
            </a:r>
            <a:endParaRPr lang="en-US" dirty="0"/>
          </a:p>
        </p:txBody>
      </p:sp>
      <p:sp>
        <p:nvSpPr>
          <p:cNvPr id="5" name="Slide Number Placeholder 4"/>
          <p:cNvSpPr>
            <a:spLocks noGrp="1"/>
          </p:cNvSpPr>
          <p:nvPr>
            <p:ph type="sldNum" sz="quarter" idx="12"/>
          </p:nvPr>
        </p:nvSpPr>
        <p:spPr/>
        <p:txBody>
          <a:bodyPr/>
          <a:lstStyle/>
          <a:p>
            <a:fld id="{A404E238-F771-4BC1-9664-E4FE9018898D}" type="slidenum">
              <a:rPr lang="en-US" smtClean="0"/>
              <a:t>3</a:t>
            </a:fld>
            <a:endParaRPr lang="en-US" dirty="0"/>
          </a:p>
        </p:txBody>
      </p:sp>
    </p:spTree>
    <p:extLst>
      <p:ext uri="{BB962C8B-B14F-4D97-AF65-F5344CB8AC3E}">
        <p14:creationId xmlns:p14="http://schemas.microsoft.com/office/powerpoint/2010/main" val="1697393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Literature Review</a:t>
            </a:r>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a:t>Department of Electrical &amp; Computer Engineering</a:t>
            </a:r>
            <a:endParaRPr lang="en-US" dirty="0"/>
          </a:p>
        </p:txBody>
      </p:sp>
      <p:sp>
        <p:nvSpPr>
          <p:cNvPr id="5" name="Slide Number Placeholder 4"/>
          <p:cNvSpPr>
            <a:spLocks noGrp="1"/>
          </p:cNvSpPr>
          <p:nvPr>
            <p:ph type="sldNum" sz="quarter" idx="12"/>
          </p:nvPr>
        </p:nvSpPr>
        <p:spPr/>
        <p:txBody>
          <a:bodyPr/>
          <a:lstStyle/>
          <a:p>
            <a:fld id="{A404E238-F771-4BC1-9664-E4FE9018898D}" type="slidenum">
              <a:rPr lang="en-US" smtClean="0"/>
              <a:t>4</a:t>
            </a:fld>
            <a:endParaRPr lang="en-US" dirty="0"/>
          </a:p>
        </p:txBody>
      </p:sp>
      <p:graphicFrame>
        <p:nvGraphicFramePr>
          <p:cNvPr id="6" name="Table 6">
            <a:extLst>
              <a:ext uri="{FF2B5EF4-FFF2-40B4-BE49-F238E27FC236}">
                <a16:creationId xmlns:a16="http://schemas.microsoft.com/office/drawing/2014/main" id="{48765DDE-864B-4924-A60A-D6EABBB51C2B}"/>
              </a:ext>
            </a:extLst>
          </p:cNvPr>
          <p:cNvGraphicFramePr>
            <a:graphicFrameLocks noGrp="1"/>
          </p:cNvGraphicFramePr>
          <p:nvPr>
            <p:extLst>
              <p:ext uri="{D42A27DB-BD31-4B8C-83A1-F6EECF244321}">
                <p14:modId xmlns:p14="http://schemas.microsoft.com/office/powerpoint/2010/main" val="1982122042"/>
              </p:ext>
            </p:extLst>
          </p:nvPr>
        </p:nvGraphicFramePr>
        <p:xfrm>
          <a:off x="394447" y="1825626"/>
          <a:ext cx="11474824" cy="4800600"/>
        </p:xfrm>
        <a:graphic>
          <a:graphicData uri="http://schemas.openxmlformats.org/drawingml/2006/table">
            <a:tbl>
              <a:tblPr firstRow="1" bandRow="1">
                <a:tableStyleId>{5C22544A-7EE6-4342-B048-85BDC9FD1C3A}</a:tableStyleId>
              </a:tblPr>
              <a:tblGrid>
                <a:gridCol w="4641776">
                  <a:extLst>
                    <a:ext uri="{9D8B030D-6E8A-4147-A177-3AD203B41FA5}">
                      <a16:colId xmlns:a16="http://schemas.microsoft.com/office/drawing/2014/main" val="1028613984"/>
                    </a:ext>
                  </a:extLst>
                </a:gridCol>
                <a:gridCol w="6833048">
                  <a:extLst>
                    <a:ext uri="{9D8B030D-6E8A-4147-A177-3AD203B41FA5}">
                      <a16:colId xmlns:a16="http://schemas.microsoft.com/office/drawing/2014/main" val="2493932471"/>
                    </a:ext>
                  </a:extLst>
                </a:gridCol>
              </a:tblGrid>
              <a:tr h="532745">
                <a:tc>
                  <a:txBody>
                    <a:bodyPr/>
                    <a:lstStyle/>
                    <a:p>
                      <a:pPr algn="ctr"/>
                      <a:r>
                        <a:rPr lang="en-US" sz="3200" dirty="0">
                          <a:solidFill>
                            <a:schemeClr val="tx1"/>
                          </a:solidFill>
                        </a:rPr>
                        <a:t>References</a:t>
                      </a:r>
                    </a:p>
                  </a:txBody>
                  <a:tcPr/>
                </a:tc>
                <a:tc>
                  <a:txBody>
                    <a:bodyPr/>
                    <a:lstStyle/>
                    <a:p>
                      <a:pPr algn="ctr"/>
                      <a:r>
                        <a:rPr lang="en-US" sz="3200" dirty="0">
                          <a:solidFill>
                            <a:schemeClr val="tx1"/>
                          </a:solidFill>
                        </a:rPr>
                        <a:t>Description</a:t>
                      </a:r>
                    </a:p>
                  </a:txBody>
                  <a:tcPr/>
                </a:tc>
                <a:extLst>
                  <a:ext uri="{0D108BD9-81ED-4DB2-BD59-A6C34878D82A}">
                    <a16:rowId xmlns:a16="http://schemas.microsoft.com/office/drawing/2014/main" val="1313898504"/>
                  </a:ext>
                </a:extLst>
              </a:tr>
              <a:tr h="1177647">
                <a:tc>
                  <a:txBody>
                    <a:bodyPr/>
                    <a:lstStyle/>
                    <a:p>
                      <a:r>
                        <a:rPr lang="en-US" sz="2400" dirty="0">
                          <a:solidFill>
                            <a:schemeClr val="tx1"/>
                          </a:solidFill>
                        </a:rPr>
                        <a:t>International Renewable Energy Agency. (2021)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Solar photovoltaic (PV) technology dominates the solar energy market, accounting for about 90% of the total solar capacity installed worldwide.</a:t>
                      </a:r>
                      <a:endParaRPr lang="en-US" sz="2000" dirty="0">
                        <a:solidFill>
                          <a:schemeClr val="accent1"/>
                        </a:solidFill>
                      </a:endParaRPr>
                    </a:p>
                    <a:p>
                      <a:endParaRPr lang="en-US" dirty="0"/>
                    </a:p>
                  </a:txBody>
                  <a:tcPr/>
                </a:tc>
                <a:extLst>
                  <a:ext uri="{0D108BD9-81ED-4DB2-BD59-A6C34878D82A}">
                    <a16:rowId xmlns:a16="http://schemas.microsoft.com/office/drawing/2014/main" val="1074719809"/>
                  </a:ext>
                </a:extLst>
              </a:tr>
              <a:tr h="11776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Majhi, </a:t>
                      </a:r>
                      <a:r>
                        <a:rPr lang="en-US" sz="2000" dirty="0" err="1"/>
                        <a:t>Bijoyprakash</a:t>
                      </a:r>
                      <a:r>
                        <a:rPr lang="en-US" sz="2000" dirty="0"/>
                        <a:t>. "Analysis of single-phase SPWM inverter." PhD diss., 2012.</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PWM (Pulse Width Modulation) Technique is widely adopted for the Construction of Inverters</a:t>
                      </a:r>
                    </a:p>
                  </a:txBody>
                  <a:tcPr/>
                </a:tc>
                <a:extLst>
                  <a:ext uri="{0D108BD9-81ED-4DB2-BD59-A6C34878D82A}">
                    <a16:rowId xmlns:a16="http://schemas.microsoft.com/office/drawing/2014/main" val="2541419333"/>
                  </a:ext>
                </a:extLst>
              </a:tr>
              <a:tr h="1598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t>Kumar, Aishwarya, et al. "An IOT based smart inverter." 2016 IEEE International Conference on Recent Trends in Electronics, Information &amp; Communication Technology (RTEICT). IEEE, 2016.</a:t>
                      </a:r>
                    </a:p>
                    <a:p>
                      <a:endParaRPr lang="en-US" dirty="0"/>
                    </a:p>
                  </a:txBody>
                  <a:tcPr/>
                </a:tc>
                <a:tc>
                  <a:txBody>
                    <a:bodyPr/>
                    <a:lstStyle/>
                    <a:p>
                      <a:r>
                        <a:rPr lang="en-US" sz="2400" dirty="0"/>
                        <a:t>There is a sudden emergence of smart inverters with communication capabilities to record and display data</a:t>
                      </a:r>
                    </a:p>
                  </a:txBody>
                  <a:tcPr/>
                </a:tc>
                <a:extLst>
                  <a:ext uri="{0D108BD9-81ED-4DB2-BD59-A6C34878D82A}">
                    <a16:rowId xmlns:a16="http://schemas.microsoft.com/office/drawing/2014/main" val="360553659"/>
                  </a:ext>
                </a:extLst>
              </a:tr>
            </a:tbl>
          </a:graphicData>
        </a:graphic>
      </p:graphicFrame>
    </p:spTree>
    <p:extLst>
      <p:ext uri="{BB962C8B-B14F-4D97-AF65-F5344CB8AC3E}">
        <p14:creationId xmlns:p14="http://schemas.microsoft.com/office/powerpoint/2010/main" val="852800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Problem Statement</a:t>
            </a:r>
          </a:p>
        </p:txBody>
      </p:sp>
      <p:sp>
        <p:nvSpPr>
          <p:cNvPr id="3" name="Content Placeholder 2"/>
          <p:cNvSpPr>
            <a:spLocks noGrp="1"/>
          </p:cNvSpPr>
          <p:nvPr>
            <p:ph idx="1"/>
          </p:nvPr>
        </p:nvSpPr>
        <p:spPr/>
        <p:txBody>
          <a:bodyPr/>
          <a:lstStyle/>
          <a:p>
            <a:r>
              <a:rPr lang="en-US" dirty="0"/>
              <a:t>Develop a comprehensive solution to address the current energy crisis caused by scarce resources, focusing on promoting the utilization of renewable energy sources. The solution should aim to mitigate the increasing electricity costs and prevent a decline in the standard of living. Additionally, design a monitoring system that is readily accessible to track energy usage and promote efficient resource management.</a:t>
            </a:r>
          </a:p>
          <a:p>
            <a:pPr marL="0" indent="0">
              <a:buNone/>
            </a:pPr>
            <a:endParaRPr lang="en-US" dirty="0"/>
          </a:p>
        </p:txBody>
      </p:sp>
      <p:sp>
        <p:nvSpPr>
          <p:cNvPr id="4" name="Footer Placeholder 3"/>
          <p:cNvSpPr>
            <a:spLocks noGrp="1"/>
          </p:cNvSpPr>
          <p:nvPr>
            <p:ph type="ftr" sz="quarter" idx="11"/>
          </p:nvPr>
        </p:nvSpPr>
        <p:spPr/>
        <p:txBody>
          <a:bodyPr/>
          <a:lstStyle/>
          <a:p>
            <a:r>
              <a:rPr lang="en-US"/>
              <a:t>Department of Electrical &amp; Computer Engineering</a:t>
            </a:r>
            <a:endParaRPr lang="en-US" dirty="0"/>
          </a:p>
        </p:txBody>
      </p:sp>
      <p:sp>
        <p:nvSpPr>
          <p:cNvPr id="5" name="Slide Number Placeholder 4"/>
          <p:cNvSpPr>
            <a:spLocks noGrp="1"/>
          </p:cNvSpPr>
          <p:nvPr>
            <p:ph type="sldNum" sz="quarter" idx="12"/>
          </p:nvPr>
        </p:nvSpPr>
        <p:spPr/>
        <p:txBody>
          <a:bodyPr/>
          <a:lstStyle/>
          <a:p>
            <a:fld id="{A404E238-F771-4BC1-9664-E4FE9018898D}" type="slidenum">
              <a:rPr lang="en-US" smtClean="0"/>
              <a:t>5</a:t>
            </a:fld>
            <a:endParaRPr lang="en-US" dirty="0"/>
          </a:p>
        </p:txBody>
      </p:sp>
    </p:spTree>
    <p:extLst>
      <p:ext uri="{BB962C8B-B14F-4D97-AF65-F5344CB8AC3E}">
        <p14:creationId xmlns:p14="http://schemas.microsoft.com/office/powerpoint/2010/main" val="3754476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Detailed Methodology</a:t>
            </a:r>
          </a:p>
        </p:txBody>
      </p:sp>
      <p:sp>
        <p:nvSpPr>
          <p:cNvPr id="4" name="Footer Placeholder 3"/>
          <p:cNvSpPr>
            <a:spLocks noGrp="1"/>
          </p:cNvSpPr>
          <p:nvPr>
            <p:ph type="ftr" sz="quarter" idx="11"/>
          </p:nvPr>
        </p:nvSpPr>
        <p:spPr/>
        <p:txBody>
          <a:bodyPr/>
          <a:lstStyle/>
          <a:p>
            <a:r>
              <a:rPr lang="en-US"/>
              <a:t>Department of Electrical &amp; Computer Engineering</a:t>
            </a:r>
            <a:endParaRPr lang="en-US" dirty="0"/>
          </a:p>
        </p:txBody>
      </p:sp>
      <p:sp>
        <p:nvSpPr>
          <p:cNvPr id="5" name="Slide Number Placeholder 4"/>
          <p:cNvSpPr>
            <a:spLocks noGrp="1"/>
          </p:cNvSpPr>
          <p:nvPr>
            <p:ph type="sldNum" sz="quarter" idx="12"/>
          </p:nvPr>
        </p:nvSpPr>
        <p:spPr/>
        <p:txBody>
          <a:bodyPr/>
          <a:lstStyle/>
          <a:p>
            <a:fld id="{A404E238-F771-4BC1-9664-E4FE9018898D}" type="slidenum">
              <a:rPr lang="en-US" smtClean="0"/>
              <a:t>6</a:t>
            </a:fld>
            <a:endParaRPr lang="en-US" dirty="0"/>
          </a:p>
        </p:txBody>
      </p:sp>
      <p:pic>
        <p:nvPicPr>
          <p:cNvPr id="9" name="Picture 8" descr="A diagram of a system&#10;&#10;Description automatically generated">
            <a:extLst>
              <a:ext uri="{FF2B5EF4-FFF2-40B4-BE49-F238E27FC236}">
                <a16:creationId xmlns:a16="http://schemas.microsoft.com/office/drawing/2014/main" id="{62E0F445-775C-49D7-B3CF-C7D4245897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9854" y="1534696"/>
            <a:ext cx="5592291" cy="4821654"/>
          </a:xfrm>
          <a:prstGeom prst="rect">
            <a:avLst/>
          </a:prstGeom>
        </p:spPr>
      </p:pic>
    </p:spTree>
    <p:extLst>
      <p:ext uri="{BB962C8B-B14F-4D97-AF65-F5344CB8AC3E}">
        <p14:creationId xmlns:p14="http://schemas.microsoft.com/office/powerpoint/2010/main" val="1190576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5BAA3-90EA-46BF-B963-3CC551B0E11A}"/>
              </a:ext>
            </a:extLst>
          </p:cNvPr>
          <p:cNvSpPr>
            <a:spLocks noGrp="1"/>
          </p:cNvSpPr>
          <p:nvPr>
            <p:ph type="title"/>
          </p:nvPr>
        </p:nvSpPr>
        <p:spPr/>
        <p:txBody>
          <a:bodyPr/>
          <a:lstStyle/>
          <a:p>
            <a:r>
              <a:rPr lang="en-US" sz="4000" dirty="0"/>
              <a:t>Detailed Methodology</a:t>
            </a:r>
            <a:endParaRPr lang="en-US" dirty="0"/>
          </a:p>
        </p:txBody>
      </p:sp>
      <p:graphicFrame>
        <p:nvGraphicFramePr>
          <p:cNvPr id="6" name="Table 6">
            <a:extLst>
              <a:ext uri="{FF2B5EF4-FFF2-40B4-BE49-F238E27FC236}">
                <a16:creationId xmlns:a16="http://schemas.microsoft.com/office/drawing/2014/main" id="{E50B4D3E-1F18-4559-AC73-953F51002245}"/>
              </a:ext>
            </a:extLst>
          </p:cNvPr>
          <p:cNvGraphicFramePr>
            <a:graphicFrameLocks noGrp="1"/>
          </p:cNvGraphicFramePr>
          <p:nvPr>
            <p:ph idx="1"/>
            <p:extLst>
              <p:ext uri="{D42A27DB-BD31-4B8C-83A1-F6EECF244321}">
                <p14:modId xmlns:p14="http://schemas.microsoft.com/office/powerpoint/2010/main" val="1660243584"/>
              </p:ext>
            </p:extLst>
          </p:nvPr>
        </p:nvGraphicFramePr>
        <p:xfrm>
          <a:off x="838200" y="1825624"/>
          <a:ext cx="10515600" cy="3714042"/>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424707725"/>
                    </a:ext>
                  </a:extLst>
                </a:gridCol>
                <a:gridCol w="5257800">
                  <a:extLst>
                    <a:ext uri="{9D8B030D-6E8A-4147-A177-3AD203B41FA5}">
                      <a16:colId xmlns:a16="http://schemas.microsoft.com/office/drawing/2014/main" val="2918769051"/>
                    </a:ext>
                  </a:extLst>
                </a:gridCol>
              </a:tblGrid>
              <a:tr h="619007">
                <a:tc gridSpan="2">
                  <a:txBody>
                    <a:bodyPr/>
                    <a:lstStyle/>
                    <a:p>
                      <a:pPr algn="ctr"/>
                      <a:r>
                        <a:rPr lang="en-US" sz="2800" dirty="0">
                          <a:solidFill>
                            <a:schemeClr val="tx1"/>
                          </a:solidFill>
                          <a:latin typeface="+mj-lt"/>
                          <a:ea typeface="Calibri" panose="020F0502020204030204" pitchFamily="34" charset="0"/>
                          <a:cs typeface="Calibri" panose="020F0502020204030204" pitchFamily="34" charset="0"/>
                        </a:rPr>
                        <a:t>DESIGN PARAMETERS</a:t>
                      </a:r>
                    </a:p>
                  </a:txBody>
                  <a:tcPr/>
                </a:tc>
                <a:tc hMerge="1">
                  <a:txBody>
                    <a:bodyPr/>
                    <a:lstStyle/>
                    <a:p>
                      <a:endParaRPr lang="en-US" dirty="0"/>
                    </a:p>
                  </a:txBody>
                  <a:tcPr/>
                </a:tc>
                <a:extLst>
                  <a:ext uri="{0D108BD9-81ED-4DB2-BD59-A6C34878D82A}">
                    <a16:rowId xmlns:a16="http://schemas.microsoft.com/office/drawing/2014/main" val="3973963606"/>
                  </a:ext>
                </a:extLst>
              </a:tr>
              <a:tr h="619007">
                <a:tc>
                  <a:txBody>
                    <a:bodyPr/>
                    <a:lstStyle/>
                    <a:p>
                      <a:pPr algn="ctr"/>
                      <a:r>
                        <a:rPr lang="en-US" sz="2800" dirty="0">
                          <a:latin typeface="+mj-lt"/>
                          <a:ea typeface="Calibri" panose="020F0502020204030204" pitchFamily="34" charset="0"/>
                          <a:cs typeface="Calibri" panose="020F0502020204030204" pitchFamily="34" charset="0"/>
                        </a:rPr>
                        <a:t>PV Panel</a:t>
                      </a:r>
                    </a:p>
                  </a:txBody>
                  <a:tcPr/>
                </a:tc>
                <a:tc>
                  <a:txBody>
                    <a:bodyPr/>
                    <a:lstStyle/>
                    <a:p>
                      <a:pPr algn="ctr"/>
                      <a:r>
                        <a:rPr lang="en-US" sz="2800" dirty="0">
                          <a:latin typeface="+mj-lt"/>
                          <a:ea typeface="Calibri" panose="020F0502020204030204" pitchFamily="34" charset="0"/>
                          <a:cs typeface="Calibri" panose="020F0502020204030204" pitchFamily="34" charset="0"/>
                        </a:rPr>
                        <a:t>30 Watt : 18Vmax , 1.6Amax</a:t>
                      </a:r>
                    </a:p>
                  </a:txBody>
                  <a:tcPr/>
                </a:tc>
                <a:extLst>
                  <a:ext uri="{0D108BD9-81ED-4DB2-BD59-A6C34878D82A}">
                    <a16:rowId xmlns:a16="http://schemas.microsoft.com/office/drawing/2014/main" val="3423991785"/>
                  </a:ext>
                </a:extLst>
              </a:tr>
              <a:tr h="619007">
                <a:tc>
                  <a:txBody>
                    <a:bodyPr/>
                    <a:lstStyle/>
                    <a:p>
                      <a:pPr algn="ctr"/>
                      <a:r>
                        <a:rPr lang="en-US" sz="2800" dirty="0">
                          <a:latin typeface="+mj-lt"/>
                          <a:ea typeface="Calibri" panose="020F0502020204030204" pitchFamily="34" charset="0"/>
                          <a:cs typeface="Calibri" panose="020F0502020204030204" pitchFamily="34" charset="0"/>
                        </a:rPr>
                        <a:t>Battery</a:t>
                      </a:r>
                    </a:p>
                  </a:txBody>
                  <a:tcPr/>
                </a:tc>
                <a:tc>
                  <a:txBody>
                    <a:bodyPr/>
                    <a:lstStyle/>
                    <a:p>
                      <a:pPr algn="ctr"/>
                      <a:r>
                        <a:rPr lang="en-US" sz="2800" dirty="0">
                          <a:latin typeface="+mj-lt"/>
                          <a:ea typeface="Calibri" panose="020F0502020204030204" pitchFamily="34" charset="0"/>
                          <a:cs typeface="Calibri" panose="020F0502020204030204" pitchFamily="34" charset="0"/>
                        </a:rPr>
                        <a:t>12V, 7Ah</a:t>
                      </a:r>
                    </a:p>
                  </a:txBody>
                  <a:tcPr/>
                </a:tc>
                <a:extLst>
                  <a:ext uri="{0D108BD9-81ED-4DB2-BD59-A6C34878D82A}">
                    <a16:rowId xmlns:a16="http://schemas.microsoft.com/office/drawing/2014/main" val="2090804782"/>
                  </a:ext>
                </a:extLst>
              </a:tr>
              <a:tr h="619007">
                <a:tc>
                  <a:txBody>
                    <a:bodyPr/>
                    <a:lstStyle/>
                    <a:p>
                      <a:pPr algn="ctr"/>
                      <a:r>
                        <a:rPr lang="en-US" sz="2800" dirty="0">
                          <a:latin typeface="+mj-lt"/>
                          <a:ea typeface="Calibri" panose="020F0502020204030204" pitchFamily="34" charset="0"/>
                          <a:cs typeface="Calibri" panose="020F0502020204030204" pitchFamily="34" charset="0"/>
                        </a:rPr>
                        <a:t>Inverter</a:t>
                      </a:r>
                    </a:p>
                  </a:txBody>
                  <a:tcPr/>
                </a:tc>
                <a:tc>
                  <a:txBody>
                    <a:bodyPr/>
                    <a:lstStyle/>
                    <a:p>
                      <a:pPr algn="ctr"/>
                      <a:r>
                        <a:rPr lang="en-US" sz="2800" dirty="0">
                          <a:latin typeface="+mj-lt"/>
                          <a:ea typeface="Calibri" panose="020F0502020204030204" pitchFamily="34" charset="0"/>
                          <a:cs typeface="Calibri" panose="020F0502020204030204" pitchFamily="34" charset="0"/>
                        </a:rPr>
                        <a:t>200 Watt</a:t>
                      </a:r>
                    </a:p>
                  </a:txBody>
                  <a:tcPr/>
                </a:tc>
                <a:extLst>
                  <a:ext uri="{0D108BD9-81ED-4DB2-BD59-A6C34878D82A}">
                    <a16:rowId xmlns:a16="http://schemas.microsoft.com/office/drawing/2014/main" val="1652044197"/>
                  </a:ext>
                </a:extLst>
              </a:tr>
              <a:tr h="619007">
                <a:tc>
                  <a:txBody>
                    <a:bodyPr/>
                    <a:lstStyle/>
                    <a:p>
                      <a:pPr algn="ctr"/>
                      <a:r>
                        <a:rPr lang="en-US" sz="2800" dirty="0">
                          <a:latin typeface="+mj-lt"/>
                          <a:ea typeface="Calibri" panose="020F0502020204030204" pitchFamily="34" charset="0"/>
                          <a:cs typeface="Calibri" panose="020F0502020204030204" pitchFamily="34" charset="0"/>
                        </a:rPr>
                        <a:t>Transformer</a:t>
                      </a:r>
                    </a:p>
                  </a:txBody>
                  <a:tcPr/>
                </a:tc>
                <a:tc>
                  <a:txBody>
                    <a:bodyPr/>
                    <a:lstStyle/>
                    <a:p>
                      <a:pPr algn="ctr"/>
                      <a:r>
                        <a:rPr lang="en-US" sz="2800" dirty="0">
                          <a:latin typeface="+mj-lt"/>
                          <a:ea typeface="Calibri" panose="020F0502020204030204" pitchFamily="34" charset="0"/>
                          <a:cs typeface="Calibri" panose="020F0502020204030204" pitchFamily="34" charset="0"/>
                        </a:rPr>
                        <a:t>12 to 220v , 6Amp </a:t>
                      </a:r>
                    </a:p>
                  </a:txBody>
                  <a:tcPr/>
                </a:tc>
                <a:extLst>
                  <a:ext uri="{0D108BD9-81ED-4DB2-BD59-A6C34878D82A}">
                    <a16:rowId xmlns:a16="http://schemas.microsoft.com/office/drawing/2014/main" val="549297218"/>
                  </a:ext>
                </a:extLst>
              </a:tr>
              <a:tr h="619007">
                <a:tc>
                  <a:txBody>
                    <a:bodyPr/>
                    <a:lstStyle/>
                    <a:p>
                      <a:pPr algn="ctr"/>
                      <a:r>
                        <a:rPr lang="en-US" sz="2800" dirty="0">
                          <a:latin typeface="+mj-lt"/>
                          <a:ea typeface="Calibri" panose="020F0502020204030204" pitchFamily="34" charset="0"/>
                          <a:cs typeface="Calibri" panose="020F0502020204030204" pitchFamily="34" charset="0"/>
                        </a:rPr>
                        <a:t>Current Sensor (ACS 712)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a:latin typeface="+mj-lt"/>
                          <a:ea typeface="Calibri" panose="020F0502020204030204" pitchFamily="34" charset="0"/>
                          <a:cs typeface="Calibri" panose="020F0502020204030204" pitchFamily="34" charset="0"/>
                        </a:rPr>
                        <a:t>5 Amp</a:t>
                      </a:r>
                    </a:p>
                  </a:txBody>
                  <a:tcPr/>
                </a:tc>
                <a:extLst>
                  <a:ext uri="{0D108BD9-81ED-4DB2-BD59-A6C34878D82A}">
                    <a16:rowId xmlns:a16="http://schemas.microsoft.com/office/drawing/2014/main" val="2263458630"/>
                  </a:ext>
                </a:extLst>
              </a:tr>
            </a:tbl>
          </a:graphicData>
        </a:graphic>
      </p:graphicFrame>
      <p:sp>
        <p:nvSpPr>
          <p:cNvPr id="4" name="Footer Placeholder 3">
            <a:extLst>
              <a:ext uri="{FF2B5EF4-FFF2-40B4-BE49-F238E27FC236}">
                <a16:creationId xmlns:a16="http://schemas.microsoft.com/office/drawing/2014/main" id="{E1054D14-6C52-4745-B07E-054F5F341C91}"/>
              </a:ext>
            </a:extLst>
          </p:cNvPr>
          <p:cNvSpPr>
            <a:spLocks noGrp="1"/>
          </p:cNvSpPr>
          <p:nvPr>
            <p:ph type="ftr" sz="quarter" idx="11"/>
          </p:nvPr>
        </p:nvSpPr>
        <p:spPr/>
        <p:txBody>
          <a:bodyPr/>
          <a:lstStyle/>
          <a:p>
            <a:r>
              <a:rPr lang="en-US"/>
              <a:t>Department of Electrical &amp; Computer Engineering</a:t>
            </a:r>
            <a:endParaRPr lang="en-US" dirty="0"/>
          </a:p>
        </p:txBody>
      </p:sp>
      <p:sp>
        <p:nvSpPr>
          <p:cNvPr id="5" name="Slide Number Placeholder 4">
            <a:extLst>
              <a:ext uri="{FF2B5EF4-FFF2-40B4-BE49-F238E27FC236}">
                <a16:creationId xmlns:a16="http://schemas.microsoft.com/office/drawing/2014/main" id="{4DD6CE10-0DE3-48B7-9519-BC7F9EF43BF5}"/>
              </a:ext>
            </a:extLst>
          </p:cNvPr>
          <p:cNvSpPr>
            <a:spLocks noGrp="1"/>
          </p:cNvSpPr>
          <p:nvPr>
            <p:ph type="sldNum" sz="quarter" idx="12"/>
          </p:nvPr>
        </p:nvSpPr>
        <p:spPr/>
        <p:txBody>
          <a:bodyPr/>
          <a:lstStyle/>
          <a:p>
            <a:fld id="{A404E238-F771-4BC1-9664-E4FE9018898D}" type="slidenum">
              <a:rPr lang="en-US" smtClean="0"/>
              <a:t>7</a:t>
            </a:fld>
            <a:endParaRPr lang="en-US" dirty="0"/>
          </a:p>
        </p:txBody>
      </p:sp>
    </p:spTree>
    <p:extLst>
      <p:ext uri="{BB962C8B-B14F-4D97-AF65-F5344CB8AC3E}">
        <p14:creationId xmlns:p14="http://schemas.microsoft.com/office/powerpoint/2010/main" val="2027371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2B5B4-236A-4286-9A81-0D837A409202}"/>
              </a:ext>
            </a:extLst>
          </p:cNvPr>
          <p:cNvSpPr>
            <a:spLocks noGrp="1"/>
          </p:cNvSpPr>
          <p:nvPr>
            <p:ph type="title"/>
          </p:nvPr>
        </p:nvSpPr>
        <p:spPr/>
        <p:txBody>
          <a:bodyPr/>
          <a:lstStyle/>
          <a:p>
            <a:r>
              <a:rPr lang="en-US" dirty="0"/>
              <a:t>Detailed Methodology </a:t>
            </a:r>
          </a:p>
        </p:txBody>
      </p:sp>
      <p:sp>
        <p:nvSpPr>
          <p:cNvPr id="4" name="Footer Placeholder 3">
            <a:extLst>
              <a:ext uri="{FF2B5EF4-FFF2-40B4-BE49-F238E27FC236}">
                <a16:creationId xmlns:a16="http://schemas.microsoft.com/office/drawing/2014/main" id="{E77EC627-B93E-41B5-9BB0-B44CB4515945}"/>
              </a:ext>
            </a:extLst>
          </p:cNvPr>
          <p:cNvSpPr>
            <a:spLocks noGrp="1"/>
          </p:cNvSpPr>
          <p:nvPr>
            <p:ph type="ftr" sz="quarter" idx="11"/>
          </p:nvPr>
        </p:nvSpPr>
        <p:spPr/>
        <p:txBody>
          <a:bodyPr/>
          <a:lstStyle/>
          <a:p>
            <a:r>
              <a:rPr lang="en-US"/>
              <a:t>Department of Electrical &amp; Computer Engineering</a:t>
            </a:r>
            <a:endParaRPr lang="en-US" dirty="0"/>
          </a:p>
        </p:txBody>
      </p:sp>
      <p:sp>
        <p:nvSpPr>
          <p:cNvPr id="5" name="Slide Number Placeholder 4">
            <a:extLst>
              <a:ext uri="{FF2B5EF4-FFF2-40B4-BE49-F238E27FC236}">
                <a16:creationId xmlns:a16="http://schemas.microsoft.com/office/drawing/2014/main" id="{523410F8-F146-49A1-AD0E-58678EBD6BC7}"/>
              </a:ext>
            </a:extLst>
          </p:cNvPr>
          <p:cNvSpPr>
            <a:spLocks noGrp="1"/>
          </p:cNvSpPr>
          <p:nvPr>
            <p:ph type="sldNum" sz="quarter" idx="12"/>
          </p:nvPr>
        </p:nvSpPr>
        <p:spPr/>
        <p:txBody>
          <a:bodyPr/>
          <a:lstStyle/>
          <a:p>
            <a:fld id="{A404E238-F771-4BC1-9664-E4FE9018898D}" type="slidenum">
              <a:rPr lang="en-US" smtClean="0"/>
              <a:t>8</a:t>
            </a:fld>
            <a:endParaRPr lang="en-US" dirty="0"/>
          </a:p>
        </p:txBody>
      </p:sp>
      <p:graphicFrame>
        <p:nvGraphicFramePr>
          <p:cNvPr id="9" name="Table 9">
            <a:extLst>
              <a:ext uri="{FF2B5EF4-FFF2-40B4-BE49-F238E27FC236}">
                <a16:creationId xmlns:a16="http://schemas.microsoft.com/office/drawing/2014/main" id="{D367D5D3-3283-4A7F-B46B-B439D5BAD77E}"/>
              </a:ext>
            </a:extLst>
          </p:cNvPr>
          <p:cNvGraphicFramePr>
            <a:graphicFrameLocks noGrp="1"/>
          </p:cNvGraphicFramePr>
          <p:nvPr>
            <p:ph idx="1"/>
            <p:extLst>
              <p:ext uri="{D42A27DB-BD31-4B8C-83A1-F6EECF244321}">
                <p14:modId xmlns:p14="http://schemas.microsoft.com/office/powerpoint/2010/main" val="3551583878"/>
              </p:ext>
            </p:extLst>
          </p:nvPr>
        </p:nvGraphicFramePr>
        <p:xfrm>
          <a:off x="838200" y="1825623"/>
          <a:ext cx="10515600" cy="4305024"/>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699459054"/>
                    </a:ext>
                  </a:extLst>
                </a:gridCol>
                <a:gridCol w="5257800">
                  <a:extLst>
                    <a:ext uri="{9D8B030D-6E8A-4147-A177-3AD203B41FA5}">
                      <a16:colId xmlns:a16="http://schemas.microsoft.com/office/drawing/2014/main" val="143274970"/>
                    </a:ext>
                  </a:extLst>
                </a:gridCol>
              </a:tblGrid>
              <a:tr h="520797">
                <a:tc gridSpan="2">
                  <a:txBody>
                    <a:bodyPr/>
                    <a:lstStyle/>
                    <a:p>
                      <a:pPr algn="ctr"/>
                      <a:r>
                        <a:rPr lang="en-US" sz="3200" dirty="0">
                          <a:solidFill>
                            <a:schemeClr val="tx1"/>
                          </a:solidFill>
                          <a:latin typeface="Calibri" panose="020F0502020204030204" pitchFamily="34" charset="0"/>
                          <a:ea typeface="Calibri" panose="020F0502020204030204" pitchFamily="34" charset="0"/>
                          <a:cs typeface="Calibri" panose="020F0502020204030204" pitchFamily="34" charset="0"/>
                        </a:rPr>
                        <a:t>Components Used</a:t>
                      </a:r>
                    </a:p>
                  </a:txBody>
                  <a:tcPr/>
                </a:tc>
                <a:tc hMerge="1">
                  <a:txBody>
                    <a:bodyPr/>
                    <a:lstStyle/>
                    <a:p>
                      <a:endParaRPr lang="en-US" dirty="0"/>
                    </a:p>
                  </a:txBody>
                  <a:tcPr/>
                </a:tc>
                <a:extLst>
                  <a:ext uri="{0D108BD9-81ED-4DB2-BD59-A6C34878D82A}">
                    <a16:rowId xmlns:a16="http://schemas.microsoft.com/office/drawing/2014/main" val="3158595916"/>
                  </a:ext>
                </a:extLst>
              </a:tr>
              <a:tr h="465738">
                <a:tc>
                  <a:txBody>
                    <a:bodyPr/>
                    <a:lstStyle/>
                    <a:p>
                      <a:r>
                        <a:rPr lang="en-US" dirty="0">
                          <a:latin typeface="Calibri" panose="020F0502020204030204" pitchFamily="34" charset="0"/>
                          <a:ea typeface="Calibri" panose="020F0502020204030204" pitchFamily="34" charset="0"/>
                          <a:cs typeface="Calibri" panose="020F0502020204030204" pitchFamily="34" charset="0"/>
                        </a:rPr>
                        <a:t>ACS 712</a:t>
                      </a:r>
                    </a:p>
                  </a:txBody>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 Current Sensor</a:t>
                      </a:r>
                    </a:p>
                  </a:txBody>
                  <a:tcPr/>
                </a:tc>
                <a:extLst>
                  <a:ext uri="{0D108BD9-81ED-4DB2-BD59-A6C34878D82A}">
                    <a16:rowId xmlns:a16="http://schemas.microsoft.com/office/drawing/2014/main" val="691870416"/>
                  </a:ext>
                </a:extLst>
              </a:tr>
              <a:tr h="465738">
                <a:tc>
                  <a:txBody>
                    <a:bodyPr/>
                    <a:lstStyle/>
                    <a:p>
                      <a:r>
                        <a:rPr lang="en-US" dirty="0">
                          <a:latin typeface="Calibri" panose="020F0502020204030204" pitchFamily="34" charset="0"/>
                          <a:ea typeface="Calibri" panose="020F0502020204030204" pitchFamily="34" charset="0"/>
                          <a:cs typeface="Calibri" panose="020F0502020204030204" pitchFamily="34" charset="0"/>
                        </a:rPr>
                        <a:t>Arduino Nano</a:t>
                      </a:r>
                    </a:p>
                  </a:txBody>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Variable PWM, LCD Interfacing, And Data Display</a:t>
                      </a:r>
                    </a:p>
                  </a:txBody>
                  <a:tcPr/>
                </a:tc>
                <a:extLst>
                  <a:ext uri="{0D108BD9-81ED-4DB2-BD59-A6C34878D82A}">
                    <a16:rowId xmlns:a16="http://schemas.microsoft.com/office/drawing/2014/main" val="2070218892"/>
                  </a:ext>
                </a:extLst>
              </a:tr>
              <a:tr h="465738">
                <a:tc>
                  <a:txBody>
                    <a:bodyPr/>
                    <a:lstStyle/>
                    <a:p>
                      <a:r>
                        <a:rPr lang="en-US" dirty="0">
                          <a:latin typeface="Calibri" panose="020F0502020204030204" pitchFamily="34" charset="0"/>
                          <a:ea typeface="Calibri" panose="020F0502020204030204" pitchFamily="34" charset="0"/>
                          <a:cs typeface="Calibri" panose="020F0502020204030204" pitchFamily="34" charset="0"/>
                        </a:rPr>
                        <a:t>Esp32</a:t>
                      </a:r>
                    </a:p>
                  </a:txBody>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Data Logging and Data Communication With Cloud</a:t>
                      </a:r>
                    </a:p>
                  </a:txBody>
                  <a:tcPr/>
                </a:tc>
                <a:extLst>
                  <a:ext uri="{0D108BD9-81ED-4DB2-BD59-A6C34878D82A}">
                    <a16:rowId xmlns:a16="http://schemas.microsoft.com/office/drawing/2014/main" val="3369081529"/>
                  </a:ext>
                </a:extLst>
              </a:tr>
              <a:tr h="465738">
                <a:tc>
                  <a:txBody>
                    <a:bodyPr/>
                    <a:lstStyle/>
                    <a:p>
                      <a:r>
                        <a:rPr lang="en-US" dirty="0">
                          <a:latin typeface="Calibri" panose="020F0502020204030204" pitchFamily="34" charset="0"/>
                          <a:ea typeface="Calibri" panose="020F0502020204030204" pitchFamily="34" charset="0"/>
                          <a:cs typeface="Calibri" panose="020F0502020204030204" pitchFamily="34" charset="0"/>
                        </a:rPr>
                        <a:t>Mosfet (IRF 250)</a:t>
                      </a:r>
                    </a:p>
                  </a:txBody>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Switching at High Speeds</a:t>
                      </a:r>
                    </a:p>
                  </a:txBody>
                  <a:tcPr/>
                </a:tc>
                <a:extLst>
                  <a:ext uri="{0D108BD9-81ED-4DB2-BD59-A6C34878D82A}">
                    <a16:rowId xmlns:a16="http://schemas.microsoft.com/office/drawing/2014/main" val="1230876126"/>
                  </a:ext>
                </a:extLst>
              </a:tr>
              <a:tr h="465738">
                <a:tc>
                  <a:txBody>
                    <a:bodyPr/>
                    <a:lstStyle/>
                    <a:p>
                      <a:r>
                        <a:rPr lang="en-US" dirty="0">
                          <a:latin typeface="Calibri" panose="020F0502020204030204" pitchFamily="34" charset="0"/>
                          <a:ea typeface="Calibri" panose="020F0502020204030204" pitchFamily="34" charset="0"/>
                          <a:cs typeface="Calibri" panose="020F0502020204030204" pitchFamily="34" charset="0"/>
                        </a:rPr>
                        <a:t>IC CD 4047</a:t>
                      </a:r>
                    </a:p>
                  </a:txBody>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Generates a fixed PWM, 50 Hz</a:t>
                      </a:r>
                    </a:p>
                  </a:txBody>
                  <a:tcPr/>
                </a:tc>
                <a:extLst>
                  <a:ext uri="{0D108BD9-81ED-4DB2-BD59-A6C34878D82A}">
                    <a16:rowId xmlns:a16="http://schemas.microsoft.com/office/drawing/2014/main" val="2515610819"/>
                  </a:ext>
                </a:extLst>
              </a:tr>
              <a:tr h="465738">
                <a:tc>
                  <a:txBody>
                    <a:bodyPr/>
                    <a:lstStyle/>
                    <a:p>
                      <a:r>
                        <a:rPr lang="en-US" dirty="0">
                          <a:latin typeface="Calibri" panose="020F0502020204030204" pitchFamily="34" charset="0"/>
                          <a:ea typeface="Calibri" panose="020F0502020204030204" pitchFamily="34" charset="0"/>
                          <a:cs typeface="Calibri" panose="020F0502020204030204" pitchFamily="34" charset="0"/>
                        </a:rPr>
                        <a:t>LM 7809</a:t>
                      </a:r>
                    </a:p>
                  </a:txBody>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Provides 9 Volts</a:t>
                      </a:r>
                    </a:p>
                  </a:txBody>
                  <a:tcPr/>
                </a:tc>
                <a:extLst>
                  <a:ext uri="{0D108BD9-81ED-4DB2-BD59-A6C34878D82A}">
                    <a16:rowId xmlns:a16="http://schemas.microsoft.com/office/drawing/2014/main" val="429900826"/>
                  </a:ext>
                </a:extLst>
              </a:tr>
              <a:tr h="465738">
                <a:tc>
                  <a:txBody>
                    <a:bodyPr/>
                    <a:lstStyle/>
                    <a:p>
                      <a:r>
                        <a:rPr lang="en-US" dirty="0">
                          <a:latin typeface="Calibri" panose="020F0502020204030204" pitchFamily="34" charset="0"/>
                          <a:ea typeface="Calibri" panose="020F0502020204030204" pitchFamily="34" charset="0"/>
                          <a:cs typeface="Calibri" panose="020F0502020204030204" pitchFamily="34" charset="0"/>
                        </a:rPr>
                        <a:t>DHT11</a:t>
                      </a:r>
                    </a:p>
                  </a:txBody>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Humidity/Temp Sensor</a:t>
                      </a:r>
                    </a:p>
                  </a:txBody>
                  <a:tcPr/>
                </a:tc>
                <a:extLst>
                  <a:ext uri="{0D108BD9-81ED-4DB2-BD59-A6C34878D82A}">
                    <a16:rowId xmlns:a16="http://schemas.microsoft.com/office/drawing/2014/main" val="2997481933"/>
                  </a:ext>
                </a:extLst>
              </a:tr>
              <a:tr h="465738">
                <a:tc>
                  <a:txBody>
                    <a:bodyPr/>
                    <a:lstStyle/>
                    <a:p>
                      <a:r>
                        <a:rPr lang="en-US" dirty="0">
                          <a:latin typeface="Calibri" panose="020F0502020204030204" pitchFamily="34" charset="0"/>
                          <a:ea typeface="Calibri" panose="020F0502020204030204" pitchFamily="34" charset="0"/>
                          <a:cs typeface="Calibri" panose="020F0502020204030204" pitchFamily="34" charset="0"/>
                        </a:rPr>
                        <a:t>DH1750</a:t>
                      </a:r>
                    </a:p>
                  </a:txBody>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Light Sensor</a:t>
                      </a:r>
                    </a:p>
                  </a:txBody>
                  <a:tcPr/>
                </a:tc>
                <a:extLst>
                  <a:ext uri="{0D108BD9-81ED-4DB2-BD59-A6C34878D82A}">
                    <a16:rowId xmlns:a16="http://schemas.microsoft.com/office/drawing/2014/main" val="213797957"/>
                  </a:ext>
                </a:extLst>
              </a:tr>
            </a:tbl>
          </a:graphicData>
        </a:graphic>
      </p:graphicFrame>
    </p:spTree>
    <p:extLst>
      <p:ext uri="{BB962C8B-B14F-4D97-AF65-F5344CB8AC3E}">
        <p14:creationId xmlns:p14="http://schemas.microsoft.com/office/powerpoint/2010/main" val="3643955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E4816-8F8A-4FA4-8D00-E3C956F77496}"/>
              </a:ext>
            </a:extLst>
          </p:cNvPr>
          <p:cNvSpPr>
            <a:spLocks noGrp="1"/>
          </p:cNvSpPr>
          <p:nvPr>
            <p:ph type="title"/>
          </p:nvPr>
        </p:nvSpPr>
        <p:spPr/>
        <p:txBody>
          <a:bodyPr/>
          <a:lstStyle/>
          <a:p>
            <a:r>
              <a:rPr lang="en-US" dirty="0"/>
              <a:t>Detailed Methodology </a:t>
            </a:r>
          </a:p>
        </p:txBody>
      </p:sp>
      <p:sp>
        <p:nvSpPr>
          <p:cNvPr id="3" name="Content Placeholder 2">
            <a:extLst>
              <a:ext uri="{FF2B5EF4-FFF2-40B4-BE49-F238E27FC236}">
                <a16:creationId xmlns:a16="http://schemas.microsoft.com/office/drawing/2014/main" id="{BCA6E25E-FB87-4D03-992D-BF010B416B18}"/>
              </a:ext>
            </a:extLst>
          </p:cNvPr>
          <p:cNvSpPr>
            <a:spLocks noGrp="1"/>
          </p:cNvSpPr>
          <p:nvPr>
            <p:ph idx="1"/>
          </p:nvPr>
        </p:nvSpPr>
        <p:spPr/>
        <p:txBody>
          <a:bodyPr/>
          <a:lstStyle/>
          <a:p>
            <a:pPr marL="0" indent="0" algn="ctr" rtl="0" eaLnBrk="1" fontAlgn="t" latinLnBrk="0" hangingPunct="1">
              <a:spcBef>
                <a:spcPts val="0"/>
              </a:spcBef>
              <a:spcAft>
                <a:spcPts val="0"/>
              </a:spcAft>
              <a:buNone/>
            </a:pPr>
            <a:r>
              <a:rPr lang="en-US" b="1" dirty="0">
                <a:solidFill>
                  <a:srgbClr val="000000"/>
                </a:solidFill>
              </a:rPr>
              <a:t> </a:t>
            </a:r>
            <a:r>
              <a:rPr lang="en-US" b="1" i="0" u="none" strike="noStrike" kern="1200" dirty="0">
                <a:solidFill>
                  <a:srgbClr val="000000"/>
                </a:solidFill>
                <a:effectLst/>
                <a:latin typeface="Arial" panose="020B0604020202020204" pitchFamily="34" charset="0"/>
              </a:rPr>
              <a:t>Functionality Explained</a:t>
            </a:r>
          </a:p>
          <a:p>
            <a:pPr marL="0" indent="0" algn="ctr" rtl="0" eaLnBrk="1" fontAlgn="t" latinLnBrk="0" hangingPunct="1">
              <a:spcBef>
                <a:spcPts val="0"/>
              </a:spcBef>
              <a:spcAft>
                <a:spcPts val="0"/>
              </a:spcAft>
              <a:buNone/>
            </a:pPr>
            <a:endParaRPr lang="en-US" b="0" i="0" u="none" strike="noStrike" dirty="0">
              <a:effectLst/>
              <a:latin typeface="Arial" panose="020B0604020202020204" pitchFamily="34" charset="0"/>
            </a:endParaRPr>
          </a:p>
          <a:p>
            <a:pPr marL="283464" indent="-283464" algn="l" rtl="0" eaLnBrk="1" fontAlgn="t" latinLnBrk="0" hangingPunct="1">
              <a:spcBef>
                <a:spcPts val="0"/>
              </a:spcBef>
              <a:spcAft>
                <a:spcPts val="0"/>
              </a:spcAft>
            </a:pPr>
            <a:r>
              <a:rPr lang="en-US" sz="2000" b="0" i="0" u="none" strike="noStrike" kern="1200" dirty="0">
                <a:solidFill>
                  <a:srgbClr val="000000"/>
                </a:solidFill>
                <a:effectLst/>
                <a:latin typeface="Arial" panose="020B0604020202020204" pitchFamily="34" charset="0"/>
              </a:rPr>
              <a:t>PV Panels </a:t>
            </a:r>
          </a:p>
          <a:p>
            <a:pPr marL="0" indent="0" algn="l" rtl="0" eaLnBrk="1" fontAlgn="t" latinLnBrk="0" hangingPunct="1">
              <a:spcBef>
                <a:spcPts val="0"/>
              </a:spcBef>
              <a:spcAft>
                <a:spcPts val="0"/>
              </a:spcAft>
              <a:buNone/>
            </a:pPr>
            <a:endParaRPr lang="en-US" sz="2000" b="0" i="0" u="none" strike="noStrike" dirty="0">
              <a:effectLst/>
              <a:latin typeface="Arial" panose="020B0604020202020204" pitchFamily="34" charset="0"/>
            </a:endParaRPr>
          </a:p>
          <a:p>
            <a:pPr marL="740664" indent="-283464" algn="l" rtl="0" eaLnBrk="1" fontAlgn="t" latinLnBrk="0" hangingPunct="1">
              <a:spcBef>
                <a:spcPts val="0"/>
              </a:spcBef>
              <a:spcAft>
                <a:spcPts val="0"/>
              </a:spcAft>
            </a:pPr>
            <a:r>
              <a:rPr lang="en-US" sz="2000" b="0" i="0" u="none" strike="noStrike" kern="1200" dirty="0">
                <a:solidFill>
                  <a:srgbClr val="000000"/>
                </a:solidFill>
                <a:effectLst/>
                <a:latin typeface="Arial" panose="020B0604020202020204" pitchFamily="34" charset="0"/>
              </a:rPr>
              <a:t>Provides Input DC Power</a:t>
            </a:r>
          </a:p>
          <a:p>
            <a:pPr marL="457200" indent="0" algn="l" rtl="0" eaLnBrk="1" fontAlgn="t" latinLnBrk="0" hangingPunct="1">
              <a:spcBef>
                <a:spcPts val="0"/>
              </a:spcBef>
              <a:spcAft>
                <a:spcPts val="0"/>
              </a:spcAft>
              <a:buNone/>
            </a:pPr>
            <a:endParaRPr lang="en-US" sz="2000" b="0" i="0" u="none" strike="noStrike" dirty="0">
              <a:effectLst/>
              <a:latin typeface="Arial" panose="020B0604020202020204" pitchFamily="34" charset="0"/>
            </a:endParaRPr>
          </a:p>
          <a:p>
            <a:pPr marL="283464" indent="-283464" algn="l" rtl="0" eaLnBrk="1" fontAlgn="t" latinLnBrk="0" hangingPunct="1">
              <a:spcBef>
                <a:spcPts val="0"/>
              </a:spcBef>
              <a:spcAft>
                <a:spcPts val="0"/>
              </a:spcAft>
            </a:pPr>
            <a:r>
              <a:rPr lang="en-US" sz="2000" b="0" i="0" u="none" strike="noStrike" kern="1200" dirty="0">
                <a:solidFill>
                  <a:srgbClr val="000000"/>
                </a:solidFill>
                <a:effectLst/>
                <a:latin typeface="Arial" panose="020B0604020202020204" pitchFamily="34" charset="0"/>
              </a:rPr>
              <a:t>Charge Controller</a:t>
            </a:r>
          </a:p>
          <a:p>
            <a:pPr marL="0" indent="0" algn="l" rtl="0" eaLnBrk="1" fontAlgn="t" latinLnBrk="0" hangingPunct="1">
              <a:spcBef>
                <a:spcPts val="0"/>
              </a:spcBef>
              <a:spcAft>
                <a:spcPts val="0"/>
              </a:spcAft>
              <a:buNone/>
            </a:pPr>
            <a:endParaRPr lang="en-US" sz="2000" b="0" i="0" u="none" strike="noStrike" dirty="0">
              <a:effectLst/>
              <a:latin typeface="Arial" panose="020B0604020202020204" pitchFamily="34" charset="0"/>
            </a:endParaRPr>
          </a:p>
          <a:p>
            <a:pPr marL="740664" indent="-283464" algn="l" rtl="0" eaLnBrk="1" fontAlgn="t" latinLnBrk="0" hangingPunct="1">
              <a:spcBef>
                <a:spcPts val="0"/>
              </a:spcBef>
              <a:spcAft>
                <a:spcPts val="0"/>
              </a:spcAft>
            </a:pPr>
            <a:r>
              <a:rPr lang="en-US" sz="2000" b="0" i="0" u="none" strike="noStrike" kern="1200" dirty="0">
                <a:solidFill>
                  <a:srgbClr val="000000"/>
                </a:solidFill>
                <a:effectLst/>
                <a:latin typeface="Arial" panose="020B0604020202020204" pitchFamily="34" charset="0"/>
              </a:rPr>
              <a:t>Voltage Regulation for Safe Charging</a:t>
            </a:r>
          </a:p>
          <a:p>
            <a:pPr marL="457200" indent="0" algn="l" rtl="0" eaLnBrk="1" fontAlgn="t" latinLnBrk="0" hangingPunct="1">
              <a:spcBef>
                <a:spcPts val="0"/>
              </a:spcBef>
              <a:spcAft>
                <a:spcPts val="0"/>
              </a:spcAft>
              <a:buNone/>
            </a:pPr>
            <a:endParaRPr lang="en-US" sz="2000" b="0" i="0" u="none" strike="noStrike" dirty="0">
              <a:effectLst/>
              <a:latin typeface="Arial" panose="020B0604020202020204" pitchFamily="34" charset="0"/>
            </a:endParaRPr>
          </a:p>
          <a:p>
            <a:pPr marL="740664" indent="-283464" algn="l" rtl="0" eaLnBrk="1" fontAlgn="t" latinLnBrk="0" hangingPunct="1">
              <a:spcBef>
                <a:spcPts val="0"/>
              </a:spcBef>
              <a:spcAft>
                <a:spcPts val="0"/>
              </a:spcAft>
            </a:pPr>
            <a:r>
              <a:rPr lang="en-US" sz="2000" b="0" i="0" u="none" strike="noStrike" kern="1200" dirty="0">
                <a:solidFill>
                  <a:srgbClr val="000000"/>
                </a:solidFill>
                <a:effectLst/>
                <a:latin typeface="Arial" panose="020B0604020202020204" pitchFamily="34" charset="0"/>
              </a:rPr>
              <a:t>Optimum Charging Voltage</a:t>
            </a:r>
          </a:p>
          <a:p>
            <a:pPr marL="457200" indent="0" algn="l" rtl="0" eaLnBrk="1" fontAlgn="t" latinLnBrk="0" hangingPunct="1">
              <a:spcBef>
                <a:spcPts val="0"/>
              </a:spcBef>
              <a:spcAft>
                <a:spcPts val="0"/>
              </a:spcAft>
              <a:buNone/>
            </a:pPr>
            <a:endParaRPr lang="en-US" sz="2000" b="0" i="0" u="none" strike="noStrike" dirty="0">
              <a:effectLst/>
              <a:latin typeface="Arial" panose="020B0604020202020204" pitchFamily="34" charset="0"/>
            </a:endParaRPr>
          </a:p>
          <a:p>
            <a:pPr marL="740664" indent="-283464" algn="l" rtl="0" eaLnBrk="1" fontAlgn="t" latinLnBrk="0" hangingPunct="1">
              <a:spcBef>
                <a:spcPts val="0"/>
              </a:spcBef>
              <a:spcAft>
                <a:spcPts val="0"/>
              </a:spcAft>
            </a:pPr>
            <a:r>
              <a:rPr lang="en-US" sz="2000" b="0" i="0" u="none" strike="noStrike" kern="1200" dirty="0">
                <a:solidFill>
                  <a:srgbClr val="000000"/>
                </a:solidFill>
                <a:effectLst/>
                <a:latin typeface="Arial" panose="020B0604020202020204" pitchFamily="34" charset="0"/>
              </a:rPr>
              <a:t>Usage of Buck Converter</a:t>
            </a:r>
            <a:endParaRPr lang="en-US" sz="2000" b="0" i="0" u="none" strike="noStrike" dirty="0">
              <a:effectLst/>
              <a:latin typeface="Arial" panose="020B0604020202020204" pitchFamily="34" charset="0"/>
            </a:endParaRPr>
          </a:p>
          <a:p>
            <a:endParaRPr lang="en-US" dirty="0"/>
          </a:p>
        </p:txBody>
      </p:sp>
      <p:sp>
        <p:nvSpPr>
          <p:cNvPr id="4" name="Footer Placeholder 3">
            <a:extLst>
              <a:ext uri="{FF2B5EF4-FFF2-40B4-BE49-F238E27FC236}">
                <a16:creationId xmlns:a16="http://schemas.microsoft.com/office/drawing/2014/main" id="{01FB7510-3D56-442F-873D-6DFF7BD94CDF}"/>
              </a:ext>
            </a:extLst>
          </p:cNvPr>
          <p:cNvSpPr>
            <a:spLocks noGrp="1"/>
          </p:cNvSpPr>
          <p:nvPr>
            <p:ph type="ftr" sz="quarter" idx="11"/>
          </p:nvPr>
        </p:nvSpPr>
        <p:spPr/>
        <p:txBody>
          <a:bodyPr/>
          <a:lstStyle/>
          <a:p>
            <a:r>
              <a:rPr lang="en-US"/>
              <a:t>Department of Electrical &amp; Computer Engineering</a:t>
            </a:r>
            <a:endParaRPr lang="en-US" dirty="0"/>
          </a:p>
        </p:txBody>
      </p:sp>
      <p:sp>
        <p:nvSpPr>
          <p:cNvPr id="5" name="Slide Number Placeholder 4">
            <a:extLst>
              <a:ext uri="{FF2B5EF4-FFF2-40B4-BE49-F238E27FC236}">
                <a16:creationId xmlns:a16="http://schemas.microsoft.com/office/drawing/2014/main" id="{97604033-7EF2-4ECA-A186-90CF7B741894}"/>
              </a:ext>
            </a:extLst>
          </p:cNvPr>
          <p:cNvSpPr>
            <a:spLocks noGrp="1"/>
          </p:cNvSpPr>
          <p:nvPr>
            <p:ph type="sldNum" sz="quarter" idx="12"/>
          </p:nvPr>
        </p:nvSpPr>
        <p:spPr/>
        <p:txBody>
          <a:bodyPr/>
          <a:lstStyle/>
          <a:p>
            <a:fld id="{A404E238-F771-4BC1-9664-E4FE9018898D}" type="slidenum">
              <a:rPr lang="en-US" smtClean="0"/>
              <a:t>9</a:t>
            </a:fld>
            <a:endParaRPr lang="en-US" dirty="0"/>
          </a:p>
        </p:txBody>
      </p:sp>
    </p:spTree>
    <p:extLst>
      <p:ext uri="{BB962C8B-B14F-4D97-AF65-F5344CB8AC3E}">
        <p14:creationId xmlns:p14="http://schemas.microsoft.com/office/powerpoint/2010/main" val="24174696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473</TotalTime>
  <Words>901</Words>
  <Application>Microsoft Office PowerPoint</Application>
  <PresentationFormat>Widescreen</PresentationFormat>
  <Paragraphs>234</Paragraphs>
  <Slides>27</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Arial</vt:lpstr>
      <vt:lpstr>Calibri</vt:lpstr>
      <vt:lpstr>Office Theme</vt:lpstr>
      <vt:lpstr>Solar Panel and Inverter Monitoring System with Mobile Application (FYP III)</vt:lpstr>
      <vt:lpstr>Presentation Overview</vt:lpstr>
      <vt:lpstr>Introduction</vt:lpstr>
      <vt:lpstr>Literature Review</vt:lpstr>
      <vt:lpstr>Problem Statement</vt:lpstr>
      <vt:lpstr>Detailed Methodology</vt:lpstr>
      <vt:lpstr>Detailed Methodology</vt:lpstr>
      <vt:lpstr>Detailed Methodology </vt:lpstr>
      <vt:lpstr>Detailed Methodology </vt:lpstr>
      <vt:lpstr>Detailed Methodology </vt:lpstr>
      <vt:lpstr>Detailed Methodology </vt:lpstr>
      <vt:lpstr>Project Flow Diagram</vt:lpstr>
      <vt:lpstr>Circuit Diagrams</vt:lpstr>
      <vt:lpstr>Circuit Diagrams</vt:lpstr>
      <vt:lpstr>Circuit Diagrams</vt:lpstr>
      <vt:lpstr>Circuit Diagram</vt:lpstr>
      <vt:lpstr>Circuit Diagrams</vt:lpstr>
      <vt:lpstr>Circuit Diagrams</vt:lpstr>
      <vt:lpstr>Mobile Application</vt:lpstr>
      <vt:lpstr>Mobile Application</vt:lpstr>
      <vt:lpstr>Mobile Application</vt:lpstr>
      <vt:lpstr>Mobile Application</vt:lpstr>
      <vt:lpstr>Achievements/Completed Tasks</vt:lpstr>
      <vt:lpstr>Project Deliverables Status </vt:lpstr>
      <vt:lpstr>Cost Analysis</vt:lpstr>
      <vt:lpstr>Conclusion</vt:lpstr>
      <vt:lpstr>References</vt:lpstr>
    </vt:vector>
  </TitlesOfParts>
  <Company>Windows User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Shujaat Ali</dc:creator>
  <cp:lastModifiedBy>Usama Bin Aqil</cp:lastModifiedBy>
  <cp:revision>66</cp:revision>
  <dcterms:created xsi:type="dcterms:W3CDTF">2019-03-12T06:43:11Z</dcterms:created>
  <dcterms:modified xsi:type="dcterms:W3CDTF">2024-05-13T18:01:35Z</dcterms:modified>
</cp:coreProperties>
</file>