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6" d="100"/>
          <a:sy n="76" d="100"/>
        </p:scale>
        <p:origin x="946"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28FA71-3A18-48C0-980F-4B68F7F63042}" type="datetime1">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996663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F45AC6-C491-4585-A584-9CE2AF7D5500}" type="datetime1">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18748343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F45AC6-C491-4585-A584-9CE2AF7D5500}" type="datetime1">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0389895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F45AC6-C491-4585-A584-9CE2AF7D5500}" type="datetime1">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92443793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F45AC6-C491-4585-A584-9CE2AF7D5500}" type="datetime1">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8838192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F45AC6-C491-4585-A584-9CE2AF7D5500}" type="datetime1">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6859728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45994586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60409928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1565469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F45AC6-C491-4585-A584-9CE2AF7D5500}" type="datetime1">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29192954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F45AC6-C491-4585-A584-9CE2AF7D5500}" type="datetime1">
              <a:rPr lang="en-US" smtClean="0"/>
              <a:t>5/1/2025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70702030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F45AC6-C491-4585-A584-9CE2AF7D5500}" type="datetime1">
              <a:rPr lang="en-US" smtClean="0"/>
              <a:t>5/1/2025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63677845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F45AC6-C491-4585-A584-9CE2AF7D5500}" type="datetime1">
              <a:rPr lang="en-US" smtClean="0"/>
              <a:t>5/1/2025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7752426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F45AC6-C491-4585-A584-9CE2AF7D5500}" type="datetime1">
              <a:rPr lang="en-US" smtClean="0"/>
              <a:t>5/1/2025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1700989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F45AC6-C491-4585-A584-9CE2AF7D5500}" type="datetime1">
              <a:rPr lang="en-US" smtClean="0"/>
              <a:t>5/1/2025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83142703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F45AC6-C491-4585-A584-9CE2AF7D5500}" type="datetime1">
              <a:rPr lang="en-US" smtClean="0"/>
              <a:t>5/1/2025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1205645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7F45AC6-C491-4585-A584-9CE2AF7D5500}" type="datetime1">
              <a:rPr lang="en-US" smtClean="0"/>
              <a:t>5/1/2025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3101091389"/>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674D5-A26B-9698-CD0D-1FE5668EA331}"/>
              </a:ext>
            </a:extLst>
          </p:cNvPr>
          <p:cNvSpPr>
            <a:spLocks noGrp="1"/>
          </p:cNvSpPr>
          <p:nvPr>
            <p:ph type="ctrTitle"/>
          </p:nvPr>
        </p:nvSpPr>
        <p:spPr>
          <a:xfrm>
            <a:off x="321546" y="2039815"/>
            <a:ext cx="9344967" cy="2011021"/>
          </a:xfrm>
        </p:spPr>
        <p:txBody>
          <a:bodyPr/>
          <a:lstStyle/>
          <a:p>
            <a:r>
              <a:rPr lang="en-US" sz="6600" dirty="0"/>
              <a:t>FDA Kaggle Competition</a:t>
            </a:r>
          </a:p>
        </p:txBody>
      </p:sp>
      <p:sp>
        <p:nvSpPr>
          <p:cNvPr id="3" name="Subtitle 2">
            <a:extLst>
              <a:ext uri="{FF2B5EF4-FFF2-40B4-BE49-F238E27FC236}">
                <a16:creationId xmlns:a16="http://schemas.microsoft.com/office/drawing/2014/main" id="{65B8E82D-E2AC-F40B-DE9D-37045921BE34}"/>
              </a:ext>
            </a:extLst>
          </p:cNvPr>
          <p:cNvSpPr>
            <a:spLocks noGrp="1"/>
          </p:cNvSpPr>
          <p:nvPr>
            <p:ph type="subTitle" idx="1"/>
          </p:nvPr>
        </p:nvSpPr>
        <p:spPr/>
        <p:txBody>
          <a:bodyPr>
            <a:normAutofit/>
          </a:bodyPr>
          <a:lstStyle/>
          <a:p>
            <a:r>
              <a:rPr lang="en-US" sz="3600" b="1" dirty="0"/>
              <a:t>Haseeb Ahmed-26062</a:t>
            </a:r>
          </a:p>
        </p:txBody>
      </p:sp>
    </p:spTree>
    <p:extLst>
      <p:ext uri="{BB962C8B-B14F-4D97-AF65-F5344CB8AC3E}">
        <p14:creationId xmlns:p14="http://schemas.microsoft.com/office/powerpoint/2010/main" val="3197491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DD9B2-66C3-0F2F-CBF1-BC90CC5A35E2}"/>
              </a:ext>
            </a:extLst>
          </p:cNvPr>
          <p:cNvSpPr>
            <a:spLocks noGrp="1"/>
          </p:cNvSpPr>
          <p:nvPr>
            <p:ph type="title"/>
          </p:nvPr>
        </p:nvSpPr>
        <p:spPr/>
        <p:txBody>
          <a:bodyPr>
            <a:normAutofit/>
          </a:bodyPr>
          <a:lstStyle/>
          <a:p>
            <a:r>
              <a:rPr lang="en-US" sz="4400" dirty="0"/>
              <a:t>Stacking</a:t>
            </a:r>
          </a:p>
        </p:txBody>
      </p:sp>
      <p:sp>
        <p:nvSpPr>
          <p:cNvPr id="3" name="Content Placeholder 2">
            <a:extLst>
              <a:ext uri="{FF2B5EF4-FFF2-40B4-BE49-F238E27FC236}">
                <a16:creationId xmlns:a16="http://schemas.microsoft.com/office/drawing/2014/main" id="{39B801C3-7761-C4F1-E34F-23D78867EA38}"/>
              </a:ext>
            </a:extLst>
          </p:cNvPr>
          <p:cNvSpPr>
            <a:spLocks noGrp="1"/>
          </p:cNvSpPr>
          <p:nvPr>
            <p:ph idx="1"/>
          </p:nvPr>
        </p:nvSpPr>
        <p:spPr>
          <a:xfrm>
            <a:off x="677333" y="1507253"/>
            <a:ext cx="9220293" cy="4741147"/>
          </a:xfrm>
        </p:spPr>
        <p:txBody>
          <a:bodyPr>
            <a:normAutofit lnSpcReduction="10000"/>
          </a:bodyPr>
          <a:lstStyle/>
          <a:p>
            <a:r>
              <a:rPr lang="en-US" sz="2000" dirty="0"/>
              <a:t>Runtime: 30 mins</a:t>
            </a:r>
          </a:p>
          <a:p>
            <a:r>
              <a:rPr lang="en-US" sz="2000" dirty="0"/>
              <a:t>Accuracy: 0.94204 </a:t>
            </a:r>
            <a:r>
              <a:rPr lang="en-US" sz="2000" b="1" dirty="0"/>
              <a:t>(Best Performer)</a:t>
            </a:r>
          </a:p>
          <a:p>
            <a:r>
              <a:rPr lang="en-US" sz="2000" dirty="0"/>
              <a:t>An ensemble model (</a:t>
            </a:r>
            <a:r>
              <a:rPr lang="en-US" sz="2000" dirty="0" err="1"/>
              <a:t>VotingClassifier</a:t>
            </a:r>
            <a:r>
              <a:rPr lang="en-US" sz="2000" dirty="0"/>
              <a:t>) combining </a:t>
            </a:r>
            <a:r>
              <a:rPr lang="en-US" sz="2000" dirty="0" err="1"/>
              <a:t>XGBClassifier</a:t>
            </a:r>
            <a:r>
              <a:rPr lang="en-US" sz="2000" dirty="0"/>
              <a:t> and </a:t>
            </a:r>
            <a:r>
              <a:rPr lang="en-US" sz="2000" dirty="0" err="1"/>
              <a:t>LGBMClassifier</a:t>
            </a:r>
            <a:r>
              <a:rPr lang="en-US" sz="2000" dirty="0"/>
              <a:t> (weights 0.6, 0.4) was used within a pipeline: </a:t>
            </a:r>
            <a:r>
              <a:rPr lang="en-US" sz="2000" dirty="0" err="1"/>
              <a:t>SimpleImputer</a:t>
            </a:r>
            <a:r>
              <a:rPr lang="en-US" sz="2000" dirty="0"/>
              <a:t> (median strategy) and </a:t>
            </a:r>
            <a:r>
              <a:rPr lang="en-US" sz="2000" dirty="0" err="1"/>
              <a:t>StandardScaler</a:t>
            </a:r>
            <a:r>
              <a:rPr lang="en-US" sz="2000" dirty="0"/>
              <a:t>. Feature engineering included interaction features (multiplication and division) for the top 10 numeric columns (paired with the next 4), statistical features (row sum, mean, std), polynomial features (degree 2) for the top 5 numeric columns, and additional interactions for the top 5 features (via </a:t>
            </a:r>
            <a:r>
              <a:rPr lang="en-US" sz="2000" dirty="0" err="1"/>
              <a:t>XGBoost</a:t>
            </a:r>
            <a:r>
              <a:rPr lang="en-US" sz="2000" dirty="0"/>
              <a:t> importance). RFE selected 35 features. Data was converted to float32, and categorical variables were encoded using </a:t>
            </a:r>
            <a:r>
              <a:rPr lang="en-US" sz="2000" dirty="0" err="1"/>
              <a:t>LabelEncoder</a:t>
            </a:r>
            <a:r>
              <a:rPr lang="en-US" sz="2000" dirty="0"/>
              <a:t>. </a:t>
            </a:r>
          </a:p>
          <a:p>
            <a:r>
              <a:rPr lang="en-US" sz="2000" dirty="0"/>
              <a:t>Conclusion: Advanced feature engineering and RFE improved feature relevance, but the lack of F1 or AUC metrics limits insight into minority class performance.</a:t>
            </a:r>
          </a:p>
          <a:p>
            <a:r>
              <a:rPr lang="en-US" sz="2000" b="1" dirty="0"/>
              <a:t> </a:t>
            </a:r>
          </a:p>
        </p:txBody>
      </p:sp>
    </p:spTree>
    <p:extLst>
      <p:ext uri="{BB962C8B-B14F-4D97-AF65-F5344CB8AC3E}">
        <p14:creationId xmlns:p14="http://schemas.microsoft.com/office/powerpoint/2010/main" val="708848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9B836-F041-583F-C8AB-98A23DECF309}"/>
              </a:ext>
            </a:extLst>
          </p:cNvPr>
          <p:cNvSpPr>
            <a:spLocks noGrp="1"/>
          </p:cNvSpPr>
          <p:nvPr>
            <p:ph type="title"/>
          </p:nvPr>
        </p:nvSpPr>
        <p:spPr/>
        <p:txBody>
          <a:bodyPr>
            <a:normAutofit/>
          </a:bodyPr>
          <a:lstStyle/>
          <a:p>
            <a:r>
              <a:rPr lang="en-US" sz="4400" dirty="0"/>
              <a:t>Stacking (2)</a:t>
            </a:r>
          </a:p>
        </p:txBody>
      </p:sp>
      <p:sp>
        <p:nvSpPr>
          <p:cNvPr id="3" name="Content Placeholder 2">
            <a:extLst>
              <a:ext uri="{FF2B5EF4-FFF2-40B4-BE49-F238E27FC236}">
                <a16:creationId xmlns:a16="http://schemas.microsoft.com/office/drawing/2014/main" id="{082238E4-5462-E499-1F24-2E19DE4E8842}"/>
              </a:ext>
            </a:extLst>
          </p:cNvPr>
          <p:cNvSpPr>
            <a:spLocks noGrp="1"/>
          </p:cNvSpPr>
          <p:nvPr>
            <p:ph idx="1"/>
          </p:nvPr>
        </p:nvSpPr>
        <p:spPr>
          <a:xfrm>
            <a:off x="677334" y="1537399"/>
            <a:ext cx="8878648" cy="4503964"/>
          </a:xfrm>
        </p:spPr>
        <p:txBody>
          <a:bodyPr>
            <a:normAutofit fontScale="92500" lnSpcReduction="20000"/>
          </a:bodyPr>
          <a:lstStyle/>
          <a:p>
            <a:r>
              <a:rPr lang="en-US" sz="2400" dirty="0"/>
              <a:t>Tried but didn’t workout</a:t>
            </a:r>
          </a:p>
          <a:p>
            <a:r>
              <a:rPr lang="en-US" sz="2400" dirty="0"/>
              <a:t>Runtime: Unknown – left my laptop for whole night but code didn’t execute instead laptop’s battery died.</a:t>
            </a:r>
          </a:p>
          <a:p>
            <a:pPr>
              <a:buFont typeface="Arial" panose="020B0604020202020204" pitchFamily="34" charset="0"/>
              <a:buChar char="•"/>
            </a:pPr>
            <a:r>
              <a:rPr lang="en-US" sz="2400" dirty="0" err="1"/>
              <a:t>VotingClassifier</a:t>
            </a:r>
            <a:r>
              <a:rPr lang="en-US" sz="2400" dirty="0"/>
              <a:t> </a:t>
            </a:r>
          </a:p>
          <a:p>
            <a:pPr>
              <a:buFont typeface="Arial" panose="020B0604020202020204" pitchFamily="34" charset="0"/>
              <a:buChar char="•"/>
            </a:pPr>
            <a:r>
              <a:rPr lang="en-US" sz="2400" dirty="0" err="1"/>
              <a:t>XGBClassifier</a:t>
            </a:r>
            <a:r>
              <a:rPr lang="en-US" sz="2400" dirty="0"/>
              <a:t> </a:t>
            </a:r>
          </a:p>
          <a:p>
            <a:pPr>
              <a:buFont typeface="Arial" panose="020B0604020202020204" pitchFamily="34" charset="0"/>
              <a:buChar char="•"/>
            </a:pPr>
            <a:r>
              <a:rPr lang="en-US" sz="2400" dirty="0" err="1"/>
              <a:t>LGBMClassifier</a:t>
            </a:r>
            <a:endParaRPr lang="en-US" sz="2400" dirty="0"/>
          </a:p>
          <a:p>
            <a:pPr>
              <a:buFont typeface="Arial" panose="020B0604020202020204" pitchFamily="34" charset="0"/>
              <a:buChar char="•"/>
            </a:pPr>
            <a:r>
              <a:rPr lang="en-US" sz="2400" dirty="0" err="1"/>
              <a:t>MLPClassifier</a:t>
            </a:r>
            <a:endParaRPr lang="en-US" sz="2400" dirty="0"/>
          </a:p>
          <a:p>
            <a:pPr>
              <a:buFont typeface="Arial" panose="020B0604020202020204" pitchFamily="34" charset="0"/>
              <a:buChar char="•"/>
            </a:pPr>
            <a:r>
              <a:rPr lang="en-US" sz="2400" dirty="0" err="1"/>
              <a:t>StackingClassifier</a:t>
            </a:r>
            <a:r>
              <a:rPr lang="en-US" sz="2400" dirty="0"/>
              <a:t> (with </a:t>
            </a:r>
            <a:r>
              <a:rPr lang="en-US" sz="2400" dirty="0" err="1"/>
              <a:t>LogisticRegression</a:t>
            </a:r>
            <a:r>
              <a:rPr lang="en-US" sz="2400" dirty="0"/>
              <a:t> meta-learner)</a:t>
            </a:r>
          </a:p>
          <a:p>
            <a:pPr>
              <a:buFont typeface="Arial" panose="020B0604020202020204" pitchFamily="34" charset="0"/>
              <a:buChar char="•"/>
            </a:pPr>
            <a:r>
              <a:rPr lang="en-US" sz="2400" dirty="0" err="1"/>
              <a:t>Borutapy</a:t>
            </a:r>
            <a:endParaRPr lang="en-US" sz="2400" dirty="0"/>
          </a:p>
          <a:p>
            <a:pPr marL="0" indent="0">
              <a:buNone/>
            </a:pPr>
            <a:endParaRPr lang="en-US" sz="2400" dirty="0"/>
          </a:p>
          <a:p>
            <a:pPr marL="0" indent="0">
              <a:buNone/>
            </a:pPr>
            <a:r>
              <a:rPr lang="en-US" sz="2400" dirty="0"/>
              <a:t> </a:t>
            </a:r>
          </a:p>
          <a:p>
            <a:endParaRPr lang="en-US" sz="2400" dirty="0"/>
          </a:p>
        </p:txBody>
      </p:sp>
    </p:spTree>
    <p:extLst>
      <p:ext uri="{BB962C8B-B14F-4D97-AF65-F5344CB8AC3E}">
        <p14:creationId xmlns:p14="http://schemas.microsoft.com/office/powerpoint/2010/main" val="2812289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88A90-6B52-F994-14B6-4D4AE3FA69C8}"/>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62CE3D4-33D7-52FE-3DDB-9FFCA66CB1C3}"/>
              </a:ext>
            </a:extLst>
          </p:cNvPr>
          <p:cNvSpPr>
            <a:spLocks noGrp="1"/>
          </p:cNvSpPr>
          <p:nvPr>
            <p:ph idx="1"/>
          </p:nvPr>
        </p:nvSpPr>
        <p:spPr/>
        <p:txBody>
          <a:bodyPr>
            <a:normAutofit/>
          </a:bodyPr>
          <a:lstStyle/>
          <a:p>
            <a:r>
              <a:rPr lang="en-US" sz="4000" dirty="0"/>
              <a:t>Total 23 submissions were made and max accuracy achieved was 0.94204</a:t>
            </a:r>
          </a:p>
        </p:txBody>
      </p:sp>
    </p:spTree>
    <p:extLst>
      <p:ext uri="{BB962C8B-B14F-4D97-AF65-F5344CB8AC3E}">
        <p14:creationId xmlns:p14="http://schemas.microsoft.com/office/powerpoint/2010/main" val="2007697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A0601-378C-CDE9-192F-004BDAF436DD}"/>
              </a:ext>
            </a:extLst>
          </p:cNvPr>
          <p:cNvSpPr>
            <a:spLocks noGrp="1"/>
          </p:cNvSpPr>
          <p:nvPr>
            <p:ph type="title"/>
          </p:nvPr>
        </p:nvSpPr>
        <p:spPr/>
        <p:txBody>
          <a:bodyPr>
            <a:normAutofit/>
          </a:bodyPr>
          <a:lstStyle/>
          <a:p>
            <a:r>
              <a:rPr lang="en-US" sz="4400" dirty="0"/>
              <a:t>RandomForestClassifier</a:t>
            </a:r>
          </a:p>
        </p:txBody>
      </p:sp>
      <p:sp>
        <p:nvSpPr>
          <p:cNvPr id="3" name="Content Placeholder 2">
            <a:extLst>
              <a:ext uri="{FF2B5EF4-FFF2-40B4-BE49-F238E27FC236}">
                <a16:creationId xmlns:a16="http://schemas.microsoft.com/office/drawing/2014/main" id="{07F45CCF-9D41-A125-5B83-594B380F76AA}"/>
              </a:ext>
            </a:extLst>
          </p:cNvPr>
          <p:cNvSpPr>
            <a:spLocks noGrp="1"/>
          </p:cNvSpPr>
          <p:nvPr>
            <p:ph idx="1"/>
          </p:nvPr>
        </p:nvSpPr>
        <p:spPr/>
        <p:txBody>
          <a:bodyPr>
            <a:normAutofit fontScale="92500" lnSpcReduction="20000"/>
          </a:bodyPr>
          <a:lstStyle/>
          <a:p>
            <a:r>
              <a:rPr lang="en-US" sz="2800" dirty="0"/>
              <a:t>Runtime: pretty quick</a:t>
            </a:r>
          </a:p>
          <a:p>
            <a:r>
              <a:rPr lang="en-US" sz="2800" dirty="0"/>
              <a:t>Accuracy: 0.5</a:t>
            </a:r>
          </a:p>
          <a:p>
            <a:r>
              <a:rPr lang="en-US" sz="2800" dirty="0"/>
              <a:t>The RandomForestClassifier was implemented with </a:t>
            </a:r>
            <a:r>
              <a:rPr lang="en-US" sz="2800" dirty="0" err="1"/>
              <a:t>n_estimators</a:t>
            </a:r>
            <a:r>
              <a:rPr lang="en-US" sz="2800" dirty="0"/>
              <a:t>=100 and </a:t>
            </a:r>
            <a:r>
              <a:rPr lang="en-US" sz="2800" dirty="0" err="1"/>
              <a:t>random_state</a:t>
            </a:r>
            <a:r>
              <a:rPr lang="en-US" sz="2800" dirty="0"/>
              <a:t>=42 for reproducibility. The model was trained on a single feature, 'ID', which is not ideal for capturing complex patterns.</a:t>
            </a:r>
          </a:p>
          <a:p>
            <a:r>
              <a:rPr lang="en-US" sz="2800" dirty="0"/>
              <a:t>Conclusion: </a:t>
            </a:r>
            <a:r>
              <a:rPr lang="en-US" sz="2800" dirty="0">
                <a:effectLst/>
              </a:rPr>
              <a:t>The approach is overly simplistic and ineffective for high-dimensional data, leading to poor predictive power.</a:t>
            </a:r>
          </a:p>
          <a:p>
            <a:endParaRPr lang="en-US" sz="2800" dirty="0"/>
          </a:p>
        </p:txBody>
      </p:sp>
    </p:spTree>
    <p:extLst>
      <p:ext uri="{BB962C8B-B14F-4D97-AF65-F5344CB8AC3E}">
        <p14:creationId xmlns:p14="http://schemas.microsoft.com/office/powerpoint/2010/main" val="1643786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C075D-0B66-2AD1-22FF-CA0B73C1BC77}"/>
              </a:ext>
            </a:extLst>
          </p:cNvPr>
          <p:cNvSpPr>
            <a:spLocks noGrp="1"/>
          </p:cNvSpPr>
          <p:nvPr>
            <p:ph type="title"/>
          </p:nvPr>
        </p:nvSpPr>
        <p:spPr/>
        <p:txBody>
          <a:bodyPr>
            <a:normAutofit/>
          </a:bodyPr>
          <a:lstStyle/>
          <a:p>
            <a:r>
              <a:rPr lang="en-US" sz="4400" dirty="0"/>
              <a:t>Naïve Bayes</a:t>
            </a:r>
          </a:p>
        </p:txBody>
      </p:sp>
      <p:sp>
        <p:nvSpPr>
          <p:cNvPr id="3" name="Content Placeholder 2">
            <a:extLst>
              <a:ext uri="{FF2B5EF4-FFF2-40B4-BE49-F238E27FC236}">
                <a16:creationId xmlns:a16="http://schemas.microsoft.com/office/drawing/2014/main" id="{E46E191F-9582-1057-6DF2-1F1BDFFDB7D2}"/>
              </a:ext>
            </a:extLst>
          </p:cNvPr>
          <p:cNvSpPr>
            <a:spLocks noGrp="1"/>
          </p:cNvSpPr>
          <p:nvPr>
            <p:ph idx="1"/>
          </p:nvPr>
        </p:nvSpPr>
        <p:spPr/>
        <p:txBody>
          <a:bodyPr>
            <a:normAutofit fontScale="92500"/>
          </a:bodyPr>
          <a:lstStyle/>
          <a:p>
            <a:r>
              <a:rPr lang="en-US" sz="2400" dirty="0"/>
              <a:t>Runtime: 3 mins</a:t>
            </a:r>
          </a:p>
          <a:p>
            <a:r>
              <a:rPr lang="en-US" sz="2400" dirty="0"/>
              <a:t>Accuracy: 0.68742</a:t>
            </a:r>
          </a:p>
          <a:p>
            <a:r>
              <a:rPr lang="en-US" sz="2400" dirty="0"/>
              <a:t>The </a:t>
            </a:r>
            <a:r>
              <a:rPr lang="en-US" sz="2400" dirty="0" err="1"/>
              <a:t>GaussianNB</a:t>
            </a:r>
            <a:r>
              <a:rPr lang="en-US" sz="2400" dirty="0"/>
              <a:t> model was used within a pipeline that included imputation (mean strategy for missing values) and feature selection (top 10 features via ANOVA F-value). The dataset was split with a 20% validation set, stratified by the target 'Y'. A small </a:t>
            </a:r>
            <a:r>
              <a:rPr lang="en-US" sz="2400" dirty="0" err="1"/>
              <a:t>var_smoothing</a:t>
            </a:r>
            <a:r>
              <a:rPr lang="en-US" sz="2400" dirty="0"/>
              <a:t>=1e-9 was added to the classifier to handle numerical stability with accuracy of 0.72</a:t>
            </a:r>
          </a:p>
          <a:p>
            <a:r>
              <a:rPr lang="en-US" sz="2400" dirty="0"/>
              <a:t>The approach is effective for initial modeling and Feature selection helped focus on relevant predictors.</a:t>
            </a:r>
          </a:p>
          <a:p>
            <a:endParaRPr lang="en-US" sz="2400" dirty="0"/>
          </a:p>
          <a:p>
            <a:endParaRPr lang="en-US" sz="2400" dirty="0"/>
          </a:p>
        </p:txBody>
      </p:sp>
    </p:spTree>
    <p:extLst>
      <p:ext uri="{BB962C8B-B14F-4D97-AF65-F5344CB8AC3E}">
        <p14:creationId xmlns:p14="http://schemas.microsoft.com/office/powerpoint/2010/main" val="1569451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4B879-38B1-50C5-C09B-5875136B92C2}"/>
              </a:ext>
            </a:extLst>
          </p:cNvPr>
          <p:cNvSpPr>
            <a:spLocks noGrp="1"/>
          </p:cNvSpPr>
          <p:nvPr>
            <p:ph type="title"/>
          </p:nvPr>
        </p:nvSpPr>
        <p:spPr/>
        <p:txBody>
          <a:bodyPr>
            <a:normAutofit fontScale="90000"/>
          </a:bodyPr>
          <a:lstStyle/>
          <a:p>
            <a:r>
              <a:rPr lang="en-US" sz="4400" dirty="0"/>
              <a:t>Bernoulli Naive Bayes</a:t>
            </a:r>
            <a:br>
              <a:rPr lang="en-US" sz="4400" dirty="0"/>
            </a:br>
            <a:endParaRPr lang="en-US" sz="4400" dirty="0"/>
          </a:p>
        </p:txBody>
      </p:sp>
      <p:sp>
        <p:nvSpPr>
          <p:cNvPr id="3" name="Content Placeholder 2">
            <a:extLst>
              <a:ext uri="{FF2B5EF4-FFF2-40B4-BE49-F238E27FC236}">
                <a16:creationId xmlns:a16="http://schemas.microsoft.com/office/drawing/2014/main" id="{9410779A-F555-1F54-5700-79FCABE294BF}"/>
              </a:ext>
            </a:extLst>
          </p:cNvPr>
          <p:cNvSpPr>
            <a:spLocks noGrp="1"/>
          </p:cNvSpPr>
          <p:nvPr>
            <p:ph idx="1"/>
          </p:nvPr>
        </p:nvSpPr>
        <p:spPr/>
        <p:txBody>
          <a:bodyPr>
            <a:normAutofit/>
          </a:bodyPr>
          <a:lstStyle/>
          <a:p>
            <a:r>
              <a:rPr lang="en-US" sz="2400" dirty="0"/>
              <a:t>Runtime: Quick</a:t>
            </a:r>
          </a:p>
          <a:p>
            <a:r>
              <a:rPr lang="en-US" sz="2400" dirty="0"/>
              <a:t>Accuracy: 0.7 </a:t>
            </a:r>
          </a:p>
          <a:p>
            <a:r>
              <a:rPr lang="en-US" sz="2400" dirty="0"/>
              <a:t>The </a:t>
            </a:r>
            <a:r>
              <a:rPr lang="en-US" sz="2400" dirty="0" err="1"/>
              <a:t>BernoulliNB</a:t>
            </a:r>
            <a:r>
              <a:rPr lang="en-US" sz="2400" dirty="0"/>
              <a:t> model was used in a pipeline with </a:t>
            </a:r>
            <a:r>
              <a:rPr lang="en-US" sz="2400" dirty="0" err="1"/>
              <a:t>SimpleImputer</a:t>
            </a:r>
            <a:r>
              <a:rPr lang="en-US" sz="2400" dirty="0"/>
              <a:t> (constant strategy, filling missing values with 0) and </a:t>
            </a:r>
            <a:r>
              <a:rPr lang="en-US" sz="2400" dirty="0" err="1"/>
              <a:t>Binarizer</a:t>
            </a:r>
            <a:r>
              <a:rPr lang="en-US" sz="2400" dirty="0"/>
              <a:t> (threshold=0.0) to convert features into binary values, suitable for Bernoulli Naive Bayes.</a:t>
            </a:r>
          </a:p>
          <a:p>
            <a:pPr marL="0" indent="0">
              <a:buNone/>
            </a:pPr>
            <a:endParaRPr lang="en-US" sz="2400" dirty="0"/>
          </a:p>
        </p:txBody>
      </p:sp>
    </p:spTree>
    <p:extLst>
      <p:ext uri="{BB962C8B-B14F-4D97-AF65-F5344CB8AC3E}">
        <p14:creationId xmlns:p14="http://schemas.microsoft.com/office/powerpoint/2010/main" val="2577516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DE1C5-DBCA-7FBA-F379-422C2D8ADD2B}"/>
              </a:ext>
            </a:extLst>
          </p:cNvPr>
          <p:cNvSpPr>
            <a:spLocks noGrp="1"/>
          </p:cNvSpPr>
          <p:nvPr>
            <p:ph type="title"/>
          </p:nvPr>
        </p:nvSpPr>
        <p:spPr/>
        <p:txBody>
          <a:bodyPr>
            <a:normAutofit/>
          </a:bodyPr>
          <a:lstStyle/>
          <a:p>
            <a:r>
              <a:rPr lang="en-US" sz="4400" dirty="0" err="1"/>
              <a:t>XGBoost</a:t>
            </a:r>
            <a:endParaRPr lang="en-US" sz="4400" dirty="0"/>
          </a:p>
        </p:txBody>
      </p:sp>
      <p:sp>
        <p:nvSpPr>
          <p:cNvPr id="3" name="Content Placeholder 2">
            <a:extLst>
              <a:ext uri="{FF2B5EF4-FFF2-40B4-BE49-F238E27FC236}">
                <a16:creationId xmlns:a16="http://schemas.microsoft.com/office/drawing/2014/main" id="{F33AE4C4-7E82-6C67-F4F2-BB4F7EAF747D}"/>
              </a:ext>
            </a:extLst>
          </p:cNvPr>
          <p:cNvSpPr>
            <a:spLocks noGrp="1"/>
          </p:cNvSpPr>
          <p:nvPr>
            <p:ph idx="1"/>
          </p:nvPr>
        </p:nvSpPr>
        <p:spPr/>
        <p:txBody>
          <a:bodyPr>
            <a:normAutofit fontScale="85000" lnSpcReduction="10000"/>
          </a:bodyPr>
          <a:lstStyle/>
          <a:p>
            <a:r>
              <a:rPr lang="en-US" sz="2400" dirty="0"/>
              <a:t>Runtime: 10 mins</a:t>
            </a:r>
          </a:p>
          <a:p>
            <a:r>
              <a:rPr lang="en-US" sz="2400" dirty="0"/>
              <a:t>Accuracy: 0.63674</a:t>
            </a:r>
          </a:p>
          <a:p>
            <a:r>
              <a:rPr lang="en-US" sz="2400" dirty="0"/>
              <a:t>The </a:t>
            </a:r>
            <a:r>
              <a:rPr lang="en-US" sz="2400" dirty="0" err="1"/>
              <a:t>XGBClassifier</a:t>
            </a:r>
            <a:r>
              <a:rPr lang="en-US" sz="2400" dirty="0"/>
              <a:t> was used with a pipeline including </a:t>
            </a:r>
            <a:r>
              <a:rPr lang="en-US" sz="2400" dirty="0" err="1"/>
              <a:t>SimpleImputer</a:t>
            </a:r>
            <a:r>
              <a:rPr lang="en-US" sz="2400" dirty="0"/>
              <a:t> (median strategy), </a:t>
            </a:r>
            <a:r>
              <a:rPr lang="en-US" sz="2400" dirty="0" err="1"/>
              <a:t>StandardScaler</a:t>
            </a:r>
            <a:r>
              <a:rPr lang="en-US" sz="2400" dirty="0"/>
              <a:t>, and feature selection via </a:t>
            </a:r>
            <a:r>
              <a:rPr lang="en-US" sz="2400" dirty="0" err="1"/>
              <a:t>SelectFromModel</a:t>
            </a:r>
            <a:r>
              <a:rPr lang="en-US" sz="2400" dirty="0"/>
              <a:t> (using RandomForestClassifier, max 50 features). SMOTE was applied to handle class imbalance (0.997375:0.002625). The model was configured with </a:t>
            </a:r>
            <a:r>
              <a:rPr lang="en-US" sz="2400" dirty="0" err="1"/>
              <a:t>n_estimators</a:t>
            </a:r>
            <a:r>
              <a:rPr lang="en-US" sz="2400" dirty="0"/>
              <a:t>=300, </a:t>
            </a:r>
            <a:r>
              <a:rPr lang="en-US" sz="2400" dirty="0" err="1"/>
              <a:t>max_depth</a:t>
            </a:r>
            <a:r>
              <a:rPr lang="en-US" sz="2400" dirty="0"/>
              <a:t>=5, </a:t>
            </a:r>
            <a:r>
              <a:rPr lang="en-US" sz="2400" dirty="0" err="1"/>
              <a:t>learning_rate</a:t>
            </a:r>
            <a:r>
              <a:rPr lang="en-US" sz="2400" dirty="0"/>
              <a:t>=0.1, </a:t>
            </a:r>
            <a:r>
              <a:rPr lang="en-US" sz="2400" dirty="0" err="1"/>
              <a:t>scale_pos_weight</a:t>
            </a:r>
            <a:r>
              <a:rPr lang="en-US" sz="2400" dirty="0"/>
              <a:t>=10, and evaluated using 5-fold stratified cross-validation. Feature engineering added mean, std, and a single interaction feature.</a:t>
            </a:r>
          </a:p>
          <a:p>
            <a:r>
              <a:rPr lang="en-US" sz="2400" dirty="0"/>
              <a:t>Conclusion: The approach is effective for imbalanced high-dimensional data, achieving a cross-validation</a:t>
            </a:r>
          </a:p>
          <a:p>
            <a:endParaRPr lang="en-US" sz="2400" dirty="0"/>
          </a:p>
        </p:txBody>
      </p:sp>
    </p:spTree>
    <p:extLst>
      <p:ext uri="{BB962C8B-B14F-4D97-AF65-F5344CB8AC3E}">
        <p14:creationId xmlns:p14="http://schemas.microsoft.com/office/powerpoint/2010/main" val="2359014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08373-F59F-0B48-4485-B2621A8C03BF}"/>
              </a:ext>
            </a:extLst>
          </p:cNvPr>
          <p:cNvSpPr>
            <a:spLocks noGrp="1"/>
          </p:cNvSpPr>
          <p:nvPr>
            <p:ph type="title"/>
          </p:nvPr>
        </p:nvSpPr>
        <p:spPr/>
        <p:txBody>
          <a:bodyPr>
            <a:normAutofit/>
          </a:bodyPr>
          <a:lstStyle/>
          <a:p>
            <a:r>
              <a:rPr lang="en-US" sz="4400" dirty="0" err="1"/>
              <a:t>XGBClassifier</a:t>
            </a:r>
            <a:endParaRPr lang="en-US" sz="4400" dirty="0"/>
          </a:p>
        </p:txBody>
      </p:sp>
      <p:sp>
        <p:nvSpPr>
          <p:cNvPr id="3" name="Content Placeholder 2">
            <a:extLst>
              <a:ext uri="{FF2B5EF4-FFF2-40B4-BE49-F238E27FC236}">
                <a16:creationId xmlns:a16="http://schemas.microsoft.com/office/drawing/2014/main" id="{4A8415D2-C6AF-5F16-BBB5-3C0228EF42A7}"/>
              </a:ext>
            </a:extLst>
          </p:cNvPr>
          <p:cNvSpPr>
            <a:spLocks noGrp="1"/>
          </p:cNvSpPr>
          <p:nvPr>
            <p:ph idx="1"/>
          </p:nvPr>
        </p:nvSpPr>
        <p:spPr/>
        <p:txBody>
          <a:bodyPr>
            <a:normAutofit fontScale="85000" lnSpcReduction="20000"/>
          </a:bodyPr>
          <a:lstStyle/>
          <a:p>
            <a:pPr marL="0" indent="0">
              <a:buNone/>
            </a:pPr>
            <a:endParaRPr lang="en-US" sz="2400" dirty="0"/>
          </a:p>
          <a:p>
            <a:r>
              <a:rPr lang="en-US" sz="2400" dirty="0"/>
              <a:t>Runtime: 45mins</a:t>
            </a:r>
          </a:p>
          <a:p>
            <a:r>
              <a:rPr lang="en-US" sz="2400" dirty="0"/>
              <a:t>Accuracy: 0.93642</a:t>
            </a:r>
          </a:p>
          <a:p>
            <a:r>
              <a:rPr lang="en-US" sz="2400" dirty="0"/>
              <a:t>The </a:t>
            </a:r>
            <a:r>
              <a:rPr lang="en-US" sz="2400" dirty="0" err="1"/>
              <a:t>XGBClassifier</a:t>
            </a:r>
            <a:r>
              <a:rPr lang="en-US" sz="2400" dirty="0"/>
              <a:t> (via native </a:t>
            </a:r>
            <a:r>
              <a:rPr lang="en-US" sz="2400" dirty="0" err="1"/>
              <a:t>XGBoost</a:t>
            </a:r>
            <a:r>
              <a:rPr lang="en-US" sz="2400" dirty="0"/>
              <a:t>) was used with advanced preprocessing: missing values imputed with medians, </a:t>
            </a:r>
            <a:r>
              <a:rPr lang="en-US" sz="2400" dirty="0" err="1"/>
              <a:t>RobustScaler</a:t>
            </a:r>
            <a:r>
              <a:rPr lang="en-US" sz="2400" dirty="0"/>
              <a:t>, and </a:t>
            </a:r>
            <a:r>
              <a:rPr lang="en-US" sz="2400" dirty="0" err="1"/>
              <a:t>PowerTransformer</a:t>
            </a:r>
            <a:r>
              <a:rPr lang="en-US" sz="2400" dirty="0"/>
              <a:t> (Yeo-Johnson) for feature scaling. Feature engineering included interaction terms for highly correlated features (top 5 pairs with correlation &gt; 0.7).</a:t>
            </a:r>
          </a:p>
          <a:p>
            <a:r>
              <a:rPr lang="en-US" sz="2400" dirty="0"/>
              <a:t>Conclusion: High recall but low precision reflects the focus on the minority class, though imbalance remains a challenge. Feature engineering and selection improved performance, with top features (e.g., interaction terms) identified via gain-based importance.</a:t>
            </a:r>
          </a:p>
          <a:p>
            <a:endParaRPr lang="en-US" sz="2400" dirty="0"/>
          </a:p>
        </p:txBody>
      </p:sp>
    </p:spTree>
    <p:extLst>
      <p:ext uri="{BB962C8B-B14F-4D97-AF65-F5344CB8AC3E}">
        <p14:creationId xmlns:p14="http://schemas.microsoft.com/office/powerpoint/2010/main" val="1020441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C836A-0415-E2AB-A275-5AC2117592DB}"/>
              </a:ext>
            </a:extLst>
          </p:cNvPr>
          <p:cNvSpPr>
            <a:spLocks noGrp="1"/>
          </p:cNvSpPr>
          <p:nvPr>
            <p:ph type="title"/>
          </p:nvPr>
        </p:nvSpPr>
        <p:spPr/>
        <p:txBody>
          <a:bodyPr>
            <a:normAutofit fontScale="90000"/>
          </a:bodyPr>
          <a:lstStyle/>
          <a:p>
            <a:r>
              <a:rPr lang="en-US" sz="4400" dirty="0" err="1"/>
              <a:t>GradientBoostingClassifier</a:t>
            </a:r>
            <a:br>
              <a:rPr lang="en-US" sz="4400" dirty="0"/>
            </a:br>
            <a:endParaRPr lang="en-US" sz="4400" dirty="0"/>
          </a:p>
        </p:txBody>
      </p:sp>
      <p:sp>
        <p:nvSpPr>
          <p:cNvPr id="3" name="Content Placeholder 2">
            <a:extLst>
              <a:ext uri="{FF2B5EF4-FFF2-40B4-BE49-F238E27FC236}">
                <a16:creationId xmlns:a16="http://schemas.microsoft.com/office/drawing/2014/main" id="{302F7679-9C4F-784B-79AD-671543DFB9DE}"/>
              </a:ext>
            </a:extLst>
          </p:cNvPr>
          <p:cNvSpPr>
            <a:spLocks noGrp="1"/>
          </p:cNvSpPr>
          <p:nvPr>
            <p:ph idx="1"/>
          </p:nvPr>
        </p:nvSpPr>
        <p:spPr/>
        <p:txBody>
          <a:bodyPr>
            <a:normAutofit fontScale="92500" lnSpcReduction="10000"/>
          </a:bodyPr>
          <a:lstStyle/>
          <a:p>
            <a:r>
              <a:rPr lang="en-US" sz="2400" dirty="0"/>
              <a:t>Runtime: 10 min</a:t>
            </a:r>
          </a:p>
          <a:p>
            <a:r>
              <a:rPr lang="en-US" sz="2400" dirty="0"/>
              <a:t>Accuracy: 0.51805</a:t>
            </a:r>
          </a:p>
          <a:p>
            <a:r>
              <a:rPr lang="en-US" sz="2400" dirty="0"/>
              <a:t>The </a:t>
            </a:r>
            <a:r>
              <a:rPr lang="en-US" sz="2400" dirty="0" err="1"/>
              <a:t>GradientBoostingClassifier</a:t>
            </a:r>
            <a:r>
              <a:rPr lang="en-US" sz="2400" dirty="0"/>
              <a:t> (from scikit-learn) was used with preprocessing: missing values imputed with means, categorical variables encoded using </a:t>
            </a:r>
            <a:r>
              <a:rPr lang="en-US" sz="2400" dirty="0" err="1"/>
              <a:t>LabelEncoder</a:t>
            </a:r>
            <a:r>
              <a:rPr lang="en-US" sz="2400" dirty="0"/>
              <a:t>, and data converted to float32 for memory efficiency. Feature selection was performed twice using </a:t>
            </a:r>
            <a:r>
              <a:rPr lang="en-US" sz="2400" dirty="0" err="1"/>
              <a:t>SelectKBest</a:t>
            </a:r>
            <a:r>
              <a:rPr lang="en-US" sz="2400" dirty="0"/>
              <a:t> with </a:t>
            </a:r>
            <a:r>
              <a:rPr lang="en-US" sz="2400" dirty="0" err="1"/>
              <a:t>f_classif</a:t>
            </a:r>
            <a:endParaRPr lang="en-US" sz="2400" dirty="0"/>
          </a:p>
          <a:p>
            <a:r>
              <a:rPr lang="en-US" sz="2400" dirty="0"/>
              <a:t>Conclusion: Feature engineering via interaction terms and two-stage feature selection likely improved model focus on relevant predictors, but the lack of metrics like F1 or AUC limits insight into minority class performance.</a:t>
            </a:r>
          </a:p>
          <a:p>
            <a:endParaRPr lang="en-US" sz="2400" dirty="0"/>
          </a:p>
        </p:txBody>
      </p:sp>
    </p:spTree>
    <p:extLst>
      <p:ext uri="{BB962C8B-B14F-4D97-AF65-F5344CB8AC3E}">
        <p14:creationId xmlns:p14="http://schemas.microsoft.com/office/powerpoint/2010/main" val="3540926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2746A-B36F-120E-955A-2FFDEBB43FA5}"/>
              </a:ext>
            </a:extLst>
          </p:cNvPr>
          <p:cNvSpPr>
            <a:spLocks noGrp="1"/>
          </p:cNvSpPr>
          <p:nvPr>
            <p:ph type="title"/>
          </p:nvPr>
        </p:nvSpPr>
        <p:spPr/>
        <p:txBody>
          <a:bodyPr>
            <a:normAutofit/>
          </a:bodyPr>
          <a:lstStyle/>
          <a:p>
            <a:r>
              <a:rPr lang="en-US" sz="4400" dirty="0" err="1"/>
              <a:t>CatBoost</a:t>
            </a:r>
            <a:endParaRPr lang="en-US" sz="4400" dirty="0"/>
          </a:p>
        </p:txBody>
      </p:sp>
      <p:sp>
        <p:nvSpPr>
          <p:cNvPr id="3" name="Content Placeholder 2">
            <a:extLst>
              <a:ext uri="{FF2B5EF4-FFF2-40B4-BE49-F238E27FC236}">
                <a16:creationId xmlns:a16="http://schemas.microsoft.com/office/drawing/2014/main" id="{8B30E634-E51D-BA27-B638-1F04E4E90E72}"/>
              </a:ext>
            </a:extLst>
          </p:cNvPr>
          <p:cNvSpPr>
            <a:spLocks noGrp="1"/>
          </p:cNvSpPr>
          <p:nvPr>
            <p:ph idx="1"/>
          </p:nvPr>
        </p:nvSpPr>
        <p:spPr/>
        <p:txBody>
          <a:bodyPr>
            <a:normAutofit fontScale="85000" lnSpcReduction="10000"/>
          </a:bodyPr>
          <a:lstStyle/>
          <a:p>
            <a:r>
              <a:rPr lang="en-US" sz="2400" dirty="0"/>
              <a:t>Runtime 50 mins</a:t>
            </a:r>
          </a:p>
          <a:p>
            <a:r>
              <a:rPr lang="en-US" sz="2400" dirty="0"/>
              <a:t>Accuracy: 0.60700</a:t>
            </a:r>
          </a:p>
          <a:p>
            <a:r>
              <a:rPr lang="en-US" sz="2400" dirty="0" err="1"/>
              <a:t>CatBoostClassifier</a:t>
            </a:r>
            <a:r>
              <a:rPr lang="en-US" sz="2400" dirty="0"/>
              <a:t> (weights 0.4, 0.3, 0.3) was used within a pipeline: </a:t>
            </a:r>
            <a:r>
              <a:rPr lang="en-US" sz="2400" dirty="0" err="1"/>
              <a:t>SimpleImputer</a:t>
            </a:r>
            <a:r>
              <a:rPr lang="en-US" sz="2400" dirty="0"/>
              <a:t> (median strategy), </a:t>
            </a:r>
            <a:r>
              <a:rPr lang="en-US" sz="2400" dirty="0" err="1"/>
              <a:t>StandardScaler</a:t>
            </a:r>
            <a:r>
              <a:rPr lang="en-US" sz="2400" dirty="0"/>
              <a:t>, and </a:t>
            </a:r>
            <a:r>
              <a:rPr lang="en-US" sz="2400" dirty="0" err="1"/>
              <a:t>SelectKBest</a:t>
            </a:r>
            <a:r>
              <a:rPr lang="en-US" sz="2400" dirty="0"/>
              <a:t> (</a:t>
            </a:r>
            <a:r>
              <a:rPr lang="en-US" sz="2400" dirty="0" err="1"/>
              <a:t>f_classif</a:t>
            </a:r>
            <a:r>
              <a:rPr lang="en-US" sz="2400" dirty="0"/>
              <a:t>, selecting 30 features). Feature engineering included interaction features (multiplication and division) for the top 10 numeric columns (paired with the next 4), statistical features (row sum, mean, std), polynomial features (degree 2) for the top 5 numeric columns, </a:t>
            </a:r>
            <a:r>
              <a:rPr lang="en-US" sz="2400" dirty="0" err="1"/>
              <a:t>KMeans</a:t>
            </a:r>
            <a:r>
              <a:rPr lang="en-US" sz="2400" dirty="0"/>
              <a:t> clustering (5 clusters), and target encoding for categorical variables. SMOTE was applied to handle class imbalance.</a:t>
            </a:r>
          </a:p>
          <a:p>
            <a:r>
              <a:rPr lang="en-US" sz="2400" dirty="0"/>
              <a:t>Conclusion: SMOTE balanced the classes but may have reduced accuracy by introducing synthetic data, impacting generalization.</a:t>
            </a:r>
          </a:p>
          <a:p>
            <a:endParaRPr lang="en-US" sz="2400" dirty="0"/>
          </a:p>
          <a:p>
            <a:endParaRPr lang="en-US" sz="2400" dirty="0"/>
          </a:p>
        </p:txBody>
      </p:sp>
    </p:spTree>
    <p:extLst>
      <p:ext uri="{BB962C8B-B14F-4D97-AF65-F5344CB8AC3E}">
        <p14:creationId xmlns:p14="http://schemas.microsoft.com/office/powerpoint/2010/main" val="409142127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146</TotalTime>
  <Words>833</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FDA Kaggle Competition</vt:lpstr>
      <vt:lpstr>Summary</vt:lpstr>
      <vt:lpstr>RandomForestClassifier</vt:lpstr>
      <vt:lpstr>Naïve Bayes</vt:lpstr>
      <vt:lpstr>Bernoulli Naive Bayes </vt:lpstr>
      <vt:lpstr>XGBoost</vt:lpstr>
      <vt:lpstr>XGBClassifier</vt:lpstr>
      <vt:lpstr>GradientBoostingClassifier </vt:lpstr>
      <vt:lpstr>CatBoost</vt:lpstr>
      <vt:lpstr>Stacking</vt:lpstr>
      <vt:lpstr>Stacking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Haseeb Ahmed</dc:creator>
  <cp:lastModifiedBy>Haseeb Ahmed</cp:lastModifiedBy>
  <cp:revision>1</cp:revision>
  <dcterms:created xsi:type="dcterms:W3CDTF">2025-05-01T03:55:09Z</dcterms:created>
  <dcterms:modified xsi:type="dcterms:W3CDTF">2025-05-01T06:21:37Z</dcterms:modified>
</cp:coreProperties>
</file>