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C246F5-39FC-4038-BF08-2F9FEAB437BD}">
  <a:tblStyle styleId="{DEC246F5-39FC-4038-BF08-2F9FEAB437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b5ded1f78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0b5ded1f78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0b5ded1f78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b6521fb37_4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0b6521fb37_4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30b6521fb37_4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b6521fb37_4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0b6521fb37_4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30b6521fb37_4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b6521fb37_4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0b6521fb37_4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30b6521fb37_4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b5ded1f78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30b5ded1f78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30b5ded1f78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6521fb37_4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0b6521fb37_4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30b6521fb37_4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455f7a9c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d455f7a9c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d455f7a9cf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322318" y="268360"/>
            <a:ext cx="72882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322388" y="2763078"/>
            <a:ext cx="72882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grpSp>
        <p:nvGrpSpPr>
          <p:cNvPr id="57" name="Google Shape;57;p13"/>
          <p:cNvGrpSpPr/>
          <p:nvPr/>
        </p:nvGrpSpPr>
        <p:grpSpPr>
          <a:xfrm>
            <a:off x="9096374" y="-25401"/>
            <a:ext cx="3095700" cy="6883500"/>
            <a:chOff x="9096375" y="-25401"/>
            <a:chExt cx="3095700" cy="6883500"/>
          </a:xfrm>
        </p:grpSpPr>
        <p:cxnSp>
          <p:nvCxnSpPr>
            <p:cNvPr id="58" name="Google Shape;58;p13"/>
            <p:cNvCxnSpPr/>
            <p:nvPr/>
          </p:nvCxnSpPr>
          <p:spPr>
            <a:xfrm>
              <a:off x="9096375" y="1497012"/>
              <a:ext cx="309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 flipH="1">
              <a:off x="9381600" y="-25401"/>
              <a:ext cx="2810400" cy="6883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60" name="Google Shape;60;p13"/>
          <p:cNvCxnSpPr/>
          <p:nvPr/>
        </p:nvCxnSpPr>
        <p:spPr>
          <a:xfrm flipH="1" rot="10800000">
            <a:off x="-1" y="-25342"/>
            <a:ext cx="1210500" cy="204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133350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22672" l="39434" r="0" t="20276"/>
          <a:stretch/>
        </p:blipFill>
        <p:spPr>
          <a:xfrm>
            <a:off x="25785" y="0"/>
            <a:ext cx="4093631" cy="39123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2933700" y="568961"/>
            <a:ext cx="84201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933700" y="2797255"/>
            <a:ext cx="39243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2933700" y="3251596"/>
            <a:ext cx="39435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body"/>
          </p:nvPr>
        </p:nvSpPr>
        <p:spPr>
          <a:xfrm>
            <a:off x="7410173" y="2797255"/>
            <a:ext cx="3943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4"/>
          <p:cNvSpPr txBox="1"/>
          <p:nvPr>
            <p:ph idx="4" type="body"/>
          </p:nvPr>
        </p:nvSpPr>
        <p:spPr>
          <a:xfrm>
            <a:off x="7410173" y="3251595"/>
            <a:ext cx="39435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296926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4147975" y="4311764"/>
            <a:ext cx="38961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PROJECT REQUIREMENT SPECIFICATION</a:t>
            </a:r>
            <a:endParaRPr b="1" i="0" sz="23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151125" y="5186350"/>
            <a:ext cx="10359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  <a:endParaRPr b="1" i="0" sz="1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2021578 Mr. Sermad Mehdi​</a:t>
            </a:r>
            <a:r>
              <a:rPr lang="en-US" sz="1800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						           </a:t>
            </a:r>
            <a:r>
              <a:rPr b="0" i="0" lang="en-US" sz="1800" u="none" cap="none" strike="noStrike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2021623 Mr. Syed Ibrahim Hamza​</a:t>
            </a:r>
            <a:endParaRPr b="0" i="0" sz="1800" u="none" cap="none" strike="noStrike">
              <a:solidFill>
                <a:srgbClr val="1B3A5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7272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2021685 Ms. Urooj Akmal​</a:t>
            </a:r>
            <a:r>
              <a:rPr lang="en-US" sz="1800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							          </a:t>
            </a:r>
            <a:r>
              <a:rPr b="0" i="0" lang="en-US" sz="1800" u="none" cap="none" strike="noStrike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2021389 Mr. Muhammad Haseeb Ishaq​</a:t>
            </a:r>
            <a:endParaRPr b="0" i="0" sz="1800" u="none" cap="none" strike="noStrike">
              <a:solidFill>
                <a:srgbClr val="1B3A5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B3A5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81925" y="448900"/>
            <a:ext cx="30252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AB5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18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Supervisor</a:t>
            </a:r>
            <a:r>
              <a:rPr b="1" i="0" lang="en-US" sz="1800" u="none" cap="none" strike="noStrike">
                <a:solidFill>
                  <a:srgbClr val="2AB5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600" u="none" cap="none" strike="noStrike">
              <a:solidFill>
                <a:srgbClr val="2AB5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b="1" lang="en-US" sz="1800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r.</a:t>
            </a:r>
            <a:r>
              <a:rPr b="0" i="0" lang="en-US" sz="1800" u="none" cap="none" strike="noStrike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Salman Ahmad​</a:t>
            </a:r>
            <a:endParaRPr b="0" i="0" sz="1600" u="none" cap="none" strike="noStrike">
              <a:solidFill>
                <a:srgbClr val="1B3A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 rot="-4068076">
            <a:off x="8491597" y="-38162"/>
            <a:ext cx="2727651" cy="3118311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943200" y="448900"/>
            <a:ext cx="25671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Co-Supervisor:</a:t>
            </a:r>
            <a:endParaRPr b="1" i="0" sz="1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b="1" lang="en-US" sz="1800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r.</a:t>
            </a:r>
            <a:r>
              <a:rPr b="0" i="0" lang="en-US" sz="1800" u="none" cap="none" strike="noStrike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Muhammad Hanif</a:t>
            </a:r>
            <a:r>
              <a:rPr b="0" i="0" lang="en-US" sz="1800" u="none" cap="none" strike="noStrike">
                <a:solidFill>
                  <a:srgbClr val="1B3A57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600" u="none" cap="none" strike="noStrike">
              <a:solidFill>
                <a:srgbClr val="1B3A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ircular emblem with a shield and text&#10;&#10;Description automatically generated"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470" y="1346503"/>
            <a:ext cx="2567101" cy="256713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308871" y="3768180"/>
            <a:ext cx="38961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US" sz="2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STEMxVR</a:t>
            </a:r>
            <a:endParaRPr b="1" i="0" sz="23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09300" y="1296225"/>
            <a:ext cx="5290200" cy="54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Actors: </a:t>
            </a:r>
            <a:r>
              <a:rPr lang="en-US" sz="1700">
                <a:solidFill>
                  <a:schemeClr val="dk1"/>
                </a:solidFill>
              </a:rPr>
              <a:t>Student, Virtual Teaching Assistant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</a:t>
            </a:r>
            <a:r>
              <a:rPr b="1" lang="en-US" sz="17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Key Functionalities:  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  Student: </a:t>
            </a:r>
            <a:r>
              <a:rPr lang="en-US" sz="1700">
                <a:solidFill>
                  <a:schemeClr val="dk1"/>
                </a:solidFill>
              </a:rPr>
              <a:t>View experiments, Follow guides, Receive feedback, Generate reports, Take notes, Reset experiments, Perform tasks 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  Virtual Teaching Assistant:</a:t>
            </a:r>
            <a:r>
              <a:rPr lang="en-US" sz="1700">
                <a:solidFill>
                  <a:schemeClr val="dk1"/>
                </a:solidFill>
              </a:rPr>
              <a:t> Manage experiments, Assist students, Track progress, Control guided modes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</a:t>
            </a:r>
            <a:r>
              <a:rPr b="1" lang="en-US" sz="17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Purpose: </a:t>
            </a:r>
            <a:r>
              <a:rPr lang="en-US" sz="1700">
                <a:solidFill>
                  <a:schemeClr val="dk1"/>
                </a:solidFill>
              </a:rPr>
              <a:t>Enhance interactive learning in virtual chemistry experiments.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200">
              <a:solidFill>
                <a:schemeClr val="dk1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778750" y="400575"/>
            <a:ext cx="66345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4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750" y="1286663"/>
            <a:ext cx="5069205" cy="544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-57875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077550" y="409300"/>
            <a:ext cx="60369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 Set Matrix</a:t>
            </a:r>
            <a:endParaRPr b="1" i="0" sz="4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909327" y="12759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{DEC246F5-39FC-4038-BF08-2F9FEAB437BD}</a:tableStyleId>
              </a:tblPr>
              <a:tblGrid>
                <a:gridCol w="3781550"/>
                <a:gridCol w="1553100"/>
                <a:gridCol w="3531875"/>
                <a:gridCol w="1506825"/>
              </a:tblGrid>
              <a:tr h="45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Feature / Use Case​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Priority of Development​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Feature / Use Case​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Priority of Development​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FR1: Students should be able to select and conduct virtual experiments from a list of available experiments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FR7: Students should be able to reset an experiment at any point or undo/redo specific steps.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FR2: Students must be able to use a step-by-step guide to follow instructions for each experiment.​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</a:t>
                      </a:r>
                      <a:r>
                        <a:rPr lang="en-US" sz="1200"/>
                        <a:t>igh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FR8: Students shall be able to participate in a quiz mode, where they perform experiments without step-by-step instructions.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FR3: Students should be able to receive instant feedback on the accuracy of their steps during the experiment.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FR9: Assistant should be able to track students' progress and completion of experiments.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FR4: Students should be able to generate and view a report of the experiment, including observations, results, and mistakes.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Low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FR10: Assistant shall be able to assist students in performing experiments (guided mode, video demo).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Medium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FR5: Students should be able to take notes during the experiment, with the option to save and retrieve these notes.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Medium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FR11: Assistant should be able to manage the list of experiments available to students, including adding, removing, or editing experiments.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High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FR6: Students should be able to access a built-in scientific calculator to perform calculations during experiments.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Medium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-57875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1920925" y="1487725"/>
            <a:ext cx="29958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Functional</a:t>
            </a:r>
            <a:endParaRPr b="1" i="0" sz="3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2AB5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664700" y="496725"/>
            <a:ext cx="8862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Distinguishing Requirements</a:t>
            </a:r>
            <a:endParaRPr b="1" i="0" sz="4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842550" y="2666525"/>
            <a:ext cx="56268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Students should be able to </a:t>
            </a:r>
            <a:r>
              <a:rPr b="1" lang="en-US">
                <a:solidFill>
                  <a:schemeClr val="dk1"/>
                </a:solidFill>
              </a:rPr>
              <a:t>select and conduct virtual experiments</a:t>
            </a:r>
            <a:r>
              <a:rPr lang="en-US">
                <a:solidFill>
                  <a:schemeClr val="dk1"/>
                </a:solidFill>
              </a:rPr>
              <a:t> from a list of available experiments.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Students must be able to </a:t>
            </a:r>
            <a:r>
              <a:rPr b="1" lang="en-US">
                <a:solidFill>
                  <a:schemeClr val="dk1"/>
                </a:solidFill>
              </a:rPr>
              <a:t>use a step-by-step guide</a:t>
            </a:r>
            <a:r>
              <a:rPr lang="en-US">
                <a:solidFill>
                  <a:schemeClr val="dk1"/>
                </a:solidFill>
              </a:rPr>
              <a:t> to follow instructions for each experiment.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Students should be </a:t>
            </a:r>
            <a:r>
              <a:rPr b="1" lang="en-US">
                <a:solidFill>
                  <a:schemeClr val="dk1"/>
                </a:solidFill>
              </a:rPr>
              <a:t>able to reset an experiment</a:t>
            </a:r>
            <a:r>
              <a:rPr lang="en-US">
                <a:solidFill>
                  <a:schemeClr val="dk1"/>
                </a:solidFill>
              </a:rPr>
              <a:t> at any point or undo/redo specific steps.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Assistant should be able to </a:t>
            </a:r>
            <a:r>
              <a:rPr b="1" lang="en-US">
                <a:solidFill>
                  <a:schemeClr val="dk1"/>
                </a:solidFill>
              </a:rPr>
              <a:t>manage the list of experiments</a:t>
            </a:r>
            <a:r>
              <a:rPr lang="en-US">
                <a:solidFill>
                  <a:schemeClr val="dk1"/>
                </a:solidFill>
              </a:rPr>
              <a:t> available to students, including adding, removing, or editing experiments.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Students should be able to </a:t>
            </a:r>
            <a:r>
              <a:rPr b="1" lang="en-US">
                <a:solidFill>
                  <a:schemeClr val="dk1"/>
                </a:solidFill>
              </a:rPr>
              <a:t>take notes during the experiment</a:t>
            </a:r>
            <a:r>
              <a:rPr lang="en-US">
                <a:solidFill>
                  <a:schemeClr val="dk1"/>
                </a:solidFill>
              </a:rPr>
              <a:t>, with the option to save and retrieve these notes.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Students should be able to </a:t>
            </a:r>
            <a:r>
              <a:rPr b="1" lang="en-US">
                <a:solidFill>
                  <a:schemeClr val="dk1"/>
                </a:solidFill>
              </a:rPr>
              <a:t>access a built-in scientific calculator</a:t>
            </a:r>
            <a:r>
              <a:rPr lang="en-US">
                <a:solidFill>
                  <a:schemeClr val="dk1"/>
                </a:solidFill>
              </a:rPr>
              <a:t> to perform calculations during experiments.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Assistant shall be able to </a:t>
            </a:r>
            <a:r>
              <a:rPr b="1" lang="en-US">
                <a:solidFill>
                  <a:schemeClr val="dk1"/>
                </a:solidFill>
              </a:rPr>
              <a:t>assist students in performing experiments (guided mode, video demo).</a:t>
            </a:r>
            <a:endParaRPr b="1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1B3A57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6304638" y="2203525"/>
            <a:ext cx="51525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Latency</a:t>
            </a:r>
            <a:r>
              <a:rPr lang="en-US">
                <a:solidFill>
                  <a:schemeClr val="dk1"/>
                </a:solidFill>
              </a:rPr>
              <a:t>: &lt; 100 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Internet Speed</a:t>
            </a:r>
            <a:r>
              <a:rPr lang="en-US">
                <a:solidFill>
                  <a:schemeClr val="dk1"/>
                </a:solidFill>
              </a:rPr>
              <a:t>: ≥ 10 Mbps per user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User Capacity</a:t>
            </a:r>
            <a:r>
              <a:rPr lang="en-US">
                <a:solidFill>
                  <a:schemeClr val="dk1"/>
                </a:solidFill>
              </a:rPr>
              <a:t>: Multiple users simultaneously without degradation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Hardware Specifications</a:t>
            </a:r>
            <a:r>
              <a:rPr lang="en-US">
                <a:solidFill>
                  <a:schemeClr val="dk1"/>
                </a:solidFill>
              </a:rPr>
              <a:t>: Intel i7 processor, 16GB RAM, and NVIDIA RTX 20 Series*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1B3A57"/>
              </a:solidFill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6725850" y="1487725"/>
            <a:ext cx="4310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Non-Functional</a:t>
            </a:r>
            <a:endParaRPr b="1" i="0" sz="3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2AB5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-57875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4653475" y="3207500"/>
            <a:ext cx="8862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accent1"/>
                </a:solidFill>
              </a:rPr>
              <a:t>List of Experiment</a:t>
            </a:r>
            <a:endParaRPr b="1" i="0" sz="4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75" y="-12"/>
            <a:ext cx="5743700" cy="67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2593500" y="2851350"/>
            <a:ext cx="70050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Design</a:t>
            </a:r>
            <a:endParaRPr b="1" i="0" sz="4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 Architecture  &amp;  UML Diagrams</a:t>
            </a:r>
            <a:endParaRPr b="0" i="0" sz="3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3077550" y="-121150"/>
            <a:ext cx="60369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User Interface 1</a:t>
            </a:r>
            <a:endParaRPr b="1" i="0" sz="47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38" y="1567325"/>
            <a:ext cx="8829523" cy="4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3077550" y="-121150"/>
            <a:ext cx="60369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User Interface 2</a:t>
            </a:r>
            <a:endParaRPr b="1" i="0" sz="47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38" y="1567325"/>
            <a:ext cx="8829523" cy="49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 rotWithShape="1">
          <a:blip r:embed="rId4">
            <a:alphaModFix/>
          </a:blip>
          <a:srcRect b="0" l="0" r="0" t="19781"/>
          <a:stretch/>
        </p:blipFill>
        <p:spPr>
          <a:xfrm>
            <a:off x="493975" y="1591275"/>
            <a:ext cx="10866978" cy="488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96150" y="2852625"/>
            <a:ext cx="35916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Logical  View</a:t>
            </a:r>
            <a:br>
              <a:rPr b="1" i="0" lang="en-US" sz="4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accent1"/>
                </a:solidFill>
              </a:rPr>
              <a:t>Sequence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accent1"/>
                </a:solidFill>
              </a:rPr>
              <a:t>D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iagram</a:t>
            </a:r>
            <a:endParaRPr b="0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225" y="-535800"/>
            <a:ext cx="9078474" cy="704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0" y="3109133"/>
            <a:ext cx="3570900" cy="32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Process View</a:t>
            </a:r>
            <a:br>
              <a:rPr b="1" i="0" lang="en-US" sz="4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accent1"/>
                </a:solidFill>
              </a:rPr>
              <a:t>Activity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Diagram </a:t>
            </a:r>
            <a:endParaRPr b="0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38" y="146163"/>
            <a:ext cx="7958376" cy="656567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/>
          <p:nvPr/>
        </p:nvSpPr>
        <p:spPr>
          <a:xfrm>
            <a:off x="-564787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4310550" y="112675"/>
            <a:ext cx="35709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Physical View</a:t>
            </a:r>
            <a:br>
              <a:rPr b="1" i="0" lang="en-US" sz="4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Deployment Diagram</a:t>
            </a:r>
            <a:endParaRPr b="0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00" y="2458650"/>
            <a:ext cx="12192000" cy="4326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660050" y="333525"/>
            <a:ext cx="28719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RECAP</a:t>
            </a:r>
            <a:endParaRPr b="1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784000" y="1307250"/>
            <a:ext cx="324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2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438600" y="1307250"/>
            <a:ext cx="324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16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643750" y="3986600"/>
            <a:ext cx="35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 we are making?</a:t>
            </a:r>
            <a:endParaRPr b="0" i="0" sz="16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438598" y="4002788"/>
            <a:ext cx="324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Main Features</a:t>
            </a:r>
            <a:endParaRPr b="0" i="0" sz="16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79000" y="1894075"/>
            <a:ext cx="52569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600">
                <a:solidFill>
                  <a:srgbClr val="1B3A57"/>
                </a:solidFill>
              </a:rPr>
              <a:t>Limited Access to Practical Labs</a:t>
            </a:r>
            <a:endParaRPr b="1" sz="1600">
              <a:solidFill>
                <a:srgbClr val="1B3A57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600">
                <a:solidFill>
                  <a:srgbClr val="1B3A57"/>
                </a:solidFill>
              </a:rPr>
              <a:t>High Costs</a:t>
            </a:r>
            <a:endParaRPr b="1" sz="1600">
              <a:solidFill>
                <a:srgbClr val="1B3A57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600">
                <a:solidFill>
                  <a:srgbClr val="1B3A57"/>
                </a:solidFill>
              </a:rPr>
              <a:t>Safety and Environmental Concerns</a:t>
            </a:r>
            <a:endParaRPr b="1" sz="1600">
              <a:solidFill>
                <a:srgbClr val="1B3A57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711100" y="2330800"/>
            <a:ext cx="47019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600">
                <a:solidFill>
                  <a:srgbClr val="1B3A57"/>
                </a:solidFill>
              </a:rPr>
              <a:t>Safety</a:t>
            </a:r>
            <a:endParaRPr sz="1600">
              <a:solidFill>
                <a:srgbClr val="1B3A57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600">
                <a:solidFill>
                  <a:srgbClr val="1B3A57"/>
                </a:solidFill>
              </a:rPr>
              <a:t>Cost-Effectiveness:</a:t>
            </a:r>
            <a:endParaRPr sz="1600">
              <a:solidFill>
                <a:srgbClr val="1B3A57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600">
                <a:solidFill>
                  <a:srgbClr val="1B3A57"/>
                </a:solidFill>
              </a:rPr>
              <a:t>Accessibility</a:t>
            </a:r>
            <a:endParaRPr sz="1600">
              <a:solidFill>
                <a:srgbClr val="1B3A57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056500" y="4448300"/>
            <a:ext cx="47019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1B3A57"/>
                </a:solidFill>
              </a:rPr>
              <a:t>An immersive VR-based virtual chemistry lab</a:t>
            </a:r>
            <a:r>
              <a:rPr lang="en-US" sz="1600">
                <a:solidFill>
                  <a:srgbClr val="1B3A57"/>
                </a:solidFill>
              </a:rPr>
              <a:t> tailored for secondary and high school students in Pakistan. Enables students to perform simulated chemistry experiments aligned with the national curriculum.</a:t>
            </a:r>
            <a:endParaRPr sz="1600">
              <a:solidFill>
                <a:srgbClr val="1B3A5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1B3A57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711100" y="4464500"/>
            <a:ext cx="47019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600">
                <a:solidFill>
                  <a:srgbClr val="1B3A57"/>
                </a:solidFill>
              </a:rPr>
              <a:t>Realistic Chemistry Lab Simulation</a:t>
            </a:r>
            <a:endParaRPr b="1" i="0" sz="1600" u="none" cap="none" strike="noStrike">
              <a:solidFill>
                <a:srgbClr val="1B3A57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600">
                <a:solidFill>
                  <a:srgbClr val="1B3A57"/>
                </a:solidFill>
              </a:rPr>
              <a:t>Interactive Learning</a:t>
            </a:r>
            <a:endParaRPr b="1" i="0" sz="1600" u="none" cap="none" strike="noStrike">
              <a:solidFill>
                <a:srgbClr val="1B3A57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600">
                <a:solidFill>
                  <a:srgbClr val="1B3A57"/>
                </a:solidFill>
              </a:rPr>
              <a:t>Safety Protocols</a:t>
            </a:r>
            <a:endParaRPr b="1" i="0" sz="1600" u="none" cap="none" strike="noStrike">
              <a:solidFill>
                <a:srgbClr val="1B3A57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600">
                <a:solidFill>
                  <a:srgbClr val="1B3A57"/>
                </a:solidFill>
              </a:rPr>
              <a:t>Cost-Effective and Scalable</a:t>
            </a:r>
            <a:endParaRPr b="1" i="0" sz="1600" u="none" cap="none" strike="noStrike">
              <a:solidFill>
                <a:srgbClr val="1B3A57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600">
                <a:solidFill>
                  <a:srgbClr val="1B3A57"/>
                </a:solidFill>
              </a:rPr>
              <a:t>Virtual Teaching Assistant</a:t>
            </a:r>
            <a:endParaRPr b="1" i="0" sz="1600" u="none" cap="none" strike="noStrike">
              <a:solidFill>
                <a:srgbClr val="1B3A5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438275" y="2396250"/>
            <a:ext cx="37854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Development View</a:t>
            </a:r>
            <a:br>
              <a:rPr b="1" i="0" lang="en-US" sz="4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Component Diagram</a:t>
            </a:r>
            <a:endParaRPr b="0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625" y="115000"/>
            <a:ext cx="6404726" cy="660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2534700" y="244925"/>
            <a:ext cx="7122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Project Management</a:t>
            </a:r>
            <a:endParaRPr b="1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3111275" y="1000025"/>
            <a:ext cx="534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Management Tool - JIRA(</a:t>
            </a:r>
            <a:r>
              <a:rPr lang="en-US" sz="2400">
                <a:solidFill>
                  <a:schemeClr val="accent1"/>
                </a:solidFill>
              </a:rPr>
              <a:t>EPIC 1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93" y="1680938"/>
            <a:ext cx="11566621" cy="44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2534700" y="244925"/>
            <a:ext cx="7122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Project Management</a:t>
            </a:r>
            <a:endParaRPr b="1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3111275" y="1000025"/>
            <a:ext cx="534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Management Tool - JIRA(Sprint 1)</a:t>
            </a:r>
            <a:endParaRPr b="0" i="0" sz="12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3" y="1864738"/>
            <a:ext cx="11875275" cy="40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2534700" y="244925"/>
            <a:ext cx="7122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Project Management</a:t>
            </a:r>
            <a:endParaRPr b="1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3111275" y="1000025"/>
            <a:ext cx="534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Management Tool - JIRA(Sprint 1)</a:t>
            </a:r>
            <a:endParaRPr b="0" i="0" sz="12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82" y="1837950"/>
            <a:ext cx="11834845" cy="414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8"/>
          <p:cNvSpPr txBox="1"/>
          <p:nvPr/>
        </p:nvSpPr>
        <p:spPr>
          <a:xfrm>
            <a:off x="2534700" y="244925"/>
            <a:ext cx="7122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Project Management</a:t>
            </a:r>
            <a:endParaRPr b="1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3332700" y="1000025"/>
            <a:ext cx="55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Management Tool - JIRA(Sprint 2)</a:t>
            </a:r>
            <a:endParaRPr b="0" i="0" sz="12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088" y="1461730"/>
            <a:ext cx="9242876" cy="560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9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2534700" y="244925"/>
            <a:ext cx="7122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Project Management</a:t>
            </a:r>
            <a:endParaRPr b="1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3332700" y="1000025"/>
            <a:ext cx="55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Management Tool - JIRA(Sprint </a:t>
            </a:r>
            <a:r>
              <a:rPr lang="en-US" sz="2400">
                <a:solidFill>
                  <a:schemeClr val="accent1"/>
                </a:solidFill>
              </a:rPr>
              <a:t>3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2" name="Google Shape;322;p39"/>
          <p:cNvPicPr preferRelativeResize="0"/>
          <p:nvPr/>
        </p:nvPicPr>
        <p:blipFill rotWithShape="1">
          <a:blip r:embed="rId3">
            <a:alphaModFix/>
          </a:blip>
          <a:srcRect b="20499" l="18157" r="31932" t="8883"/>
          <a:stretch/>
        </p:blipFill>
        <p:spPr>
          <a:xfrm>
            <a:off x="1740238" y="1461725"/>
            <a:ext cx="8711525" cy="525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40"/>
          <p:cNvSpPr txBox="1"/>
          <p:nvPr/>
        </p:nvSpPr>
        <p:spPr>
          <a:xfrm>
            <a:off x="2534700" y="244925"/>
            <a:ext cx="7122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Project Division</a:t>
            </a:r>
            <a:endParaRPr b="1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2310600" y="1030025"/>
            <a:ext cx="757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Division And Responsibilities assigned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50" y="1521725"/>
            <a:ext cx="9080733" cy="53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ctrTitle"/>
          </p:nvPr>
        </p:nvSpPr>
        <p:spPr>
          <a:xfrm>
            <a:off x="1423444" y="1426943"/>
            <a:ext cx="6619800" cy="400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Font typeface="Arial"/>
              <a:buNone/>
            </a:pPr>
            <a:r>
              <a:rPr lang="en-US" sz="1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9" name="Google Shape;339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291" y="305224"/>
            <a:ext cx="6858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093093" y="2659050"/>
            <a:ext cx="80058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Requirements Gathering Methodology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2066700" y="371675"/>
            <a:ext cx="8058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Questionnaires Results</a:t>
            </a:r>
            <a:endParaRPr b="1" i="0" sz="4800" u="none" cap="none" strike="noStrike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50" y="3619125"/>
            <a:ext cx="3351200" cy="2903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4852" y="1284025"/>
            <a:ext cx="5237149" cy="29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4208" y="3619125"/>
            <a:ext cx="3351200" cy="27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2512" y="1188025"/>
            <a:ext cx="3718801" cy="23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1585800" y="379125"/>
            <a:ext cx="90204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Project - Assumptions &amp; Constraints</a:t>
            </a:r>
            <a:endParaRPr b="1" i="0" sz="14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784000" y="2017750"/>
            <a:ext cx="324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 b="0" i="0" sz="12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438600" y="2017750"/>
            <a:ext cx="324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79000" y="2771375"/>
            <a:ext cx="5256900" cy="3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2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VR Hardware Availability: </a:t>
            </a:r>
            <a:r>
              <a:rPr lang="en-US" sz="1100">
                <a:solidFill>
                  <a:schemeClr val="dk1"/>
                </a:solidFill>
              </a:rPr>
              <a:t>All users will have access to MetaQuest Pro VR headsets and compatible computers.</a:t>
            </a:r>
            <a:endParaRPr sz="1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2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Stable Internet Connection: </a:t>
            </a:r>
            <a:r>
              <a:rPr lang="en-US" sz="1100">
                <a:solidFill>
                  <a:schemeClr val="dk1"/>
                </a:solidFill>
              </a:rPr>
              <a:t>Reliable internet (10 Mbps) will be available for smooth real-time interaction.</a:t>
            </a:r>
            <a:endParaRPr sz="1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2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User Technical Skills: </a:t>
            </a:r>
            <a:r>
              <a:rPr lang="en-US" sz="1100">
                <a:solidFill>
                  <a:schemeClr val="dk1"/>
                </a:solidFill>
              </a:rPr>
              <a:t>Users will have basic VR and chemistry knowledge or receive training.</a:t>
            </a:r>
            <a:endParaRPr sz="1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2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Platform Scalability: </a:t>
            </a:r>
            <a:r>
              <a:rPr lang="en-US" sz="1100">
                <a:solidFill>
                  <a:schemeClr val="dk1"/>
                </a:solidFill>
              </a:rPr>
              <a:t>The system can scale to support more users without performance issues.</a:t>
            </a:r>
            <a:endParaRPr sz="1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2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Curriculum Stability: </a:t>
            </a:r>
            <a:r>
              <a:rPr lang="en-US" sz="1100">
                <a:solidFill>
                  <a:schemeClr val="dk1"/>
                </a:solidFill>
              </a:rPr>
              <a:t>The national chemistry curriculum will remain stable and aligned with the platform’s experiments.</a:t>
            </a:r>
            <a:endParaRPr b="1" sz="1600">
              <a:solidFill>
                <a:srgbClr val="1B3A5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B3A57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52925" y="2612675"/>
            <a:ext cx="5514300" cy="3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Hardware Limitations: </a:t>
            </a:r>
            <a:r>
              <a:rPr lang="en-US" sz="1100">
                <a:solidFill>
                  <a:schemeClr val="dk1"/>
                </a:solidFill>
              </a:rPr>
              <a:t>High-performance computers (Intel i7, 16GB RAM, NVIDIA RTX 20) are required for smooth VR, which may limit access.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Time and Budget Constraints: </a:t>
            </a:r>
            <a:r>
              <a:rPr lang="en-US" sz="1100">
                <a:solidFill>
                  <a:schemeClr val="dk1"/>
                </a:solidFill>
              </a:rPr>
              <a:t>Development must be completed within six months and on budget, affecting scope.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Platform Dependency: </a:t>
            </a:r>
            <a:r>
              <a:rPr lang="en-US" sz="1100">
                <a:solidFill>
                  <a:schemeClr val="dk1"/>
                </a:solidFill>
              </a:rPr>
              <a:t>System relies on Oculus VR frameworks, limiting compatibility with non-supported devices.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Real-Time Performance: </a:t>
            </a:r>
            <a:r>
              <a:rPr lang="en-US" sz="1100">
                <a:solidFill>
                  <a:schemeClr val="dk1"/>
                </a:solidFill>
              </a:rPr>
              <a:t>Low latency (&lt;100 ms) is needed for real-time interactions, which could be a challenge in areas with slow internet speeds.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User Engagement: </a:t>
            </a:r>
            <a:r>
              <a:rPr lang="en-US" sz="1100">
                <a:solidFill>
                  <a:schemeClr val="dk1"/>
                </a:solidFill>
              </a:rPr>
              <a:t>The platform’s success depends on the willingness of students and instructors to adopt and use VR technology.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3A57"/>
              </a:buClr>
              <a:buSzPts val="16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Content Localization: </a:t>
            </a:r>
            <a:r>
              <a:rPr lang="en-US" sz="1100">
                <a:solidFill>
                  <a:schemeClr val="dk1"/>
                </a:solidFill>
              </a:rPr>
              <a:t>Adapting the platform for different languages and regions may add development complexity and cost.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B3A5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B3A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1959143" y="2659050"/>
            <a:ext cx="80058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Requirements Specifications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700" y="251800"/>
            <a:ext cx="6858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1585800" y="379125"/>
            <a:ext cx="90204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Recommended PC Requirements</a:t>
            </a:r>
            <a:endParaRPr b="1" i="0" sz="4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12648"/>
          <a:stretch/>
        </p:blipFill>
        <p:spPr>
          <a:xfrm>
            <a:off x="755450" y="1939525"/>
            <a:ext cx="10909100" cy="49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585800" y="379125"/>
            <a:ext cx="90204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Development in VR</a:t>
            </a:r>
            <a:endParaRPr b="1" i="0" sz="4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-106185" l="-78315" r="-2844" t="0"/>
          <a:stretch/>
        </p:blipFill>
        <p:spPr>
          <a:xfrm>
            <a:off x="698650" y="1725825"/>
            <a:ext cx="6379725" cy="479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626" y="3070400"/>
            <a:ext cx="2302851" cy="1074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2"/>
          <p:cNvSpPr txBox="1"/>
          <p:nvPr/>
        </p:nvSpPr>
        <p:spPr>
          <a:xfrm>
            <a:off x="7078375" y="2137150"/>
            <a:ext cx="4465800" cy="3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Create developer account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Turn on developer mode in VR headset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Asset store to find some materials.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650" y="5163375"/>
            <a:ext cx="6379726" cy="1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0" y="0"/>
            <a:ext cx="4383900" cy="44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1849650" y="386125"/>
            <a:ext cx="84927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Context Diagram / High Level Block Diagram</a:t>
            </a:r>
            <a:endParaRPr b="1" i="0" sz="4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5" y="1998100"/>
            <a:ext cx="10542129" cy="44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