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5" r:id="rId4"/>
    <p:sldId id="258" r:id="rId5"/>
    <p:sldId id="263" r:id="rId6"/>
    <p:sldId id="259" r:id="rId7"/>
    <p:sldId id="260" r:id="rId8"/>
    <p:sldId id="262" r:id="rId9"/>
    <p:sldId id="267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5070-675C-EF38-20E6-FF4FD3F93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3AA01-5872-E923-3656-4A3612FFF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51DC-98A7-3DDE-C094-A0815B3C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2CDA-A0EF-C56E-727A-5E7E8671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F626-8848-0D1E-80BC-6A8747D1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8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BE7F-8BB4-5A54-A494-C1973190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C63CE-3414-EFD7-A738-5A79E7309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2A766-A234-6337-0E17-DB46ADD8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A436-6027-C349-3406-FCAD345D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C8035-076C-E98B-5DA8-DFFC765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CF2A0-7B99-1484-5243-010FBA0C1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41613-5484-141B-0F6E-606F9285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C5866-D22E-EBFE-ED98-B1CB1DF1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574C-E14D-EB89-B416-099B1CBB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F7493-4804-1FDE-4541-130E3E7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8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CE9E-2105-7B1C-64C8-E46897E0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A1D5-3E10-A7C9-ABE5-39B1AB39A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DF9F-B1B6-6B59-195E-19BD483A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0B07-4B7E-FDAA-F80D-B5A0D466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4418-7145-71E3-57CD-3D08223A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35F2-CF48-ADFF-EAFA-F1E6CF96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AEE57-5C87-15BB-D233-57026CD7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2650-7DFA-C585-2A43-04349409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4E7A-D283-89F5-926F-39003C85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EAD0-81DE-1E7E-7500-172EDC8B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33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7DE1-882B-1F27-1D6C-2D739EC0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F2AA-91E1-1C37-38D3-2A887D394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02AC5-E71D-1B73-A787-32EFBCDF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A97AB-DCA0-0D85-31C5-364B8AE5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4C992-0857-8705-6B53-09E4CB1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8F210-EC76-2BAE-2105-A08722F5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0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0169-98F5-9BE7-7F30-CDB30381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31C33-ADDC-2F9A-4F72-822D15B7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A771-409D-1F68-D3B3-BE3A2A66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C176D-F246-0FB0-1122-8D5CAA338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A1CB3-F440-EB18-27F6-BC2935E87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201F7-867C-5372-842A-0ED076C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041D9-D874-9ED0-F176-BDC904C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1944D-DA0A-7A7D-CDD3-4A2E341F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C242-AF82-E1F4-553A-B2C99723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F728E-BC0A-1DF5-0F7B-075104F8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6E57D-03EA-C186-DA43-1E3514A6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6E159-8D1F-622D-7F7B-65F9A3CB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59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B1FF6-A71C-1ACB-258D-E7B2255E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0F0B2-B051-1457-FAB2-4566E878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2828D-BA23-10E1-AD8E-F11C016C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0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9110-B92D-8C9D-EDF4-E2949FC0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D3EC-3FE5-F8F5-D8C6-40956360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4D5C9-19F6-873C-8AE8-B13B85F0C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EBE9-E0DE-18AB-F2C3-706B9FCA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E45B-F808-0221-0A64-46187E07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F64BD-D315-8F80-716F-114664F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9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9C74-2AF8-F681-0A38-DF10B897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5B100-3AA9-9FAF-8691-B205F8D9E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4A4A5-22BB-8FBC-6AB0-CCFECB22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1B664-CEB9-16CA-9BDF-BCAE6D04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EBC81-662B-5E47-4C6D-E9AF471F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DCF49-73D1-FFF9-54AA-8E6A92CF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1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962EC-8529-B214-D040-5B62BF2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98681-78AB-872F-0347-43FBE83A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6B86D-3267-8CD6-900A-388A26970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940F8-8DFE-463E-B011-21F9238080C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987E-F128-19FB-9191-9B0E067A0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1AB9-6E96-2D59-DFE2-56ABF47B7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6BCD2A-F0E9-4B28-BD5B-0C0A6A5E0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5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e.gov/" TargetMode="External"/><Relationship Id="rId2" Type="http://schemas.openxmlformats.org/officeDocument/2006/relationships/hyperlink" Target="https://www.unesco.org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ndred.org/en/innovations/hololab-champions" TargetMode="External"/><Relationship Id="rId5" Type="http://schemas.openxmlformats.org/officeDocument/2006/relationships/hyperlink" Target="https://melscience.com/US-en/vr/" TargetMode="External"/><Relationship Id="rId4" Type="http://schemas.openxmlformats.org/officeDocument/2006/relationships/hyperlink" Target="https://www.vrlabacademy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A0A23-27A6-64B4-CCC5-E0D5066A676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/>
              <a:t>STEMxVR</a:t>
            </a:r>
          </a:p>
        </p:txBody>
      </p:sp>
      <p:pic>
        <p:nvPicPr>
          <p:cNvPr id="5" name="Picture 4" descr="A group of people in a lab&#10;&#10;Description automatically generated">
            <a:extLst>
              <a:ext uri="{FF2B5EF4-FFF2-40B4-BE49-F238E27FC236}">
                <a16:creationId xmlns:a16="http://schemas.microsoft.com/office/drawing/2014/main" id="{A9383FEC-F0C6-D63A-4BA3-23B64C798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62210A-22FE-9491-217F-EF0C2A563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33" y="383860"/>
            <a:ext cx="5924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6D646-4091-BAF0-431C-20A18D11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Tentative Execution Plan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A711D1-50DD-DAD5-B34C-4C7604D77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777312"/>
              </p:ext>
            </p:extLst>
          </p:nvPr>
        </p:nvGraphicFramePr>
        <p:xfrm>
          <a:off x="320040" y="2811242"/>
          <a:ext cx="11548872" cy="32308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79997">
                  <a:extLst>
                    <a:ext uri="{9D8B030D-6E8A-4147-A177-3AD203B41FA5}">
                      <a16:colId xmlns:a16="http://schemas.microsoft.com/office/drawing/2014/main" val="468469026"/>
                    </a:ext>
                  </a:extLst>
                </a:gridCol>
                <a:gridCol w="5468875">
                  <a:extLst>
                    <a:ext uri="{9D8B030D-6E8A-4147-A177-3AD203B41FA5}">
                      <a16:colId xmlns:a16="http://schemas.microsoft.com/office/drawing/2014/main" val="2489165957"/>
                    </a:ext>
                  </a:extLst>
                </a:gridCol>
              </a:tblGrid>
              <a:tr h="1217013">
                <a:tc>
                  <a:txBody>
                    <a:bodyPr/>
                    <a:lstStyle/>
                    <a:p>
                      <a:pPr fontAlgn="b"/>
                      <a:r>
                        <a:rPr lang="en-US" sz="2900" b="1" cap="none" spc="0">
                          <a:solidFill>
                            <a:schemeClr val="tx1"/>
                          </a:solidFill>
                          <a:effectLst/>
                        </a:rPr>
                        <a:t>Semester 1: Planning and Initial Development</a:t>
                      </a:r>
                    </a:p>
                  </a:txBody>
                  <a:tcPr marL="114607" marR="234495" marT="32745" marB="24558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900" b="1" cap="none" spc="0" dirty="0">
                          <a:solidFill>
                            <a:schemeClr val="tx1"/>
                          </a:solidFill>
                          <a:effectLst/>
                        </a:rPr>
                        <a:t>Semester 2: Refinement and Deployment</a:t>
                      </a:r>
                    </a:p>
                  </a:txBody>
                  <a:tcPr marL="114607" marR="234495" marT="32745" marB="24558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40792"/>
                  </a:ext>
                </a:extLst>
              </a:tr>
              <a:tr h="671267">
                <a:tc>
                  <a:txBody>
                    <a:bodyPr/>
                    <a:lstStyle/>
                    <a:p>
                      <a:pPr fontAlgn="base"/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Project kickoff and research</a:t>
                      </a:r>
                    </a:p>
                  </a:txBody>
                  <a:tcPr marL="114607" marR="234495" marT="32745" marB="245585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100" cap="none" spc="0" dirty="0">
                          <a:solidFill>
                            <a:schemeClr val="tx1"/>
                          </a:solidFill>
                          <a:effectLst/>
                        </a:rPr>
                        <a:t>Feature development</a:t>
                      </a:r>
                    </a:p>
                  </a:txBody>
                  <a:tcPr marL="114607" marR="234495" marT="32745" marB="2455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49222"/>
                  </a:ext>
                </a:extLst>
              </a:tr>
              <a:tr h="671267">
                <a:tc>
                  <a:txBody>
                    <a:bodyPr/>
                    <a:lstStyle/>
                    <a:p>
                      <a:pPr fontAlgn="base"/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Requirement analysis and design</a:t>
                      </a:r>
                    </a:p>
                  </a:txBody>
                  <a:tcPr marL="114607" marR="234495" marT="32745" marB="245585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100" cap="none" spc="0" dirty="0">
                          <a:solidFill>
                            <a:schemeClr val="tx1"/>
                          </a:solidFill>
                          <a:effectLst/>
                        </a:rPr>
                        <a:t>Testing and evaluation</a:t>
                      </a:r>
                    </a:p>
                  </a:txBody>
                  <a:tcPr marL="114607" marR="234495" marT="32745" marB="2455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069885"/>
                  </a:ext>
                </a:extLst>
              </a:tr>
              <a:tr h="671267">
                <a:tc>
                  <a:txBody>
                    <a:bodyPr/>
                    <a:lstStyle/>
                    <a:p>
                      <a:pPr fontAlgn="base"/>
                      <a:r>
                        <a:rPr lang="en-GB" sz="2100" cap="none" spc="0" dirty="0">
                          <a:solidFill>
                            <a:schemeClr val="tx1"/>
                          </a:solidFill>
                          <a:effectLst/>
                        </a:rPr>
                        <a:t>Prototype development</a:t>
                      </a:r>
                    </a:p>
                  </a:txBody>
                  <a:tcPr marL="114607" marR="234495" marT="32745" marB="245585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100" cap="none" spc="0" dirty="0">
                          <a:solidFill>
                            <a:schemeClr val="tx1"/>
                          </a:solidFill>
                          <a:effectLst/>
                        </a:rPr>
                        <a:t>Finalization and deployment</a:t>
                      </a:r>
                    </a:p>
                  </a:txBody>
                  <a:tcPr marL="114607" marR="234495" marT="32745" marB="2455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01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63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1FBB-BC4D-B898-BC3D-B27219CA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C3D1-1E43-EAAD-FBA0-E56F2205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98544CB-6A94-97F8-0C36-2C3BF52D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5055D-7372-A309-E6A0-3429752C38C4}"/>
              </a:ext>
            </a:extLst>
          </p:cNvPr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References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44E8A34B-FEEA-F934-81A5-63C6D63A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20177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5B3CED3-3ADF-AFDB-E1F1-76171B3C53E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https://www.unesco.org/en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https://www.trade.gov/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https://www.vrlabacademy.com/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5"/>
              </a:rPr>
              <a:t>https://melscience.com/US-en/vr/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6"/>
              </a:rPr>
              <a:t>https://hundred.org/en/innovations/hololab-champions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9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D472B30F-D30E-7034-9428-AFAF6E874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D7A05CF-FC50-9588-CB00-32423610190F}"/>
              </a:ext>
            </a:extLst>
          </p:cNvPr>
          <p:cNvSpPr txBox="1">
            <a:spLocks/>
          </p:cNvSpPr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dirty="0"/>
              <a:t>Thank You</a:t>
            </a:r>
            <a:br>
              <a:rPr lang="en-US" sz="3200" dirty="0"/>
            </a:br>
            <a:r>
              <a:rPr lang="en-US" sz="3200" dirty="0"/>
              <a:t>Any Questions?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B5161-7E57-835B-1E37-FB37660F6C27}"/>
              </a:ext>
            </a:extLst>
          </p:cNvPr>
          <p:cNvSpPr txBox="1"/>
          <p:nvPr/>
        </p:nvSpPr>
        <p:spPr>
          <a:xfrm>
            <a:off x="4358268" y="82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21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97F71-2A94-1DE7-CBC7-72209E4E70A1}"/>
              </a:ext>
            </a:extLst>
          </p:cNvPr>
          <p:cNvSpPr>
            <a:spLocks/>
          </p:cNvSpPr>
          <p:nvPr/>
        </p:nvSpPr>
        <p:spPr>
          <a:xfrm>
            <a:off x="936171" y="892629"/>
            <a:ext cx="10189029" cy="369025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905256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000" b="1" kern="1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</a:t>
            </a:r>
          </a:p>
          <a:p>
            <a:pPr algn="ctr" defTabSz="905256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kern="1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2021685 Ms. Urooj Akmal</a:t>
            </a:r>
            <a:endParaRPr lang="en-US" b="1" kern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905256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kern="1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2021578 Mr. Sermad Mehdi</a:t>
            </a:r>
            <a:endParaRPr lang="en-US" b="1" kern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/>
              <a:ea typeface="+mn-ea"/>
              <a:cs typeface="+mn-cs"/>
            </a:endParaRPr>
          </a:p>
          <a:p>
            <a:pPr algn="ctr" defTabSz="905256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kern="1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2021623 Mr. Syed Ibrahim Hamza</a:t>
            </a:r>
            <a:endParaRPr lang="en-US" kern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905256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kern="1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2021389 Mr. Muhammad Haseeb Ishaq</a:t>
            </a:r>
            <a:endParaRPr lang="en-US" kern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defTabSz="905256">
              <a:lnSpc>
                <a:spcPct val="90000"/>
              </a:lnSpc>
              <a:spcAft>
                <a:spcPts val="600"/>
              </a:spcAft>
              <a:defRPr/>
            </a:pPr>
            <a:br>
              <a:rPr lang="en-US" sz="2000" kern="1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2000" b="1" kern="1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                                                                                                                                Co-Supervisor</a:t>
            </a:r>
            <a:endParaRPr lang="en-US" sz="2000" b="1" kern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defTabSz="905256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kern="1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Dr. Salman Ahmed                                                                                                                       Dr.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/>
              </a:rPr>
              <a:t>Muhammad Hanif</a:t>
            </a:r>
            <a:endParaRPr lang="en-GB" dirty="0"/>
          </a:p>
          <a:p>
            <a:pPr defTabSz="905256">
              <a:lnSpc>
                <a:spcPct val="90000"/>
              </a:lnSpc>
              <a:spcAft>
                <a:spcPts val="600"/>
              </a:spcAft>
              <a:defRPr/>
            </a:pPr>
            <a:endParaRPr lang="en-US" b="1" kern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3F4FA-8BC8-508E-9BED-759D40E5497A}"/>
              </a:ext>
            </a:extLst>
          </p:cNvPr>
          <p:cNvSpPr txBox="1"/>
          <p:nvPr/>
        </p:nvSpPr>
        <p:spPr>
          <a:xfrm>
            <a:off x="1146517" y="5417252"/>
            <a:ext cx="9822766" cy="99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05256">
              <a:spcAft>
                <a:spcPts val="600"/>
              </a:spcAft>
            </a:pPr>
            <a:r>
              <a:rPr lang="en-US" sz="1782" b="1" kern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782" b="1" kern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782" b="1" kern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z="1782" b="1" kern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42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8D82-D7FF-578D-0A24-A0401FDF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88351-4B5E-4297-2DA4-CD35CF360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202" y="2050405"/>
            <a:ext cx="8437595" cy="3901778"/>
          </a:xfrm>
        </p:spPr>
      </p:pic>
    </p:spTree>
    <p:extLst>
      <p:ext uri="{BB962C8B-B14F-4D97-AF65-F5344CB8AC3E}">
        <p14:creationId xmlns:p14="http://schemas.microsoft.com/office/powerpoint/2010/main" val="74035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89A3C-1AA0-99DE-F66F-39DE1DA7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Problem Statement</a:t>
            </a:r>
            <a:endParaRPr lang="en-GB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3D27A-3E0E-816F-3D19-B689EEFA4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5" r="2144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B86B-4D99-DB38-EC26-FFC10AA0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i="0" dirty="0">
                <a:effectLst/>
                <a:highlight>
                  <a:srgbClr val="FFFFFF"/>
                </a:highlight>
                <a:latin typeface="ui-sans-serif"/>
              </a:rPr>
              <a:t>Challenges in Pakistani High School Education</a:t>
            </a:r>
          </a:p>
          <a:p>
            <a:r>
              <a:rPr lang="en-US" sz="1500" b="1" i="0" dirty="0">
                <a:effectLst/>
                <a:highlight>
                  <a:srgbClr val="FFFFFF"/>
                </a:highlight>
                <a:latin typeface="ui-sans-serif"/>
              </a:rPr>
              <a:t>Cost Effectiveness: </a:t>
            </a:r>
            <a:r>
              <a:rPr lang="en-US" sz="1500" i="0" dirty="0">
                <a:effectLst/>
                <a:highlight>
                  <a:srgbClr val="FFFFFF"/>
                </a:highlight>
                <a:latin typeface="ui-sans-serif"/>
              </a:rPr>
              <a:t>Setting up and maintaining physical labs with expensive equipment is financially burdensome for schools.</a:t>
            </a:r>
          </a:p>
          <a:p>
            <a:pPr marL="0" indent="0">
              <a:buNone/>
            </a:pPr>
            <a:endParaRPr lang="en-US" sz="1500" b="1" i="0" dirty="0"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US" sz="1500" b="1" i="0" dirty="0">
                <a:effectLst/>
                <a:highlight>
                  <a:srgbClr val="FFFFFF"/>
                </a:highlight>
                <a:latin typeface="ui-sans-serif"/>
              </a:rPr>
              <a:t>Safety Concerns: </a:t>
            </a:r>
            <a:r>
              <a:rPr lang="en-US" sz="1500" i="0" dirty="0">
                <a:effectLst/>
                <a:highlight>
                  <a:srgbClr val="FFFFFF"/>
                </a:highlight>
                <a:latin typeface="ui-sans-serif"/>
              </a:rPr>
              <a:t>Experiments involve risks requiring investment in safety gear and training, limiting the range of experiments.</a:t>
            </a:r>
          </a:p>
          <a:p>
            <a:endParaRPr lang="en-US" sz="1500" b="1" i="0" dirty="0"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US" sz="1500" b="1" i="0" dirty="0">
                <a:effectLst/>
                <a:highlight>
                  <a:srgbClr val="FFFFFF"/>
                </a:highlight>
                <a:latin typeface="ui-sans-serif"/>
              </a:rPr>
              <a:t>Limited Equipment Access: </a:t>
            </a:r>
            <a:r>
              <a:rPr lang="en-US" sz="1500" i="0" dirty="0">
                <a:effectLst/>
                <a:highlight>
                  <a:srgbClr val="FFFFFF"/>
                </a:highlight>
                <a:latin typeface="ui-sans-serif"/>
              </a:rPr>
              <a:t>Many schools cannot afford specialized equipment, restricting the variety of experiments.</a:t>
            </a:r>
          </a:p>
          <a:p>
            <a:endParaRPr lang="en-US" sz="1500" b="1" i="0" dirty="0"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US" sz="1500" b="1" i="0" dirty="0">
                <a:effectLst/>
                <a:highlight>
                  <a:srgbClr val="FFFFFF"/>
                </a:highlight>
                <a:latin typeface="ui-sans-serif"/>
              </a:rPr>
              <a:t>Engagement and Understanding: </a:t>
            </a:r>
            <a:r>
              <a:rPr lang="en-US" sz="1500" i="0" dirty="0">
                <a:effectLst/>
                <a:highlight>
                  <a:srgbClr val="FFFFFF"/>
                </a:highlight>
                <a:latin typeface="ui-sans-serif"/>
              </a:rPr>
              <a:t>Memorization limits students' conceptual understanding and engagement in learning.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77974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C8012-CEC6-5CCD-1AA5-79801803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Statistic</a:t>
            </a:r>
            <a:endParaRPr lang="en-GB" sz="5400" dirty="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different types of school&#10;&#10;Description automatically generated">
            <a:extLst>
              <a:ext uri="{FF2B5EF4-FFF2-40B4-BE49-F238E27FC236}">
                <a16:creationId xmlns:a16="http://schemas.microsoft.com/office/drawing/2014/main" id="{BF93125D-9A5E-3AFD-F208-33A05129D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50" y="2571630"/>
            <a:ext cx="9115899" cy="41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C53BD-45EA-5D8E-184B-BC4D2005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Motivation</a:t>
            </a:r>
            <a:endParaRPr lang="en-GB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1350-3E74-DDFC-A887-18523FBC0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b="1" i="0" dirty="0">
                <a:effectLst/>
                <a:highlight>
                  <a:srgbClr val="FFFFFF"/>
                </a:highlight>
                <a:latin typeface="ui-sans-serif"/>
              </a:rPr>
              <a:t>Empowering Access: </a:t>
            </a:r>
            <a:r>
              <a:rPr lang="en-US" sz="1700" i="0" dirty="0">
                <a:effectLst/>
                <a:highlight>
                  <a:srgbClr val="FFFFFF"/>
                </a:highlight>
                <a:latin typeface="ui-sans-serif"/>
              </a:rPr>
              <a:t>VR breaks barriers, providing lab experiences to all students.</a:t>
            </a:r>
          </a:p>
          <a:p>
            <a:r>
              <a:rPr lang="en-US" sz="1700" b="1" i="0" dirty="0">
                <a:effectLst/>
                <a:highlight>
                  <a:srgbClr val="FFFFFF"/>
                </a:highlight>
                <a:latin typeface="ui-sans-serif"/>
              </a:rPr>
              <a:t>Ensuring Safety: </a:t>
            </a:r>
            <a:r>
              <a:rPr lang="en-US" sz="1700" i="0" dirty="0">
                <a:effectLst/>
                <a:highlight>
                  <a:srgbClr val="FFFFFF"/>
                </a:highlight>
                <a:latin typeface="ui-sans-serif"/>
              </a:rPr>
              <a:t>Students conduct experiments in a risk-free virtual environment.</a:t>
            </a:r>
          </a:p>
          <a:p>
            <a:r>
              <a:rPr lang="en-US" sz="1700" b="1" i="0" dirty="0">
                <a:effectLst/>
                <a:highlight>
                  <a:srgbClr val="FFFFFF"/>
                </a:highlight>
                <a:latin typeface="ui-sans-serif"/>
              </a:rPr>
              <a:t>Fostering Engagement: </a:t>
            </a:r>
            <a:r>
              <a:rPr lang="en-US" sz="1700" i="0" dirty="0">
                <a:effectLst/>
                <a:highlight>
                  <a:srgbClr val="FFFFFF"/>
                </a:highlight>
                <a:latin typeface="ui-sans-serif"/>
              </a:rPr>
              <a:t>VR offers an immersive, interactive learning experience.</a:t>
            </a:r>
          </a:p>
          <a:p>
            <a:r>
              <a:rPr lang="en-US" sz="1700" b="1" dirty="0">
                <a:highlight>
                  <a:srgbClr val="FFFFFF"/>
                </a:highlight>
                <a:latin typeface="ui-sans-serif"/>
              </a:rPr>
              <a:t>Cost Effective</a:t>
            </a:r>
            <a:r>
              <a:rPr lang="en-US" sz="1700" b="1" i="0" dirty="0"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en-US" sz="1700" i="0" dirty="0">
                <a:effectLst/>
                <a:highlight>
                  <a:srgbClr val="FFFFFF"/>
                </a:highlight>
                <a:latin typeface="ui-sans-serif"/>
              </a:rPr>
              <a:t>VR labs are more affordable.</a:t>
            </a:r>
          </a:p>
          <a:p>
            <a:r>
              <a:rPr lang="en-US" sz="1700" b="1" i="0" dirty="0">
                <a:effectLst/>
                <a:highlight>
                  <a:srgbClr val="FFFFFF"/>
                </a:highlight>
                <a:latin typeface="ui-sans-serif"/>
              </a:rPr>
              <a:t>Future Potential: </a:t>
            </a:r>
            <a:r>
              <a:rPr lang="en-US" sz="1700" i="0" dirty="0">
                <a:effectLst/>
                <a:highlight>
                  <a:srgbClr val="FFFFFF"/>
                </a:highlight>
                <a:latin typeface="ui-sans-serif"/>
              </a:rPr>
              <a:t>Inspires a new generation of scientists and innovators in Pakistan.</a:t>
            </a:r>
            <a:endParaRPr lang="en-GB" sz="1700" dirty="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63469B5D-C38E-2CE7-2F1B-28A0C6AC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2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10590-504D-2927-3608-A76EA7FE9BD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u="none" strike="noStrike" dirty="0">
                <a:effectLst/>
              </a:rPr>
              <a:t>Literature Review </a:t>
            </a:r>
            <a:endParaRPr lang="en-US" sz="5400" i="0" u="none" strike="noStrike" dirty="0">
              <a:effectLst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677EB24-1652-98F8-01B5-D241EF7AC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759288"/>
              </p:ext>
            </p:extLst>
          </p:nvPr>
        </p:nvGraphicFramePr>
        <p:xfrm>
          <a:off x="5229922" y="605288"/>
          <a:ext cx="6328094" cy="566570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625733">
                  <a:extLst>
                    <a:ext uri="{9D8B030D-6E8A-4147-A177-3AD203B41FA5}">
                      <a16:colId xmlns:a16="http://schemas.microsoft.com/office/drawing/2014/main" val="434582273"/>
                    </a:ext>
                  </a:extLst>
                </a:gridCol>
                <a:gridCol w="4702361">
                  <a:extLst>
                    <a:ext uri="{9D8B030D-6E8A-4147-A177-3AD203B41FA5}">
                      <a16:colId xmlns:a16="http://schemas.microsoft.com/office/drawing/2014/main" val="1142464252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fontAlgn="b"/>
                      <a:r>
                        <a:rPr lang="en-GB" sz="1000" b="0" cap="none" spc="0" dirty="0">
                          <a:solidFill>
                            <a:schemeClr val="bg1"/>
                          </a:solidFill>
                          <a:effectLst/>
                        </a:rPr>
                        <a:t>App Name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000" b="0" cap="none" spc="0">
                          <a:solidFill>
                            <a:schemeClr val="bg1"/>
                          </a:solidFill>
                          <a:effectLst/>
                        </a:rPr>
                        <a:t>Details</a:t>
                      </a:r>
                    </a:p>
                  </a:txBody>
                  <a:tcPr marL="86599" marR="26630" marT="66615" marB="6661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42041"/>
                  </a:ext>
                </a:extLst>
              </a:tr>
              <a:tr h="566571">
                <a:tc>
                  <a:txBody>
                    <a:bodyPr/>
                    <a:lstStyle/>
                    <a:p>
                      <a:pPr fontAlgn="base"/>
                      <a:r>
                        <a:rPr lang="en-GB" sz="1000" cap="none" spc="0" dirty="0">
                          <a:solidFill>
                            <a:schemeClr val="tx1"/>
                          </a:solidFill>
                          <a:effectLst/>
                        </a:rPr>
                        <a:t>MEL VR Science Simulations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Developed by MEL Science, based in London, United Kingdom.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66751"/>
                  </a:ext>
                </a:extLst>
              </a:tr>
              <a:tr h="566571">
                <a:tc>
                  <a:txBody>
                    <a:bodyPr/>
                    <a:lstStyle/>
                    <a:p>
                      <a:pPr fontAlgn="base"/>
                      <a:endParaRPr lang="en-GB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Specializing in providing interactive science education resources.</a:t>
                      </a:r>
                    </a:p>
                    <a:p>
                      <a:pPr fontAlgn="base"/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1971"/>
                  </a:ext>
                </a:extLst>
              </a:tr>
              <a:tr h="566571">
                <a:tc>
                  <a:txBody>
                    <a:bodyPr/>
                    <a:lstStyle/>
                    <a:p>
                      <a:pPr fontAlgn="base"/>
                      <a:endParaRPr lang="en-GB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Offers a range of educational products including VR simulations and online resources.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90743"/>
                  </a:ext>
                </a:extLst>
              </a:tr>
              <a:tr h="566571">
                <a:tc>
                  <a:txBody>
                    <a:bodyPr/>
                    <a:lstStyle/>
                    <a:p>
                      <a:pPr fontAlgn="base"/>
                      <a:r>
                        <a:rPr lang="en-GB" sz="1000" cap="none" spc="0">
                          <a:solidFill>
                            <a:schemeClr val="tx1"/>
                          </a:solidFill>
                          <a:effectLst/>
                        </a:rPr>
                        <a:t>HoloLAB Champions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Developed by Schell Games, a game development studio based in Pittsburgh, Pennsylvania.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850997"/>
                  </a:ext>
                </a:extLst>
              </a:tr>
              <a:tr h="566571">
                <a:tc>
                  <a:txBody>
                    <a:bodyPr/>
                    <a:lstStyle/>
                    <a:p>
                      <a:pPr fontAlgn="base"/>
                      <a:endParaRPr lang="en-GB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Known for creating immersive and educational gaming experiences across various platforms.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753225"/>
                  </a:ext>
                </a:extLst>
              </a:tr>
              <a:tr h="753646">
                <a:tc>
                  <a:txBody>
                    <a:bodyPr/>
                    <a:lstStyle/>
                    <a:p>
                      <a:pPr fontAlgn="base"/>
                      <a:endParaRPr lang="en-GB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HoloLAB Champions is one of their ventures into educational VR gaming, emphasizing safety and procedural knowledge in  science labs.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42725"/>
                  </a:ext>
                </a:extLst>
              </a:tr>
              <a:tr h="566571">
                <a:tc>
                  <a:txBody>
                    <a:bodyPr/>
                    <a:lstStyle/>
                    <a:p>
                      <a:pPr fontAlgn="base"/>
                      <a:r>
                        <a:rPr lang="en-GB" sz="1000" cap="none" spc="0" dirty="0">
                          <a:solidFill>
                            <a:schemeClr val="tx1"/>
                          </a:solidFill>
                          <a:effectLst/>
                        </a:rPr>
                        <a:t>VR Lab Academy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Originated from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Virtual Reality in Education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, a development group focusing on creating immersive educational experiences.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38619"/>
                  </a:ext>
                </a:extLst>
              </a:tr>
              <a:tr h="566571">
                <a:tc>
                  <a:txBody>
                    <a:bodyPr/>
                    <a:lstStyle/>
                    <a:p>
                      <a:pPr fontAlgn="base"/>
                      <a:endParaRPr lang="en-GB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Designed to supplement real life lab experiences and enhance theoretical understanding through immersive simulations.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27584"/>
                  </a:ext>
                </a:extLst>
              </a:tr>
              <a:tr h="566571">
                <a:tc>
                  <a:txBody>
                    <a:bodyPr/>
                    <a:lstStyle/>
                    <a:p>
                      <a:pPr fontAlgn="base"/>
                      <a:endParaRPr lang="en-GB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Aims to bridge the gap between traditional classroom learning and virtual reality technology.</a:t>
                      </a:r>
                    </a:p>
                  </a:txBody>
                  <a:tcPr marL="86599" marR="26630" marT="66615" marB="666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12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10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C9A9E-496E-2D8F-5BFE-DE481AD989B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Computing Knowledge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1B3CA67-3AC5-F5B4-3395-0E2BAD7FC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763481"/>
              </p:ext>
            </p:extLst>
          </p:nvPr>
        </p:nvGraphicFramePr>
        <p:xfrm>
          <a:off x="1278908" y="2045854"/>
          <a:ext cx="9631135" cy="4447021"/>
        </p:xfrm>
        <a:graphic>
          <a:graphicData uri="http://schemas.openxmlformats.org/drawingml/2006/table">
            <a:tbl>
              <a:tblPr firstRow="1" bandRow="1"/>
              <a:tblGrid>
                <a:gridCol w="4644879">
                  <a:extLst>
                    <a:ext uri="{9D8B030D-6E8A-4147-A177-3AD203B41FA5}">
                      <a16:colId xmlns:a16="http://schemas.microsoft.com/office/drawing/2014/main" val="1116214944"/>
                    </a:ext>
                  </a:extLst>
                </a:gridCol>
                <a:gridCol w="4986256">
                  <a:extLst>
                    <a:ext uri="{9D8B030D-6E8A-4147-A177-3AD203B41FA5}">
                      <a16:colId xmlns:a16="http://schemas.microsoft.com/office/drawing/2014/main" val="1905673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GB" sz="1400" b="1" dirty="0">
                          <a:effectLst/>
                        </a:rPr>
                        <a:t>Category</a:t>
                      </a:r>
                    </a:p>
                  </a:txBody>
                  <a:tcPr marL="73322" marR="73322" marT="36661" marB="36661" anchor="b">
                    <a:lnL w="7620" cap="flat" cmpd="sng" algn="ctr">
                      <a:solidFill>
                        <a:srgbClr val="200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0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400" b="1" dirty="0">
                          <a:effectLst/>
                        </a:rPr>
                        <a:t>Software/Tools</a:t>
                      </a:r>
                    </a:p>
                  </a:txBody>
                  <a:tcPr marL="73322" marR="73322" marT="36661" marB="36661" anchor="b">
                    <a:lnL w="7620" cap="flat" cmpd="sng" algn="ctr">
                      <a:solidFill>
                        <a:srgbClr val="A01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70073"/>
                  </a:ext>
                </a:extLst>
              </a:tr>
              <a:tr h="334336">
                <a:tc rowSpan="2"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A. Environment Setup</a:t>
                      </a:r>
                      <a:endParaRPr lang="en-GB" sz="1400" dirty="0">
                        <a:effectLst/>
                      </a:endParaRP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C01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1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Unity or Unreal Engine (primary development platform)</a:t>
                      </a: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001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1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2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26413"/>
                  </a:ext>
                </a:extLst>
              </a:tr>
              <a:tr h="334336">
                <a:tc vMerge="1">
                  <a:txBody>
                    <a:bodyPr/>
                    <a:lstStyle/>
                    <a:p>
                      <a:pPr fontAlgn="base"/>
                      <a:endParaRPr lang="en-GB" sz="130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D01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2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1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Blender or Maya (for 3D modeling)</a:t>
                      </a: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A02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2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2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10741"/>
                  </a:ext>
                </a:extLst>
              </a:tr>
              <a:tr h="334336">
                <a:tc rowSpan="4"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B. Experiment Creation</a:t>
                      </a:r>
                      <a:endParaRPr lang="en-GB" sz="1400" dirty="0">
                        <a:effectLst/>
                      </a:endParaRP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C01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2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C# (for Unity)</a:t>
                      </a: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502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2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50901"/>
                  </a:ext>
                </a:extLst>
              </a:tr>
              <a:tr h="334336">
                <a:tc vMerge="1">
                  <a:txBody>
                    <a:bodyPr/>
                    <a:lstStyle/>
                    <a:p>
                      <a:pPr fontAlgn="base"/>
                      <a:endParaRPr lang="en-GB" sz="130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102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2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3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Blueprint or C++ (for Unreal Engine)</a:t>
                      </a: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302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2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71166"/>
                  </a:ext>
                </a:extLst>
              </a:tr>
              <a:tr h="334336">
                <a:tc vMerge="1">
                  <a:txBody>
                    <a:bodyPr/>
                    <a:lstStyle/>
                    <a:p>
                      <a:pPr fontAlgn="base"/>
                      <a:endParaRPr lang="en-GB" sz="130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D03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3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3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2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Substance Painter (for texturing)</a:t>
                      </a: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403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3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9108"/>
                  </a:ext>
                </a:extLst>
              </a:tr>
              <a:tr h="334336">
                <a:tc vMerge="1">
                  <a:txBody>
                    <a:bodyPr/>
                    <a:lstStyle/>
                    <a:p>
                      <a:pPr fontAlgn="base"/>
                      <a:endParaRPr lang="en-GB" sz="130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602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2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Audacity (for sound effects)</a:t>
                      </a: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8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05885"/>
                  </a:ext>
                </a:extLst>
              </a:tr>
              <a:tr h="334336">
                <a:tc rowSpan="2"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</a:rPr>
                        <a:t>C. Safety and Feedback System</a:t>
                      </a:r>
                      <a:endParaRPr lang="en-US" sz="1400" dirty="0">
                        <a:effectLst/>
                      </a:endParaRP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303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B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Unity/Unreal scripting</a:t>
                      </a: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90B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B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76708"/>
                  </a:ext>
                </a:extLst>
              </a:tr>
              <a:tr h="334336">
                <a:tc vMerge="1">
                  <a:txBody>
                    <a:bodyPr/>
                    <a:lstStyle/>
                    <a:p>
                      <a:pPr fontAlgn="base"/>
                      <a:endParaRPr lang="en-US" sz="130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JSON or XML (for configuration files)</a:t>
                      </a: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62027"/>
                  </a:ext>
                </a:extLst>
              </a:tr>
              <a:tr h="35128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effectLst/>
                        </a:rPr>
                        <a:t>D. Development Hardware</a:t>
                      </a:r>
                      <a:endParaRPr lang="en-GB" sz="1400" dirty="0">
                        <a:effectLst/>
                      </a:endParaRPr>
                    </a:p>
                    <a:p>
                      <a:pPr fontAlgn="base"/>
                      <a:endParaRPr lang="en-US" sz="1400" dirty="0">
                        <a:effectLst/>
                      </a:endParaRP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Processor : Intel i7 or higher, AMD Ryzen 7 or higher</a:t>
                      </a: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4865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base"/>
                      <a:endParaRPr lang="en-US" sz="130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effectLst/>
                        </a:rPr>
                        <a:t>Meta Quest 2, price of </a:t>
                      </a:r>
                      <a:r>
                        <a:rPr lang="en-GB" sz="1400" dirty="0">
                          <a:effectLst/>
                        </a:rPr>
                        <a:t>90,000 PKR</a:t>
                      </a:r>
                      <a:endParaRPr lang="en-GB" sz="1400" b="0" dirty="0"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</a:endParaRP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84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effectLst/>
                        </a:rPr>
                        <a:t>E. Deployment </a:t>
                      </a:r>
                      <a:endParaRPr lang="en-GB" sz="1400" dirty="0">
                        <a:effectLst/>
                      </a:endParaRP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Oculus SDK</a:t>
                      </a: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97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effectLst/>
                        </a:rPr>
                        <a:t>F. Version Control </a:t>
                      </a:r>
                      <a:endParaRPr lang="en-GB" sz="1400" dirty="0">
                        <a:effectLst/>
                      </a:endParaRP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3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Gitlab/ GitHub</a:t>
                      </a:r>
                    </a:p>
                  </a:txBody>
                  <a:tcPr marL="73322" marR="73322" marT="36661" marB="36661" anchor="ctr">
                    <a:lnL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06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9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41B4-C9FB-DFAB-F493-537E86CB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0BD39DC-89B9-746A-958F-3587E7396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63CA1-AE27-2F8B-7A4B-31C616BB9D7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Attribute and Justification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96E8FD6D-9871-2EC9-04D1-6337CAEDB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3D4296-7AC5-0BB9-C3A2-E5AF0FE9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b="1" dirty="0"/>
              <a:t>No Obvious Solution</a:t>
            </a:r>
            <a:endParaRPr lang="en-US" sz="2800" b="1" dirty="0"/>
          </a:p>
          <a:p>
            <a:pPr marL="0" indent="0" algn="ctr">
              <a:buNone/>
            </a:pPr>
            <a:r>
              <a:rPr lang="en-US" sz="2400" dirty="0"/>
              <a:t>In Pakistan, schools lack labs due to financial and safety issues, with no clear solution. Our project aims to provide a safe, affordable VR platform for immersive chemistry experiments, aiming to boost engagement and understanding, especially in underfunded areas.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00406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9942511-37E5-473D-AF79-C47CBD22CEFC}">
  <we:reference id="wa200003157" version="1.0.0.0" store="en-US" storeType="OMEX"/>
  <we:alternateReferences>
    <we:reference id="wa200003157" version="1.0.0.0" store="wa20000315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290</TotalTime>
  <Words>590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ui-sans-serif</vt:lpstr>
      <vt:lpstr>Office Theme</vt:lpstr>
      <vt:lpstr>PowerPoint Presentation</vt:lpstr>
      <vt:lpstr>PowerPoint Presentation</vt:lpstr>
      <vt:lpstr>Evaluation Criteria</vt:lpstr>
      <vt:lpstr>Problem Statement</vt:lpstr>
      <vt:lpstr>Statistic</vt:lpstr>
      <vt:lpstr>Motivation</vt:lpstr>
      <vt:lpstr>PowerPoint Presentation</vt:lpstr>
      <vt:lpstr>PowerPoint Presentation</vt:lpstr>
      <vt:lpstr>PowerPoint Presentation</vt:lpstr>
      <vt:lpstr>Tentative Execution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x VR </dc:title>
  <dc:creator>u2021578</dc:creator>
  <cp:lastModifiedBy>u2021389</cp:lastModifiedBy>
  <cp:revision>9</cp:revision>
  <dcterms:created xsi:type="dcterms:W3CDTF">2024-05-26T15:40:11Z</dcterms:created>
  <dcterms:modified xsi:type="dcterms:W3CDTF">2024-05-27T02:31:57Z</dcterms:modified>
</cp:coreProperties>
</file>