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  <p:sldMasterId id="2147483671" r:id="rId2"/>
  </p:sldMasterIdLst>
  <p:notesMasterIdLst>
    <p:notesMasterId r:id="rId55"/>
  </p:notesMasterIdLst>
  <p:handoutMasterIdLst>
    <p:handoutMasterId r:id="rId56"/>
  </p:handoutMasterIdLst>
  <p:sldIdLst>
    <p:sldId id="256" r:id="rId3"/>
    <p:sldId id="323" r:id="rId4"/>
    <p:sldId id="380" r:id="rId5"/>
    <p:sldId id="372" r:id="rId6"/>
    <p:sldId id="373" r:id="rId7"/>
    <p:sldId id="324" r:id="rId8"/>
    <p:sldId id="326" r:id="rId9"/>
    <p:sldId id="325" r:id="rId10"/>
    <p:sldId id="332" r:id="rId11"/>
    <p:sldId id="379" r:id="rId12"/>
    <p:sldId id="333" r:id="rId13"/>
    <p:sldId id="383" r:id="rId14"/>
    <p:sldId id="334" r:id="rId15"/>
    <p:sldId id="387" r:id="rId16"/>
    <p:sldId id="385" r:id="rId17"/>
    <p:sldId id="384" r:id="rId18"/>
    <p:sldId id="382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3" r:id="rId27"/>
    <p:sldId id="346" r:id="rId28"/>
    <p:sldId id="345" r:id="rId29"/>
    <p:sldId id="347" r:id="rId30"/>
    <p:sldId id="351" r:id="rId31"/>
    <p:sldId id="352" r:id="rId32"/>
    <p:sldId id="353" r:id="rId33"/>
    <p:sldId id="354" r:id="rId34"/>
    <p:sldId id="349" r:id="rId35"/>
    <p:sldId id="350" r:id="rId36"/>
    <p:sldId id="348" r:id="rId37"/>
    <p:sldId id="355" r:id="rId38"/>
    <p:sldId id="356" r:id="rId39"/>
    <p:sldId id="374" r:id="rId40"/>
    <p:sldId id="357" r:id="rId41"/>
    <p:sldId id="386" r:id="rId42"/>
    <p:sldId id="360" r:id="rId43"/>
    <p:sldId id="361" r:id="rId44"/>
    <p:sldId id="363" r:id="rId45"/>
    <p:sldId id="362" r:id="rId46"/>
    <p:sldId id="366" r:id="rId47"/>
    <p:sldId id="367" r:id="rId48"/>
    <p:sldId id="368" r:id="rId49"/>
    <p:sldId id="369" r:id="rId50"/>
    <p:sldId id="370" r:id="rId51"/>
    <p:sldId id="371" r:id="rId52"/>
    <p:sldId id="375" r:id="rId53"/>
    <p:sldId id="302" r:id="rId5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200"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200"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200"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200"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  <a:srgbClr val="000000"/>
    <a:srgbClr val="D0CB00"/>
    <a:srgbClr val="FCF600"/>
    <a:srgbClr val="CCECFF"/>
    <a:srgbClr val="FF0000"/>
    <a:srgbClr val="66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718" autoAdjust="0"/>
  </p:normalViewPr>
  <p:slideViewPr>
    <p:cSldViewPr>
      <p:cViewPr varScale="1">
        <p:scale>
          <a:sx n="91" d="100"/>
          <a:sy n="91" d="100"/>
        </p:scale>
        <p:origin x="-173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4"/>
    </p:cViewPr>
  </p:sorterViewPr>
  <p:notesViewPr>
    <p:cSldViewPr>
      <p:cViewPr varScale="1">
        <p:scale>
          <a:sx n="77" d="100"/>
          <a:sy n="77" d="100"/>
        </p:scale>
        <p:origin x="-1422" y="-84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aseline="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aseline="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aseline="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aseline="0"/>
            </a:lvl1pPr>
          </a:lstStyle>
          <a:p>
            <a:fld id="{10328EBE-2F38-1445-B12D-27C3FC505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88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aseline="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aseline="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aseline="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aseline="0"/>
            </a:lvl1pPr>
          </a:lstStyle>
          <a:p>
            <a:fld id="{7E45B769-B29A-E34C-9BB8-396FF1ACBC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62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D9579-A960-0D46-87E0-F5A1842FB908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 smtClean="0">
                <a:sym typeface="Symbol" charset="0"/>
              </a:rPr>
              <a:t> might be the same</a:t>
            </a:r>
            <a:r>
              <a:rPr lang="en-US" baseline="0" dirty="0" smtClean="0">
                <a:sym typeface="Symbol" charset="0"/>
              </a:rPr>
              <a:t> as </a:t>
            </a:r>
            <a:r>
              <a:rPr lang="en-US" sz="1200" dirty="0" smtClean="0">
                <a:sym typeface="Symbol" charset="0"/>
              </a:rPr>
              <a:t>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5B769-B29A-E34C-9BB8-396FF1ACBC9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1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DEA1F-0D40-DA48-8833-A570D66D4AF9}" type="slidenum">
              <a:rPr lang="en-US"/>
              <a:pPr/>
              <a:t>30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>
                <a:sym typeface="Symbol" charset="0"/>
              </a:rPr>
              <a:t>If  only contains events of the nodes P, we write </a:t>
            </a:r>
            <a:r>
              <a:rPr lang="en-US" sz="1100">
                <a:solidFill>
                  <a:srgbClr val="FF0000"/>
                </a:solidFill>
                <a:sym typeface="Symbol" charset="0"/>
              </a:rPr>
              <a:t>C</a:t>
            </a:r>
            <a:r>
              <a:rPr lang="en-US" sz="1100" baseline="-25000">
                <a:solidFill>
                  <a:srgbClr val="FF0000"/>
                </a:solidFill>
                <a:sym typeface="Symbol" charset="0"/>
              </a:rPr>
              <a:t>P</a:t>
            </a:r>
            <a:r>
              <a:rPr lang="en-US" sz="1100">
                <a:solidFill>
                  <a:srgbClr val="FF0000"/>
                </a:solidFill>
                <a:sym typeface="Symbol" charset="0"/>
              </a:rPr>
              <a:t>D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 smtClean="0">
                <a:sym typeface="Symbol" charset="0"/>
              </a:rPr>
              <a:t> might be the same</a:t>
            </a:r>
            <a:r>
              <a:rPr lang="en-US" baseline="0" dirty="0" smtClean="0">
                <a:sym typeface="Symbol" charset="0"/>
              </a:rPr>
              <a:t> as </a:t>
            </a:r>
            <a:r>
              <a:rPr lang="en-US" sz="1200" dirty="0" smtClean="0">
                <a:sym typeface="Symbol" charset="0"/>
              </a:rPr>
              <a:t>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5B769-B29A-E34C-9BB8-396FF1ACBC9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1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6E830-9D3F-5942-AD64-27A8F74CB614}" type="slidenum">
              <a:rPr lang="en-US"/>
              <a:pPr/>
              <a:t>52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 smtClean="0"/>
              <a:t>Klicka här för att ändra format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 smtClean="0"/>
              <a:t>Klicka här för att ändra format på underrubrik i bakgrunden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C5DF1DB-F929-B449-A697-9999226818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93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1271E-67FE-6342-BB23-7C90687757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0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030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030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93AAF-465F-CE4B-A5F5-AFEB20514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2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Ali Ghodsi, alig(at)cs.berkeley.edu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55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Ali Ghodsi, alig(at)cs.berkeley.edu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3406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Ali Ghodsi, alig(at)cs.berkeley.edu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5844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Ali Ghodsi, alig(at)cs.berkeley.edu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73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Ali Ghodsi, alig(at)cs.berkeley.edu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3714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Ali Ghodsi, alig(at)cs.berkeley.edu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056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Ali Ghodsi, alig(at)cs.berkeley.edu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8255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Ali Ghodsi, alig(at)cs.berkeley.edu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146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5B097-AED3-0346-9705-720B903DCA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78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Ali Ghodsi, alig(at)cs.berkeley.edu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5331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Ali Ghodsi, alig(at)cs.berkeley.edu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1240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Ali Ghodsi, alig(at)cs.berkeley.edu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547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EA9D-F947-2E41-A787-F9DF5D8CB0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EA6227-6278-8648-8C7D-AC4EFCB448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FC15-F011-CB4C-AA85-8741FB5CF7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6AE2F-EF92-6943-B0C4-D4E8CDF877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2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AD1B5-84ED-D04E-9FA5-67E2F56083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B67DD-67C9-624C-B176-992D1C2EF7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7B4FA-9530-674B-A963-E1D50236A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Klicka här för att ändra format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Klicka här för att ändra format på bakgrundstexten</a:t>
            </a:r>
          </a:p>
          <a:p>
            <a:pPr lvl="1"/>
            <a:r>
              <a:rPr lang="en-US"/>
              <a:t>Nivå två</a:t>
            </a:r>
          </a:p>
          <a:p>
            <a:pPr lvl="2"/>
            <a:r>
              <a:rPr lang="en-US"/>
              <a:t>Nivå tre</a:t>
            </a:r>
          </a:p>
          <a:p>
            <a:pPr lvl="3"/>
            <a:r>
              <a:rPr lang="en-US"/>
              <a:t>Nivå fyra</a:t>
            </a:r>
          </a:p>
          <a:p>
            <a:pPr lvl="4"/>
            <a:r>
              <a:rPr lang="en-US"/>
              <a:t>Nivå fem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286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aseline="0">
                <a:latin typeface="+mn-lt"/>
              </a:defRPr>
            </a:lvl1pPr>
          </a:lstStyle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81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fld id="{6E8F0920-38E0-454A-B6F8-478394081E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83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457200" y="6316663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Click to edit Master title style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9765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7650"/>
            <a:ext cx="2895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aseline="0">
                <a:latin typeface="+mn-lt"/>
              </a:defRPr>
            </a:lvl1pPr>
          </a:lstStyle>
          <a:p>
            <a:r>
              <a:rPr lang="sv-SE" smtClean="0"/>
              <a:t>Ali Ghodsi, alig(at)cs.berkeley.edu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/>
              <a:t>Impossibility of Consensus in Asynchronous Systems (FLP)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Ali </a:t>
            </a:r>
            <a:r>
              <a:rPr lang="en-US" sz="2000" dirty="0" err="1"/>
              <a:t>Ghodsi</a:t>
            </a:r>
            <a:r>
              <a:rPr lang="en-US" sz="2000" dirty="0"/>
              <a:t> – </a:t>
            </a:r>
            <a:r>
              <a:rPr lang="en-US" sz="2000" dirty="0" smtClean="0"/>
              <a:t>UC Berkeley / KTH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 smtClean="0"/>
              <a:t>alig</a:t>
            </a:r>
            <a:r>
              <a:rPr lang="en-US" sz="2000" dirty="0" smtClean="0"/>
              <a:t>(</a:t>
            </a:r>
            <a:r>
              <a:rPr lang="en-US" sz="2000" dirty="0"/>
              <a:t>at</a:t>
            </a:r>
            <a:r>
              <a:rPr lang="en-US" sz="2000" dirty="0" smtClean="0"/>
              <a:t>)</a:t>
            </a:r>
            <a:r>
              <a:rPr lang="en-US" sz="2000" dirty="0" err="1" smtClean="0"/>
              <a:t>cs.berkeley.edu</a:t>
            </a:r>
            <a:endParaRPr lang="en-US" sz="2000" dirty="0"/>
          </a:p>
          <a:p>
            <a:endParaRPr lang="en-US" sz="2000" dirty="0"/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2CC3-7678-C94B-B0FD-CAB83B769888}" type="slidenum">
              <a:rPr lang="en-US"/>
              <a:pPr/>
              <a:t>10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Illustrated 3(4)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sz="1800" b="1">
                <a:solidFill>
                  <a:srgbClr val="0033CC"/>
                </a:solidFill>
              </a:rPr>
              <a:t>1-valent configuration</a:t>
            </a:r>
          </a:p>
          <a:p>
            <a:pPr lvl="1"/>
            <a:r>
              <a:rPr lang="en-US" sz="1400"/>
              <a:t>No 0-decided configurations are reachable</a:t>
            </a:r>
          </a:p>
          <a:p>
            <a:pPr lvl="1"/>
            <a:r>
              <a:rPr lang="en-US" sz="1400"/>
              <a:t>Future determined, means </a:t>
            </a:r>
            <a:r>
              <a:rPr lang="ja-JP" altLang="en-US" sz="1400"/>
              <a:t>”</a:t>
            </a:r>
            <a:r>
              <a:rPr lang="en-US" sz="1400"/>
              <a:t>everyone will decide 1</a:t>
            </a:r>
            <a:r>
              <a:rPr lang="ja-JP" altLang="en-US" sz="1400"/>
              <a:t>”</a:t>
            </a:r>
            <a:endParaRPr lang="en-US" sz="1400"/>
          </a:p>
        </p:txBody>
      </p:sp>
      <p:sp>
        <p:nvSpPr>
          <p:cNvPr id="360460" name="Line 12"/>
          <p:cNvSpPr>
            <a:spLocks noChangeShapeType="1"/>
          </p:cNvSpPr>
          <p:nvPr/>
        </p:nvSpPr>
        <p:spPr bwMode="auto">
          <a:xfrm flipV="1">
            <a:off x="1763713" y="3644900"/>
            <a:ext cx="863600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1" name="Line 13"/>
          <p:cNvSpPr>
            <a:spLocks noChangeShapeType="1"/>
          </p:cNvSpPr>
          <p:nvPr/>
        </p:nvSpPr>
        <p:spPr bwMode="auto">
          <a:xfrm>
            <a:off x="1763713" y="4473575"/>
            <a:ext cx="86360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 flipV="1">
            <a:off x="3851275" y="2852738"/>
            <a:ext cx="61277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3" name="Line 15"/>
          <p:cNvSpPr>
            <a:spLocks noChangeShapeType="1"/>
          </p:cNvSpPr>
          <p:nvPr/>
        </p:nvSpPr>
        <p:spPr bwMode="auto">
          <a:xfrm>
            <a:off x="3851275" y="5265738"/>
            <a:ext cx="61277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4" name="Line 16"/>
          <p:cNvSpPr>
            <a:spLocks noChangeShapeType="1"/>
          </p:cNvSpPr>
          <p:nvPr/>
        </p:nvSpPr>
        <p:spPr bwMode="auto">
          <a:xfrm flipV="1">
            <a:off x="5688013" y="2060575"/>
            <a:ext cx="720725" cy="900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>
            <a:off x="5688013" y="2960688"/>
            <a:ext cx="720725" cy="684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5688013" y="5373688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7" name="Line 19"/>
          <p:cNvSpPr>
            <a:spLocks noChangeShapeType="1"/>
          </p:cNvSpPr>
          <p:nvPr/>
        </p:nvSpPr>
        <p:spPr bwMode="auto">
          <a:xfrm flipV="1">
            <a:off x="7632700" y="1592263"/>
            <a:ext cx="719138" cy="5048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8" name="Line 20"/>
          <p:cNvSpPr>
            <a:spLocks noChangeShapeType="1"/>
          </p:cNvSpPr>
          <p:nvPr/>
        </p:nvSpPr>
        <p:spPr bwMode="auto">
          <a:xfrm>
            <a:off x="7632700" y="2097088"/>
            <a:ext cx="431800" cy="21590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69" name="Line 21"/>
          <p:cNvSpPr>
            <a:spLocks noChangeShapeType="1"/>
          </p:cNvSpPr>
          <p:nvPr/>
        </p:nvSpPr>
        <p:spPr bwMode="auto">
          <a:xfrm flipV="1">
            <a:off x="7775575" y="3213100"/>
            <a:ext cx="323850" cy="32385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70" name="Line 22"/>
          <p:cNvSpPr>
            <a:spLocks noChangeShapeType="1"/>
          </p:cNvSpPr>
          <p:nvPr/>
        </p:nvSpPr>
        <p:spPr bwMode="auto">
          <a:xfrm>
            <a:off x="7632700" y="3573463"/>
            <a:ext cx="431800" cy="21590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71" name="Line 23"/>
          <p:cNvSpPr>
            <a:spLocks noChangeShapeType="1"/>
          </p:cNvSpPr>
          <p:nvPr/>
        </p:nvSpPr>
        <p:spPr bwMode="auto">
          <a:xfrm flipV="1">
            <a:off x="7632700" y="3465513"/>
            <a:ext cx="611188" cy="10795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72" name="Line 24"/>
          <p:cNvSpPr>
            <a:spLocks noChangeShapeType="1"/>
          </p:cNvSpPr>
          <p:nvPr/>
        </p:nvSpPr>
        <p:spPr bwMode="auto">
          <a:xfrm>
            <a:off x="7632700" y="5337175"/>
            <a:ext cx="684213" cy="14446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539750" y="3789363"/>
            <a:ext cx="1450975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1- valent configuration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P1_state,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</a:t>
            </a:r>
            <a:r>
              <a:rPr lang="en-US" sz="1000" b="1" i="1" baseline="0">
                <a:sym typeface="Symbol" charset="0"/>
              </a:rPr>
              <a:t>msg1</a:t>
            </a:r>
            <a:r>
              <a:rPr lang="en-US" sz="10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  <p:sp>
        <p:nvSpPr>
          <p:cNvPr id="360453" name="Text Box 5"/>
          <p:cNvSpPr txBox="1">
            <a:spLocks noChangeArrowheads="1"/>
          </p:cNvSpPr>
          <p:nvPr/>
        </p:nvSpPr>
        <p:spPr bwMode="auto">
          <a:xfrm>
            <a:off x="2663825" y="2889250"/>
            <a:ext cx="1416050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1-valent configuration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P1_state,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P2_state2,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</a:t>
            </a:r>
            <a:r>
              <a:rPr lang="en-US" sz="1000" b="1" i="1" baseline="0">
                <a:sym typeface="Symbol" charset="0"/>
              </a:rPr>
              <a:t>msg1</a:t>
            </a:r>
            <a:r>
              <a:rPr lang="en-US" sz="10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2663825" y="4473575"/>
            <a:ext cx="1416050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1-valent configuration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</a:t>
            </a:r>
            <a:r>
              <a:rPr lang="en-US" sz="1000" b="1" i="1" baseline="0">
                <a:sym typeface="Symbol" charset="0"/>
              </a:rPr>
              <a:t>msg1, msg2</a:t>
            </a:r>
            <a:r>
              <a:rPr lang="en-US" sz="10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  <p:sp>
        <p:nvSpPr>
          <p:cNvPr id="360456" name="Text Box 8"/>
          <p:cNvSpPr txBox="1">
            <a:spLocks noChangeArrowheads="1"/>
          </p:cNvSpPr>
          <p:nvPr/>
        </p:nvSpPr>
        <p:spPr bwMode="auto">
          <a:xfrm>
            <a:off x="4500563" y="4616450"/>
            <a:ext cx="1416050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1-valent configuration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</a:t>
            </a:r>
            <a:r>
              <a:rPr lang="en-US" sz="1000" b="1" i="1" baseline="0">
                <a:sym typeface="Symbol" charset="0"/>
              </a:rPr>
              <a:t> msg2</a:t>
            </a:r>
            <a:r>
              <a:rPr lang="en-US" sz="10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  <p:sp>
        <p:nvSpPr>
          <p:cNvPr id="360457" name="Text Box 9"/>
          <p:cNvSpPr txBox="1">
            <a:spLocks noChangeArrowheads="1"/>
          </p:cNvSpPr>
          <p:nvPr/>
        </p:nvSpPr>
        <p:spPr bwMode="auto">
          <a:xfrm>
            <a:off x="6443663" y="1268413"/>
            <a:ext cx="1416050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1-valent configuration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P2_state2,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P3_state2,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</a:t>
            </a:r>
            <a:r>
              <a:rPr lang="en-US" sz="1000" b="1" i="1" baseline="0">
                <a:sym typeface="Symbol" charset="0"/>
              </a:rPr>
              <a:t> msg2</a:t>
            </a:r>
            <a:r>
              <a:rPr lang="en-US" sz="10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  <p:sp>
        <p:nvSpPr>
          <p:cNvPr id="360458" name="Text Box 10"/>
          <p:cNvSpPr txBox="1">
            <a:spLocks noChangeArrowheads="1"/>
          </p:cNvSpPr>
          <p:nvPr/>
        </p:nvSpPr>
        <p:spPr bwMode="auto">
          <a:xfrm>
            <a:off x="6443663" y="2871788"/>
            <a:ext cx="1416050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1-valent configuration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</a:t>
            </a:r>
            <a:r>
              <a:rPr lang="en-US" sz="1000" b="1" i="1" baseline="0">
                <a:sym typeface="Symbol" charset="0"/>
              </a:rPr>
              <a:t>msg1, msg2</a:t>
            </a:r>
            <a:r>
              <a:rPr lang="en-US" sz="10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  <p:sp>
        <p:nvSpPr>
          <p:cNvPr id="360459" name="Text Box 11"/>
          <p:cNvSpPr txBox="1">
            <a:spLocks noChangeArrowheads="1"/>
          </p:cNvSpPr>
          <p:nvPr/>
        </p:nvSpPr>
        <p:spPr bwMode="auto">
          <a:xfrm>
            <a:off x="6443663" y="4600575"/>
            <a:ext cx="1416050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1-valent configuration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P2_state3,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  <p:sp>
        <p:nvSpPr>
          <p:cNvPr id="360455" name="Text Box 7"/>
          <p:cNvSpPr txBox="1">
            <a:spLocks noChangeArrowheads="1"/>
          </p:cNvSpPr>
          <p:nvPr/>
        </p:nvSpPr>
        <p:spPr bwMode="auto">
          <a:xfrm>
            <a:off x="4500563" y="2205038"/>
            <a:ext cx="1416050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1-valent configuration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P2_state2,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P3_state2,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</a:t>
            </a:r>
            <a:r>
              <a:rPr lang="en-US" sz="1000" b="1" i="1" baseline="0">
                <a:sym typeface="Symbol" charset="0"/>
              </a:rPr>
              <a:t>msg1, msg2</a:t>
            </a:r>
            <a:r>
              <a:rPr lang="en-US" sz="10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F8D9-130C-A445-91B4-D6C3B9ED4C35}" type="slidenum">
              <a:rPr lang="en-US"/>
              <a:pPr/>
              <a:t>11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Illustrated 4(4)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sz="1800" b="1">
                <a:solidFill>
                  <a:srgbClr val="0033CC"/>
                </a:solidFill>
              </a:rPr>
              <a:t>Bivalent configuration</a:t>
            </a:r>
          </a:p>
          <a:p>
            <a:pPr lvl="1"/>
            <a:r>
              <a:rPr lang="en-US" sz="1400"/>
              <a:t>Both 0 and 1-decided configurations are reachable</a:t>
            </a:r>
          </a:p>
          <a:p>
            <a:pPr lvl="1"/>
            <a:r>
              <a:rPr lang="en-US" sz="1400"/>
              <a:t>Future undetermined, could go either way…</a:t>
            </a:r>
          </a:p>
          <a:p>
            <a:pPr lvl="1">
              <a:buFont typeface="Wingdings" charset="0"/>
              <a:buNone/>
            </a:pPr>
            <a:endParaRPr lang="en-US" sz="1400"/>
          </a:p>
        </p:txBody>
      </p:sp>
      <p:sp>
        <p:nvSpPr>
          <p:cNvPr id="293900" name="Line 12"/>
          <p:cNvSpPr>
            <a:spLocks noChangeShapeType="1"/>
          </p:cNvSpPr>
          <p:nvPr/>
        </p:nvSpPr>
        <p:spPr bwMode="auto">
          <a:xfrm flipV="1">
            <a:off x="1403350" y="3644900"/>
            <a:ext cx="1223963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1" name="Line 13"/>
          <p:cNvSpPr>
            <a:spLocks noChangeShapeType="1"/>
          </p:cNvSpPr>
          <p:nvPr/>
        </p:nvSpPr>
        <p:spPr bwMode="auto">
          <a:xfrm>
            <a:off x="1511300" y="4400550"/>
            <a:ext cx="1116013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2" name="Line 14"/>
          <p:cNvSpPr>
            <a:spLocks noChangeShapeType="1"/>
          </p:cNvSpPr>
          <p:nvPr/>
        </p:nvSpPr>
        <p:spPr bwMode="auto">
          <a:xfrm flipV="1">
            <a:off x="3348038" y="2852738"/>
            <a:ext cx="1116012" cy="755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3" name="Line 15"/>
          <p:cNvSpPr>
            <a:spLocks noChangeShapeType="1"/>
          </p:cNvSpPr>
          <p:nvPr/>
        </p:nvSpPr>
        <p:spPr bwMode="auto">
          <a:xfrm>
            <a:off x="3708400" y="5337175"/>
            <a:ext cx="755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4" name="Line 16"/>
          <p:cNvSpPr>
            <a:spLocks noChangeShapeType="1"/>
          </p:cNvSpPr>
          <p:nvPr/>
        </p:nvSpPr>
        <p:spPr bwMode="auto">
          <a:xfrm flipV="1">
            <a:off x="5508625" y="2060575"/>
            <a:ext cx="900113" cy="900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5" name="Line 17"/>
          <p:cNvSpPr>
            <a:spLocks noChangeShapeType="1"/>
          </p:cNvSpPr>
          <p:nvPr/>
        </p:nvSpPr>
        <p:spPr bwMode="auto">
          <a:xfrm>
            <a:off x="5543550" y="2852738"/>
            <a:ext cx="865188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6" name="Line 18"/>
          <p:cNvSpPr>
            <a:spLocks noChangeShapeType="1"/>
          </p:cNvSpPr>
          <p:nvPr/>
        </p:nvSpPr>
        <p:spPr bwMode="auto">
          <a:xfrm>
            <a:off x="5040313" y="5373688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7" name="Line 19"/>
          <p:cNvSpPr>
            <a:spLocks noChangeShapeType="1"/>
          </p:cNvSpPr>
          <p:nvPr/>
        </p:nvSpPr>
        <p:spPr bwMode="auto">
          <a:xfrm flipV="1">
            <a:off x="7451725" y="1592263"/>
            <a:ext cx="719138" cy="5048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8" name="Line 20"/>
          <p:cNvSpPr>
            <a:spLocks noChangeShapeType="1"/>
          </p:cNvSpPr>
          <p:nvPr/>
        </p:nvSpPr>
        <p:spPr bwMode="auto">
          <a:xfrm>
            <a:off x="7451725" y="2097088"/>
            <a:ext cx="431800" cy="21590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9" name="Line 21"/>
          <p:cNvSpPr>
            <a:spLocks noChangeShapeType="1"/>
          </p:cNvSpPr>
          <p:nvPr/>
        </p:nvSpPr>
        <p:spPr bwMode="auto">
          <a:xfrm flipV="1">
            <a:off x="7451725" y="3249613"/>
            <a:ext cx="323850" cy="32385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10" name="Line 22"/>
          <p:cNvSpPr>
            <a:spLocks noChangeShapeType="1"/>
          </p:cNvSpPr>
          <p:nvPr/>
        </p:nvSpPr>
        <p:spPr bwMode="auto">
          <a:xfrm>
            <a:off x="7451725" y="3573463"/>
            <a:ext cx="431800" cy="21590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11" name="Line 23"/>
          <p:cNvSpPr>
            <a:spLocks noChangeShapeType="1"/>
          </p:cNvSpPr>
          <p:nvPr/>
        </p:nvSpPr>
        <p:spPr bwMode="auto">
          <a:xfrm flipV="1">
            <a:off x="7451725" y="3465513"/>
            <a:ext cx="611188" cy="10795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12" name="Line 24"/>
          <p:cNvSpPr>
            <a:spLocks noChangeShapeType="1"/>
          </p:cNvSpPr>
          <p:nvPr/>
        </p:nvSpPr>
        <p:spPr bwMode="auto">
          <a:xfrm>
            <a:off x="7451725" y="5337175"/>
            <a:ext cx="684213" cy="14446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539750" y="3789363"/>
            <a:ext cx="1035050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Bivalent config.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P1_state,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</a:t>
            </a:r>
            <a:r>
              <a:rPr lang="en-US" sz="1000" b="1" i="1" baseline="0">
                <a:sym typeface="Symbol" charset="0"/>
              </a:rPr>
              <a:t>msg1</a:t>
            </a:r>
            <a:r>
              <a:rPr lang="en-US" sz="10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2663825" y="2889250"/>
            <a:ext cx="1020763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0-valent config.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P1_state,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P2_state2,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</a:t>
            </a:r>
            <a:r>
              <a:rPr lang="en-US" sz="1000" b="1" i="1" baseline="0">
                <a:sym typeface="Symbol" charset="0"/>
              </a:rPr>
              <a:t>msg1</a:t>
            </a:r>
            <a:r>
              <a:rPr lang="en-US" sz="10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2663825" y="4621213"/>
            <a:ext cx="1101725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1-valent config.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P2_state5,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P3_state6,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P4_state5,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</a:t>
            </a:r>
            <a:r>
              <a:rPr lang="en-US" sz="1000" b="1" i="1" baseline="0">
                <a:sym typeface="Symbol" charset="0"/>
              </a:rPr>
              <a:t>msg1, msg3</a:t>
            </a:r>
            <a:r>
              <a:rPr lang="en-US" sz="10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4500563" y="2205038"/>
            <a:ext cx="1101725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0-valent config.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P2_state2,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P3_state2,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</a:t>
            </a:r>
            <a:r>
              <a:rPr lang="en-US" sz="1000" b="1" i="1" baseline="0">
                <a:sym typeface="Symbol" charset="0"/>
              </a:rPr>
              <a:t>msg1, msg2</a:t>
            </a:r>
            <a:r>
              <a:rPr lang="en-US" sz="10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4500563" y="4616450"/>
            <a:ext cx="1020762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1-valent config.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P2_state5,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P3_state6,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</a:t>
            </a:r>
            <a:r>
              <a:rPr lang="en-US" sz="1000" b="1" i="1" baseline="0">
                <a:sym typeface="Symbol" charset="0"/>
              </a:rPr>
              <a:t> msg2</a:t>
            </a:r>
            <a:r>
              <a:rPr lang="en-US" sz="10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6443663" y="1268413"/>
            <a:ext cx="1020762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0-valent config.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P2_state2,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P3_state2,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</a:t>
            </a:r>
            <a:r>
              <a:rPr lang="en-US" sz="1000" b="1" i="1" baseline="0">
                <a:sym typeface="Symbol" charset="0"/>
              </a:rPr>
              <a:t> msg2</a:t>
            </a:r>
            <a:r>
              <a:rPr lang="en-US" sz="10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6443663" y="2871788"/>
            <a:ext cx="1101725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0-valent config.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</a:t>
            </a:r>
            <a:r>
              <a:rPr lang="en-US" sz="1000" b="1" i="1" baseline="0">
                <a:sym typeface="Symbol" charset="0"/>
              </a:rPr>
              <a:t>msg1, msg2</a:t>
            </a:r>
            <a:r>
              <a:rPr lang="en-US" sz="10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6443663" y="4600575"/>
            <a:ext cx="1020762" cy="1616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 baseline="0">
                <a:solidFill>
                  <a:schemeClr val="accent2"/>
                </a:solidFill>
                <a:sym typeface="Symbol" charset="0"/>
              </a:rPr>
              <a:t>1-valent config.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{</a:t>
            </a: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P2_state9,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P3_state6,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10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1000" i="1" baseline="0">
                <a:sym typeface="Symbol" charset="0"/>
              </a:rPr>
              <a:t>	</a:t>
            </a:r>
            <a:r>
              <a:rPr lang="en-US" sz="1000" b="1" baseline="0">
                <a:sym typeface="Symbol" charset="0"/>
              </a:rPr>
              <a:t>{}</a:t>
            </a:r>
          </a:p>
          <a:p>
            <a:pPr>
              <a:spcBef>
                <a:spcPct val="50000"/>
              </a:spcBef>
            </a:pPr>
            <a:r>
              <a:rPr lang="en-US" sz="1000" baseline="0">
                <a:sym typeface="Symbol" charset="0"/>
              </a:rPr>
              <a:t>}</a:t>
            </a:r>
            <a:endParaRPr lang="sv-SE" sz="1000" baseline="0"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FLP Impossibility   Without Proofs</a:t>
            </a:r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4AA3-0AA4-E942-B2E8-9443837796A9}" type="slidenum">
              <a:rPr lang="en-US"/>
              <a:pPr/>
              <a:t>13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Bivalent Initial Configuration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83563" cy="4708525"/>
          </a:xfrm>
        </p:spPr>
        <p:txBody>
          <a:bodyPr/>
          <a:lstStyle/>
          <a:p>
            <a:endParaRPr lang="en-US" b="1"/>
          </a:p>
          <a:p>
            <a:r>
              <a:rPr lang="en-US" b="1">
                <a:solidFill>
                  <a:srgbClr val="0033CC"/>
                </a:solidFill>
              </a:rPr>
              <a:t>Initial Bivalency Lemma (Lemma 1)</a:t>
            </a:r>
          </a:p>
          <a:p>
            <a:pPr lvl="1"/>
            <a:endParaRPr lang="en-US" sz="1000"/>
          </a:p>
          <a:p>
            <a:pPr lvl="1"/>
            <a:r>
              <a:rPr lang="en-US"/>
              <a:t>Any algorithm that solves the 1-crash consensus has an initial bivalent configuration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1CF-A62E-8B43-8553-FF3AF4DE2094}" type="slidenum">
              <a:rPr lang="en-US"/>
              <a:pPr/>
              <a:t>14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lemma: Staying Bivalent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Bivalency Preservation </a:t>
            </a:r>
            <a:r>
              <a:rPr lang="en-US" b="1" dirty="0" smtClean="0">
                <a:solidFill>
                  <a:srgbClr val="0033CC"/>
                </a:solidFill>
              </a:rPr>
              <a:t>Lemma (Lemma 2)</a:t>
            </a:r>
            <a:endParaRPr lang="en-US" b="1" dirty="0">
              <a:solidFill>
                <a:srgbClr val="0033CC"/>
              </a:solidFill>
            </a:endParaRPr>
          </a:p>
          <a:p>
            <a:pPr lvl="1"/>
            <a:r>
              <a:rPr lang="en-US" dirty="0"/>
              <a:t>Given </a:t>
            </a:r>
            <a:r>
              <a:rPr lang="en-US" dirty="0">
                <a:solidFill>
                  <a:srgbClr val="008000"/>
                </a:solidFill>
              </a:rPr>
              <a:t>any </a:t>
            </a:r>
            <a:r>
              <a:rPr lang="en-US" dirty="0"/>
              <a:t>bivalent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sz="2400" dirty="0">
                <a:sym typeface="Symbol" charset="0"/>
              </a:rPr>
              <a:t>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008000"/>
                </a:solidFill>
              </a:rPr>
              <a:t>any</a:t>
            </a:r>
            <a:r>
              <a:rPr lang="en-US" dirty="0" smtClean="0"/>
              <a:t> </a:t>
            </a:r>
            <a:r>
              <a:rPr lang="en-US" dirty="0"/>
              <a:t>event </a:t>
            </a:r>
            <a:r>
              <a:rPr lang="en-US" sz="3000" i="1" dirty="0"/>
              <a:t>e</a:t>
            </a:r>
            <a:r>
              <a:rPr lang="en-US" dirty="0"/>
              <a:t> applicable in </a:t>
            </a:r>
            <a:r>
              <a:rPr lang="en-US" sz="2400" dirty="0">
                <a:sym typeface="Symbol" charset="0"/>
              </a:rPr>
              <a:t></a:t>
            </a:r>
          </a:p>
          <a:p>
            <a:pPr lvl="2"/>
            <a:r>
              <a:rPr lang="en-US" dirty="0">
                <a:sym typeface="Symbol" charset="0"/>
              </a:rPr>
              <a:t>There exists </a:t>
            </a:r>
            <a:r>
              <a:rPr lang="en-US" dirty="0" smtClean="0">
                <a:sym typeface="Symbol" charset="0"/>
              </a:rPr>
              <a:t>a reachable </a:t>
            </a:r>
            <a:r>
              <a:rPr lang="en-US" dirty="0" err="1">
                <a:sym typeface="Symbol" charset="0"/>
              </a:rPr>
              <a:t>config</a:t>
            </a:r>
            <a:r>
              <a:rPr lang="en-US" dirty="0">
                <a:sym typeface="Symbol" charset="0"/>
              </a:rPr>
              <a:t>  </a:t>
            </a:r>
            <a:r>
              <a:rPr lang="en-US" dirty="0">
                <a:latin typeface="Trebuchet MS"/>
                <a:cs typeface="Trebuchet MS"/>
                <a:sym typeface="Symbol" charset="0"/>
              </a:rPr>
              <a:t>where </a:t>
            </a:r>
            <a:r>
              <a:rPr lang="en-US" i="1" dirty="0">
                <a:latin typeface="Trebuchet MS"/>
                <a:cs typeface="Trebuchet MS"/>
                <a:sym typeface="Symbol" charset="0"/>
              </a:rPr>
              <a:t>e</a:t>
            </a:r>
            <a:r>
              <a:rPr lang="en-US" dirty="0">
                <a:latin typeface="Trebuchet MS"/>
                <a:cs typeface="Trebuchet MS"/>
                <a:sym typeface="Symbol" charset="0"/>
              </a:rPr>
              <a:t> is </a:t>
            </a:r>
            <a:r>
              <a:rPr lang="en-US" dirty="0">
                <a:sym typeface="Symbol" charset="0"/>
              </a:rPr>
              <a:t>applicable, and </a:t>
            </a:r>
            <a:r>
              <a:rPr lang="en-US" i="1" dirty="0">
                <a:sym typeface="Symbol" charset="0"/>
              </a:rPr>
              <a:t>e</a:t>
            </a:r>
            <a:r>
              <a:rPr lang="en-US" dirty="0">
                <a:sym typeface="Symbol" charset="0"/>
              </a:rPr>
              <a:t>() is </a:t>
            </a:r>
            <a:r>
              <a:rPr lang="en-US" dirty="0" smtClean="0">
                <a:sym typeface="Symbol" charset="0"/>
              </a:rPr>
              <a:t>bivalent</a:t>
            </a:r>
            <a:endParaRPr lang="en-US" dirty="0">
              <a:sym typeface="Symbol" charset="0"/>
            </a:endParaRP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1955800" y="5027613"/>
            <a:ext cx="673100" cy="2746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Bivalent</a:t>
            </a:r>
            <a:endParaRPr lang="sv-SE" sz="1200" b="1" baseline="0">
              <a:latin typeface="Trebuchet MS" charset="0"/>
              <a:sym typeface="Symbol" charset="0"/>
            </a:endParaRPr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3095625" y="5013325"/>
            <a:ext cx="204788" cy="274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…</a:t>
            </a:r>
            <a:endParaRPr lang="sv-SE" sz="1200" b="1" baseline="0">
              <a:latin typeface="Trebuchet MS" charset="0"/>
              <a:sym typeface="Symbol" charset="0"/>
            </a:endParaRPr>
          </a:p>
        </p:txBody>
      </p:sp>
      <p:sp>
        <p:nvSpPr>
          <p:cNvPr id="311303" name="Line 7"/>
          <p:cNvSpPr>
            <a:spLocks noChangeShapeType="1"/>
          </p:cNvSpPr>
          <p:nvPr/>
        </p:nvSpPr>
        <p:spPr bwMode="auto">
          <a:xfrm>
            <a:off x="2627313" y="5121275"/>
            <a:ext cx="504825" cy="53975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5" name="Line 9"/>
          <p:cNvSpPr>
            <a:spLocks noChangeShapeType="1"/>
          </p:cNvSpPr>
          <p:nvPr/>
        </p:nvSpPr>
        <p:spPr bwMode="auto">
          <a:xfrm>
            <a:off x="2627313" y="5121275"/>
            <a:ext cx="576262" cy="288925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6" name="Text Box 10"/>
          <p:cNvSpPr txBox="1">
            <a:spLocks noChangeArrowheads="1"/>
          </p:cNvSpPr>
          <p:nvPr/>
        </p:nvSpPr>
        <p:spPr bwMode="auto">
          <a:xfrm>
            <a:off x="2663825" y="4840288"/>
            <a:ext cx="3587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800" b="1" baseline="0">
                <a:latin typeface="Trebuchet MS" charset="0"/>
              </a:rPr>
              <a:t>e</a:t>
            </a:r>
          </a:p>
        </p:txBody>
      </p:sp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4406900" y="5022850"/>
            <a:ext cx="673100" cy="274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Bivalent</a:t>
            </a:r>
            <a:endParaRPr lang="sv-SE" sz="1200" b="1" baseline="0">
              <a:latin typeface="Trebuchet MS" charset="0"/>
              <a:sym typeface="Symbol" charset="0"/>
            </a:endParaRPr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5549900" y="5008563"/>
            <a:ext cx="204788" cy="2746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…</a:t>
            </a:r>
            <a:endParaRPr lang="sv-SE" sz="1200" b="1" baseline="0">
              <a:latin typeface="Trebuchet MS" charset="0"/>
              <a:sym typeface="Symbol" charset="0"/>
            </a:endParaRPr>
          </a:p>
        </p:txBody>
      </p:sp>
      <p:sp>
        <p:nvSpPr>
          <p:cNvPr id="311309" name="Line 13"/>
          <p:cNvSpPr>
            <a:spLocks noChangeShapeType="1"/>
          </p:cNvSpPr>
          <p:nvPr/>
        </p:nvSpPr>
        <p:spPr bwMode="auto">
          <a:xfrm flipV="1">
            <a:off x="5081588" y="5116513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>
            <a:off x="5081588" y="5116513"/>
            <a:ext cx="504825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1" name="Line 15"/>
          <p:cNvSpPr>
            <a:spLocks noChangeShapeType="1"/>
          </p:cNvSpPr>
          <p:nvPr/>
        </p:nvSpPr>
        <p:spPr bwMode="auto">
          <a:xfrm>
            <a:off x="5081588" y="5116513"/>
            <a:ext cx="576262" cy="288925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2" name="Text Box 16"/>
          <p:cNvSpPr txBox="1">
            <a:spLocks noChangeArrowheads="1"/>
          </p:cNvSpPr>
          <p:nvPr/>
        </p:nvSpPr>
        <p:spPr bwMode="auto">
          <a:xfrm>
            <a:off x="5129213" y="4813300"/>
            <a:ext cx="35877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800" b="1" baseline="0">
                <a:latin typeface="Trebuchet MS" charset="0"/>
              </a:rPr>
              <a:t>e</a:t>
            </a:r>
          </a:p>
        </p:txBody>
      </p:sp>
      <p:sp>
        <p:nvSpPr>
          <p:cNvPr id="311313" name="Text Box 17"/>
          <p:cNvSpPr txBox="1">
            <a:spLocks noChangeArrowheads="1"/>
          </p:cNvSpPr>
          <p:nvPr/>
        </p:nvSpPr>
        <p:spPr bwMode="auto">
          <a:xfrm>
            <a:off x="5630863" y="5540375"/>
            <a:ext cx="204787" cy="274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…</a:t>
            </a:r>
            <a:endParaRPr lang="sv-SE" sz="1200" b="1" baseline="0">
              <a:latin typeface="Trebuchet MS" charset="0"/>
              <a:sym typeface="Symbol" charset="0"/>
            </a:endParaRPr>
          </a:p>
        </p:txBody>
      </p:sp>
      <p:sp>
        <p:nvSpPr>
          <p:cNvPr id="311314" name="Line 18"/>
          <p:cNvSpPr>
            <a:spLocks noChangeShapeType="1"/>
          </p:cNvSpPr>
          <p:nvPr/>
        </p:nvSpPr>
        <p:spPr bwMode="auto">
          <a:xfrm flipV="1">
            <a:off x="5837238" y="5265738"/>
            <a:ext cx="252412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5" name="Text Box 19"/>
          <p:cNvSpPr txBox="1">
            <a:spLocks noChangeArrowheads="1"/>
          </p:cNvSpPr>
          <p:nvPr/>
        </p:nvSpPr>
        <p:spPr bwMode="auto">
          <a:xfrm>
            <a:off x="6099175" y="5180013"/>
            <a:ext cx="204788" cy="2746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…</a:t>
            </a:r>
            <a:endParaRPr lang="sv-SE" sz="1200" b="1" baseline="0">
              <a:latin typeface="Trebuchet MS" charset="0"/>
              <a:sym typeface="Symbol" charset="0"/>
            </a:endParaRPr>
          </a:p>
        </p:txBody>
      </p:sp>
      <p:sp>
        <p:nvSpPr>
          <p:cNvPr id="311316" name="Line 20"/>
          <p:cNvSpPr>
            <a:spLocks noChangeShapeType="1"/>
          </p:cNvSpPr>
          <p:nvPr/>
        </p:nvSpPr>
        <p:spPr bwMode="auto">
          <a:xfrm>
            <a:off x="6305550" y="5300663"/>
            <a:ext cx="396875" cy="21590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7" name="Line 21"/>
          <p:cNvSpPr>
            <a:spLocks noChangeShapeType="1"/>
          </p:cNvSpPr>
          <p:nvPr/>
        </p:nvSpPr>
        <p:spPr bwMode="auto">
          <a:xfrm flipV="1">
            <a:off x="6342063" y="5084763"/>
            <a:ext cx="395287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8" name="Text Box 22"/>
          <p:cNvSpPr txBox="1">
            <a:spLocks noChangeArrowheads="1"/>
          </p:cNvSpPr>
          <p:nvPr/>
        </p:nvSpPr>
        <p:spPr bwMode="auto">
          <a:xfrm>
            <a:off x="6300788" y="4941888"/>
            <a:ext cx="358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800" b="1" baseline="0">
                <a:latin typeface="Trebuchet MS" charset="0"/>
              </a:rPr>
              <a:t>e</a:t>
            </a:r>
          </a:p>
        </p:txBody>
      </p:sp>
      <p:sp>
        <p:nvSpPr>
          <p:cNvPr id="311319" name="Text Box 23"/>
          <p:cNvSpPr txBox="1">
            <a:spLocks noChangeArrowheads="1"/>
          </p:cNvSpPr>
          <p:nvPr/>
        </p:nvSpPr>
        <p:spPr bwMode="auto">
          <a:xfrm>
            <a:off x="6737350" y="4905375"/>
            <a:ext cx="673100" cy="274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Bivalent</a:t>
            </a:r>
            <a:endParaRPr lang="sv-SE" sz="1200" b="1" baseline="0">
              <a:latin typeface="Trebuchet MS" charset="0"/>
              <a:sym typeface="Symbol" charset="0"/>
            </a:endParaRPr>
          </a:p>
        </p:txBody>
      </p:sp>
      <p:sp>
        <p:nvSpPr>
          <p:cNvPr id="311320" name="Line 24"/>
          <p:cNvSpPr>
            <a:spLocks noChangeShapeType="1"/>
          </p:cNvSpPr>
          <p:nvPr/>
        </p:nvSpPr>
        <p:spPr bwMode="auto">
          <a:xfrm>
            <a:off x="3600450" y="5121275"/>
            <a:ext cx="5762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1" name="Rectangle 25"/>
          <p:cNvSpPr>
            <a:spLocks noChangeArrowheads="1"/>
          </p:cNvSpPr>
          <p:nvPr/>
        </p:nvSpPr>
        <p:spPr bwMode="auto">
          <a:xfrm>
            <a:off x="2209800" y="4548188"/>
            <a:ext cx="2889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latin typeface="Trebuchet MS" charset="0"/>
                <a:sym typeface="Symbol" charset="0"/>
              </a:rPr>
              <a:t></a:t>
            </a:r>
          </a:p>
        </p:txBody>
      </p:sp>
      <p:sp>
        <p:nvSpPr>
          <p:cNvPr id="311322" name="Rectangle 26"/>
          <p:cNvSpPr>
            <a:spLocks noChangeArrowheads="1"/>
          </p:cNvSpPr>
          <p:nvPr/>
        </p:nvSpPr>
        <p:spPr bwMode="auto">
          <a:xfrm>
            <a:off x="4608513" y="4616450"/>
            <a:ext cx="288925" cy="350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/>
          <a:p>
            <a:r>
              <a:rPr lang="en-US" sz="3000" b="1">
                <a:latin typeface="Trebuchet MS" charset="0"/>
                <a:sym typeface="Symbol" charset="0"/>
              </a:rPr>
              <a:t></a:t>
            </a:r>
          </a:p>
        </p:txBody>
      </p:sp>
      <p:sp>
        <p:nvSpPr>
          <p:cNvPr id="311323" name="Rectangle 27"/>
          <p:cNvSpPr>
            <a:spLocks noChangeArrowheads="1"/>
          </p:cNvSpPr>
          <p:nvPr/>
        </p:nvSpPr>
        <p:spPr bwMode="auto">
          <a:xfrm>
            <a:off x="6059488" y="4681538"/>
            <a:ext cx="3095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latin typeface="Trebuchet MS" charset="0"/>
                <a:sym typeface="Symbol" charset="0"/>
              </a:rPr>
              <a:t></a:t>
            </a:r>
          </a:p>
        </p:txBody>
      </p:sp>
      <p:sp>
        <p:nvSpPr>
          <p:cNvPr id="311302" name="Line 6"/>
          <p:cNvSpPr>
            <a:spLocks noChangeShapeType="1"/>
          </p:cNvSpPr>
          <p:nvPr/>
        </p:nvSpPr>
        <p:spPr bwMode="auto">
          <a:xfrm flipV="1">
            <a:off x="2627313" y="5121275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4" name="Text Box 8"/>
          <p:cNvSpPr txBox="1">
            <a:spLocks noChangeArrowheads="1"/>
          </p:cNvSpPr>
          <p:nvPr/>
        </p:nvSpPr>
        <p:spPr bwMode="auto">
          <a:xfrm>
            <a:off x="1692275" y="4294188"/>
            <a:ext cx="5903913" cy="1655762"/>
          </a:xfrm>
          <a:prstGeom prst="rect">
            <a:avLst/>
          </a:prstGeom>
          <a:noFill/>
          <a:ln w="19050" cap="rnd">
            <a:solidFill>
              <a:srgbClr val="8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sv-SE" b="1" baseline="0">
                <a:latin typeface="Trebuchet MS" charset="0"/>
              </a:rPr>
              <a:t>Lemma 2 Illustration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3948" y="3394157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baseline="0" dirty="0" smtClean="0">
                <a:latin typeface="Trebuchet MS"/>
                <a:cs typeface="Trebuchet MS"/>
                <a:sym typeface="Symbol" charset="0"/>
              </a:rPr>
              <a:t>(= possible)</a:t>
            </a:r>
          </a:p>
        </p:txBody>
      </p:sp>
    </p:spTree>
    <p:extLst>
      <p:ext uri="{BB962C8B-B14F-4D97-AF65-F5344CB8AC3E}">
        <p14:creationId xmlns:p14="http://schemas.microsoft.com/office/powerpoint/2010/main" val="176382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C6D-1913-0543-A1F6-A3878FEFC9C9}" type="slidenum">
              <a:rPr lang="en-US"/>
              <a:pPr/>
              <a:t>15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FLP Impossibility Theorem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lnSpc>
                <a:spcPct val="80000"/>
              </a:lnSpc>
            </a:pPr>
            <a:r>
              <a:rPr lang="en-US" sz="2600" dirty="0"/>
              <a:t>No deterministic 1-crash-robust consensus algorithm exists for the asynchronous model</a:t>
            </a:r>
          </a:p>
          <a:p>
            <a:pPr marL="495300" indent="-495300">
              <a:lnSpc>
                <a:spcPct val="80000"/>
              </a:lnSpc>
            </a:pPr>
            <a:endParaRPr lang="en-US" sz="2600" dirty="0"/>
          </a:p>
          <a:p>
            <a:pPr marL="495300" indent="-495300">
              <a:lnSpc>
                <a:spcPct val="80000"/>
              </a:lnSpc>
            </a:pPr>
            <a:r>
              <a:rPr lang="en-US" sz="2600" b="1" dirty="0"/>
              <a:t>Proof</a:t>
            </a:r>
          </a:p>
          <a:p>
            <a:pPr marL="763588" lvl="1" indent="-419100">
              <a:lnSpc>
                <a:spcPct val="80000"/>
              </a:lnSpc>
              <a:buSzTx/>
              <a:buFont typeface="Wingdings" charset="0"/>
              <a:buAutoNum type="arabicPeriod"/>
            </a:pPr>
            <a:r>
              <a:rPr lang="en-US" sz="2200" dirty="0"/>
              <a:t>Start in a initial bivalent </a:t>
            </a:r>
            <a:r>
              <a:rPr lang="en-US" sz="2200" dirty="0" err="1"/>
              <a:t>config</a:t>
            </a:r>
            <a:r>
              <a:rPr lang="en-US" sz="2200" dirty="0"/>
              <a:t> (Lemma 1)</a:t>
            </a:r>
          </a:p>
          <a:p>
            <a:pPr marL="763588" lvl="1" indent="-419100">
              <a:lnSpc>
                <a:spcPct val="80000"/>
              </a:lnSpc>
              <a:buSzTx/>
              <a:buFont typeface="Wingdings" charset="0"/>
              <a:buAutoNum type="arabicPeriod"/>
            </a:pPr>
            <a:r>
              <a:rPr lang="en-US" sz="2200" dirty="0"/>
              <a:t>Given the bivalent </a:t>
            </a:r>
            <a:r>
              <a:rPr lang="en-US" sz="2200" dirty="0" err="1"/>
              <a:t>config</a:t>
            </a:r>
            <a:r>
              <a:rPr lang="en-US" sz="2200" dirty="0"/>
              <a:t>, pick the event </a:t>
            </a:r>
            <a:r>
              <a:rPr lang="en-US" i="1" dirty="0"/>
              <a:t>e</a:t>
            </a:r>
            <a:r>
              <a:rPr lang="en-US" sz="2200" dirty="0"/>
              <a:t> that has been applicable longest</a:t>
            </a:r>
          </a:p>
          <a:p>
            <a:pPr marL="1052513" lvl="2" indent="-381000">
              <a:lnSpc>
                <a:spcPct val="80000"/>
              </a:lnSpc>
            </a:pPr>
            <a:r>
              <a:rPr lang="en-US" sz="2400" dirty="0"/>
              <a:t>Pick the path taking us to another </a:t>
            </a:r>
            <a:r>
              <a:rPr lang="en-US" sz="2400" dirty="0" err="1"/>
              <a:t>config</a:t>
            </a:r>
            <a:r>
              <a:rPr lang="en-US" sz="2400" dirty="0"/>
              <a:t> where </a:t>
            </a:r>
            <a:r>
              <a:rPr lang="en-US" sz="2600" i="1" dirty="0"/>
              <a:t>e</a:t>
            </a:r>
            <a:r>
              <a:rPr lang="en-US" sz="2400" dirty="0"/>
              <a:t> is </a:t>
            </a:r>
            <a:r>
              <a:rPr lang="en-US" sz="2400" dirty="0" smtClean="0"/>
              <a:t>applicable (might be empty)</a:t>
            </a:r>
            <a:endParaRPr lang="en-US" sz="2400" dirty="0"/>
          </a:p>
          <a:p>
            <a:pPr marL="1052513" lvl="2" indent="-381000">
              <a:lnSpc>
                <a:spcPct val="80000"/>
              </a:lnSpc>
            </a:pPr>
            <a:r>
              <a:rPr lang="en-US" sz="2400" dirty="0"/>
              <a:t>Apply </a:t>
            </a:r>
            <a:r>
              <a:rPr lang="en-US" sz="2600" i="1" dirty="0"/>
              <a:t>e</a:t>
            </a:r>
            <a:r>
              <a:rPr lang="en-US" sz="2400" dirty="0"/>
              <a:t>, and get a bivalent </a:t>
            </a:r>
            <a:r>
              <a:rPr lang="en-US" sz="2400" dirty="0" err="1"/>
              <a:t>config</a:t>
            </a:r>
            <a:r>
              <a:rPr lang="en-US" sz="2400" dirty="0"/>
              <a:t> (Lemma 2)</a:t>
            </a:r>
          </a:p>
          <a:p>
            <a:pPr marL="763588" lvl="1" indent="-419100">
              <a:lnSpc>
                <a:spcPct val="80000"/>
              </a:lnSpc>
              <a:buSzTx/>
              <a:buFont typeface="Wingdings" charset="0"/>
              <a:buAutoNum type="arabicPeriod"/>
            </a:pPr>
            <a:r>
              <a:rPr lang="en-US" sz="2200" dirty="0"/>
              <a:t>Repeat </a:t>
            </a:r>
            <a:r>
              <a:rPr lang="en-US" sz="2200" dirty="0">
                <a:solidFill>
                  <a:schemeClr val="accent2"/>
                </a:solidFill>
              </a:rPr>
              <a:t>2.</a:t>
            </a:r>
          </a:p>
          <a:p>
            <a:pPr marL="763588" lvl="1" indent="-419100">
              <a:lnSpc>
                <a:spcPct val="80000"/>
              </a:lnSpc>
              <a:buSzTx/>
              <a:buFont typeface="Wingdings" charset="0"/>
              <a:buNone/>
            </a:pPr>
            <a:endParaRPr lang="en-US" sz="2200" dirty="0">
              <a:solidFill>
                <a:schemeClr val="accent2"/>
              </a:solidFill>
            </a:endParaRPr>
          </a:p>
          <a:p>
            <a:pPr marL="763588" lvl="1" indent="-419100">
              <a:lnSpc>
                <a:spcPct val="80000"/>
              </a:lnSpc>
              <a:buSzTx/>
              <a:buFont typeface="Wingdings" charset="0"/>
              <a:buNone/>
            </a:pPr>
            <a:r>
              <a:rPr lang="en-US" sz="2200" dirty="0">
                <a:solidFill>
                  <a:srgbClr val="FF0000"/>
                </a:solidFill>
              </a:rPr>
              <a:t>Termination violated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FLP Impossibility Proofs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A5F7-C1D1-F149-8583-DF9846365A77}" type="slidenum">
              <a:rPr lang="en-US"/>
              <a:pPr/>
              <a:t>17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Bivalent Initial Configuration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83563" cy="4708525"/>
          </a:xfrm>
        </p:spPr>
        <p:txBody>
          <a:bodyPr/>
          <a:lstStyle/>
          <a:p>
            <a:endParaRPr lang="en-US" b="1"/>
          </a:p>
          <a:p>
            <a:r>
              <a:rPr lang="en-US" b="1">
                <a:solidFill>
                  <a:srgbClr val="0033CC"/>
                </a:solidFill>
              </a:rPr>
              <a:t>Initial Bivalency Lemma (Lemma 1)</a:t>
            </a:r>
          </a:p>
          <a:p>
            <a:pPr lvl="1"/>
            <a:endParaRPr lang="en-US" sz="1000"/>
          </a:p>
          <a:p>
            <a:pPr lvl="1"/>
            <a:r>
              <a:rPr lang="en-US"/>
              <a:t>Any algorithm that solves the 1-crash consensus has an initial bivalent configuration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7F76-CB62-0747-B8A7-7C2BD38CE7A5}" type="slidenum">
              <a:rPr lang="en-US"/>
              <a:pPr/>
              <a:t>18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1/(10)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know that the algorithm must be non-trivial</a:t>
            </a:r>
          </a:p>
          <a:p>
            <a:pPr lvl="1">
              <a:lnSpc>
                <a:spcPct val="90000"/>
              </a:lnSpc>
            </a:pPr>
            <a:r>
              <a:rPr lang="en-US"/>
              <a:t>There should be some initial configuration that will lead to a 0-decide</a:t>
            </a:r>
          </a:p>
          <a:p>
            <a:pPr lvl="1">
              <a:lnSpc>
                <a:spcPct val="90000"/>
              </a:lnSpc>
            </a:pPr>
            <a:r>
              <a:rPr lang="en-US"/>
              <a:t>There should be some initial configuration that will lead to a 1-decide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Take two such configuration </a:t>
            </a:r>
            <a:r>
              <a:rPr lang="en-US" i="1"/>
              <a:t>i</a:t>
            </a:r>
            <a:r>
              <a:rPr lang="en-US" i="1" baseline="-25000"/>
              <a:t>1</a:t>
            </a:r>
            <a:r>
              <a:rPr lang="en-US"/>
              <a:t> and </a:t>
            </a:r>
            <a:r>
              <a:rPr lang="en-US" i="1"/>
              <a:t>i</a:t>
            </a:r>
            <a:r>
              <a:rPr lang="en-US" i="1" baseline="-25000"/>
              <a:t>2</a:t>
            </a:r>
            <a:endParaRPr lang="en-US" baseline="-25000"/>
          </a:p>
          <a:p>
            <a:pPr lvl="1">
              <a:lnSpc>
                <a:spcPct val="90000"/>
              </a:lnSpc>
            </a:pPr>
            <a:r>
              <a:rPr lang="en-US"/>
              <a:t>E.g. 4 processes</a:t>
            </a:r>
          </a:p>
          <a:p>
            <a:pPr lvl="2">
              <a:lnSpc>
                <a:spcPct val="90000"/>
              </a:lnSpc>
            </a:pPr>
            <a:r>
              <a:rPr lang="en-US" sz="2400"/>
              <a:t>initial values (0,1,0,1,1) lead to 1</a:t>
            </a:r>
          </a:p>
          <a:p>
            <a:pPr lvl="2">
              <a:lnSpc>
                <a:spcPct val="90000"/>
              </a:lnSpc>
            </a:pPr>
            <a:r>
              <a:rPr lang="en-US" sz="2400"/>
              <a:t>Initial values (0,0,1,0,0) lead to 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3C10-1FEE-454D-8EEA-ECE2E6D1C8F0}" type="slidenum">
              <a:rPr lang="en-US"/>
              <a:pPr/>
              <a:t>19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2/(10)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We know there exists inputs</a:t>
            </a:r>
          </a:p>
          <a:p>
            <a:pPr lvl="1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1400" dirty="0"/>
              <a:t>		p</a:t>
            </a:r>
            <a:r>
              <a:rPr lang="en-US" sz="1400" baseline="-25000" dirty="0"/>
              <a:t>1</a:t>
            </a:r>
            <a:r>
              <a:rPr lang="en-US" sz="1400" dirty="0"/>
              <a:t>,  p</a:t>
            </a:r>
            <a:r>
              <a:rPr lang="en-US" sz="1400" baseline="-25000" dirty="0"/>
              <a:t>2</a:t>
            </a:r>
            <a:r>
              <a:rPr lang="en-US" sz="1400" dirty="0"/>
              <a:t>, p</a:t>
            </a:r>
            <a:r>
              <a:rPr lang="en-US" sz="1400" baseline="-25000" dirty="0"/>
              <a:t>3</a:t>
            </a:r>
            <a:r>
              <a:rPr lang="en-US" sz="1400" dirty="0"/>
              <a:t>, p</a:t>
            </a:r>
            <a:r>
              <a:rPr lang="en-US" sz="1400" baseline="-25000" dirty="0"/>
              <a:t>4</a:t>
            </a:r>
            <a:r>
              <a:rPr lang="en-US" sz="1400" dirty="0"/>
              <a:t>, p</a:t>
            </a:r>
            <a:r>
              <a:rPr lang="en-US" sz="1400" baseline="-25000" dirty="0"/>
              <a:t>5</a:t>
            </a:r>
            <a:endParaRPr lang="en-US" sz="1400" dirty="0"/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 smtClean="0"/>
              <a:t>(</a:t>
            </a:r>
            <a:r>
              <a:rPr lang="en-US" dirty="0"/>
              <a:t>0,1,0,1,1) leading to 1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dirty="0"/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dirty="0"/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dirty="0"/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(0,0,1,0,0) leading to 0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dirty="0"/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5111750" y="2276475"/>
            <a:ext cx="3132138" cy="962025"/>
          </a:xfrm>
          <a:prstGeom prst="rect">
            <a:avLst/>
          </a:prstGeom>
          <a:noFill/>
          <a:ln w="19050" cap="rnd">
            <a:solidFill>
              <a:srgbClr val="8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aseline="0"/>
              <a:t>Lets look at other initial configurations by flipping the inputs transforming the upper input to the lower input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8F4E-7209-4B48-AC70-08BA9B7B774B}" type="slidenum">
              <a:rPr lang="en-US"/>
              <a:pPr/>
              <a:t>2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Modified Model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A </a:t>
            </a:r>
            <a:r>
              <a:rPr lang="en-US" sz="2600">
                <a:solidFill>
                  <a:srgbClr val="0033CC"/>
                </a:solidFill>
              </a:rPr>
              <a:t>correct</a:t>
            </a:r>
            <a:r>
              <a:rPr lang="en-US" sz="2600" b="1">
                <a:solidFill>
                  <a:srgbClr val="003399"/>
                </a:solidFill>
              </a:rPr>
              <a:t> </a:t>
            </a:r>
            <a:r>
              <a:rPr lang="en-US" sz="2600"/>
              <a:t>node can always make a </a:t>
            </a:r>
            <a:r>
              <a:rPr lang="ja-JP" altLang="en-US" sz="2600">
                <a:solidFill>
                  <a:srgbClr val="FF0000"/>
                </a:solidFill>
              </a:rPr>
              <a:t>“</a:t>
            </a:r>
            <a:r>
              <a:rPr lang="en-US" sz="2600">
                <a:solidFill>
                  <a:srgbClr val="FF0000"/>
                </a:solidFill>
              </a:rPr>
              <a:t>dummy</a:t>
            </a:r>
            <a:r>
              <a:rPr lang="ja-JP" altLang="en-US" sz="2600">
                <a:solidFill>
                  <a:srgbClr val="FF0000"/>
                </a:solidFill>
              </a:rPr>
              <a:t>”</a:t>
            </a:r>
            <a:r>
              <a:rPr lang="en-US" sz="2600"/>
              <a:t> transition</a:t>
            </a:r>
          </a:p>
          <a:p>
            <a:pPr lvl="1"/>
            <a:r>
              <a:rPr lang="en-US" sz="2200"/>
              <a:t>For state s of a node, there exists a transition s</a:t>
            </a:r>
            <a:r>
              <a:rPr lang="en-US" sz="2200">
                <a:sym typeface="Symbol" charset="0"/>
              </a:rPr>
              <a:t>s</a:t>
            </a:r>
            <a:r>
              <a:rPr lang="en-US" sz="2200"/>
              <a:t> </a:t>
            </a:r>
          </a:p>
          <a:p>
            <a:pPr lvl="1"/>
            <a:r>
              <a:rPr lang="en-US" sz="2200"/>
              <a:t>There exists always an applicable event on every process</a:t>
            </a:r>
          </a:p>
          <a:p>
            <a:endParaRPr lang="en-US" sz="2600"/>
          </a:p>
          <a:p>
            <a:r>
              <a:rPr lang="en-US" sz="2600"/>
              <a:t>There are no inbufs/outbufs, </a:t>
            </a:r>
          </a:p>
          <a:p>
            <a:pPr lvl="1"/>
            <a:r>
              <a:rPr lang="en-US" sz="2200"/>
              <a:t>There is one set of messages</a:t>
            </a:r>
            <a:r>
              <a:rPr lang="en-US" sz="2200">
                <a:solidFill>
                  <a:srgbClr val="FF0000"/>
                </a:solidFill>
              </a:rPr>
              <a:t> M</a:t>
            </a:r>
            <a:r>
              <a:rPr lang="en-US" sz="2200"/>
              <a:t>, i.e. </a:t>
            </a:r>
            <a:r>
              <a:rPr lang="ja-JP" altLang="en-US" sz="2200"/>
              <a:t>“</a:t>
            </a:r>
            <a:r>
              <a:rPr lang="en-US" sz="2200"/>
              <a:t>network cloud</a:t>
            </a:r>
            <a:r>
              <a:rPr lang="ja-JP" altLang="en-US" sz="2200"/>
              <a:t>”</a:t>
            </a:r>
            <a:endParaRPr lang="en-US" sz="2200"/>
          </a:p>
          <a:p>
            <a:pPr lvl="1"/>
            <a:r>
              <a:rPr lang="sv-SE" sz="2200"/>
              <a:t>Message consists of </a:t>
            </a:r>
            <a:r>
              <a:rPr lang="sv-SE" sz="2200">
                <a:solidFill>
                  <a:srgbClr val="FF0000"/>
                </a:solidFill>
              </a:rPr>
              <a:t>&lt;sender, payload, destination&gt;</a:t>
            </a:r>
          </a:p>
          <a:p>
            <a:pPr lvl="1"/>
            <a:r>
              <a:rPr lang="sv-SE" sz="2200"/>
              <a:t>Messages are unique</a:t>
            </a:r>
            <a:endParaRPr lang="en-US" sz="2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E4FE-54F2-8845-A74B-AD1D35836484}" type="slidenum">
              <a:rPr lang="en-US"/>
              <a:pPr/>
              <a:t>20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3/(10)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809625" algn="l"/>
                <a:tab pos="1076325" algn="l"/>
                <a:tab pos="1257300" algn="l"/>
                <a:tab pos="1619250" algn="l"/>
                <a:tab pos="1885950" algn="l"/>
              </a:tabLst>
            </a:pPr>
            <a:r>
              <a:rPr lang="en-US" dirty="0"/>
              <a:t>We know there exists inputs</a:t>
            </a:r>
          </a:p>
          <a:p>
            <a:pPr lvl="1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1400" dirty="0"/>
              <a:t>		p</a:t>
            </a:r>
            <a:r>
              <a:rPr lang="en-US" sz="1400" baseline="-25000" dirty="0"/>
              <a:t>1</a:t>
            </a:r>
            <a:r>
              <a:rPr lang="en-US" sz="1400" dirty="0"/>
              <a:t>,  p</a:t>
            </a:r>
            <a:r>
              <a:rPr lang="en-US" sz="1400" baseline="-25000" dirty="0"/>
              <a:t>2</a:t>
            </a:r>
            <a:r>
              <a:rPr lang="en-US" sz="1400" dirty="0"/>
              <a:t>, p</a:t>
            </a:r>
            <a:r>
              <a:rPr lang="en-US" sz="1400" baseline="-25000" dirty="0"/>
              <a:t>3</a:t>
            </a:r>
            <a:r>
              <a:rPr lang="en-US" sz="1400" dirty="0"/>
              <a:t>, p</a:t>
            </a:r>
            <a:r>
              <a:rPr lang="en-US" sz="1400" baseline="-25000" dirty="0"/>
              <a:t>4</a:t>
            </a:r>
            <a:r>
              <a:rPr lang="en-US" sz="1400" dirty="0"/>
              <a:t>, p</a:t>
            </a:r>
            <a:r>
              <a:rPr lang="en-US" sz="1400" baseline="-25000" dirty="0"/>
              <a:t>5</a:t>
            </a:r>
            <a:endParaRPr lang="en-US" sz="1400" dirty="0"/>
          </a:p>
          <a:p>
            <a:pPr lvl="1">
              <a:tabLst>
                <a:tab pos="809625" algn="l"/>
                <a:tab pos="1076325" algn="l"/>
                <a:tab pos="1257300" algn="l"/>
                <a:tab pos="1619250" algn="l"/>
                <a:tab pos="1885950" algn="l"/>
              </a:tabLst>
            </a:pPr>
            <a:r>
              <a:rPr lang="en-US" dirty="0" smtClean="0"/>
              <a:t>(</a:t>
            </a:r>
            <a:r>
              <a:rPr lang="en-US" dirty="0"/>
              <a:t>0,1,0,1,1) leading to 1</a:t>
            </a:r>
          </a:p>
          <a:p>
            <a:pPr lvl="1">
              <a:tabLst>
                <a:tab pos="809625" algn="l"/>
                <a:tab pos="1076325" algn="l"/>
                <a:tab pos="1257300" algn="l"/>
                <a:tab pos="1619250" algn="l"/>
                <a:tab pos="1885950" algn="l"/>
              </a:tabLst>
            </a:pPr>
            <a:r>
              <a:rPr lang="en-US" dirty="0"/>
              <a:t>(0,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,0,1,1) leading to ?</a:t>
            </a:r>
          </a:p>
          <a:p>
            <a:pPr lvl="1">
              <a:tabLst>
                <a:tab pos="809625" algn="l"/>
                <a:tab pos="1076325" algn="l"/>
                <a:tab pos="1257300" algn="l"/>
                <a:tab pos="1619250" algn="l"/>
                <a:tab pos="1885950" algn="l"/>
              </a:tabLst>
            </a:pPr>
            <a:endParaRPr lang="en-US" dirty="0"/>
          </a:p>
          <a:p>
            <a:pPr lvl="1">
              <a:tabLst>
                <a:tab pos="809625" algn="l"/>
                <a:tab pos="1076325" algn="l"/>
                <a:tab pos="1257300" algn="l"/>
                <a:tab pos="1619250" algn="l"/>
                <a:tab pos="1885950" algn="l"/>
              </a:tabLst>
            </a:pPr>
            <a:endParaRPr lang="en-US" dirty="0"/>
          </a:p>
          <a:p>
            <a:pPr lvl="1">
              <a:tabLst>
                <a:tab pos="809625" algn="l"/>
                <a:tab pos="1076325" algn="l"/>
                <a:tab pos="1257300" algn="l"/>
                <a:tab pos="1619250" algn="l"/>
                <a:tab pos="1885950" algn="l"/>
              </a:tabLst>
            </a:pPr>
            <a:r>
              <a:rPr lang="en-US" dirty="0"/>
              <a:t>(0,0,1,0,0) leading to 0</a:t>
            </a:r>
          </a:p>
          <a:p>
            <a:pPr lvl="1">
              <a:tabLst>
                <a:tab pos="809625" algn="l"/>
                <a:tab pos="1076325" algn="l"/>
                <a:tab pos="1257300" algn="l"/>
                <a:tab pos="1619250" algn="l"/>
                <a:tab pos="1885950" algn="l"/>
              </a:tabLst>
            </a:pPr>
            <a:endParaRPr lang="en-US" dirty="0"/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5111750" y="2276475"/>
            <a:ext cx="3132138" cy="1025525"/>
          </a:xfrm>
          <a:prstGeom prst="rect">
            <a:avLst/>
          </a:prstGeom>
          <a:noFill/>
          <a:ln w="19050" cap="rnd">
            <a:solidFill>
              <a:srgbClr val="8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/>
              <a:t>Lets look at other initial configurations by flipping the inputs transforming the upper input to the lower input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DAF6-38AD-3F47-9475-AC936B3D8FEB}" type="slidenum">
              <a:rPr lang="en-US"/>
              <a:pPr/>
              <a:t>21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4/(10)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We know there exists inputs</a:t>
            </a:r>
          </a:p>
          <a:p>
            <a:pPr lvl="1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1400" dirty="0"/>
              <a:t>		p</a:t>
            </a:r>
            <a:r>
              <a:rPr lang="en-US" sz="1400" baseline="-25000" dirty="0"/>
              <a:t>1</a:t>
            </a:r>
            <a:r>
              <a:rPr lang="en-US" sz="1400" dirty="0"/>
              <a:t>,  p</a:t>
            </a:r>
            <a:r>
              <a:rPr lang="en-US" sz="1400" baseline="-25000" dirty="0"/>
              <a:t>2</a:t>
            </a:r>
            <a:r>
              <a:rPr lang="en-US" sz="1400" dirty="0"/>
              <a:t>, p</a:t>
            </a:r>
            <a:r>
              <a:rPr lang="en-US" sz="1400" baseline="-25000" dirty="0"/>
              <a:t>3</a:t>
            </a:r>
            <a:r>
              <a:rPr lang="en-US" sz="1400" dirty="0"/>
              <a:t>, p</a:t>
            </a:r>
            <a:r>
              <a:rPr lang="en-US" sz="1400" baseline="-25000" dirty="0"/>
              <a:t>4</a:t>
            </a:r>
            <a:r>
              <a:rPr lang="en-US" sz="1400" dirty="0"/>
              <a:t>, p</a:t>
            </a:r>
            <a:r>
              <a:rPr lang="en-US" sz="1400" baseline="-25000" dirty="0"/>
              <a:t>5</a:t>
            </a:r>
            <a:endParaRPr lang="en-US" sz="1400" dirty="0"/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 smtClean="0"/>
              <a:t>(</a:t>
            </a:r>
            <a:r>
              <a:rPr lang="en-US" dirty="0"/>
              <a:t>0,1,0,1,1) leading to 1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(0,0,0,1,1) leading to ?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,1,1) leading to ?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dirty="0"/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(0,0,1,0,0) leading to 0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dirty="0"/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5111750" y="2276475"/>
            <a:ext cx="3132138" cy="1025525"/>
          </a:xfrm>
          <a:prstGeom prst="rect">
            <a:avLst/>
          </a:prstGeom>
          <a:noFill/>
          <a:ln w="19050" cap="rnd">
            <a:solidFill>
              <a:srgbClr val="8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/>
              <a:t>Lets look at other initial configurations by flipping the inputs transforming the upper input to the lower input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240-9A63-684B-8679-C940B4669D68}" type="slidenum">
              <a:rPr lang="en-US"/>
              <a:pPr/>
              <a:t>22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5/(10)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We know there exists inputs</a:t>
            </a:r>
          </a:p>
          <a:p>
            <a:pPr lvl="1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1400" dirty="0"/>
              <a:t>		p</a:t>
            </a:r>
            <a:r>
              <a:rPr lang="en-US" sz="1400" baseline="-25000" dirty="0"/>
              <a:t>1</a:t>
            </a:r>
            <a:r>
              <a:rPr lang="en-US" sz="1400" dirty="0"/>
              <a:t>,  p</a:t>
            </a:r>
            <a:r>
              <a:rPr lang="en-US" sz="1400" baseline="-25000" dirty="0"/>
              <a:t>2</a:t>
            </a:r>
            <a:r>
              <a:rPr lang="en-US" sz="1400" dirty="0"/>
              <a:t>, p</a:t>
            </a:r>
            <a:r>
              <a:rPr lang="en-US" sz="1400" baseline="-25000" dirty="0"/>
              <a:t>3</a:t>
            </a:r>
            <a:r>
              <a:rPr lang="en-US" sz="1400" dirty="0"/>
              <a:t>, p</a:t>
            </a:r>
            <a:r>
              <a:rPr lang="en-US" sz="1400" baseline="-25000" dirty="0"/>
              <a:t>4</a:t>
            </a:r>
            <a:r>
              <a:rPr lang="en-US" sz="1400" dirty="0"/>
              <a:t>, p</a:t>
            </a:r>
            <a:r>
              <a:rPr lang="en-US" sz="1400" baseline="-25000" dirty="0"/>
              <a:t>5</a:t>
            </a:r>
            <a:endParaRPr lang="en-US" sz="1400" dirty="0"/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 smtClean="0"/>
              <a:t>(</a:t>
            </a:r>
            <a:r>
              <a:rPr lang="en-US" dirty="0"/>
              <a:t>0,1,0,1,1) leading to 1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(0,0,0,1,1) leading to ?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(0,0,1,1,1) leading to ?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(0,0,1,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,1) leading to ?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(0,0,1,0,0) leading to 0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dirty="0"/>
          </a:p>
        </p:txBody>
      </p:sp>
      <p:sp>
        <p:nvSpPr>
          <p:cNvPr id="300038" name="Text Box 6"/>
          <p:cNvSpPr txBox="1">
            <a:spLocks noChangeArrowheads="1"/>
          </p:cNvSpPr>
          <p:nvPr/>
        </p:nvSpPr>
        <p:spPr bwMode="auto">
          <a:xfrm>
            <a:off x="5111750" y="2276475"/>
            <a:ext cx="3132138" cy="1025525"/>
          </a:xfrm>
          <a:prstGeom prst="rect">
            <a:avLst/>
          </a:prstGeom>
          <a:noFill/>
          <a:ln w="19050" cap="rnd">
            <a:solidFill>
              <a:srgbClr val="8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/>
              <a:t>Lets look at other initial configurations by flipping the inputs transforming the upper input to the lower input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BE0D-E8B0-5040-B90D-7FD679B34B41}" type="slidenum">
              <a:rPr lang="en-US"/>
              <a:pPr/>
              <a:t>23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6/(10)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We know there exists inputs</a:t>
            </a:r>
          </a:p>
          <a:p>
            <a:pPr lvl="1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1400" dirty="0"/>
              <a:t>		p</a:t>
            </a:r>
            <a:r>
              <a:rPr lang="en-US" sz="1400" baseline="-25000" dirty="0"/>
              <a:t>1</a:t>
            </a:r>
            <a:r>
              <a:rPr lang="en-US" sz="1400" dirty="0"/>
              <a:t>,  p</a:t>
            </a:r>
            <a:r>
              <a:rPr lang="en-US" sz="1400" baseline="-25000" dirty="0"/>
              <a:t>2</a:t>
            </a:r>
            <a:r>
              <a:rPr lang="en-US" sz="1400" dirty="0"/>
              <a:t>, p</a:t>
            </a:r>
            <a:r>
              <a:rPr lang="en-US" sz="1400" baseline="-25000" dirty="0"/>
              <a:t>3</a:t>
            </a:r>
            <a:r>
              <a:rPr lang="en-US" sz="1400" dirty="0"/>
              <a:t>, p</a:t>
            </a:r>
            <a:r>
              <a:rPr lang="en-US" sz="1400" baseline="-25000" dirty="0"/>
              <a:t>4</a:t>
            </a:r>
            <a:r>
              <a:rPr lang="en-US" sz="1400" dirty="0"/>
              <a:t>, p</a:t>
            </a:r>
            <a:r>
              <a:rPr lang="en-US" sz="1400" baseline="-25000" dirty="0"/>
              <a:t>5</a:t>
            </a:r>
            <a:endParaRPr lang="en-US" sz="1400" dirty="0"/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 smtClean="0"/>
              <a:t>(</a:t>
            </a:r>
            <a:r>
              <a:rPr lang="en-US" dirty="0"/>
              <a:t>0,1,0,1,1) leading to 1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(0,0,0,1,1) leading to ?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(0,0,1,1,1) leading to ?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(0,0,1,0,1) leading to ?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(0,0,1,0,0) leading to 0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dirty="0"/>
          </a:p>
        </p:txBody>
      </p:sp>
      <p:sp>
        <p:nvSpPr>
          <p:cNvPr id="301061" name="AutoShape 5"/>
          <p:cNvSpPr>
            <a:spLocks/>
          </p:cNvSpPr>
          <p:nvPr/>
        </p:nvSpPr>
        <p:spPr bwMode="auto">
          <a:xfrm>
            <a:off x="4643438" y="2420938"/>
            <a:ext cx="180975" cy="2232025"/>
          </a:xfrm>
          <a:prstGeom prst="rightBrace">
            <a:avLst>
              <a:gd name="adj1" fmla="val 1027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180975" algn="l"/>
              </a:tabLst>
            </a:pPr>
            <a:r>
              <a:rPr lang="sv-SE"/>
              <a:t>	</a:t>
            </a:r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5327650" y="3500438"/>
            <a:ext cx="23050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800" baseline="0"/>
              <a:t>There must exist two neighboring configurations here, with two different outcomes</a:t>
            </a:r>
          </a:p>
        </p:txBody>
      </p:sp>
      <p:sp>
        <p:nvSpPr>
          <p:cNvPr id="301065" name="Text Box 9"/>
          <p:cNvSpPr txBox="1">
            <a:spLocks noChangeArrowheads="1"/>
          </p:cNvSpPr>
          <p:nvPr/>
        </p:nvSpPr>
        <p:spPr bwMode="auto">
          <a:xfrm>
            <a:off x="5111750" y="2276475"/>
            <a:ext cx="3132138" cy="1025525"/>
          </a:xfrm>
          <a:prstGeom prst="rect">
            <a:avLst/>
          </a:prstGeom>
          <a:noFill/>
          <a:ln w="19050" cap="rnd">
            <a:solidFill>
              <a:srgbClr val="8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/>
              <a:t>Lets look at other initial configurations by flipping the inputs transforming the upper input to the lower input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EFA9-629C-B241-AC77-A0A5053361CD}" type="slidenum">
              <a:rPr lang="en-US"/>
              <a:pPr/>
              <a:t>24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7/(10)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We know there exists inputs</a:t>
            </a:r>
          </a:p>
          <a:p>
            <a:pPr lvl="1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1400" dirty="0"/>
              <a:t>		p</a:t>
            </a:r>
            <a:r>
              <a:rPr lang="en-US" sz="1400" baseline="-25000" dirty="0"/>
              <a:t>1</a:t>
            </a:r>
            <a:r>
              <a:rPr lang="en-US" sz="1400" dirty="0"/>
              <a:t>,  p</a:t>
            </a:r>
            <a:r>
              <a:rPr lang="en-US" sz="1400" baseline="-25000" dirty="0"/>
              <a:t>2</a:t>
            </a:r>
            <a:r>
              <a:rPr lang="en-US" sz="1400" dirty="0"/>
              <a:t>, p</a:t>
            </a:r>
            <a:r>
              <a:rPr lang="en-US" sz="1400" baseline="-25000" dirty="0"/>
              <a:t>3</a:t>
            </a:r>
            <a:r>
              <a:rPr lang="en-US" sz="1400" dirty="0"/>
              <a:t>, p</a:t>
            </a:r>
            <a:r>
              <a:rPr lang="en-US" sz="1400" baseline="-25000" dirty="0"/>
              <a:t>4</a:t>
            </a:r>
            <a:r>
              <a:rPr lang="en-US" sz="1400" dirty="0"/>
              <a:t>, p</a:t>
            </a:r>
            <a:r>
              <a:rPr lang="en-US" sz="1400" baseline="-25000" dirty="0"/>
              <a:t>5</a:t>
            </a:r>
            <a:endParaRPr lang="en-US" sz="1400" dirty="0"/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 smtClean="0"/>
              <a:t>(</a:t>
            </a:r>
            <a:r>
              <a:rPr lang="en-US" dirty="0"/>
              <a:t>0,1,0,1,1) leading to 1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(0,0,0,1,1) leading to 1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(0,0,1,1,1) leading to 1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(0,0,1,0,1) leading to 0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(0,0,1,0,0) leading to 0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dirty="0"/>
          </a:p>
        </p:txBody>
      </p:sp>
      <p:sp>
        <p:nvSpPr>
          <p:cNvPr id="302084" name="AutoShape 4"/>
          <p:cNvSpPr>
            <a:spLocks/>
          </p:cNvSpPr>
          <p:nvPr/>
        </p:nvSpPr>
        <p:spPr bwMode="auto">
          <a:xfrm>
            <a:off x="4643438" y="3465513"/>
            <a:ext cx="63500" cy="792162"/>
          </a:xfrm>
          <a:prstGeom prst="rightBrace">
            <a:avLst>
              <a:gd name="adj1" fmla="val 10395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180975" algn="l"/>
              </a:tabLst>
            </a:pPr>
            <a:r>
              <a:rPr lang="sv-SE"/>
              <a:t>	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4787900" y="3609975"/>
            <a:ext cx="230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800" baseline="0">
                <a:solidFill>
                  <a:srgbClr val="FF0000"/>
                </a:solidFill>
              </a:rPr>
              <a:t>Assume the following two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5111750" y="2276475"/>
            <a:ext cx="3132138" cy="536575"/>
          </a:xfrm>
          <a:prstGeom prst="rect">
            <a:avLst/>
          </a:prstGeom>
          <a:noFill/>
          <a:ln w="19050" cap="rnd">
            <a:solidFill>
              <a:srgbClr val="8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aseline="0"/>
              <a:t>Lets look at other initial configurations by flipping the inputs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AB0A-ADC5-7049-B7B0-54E6F9F8A7C6}" type="slidenum">
              <a:rPr lang="en-US"/>
              <a:pPr/>
              <a:t>25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8/(10)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We know there exists inputs</a:t>
            </a:r>
          </a:p>
          <a:p>
            <a:pPr lvl="1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1400" dirty="0"/>
              <a:t>		p</a:t>
            </a:r>
            <a:r>
              <a:rPr lang="en-US" sz="1400" baseline="-25000" dirty="0"/>
              <a:t>1</a:t>
            </a:r>
            <a:r>
              <a:rPr lang="en-US" sz="1400" dirty="0"/>
              <a:t>, </a:t>
            </a:r>
            <a:r>
              <a:rPr lang="en-US" sz="1400" dirty="0" smtClean="0"/>
              <a:t> p</a:t>
            </a:r>
            <a:r>
              <a:rPr lang="en-US" sz="1400" baseline="-25000" dirty="0" smtClean="0"/>
              <a:t>2</a:t>
            </a:r>
            <a:r>
              <a:rPr lang="en-US" sz="1400" dirty="0"/>
              <a:t>, </a:t>
            </a:r>
            <a:r>
              <a:rPr lang="en-US" sz="1400" dirty="0" smtClean="0"/>
              <a:t>p</a:t>
            </a:r>
            <a:r>
              <a:rPr lang="en-US" sz="1400" baseline="-25000" dirty="0" smtClean="0"/>
              <a:t>3</a:t>
            </a:r>
            <a:r>
              <a:rPr lang="en-US" sz="1400" dirty="0"/>
              <a:t>, </a:t>
            </a:r>
            <a:r>
              <a:rPr lang="en-US" sz="1400" dirty="0" smtClean="0"/>
              <a:t>p</a:t>
            </a:r>
            <a:r>
              <a:rPr lang="en-US" sz="1400" baseline="-25000" dirty="0" smtClean="0"/>
              <a:t>4</a:t>
            </a:r>
            <a:r>
              <a:rPr lang="en-US" sz="1400" dirty="0"/>
              <a:t>, p</a:t>
            </a:r>
            <a:r>
              <a:rPr lang="en-US" sz="1400" baseline="-25000" dirty="0"/>
              <a:t>5</a:t>
            </a:r>
            <a:endParaRPr lang="en-US" sz="1400" dirty="0"/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 smtClean="0"/>
              <a:t>(</a:t>
            </a:r>
            <a:r>
              <a:rPr lang="en-US" dirty="0"/>
              <a:t>0,1,0,1,1) leading to 1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(0,0,0,1,1) leading to 1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(0,0,1,1,1) leading to 1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(0,0,1,0,1) leading to 0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(0,0,1,0,0) leading to 0</a:t>
            </a:r>
          </a:p>
          <a:p>
            <a:pPr lvl="1"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dirty="0"/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1150938" y="3355975"/>
            <a:ext cx="1620837" cy="936625"/>
          </a:xfrm>
          <a:prstGeom prst="rect">
            <a:avLst/>
          </a:prstGeom>
          <a:solidFill>
            <a:srgbClr val="0000FF">
              <a:alpha val="23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5" name="AutoShape 7"/>
          <p:cNvSpPr>
            <a:spLocks/>
          </p:cNvSpPr>
          <p:nvPr/>
        </p:nvSpPr>
        <p:spPr bwMode="auto">
          <a:xfrm>
            <a:off x="4751388" y="3465513"/>
            <a:ext cx="63500" cy="792162"/>
          </a:xfrm>
          <a:prstGeom prst="rightBrace">
            <a:avLst>
              <a:gd name="adj1" fmla="val 10395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180975" algn="l"/>
              </a:tabLst>
            </a:pPr>
            <a:r>
              <a:rPr lang="sv-SE"/>
              <a:t>	</a:t>
            </a: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4895850" y="3609975"/>
            <a:ext cx="230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800" baseline="0"/>
              <a:t>Assume the following two</a:t>
            </a:r>
          </a:p>
        </p:txBody>
      </p:sp>
      <p:sp>
        <p:nvSpPr>
          <p:cNvPr id="304137" name="Line 9"/>
          <p:cNvSpPr>
            <a:spLocks noChangeShapeType="1"/>
          </p:cNvSpPr>
          <p:nvPr/>
        </p:nvSpPr>
        <p:spPr bwMode="auto">
          <a:xfrm flipH="1" flipV="1">
            <a:off x="2376488" y="4292600"/>
            <a:ext cx="179387" cy="1081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1655763" y="5373688"/>
            <a:ext cx="2016125" cy="536575"/>
          </a:xfrm>
          <a:prstGeom prst="rect">
            <a:avLst/>
          </a:prstGeom>
          <a:noFill/>
          <a:ln w="1905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aseline="0">
                <a:solidFill>
                  <a:srgbClr val="FF0000"/>
                </a:solidFill>
              </a:rPr>
              <a:t>Identical configurations except for process p</a:t>
            </a:r>
            <a:r>
              <a:rPr lang="sv-SE" sz="1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4139" name="Rectangle 11"/>
          <p:cNvSpPr>
            <a:spLocks noChangeArrowheads="1"/>
          </p:cNvSpPr>
          <p:nvPr/>
        </p:nvSpPr>
        <p:spPr bwMode="auto">
          <a:xfrm>
            <a:off x="2162175" y="3357563"/>
            <a:ext cx="252413" cy="935037"/>
          </a:xfrm>
          <a:prstGeom prst="rect">
            <a:avLst/>
          </a:prstGeom>
          <a:solidFill>
            <a:srgbClr val="0000FF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62BD-EA9F-B043-9250-A4624E51FDA5}" type="slidenum">
              <a:rPr lang="en-US"/>
              <a:pPr/>
              <a:t>26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9/(10)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622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100" dirty="0"/>
              <a:t>We know there exists inputs</a:t>
            </a:r>
          </a:p>
          <a:p>
            <a:pPr lvl="1">
              <a:lnSpc>
                <a:spcPct val="80000"/>
              </a:lnSpc>
              <a:buFont typeface="Wingdings" charset="0"/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1400" dirty="0" smtClean="0"/>
              <a:t>		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  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,  p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p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,  p</a:t>
            </a:r>
            <a:r>
              <a:rPr lang="en-US" sz="1400" baseline="-25000" dirty="0" smtClean="0"/>
              <a:t>5</a:t>
            </a:r>
            <a:endParaRPr lang="en-US" sz="2700" dirty="0" smtClean="0"/>
          </a:p>
          <a:p>
            <a:pPr lvl="1">
              <a:lnSpc>
                <a:spcPct val="8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2700" dirty="0" smtClean="0"/>
              <a:t>(</a:t>
            </a:r>
            <a:r>
              <a:rPr lang="en-US" sz="2700" dirty="0"/>
              <a:t>0,0,1,1,1) leading to 1</a:t>
            </a:r>
          </a:p>
          <a:p>
            <a:pPr lvl="1">
              <a:lnSpc>
                <a:spcPct val="8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2700" dirty="0"/>
              <a:t>(0,0,1,0,1) leading to 0</a:t>
            </a:r>
          </a:p>
          <a:p>
            <a:pPr lvl="1">
              <a:lnSpc>
                <a:spcPct val="8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sz="2700" dirty="0"/>
          </a:p>
          <a:p>
            <a:pPr>
              <a:lnSpc>
                <a:spcPct val="8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2400" dirty="0"/>
              <a:t>The consensus algorithm should tolerate if p</a:t>
            </a:r>
            <a:r>
              <a:rPr lang="en-US" sz="2400" baseline="-25000" dirty="0"/>
              <a:t>4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crashes</a:t>
            </a:r>
            <a:r>
              <a:rPr lang="en-US" sz="2400" dirty="0"/>
              <a:t>!</a:t>
            </a:r>
          </a:p>
          <a:p>
            <a:pPr lvl="1">
              <a:lnSpc>
                <a:spcPct val="8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2700" dirty="0"/>
              <a:t>(0,0,1,</a:t>
            </a:r>
            <a:r>
              <a:rPr lang="en-US" sz="2700" dirty="0">
                <a:solidFill>
                  <a:srgbClr val="FF0000"/>
                </a:solidFill>
              </a:rPr>
              <a:t>X</a:t>
            </a:r>
            <a:r>
              <a:rPr lang="en-US" sz="2700" dirty="0"/>
              <a:t>,1), leads to ? (either 0 or 1)</a:t>
            </a:r>
          </a:p>
        </p:txBody>
      </p:sp>
      <p:sp>
        <p:nvSpPr>
          <p:cNvPr id="309252" name="AutoShape 4"/>
          <p:cNvSpPr>
            <a:spLocks/>
          </p:cNvSpPr>
          <p:nvPr/>
        </p:nvSpPr>
        <p:spPr bwMode="auto">
          <a:xfrm>
            <a:off x="4903788" y="2205038"/>
            <a:ext cx="63500" cy="792162"/>
          </a:xfrm>
          <a:prstGeom prst="rightBrace">
            <a:avLst>
              <a:gd name="adj1" fmla="val 10395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180975" algn="l"/>
              </a:tabLst>
            </a:pPr>
            <a:r>
              <a:rPr lang="sv-SE"/>
              <a:t>	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5111750" y="2349500"/>
            <a:ext cx="230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800" baseline="0"/>
              <a:t>Assume the following two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839-3DCA-D44A-9925-6799F21986CA}" type="slidenum">
              <a:rPr lang="en-US"/>
              <a:pPr/>
              <a:t>27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10/(10)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2200"/>
              <a:t>We know there exists inputs</a:t>
            </a:r>
          </a:p>
          <a:p>
            <a:pPr lvl="1">
              <a:lnSpc>
                <a:spcPct val="90000"/>
              </a:lnSpc>
              <a:buFont typeface="Wingdings" charset="0"/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1000"/>
              <a:t>	   p</a:t>
            </a:r>
            <a:r>
              <a:rPr lang="en-US" sz="1000" baseline="-25000"/>
              <a:t>1</a:t>
            </a:r>
            <a:r>
              <a:rPr lang="en-US" sz="1000"/>
              <a:t>,  p</a:t>
            </a:r>
            <a:r>
              <a:rPr lang="en-US" sz="1000" baseline="-25000"/>
              <a:t>2</a:t>
            </a:r>
            <a:r>
              <a:rPr lang="en-US" sz="1000"/>
              <a:t>, p</a:t>
            </a:r>
            <a:r>
              <a:rPr lang="en-US" sz="1000" baseline="-25000"/>
              <a:t>3</a:t>
            </a:r>
            <a:r>
              <a:rPr lang="en-US" sz="1000"/>
              <a:t>, p</a:t>
            </a:r>
            <a:r>
              <a:rPr lang="en-US" sz="1000" baseline="-25000"/>
              <a:t>4</a:t>
            </a:r>
            <a:r>
              <a:rPr lang="en-US" sz="1000"/>
              <a:t>,   p</a:t>
            </a:r>
            <a:r>
              <a:rPr lang="en-US" sz="1000" baseline="-25000"/>
              <a:t>5</a:t>
            </a:r>
            <a:endParaRPr lang="en-US" sz="2000"/>
          </a:p>
          <a:p>
            <a:pPr lvl="1">
              <a:lnSpc>
                <a:spcPct val="9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2000"/>
              <a:t>(0,0,1,1,1) leading to 1</a:t>
            </a:r>
          </a:p>
          <a:p>
            <a:pPr lvl="1">
              <a:lnSpc>
                <a:spcPct val="9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2000"/>
              <a:t>(0,0,1,0,1) leading to 0</a:t>
            </a:r>
          </a:p>
          <a:p>
            <a:pPr lvl="1">
              <a:lnSpc>
                <a:spcPct val="9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sz="2000"/>
          </a:p>
          <a:p>
            <a:pPr>
              <a:lnSpc>
                <a:spcPct val="9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1800"/>
              <a:t>The consensus algorithm should tolerate if p</a:t>
            </a:r>
            <a:r>
              <a:rPr lang="en-US" sz="1800" baseline="-25000"/>
              <a:t>4</a:t>
            </a:r>
            <a:r>
              <a:rPr lang="en-US" sz="1800"/>
              <a:t> </a:t>
            </a:r>
            <a:r>
              <a:rPr lang="en-US" sz="1800" i="1">
                <a:solidFill>
                  <a:srgbClr val="FF0000"/>
                </a:solidFill>
              </a:rPr>
              <a:t>crashes</a:t>
            </a:r>
            <a:r>
              <a:rPr lang="en-US" sz="1800"/>
              <a:t>!</a:t>
            </a:r>
          </a:p>
          <a:p>
            <a:pPr lvl="1">
              <a:lnSpc>
                <a:spcPct val="9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2000"/>
              <a:t>(0,0,1,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/>
              <a:t>,1), leads to ? (either 0 or 1)</a:t>
            </a:r>
          </a:p>
          <a:p>
            <a:pPr lvl="1">
              <a:lnSpc>
                <a:spcPct val="9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sz="2000"/>
          </a:p>
          <a:p>
            <a:pPr lvl="1">
              <a:lnSpc>
                <a:spcPct val="9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2000"/>
              <a:t>If it leads to 1, then depending on whether </a:t>
            </a:r>
            <a:r>
              <a:rPr lang="en-US" sz="1600"/>
              <a:t>p</a:t>
            </a:r>
            <a:r>
              <a:rPr lang="en-US" sz="1600" baseline="-25000"/>
              <a:t>4</a:t>
            </a:r>
            <a:r>
              <a:rPr lang="en-US" sz="2000"/>
              <a:t> crashes or not (0,0,1,0,1) either leads to 0 or 1 (bivalent)</a:t>
            </a:r>
          </a:p>
          <a:p>
            <a:pPr lvl="1">
              <a:lnSpc>
                <a:spcPct val="9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sz="2000"/>
          </a:p>
          <a:p>
            <a:pPr lvl="1">
              <a:lnSpc>
                <a:spcPct val="9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2000"/>
              <a:t>If it leads to 0, then depending on whether </a:t>
            </a:r>
            <a:r>
              <a:rPr lang="en-US" sz="1600"/>
              <a:t>p</a:t>
            </a:r>
            <a:r>
              <a:rPr lang="en-US" sz="1600" baseline="-25000"/>
              <a:t>4</a:t>
            </a:r>
            <a:r>
              <a:rPr lang="en-US" sz="2000"/>
              <a:t> crashes or not</a:t>
            </a:r>
          </a:p>
          <a:p>
            <a:pPr lvl="1">
              <a:lnSpc>
                <a:spcPct val="90000"/>
              </a:lnSpc>
              <a:buFont typeface="Wingdings" charset="0"/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2000"/>
              <a:t>	(0,0,1,1,1) either leads to 0 or 1 (bivalent)</a:t>
            </a:r>
          </a:p>
          <a:p>
            <a:pPr lvl="1">
              <a:lnSpc>
                <a:spcPct val="90000"/>
              </a:lnSpc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sz="2000"/>
          </a:p>
        </p:txBody>
      </p:sp>
      <p:sp>
        <p:nvSpPr>
          <p:cNvPr id="307206" name="AutoShape 6"/>
          <p:cNvSpPr>
            <a:spLocks/>
          </p:cNvSpPr>
          <p:nvPr/>
        </p:nvSpPr>
        <p:spPr bwMode="auto">
          <a:xfrm>
            <a:off x="4103688" y="2205038"/>
            <a:ext cx="63500" cy="792162"/>
          </a:xfrm>
          <a:prstGeom prst="rightBrace">
            <a:avLst>
              <a:gd name="adj1" fmla="val 10395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180975" algn="l"/>
              </a:tabLst>
            </a:pPr>
            <a:r>
              <a:rPr lang="sv-SE"/>
              <a:t>	</a:t>
            </a:r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4248150" y="2349500"/>
            <a:ext cx="230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800" baseline="0"/>
              <a:t>Assume the following two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2A25-B17A-DA41-9D4C-129E51674738}" type="slidenum">
              <a:rPr lang="en-US"/>
              <a:pPr/>
              <a:t>28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Bivalence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/>
              <a:t>Intuition</a:t>
            </a:r>
          </a:p>
          <a:p>
            <a:pPr lvl="1"/>
            <a:r>
              <a:rPr lang="en-US" sz="1800"/>
              <a:t>Given any algorithm, we can find some start state, that depending on the failure of one process, will either lead to a 0-decide or a 1-decide</a:t>
            </a:r>
          </a:p>
          <a:p>
            <a:pPr lvl="1"/>
            <a:endParaRPr lang="en-US" sz="1800"/>
          </a:p>
          <a:p>
            <a:endParaRPr lang="en-US" sz="2000"/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936625" y="3878263"/>
            <a:ext cx="1158875" cy="1457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Bivalent Initial Config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P1_state,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P2_state,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</a:t>
            </a:r>
            <a:r>
              <a:rPr lang="en-US" sz="900" b="1" i="1" baseline="0">
                <a:sym typeface="Symbol" charset="0"/>
              </a:rPr>
              <a:t>msg1</a:t>
            </a:r>
            <a:r>
              <a:rPr lang="en-US" sz="9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3060700" y="2978150"/>
            <a:ext cx="1184275" cy="1457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1-valent configuration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P1_state,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P2_state2,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</a:t>
            </a:r>
            <a:r>
              <a:rPr lang="en-US" sz="900" b="1" i="1" baseline="0">
                <a:sym typeface="Symbol" charset="0"/>
              </a:rPr>
              <a:t>msg1</a:t>
            </a:r>
            <a:r>
              <a:rPr lang="en-US" sz="9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3060700" y="4562475"/>
            <a:ext cx="1184275" cy="1457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0-valent configuration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P1_state,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P2_state,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</a:t>
            </a:r>
            <a:r>
              <a:rPr lang="en-US" sz="900" b="1" i="1" baseline="0">
                <a:sym typeface="Symbol" charset="0"/>
              </a:rPr>
              <a:t>msg1, msg2</a:t>
            </a:r>
            <a:r>
              <a:rPr lang="en-US" sz="9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4895850" y="2924175"/>
            <a:ext cx="1184275" cy="1457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1-valent configuration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P2_state2,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P3_state2,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</a:t>
            </a:r>
            <a:r>
              <a:rPr lang="en-US" sz="900" b="1" i="1" baseline="0">
                <a:sym typeface="Symbol" charset="0"/>
              </a:rPr>
              <a:t>msg1, msg2</a:t>
            </a:r>
            <a:r>
              <a:rPr lang="en-US" sz="9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4897438" y="4705350"/>
            <a:ext cx="1184275" cy="1457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0-valent configuration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P2_state,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</a:t>
            </a:r>
            <a:r>
              <a:rPr lang="en-US" sz="900" b="1" i="1" baseline="0">
                <a:sym typeface="Symbol" charset="0"/>
              </a:rPr>
              <a:t> msg2</a:t>
            </a:r>
            <a:r>
              <a:rPr lang="en-US" sz="9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  <p:sp>
        <p:nvSpPr>
          <p:cNvPr id="310282" name="Text Box 10"/>
          <p:cNvSpPr txBox="1">
            <a:spLocks noChangeArrowheads="1"/>
          </p:cNvSpPr>
          <p:nvPr/>
        </p:nvSpPr>
        <p:spPr bwMode="auto">
          <a:xfrm>
            <a:off x="6840538" y="2960688"/>
            <a:ext cx="1184275" cy="1457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1-valent configuration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P1_state,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P2_state,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decide-1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</a:t>
            </a:r>
            <a:r>
              <a:rPr lang="en-US" sz="900" b="1" i="1" baseline="0">
                <a:sym typeface="Symbol" charset="0"/>
              </a:rPr>
              <a:t>msg1, msg2</a:t>
            </a:r>
            <a:r>
              <a:rPr lang="en-US" sz="9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6840538" y="4689475"/>
            <a:ext cx="1184275" cy="1457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0-valent configuration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  <p:sp>
        <p:nvSpPr>
          <p:cNvPr id="310284" name="Line 12"/>
          <p:cNvSpPr>
            <a:spLocks noChangeShapeType="1"/>
          </p:cNvSpPr>
          <p:nvPr/>
        </p:nvSpPr>
        <p:spPr bwMode="auto">
          <a:xfrm flipV="1">
            <a:off x="2160588" y="3733800"/>
            <a:ext cx="863600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85" name="Line 13"/>
          <p:cNvSpPr>
            <a:spLocks noChangeShapeType="1"/>
          </p:cNvSpPr>
          <p:nvPr/>
        </p:nvSpPr>
        <p:spPr bwMode="auto">
          <a:xfrm>
            <a:off x="2160588" y="4562475"/>
            <a:ext cx="86360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86" name="Line 14"/>
          <p:cNvSpPr>
            <a:spLocks noChangeShapeType="1"/>
          </p:cNvSpPr>
          <p:nvPr/>
        </p:nvSpPr>
        <p:spPr bwMode="auto">
          <a:xfrm>
            <a:off x="4248150" y="3681413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87" name="Line 15"/>
          <p:cNvSpPr>
            <a:spLocks noChangeShapeType="1"/>
          </p:cNvSpPr>
          <p:nvPr/>
        </p:nvSpPr>
        <p:spPr bwMode="auto">
          <a:xfrm>
            <a:off x="4248150" y="5354638"/>
            <a:ext cx="61277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89" name="Line 17"/>
          <p:cNvSpPr>
            <a:spLocks noChangeShapeType="1"/>
          </p:cNvSpPr>
          <p:nvPr/>
        </p:nvSpPr>
        <p:spPr bwMode="auto">
          <a:xfrm>
            <a:off x="6084888" y="3681413"/>
            <a:ext cx="719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90" name="Line 18"/>
          <p:cNvSpPr>
            <a:spLocks noChangeShapeType="1"/>
          </p:cNvSpPr>
          <p:nvPr/>
        </p:nvSpPr>
        <p:spPr bwMode="auto">
          <a:xfrm>
            <a:off x="6084888" y="5462588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93" name="Line 21"/>
          <p:cNvSpPr>
            <a:spLocks noChangeShapeType="1"/>
          </p:cNvSpPr>
          <p:nvPr/>
        </p:nvSpPr>
        <p:spPr bwMode="auto">
          <a:xfrm flipV="1">
            <a:off x="8029575" y="3338513"/>
            <a:ext cx="323850" cy="32385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94" name="Line 22"/>
          <p:cNvSpPr>
            <a:spLocks noChangeShapeType="1"/>
          </p:cNvSpPr>
          <p:nvPr/>
        </p:nvSpPr>
        <p:spPr bwMode="auto">
          <a:xfrm>
            <a:off x="8029575" y="3662363"/>
            <a:ext cx="431800" cy="21590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95" name="Line 23"/>
          <p:cNvSpPr>
            <a:spLocks noChangeShapeType="1"/>
          </p:cNvSpPr>
          <p:nvPr/>
        </p:nvSpPr>
        <p:spPr bwMode="auto">
          <a:xfrm flipV="1">
            <a:off x="8029575" y="3554413"/>
            <a:ext cx="611188" cy="10795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96" name="Line 24"/>
          <p:cNvSpPr>
            <a:spLocks noChangeShapeType="1"/>
          </p:cNvSpPr>
          <p:nvPr/>
        </p:nvSpPr>
        <p:spPr bwMode="auto">
          <a:xfrm>
            <a:off x="8029575" y="5426075"/>
            <a:ext cx="684213" cy="14446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97" name="Line 25"/>
          <p:cNvSpPr>
            <a:spLocks noChangeShapeType="1"/>
          </p:cNvSpPr>
          <p:nvPr/>
        </p:nvSpPr>
        <p:spPr bwMode="auto">
          <a:xfrm>
            <a:off x="3167063" y="5300663"/>
            <a:ext cx="7207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99" name="Line 27"/>
          <p:cNvSpPr>
            <a:spLocks noChangeShapeType="1"/>
          </p:cNvSpPr>
          <p:nvPr/>
        </p:nvSpPr>
        <p:spPr bwMode="auto">
          <a:xfrm>
            <a:off x="6948488" y="5408613"/>
            <a:ext cx="7207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300" name="Line 28"/>
          <p:cNvSpPr>
            <a:spLocks noChangeShapeType="1"/>
          </p:cNvSpPr>
          <p:nvPr/>
        </p:nvSpPr>
        <p:spPr bwMode="auto">
          <a:xfrm>
            <a:off x="5003800" y="5445125"/>
            <a:ext cx="7207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100-399E-5142-B75E-3935F87FF44C}" type="slidenum">
              <a:rPr lang="en-US"/>
              <a:pPr/>
              <a:t>29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events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718050"/>
          </a:xfrm>
        </p:spPr>
        <p:txBody>
          <a:bodyPr/>
          <a:lstStyle/>
          <a:p>
            <a:r>
              <a:rPr lang="en-US"/>
              <a:t>Intuition</a:t>
            </a:r>
          </a:p>
          <a:p>
            <a:pPr lvl="1"/>
            <a:r>
              <a:rPr lang="en-US"/>
              <a:t>The order in which two </a:t>
            </a:r>
            <a:r>
              <a:rPr lang="en-US" i="1">
                <a:solidFill>
                  <a:srgbClr val="0033CC"/>
                </a:solidFill>
              </a:rPr>
              <a:t>applicable</a:t>
            </a:r>
            <a:r>
              <a:rPr lang="en-US"/>
              <a:t> events are executed is not important!</a:t>
            </a:r>
          </a:p>
          <a:p>
            <a:pPr lvl="1"/>
            <a:endParaRPr lang="en-US"/>
          </a:p>
          <a:p>
            <a:r>
              <a:rPr lang="en-US" b="1"/>
              <a:t>Order Theorem</a:t>
            </a:r>
            <a:endParaRPr lang="en-US"/>
          </a:p>
          <a:p>
            <a:pPr lvl="1"/>
            <a:r>
              <a:rPr lang="en-US"/>
              <a:t>Let </a:t>
            </a:r>
            <a:r>
              <a:rPr lang="en-US" i="1"/>
              <a:t>e</a:t>
            </a:r>
            <a:r>
              <a:rPr lang="en-US" i="1" baseline="-25000"/>
              <a:t>p</a:t>
            </a:r>
            <a:r>
              <a:rPr lang="en-US"/>
              <a:t> and </a:t>
            </a:r>
            <a:r>
              <a:rPr lang="en-US" i="1"/>
              <a:t>e</a:t>
            </a:r>
            <a:r>
              <a:rPr lang="en-US" i="1" baseline="-25000"/>
              <a:t>q</a:t>
            </a:r>
            <a:r>
              <a:rPr lang="en-US"/>
              <a:t> be two events on two different nodes  </a:t>
            </a:r>
            <a:r>
              <a:rPr lang="en-US" i="1"/>
              <a:t>p</a:t>
            </a:r>
            <a:r>
              <a:rPr lang="en-US"/>
              <a:t> and </a:t>
            </a:r>
            <a:r>
              <a:rPr lang="en-US" i="1"/>
              <a:t>q</a:t>
            </a:r>
            <a:r>
              <a:rPr lang="en-US"/>
              <a:t> which are both </a:t>
            </a:r>
            <a:r>
              <a:rPr lang="en-US">
                <a:solidFill>
                  <a:srgbClr val="0033CC"/>
                </a:solidFill>
              </a:rPr>
              <a:t>applicable in config </a:t>
            </a:r>
            <a:r>
              <a:rPr lang="en-US" i="1">
                <a:solidFill>
                  <a:srgbClr val="0033CC"/>
                </a:solidFill>
              </a:rPr>
              <a:t>C</a:t>
            </a:r>
            <a:r>
              <a:rPr lang="en-US"/>
              <a:t>, then</a:t>
            </a:r>
          </a:p>
          <a:p>
            <a:pPr lvl="2"/>
            <a:r>
              <a:rPr lang="en-US" i="1"/>
              <a:t>e</a:t>
            </a:r>
            <a:r>
              <a:rPr lang="en-US" i="1" baseline="-25000"/>
              <a:t>p</a:t>
            </a:r>
            <a:r>
              <a:rPr lang="en-US"/>
              <a:t> can be applied to </a:t>
            </a:r>
            <a:r>
              <a:rPr lang="en-US" i="1"/>
              <a:t>e</a:t>
            </a:r>
            <a:r>
              <a:rPr lang="en-US" i="1" baseline="-25000"/>
              <a:t>q</a:t>
            </a:r>
            <a:r>
              <a:rPr lang="en-US"/>
              <a:t>(</a:t>
            </a:r>
            <a:r>
              <a:rPr lang="en-US" i="1"/>
              <a:t>C</a:t>
            </a:r>
            <a:r>
              <a:rPr lang="en-US"/>
              <a:t>), </a:t>
            </a:r>
          </a:p>
          <a:p>
            <a:pPr lvl="2"/>
            <a:r>
              <a:rPr lang="en-US" i="1"/>
              <a:t>e</a:t>
            </a:r>
            <a:r>
              <a:rPr lang="en-US" i="1" baseline="-25000"/>
              <a:t>q</a:t>
            </a:r>
            <a:r>
              <a:rPr lang="en-US"/>
              <a:t> can be applied to </a:t>
            </a:r>
            <a:r>
              <a:rPr lang="en-US" i="1"/>
              <a:t>e</a:t>
            </a:r>
            <a:r>
              <a:rPr lang="en-US" i="1" baseline="-25000"/>
              <a:t>p</a:t>
            </a:r>
            <a:r>
              <a:rPr lang="en-US"/>
              <a:t>(</a:t>
            </a:r>
            <a:r>
              <a:rPr lang="en-US" i="1"/>
              <a:t>C</a:t>
            </a:r>
            <a:r>
              <a:rPr lang="en-US"/>
              <a:t>), and</a:t>
            </a:r>
          </a:p>
          <a:p>
            <a:pPr lvl="2"/>
            <a:r>
              <a:rPr lang="en-US" i="1"/>
              <a:t>e</a:t>
            </a:r>
            <a:r>
              <a:rPr lang="en-US" i="1" baseline="-25000"/>
              <a:t>p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 i="1" baseline="-25000"/>
              <a:t>q</a:t>
            </a:r>
            <a:r>
              <a:rPr lang="en-US"/>
              <a:t>(</a:t>
            </a:r>
            <a:r>
              <a:rPr lang="en-US" i="1"/>
              <a:t>C</a:t>
            </a:r>
            <a:r>
              <a:rPr lang="en-US"/>
              <a:t>)) = </a:t>
            </a:r>
            <a:r>
              <a:rPr lang="en-US" i="1"/>
              <a:t>e</a:t>
            </a:r>
            <a:r>
              <a:rPr lang="en-US" i="1" baseline="-25000"/>
              <a:t>q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 i="1" baseline="-25000"/>
              <a:t>p</a:t>
            </a:r>
            <a:r>
              <a:rPr lang="en-US"/>
              <a:t>(</a:t>
            </a:r>
            <a:r>
              <a:rPr lang="en-US" i="1"/>
              <a:t>C</a:t>
            </a:r>
            <a:r>
              <a:rPr lang="en-US"/>
              <a:t>) 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F57D-F044-E947-AC70-516E9958E9F0}" type="slidenum">
              <a:rPr lang="en-US"/>
              <a:pPr/>
              <a:t>3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Configurations</a:t>
            </a:r>
            <a:endParaRPr lang="en-US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Each </a:t>
            </a:r>
            <a:r>
              <a:rPr lang="sv-SE">
                <a:solidFill>
                  <a:srgbClr val="FF0000"/>
                </a:solidFill>
              </a:rPr>
              <a:t>configuration</a:t>
            </a:r>
            <a:r>
              <a:rPr lang="sv-SE"/>
              <a:t> contains the state of each node, and</a:t>
            </a:r>
          </a:p>
          <a:p>
            <a:pPr lvl="1"/>
            <a:r>
              <a:rPr lang="sv-SE"/>
              <a:t>The set of messages in the network, </a:t>
            </a:r>
            <a:r>
              <a:rPr lang="sv-SE">
                <a:solidFill>
                  <a:srgbClr val="FF0000"/>
                </a:solidFill>
              </a:rPr>
              <a:t>M</a:t>
            </a:r>
          </a:p>
          <a:p>
            <a:pPr lvl="1"/>
            <a:endParaRPr lang="sv-SE"/>
          </a:p>
          <a:p>
            <a:r>
              <a:rPr lang="sv-SE">
                <a:solidFill>
                  <a:srgbClr val="FF0000"/>
                </a:solidFill>
              </a:rPr>
              <a:t>Initial config</a:t>
            </a:r>
            <a:r>
              <a:rPr lang="sv-SE"/>
              <a:t> is a config where M is empty and all nodes are in initial state</a:t>
            </a:r>
          </a:p>
          <a:p>
            <a:pPr lvl="1"/>
            <a:endParaRPr lang="sv-SE"/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7056438" y="4257675"/>
            <a:ext cx="1657350" cy="1873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44000" tIns="72000" rIns="144000" bIns="72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sv-SE" sz="1600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Configuration</a:t>
            </a:r>
            <a:endParaRPr lang="en-US" sz="1600" baseline="0">
              <a:solidFill>
                <a:schemeClr val="accent2"/>
              </a:solidFill>
              <a:latin typeface="Trebuchet MS" charset="0"/>
              <a:sym typeface="Symbol" charset="0"/>
            </a:endParaRPr>
          </a:p>
          <a:p>
            <a:pPr>
              <a:spcBef>
                <a:spcPct val="50000"/>
              </a:spcBef>
            </a:pPr>
            <a:r>
              <a:rPr lang="en-US" sz="1600" i="1" baseline="0">
                <a:latin typeface="Trebuchet MS" charset="0"/>
                <a:sym typeface="Symbol" charset="0"/>
              </a:rPr>
              <a:t>&lt;	</a:t>
            </a:r>
            <a:r>
              <a:rPr lang="en-US" sz="1600" baseline="0">
                <a:latin typeface="Trebuchet MS" charset="0"/>
                <a:sym typeface="Symbol" charset="0"/>
              </a:rPr>
              <a:t>p</a:t>
            </a:r>
            <a:r>
              <a:rPr lang="en-US" sz="1600">
                <a:latin typeface="Trebuchet MS" charset="0"/>
                <a:sym typeface="Symbol" charset="0"/>
              </a:rPr>
              <a:t>1</a:t>
            </a:r>
            <a:r>
              <a:rPr lang="en-US" sz="1600" baseline="0">
                <a:latin typeface="Trebuchet MS" charset="0"/>
                <a:sym typeface="Symbol" charset="0"/>
              </a:rPr>
              <a:t>_state,</a:t>
            </a:r>
          </a:p>
          <a:p>
            <a:pPr>
              <a:spcBef>
                <a:spcPct val="50000"/>
              </a:spcBef>
            </a:pPr>
            <a:r>
              <a:rPr lang="en-US" sz="1600" baseline="0">
                <a:latin typeface="Trebuchet MS" charset="0"/>
                <a:sym typeface="Symbol" charset="0"/>
              </a:rPr>
              <a:t>	p</a:t>
            </a:r>
            <a:r>
              <a:rPr lang="en-US" sz="1600">
                <a:latin typeface="Trebuchet MS" charset="0"/>
                <a:sym typeface="Symbol" charset="0"/>
              </a:rPr>
              <a:t>2</a:t>
            </a:r>
            <a:r>
              <a:rPr lang="en-US" sz="1600" baseline="0">
                <a:latin typeface="Trebuchet MS" charset="0"/>
                <a:sym typeface="Symbol" charset="0"/>
              </a:rPr>
              <a:t>_state,</a:t>
            </a:r>
          </a:p>
          <a:p>
            <a:pPr>
              <a:spcBef>
                <a:spcPct val="50000"/>
              </a:spcBef>
            </a:pPr>
            <a:r>
              <a:rPr lang="en-US" sz="1600" baseline="0">
                <a:latin typeface="Trebuchet MS" charset="0"/>
                <a:sym typeface="Symbol" charset="0"/>
              </a:rPr>
              <a:t>	p</a:t>
            </a:r>
            <a:r>
              <a:rPr lang="en-US" sz="1600">
                <a:latin typeface="Trebuchet MS" charset="0"/>
                <a:sym typeface="Symbol" charset="0"/>
              </a:rPr>
              <a:t>3</a:t>
            </a:r>
            <a:r>
              <a:rPr lang="en-US" sz="1600" baseline="0">
                <a:latin typeface="Trebuchet MS" charset="0"/>
                <a:sym typeface="Symbol" charset="0"/>
              </a:rPr>
              <a:t>_state,</a:t>
            </a:r>
          </a:p>
          <a:p>
            <a:pPr>
              <a:spcBef>
                <a:spcPct val="50000"/>
              </a:spcBef>
            </a:pPr>
            <a:r>
              <a:rPr lang="en-US" sz="1600" baseline="0">
                <a:latin typeface="Trebuchet MS" charset="0"/>
                <a:sym typeface="Symbol" charset="0"/>
              </a:rPr>
              <a:t>	</a:t>
            </a:r>
            <a:r>
              <a:rPr lang="en-US" sz="1600" b="1" baseline="0">
                <a:latin typeface="Trebuchet MS" charset="0"/>
                <a:sym typeface="Symbol" charset="0"/>
              </a:rPr>
              <a:t>{m</a:t>
            </a:r>
            <a:r>
              <a:rPr lang="en-US" sz="1600" b="1">
                <a:latin typeface="Trebuchet MS" charset="0"/>
                <a:sym typeface="Symbol" charset="0"/>
              </a:rPr>
              <a:t>1</a:t>
            </a:r>
            <a:r>
              <a:rPr lang="en-US" sz="1600" b="1" baseline="0">
                <a:latin typeface="Trebuchet MS" charset="0"/>
                <a:sym typeface="Symbol" charset="0"/>
              </a:rPr>
              <a:t>, m</a:t>
            </a:r>
            <a:r>
              <a:rPr lang="en-US" sz="1600" b="1">
                <a:latin typeface="Trebuchet MS" charset="0"/>
                <a:sym typeface="Symbol" charset="0"/>
              </a:rPr>
              <a:t>2</a:t>
            </a:r>
            <a:r>
              <a:rPr lang="en-US" sz="1600" b="1" baseline="0">
                <a:latin typeface="Trebuchet MS" charset="0"/>
                <a:sym typeface="Symbol" charset="0"/>
              </a:rPr>
              <a:t>} &gt;</a:t>
            </a:r>
            <a:endParaRPr lang="sv-SE" sz="1600" baseline="0">
              <a:latin typeface="Trebuchet MS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0BC1-E7D2-C946-8BCB-B6D21EF9B5B7}" type="slidenum">
              <a:rPr lang="en-US"/>
              <a:pPr/>
              <a:t>30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708525"/>
          </a:xfrm>
        </p:spPr>
        <p:txBody>
          <a:bodyPr/>
          <a:lstStyle/>
          <a:p>
            <a:r>
              <a:rPr lang="en-US" sz="2600"/>
              <a:t>A </a:t>
            </a:r>
            <a:r>
              <a:rPr lang="en-US" sz="2600">
                <a:solidFill>
                  <a:srgbClr val="FF0000"/>
                </a:solidFill>
              </a:rPr>
              <a:t>schedule</a:t>
            </a:r>
            <a:r>
              <a:rPr lang="en-US" sz="2600"/>
              <a:t> is a sequence of events &lt;</a:t>
            </a:r>
            <a:r>
              <a:rPr lang="en-US" sz="2400" i="1">
                <a:sym typeface="Symbol" charset="0"/>
              </a:rPr>
              <a:t>e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 sz="2400">
                <a:sym typeface="Symbol" charset="0"/>
              </a:rPr>
              <a:t>, </a:t>
            </a:r>
            <a:r>
              <a:rPr lang="en-US" sz="2400" i="1">
                <a:sym typeface="Symbol" charset="0"/>
              </a:rPr>
              <a:t>e</a:t>
            </a:r>
            <a:r>
              <a:rPr lang="en-US" sz="2400" baseline="-25000">
                <a:sym typeface="Symbol" charset="0"/>
              </a:rPr>
              <a:t>2</a:t>
            </a:r>
            <a:r>
              <a:rPr lang="en-US" sz="2400">
                <a:sym typeface="Symbol" charset="0"/>
              </a:rPr>
              <a:t>,…,</a:t>
            </a:r>
            <a:r>
              <a:rPr lang="en-US" sz="2400" i="1">
                <a:sym typeface="Symbol" charset="0"/>
              </a:rPr>
              <a:t>e</a:t>
            </a:r>
            <a:r>
              <a:rPr lang="en-US" sz="2400" i="1" baseline="-25000">
                <a:sym typeface="Symbol" charset="0"/>
              </a:rPr>
              <a:t>k</a:t>
            </a:r>
            <a:r>
              <a:rPr lang="en-US" sz="2400" i="1">
                <a:sym typeface="Symbol" charset="0"/>
              </a:rPr>
              <a:t>&gt;</a:t>
            </a:r>
            <a:endParaRPr lang="en-US" sz="2400">
              <a:sym typeface="Symbol" charset="0"/>
            </a:endParaRPr>
          </a:p>
          <a:p>
            <a:endParaRPr lang="en-US" sz="2600"/>
          </a:p>
          <a:p>
            <a:r>
              <a:rPr lang="en-US" sz="2600"/>
              <a:t>A schedule </a:t>
            </a:r>
            <a:r>
              <a:rPr lang="en-US" sz="2400">
                <a:sym typeface="Symbol" charset="0"/>
              </a:rPr>
              <a:t>=&lt;</a:t>
            </a:r>
            <a:r>
              <a:rPr lang="en-US" sz="2400" i="1">
                <a:sym typeface="Symbol" charset="0"/>
              </a:rPr>
              <a:t>e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 sz="2400">
                <a:sym typeface="Symbol" charset="0"/>
              </a:rPr>
              <a:t>, </a:t>
            </a:r>
            <a:r>
              <a:rPr lang="en-US" sz="2400" i="1">
                <a:sym typeface="Symbol" charset="0"/>
              </a:rPr>
              <a:t>e</a:t>
            </a:r>
            <a:r>
              <a:rPr lang="en-US" sz="2400" baseline="-25000">
                <a:sym typeface="Symbol" charset="0"/>
              </a:rPr>
              <a:t>2</a:t>
            </a:r>
            <a:r>
              <a:rPr lang="en-US" sz="2400">
                <a:sym typeface="Symbol" charset="0"/>
              </a:rPr>
              <a:t>,…,</a:t>
            </a:r>
            <a:r>
              <a:rPr lang="en-US" sz="2400" i="1">
                <a:sym typeface="Symbol" charset="0"/>
              </a:rPr>
              <a:t>e</a:t>
            </a:r>
            <a:r>
              <a:rPr lang="en-US" sz="2400" i="1" baseline="-25000">
                <a:sym typeface="Symbol" charset="0"/>
              </a:rPr>
              <a:t>k</a:t>
            </a:r>
            <a:r>
              <a:rPr lang="en-US" sz="2400">
                <a:sym typeface="Symbol" charset="0"/>
              </a:rPr>
              <a:t>&gt;</a:t>
            </a:r>
            <a:r>
              <a:rPr lang="en-US" sz="2600"/>
              <a:t> is </a:t>
            </a:r>
            <a:r>
              <a:rPr lang="en-US" sz="2600">
                <a:solidFill>
                  <a:srgbClr val="FF0000"/>
                </a:solidFill>
              </a:rPr>
              <a:t>applicable</a:t>
            </a:r>
            <a:r>
              <a:rPr lang="en-US" sz="2600"/>
              <a:t> in config C iff</a:t>
            </a:r>
          </a:p>
          <a:p>
            <a:pPr lvl="1"/>
            <a:r>
              <a:rPr lang="en-US" sz="2100" i="1">
                <a:sym typeface="Symbol" charset="0"/>
              </a:rPr>
              <a:t>e</a:t>
            </a:r>
            <a:r>
              <a:rPr lang="en-US" sz="2100" baseline="-25000">
                <a:sym typeface="Symbol" charset="0"/>
              </a:rPr>
              <a:t>1</a:t>
            </a:r>
            <a:r>
              <a:rPr lang="en-US" sz="2200"/>
              <a:t> is applicable in </a:t>
            </a:r>
            <a:r>
              <a:rPr lang="en-US" sz="2100" i="1">
                <a:sym typeface="Symbol" charset="0"/>
              </a:rPr>
              <a:t>C</a:t>
            </a:r>
            <a:r>
              <a:rPr lang="en-US" sz="2200"/>
              <a:t>, </a:t>
            </a:r>
          </a:p>
          <a:p>
            <a:pPr lvl="1"/>
            <a:r>
              <a:rPr lang="en-US" sz="2100" i="1">
                <a:sym typeface="Symbol" charset="0"/>
              </a:rPr>
              <a:t>e</a:t>
            </a:r>
            <a:r>
              <a:rPr lang="en-US" sz="2100" baseline="-25000">
                <a:sym typeface="Symbol" charset="0"/>
              </a:rPr>
              <a:t>2</a:t>
            </a:r>
            <a:r>
              <a:rPr lang="en-US" sz="2200"/>
              <a:t> is applicable in </a:t>
            </a:r>
            <a:r>
              <a:rPr lang="en-US" sz="2100" i="1">
                <a:sym typeface="Symbol" charset="0"/>
              </a:rPr>
              <a:t>e</a:t>
            </a:r>
            <a:r>
              <a:rPr lang="en-US" sz="2100" baseline="-25000">
                <a:sym typeface="Symbol" charset="0"/>
              </a:rPr>
              <a:t>1</a:t>
            </a:r>
            <a:r>
              <a:rPr lang="en-US" sz="2100">
                <a:sym typeface="Symbol" charset="0"/>
              </a:rPr>
              <a:t>(</a:t>
            </a:r>
            <a:r>
              <a:rPr lang="en-US" sz="2100" i="1">
                <a:sym typeface="Symbol" charset="0"/>
              </a:rPr>
              <a:t>C</a:t>
            </a:r>
            <a:r>
              <a:rPr lang="en-US" sz="2100">
                <a:sym typeface="Symbol" charset="0"/>
              </a:rPr>
              <a:t>)</a:t>
            </a:r>
          </a:p>
          <a:p>
            <a:pPr lvl="1"/>
            <a:r>
              <a:rPr lang="en-US" sz="2100" i="1">
                <a:sym typeface="Symbol" charset="0"/>
              </a:rPr>
              <a:t>e</a:t>
            </a:r>
            <a:r>
              <a:rPr lang="en-US" sz="2100" baseline="-25000">
                <a:sym typeface="Symbol" charset="0"/>
              </a:rPr>
              <a:t>3</a:t>
            </a:r>
            <a:r>
              <a:rPr lang="en-US" sz="2200"/>
              <a:t> is applicable in </a:t>
            </a:r>
            <a:r>
              <a:rPr lang="en-US" sz="2100" i="1">
                <a:sym typeface="Symbol" charset="0"/>
              </a:rPr>
              <a:t>e</a:t>
            </a:r>
            <a:r>
              <a:rPr lang="en-US" sz="2100" baseline="-25000">
                <a:sym typeface="Symbol" charset="0"/>
              </a:rPr>
              <a:t>2</a:t>
            </a:r>
            <a:r>
              <a:rPr lang="en-US" sz="2100">
                <a:sym typeface="Symbol" charset="0"/>
              </a:rPr>
              <a:t>(</a:t>
            </a:r>
            <a:r>
              <a:rPr lang="en-US" sz="2100" i="1">
                <a:sym typeface="Symbol" charset="0"/>
              </a:rPr>
              <a:t>e</a:t>
            </a:r>
            <a:r>
              <a:rPr lang="en-US" sz="2100" baseline="-25000">
                <a:sym typeface="Symbol" charset="0"/>
              </a:rPr>
              <a:t>1</a:t>
            </a:r>
            <a:r>
              <a:rPr lang="en-US" sz="2100">
                <a:sym typeface="Symbol" charset="0"/>
              </a:rPr>
              <a:t>(</a:t>
            </a:r>
            <a:r>
              <a:rPr lang="en-US" sz="2100" i="1">
                <a:sym typeface="Symbol" charset="0"/>
              </a:rPr>
              <a:t>C</a:t>
            </a:r>
            <a:r>
              <a:rPr lang="en-US" sz="2100">
                <a:sym typeface="Symbol" charset="0"/>
              </a:rPr>
              <a:t>))</a:t>
            </a:r>
          </a:p>
          <a:p>
            <a:pPr lvl="1"/>
            <a:r>
              <a:rPr lang="en-US" sz="2200"/>
              <a:t>... </a:t>
            </a:r>
          </a:p>
          <a:p>
            <a:endParaRPr lang="en-US" sz="2600"/>
          </a:p>
          <a:p>
            <a:r>
              <a:rPr lang="en-US" sz="2600"/>
              <a:t>If the resulting config is </a:t>
            </a:r>
            <a:r>
              <a:rPr lang="en-US" sz="2400" i="1">
                <a:sym typeface="Symbol" charset="0"/>
              </a:rPr>
              <a:t>D</a:t>
            </a:r>
            <a:r>
              <a:rPr lang="en-US" sz="2600"/>
              <a:t> we write  </a:t>
            </a:r>
            <a:r>
              <a:rPr lang="en-US" sz="2400">
                <a:solidFill>
                  <a:srgbClr val="FF0000"/>
                </a:solidFill>
                <a:sym typeface="Symbol" charset="0"/>
              </a:rPr>
              <a:t>(</a:t>
            </a:r>
            <a:r>
              <a:rPr lang="en-US" sz="2400" i="1">
                <a:solidFill>
                  <a:srgbClr val="FF0000"/>
                </a:solidFill>
                <a:sym typeface="Symbol" charset="0"/>
              </a:rPr>
              <a:t>C</a:t>
            </a:r>
            <a:r>
              <a:rPr lang="en-US" sz="2400">
                <a:solidFill>
                  <a:srgbClr val="FF0000"/>
                </a:solidFill>
                <a:sym typeface="Symbol" charset="0"/>
              </a:rPr>
              <a:t>)=</a:t>
            </a:r>
            <a:r>
              <a:rPr lang="en-US" sz="2400" i="1">
                <a:solidFill>
                  <a:srgbClr val="FF0000"/>
                </a:solidFill>
                <a:sym typeface="Symbol" charset="0"/>
              </a:rPr>
              <a:t>D</a:t>
            </a:r>
            <a:endParaRPr lang="en-US" sz="2400"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28DC-315F-404D-BF8C-831D69372207}" type="slidenum">
              <a:rPr lang="en-US"/>
              <a:pPr/>
              <a:t>31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sequences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33CC"/>
                </a:solidFill>
              </a:rPr>
              <a:t>Diamond Theorem</a:t>
            </a:r>
          </a:p>
          <a:p>
            <a:pPr lvl="1"/>
            <a:r>
              <a:rPr lang="en-US"/>
              <a:t>Let sequences </a:t>
            </a: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/>
              <a:t> and </a:t>
            </a: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2</a:t>
            </a:r>
            <a:r>
              <a:rPr lang="en-US"/>
              <a:t> be applicable in configuration </a:t>
            </a:r>
            <a:r>
              <a:rPr lang="en-US" sz="2400" i="1">
                <a:sym typeface="Symbol" charset="0"/>
              </a:rPr>
              <a:t>C</a:t>
            </a:r>
            <a:r>
              <a:rPr lang="en-US"/>
              <a:t>, and let no node participate in both </a:t>
            </a: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/>
              <a:t> and </a:t>
            </a: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2, </a:t>
            </a:r>
            <a:r>
              <a:rPr lang="en-US" sz="2400">
                <a:sym typeface="Symbol" charset="0"/>
              </a:rPr>
              <a:t>then:</a:t>
            </a:r>
          </a:p>
          <a:p>
            <a:pPr lvl="2"/>
            <a:r>
              <a:rPr lang="en-US" sz="2000">
                <a:sym typeface="Symbol" charset="0"/>
              </a:rPr>
              <a:t></a:t>
            </a:r>
            <a:r>
              <a:rPr lang="en-US" sz="2000" baseline="-25000">
                <a:sym typeface="Symbol" charset="0"/>
              </a:rPr>
              <a:t>2</a:t>
            </a:r>
            <a:r>
              <a:rPr lang="en-US"/>
              <a:t> is applicable in </a:t>
            </a:r>
            <a:r>
              <a:rPr lang="en-US" sz="2000">
                <a:sym typeface="Symbol" charset="0"/>
              </a:rPr>
              <a:t>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(</a:t>
            </a:r>
            <a:r>
              <a:rPr lang="en-US" sz="2000" i="1">
                <a:sym typeface="Symbol" charset="0"/>
              </a:rPr>
              <a:t>C</a:t>
            </a:r>
            <a:r>
              <a:rPr lang="en-US" sz="2000">
                <a:sym typeface="Symbol" charset="0"/>
              </a:rPr>
              <a:t>)</a:t>
            </a:r>
          </a:p>
          <a:p>
            <a:pPr lvl="2"/>
            <a:r>
              <a:rPr lang="en-US" sz="2000">
                <a:sym typeface="Symbol" charset="0"/>
              </a:rPr>
              <a:t>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/>
              <a:t> is applicable in </a:t>
            </a:r>
            <a:r>
              <a:rPr lang="en-US" sz="2000">
                <a:sym typeface="Symbol" charset="0"/>
              </a:rPr>
              <a:t></a:t>
            </a:r>
            <a:r>
              <a:rPr lang="en-US" sz="2000" baseline="-25000">
                <a:sym typeface="Symbol" charset="0"/>
              </a:rPr>
              <a:t>2</a:t>
            </a:r>
            <a:r>
              <a:rPr lang="en-US" sz="2000">
                <a:sym typeface="Symbol" charset="0"/>
              </a:rPr>
              <a:t>(</a:t>
            </a:r>
            <a:r>
              <a:rPr lang="en-US" sz="2000" i="1">
                <a:sym typeface="Symbol" charset="0"/>
              </a:rPr>
              <a:t>C</a:t>
            </a:r>
            <a:r>
              <a:rPr lang="en-US" sz="2000">
                <a:sym typeface="Symbol" charset="0"/>
              </a:rPr>
              <a:t>), </a:t>
            </a:r>
            <a:r>
              <a:rPr lang="en-US"/>
              <a:t>and</a:t>
            </a:r>
          </a:p>
          <a:p>
            <a:pPr lvl="2"/>
            <a:r>
              <a:rPr lang="en-US" sz="2000">
                <a:sym typeface="Symbol" charset="0"/>
              </a:rPr>
              <a:t>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(</a:t>
            </a:r>
            <a:r>
              <a:rPr lang="en-US" sz="2000" baseline="-25000">
                <a:sym typeface="Symbol" charset="0"/>
              </a:rPr>
              <a:t>2</a:t>
            </a:r>
            <a:r>
              <a:rPr lang="en-US" sz="2000">
                <a:sym typeface="Symbol" charset="0"/>
              </a:rPr>
              <a:t>(</a:t>
            </a:r>
            <a:r>
              <a:rPr lang="en-US" sz="2000" i="1">
                <a:sym typeface="Symbol" charset="0"/>
              </a:rPr>
              <a:t>C</a:t>
            </a:r>
            <a:r>
              <a:rPr lang="en-US" sz="2000">
                <a:sym typeface="Symbol" charset="0"/>
              </a:rPr>
              <a:t>))=</a:t>
            </a:r>
            <a:r>
              <a:rPr lang="en-US" sz="2000" baseline="-25000">
                <a:sym typeface="Symbol" charset="0"/>
              </a:rPr>
              <a:t>2</a:t>
            </a:r>
            <a:r>
              <a:rPr lang="en-US" sz="2000">
                <a:sym typeface="Symbol" charset="0"/>
              </a:rPr>
              <a:t>(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(</a:t>
            </a:r>
            <a:r>
              <a:rPr lang="en-US" sz="2000" i="1">
                <a:sym typeface="Symbol" charset="0"/>
              </a:rPr>
              <a:t>C</a:t>
            </a:r>
            <a:r>
              <a:rPr lang="en-US" sz="2000">
                <a:sym typeface="Symbol" charset="0"/>
              </a:rPr>
              <a:t>))</a:t>
            </a:r>
          </a:p>
          <a:p>
            <a:pPr lvl="1"/>
            <a:endParaRPr lang="en-US" sz="2400">
              <a:sym typeface="Symbol" charset="0"/>
            </a:endParaRPr>
          </a:p>
          <a:p>
            <a:r>
              <a:rPr lang="en-US" sz="2800">
                <a:sym typeface="Symbol" charset="0"/>
              </a:rPr>
              <a:t>Proof</a:t>
            </a:r>
          </a:p>
          <a:p>
            <a:pPr lvl="1"/>
            <a:r>
              <a:rPr lang="en-US" sz="2400">
                <a:sym typeface="Symbol" charset="0"/>
              </a:rPr>
              <a:t>By induction using the order theorem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C5B8-1324-384F-91EA-FFB64235932F}" type="slidenum">
              <a:rPr lang="en-US"/>
              <a:pPr/>
              <a:t>32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Illustration of Diamond Theorem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17444" name="Line 4"/>
          <p:cNvSpPr>
            <a:spLocks noChangeShapeType="1"/>
          </p:cNvSpPr>
          <p:nvPr/>
        </p:nvSpPr>
        <p:spPr bwMode="auto">
          <a:xfrm>
            <a:off x="4319588" y="2349500"/>
            <a:ext cx="1152525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45" name="Line 5"/>
          <p:cNvSpPr>
            <a:spLocks noChangeShapeType="1"/>
          </p:cNvSpPr>
          <p:nvPr/>
        </p:nvSpPr>
        <p:spPr bwMode="auto">
          <a:xfrm flipH="1">
            <a:off x="3203575" y="2349500"/>
            <a:ext cx="1116013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4140200" y="1881188"/>
            <a:ext cx="4683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rebuchet MS" charset="0"/>
                <a:sym typeface="Symbol" charset="0"/>
              </a:rPr>
              <a:t>C</a:t>
            </a:r>
            <a:endParaRPr lang="sv-SE" i="1" baseline="0">
              <a:latin typeface="Trebuchet MS" charset="0"/>
              <a:sym typeface="Symbol" charset="0"/>
            </a:endParaRP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3132138" y="2457450"/>
            <a:ext cx="4683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>
                <a:latin typeface="Trebuchet MS" charset="0"/>
                <a:sym typeface="Symbol" charset="0"/>
              </a:rPr>
              <a:t></a:t>
            </a:r>
            <a:r>
              <a:rPr lang="en-US">
                <a:latin typeface="Trebuchet MS" charset="0"/>
                <a:sym typeface="Symbol" charset="0"/>
              </a:rPr>
              <a:t>1</a:t>
            </a:r>
            <a:endParaRPr lang="sv-SE">
              <a:latin typeface="Trebuchet MS" charset="0"/>
              <a:sym typeface="Symbol" charset="0"/>
            </a:endParaRPr>
          </a:p>
        </p:txBody>
      </p:sp>
      <p:sp>
        <p:nvSpPr>
          <p:cNvPr id="317448" name="Text Box 8"/>
          <p:cNvSpPr txBox="1">
            <a:spLocks noChangeArrowheads="1"/>
          </p:cNvSpPr>
          <p:nvPr/>
        </p:nvSpPr>
        <p:spPr bwMode="auto">
          <a:xfrm>
            <a:off x="4932363" y="2457450"/>
            <a:ext cx="4683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>
                <a:latin typeface="Trebuchet MS" charset="0"/>
                <a:sym typeface="Symbol" charset="0"/>
              </a:rPr>
              <a:t></a:t>
            </a:r>
            <a:r>
              <a:rPr lang="en-US">
                <a:latin typeface="Trebuchet MS" charset="0"/>
                <a:sym typeface="Symbol" charset="0"/>
              </a:rPr>
              <a:t>2</a:t>
            </a:r>
            <a:endParaRPr lang="sv-SE">
              <a:latin typeface="Trebuchet MS" charset="0"/>
              <a:sym typeface="Symbol" charset="0"/>
            </a:endParaRP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2195513" y="3286125"/>
            <a:ext cx="10080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>
                <a:latin typeface="Trebuchet MS" charset="0"/>
                <a:sym typeface="Symbol" charset="0"/>
              </a:rPr>
              <a:t></a:t>
            </a:r>
            <a:r>
              <a:rPr lang="en-US">
                <a:latin typeface="Trebuchet MS" charset="0"/>
                <a:sym typeface="Symbol" charset="0"/>
              </a:rPr>
              <a:t>1</a:t>
            </a:r>
            <a:r>
              <a:rPr lang="en-US" baseline="0">
                <a:latin typeface="Trebuchet MS" charset="0"/>
                <a:sym typeface="Symbol" charset="0"/>
              </a:rPr>
              <a:t>(</a:t>
            </a:r>
            <a:r>
              <a:rPr lang="en-US" i="1" baseline="0">
                <a:latin typeface="Trebuchet MS" charset="0"/>
                <a:sym typeface="Symbol" charset="0"/>
              </a:rPr>
              <a:t>C</a:t>
            </a:r>
            <a:r>
              <a:rPr lang="en-US" baseline="0">
                <a:latin typeface="Trebuchet MS" charset="0"/>
                <a:sym typeface="Symbol" charset="0"/>
              </a:rPr>
              <a:t>)</a:t>
            </a:r>
            <a:endParaRPr lang="sv-SE" baseline="0">
              <a:latin typeface="Trebuchet MS" charset="0"/>
              <a:sym typeface="Symbol" charset="0"/>
            </a:endParaRPr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5508625" y="3265488"/>
            <a:ext cx="10080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>
                <a:latin typeface="Trebuchet MS" charset="0"/>
                <a:sym typeface="Symbol" charset="0"/>
              </a:rPr>
              <a:t></a:t>
            </a:r>
            <a:r>
              <a:rPr lang="en-US">
                <a:latin typeface="Trebuchet MS" charset="0"/>
                <a:sym typeface="Symbol" charset="0"/>
              </a:rPr>
              <a:t>2</a:t>
            </a:r>
            <a:r>
              <a:rPr lang="en-US" baseline="0">
                <a:latin typeface="Trebuchet MS" charset="0"/>
                <a:sym typeface="Symbol" charset="0"/>
              </a:rPr>
              <a:t>(</a:t>
            </a:r>
            <a:r>
              <a:rPr lang="en-US" i="1" baseline="0">
                <a:latin typeface="Trebuchet MS" charset="0"/>
                <a:sym typeface="Symbol" charset="0"/>
              </a:rPr>
              <a:t>C</a:t>
            </a:r>
            <a:r>
              <a:rPr lang="en-US" baseline="0">
                <a:latin typeface="Trebuchet MS" charset="0"/>
                <a:sym typeface="Symbol" charset="0"/>
              </a:rPr>
              <a:t>)</a:t>
            </a:r>
            <a:endParaRPr lang="sv-SE" baseline="0">
              <a:latin typeface="Trebuchet MS" charset="0"/>
              <a:sym typeface="Symbol" charset="0"/>
            </a:endParaRPr>
          </a:p>
        </p:txBody>
      </p:sp>
      <p:sp>
        <p:nvSpPr>
          <p:cNvPr id="317451" name="Line 11"/>
          <p:cNvSpPr>
            <a:spLocks noChangeShapeType="1"/>
          </p:cNvSpPr>
          <p:nvPr/>
        </p:nvSpPr>
        <p:spPr bwMode="auto">
          <a:xfrm>
            <a:off x="3203575" y="3502025"/>
            <a:ext cx="971550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52" name="Line 12"/>
          <p:cNvSpPr>
            <a:spLocks noChangeShapeType="1"/>
          </p:cNvSpPr>
          <p:nvPr/>
        </p:nvSpPr>
        <p:spPr bwMode="auto">
          <a:xfrm flipH="1">
            <a:off x="4427538" y="3502025"/>
            <a:ext cx="973137" cy="973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4140200" y="4581525"/>
            <a:ext cx="863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rebuchet MS" charset="0"/>
                <a:sym typeface="Symbol" charset="0"/>
              </a:rPr>
              <a:t>D</a:t>
            </a:r>
            <a:endParaRPr lang="sv-SE" i="1" baseline="0">
              <a:latin typeface="Trebuchet MS" charset="0"/>
              <a:sym typeface="Symbol" charset="0"/>
            </a:endParaRPr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3132138" y="3900488"/>
            <a:ext cx="4683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>
                <a:latin typeface="Trebuchet MS" charset="0"/>
                <a:sym typeface="Symbol" charset="0"/>
              </a:rPr>
              <a:t></a:t>
            </a:r>
            <a:r>
              <a:rPr lang="en-US">
                <a:latin typeface="Trebuchet MS" charset="0"/>
                <a:sym typeface="Symbol" charset="0"/>
              </a:rPr>
              <a:t>2</a:t>
            </a:r>
            <a:endParaRPr lang="sv-SE">
              <a:latin typeface="Trebuchet MS" charset="0"/>
              <a:sym typeface="Symbol" charset="0"/>
            </a:endParaRPr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4932363" y="3900488"/>
            <a:ext cx="4683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>
                <a:latin typeface="Trebuchet MS" charset="0"/>
                <a:sym typeface="Symbol" charset="0"/>
              </a:rPr>
              <a:t></a:t>
            </a:r>
            <a:r>
              <a:rPr lang="en-US">
                <a:latin typeface="Trebuchet MS" charset="0"/>
                <a:sym typeface="Symbol" charset="0"/>
              </a:rPr>
              <a:t>1</a:t>
            </a:r>
            <a:endParaRPr lang="sv-SE">
              <a:latin typeface="Trebuchet MS" charset="0"/>
              <a:sym typeface="Symbol" charset="0"/>
            </a:endParaRP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2916238" y="5194300"/>
            <a:ext cx="32400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solidFill>
                  <a:srgbClr val="0033CC"/>
                </a:solidFill>
                <a:latin typeface="Trebuchet MS" charset="0"/>
                <a:sym typeface="Symbol" charset="0"/>
              </a:rPr>
              <a:t>D</a:t>
            </a:r>
            <a:r>
              <a:rPr lang="en-US" baseline="0">
                <a:solidFill>
                  <a:srgbClr val="0033CC"/>
                </a:solidFill>
                <a:latin typeface="Trebuchet MS" charset="0"/>
                <a:sym typeface="Symbol" charset="0"/>
              </a:rPr>
              <a:t> =</a:t>
            </a:r>
            <a:r>
              <a:rPr lang="en-US">
                <a:solidFill>
                  <a:srgbClr val="0033CC"/>
                </a:solidFill>
                <a:latin typeface="Trebuchet MS" charset="0"/>
                <a:sym typeface="Symbol" charset="0"/>
              </a:rPr>
              <a:t>2</a:t>
            </a:r>
            <a:r>
              <a:rPr lang="en-US" baseline="0">
                <a:solidFill>
                  <a:srgbClr val="0033CC"/>
                </a:solidFill>
                <a:latin typeface="Trebuchet MS" charset="0"/>
                <a:sym typeface="Symbol" charset="0"/>
              </a:rPr>
              <a:t>(</a:t>
            </a:r>
            <a:r>
              <a:rPr lang="en-US">
                <a:solidFill>
                  <a:srgbClr val="0033CC"/>
                </a:solidFill>
                <a:latin typeface="Trebuchet MS" charset="0"/>
                <a:sym typeface="Symbol" charset="0"/>
              </a:rPr>
              <a:t>1</a:t>
            </a:r>
            <a:r>
              <a:rPr lang="en-US" baseline="0">
                <a:solidFill>
                  <a:srgbClr val="0033CC"/>
                </a:solidFill>
                <a:latin typeface="Trebuchet MS" charset="0"/>
                <a:sym typeface="Symbol" charset="0"/>
              </a:rPr>
              <a:t>(</a:t>
            </a:r>
            <a:r>
              <a:rPr lang="en-US" i="1" baseline="0">
                <a:solidFill>
                  <a:srgbClr val="0033CC"/>
                </a:solidFill>
                <a:latin typeface="Trebuchet MS" charset="0"/>
                <a:sym typeface="Symbol" charset="0"/>
              </a:rPr>
              <a:t>C</a:t>
            </a:r>
            <a:r>
              <a:rPr lang="en-US" baseline="0">
                <a:solidFill>
                  <a:srgbClr val="0033CC"/>
                </a:solidFill>
                <a:latin typeface="Trebuchet MS" charset="0"/>
                <a:sym typeface="Symbol" charset="0"/>
              </a:rPr>
              <a:t>)</a:t>
            </a:r>
            <a:r>
              <a:rPr lang="en-US" sz="2600" baseline="0">
                <a:solidFill>
                  <a:srgbClr val="0033CC"/>
                </a:solidFill>
                <a:latin typeface="Trebuchet MS" charset="0"/>
                <a:sym typeface="Symbol" charset="0"/>
              </a:rPr>
              <a:t>)=</a:t>
            </a:r>
            <a:r>
              <a:rPr lang="en-US" baseline="0">
                <a:solidFill>
                  <a:srgbClr val="0033CC"/>
                </a:solidFill>
                <a:latin typeface="Trebuchet MS" charset="0"/>
                <a:sym typeface="Symbol" charset="0"/>
              </a:rPr>
              <a:t></a:t>
            </a:r>
            <a:r>
              <a:rPr lang="en-US">
                <a:solidFill>
                  <a:srgbClr val="0033CC"/>
                </a:solidFill>
                <a:latin typeface="Trebuchet MS" charset="0"/>
                <a:sym typeface="Symbol" charset="0"/>
              </a:rPr>
              <a:t>1</a:t>
            </a:r>
            <a:r>
              <a:rPr lang="en-US" baseline="0">
                <a:solidFill>
                  <a:srgbClr val="0033CC"/>
                </a:solidFill>
                <a:latin typeface="Trebuchet MS" charset="0"/>
                <a:sym typeface="Symbol" charset="0"/>
              </a:rPr>
              <a:t>(</a:t>
            </a:r>
            <a:r>
              <a:rPr lang="en-US">
                <a:solidFill>
                  <a:srgbClr val="0033CC"/>
                </a:solidFill>
                <a:latin typeface="Trebuchet MS" charset="0"/>
                <a:sym typeface="Symbol" charset="0"/>
              </a:rPr>
              <a:t>2</a:t>
            </a:r>
            <a:r>
              <a:rPr lang="en-US" baseline="0">
                <a:solidFill>
                  <a:srgbClr val="0033CC"/>
                </a:solidFill>
                <a:latin typeface="Trebuchet MS" charset="0"/>
                <a:sym typeface="Symbol" charset="0"/>
              </a:rPr>
              <a:t>(</a:t>
            </a:r>
            <a:r>
              <a:rPr lang="en-US" i="1" baseline="0">
                <a:solidFill>
                  <a:srgbClr val="0033CC"/>
                </a:solidFill>
                <a:latin typeface="Trebuchet MS" charset="0"/>
                <a:sym typeface="Symbol" charset="0"/>
              </a:rPr>
              <a:t>C</a:t>
            </a:r>
            <a:r>
              <a:rPr lang="en-US" baseline="0">
                <a:solidFill>
                  <a:srgbClr val="0033CC"/>
                </a:solidFill>
                <a:latin typeface="Trebuchet MS" charset="0"/>
                <a:sym typeface="Symbol" charset="0"/>
              </a:rPr>
              <a:t>))</a:t>
            </a:r>
            <a:endParaRPr lang="sv-SE" sz="2600" baseline="0">
              <a:solidFill>
                <a:srgbClr val="0033CC"/>
              </a:solidFill>
              <a:latin typeface="Trebuchet MS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638C-306B-DC41-999A-B4178996228D}" type="slidenum">
              <a:rPr lang="en-US"/>
              <a:pPr/>
              <a:t>33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Bivalent Configuration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Any configuration of the 1-robust consensus algorithm is exactly one of these three</a:t>
            </a:r>
          </a:p>
          <a:p>
            <a:pPr lvl="1"/>
            <a:r>
              <a:rPr lang="en-US" sz="2200"/>
              <a:t>Bivalent</a:t>
            </a:r>
          </a:p>
          <a:p>
            <a:pPr lvl="1"/>
            <a:r>
              <a:rPr lang="en-US" sz="2200"/>
              <a:t>0-valent</a:t>
            </a:r>
          </a:p>
          <a:p>
            <a:pPr lvl="1"/>
            <a:r>
              <a:rPr lang="en-US" sz="2200"/>
              <a:t>1-valent</a:t>
            </a:r>
          </a:p>
          <a:p>
            <a:endParaRPr lang="en-US" sz="2600"/>
          </a:p>
          <a:p>
            <a:r>
              <a:rPr lang="en-US" sz="2600" b="1"/>
              <a:t>Why?</a:t>
            </a:r>
          </a:p>
          <a:p>
            <a:pPr lvl="1"/>
            <a:r>
              <a:rPr lang="en-US" sz="2200"/>
              <a:t>Any configuration leads to a decide (</a:t>
            </a:r>
            <a:r>
              <a:rPr lang="en-US" sz="2200">
                <a:solidFill>
                  <a:srgbClr val="0033CC"/>
                </a:solidFill>
              </a:rPr>
              <a:t>termination</a:t>
            </a:r>
            <a:r>
              <a:rPr lang="en-US" sz="2200" i="1"/>
              <a:t>)</a:t>
            </a:r>
          </a:p>
          <a:p>
            <a:pPr lvl="1"/>
            <a:r>
              <a:rPr lang="en-US" sz="2200"/>
              <a:t>We know bivalent configurations exist</a:t>
            </a:r>
          </a:p>
          <a:p>
            <a:pPr lvl="1"/>
            <a:r>
              <a:rPr lang="en-US" sz="2200"/>
              <a:t>If it is not bivalent, it must lead to either 0-decide or 1-decide, so it is either 0-valent or 1-valent</a:t>
            </a:r>
          </a:p>
          <a:p>
            <a:endParaRPr lang="en-US" sz="2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2670-F4EF-B94D-ADEF-D6F2DEB16F10}" type="slidenum">
              <a:rPr lang="en-US"/>
              <a:pPr/>
              <a:t>34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Bivalent Configurations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600200"/>
            <a:ext cx="8640762" cy="4530725"/>
          </a:xfrm>
        </p:spPr>
        <p:txBody>
          <a:bodyPr/>
          <a:lstStyle/>
          <a:p>
            <a:r>
              <a:rPr lang="en-US"/>
              <a:t>In any bivalent config </a:t>
            </a:r>
            <a:r>
              <a:rPr lang="en-US" sz="2800">
                <a:sym typeface="Symbol" charset="0"/>
              </a:rPr>
              <a:t></a:t>
            </a:r>
            <a:r>
              <a:rPr lang="en-US"/>
              <a:t>, </a:t>
            </a:r>
            <a:r>
              <a:rPr lang="en-US">
                <a:solidFill>
                  <a:srgbClr val="003399"/>
                </a:solidFill>
              </a:rPr>
              <a:t>either</a:t>
            </a:r>
            <a:r>
              <a:rPr lang="en-US"/>
              <a:t> </a:t>
            </a:r>
          </a:p>
          <a:p>
            <a:pPr lvl="1"/>
            <a:r>
              <a:rPr lang="en-US"/>
              <a:t>one applicable event goes to a bivalent config, or </a:t>
            </a:r>
          </a:p>
          <a:p>
            <a:pPr lvl="1"/>
            <a:r>
              <a:rPr lang="en-US"/>
              <a:t>there exists two applicable events, leading to a 0-valent and 1-valent configurations (respectively)</a:t>
            </a:r>
          </a:p>
          <a:p>
            <a:endParaRPr 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 flipV="1">
            <a:off x="2879725" y="4797425"/>
            <a:ext cx="252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6" name="Line 12"/>
          <p:cNvSpPr>
            <a:spLocks noChangeShapeType="1"/>
          </p:cNvSpPr>
          <p:nvPr/>
        </p:nvSpPr>
        <p:spPr bwMode="auto">
          <a:xfrm>
            <a:off x="2879725" y="4868863"/>
            <a:ext cx="504825" cy="53975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71" name="Text Box 27"/>
          <p:cNvSpPr txBox="1">
            <a:spLocks noChangeArrowheads="1"/>
          </p:cNvSpPr>
          <p:nvPr/>
        </p:nvSpPr>
        <p:spPr bwMode="auto">
          <a:xfrm>
            <a:off x="6132513" y="4797425"/>
            <a:ext cx="779462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1-valent</a:t>
            </a:r>
            <a:endParaRPr lang="sv-SE" sz="1400" b="1" baseline="0">
              <a:latin typeface="Trebuchet MS" charset="0"/>
              <a:sym typeface="Symbol" charset="0"/>
            </a:endParaRPr>
          </a:p>
        </p:txBody>
      </p:sp>
      <p:sp>
        <p:nvSpPr>
          <p:cNvPr id="313372" name="Line 28"/>
          <p:cNvSpPr>
            <a:spLocks noChangeShapeType="1"/>
          </p:cNvSpPr>
          <p:nvPr/>
        </p:nvSpPr>
        <p:spPr bwMode="auto">
          <a:xfrm flipV="1">
            <a:off x="5651500" y="4905375"/>
            <a:ext cx="4683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73" name="Line 29"/>
          <p:cNvSpPr>
            <a:spLocks noChangeShapeType="1"/>
          </p:cNvSpPr>
          <p:nvPr/>
        </p:nvSpPr>
        <p:spPr bwMode="auto">
          <a:xfrm>
            <a:off x="5651500" y="4905375"/>
            <a:ext cx="504825" cy="53975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74" name="Text Box 30"/>
          <p:cNvSpPr txBox="1">
            <a:spLocks noChangeArrowheads="1"/>
          </p:cNvSpPr>
          <p:nvPr/>
        </p:nvSpPr>
        <p:spPr bwMode="auto">
          <a:xfrm>
            <a:off x="6132513" y="4437063"/>
            <a:ext cx="779462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0-valent</a:t>
            </a:r>
            <a:endParaRPr lang="sv-SE" sz="1400" b="1" baseline="0">
              <a:latin typeface="Trebuchet MS" charset="0"/>
              <a:sym typeface="Symbol" charset="0"/>
            </a:endParaRPr>
          </a:p>
        </p:txBody>
      </p:sp>
      <p:sp>
        <p:nvSpPr>
          <p:cNvPr id="313375" name="Line 31"/>
          <p:cNvSpPr>
            <a:spLocks noChangeShapeType="1"/>
          </p:cNvSpPr>
          <p:nvPr/>
        </p:nvSpPr>
        <p:spPr bwMode="auto">
          <a:xfrm flipV="1">
            <a:off x="5651500" y="4545013"/>
            <a:ext cx="43180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76" name="Text Box 32"/>
          <p:cNvSpPr txBox="1">
            <a:spLocks noChangeArrowheads="1"/>
          </p:cNvSpPr>
          <p:nvPr/>
        </p:nvSpPr>
        <p:spPr bwMode="auto">
          <a:xfrm>
            <a:off x="2016125" y="3825875"/>
            <a:ext cx="1979613" cy="1736725"/>
          </a:xfrm>
          <a:prstGeom prst="rect">
            <a:avLst/>
          </a:prstGeom>
          <a:noFill/>
          <a:ln w="19050" cap="rnd">
            <a:solidFill>
              <a:srgbClr val="8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sv-SE" sz="2600" b="1" baseline="0">
                <a:latin typeface="Trebuchet MS" charset="0"/>
              </a:rPr>
              <a:t>Case 1</a:t>
            </a:r>
          </a:p>
        </p:txBody>
      </p:sp>
      <p:sp>
        <p:nvSpPr>
          <p:cNvPr id="313377" name="Text Box 33"/>
          <p:cNvSpPr txBox="1">
            <a:spLocks noChangeArrowheads="1"/>
          </p:cNvSpPr>
          <p:nvPr/>
        </p:nvSpPr>
        <p:spPr bwMode="auto">
          <a:xfrm>
            <a:off x="4787900" y="3825875"/>
            <a:ext cx="2232025" cy="1763713"/>
          </a:xfrm>
          <a:prstGeom prst="rect">
            <a:avLst/>
          </a:prstGeom>
          <a:noFill/>
          <a:ln w="19050" cap="rnd">
            <a:solidFill>
              <a:srgbClr val="8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sv-SE" sz="2600" b="1" baseline="0">
                <a:latin typeface="Trebuchet MS" charset="0"/>
              </a:rPr>
              <a:t>Case 2</a:t>
            </a:r>
          </a:p>
        </p:txBody>
      </p:sp>
      <p:sp>
        <p:nvSpPr>
          <p:cNvPr id="313378" name="Line 34"/>
          <p:cNvSpPr>
            <a:spLocks noChangeShapeType="1"/>
          </p:cNvSpPr>
          <p:nvPr/>
        </p:nvSpPr>
        <p:spPr bwMode="auto">
          <a:xfrm>
            <a:off x="2879725" y="4868863"/>
            <a:ext cx="576263" cy="288925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79" name="Line 35"/>
          <p:cNvSpPr>
            <a:spLocks noChangeShapeType="1"/>
          </p:cNvSpPr>
          <p:nvPr/>
        </p:nvSpPr>
        <p:spPr bwMode="auto">
          <a:xfrm>
            <a:off x="5651500" y="4903788"/>
            <a:ext cx="576263" cy="288925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3132138" y="4689475"/>
            <a:ext cx="76835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Bivalent</a:t>
            </a:r>
            <a:endParaRPr lang="sv-SE" sz="1400" b="1" baseline="0">
              <a:latin typeface="Trebuchet MS" charset="0"/>
              <a:sym typeface="Symbol" charset="0"/>
            </a:endParaRPr>
          </a:p>
        </p:txBody>
      </p:sp>
      <p:sp>
        <p:nvSpPr>
          <p:cNvPr id="313370" name="Text Box 26"/>
          <p:cNvSpPr txBox="1">
            <a:spLocks noChangeArrowheads="1"/>
          </p:cNvSpPr>
          <p:nvPr/>
        </p:nvSpPr>
        <p:spPr bwMode="auto">
          <a:xfrm>
            <a:off x="4895850" y="4797425"/>
            <a:ext cx="76835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Bivalent</a:t>
            </a:r>
            <a:endParaRPr lang="sv-SE" sz="1400" b="1" baseline="0">
              <a:latin typeface="Trebuchet MS" charset="0"/>
              <a:sym typeface="Symbol" charset="0"/>
            </a:endParaRP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2124075" y="4703763"/>
            <a:ext cx="76835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Bivalent</a:t>
            </a:r>
            <a:endParaRPr lang="sv-SE" sz="1400" b="1" baseline="0">
              <a:latin typeface="Trebuchet MS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1CF-A62E-8B43-8553-FF3AF4DE2094}" type="slidenum">
              <a:rPr lang="en-US"/>
              <a:pPr/>
              <a:t>35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lemma: Staying Bivalent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Bivalency Preservation Lemma</a:t>
            </a:r>
          </a:p>
          <a:p>
            <a:pPr lvl="1"/>
            <a:r>
              <a:rPr lang="en-US" dirty="0"/>
              <a:t>Given </a:t>
            </a:r>
            <a:r>
              <a:rPr lang="en-US" dirty="0">
                <a:solidFill>
                  <a:srgbClr val="008000"/>
                </a:solidFill>
              </a:rPr>
              <a:t>any </a:t>
            </a:r>
            <a:r>
              <a:rPr lang="en-US" dirty="0"/>
              <a:t>bivalent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sz="2400" dirty="0">
                <a:sym typeface="Symbol" charset="0"/>
              </a:rPr>
              <a:t>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008000"/>
                </a:solidFill>
              </a:rPr>
              <a:t>any</a:t>
            </a:r>
            <a:r>
              <a:rPr lang="en-US" dirty="0" smtClean="0"/>
              <a:t> </a:t>
            </a:r>
            <a:r>
              <a:rPr lang="en-US" dirty="0"/>
              <a:t>event </a:t>
            </a:r>
            <a:r>
              <a:rPr lang="en-US" sz="3000" i="1" dirty="0"/>
              <a:t>e</a:t>
            </a:r>
            <a:r>
              <a:rPr lang="en-US" dirty="0"/>
              <a:t> applicable in </a:t>
            </a:r>
            <a:r>
              <a:rPr lang="en-US" sz="2400" dirty="0">
                <a:sym typeface="Symbol" charset="0"/>
              </a:rPr>
              <a:t></a:t>
            </a:r>
          </a:p>
          <a:p>
            <a:pPr lvl="2"/>
            <a:r>
              <a:rPr lang="en-US" dirty="0">
                <a:sym typeface="Symbol" charset="0"/>
              </a:rPr>
              <a:t>There exists </a:t>
            </a:r>
            <a:r>
              <a:rPr lang="en-US" dirty="0" smtClean="0">
                <a:sym typeface="Symbol" charset="0"/>
              </a:rPr>
              <a:t>a reachable </a:t>
            </a:r>
            <a:r>
              <a:rPr lang="en-US" dirty="0" err="1">
                <a:sym typeface="Symbol" charset="0"/>
              </a:rPr>
              <a:t>config</a:t>
            </a:r>
            <a:r>
              <a:rPr lang="en-US" dirty="0">
                <a:sym typeface="Symbol" charset="0"/>
              </a:rPr>
              <a:t>  </a:t>
            </a:r>
            <a:r>
              <a:rPr lang="en-US" dirty="0">
                <a:latin typeface="Trebuchet MS"/>
                <a:cs typeface="Trebuchet MS"/>
                <a:sym typeface="Symbol" charset="0"/>
              </a:rPr>
              <a:t>where </a:t>
            </a:r>
            <a:r>
              <a:rPr lang="en-US" i="1" dirty="0">
                <a:latin typeface="Trebuchet MS"/>
                <a:cs typeface="Trebuchet MS"/>
                <a:sym typeface="Symbol" charset="0"/>
              </a:rPr>
              <a:t>e</a:t>
            </a:r>
            <a:r>
              <a:rPr lang="en-US" dirty="0">
                <a:latin typeface="Trebuchet MS"/>
                <a:cs typeface="Trebuchet MS"/>
                <a:sym typeface="Symbol" charset="0"/>
              </a:rPr>
              <a:t> is </a:t>
            </a:r>
            <a:r>
              <a:rPr lang="en-US" dirty="0">
                <a:sym typeface="Symbol" charset="0"/>
              </a:rPr>
              <a:t>applicable, and </a:t>
            </a:r>
            <a:r>
              <a:rPr lang="en-US" i="1" dirty="0">
                <a:sym typeface="Symbol" charset="0"/>
              </a:rPr>
              <a:t>e</a:t>
            </a:r>
            <a:r>
              <a:rPr lang="en-US" dirty="0">
                <a:sym typeface="Symbol" charset="0"/>
              </a:rPr>
              <a:t>() is </a:t>
            </a:r>
            <a:r>
              <a:rPr lang="en-US" dirty="0" smtClean="0">
                <a:sym typeface="Symbol" charset="0"/>
              </a:rPr>
              <a:t>bivalent</a:t>
            </a:r>
            <a:endParaRPr lang="en-US" dirty="0">
              <a:sym typeface="Symbol" charset="0"/>
            </a:endParaRP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1955800" y="5027613"/>
            <a:ext cx="673100" cy="2746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Bivalent</a:t>
            </a:r>
            <a:endParaRPr lang="sv-SE" sz="1200" b="1" baseline="0">
              <a:latin typeface="Trebuchet MS" charset="0"/>
              <a:sym typeface="Symbol" charset="0"/>
            </a:endParaRPr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3095625" y="5013325"/>
            <a:ext cx="204788" cy="274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…</a:t>
            </a:r>
            <a:endParaRPr lang="sv-SE" sz="1200" b="1" baseline="0">
              <a:latin typeface="Trebuchet MS" charset="0"/>
              <a:sym typeface="Symbol" charset="0"/>
            </a:endParaRPr>
          </a:p>
        </p:txBody>
      </p:sp>
      <p:sp>
        <p:nvSpPr>
          <p:cNvPr id="311303" name="Line 7"/>
          <p:cNvSpPr>
            <a:spLocks noChangeShapeType="1"/>
          </p:cNvSpPr>
          <p:nvPr/>
        </p:nvSpPr>
        <p:spPr bwMode="auto">
          <a:xfrm>
            <a:off x="2627313" y="5121275"/>
            <a:ext cx="504825" cy="53975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5" name="Line 9"/>
          <p:cNvSpPr>
            <a:spLocks noChangeShapeType="1"/>
          </p:cNvSpPr>
          <p:nvPr/>
        </p:nvSpPr>
        <p:spPr bwMode="auto">
          <a:xfrm>
            <a:off x="2627313" y="5121275"/>
            <a:ext cx="576262" cy="288925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6" name="Text Box 10"/>
          <p:cNvSpPr txBox="1">
            <a:spLocks noChangeArrowheads="1"/>
          </p:cNvSpPr>
          <p:nvPr/>
        </p:nvSpPr>
        <p:spPr bwMode="auto">
          <a:xfrm>
            <a:off x="2663825" y="4840288"/>
            <a:ext cx="3587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800" b="1" baseline="0">
                <a:latin typeface="Trebuchet MS" charset="0"/>
              </a:rPr>
              <a:t>e</a:t>
            </a:r>
          </a:p>
        </p:txBody>
      </p:sp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4406900" y="5022850"/>
            <a:ext cx="673100" cy="274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Bivalent</a:t>
            </a:r>
            <a:endParaRPr lang="sv-SE" sz="1200" b="1" baseline="0">
              <a:latin typeface="Trebuchet MS" charset="0"/>
              <a:sym typeface="Symbol" charset="0"/>
            </a:endParaRPr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5549900" y="5008563"/>
            <a:ext cx="204788" cy="2746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…</a:t>
            </a:r>
            <a:endParaRPr lang="sv-SE" sz="1200" b="1" baseline="0">
              <a:latin typeface="Trebuchet MS" charset="0"/>
              <a:sym typeface="Symbol" charset="0"/>
            </a:endParaRPr>
          </a:p>
        </p:txBody>
      </p:sp>
      <p:sp>
        <p:nvSpPr>
          <p:cNvPr id="311309" name="Line 13"/>
          <p:cNvSpPr>
            <a:spLocks noChangeShapeType="1"/>
          </p:cNvSpPr>
          <p:nvPr/>
        </p:nvSpPr>
        <p:spPr bwMode="auto">
          <a:xfrm flipV="1">
            <a:off x="5081588" y="5116513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>
            <a:off x="5081588" y="5116513"/>
            <a:ext cx="504825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1" name="Line 15"/>
          <p:cNvSpPr>
            <a:spLocks noChangeShapeType="1"/>
          </p:cNvSpPr>
          <p:nvPr/>
        </p:nvSpPr>
        <p:spPr bwMode="auto">
          <a:xfrm>
            <a:off x="5081588" y="5116513"/>
            <a:ext cx="576262" cy="288925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2" name="Text Box 16"/>
          <p:cNvSpPr txBox="1">
            <a:spLocks noChangeArrowheads="1"/>
          </p:cNvSpPr>
          <p:nvPr/>
        </p:nvSpPr>
        <p:spPr bwMode="auto">
          <a:xfrm>
            <a:off x="5129213" y="4813300"/>
            <a:ext cx="35877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800" b="1" baseline="0">
                <a:latin typeface="Trebuchet MS" charset="0"/>
              </a:rPr>
              <a:t>e</a:t>
            </a:r>
          </a:p>
        </p:txBody>
      </p:sp>
      <p:sp>
        <p:nvSpPr>
          <p:cNvPr id="311313" name="Text Box 17"/>
          <p:cNvSpPr txBox="1">
            <a:spLocks noChangeArrowheads="1"/>
          </p:cNvSpPr>
          <p:nvPr/>
        </p:nvSpPr>
        <p:spPr bwMode="auto">
          <a:xfrm>
            <a:off x="5630863" y="5540375"/>
            <a:ext cx="204787" cy="274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…</a:t>
            </a:r>
            <a:endParaRPr lang="sv-SE" sz="1200" b="1" baseline="0">
              <a:latin typeface="Trebuchet MS" charset="0"/>
              <a:sym typeface="Symbol" charset="0"/>
            </a:endParaRPr>
          </a:p>
        </p:txBody>
      </p:sp>
      <p:sp>
        <p:nvSpPr>
          <p:cNvPr id="311314" name="Line 18"/>
          <p:cNvSpPr>
            <a:spLocks noChangeShapeType="1"/>
          </p:cNvSpPr>
          <p:nvPr/>
        </p:nvSpPr>
        <p:spPr bwMode="auto">
          <a:xfrm flipV="1">
            <a:off x="5837238" y="5265738"/>
            <a:ext cx="252412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5" name="Text Box 19"/>
          <p:cNvSpPr txBox="1">
            <a:spLocks noChangeArrowheads="1"/>
          </p:cNvSpPr>
          <p:nvPr/>
        </p:nvSpPr>
        <p:spPr bwMode="auto">
          <a:xfrm>
            <a:off x="6099175" y="5180013"/>
            <a:ext cx="204788" cy="2746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…</a:t>
            </a:r>
            <a:endParaRPr lang="sv-SE" sz="1200" b="1" baseline="0">
              <a:latin typeface="Trebuchet MS" charset="0"/>
              <a:sym typeface="Symbol" charset="0"/>
            </a:endParaRPr>
          </a:p>
        </p:txBody>
      </p:sp>
      <p:sp>
        <p:nvSpPr>
          <p:cNvPr id="311316" name="Line 20"/>
          <p:cNvSpPr>
            <a:spLocks noChangeShapeType="1"/>
          </p:cNvSpPr>
          <p:nvPr/>
        </p:nvSpPr>
        <p:spPr bwMode="auto">
          <a:xfrm>
            <a:off x="6305550" y="5300663"/>
            <a:ext cx="396875" cy="21590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7" name="Line 21"/>
          <p:cNvSpPr>
            <a:spLocks noChangeShapeType="1"/>
          </p:cNvSpPr>
          <p:nvPr/>
        </p:nvSpPr>
        <p:spPr bwMode="auto">
          <a:xfrm flipV="1">
            <a:off x="6342063" y="5084763"/>
            <a:ext cx="395287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8" name="Text Box 22"/>
          <p:cNvSpPr txBox="1">
            <a:spLocks noChangeArrowheads="1"/>
          </p:cNvSpPr>
          <p:nvPr/>
        </p:nvSpPr>
        <p:spPr bwMode="auto">
          <a:xfrm>
            <a:off x="6300788" y="4941888"/>
            <a:ext cx="358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800" b="1" baseline="0">
                <a:latin typeface="Trebuchet MS" charset="0"/>
              </a:rPr>
              <a:t>e</a:t>
            </a:r>
          </a:p>
        </p:txBody>
      </p:sp>
      <p:sp>
        <p:nvSpPr>
          <p:cNvPr id="311319" name="Text Box 23"/>
          <p:cNvSpPr txBox="1">
            <a:spLocks noChangeArrowheads="1"/>
          </p:cNvSpPr>
          <p:nvPr/>
        </p:nvSpPr>
        <p:spPr bwMode="auto">
          <a:xfrm>
            <a:off x="6737350" y="4905375"/>
            <a:ext cx="673100" cy="274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baseline="0">
                <a:solidFill>
                  <a:schemeClr val="accent2"/>
                </a:solidFill>
                <a:latin typeface="Trebuchet MS" charset="0"/>
                <a:sym typeface="Symbol" charset="0"/>
              </a:rPr>
              <a:t>Bivalent</a:t>
            </a:r>
            <a:endParaRPr lang="sv-SE" sz="1200" b="1" baseline="0">
              <a:latin typeface="Trebuchet MS" charset="0"/>
              <a:sym typeface="Symbol" charset="0"/>
            </a:endParaRPr>
          </a:p>
        </p:txBody>
      </p:sp>
      <p:sp>
        <p:nvSpPr>
          <p:cNvPr id="311320" name="Line 24"/>
          <p:cNvSpPr>
            <a:spLocks noChangeShapeType="1"/>
          </p:cNvSpPr>
          <p:nvPr/>
        </p:nvSpPr>
        <p:spPr bwMode="auto">
          <a:xfrm>
            <a:off x="3600450" y="5121275"/>
            <a:ext cx="5762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1" name="Rectangle 25"/>
          <p:cNvSpPr>
            <a:spLocks noChangeArrowheads="1"/>
          </p:cNvSpPr>
          <p:nvPr/>
        </p:nvSpPr>
        <p:spPr bwMode="auto">
          <a:xfrm>
            <a:off x="2209800" y="4548188"/>
            <a:ext cx="2889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latin typeface="Trebuchet MS" charset="0"/>
                <a:sym typeface="Symbol" charset="0"/>
              </a:rPr>
              <a:t></a:t>
            </a:r>
          </a:p>
        </p:txBody>
      </p:sp>
      <p:sp>
        <p:nvSpPr>
          <p:cNvPr id="311322" name="Rectangle 26"/>
          <p:cNvSpPr>
            <a:spLocks noChangeArrowheads="1"/>
          </p:cNvSpPr>
          <p:nvPr/>
        </p:nvSpPr>
        <p:spPr bwMode="auto">
          <a:xfrm>
            <a:off x="4608513" y="4616450"/>
            <a:ext cx="288925" cy="350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/>
          <a:p>
            <a:r>
              <a:rPr lang="en-US" sz="3000" b="1">
                <a:latin typeface="Trebuchet MS" charset="0"/>
                <a:sym typeface="Symbol" charset="0"/>
              </a:rPr>
              <a:t></a:t>
            </a:r>
          </a:p>
        </p:txBody>
      </p:sp>
      <p:sp>
        <p:nvSpPr>
          <p:cNvPr id="311323" name="Rectangle 27"/>
          <p:cNvSpPr>
            <a:spLocks noChangeArrowheads="1"/>
          </p:cNvSpPr>
          <p:nvPr/>
        </p:nvSpPr>
        <p:spPr bwMode="auto">
          <a:xfrm>
            <a:off x="6059488" y="4681538"/>
            <a:ext cx="3095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latin typeface="Trebuchet MS" charset="0"/>
                <a:sym typeface="Symbol" charset="0"/>
              </a:rPr>
              <a:t></a:t>
            </a:r>
          </a:p>
        </p:txBody>
      </p:sp>
      <p:sp>
        <p:nvSpPr>
          <p:cNvPr id="311302" name="Line 6"/>
          <p:cNvSpPr>
            <a:spLocks noChangeShapeType="1"/>
          </p:cNvSpPr>
          <p:nvPr/>
        </p:nvSpPr>
        <p:spPr bwMode="auto">
          <a:xfrm flipV="1">
            <a:off x="2627313" y="5121275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4" name="Text Box 8"/>
          <p:cNvSpPr txBox="1">
            <a:spLocks noChangeArrowheads="1"/>
          </p:cNvSpPr>
          <p:nvPr/>
        </p:nvSpPr>
        <p:spPr bwMode="auto">
          <a:xfrm>
            <a:off x="1692275" y="4294188"/>
            <a:ext cx="5903913" cy="1655762"/>
          </a:xfrm>
          <a:prstGeom prst="rect">
            <a:avLst/>
          </a:prstGeom>
          <a:noFill/>
          <a:ln w="19050" cap="rnd">
            <a:solidFill>
              <a:srgbClr val="8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sv-SE" b="1" baseline="0">
                <a:latin typeface="Trebuchet MS" charset="0"/>
              </a:rPr>
              <a:t>Lemma 2 Illustration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3948" y="3394157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baseline="0" dirty="0" smtClean="0">
                <a:latin typeface="Trebuchet MS"/>
                <a:cs typeface="Trebuchet MS"/>
                <a:sym typeface="Symbol" charset="0"/>
              </a:rPr>
              <a:t>(= possible)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62A5-AAED-DB4A-A83C-4FB04EDA541F}" type="slidenum">
              <a:rPr lang="en-US"/>
              <a:pPr/>
              <a:t>36</a:t>
            </a:fld>
            <a:endParaRPr lang="en-US"/>
          </a:p>
        </p:txBody>
      </p:sp>
      <p:sp>
        <p:nvSpPr>
          <p:cNvPr id="318505" name="Freeform 41"/>
          <p:cNvSpPr>
            <a:spLocks/>
          </p:cNvSpPr>
          <p:nvPr/>
        </p:nvSpPr>
        <p:spPr bwMode="auto">
          <a:xfrm>
            <a:off x="2854325" y="4876800"/>
            <a:ext cx="2608263" cy="1054100"/>
          </a:xfrm>
          <a:custGeom>
            <a:avLst/>
            <a:gdLst>
              <a:gd name="T0" fmla="*/ 22 w 1643"/>
              <a:gd name="T1" fmla="*/ 313 h 664"/>
              <a:gd name="T2" fmla="*/ 14 w 1643"/>
              <a:gd name="T3" fmla="*/ 149 h 664"/>
              <a:gd name="T4" fmla="*/ 34 w 1643"/>
              <a:gd name="T5" fmla="*/ 97 h 664"/>
              <a:gd name="T6" fmla="*/ 48 w 1643"/>
              <a:gd name="T7" fmla="*/ 63 h 664"/>
              <a:gd name="T8" fmla="*/ 144 w 1643"/>
              <a:gd name="T9" fmla="*/ 19 h 664"/>
              <a:gd name="T10" fmla="*/ 398 w 1643"/>
              <a:gd name="T11" fmla="*/ 75 h 664"/>
              <a:gd name="T12" fmla="*/ 544 w 1643"/>
              <a:gd name="T13" fmla="*/ 57 h 664"/>
              <a:gd name="T14" fmla="*/ 558 w 1643"/>
              <a:gd name="T15" fmla="*/ 31 h 664"/>
              <a:gd name="T16" fmla="*/ 636 w 1643"/>
              <a:gd name="T17" fmla="*/ 15 h 664"/>
              <a:gd name="T18" fmla="*/ 876 w 1643"/>
              <a:gd name="T19" fmla="*/ 29 h 664"/>
              <a:gd name="T20" fmla="*/ 906 w 1643"/>
              <a:gd name="T21" fmla="*/ 53 h 664"/>
              <a:gd name="T22" fmla="*/ 1022 w 1643"/>
              <a:gd name="T23" fmla="*/ 99 h 664"/>
              <a:gd name="T24" fmla="*/ 1256 w 1643"/>
              <a:gd name="T25" fmla="*/ 107 h 664"/>
              <a:gd name="T26" fmla="*/ 1373 w 1643"/>
              <a:gd name="T27" fmla="*/ 120 h 664"/>
              <a:gd name="T28" fmla="*/ 1582 w 1643"/>
              <a:gd name="T29" fmla="*/ 109 h 664"/>
              <a:gd name="T30" fmla="*/ 1610 w 1643"/>
              <a:gd name="T31" fmla="*/ 123 h 664"/>
              <a:gd name="T32" fmla="*/ 1622 w 1643"/>
              <a:gd name="T33" fmla="*/ 171 h 664"/>
              <a:gd name="T34" fmla="*/ 1643 w 1643"/>
              <a:gd name="T35" fmla="*/ 267 h 664"/>
              <a:gd name="T36" fmla="*/ 1376 w 1643"/>
              <a:gd name="T37" fmla="*/ 285 h 664"/>
              <a:gd name="T38" fmla="*/ 1244 w 1643"/>
              <a:gd name="T39" fmla="*/ 282 h 664"/>
              <a:gd name="T40" fmla="*/ 1172 w 1643"/>
              <a:gd name="T41" fmla="*/ 408 h 664"/>
              <a:gd name="T42" fmla="*/ 1186 w 1643"/>
              <a:gd name="T43" fmla="*/ 581 h 664"/>
              <a:gd name="T44" fmla="*/ 1008 w 1643"/>
              <a:gd name="T45" fmla="*/ 629 h 664"/>
              <a:gd name="T46" fmla="*/ 890 w 1643"/>
              <a:gd name="T47" fmla="*/ 627 h 664"/>
              <a:gd name="T48" fmla="*/ 851 w 1643"/>
              <a:gd name="T49" fmla="*/ 648 h 664"/>
              <a:gd name="T50" fmla="*/ 710 w 1643"/>
              <a:gd name="T51" fmla="*/ 660 h 664"/>
              <a:gd name="T52" fmla="*/ 622 w 1643"/>
              <a:gd name="T53" fmla="*/ 621 h 664"/>
              <a:gd name="T54" fmla="*/ 582 w 1643"/>
              <a:gd name="T55" fmla="*/ 599 h 664"/>
              <a:gd name="T56" fmla="*/ 430 w 1643"/>
              <a:gd name="T57" fmla="*/ 513 h 664"/>
              <a:gd name="T58" fmla="*/ 430 w 1643"/>
              <a:gd name="T59" fmla="*/ 513 h 664"/>
              <a:gd name="T60" fmla="*/ 264 w 1643"/>
              <a:gd name="T61" fmla="*/ 421 h 664"/>
              <a:gd name="T62" fmla="*/ 38 w 1643"/>
              <a:gd name="T63" fmla="*/ 335 h 664"/>
              <a:gd name="T64" fmla="*/ 22 w 1643"/>
              <a:gd name="T65" fmla="*/ 313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3" h="664">
                <a:moveTo>
                  <a:pt x="22" y="313"/>
                </a:moveTo>
                <a:cubicBezTo>
                  <a:pt x="5" y="243"/>
                  <a:pt x="0" y="243"/>
                  <a:pt x="14" y="149"/>
                </a:cubicBezTo>
                <a:cubicBezTo>
                  <a:pt x="17" y="131"/>
                  <a:pt x="30" y="115"/>
                  <a:pt x="34" y="97"/>
                </a:cubicBezTo>
                <a:cubicBezTo>
                  <a:pt x="37" y="82"/>
                  <a:pt x="37" y="75"/>
                  <a:pt x="48" y="63"/>
                </a:cubicBezTo>
                <a:cubicBezTo>
                  <a:pt x="72" y="37"/>
                  <a:pt x="112" y="30"/>
                  <a:pt x="144" y="19"/>
                </a:cubicBezTo>
                <a:cubicBezTo>
                  <a:pt x="241" y="25"/>
                  <a:pt x="306" y="69"/>
                  <a:pt x="398" y="75"/>
                </a:cubicBezTo>
                <a:cubicBezTo>
                  <a:pt x="446" y="92"/>
                  <a:pt x="492" y="61"/>
                  <a:pt x="544" y="57"/>
                </a:cubicBezTo>
                <a:cubicBezTo>
                  <a:pt x="550" y="49"/>
                  <a:pt x="551" y="38"/>
                  <a:pt x="558" y="31"/>
                </a:cubicBezTo>
                <a:cubicBezTo>
                  <a:pt x="578" y="13"/>
                  <a:pt x="611" y="18"/>
                  <a:pt x="636" y="15"/>
                </a:cubicBezTo>
                <a:cubicBezTo>
                  <a:pt x="716" y="17"/>
                  <a:pt x="801" y="0"/>
                  <a:pt x="876" y="29"/>
                </a:cubicBezTo>
                <a:cubicBezTo>
                  <a:pt x="888" y="34"/>
                  <a:pt x="895" y="46"/>
                  <a:pt x="906" y="53"/>
                </a:cubicBezTo>
                <a:cubicBezTo>
                  <a:pt x="950" y="83"/>
                  <a:pt x="971" y="94"/>
                  <a:pt x="1022" y="99"/>
                </a:cubicBezTo>
                <a:cubicBezTo>
                  <a:pt x="1029" y="127"/>
                  <a:pt x="1207" y="108"/>
                  <a:pt x="1256" y="107"/>
                </a:cubicBezTo>
                <a:cubicBezTo>
                  <a:pt x="1314" y="108"/>
                  <a:pt x="1319" y="120"/>
                  <a:pt x="1373" y="120"/>
                </a:cubicBezTo>
                <a:cubicBezTo>
                  <a:pt x="1427" y="120"/>
                  <a:pt x="1543" y="109"/>
                  <a:pt x="1582" y="109"/>
                </a:cubicBezTo>
                <a:cubicBezTo>
                  <a:pt x="1590" y="109"/>
                  <a:pt x="1604" y="118"/>
                  <a:pt x="1610" y="123"/>
                </a:cubicBezTo>
                <a:cubicBezTo>
                  <a:pt x="1627" y="135"/>
                  <a:pt x="1618" y="151"/>
                  <a:pt x="1622" y="171"/>
                </a:cubicBezTo>
                <a:cubicBezTo>
                  <a:pt x="1630" y="211"/>
                  <a:pt x="1634" y="228"/>
                  <a:pt x="1643" y="267"/>
                </a:cubicBezTo>
                <a:cubicBezTo>
                  <a:pt x="1633" y="361"/>
                  <a:pt x="1471" y="284"/>
                  <a:pt x="1376" y="285"/>
                </a:cubicBezTo>
                <a:cubicBezTo>
                  <a:pt x="1310" y="286"/>
                  <a:pt x="1310" y="281"/>
                  <a:pt x="1244" y="282"/>
                </a:cubicBezTo>
                <a:cubicBezTo>
                  <a:pt x="1193" y="302"/>
                  <a:pt x="1194" y="359"/>
                  <a:pt x="1172" y="408"/>
                </a:cubicBezTo>
                <a:cubicBezTo>
                  <a:pt x="1168" y="445"/>
                  <a:pt x="1193" y="544"/>
                  <a:pt x="1186" y="581"/>
                </a:cubicBezTo>
                <a:cubicBezTo>
                  <a:pt x="1172" y="653"/>
                  <a:pt x="1041" y="628"/>
                  <a:pt x="1008" y="629"/>
                </a:cubicBezTo>
                <a:cubicBezTo>
                  <a:pt x="969" y="628"/>
                  <a:pt x="929" y="627"/>
                  <a:pt x="890" y="627"/>
                </a:cubicBezTo>
                <a:cubicBezTo>
                  <a:pt x="868" y="627"/>
                  <a:pt x="881" y="643"/>
                  <a:pt x="851" y="648"/>
                </a:cubicBezTo>
                <a:cubicBezTo>
                  <a:pt x="821" y="653"/>
                  <a:pt x="748" y="664"/>
                  <a:pt x="710" y="660"/>
                </a:cubicBezTo>
                <a:cubicBezTo>
                  <a:pt x="706" y="660"/>
                  <a:pt x="622" y="621"/>
                  <a:pt x="622" y="621"/>
                </a:cubicBezTo>
                <a:cubicBezTo>
                  <a:pt x="612" y="611"/>
                  <a:pt x="594" y="607"/>
                  <a:pt x="582" y="599"/>
                </a:cubicBezTo>
                <a:lnTo>
                  <a:pt x="430" y="513"/>
                </a:lnTo>
                <a:cubicBezTo>
                  <a:pt x="430" y="513"/>
                  <a:pt x="430" y="513"/>
                  <a:pt x="430" y="513"/>
                </a:cubicBezTo>
                <a:cubicBezTo>
                  <a:pt x="374" y="481"/>
                  <a:pt x="321" y="450"/>
                  <a:pt x="264" y="421"/>
                </a:cubicBezTo>
                <a:cubicBezTo>
                  <a:pt x="179" y="377"/>
                  <a:pt x="135" y="338"/>
                  <a:pt x="38" y="335"/>
                </a:cubicBezTo>
                <a:cubicBezTo>
                  <a:pt x="31" y="325"/>
                  <a:pt x="25" y="326"/>
                  <a:pt x="22" y="313"/>
                </a:cubicBezTo>
                <a:close/>
              </a:path>
            </a:pathLst>
          </a:custGeom>
          <a:solidFill>
            <a:srgbClr val="3366FF">
              <a:alpha val="7001"/>
            </a:srgbClr>
          </a:solidFill>
          <a:ln w="3175" cmpd="sng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definitions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241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Assume </a:t>
            </a:r>
            <a:r>
              <a:rPr lang="en-US" sz="2000" i="1" dirty="0"/>
              <a:t>e</a:t>
            </a:r>
            <a:r>
              <a:rPr lang="en-US" sz="2000" dirty="0"/>
              <a:t> involves process </a:t>
            </a:r>
            <a:r>
              <a:rPr lang="en-US" sz="2000" i="1" dirty="0"/>
              <a:t>p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Let C be all </a:t>
            </a:r>
            <a:r>
              <a:rPr lang="en-US" sz="2000" dirty="0"/>
              <a:t>possible </a:t>
            </a:r>
            <a:r>
              <a:rPr lang="en-US" sz="2000" dirty="0" err="1"/>
              <a:t>configs</a:t>
            </a:r>
            <a:r>
              <a:rPr lang="en-US" sz="2000" dirty="0"/>
              <a:t> reachable from </a:t>
            </a:r>
            <a:r>
              <a:rPr lang="en-US" sz="2000" dirty="0">
                <a:sym typeface="Symbol" charset="0"/>
              </a:rPr>
              <a:t> without applying </a:t>
            </a:r>
            <a:r>
              <a:rPr lang="en-US" sz="2000" i="1" dirty="0" smtClean="0">
                <a:sym typeface="Symbol" charset="0"/>
              </a:rPr>
              <a:t>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charset="0"/>
              </a:rPr>
              <a:t> is in C as well</a:t>
            </a:r>
            <a:endParaRPr lang="en-US" sz="2000" i="1" dirty="0">
              <a:sym typeface="Symbol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charset="0"/>
              </a:rPr>
              <a:t>Apply event </a:t>
            </a:r>
            <a:r>
              <a:rPr lang="en-US" sz="2000" i="1" dirty="0">
                <a:sym typeface="Symbol" charset="0"/>
              </a:rPr>
              <a:t>e</a:t>
            </a:r>
            <a:r>
              <a:rPr lang="en-US" sz="2000" dirty="0">
                <a:sym typeface="Symbol" charset="0"/>
              </a:rPr>
              <a:t> to all </a:t>
            </a:r>
            <a:r>
              <a:rPr lang="en-US" sz="2000" dirty="0" err="1">
                <a:sym typeface="Symbol" charset="0"/>
              </a:rPr>
              <a:t>configs</a:t>
            </a:r>
            <a:r>
              <a:rPr lang="en-US" sz="2000" dirty="0">
                <a:sym typeface="Symbol" charset="0"/>
              </a:rPr>
              <a:t> in </a:t>
            </a:r>
            <a:r>
              <a:rPr lang="en-US" sz="2000" i="1" dirty="0">
                <a:sym typeface="Symbol" charset="0"/>
              </a:rPr>
              <a:t>C</a:t>
            </a:r>
            <a:r>
              <a:rPr lang="en-US" sz="2000" dirty="0">
                <a:sym typeface="Symbol" charset="0"/>
              </a:rPr>
              <a:t> and call the resulting </a:t>
            </a:r>
            <a:r>
              <a:rPr lang="en-US" sz="2000" dirty="0" err="1">
                <a:sym typeface="Symbol" charset="0"/>
              </a:rPr>
              <a:t>configs</a:t>
            </a:r>
            <a:r>
              <a:rPr lang="en-US" sz="2000" dirty="0">
                <a:sym typeface="Symbol" charset="0"/>
              </a:rPr>
              <a:t> </a:t>
            </a:r>
            <a:r>
              <a:rPr lang="en-US" sz="2000" i="1" dirty="0">
                <a:sym typeface="Symbol" charset="0"/>
              </a:rPr>
              <a:t>D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2935288" y="5095875"/>
            <a:ext cx="4984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tx2"/>
                </a:solidFill>
                <a:sym typeface="Symbol" charset="0"/>
              </a:rPr>
              <a:t>Bivalent</a:t>
            </a:r>
            <a:endParaRPr lang="sv-SE" sz="900" baseline="0">
              <a:solidFill>
                <a:schemeClr val="tx2"/>
              </a:solidFill>
              <a:sym typeface="Symbol" charset="0"/>
            </a:endParaRPr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3727450" y="4613275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8476" name="Line 12"/>
          <p:cNvSpPr>
            <a:spLocks noChangeShapeType="1"/>
          </p:cNvSpPr>
          <p:nvPr/>
        </p:nvSpPr>
        <p:spPr bwMode="auto">
          <a:xfrm flipV="1">
            <a:off x="3438525" y="4829175"/>
            <a:ext cx="288925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7" name="Line 13"/>
          <p:cNvSpPr>
            <a:spLocks noChangeShapeType="1"/>
          </p:cNvSpPr>
          <p:nvPr/>
        </p:nvSpPr>
        <p:spPr bwMode="auto">
          <a:xfrm>
            <a:off x="3438525" y="5189538"/>
            <a:ext cx="504825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8" name="Line 14"/>
          <p:cNvSpPr>
            <a:spLocks noChangeShapeType="1"/>
          </p:cNvSpPr>
          <p:nvPr/>
        </p:nvSpPr>
        <p:spPr bwMode="auto">
          <a:xfrm flipV="1">
            <a:off x="3438525" y="5118100"/>
            <a:ext cx="433388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9" name="Text Box 15"/>
          <p:cNvSpPr txBox="1">
            <a:spLocks noChangeArrowheads="1"/>
          </p:cNvSpPr>
          <p:nvPr/>
        </p:nvSpPr>
        <p:spPr bwMode="auto">
          <a:xfrm>
            <a:off x="3348038" y="4797425"/>
            <a:ext cx="358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aseline="0"/>
              <a:t>e</a:t>
            </a:r>
          </a:p>
        </p:txBody>
      </p:sp>
      <p:sp>
        <p:nvSpPr>
          <p:cNvPr id="318480" name="Text Box 16"/>
          <p:cNvSpPr txBox="1">
            <a:spLocks noChangeArrowheads="1"/>
          </p:cNvSpPr>
          <p:nvPr/>
        </p:nvSpPr>
        <p:spPr bwMode="auto">
          <a:xfrm>
            <a:off x="1727200" y="3968750"/>
            <a:ext cx="5472113" cy="2052638"/>
          </a:xfrm>
          <a:prstGeom prst="rect">
            <a:avLst/>
          </a:prstGeom>
          <a:noFill/>
          <a:ln w="19050" cap="rnd">
            <a:solidFill>
              <a:srgbClr val="8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sv-SE" baseline="0"/>
              <a:t>Lemma 2 Illustration</a:t>
            </a:r>
          </a:p>
        </p:txBody>
      </p:sp>
      <p:sp>
        <p:nvSpPr>
          <p:cNvPr id="318481" name="Text Box 17"/>
          <p:cNvSpPr txBox="1">
            <a:spLocks noChangeArrowheads="1"/>
          </p:cNvSpPr>
          <p:nvPr/>
        </p:nvSpPr>
        <p:spPr bwMode="auto">
          <a:xfrm>
            <a:off x="3871913" y="4973638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8482" name="Line 18"/>
          <p:cNvSpPr>
            <a:spLocks noChangeShapeType="1"/>
          </p:cNvSpPr>
          <p:nvPr/>
        </p:nvSpPr>
        <p:spPr bwMode="auto">
          <a:xfrm flipV="1">
            <a:off x="4087813" y="4616450"/>
            <a:ext cx="700087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83" name="Line 19"/>
          <p:cNvSpPr>
            <a:spLocks noChangeShapeType="1"/>
          </p:cNvSpPr>
          <p:nvPr/>
        </p:nvSpPr>
        <p:spPr bwMode="auto">
          <a:xfrm>
            <a:off x="4087813" y="5081588"/>
            <a:ext cx="431800" cy="179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84" name="Text Box 20"/>
          <p:cNvSpPr txBox="1">
            <a:spLocks noChangeArrowheads="1"/>
          </p:cNvSpPr>
          <p:nvPr/>
        </p:nvSpPr>
        <p:spPr bwMode="auto">
          <a:xfrm>
            <a:off x="4787900" y="4508500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8485" name="Text Box 21"/>
          <p:cNvSpPr txBox="1">
            <a:spLocks noChangeArrowheads="1"/>
          </p:cNvSpPr>
          <p:nvPr/>
        </p:nvSpPr>
        <p:spPr bwMode="auto">
          <a:xfrm>
            <a:off x="4519613" y="5081588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8486" name="Text Box 22"/>
          <p:cNvSpPr txBox="1">
            <a:spLocks noChangeArrowheads="1"/>
          </p:cNvSpPr>
          <p:nvPr/>
        </p:nvSpPr>
        <p:spPr bwMode="auto">
          <a:xfrm>
            <a:off x="3943350" y="5621338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8487" name="Line 23"/>
          <p:cNvSpPr>
            <a:spLocks noChangeShapeType="1"/>
          </p:cNvSpPr>
          <p:nvPr/>
        </p:nvSpPr>
        <p:spPr bwMode="auto">
          <a:xfrm flipV="1">
            <a:off x="4159250" y="5481638"/>
            <a:ext cx="233363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88" name="Text Box 24"/>
          <p:cNvSpPr txBox="1">
            <a:spLocks noChangeArrowheads="1"/>
          </p:cNvSpPr>
          <p:nvPr/>
        </p:nvSpPr>
        <p:spPr bwMode="auto">
          <a:xfrm>
            <a:off x="4427538" y="5373688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8492" name="Line 28"/>
          <p:cNvSpPr>
            <a:spLocks noChangeShapeType="1"/>
          </p:cNvSpPr>
          <p:nvPr/>
        </p:nvSpPr>
        <p:spPr bwMode="auto">
          <a:xfrm>
            <a:off x="4643438" y="5481638"/>
            <a:ext cx="504825" cy="107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93" name="Text Box 29"/>
          <p:cNvSpPr txBox="1">
            <a:spLocks noChangeArrowheads="1"/>
          </p:cNvSpPr>
          <p:nvPr/>
        </p:nvSpPr>
        <p:spPr bwMode="auto">
          <a:xfrm>
            <a:off x="5148263" y="5445125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8496" name="Line 32"/>
          <p:cNvSpPr>
            <a:spLocks noChangeShapeType="1"/>
          </p:cNvSpPr>
          <p:nvPr/>
        </p:nvSpPr>
        <p:spPr bwMode="auto">
          <a:xfrm>
            <a:off x="4735513" y="51895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97" name="Text Box 33"/>
          <p:cNvSpPr txBox="1">
            <a:spLocks noChangeArrowheads="1"/>
          </p:cNvSpPr>
          <p:nvPr/>
        </p:nvSpPr>
        <p:spPr bwMode="auto">
          <a:xfrm>
            <a:off x="5167313" y="5081588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8498" name="Line 34"/>
          <p:cNvSpPr>
            <a:spLocks noChangeShapeType="1"/>
          </p:cNvSpPr>
          <p:nvPr/>
        </p:nvSpPr>
        <p:spPr bwMode="auto">
          <a:xfrm>
            <a:off x="5383213" y="5189538"/>
            <a:ext cx="43180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99" name="Line 35"/>
          <p:cNvSpPr>
            <a:spLocks noChangeShapeType="1"/>
          </p:cNvSpPr>
          <p:nvPr/>
        </p:nvSpPr>
        <p:spPr bwMode="auto">
          <a:xfrm flipV="1">
            <a:off x="5383213" y="4868863"/>
            <a:ext cx="520700" cy="320675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00" name="Text Box 36"/>
          <p:cNvSpPr txBox="1">
            <a:spLocks noChangeArrowheads="1"/>
          </p:cNvSpPr>
          <p:nvPr/>
        </p:nvSpPr>
        <p:spPr bwMode="auto">
          <a:xfrm>
            <a:off x="4751388" y="5340350"/>
            <a:ext cx="358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aseline="0"/>
              <a:t>e</a:t>
            </a:r>
          </a:p>
        </p:txBody>
      </p:sp>
      <p:sp>
        <p:nvSpPr>
          <p:cNvPr id="318501" name="Text Box 37"/>
          <p:cNvSpPr txBox="1">
            <a:spLocks noChangeArrowheads="1"/>
          </p:cNvSpPr>
          <p:nvPr/>
        </p:nvSpPr>
        <p:spPr bwMode="auto">
          <a:xfrm>
            <a:off x="5527675" y="5118100"/>
            <a:ext cx="358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aseline="0"/>
              <a:t>e</a:t>
            </a:r>
          </a:p>
        </p:txBody>
      </p:sp>
      <p:sp>
        <p:nvSpPr>
          <p:cNvPr id="318503" name="Text Box 39"/>
          <p:cNvSpPr txBox="1">
            <a:spLocks noChangeArrowheads="1"/>
          </p:cNvSpPr>
          <p:nvPr/>
        </p:nvSpPr>
        <p:spPr bwMode="auto">
          <a:xfrm>
            <a:off x="5815013" y="5297488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8513" name="Line 49"/>
          <p:cNvSpPr>
            <a:spLocks noChangeShapeType="1"/>
          </p:cNvSpPr>
          <p:nvPr/>
        </p:nvSpPr>
        <p:spPr bwMode="auto">
          <a:xfrm flipV="1">
            <a:off x="4716463" y="4905375"/>
            <a:ext cx="21590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14" name="Text Box 50"/>
          <p:cNvSpPr txBox="1">
            <a:spLocks noChangeArrowheads="1"/>
          </p:cNvSpPr>
          <p:nvPr/>
        </p:nvSpPr>
        <p:spPr bwMode="auto">
          <a:xfrm>
            <a:off x="4967288" y="4760913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8515" name="Text Box 51"/>
          <p:cNvSpPr txBox="1">
            <a:spLocks noChangeArrowheads="1"/>
          </p:cNvSpPr>
          <p:nvPr/>
        </p:nvSpPr>
        <p:spPr bwMode="auto">
          <a:xfrm>
            <a:off x="4572000" y="4868863"/>
            <a:ext cx="358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aseline="0"/>
              <a:t>e</a:t>
            </a:r>
          </a:p>
        </p:txBody>
      </p:sp>
      <p:sp>
        <p:nvSpPr>
          <p:cNvPr id="318516" name="Line 52"/>
          <p:cNvSpPr>
            <a:spLocks noChangeShapeType="1"/>
          </p:cNvSpPr>
          <p:nvPr/>
        </p:nvSpPr>
        <p:spPr bwMode="auto">
          <a:xfrm>
            <a:off x="4176713" y="5734050"/>
            <a:ext cx="827087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17" name="Text Box 53"/>
          <p:cNvSpPr txBox="1">
            <a:spLocks noChangeArrowheads="1"/>
          </p:cNvSpPr>
          <p:nvPr/>
        </p:nvSpPr>
        <p:spPr bwMode="auto">
          <a:xfrm>
            <a:off x="5003800" y="5721350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8518" name="Text Box 54"/>
          <p:cNvSpPr txBox="1">
            <a:spLocks noChangeArrowheads="1"/>
          </p:cNvSpPr>
          <p:nvPr/>
        </p:nvSpPr>
        <p:spPr bwMode="auto">
          <a:xfrm>
            <a:off x="4645025" y="5589588"/>
            <a:ext cx="358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aseline="0"/>
              <a:t>e</a:t>
            </a:r>
          </a:p>
        </p:txBody>
      </p:sp>
      <p:sp>
        <p:nvSpPr>
          <p:cNvPr id="318519" name="Line 55"/>
          <p:cNvSpPr>
            <a:spLocks noChangeShapeType="1"/>
          </p:cNvSpPr>
          <p:nvPr/>
        </p:nvSpPr>
        <p:spPr bwMode="auto">
          <a:xfrm flipV="1">
            <a:off x="2376488" y="5589588"/>
            <a:ext cx="1150937" cy="34925"/>
          </a:xfrm>
          <a:prstGeom prst="line">
            <a:avLst/>
          </a:prstGeom>
          <a:noFill/>
          <a:ln w="19050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21" name="Text Box 57"/>
          <p:cNvSpPr txBox="1">
            <a:spLocks noChangeArrowheads="1"/>
          </p:cNvSpPr>
          <p:nvPr/>
        </p:nvSpPr>
        <p:spPr bwMode="auto">
          <a:xfrm>
            <a:off x="2051050" y="5408613"/>
            <a:ext cx="3968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i="1" baseline="0">
                <a:latin typeface="Times" charset="0"/>
                <a:sym typeface="Symbol" charset="0"/>
              </a:rPr>
              <a:t>C</a:t>
            </a:r>
          </a:p>
        </p:txBody>
      </p:sp>
      <p:sp>
        <p:nvSpPr>
          <p:cNvPr id="318522" name="Line 58"/>
          <p:cNvSpPr>
            <a:spLocks noChangeShapeType="1"/>
          </p:cNvSpPr>
          <p:nvPr/>
        </p:nvSpPr>
        <p:spPr bwMode="auto">
          <a:xfrm flipH="1">
            <a:off x="5832475" y="5697538"/>
            <a:ext cx="792163" cy="0"/>
          </a:xfrm>
          <a:prstGeom prst="line">
            <a:avLst/>
          </a:prstGeom>
          <a:noFill/>
          <a:ln w="19050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23" name="Text Box 59"/>
          <p:cNvSpPr txBox="1">
            <a:spLocks noChangeArrowheads="1"/>
          </p:cNvSpPr>
          <p:nvPr/>
        </p:nvSpPr>
        <p:spPr bwMode="auto">
          <a:xfrm>
            <a:off x="6588125" y="5481638"/>
            <a:ext cx="3968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i="1" baseline="0">
                <a:latin typeface="Times" charset="0"/>
                <a:sym typeface="Symbol" charset="0"/>
              </a:rPr>
              <a:t>D</a:t>
            </a:r>
          </a:p>
        </p:txBody>
      </p:sp>
      <p:sp>
        <p:nvSpPr>
          <p:cNvPr id="318524" name="Line 60"/>
          <p:cNvSpPr>
            <a:spLocks noChangeShapeType="1"/>
          </p:cNvSpPr>
          <p:nvPr/>
        </p:nvSpPr>
        <p:spPr bwMode="auto">
          <a:xfrm>
            <a:off x="5003800" y="4616450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25" name="Text Box 61"/>
          <p:cNvSpPr txBox="1">
            <a:spLocks noChangeArrowheads="1"/>
          </p:cNvSpPr>
          <p:nvPr/>
        </p:nvSpPr>
        <p:spPr bwMode="auto">
          <a:xfrm>
            <a:off x="5472113" y="4473575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8526" name="Text Box 62"/>
          <p:cNvSpPr txBox="1">
            <a:spLocks noChangeArrowheads="1"/>
          </p:cNvSpPr>
          <p:nvPr/>
        </p:nvSpPr>
        <p:spPr bwMode="auto">
          <a:xfrm>
            <a:off x="4103688" y="4581525"/>
            <a:ext cx="358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aseline="0"/>
              <a:t>e</a:t>
            </a:r>
          </a:p>
        </p:txBody>
      </p:sp>
      <p:sp>
        <p:nvSpPr>
          <p:cNvPr id="318527" name="Freeform 63"/>
          <p:cNvSpPr>
            <a:spLocks/>
          </p:cNvSpPr>
          <p:nvPr/>
        </p:nvSpPr>
        <p:spPr bwMode="auto">
          <a:xfrm>
            <a:off x="3505200" y="4437063"/>
            <a:ext cx="2641600" cy="1550987"/>
          </a:xfrm>
          <a:custGeom>
            <a:avLst/>
            <a:gdLst>
              <a:gd name="T0" fmla="*/ 522 w 1664"/>
              <a:gd name="T1" fmla="*/ 283 h 977"/>
              <a:gd name="T2" fmla="*/ 654 w 1664"/>
              <a:gd name="T3" fmla="*/ 310 h 977"/>
              <a:gd name="T4" fmla="*/ 783 w 1664"/>
              <a:gd name="T5" fmla="*/ 271 h 977"/>
              <a:gd name="T6" fmla="*/ 909 w 1664"/>
              <a:gd name="T7" fmla="*/ 373 h 977"/>
              <a:gd name="T8" fmla="*/ 1238 w 1664"/>
              <a:gd name="T9" fmla="*/ 378 h 977"/>
              <a:gd name="T10" fmla="*/ 1264 w 1664"/>
              <a:gd name="T11" fmla="*/ 388 h 977"/>
              <a:gd name="T12" fmla="*/ 1266 w 1664"/>
              <a:gd name="T13" fmla="*/ 400 h 977"/>
              <a:gd name="T14" fmla="*/ 1276 w 1664"/>
              <a:gd name="T15" fmla="*/ 432 h 977"/>
              <a:gd name="T16" fmla="*/ 1290 w 1664"/>
              <a:gd name="T17" fmla="*/ 462 h 977"/>
              <a:gd name="T18" fmla="*/ 1300 w 1664"/>
              <a:gd name="T19" fmla="*/ 488 h 977"/>
              <a:gd name="T20" fmla="*/ 1281 w 1664"/>
              <a:gd name="T21" fmla="*/ 574 h 977"/>
              <a:gd name="T22" fmla="*/ 1191 w 1664"/>
              <a:gd name="T23" fmla="*/ 604 h 977"/>
              <a:gd name="T24" fmla="*/ 999 w 1664"/>
              <a:gd name="T25" fmla="*/ 610 h 977"/>
              <a:gd name="T26" fmla="*/ 944 w 1664"/>
              <a:gd name="T27" fmla="*/ 770 h 977"/>
              <a:gd name="T28" fmla="*/ 897 w 1664"/>
              <a:gd name="T29" fmla="*/ 817 h 977"/>
              <a:gd name="T30" fmla="*/ 897 w 1664"/>
              <a:gd name="T31" fmla="*/ 970 h 977"/>
              <a:gd name="T32" fmla="*/ 1146 w 1664"/>
              <a:gd name="T33" fmla="*/ 970 h 977"/>
              <a:gd name="T34" fmla="*/ 1344 w 1664"/>
              <a:gd name="T35" fmla="*/ 940 h 977"/>
              <a:gd name="T36" fmla="*/ 1593 w 1664"/>
              <a:gd name="T37" fmla="*/ 763 h 977"/>
              <a:gd name="T38" fmla="*/ 1578 w 1664"/>
              <a:gd name="T39" fmla="*/ 469 h 977"/>
              <a:gd name="T40" fmla="*/ 1146 w 1664"/>
              <a:gd name="T41" fmla="*/ 169 h 977"/>
              <a:gd name="T42" fmla="*/ 1020 w 1664"/>
              <a:gd name="T43" fmla="*/ 16 h 977"/>
              <a:gd name="T44" fmla="*/ 780 w 1664"/>
              <a:gd name="T45" fmla="*/ 4 h 977"/>
              <a:gd name="T46" fmla="*/ 570 w 1664"/>
              <a:gd name="T47" fmla="*/ 73 h 977"/>
              <a:gd name="T48" fmla="*/ 75 w 1664"/>
              <a:gd name="T49" fmla="*/ 73 h 977"/>
              <a:gd name="T50" fmla="*/ 66 w 1664"/>
              <a:gd name="T51" fmla="*/ 271 h 977"/>
              <a:gd name="T52" fmla="*/ 327 w 1664"/>
              <a:gd name="T53" fmla="*/ 26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64" h="977">
                <a:moveTo>
                  <a:pt x="522" y="283"/>
                </a:moveTo>
                <a:cubicBezTo>
                  <a:pt x="554" y="289"/>
                  <a:pt x="612" y="317"/>
                  <a:pt x="654" y="310"/>
                </a:cubicBezTo>
                <a:cubicBezTo>
                  <a:pt x="672" y="314"/>
                  <a:pt x="783" y="271"/>
                  <a:pt x="783" y="271"/>
                </a:cubicBezTo>
                <a:cubicBezTo>
                  <a:pt x="846" y="286"/>
                  <a:pt x="848" y="385"/>
                  <a:pt x="909" y="373"/>
                </a:cubicBezTo>
                <a:cubicBezTo>
                  <a:pt x="1092" y="380"/>
                  <a:pt x="1036" y="376"/>
                  <a:pt x="1238" y="378"/>
                </a:cubicBezTo>
                <a:cubicBezTo>
                  <a:pt x="1247" y="381"/>
                  <a:pt x="1257" y="382"/>
                  <a:pt x="1264" y="388"/>
                </a:cubicBezTo>
                <a:cubicBezTo>
                  <a:pt x="1267" y="391"/>
                  <a:pt x="1265" y="396"/>
                  <a:pt x="1266" y="400"/>
                </a:cubicBezTo>
                <a:cubicBezTo>
                  <a:pt x="1269" y="411"/>
                  <a:pt x="1272" y="422"/>
                  <a:pt x="1276" y="432"/>
                </a:cubicBezTo>
                <a:cubicBezTo>
                  <a:pt x="1280" y="442"/>
                  <a:pt x="1286" y="452"/>
                  <a:pt x="1290" y="462"/>
                </a:cubicBezTo>
                <a:cubicBezTo>
                  <a:pt x="1294" y="471"/>
                  <a:pt x="1297" y="479"/>
                  <a:pt x="1300" y="488"/>
                </a:cubicBezTo>
                <a:cubicBezTo>
                  <a:pt x="1304" y="525"/>
                  <a:pt x="1293" y="538"/>
                  <a:pt x="1281" y="574"/>
                </a:cubicBezTo>
                <a:cubicBezTo>
                  <a:pt x="1267" y="615"/>
                  <a:pt x="1226" y="600"/>
                  <a:pt x="1191" y="604"/>
                </a:cubicBezTo>
                <a:cubicBezTo>
                  <a:pt x="1123" y="623"/>
                  <a:pt x="1071" y="605"/>
                  <a:pt x="999" y="610"/>
                </a:cubicBezTo>
                <a:cubicBezTo>
                  <a:pt x="970" y="624"/>
                  <a:pt x="962" y="744"/>
                  <a:pt x="944" y="770"/>
                </a:cubicBezTo>
                <a:cubicBezTo>
                  <a:pt x="939" y="809"/>
                  <a:pt x="891" y="773"/>
                  <a:pt x="897" y="817"/>
                </a:cubicBezTo>
                <a:cubicBezTo>
                  <a:pt x="904" y="863"/>
                  <a:pt x="849" y="967"/>
                  <a:pt x="897" y="970"/>
                </a:cubicBezTo>
                <a:cubicBezTo>
                  <a:pt x="946" y="977"/>
                  <a:pt x="1096" y="968"/>
                  <a:pt x="1146" y="970"/>
                </a:cubicBezTo>
                <a:cubicBezTo>
                  <a:pt x="1230" y="952"/>
                  <a:pt x="1270" y="975"/>
                  <a:pt x="1344" y="940"/>
                </a:cubicBezTo>
                <a:cubicBezTo>
                  <a:pt x="1418" y="905"/>
                  <a:pt x="1554" y="842"/>
                  <a:pt x="1593" y="763"/>
                </a:cubicBezTo>
                <a:cubicBezTo>
                  <a:pt x="1664" y="640"/>
                  <a:pt x="1652" y="568"/>
                  <a:pt x="1578" y="469"/>
                </a:cubicBezTo>
                <a:cubicBezTo>
                  <a:pt x="1504" y="370"/>
                  <a:pt x="1239" y="245"/>
                  <a:pt x="1146" y="169"/>
                </a:cubicBezTo>
                <a:cubicBezTo>
                  <a:pt x="1114" y="167"/>
                  <a:pt x="1072" y="43"/>
                  <a:pt x="1020" y="16"/>
                </a:cubicBezTo>
                <a:cubicBezTo>
                  <a:pt x="988" y="0"/>
                  <a:pt x="806" y="30"/>
                  <a:pt x="780" y="4"/>
                </a:cubicBezTo>
                <a:cubicBezTo>
                  <a:pt x="727" y="15"/>
                  <a:pt x="687" y="62"/>
                  <a:pt x="570" y="73"/>
                </a:cubicBezTo>
                <a:cubicBezTo>
                  <a:pt x="453" y="84"/>
                  <a:pt x="159" y="40"/>
                  <a:pt x="75" y="73"/>
                </a:cubicBezTo>
                <a:cubicBezTo>
                  <a:pt x="43" y="125"/>
                  <a:pt x="0" y="242"/>
                  <a:pt x="66" y="271"/>
                </a:cubicBezTo>
                <a:cubicBezTo>
                  <a:pt x="170" y="269"/>
                  <a:pt x="222" y="268"/>
                  <a:pt x="327" y="265"/>
                </a:cubicBezTo>
              </a:path>
            </a:pathLst>
          </a:custGeom>
          <a:solidFill>
            <a:schemeClr val="accent1">
              <a:alpha val="20000"/>
            </a:schemeClr>
          </a:solidFill>
          <a:ln w="3175" cmpd="sng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28" name="Text Box 64"/>
          <p:cNvSpPr txBox="1">
            <a:spLocks noChangeArrowheads="1"/>
          </p:cNvSpPr>
          <p:nvPr/>
        </p:nvSpPr>
        <p:spPr bwMode="auto">
          <a:xfrm>
            <a:off x="2973388" y="4816475"/>
            <a:ext cx="358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aseline="0">
                <a:sym typeface="Symbol" charset="0"/>
              </a:rPr>
              <a:t></a:t>
            </a:r>
            <a:endParaRPr lang="sv-SE" sz="1800" baseline="0"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9F0C-821B-A54B-9FDE-88F994B47AA4}" type="slidenum">
              <a:rPr lang="en-US"/>
              <a:pPr/>
              <a:t>37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intuition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52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We will prove that </a:t>
            </a:r>
            <a:r>
              <a:rPr lang="en-US" i="1" dirty="0"/>
              <a:t>D</a:t>
            </a:r>
            <a:r>
              <a:rPr lang="en-US" sz="2600" dirty="0"/>
              <a:t> contains a bivalent </a:t>
            </a:r>
            <a:r>
              <a:rPr lang="en-US" sz="2600" dirty="0" err="1"/>
              <a:t>config</a:t>
            </a:r>
            <a:r>
              <a:rPr lang="en-US" sz="2600" dirty="0"/>
              <a:t> by contradiction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 smtClean="0"/>
              <a:t>That is, assume </a:t>
            </a:r>
            <a:r>
              <a:rPr lang="en-US" sz="2600" dirty="0"/>
              <a:t>there </a:t>
            </a:r>
            <a:r>
              <a:rPr lang="en-US" sz="2600" dirty="0" smtClean="0"/>
              <a:t>is </a:t>
            </a:r>
            <a:r>
              <a:rPr lang="en-US" sz="2600" i="1" dirty="0" smtClean="0">
                <a:solidFill>
                  <a:srgbClr val="FF0000"/>
                </a:solidFill>
              </a:rPr>
              <a:t>no </a:t>
            </a:r>
            <a:r>
              <a:rPr lang="en-US" sz="2600" i="1" dirty="0">
                <a:solidFill>
                  <a:srgbClr val="FF0000"/>
                </a:solidFill>
              </a:rPr>
              <a:t>bivalent </a:t>
            </a:r>
            <a:r>
              <a:rPr lang="en-US" sz="2600" i="1" dirty="0" err="1">
                <a:solidFill>
                  <a:srgbClr val="FF0000"/>
                </a:solidFill>
              </a:rPr>
              <a:t>config</a:t>
            </a:r>
            <a:r>
              <a:rPr lang="en-US" sz="2600" i="1" dirty="0">
                <a:solidFill>
                  <a:srgbClr val="FF0000"/>
                </a:solidFill>
              </a:rPr>
              <a:t> in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sz="2600" dirty="0"/>
              <a:t>, show that this will lead to a contradiction</a:t>
            </a:r>
          </a:p>
        </p:txBody>
      </p:sp>
      <p:sp>
        <p:nvSpPr>
          <p:cNvPr id="319492" name="Freeform 4"/>
          <p:cNvSpPr>
            <a:spLocks/>
          </p:cNvSpPr>
          <p:nvPr/>
        </p:nvSpPr>
        <p:spPr bwMode="auto">
          <a:xfrm>
            <a:off x="3505200" y="4437063"/>
            <a:ext cx="2641600" cy="1550987"/>
          </a:xfrm>
          <a:custGeom>
            <a:avLst/>
            <a:gdLst>
              <a:gd name="T0" fmla="*/ 522 w 1664"/>
              <a:gd name="T1" fmla="*/ 283 h 977"/>
              <a:gd name="T2" fmla="*/ 654 w 1664"/>
              <a:gd name="T3" fmla="*/ 310 h 977"/>
              <a:gd name="T4" fmla="*/ 783 w 1664"/>
              <a:gd name="T5" fmla="*/ 271 h 977"/>
              <a:gd name="T6" fmla="*/ 909 w 1664"/>
              <a:gd name="T7" fmla="*/ 373 h 977"/>
              <a:gd name="T8" fmla="*/ 1238 w 1664"/>
              <a:gd name="T9" fmla="*/ 378 h 977"/>
              <a:gd name="T10" fmla="*/ 1264 w 1664"/>
              <a:gd name="T11" fmla="*/ 388 h 977"/>
              <a:gd name="T12" fmla="*/ 1266 w 1664"/>
              <a:gd name="T13" fmla="*/ 400 h 977"/>
              <a:gd name="T14" fmla="*/ 1276 w 1664"/>
              <a:gd name="T15" fmla="*/ 432 h 977"/>
              <a:gd name="T16" fmla="*/ 1290 w 1664"/>
              <a:gd name="T17" fmla="*/ 462 h 977"/>
              <a:gd name="T18" fmla="*/ 1300 w 1664"/>
              <a:gd name="T19" fmla="*/ 488 h 977"/>
              <a:gd name="T20" fmla="*/ 1281 w 1664"/>
              <a:gd name="T21" fmla="*/ 574 h 977"/>
              <a:gd name="T22" fmla="*/ 1191 w 1664"/>
              <a:gd name="T23" fmla="*/ 604 h 977"/>
              <a:gd name="T24" fmla="*/ 999 w 1664"/>
              <a:gd name="T25" fmla="*/ 610 h 977"/>
              <a:gd name="T26" fmla="*/ 944 w 1664"/>
              <a:gd name="T27" fmla="*/ 770 h 977"/>
              <a:gd name="T28" fmla="*/ 897 w 1664"/>
              <a:gd name="T29" fmla="*/ 817 h 977"/>
              <a:gd name="T30" fmla="*/ 897 w 1664"/>
              <a:gd name="T31" fmla="*/ 970 h 977"/>
              <a:gd name="T32" fmla="*/ 1146 w 1664"/>
              <a:gd name="T33" fmla="*/ 970 h 977"/>
              <a:gd name="T34" fmla="*/ 1344 w 1664"/>
              <a:gd name="T35" fmla="*/ 940 h 977"/>
              <a:gd name="T36" fmla="*/ 1593 w 1664"/>
              <a:gd name="T37" fmla="*/ 763 h 977"/>
              <a:gd name="T38" fmla="*/ 1578 w 1664"/>
              <a:gd name="T39" fmla="*/ 469 h 977"/>
              <a:gd name="T40" fmla="*/ 1146 w 1664"/>
              <a:gd name="T41" fmla="*/ 169 h 977"/>
              <a:gd name="T42" fmla="*/ 1020 w 1664"/>
              <a:gd name="T43" fmla="*/ 16 h 977"/>
              <a:gd name="T44" fmla="*/ 780 w 1664"/>
              <a:gd name="T45" fmla="*/ 4 h 977"/>
              <a:gd name="T46" fmla="*/ 570 w 1664"/>
              <a:gd name="T47" fmla="*/ 73 h 977"/>
              <a:gd name="T48" fmla="*/ 75 w 1664"/>
              <a:gd name="T49" fmla="*/ 73 h 977"/>
              <a:gd name="T50" fmla="*/ 66 w 1664"/>
              <a:gd name="T51" fmla="*/ 271 h 977"/>
              <a:gd name="T52" fmla="*/ 327 w 1664"/>
              <a:gd name="T53" fmla="*/ 26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64" h="977">
                <a:moveTo>
                  <a:pt x="522" y="283"/>
                </a:moveTo>
                <a:cubicBezTo>
                  <a:pt x="554" y="289"/>
                  <a:pt x="612" y="317"/>
                  <a:pt x="654" y="310"/>
                </a:cubicBezTo>
                <a:cubicBezTo>
                  <a:pt x="672" y="314"/>
                  <a:pt x="783" y="271"/>
                  <a:pt x="783" y="271"/>
                </a:cubicBezTo>
                <a:cubicBezTo>
                  <a:pt x="846" y="286"/>
                  <a:pt x="848" y="385"/>
                  <a:pt x="909" y="373"/>
                </a:cubicBezTo>
                <a:cubicBezTo>
                  <a:pt x="1092" y="380"/>
                  <a:pt x="1036" y="376"/>
                  <a:pt x="1238" y="378"/>
                </a:cubicBezTo>
                <a:cubicBezTo>
                  <a:pt x="1247" y="381"/>
                  <a:pt x="1257" y="382"/>
                  <a:pt x="1264" y="388"/>
                </a:cubicBezTo>
                <a:cubicBezTo>
                  <a:pt x="1267" y="391"/>
                  <a:pt x="1265" y="396"/>
                  <a:pt x="1266" y="400"/>
                </a:cubicBezTo>
                <a:cubicBezTo>
                  <a:pt x="1269" y="411"/>
                  <a:pt x="1272" y="422"/>
                  <a:pt x="1276" y="432"/>
                </a:cubicBezTo>
                <a:cubicBezTo>
                  <a:pt x="1280" y="442"/>
                  <a:pt x="1286" y="452"/>
                  <a:pt x="1290" y="462"/>
                </a:cubicBezTo>
                <a:cubicBezTo>
                  <a:pt x="1294" y="471"/>
                  <a:pt x="1297" y="479"/>
                  <a:pt x="1300" y="488"/>
                </a:cubicBezTo>
                <a:cubicBezTo>
                  <a:pt x="1304" y="525"/>
                  <a:pt x="1293" y="538"/>
                  <a:pt x="1281" y="574"/>
                </a:cubicBezTo>
                <a:cubicBezTo>
                  <a:pt x="1267" y="615"/>
                  <a:pt x="1226" y="600"/>
                  <a:pt x="1191" y="604"/>
                </a:cubicBezTo>
                <a:cubicBezTo>
                  <a:pt x="1123" y="623"/>
                  <a:pt x="1071" y="605"/>
                  <a:pt x="999" y="610"/>
                </a:cubicBezTo>
                <a:cubicBezTo>
                  <a:pt x="970" y="624"/>
                  <a:pt x="962" y="744"/>
                  <a:pt x="944" y="770"/>
                </a:cubicBezTo>
                <a:cubicBezTo>
                  <a:pt x="939" y="809"/>
                  <a:pt x="891" y="773"/>
                  <a:pt x="897" y="817"/>
                </a:cubicBezTo>
                <a:cubicBezTo>
                  <a:pt x="904" y="863"/>
                  <a:pt x="849" y="967"/>
                  <a:pt x="897" y="970"/>
                </a:cubicBezTo>
                <a:cubicBezTo>
                  <a:pt x="946" y="977"/>
                  <a:pt x="1096" y="968"/>
                  <a:pt x="1146" y="970"/>
                </a:cubicBezTo>
                <a:cubicBezTo>
                  <a:pt x="1230" y="952"/>
                  <a:pt x="1270" y="975"/>
                  <a:pt x="1344" y="940"/>
                </a:cubicBezTo>
                <a:cubicBezTo>
                  <a:pt x="1418" y="905"/>
                  <a:pt x="1554" y="842"/>
                  <a:pt x="1593" y="763"/>
                </a:cubicBezTo>
                <a:cubicBezTo>
                  <a:pt x="1664" y="640"/>
                  <a:pt x="1652" y="568"/>
                  <a:pt x="1578" y="469"/>
                </a:cubicBezTo>
                <a:cubicBezTo>
                  <a:pt x="1504" y="370"/>
                  <a:pt x="1239" y="245"/>
                  <a:pt x="1146" y="169"/>
                </a:cubicBezTo>
                <a:cubicBezTo>
                  <a:pt x="1114" y="167"/>
                  <a:pt x="1072" y="43"/>
                  <a:pt x="1020" y="16"/>
                </a:cubicBezTo>
                <a:cubicBezTo>
                  <a:pt x="988" y="0"/>
                  <a:pt x="806" y="30"/>
                  <a:pt x="780" y="4"/>
                </a:cubicBezTo>
                <a:cubicBezTo>
                  <a:pt x="727" y="15"/>
                  <a:pt x="687" y="62"/>
                  <a:pt x="570" y="73"/>
                </a:cubicBezTo>
                <a:cubicBezTo>
                  <a:pt x="453" y="84"/>
                  <a:pt x="159" y="40"/>
                  <a:pt x="75" y="73"/>
                </a:cubicBezTo>
                <a:cubicBezTo>
                  <a:pt x="43" y="125"/>
                  <a:pt x="0" y="242"/>
                  <a:pt x="66" y="271"/>
                </a:cubicBezTo>
                <a:cubicBezTo>
                  <a:pt x="170" y="269"/>
                  <a:pt x="222" y="268"/>
                  <a:pt x="327" y="265"/>
                </a:cubicBezTo>
              </a:path>
            </a:pathLst>
          </a:custGeom>
          <a:solidFill>
            <a:schemeClr val="accent1">
              <a:alpha val="20000"/>
            </a:schemeClr>
          </a:solidFill>
          <a:ln w="3175" cmpd="sng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3" name="Freeform 5"/>
          <p:cNvSpPr>
            <a:spLocks/>
          </p:cNvSpPr>
          <p:nvPr/>
        </p:nvSpPr>
        <p:spPr bwMode="auto">
          <a:xfrm>
            <a:off x="2854325" y="4876800"/>
            <a:ext cx="2608263" cy="1054100"/>
          </a:xfrm>
          <a:custGeom>
            <a:avLst/>
            <a:gdLst>
              <a:gd name="T0" fmla="*/ 22 w 1643"/>
              <a:gd name="T1" fmla="*/ 313 h 664"/>
              <a:gd name="T2" fmla="*/ 14 w 1643"/>
              <a:gd name="T3" fmla="*/ 149 h 664"/>
              <a:gd name="T4" fmla="*/ 34 w 1643"/>
              <a:gd name="T5" fmla="*/ 97 h 664"/>
              <a:gd name="T6" fmla="*/ 48 w 1643"/>
              <a:gd name="T7" fmla="*/ 63 h 664"/>
              <a:gd name="T8" fmla="*/ 144 w 1643"/>
              <a:gd name="T9" fmla="*/ 19 h 664"/>
              <a:gd name="T10" fmla="*/ 398 w 1643"/>
              <a:gd name="T11" fmla="*/ 75 h 664"/>
              <a:gd name="T12" fmla="*/ 544 w 1643"/>
              <a:gd name="T13" fmla="*/ 57 h 664"/>
              <a:gd name="T14" fmla="*/ 558 w 1643"/>
              <a:gd name="T15" fmla="*/ 31 h 664"/>
              <a:gd name="T16" fmla="*/ 636 w 1643"/>
              <a:gd name="T17" fmla="*/ 15 h 664"/>
              <a:gd name="T18" fmla="*/ 876 w 1643"/>
              <a:gd name="T19" fmla="*/ 29 h 664"/>
              <a:gd name="T20" fmla="*/ 906 w 1643"/>
              <a:gd name="T21" fmla="*/ 53 h 664"/>
              <a:gd name="T22" fmla="*/ 1022 w 1643"/>
              <a:gd name="T23" fmla="*/ 99 h 664"/>
              <a:gd name="T24" fmla="*/ 1256 w 1643"/>
              <a:gd name="T25" fmla="*/ 107 h 664"/>
              <a:gd name="T26" fmla="*/ 1373 w 1643"/>
              <a:gd name="T27" fmla="*/ 120 h 664"/>
              <a:gd name="T28" fmla="*/ 1582 w 1643"/>
              <a:gd name="T29" fmla="*/ 109 h 664"/>
              <a:gd name="T30" fmla="*/ 1610 w 1643"/>
              <a:gd name="T31" fmla="*/ 123 h 664"/>
              <a:gd name="T32" fmla="*/ 1622 w 1643"/>
              <a:gd name="T33" fmla="*/ 171 h 664"/>
              <a:gd name="T34" fmla="*/ 1643 w 1643"/>
              <a:gd name="T35" fmla="*/ 267 h 664"/>
              <a:gd name="T36" fmla="*/ 1376 w 1643"/>
              <a:gd name="T37" fmla="*/ 285 h 664"/>
              <a:gd name="T38" fmla="*/ 1244 w 1643"/>
              <a:gd name="T39" fmla="*/ 282 h 664"/>
              <a:gd name="T40" fmla="*/ 1172 w 1643"/>
              <a:gd name="T41" fmla="*/ 408 h 664"/>
              <a:gd name="T42" fmla="*/ 1186 w 1643"/>
              <a:gd name="T43" fmla="*/ 581 h 664"/>
              <a:gd name="T44" fmla="*/ 1008 w 1643"/>
              <a:gd name="T45" fmla="*/ 629 h 664"/>
              <a:gd name="T46" fmla="*/ 890 w 1643"/>
              <a:gd name="T47" fmla="*/ 627 h 664"/>
              <a:gd name="T48" fmla="*/ 851 w 1643"/>
              <a:gd name="T49" fmla="*/ 648 h 664"/>
              <a:gd name="T50" fmla="*/ 710 w 1643"/>
              <a:gd name="T51" fmla="*/ 660 h 664"/>
              <a:gd name="T52" fmla="*/ 622 w 1643"/>
              <a:gd name="T53" fmla="*/ 621 h 664"/>
              <a:gd name="T54" fmla="*/ 582 w 1643"/>
              <a:gd name="T55" fmla="*/ 599 h 664"/>
              <a:gd name="T56" fmla="*/ 430 w 1643"/>
              <a:gd name="T57" fmla="*/ 513 h 664"/>
              <a:gd name="T58" fmla="*/ 430 w 1643"/>
              <a:gd name="T59" fmla="*/ 513 h 664"/>
              <a:gd name="T60" fmla="*/ 264 w 1643"/>
              <a:gd name="T61" fmla="*/ 421 h 664"/>
              <a:gd name="T62" fmla="*/ 38 w 1643"/>
              <a:gd name="T63" fmla="*/ 335 h 664"/>
              <a:gd name="T64" fmla="*/ 22 w 1643"/>
              <a:gd name="T65" fmla="*/ 313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3" h="664">
                <a:moveTo>
                  <a:pt x="22" y="313"/>
                </a:moveTo>
                <a:cubicBezTo>
                  <a:pt x="5" y="243"/>
                  <a:pt x="0" y="243"/>
                  <a:pt x="14" y="149"/>
                </a:cubicBezTo>
                <a:cubicBezTo>
                  <a:pt x="17" y="131"/>
                  <a:pt x="30" y="115"/>
                  <a:pt x="34" y="97"/>
                </a:cubicBezTo>
                <a:cubicBezTo>
                  <a:pt x="37" y="82"/>
                  <a:pt x="37" y="75"/>
                  <a:pt x="48" y="63"/>
                </a:cubicBezTo>
                <a:cubicBezTo>
                  <a:pt x="72" y="37"/>
                  <a:pt x="112" y="30"/>
                  <a:pt x="144" y="19"/>
                </a:cubicBezTo>
                <a:cubicBezTo>
                  <a:pt x="241" y="25"/>
                  <a:pt x="306" y="69"/>
                  <a:pt x="398" y="75"/>
                </a:cubicBezTo>
                <a:cubicBezTo>
                  <a:pt x="446" y="92"/>
                  <a:pt x="492" y="61"/>
                  <a:pt x="544" y="57"/>
                </a:cubicBezTo>
                <a:cubicBezTo>
                  <a:pt x="550" y="49"/>
                  <a:pt x="551" y="38"/>
                  <a:pt x="558" y="31"/>
                </a:cubicBezTo>
                <a:cubicBezTo>
                  <a:pt x="578" y="13"/>
                  <a:pt x="611" y="18"/>
                  <a:pt x="636" y="15"/>
                </a:cubicBezTo>
                <a:cubicBezTo>
                  <a:pt x="716" y="17"/>
                  <a:pt x="801" y="0"/>
                  <a:pt x="876" y="29"/>
                </a:cubicBezTo>
                <a:cubicBezTo>
                  <a:pt x="888" y="34"/>
                  <a:pt x="895" y="46"/>
                  <a:pt x="906" y="53"/>
                </a:cubicBezTo>
                <a:cubicBezTo>
                  <a:pt x="950" y="83"/>
                  <a:pt x="971" y="94"/>
                  <a:pt x="1022" y="99"/>
                </a:cubicBezTo>
                <a:cubicBezTo>
                  <a:pt x="1029" y="127"/>
                  <a:pt x="1207" y="108"/>
                  <a:pt x="1256" y="107"/>
                </a:cubicBezTo>
                <a:cubicBezTo>
                  <a:pt x="1314" y="108"/>
                  <a:pt x="1319" y="120"/>
                  <a:pt x="1373" y="120"/>
                </a:cubicBezTo>
                <a:cubicBezTo>
                  <a:pt x="1427" y="120"/>
                  <a:pt x="1543" y="109"/>
                  <a:pt x="1582" y="109"/>
                </a:cubicBezTo>
                <a:cubicBezTo>
                  <a:pt x="1590" y="109"/>
                  <a:pt x="1604" y="118"/>
                  <a:pt x="1610" y="123"/>
                </a:cubicBezTo>
                <a:cubicBezTo>
                  <a:pt x="1627" y="135"/>
                  <a:pt x="1618" y="151"/>
                  <a:pt x="1622" y="171"/>
                </a:cubicBezTo>
                <a:cubicBezTo>
                  <a:pt x="1630" y="211"/>
                  <a:pt x="1634" y="228"/>
                  <a:pt x="1643" y="267"/>
                </a:cubicBezTo>
                <a:cubicBezTo>
                  <a:pt x="1633" y="361"/>
                  <a:pt x="1471" y="284"/>
                  <a:pt x="1376" y="285"/>
                </a:cubicBezTo>
                <a:cubicBezTo>
                  <a:pt x="1310" y="286"/>
                  <a:pt x="1310" y="281"/>
                  <a:pt x="1244" y="282"/>
                </a:cubicBezTo>
                <a:cubicBezTo>
                  <a:pt x="1193" y="302"/>
                  <a:pt x="1194" y="359"/>
                  <a:pt x="1172" y="408"/>
                </a:cubicBezTo>
                <a:cubicBezTo>
                  <a:pt x="1168" y="445"/>
                  <a:pt x="1193" y="544"/>
                  <a:pt x="1186" y="581"/>
                </a:cubicBezTo>
                <a:cubicBezTo>
                  <a:pt x="1172" y="653"/>
                  <a:pt x="1041" y="628"/>
                  <a:pt x="1008" y="629"/>
                </a:cubicBezTo>
                <a:cubicBezTo>
                  <a:pt x="969" y="628"/>
                  <a:pt x="929" y="627"/>
                  <a:pt x="890" y="627"/>
                </a:cubicBezTo>
                <a:cubicBezTo>
                  <a:pt x="868" y="627"/>
                  <a:pt x="881" y="643"/>
                  <a:pt x="851" y="648"/>
                </a:cubicBezTo>
                <a:cubicBezTo>
                  <a:pt x="821" y="653"/>
                  <a:pt x="748" y="664"/>
                  <a:pt x="710" y="660"/>
                </a:cubicBezTo>
                <a:cubicBezTo>
                  <a:pt x="706" y="660"/>
                  <a:pt x="622" y="621"/>
                  <a:pt x="622" y="621"/>
                </a:cubicBezTo>
                <a:cubicBezTo>
                  <a:pt x="612" y="611"/>
                  <a:pt x="594" y="607"/>
                  <a:pt x="582" y="599"/>
                </a:cubicBezTo>
                <a:lnTo>
                  <a:pt x="430" y="513"/>
                </a:lnTo>
                <a:cubicBezTo>
                  <a:pt x="430" y="513"/>
                  <a:pt x="430" y="513"/>
                  <a:pt x="430" y="513"/>
                </a:cubicBezTo>
                <a:cubicBezTo>
                  <a:pt x="374" y="481"/>
                  <a:pt x="321" y="450"/>
                  <a:pt x="264" y="421"/>
                </a:cubicBezTo>
                <a:cubicBezTo>
                  <a:pt x="179" y="377"/>
                  <a:pt x="135" y="338"/>
                  <a:pt x="38" y="335"/>
                </a:cubicBezTo>
                <a:cubicBezTo>
                  <a:pt x="31" y="325"/>
                  <a:pt x="25" y="326"/>
                  <a:pt x="22" y="313"/>
                </a:cubicBezTo>
                <a:close/>
              </a:path>
            </a:pathLst>
          </a:custGeom>
          <a:solidFill>
            <a:srgbClr val="3366FF">
              <a:alpha val="7001"/>
            </a:srgbClr>
          </a:solidFill>
          <a:ln w="3175" cmpd="sng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2935288" y="5095875"/>
            <a:ext cx="4984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tx2"/>
                </a:solidFill>
                <a:sym typeface="Symbol" charset="0"/>
              </a:rPr>
              <a:t>Bivalent</a:t>
            </a:r>
            <a:endParaRPr lang="sv-SE" sz="900" baseline="0">
              <a:solidFill>
                <a:schemeClr val="tx2"/>
              </a:solidFill>
              <a:sym typeface="Symbol" charset="0"/>
            </a:endParaRP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3727450" y="4613275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9496" name="Line 8"/>
          <p:cNvSpPr>
            <a:spLocks noChangeShapeType="1"/>
          </p:cNvSpPr>
          <p:nvPr/>
        </p:nvSpPr>
        <p:spPr bwMode="auto">
          <a:xfrm flipV="1">
            <a:off x="3438525" y="4829175"/>
            <a:ext cx="288925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7" name="Line 9"/>
          <p:cNvSpPr>
            <a:spLocks noChangeShapeType="1"/>
          </p:cNvSpPr>
          <p:nvPr/>
        </p:nvSpPr>
        <p:spPr bwMode="auto">
          <a:xfrm>
            <a:off x="3438525" y="5189538"/>
            <a:ext cx="504825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8" name="Line 10"/>
          <p:cNvSpPr>
            <a:spLocks noChangeShapeType="1"/>
          </p:cNvSpPr>
          <p:nvPr/>
        </p:nvSpPr>
        <p:spPr bwMode="auto">
          <a:xfrm flipV="1">
            <a:off x="3438525" y="5118100"/>
            <a:ext cx="433388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3348038" y="4797425"/>
            <a:ext cx="358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aseline="0"/>
              <a:t>e</a:t>
            </a:r>
          </a:p>
        </p:txBody>
      </p:sp>
      <p:sp>
        <p:nvSpPr>
          <p:cNvPr id="319500" name="Text Box 12"/>
          <p:cNvSpPr txBox="1">
            <a:spLocks noChangeArrowheads="1"/>
          </p:cNvSpPr>
          <p:nvPr/>
        </p:nvSpPr>
        <p:spPr bwMode="auto">
          <a:xfrm>
            <a:off x="1727200" y="3968750"/>
            <a:ext cx="5472113" cy="2052638"/>
          </a:xfrm>
          <a:prstGeom prst="rect">
            <a:avLst/>
          </a:prstGeom>
          <a:noFill/>
          <a:ln w="19050" cap="rnd">
            <a:solidFill>
              <a:srgbClr val="8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sv-SE" baseline="0"/>
              <a:t>Lemma 2 Illustration</a:t>
            </a:r>
          </a:p>
        </p:txBody>
      </p:sp>
      <p:sp>
        <p:nvSpPr>
          <p:cNvPr id="319501" name="Text Box 13"/>
          <p:cNvSpPr txBox="1">
            <a:spLocks noChangeArrowheads="1"/>
          </p:cNvSpPr>
          <p:nvPr/>
        </p:nvSpPr>
        <p:spPr bwMode="auto">
          <a:xfrm>
            <a:off x="3871913" y="4973638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9502" name="Line 14"/>
          <p:cNvSpPr>
            <a:spLocks noChangeShapeType="1"/>
          </p:cNvSpPr>
          <p:nvPr/>
        </p:nvSpPr>
        <p:spPr bwMode="auto">
          <a:xfrm flipV="1">
            <a:off x="4087813" y="4616450"/>
            <a:ext cx="700087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03" name="Line 15"/>
          <p:cNvSpPr>
            <a:spLocks noChangeShapeType="1"/>
          </p:cNvSpPr>
          <p:nvPr/>
        </p:nvSpPr>
        <p:spPr bwMode="auto">
          <a:xfrm>
            <a:off x="4087813" y="5081588"/>
            <a:ext cx="431800" cy="179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04" name="Text Box 16"/>
          <p:cNvSpPr txBox="1">
            <a:spLocks noChangeArrowheads="1"/>
          </p:cNvSpPr>
          <p:nvPr/>
        </p:nvSpPr>
        <p:spPr bwMode="auto">
          <a:xfrm>
            <a:off x="4787900" y="4508500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9505" name="Text Box 17"/>
          <p:cNvSpPr txBox="1">
            <a:spLocks noChangeArrowheads="1"/>
          </p:cNvSpPr>
          <p:nvPr/>
        </p:nvSpPr>
        <p:spPr bwMode="auto">
          <a:xfrm>
            <a:off x="4519613" y="5081588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9506" name="Text Box 18"/>
          <p:cNvSpPr txBox="1">
            <a:spLocks noChangeArrowheads="1"/>
          </p:cNvSpPr>
          <p:nvPr/>
        </p:nvSpPr>
        <p:spPr bwMode="auto">
          <a:xfrm>
            <a:off x="3943350" y="5621338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9507" name="Line 19"/>
          <p:cNvSpPr>
            <a:spLocks noChangeShapeType="1"/>
          </p:cNvSpPr>
          <p:nvPr/>
        </p:nvSpPr>
        <p:spPr bwMode="auto">
          <a:xfrm flipV="1">
            <a:off x="4159250" y="5481638"/>
            <a:ext cx="233363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08" name="Text Box 20"/>
          <p:cNvSpPr txBox="1">
            <a:spLocks noChangeArrowheads="1"/>
          </p:cNvSpPr>
          <p:nvPr/>
        </p:nvSpPr>
        <p:spPr bwMode="auto">
          <a:xfrm>
            <a:off x="4427538" y="5373688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9509" name="Line 21"/>
          <p:cNvSpPr>
            <a:spLocks noChangeShapeType="1"/>
          </p:cNvSpPr>
          <p:nvPr/>
        </p:nvSpPr>
        <p:spPr bwMode="auto">
          <a:xfrm>
            <a:off x="4643438" y="5481638"/>
            <a:ext cx="504825" cy="107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5148263" y="5445125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9511" name="Line 23"/>
          <p:cNvSpPr>
            <a:spLocks noChangeShapeType="1"/>
          </p:cNvSpPr>
          <p:nvPr/>
        </p:nvSpPr>
        <p:spPr bwMode="auto">
          <a:xfrm>
            <a:off x="5003800" y="4616450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12" name="Text Box 24"/>
          <p:cNvSpPr txBox="1">
            <a:spLocks noChangeArrowheads="1"/>
          </p:cNvSpPr>
          <p:nvPr/>
        </p:nvSpPr>
        <p:spPr bwMode="auto">
          <a:xfrm>
            <a:off x="5472113" y="4473575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9513" name="Line 25"/>
          <p:cNvSpPr>
            <a:spLocks noChangeShapeType="1"/>
          </p:cNvSpPr>
          <p:nvPr/>
        </p:nvSpPr>
        <p:spPr bwMode="auto">
          <a:xfrm>
            <a:off x="4735513" y="51895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14" name="Text Box 26"/>
          <p:cNvSpPr txBox="1">
            <a:spLocks noChangeArrowheads="1"/>
          </p:cNvSpPr>
          <p:nvPr/>
        </p:nvSpPr>
        <p:spPr bwMode="auto">
          <a:xfrm>
            <a:off x="5167313" y="5081588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9515" name="Line 27"/>
          <p:cNvSpPr>
            <a:spLocks noChangeShapeType="1"/>
          </p:cNvSpPr>
          <p:nvPr/>
        </p:nvSpPr>
        <p:spPr bwMode="auto">
          <a:xfrm>
            <a:off x="5383213" y="5189538"/>
            <a:ext cx="43180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16" name="Line 28"/>
          <p:cNvSpPr>
            <a:spLocks noChangeShapeType="1"/>
          </p:cNvSpPr>
          <p:nvPr/>
        </p:nvSpPr>
        <p:spPr bwMode="auto">
          <a:xfrm flipV="1">
            <a:off x="5383213" y="4868863"/>
            <a:ext cx="520700" cy="320675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17" name="Text Box 29"/>
          <p:cNvSpPr txBox="1">
            <a:spLocks noChangeArrowheads="1"/>
          </p:cNvSpPr>
          <p:nvPr/>
        </p:nvSpPr>
        <p:spPr bwMode="auto">
          <a:xfrm>
            <a:off x="4751388" y="5340350"/>
            <a:ext cx="358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aseline="0"/>
              <a:t>e</a:t>
            </a:r>
          </a:p>
        </p:txBody>
      </p:sp>
      <p:sp>
        <p:nvSpPr>
          <p:cNvPr id="319518" name="Text Box 30"/>
          <p:cNvSpPr txBox="1">
            <a:spLocks noChangeArrowheads="1"/>
          </p:cNvSpPr>
          <p:nvPr/>
        </p:nvSpPr>
        <p:spPr bwMode="auto">
          <a:xfrm>
            <a:off x="5527675" y="5118100"/>
            <a:ext cx="358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aseline="0"/>
              <a:t>e</a:t>
            </a:r>
          </a:p>
        </p:txBody>
      </p:sp>
      <p:sp>
        <p:nvSpPr>
          <p:cNvPr id="319519" name="Text Box 31"/>
          <p:cNvSpPr txBox="1">
            <a:spLocks noChangeArrowheads="1"/>
          </p:cNvSpPr>
          <p:nvPr/>
        </p:nvSpPr>
        <p:spPr bwMode="auto">
          <a:xfrm>
            <a:off x="4103688" y="4581525"/>
            <a:ext cx="358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aseline="0"/>
              <a:t>e</a:t>
            </a:r>
          </a:p>
        </p:txBody>
      </p:sp>
      <p:sp>
        <p:nvSpPr>
          <p:cNvPr id="319520" name="Text Box 32"/>
          <p:cNvSpPr txBox="1">
            <a:spLocks noChangeArrowheads="1"/>
          </p:cNvSpPr>
          <p:nvPr/>
        </p:nvSpPr>
        <p:spPr bwMode="auto">
          <a:xfrm>
            <a:off x="5815013" y="5297488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9521" name="Line 33"/>
          <p:cNvSpPr>
            <a:spLocks noChangeShapeType="1"/>
          </p:cNvSpPr>
          <p:nvPr/>
        </p:nvSpPr>
        <p:spPr bwMode="auto">
          <a:xfrm flipV="1">
            <a:off x="4716463" y="4905375"/>
            <a:ext cx="21590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22" name="Text Box 34"/>
          <p:cNvSpPr txBox="1">
            <a:spLocks noChangeArrowheads="1"/>
          </p:cNvSpPr>
          <p:nvPr/>
        </p:nvSpPr>
        <p:spPr bwMode="auto">
          <a:xfrm>
            <a:off x="4967288" y="4760913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9523" name="Text Box 35"/>
          <p:cNvSpPr txBox="1">
            <a:spLocks noChangeArrowheads="1"/>
          </p:cNvSpPr>
          <p:nvPr/>
        </p:nvSpPr>
        <p:spPr bwMode="auto">
          <a:xfrm>
            <a:off x="4572000" y="4868863"/>
            <a:ext cx="358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aseline="0"/>
              <a:t>e</a:t>
            </a:r>
          </a:p>
        </p:txBody>
      </p:sp>
      <p:sp>
        <p:nvSpPr>
          <p:cNvPr id="319524" name="Line 36"/>
          <p:cNvSpPr>
            <a:spLocks noChangeShapeType="1"/>
          </p:cNvSpPr>
          <p:nvPr/>
        </p:nvSpPr>
        <p:spPr bwMode="auto">
          <a:xfrm>
            <a:off x="4176713" y="5734050"/>
            <a:ext cx="827087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25" name="Text Box 37"/>
          <p:cNvSpPr txBox="1">
            <a:spLocks noChangeArrowheads="1"/>
          </p:cNvSpPr>
          <p:nvPr/>
        </p:nvSpPr>
        <p:spPr bwMode="auto">
          <a:xfrm>
            <a:off x="5003800" y="5721350"/>
            <a:ext cx="20637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aseline="0">
                <a:solidFill>
                  <a:schemeClr val="accent2"/>
                </a:solidFill>
                <a:sym typeface="Symbol" charset="0"/>
              </a:rPr>
              <a:t>…</a:t>
            </a:r>
            <a:endParaRPr lang="sv-SE" sz="900" baseline="0">
              <a:sym typeface="Symbol" charset="0"/>
            </a:endParaRPr>
          </a:p>
        </p:txBody>
      </p:sp>
      <p:sp>
        <p:nvSpPr>
          <p:cNvPr id="319526" name="Text Box 38"/>
          <p:cNvSpPr txBox="1">
            <a:spLocks noChangeArrowheads="1"/>
          </p:cNvSpPr>
          <p:nvPr/>
        </p:nvSpPr>
        <p:spPr bwMode="auto">
          <a:xfrm>
            <a:off x="4645025" y="5589588"/>
            <a:ext cx="358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aseline="0"/>
              <a:t>e</a:t>
            </a:r>
          </a:p>
        </p:txBody>
      </p:sp>
      <p:sp>
        <p:nvSpPr>
          <p:cNvPr id="319527" name="Line 39"/>
          <p:cNvSpPr>
            <a:spLocks noChangeShapeType="1"/>
          </p:cNvSpPr>
          <p:nvPr/>
        </p:nvSpPr>
        <p:spPr bwMode="auto">
          <a:xfrm>
            <a:off x="2376488" y="4545013"/>
            <a:ext cx="647700" cy="468312"/>
          </a:xfrm>
          <a:prstGeom prst="line">
            <a:avLst/>
          </a:prstGeom>
          <a:noFill/>
          <a:ln w="19050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28" name="Text Box 40"/>
          <p:cNvSpPr txBox="1">
            <a:spLocks noChangeArrowheads="1"/>
          </p:cNvSpPr>
          <p:nvPr/>
        </p:nvSpPr>
        <p:spPr bwMode="auto">
          <a:xfrm>
            <a:off x="2087563" y="4257675"/>
            <a:ext cx="3968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i="1" baseline="0">
                <a:latin typeface="Times" charset="0"/>
                <a:sym typeface="Symbol" charset="0"/>
              </a:rPr>
              <a:t>C</a:t>
            </a:r>
          </a:p>
        </p:txBody>
      </p:sp>
      <p:sp>
        <p:nvSpPr>
          <p:cNvPr id="319529" name="Line 41"/>
          <p:cNvSpPr>
            <a:spLocks noChangeShapeType="1"/>
          </p:cNvSpPr>
          <p:nvPr/>
        </p:nvSpPr>
        <p:spPr bwMode="auto">
          <a:xfrm flipH="1">
            <a:off x="5832475" y="5697538"/>
            <a:ext cx="792163" cy="0"/>
          </a:xfrm>
          <a:prstGeom prst="line">
            <a:avLst/>
          </a:prstGeom>
          <a:noFill/>
          <a:ln w="19050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30" name="Text Box 42"/>
          <p:cNvSpPr txBox="1">
            <a:spLocks noChangeArrowheads="1"/>
          </p:cNvSpPr>
          <p:nvPr/>
        </p:nvSpPr>
        <p:spPr bwMode="auto">
          <a:xfrm>
            <a:off x="6588125" y="5481638"/>
            <a:ext cx="3968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i="1" baseline="0">
                <a:latin typeface="Times" charset="0"/>
                <a:sym typeface="Symbol" charset="0"/>
              </a:rPr>
              <a:t>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7F81-2DC5-C846-84FC-9C597F617026}" type="slidenum">
              <a:rPr lang="en-US"/>
              <a:pPr/>
              <a:t>38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Map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500" dirty="0"/>
              <a:t>Assume there is no bivalent </a:t>
            </a:r>
            <a:r>
              <a:rPr lang="en-US" sz="2500" dirty="0" err="1"/>
              <a:t>config</a:t>
            </a:r>
            <a:r>
              <a:rPr lang="en-US" sz="2500" dirty="0"/>
              <a:t> in D</a:t>
            </a:r>
          </a:p>
          <a:p>
            <a:pPr lvl="1"/>
            <a:endParaRPr lang="en-US" sz="1000" dirty="0"/>
          </a:p>
          <a:p>
            <a:pPr lvl="1"/>
            <a:r>
              <a:rPr lang="en-US" sz="2400" dirty="0"/>
              <a:t>Then all </a:t>
            </a:r>
            <a:r>
              <a:rPr lang="en-US" sz="2400" dirty="0" err="1"/>
              <a:t>configs</a:t>
            </a:r>
            <a:r>
              <a:rPr lang="en-US" sz="2400" dirty="0"/>
              <a:t> in D are 0-valent or 1-valent</a:t>
            </a:r>
          </a:p>
          <a:p>
            <a:pPr lvl="1"/>
            <a:endParaRPr lang="en-US" sz="1000" dirty="0"/>
          </a:p>
          <a:p>
            <a:pPr lvl="1"/>
            <a:r>
              <a:rPr lang="en-US" sz="2400" dirty="0"/>
              <a:t>Show that exists a 0-valent </a:t>
            </a:r>
            <a:r>
              <a:rPr lang="en-US" sz="2400" dirty="0">
                <a:solidFill>
                  <a:srgbClr val="008000"/>
                </a:solidFill>
              </a:rPr>
              <a:t>and</a:t>
            </a:r>
            <a:r>
              <a:rPr lang="en-US" sz="2400" dirty="0"/>
              <a:t> 1-valent </a:t>
            </a:r>
            <a:r>
              <a:rPr lang="en-US" sz="2400" dirty="0" err="1"/>
              <a:t>config</a:t>
            </a:r>
            <a:r>
              <a:rPr lang="en-US" sz="2400" dirty="0"/>
              <a:t> in D</a:t>
            </a:r>
          </a:p>
          <a:p>
            <a:pPr lvl="2"/>
            <a:endParaRPr lang="en-US" sz="1000" dirty="0"/>
          </a:p>
          <a:p>
            <a:pPr lvl="1"/>
            <a:r>
              <a:rPr lang="sv-SE" sz="2400" dirty="0"/>
              <a:t>Show </a:t>
            </a:r>
            <a:r>
              <a:rPr lang="sv-SE" sz="2400" dirty="0" err="1"/>
              <a:t>exists</a:t>
            </a:r>
            <a:r>
              <a:rPr lang="sv-SE" sz="2400" dirty="0"/>
              <a:t> </a:t>
            </a:r>
            <a:r>
              <a:rPr lang="sv-SE" sz="2400" dirty="0" err="1"/>
              <a:t>two</a:t>
            </a:r>
            <a:r>
              <a:rPr lang="sv-SE" sz="2400" dirty="0"/>
              <a:t> </a:t>
            </a:r>
            <a:r>
              <a:rPr lang="sv-SE" sz="2400" dirty="0" err="1"/>
              <a:t>neighboring</a:t>
            </a:r>
            <a:r>
              <a:rPr lang="sv-SE" sz="2400" dirty="0"/>
              <a:t> </a:t>
            </a:r>
            <a:r>
              <a:rPr lang="sv-SE" sz="2400" dirty="0" err="1"/>
              <a:t>configs</a:t>
            </a:r>
            <a:r>
              <a:rPr lang="sv-SE" sz="2400" dirty="0"/>
              <a:t> c</a:t>
            </a:r>
            <a:r>
              <a:rPr lang="sv-SE" sz="2400" baseline="-25000" dirty="0"/>
              <a:t>1</a:t>
            </a:r>
            <a:r>
              <a:rPr lang="sv-SE" sz="2400" dirty="0"/>
              <a:t>=f(c</a:t>
            </a:r>
            <a:r>
              <a:rPr lang="sv-SE" sz="2400" baseline="-25000" dirty="0"/>
              <a:t>0</a:t>
            </a:r>
            <a:r>
              <a:rPr lang="sv-SE" sz="2400" dirty="0"/>
              <a:t>), in C</a:t>
            </a:r>
          </a:p>
          <a:p>
            <a:pPr lvl="2"/>
            <a:r>
              <a:rPr lang="sv-SE" dirty="0"/>
              <a:t>d</a:t>
            </a:r>
            <a:r>
              <a:rPr lang="sv-SE" baseline="-25000" dirty="0"/>
              <a:t>0</a:t>
            </a:r>
            <a:r>
              <a:rPr lang="sv-SE" dirty="0"/>
              <a:t>=e(c</a:t>
            </a:r>
            <a:r>
              <a:rPr lang="sv-SE" baseline="-25000" dirty="0"/>
              <a:t>0</a:t>
            </a:r>
            <a:r>
              <a:rPr lang="sv-SE" dirty="0"/>
              <a:t>) and d</a:t>
            </a:r>
            <a:r>
              <a:rPr lang="sv-SE" baseline="-25000" dirty="0"/>
              <a:t>1</a:t>
            </a:r>
            <a:r>
              <a:rPr lang="sv-SE" dirty="0"/>
              <a:t>=e(c</a:t>
            </a:r>
            <a:r>
              <a:rPr lang="sv-SE" baseline="-25000" dirty="0"/>
              <a:t>1</a:t>
            </a:r>
            <a:r>
              <a:rPr lang="sv-SE" dirty="0"/>
              <a:t>)</a:t>
            </a:r>
          </a:p>
          <a:p>
            <a:pPr lvl="2"/>
            <a:r>
              <a:rPr lang="sv-SE" dirty="0"/>
              <a:t>d</a:t>
            </a:r>
            <a:r>
              <a:rPr lang="sv-SE" baseline="-25000" dirty="0"/>
              <a:t>0</a:t>
            </a:r>
            <a:r>
              <a:rPr lang="sv-SE" dirty="0"/>
              <a:t> is 0-valent, d</a:t>
            </a:r>
            <a:r>
              <a:rPr lang="sv-SE" baseline="-25000" dirty="0"/>
              <a:t>1</a:t>
            </a:r>
            <a:r>
              <a:rPr lang="sv-SE" dirty="0"/>
              <a:t> is 1-valent</a:t>
            </a:r>
            <a:endParaRPr lang="en-US" dirty="0">
              <a:cs typeface="Times New Roman" charset="0"/>
            </a:endParaRPr>
          </a:p>
          <a:p>
            <a:pPr lvl="2"/>
            <a:endParaRPr lang="en-US" sz="1000" dirty="0"/>
          </a:p>
          <a:p>
            <a:pPr lvl="2"/>
            <a:r>
              <a:rPr lang="en-US" sz="2000" dirty="0"/>
              <a:t>Show this is a contradiction</a:t>
            </a:r>
            <a:endParaRPr lang="en-US" sz="2000" dirty="0">
              <a:cs typeface="Times New Roman" charset="0"/>
            </a:endParaRPr>
          </a:p>
          <a:p>
            <a:pPr lvl="2"/>
            <a:endParaRPr lang="en-US" sz="1000" dirty="0"/>
          </a:p>
          <a:p>
            <a:pPr>
              <a:buFont typeface="Wingdings" charset="0"/>
              <a:buNone/>
            </a:pPr>
            <a:r>
              <a:rPr lang="en-US" sz="2500" dirty="0"/>
              <a:t>Assumption must be incorrect</a:t>
            </a:r>
          </a:p>
          <a:p>
            <a:pPr>
              <a:buFont typeface="Wingdings" charset="0"/>
              <a:buNone/>
            </a:pPr>
            <a:r>
              <a:rPr lang="en-US" sz="2500" dirty="0"/>
              <a:t>D must contain a bivalent configuration</a:t>
            </a:r>
          </a:p>
        </p:txBody>
      </p:sp>
      <p:sp>
        <p:nvSpPr>
          <p:cNvPr id="345092" name="Line 4"/>
          <p:cNvSpPr>
            <a:spLocks noChangeShapeType="1"/>
          </p:cNvSpPr>
          <p:nvPr/>
        </p:nvSpPr>
        <p:spPr bwMode="auto">
          <a:xfrm>
            <a:off x="539750" y="5553236"/>
            <a:ext cx="5832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3" name="Freeform 5"/>
          <p:cNvSpPr>
            <a:spLocks/>
          </p:cNvSpPr>
          <p:nvPr/>
        </p:nvSpPr>
        <p:spPr bwMode="auto">
          <a:xfrm>
            <a:off x="6413500" y="4884738"/>
            <a:ext cx="2695575" cy="1208087"/>
          </a:xfrm>
          <a:custGeom>
            <a:avLst/>
            <a:gdLst>
              <a:gd name="T0" fmla="*/ 1619 w 1698"/>
              <a:gd name="T1" fmla="*/ 483 h 761"/>
              <a:gd name="T2" fmla="*/ 901 w 1698"/>
              <a:gd name="T3" fmla="*/ 739 h 761"/>
              <a:gd name="T4" fmla="*/ 101 w 1698"/>
              <a:gd name="T5" fmla="*/ 483 h 761"/>
              <a:gd name="T6" fmla="*/ 293 w 1698"/>
              <a:gd name="T7" fmla="*/ 195 h 761"/>
              <a:gd name="T8" fmla="*/ 1271 w 1698"/>
              <a:gd name="T9" fmla="*/ 9 h 761"/>
              <a:gd name="T10" fmla="*/ 1643 w 1698"/>
              <a:gd name="T11" fmla="*/ 249 h 761"/>
              <a:gd name="T12" fmla="*/ 1601 w 1698"/>
              <a:gd name="T13" fmla="*/ 477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8" h="761">
                <a:moveTo>
                  <a:pt x="1619" y="483"/>
                </a:moveTo>
                <a:cubicBezTo>
                  <a:pt x="1499" y="525"/>
                  <a:pt x="1154" y="739"/>
                  <a:pt x="901" y="739"/>
                </a:cubicBezTo>
                <a:cubicBezTo>
                  <a:pt x="783" y="761"/>
                  <a:pt x="153" y="586"/>
                  <a:pt x="101" y="483"/>
                </a:cubicBezTo>
                <a:cubicBezTo>
                  <a:pt x="0" y="392"/>
                  <a:pt x="98" y="274"/>
                  <a:pt x="293" y="195"/>
                </a:cubicBezTo>
                <a:cubicBezTo>
                  <a:pt x="488" y="116"/>
                  <a:pt x="1046" y="0"/>
                  <a:pt x="1271" y="9"/>
                </a:cubicBezTo>
                <a:cubicBezTo>
                  <a:pt x="1496" y="18"/>
                  <a:pt x="1588" y="171"/>
                  <a:pt x="1643" y="249"/>
                </a:cubicBezTo>
                <a:cubicBezTo>
                  <a:pt x="1698" y="327"/>
                  <a:pt x="1610" y="430"/>
                  <a:pt x="1601" y="477"/>
                </a:cubicBezTo>
              </a:path>
            </a:pathLst>
          </a:custGeom>
          <a:solidFill>
            <a:schemeClr val="accent1">
              <a:alpha val="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4" name="Freeform 6"/>
          <p:cNvSpPr>
            <a:spLocks/>
          </p:cNvSpPr>
          <p:nvPr/>
        </p:nvSpPr>
        <p:spPr bwMode="auto">
          <a:xfrm>
            <a:off x="5360988" y="4010025"/>
            <a:ext cx="2916237" cy="977900"/>
          </a:xfrm>
          <a:custGeom>
            <a:avLst/>
            <a:gdLst>
              <a:gd name="T0" fmla="*/ 1837 w 1837"/>
              <a:gd name="T1" fmla="*/ 314 h 616"/>
              <a:gd name="T2" fmla="*/ 1803 w 1837"/>
              <a:gd name="T3" fmla="*/ 428 h 616"/>
              <a:gd name="T4" fmla="*/ 1697 w 1837"/>
              <a:gd name="T5" fmla="*/ 500 h 616"/>
              <a:gd name="T6" fmla="*/ 1534 w 1837"/>
              <a:gd name="T7" fmla="*/ 554 h 616"/>
              <a:gd name="T8" fmla="*/ 1289 w 1837"/>
              <a:gd name="T9" fmla="*/ 608 h 616"/>
              <a:gd name="T10" fmla="*/ 921 w 1837"/>
              <a:gd name="T11" fmla="*/ 602 h 616"/>
              <a:gd name="T12" fmla="*/ 479 w 1837"/>
              <a:gd name="T13" fmla="*/ 572 h 616"/>
              <a:gd name="T14" fmla="*/ 203 w 1837"/>
              <a:gd name="T15" fmla="*/ 566 h 616"/>
              <a:gd name="T16" fmla="*/ 62 w 1837"/>
              <a:gd name="T17" fmla="*/ 488 h 616"/>
              <a:gd name="T18" fmla="*/ 13 w 1837"/>
              <a:gd name="T19" fmla="*/ 374 h 616"/>
              <a:gd name="T20" fmla="*/ 27 w 1837"/>
              <a:gd name="T21" fmla="*/ 236 h 616"/>
              <a:gd name="T22" fmla="*/ 295 w 1837"/>
              <a:gd name="T23" fmla="*/ 68 h 616"/>
              <a:gd name="T24" fmla="*/ 796 w 1837"/>
              <a:gd name="T25" fmla="*/ 8 h 616"/>
              <a:gd name="T26" fmla="*/ 1232 w 1837"/>
              <a:gd name="T27" fmla="*/ 8 h 616"/>
              <a:gd name="T28" fmla="*/ 1613 w 1837"/>
              <a:gd name="T29" fmla="*/ 56 h 616"/>
              <a:gd name="T30" fmla="*/ 1760 w 1837"/>
              <a:gd name="T31" fmla="*/ 152 h 616"/>
              <a:gd name="T32" fmla="*/ 1832 w 1837"/>
              <a:gd name="T33" fmla="*/ 31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37" h="616">
                <a:moveTo>
                  <a:pt x="1837" y="314"/>
                </a:moveTo>
                <a:cubicBezTo>
                  <a:pt x="1825" y="331"/>
                  <a:pt x="1826" y="397"/>
                  <a:pt x="1803" y="428"/>
                </a:cubicBezTo>
                <a:cubicBezTo>
                  <a:pt x="1779" y="459"/>
                  <a:pt x="1742" y="479"/>
                  <a:pt x="1697" y="500"/>
                </a:cubicBezTo>
                <a:cubicBezTo>
                  <a:pt x="1653" y="521"/>
                  <a:pt x="1602" y="536"/>
                  <a:pt x="1534" y="554"/>
                </a:cubicBezTo>
                <a:cubicBezTo>
                  <a:pt x="1464" y="569"/>
                  <a:pt x="1391" y="600"/>
                  <a:pt x="1289" y="608"/>
                </a:cubicBezTo>
                <a:cubicBezTo>
                  <a:pt x="1187" y="616"/>
                  <a:pt x="1056" y="608"/>
                  <a:pt x="921" y="602"/>
                </a:cubicBezTo>
                <a:cubicBezTo>
                  <a:pt x="745" y="605"/>
                  <a:pt x="599" y="578"/>
                  <a:pt x="479" y="572"/>
                </a:cubicBezTo>
                <a:cubicBezTo>
                  <a:pt x="379" y="567"/>
                  <a:pt x="316" y="581"/>
                  <a:pt x="203" y="566"/>
                </a:cubicBezTo>
                <a:cubicBezTo>
                  <a:pt x="133" y="550"/>
                  <a:pt x="94" y="520"/>
                  <a:pt x="62" y="488"/>
                </a:cubicBezTo>
                <a:cubicBezTo>
                  <a:pt x="35" y="453"/>
                  <a:pt x="28" y="413"/>
                  <a:pt x="13" y="374"/>
                </a:cubicBezTo>
                <a:cubicBezTo>
                  <a:pt x="15" y="328"/>
                  <a:pt x="0" y="276"/>
                  <a:pt x="27" y="236"/>
                </a:cubicBezTo>
                <a:cubicBezTo>
                  <a:pt x="70" y="171"/>
                  <a:pt x="214" y="91"/>
                  <a:pt x="295" y="68"/>
                </a:cubicBezTo>
                <a:cubicBezTo>
                  <a:pt x="372" y="46"/>
                  <a:pt x="714" y="9"/>
                  <a:pt x="796" y="8"/>
                </a:cubicBezTo>
                <a:cubicBezTo>
                  <a:pt x="928" y="6"/>
                  <a:pt x="1096" y="0"/>
                  <a:pt x="1232" y="8"/>
                </a:cubicBezTo>
                <a:cubicBezTo>
                  <a:pt x="1369" y="16"/>
                  <a:pt x="1525" y="32"/>
                  <a:pt x="1613" y="56"/>
                </a:cubicBezTo>
                <a:cubicBezTo>
                  <a:pt x="1701" y="80"/>
                  <a:pt x="1724" y="109"/>
                  <a:pt x="1760" y="152"/>
                </a:cubicBezTo>
                <a:cubicBezTo>
                  <a:pt x="1796" y="195"/>
                  <a:pt x="1817" y="280"/>
                  <a:pt x="1832" y="314"/>
                </a:cubicBezTo>
              </a:path>
            </a:pathLst>
          </a:custGeom>
          <a:solidFill>
            <a:srgbClr val="3366FF">
              <a:alpha val="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6692900" y="4156075"/>
            <a:ext cx="647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f</a:t>
            </a: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6081713" y="4335463"/>
            <a:ext cx="623887" cy="488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c</a:t>
            </a:r>
            <a:r>
              <a:rPr lang="en-US" sz="2600" b="1" i="1">
                <a:latin typeface="Trebuchet MS" charset="0"/>
              </a:rPr>
              <a:t>0</a:t>
            </a:r>
            <a:endParaRPr lang="sv-SE" sz="2600" b="1" i="1">
              <a:latin typeface="Trebuchet MS" charset="0"/>
            </a:endParaRPr>
          </a:p>
        </p:txBody>
      </p:sp>
      <p:sp>
        <p:nvSpPr>
          <p:cNvPr id="345097" name="Line 9"/>
          <p:cNvSpPr>
            <a:spLocks noChangeShapeType="1"/>
          </p:cNvSpPr>
          <p:nvPr/>
        </p:nvSpPr>
        <p:spPr bwMode="auto">
          <a:xfrm>
            <a:off x="6692900" y="4551363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7340600" y="4340225"/>
            <a:ext cx="623888" cy="488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c</a:t>
            </a:r>
            <a:r>
              <a:rPr lang="en-US" sz="2600" b="1" i="1">
                <a:latin typeface="Trebuchet MS" charset="0"/>
              </a:rPr>
              <a:t>1</a:t>
            </a:r>
            <a:endParaRPr lang="sv-SE" sz="2600" b="1" i="1">
              <a:latin typeface="Trebuchet MS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7005638" y="5235575"/>
            <a:ext cx="623887" cy="488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d</a:t>
            </a:r>
            <a:r>
              <a:rPr lang="en-US" sz="2600" b="1" i="1">
                <a:latin typeface="Trebuchet MS" charset="0"/>
              </a:rPr>
              <a:t>0</a:t>
            </a:r>
            <a:endParaRPr lang="sv-SE" sz="2600" b="1" i="1">
              <a:latin typeface="Trebuchet MS" charset="0"/>
            </a:endParaRPr>
          </a:p>
        </p:txBody>
      </p:sp>
      <p:sp>
        <p:nvSpPr>
          <p:cNvPr id="345100" name="Line 12"/>
          <p:cNvSpPr>
            <a:spLocks noChangeShapeType="1"/>
          </p:cNvSpPr>
          <p:nvPr/>
        </p:nvSpPr>
        <p:spPr bwMode="auto">
          <a:xfrm>
            <a:off x="7664450" y="4838700"/>
            <a:ext cx="576263" cy="612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8240713" y="5235575"/>
            <a:ext cx="623887" cy="488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d</a:t>
            </a:r>
            <a:r>
              <a:rPr lang="en-US" sz="2600" b="1" i="1">
                <a:latin typeface="Trebuchet MS" charset="0"/>
              </a:rPr>
              <a:t>1</a:t>
            </a:r>
            <a:endParaRPr lang="sv-SE" sz="2600" b="1" i="1">
              <a:latin typeface="Trebuchet MS" charset="0"/>
            </a:endParaRPr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6513513" y="4838700"/>
            <a:ext cx="647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e</a:t>
            </a:r>
          </a:p>
        </p:txBody>
      </p:sp>
      <p:sp>
        <p:nvSpPr>
          <p:cNvPr id="345103" name="Text Box 15"/>
          <p:cNvSpPr txBox="1">
            <a:spLocks noChangeArrowheads="1"/>
          </p:cNvSpPr>
          <p:nvPr/>
        </p:nvSpPr>
        <p:spPr bwMode="auto">
          <a:xfrm>
            <a:off x="7737475" y="4773613"/>
            <a:ext cx="647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e</a:t>
            </a:r>
          </a:p>
        </p:txBody>
      </p: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5432425" y="4335463"/>
            <a:ext cx="7572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C</a:t>
            </a:r>
          </a:p>
        </p:txBody>
      </p:sp>
      <p:sp>
        <p:nvSpPr>
          <p:cNvPr id="345105" name="Text Box 17"/>
          <p:cNvSpPr txBox="1">
            <a:spLocks noChangeArrowheads="1"/>
          </p:cNvSpPr>
          <p:nvPr/>
        </p:nvSpPr>
        <p:spPr bwMode="auto">
          <a:xfrm>
            <a:off x="7737475" y="5595938"/>
            <a:ext cx="7572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D</a:t>
            </a:r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>
            <a:off x="6405563" y="4802188"/>
            <a:ext cx="574675" cy="649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 animBg="1"/>
      <p:bldP spid="345093" grpId="0" animBg="1"/>
      <p:bldP spid="345094" grpId="0" animBg="1"/>
      <p:bldP spid="345095" grpId="0"/>
      <p:bldP spid="345096" grpId="0" animBg="1"/>
      <p:bldP spid="345097" grpId="0" animBg="1"/>
      <p:bldP spid="345098" grpId="0" animBg="1"/>
      <p:bldP spid="345099" grpId="0" animBg="1"/>
      <p:bldP spid="345100" grpId="0" animBg="1"/>
      <p:bldP spid="345101" grpId="0" animBg="1"/>
      <p:bldP spid="345102" grpId="0"/>
      <p:bldP spid="345103" grpId="0"/>
      <p:bldP spid="345104" grpId="0"/>
      <p:bldP spid="345105" grpId="0"/>
      <p:bldP spid="34510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5EE6-4F89-FF4C-981B-1616BFEC2EC6}" type="slidenum">
              <a:rPr lang="en-US"/>
              <a:pPr/>
              <a:t>39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708525"/>
          </a:xfrm>
        </p:spPr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Assume D contains no bivalent </a:t>
            </a:r>
            <a:r>
              <a:rPr lang="en-US" dirty="0" err="1">
                <a:solidFill>
                  <a:srgbClr val="0033CC"/>
                </a:solidFill>
              </a:rPr>
              <a:t>configs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en-US" dirty="0" smtClean="0"/>
              <a:t>i.e. </a:t>
            </a:r>
            <a:r>
              <a:rPr lang="en-US" dirty="0"/>
              <a:t>all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sz="3000" i="1" dirty="0"/>
              <a:t>D</a:t>
            </a:r>
            <a:r>
              <a:rPr lang="en-US" dirty="0"/>
              <a:t> are either 0-valent or 1-valent</a:t>
            </a:r>
          </a:p>
          <a:p>
            <a:pPr lvl="1"/>
            <a:endParaRPr lang="en-US" dirty="0"/>
          </a:p>
          <a:p>
            <a:r>
              <a:rPr lang="en-US" dirty="0"/>
              <a:t>We next show that there</a:t>
            </a:r>
          </a:p>
          <a:p>
            <a:pPr lvl="1"/>
            <a:r>
              <a:rPr lang="en-US" dirty="0"/>
              <a:t>exists a 0-valent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dirty="0" smtClean="0">
                <a:solidFill>
                  <a:srgbClr val="008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 smtClean="0"/>
              <a:t>there</a:t>
            </a:r>
            <a:br>
              <a:rPr lang="en-US" dirty="0" smtClean="0"/>
            </a:br>
            <a:r>
              <a:rPr lang="en-US" dirty="0" smtClean="0"/>
              <a:t>exists </a:t>
            </a:r>
            <a:r>
              <a:rPr lang="en-US" dirty="0"/>
              <a:t>a 1-valent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i="1" dirty="0"/>
              <a:t>D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0743-1FC4-454D-BC1F-2B3D661861F7}" type="slidenum">
              <a:rPr lang="en-US"/>
              <a:pPr/>
              <a:t>4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7859713" cy="1139825"/>
          </a:xfrm>
        </p:spPr>
        <p:txBody>
          <a:bodyPr/>
          <a:lstStyle/>
          <a:p>
            <a:r>
              <a:rPr lang="en-US" sz="3800"/>
              <a:t>Events, Applicable, Executions…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event</a:t>
            </a:r>
            <a:r>
              <a:rPr lang="en-US"/>
              <a:t> &lt;p,m&gt; is the receipt of message m</a:t>
            </a:r>
          </a:p>
          <a:p>
            <a:pPr lvl="1">
              <a:lnSpc>
                <a:spcPct val="90000"/>
              </a:lnSpc>
            </a:pPr>
            <a:r>
              <a:rPr lang="en-US"/>
              <a:t>After the receipt of m, node p deterministically updates its state (transition function) and puts sent messages in M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sv-SE"/>
              <a:t>&lt;p,m&gt; </a:t>
            </a:r>
            <a:r>
              <a:rPr lang="sv-SE">
                <a:solidFill>
                  <a:srgbClr val="FF0000"/>
                </a:solidFill>
              </a:rPr>
              <a:t>applicable</a:t>
            </a:r>
            <a:r>
              <a:rPr lang="sv-SE"/>
              <a:t> in config C iff</a:t>
            </a:r>
          </a:p>
          <a:p>
            <a:pPr lvl="1">
              <a:lnSpc>
                <a:spcPct val="90000"/>
              </a:lnSpc>
            </a:pPr>
            <a:r>
              <a:rPr lang="sv-SE"/>
              <a:t>m is in C.M</a:t>
            </a:r>
          </a:p>
          <a:p>
            <a:pPr>
              <a:lnSpc>
                <a:spcPct val="90000"/>
              </a:lnSpc>
            </a:pPr>
            <a:endParaRPr lang="sv-SE"/>
          </a:p>
          <a:p>
            <a:pPr>
              <a:lnSpc>
                <a:spcPct val="90000"/>
              </a:lnSpc>
            </a:pPr>
            <a:r>
              <a:rPr lang="sv-SE">
                <a:solidFill>
                  <a:srgbClr val="FF0000"/>
                </a:solidFill>
              </a:rPr>
              <a:t>Execution</a:t>
            </a:r>
            <a:r>
              <a:rPr lang="sv-SE"/>
              <a:t> is a sequence of configurations</a:t>
            </a:r>
          </a:p>
          <a:p>
            <a:pPr lvl="1">
              <a:lnSpc>
                <a:spcPct val="90000"/>
              </a:lnSpc>
            </a:pPr>
            <a:r>
              <a:rPr lang="sv-SE"/>
              <a:t>An applicable event is applied between configs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3459-5067-3441-BF71-B4163D19023A}" type="slidenum">
              <a:rPr lang="en-US"/>
              <a:pPr/>
              <a:t>40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772"/>
            <a:ext cx="8471284" cy="28803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/>
              <a:t>We can reach a 0- </a:t>
            </a:r>
            <a:r>
              <a:rPr lang="en-US" sz="2100" dirty="0">
                <a:solidFill>
                  <a:srgbClr val="008000"/>
                </a:solidFill>
              </a:rPr>
              <a:t>and</a:t>
            </a:r>
            <a:r>
              <a:rPr lang="en-US" sz="2100" dirty="0"/>
              <a:t> 1-valent </a:t>
            </a:r>
            <a:r>
              <a:rPr lang="en-US" sz="2100" dirty="0" err="1"/>
              <a:t>config</a:t>
            </a:r>
            <a:r>
              <a:rPr lang="en-US" sz="2100" dirty="0"/>
              <a:t> from </a:t>
            </a:r>
            <a:r>
              <a:rPr lang="en-US" sz="2100" dirty="0">
                <a:sym typeface="Symbol" charset="0"/>
              </a:rPr>
              <a:t> (bivalency of )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sym typeface="Symbol" charset="0"/>
              </a:rPr>
              <a:t>C</a:t>
            </a:r>
            <a:r>
              <a:rPr lang="en-US" sz="1900" dirty="0"/>
              <a:t>all </a:t>
            </a:r>
            <a:r>
              <a:rPr lang="en-US" sz="1900" dirty="0" smtClean="0"/>
              <a:t>the 0-valent one </a:t>
            </a:r>
            <a:r>
              <a:rPr lang="en-US" sz="1900" dirty="0" smtClean="0">
                <a:sym typeface="Symbol" charset="0"/>
              </a:rPr>
              <a:t></a:t>
            </a:r>
            <a:r>
              <a:rPr lang="en-US" sz="1900" baseline="-25000" dirty="0" smtClean="0">
                <a:sym typeface="Symbol" charset="0"/>
              </a:rPr>
              <a:t>0</a:t>
            </a:r>
            <a:r>
              <a:rPr lang="en-US" sz="1900" dirty="0" smtClean="0">
                <a:sym typeface="Symbol" charset="0"/>
              </a:rPr>
              <a:t> and the 1-valent one </a:t>
            </a:r>
            <a:r>
              <a:rPr lang="en-US" sz="1900" baseline="-25000" dirty="0" smtClean="0">
                <a:sym typeface="Symbol" charset="0"/>
              </a:rPr>
              <a:t>1</a:t>
            </a:r>
            <a:endParaRPr lang="en-US" sz="1900" baseline="-25000" dirty="0">
              <a:sym typeface="Symbol" charset="0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sym typeface="Symbol" charset="0"/>
            </a:endParaRPr>
          </a:p>
          <a:p>
            <a:pPr>
              <a:lnSpc>
                <a:spcPct val="80000"/>
              </a:lnSpc>
            </a:pPr>
            <a:r>
              <a:rPr lang="en-US" sz="2100" dirty="0" smtClean="0">
                <a:sym typeface="Symbol" charset="0"/>
              </a:rPr>
              <a:t>If </a:t>
            </a:r>
            <a:r>
              <a:rPr lang="en-US" sz="2100" baseline="-25000" dirty="0" smtClean="0">
                <a:sym typeface="Symbol" charset="0"/>
              </a:rPr>
              <a:t>0</a:t>
            </a:r>
            <a:r>
              <a:rPr lang="en-US" sz="2100" dirty="0" smtClean="0">
                <a:sym typeface="Symbol" charset="0"/>
              </a:rPr>
              <a:t> is in </a:t>
            </a:r>
            <a:r>
              <a:rPr lang="en-US" sz="2100" i="1" dirty="0" smtClean="0">
                <a:sym typeface="Symbol" charset="0"/>
              </a:rPr>
              <a:t>C</a:t>
            </a:r>
            <a:r>
              <a:rPr lang="en-US" sz="2100" dirty="0" smtClean="0">
                <a:sym typeface="Symbol" charset="0"/>
              </a:rPr>
              <a:t>, then e(</a:t>
            </a:r>
            <a:r>
              <a:rPr lang="en-US" sz="2100" baseline="-25000" dirty="0" smtClean="0">
                <a:sym typeface="Symbol" charset="0"/>
              </a:rPr>
              <a:t>0</a:t>
            </a:r>
            <a:r>
              <a:rPr lang="en-US" sz="2100" dirty="0" smtClean="0">
                <a:sym typeface="Symbol" charset="0"/>
              </a:rPr>
              <a:t>) is in </a:t>
            </a:r>
            <a:r>
              <a:rPr lang="en-US" sz="2100" i="1" dirty="0" smtClean="0">
                <a:sym typeface="Symbol" charset="0"/>
              </a:rPr>
              <a:t>D</a:t>
            </a:r>
            <a:r>
              <a:rPr lang="en-US" sz="2100" dirty="0" smtClean="0">
                <a:sym typeface="Symbol" charset="0"/>
              </a:rPr>
              <a:t> and is 0-valent</a:t>
            </a:r>
          </a:p>
          <a:p>
            <a:pPr>
              <a:lnSpc>
                <a:spcPct val="80000"/>
              </a:lnSpc>
            </a:pPr>
            <a:endParaRPr lang="en-US" sz="2100" i="1" dirty="0" smtClean="0">
              <a:sym typeface="Symbol" charset="0"/>
            </a:endParaRPr>
          </a:p>
          <a:p>
            <a:pPr>
              <a:lnSpc>
                <a:spcPct val="80000"/>
              </a:lnSpc>
            </a:pPr>
            <a:r>
              <a:rPr lang="en-US" sz="2100" dirty="0" smtClean="0">
                <a:sym typeface="Symbol" charset="0"/>
              </a:rPr>
              <a:t>If </a:t>
            </a:r>
            <a:r>
              <a:rPr lang="en-US" sz="2100" baseline="-25000" dirty="0" smtClean="0">
                <a:sym typeface="Symbol" charset="0"/>
              </a:rPr>
              <a:t>0</a:t>
            </a:r>
            <a:r>
              <a:rPr lang="en-US" sz="2100" dirty="0" smtClean="0">
                <a:sym typeface="Symbol" charset="0"/>
              </a:rPr>
              <a:t> not in </a:t>
            </a:r>
            <a:r>
              <a:rPr lang="en-US" sz="2100" i="1" dirty="0" smtClean="0">
                <a:sym typeface="Symbol" charset="0"/>
              </a:rPr>
              <a:t>C</a:t>
            </a:r>
            <a:r>
              <a:rPr lang="en-US" sz="2100" dirty="0" smtClean="0">
                <a:sym typeface="Symbol" charset="0"/>
              </a:rPr>
              <a:t>, then exists </a:t>
            </a:r>
            <a:r>
              <a:rPr lang="en-US" sz="2100" baseline="-25000" dirty="0" smtClean="0">
                <a:sym typeface="Symbol" charset="0"/>
              </a:rPr>
              <a:t>0</a:t>
            </a:r>
            <a:r>
              <a:rPr lang="en-US" sz="2100" dirty="0" smtClean="0">
                <a:sym typeface="Symbol" charset="0"/>
              </a:rPr>
              <a:t> on the path to </a:t>
            </a:r>
            <a:r>
              <a:rPr lang="en-US" sz="2100" baseline="-25000" dirty="0" smtClean="0">
                <a:sym typeface="Symbol" charset="0"/>
              </a:rPr>
              <a:t>0</a:t>
            </a:r>
            <a:r>
              <a:rPr lang="en-US" sz="2100" dirty="0" smtClean="0">
                <a:sym typeface="Symbol" charset="0"/>
              </a:rPr>
              <a:t> such that </a:t>
            </a:r>
            <a:r>
              <a:rPr lang="en-US" sz="2100" baseline="-25000" dirty="0" smtClean="0">
                <a:sym typeface="Symbol" charset="0"/>
              </a:rPr>
              <a:t>0</a:t>
            </a:r>
            <a:r>
              <a:rPr lang="en-US" sz="2100" dirty="0" smtClean="0">
                <a:sym typeface="Symbol" charset="0"/>
              </a:rPr>
              <a:t> is in </a:t>
            </a:r>
            <a:r>
              <a:rPr lang="en-US" sz="2100" i="1" dirty="0" smtClean="0">
                <a:sym typeface="Symbol" charset="0"/>
              </a:rPr>
              <a:t>C</a:t>
            </a:r>
            <a:r>
              <a:rPr lang="en-US" sz="2100" dirty="0" smtClean="0">
                <a:sym typeface="Symbol" charset="0"/>
              </a:rPr>
              <a:t>,</a:t>
            </a:r>
            <a:br>
              <a:rPr lang="en-US" sz="2100" dirty="0" smtClean="0">
                <a:sym typeface="Symbol" charset="0"/>
              </a:rPr>
            </a:br>
            <a:r>
              <a:rPr lang="en-US" sz="2100" i="1" dirty="0" smtClean="0">
                <a:sym typeface="Symbol" charset="0"/>
              </a:rPr>
              <a:t>e</a:t>
            </a:r>
            <a:r>
              <a:rPr lang="en-US" sz="2100" dirty="0" smtClean="0">
                <a:sym typeface="Symbol" charset="0"/>
              </a:rPr>
              <a:t>(</a:t>
            </a:r>
            <a:r>
              <a:rPr lang="en-US" sz="2100" baseline="-25000" dirty="0" smtClean="0">
                <a:sym typeface="Symbol" charset="0"/>
              </a:rPr>
              <a:t>0</a:t>
            </a:r>
            <a:r>
              <a:rPr lang="en-US" sz="2100" dirty="0" smtClean="0">
                <a:sym typeface="Symbol" charset="0"/>
              </a:rPr>
              <a:t>) is in </a:t>
            </a:r>
            <a:r>
              <a:rPr lang="en-US" sz="2100" i="1" dirty="0" smtClean="0">
                <a:sym typeface="Symbol" charset="0"/>
              </a:rPr>
              <a:t>D</a:t>
            </a:r>
            <a:r>
              <a:rPr lang="en-US" sz="2100" dirty="0" smtClean="0">
                <a:sym typeface="Symbol" charset="0"/>
              </a:rPr>
              <a:t> and is 0-valent (NB: assumed no bivalent D)</a:t>
            </a:r>
          </a:p>
          <a:p>
            <a:pPr>
              <a:lnSpc>
                <a:spcPct val="80000"/>
              </a:lnSpc>
            </a:pPr>
            <a:endParaRPr lang="en-US" sz="2100" dirty="0">
              <a:sym typeface="Symbol" charset="0"/>
            </a:endParaRPr>
          </a:p>
          <a:p>
            <a:pPr>
              <a:lnSpc>
                <a:spcPct val="80000"/>
              </a:lnSpc>
            </a:pPr>
            <a:r>
              <a:rPr lang="en-US" sz="2100" dirty="0" smtClean="0">
                <a:sym typeface="Symbol" charset="0"/>
              </a:rPr>
              <a:t>Symmetric argument shows there is a 1-valent </a:t>
            </a:r>
            <a:r>
              <a:rPr lang="en-US" sz="2100" dirty="0" err="1" smtClean="0">
                <a:sym typeface="Symbol" charset="0"/>
              </a:rPr>
              <a:t>config</a:t>
            </a:r>
            <a:r>
              <a:rPr lang="en-US" sz="2100" dirty="0" smtClean="0">
                <a:sym typeface="Symbol" charset="0"/>
              </a:rPr>
              <a:t> in </a:t>
            </a:r>
            <a:r>
              <a:rPr lang="en-US" sz="2100" i="1" dirty="0" smtClean="0">
                <a:sym typeface="Symbol" charset="0"/>
              </a:rPr>
              <a:t>D</a:t>
            </a:r>
            <a:endParaRPr lang="en-US" sz="2100" i="1" dirty="0">
              <a:sym typeface="Symbol" charset="0"/>
            </a:endParaRPr>
          </a:p>
          <a:p>
            <a:pPr>
              <a:lnSpc>
                <a:spcPct val="80000"/>
              </a:lnSpc>
            </a:pPr>
            <a:endParaRPr lang="en-US" sz="2100" dirty="0">
              <a:sym typeface="Symbo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100" dirty="0">
              <a:sym typeface="Symbol" charset="0"/>
            </a:endParaRPr>
          </a:p>
        </p:txBody>
      </p:sp>
      <p:sp>
        <p:nvSpPr>
          <p:cNvPr id="322688" name="Text Box 128"/>
          <p:cNvSpPr txBox="1">
            <a:spLocks noChangeArrowheads="1"/>
          </p:cNvSpPr>
          <p:nvPr/>
        </p:nvSpPr>
        <p:spPr bwMode="auto">
          <a:xfrm>
            <a:off x="503238" y="4220678"/>
            <a:ext cx="8137525" cy="2052638"/>
          </a:xfrm>
          <a:prstGeom prst="rect">
            <a:avLst/>
          </a:prstGeom>
          <a:noFill/>
          <a:ln w="19050" cap="rnd">
            <a:solidFill>
              <a:srgbClr val="8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sv-SE" baseline="0" dirty="0">
              <a:sym typeface="Symbo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1188" y="4217022"/>
            <a:ext cx="3938587" cy="2022956"/>
            <a:chOff x="611188" y="4217022"/>
            <a:chExt cx="3938587" cy="2022956"/>
          </a:xfrm>
        </p:grpSpPr>
        <p:sp>
          <p:nvSpPr>
            <p:cNvPr id="322680" name="Freeform 120"/>
            <p:cNvSpPr>
              <a:spLocks/>
            </p:cNvSpPr>
            <p:nvPr/>
          </p:nvSpPr>
          <p:spPr bwMode="auto">
            <a:xfrm>
              <a:off x="1908175" y="4688991"/>
              <a:ext cx="2641600" cy="1550987"/>
            </a:xfrm>
            <a:custGeom>
              <a:avLst/>
              <a:gdLst>
                <a:gd name="T0" fmla="*/ 522 w 1664"/>
                <a:gd name="T1" fmla="*/ 283 h 977"/>
                <a:gd name="T2" fmla="*/ 654 w 1664"/>
                <a:gd name="T3" fmla="*/ 310 h 977"/>
                <a:gd name="T4" fmla="*/ 783 w 1664"/>
                <a:gd name="T5" fmla="*/ 271 h 977"/>
                <a:gd name="T6" fmla="*/ 909 w 1664"/>
                <a:gd name="T7" fmla="*/ 373 h 977"/>
                <a:gd name="T8" fmla="*/ 1238 w 1664"/>
                <a:gd name="T9" fmla="*/ 378 h 977"/>
                <a:gd name="T10" fmla="*/ 1264 w 1664"/>
                <a:gd name="T11" fmla="*/ 388 h 977"/>
                <a:gd name="T12" fmla="*/ 1266 w 1664"/>
                <a:gd name="T13" fmla="*/ 400 h 977"/>
                <a:gd name="T14" fmla="*/ 1276 w 1664"/>
                <a:gd name="T15" fmla="*/ 432 h 977"/>
                <a:gd name="T16" fmla="*/ 1290 w 1664"/>
                <a:gd name="T17" fmla="*/ 462 h 977"/>
                <a:gd name="T18" fmla="*/ 1300 w 1664"/>
                <a:gd name="T19" fmla="*/ 488 h 977"/>
                <a:gd name="T20" fmla="*/ 1281 w 1664"/>
                <a:gd name="T21" fmla="*/ 574 h 977"/>
                <a:gd name="T22" fmla="*/ 1191 w 1664"/>
                <a:gd name="T23" fmla="*/ 604 h 977"/>
                <a:gd name="T24" fmla="*/ 999 w 1664"/>
                <a:gd name="T25" fmla="*/ 610 h 977"/>
                <a:gd name="T26" fmla="*/ 944 w 1664"/>
                <a:gd name="T27" fmla="*/ 770 h 977"/>
                <a:gd name="T28" fmla="*/ 897 w 1664"/>
                <a:gd name="T29" fmla="*/ 817 h 977"/>
                <a:gd name="T30" fmla="*/ 897 w 1664"/>
                <a:gd name="T31" fmla="*/ 970 h 977"/>
                <a:gd name="T32" fmla="*/ 1146 w 1664"/>
                <a:gd name="T33" fmla="*/ 970 h 977"/>
                <a:gd name="T34" fmla="*/ 1344 w 1664"/>
                <a:gd name="T35" fmla="*/ 940 h 977"/>
                <a:gd name="T36" fmla="*/ 1593 w 1664"/>
                <a:gd name="T37" fmla="*/ 763 h 977"/>
                <a:gd name="T38" fmla="*/ 1578 w 1664"/>
                <a:gd name="T39" fmla="*/ 469 h 977"/>
                <a:gd name="T40" fmla="*/ 1146 w 1664"/>
                <a:gd name="T41" fmla="*/ 169 h 977"/>
                <a:gd name="T42" fmla="*/ 1020 w 1664"/>
                <a:gd name="T43" fmla="*/ 16 h 977"/>
                <a:gd name="T44" fmla="*/ 780 w 1664"/>
                <a:gd name="T45" fmla="*/ 4 h 977"/>
                <a:gd name="T46" fmla="*/ 570 w 1664"/>
                <a:gd name="T47" fmla="*/ 73 h 977"/>
                <a:gd name="T48" fmla="*/ 75 w 1664"/>
                <a:gd name="T49" fmla="*/ 73 h 977"/>
                <a:gd name="T50" fmla="*/ 66 w 1664"/>
                <a:gd name="T51" fmla="*/ 271 h 977"/>
                <a:gd name="T52" fmla="*/ 327 w 1664"/>
                <a:gd name="T53" fmla="*/ 265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4" h="977">
                  <a:moveTo>
                    <a:pt x="522" y="283"/>
                  </a:moveTo>
                  <a:cubicBezTo>
                    <a:pt x="554" y="289"/>
                    <a:pt x="612" y="317"/>
                    <a:pt x="654" y="310"/>
                  </a:cubicBezTo>
                  <a:cubicBezTo>
                    <a:pt x="672" y="314"/>
                    <a:pt x="783" y="271"/>
                    <a:pt x="783" y="271"/>
                  </a:cubicBezTo>
                  <a:cubicBezTo>
                    <a:pt x="846" y="286"/>
                    <a:pt x="848" y="385"/>
                    <a:pt x="909" y="373"/>
                  </a:cubicBezTo>
                  <a:cubicBezTo>
                    <a:pt x="1092" y="380"/>
                    <a:pt x="1036" y="376"/>
                    <a:pt x="1238" y="378"/>
                  </a:cubicBezTo>
                  <a:cubicBezTo>
                    <a:pt x="1247" y="381"/>
                    <a:pt x="1257" y="382"/>
                    <a:pt x="1264" y="388"/>
                  </a:cubicBezTo>
                  <a:cubicBezTo>
                    <a:pt x="1267" y="391"/>
                    <a:pt x="1265" y="396"/>
                    <a:pt x="1266" y="400"/>
                  </a:cubicBezTo>
                  <a:cubicBezTo>
                    <a:pt x="1269" y="411"/>
                    <a:pt x="1272" y="422"/>
                    <a:pt x="1276" y="432"/>
                  </a:cubicBezTo>
                  <a:cubicBezTo>
                    <a:pt x="1280" y="442"/>
                    <a:pt x="1286" y="452"/>
                    <a:pt x="1290" y="462"/>
                  </a:cubicBezTo>
                  <a:cubicBezTo>
                    <a:pt x="1294" y="471"/>
                    <a:pt x="1297" y="479"/>
                    <a:pt x="1300" y="488"/>
                  </a:cubicBezTo>
                  <a:cubicBezTo>
                    <a:pt x="1304" y="525"/>
                    <a:pt x="1293" y="538"/>
                    <a:pt x="1281" y="574"/>
                  </a:cubicBezTo>
                  <a:cubicBezTo>
                    <a:pt x="1267" y="615"/>
                    <a:pt x="1226" y="600"/>
                    <a:pt x="1191" y="604"/>
                  </a:cubicBezTo>
                  <a:cubicBezTo>
                    <a:pt x="1123" y="623"/>
                    <a:pt x="1071" y="605"/>
                    <a:pt x="999" y="610"/>
                  </a:cubicBezTo>
                  <a:cubicBezTo>
                    <a:pt x="970" y="624"/>
                    <a:pt x="962" y="744"/>
                    <a:pt x="944" y="770"/>
                  </a:cubicBezTo>
                  <a:cubicBezTo>
                    <a:pt x="939" y="809"/>
                    <a:pt x="891" y="773"/>
                    <a:pt x="897" y="817"/>
                  </a:cubicBezTo>
                  <a:cubicBezTo>
                    <a:pt x="904" y="863"/>
                    <a:pt x="849" y="967"/>
                    <a:pt x="897" y="970"/>
                  </a:cubicBezTo>
                  <a:cubicBezTo>
                    <a:pt x="946" y="977"/>
                    <a:pt x="1096" y="968"/>
                    <a:pt x="1146" y="970"/>
                  </a:cubicBezTo>
                  <a:cubicBezTo>
                    <a:pt x="1230" y="952"/>
                    <a:pt x="1270" y="975"/>
                    <a:pt x="1344" y="940"/>
                  </a:cubicBezTo>
                  <a:cubicBezTo>
                    <a:pt x="1418" y="905"/>
                    <a:pt x="1554" y="842"/>
                    <a:pt x="1593" y="763"/>
                  </a:cubicBezTo>
                  <a:cubicBezTo>
                    <a:pt x="1664" y="640"/>
                    <a:pt x="1652" y="568"/>
                    <a:pt x="1578" y="469"/>
                  </a:cubicBezTo>
                  <a:cubicBezTo>
                    <a:pt x="1504" y="370"/>
                    <a:pt x="1239" y="245"/>
                    <a:pt x="1146" y="169"/>
                  </a:cubicBezTo>
                  <a:cubicBezTo>
                    <a:pt x="1114" y="167"/>
                    <a:pt x="1072" y="43"/>
                    <a:pt x="1020" y="16"/>
                  </a:cubicBezTo>
                  <a:cubicBezTo>
                    <a:pt x="988" y="0"/>
                    <a:pt x="806" y="30"/>
                    <a:pt x="780" y="4"/>
                  </a:cubicBezTo>
                  <a:cubicBezTo>
                    <a:pt x="727" y="15"/>
                    <a:pt x="687" y="62"/>
                    <a:pt x="570" y="73"/>
                  </a:cubicBezTo>
                  <a:cubicBezTo>
                    <a:pt x="453" y="84"/>
                    <a:pt x="159" y="40"/>
                    <a:pt x="75" y="73"/>
                  </a:cubicBezTo>
                  <a:cubicBezTo>
                    <a:pt x="43" y="125"/>
                    <a:pt x="0" y="242"/>
                    <a:pt x="66" y="271"/>
                  </a:cubicBezTo>
                  <a:cubicBezTo>
                    <a:pt x="170" y="269"/>
                    <a:pt x="222" y="268"/>
                    <a:pt x="327" y="265"/>
                  </a:cubicBezTo>
                </a:path>
              </a:pathLst>
            </a:custGeom>
            <a:solidFill>
              <a:schemeClr val="accent1">
                <a:alpha val="20000"/>
              </a:schemeClr>
            </a:solidFill>
            <a:ln w="3175" cmpd="sng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681" name="Freeform 121"/>
            <p:cNvSpPr>
              <a:spLocks/>
            </p:cNvSpPr>
            <p:nvPr/>
          </p:nvSpPr>
          <p:spPr bwMode="auto">
            <a:xfrm>
              <a:off x="1304925" y="5128728"/>
              <a:ext cx="2608263" cy="1054100"/>
            </a:xfrm>
            <a:custGeom>
              <a:avLst/>
              <a:gdLst>
                <a:gd name="T0" fmla="*/ 22 w 1643"/>
                <a:gd name="T1" fmla="*/ 313 h 664"/>
                <a:gd name="T2" fmla="*/ 14 w 1643"/>
                <a:gd name="T3" fmla="*/ 149 h 664"/>
                <a:gd name="T4" fmla="*/ 34 w 1643"/>
                <a:gd name="T5" fmla="*/ 97 h 664"/>
                <a:gd name="T6" fmla="*/ 48 w 1643"/>
                <a:gd name="T7" fmla="*/ 63 h 664"/>
                <a:gd name="T8" fmla="*/ 144 w 1643"/>
                <a:gd name="T9" fmla="*/ 19 h 664"/>
                <a:gd name="T10" fmla="*/ 398 w 1643"/>
                <a:gd name="T11" fmla="*/ 75 h 664"/>
                <a:gd name="T12" fmla="*/ 544 w 1643"/>
                <a:gd name="T13" fmla="*/ 57 h 664"/>
                <a:gd name="T14" fmla="*/ 558 w 1643"/>
                <a:gd name="T15" fmla="*/ 31 h 664"/>
                <a:gd name="T16" fmla="*/ 636 w 1643"/>
                <a:gd name="T17" fmla="*/ 15 h 664"/>
                <a:gd name="T18" fmla="*/ 876 w 1643"/>
                <a:gd name="T19" fmla="*/ 29 h 664"/>
                <a:gd name="T20" fmla="*/ 906 w 1643"/>
                <a:gd name="T21" fmla="*/ 53 h 664"/>
                <a:gd name="T22" fmla="*/ 1022 w 1643"/>
                <a:gd name="T23" fmla="*/ 99 h 664"/>
                <a:gd name="T24" fmla="*/ 1256 w 1643"/>
                <a:gd name="T25" fmla="*/ 107 h 664"/>
                <a:gd name="T26" fmla="*/ 1373 w 1643"/>
                <a:gd name="T27" fmla="*/ 120 h 664"/>
                <a:gd name="T28" fmla="*/ 1582 w 1643"/>
                <a:gd name="T29" fmla="*/ 109 h 664"/>
                <a:gd name="T30" fmla="*/ 1610 w 1643"/>
                <a:gd name="T31" fmla="*/ 123 h 664"/>
                <a:gd name="T32" fmla="*/ 1622 w 1643"/>
                <a:gd name="T33" fmla="*/ 171 h 664"/>
                <a:gd name="T34" fmla="*/ 1643 w 1643"/>
                <a:gd name="T35" fmla="*/ 267 h 664"/>
                <a:gd name="T36" fmla="*/ 1376 w 1643"/>
                <a:gd name="T37" fmla="*/ 285 h 664"/>
                <a:gd name="T38" fmla="*/ 1244 w 1643"/>
                <a:gd name="T39" fmla="*/ 282 h 664"/>
                <a:gd name="T40" fmla="*/ 1172 w 1643"/>
                <a:gd name="T41" fmla="*/ 408 h 664"/>
                <a:gd name="T42" fmla="*/ 1186 w 1643"/>
                <a:gd name="T43" fmla="*/ 581 h 664"/>
                <a:gd name="T44" fmla="*/ 1008 w 1643"/>
                <a:gd name="T45" fmla="*/ 629 h 664"/>
                <a:gd name="T46" fmla="*/ 890 w 1643"/>
                <a:gd name="T47" fmla="*/ 627 h 664"/>
                <a:gd name="T48" fmla="*/ 851 w 1643"/>
                <a:gd name="T49" fmla="*/ 648 h 664"/>
                <a:gd name="T50" fmla="*/ 710 w 1643"/>
                <a:gd name="T51" fmla="*/ 660 h 664"/>
                <a:gd name="T52" fmla="*/ 622 w 1643"/>
                <a:gd name="T53" fmla="*/ 621 h 664"/>
                <a:gd name="T54" fmla="*/ 582 w 1643"/>
                <a:gd name="T55" fmla="*/ 599 h 664"/>
                <a:gd name="T56" fmla="*/ 430 w 1643"/>
                <a:gd name="T57" fmla="*/ 513 h 664"/>
                <a:gd name="T58" fmla="*/ 430 w 1643"/>
                <a:gd name="T59" fmla="*/ 513 h 664"/>
                <a:gd name="T60" fmla="*/ 264 w 1643"/>
                <a:gd name="T61" fmla="*/ 421 h 664"/>
                <a:gd name="T62" fmla="*/ 38 w 1643"/>
                <a:gd name="T63" fmla="*/ 335 h 664"/>
                <a:gd name="T64" fmla="*/ 22 w 1643"/>
                <a:gd name="T65" fmla="*/ 31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43" h="664">
                  <a:moveTo>
                    <a:pt x="22" y="313"/>
                  </a:moveTo>
                  <a:cubicBezTo>
                    <a:pt x="5" y="243"/>
                    <a:pt x="0" y="243"/>
                    <a:pt x="14" y="149"/>
                  </a:cubicBezTo>
                  <a:cubicBezTo>
                    <a:pt x="17" y="131"/>
                    <a:pt x="30" y="115"/>
                    <a:pt x="34" y="97"/>
                  </a:cubicBezTo>
                  <a:cubicBezTo>
                    <a:pt x="37" y="82"/>
                    <a:pt x="37" y="75"/>
                    <a:pt x="48" y="63"/>
                  </a:cubicBezTo>
                  <a:cubicBezTo>
                    <a:pt x="72" y="37"/>
                    <a:pt x="112" y="30"/>
                    <a:pt x="144" y="19"/>
                  </a:cubicBezTo>
                  <a:cubicBezTo>
                    <a:pt x="241" y="25"/>
                    <a:pt x="306" y="69"/>
                    <a:pt x="398" y="75"/>
                  </a:cubicBezTo>
                  <a:cubicBezTo>
                    <a:pt x="446" y="92"/>
                    <a:pt x="492" y="61"/>
                    <a:pt x="544" y="57"/>
                  </a:cubicBezTo>
                  <a:cubicBezTo>
                    <a:pt x="550" y="49"/>
                    <a:pt x="551" y="38"/>
                    <a:pt x="558" y="31"/>
                  </a:cubicBezTo>
                  <a:cubicBezTo>
                    <a:pt x="578" y="13"/>
                    <a:pt x="611" y="18"/>
                    <a:pt x="636" y="15"/>
                  </a:cubicBezTo>
                  <a:cubicBezTo>
                    <a:pt x="716" y="17"/>
                    <a:pt x="801" y="0"/>
                    <a:pt x="876" y="29"/>
                  </a:cubicBezTo>
                  <a:cubicBezTo>
                    <a:pt x="888" y="34"/>
                    <a:pt x="895" y="46"/>
                    <a:pt x="906" y="53"/>
                  </a:cubicBezTo>
                  <a:cubicBezTo>
                    <a:pt x="950" y="83"/>
                    <a:pt x="971" y="94"/>
                    <a:pt x="1022" y="99"/>
                  </a:cubicBezTo>
                  <a:cubicBezTo>
                    <a:pt x="1029" y="127"/>
                    <a:pt x="1207" y="108"/>
                    <a:pt x="1256" y="107"/>
                  </a:cubicBezTo>
                  <a:cubicBezTo>
                    <a:pt x="1314" y="108"/>
                    <a:pt x="1319" y="120"/>
                    <a:pt x="1373" y="120"/>
                  </a:cubicBezTo>
                  <a:cubicBezTo>
                    <a:pt x="1427" y="120"/>
                    <a:pt x="1543" y="109"/>
                    <a:pt x="1582" y="109"/>
                  </a:cubicBezTo>
                  <a:cubicBezTo>
                    <a:pt x="1590" y="109"/>
                    <a:pt x="1604" y="118"/>
                    <a:pt x="1610" y="123"/>
                  </a:cubicBezTo>
                  <a:cubicBezTo>
                    <a:pt x="1627" y="135"/>
                    <a:pt x="1618" y="151"/>
                    <a:pt x="1622" y="171"/>
                  </a:cubicBezTo>
                  <a:cubicBezTo>
                    <a:pt x="1630" y="211"/>
                    <a:pt x="1634" y="228"/>
                    <a:pt x="1643" y="267"/>
                  </a:cubicBezTo>
                  <a:cubicBezTo>
                    <a:pt x="1633" y="361"/>
                    <a:pt x="1471" y="284"/>
                    <a:pt x="1376" y="285"/>
                  </a:cubicBezTo>
                  <a:cubicBezTo>
                    <a:pt x="1310" y="286"/>
                    <a:pt x="1310" y="281"/>
                    <a:pt x="1244" y="282"/>
                  </a:cubicBezTo>
                  <a:cubicBezTo>
                    <a:pt x="1193" y="302"/>
                    <a:pt x="1194" y="359"/>
                    <a:pt x="1172" y="408"/>
                  </a:cubicBezTo>
                  <a:cubicBezTo>
                    <a:pt x="1168" y="445"/>
                    <a:pt x="1193" y="544"/>
                    <a:pt x="1186" y="581"/>
                  </a:cubicBezTo>
                  <a:cubicBezTo>
                    <a:pt x="1172" y="653"/>
                    <a:pt x="1041" y="628"/>
                    <a:pt x="1008" y="629"/>
                  </a:cubicBezTo>
                  <a:cubicBezTo>
                    <a:pt x="969" y="628"/>
                    <a:pt x="929" y="627"/>
                    <a:pt x="890" y="627"/>
                  </a:cubicBezTo>
                  <a:cubicBezTo>
                    <a:pt x="868" y="627"/>
                    <a:pt x="881" y="643"/>
                    <a:pt x="851" y="648"/>
                  </a:cubicBezTo>
                  <a:cubicBezTo>
                    <a:pt x="821" y="653"/>
                    <a:pt x="748" y="664"/>
                    <a:pt x="710" y="660"/>
                  </a:cubicBezTo>
                  <a:cubicBezTo>
                    <a:pt x="706" y="660"/>
                    <a:pt x="622" y="621"/>
                    <a:pt x="622" y="621"/>
                  </a:cubicBezTo>
                  <a:cubicBezTo>
                    <a:pt x="612" y="611"/>
                    <a:pt x="594" y="607"/>
                    <a:pt x="582" y="599"/>
                  </a:cubicBezTo>
                  <a:lnTo>
                    <a:pt x="430" y="513"/>
                  </a:lnTo>
                  <a:cubicBezTo>
                    <a:pt x="430" y="513"/>
                    <a:pt x="430" y="513"/>
                    <a:pt x="430" y="513"/>
                  </a:cubicBezTo>
                  <a:cubicBezTo>
                    <a:pt x="374" y="481"/>
                    <a:pt x="321" y="450"/>
                    <a:pt x="264" y="421"/>
                  </a:cubicBezTo>
                  <a:cubicBezTo>
                    <a:pt x="179" y="377"/>
                    <a:pt x="135" y="338"/>
                    <a:pt x="38" y="335"/>
                  </a:cubicBezTo>
                  <a:cubicBezTo>
                    <a:pt x="31" y="325"/>
                    <a:pt x="25" y="326"/>
                    <a:pt x="22" y="313"/>
                  </a:cubicBezTo>
                  <a:close/>
                </a:path>
              </a:pathLst>
            </a:custGeom>
            <a:solidFill>
              <a:srgbClr val="3366FF">
                <a:alpha val="7001"/>
              </a:srgbClr>
            </a:solidFill>
            <a:ln w="3175" cmpd="sng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682" name="Text Box 122"/>
            <p:cNvSpPr txBox="1">
              <a:spLocks noChangeArrowheads="1"/>
            </p:cNvSpPr>
            <p:nvPr/>
          </p:nvSpPr>
          <p:spPr bwMode="auto">
            <a:xfrm>
              <a:off x="1385888" y="5347803"/>
              <a:ext cx="4984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tx2"/>
                  </a:solidFill>
                  <a:sym typeface="Symbol" charset="0"/>
                </a:rPr>
                <a:t>Bivalent</a:t>
              </a:r>
              <a:endParaRPr lang="sv-SE" sz="900" baseline="0">
                <a:solidFill>
                  <a:schemeClr val="tx2"/>
                </a:solidFill>
                <a:sym typeface="Symbol" charset="0"/>
              </a:endParaRPr>
            </a:p>
          </p:txBody>
        </p:sp>
        <p:sp>
          <p:nvSpPr>
            <p:cNvPr id="322683" name="Text Box 123"/>
            <p:cNvSpPr txBox="1">
              <a:spLocks noChangeArrowheads="1"/>
            </p:cNvSpPr>
            <p:nvPr/>
          </p:nvSpPr>
          <p:spPr bwMode="auto">
            <a:xfrm>
              <a:off x="2178050" y="4865203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>
                <a:sym typeface="Symbol" charset="0"/>
              </a:endParaRPr>
            </a:p>
          </p:txBody>
        </p:sp>
        <p:sp>
          <p:nvSpPr>
            <p:cNvPr id="322684" name="Line 124"/>
            <p:cNvSpPr>
              <a:spLocks noChangeShapeType="1"/>
            </p:cNvSpPr>
            <p:nvPr/>
          </p:nvSpPr>
          <p:spPr bwMode="auto">
            <a:xfrm flipV="1">
              <a:off x="1889125" y="5081103"/>
              <a:ext cx="288925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685" name="Line 125"/>
            <p:cNvSpPr>
              <a:spLocks noChangeShapeType="1"/>
            </p:cNvSpPr>
            <p:nvPr/>
          </p:nvSpPr>
          <p:spPr bwMode="auto">
            <a:xfrm>
              <a:off x="1889125" y="5441466"/>
              <a:ext cx="504825" cy="539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686" name="Line 126"/>
            <p:cNvSpPr>
              <a:spLocks noChangeShapeType="1"/>
            </p:cNvSpPr>
            <p:nvPr/>
          </p:nvSpPr>
          <p:spPr bwMode="auto">
            <a:xfrm flipV="1">
              <a:off x="1889125" y="5370028"/>
              <a:ext cx="433388" cy="71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687" name="Text Box 127"/>
            <p:cNvSpPr txBox="1">
              <a:spLocks noChangeArrowheads="1"/>
            </p:cNvSpPr>
            <p:nvPr/>
          </p:nvSpPr>
          <p:spPr bwMode="auto">
            <a:xfrm>
              <a:off x="1798638" y="5049353"/>
              <a:ext cx="358775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v-SE" sz="1400" baseline="0"/>
                <a:t>e</a:t>
              </a:r>
            </a:p>
          </p:txBody>
        </p:sp>
        <p:sp>
          <p:nvSpPr>
            <p:cNvPr id="322689" name="Text Box 129"/>
            <p:cNvSpPr txBox="1">
              <a:spLocks noChangeArrowheads="1"/>
            </p:cNvSpPr>
            <p:nvPr/>
          </p:nvSpPr>
          <p:spPr bwMode="auto">
            <a:xfrm>
              <a:off x="2322513" y="5225566"/>
              <a:ext cx="213767" cy="288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baseline="0" dirty="0" smtClean="0">
                  <a:solidFill>
                    <a:srgbClr val="FF0000"/>
                  </a:solidFill>
                  <a:sym typeface="Symbol" charset="0"/>
                </a:rPr>
                <a:t></a:t>
              </a:r>
              <a:r>
                <a:rPr lang="en-US" sz="1400" b="1" dirty="0" smtClean="0">
                  <a:solidFill>
                    <a:srgbClr val="FF0000"/>
                  </a:solidFill>
                  <a:sym typeface="Symbol" charset="0"/>
                </a:rPr>
                <a:t>0</a:t>
              </a:r>
              <a:endParaRPr lang="sv-SE" sz="1400" b="1" dirty="0">
                <a:solidFill>
                  <a:srgbClr val="FF0000"/>
                </a:solidFill>
                <a:sym typeface="Symbol" charset="0"/>
              </a:endParaRPr>
            </a:p>
          </p:txBody>
        </p:sp>
        <p:sp>
          <p:nvSpPr>
            <p:cNvPr id="322690" name="Line 130"/>
            <p:cNvSpPr>
              <a:spLocks noChangeShapeType="1"/>
            </p:cNvSpPr>
            <p:nvPr/>
          </p:nvSpPr>
          <p:spPr bwMode="auto">
            <a:xfrm flipV="1">
              <a:off x="2538413" y="4868378"/>
              <a:ext cx="700087" cy="428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691" name="Line 131"/>
            <p:cNvSpPr>
              <a:spLocks noChangeShapeType="1"/>
            </p:cNvSpPr>
            <p:nvPr/>
          </p:nvSpPr>
          <p:spPr bwMode="auto">
            <a:xfrm>
              <a:off x="2538413" y="5333516"/>
              <a:ext cx="431800" cy="179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692" name="Text Box 132"/>
            <p:cNvSpPr txBox="1">
              <a:spLocks noChangeArrowheads="1"/>
            </p:cNvSpPr>
            <p:nvPr/>
          </p:nvSpPr>
          <p:spPr bwMode="auto">
            <a:xfrm>
              <a:off x="3238500" y="4760428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>
                <a:sym typeface="Symbol" charset="0"/>
              </a:endParaRPr>
            </a:p>
          </p:txBody>
        </p:sp>
        <p:sp>
          <p:nvSpPr>
            <p:cNvPr id="322693" name="Text Box 133"/>
            <p:cNvSpPr txBox="1">
              <a:spLocks noChangeArrowheads="1"/>
            </p:cNvSpPr>
            <p:nvPr/>
          </p:nvSpPr>
          <p:spPr bwMode="auto">
            <a:xfrm>
              <a:off x="2970213" y="5333516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 dirty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 dirty="0">
                <a:sym typeface="Symbol" charset="0"/>
              </a:endParaRPr>
            </a:p>
          </p:txBody>
        </p:sp>
        <p:sp>
          <p:nvSpPr>
            <p:cNvPr id="322694" name="Text Box 134"/>
            <p:cNvSpPr txBox="1">
              <a:spLocks noChangeArrowheads="1"/>
            </p:cNvSpPr>
            <p:nvPr/>
          </p:nvSpPr>
          <p:spPr bwMode="auto">
            <a:xfrm>
              <a:off x="2393950" y="5873266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>
                <a:sym typeface="Symbol" charset="0"/>
              </a:endParaRPr>
            </a:p>
          </p:txBody>
        </p:sp>
        <p:sp>
          <p:nvSpPr>
            <p:cNvPr id="322695" name="Line 135"/>
            <p:cNvSpPr>
              <a:spLocks noChangeShapeType="1"/>
            </p:cNvSpPr>
            <p:nvPr/>
          </p:nvSpPr>
          <p:spPr bwMode="auto">
            <a:xfrm flipV="1">
              <a:off x="2609850" y="5733566"/>
              <a:ext cx="233363" cy="2476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696" name="Text Box 136"/>
            <p:cNvSpPr txBox="1">
              <a:spLocks noChangeArrowheads="1"/>
            </p:cNvSpPr>
            <p:nvPr/>
          </p:nvSpPr>
          <p:spPr bwMode="auto">
            <a:xfrm>
              <a:off x="2878138" y="5625616"/>
              <a:ext cx="188119" cy="2112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 dirty="0" smtClean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 dirty="0">
                <a:sym typeface="Symbol" charset="0"/>
              </a:endParaRPr>
            </a:p>
          </p:txBody>
        </p:sp>
        <p:sp>
          <p:nvSpPr>
            <p:cNvPr id="322697" name="Line 137"/>
            <p:cNvSpPr>
              <a:spLocks noChangeShapeType="1"/>
            </p:cNvSpPr>
            <p:nvPr/>
          </p:nvSpPr>
          <p:spPr bwMode="auto">
            <a:xfrm>
              <a:off x="3094038" y="5733566"/>
              <a:ext cx="504825" cy="107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698" name="Text Box 138"/>
            <p:cNvSpPr txBox="1">
              <a:spLocks noChangeArrowheads="1"/>
            </p:cNvSpPr>
            <p:nvPr/>
          </p:nvSpPr>
          <p:spPr bwMode="auto">
            <a:xfrm>
              <a:off x="3598863" y="5697053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>
                <a:sym typeface="Symbol" charset="0"/>
              </a:endParaRPr>
            </a:p>
          </p:txBody>
        </p:sp>
        <p:sp>
          <p:nvSpPr>
            <p:cNvPr id="322699" name="Line 139"/>
            <p:cNvSpPr>
              <a:spLocks noChangeShapeType="1"/>
            </p:cNvSpPr>
            <p:nvPr/>
          </p:nvSpPr>
          <p:spPr bwMode="auto">
            <a:xfrm>
              <a:off x="3454400" y="4868378"/>
              <a:ext cx="361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00" name="Text Box 140"/>
            <p:cNvSpPr txBox="1">
              <a:spLocks noChangeArrowheads="1"/>
            </p:cNvSpPr>
            <p:nvPr/>
          </p:nvSpPr>
          <p:spPr bwMode="auto">
            <a:xfrm>
              <a:off x="3816350" y="4725503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>
                <a:sym typeface="Symbol" charset="0"/>
              </a:endParaRPr>
            </a:p>
          </p:txBody>
        </p:sp>
        <p:sp>
          <p:nvSpPr>
            <p:cNvPr id="322701" name="Line 141"/>
            <p:cNvSpPr>
              <a:spLocks noChangeShapeType="1"/>
            </p:cNvSpPr>
            <p:nvPr/>
          </p:nvSpPr>
          <p:spPr bwMode="auto">
            <a:xfrm>
              <a:off x="3186113" y="5441466"/>
              <a:ext cx="43180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02" name="Text Box 142"/>
            <p:cNvSpPr txBox="1">
              <a:spLocks noChangeArrowheads="1"/>
            </p:cNvSpPr>
            <p:nvPr/>
          </p:nvSpPr>
          <p:spPr bwMode="auto">
            <a:xfrm>
              <a:off x="3617913" y="5333516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>
                <a:sym typeface="Symbol" charset="0"/>
              </a:endParaRPr>
            </a:p>
          </p:txBody>
        </p:sp>
        <p:sp>
          <p:nvSpPr>
            <p:cNvPr id="322703" name="Line 143"/>
            <p:cNvSpPr>
              <a:spLocks noChangeShapeType="1"/>
            </p:cNvSpPr>
            <p:nvPr/>
          </p:nvSpPr>
          <p:spPr bwMode="auto">
            <a:xfrm>
              <a:off x="3833813" y="5441466"/>
              <a:ext cx="4318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04" name="Line 144"/>
            <p:cNvSpPr>
              <a:spLocks noChangeShapeType="1"/>
            </p:cNvSpPr>
            <p:nvPr/>
          </p:nvSpPr>
          <p:spPr bwMode="auto">
            <a:xfrm flipV="1">
              <a:off x="3833813" y="5120791"/>
              <a:ext cx="520700" cy="320675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05" name="Text Box 145"/>
            <p:cNvSpPr txBox="1">
              <a:spLocks noChangeArrowheads="1"/>
            </p:cNvSpPr>
            <p:nvPr/>
          </p:nvSpPr>
          <p:spPr bwMode="auto">
            <a:xfrm>
              <a:off x="3201988" y="5592278"/>
              <a:ext cx="358775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v-SE" sz="1400" baseline="0"/>
                <a:t>e</a:t>
              </a:r>
            </a:p>
          </p:txBody>
        </p:sp>
        <p:sp>
          <p:nvSpPr>
            <p:cNvPr id="322706" name="Text Box 146"/>
            <p:cNvSpPr txBox="1">
              <a:spLocks noChangeArrowheads="1"/>
            </p:cNvSpPr>
            <p:nvPr/>
          </p:nvSpPr>
          <p:spPr bwMode="auto">
            <a:xfrm>
              <a:off x="3978275" y="5370028"/>
              <a:ext cx="358775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v-SE" sz="1400" baseline="0"/>
                <a:t>e</a:t>
              </a:r>
            </a:p>
          </p:txBody>
        </p:sp>
        <p:sp>
          <p:nvSpPr>
            <p:cNvPr id="322707" name="Text Box 147"/>
            <p:cNvSpPr txBox="1">
              <a:spLocks noChangeArrowheads="1"/>
            </p:cNvSpPr>
            <p:nvPr/>
          </p:nvSpPr>
          <p:spPr bwMode="auto">
            <a:xfrm>
              <a:off x="2663825" y="4796941"/>
              <a:ext cx="358775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v-SE" sz="1400" baseline="0"/>
                <a:t>e</a:t>
              </a:r>
            </a:p>
          </p:txBody>
        </p:sp>
        <p:sp>
          <p:nvSpPr>
            <p:cNvPr id="322708" name="Text Box 148"/>
            <p:cNvSpPr txBox="1">
              <a:spLocks noChangeArrowheads="1"/>
            </p:cNvSpPr>
            <p:nvPr/>
          </p:nvSpPr>
          <p:spPr bwMode="auto">
            <a:xfrm>
              <a:off x="4265613" y="5549416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>
                <a:sym typeface="Symbol" charset="0"/>
              </a:endParaRPr>
            </a:p>
          </p:txBody>
        </p:sp>
        <p:sp>
          <p:nvSpPr>
            <p:cNvPr id="322709" name="Line 149"/>
            <p:cNvSpPr>
              <a:spLocks noChangeShapeType="1"/>
            </p:cNvSpPr>
            <p:nvPr/>
          </p:nvSpPr>
          <p:spPr bwMode="auto">
            <a:xfrm flipV="1">
              <a:off x="3167063" y="5157303"/>
              <a:ext cx="21590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10" name="Text Box 150"/>
            <p:cNvSpPr txBox="1">
              <a:spLocks noChangeArrowheads="1"/>
            </p:cNvSpPr>
            <p:nvPr/>
          </p:nvSpPr>
          <p:spPr bwMode="auto">
            <a:xfrm>
              <a:off x="3417888" y="5012841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>
                <a:sym typeface="Symbol" charset="0"/>
              </a:endParaRPr>
            </a:p>
          </p:txBody>
        </p:sp>
        <p:sp>
          <p:nvSpPr>
            <p:cNvPr id="322711" name="Text Box 151"/>
            <p:cNvSpPr txBox="1">
              <a:spLocks noChangeArrowheads="1"/>
            </p:cNvSpPr>
            <p:nvPr/>
          </p:nvSpPr>
          <p:spPr bwMode="auto">
            <a:xfrm>
              <a:off x="3022600" y="5120791"/>
              <a:ext cx="358775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v-SE" sz="1400" baseline="0"/>
                <a:t>e</a:t>
              </a:r>
            </a:p>
          </p:txBody>
        </p:sp>
        <p:sp>
          <p:nvSpPr>
            <p:cNvPr id="322712" name="Line 152"/>
            <p:cNvSpPr>
              <a:spLocks noChangeShapeType="1"/>
            </p:cNvSpPr>
            <p:nvPr/>
          </p:nvSpPr>
          <p:spPr bwMode="auto">
            <a:xfrm>
              <a:off x="2627313" y="5985978"/>
              <a:ext cx="827087" cy="71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13" name="Text Box 153"/>
            <p:cNvSpPr txBox="1">
              <a:spLocks noChangeArrowheads="1"/>
            </p:cNvSpPr>
            <p:nvPr/>
          </p:nvSpPr>
          <p:spPr bwMode="auto">
            <a:xfrm>
              <a:off x="3454400" y="5973278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>
                <a:sym typeface="Symbol" charset="0"/>
              </a:endParaRPr>
            </a:p>
          </p:txBody>
        </p:sp>
        <p:sp>
          <p:nvSpPr>
            <p:cNvPr id="322714" name="Text Box 154"/>
            <p:cNvSpPr txBox="1">
              <a:spLocks noChangeArrowheads="1"/>
            </p:cNvSpPr>
            <p:nvPr/>
          </p:nvSpPr>
          <p:spPr bwMode="auto">
            <a:xfrm>
              <a:off x="3095625" y="5841516"/>
              <a:ext cx="358775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v-SE" sz="1400" baseline="0"/>
                <a:t>e</a:t>
              </a:r>
            </a:p>
          </p:txBody>
        </p:sp>
        <p:sp>
          <p:nvSpPr>
            <p:cNvPr id="322715" name="Line 155"/>
            <p:cNvSpPr>
              <a:spLocks noChangeShapeType="1"/>
            </p:cNvSpPr>
            <p:nvPr/>
          </p:nvSpPr>
          <p:spPr bwMode="auto">
            <a:xfrm>
              <a:off x="827088" y="4796941"/>
              <a:ext cx="647700" cy="468312"/>
            </a:xfrm>
            <a:prstGeom prst="line">
              <a:avLst/>
            </a:prstGeom>
            <a:noFill/>
            <a:ln w="19050">
              <a:solidFill>
                <a:srgbClr val="66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16" name="Text Box 156"/>
            <p:cNvSpPr txBox="1">
              <a:spLocks noChangeArrowheads="1"/>
            </p:cNvSpPr>
            <p:nvPr/>
          </p:nvSpPr>
          <p:spPr bwMode="auto">
            <a:xfrm>
              <a:off x="611188" y="4496903"/>
              <a:ext cx="431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v-SE" sz="1600" i="1" baseline="0">
                  <a:latin typeface="Times" charset="0"/>
                  <a:sym typeface="Symbol" charset="0"/>
                </a:rPr>
                <a:t>C</a:t>
              </a:r>
              <a:endParaRPr lang="sv-SE" sz="1200" i="1" baseline="0">
                <a:latin typeface="Times" charset="0"/>
                <a:sym typeface="Symbol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727684" y="4217022"/>
              <a:ext cx="1439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0" dirty="0" smtClean="0">
                  <a:sym typeface="Symbol" charset="0"/>
                </a:rPr>
                <a:t></a:t>
              </a:r>
              <a:r>
                <a:rPr lang="en-US" sz="2000" dirty="0" smtClean="0">
                  <a:sym typeface="Symbol" charset="0"/>
                </a:rPr>
                <a:t>1</a:t>
              </a:r>
              <a:r>
                <a:rPr lang="en-US" sz="2000" baseline="0" dirty="0" smtClean="0">
                  <a:sym typeface="Symbol" charset="0"/>
                </a:rPr>
                <a:t> is in </a:t>
              </a:r>
              <a:r>
                <a:rPr lang="en-US" sz="2000" i="1" baseline="0" dirty="0" smtClean="0">
                  <a:sym typeface="Symbol" charset="0"/>
                </a:rPr>
                <a:t>C </a:t>
              </a:r>
              <a:endParaRPr lang="en-US" sz="2000" baseline="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00563" y="4221088"/>
            <a:ext cx="4008437" cy="2018890"/>
            <a:chOff x="4500563" y="4221088"/>
            <a:chExt cx="4008437" cy="2018890"/>
          </a:xfrm>
        </p:grpSpPr>
        <p:sp>
          <p:nvSpPr>
            <p:cNvPr id="322679" name="Freeform 119"/>
            <p:cNvSpPr>
              <a:spLocks/>
            </p:cNvSpPr>
            <p:nvPr/>
          </p:nvSpPr>
          <p:spPr bwMode="auto">
            <a:xfrm>
              <a:off x="5867400" y="4688991"/>
              <a:ext cx="2641600" cy="1550987"/>
            </a:xfrm>
            <a:custGeom>
              <a:avLst/>
              <a:gdLst>
                <a:gd name="T0" fmla="*/ 522 w 1664"/>
                <a:gd name="T1" fmla="*/ 283 h 977"/>
                <a:gd name="T2" fmla="*/ 654 w 1664"/>
                <a:gd name="T3" fmla="*/ 310 h 977"/>
                <a:gd name="T4" fmla="*/ 783 w 1664"/>
                <a:gd name="T5" fmla="*/ 271 h 977"/>
                <a:gd name="T6" fmla="*/ 909 w 1664"/>
                <a:gd name="T7" fmla="*/ 373 h 977"/>
                <a:gd name="T8" fmla="*/ 1238 w 1664"/>
                <a:gd name="T9" fmla="*/ 378 h 977"/>
                <a:gd name="T10" fmla="*/ 1264 w 1664"/>
                <a:gd name="T11" fmla="*/ 388 h 977"/>
                <a:gd name="T12" fmla="*/ 1266 w 1664"/>
                <a:gd name="T13" fmla="*/ 400 h 977"/>
                <a:gd name="T14" fmla="*/ 1276 w 1664"/>
                <a:gd name="T15" fmla="*/ 432 h 977"/>
                <a:gd name="T16" fmla="*/ 1290 w 1664"/>
                <a:gd name="T17" fmla="*/ 462 h 977"/>
                <a:gd name="T18" fmla="*/ 1300 w 1664"/>
                <a:gd name="T19" fmla="*/ 488 h 977"/>
                <a:gd name="T20" fmla="*/ 1281 w 1664"/>
                <a:gd name="T21" fmla="*/ 574 h 977"/>
                <a:gd name="T22" fmla="*/ 1191 w 1664"/>
                <a:gd name="T23" fmla="*/ 604 h 977"/>
                <a:gd name="T24" fmla="*/ 999 w 1664"/>
                <a:gd name="T25" fmla="*/ 610 h 977"/>
                <a:gd name="T26" fmla="*/ 944 w 1664"/>
                <a:gd name="T27" fmla="*/ 770 h 977"/>
                <a:gd name="T28" fmla="*/ 897 w 1664"/>
                <a:gd name="T29" fmla="*/ 817 h 977"/>
                <a:gd name="T30" fmla="*/ 897 w 1664"/>
                <a:gd name="T31" fmla="*/ 970 h 977"/>
                <a:gd name="T32" fmla="*/ 1146 w 1664"/>
                <a:gd name="T33" fmla="*/ 970 h 977"/>
                <a:gd name="T34" fmla="*/ 1344 w 1664"/>
                <a:gd name="T35" fmla="*/ 940 h 977"/>
                <a:gd name="T36" fmla="*/ 1593 w 1664"/>
                <a:gd name="T37" fmla="*/ 763 h 977"/>
                <a:gd name="T38" fmla="*/ 1578 w 1664"/>
                <a:gd name="T39" fmla="*/ 469 h 977"/>
                <a:gd name="T40" fmla="*/ 1146 w 1664"/>
                <a:gd name="T41" fmla="*/ 169 h 977"/>
                <a:gd name="T42" fmla="*/ 1020 w 1664"/>
                <a:gd name="T43" fmla="*/ 16 h 977"/>
                <a:gd name="T44" fmla="*/ 780 w 1664"/>
                <a:gd name="T45" fmla="*/ 4 h 977"/>
                <a:gd name="T46" fmla="*/ 570 w 1664"/>
                <a:gd name="T47" fmla="*/ 73 h 977"/>
                <a:gd name="T48" fmla="*/ 75 w 1664"/>
                <a:gd name="T49" fmla="*/ 73 h 977"/>
                <a:gd name="T50" fmla="*/ 66 w 1664"/>
                <a:gd name="T51" fmla="*/ 271 h 977"/>
                <a:gd name="T52" fmla="*/ 327 w 1664"/>
                <a:gd name="T53" fmla="*/ 265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4" h="977">
                  <a:moveTo>
                    <a:pt x="522" y="283"/>
                  </a:moveTo>
                  <a:cubicBezTo>
                    <a:pt x="554" y="289"/>
                    <a:pt x="612" y="317"/>
                    <a:pt x="654" y="310"/>
                  </a:cubicBezTo>
                  <a:cubicBezTo>
                    <a:pt x="672" y="314"/>
                    <a:pt x="783" y="271"/>
                    <a:pt x="783" y="271"/>
                  </a:cubicBezTo>
                  <a:cubicBezTo>
                    <a:pt x="846" y="286"/>
                    <a:pt x="848" y="385"/>
                    <a:pt x="909" y="373"/>
                  </a:cubicBezTo>
                  <a:cubicBezTo>
                    <a:pt x="1092" y="380"/>
                    <a:pt x="1036" y="376"/>
                    <a:pt x="1238" y="378"/>
                  </a:cubicBezTo>
                  <a:cubicBezTo>
                    <a:pt x="1247" y="381"/>
                    <a:pt x="1257" y="382"/>
                    <a:pt x="1264" y="388"/>
                  </a:cubicBezTo>
                  <a:cubicBezTo>
                    <a:pt x="1267" y="391"/>
                    <a:pt x="1265" y="396"/>
                    <a:pt x="1266" y="400"/>
                  </a:cubicBezTo>
                  <a:cubicBezTo>
                    <a:pt x="1269" y="411"/>
                    <a:pt x="1272" y="422"/>
                    <a:pt x="1276" y="432"/>
                  </a:cubicBezTo>
                  <a:cubicBezTo>
                    <a:pt x="1280" y="442"/>
                    <a:pt x="1286" y="452"/>
                    <a:pt x="1290" y="462"/>
                  </a:cubicBezTo>
                  <a:cubicBezTo>
                    <a:pt x="1294" y="471"/>
                    <a:pt x="1297" y="479"/>
                    <a:pt x="1300" y="488"/>
                  </a:cubicBezTo>
                  <a:cubicBezTo>
                    <a:pt x="1304" y="525"/>
                    <a:pt x="1293" y="538"/>
                    <a:pt x="1281" y="574"/>
                  </a:cubicBezTo>
                  <a:cubicBezTo>
                    <a:pt x="1267" y="615"/>
                    <a:pt x="1226" y="600"/>
                    <a:pt x="1191" y="604"/>
                  </a:cubicBezTo>
                  <a:cubicBezTo>
                    <a:pt x="1123" y="623"/>
                    <a:pt x="1071" y="605"/>
                    <a:pt x="999" y="610"/>
                  </a:cubicBezTo>
                  <a:cubicBezTo>
                    <a:pt x="970" y="624"/>
                    <a:pt x="962" y="744"/>
                    <a:pt x="944" y="770"/>
                  </a:cubicBezTo>
                  <a:cubicBezTo>
                    <a:pt x="939" y="809"/>
                    <a:pt x="891" y="773"/>
                    <a:pt x="897" y="817"/>
                  </a:cubicBezTo>
                  <a:cubicBezTo>
                    <a:pt x="904" y="863"/>
                    <a:pt x="849" y="967"/>
                    <a:pt x="897" y="970"/>
                  </a:cubicBezTo>
                  <a:cubicBezTo>
                    <a:pt x="946" y="977"/>
                    <a:pt x="1096" y="968"/>
                    <a:pt x="1146" y="970"/>
                  </a:cubicBezTo>
                  <a:cubicBezTo>
                    <a:pt x="1230" y="952"/>
                    <a:pt x="1270" y="975"/>
                    <a:pt x="1344" y="940"/>
                  </a:cubicBezTo>
                  <a:cubicBezTo>
                    <a:pt x="1418" y="905"/>
                    <a:pt x="1554" y="842"/>
                    <a:pt x="1593" y="763"/>
                  </a:cubicBezTo>
                  <a:cubicBezTo>
                    <a:pt x="1664" y="640"/>
                    <a:pt x="1652" y="568"/>
                    <a:pt x="1578" y="469"/>
                  </a:cubicBezTo>
                  <a:cubicBezTo>
                    <a:pt x="1504" y="370"/>
                    <a:pt x="1239" y="245"/>
                    <a:pt x="1146" y="169"/>
                  </a:cubicBezTo>
                  <a:cubicBezTo>
                    <a:pt x="1114" y="167"/>
                    <a:pt x="1072" y="43"/>
                    <a:pt x="1020" y="16"/>
                  </a:cubicBezTo>
                  <a:cubicBezTo>
                    <a:pt x="988" y="0"/>
                    <a:pt x="806" y="30"/>
                    <a:pt x="780" y="4"/>
                  </a:cubicBezTo>
                  <a:cubicBezTo>
                    <a:pt x="727" y="15"/>
                    <a:pt x="687" y="62"/>
                    <a:pt x="570" y="73"/>
                  </a:cubicBezTo>
                  <a:cubicBezTo>
                    <a:pt x="453" y="84"/>
                    <a:pt x="159" y="40"/>
                    <a:pt x="75" y="73"/>
                  </a:cubicBezTo>
                  <a:cubicBezTo>
                    <a:pt x="43" y="125"/>
                    <a:pt x="0" y="242"/>
                    <a:pt x="66" y="271"/>
                  </a:cubicBezTo>
                  <a:cubicBezTo>
                    <a:pt x="170" y="269"/>
                    <a:pt x="222" y="268"/>
                    <a:pt x="327" y="265"/>
                  </a:cubicBezTo>
                </a:path>
              </a:pathLst>
            </a:custGeom>
            <a:solidFill>
              <a:schemeClr val="accent1">
                <a:alpha val="20000"/>
              </a:schemeClr>
            </a:solidFill>
            <a:ln w="3175" cmpd="sng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17" name="Freeform 157"/>
            <p:cNvSpPr>
              <a:spLocks/>
            </p:cNvSpPr>
            <p:nvPr/>
          </p:nvSpPr>
          <p:spPr bwMode="auto">
            <a:xfrm>
              <a:off x="5194300" y="5128728"/>
              <a:ext cx="2608263" cy="1054100"/>
            </a:xfrm>
            <a:custGeom>
              <a:avLst/>
              <a:gdLst>
                <a:gd name="T0" fmla="*/ 22 w 1643"/>
                <a:gd name="T1" fmla="*/ 313 h 664"/>
                <a:gd name="T2" fmla="*/ 14 w 1643"/>
                <a:gd name="T3" fmla="*/ 149 h 664"/>
                <a:gd name="T4" fmla="*/ 34 w 1643"/>
                <a:gd name="T5" fmla="*/ 97 h 664"/>
                <a:gd name="T6" fmla="*/ 48 w 1643"/>
                <a:gd name="T7" fmla="*/ 63 h 664"/>
                <a:gd name="T8" fmla="*/ 144 w 1643"/>
                <a:gd name="T9" fmla="*/ 19 h 664"/>
                <a:gd name="T10" fmla="*/ 398 w 1643"/>
                <a:gd name="T11" fmla="*/ 75 h 664"/>
                <a:gd name="T12" fmla="*/ 544 w 1643"/>
                <a:gd name="T13" fmla="*/ 57 h 664"/>
                <a:gd name="T14" fmla="*/ 558 w 1643"/>
                <a:gd name="T15" fmla="*/ 31 h 664"/>
                <a:gd name="T16" fmla="*/ 636 w 1643"/>
                <a:gd name="T17" fmla="*/ 15 h 664"/>
                <a:gd name="T18" fmla="*/ 876 w 1643"/>
                <a:gd name="T19" fmla="*/ 29 h 664"/>
                <a:gd name="T20" fmla="*/ 906 w 1643"/>
                <a:gd name="T21" fmla="*/ 53 h 664"/>
                <a:gd name="T22" fmla="*/ 1022 w 1643"/>
                <a:gd name="T23" fmla="*/ 99 h 664"/>
                <a:gd name="T24" fmla="*/ 1256 w 1643"/>
                <a:gd name="T25" fmla="*/ 107 h 664"/>
                <a:gd name="T26" fmla="*/ 1373 w 1643"/>
                <a:gd name="T27" fmla="*/ 120 h 664"/>
                <a:gd name="T28" fmla="*/ 1582 w 1643"/>
                <a:gd name="T29" fmla="*/ 109 h 664"/>
                <a:gd name="T30" fmla="*/ 1610 w 1643"/>
                <a:gd name="T31" fmla="*/ 123 h 664"/>
                <a:gd name="T32" fmla="*/ 1622 w 1643"/>
                <a:gd name="T33" fmla="*/ 171 h 664"/>
                <a:gd name="T34" fmla="*/ 1643 w 1643"/>
                <a:gd name="T35" fmla="*/ 267 h 664"/>
                <a:gd name="T36" fmla="*/ 1376 w 1643"/>
                <a:gd name="T37" fmla="*/ 285 h 664"/>
                <a:gd name="T38" fmla="*/ 1244 w 1643"/>
                <a:gd name="T39" fmla="*/ 282 h 664"/>
                <a:gd name="T40" fmla="*/ 1172 w 1643"/>
                <a:gd name="T41" fmla="*/ 408 h 664"/>
                <a:gd name="T42" fmla="*/ 1186 w 1643"/>
                <a:gd name="T43" fmla="*/ 581 h 664"/>
                <a:gd name="T44" fmla="*/ 1008 w 1643"/>
                <a:gd name="T45" fmla="*/ 629 h 664"/>
                <a:gd name="T46" fmla="*/ 890 w 1643"/>
                <a:gd name="T47" fmla="*/ 627 h 664"/>
                <a:gd name="T48" fmla="*/ 851 w 1643"/>
                <a:gd name="T49" fmla="*/ 648 h 664"/>
                <a:gd name="T50" fmla="*/ 710 w 1643"/>
                <a:gd name="T51" fmla="*/ 660 h 664"/>
                <a:gd name="T52" fmla="*/ 622 w 1643"/>
                <a:gd name="T53" fmla="*/ 621 h 664"/>
                <a:gd name="T54" fmla="*/ 582 w 1643"/>
                <a:gd name="T55" fmla="*/ 599 h 664"/>
                <a:gd name="T56" fmla="*/ 430 w 1643"/>
                <a:gd name="T57" fmla="*/ 513 h 664"/>
                <a:gd name="T58" fmla="*/ 430 w 1643"/>
                <a:gd name="T59" fmla="*/ 513 h 664"/>
                <a:gd name="T60" fmla="*/ 264 w 1643"/>
                <a:gd name="T61" fmla="*/ 421 h 664"/>
                <a:gd name="T62" fmla="*/ 38 w 1643"/>
                <a:gd name="T63" fmla="*/ 335 h 664"/>
                <a:gd name="T64" fmla="*/ 22 w 1643"/>
                <a:gd name="T65" fmla="*/ 31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43" h="664">
                  <a:moveTo>
                    <a:pt x="22" y="313"/>
                  </a:moveTo>
                  <a:cubicBezTo>
                    <a:pt x="5" y="243"/>
                    <a:pt x="0" y="243"/>
                    <a:pt x="14" y="149"/>
                  </a:cubicBezTo>
                  <a:cubicBezTo>
                    <a:pt x="17" y="131"/>
                    <a:pt x="30" y="115"/>
                    <a:pt x="34" y="97"/>
                  </a:cubicBezTo>
                  <a:cubicBezTo>
                    <a:pt x="37" y="82"/>
                    <a:pt x="37" y="75"/>
                    <a:pt x="48" y="63"/>
                  </a:cubicBezTo>
                  <a:cubicBezTo>
                    <a:pt x="72" y="37"/>
                    <a:pt x="112" y="30"/>
                    <a:pt x="144" y="19"/>
                  </a:cubicBezTo>
                  <a:cubicBezTo>
                    <a:pt x="241" y="25"/>
                    <a:pt x="306" y="69"/>
                    <a:pt x="398" y="75"/>
                  </a:cubicBezTo>
                  <a:cubicBezTo>
                    <a:pt x="446" y="92"/>
                    <a:pt x="492" y="61"/>
                    <a:pt x="544" y="57"/>
                  </a:cubicBezTo>
                  <a:cubicBezTo>
                    <a:pt x="550" y="49"/>
                    <a:pt x="551" y="38"/>
                    <a:pt x="558" y="31"/>
                  </a:cubicBezTo>
                  <a:cubicBezTo>
                    <a:pt x="578" y="13"/>
                    <a:pt x="611" y="18"/>
                    <a:pt x="636" y="15"/>
                  </a:cubicBezTo>
                  <a:cubicBezTo>
                    <a:pt x="716" y="17"/>
                    <a:pt x="801" y="0"/>
                    <a:pt x="876" y="29"/>
                  </a:cubicBezTo>
                  <a:cubicBezTo>
                    <a:pt x="888" y="34"/>
                    <a:pt x="895" y="46"/>
                    <a:pt x="906" y="53"/>
                  </a:cubicBezTo>
                  <a:cubicBezTo>
                    <a:pt x="950" y="83"/>
                    <a:pt x="971" y="94"/>
                    <a:pt x="1022" y="99"/>
                  </a:cubicBezTo>
                  <a:cubicBezTo>
                    <a:pt x="1029" y="127"/>
                    <a:pt x="1207" y="108"/>
                    <a:pt x="1256" y="107"/>
                  </a:cubicBezTo>
                  <a:cubicBezTo>
                    <a:pt x="1314" y="108"/>
                    <a:pt x="1319" y="120"/>
                    <a:pt x="1373" y="120"/>
                  </a:cubicBezTo>
                  <a:cubicBezTo>
                    <a:pt x="1427" y="120"/>
                    <a:pt x="1543" y="109"/>
                    <a:pt x="1582" y="109"/>
                  </a:cubicBezTo>
                  <a:cubicBezTo>
                    <a:pt x="1590" y="109"/>
                    <a:pt x="1604" y="118"/>
                    <a:pt x="1610" y="123"/>
                  </a:cubicBezTo>
                  <a:cubicBezTo>
                    <a:pt x="1627" y="135"/>
                    <a:pt x="1618" y="151"/>
                    <a:pt x="1622" y="171"/>
                  </a:cubicBezTo>
                  <a:cubicBezTo>
                    <a:pt x="1630" y="211"/>
                    <a:pt x="1634" y="228"/>
                    <a:pt x="1643" y="267"/>
                  </a:cubicBezTo>
                  <a:cubicBezTo>
                    <a:pt x="1633" y="361"/>
                    <a:pt x="1471" y="284"/>
                    <a:pt x="1376" y="285"/>
                  </a:cubicBezTo>
                  <a:cubicBezTo>
                    <a:pt x="1310" y="286"/>
                    <a:pt x="1310" y="281"/>
                    <a:pt x="1244" y="282"/>
                  </a:cubicBezTo>
                  <a:cubicBezTo>
                    <a:pt x="1193" y="302"/>
                    <a:pt x="1194" y="359"/>
                    <a:pt x="1172" y="408"/>
                  </a:cubicBezTo>
                  <a:cubicBezTo>
                    <a:pt x="1168" y="445"/>
                    <a:pt x="1193" y="544"/>
                    <a:pt x="1186" y="581"/>
                  </a:cubicBezTo>
                  <a:cubicBezTo>
                    <a:pt x="1172" y="653"/>
                    <a:pt x="1041" y="628"/>
                    <a:pt x="1008" y="629"/>
                  </a:cubicBezTo>
                  <a:cubicBezTo>
                    <a:pt x="969" y="628"/>
                    <a:pt x="929" y="627"/>
                    <a:pt x="890" y="627"/>
                  </a:cubicBezTo>
                  <a:cubicBezTo>
                    <a:pt x="868" y="627"/>
                    <a:pt x="881" y="643"/>
                    <a:pt x="851" y="648"/>
                  </a:cubicBezTo>
                  <a:cubicBezTo>
                    <a:pt x="821" y="653"/>
                    <a:pt x="748" y="664"/>
                    <a:pt x="710" y="660"/>
                  </a:cubicBezTo>
                  <a:cubicBezTo>
                    <a:pt x="706" y="660"/>
                    <a:pt x="622" y="621"/>
                    <a:pt x="622" y="621"/>
                  </a:cubicBezTo>
                  <a:cubicBezTo>
                    <a:pt x="612" y="611"/>
                    <a:pt x="594" y="607"/>
                    <a:pt x="582" y="599"/>
                  </a:cubicBezTo>
                  <a:lnTo>
                    <a:pt x="430" y="513"/>
                  </a:lnTo>
                  <a:cubicBezTo>
                    <a:pt x="430" y="513"/>
                    <a:pt x="430" y="513"/>
                    <a:pt x="430" y="513"/>
                  </a:cubicBezTo>
                  <a:cubicBezTo>
                    <a:pt x="374" y="481"/>
                    <a:pt x="321" y="450"/>
                    <a:pt x="264" y="421"/>
                  </a:cubicBezTo>
                  <a:cubicBezTo>
                    <a:pt x="179" y="377"/>
                    <a:pt x="135" y="338"/>
                    <a:pt x="38" y="335"/>
                  </a:cubicBezTo>
                  <a:cubicBezTo>
                    <a:pt x="31" y="325"/>
                    <a:pt x="25" y="326"/>
                    <a:pt x="22" y="313"/>
                  </a:cubicBezTo>
                  <a:close/>
                </a:path>
              </a:pathLst>
            </a:custGeom>
            <a:solidFill>
              <a:srgbClr val="3366FF">
                <a:alpha val="7001"/>
              </a:srgbClr>
            </a:solidFill>
            <a:ln w="3175" cmpd="sng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18" name="Text Box 158"/>
            <p:cNvSpPr txBox="1">
              <a:spLocks noChangeArrowheads="1"/>
            </p:cNvSpPr>
            <p:nvPr/>
          </p:nvSpPr>
          <p:spPr bwMode="auto">
            <a:xfrm>
              <a:off x="5275263" y="5347803"/>
              <a:ext cx="4984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tx2"/>
                  </a:solidFill>
                  <a:sym typeface="Symbol" charset="0"/>
                </a:rPr>
                <a:t>Bivalent</a:t>
              </a:r>
              <a:endParaRPr lang="sv-SE" sz="900" baseline="0">
                <a:solidFill>
                  <a:schemeClr val="tx2"/>
                </a:solidFill>
                <a:sym typeface="Symbol" charset="0"/>
              </a:endParaRPr>
            </a:p>
          </p:txBody>
        </p:sp>
        <p:sp>
          <p:nvSpPr>
            <p:cNvPr id="322719" name="Text Box 159"/>
            <p:cNvSpPr txBox="1">
              <a:spLocks noChangeArrowheads="1"/>
            </p:cNvSpPr>
            <p:nvPr/>
          </p:nvSpPr>
          <p:spPr bwMode="auto">
            <a:xfrm>
              <a:off x="6067425" y="4865203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 dirty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 dirty="0">
                <a:sym typeface="Symbol" charset="0"/>
              </a:endParaRPr>
            </a:p>
          </p:txBody>
        </p:sp>
        <p:sp>
          <p:nvSpPr>
            <p:cNvPr id="322720" name="Line 160"/>
            <p:cNvSpPr>
              <a:spLocks noChangeShapeType="1"/>
            </p:cNvSpPr>
            <p:nvPr/>
          </p:nvSpPr>
          <p:spPr bwMode="auto">
            <a:xfrm flipV="1">
              <a:off x="5778500" y="5081103"/>
              <a:ext cx="288925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21" name="Line 161"/>
            <p:cNvSpPr>
              <a:spLocks noChangeShapeType="1"/>
            </p:cNvSpPr>
            <p:nvPr/>
          </p:nvSpPr>
          <p:spPr bwMode="auto">
            <a:xfrm>
              <a:off x="5778500" y="5441466"/>
              <a:ext cx="504825" cy="539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22" name="Line 162"/>
            <p:cNvSpPr>
              <a:spLocks noChangeShapeType="1"/>
            </p:cNvSpPr>
            <p:nvPr/>
          </p:nvSpPr>
          <p:spPr bwMode="auto">
            <a:xfrm flipV="1">
              <a:off x="5778500" y="5370028"/>
              <a:ext cx="433388" cy="71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23" name="Text Box 163"/>
            <p:cNvSpPr txBox="1">
              <a:spLocks noChangeArrowheads="1"/>
            </p:cNvSpPr>
            <p:nvPr/>
          </p:nvSpPr>
          <p:spPr bwMode="auto">
            <a:xfrm>
              <a:off x="5688013" y="5049353"/>
              <a:ext cx="358775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v-SE" sz="1400" baseline="0"/>
                <a:t>e</a:t>
              </a:r>
            </a:p>
          </p:txBody>
        </p:sp>
        <p:sp>
          <p:nvSpPr>
            <p:cNvPr id="322724" name="Text Box 164"/>
            <p:cNvSpPr txBox="1">
              <a:spLocks noChangeArrowheads="1"/>
            </p:cNvSpPr>
            <p:nvPr/>
          </p:nvSpPr>
          <p:spPr bwMode="auto">
            <a:xfrm>
              <a:off x="6211888" y="5225566"/>
              <a:ext cx="282688" cy="288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aseline="0" dirty="0" smtClean="0">
                  <a:solidFill>
                    <a:srgbClr val="FF0000"/>
                  </a:solidFill>
                  <a:sym typeface="Symbol" charset="0"/>
                </a:rPr>
                <a:t></a:t>
              </a:r>
              <a:r>
                <a:rPr lang="en-US" sz="1400" dirty="0" smtClean="0">
                  <a:solidFill>
                    <a:srgbClr val="FF0000"/>
                  </a:solidFill>
                  <a:sym typeface="Symbol" charset="0"/>
                </a:rPr>
                <a:t>0</a:t>
              </a:r>
              <a:endParaRPr lang="sv-SE" sz="1400" dirty="0" smtClean="0">
                <a:solidFill>
                  <a:srgbClr val="FF0000"/>
                </a:solidFill>
                <a:sym typeface="Symbol" charset="0"/>
              </a:endParaRPr>
            </a:p>
          </p:txBody>
        </p:sp>
        <p:sp>
          <p:nvSpPr>
            <p:cNvPr id="322725" name="Line 165"/>
            <p:cNvSpPr>
              <a:spLocks noChangeShapeType="1"/>
            </p:cNvSpPr>
            <p:nvPr/>
          </p:nvSpPr>
          <p:spPr bwMode="auto">
            <a:xfrm flipV="1">
              <a:off x="6516688" y="4868378"/>
              <a:ext cx="611187" cy="396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26" name="Line 166"/>
            <p:cNvSpPr>
              <a:spLocks noChangeShapeType="1"/>
            </p:cNvSpPr>
            <p:nvPr/>
          </p:nvSpPr>
          <p:spPr bwMode="auto">
            <a:xfrm>
              <a:off x="6516688" y="5336691"/>
              <a:ext cx="342900" cy="176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27" name="Text Box 167"/>
            <p:cNvSpPr txBox="1">
              <a:spLocks noChangeArrowheads="1"/>
            </p:cNvSpPr>
            <p:nvPr/>
          </p:nvSpPr>
          <p:spPr bwMode="auto">
            <a:xfrm>
              <a:off x="7127875" y="4712803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sv-SE" sz="900" baseline="0">
                  <a:sym typeface="Symbol" charset="0"/>
                </a:rPr>
                <a:t>…</a:t>
              </a:r>
            </a:p>
          </p:txBody>
        </p:sp>
        <p:sp>
          <p:nvSpPr>
            <p:cNvPr id="322728" name="Text Box 168"/>
            <p:cNvSpPr txBox="1">
              <a:spLocks noChangeArrowheads="1"/>
            </p:cNvSpPr>
            <p:nvPr/>
          </p:nvSpPr>
          <p:spPr bwMode="auto">
            <a:xfrm>
              <a:off x="6859588" y="5333516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>
                <a:sym typeface="Symbol" charset="0"/>
              </a:endParaRPr>
            </a:p>
          </p:txBody>
        </p:sp>
        <p:sp>
          <p:nvSpPr>
            <p:cNvPr id="322729" name="Text Box 169"/>
            <p:cNvSpPr txBox="1">
              <a:spLocks noChangeArrowheads="1"/>
            </p:cNvSpPr>
            <p:nvPr/>
          </p:nvSpPr>
          <p:spPr bwMode="auto">
            <a:xfrm>
              <a:off x="6283325" y="5873266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>
                <a:sym typeface="Symbol" charset="0"/>
              </a:endParaRPr>
            </a:p>
          </p:txBody>
        </p:sp>
        <p:sp>
          <p:nvSpPr>
            <p:cNvPr id="322730" name="Line 170"/>
            <p:cNvSpPr>
              <a:spLocks noChangeShapeType="1"/>
            </p:cNvSpPr>
            <p:nvPr/>
          </p:nvSpPr>
          <p:spPr bwMode="auto">
            <a:xfrm flipV="1">
              <a:off x="6499225" y="5733566"/>
              <a:ext cx="233363" cy="2476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31" name="Text Box 171"/>
            <p:cNvSpPr txBox="1">
              <a:spLocks noChangeArrowheads="1"/>
            </p:cNvSpPr>
            <p:nvPr/>
          </p:nvSpPr>
          <p:spPr bwMode="auto">
            <a:xfrm>
              <a:off x="6732588" y="5589103"/>
              <a:ext cx="320675" cy="336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aseline="0">
                  <a:solidFill>
                    <a:srgbClr val="FF0000"/>
                  </a:solidFill>
                  <a:sym typeface="Symbol" charset="0"/>
                </a:rPr>
                <a:t>    </a:t>
              </a:r>
              <a:endParaRPr lang="sv-SE" sz="1600">
                <a:solidFill>
                  <a:srgbClr val="FF0000"/>
                </a:solidFill>
                <a:sym typeface="Symbol" charset="0"/>
              </a:endParaRPr>
            </a:p>
          </p:txBody>
        </p:sp>
        <p:sp>
          <p:nvSpPr>
            <p:cNvPr id="322732" name="Line 172"/>
            <p:cNvSpPr>
              <a:spLocks noChangeShapeType="1"/>
            </p:cNvSpPr>
            <p:nvPr/>
          </p:nvSpPr>
          <p:spPr bwMode="auto">
            <a:xfrm>
              <a:off x="7056438" y="5733566"/>
              <a:ext cx="1223962" cy="323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33" name="Text Box 173"/>
            <p:cNvSpPr txBox="1">
              <a:spLocks noChangeArrowheads="1"/>
            </p:cNvSpPr>
            <p:nvPr/>
          </p:nvSpPr>
          <p:spPr bwMode="auto">
            <a:xfrm>
              <a:off x="8280400" y="5912953"/>
              <a:ext cx="188119" cy="2112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 dirty="0" smtClean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 dirty="0">
                <a:sym typeface="Symbol" charset="0"/>
              </a:endParaRPr>
            </a:p>
          </p:txBody>
        </p:sp>
        <p:sp>
          <p:nvSpPr>
            <p:cNvPr id="322734" name="Line 174"/>
            <p:cNvSpPr>
              <a:spLocks noChangeShapeType="1"/>
            </p:cNvSpPr>
            <p:nvPr/>
          </p:nvSpPr>
          <p:spPr bwMode="auto">
            <a:xfrm flipV="1">
              <a:off x="7308850" y="4725503"/>
              <a:ext cx="395288" cy="71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35" name="Text Box 175"/>
            <p:cNvSpPr txBox="1">
              <a:spLocks noChangeArrowheads="1"/>
            </p:cNvSpPr>
            <p:nvPr/>
          </p:nvSpPr>
          <p:spPr bwMode="auto">
            <a:xfrm>
              <a:off x="7740650" y="4544528"/>
              <a:ext cx="239415" cy="318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 baseline="0" dirty="0" smtClean="0">
                  <a:solidFill>
                    <a:srgbClr val="FF0000"/>
                  </a:solidFill>
                  <a:sym typeface="Symbol" charset="0"/>
                </a:rPr>
                <a:t></a:t>
              </a:r>
              <a:r>
                <a:rPr lang="en-US" sz="1600" b="1" dirty="0" smtClean="0">
                  <a:solidFill>
                    <a:srgbClr val="FF0000"/>
                  </a:solidFill>
                  <a:sym typeface="Symbol" charset="0"/>
                </a:rPr>
                <a:t>0</a:t>
              </a:r>
              <a:endParaRPr lang="sv-SE" sz="1600" b="1" dirty="0">
                <a:solidFill>
                  <a:srgbClr val="FF0000"/>
                </a:solidFill>
                <a:sym typeface="Symbol" charset="0"/>
              </a:endParaRPr>
            </a:p>
          </p:txBody>
        </p:sp>
        <p:sp>
          <p:nvSpPr>
            <p:cNvPr id="322736" name="Line 176"/>
            <p:cNvSpPr>
              <a:spLocks noChangeShapeType="1"/>
            </p:cNvSpPr>
            <p:nvPr/>
          </p:nvSpPr>
          <p:spPr bwMode="auto">
            <a:xfrm>
              <a:off x="7075488" y="5441466"/>
              <a:ext cx="341312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37" name="Text Box 177"/>
            <p:cNvSpPr txBox="1">
              <a:spLocks noChangeArrowheads="1"/>
            </p:cNvSpPr>
            <p:nvPr/>
          </p:nvSpPr>
          <p:spPr bwMode="auto">
            <a:xfrm>
              <a:off x="7416800" y="5301766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sv-SE" sz="900" baseline="0">
                  <a:sym typeface="Symbol" charset="0"/>
                </a:rPr>
                <a:t>…</a:t>
              </a:r>
            </a:p>
          </p:txBody>
        </p:sp>
        <p:sp>
          <p:nvSpPr>
            <p:cNvPr id="322738" name="Line 178"/>
            <p:cNvSpPr>
              <a:spLocks noChangeShapeType="1"/>
            </p:cNvSpPr>
            <p:nvPr/>
          </p:nvSpPr>
          <p:spPr bwMode="auto">
            <a:xfrm>
              <a:off x="7723188" y="5441466"/>
              <a:ext cx="4318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39" name="Line 179"/>
            <p:cNvSpPr>
              <a:spLocks noChangeShapeType="1"/>
            </p:cNvSpPr>
            <p:nvPr/>
          </p:nvSpPr>
          <p:spPr bwMode="auto">
            <a:xfrm flipV="1">
              <a:off x="7723188" y="5120791"/>
              <a:ext cx="520700" cy="320675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40" name="Text Box 180"/>
            <p:cNvSpPr txBox="1">
              <a:spLocks noChangeArrowheads="1"/>
            </p:cNvSpPr>
            <p:nvPr/>
          </p:nvSpPr>
          <p:spPr bwMode="auto">
            <a:xfrm>
              <a:off x="7091363" y="5592278"/>
              <a:ext cx="358775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v-SE" sz="1400" baseline="0"/>
                <a:t>e</a:t>
              </a:r>
            </a:p>
          </p:txBody>
        </p:sp>
        <p:sp>
          <p:nvSpPr>
            <p:cNvPr id="322741" name="Text Box 181"/>
            <p:cNvSpPr txBox="1">
              <a:spLocks noChangeArrowheads="1"/>
            </p:cNvSpPr>
            <p:nvPr/>
          </p:nvSpPr>
          <p:spPr bwMode="auto">
            <a:xfrm>
              <a:off x="7867650" y="5370028"/>
              <a:ext cx="358775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v-SE" sz="1400" baseline="0"/>
                <a:t>e</a:t>
              </a:r>
            </a:p>
          </p:txBody>
        </p:sp>
        <p:sp>
          <p:nvSpPr>
            <p:cNvPr id="322742" name="Text Box 182"/>
            <p:cNvSpPr txBox="1">
              <a:spLocks noChangeArrowheads="1"/>
            </p:cNvSpPr>
            <p:nvPr/>
          </p:nvSpPr>
          <p:spPr bwMode="auto">
            <a:xfrm>
              <a:off x="6551613" y="4796941"/>
              <a:ext cx="358775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v-SE" sz="1400" baseline="0"/>
                <a:t>e</a:t>
              </a:r>
            </a:p>
          </p:txBody>
        </p:sp>
        <p:sp>
          <p:nvSpPr>
            <p:cNvPr id="322743" name="Text Box 183"/>
            <p:cNvSpPr txBox="1">
              <a:spLocks noChangeArrowheads="1"/>
            </p:cNvSpPr>
            <p:nvPr/>
          </p:nvSpPr>
          <p:spPr bwMode="auto">
            <a:xfrm>
              <a:off x="8154988" y="5549416"/>
              <a:ext cx="244475" cy="2746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aseline="0">
                  <a:sym typeface="Symbol" charset="0"/>
                </a:rPr>
                <a:t>…</a:t>
              </a:r>
              <a:endParaRPr lang="sv-SE" sz="1200" baseline="0">
                <a:sym typeface="Symbol" charset="0"/>
              </a:endParaRPr>
            </a:p>
          </p:txBody>
        </p:sp>
        <p:sp>
          <p:nvSpPr>
            <p:cNvPr id="322744" name="Line 184"/>
            <p:cNvSpPr>
              <a:spLocks noChangeShapeType="1"/>
            </p:cNvSpPr>
            <p:nvPr/>
          </p:nvSpPr>
          <p:spPr bwMode="auto">
            <a:xfrm flipV="1">
              <a:off x="7056438" y="5157303"/>
              <a:ext cx="21590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45" name="Text Box 185"/>
            <p:cNvSpPr txBox="1">
              <a:spLocks noChangeArrowheads="1"/>
            </p:cNvSpPr>
            <p:nvPr/>
          </p:nvSpPr>
          <p:spPr bwMode="auto">
            <a:xfrm>
              <a:off x="7307263" y="5012841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>
                <a:sym typeface="Symbol" charset="0"/>
              </a:endParaRPr>
            </a:p>
          </p:txBody>
        </p:sp>
        <p:sp>
          <p:nvSpPr>
            <p:cNvPr id="322746" name="Text Box 186"/>
            <p:cNvSpPr txBox="1">
              <a:spLocks noChangeArrowheads="1"/>
            </p:cNvSpPr>
            <p:nvPr/>
          </p:nvSpPr>
          <p:spPr bwMode="auto">
            <a:xfrm>
              <a:off x="6911975" y="5120791"/>
              <a:ext cx="358775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v-SE" sz="1400" baseline="0"/>
                <a:t>e</a:t>
              </a:r>
            </a:p>
          </p:txBody>
        </p:sp>
        <p:sp>
          <p:nvSpPr>
            <p:cNvPr id="322747" name="Line 187"/>
            <p:cNvSpPr>
              <a:spLocks noChangeShapeType="1"/>
            </p:cNvSpPr>
            <p:nvPr/>
          </p:nvSpPr>
          <p:spPr bwMode="auto">
            <a:xfrm>
              <a:off x="6516688" y="5985978"/>
              <a:ext cx="827087" cy="71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48" name="Text Box 188"/>
            <p:cNvSpPr txBox="1">
              <a:spLocks noChangeArrowheads="1"/>
            </p:cNvSpPr>
            <p:nvPr/>
          </p:nvSpPr>
          <p:spPr bwMode="auto">
            <a:xfrm>
              <a:off x="7343775" y="5973278"/>
              <a:ext cx="206375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 baseline="0">
                  <a:solidFill>
                    <a:schemeClr val="accent2"/>
                  </a:solidFill>
                  <a:sym typeface="Symbol" charset="0"/>
                </a:rPr>
                <a:t>…</a:t>
              </a:r>
              <a:endParaRPr lang="sv-SE" sz="900" baseline="0">
                <a:sym typeface="Symbol" charset="0"/>
              </a:endParaRPr>
            </a:p>
          </p:txBody>
        </p:sp>
        <p:sp>
          <p:nvSpPr>
            <p:cNvPr id="322749" name="Text Box 189"/>
            <p:cNvSpPr txBox="1">
              <a:spLocks noChangeArrowheads="1"/>
            </p:cNvSpPr>
            <p:nvPr/>
          </p:nvSpPr>
          <p:spPr bwMode="auto">
            <a:xfrm>
              <a:off x="6985000" y="5841516"/>
              <a:ext cx="358775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v-SE" sz="1400" baseline="0"/>
                <a:t>e</a:t>
              </a:r>
            </a:p>
          </p:txBody>
        </p:sp>
        <p:sp>
          <p:nvSpPr>
            <p:cNvPr id="322750" name="Line 190"/>
            <p:cNvSpPr>
              <a:spLocks noChangeShapeType="1"/>
            </p:cNvSpPr>
            <p:nvPr/>
          </p:nvSpPr>
          <p:spPr bwMode="auto">
            <a:xfrm>
              <a:off x="4716463" y="4833453"/>
              <a:ext cx="647700" cy="468313"/>
            </a:xfrm>
            <a:prstGeom prst="line">
              <a:avLst/>
            </a:prstGeom>
            <a:noFill/>
            <a:ln w="19050">
              <a:solidFill>
                <a:srgbClr val="66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51" name="Text Box 191"/>
            <p:cNvSpPr txBox="1">
              <a:spLocks noChangeArrowheads="1"/>
            </p:cNvSpPr>
            <p:nvPr/>
          </p:nvSpPr>
          <p:spPr bwMode="auto">
            <a:xfrm>
              <a:off x="4500563" y="4533416"/>
              <a:ext cx="431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v-SE" sz="1600" i="1" baseline="0">
                  <a:latin typeface="Times" charset="0"/>
                  <a:sym typeface="Symbol" charset="0"/>
                </a:rPr>
                <a:t>C</a:t>
              </a:r>
              <a:endParaRPr lang="sv-SE" sz="1200" i="1" baseline="0">
                <a:latin typeface="Times" charset="0"/>
                <a:sym typeface="Symbol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56176" y="4221088"/>
              <a:ext cx="18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0" dirty="0" smtClean="0">
                  <a:sym typeface="Symbol" charset="0"/>
                </a:rPr>
                <a:t></a:t>
              </a:r>
              <a:r>
                <a:rPr lang="en-US" sz="2000" dirty="0" smtClean="0">
                  <a:sym typeface="Symbol" charset="0"/>
                </a:rPr>
                <a:t>1</a:t>
              </a:r>
              <a:r>
                <a:rPr lang="en-US" sz="2000" baseline="0" dirty="0" smtClean="0">
                  <a:sym typeface="Symbol" charset="0"/>
                </a:rPr>
                <a:t> is not in </a:t>
              </a:r>
              <a:r>
                <a:rPr lang="en-US" sz="2000" i="1" baseline="0" dirty="0" smtClean="0">
                  <a:sym typeface="Symbol" charset="0"/>
                </a:rPr>
                <a:t>C </a:t>
              </a:r>
              <a:endParaRPr lang="en-US" sz="20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88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6BC8-F082-9F47-8301-C3F03B38492B}" type="slidenum">
              <a:rPr lang="en-US"/>
              <a:pPr/>
              <a:t>41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know </a:t>
            </a:r>
            <a:r>
              <a:rPr lang="en-US" i="1" dirty="0"/>
              <a:t>D</a:t>
            </a:r>
            <a:r>
              <a:rPr lang="en-US" dirty="0"/>
              <a:t> must contain </a:t>
            </a:r>
          </a:p>
          <a:p>
            <a:pPr lvl="1"/>
            <a:r>
              <a:rPr lang="en-US" dirty="0"/>
              <a:t>a 0-valent </a:t>
            </a:r>
            <a:r>
              <a:rPr lang="en-US" b="1" dirty="0"/>
              <a:t>and</a:t>
            </a:r>
            <a:r>
              <a:rPr lang="en-US" dirty="0"/>
              <a:t> a 1-valent </a:t>
            </a:r>
            <a:r>
              <a:rPr lang="en-US" dirty="0" err="1" smtClean="0"/>
              <a:t>config</a:t>
            </a:r>
            <a:endParaRPr lang="en-US" dirty="0"/>
          </a:p>
          <a:p>
            <a:endParaRPr lang="en-US" i="1" dirty="0"/>
          </a:p>
          <a:p>
            <a:r>
              <a:rPr lang="en-US" dirty="0" smtClean="0"/>
              <a:t>Call the 0/1-valent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i="1" dirty="0" smtClean="0"/>
              <a:t>D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i="1" dirty="0" smtClean="0">
                <a:solidFill>
                  <a:srgbClr val="008000"/>
                </a:solidFill>
              </a:rPr>
              <a:t>d</a:t>
            </a:r>
            <a:r>
              <a:rPr lang="en-US" i="1" baseline="-25000" dirty="0" smtClean="0">
                <a:solidFill>
                  <a:srgbClr val="008000"/>
                </a:solidFill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008000"/>
                </a:solidFill>
              </a:rPr>
              <a:t>d</a:t>
            </a:r>
            <a:r>
              <a:rPr lang="en-US" i="1" baseline="-25000" dirty="0">
                <a:solidFill>
                  <a:srgbClr val="008000"/>
                </a:solidFill>
              </a:rPr>
              <a:t>1</a:t>
            </a:r>
            <a:endParaRPr lang="en-US" baseline="-25000" dirty="0">
              <a:solidFill>
                <a:srgbClr val="008000"/>
              </a:solidFill>
            </a:endParaRP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A35-E885-E941-85DB-8326CB879A3E}" type="slidenum">
              <a:rPr lang="en-US"/>
              <a:pPr/>
              <a:t>42</a:t>
            </a:fld>
            <a:endParaRPr lang="en-US"/>
          </a:p>
        </p:txBody>
      </p:sp>
      <p:sp>
        <p:nvSpPr>
          <p:cNvPr id="325651" name="Freeform 19"/>
          <p:cNvSpPr>
            <a:spLocks/>
          </p:cNvSpPr>
          <p:nvPr/>
        </p:nvSpPr>
        <p:spPr bwMode="auto">
          <a:xfrm>
            <a:off x="3716338" y="3943350"/>
            <a:ext cx="2695575" cy="1208088"/>
          </a:xfrm>
          <a:custGeom>
            <a:avLst/>
            <a:gdLst>
              <a:gd name="T0" fmla="*/ 1619 w 1698"/>
              <a:gd name="T1" fmla="*/ 483 h 761"/>
              <a:gd name="T2" fmla="*/ 901 w 1698"/>
              <a:gd name="T3" fmla="*/ 739 h 761"/>
              <a:gd name="T4" fmla="*/ 101 w 1698"/>
              <a:gd name="T5" fmla="*/ 483 h 761"/>
              <a:gd name="T6" fmla="*/ 293 w 1698"/>
              <a:gd name="T7" fmla="*/ 195 h 761"/>
              <a:gd name="T8" fmla="*/ 1271 w 1698"/>
              <a:gd name="T9" fmla="*/ 9 h 761"/>
              <a:gd name="T10" fmla="*/ 1643 w 1698"/>
              <a:gd name="T11" fmla="*/ 249 h 761"/>
              <a:gd name="T12" fmla="*/ 1601 w 1698"/>
              <a:gd name="T13" fmla="*/ 477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8" h="761">
                <a:moveTo>
                  <a:pt x="1619" y="483"/>
                </a:moveTo>
                <a:cubicBezTo>
                  <a:pt x="1499" y="525"/>
                  <a:pt x="1154" y="739"/>
                  <a:pt x="901" y="739"/>
                </a:cubicBezTo>
                <a:cubicBezTo>
                  <a:pt x="783" y="761"/>
                  <a:pt x="153" y="586"/>
                  <a:pt x="101" y="483"/>
                </a:cubicBezTo>
                <a:cubicBezTo>
                  <a:pt x="0" y="392"/>
                  <a:pt x="98" y="274"/>
                  <a:pt x="293" y="195"/>
                </a:cubicBezTo>
                <a:cubicBezTo>
                  <a:pt x="488" y="116"/>
                  <a:pt x="1046" y="0"/>
                  <a:pt x="1271" y="9"/>
                </a:cubicBezTo>
                <a:cubicBezTo>
                  <a:pt x="1496" y="18"/>
                  <a:pt x="1588" y="171"/>
                  <a:pt x="1643" y="249"/>
                </a:cubicBezTo>
                <a:cubicBezTo>
                  <a:pt x="1698" y="327"/>
                  <a:pt x="1610" y="430"/>
                  <a:pt x="1601" y="477"/>
                </a:cubicBezTo>
              </a:path>
            </a:pathLst>
          </a:custGeom>
          <a:solidFill>
            <a:schemeClr val="accent1">
              <a:alpha val="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49" name="Freeform 17"/>
          <p:cNvSpPr>
            <a:spLocks/>
          </p:cNvSpPr>
          <p:nvPr/>
        </p:nvSpPr>
        <p:spPr bwMode="auto">
          <a:xfrm>
            <a:off x="2663825" y="3068638"/>
            <a:ext cx="2916238" cy="977900"/>
          </a:xfrm>
          <a:custGeom>
            <a:avLst/>
            <a:gdLst>
              <a:gd name="T0" fmla="*/ 1837 w 1837"/>
              <a:gd name="T1" fmla="*/ 314 h 616"/>
              <a:gd name="T2" fmla="*/ 1803 w 1837"/>
              <a:gd name="T3" fmla="*/ 428 h 616"/>
              <a:gd name="T4" fmla="*/ 1697 w 1837"/>
              <a:gd name="T5" fmla="*/ 500 h 616"/>
              <a:gd name="T6" fmla="*/ 1534 w 1837"/>
              <a:gd name="T7" fmla="*/ 554 h 616"/>
              <a:gd name="T8" fmla="*/ 1289 w 1837"/>
              <a:gd name="T9" fmla="*/ 608 h 616"/>
              <a:gd name="T10" fmla="*/ 921 w 1837"/>
              <a:gd name="T11" fmla="*/ 602 h 616"/>
              <a:gd name="T12" fmla="*/ 479 w 1837"/>
              <a:gd name="T13" fmla="*/ 572 h 616"/>
              <a:gd name="T14" fmla="*/ 203 w 1837"/>
              <a:gd name="T15" fmla="*/ 566 h 616"/>
              <a:gd name="T16" fmla="*/ 62 w 1837"/>
              <a:gd name="T17" fmla="*/ 488 h 616"/>
              <a:gd name="T18" fmla="*/ 13 w 1837"/>
              <a:gd name="T19" fmla="*/ 374 h 616"/>
              <a:gd name="T20" fmla="*/ 27 w 1837"/>
              <a:gd name="T21" fmla="*/ 236 h 616"/>
              <a:gd name="T22" fmla="*/ 295 w 1837"/>
              <a:gd name="T23" fmla="*/ 68 h 616"/>
              <a:gd name="T24" fmla="*/ 796 w 1837"/>
              <a:gd name="T25" fmla="*/ 8 h 616"/>
              <a:gd name="T26" fmla="*/ 1232 w 1837"/>
              <a:gd name="T27" fmla="*/ 8 h 616"/>
              <a:gd name="T28" fmla="*/ 1613 w 1837"/>
              <a:gd name="T29" fmla="*/ 56 h 616"/>
              <a:gd name="T30" fmla="*/ 1760 w 1837"/>
              <a:gd name="T31" fmla="*/ 152 h 616"/>
              <a:gd name="T32" fmla="*/ 1832 w 1837"/>
              <a:gd name="T33" fmla="*/ 31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37" h="616">
                <a:moveTo>
                  <a:pt x="1837" y="314"/>
                </a:moveTo>
                <a:cubicBezTo>
                  <a:pt x="1825" y="331"/>
                  <a:pt x="1826" y="397"/>
                  <a:pt x="1803" y="428"/>
                </a:cubicBezTo>
                <a:cubicBezTo>
                  <a:pt x="1779" y="459"/>
                  <a:pt x="1742" y="479"/>
                  <a:pt x="1697" y="500"/>
                </a:cubicBezTo>
                <a:cubicBezTo>
                  <a:pt x="1653" y="521"/>
                  <a:pt x="1602" y="536"/>
                  <a:pt x="1534" y="554"/>
                </a:cubicBezTo>
                <a:cubicBezTo>
                  <a:pt x="1464" y="569"/>
                  <a:pt x="1391" y="600"/>
                  <a:pt x="1289" y="608"/>
                </a:cubicBezTo>
                <a:cubicBezTo>
                  <a:pt x="1187" y="616"/>
                  <a:pt x="1056" y="608"/>
                  <a:pt x="921" y="602"/>
                </a:cubicBezTo>
                <a:cubicBezTo>
                  <a:pt x="745" y="605"/>
                  <a:pt x="599" y="578"/>
                  <a:pt x="479" y="572"/>
                </a:cubicBezTo>
                <a:cubicBezTo>
                  <a:pt x="379" y="567"/>
                  <a:pt x="316" y="581"/>
                  <a:pt x="203" y="566"/>
                </a:cubicBezTo>
                <a:cubicBezTo>
                  <a:pt x="133" y="550"/>
                  <a:pt x="94" y="520"/>
                  <a:pt x="62" y="488"/>
                </a:cubicBezTo>
                <a:cubicBezTo>
                  <a:pt x="35" y="453"/>
                  <a:pt x="28" y="413"/>
                  <a:pt x="13" y="374"/>
                </a:cubicBezTo>
                <a:cubicBezTo>
                  <a:pt x="15" y="328"/>
                  <a:pt x="0" y="276"/>
                  <a:pt x="27" y="236"/>
                </a:cubicBezTo>
                <a:cubicBezTo>
                  <a:pt x="70" y="171"/>
                  <a:pt x="214" y="91"/>
                  <a:pt x="295" y="68"/>
                </a:cubicBezTo>
                <a:cubicBezTo>
                  <a:pt x="372" y="46"/>
                  <a:pt x="714" y="9"/>
                  <a:pt x="796" y="8"/>
                </a:cubicBezTo>
                <a:cubicBezTo>
                  <a:pt x="928" y="6"/>
                  <a:pt x="1096" y="0"/>
                  <a:pt x="1232" y="8"/>
                </a:cubicBezTo>
                <a:cubicBezTo>
                  <a:pt x="1369" y="16"/>
                  <a:pt x="1525" y="32"/>
                  <a:pt x="1613" y="56"/>
                </a:cubicBezTo>
                <a:cubicBezTo>
                  <a:pt x="1701" y="80"/>
                  <a:pt x="1724" y="109"/>
                  <a:pt x="1760" y="152"/>
                </a:cubicBezTo>
                <a:cubicBezTo>
                  <a:pt x="1796" y="195"/>
                  <a:pt x="1817" y="280"/>
                  <a:pt x="1832" y="314"/>
                </a:cubicBezTo>
              </a:path>
            </a:pathLst>
          </a:custGeom>
          <a:solidFill>
            <a:srgbClr val="3366FF">
              <a:alpha val="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3995738" y="3214688"/>
            <a:ext cx="647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f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the contradiction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6363"/>
          </a:xfrm>
        </p:spPr>
        <p:txBody>
          <a:bodyPr/>
          <a:lstStyle/>
          <a:p>
            <a:r>
              <a:rPr lang="en-US"/>
              <a:t>There must exist two configs </a:t>
            </a:r>
            <a:r>
              <a:rPr lang="en-US" sz="3400" i="1"/>
              <a:t>c</a:t>
            </a:r>
            <a:r>
              <a:rPr lang="en-US" sz="3400" i="1" baseline="-25000"/>
              <a:t>0</a:t>
            </a:r>
            <a:r>
              <a:rPr lang="en-US"/>
              <a:t> and </a:t>
            </a:r>
            <a:r>
              <a:rPr lang="en-US" sz="3400" i="1"/>
              <a:t>c</a:t>
            </a:r>
            <a:r>
              <a:rPr lang="en-US" sz="3400" i="1" baseline="-25000"/>
              <a:t>1</a:t>
            </a:r>
            <a:r>
              <a:rPr lang="en-US"/>
              <a:t> in </a:t>
            </a:r>
            <a:r>
              <a:rPr lang="en-US" sz="3400" i="1"/>
              <a:t>C</a:t>
            </a:r>
            <a:r>
              <a:rPr lang="en-US"/>
              <a:t> such that </a:t>
            </a:r>
            <a:r>
              <a:rPr lang="en-US" sz="3400" i="1"/>
              <a:t>c</a:t>
            </a:r>
            <a:r>
              <a:rPr lang="en-US" sz="3400" i="1" baseline="-25000"/>
              <a:t>1</a:t>
            </a:r>
            <a:r>
              <a:rPr lang="en-US"/>
              <a:t>=</a:t>
            </a:r>
            <a:r>
              <a:rPr lang="en-US" sz="3400" i="1"/>
              <a:t>f</a:t>
            </a:r>
            <a:r>
              <a:rPr lang="en-US"/>
              <a:t>(</a:t>
            </a:r>
            <a:r>
              <a:rPr lang="en-US" sz="3400" i="1"/>
              <a:t>c</a:t>
            </a:r>
            <a:r>
              <a:rPr lang="en-US" sz="3400" i="1" baseline="-25000"/>
              <a:t>0</a:t>
            </a:r>
            <a:r>
              <a:rPr lang="en-US"/>
              <a:t>), and </a:t>
            </a:r>
            <a:r>
              <a:rPr lang="en-US" sz="3400" i="1"/>
              <a:t>d</a:t>
            </a:r>
            <a:r>
              <a:rPr lang="en-US" sz="3400" i="1" baseline="-25000"/>
              <a:t>0</a:t>
            </a:r>
            <a:r>
              <a:rPr lang="en-US"/>
              <a:t>=</a:t>
            </a:r>
            <a:r>
              <a:rPr lang="en-US" sz="3400" i="1"/>
              <a:t>e</a:t>
            </a:r>
            <a:r>
              <a:rPr lang="en-US"/>
              <a:t>(</a:t>
            </a:r>
            <a:r>
              <a:rPr lang="en-US" sz="3400" i="1"/>
              <a:t>c</a:t>
            </a:r>
            <a:r>
              <a:rPr lang="en-US" sz="3400" i="1" baseline="-25000"/>
              <a:t>0</a:t>
            </a:r>
            <a:r>
              <a:rPr lang="en-US"/>
              <a:t>) and </a:t>
            </a:r>
            <a:r>
              <a:rPr lang="en-US" sz="3400" i="1"/>
              <a:t>d</a:t>
            </a:r>
            <a:r>
              <a:rPr lang="en-US" sz="3400" i="1" baseline="-25000"/>
              <a:t>1</a:t>
            </a:r>
            <a:r>
              <a:rPr lang="en-US"/>
              <a:t>=</a:t>
            </a:r>
            <a:r>
              <a:rPr lang="en-US" sz="3400" i="1"/>
              <a:t>e</a:t>
            </a:r>
            <a:r>
              <a:rPr lang="en-US"/>
              <a:t>(</a:t>
            </a:r>
            <a:r>
              <a:rPr lang="en-US" sz="3400" i="1"/>
              <a:t>c</a:t>
            </a:r>
            <a:r>
              <a:rPr lang="en-US" sz="3400" i="1" baseline="-25000"/>
              <a:t>1</a:t>
            </a:r>
            <a:r>
              <a:rPr lang="en-US"/>
              <a:t>)</a:t>
            </a:r>
            <a:endParaRPr lang="en-US" sz="3400" baseline="-25000"/>
          </a:p>
          <a:p>
            <a:endParaRPr lang="en-US"/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3384550" y="3394075"/>
            <a:ext cx="623888" cy="488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c</a:t>
            </a:r>
            <a:r>
              <a:rPr lang="en-US" sz="2600" b="1" i="1">
                <a:latin typeface="Trebuchet MS" charset="0"/>
              </a:rPr>
              <a:t>0</a:t>
            </a:r>
            <a:endParaRPr lang="sv-SE" sz="2600" b="1" i="1">
              <a:latin typeface="Trebuchet MS" charset="0"/>
            </a:endParaRP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3995738" y="360997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4643438" y="3398838"/>
            <a:ext cx="623887" cy="488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c</a:t>
            </a:r>
            <a:r>
              <a:rPr lang="en-US" sz="2600" b="1" i="1">
                <a:latin typeface="Trebuchet MS" charset="0"/>
              </a:rPr>
              <a:t>1</a:t>
            </a:r>
            <a:endParaRPr lang="sv-SE" sz="2600" b="1" i="1">
              <a:latin typeface="Trebuchet MS" charset="0"/>
            </a:endParaRP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4308475" y="4294188"/>
            <a:ext cx="623888" cy="488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d</a:t>
            </a:r>
            <a:r>
              <a:rPr lang="en-US" sz="2600" b="1" i="1">
                <a:latin typeface="Trebuchet MS" charset="0"/>
              </a:rPr>
              <a:t>0</a:t>
            </a:r>
            <a:endParaRPr lang="sv-SE" sz="2600" b="1" i="1">
              <a:latin typeface="Trebuchet MS" charset="0"/>
            </a:endParaRPr>
          </a:p>
        </p:txBody>
      </p:sp>
      <p:sp>
        <p:nvSpPr>
          <p:cNvPr id="325644" name="Line 12"/>
          <p:cNvSpPr>
            <a:spLocks noChangeShapeType="1"/>
          </p:cNvSpPr>
          <p:nvPr/>
        </p:nvSpPr>
        <p:spPr bwMode="auto">
          <a:xfrm>
            <a:off x="4967288" y="3897313"/>
            <a:ext cx="576262" cy="612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5543550" y="4294188"/>
            <a:ext cx="623888" cy="488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d</a:t>
            </a:r>
            <a:r>
              <a:rPr lang="en-US" sz="2600" b="1" i="1">
                <a:latin typeface="Trebuchet MS" charset="0"/>
              </a:rPr>
              <a:t>1</a:t>
            </a:r>
            <a:endParaRPr lang="sv-SE" sz="2600" b="1" i="1">
              <a:latin typeface="Trebuchet MS" charset="0"/>
            </a:endParaRPr>
          </a:p>
        </p:txBody>
      </p:sp>
      <p:sp>
        <p:nvSpPr>
          <p:cNvPr id="325646" name="Text Box 14"/>
          <p:cNvSpPr txBox="1">
            <a:spLocks noChangeArrowheads="1"/>
          </p:cNvSpPr>
          <p:nvPr/>
        </p:nvSpPr>
        <p:spPr bwMode="auto">
          <a:xfrm>
            <a:off x="3816350" y="3897313"/>
            <a:ext cx="647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e</a:t>
            </a:r>
          </a:p>
        </p:txBody>
      </p:sp>
      <p:sp>
        <p:nvSpPr>
          <p:cNvPr id="325647" name="Text Box 15"/>
          <p:cNvSpPr txBox="1">
            <a:spLocks noChangeArrowheads="1"/>
          </p:cNvSpPr>
          <p:nvPr/>
        </p:nvSpPr>
        <p:spPr bwMode="auto">
          <a:xfrm>
            <a:off x="5040313" y="3832225"/>
            <a:ext cx="647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e</a:t>
            </a:r>
          </a:p>
        </p:txBody>
      </p:sp>
      <p:sp>
        <p:nvSpPr>
          <p:cNvPr id="325650" name="Text Box 18"/>
          <p:cNvSpPr txBox="1">
            <a:spLocks noChangeArrowheads="1"/>
          </p:cNvSpPr>
          <p:nvPr/>
        </p:nvSpPr>
        <p:spPr bwMode="auto">
          <a:xfrm>
            <a:off x="2735263" y="3394075"/>
            <a:ext cx="7572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C</a:t>
            </a:r>
          </a:p>
        </p:txBody>
      </p:sp>
      <p:sp>
        <p:nvSpPr>
          <p:cNvPr id="325652" name="Text Box 20"/>
          <p:cNvSpPr txBox="1">
            <a:spLocks noChangeArrowheads="1"/>
          </p:cNvSpPr>
          <p:nvPr/>
        </p:nvSpPr>
        <p:spPr bwMode="auto">
          <a:xfrm>
            <a:off x="5040313" y="4654550"/>
            <a:ext cx="7572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 i="1" baseline="0">
                <a:latin typeface="Trebuchet MS" charset="0"/>
              </a:rPr>
              <a:t>D</a:t>
            </a:r>
          </a:p>
        </p:txBody>
      </p:sp>
      <p:sp>
        <p:nvSpPr>
          <p:cNvPr id="325653" name="Rectangle 21"/>
          <p:cNvSpPr>
            <a:spLocks noChangeArrowheads="1"/>
          </p:cNvSpPr>
          <p:nvPr/>
        </p:nvSpPr>
        <p:spPr bwMode="auto">
          <a:xfrm>
            <a:off x="468313" y="4941888"/>
            <a:ext cx="82296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3000" baseline="0">
                <a:latin typeface="Trebuchet MS" charset="0"/>
              </a:rPr>
              <a:t>Let</a:t>
            </a:r>
            <a:r>
              <a:rPr lang="ja-JP" altLang="en-US" sz="3000" baseline="0">
                <a:latin typeface="Arial"/>
              </a:rPr>
              <a:t>’</a:t>
            </a:r>
            <a:r>
              <a:rPr lang="en-US" sz="3000" baseline="0">
                <a:latin typeface="Trebuchet MS" charset="0"/>
              </a:rPr>
              <a:t>s see why!</a:t>
            </a:r>
          </a:p>
        </p:txBody>
      </p:sp>
      <p:sp>
        <p:nvSpPr>
          <p:cNvPr id="325654" name="Line 22"/>
          <p:cNvSpPr>
            <a:spLocks noChangeShapeType="1"/>
          </p:cNvSpPr>
          <p:nvPr/>
        </p:nvSpPr>
        <p:spPr bwMode="auto">
          <a:xfrm>
            <a:off x="3708400" y="3860800"/>
            <a:ext cx="574675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824B-A60D-8A4B-93C2-E06BBD31E667}" type="slidenum">
              <a:rPr lang="en-US"/>
              <a:pPr/>
              <a:t>43</a:t>
            </a:fld>
            <a:endParaRPr lang="en-US"/>
          </a:p>
        </p:txBody>
      </p:sp>
      <p:sp>
        <p:nvSpPr>
          <p:cNvPr id="327682" name="Freeform 2"/>
          <p:cNvSpPr>
            <a:spLocks/>
          </p:cNvSpPr>
          <p:nvPr/>
        </p:nvSpPr>
        <p:spPr bwMode="auto">
          <a:xfrm>
            <a:off x="1544638" y="4919663"/>
            <a:ext cx="7167562" cy="1101725"/>
          </a:xfrm>
          <a:custGeom>
            <a:avLst/>
            <a:gdLst>
              <a:gd name="T0" fmla="*/ 3056 w 3360"/>
              <a:gd name="T1" fmla="*/ 528 h 694"/>
              <a:gd name="T2" fmla="*/ 1802 w 3360"/>
              <a:gd name="T3" fmla="*/ 672 h 694"/>
              <a:gd name="T4" fmla="*/ 224 w 3360"/>
              <a:gd name="T5" fmla="*/ 487 h 694"/>
              <a:gd name="T6" fmla="*/ 458 w 3360"/>
              <a:gd name="T7" fmla="*/ 174 h 694"/>
              <a:gd name="T8" fmla="*/ 2537 w 3360"/>
              <a:gd name="T9" fmla="*/ 13 h 694"/>
              <a:gd name="T10" fmla="*/ 3272 w 3360"/>
              <a:gd name="T11" fmla="*/ 253 h 694"/>
              <a:gd name="T12" fmla="*/ 3068 w 3360"/>
              <a:gd name="T13" fmla="*/ 52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0" h="694">
                <a:moveTo>
                  <a:pt x="3056" y="528"/>
                </a:moveTo>
                <a:cubicBezTo>
                  <a:pt x="2847" y="552"/>
                  <a:pt x="2274" y="679"/>
                  <a:pt x="1802" y="672"/>
                </a:cubicBezTo>
                <a:cubicBezTo>
                  <a:pt x="1569" y="694"/>
                  <a:pt x="424" y="566"/>
                  <a:pt x="224" y="487"/>
                </a:cubicBezTo>
                <a:cubicBezTo>
                  <a:pt x="0" y="404"/>
                  <a:pt x="73" y="253"/>
                  <a:pt x="458" y="174"/>
                </a:cubicBezTo>
                <a:cubicBezTo>
                  <a:pt x="843" y="95"/>
                  <a:pt x="2068" y="0"/>
                  <a:pt x="2537" y="13"/>
                </a:cubicBezTo>
                <a:cubicBezTo>
                  <a:pt x="3006" y="26"/>
                  <a:pt x="3184" y="167"/>
                  <a:pt x="3272" y="253"/>
                </a:cubicBezTo>
                <a:cubicBezTo>
                  <a:pt x="3360" y="339"/>
                  <a:pt x="3110" y="471"/>
                  <a:pt x="3068" y="528"/>
                </a:cubicBezTo>
              </a:path>
            </a:pathLst>
          </a:custGeom>
          <a:solidFill>
            <a:schemeClr val="accent1">
              <a:alpha val="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Proofing two neighbors exist 1(4)</a:t>
            </a:r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41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/>
              <a:t>We know </a:t>
            </a:r>
            <a:r>
              <a:rPr lang="en-US" sz="2100">
                <a:sym typeface="Symbol" charset="0"/>
              </a:rPr>
              <a:t></a:t>
            </a:r>
            <a:r>
              <a:rPr lang="en-US" sz="2100"/>
              <a:t> is bivalent, and </a:t>
            </a:r>
            <a:r>
              <a:rPr lang="en-US" sz="2500" i="1"/>
              <a:t>e</a:t>
            </a:r>
            <a:r>
              <a:rPr lang="en-US" sz="2100"/>
              <a:t>(</a:t>
            </a:r>
            <a:r>
              <a:rPr lang="en-US" sz="2100">
                <a:sym typeface="Symbol" charset="0"/>
              </a:rPr>
              <a:t>) is in </a:t>
            </a:r>
            <a:r>
              <a:rPr lang="en-US" sz="2500" i="1">
                <a:sym typeface="Symbol" charset="0"/>
              </a:rPr>
              <a:t>D</a:t>
            </a:r>
            <a:r>
              <a:rPr lang="en-US" sz="2100">
                <a:sym typeface="Symbol" charset="0"/>
              </a:rPr>
              <a:t> and is either 0-valent or 1-valent, assume 0-valent</a:t>
            </a:r>
            <a:endParaRPr lang="en-US" sz="2500" i="1">
              <a:sym typeface="Symbol" charset="0"/>
            </a:endParaRPr>
          </a:p>
        </p:txBody>
      </p:sp>
      <p:sp>
        <p:nvSpPr>
          <p:cNvPr id="327685" name="Freeform 5"/>
          <p:cNvSpPr>
            <a:spLocks/>
          </p:cNvSpPr>
          <p:nvPr/>
        </p:nvSpPr>
        <p:spPr bwMode="auto">
          <a:xfrm>
            <a:off x="647700" y="4062413"/>
            <a:ext cx="7777163" cy="922337"/>
          </a:xfrm>
          <a:custGeom>
            <a:avLst/>
            <a:gdLst>
              <a:gd name="T0" fmla="*/ 4899 w 4899"/>
              <a:gd name="T1" fmla="*/ 314 h 581"/>
              <a:gd name="T2" fmla="*/ 4808 w 4899"/>
              <a:gd name="T3" fmla="*/ 428 h 581"/>
              <a:gd name="T4" fmla="*/ 4526 w 4899"/>
              <a:gd name="T5" fmla="*/ 500 h 581"/>
              <a:gd name="T6" fmla="*/ 4104 w 4899"/>
              <a:gd name="T7" fmla="*/ 501 h 581"/>
              <a:gd name="T8" fmla="*/ 3468 w 4899"/>
              <a:gd name="T9" fmla="*/ 501 h 581"/>
              <a:gd name="T10" fmla="*/ 2466 w 4899"/>
              <a:gd name="T11" fmla="*/ 525 h 581"/>
              <a:gd name="T12" fmla="*/ 1277 w 4899"/>
              <a:gd name="T13" fmla="*/ 572 h 581"/>
              <a:gd name="T14" fmla="*/ 541 w 4899"/>
              <a:gd name="T15" fmla="*/ 566 h 581"/>
              <a:gd name="T16" fmla="*/ 165 w 4899"/>
              <a:gd name="T17" fmla="*/ 488 h 581"/>
              <a:gd name="T18" fmla="*/ 35 w 4899"/>
              <a:gd name="T19" fmla="*/ 374 h 581"/>
              <a:gd name="T20" fmla="*/ 72 w 4899"/>
              <a:gd name="T21" fmla="*/ 236 h 581"/>
              <a:gd name="T22" fmla="*/ 787 w 4899"/>
              <a:gd name="T23" fmla="*/ 68 h 581"/>
              <a:gd name="T24" fmla="*/ 2123 w 4899"/>
              <a:gd name="T25" fmla="*/ 8 h 581"/>
              <a:gd name="T26" fmla="*/ 3286 w 4899"/>
              <a:gd name="T27" fmla="*/ 8 h 581"/>
              <a:gd name="T28" fmla="*/ 4302 w 4899"/>
              <a:gd name="T29" fmla="*/ 56 h 581"/>
              <a:gd name="T30" fmla="*/ 4694 w 4899"/>
              <a:gd name="T31" fmla="*/ 152 h 581"/>
              <a:gd name="T32" fmla="*/ 4886 w 4899"/>
              <a:gd name="T33" fmla="*/ 314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9" h="581">
                <a:moveTo>
                  <a:pt x="4899" y="314"/>
                </a:moveTo>
                <a:cubicBezTo>
                  <a:pt x="4867" y="331"/>
                  <a:pt x="4870" y="397"/>
                  <a:pt x="4808" y="428"/>
                </a:cubicBezTo>
                <a:cubicBezTo>
                  <a:pt x="4744" y="459"/>
                  <a:pt x="4643" y="488"/>
                  <a:pt x="4526" y="500"/>
                </a:cubicBezTo>
                <a:cubicBezTo>
                  <a:pt x="4409" y="512"/>
                  <a:pt x="4232" y="503"/>
                  <a:pt x="4104" y="501"/>
                </a:cubicBezTo>
                <a:cubicBezTo>
                  <a:pt x="3928" y="501"/>
                  <a:pt x="3741" y="497"/>
                  <a:pt x="3468" y="501"/>
                </a:cubicBezTo>
                <a:cubicBezTo>
                  <a:pt x="3195" y="505"/>
                  <a:pt x="2831" y="513"/>
                  <a:pt x="2466" y="525"/>
                </a:cubicBezTo>
                <a:cubicBezTo>
                  <a:pt x="1997" y="528"/>
                  <a:pt x="1597" y="578"/>
                  <a:pt x="1277" y="572"/>
                </a:cubicBezTo>
                <a:cubicBezTo>
                  <a:pt x="1011" y="567"/>
                  <a:pt x="843" y="581"/>
                  <a:pt x="541" y="566"/>
                </a:cubicBezTo>
                <a:cubicBezTo>
                  <a:pt x="355" y="550"/>
                  <a:pt x="251" y="520"/>
                  <a:pt x="165" y="488"/>
                </a:cubicBezTo>
                <a:cubicBezTo>
                  <a:pt x="93" y="453"/>
                  <a:pt x="75" y="413"/>
                  <a:pt x="35" y="374"/>
                </a:cubicBezTo>
                <a:cubicBezTo>
                  <a:pt x="40" y="328"/>
                  <a:pt x="0" y="276"/>
                  <a:pt x="72" y="236"/>
                </a:cubicBezTo>
                <a:cubicBezTo>
                  <a:pt x="187" y="171"/>
                  <a:pt x="571" y="91"/>
                  <a:pt x="787" y="68"/>
                </a:cubicBezTo>
                <a:cubicBezTo>
                  <a:pt x="992" y="46"/>
                  <a:pt x="1904" y="9"/>
                  <a:pt x="2123" y="8"/>
                </a:cubicBezTo>
                <a:cubicBezTo>
                  <a:pt x="2475" y="6"/>
                  <a:pt x="2923" y="0"/>
                  <a:pt x="3286" y="8"/>
                </a:cubicBezTo>
                <a:cubicBezTo>
                  <a:pt x="3651" y="16"/>
                  <a:pt x="4067" y="32"/>
                  <a:pt x="4302" y="56"/>
                </a:cubicBezTo>
                <a:cubicBezTo>
                  <a:pt x="4536" y="80"/>
                  <a:pt x="4598" y="109"/>
                  <a:pt x="4694" y="152"/>
                </a:cubicBezTo>
                <a:cubicBezTo>
                  <a:pt x="4790" y="195"/>
                  <a:pt x="4846" y="280"/>
                  <a:pt x="4886" y="314"/>
                </a:cubicBezTo>
              </a:path>
            </a:pathLst>
          </a:custGeom>
          <a:solidFill>
            <a:srgbClr val="3366FF">
              <a:alpha val="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331913" y="4351338"/>
            <a:ext cx="623887" cy="427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endParaRPr lang="sv-SE" baseline="0">
              <a:sym typeface="Symbol" charset="0"/>
            </a:endParaRPr>
          </a:p>
        </p:txBody>
      </p:sp>
      <p:sp>
        <p:nvSpPr>
          <p:cNvPr id="327688" name="Line 8"/>
          <p:cNvSpPr>
            <a:spLocks noChangeShapeType="1"/>
          </p:cNvSpPr>
          <p:nvPr/>
        </p:nvSpPr>
        <p:spPr bwMode="auto">
          <a:xfrm>
            <a:off x="1943100" y="4567238"/>
            <a:ext cx="647700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2255838" y="5251450"/>
            <a:ext cx="984250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0-valent</a:t>
            </a:r>
            <a:endParaRPr lang="sv-SE" sz="1800" i="1"/>
          </a:p>
        </p:txBody>
      </p:sp>
      <p:sp>
        <p:nvSpPr>
          <p:cNvPr id="327693" name="Text Box 13"/>
          <p:cNvSpPr txBox="1">
            <a:spLocks noChangeArrowheads="1"/>
          </p:cNvSpPr>
          <p:nvPr/>
        </p:nvSpPr>
        <p:spPr bwMode="auto">
          <a:xfrm>
            <a:off x="1763713" y="4854575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27695" name="Text Box 15"/>
          <p:cNvSpPr txBox="1">
            <a:spLocks noChangeArrowheads="1"/>
          </p:cNvSpPr>
          <p:nvPr/>
        </p:nvSpPr>
        <p:spPr bwMode="auto">
          <a:xfrm>
            <a:off x="682625" y="4351338"/>
            <a:ext cx="7572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C</a:t>
            </a:r>
          </a:p>
        </p:txBody>
      </p:sp>
      <p:sp>
        <p:nvSpPr>
          <p:cNvPr id="327696" name="Line 16"/>
          <p:cNvSpPr>
            <a:spLocks noChangeShapeType="1"/>
          </p:cNvSpPr>
          <p:nvPr/>
        </p:nvSpPr>
        <p:spPr bwMode="auto">
          <a:xfrm>
            <a:off x="1619250" y="4783138"/>
            <a:ext cx="611188" cy="684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01" name="Line 21"/>
          <p:cNvSpPr>
            <a:spLocks noChangeShapeType="1"/>
          </p:cNvSpPr>
          <p:nvPr/>
        </p:nvSpPr>
        <p:spPr bwMode="auto">
          <a:xfrm flipV="1">
            <a:off x="1979613" y="3810000"/>
            <a:ext cx="503237" cy="7715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12" name="Text Box 32"/>
          <p:cNvSpPr txBox="1">
            <a:spLocks noChangeArrowheads="1"/>
          </p:cNvSpPr>
          <p:nvPr/>
        </p:nvSpPr>
        <p:spPr bwMode="auto">
          <a:xfrm>
            <a:off x="6119813" y="5553075"/>
            <a:ext cx="7572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26E6-05E9-0F41-912F-3CFDED7E7590}" type="slidenum">
              <a:rPr lang="en-US"/>
              <a:pPr/>
              <a:t>44</a:t>
            </a:fld>
            <a:endParaRPr lang="en-US"/>
          </a:p>
        </p:txBody>
      </p:sp>
      <p:sp>
        <p:nvSpPr>
          <p:cNvPr id="326710" name="Freeform 54"/>
          <p:cNvSpPr>
            <a:spLocks/>
          </p:cNvSpPr>
          <p:nvPr/>
        </p:nvSpPr>
        <p:spPr bwMode="auto">
          <a:xfrm>
            <a:off x="1544638" y="4919663"/>
            <a:ext cx="7167562" cy="1101725"/>
          </a:xfrm>
          <a:custGeom>
            <a:avLst/>
            <a:gdLst>
              <a:gd name="T0" fmla="*/ 3056 w 3360"/>
              <a:gd name="T1" fmla="*/ 528 h 694"/>
              <a:gd name="T2" fmla="*/ 1802 w 3360"/>
              <a:gd name="T3" fmla="*/ 672 h 694"/>
              <a:gd name="T4" fmla="*/ 224 w 3360"/>
              <a:gd name="T5" fmla="*/ 487 h 694"/>
              <a:gd name="T6" fmla="*/ 458 w 3360"/>
              <a:gd name="T7" fmla="*/ 174 h 694"/>
              <a:gd name="T8" fmla="*/ 2537 w 3360"/>
              <a:gd name="T9" fmla="*/ 13 h 694"/>
              <a:gd name="T10" fmla="*/ 3272 w 3360"/>
              <a:gd name="T11" fmla="*/ 253 h 694"/>
              <a:gd name="T12" fmla="*/ 3068 w 3360"/>
              <a:gd name="T13" fmla="*/ 52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0" h="694">
                <a:moveTo>
                  <a:pt x="3056" y="528"/>
                </a:moveTo>
                <a:cubicBezTo>
                  <a:pt x="2847" y="552"/>
                  <a:pt x="2274" y="679"/>
                  <a:pt x="1802" y="672"/>
                </a:cubicBezTo>
                <a:cubicBezTo>
                  <a:pt x="1569" y="694"/>
                  <a:pt x="424" y="566"/>
                  <a:pt x="224" y="487"/>
                </a:cubicBezTo>
                <a:cubicBezTo>
                  <a:pt x="0" y="404"/>
                  <a:pt x="73" y="253"/>
                  <a:pt x="458" y="174"/>
                </a:cubicBezTo>
                <a:cubicBezTo>
                  <a:pt x="843" y="95"/>
                  <a:pt x="2068" y="0"/>
                  <a:pt x="2537" y="13"/>
                </a:cubicBezTo>
                <a:cubicBezTo>
                  <a:pt x="3006" y="26"/>
                  <a:pt x="3184" y="167"/>
                  <a:pt x="3272" y="253"/>
                </a:cubicBezTo>
                <a:cubicBezTo>
                  <a:pt x="3360" y="339"/>
                  <a:pt x="3110" y="471"/>
                  <a:pt x="3068" y="528"/>
                </a:cubicBezTo>
              </a:path>
            </a:pathLst>
          </a:custGeom>
          <a:solidFill>
            <a:schemeClr val="accent1">
              <a:alpha val="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Proofing two neighbors exist 2(4)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89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/>
              <a:t>We know </a:t>
            </a:r>
            <a:r>
              <a:rPr lang="en-US" sz="2100">
                <a:sym typeface="Symbol" charset="0"/>
              </a:rPr>
              <a:t></a:t>
            </a:r>
            <a:r>
              <a:rPr lang="en-US" sz="2100"/>
              <a:t> is bivalent, and </a:t>
            </a:r>
            <a:r>
              <a:rPr lang="en-US" sz="2500" i="1"/>
              <a:t>e</a:t>
            </a:r>
            <a:r>
              <a:rPr lang="en-US" sz="2100"/>
              <a:t>(</a:t>
            </a:r>
            <a:r>
              <a:rPr lang="en-US" sz="2100">
                <a:sym typeface="Symbol" charset="0"/>
              </a:rPr>
              <a:t>) is in </a:t>
            </a:r>
            <a:r>
              <a:rPr lang="en-US" sz="2500" i="1">
                <a:sym typeface="Symbol" charset="0"/>
              </a:rPr>
              <a:t>D</a:t>
            </a:r>
            <a:r>
              <a:rPr lang="en-US" sz="2100">
                <a:sym typeface="Symbol" charset="0"/>
              </a:rPr>
              <a:t> and is either 0-valent or 1-valent, assume 0-valent</a:t>
            </a:r>
          </a:p>
          <a:p>
            <a:pPr>
              <a:lnSpc>
                <a:spcPct val="80000"/>
              </a:lnSpc>
            </a:pPr>
            <a:endParaRPr lang="en-US" sz="2100">
              <a:sym typeface="Symbol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sym typeface="Symbol" charset="0"/>
              </a:rPr>
              <a:t>There is a reachable 1-valent config in </a:t>
            </a:r>
            <a:r>
              <a:rPr lang="en-US" sz="2500" i="1">
                <a:sym typeface="Symbol" charset="0"/>
              </a:rPr>
              <a:t>D</a:t>
            </a:r>
            <a:endParaRPr lang="en-US" sz="2100">
              <a:sym typeface="Symbol" charset="0"/>
            </a:endParaRPr>
          </a:p>
        </p:txBody>
      </p:sp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1943100" y="417195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f</a:t>
            </a:r>
            <a:r>
              <a:rPr lang="en-US" i="1">
                <a:latin typeface="Times New Roman" charset="0"/>
              </a:rPr>
              <a:t>0</a:t>
            </a:r>
          </a:p>
        </p:txBody>
      </p:sp>
      <p:sp>
        <p:nvSpPr>
          <p:cNvPr id="326691" name="Text Box 35"/>
          <p:cNvSpPr txBox="1">
            <a:spLocks noChangeArrowheads="1"/>
          </p:cNvSpPr>
          <p:nvPr/>
        </p:nvSpPr>
        <p:spPr bwMode="auto">
          <a:xfrm>
            <a:off x="1331913" y="4351338"/>
            <a:ext cx="623887" cy="427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endParaRPr lang="sv-SE" baseline="0">
              <a:sym typeface="Symbol" charset="0"/>
            </a:endParaRPr>
          </a:p>
        </p:txBody>
      </p:sp>
      <p:sp>
        <p:nvSpPr>
          <p:cNvPr id="326692" name="Line 36"/>
          <p:cNvSpPr>
            <a:spLocks noChangeShapeType="1"/>
          </p:cNvSpPr>
          <p:nvPr/>
        </p:nvSpPr>
        <p:spPr bwMode="auto">
          <a:xfrm>
            <a:off x="1943100" y="456723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93" name="Text Box 37"/>
          <p:cNvSpPr txBox="1">
            <a:spLocks noChangeArrowheads="1"/>
          </p:cNvSpPr>
          <p:nvPr/>
        </p:nvSpPr>
        <p:spPr bwMode="auto">
          <a:xfrm>
            <a:off x="2590800" y="4356100"/>
            <a:ext cx="623888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r>
              <a:rPr lang="en-US">
                <a:sym typeface="Symbol" charset="0"/>
              </a:rPr>
              <a:t>1</a:t>
            </a:r>
            <a:endParaRPr lang="sv-SE">
              <a:sym typeface="Symbol" charset="0"/>
            </a:endParaRPr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>
            <a:off x="2255838" y="5251450"/>
            <a:ext cx="984250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0-valent</a:t>
            </a:r>
            <a:endParaRPr lang="sv-SE" sz="1800" i="1"/>
          </a:p>
        </p:txBody>
      </p:sp>
      <p:sp>
        <p:nvSpPr>
          <p:cNvPr id="326695" name="Line 39"/>
          <p:cNvSpPr>
            <a:spLocks noChangeShapeType="1"/>
          </p:cNvSpPr>
          <p:nvPr/>
        </p:nvSpPr>
        <p:spPr bwMode="auto">
          <a:xfrm>
            <a:off x="6516688" y="4781550"/>
            <a:ext cx="468312" cy="468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97" name="Text Box 41"/>
          <p:cNvSpPr txBox="1">
            <a:spLocks noChangeArrowheads="1"/>
          </p:cNvSpPr>
          <p:nvPr/>
        </p:nvSpPr>
        <p:spPr bwMode="auto">
          <a:xfrm>
            <a:off x="1763713" y="4854575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26698" name="Text Box 42"/>
          <p:cNvSpPr txBox="1">
            <a:spLocks noChangeArrowheads="1"/>
          </p:cNvSpPr>
          <p:nvPr/>
        </p:nvSpPr>
        <p:spPr bwMode="auto">
          <a:xfrm>
            <a:off x="6624638" y="478155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26699" name="Text Box 43"/>
          <p:cNvSpPr txBox="1">
            <a:spLocks noChangeArrowheads="1"/>
          </p:cNvSpPr>
          <p:nvPr/>
        </p:nvSpPr>
        <p:spPr bwMode="auto">
          <a:xfrm>
            <a:off x="682625" y="4351338"/>
            <a:ext cx="7572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C</a:t>
            </a:r>
          </a:p>
        </p:txBody>
      </p:sp>
      <p:sp>
        <p:nvSpPr>
          <p:cNvPr id="326701" name="Line 45"/>
          <p:cNvSpPr>
            <a:spLocks noChangeShapeType="1"/>
          </p:cNvSpPr>
          <p:nvPr/>
        </p:nvSpPr>
        <p:spPr bwMode="auto">
          <a:xfrm>
            <a:off x="1619250" y="4783138"/>
            <a:ext cx="611188" cy="684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03" name="Line 47"/>
          <p:cNvSpPr>
            <a:spLocks noChangeShapeType="1"/>
          </p:cNvSpPr>
          <p:nvPr/>
        </p:nvSpPr>
        <p:spPr bwMode="auto">
          <a:xfrm>
            <a:off x="3192463" y="45608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04" name="Text Box 48"/>
          <p:cNvSpPr txBox="1">
            <a:spLocks noChangeArrowheads="1"/>
          </p:cNvSpPr>
          <p:nvPr/>
        </p:nvSpPr>
        <p:spPr bwMode="auto">
          <a:xfrm>
            <a:off x="3840163" y="4349750"/>
            <a:ext cx="623887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r>
              <a:rPr lang="en-US">
                <a:sym typeface="Symbol" charset="0"/>
              </a:rPr>
              <a:t>2</a:t>
            </a:r>
            <a:endParaRPr lang="sv-SE">
              <a:sym typeface="Symbol" charset="0"/>
            </a:endParaRPr>
          </a:p>
        </p:txBody>
      </p:sp>
      <p:sp>
        <p:nvSpPr>
          <p:cNvPr id="326705" name="Line 49"/>
          <p:cNvSpPr>
            <a:spLocks noChangeShapeType="1"/>
          </p:cNvSpPr>
          <p:nvPr/>
        </p:nvSpPr>
        <p:spPr bwMode="auto">
          <a:xfrm>
            <a:off x="4451350" y="45608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06" name="Text Box 50"/>
          <p:cNvSpPr txBox="1">
            <a:spLocks noChangeArrowheads="1"/>
          </p:cNvSpPr>
          <p:nvPr/>
        </p:nvSpPr>
        <p:spPr bwMode="auto">
          <a:xfrm>
            <a:off x="5099050" y="4349750"/>
            <a:ext cx="623888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…</a:t>
            </a:r>
            <a:endParaRPr lang="sv-SE">
              <a:sym typeface="Symbol" charset="0"/>
            </a:endParaRPr>
          </a:p>
        </p:txBody>
      </p:sp>
      <p:sp>
        <p:nvSpPr>
          <p:cNvPr id="326707" name="Line 51"/>
          <p:cNvSpPr>
            <a:spLocks noChangeShapeType="1"/>
          </p:cNvSpPr>
          <p:nvPr/>
        </p:nvSpPr>
        <p:spPr bwMode="auto">
          <a:xfrm flipV="1">
            <a:off x="1979613" y="3810000"/>
            <a:ext cx="503237" cy="75565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08" name="Line 52"/>
          <p:cNvSpPr>
            <a:spLocks noChangeShapeType="1"/>
          </p:cNvSpPr>
          <p:nvPr/>
        </p:nvSpPr>
        <p:spPr bwMode="auto">
          <a:xfrm flipV="1">
            <a:off x="3203575" y="3846513"/>
            <a:ext cx="466725" cy="719137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09" name="Line 53"/>
          <p:cNvSpPr>
            <a:spLocks noChangeShapeType="1"/>
          </p:cNvSpPr>
          <p:nvPr/>
        </p:nvSpPr>
        <p:spPr bwMode="auto">
          <a:xfrm>
            <a:off x="3203575" y="4565650"/>
            <a:ext cx="539750" cy="68421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12" name="Line 56"/>
          <p:cNvSpPr>
            <a:spLocks noChangeShapeType="1"/>
          </p:cNvSpPr>
          <p:nvPr/>
        </p:nvSpPr>
        <p:spPr bwMode="auto">
          <a:xfrm flipV="1">
            <a:off x="5722938" y="456565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13" name="Line 57"/>
          <p:cNvSpPr>
            <a:spLocks noChangeShapeType="1"/>
          </p:cNvSpPr>
          <p:nvPr/>
        </p:nvSpPr>
        <p:spPr bwMode="auto">
          <a:xfrm>
            <a:off x="5722938" y="4565650"/>
            <a:ext cx="504825" cy="2889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14" name="Text Box 58"/>
          <p:cNvSpPr txBox="1">
            <a:spLocks noChangeArrowheads="1"/>
          </p:cNvSpPr>
          <p:nvPr/>
        </p:nvSpPr>
        <p:spPr bwMode="auto">
          <a:xfrm>
            <a:off x="6227763" y="4349750"/>
            <a:ext cx="623887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r>
              <a:rPr lang="en-US">
                <a:sym typeface="Symbol" charset="0"/>
              </a:rPr>
              <a:t>m</a:t>
            </a:r>
            <a:endParaRPr lang="sv-SE">
              <a:sym typeface="Symbol" charset="0"/>
            </a:endParaRPr>
          </a:p>
        </p:txBody>
      </p:sp>
      <p:sp>
        <p:nvSpPr>
          <p:cNvPr id="326715" name="Line 59"/>
          <p:cNvSpPr>
            <a:spLocks noChangeShapeType="1"/>
          </p:cNvSpPr>
          <p:nvPr/>
        </p:nvSpPr>
        <p:spPr bwMode="auto">
          <a:xfrm flipV="1">
            <a:off x="6840538" y="4602163"/>
            <a:ext cx="504825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16" name="Line 60"/>
          <p:cNvSpPr>
            <a:spLocks noChangeShapeType="1"/>
          </p:cNvSpPr>
          <p:nvPr/>
        </p:nvSpPr>
        <p:spPr bwMode="auto">
          <a:xfrm>
            <a:off x="6840538" y="4602163"/>
            <a:ext cx="504825" cy="2889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17" name="Line 61"/>
          <p:cNvSpPr>
            <a:spLocks noChangeShapeType="1"/>
          </p:cNvSpPr>
          <p:nvPr/>
        </p:nvSpPr>
        <p:spPr bwMode="auto">
          <a:xfrm flipV="1">
            <a:off x="5724525" y="4133850"/>
            <a:ext cx="468313" cy="43180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18" name="Text Box 62"/>
          <p:cNvSpPr txBox="1">
            <a:spLocks noChangeArrowheads="1"/>
          </p:cNvSpPr>
          <p:nvPr/>
        </p:nvSpPr>
        <p:spPr bwMode="auto">
          <a:xfrm>
            <a:off x="6516688" y="5229225"/>
            <a:ext cx="1189037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1-valent</a:t>
            </a:r>
            <a:endParaRPr lang="sv-SE" sz="1800" i="1"/>
          </a:p>
        </p:txBody>
      </p:sp>
      <p:sp>
        <p:nvSpPr>
          <p:cNvPr id="326719" name="Text Box 63"/>
          <p:cNvSpPr txBox="1">
            <a:spLocks noChangeArrowheads="1"/>
          </p:cNvSpPr>
          <p:nvPr/>
        </p:nvSpPr>
        <p:spPr bwMode="auto">
          <a:xfrm>
            <a:off x="6119813" y="5553075"/>
            <a:ext cx="7572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D</a:t>
            </a:r>
          </a:p>
        </p:txBody>
      </p:sp>
      <p:sp>
        <p:nvSpPr>
          <p:cNvPr id="326723" name="Freeform 67"/>
          <p:cNvSpPr>
            <a:spLocks/>
          </p:cNvSpPr>
          <p:nvPr/>
        </p:nvSpPr>
        <p:spPr bwMode="auto">
          <a:xfrm>
            <a:off x="647700" y="4062413"/>
            <a:ext cx="7777163" cy="922337"/>
          </a:xfrm>
          <a:custGeom>
            <a:avLst/>
            <a:gdLst>
              <a:gd name="T0" fmla="*/ 4899 w 4899"/>
              <a:gd name="T1" fmla="*/ 314 h 581"/>
              <a:gd name="T2" fmla="*/ 4808 w 4899"/>
              <a:gd name="T3" fmla="*/ 428 h 581"/>
              <a:gd name="T4" fmla="*/ 4526 w 4899"/>
              <a:gd name="T5" fmla="*/ 500 h 581"/>
              <a:gd name="T6" fmla="*/ 4104 w 4899"/>
              <a:gd name="T7" fmla="*/ 501 h 581"/>
              <a:gd name="T8" fmla="*/ 3468 w 4899"/>
              <a:gd name="T9" fmla="*/ 501 h 581"/>
              <a:gd name="T10" fmla="*/ 2466 w 4899"/>
              <a:gd name="T11" fmla="*/ 525 h 581"/>
              <a:gd name="T12" fmla="*/ 1277 w 4899"/>
              <a:gd name="T13" fmla="*/ 572 h 581"/>
              <a:gd name="T14" fmla="*/ 541 w 4899"/>
              <a:gd name="T15" fmla="*/ 566 h 581"/>
              <a:gd name="T16" fmla="*/ 165 w 4899"/>
              <a:gd name="T17" fmla="*/ 488 h 581"/>
              <a:gd name="T18" fmla="*/ 35 w 4899"/>
              <a:gd name="T19" fmla="*/ 374 h 581"/>
              <a:gd name="T20" fmla="*/ 72 w 4899"/>
              <a:gd name="T21" fmla="*/ 236 h 581"/>
              <a:gd name="T22" fmla="*/ 787 w 4899"/>
              <a:gd name="T23" fmla="*/ 68 h 581"/>
              <a:gd name="T24" fmla="*/ 2123 w 4899"/>
              <a:gd name="T25" fmla="*/ 8 h 581"/>
              <a:gd name="T26" fmla="*/ 3286 w 4899"/>
              <a:gd name="T27" fmla="*/ 8 h 581"/>
              <a:gd name="T28" fmla="*/ 4302 w 4899"/>
              <a:gd name="T29" fmla="*/ 56 h 581"/>
              <a:gd name="T30" fmla="*/ 4694 w 4899"/>
              <a:gd name="T31" fmla="*/ 152 h 581"/>
              <a:gd name="T32" fmla="*/ 4886 w 4899"/>
              <a:gd name="T33" fmla="*/ 314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9" h="581">
                <a:moveTo>
                  <a:pt x="4899" y="314"/>
                </a:moveTo>
                <a:cubicBezTo>
                  <a:pt x="4867" y="331"/>
                  <a:pt x="4870" y="397"/>
                  <a:pt x="4808" y="428"/>
                </a:cubicBezTo>
                <a:cubicBezTo>
                  <a:pt x="4744" y="459"/>
                  <a:pt x="4643" y="488"/>
                  <a:pt x="4526" y="500"/>
                </a:cubicBezTo>
                <a:cubicBezTo>
                  <a:pt x="4409" y="512"/>
                  <a:pt x="4232" y="503"/>
                  <a:pt x="4104" y="501"/>
                </a:cubicBezTo>
                <a:cubicBezTo>
                  <a:pt x="3928" y="501"/>
                  <a:pt x="3741" y="497"/>
                  <a:pt x="3468" y="501"/>
                </a:cubicBezTo>
                <a:cubicBezTo>
                  <a:pt x="3195" y="505"/>
                  <a:pt x="2831" y="513"/>
                  <a:pt x="2466" y="525"/>
                </a:cubicBezTo>
                <a:cubicBezTo>
                  <a:pt x="1997" y="528"/>
                  <a:pt x="1597" y="578"/>
                  <a:pt x="1277" y="572"/>
                </a:cubicBezTo>
                <a:cubicBezTo>
                  <a:pt x="1011" y="567"/>
                  <a:pt x="843" y="581"/>
                  <a:pt x="541" y="566"/>
                </a:cubicBezTo>
                <a:cubicBezTo>
                  <a:pt x="355" y="550"/>
                  <a:pt x="251" y="520"/>
                  <a:pt x="165" y="488"/>
                </a:cubicBezTo>
                <a:cubicBezTo>
                  <a:pt x="93" y="453"/>
                  <a:pt x="75" y="413"/>
                  <a:pt x="35" y="374"/>
                </a:cubicBezTo>
                <a:cubicBezTo>
                  <a:pt x="40" y="328"/>
                  <a:pt x="0" y="276"/>
                  <a:pt x="72" y="236"/>
                </a:cubicBezTo>
                <a:cubicBezTo>
                  <a:pt x="187" y="171"/>
                  <a:pt x="571" y="91"/>
                  <a:pt x="787" y="68"/>
                </a:cubicBezTo>
                <a:cubicBezTo>
                  <a:pt x="992" y="46"/>
                  <a:pt x="1904" y="9"/>
                  <a:pt x="2123" y="8"/>
                </a:cubicBezTo>
                <a:cubicBezTo>
                  <a:pt x="2475" y="6"/>
                  <a:pt x="2923" y="0"/>
                  <a:pt x="3286" y="8"/>
                </a:cubicBezTo>
                <a:cubicBezTo>
                  <a:pt x="3651" y="16"/>
                  <a:pt x="4067" y="32"/>
                  <a:pt x="4302" y="56"/>
                </a:cubicBezTo>
                <a:cubicBezTo>
                  <a:pt x="4536" y="80"/>
                  <a:pt x="4598" y="109"/>
                  <a:pt x="4694" y="152"/>
                </a:cubicBezTo>
                <a:cubicBezTo>
                  <a:pt x="4790" y="195"/>
                  <a:pt x="4846" y="280"/>
                  <a:pt x="4886" y="314"/>
                </a:cubicBezTo>
              </a:path>
            </a:pathLst>
          </a:custGeom>
          <a:solidFill>
            <a:srgbClr val="3366FF">
              <a:alpha val="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E75A-1BB1-FD48-90BC-B483A74517EC}" type="slidenum">
              <a:rPr lang="en-US"/>
              <a:pPr/>
              <a:t>45</a:t>
            </a:fld>
            <a:endParaRPr lang="en-US"/>
          </a:p>
        </p:txBody>
      </p:sp>
      <p:sp>
        <p:nvSpPr>
          <p:cNvPr id="335874" name="Freeform 2"/>
          <p:cNvSpPr>
            <a:spLocks/>
          </p:cNvSpPr>
          <p:nvPr/>
        </p:nvSpPr>
        <p:spPr bwMode="auto">
          <a:xfrm>
            <a:off x="1544638" y="4919663"/>
            <a:ext cx="7167562" cy="1101725"/>
          </a:xfrm>
          <a:custGeom>
            <a:avLst/>
            <a:gdLst>
              <a:gd name="T0" fmla="*/ 3056 w 3360"/>
              <a:gd name="T1" fmla="*/ 528 h 694"/>
              <a:gd name="T2" fmla="*/ 1802 w 3360"/>
              <a:gd name="T3" fmla="*/ 672 h 694"/>
              <a:gd name="T4" fmla="*/ 224 w 3360"/>
              <a:gd name="T5" fmla="*/ 487 h 694"/>
              <a:gd name="T6" fmla="*/ 458 w 3360"/>
              <a:gd name="T7" fmla="*/ 174 h 694"/>
              <a:gd name="T8" fmla="*/ 2537 w 3360"/>
              <a:gd name="T9" fmla="*/ 13 h 694"/>
              <a:gd name="T10" fmla="*/ 3272 w 3360"/>
              <a:gd name="T11" fmla="*/ 253 h 694"/>
              <a:gd name="T12" fmla="*/ 3068 w 3360"/>
              <a:gd name="T13" fmla="*/ 52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0" h="694">
                <a:moveTo>
                  <a:pt x="3056" y="528"/>
                </a:moveTo>
                <a:cubicBezTo>
                  <a:pt x="2847" y="552"/>
                  <a:pt x="2274" y="679"/>
                  <a:pt x="1802" y="672"/>
                </a:cubicBezTo>
                <a:cubicBezTo>
                  <a:pt x="1569" y="694"/>
                  <a:pt x="424" y="566"/>
                  <a:pt x="224" y="487"/>
                </a:cubicBezTo>
                <a:cubicBezTo>
                  <a:pt x="0" y="404"/>
                  <a:pt x="73" y="253"/>
                  <a:pt x="458" y="174"/>
                </a:cubicBezTo>
                <a:cubicBezTo>
                  <a:pt x="843" y="95"/>
                  <a:pt x="2068" y="0"/>
                  <a:pt x="2537" y="13"/>
                </a:cubicBezTo>
                <a:cubicBezTo>
                  <a:pt x="3006" y="26"/>
                  <a:pt x="3184" y="167"/>
                  <a:pt x="3272" y="253"/>
                </a:cubicBezTo>
                <a:cubicBezTo>
                  <a:pt x="3360" y="339"/>
                  <a:pt x="3110" y="471"/>
                  <a:pt x="3068" y="528"/>
                </a:cubicBezTo>
              </a:path>
            </a:pathLst>
          </a:custGeom>
          <a:solidFill>
            <a:schemeClr val="accent1">
              <a:alpha val="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Proofing two neighbors exist 3(4)</a:t>
            </a:r>
          </a:p>
        </p:txBody>
      </p:sp>
      <p:sp>
        <p:nvSpPr>
          <p:cNvPr id="335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74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/>
              <a:t>We know </a:t>
            </a:r>
            <a:r>
              <a:rPr lang="en-US" sz="2100">
                <a:sym typeface="Symbol" charset="0"/>
              </a:rPr>
              <a:t></a:t>
            </a:r>
            <a:r>
              <a:rPr lang="en-US" sz="2100"/>
              <a:t> is bivalent, and </a:t>
            </a:r>
            <a:r>
              <a:rPr lang="en-US" sz="2500" i="1"/>
              <a:t>e</a:t>
            </a:r>
            <a:r>
              <a:rPr lang="en-US" sz="2100"/>
              <a:t>(</a:t>
            </a:r>
            <a:r>
              <a:rPr lang="en-US" sz="2100">
                <a:sym typeface="Symbol" charset="0"/>
              </a:rPr>
              <a:t>) is in </a:t>
            </a:r>
            <a:r>
              <a:rPr lang="en-US" sz="2500" i="1">
                <a:sym typeface="Symbol" charset="0"/>
              </a:rPr>
              <a:t>D</a:t>
            </a:r>
            <a:r>
              <a:rPr lang="en-US" sz="2100">
                <a:sym typeface="Symbol" charset="0"/>
              </a:rPr>
              <a:t> and is either 0-valent or 1-valent, assume 0-valent</a:t>
            </a:r>
          </a:p>
          <a:p>
            <a:pPr>
              <a:lnSpc>
                <a:spcPct val="80000"/>
              </a:lnSpc>
            </a:pPr>
            <a:endParaRPr lang="en-US" sz="2100">
              <a:sym typeface="Symbol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sym typeface="Symbol" charset="0"/>
              </a:rPr>
              <a:t>There is a reachable 1-valent config in </a:t>
            </a:r>
            <a:r>
              <a:rPr lang="en-US" sz="2500" i="1">
                <a:sym typeface="Symbol" charset="0"/>
              </a:rPr>
              <a:t>D</a:t>
            </a:r>
          </a:p>
          <a:p>
            <a:pPr>
              <a:lnSpc>
                <a:spcPct val="80000"/>
              </a:lnSpc>
            </a:pPr>
            <a:endParaRPr lang="en-US" sz="2500" i="1">
              <a:sym typeface="Symbol" charset="0"/>
            </a:endParaRPr>
          </a:p>
          <a:p>
            <a:pPr>
              <a:lnSpc>
                <a:spcPct val="80000"/>
              </a:lnSpc>
            </a:pPr>
            <a:r>
              <a:rPr lang="en-US" sz="2100" i="1">
                <a:sym typeface="Symbol" charset="0"/>
              </a:rPr>
              <a:t>e</a:t>
            </a:r>
            <a:r>
              <a:rPr lang="en-US" sz="2100">
                <a:sym typeface="Symbol" charset="0"/>
              </a:rPr>
              <a:t> is applicable in each </a:t>
            </a:r>
            <a:r>
              <a:rPr lang="en-US" sz="2100" baseline="-25000">
                <a:sym typeface="Symbol" charset="0"/>
              </a:rPr>
              <a:t>i</a:t>
            </a:r>
            <a:r>
              <a:rPr lang="en-US" sz="2100">
                <a:sym typeface="Symbol" charset="0"/>
              </a:rPr>
              <a:t>, and must be 0-valent or 1-valent</a:t>
            </a:r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1331913" y="4351338"/>
            <a:ext cx="623887" cy="427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endParaRPr lang="sv-SE" baseline="0">
              <a:sym typeface="Symbol" charset="0"/>
            </a:endParaRPr>
          </a:p>
        </p:txBody>
      </p:sp>
      <p:sp>
        <p:nvSpPr>
          <p:cNvPr id="335880" name="Line 8"/>
          <p:cNvSpPr>
            <a:spLocks noChangeShapeType="1"/>
          </p:cNvSpPr>
          <p:nvPr/>
        </p:nvSpPr>
        <p:spPr bwMode="auto">
          <a:xfrm>
            <a:off x="1943100" y="456723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2590800" y="4356100"/>
            <a:ext cx="623888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r>
              <a:rPr lang="en-US">
                <a:sym typeface="Symbol" charset="0"/>
              </a:rPr>
              <a:t>1</a:t>
            </a:r>
            <a:endParaRPr lang="sv-SE">
              <a:sym typeface="Symbol" charset="0"/>
            </a:endParaRPr>
          </a:p>
        </p:txBody>
      </p:sp>
      <p:sp>
        <p:nvSpPr>
          <p:cNvPr id="335882" name="Text Box 10"/>
          <p:cNvSpPr txBox="1">
            <a:spLocks noChangeArrowheads="1"/>
          </p:cNvSpPr>
          <p:nvPr/>
        </p:nvSpPr>
        <p:spPr bwMode="auto">
          <a:xfrm>
            <a:off x="2255838" y="5251450"/>
            <a:ext cx="984250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0-valent</a:t>
            </a:r>
            <a:endParaRPr lang="sv-SE" sz="1800" i="1"/>
          </a:p>
        </p:txBody>
      </p:sp>
      <p:sp>
        <p:nvSpPr>
          <p:cNvPr id="335883" name="Line 11"/>
          <p:cNvSpPr>
            <a:spLocks noChangeShapeType="1"/>
          </p:cNvSpPr>
          <p:nvPr/>
        </p:nvSpPr>
        <p:spPr bwMode="auto">
          <a:xfrm>
            <a:off x="6516688" y="4781550"/>
            <a:ext cx="468312" cy="468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6516688" y="5229225"/>
            <a:ext cx="1189037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1-valent</a:t>
            </a:r>
            <a:endParaRPr lang="sv-SE" sz="1800" i="1"/>
          </a:p>
        </p:txBody>
      </p:sp>
      <p:sp>
        <p:nvSpPr>
          <p:cNvPr id="335885" name="Text Box 13"/>
          <p:cNvSpPr txBox="1">
            <a:spLocks noChangeArrowheads="1"/>
          </p:cNvSpPr>
          <p:nvPr/>
        </p:nvSpPr>
        <p:spPr bwMode="auto">
          <a:xfrm>
            <a:off x="1763713" y="4854575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6624638" y="478155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35887" name="Text Box 15"/>
          <p:cNvSpPr txBox="1">
            <a:spLocks noChangeArrowheads="1"/>
          </p:cNvSpPr>
          <p:nvPr/>
        </p:nvSpPr>
        <p:spPr bwMode="auto">
          <a:xfrm>
            <a:off x="682625" y="4351338"/>
            <a:ext cx="7572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C</a:t>
            </a:r>
          </a:p>
        </p:txBody>
      </p:sp>
      <p:sp>
        <p:nvSpPr>
          <p:cNvPr id="335888" name="Line 16"/>
          <p:cNvSpPr>
            <a:spLocks noChangeShapeType="1"/>
          </p:cNvSpPr>
          <p:nvPr/>
        </p:nvSpPr>
        <p:spPr bwMode="auto">
          <a:xfrm>
            <a:off x="1619250" y="4783138"/>
            <a:ext cx="611188" cy="684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89" name="Line 17"/>
          <p:cNvSpPr>
            <a:spLocks noChangeShapeType="1"/>
          </p:cNvSpPr>
          <p:nvPr/>
        </p:nvSpPr>
        <p:spPr bwMode="auto">
          <a:xfrm>
            <a:off x="3192463" y="45608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90" name="Text Box 18"/>
          <p:cNvSpPr txBox="1">
            <a:spLocks noChangeArrowheads="1"/>
          </p:cNvSpPr>
          <p:nvPr/>
        </p:nvSpPr>
        <p:spPr bwMode="auto">
          <a:xfrm>
            <a:off x="3840163" y="4349750"/>
            <a:ext cx="623887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r>
              <a:rPr lang="en-US">
                <a:sym typeface="Symbol" charset="0"/>
              </a:rPr>
              <a:t>2</a:t>
            </a:r>
            <a:endParaRPr lang="sv-SE">
              <a:sym typeface="Symbol" charset="0"/>
            </a:endParaRPr>
          </a:p>
        </p:txBody>
      </p:sp>
      <p:sp>
        <p:nvSpPr>
          <p:cNvPr id="335891" name="Line 19"/>
          <p:cNvSpPr>
            <a:spLocks noChangeShapeType="1"/>
          </p:cNvSpPr>
          <p:nvPr/>
        </p:nvSpPr>
        <p:spPr bwMode="auto">
          <a:xfrm>
            <a:off x="4451350" y="45608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92" name="Text Box 20"/>
          <p:cNvSpPr txBox="1">
            <a:spLocks noChangeArrowheads="1"/>
          </p:cNvSpPr>
          <p:nvPr/>
        </p:nvSpPr>
        <p:spPr bwMode="auto">
          <a:xfrm>
            <a:off x="5099050" y="4349750"/>
            <a:ext cx="623888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…</a:t>
            </a:r>
            <a:endParaRPr lang="sv-SE">
              <a:sym typeface="Symbol" charset="0"/>
            </a:endParaRPr>
          </a:p>
        </p:txBody>
      </p:sp>
      <p:sp>
        <p:nvSpPr>
          <p:cNvPr id="335893" name="Line 21"/>
          <p:cNvSpPr>
            <a:spLocks noChangeShapeType="1"/>
          </p:cNvSpPr>
          <p:nvPr/>
        </p:nvSpPr>
        <p:spPr bwMode="auto">
          <a:xfrm flipV="1">
            <a:off x="1979613" y="3810000"/>
            <a:ext cx="503237" cy="75565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94" name="Line 22"/>
          <p:cNvSpPr>
            <a:spLocks noChangeShapeType="1"/>
          </p:cNvSpPr>
          <p:nvPr/>
        </p:nvSpPr>
        <p:spPr bwMode="auto">
          <a:xfrm flipV="1">
            <a:off x="3203575" y="3846513"/>
            <a:ext cx="466725" cy="719137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95" name="Line 23"/>
          <p:cNvSpPr>
            <a:spLocks noChangeShapeType="1"/>
          </p:cNvSpPr>
          <p:nvPr/>
        </p:nvSpPr>
        <p:spPr bwMode="auto">
          <a:xfrm>
            <a:off x="3203575" y="4565650"/>
            <a:ext cx="539750" cy="68421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97" name="Line 25"/>
          <p:cNvSpPr>
            <a:spLocks noChangeShapeType="1"/>
          </p:cNvSpPr>
          <p:nvPr/>
        </p:nvSpPr>
        <p:spPr bwMode="auto">
          <a:xfrm flipV="1">
            <a:off x="5722938" y="456565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98" name="Line 26"/>
          <p:cNvSpPr>
            <a:spLocks noChangeShapeType="1"/>
          </p:cNvSpPr>
          <p:nvPr/>
        </p:nvSpPr>
        <p:spPr bwMode="auto">
          <a:xfrm>
            <a:off x="5722938" y="4565650"/>
            <a:ext cx="504825" cy="2889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99" name="Text Box 27"/>
          <p:cNvSpPr txBox="1">
            <a:spLocks noChangeArrowheads="1"/>
          </p:cNvSpPr>
          <p:nvPr/>
        </p:nvSpPr>
        <p:spPr bwMode="auto">
          <a:xfrm>
            <a:off x="6227763" y="4349750"/>
            <a:ext cx="623887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r>
              <a:rPr lang="en-US">
                <a:sym typeface="Symbol" charset="0"/>
              </a:rPr>
              <a:t>m</a:t>
            </a:r>
            <a:endParaRPr lang="sv-SE">
              <a:sym typeface="Symbol" charset="0"/>
            </a:endParaRPr>
          </a:p>
        </p:txBody>
      </p:sp>
      <p:sp>
        <p:nvSpPr>
          <p:cNvPr id="335900" name="Line 28"/>
          <p:cNvSpPr>
            <a:spLocks noChangeShapeType="1"/>
          </p:cNvSpPr>
          <p:nvPr/>
        </p:nvSpPr>
        <p:spPr bwMode="auto">
          <a:xfrm flipV="1">
            <a:off x="6840538" y="4602163"/>
            <a:ext cx="504825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01" name="Line 29"/>
          <p:cNvSpPr>
            <a:spLocks noChangeShapeType="1"/>
          </p:cNvSpPr>
          <p:nvPr/>
        </p:nvSpPr>
        <p:spPr bwMode="auto">
          <a:xfrm>
            <a:off x="6840538" y="4602163"/>
            <a:ext cx="504825" cy="2889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02" name="Line 30"/>
          <p:cNvSpPr>
            <a:spLocks noChangeShapeType="1"/>
          </p:cNvSpPr>
          <p:nvPr/>
        </p:nvSpPr>
        <p:spPr bwMode="auto">
          <a:xfrm flipV="1">
            <a:off x="5724525" y="4133850"/>
            <a:ext cx="468313" cy="43180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03" name="Text Box 31"/>
          <p:cNvSpPr txBox="1">
            <a:spLocks noChangeArrowheads="1"/>
          </p:cNvSpPr>
          <p:nvPr/>
        </p:nvSpPr>
        <p:spPr bwMode="auto">
          <a:xfrm>
            <a:off x="3371850" y="5229225"/>
            <a:ext cx="984250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x-valent</a:t>
            </a:r>
            <a:endParaRPr lang="sv-SE" sz="1800" i="1"/>
          </a:p>
        </p:txBody>
      </p:sp>
      <p:sp>
        <p:nvSpPr>
          <p:cNvPr id="335904" name="Line 32"/>
          <p:cNvSpPr>
            <a:spLocks noChangeShapeType="1"/>
          </p:cNvSpPr>
          <p:nvPr/>
        </p:nvSpPr>
        <p:spPr bwMode="auto">
          <a:xfrm>
            <a:off x="4140200" y="4760913"/>
            <a:ext cx="647700" cy="5048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05" name="Text Box 33"/>
          <p:cNvSpPr txBox="1">
            <a:spLocks noChangeArrowheads="1"/>
          </p:cNvSpPr>
          <p:nvPr/>
        </p:nvSpPr>
        <p:spPr bwMode="auto">
          <a:xfrm>
            <a:off x="4416425" y="5245100"/>
            <a:ext cx="984250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y-valent</a:t>
            </a:r>
            <a:endParaRPr lang="sv-SE" sz="1800" i="1"/>
          </a:p>
        </p:txBody>
      </p:sp>
      <p:sp>
        <p:nvSpPr>
          <p:cNvPr id="335906" name="Text Box 34"/>
          <p:cNvSpPr txBox="1">
            <a:spLocks noChangeArrowheads="1"/>
          </p:cNvSpPr>
          <p:nvPr/>
        </p:nvSpPr>
        <p:spPr bwMode="auto">
          <a:xfrm>
            <a:off x="5472113" y="5229225"/>
            <a:ext cx="984250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z-valent</a:t>
            </a:r>
            <a:endParaRPr lang="sv-SE" sz="1800" i="1"/>
          </a:p>
        </p:txBody>
      </p:sp>
      <p:sp>
        <p:nvSpPr>
          <p:cNvPr id="335907" name="Line 35"/>
          <p:cNvSpPr>
            <a:spLocks noChangeShapeType="1"/>
          </p:cNvSpPr>
          <p:nvPr/>
        </p:nvSpPr>
        <p:spPr bwMode="auto">
          <a:xfrm>
            <a:off x="5364163" y="4760913"/>
            <a:ext cx="647700" cy="5048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09" name="Text Box 37"/>
          <p:cNvSpPr txBox="1">
            <a:spLocks noChangeArrowheads="1"/>
          </p:cNvSpPr>
          <p:nvPr/>
        </p:nvSpPr>
        <p:spPr bwMode="auto">
          <a:xfrm>
            <a:off x="6119813" y="5553075"/>
            <a:ext cx="7572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D</a:t>
            </a:r>
          </a:p>
        </p:txBody>
      </p:sp>
      <p:sp>
        <p:nvSpPr>
          <p:cNvPr id="335910" name="Text Box 38"/>
          <p:cNvSpPr txBox="1">
            <a:spLocks noChangeArrowheads="1"/>
          </p:cNvSpPr>
          <p:nvPr/>
        </p:nvSpPr>
        <p:spPr bwMode="auto">
          <a:xfrm>
            <a:off x="3348038" y="472440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35911" name="Text Box 39"/>
          <p:cNvSpPr txBox="1">
            <a:spLocks noChangeArrowheads="1"/>
          </p:cNvSpPr>
          <p:nvPr/>
        </p:nvSpPr>
        <p:spPr bwMode="auto">
          <a:xfrm>
            <a:off x="4284663" y="472440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35912" name="Text Box 40"/>
          <p:cNvSpPr txBox="1">
            <a:spLocks noChangeArrowheads="1"/>
          </p:cNvSpPr>
          <p:nvPr/>
        </p:nvSpPr>
        <p:spPr bwMode="auto">
          <a:xfrm>
            <a:off x="5508625" y="472440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35913" name="Text Box 41"/>
          <p:cNvSpPr txBox="1">
            <a:spLocks noChangeArrowheads="1"/>
          </p:cNvSpPr>
          <p:nvPr/>
        </p:nvSpPr>
        <p:spPr bwMode="auto">
          <a:xfrm>
            <a:off x="1943100" y="417195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f</a:t>
            </a:r>
            <a:r>
              <a:rPr lang="en-US" i="1">
                <a:latin typeface="Times New Roman" charset="0"/>
              </a:rPr>
              <a:t>0</a:t>
            </a:r>
          </a:p>
        </p:txBody>
      </p:sp>
      <p:sp>
        <p:nvSpPr>
          <p:cNvPr id="335914" name="Freeform 42"/>
          <p:cNvSpPr>
            <a:spLocks/>
          </p:cNvSpPr>
          <p:nvPr/>
        </p:nvSpPr>
        <p:spPr bwMode="auto">
          <a:xfrm>
            <a:off x="647700" y="4062413"/>
            <a:ext cx="7777163" cy="922337"/>
          </a:xfrm>
          <a:custGeom>
            <a:avLst/>
            <a:gdLst>
              <a:gd name="T0" fmla="*/ 4899 w 4899"/>
              <a:gd name="T1" fmla="*/ 314 h 581"/>
              <a:gd name="T2" fmla="*/ 4808 w 4899"/>
              <a:gd name="T3" fmla="*/ 428 h 581"/>
              <a:gd name="T4" fmla="*/ 4526 w 4899"/>
              <a:gd name="T5" fmla="*/ 500 h 581"/>
              <a:gd name="T6" fmla="*/ 4104 w 4899"/>
              <a:gd name="T7" fmla="*/ 501 h 581"/>
              <a:gd name="T8" fmla="*/ 3468 w 4899"/>
              <a:gd name="T9" fmla="*/ 501 h 581"/>
              <a:gd name="T10" fmla="*/ 2466 w 4899"/>
              <a:gd name="T11" fmla="*/ 525 h 581"/>
              <a:gd name="T12" fmla="*/ 1277 w 4899"/>
              <a:gd name="T13" fmla="*/ 572 h 581"/>
              <a:gd name="T14" fmla="*/ 541 w 4899"/>
              <a:gd name="T15" fmla="*/ 566 h 581"/>
              <a:gd name="T16" fmla="*/ 165 w 4899"/>
              <a:gd name="T17" fmla="*/ 488 h 581"/>
              <a:gd name="T18" fmla="*/ 35 w 4899"/>
              <a:gd name="T19" fmla="*/ 374 h 581"/>
              <a:gd name="T20" fmla="*/ 72 w 4899"/>
              <a:gd name="T21" fmla="*/ 236 h 581"/>
              <a:gd name="T22" fmla="*/ 787 w 4899"/>
              <a:gd name="T23" fmla="*/ 68 h 581"/>
              <a:gd name="T24" fmla="*/ 2123 w 4899"/>
              <a:gd name="T25" fmla="*/ 8 h 581"/>
              <a:gd name="T26" fmla="*/ 3286 w 4899"/>
              <a:gd name="T27" fmla="*/ 8 h 581"/>
              <a:gd name="T28" fmla="*/ 4302 w 4899"/>
              <a:gd name="T29" fmla="*/ 56 h 581"/>
              <a:gd name="T30" fmla="*/ 4694 w 4899"/>
              <a:gd name="T31" fmla="*/ 152 h 581"/>
              <a:gd name="T32" fmla="*/ 4886 w 4899"/>
              <a:gd name="T33" fmla="*/ 314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9" h="581">
                <a:moveTo>
                  <a:pt x="4899" y="314"/>
                </a:moveTo>
                <a:cubicBezTo>
                  <a:pt x="4867" y="331"/>
                  <a:pt x="4870" y="397"/>
                  <a:pt x="4808" y="428"/>
                </a:cubicBezTo>
                <a:cubicBezTo>
                  <a:pt x="4744" y="459"/>
                  <a:pt x="4643" y="488"/>
                  <a:pt x="4526" y="500"/>
                </a:cubicBezTo>
                <a:cubicBezTo>
                  <a:pt x="4409" y="512"/>
                  <a:pt x="4232" y="503"/>
                  <a:pt x="4104" y="501"/>
                </a:cubicBezTo>
                <a:cubicBezTo>
                  <a:pt x="3928" y="501"/>
                  <a:pt x="3741" y="497"/>
                  <a:pt x="3468" y="501"/>
                </a:cubicBezTo>
                <a:cubicBezTo>
                  <a:pt x="3195" y="505"/>
                  <a:pt x="2831" y="513"/>
                  <a:pt x="2466" y="525"/>
                </a:cubicBezTo>
                <a:cubicBezTo>
                  <a:pt x="1997" y="528"/>
                  <a:pt x="1597" y="578"/>
                  <a:pt x="1277" y="572"/>
                </a:cubicBezTo>
                <a:cubicBezTo>
                  <a:pt x="1011" y="567"/>
                  <a:pt x="843" y="581"/>
                  <a:pt x="541" y="566"/>
                </a:cubicBezTo>
                <a:cubicBezTo>
                  <a:pt x="355" y="550"/>
                  <a:pt x="251" y="520"/>
                  <a:pt x="165" y="488"/>
                </a:cubicBezTo>
                <a:cubicBezTo>
                  <a:pt x="93" y="453"/>
                  <a:pt x="75" y="413"/>
                  <a:pt x="35" y="374"/>
                </a:cubicBezTo>
                <a:cubicBezTo>
                  <a:pt x="40" y="328"/>
                  <a:pt x="0" y="276"/>
                  <a:pt x="72" y="236"/>
                </a:cubicBezTo>
                <a:cubicBezTo>
                  <a:pt x="187" y="171"/>
                  <a:pt x="571" y="91"/>
                  <a:pt x="787" y="68"/>
                </a:cubicBezTo>
                <a:cubicBezTo>
                  <a:pt x="992" y="46"/>
                  <a:pt x="1904" y="9"/>
                  <a:pt x="2123" y="8"/>
                </a:cubicBezTo>
                <a:cubicBezTo>
                  <a:pt x="2475" y="6"/>
                  <a:pt x="2923" y="0"/>
                  <a:pt x="3286" y="8"/>
                </a:cubicBezTo>
                <a:cubicBezTo>
                  <a:pt x="3651" y="16"/>
                  <a:pt x="4067" y="32"/>
                  <a:pt x="4302" y="56"/>
                </a:cubicBezTo>
                <a:cubicBezTo>
                  <a:pt x="4536" y="80"/>
                  <a:pt x="4598" y="109"/>
                  <a:pt x="4694" y="152"/>
                </a:cubicBezTo>
                <a:cubicBezTo>
                  <a:pt x="4790" y="195"/>
                  <a:pt x="4846" y="280"/>
                  <a:pt x="4886" y="314"/>
                </a:cubicBezTo>
              </a:path>
            </a:pathLst>
          </a:custGeom>
          <a:solidFill>
            <a:srgbClr val="3366FF">
              <a:alpha val="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9EA7-4C75-0145-A2CB-5DACDDDF8E95}" type="slidenum">
              <a:rPr lang="en-US"/>
              <a:pPr/>
              <a:t>46</a:t>
            </a:fld>
            <a:endParaRPr lang="en-US"/>
          </a:p>
        </p:txBody>
      </p:sp>
      <p:sp>
        <p:nvSpPr>
          <p:cNvPr id="336898" name="Freeform 2"/>
          <p:cNvSpPr>
            <a:spLocks/>
          </p:cNvSpPr>
          <p:nvPr/>
        </p:nvSpPr>
        <p:spPr bwMode="auto">
          <a:xfrm>
            <a:off x="1544638" y="4919663"/>
            <a:ext cx="7167562" cy="1101725"/>
          </a:xfrm>
          <a:custGeom>
            <a:avLst/>
            <a:gdLst>
              <a:gd name="T0" fmla="*/ 3056 w 3360"/>
              <a:gd name="T1" fmla="*/ 528 h 694"/>
              <a:gd name="T2" fmla="*/ 1802 w 3360"/>
              <a:gd name="T3" fmla="*/ 672 h 694"/>
              <a:gd name="T4" fmla="*/ 224 w 3360"/>
              <a:gd name="T5" fmla="*/ 487 h 694"/>
              <a:gd name="T6" fmla="*/ 458 w 3360"/>
              <a:gd name="T7" fmla="*/ 174 h 694"/>
              <a:gd name="T8" fmla="*/ 2537 w 3360"/>
              <a:gd name="T9" fmla="*/ 13 h 694"/>
              <a:gd name="T10" fmla="*/ 3272 w 3360"/>
              <a:gd name="T11" fmla="*/ 253 h 694"/>
              <a:gd name="T12" fmla="*/ 3068 w 3360"/>
              <a:gd name="T13" fmla="*/ 52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0" h="694">
                <a:moveTo>
                  <a:pt x="3056" y="528"/>
                </a:moveTo>
                <a:cubicBezTo>
                  <a:pt x="2847" y="552"/>
                  <a:pt x="2274" y="679"/>
                  <a:pt x="1802" y="672"/>
                </a:cubicBezTo>
                <a:cubicBezTo>
                  <a:pt x="1569" y="694"/>
                  <a:pt x="424" y="566"/>
                  <a:pt x="224" y="487"/>
                </a:cubicBezTo>
                <a:cubicBezTo>
                  <a:pt x="0" y="404"/>
                  <a:pt x="73" y="253"/>
                  <a:pt x="458" y="174"/>
                </a:cubicBezTo>
                <a:cubicBezTo>
                  <a:pt x="843" y="95"/>
                  <a:pt x="2068" y="0"/>
                  <a:pt x="2537" y="13"/>
                </a:cubicBezTo>
                <a:cubicBezTo>
                  <a:pt x="3006" y="26"/>
                  <a:pt x="3184" y="167"/>
                  <a:pt x="3272" y="253"/>
                </a:cubicBezTo>
                <a:cubicBezTo>
                  <a:pt x="3360" y="339"/>
                  <a:pt x="3110" y="471"/>
                  <a:pt x="3068" y="528"/>
                </a:cubicBezTo>
              </a:path>
            </a:pathLst>
          </a:custGeom>
          <a:solidFill>
            <a:schemeClr val="accent1">
              <a:alpha val="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2" name="Oval 36"/>
          <p:cNvSpPr>
            <a:spLocks noChangeArrowheads="1"/>
          </p:cNvSpPr>
          <p:nvPr/>
        </p:nvSpPr>
        <p:spPr bwMode="auto">
          <a:xfrm>
            <a:off x="3203575" y="4905375"/>
            <a:ext cx="2232025" cy="1654175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sz="1400" baseline="0"/>
          </a:p>
          <a:p>
            <a:pPr algn="ctr"/>
            <a:endParaRPr lang="en-US" sz="1400" baseline="0"/>
          </a:p>
          <a:p>
            <a:pPr algn="ctr"/>
            <a:endParaRPr lang="en-US" sz="1400" baseline="0"/>
          </a:p>
          <a:p>
            <a:pPr algn="ctr"/>
            <a:r>
              <a:rPr lang="en-US" sz="1400" baseline="0"/>
              <a:t>There exists two neighbors, one 1-valent and one 0-valent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Proofing two neighbors exist 4(4)</a:t>
            </a:r>
          </a:p>
        </p:txBody>
      </p:sp>
      <p:sp>
        <p:nvSpPr>
          <p:cNvPr id="336903" name="Text Box 7"/>
          <p:cNvSpPr txBox="1">
            <a:spLocks noChangeArrowheads="1"/>
          </p:cNvSpPr>
          <p:nvPr/>
        </p:nvSpPr>
        <p:spPr bwMode="auto">
          <a:xfrm>
            <a:off x="1331913" y="4351338"/>
            <a:ext cx="623887" cy="427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endParaRPr lang="sv-SE" baseline="0">
              <a:sym typeface="Symbol" charset="0"/>
            </a:endParaRPr>
          </a:p>
        </p:txBody>
      </p:sp>
      <p:sp>
        <p:nvSpPr>
          <p:cNvPr id="336904" name="Line 8"/>
          <p:cNvSpPr>
            <a:spLocks noChangeShapeType="1"/>
          </p:cNvSpPr>
          <p:nvPr/>
        </p:nvSpPr>
        <p:spPr bwMode="auto">
          <a:xfrm>
            <a:off x="1943100" y="456723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2590800" y="4356100"/>
            <a:ext cx="623888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r>
              <a:rPr lang="en-US">
                <a:sym typeface="Symbol" charset="0"/>
              </a:rPr>
              <a:t>1</a:t>
            </a:r>
            <a:endParaRPr lang="sv-SE">
              <a:sym typeface="Symbol" charset="0"/>
            </a:endParaRPr>
          </a:p>
        </p:txBody>
      </p:sp>
      <p:sp>
        <p:nvSpPr>
          <p:cNvPr id="336906" name="Text Box 10"/>
          <p:cNvSpPr txBox="1">
            <a:spLocks noChangeArrowheads="1"/>
          </p:cNvSpPr>
          <p:nvPr/>
        </p:nvSpPr>
        <p:spPr bwMode="auto">
          <a:xfrm>
            <a:off x="2255838" y="5251450"/>
            <a:ext cx="984250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0-valent</a:t>
            </a:r>
            <a:endParaRPr lang="sv-SE" sz="1800" i="1"/>
          </a:p>
        </p:txBody>
      </p:sp>
      <p:sp>
        <p:nvSpPr>
          <p:cNvPr id="336907" name="Line 11"/>
          <p:cNvSpPr>
            <a:spLocks noChangeShapeType="1"/>
          </p:cNvSpPr>
          <p:nvPr/>
        </p:nvSpPr>
        <p:spPr bwMode="auto">
          <a:xfrm>
            <a:off x="6516688" y="4781550"/>
            <a:ext cx="468312" cy="468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6516688" y="5229225"/>
            <a:ext cx="1189037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1-valent</a:t>
            </a:r>
            <a:endParaRPr lang="sv-SE" sz="1800" i="1"/>
          </a:p>
        </p:txBody>
      </p:sp>
      <p:sp>
        <p:nvSpPr>
          <p:cNvPr id="336909" name="Text Box 13"/>
          <p:cNvSpPr txBox="1">
            <a:spLocks noChangeArrowheads="1"/>
          </p:cNvSpPr>
          <p:nvPr/>
        </p:nvSpPr>
        <p:spPr bwMode="auto">
          <a:xfrm>
            <a:off x="1763713" y="4854575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36910" name="Text Box 14"/>
          <p:cNvSpPr txBox="1">
            <a:spLocks noChangeArrowheads="1"/>
          </p:cNvSpPr>
          <p:nvPr/>
        </p:nvSpPr>
        <p:spPr bwMode="auto">
          <a:xfrm>
            <a:off x="6624638" y="478155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36911" name="Text Box 15"/>
          <p:cNvSpPr txBox="1">
            <a:spLocks noChangeArrowheads="1"/>
          </p:cNvSpPr>
          <p:nvPr/>
        </p:nvSpPr>
        <p:spPr bwMode="auto">
          <a:xfrm>
            <a:off x="682625" y="4351338"/>
            <a:ext cx="7572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C</a:t>
            </a:r>
          </a:p>
        </p:txBody>
      </p:sp>
      <p:sp>
        <p:nvSpPr>
          <p:cNvPr id="336912" name="Line 16"/>
          <p:cNvSpPr>
            <a:spLocks noChangeShapeType="1"/>
          </p:cNvSpPr>
          <p:nvPr/>
        </p:nvSpPr>
        <p:spPr bwMode="auto">
          <a:xfrm>
            <a:off x="1619250" y="4783138"/>
            <a:ext cx="611188" cy="684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13" name="Line 17"/>
          <p:cNvSpPr>
            <a:spLocks noChangeShapeType="1"/>
          </p:cNvSpPr>
          <p:nvPr/>
        </p:nvSpPr>
        <p:spPr bwMode="auto">
          <a:xfrm>
            <a:off x="3192463" y="45608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14" name="Text Box 18"/>
          <p:cNvSpPr txBox="1">
            <a:spLocks noChangeArrowheads="1"/>
          </p:cNvSpPr>
          <p:nvPr/>
        </p:nvSpPr>
        <p:spPr bwMode="auto">
          <a:xfrm>
            <a:off x="3840163" y="4349750"/>
            <a:ext cx="623887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r>
              <a:rPr lang="en-US">
                <a:sym typeface="Symbol" charset="0"/>
              </a:rPr>
              <a:t>2</a:t>
            </a:r>
            <a:endParaRPr lang="sv-SE">
              <a:sym typeface="Symbol" charset="0"/>
            </a:endParaRPr>
          </a:p>
        </p:txBody>
      </p:sp>
      <p:sp>
        <p:nvSpPr>
          <p:cNvPr id="336915" name="Line 19"/>
          <p:cNvSpPr>
            <a:spLocks noChangeShapeType="1"/>
          </p:cNvSpPr>
          <p:nvPr/>
        </p:nvSpPr>
        <p:spPr bwMode="auto">
          <a:xfrm>
            <a:off x="4451350" y="45608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16" name="Text Box 20"/>
          <p:cNvSpPr txBox="1">
            <a:spLocks noChangeArrowheads="1"/>
          </p:cNvSpPr>
          <p:nvPr/>
        </p:nvSpPr>
        <p:spPr bwMode="auto">
          <a:xfrm>
            <a:off x="5099050" y="4349750"/>
            <a:ext cx="623888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…</a:t>
            </a:r>
            <a:endParaRPr lang="sv-SE">
              <a:sym typeface="Symbol" charset="0"/>
            </a:endParaRPr>
          </a:p>
        </p:txBody>
      </p:sp>
      <p:sp>
        <p:nvSpPr>
          <p:cNvPr id="336917" name="Line 21"/>
          <p:cNvSpPr>
            <a:spLocks noChangeShapeType="1"/>
          </p:cNvSpPr>
          <p:nvPr/>
        </p:nvSpPr>
        <p:spPr bwMode="auto">
          <a:xfrm flipV="1">
            <a:off x="1979613" y="3810000"/>
            <a:ext cx="503237" cy="75565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18" name="Line 22"/>
          <p:cNvSpPr>
            <a:spLocks noChangeShapeType="1"/>
          </p:cNvSpPr>
          <p:nvPr/>
        </p:nvSpPr>
        <p:spPr bwMode="auto">
          <a:xfrm flipV="1">
            <a:off x="3203575" y="3846513"/>
            <a:ext cx="466725" cy="719137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19" name="Line 23"/>
          <p:cNvSpPr>
            <a:spLocks noChangeShapeType="1"/>
          </p:cNvSpPr>
          <p:nvPr/>
        </p:nvSpPr>
        <p:spPr bwMode="auto">
          <a:xfrm>
            <a:off x="3203575" y="4565650"/>
            <a:ext cx="539750" cy="68421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1" name="Line 25"/>
          <p:cNvSpPr>
            <a:spLocks noChangeShapeType="1"/>
          </p:cNvSpPr>
          <p:nvPr/>
        </p:nvSpPr>
        <p:spPr bwMode="auto">
          <a:xfrm flipV="1">
            <a:off x="5722938" y="456565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2" name="Line 26"/>
          <p:cNvSpPr>
            <a:spLocks noChangeShapeType="1"/>
          </p:cNvSpPr>
          <p:nvPr/>
        </p:nvSpPr>
        <p:spPr bwMode="auto">
          <a:xfrm>
            <a:off x="5722938" y="4565650"/>
            <a:ext cx="504825" cy="2889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3" name="Text Box 27"/>
          <p:cNvSpPr txBox="1">
            <a:spLocks noChangeArrowheads="1"/>
          </p:cNvSpPr>
          <p:nvPr/>
        </p:nvSpPr>
        <p:spPr bwMode="auto">
          <a:xfrm>
            <a:off x="6227763" y="4349750"/>
            <a:ext cx="623887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r>
              <a:rPr lang="en-US">
                <a:sym typeface="Symbol" charset="0"/>
              </a:rPr>
              <a:t>m</a:t>
            </a:r>
            <a:endParaRPr lang="sv-SE">
              <a:sym typeface="Symbol" charset="0"/>
            </a:endParaRPr>
          </a:p>
        </p:txBody>
      </p:sp>
      <p:sp>
        <p:nvSpPr>
          <p:cNvPr id="336924" name="Line 28"/>
          <p:cNvSpPr>
            <a:spLocks noChangeShapeType="1"/>
          </p:cNvSpPr>
          <p:nvPr/>
        </p:nvSpPr>
        <p:spPr bwMode="auto">
          <a:xfrm flipV="1">
            <a:off x="6840538" y="4602163"/>
            <a:ext cx="504825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5" name="Line 29"/>
          <p:cNvSpPr>
            <a:spLocks noChangeShapeType="1"/>
          </p:cNvSpPr>
          <p:nvPr/>
        </p:nvSpPr>
        <p:spPr bwMode="auto">
          <a:xfrm>
            <a:off x="6840538" y="4602163"/>
            <a:ext cx="504825" cy="2889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6" name="Line 30"/>
          <p:cNvSpPr>
            <a:spLocks noChangeShapeType="1"/>
          </p:cNvSpPr>
          <p:nvPr/>
        </p:nvSpPr>
        <p:spPr bwMode="auto">
          <a:xfrm flipV="1">
            <a:off x="5724525" y="4133850"/>
            <a:ext cx="468313" cy="43180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7" name="Text Box 31"/>
          <p:cNvSpPr txBox="1">
            <a:spLocks noChangeArrowheads="1"/>
          </p:cNvSpPr>
          <p:nvPr/>
        </p:nvSpPr>
        <p:spPr bwMode="auto">
          <a:xfrm>
            <a:off x="3371850" y="5229225"/>
            <a:ext cx="984250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0-valent</a:t>
            </a:r>
            <a:endParaRPr lang="sv-SE" sz="1800" i="1"/>
          </a:p>
        </p:txBody>
      </p:sp>
      <p:sp>
        <p:nvSpPr>
          <p:cNvPr id="336928" name="Line 32"/>
          <p:cNvSpPr>
            <a:spLocks noChangeShapeType="1"/>
          </p:cNvSpPr>
          <p:nvPr/>
        </p:nvSpPr>
        <p:spPr bwMode="auto">
          <a:xfrm>
            <a:off x="4140200" y="4760913"/>
            <a:ext cx="647700" cy="5048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9" name="Text Box 33"/>
          <p:cNvSpPr txBox="1">
            <a:spLocks noChangeArrowheads="1"/>
          </p:cNvSpPr>
          <p:nvPr/>
        </p:nvSpPr>
        <p:spPr bwMode="auto">
          <a:xfrm>
            <a:off x="4416425" y="5245100"/>
            <a:ext cx="984250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1-valent</a:t>
            </a:r>
            <a:endParaRPr lang="sv-SE" sz="1800" i="1"/>
          </a:p>
        </p:txBody>
      </p:sp>
      <p:sp>
        <p:nvSpPr>
          <p:cNvPr id="336930" name="Text Box 34"/>
          <p:cNvSpPr txBox="1">
            <a:spLocks noChangeArrowheads="1"/>
          </p:cNvSpPr>
          <p:nvPr/>
        </p:nvSpPr>
        <p:spPr bwMode="auto">
          <a:xfrm>
            <a:off x="5472113" y="5229225"/>
            <a:ext cx="984250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z-valent</a:t>
            </a:r>
            <a:endParaRPr lang="sv-SE" sz="1800" i="1"/>
          </a:p>
        </p:txBody>
      </p:sp>
      <p:sp>
        <p:nvSpPr>
          <p:cNvPr id="336931" name="Line 35"/>
          <p:cNvSpPr>
            <a:spLocks noChangeShapeType="1"/>
          </p:cNvSpPr>
          <p:nvPr/>
        </p:nvSpPr>
        <p:spPr bwMode="auto">
          <a:xfrm>
            <a:off x="5364163" y="4760913"/>
            <a:ext cx="647700" cy="5048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3" name="Text Box 37"/>
          <p:cNvSpPr txBox="1">
            <a:spLocks noChangeArrowheads="1"/>
          </p:cNvSpPr>
          <p:nvPr/>
        </p:nvSpPr>
        <p:spPr bwMode="auto">
          <a:xfrm>
            <a:off x="6119813" y="5553075"/>
            <a:ext cx="7572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D</a:t>
            </a:r>
          </a:p>
        </p:txBody>
      </p:sp>
      <p:sp>
        <p:nvSpPr>
          <p:cNvPr id="336934" name="Text Box 38"/>
          <p:cNvSpPr txBox="1">
            <a:spLocks noChangeArrowheads="1"/>
          </p:cNvSpPr>
          <p:nvPr/>
        </p:nvSpPr>
        <p:spPr bwMode="auto">
          <a:xfrm>
            <a:off x="3348038" y="472440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36935" name="Text Box 39"/>
          <p:cNvSpPr txBox="1">
            <a:spLocks noChangeArrowheads="1"/>
          </p:cNvSpPr>
          <p:nvPr/>
        </p:nvSpPr>
        <p:spPr bwMode="auto">
          <a:xfrm>
            <a:off x="4284663" y="472440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36936" name="Text Box 40"/>
          <p:cNvSpPr txBox="1">
            <a:spLocks noChangeArrowheads="1"/>
          </p:cNvSpPr>
          <p:nvPr/>
        </p:nvSpPr>
        <p:spPr bwMode="auto">
          <a:xfrm>
            <a:off x="5508625" y="472440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36937" name="Text Box 41"/>
          <p:cNvSpPr txBox="1">
            <a:spLocks noChangeArrowheads="1"/>
          </p:cNvSpPr>
          <p:nvPr/>
        </p:nvSpPr>
        <p:spPr bwMode="auto">
          <a:xfrm>
            <a:off x="1943100" y="417195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f</a:t>
            </a:r>
            <a:r>
              <a:rPr lang="en-US" i="1">
                <a:latin typeface="Times New Roman" charset="0"/>
              </a:rPr>
              <a:t>0</a:t>
            </a:r>
          </a:p>
        </p:txBody>
      </p:sp>
      <p:sp>
        <p:nvSpPr>
          <p:cNvPr id="336938" name="Text Box 42"/>
          <p:cNvSpPr txBox="1">
            <a:spLocks noChangeArrowheads="1"/>
          </p:cNvSpPr>
          <p:nvPr/>
        </p:nvSpPr>
        <p:spPr bwMode="auto">
          <a:xfrm>
            <a:off x="3167063" y="418465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f</a:t>
            </a:r>
            <a:r>
              <a:rPr lang="en-US" i="1">
                <a:latin typeface="Times New Roman" charset="0"/>
              </a:rPr>
              <a:t>1</a:t>
            </a:r>
          </a:p>
        </p:txBody>
      </p:sp>
      <p:sp>
        <p:nvSpPr>
          <p:cNvPr id="336939" name="Text Box 43"/>
          <p:cNvSpPr txBox="1">
            <a:spLocks noChangeArrowheads="1"/>
          </p:cNvSpPr>
          <p:nvPr/>
        </p:nvSpPr>
        <p:spPr bwMode="auto">
          <a:xfrm>
            <a:off x="4464050" y="4189413"/>
            <a:ext cx="6477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f</a:t>
            </a:r>
            <a:r>
              <a:rPr lang="en-US" i="1">
                <a:latin typeface="Times New Roman" charset="0"/>
              </a:rPr>
              <a:t>2</a:t>
            </a:r>
          </a:p>
        </p:txBody>
      </p:sp>
      <p:sp>
        <p:nvSpPr>
          <p:cNvPr id="336940" name="Text Box 44"/>
          <p:cNvSpPr txBox="1">
            <a:spLocks noChangeArrowheads="1"/>
          </p:cNvSpPr>
          <p:nvPr/>
        </p:nvSpPr>
        <p:spPr bwMode="auto">
          <a:xfrm>
            <a:off x="5688013" y="418465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f</a:t>
            </a:r>
            <a:r>
              <a:rPr lang="en-US" i="1">
                <a:latin typeface="Times New Roman" charset="0"/>
              </a:rPr>
              <a:t>3</a:t>
            </a:r>
          </a:p>
        </p:txBody>
      </p:sp>
      <p:sp>
        <p:nvSpPr>
          <p:cNvPr id="336944" name="Rectangle 48"/>
          <p:cNvSpPr>
            <a:spLocks noChangeArrowheads="1"/>
          </p:cNvSpPr>
          <p:nvPr/>
        </p:nvSpPr>
        <p:spPr bwMode="auto">
          <a:xfrm>
            <a:off x="446088" y="1592263"/>
            <a:ext cx="8229600" cy="218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100" baseline="0">
                <a:latin typeface="Trebuchet MS" charset="0"/>
              </a:rPr>
              <a:t>We know </a:t>
            </a:r>
            <a:r>
              <a:rPr lang="en-US" sz="2100" baseline="0">
                <a:latin typeface="Trebuchet MS" charset="0"/>
                <a:sym typeface="Symbol" charset="0"/>
              </a:rPr>
              <a:t></a:t>
            </a:r>
            <a:r>
              <a:rPr lang="en-US" sz="2100" baseline="0">
                <a:latin typeface="Trebuchet MS" charset="0"/>
              </a:rPr>
              <a:t> is bivalent, and </a:t>
            </a:r>
            <a:r>
              <a:rPr lang="en-US" sz="2500" i="1" baseline="0">
                <a:latin typeface="Times New Roman" charset="0"/>
              </a:rPr>
              <a:t>e</a:t>
            </a:r>
            <a:r>
              <a:rPr lang="en-US" sz="2100" baseline="0">
                <a:latin typeface="Trebuchet MS" charset="0"/>
              </a:rPr>
              <a:t>(</a:t>
            </a:r>
            <a:r>
              <a:rPr lang="en-US" sz="2100" baseline="0">
                <a:latin typeface="Trebuchet MS" charset="0"/>
                <a:sym typeface="Symbol" charset="0"/>
              </a:rPr>
              <a:t>) is in </a:t>
            </a:r>
            <a:r>
              <a:rPr lang="en-US" sz="2500" i="1" baseline="0">
                <a:latin typeface="Times New Roman" charset="0"/>
                <a:sym typeface="Symbol" charset="0"/>
              </a:rPr>
              <a:t>D</a:t>
            </a:r>
            <a:r>
              <a:rPr lang="en-US" sz="2100" baseline="0">
                <a:latin typeface="Trebuchet MS" charset="0"/>
                <a:sym typeface="Symbol" charset="0"/>
              </a:rPr>
              <a:t> and is either 0-valent or 1-valent, assume 0-valent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2100" baseline="0">
              <a:latin typeface="Trebuchet MS" charset="0"/>
              <a:sym typeface="Symbo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100" baseline="0">
                <a:latin typeface="Trebuchet MS" charset="0"/>
                <a:sym typeface="Symbol" charset="0"/>
              </a:rPr>
              <a:t>There is a reachable 1-valent config in </a:t>
            </a:r>
            <a:r>
              <a:rPr lang="en-US" sz="2500" i="1" baseline="0">
                <a:latin typeface="Times New Roman" charset="0"/>
                <a:sym typeface="Symbol" charset="0"/>
              </a:rPr>
              <a:t>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2500" i="1" baseline="0">
              <a:latin typeface="Times New Roman" charset="0"/>
              <a:sym typeface="Symbo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100" i="1" baseline="0">
                <a:latin typeface="Times New Roman" charset="0"/>
                <a:sym typeface="Symbol" charset="0"/>
              </a:rPr>
              <a:t>e</a:t>
            </a:r>
            <a:r>
              <a:rPr lang="en-US" sz="2100" baseline="0">
                <a:latin typeface="Trebuchet MS" charset="0"/>
                <a:sym typeface="Symbol" charset="0"/>
              </a:rPr>
              <a:t> is applicable in each </a:t>
            </a:r>
            <a:r>
              <a:rPr lang="en-US" sz="2100">
                <a:latin typeface="Trebuchet MS" charset="0"/>
                <a:sym typeface="Symbol" charset="0"/>
              </a:rPr>
              <a:t>i</a:t>
            </a:r>
            <a:r>
              <a:rPr lang="en-US" sz="2100" baseline="0">
                <a:latin typeface="Trebuchet MS" charset="0"/>
                <a:sym typeface="Symbol" charset="0"/>
              </a:rPr>
              <a:t>, and must be 0-valent or 1-valent</a:t>
            </a:r>
          </a:p>
        </p:txBody>
      </p:sp>
      <p:sp>
        <p:nvSpPr>
          <p:cNvPr id="336946" name="Freeform 50"/>
          <p:cNvSpPr>
            <a:spLocks/>
          </p:cNvSpPr>
          <p:nvPr/>
        </p:nvSpPr>
        <p:spPr bwMode="auto">
          <a:xfrm>
            <a:off x="647700" y="4062413"/>
            <a:ext cx="7777163" cy="922337"/>
          </a:xfrm>
          <a:custGeom>
            <a:avLst/>
            <a:gdLst>
              <a:gd name="T0" fmla="*/ 4899 w 4899"/>
              <a:gd name="T1" fmla="*/ 314 h 581"/>
              <a:gd name="T2" fmla="*/ 4808 w 4899"/>
              <a:gd name="T3" fmla="*/ 428 h 581"/>
              <a:gd name="T4" fmla="*/ 4526 w 4899"/>
              <a:gd name="T5" fmla="*/ 500 h 581"/>
              <a:gd name="T6" fmla="*/ 4104 w 4899"/>
              <a:gd name="T7" fmla="*/ 501 h 581"/>
              <a:gd name="T8" fmla="*/ 3468 w 4899"/>
              <a:gd name="T9" fmla="*/ 501 h 581"/>
              <a:gd name="T10" fmla="*/ 2466 w 4899"/>
              <a:gd name="T11" fmla="*/ 525 h 581"/>
              <a:gd name="T12" fmla="*/ 1277 w 4899"/>
              <a:gd name="T13" fmla="*/ 572 h 581"/>
              <a:gd name="T14" fmla="*/ 541 w 4899"/>
              <a:gd name="T15" fmla="*/ 566 h 581"/>
              <a:gd name="T16" fmla="*/ 165 w 4899"/>
              <a:gd name="T17" fmla="*/ 488 h 581"/>
              <a:gd name="T18" fmla="*/ 35 w 4899"/>
              <a:gd name="T19" fmla="*/ 374 h 581"/>
              <a:gd name="T20" fmla="*/ 72 w 4899"/>
              <a:gd name="T21" fmla="*/ 236 h 581"/>
              <a:gd name="T22" fmla="*/ 787 w 4899"/>
              <a:gd name="T23" fmla="*/ 68 h 581"/>
              <a:gd name="T24" fmla="*/ 2123 w 4899"/>
              <a:gd name="T25" fmla="*/ 8 h 581"/>
              <a:gd name="T26" fmla="*/ 3286 w 4899"/>
              <a:gd name="T27" fmla="*/ 8 h 581"/>
              <a:gd name="T28" fmla="*/ 4302 w 4899"/>
              <a:gd name="T29" fmla="*/ 56 h 581"/>
              <a:gd name="T30" fmla="*/ 4694 w 4899"/>
              <a:gd name="T31" fmla="*/ 152 h 581"/>
              <a:gd name="T32" fmla="*/ 4886 w 4899"/>
              <a:gd name="T33" fmla="*/ 314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9" h="581">
                <a:moveTo>
                  <a:pt x="4899" y="314"/>
                </a:moveTo>
                <a:cubicBezTo>
                  <a:pt x="4867" y="331"/>
                  <a:pt x="4870" y="397"/>
                  <a:pt x="4808" y="428"/>
                </a:cubicBezTo>
                <a:cubicBezTo>
                  <a:pt x="4744" y="459"/>
                  <a:pt x="4643" y="488"/>
                  <a:pt x="4526" y="500"/>
                </a:cubicBezTo>
                <a:cubicBezTo>
                  <a:pt x="4409" y="512"/>
                  <a:pt x="4232" y="503"/>
                  <a:pt x="4104" y="501"/>
                </a:cubicBezTo>
                <a:cubicBezTo>
                  <a:pt x="3928" y="501"/>
                  <a:pt x="3741" y="497"/>
                  <a:pt x="3468" y="501"/>
                </a:cubicBezTo>
                <a:cubicBezTo>
                  <a:pt x="3195" y="505"/>
                  <a:pt x="2831" y="513"/>
                  <a:pt x="2466" y="525"/>
                </a:cubicBezTo>
                <a:cubicBezTo>
                  <a:pt x="1997" y="528"/>
                  <a:pt x="1597" y="578"/>
                  <a:pt x="1277" y="572"/>
                </a:cubicBezTo>
                <a:cubicBezTo>
                  <a:pt x="1011" y="567"/>
                  <a:pt x="843" y="581"/>
                  <a:pt x="541" y="566"/>
                </a:cubicBezTo>
                <a:cubicBezTo>
                  <a:pt x="355" y="550"/>
                  <a:pt x="251" y="520"/>
                  <a:pt x="165" y="488"/>
                </a:cubicBezTo>
                <a:cubicBezTo>
                  <a:pt x="93" y="453"/>
                  <a:pt x="75" y="413"/>
                  <a:pt x="35" y="374"/>
                </a:cubicBezTo>
                <a:cubicBezTo>
                  <a:pt x="40" y="328"/>
                  <a:pt x="0" y="276"/>
                  <a:pt x="72" y="236"/>
                </a:cubicBezTo>
                <a:cubicBezTo>
                  <a:pt x="187" y="171"/>
                  <a:pt x="571" y="91"/>
                  <a:pt x="787" y="68"/>
                </a:cubicBezTo>
                <a:cubicBezTo>
                  <a:pt x="992" y="46"/>
                  <a:pt x="1904" y="9"/>
                  <a:pt x="2123" y="8"/>
                </a:cubicBezTo>
                <a:cubicBezTo>
                  <a:pt x="2475" y="6"/>
                  <a:pt x="2923" y="0"/>
                  <a:pt x="3286" y="8"/>
                </a:cubicBezTo>
                <a:cubicBezTo>
                  <a:pt x="3651" y="16"/>
                  <a:pt x="4067" y="32"/>
                  <a:pt x="4302" y="56"/>
                </a:cubicBezTo>
                <a:cubicBezTo>
                  <a:pt x="4536" y="80"/>
                  <a:pt x="4598" y="109"/>
                  <a:pt x="4694" y="152"/>
                </a:cubicBezTo>
                <a:cubicBezTo>
                  <a:pt x="4790" y="195"/>
                  <a:pt x="4846" y="280"/>
                  <a:pt x="4886" y="314"/>
                </a:cubicBezTo>
              </a:path>
            </a:pathLst>
          </a:custGeom>
          <a:solidFill>
            <a:srgbClr val="3366FF">
              <a:alpha val="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DD5E-53A8-DE41-A64B-BE9B046A9558}" type="slidenum">
              <a:rPr lang="en-US"/>
              <a:pPr/>
              <a:t>47</a:t>
            </a:fld>
            <a:endParaRPr lang="en-US"/>
          </a:p>
        </p:txBody>
      </p:sp>
      <p:sp>
        <p:nvSpPr>
          <p:cNvPr id="338946" name="Freeform 2"/>
          <p:cNvSpPr>
            <a:spLocks/>
          </p:cNvSpPr>
          <p:nvPr/>
        </p:nvSpPr>
        <p:spPr bwMode="auto">
          <a:xfrm>
            <a:off x="1544638" y="4919663"/>
            <a:ext cx="7167562" cy="1101725"/>
          </a:xfrm>
          <a:custGeom>
            <a:avLst/>
            <a:gdLst>
              <a:gd name="T0" fmla="*/ 3056 w 3360"/>
              <a:gd name="T1" fmla="*/ 528 h 694"/>
              <a:gd name="T2" fmla="*/ 1802 w 3360"/>
              <a:gd name="T3" fmla="*/ 672 h 694"/>
              <a:gd name="T4" fmla="*/ 224 w 3360"/>
              <a:gd name="T5" fmla="*/ 487 h 694"/>
              <a:gd name="T6" fmla="*/ 458 w 3360"/>
              <a:gd name="T7" fmla="*/ 174 h 694"/>
              <a:gd name="T8" fmla="*/ 2537 w 3360"/>
              <a:gd name="T9" fmla="*/ 13 h 694"/>
              <a:gd name="T10" fmla="*/ 3272 w 3360"/>
              <a:gd name="T11" fmla="*/ 253 h 694"/>
              <a:gd name="T12" fmla="*/ 3068 w 3360"/>
              <a:gd name="T13" fmla="*/ 52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0" h="694">
                <a:moveTo>
                  <a:pt x="3056" y="528"/>
                </a:moveTo>
                <a:cubicBezTo>
                  <a:pt x="2847" y="552"/>
                  <a:pt x="2274" y="679"/>
                  <a:pt x="1802" y="672"/>
                </a:cubicBezTo>
                <a:cubicBezTo>
                  <a:pt x="1569" y="694"/>
                  <a:pt x="424" y="566"/>
                  <a:pt x="224" y="487"/>
                </a:cubicBezTo>
                <a:cubicBezTo>
                  <a:pt x="0" y="404"/>
                  <a:pt x="73" y="253"/>
                  <a:pt x="458" y="174"/>
                </a:cubicBezTo>
                <a:cubicBezTo>
                  <a:pt x="843" y="95"/>
                  <a:pt x="2068" y="0"/>
                  <a:pt x="2537" y="13"/>
                </a:cubicBezTo>
                <a:cubicBezTo>
                  <a:pt x="3006" y="26"/>
                  <a:pt x="3184" y="167"/>
                  <a:pt x="3272" y="253"/>
                </a:cubicBezTo>
                <a:cubicBezTo>
                  <a:pt x="3360" y="339"/>
                  <a:pt x="3110" y="471"/>
                  <a:pt x="3068" y="528"/>
                </a:cubicBezTo>
              </a:path>
            </a:pathLst>
          </a:custGeom>
          <a:solidFill>
            <a:schemeClr val="accent1">
              <a:alpha val="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47" name="Oval 3"/>
          <p:cNvSpPr>
            <a:spLocks noChangeArrowheads="1"/>
          </p:cNvSpPr>
          <p:nvPr/>
        </p:nvSpPr>
        <p:spPr bwMode="auto">
          <a:xfrm>
            <a:off x="3203575" y="4905375"/>
            <a:ext cx="2232025" cy="1654175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sz="1400" baseline="0"/>
          </a:p>
          <a:p>
            <a:pPr algn="ctr"/>
            <a:endParaRPr lang="en-US" sz="1400" baseline="0"/>
          </a:p>
          <a:p>
            <a:pPr algn="ctr"/>
            <a:endParaRPr lang="en-US" sz="1400" baseline="0"/>
          </a:p>
          <a:p>
            <a:pPr algn="ctr"/>
            <a:r>
              <a:rPr lang="en-US" sz="1400" baseline="0"/>
              <a:t>There exists two neighbors, one 1-valent and one 0-valent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Proofing two neighbors exist 4(4)</a:t>
            </a: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74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/>
              <a:t>We know </a:t>
            </a:r>
            <a:r>
              <a:rPr lang="en-US" sz="2100">
                <a:sym typeface="Symbol" charset="0"/>
              </a:rPr>
              <a:t></a:t>
            </a:r>
            <a:r>
              <a:rPr lang="en-US" sz="2100"/>
              <a:t> is bivalent, and </a:t>
            </a:r>
            <a:r>
              <a:rPr lang="en-US" sz="2500" i="1"/>
              <a:t>e</a:t>
            </a:r>
            <a:r>
              <a:rPr lang="en-US" sz="2100"/>
              <a:t>(</a:t>
            </a:r>
            <a:r>
              <a:rPr lang="en-US" sz="2100">
                <a:sym typeface="Symbol" charset="0"/>
              </a:rPr>
              <a:t>) is in </a:t>
            </a:r>
            <a:r>
              <a:rPr lang="en-US" sz="2500" i="1">
                <a:sym typeface="Symbol" charset="0"/>
              </a:rPr>
              <a:t>D</a:t>
            </a:r>
            <a:r>
              <a:rPr lang="en-US" sz="2100">
                <a:sym typeface="Symbol" charset="0"/>
              </a:rPr>
              <a:t> and is either 0-valent or 1-valent, assume 0-valent</a:t>
            </a:r>
          </a:p>
          <a:p>
            <a:pPr>
              <a:lnSpc>
                <a:spcPct val="80000"/>
              </a:lnSpc>
            </a:pPr>
            <a:endParaRPr lang="en-US" sz="2100">
              <a:sym typeface="Symbol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sym typeface="Symbol" charset="0"/>
              </a:rPr>
              <a:t>There is a reachable 1-valent config in </a:t>
            </a:r>
            <a:r>
              <a:rPr lang="en-US" sz="2500" i="1">
                <a:sym typeface="Symbol" charset="0"/>
              </a:rPr>
              <a:t>D</a:t>
            </a:r>
          </a:p>
          <a:p>
            <a:pPr>
              <a:lnSpc>
                <a:spcPct val="80000"/>
              </a:lnSpc>
            </a:pPr>
            <a:endParaRPr lang="en-US" sz="2500" i="1">
              <a:sym typeface="Symbol" charset="0"/>
            </a:endParaRPr>
          </a:p>
          <a:p>
            <a:pPr>
              <a:lnSpc>
                <a:spcPct val="80000"/>
              </a:lnSpc>
            </a:pPr>
            <a:r>
              <a:rPr lang="en-US" sz="2100" i="1">
                <a:sym typeface="Symbol" charset="0"/>
              </a:rPr>
              <a:t>e</a:t>
            </a:r>
            <a:r>
              <a:rPr lang="en-US" sz="2100">
                <a:sym typeface="Symbol" charset="0"/>
              </a:rPr>
              <a:t> is applicable in each </a:t>
            </a:r>
            <a:r>
              <a:rPr lang="en-US" sz="2100" baseline="-25000">
                <a:sym typeface="Symbol" charset="0"/>
              </a:rPr>
              <a:t>i</a:t>
            </a:r>
            <a:r>
              <a:rPr lang="en-US" sz="2100">
                <a:sym typeface="Symbol" charset="0"/>
              </a:rPr>
              <a:t>, and is 0/1-valent</a:t>
            </a:r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3203575" y="4149725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f</a:t>
            </a:r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2590800" y="4356100"/>
            <a:ext cx="623888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r>
              <a:rPr lang="en-US">
                <a:sym typeface="Symbol" charset="0"/>
              </a:rPr>
              <a:t>1</a:t>
            </a:r>
            <a:endParaRPr lang="sv-SE">
              <a:sym typeface="Symbol" charset="0"/>
            </a:endParaRPr>
          </a:p>
        </p:txBody>
      </p:sp>
      <p:sp>
        <p:nvSpPr>
          <p:cNvPr id="338960" name="Text Box 16"/>
          <p:cNvSpPr txBox="1">
            <a:spLocks noChangeArrowheads="1"/>
          </p:cNvSpPr>
          <p:nvPr/>
        </p:nvSpPr>
        <p:spPr bwMode="auto">
          <a:xfrm>
            <a:off x="682625" y="4351338"/>
            <a:ext cx="7572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C</a:t>
            </a:r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>
            <a:off x="3192463" y="45608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3" name="Text Box 19"/>
          <p:cNvSpPr txBox="1">
            <a:spLocks noChangeArrowheads="1"/>
          </p:cNvSpPr>
          <p:nvPr/>
        </p:nvSpPr>
        <p:spPr bwMode="auto">
          <a:xfrm>
            <a:off x="3840163" y="4349750"/>
            <a:ext cx="623887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r>
              <a:rPr lang="en-US">
                <a:sym typeface="Symbol" charset="0"/>
              </a:rPr>
              <a:t>2</a:t>
            </a:r>
            <a:endParaRPr lang="sv-SE">
              <a:sym typeface="Symbol" charset="0"/>
            </a:endParaRPr>
          </a:p>
        </p:txBody>
      </p:sp>
      <p:sp>
        <p:nvSpPr>
          <p:cNvPr id="338968" name="Line 24"/>
          <p:cNvSpPr>
            <a:spLocks noChangeShapeType="1"/>
          </p:cNvSpPr>
          <p:nvPr/>
        </p:nvSpPr>
        <p:spPr bwMode="auto">
          <a:xfrm>
            <a:off x="3203575" y="4565650"/>
            <a:ext cx="539750" cy="68421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75" name="Text Box 31"/>
          <p:cNvSpPr txBox="1">
            <a:spLocks noChangeArrowheads="1"/>
          </p:cNvSpPr>
          <p:nvPr/>
        </p:nvSpPr>
        <p:spPr bwMode="auto">
          <a:xfrm>
            <a:off x="3371850" y="5229225"/>
            <a:ext cx="984250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0-valent</a:t>
            </a:r>
            <a:endParaRPr lang="sv-SE" sz="1800" i="1"/>
          </a:p>
        </p:txBody>
      </p:sp>
      <p:sp>
        <p:nvSpPr>
          <p:cNvPr id="338976" name="Line 32"/>
          <p:cNvSpPr>
            <a:spLocks noChangeShapeType="1"/>
          </p:cNvSpPr>
          <p:nvPr/>
        </p:nvSpPr>
        <p:spPr bwMode="auto">
          <a:xfrm>
            <a:off x="4140200" y="4760913"/>
            <a:ext cx="647700" cy="5048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77" name="Text Box 33"/>
          <p:cNvSpPr txBox="1">
            <a:spLocks noChangeArrowheads="1"/>
          </p:cNvSpPr>
          <p:nvPr/>
        </p:nvSpPr>
        <p:spPr bwMode="auto">
          <a:xfrm>
            <a:off x="4416425" y="5245100"/>
            <a:ext cx="984250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1-valent</a:t>
            </a:r>
            <a:endParaRPr lang="sv-SE" sz="1800" i="1"/>
          </a:p>
        </p:txBody>
      </p:sp>
      <p:sp>
        <p:nvSpPr>
          <p:cNvPr id="338980" name="Text Box 36"/>
          <p:cNvSpPr txBox="1">
            <a:spLocks noChangeArrowheads="1"/>
          </p:cNvSpPr>
          <p:nvPr/>
        </p:nvSpPr>
        <p:spPr bwMode="auto">
          <a:xfrm>
            <a:off x="6119813" y="5553075"/>
            <a:ext cx="7572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D</a:t>
            </a:r>
          </a:p>
        </p:txBody>
      </p:sp>
      <p:sp>
        <p:nvSpPr>
          <p:cNvPr id="338981" name="Text Box 37"/>
          <p:cNvSpPr txBox="1">
            <a:spLocks noChangeArrowheads="1"/>
          </p:cNvSpPr>
          <p:nvPr/>
        </p:nvSpPr>
        <p:spPr bwMode="auto">
          <a:xfrm>
            <a:off x="3348038" y="472440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38982" name="Text Box 38"/>
          <p:cNvSpPr txBox="1">
            <a:spLocks noChangeArrowheads="1"/>
          </p:cNvSpPr>
          <p:nvPr/>
        </p:nvSpPr>
        <p:spPr bwMode="auto">
          <a:xfrm>
            <a:off x="4284663" y="472440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38984" name="Freeform 40"/>
          <p:cNvSpPr>
            <a:spLocks/>
          </p:cNvSpPr>
          <p:nvPr/>
        </p:nvSpPr>
        <p:spPr bwMode="auto">
          <a:xfrm>
            <a:off x="647700" y="4062413"/>
            <a:ext cx="7777163" cy="922337"/>
          </a:xfrm>
          <a:custGeom>
            <a:avLst/>
            <a:gdLst>
              <a:gd name="T0" fmla="*/ 4899 w 4899"/>
              <a:gd name="T1" fmla="*/ 314 h 581"/>
              <a:gd name="T2" fmla="*/ 4808 w 4899"/>
              <a:gd name="T3" fmla="*/ 428 h 581"/>
              <a:gd name="T4" fmla="*/ 4526 w 4899"/>
              <a:gd name="T5" fmla="*/ 500 h 581"/>
              <a:gd name="T6" fmla="*/ 4104 w 4899"/>
              <a:gd name="T7" fmla="*/ 501 h 581"/>
              <a:gd name="T8" fmla="*/ 3468 w 4899"/>
              <a:gd name="T9" fmla="*/ 501 h 581"/>
              <a:gd name="T10" fmla="*/ 2466 w 4899"/>
              <a:gd name="T11" fmla="*/ 525 h 581"/>
              <a:gd name="T12" fmla="*/ 1277 w 4899"/>
              <a:gd name="T13" fmla="*/ 572 h 581"/>
              <a:gd name="T14" fmla="*/ 541 w 4899"/>
              <a:gd name="T15" fmla="*/ 566 h 581"/>
              <a:gd name="T16" fmla="*/ 165 w 4899"/>
              <a:gd name="T17" fmla="*/ 488 h 581"/>
              <a:gd name="T18" fmla="*/ 35 w 4899"/>
              <a:gd name="T19" fmla="*/ 374 h 581"/>
              <a:gd name="T20" fmla="*/ 72 w 4899"/>
              <a:gd name="T21" fmla="*/ 236 h 581"/>
              <a:gd name="T22" fmla="*/ 787 w 4899"/>
              <a:gd name="T23" fmla="*/ 68 h 581"/>
              <a:gd name="T24" fmla="*/ 2123 w 4899"/>
              <a:gd name="T25" fmla="*/ 8 h 581"/>
              <a:gd name="T26" fmla="*/ 3286 w 4899"/>
              <a:gd name="T27" fmla="*/ 8 h 581"/>
              <a:gd name="T28" fmla="*/ 4302 w 4899"/>
              <a:gd name="T29" fmla="*/ 56 h 581"/>
              <a:gd name="T30" fmla="*/ 4694 w 4899"/>
              <a:gd name="T31" fmla="*/ 152 h 581"/>
              <a:gd name="T32" fmla="*/ 4886 w 4899"/>
              <a:gd name="T33" fmla="*/ 314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9" h="581">
                <a:moveTo>
                  <a:pt x="4899" y="314"/>
                </a:moveTo>
                <a:cubicBezTo>
                  <a:pt x="4867" y="331"/>
                  <a:pt x="4870" y="397"/>
                  <a:pt x="4808" y="428"/>
                </a:cubicBezTo>
                <a:cubicBezTo>
                  <a:pt x="4744" y="459"/>
                  <a:pt x="4643" y="488"/>
                  <a:pt x="4526" y="500"/>
                </a:cubicBezTo>
                <a:cubicBezTo>
                  <a:pt x="4409" y="512"/>
                  <a:pt x="4232" y="503"/>
                  <a:pt x="4104" y="501"/>
                </a:cubicBezTo>
                <a:cubicBezTo>
                  <a:pt x="3928" y="501"/>
                  <a:pt x="3741" y="497"/>
                  <a:pt x="3468" y="501"/>
                </a:cubicBezTo>
                <a:cubicBezTo>
                  <a:pt x="3195" y="505"/>
                  <a:pt x="2831" y="513"/>
                  <a:pt x="2466" y="525"/>
                </a:cubicBezTo>
                <a:cubicBezTo>
                  <a:pt x="1997" y="528"/>
                  <a:pt x="1597" y="578"/>
                  <a:pt x="1277" y="572"/>
                </a:cubicBezTo>
                <a:cubicBezTo>
                  <a:pt x="1011" y="567"/>
                  <a:pt x="843" y="581"/>
                  <a:pt x="541" y="566"/>
                </a:cubicBezTo>
                <a:cubicBezTo>
                  <a:pt x="355" y="550"/>
                  <a:pt x="251" y="520"/>
                  <a:pt x="165" y="488"/>
                </a:cubicBezTo>
                <a:cubicBezTo>
                  <a:pt x="93" y="453"/>
                  <a:pt x="75" y="413"/>
                  <a:pt x="35" y="374"/>
                </a:cubicBezTo>
                <a:cubicBezTo>
                  <a:pt x="40" y="328"/>
                  <a:pt x="0" y="276"/>
                  <a:pt x="72" y="236"/>
                </a:cubicBezTo>
                <a:cubicBezTo>
                  <a:pt x="187" y="171"/>
                  <a:pt x="571" y="91"/>
                  <a:pt x="787" y="68"/>
                </a:cubicBezTo>
                <a:cubicBezTo>
                  <a:pt x="992" y="46"/>
                  <a:pt x="1904" y="9"/>
                  <a:pt x="2123" y="8"/>
                </a:cubicBezTo>
                <a:cubicBezTo>
                  <a:pt x="2475" y="6"/>
                  <a:pt x="2923" y="0"/>
                  <a:pt x="3286" y="8"/>
                </a:cubicBezTo>
                <a:cubicBezTo>
                  <a:pt x="3651" y="16"/>
                  <a:pt x="4067" y="32"/>
                  <a:pt x="4302" y="56"/>
                </a:cubicBezTo>
                <a:cubicBezTo>
                  <a:pt x="4536" y="80"/>
                  <a:pt x="4598" y="109"/>
                  <a:pt x="4694" y="152"/>
                </a:cubicBezTo>
                <a:cubicBezTo>
                  <a:pt x="4790" y="195"/>
                  <a:pt x="4846" y="280"/>
                  <a:pt x="4886" y="314"/>
                </a:cubicBezTo>
              </a:path>
            </a:pathLst>
          </a:custGeom>
          <a:solidFill>
            <a:srgbClr val="3366FF">
              <a:alpha val="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3333-71FB-A442-92A0-C90AD97D6CE0}" type="slidenum">
              <a:rPr lang="en-US"/>
              <a:pPr/>
              <a:t>48</a:t>
            </a:fld>
            <a:endParaRPr lang="en-US"/>
          </a:p>
        </p:txBody>
      </p:sp>
      <p:sp>
        <p:nvSpPr>
          <p:cNvPr id="339970" name="Freeform 2"/>
          <p:cNvSpPr>
            <a:spLocks/>
          </p:cNvSpPr>
          <p:nvPr/>
        </p:nvSpPr>
        <p:spPr bwMode="auto">
          <a:xfrm>
            <a:off x="1544638" y="4919663"/>
            <a:ext cx="7167562" cy="1101725"/>
          </a:xfrm>
          <a:custGeom>
            <a:avLst/>
            <a:gdLst>
              <a:gd name="T0" fmla="*/ 3056 w 3360"/>
              <a:gd name="T1" fmla="*/ 528 h 694"/>
              <a:gd name="T2" fmla="*/ 1802 w 3360"/>
              <a:gd name="T3" fmla="*/ 672 h 694"/>
              <a:gd name="T4" fmla="*/ 224 w 3360"/>
              <a:gd name="T5" fmla="*/ 487 h 694"/>
              <a:gd name="T6" fmla="*/ 458 w 3360"/>
              <a:gd name="T7" fmla="*/ 174 h 694"/>
              <a:gd name="T8" fmla="*/ 2537 w 3360"/>
              <a:gd name="T9" fmla="*/ 13 h 694"/>
              <a:gd name="T10" fmla="*/ 3272 w 3360"/>
              <a:gd name="T11" fmla="*/ 253 h 694"/>
              <a:gd name="T12" fmla="*/ 3068 w 3360"/>
              <a:gd name="T13" fmla="*/ 52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0" h="694">
                <a:moveTo>
                  <a:pt x="3056" y="528"/>
                </a:moveTo>
                <a:cubicBezTo>
                  <a:pt x="2847" y="552"/>
                  <a:pt x="2274" y="679"/>
                  <a:pt x="1802" y="672"/>
                </a:cubicBezTo>
                <a:cubicBezTo>
                  <a:pt x="1569" y="694"/>
                  <a:pt x="424" y="566"/>
                  <a:pt x="224" y="487"/>
                </a:cubicBezTo>
                <a:cubicBezTo>
                  <a:pt x="0" y="404"/>
                  <a:pt x="73" y="253"/>
                  <a:pt x="458" y="174"/>
                </a:cubicBezTo>
                <a:cubicBezTo>
                  <a:pt x="843" y="95"/>
                  <a:pt x="2068" y="0"/>
                  <a:pt x="2537" y="13"/>
                </a:cubicBezTo>
                <a:cubicBezTo>
                  <a:pt x="3006" y="26"/>
                  <a:pt x="3184" y="167"/>
                  <a:pt x="3272" y="253"/>
                </a:cubicBezTo>
                <a:cubicBezTo>
                  <a:pt x="3360" y="339"/>
                  <a:pt x="3110" y="471"/>
                  <a:pt x="3068" y="528"/>
                </a:cubicBezTo>
              </a:path>
            </a:pathLst>
          </a:custGeom>
          <a:solidFill>
            <a:schemeClr val="accent1">
              <a:alpha val="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71" name="Oval 3"/>
          <p:cNvSpPr>
            <a:spLocks noChangeArrowheads="1"/>
          </p:cNvSpPr>
          <p:nvPr/>
        </p:nvSpPr>
        <p:spPr bwMode="auto">
          <a:xfrm>
            <a:off x="3203575" y="4905375"/>
            <a:ext cx="2232025" cy="1654175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sz="1400" baseline="0"/>
          </a:p>
          <a:p>
            <a:pPr algn="ctr"/>
            <a:endParaRPr lang="en-US" sz="1400" baseline="0"/>
          </a:p>
          <a:p>
            <a:pPr algn="ctr"/>
            <a:endParaRPr lang="en-US" sz="1400" baseline="0"/>
          </a:p>
          <a:p>
            <a:pPr algn="ctr"/>
            <a:r>
              <a:rPr lang="en-US" sz="1400" baseline="0"/>
              <a:t>There exists two neighbors, one 1-valent and one 0-valent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Neighbors lead to contradiction 1(3)</a:t>
            </a:r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7488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sym typeface="Symbol" charset="0"/>
              </a:rPr>
              <a:t>Either events e &amp; f happen on same node or not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0"/>
              </a:rPr>
              <a:t>both cases will lead to contradictions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3203575" y="4149725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f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2590800" y="4356100"/>
            <a:ext cx="623888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r>
              <a:rPr lang="en-US">
                <a:sym typeface="Symbol" charset="0"/>
              </a:rPr>
              <a:t>1</a:t>
            </a:r>
            <a:endParaRPr lang="sv-SE">
              <a:sym typeface="Symbol" charset="0"/>
            </a:endParaRP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682625" y="4351338"/>
            <a:ext cx="7572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C</a:t>
            </a:r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>
            <a:off x="3192463" y="45608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3840163" y="4349750"/>
            <a:ext cx="623887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</a:t>
            </a:r>
            <a:r>
              <a:rPr lang="en-US">
                <a:sym typeface="Symbol" charset="0"/>
              </a:rPr>
              <a:t>2</a:t>
            </a:r>
            <a:endParaRPr lang="sv-SE">
              <a:sym typeface="Symbol" charset="0"/>
            </a:endParaRPr>
          </a:p>
        </p:txBody>
      </p:sp>
      <p:sp>
        <p:nvSpPr>
          <p:cNvPr id="339979" name="Line 11"/>
          <p:cNvSpPr>
            <a:spLocks noChangeShapeType="1"/>
          </p:cNvSpPr>
          <p:nvPr/>
        </p:nvSpPr>
        <p:spPr bwMode="auto">
          <a:xfrm>
            <a:off x="3203575" y="4565650"/>
            <a:ext cx="539750" cy="68421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3371850" y="5229225"/>
            <a:ext cx="984250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0-valent</a:t>
            </a:r>
            <a:endParaRPr lang="sv-SE" sz="1800" i="1"/>
          </a:p>
        </p:txBody>
      </p:sp>
      <p:sp>
        <p:nvSpPr>
          <p:cNvPr id="339981" name="Line 13"/>
          <p:cNvSpPr>
            <a:spLocks noChangeShapeType="1"/>
          </p:cNvSpPr>
          <p:nvPr/>
        </p:nvSpPr>
        <p:spPr bwMode="auto">
          <a:xfrm>
            <a:off x="4140200" y="4760913"/>
            <a:ext cx="647700" cy="5048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4416425" y="5245100"/>
            <a:ext cx="984250" cy="366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baseline="0"/>
              <a:t>1-valent</a:t>
            </a:r>
            <a:endParaRPr lang="sv-SE" sz="1800" i="1"/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6119813" y="5553075"/>
            <a:ext cx="7572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D</a:t>
            </a: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3348038" y="472440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4284663" y="472440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39986" name="Freeform 18"/>
          <p:cNvSpPr>
            <a:spLocks/>
          </p:cNvSpPr>
          <p:nvPr/>
        </p:nvSpPr>
        <p:spPr bwMode="auto">
          <a:xfrm>
            <a:off x="647700" y="4062413"/>
            <a:ext cx="7777163" cy="922337"/>
          </a:xfrm>
          <a:custGeom>
            <a:avLst/>
            <a:gdLst>
              <a:gd name="T0" fmla="*/ 4899 w 4899"/>
              <a:gd name="T1" fmla="*/ 314 h 581"/>
              <a:gd name="T2" fmla="*/ 4808 w 4899"/>
              <a:gd name="T3" fmla="*/ 428 h 581"/>
              <a:gd name="T4" fmla="*/ 4526 w 4899"/>
              <a:gd name="T5" fmla="*/ 500 h 581"/>
              <a:gd name="T6" fmla="*/ 4104 w 4899"/>
              <a:gd name="T7" fmla="*/ 501 h 581"/>
              <a:gd name="T8" fmla="*/ 3468 w 4899"/>
              <a:gd name="T9" fmla="*/ 501 h 581"/>
              <a:gd name="T10" fmla="*/ 2466 w 4899"/>
              <a:gd name="T11" fmla="*/ 525 h 581"/>
              <a:gd name="T12" fmla="*/ 1277 w 4899"/>
              <a:gd name="T13" fmla="*/ 572 h 581"/>
              <a:gd name="T14" fmla="*/ 541 w 4899"/>
              <a:gd name="T15" fmla="*/ 566 h 581"/>
              <a:gd name="T16" fmla="*/ 165 w 4899"/>
              <a:gd name="T17" fmla="*/ 488 h 581"/>
              <a:gd name="T18" fmla="*/ 35 w 4899"/>
              <a:gd name="T19" fmla="*/ 374 h 581"/>
              <a:gd name="T20" fmla="*/ 72 w 4899"/>
              <a:gd name="T21" fmla="*/ 236 h 581"/>
              <a:gd name="T22" fmla="*/ 787 w 4899"/>
              <a:gd name="T23" fmla="*/ 68 h 581"/>
              <a:gd name="T24" fmla="*/ 2123 w 4899"/>
              <a:gd name="T25" fmla="*/ 8 h 581"/>
              <a:gd name="T26" fmla="*/ 3286 w 4899"/>
              <a:gd name="T27" fmla="*/ 8 h 581"/>
              <a:gd name="T28" fmla="*/ 4302 w 4899"/>
              <a:gd name="T29" fmla="*/ 56 h 581"/>
              <a:gd name="T30" fmla="*/ 4694 w 4899"/>
              <a:gd name="T31" fmla="*/ 152 h 581"/>
              <a:gd name="T32" fmla="*/ 4886 w 4899"/>
              <a:gd name="T33" fmla="*/ 314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9" h="581">
                <a:moveTo>
                  <a:pt x="4899" y="314"/>
                </a:moveTo>
                <a:cubicBezTo>
                  <a:pt x="4867" y="331"/>
                  <a:pt x="4870" y="397"/>
                  <a:pt x="4808" y="428"/>
                </a:cubicBezTo>
                <a:cubicBezTo>
                  <a:pt x="4744" y="459"/>
                  <a:pt x="4643" y="488"/>
                  <a:pt x="4526" y="500"/>
                </a:cubicBezTo>
                <a:cubicBezTo>
                  <a:pt x="4409" y="512"/>
                  <a:pt x="4232" y="503"/>
                  <a:pt x="4104" y="501"/>
                </a:cubicBezTo>
                <a:cubicBezTo>
                  <a:pt x="3928" y="501"/>
                  <a:pt x="3741" y="497"/>
                  <a:pt x="3468" y="501"/>
                </a:cubicBezTo>
                <a:cubicBezTo>
                  <a:pt x="3195" y="505"/>
                  <a:pt x="2831" y="513"/>
                  <a:pt x="2466" y="525"/>
                </a:cubicBezTo>
                <a:cubicBezTo>
                  <a:pt x="1997" y="528"/>
                  <a:pt x="1597" y="578"/>
                  <a:pt x="1277" y="572"/>
                </a:cubicBezTo>
                <a:cubicBezTo>
                  <a:pt x="1011" y="567"/>
                  <a:pt x="843" y="581"/>
                  <a:pt x="541" y="566"/>
                </a:cubicBezTo>
                <a:cubicBezTo>
                  <a:pt x="355" y="550"/>
                  <a:pt x="251" y="520"/>
                  <a:pt x="165" y="488"/>
                </a:cubicBezTo>
                <a:cubicBezTo>
                  <a:pt x="93" y="453"/>
                  <a:pt x="75" y="413"/>
                  <a:pt x="35" y="374"/>
                </a:cubicBezTo>
                <a:cubicBezTo>
                  <a:pt x="40" y="328"/>
                  <a:pt x="0" y="276"/>
                  <a:pt x="72" y="236"/>
                </a:cubicBezTo>
                <a:cubicBezTo>
                  <a:pt x="187" y="171"/>
                  <a:pt x="571" y="91"/>
                  <a:pt x="787" y="68"/>
                </a:cubicBezTo>
                <a:cubicBezTo>
                  <a:pt x="992" y="46"/>
                  <a:pt x="1904" y="9"/>
                  <a:pt x="2123" y="8"/>
                </a:cubicBezTo>
                <a:cubicBezTo>
                  <a:pt x="2475" y="6"/>
                  <a:pt x="2923" y="0"/>
                  <a:pt x="3286" y="8"/>
                </a:cubicBezTo>
                <a:cubicBezTo>
                  <a:pt x="3651" y="16"/>
                  <a:pt x="4067" y="32"/>
                  <a:pt x="4302" y="56"/>
                </a:cubicBezTo>
                <a:cubicBezTo>
                  <a:pt x="4536" y="80"/>
                  <a:pt x="4598" y="109"/>
                  <a:pt x="4694" y="152"/>
                </a:cubicBezTo>
                <a:cubicBezTo>
                  <a:pt x="4790" y="195"/>
                  <a:pt x="4846" y="280"/>
                  <a:pt x="4886" y="314"/>
                </a:cubicBezTo>
              </a:path>
            </a:pathLst>
          </a:custGeom>
          <a:solidFill>
            <a:srgbClr val="3366FF">
              <a:alpha val="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4A75-CF0A-2646-826B-41D197933EBF}" type="slidenum">
              <a:rPr lang="en-US"/>
              <a:pPr/>
              <a:t>49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Neighbors lead to contradiction 2(3)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38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We now know there exist two configs </a:t>
            </a:r>
            <a:r>
              <a:rPr lang="en-US" sz="2500" i="1"/>
              <a:t>c</a:t>
            </a:r>
            <a:r>
              <a:rPr lang="en-US" sz="2500" i="1" baseline="-25000"/>
              <a:t>0</a:t>
            </a:r>
            <a:r>
              <a:rPr lang="en-US" sz="2100"/>
              <a:t> and </a:t>
            </a:r>
            <a:r>
              <a:rPr lang="en-US" sz="2500" i="1"/>
              <a:t>c</a:t>
            </a:r>
            <a:r>
              <a:rPr lang="en-US" sz="2500" i="1" baseline="-25000"/>
              <a:t>1</a:t>
            </a:r>
            <a:r>
              <a:rPr lang="en-US" sz="2100"/>
              <a:t> in </a:t>
            </a:r>
            <a:r>
              <a:rPr lang="en-US" sz="2500" i="1"/>
              <a:t>C</a:t>
            </a:r>
            <a:r>
              <a:rPr lang="en-US" sz="2100"/>
              <a:t> such that </a:t>
            </a:r>
            <a:r>
              <a:rPr lang="en-US" sz="2500" i="1"/>
              <a:t>c</a:t>
            </a:r>
            <a:r>
              <a:rPr lang="en-US" sz="2500" i="1" baseline="-25000"/>
              <a:t>1</a:t>
            </a:r>
            <a:r>
              <a:rPr lang="en-US" sz="2100"/>
              <a:t>=</a:t>
            </a:r>
            <a:r>
              <a:rPr lang="en-US" sz="2500" i="1"/>
              <a:t>f</a:t>
            </a:r>
            <a:r>
              <a:rPr lang="en-US" sz="2100"/>
              <a:t>(</a:t>
            </a:r>
            <a:r>
              <a:rPr lang="en-US" sz="2500" i="1"/>
              <a:t>c</a:t>
            </a:r>
            <a:r>
              <a:rPr lang="en-US" sz="2500" i="1" baseline="-25000"/>
              <a:t>0</a:t>
            </a:r>
            <a:r>
              <a:rPr lang="en-US" sz="2100"/>
              <a:t>), and </a:t>
            </a:r>
            <a:r>
              <a:rPr lang="en-US" sz="2500" i="1"/>
              <a:t>d</a:t>
            </a:r>
            <a:r>
              <a:rPr lang="en-US" sz="2500" i="1" baseline="-25000"/>
              <a:t>0</a:t>
            </a:r>
            <a:r>
              <a:rPr lang="en-US" sz="2100"/>
              <a:t>=</a:t>
            </a:r>
            <a:r>
              <a:rPr lang="en-US" sz="2500" i="1"/>
              <a:t>e</a:t>
            </a:r>
            <a:r>
              <a:rPr lang="en-US" sz="2100"/>
              <a:t>(</a:t>
            </a:r>
            <a:r>
              <a:rPr lang="en-US" sz="2500" i="1"/>
              <a:t>c</a:t>
            </a:r>
            <a:r>
              <a:rPr lang="en-US" sz="2500" i="1" baseline="-25000"/>
              <a:t>0</a:t>
            </a:r>
            <a:r>
              <a:rPr lang="en-US" sz="2100"/>
              <a:t>) and </a:t>
            </a:r>
            <a:r>
              <a:rPr lang="en-US" sz="2500" i="1"/>
              <a:t>d</a:t>
            </a:r>
            <a:r>
              <a:rPr lang="en-US" sz="2500" i="1" baseline="-25000"/>
              <a:t>1</a:t>
            </a:r>
            <a:r>
              <a:rPr lang="en-US" sz="2100"/>
              <a:t>=</a:t>
            </a:r>
            <a:r>
              <a:rPr lang="en-US" sz="2500" i="1"/>
              <a:t>e</a:t>
            </a:r>
            <a:r>
              <a:rPr lang="en-US" sz="2100"/>
              <a:t>(</a:t>
            </a:r>
            <a:r>
              <a:rPr lang="en-US" sz="2500" i="1"/>
              <a:t>c</a:t>
            </a:r>
            <a:r>
              <a:rPr lang="en-US" sz="2500" i="1" baseline="-25000"/>
              <a:t>1</a:t>
            </a:r>
            <a:r>
              <a:rPr lang="en-US" sz="2100"/>
              <a:t>)</a:t>
            </a:r>
          </a:p>
          <a:p>
            <a:pPr>
              <a:lnSpc>
                <a:spcPct val="90000"/>
              </a:lnSpc>
            </a:pPr>
            <a:endParaRPr lang="en-US" sz="2100"/>
          </a:p>
          <a:p>
            <a:pPr>
              <a:lnSpc>
                <a:spcPct val="90000"/>
              </a:lnSpc>
            </a:pPr>
            <a:r>
              <a:rPr lang="en-US" sz="2100"/>
              <a:t>Assume </a:t>
            </a:r>
            <a:r>
              <a:rPr lang="en-US" sz="2500" i="1"/>
              <a:t>e</a:t>
            </a:r>
            <a:r>
              <a:rPr lang="en-US" sz="2100"/>
              <a:t> and </a:t>
            </a:r>
            <a:r>
              <a:rPr lang="en-US" sz="2500" i="1"/>
              <a:t>f</a:t>
            </a:r>
            <a:r>
              <a:rPr lang="en-US" sz="2100"/>
              <a:t> happen on two different processes </a:t>
            </a:r>
            <a:r>
              <a:rPr lang="en-US" sz="2500" i="1"/>
              <a:t>p</a:t>
            </a:r>
            <a:r>
              <a:rPr lang="en-US" sz="2100"/>
              <a:t> and </a:t>
            </a:r>
            <a:r>
              <a:rPr lang="en-US" sz="2500" i="1"/>
              <a:t>q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Then, the order of their execution can be exchanged (diamond thm)</a:t>
            </a:r>
          </a:p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340996" name="Freeform 4"/>
          <p:cNvSpPr>
            <a:spLocks/>
          </p:cNvSpPr>
          <p:nvPr/>
        </p:nvSpPr>
        <p:spPr bwMode="auto">
          <a:xfrm>
            <a:off x="4721225" y="4303713"/>
            <a:ext cx="2695575" cy="1208087"/>
          </a:xfrm>
          <a:custGeom>
            <a:avLst/>
            <a:gdLst>
              <a:gd name="T0" fmla="*/ 1619 w 1698"/>
              <a:gd name="T1" fmla="*/ 483 h 761"/>
              <a:gd name="T2" fmla="*/ 901 w 1698"/>
              <a:gd name="T3" fmla="*/ 739 h 761"/>
              <a:gd name="T4" fmla="*/ 101 w 1698"/>
              <a:gd name="T5" fmla="*/ 483 h 761"/>
              <a:gd name="T6" fmla="*/ 293 w 1698"/>
              <a:gd name="T7" fmla="*/ 195 h 761"/>
              <a:gd name="T8" fmla="*/ 1271 w 1698"/>
              <a:gd name="T9" fmla="*/ 9 h 761"/>
              <a:gd name="T10" fmla="*/ 1643 w 1698"/>
              <a:gd name="T11" fmla="*/ 249 h 761"/>
              <a:gd name="T12" fmla="*/ 1601 w 1698"/>
              <a:gd name="T13" fmla="*/ 477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8" h="761">
                <a:moveTo>
                  <a:pt x="1619" y="483"/>
                </a:moveTo>
                <a:cubicBezTo>
                  <a:pt x="1499" y="525"/>
                  <a:pt x="1154" y="739"/>
                  <a:pt x="901" y="739"/>
                </a:cubicBezTo>
                <a:cubicBezTo>
                  <a:pt x="783" y="761"/>
                  <a:pt x="153" y="586"/>
                  <a:pt x="101" y="483"/>
                </a:cubicBezTo>
                <a:cubicBezTo>
                  <a:pt x="0" y="392"/>
                  <a:pt x="98" y="274"/>
                  <a:pt x="293" y="195"/>
                </a:cubicBezTo>
                <a:cubicBezTo>
                  <a:pt x="488" y="116"/>
                  <a:pt x="1046" y="0"/>
                  <a:pt x="1271" y="9"/>
                </a:cubicBezTo>
                <a:cubicBezTo>
                  <a:pt x="1496" y="18"/>
                  <a:pt x="1588" y="171"/>
                  <a:pt x="1643" y="249"/>
                </a:cubicBezTo>
                <a:cubicBezTo>
                  <a:pt x="1698" y="327"/>
                  <a:pt x="1610" y="430"/>
                  <a:pt x="1601" y="477"/>
                </a:cubicBezTo>
              </a:path>
            </a:pathLst>
          </a:custGeom>
          <a:solidFill>
            <a:schemeClr val="accent1">
              <a:alpha val="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97" name="Freeform 5"/>
          <p:cNvSpPr>
            <a:spLocks/>
          </p:cNvSpPr>
          <p:nvPr/>
        </p:nvSpPr>
        <p:spPr bwMode="auto">
          <a:xfrm>
            <a:off x="3668713" y="3429000"/>
            <a:ext cx="2916237" cy="977900"/>
          </a:xfrm>
          <a:custGeom>
            <a:avLst/>
            <a:gdLst>
              <a:gd name="T0" fmla="*/ 1837 w 1837"/>
              <a:gd name="T1" fmla="*/ 314 h 616"/>
              <a:gd name="T2" fmla="*/ 1803 w 1837"/>
              <a:gd name="T3" fmla="*/ 428 h 616"/>
              <a:gd name="T4" fmla="*/ 1697 w 1837"/>
              <a:gd name="T5" fmla="*/ 500 h 616"/>
              <a:gd name="T6" fmla="*/ 1534 w 1837"/>
              <a:gd name="T7" fmla="*/ 554 h 616"/>
              <a:gd name="T8" fmla="*/ 1289 w 1837"/>
              <a:gd name="T9" fmla="*/ 608 h 616"/>
              <a:gd name="T10" fmla="*/ 921 w 1837"/>
              <a:gd name="T11" fmla="*/ 602 h 616"/>
              <a:gd name="T12" fmla="*/ 479 w 1837"/>
              <a:gd name="T13" fmla="*/ 572 h 616"/>
              <a:gd name="T14" fmla="*/ 203 w 1837"/>
              <a:gd name="T15" fmla="*/ 566 h 616"/>
              <a:gd name="T16" fmla="*/ 62 w 1837"/>
              <a:gd name="T17" fmla="*/ 488 h 616"/>
              <a:gd name="T18" fmla="*/ 13 w 1837"/>
              <a:gd name="T19" fmla="*/ 374 h 616"/>
              <a:gd name="T20" fmla="*/ 27 w 1837"/>
              <a:gd name="T21" fmla="*/ 236 h 616"/>
              <a:gd name="T22" fmla="*/ 295 w 1837"/>
              <a:gd name="T23" fmla="*/ 68 h 616"/>
              <a:gd name="T24" fmla="*/ 796 w 1837"/>
              <a:gd name="T25" fmla="*/ 8 h 616"/>
              <a:gd name="T26" fmla="*/ 1232 w 1837"/>
              <a:gd name="T27" fmla="*/ 8 h 616"/>
              <a:gd name="T28" fmla="*/ 1613 w 1837"/>
              <a:gd name="T29" fmla="*/ 56 h 616"/>
              <a:gd name="T30" fmla="*/ 1760 w 1837"/>
              <a:gd name="T31" fmla="*/ 152 h 616"/>
              <a:gd name="T32" fmla="*/ 1832 w 1837"/>
              <a:gd name="T33" fmla="*/ 31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37" h="616">
                <a:moveTo>
                  <a:pt x="1837" y="314"/>
                </a:moveTo>
                <a:cubicBezTo>
                  <a:pt x="1825" y="331"/>
                  <a:pt x="1826" y="397"/>
                  <a:pt x="1803" y="428"/>
                </a:cubicBezTo>
                <a:cubicBezTo>
                  <a:pt x="1779" y="459"/>
                  <a:pt x="1742" y="479"/>
                  <a:pt x="1697" y="500"/>
                </a:cubicBezTo>
                <a:cubicBezTo>
                  <a:pt x="1653" y="521"/>
                  <a:pt x="1602" y="536"/>
                  <a:pt x="1534" y="554"/>
                </a:cubicBezTo>
                <a:cubicBezTo>
                  <a:pt x="1464" y="569"/>
                  <a:pt x="1391" y="600"/>
                  <a:pt x="1289" y="608"/>
                </a:cubicBezTo>
                <a:cubicBezTo>
                  <a:pt x="1187" y="616"/>
                  <a:pt x="1056" y="608"/>
                  <a:pt x="921" y="602"/>
                </a:cubicBezTo>
                <a:cubicBezTo>
                  <a:pt x="745" y="605"/>
                  <a:pt x="599" y="578"/>
                  <a:pt x="479" y="572"/>
                </a:cubicBezTo>
                <a:cubicBezTo>
                  <a:pt x="379" y="567"/>
                  <a:pt x="316" y="581"/>
                  <a:pt x="203" y="566"/>
                </a:cubicBezTo>
                <a:cubicBezTo>
                  <a:pt x="133" y="550"/>
                  <a:pt x="94" y="520"/>
                  <a:pt x="62" y="488"/>
                </a:cubicBezTo>
                <a:cubicBezTo>
                  <a:pt x="35" y="453"/>
                  <a:pt x="28" y="413"/>
                  <a:pt x="13" y="374"/>
                </a:cubicBezTo>
                <a:cubicBezTo>
                  <a:pt x="15" y="328"/>
                  <a:pt x="0" y="276"/>
                  <a:pt x="27" y="236"/>
                </a:cubicBezTo>
                <a:cubicBezTo>
                  <a:pt x="70" y="171"/>
                  <a:pt x="214" y="91"/>
                  <a:pt x="295" y="68"/>
                </a:cubicBezTo>
                <a:cubicBezTo>
                  <a:pt x="372" y="46"/>
                  <a:pt x="714" y="9"/>
                  <a:pt x="796" y="8"/>
                </a:cubicBezTo>
                <a:cubicBezTo>
                  <a:pt x="928" y="6"/>
                  <a:pt x="1096" y="0"/>
                  <a:pt x="1232" y="8"/>
                </a:cubicBezTo>
                <a:cubicBezTo>
                  <a:pt x="1369" y="16"/>
                  <a:pt x="1525" y="32"/>
                  <a:pt x="1613" y="56"/>
                </a:cubicBezTo>
                <a:cubicBezTo>
                  <a:pt x="1701" y="80"/>
                  <a:pt x="1724" y="109"/>
                  <a:pt x="1760" y="152"/>
                </a:cubicBezTo>
                <a:cubicBezTo>
                  <a:pt x="1796" y="195"/>
                  <a:pt x="1817" y="280"/>
                  <a:pt x="1832" y="314"/>
                </a:cubicBezTo>
              </a:path>
            </a:pathLst>
          </a:custGeom>
          <a:solidFill>
            <a:srgbClr val="3366FF">
              <a:alpha val="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000625" y="357505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f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4389438" y="3754438"/>
            <a:ext cx="623887" cy="427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 baseline="0"/>
              <a:t>c</a:t>
            </a:r>
            <a:r>
              <a:rPr lang="en-US" i="1"/>
              <a:t>0</a:t>
            </a:r>
            <a:endParaRPr lang="sv-SE" i="1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5000625" y="397033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5648325" y="3759200"/>
            <a:ext cx="623888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 baseline="0"/>
              <a:t>c</a:t>
            </a:r>
            <a:r>
              <a:rPr lang="en-US" i="1"/>
              <a:t>1</a:t>
            </a:r>
            <a:endParaRPr lang="sv-SE" i="1"/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>
            <a:off x="5937250" y="4186238"/>
            <a:ext cx="611188" cy="684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6548438" y="4654550"/>
            <a:ext cx="623887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 baseline="0"/>
              <a:t>d</a:t>
            </a:r>
            <a:r>
              <a:rPr lang="en-US" i="1"/>
              <a:t>1</a:t>
            </a:r>
            <a:endParaRPr lang="sv-SE" i="1"/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4821238" y="4257675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41006" name="Text Box 14"/>
          <p:cNvSpPr txBox="1">
            <a:spLocks noChangeArrowheads="1"/>
          </p:cNvSpPr>
          <p:nvPr/>
        </p:nvSpPr>
        <p:spPr bwMode="auto">
          <a:xfrm>
            <a:off x="6045200" y="4192588"/>
            <a:ext cx="6477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3740150" y="3754438"/>
            <a:ext cx="7572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C</a:t>
            </a:r>
          </a:p>
        </p:txBody>
      </p:sp>
      <p:sp>
        <p:nvSpPr>
          <p:cNvPr id="341008" name="Text Box 16"/>
          <p:cNvSpPr txBox="1">
            <a:spLocks noChangeArrowheads="1"/>
          </p:cNvSpPr>
          <p:nvPr/>
        </p:nvSpPr>
        <p:spPr bwMode="auto">
          <a:xfrm>
            <a:off x="6045200" y="5014913"/>
            <a:ext cx="7572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D</a:t>
            </a:r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>
            <a:off x="4676775" y="4186238"/>
            <a:ext cx="611188" cy="684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12" name="Line 20"/>
          <p:cNvSpPr>
            <a:spLocks noChangeShapeType="1"/>
          </p:cNvSpPr>
          <p:nvPr/>
        </p:nvSpPr>
        <p:spPr bwMode="auto">
          <a:xfrm>
            <a:off x="4032250" y="4972050"/>
            <a:ext cx="122396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13" name="Text Box 21"/>
          <p:cNvSpPr txBox="1">
            <a:spLocks noChangeArrowheads="1"/>
          </p:cNvSpPr>
          <p:nvPr/>
        </p:nvSpPr>
        <p:spPr bwMode="auto">
          <a:xfrm>
            <a:off x="2987675" y="4784725"/>
            <a:ext cx="1189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aseline="0"/>
              <a:t>0-valent</a:t>
            </a:r>
          </a:p>
        </p:txBody>
      </p:sp>
      <p:sp>
        <p:nvSpPr>
          <p:cNvPr id="341014" name="Line 22"/>
          <p:cNvSpPr>
            <a:spLocks noChangeShapeType="1"/>
          </p:cNvSpPr>
          <p:nvPr/>
        </p:nvSpPr>
        <p:spPr bwMode="auto">
          <a:xfrm flipH="1">
            <a:off x="7235825" y="4972050"/>
            <a:ext cx="647700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15" name="Text Box 23"/>
          <p:cNvSpPr txBox="1">
            <a:spLocks noChangeArrowheads="1"/>
          </p:cNvSpPr>
          <p:nvPr/>
        </p:nvSpPr>
        <p:spPr bwMode="auto">
          <a:xfrm>
            <a:off x="7775575" y="4784725"/>
            <a:ext cx="1189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aseline="0"/>
              <a:t>1-valent</a:t>
            </a:r>
          </a:p>
        </p:txBody>
      </p:sp>
      <p:grpSp>
        <p:nvGrpSpPr>
          <p:cNvPr id="341018" name="Group 26"/>
          <p:cNvGrpSpPr>
            <a:grpSpLocks/>
          </p:cNvGrpSpPr>
          <p:nvPr/>
        </p:nvGrpSpPr>
        <p:grpSpPr bwMode="auto">
          <a:xfrm>
            <a:off x="5940425" y="4545013"/>
            <a:ext cx="611188" cy="427037"/>
            <a:chOff x="3855" y="2137"/>
            <a:chExt cx="408" cy="269"/>
          </a:xfrm>
        </p:grpSpPr>
        <p:sp>
          <p:nvSpPr>
            <p:cNvPr id="341016" name="Text Box 24"/>
            <p:cNvSpPr txBox="1">
              <a:spLocks noChangeArrowheads="1"/>
            </p:cNvSpPr>
            <p:nvPr/>
          </p:nvSpPr>
          <p:spPr bwMode="auto">
            <a:xfrm>
              <a:off x="3855" y="2137"/>
              <a:ext cx="40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baseline="0">
                  <a:latin typeface="Times New Roman" charset="0"/>
                </a:rPr>
                <a:t>f</a:t>
              </a:r>
            </a:p>
          </p:txBody>
        </p:sp>
        <p:sp>
          <p:nvSpPr>
            <p:cNvPr id="341017" name="Line 25"/>
            <p:cNvSpPr>
              <a:spLocks noChangeShapeType="1"/>
            </p:cNvSpPr>
            <p:nvPr/>
          </p:nvSpPr>
          <p:spPr bwMode="auto">
            <a:xfrm>
              <a:off x="3855" y="2386"/>
              <a:ext cx="408" cy="0"/>
            </a:xfrm>
            <a:prstGeom prst="line">
              <a:avLst/>
            </a:prstGeom>
            <a:noFill/>
            <a:ln w="19050" cap="rnd">
              <a:solidFill>
                <a:srgbClr val="339966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5313363" y="4654550"/>
            <a:ext cx="623887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 baseline="0"/>
              <a:t>d</a:t>
            </a:r>
            <a:r>
              <a:rPr lang="en-US" i="1"/>
              <a:t>0</a:t>
            </a:r>
            <a:endParaRPr lang="sv-SE" i="1"/>
          </a:p>
        </p:txBody>
      </p:sp>
      <p:sp>
        <p:nvSpPr>
          <p:cNvPr id="341019" name="Text Box 27"/>
          <p:cNvSpPr txBox="1">
            <a:spLocks noChangeArrowheads="1"/>
          </p:cNvSpPr>
          <p:nvPr/>
        </p:nvSpPr>
        <p:spPr bwMode="auto">
          <a:xfrm>
            <a:off x="468313" y="5300663"/>
            <a:ext cx="4751387" cy="854075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baseline="0"/>
              <a:t>Contradiction</a:t>
            </a:r>
            <a:r>
              <a:rPr lang="en-US" sz="1400" baseline="0"/>
              <a:t> as </a:t>
            </a:r>
            <a:r>
              <a:rPr lang="en-US" sz="1600" i="1" baseline="0">
                <a:latin typeface="Times New Roman" charset="0"/>
              </a:rPr>
              <a:t>d</a:t>
            </a:r>
            <a:r>
              <a:rPr lang="en-US" sz="1600" i="1">
                <a:latin typeface="Times New Roman" charset="0"/>
              </a:rPr>
              <a:t>0</a:t>
            </a:r>
            <a:r>
              <a:rPr lang="en-US" sz="1400" baseline="0"/>
              <a:t> is 0-valent, but it leads to a 1-valent config, hence </a:t>
            </a:r>
            <a:r>
              <a:rPr lang="en-US" sz="1600" i="1" baseline="0">
                <a:latin typeface="Times New Roman" charset="0"/>
              </a:rPr>
              <a:t>d</a:t>
            </a:r>
            <a:r>
              <a:rPr lang="en-US" sz="1600" i="1">
                <a:latin typeface="Times New Roman" charset="0"/>
              </a:rPr>
              <a:t>0</a:t>
            </a:r>
            <a:r>
              <a:rPr lang="en-US" sz="1400" baseline="0"/>
              <a:t> must be bivalent, but we assumed no bivalent configs exist in </a:t>
            </a:r>
            <a:r>
              <a:rPr lang="en-US" sz="1600" i="1" baseline="0">
                <a:latin typeface="Times New Roman" charset="0"/>
              </a:rPr>
              <a:t>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500"/>
                                        <p:tgtEl>
                                          <p:spTgt spid="3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BC64-7162-F04C-A23D-ED24422709D4}" type="slidenum">
              <a:rPr lang="en-US"/>
              <a:pPr/>
              <a:t>5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Intuition behind model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5575"/>
            <a:ext cx="8229600" cy="45307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receive &lt;</a:t>
            </a:r>
            <a:r>
              <a:rPr lang="en-US" b="1"/>
              <a:t>tok</a:t>
            </a:r>
            <a:r>
              <a:rPr lang="en-US"/>
              <a:t>, y&gt; from q</a:t>
            </a:r>
          </a:p>
          <a:p>
            <a:pPr>
              <a:buFont typeface="Wingdings" charset="0"/>
              <a:buNone/>
            </a:pPr>
            <a:r>
              <a:rPr lang="en-US" b="1"/>
              <a:t>for </a:t>
            </a:r>
            <a:r>
              <a:rPr lang="en-US"/>
              <a:t>x:=1 </a:t>
            </a:r>
            <a:r>
              <a:rPr lang="en-US" b="1"/>
              <a:t>to </a:t>
            </a:r>
            <a:r>
              <a:rPr lang="en-US"/>
              <a:t>3 </a:t>
            </a:r>
            <a:r>
              <a:rPr lang="en-US" b="1"/>
              <a:t>do</a:t>
            </a:r>
          </a:p>
          <a:p>
            <a:pPr>
              <a:buFont typeface="Wingdings" charset="0"/>
              <a:buNone/>
            </a:pPr>
            <a:r>
              <a:rPr lang="en-US" b="1"/>
              <a:t>begin</a:t>
            </a:r>
          </a:p>
          <a:p>
            <a:pPr lvl="1">
              <a:buFont typeface="Wingdings" charset="0"/>
              <a:buNone/>
            </a:pPr>
            <a:r>
              <a:rPr lang="en-US"/>
              <a:t>y:=y+1;</a:t>
            </a:r>
          </a:p>
          <a:p>
            <a:pPr lvl="1">
              <a:buFont typeface="Wingdings" charset="0"/>
              <a:buNone/>
            </a:pPr>
            <a:r>
              <a:rPr lang="en-US"/>
              <a:t>send &lt;</a:t>
            </a:r>
            <a:r>
              <a:rPr lang="en-US" b="1"/>
              <a:t>tok</a:t>
            </a:r>
            <a:r>
              <a:rPr lang="en-US"/>
              <a:t>, y&gt; neigh</a:t>
            </a:r>
            <a:r>
              <a:rPr lang="en-US" baseline="-25000"/>
              <a:t>p</a:t>
            </a:r>
            <a:r>
              <a:rPr lang="en-US"/>
              <a:t>[x];</a:t>
            </a:r>
          </a:p>
          <a:p>
            <a:pPr>
              <a:buFont typeface="Wingdings" charset="0"/>
              <a:buNone/>
            </a:pPr>
            <a:r>
              <a:rPr lang="en-US" b="1"/>
              <a:t>end</a:t>
            </a:r>
          </a:p>
          <a:p>
            <a:pPr>
              <a:buFont typeface="Wingdings" charset="0"/>
              <a:buNone/>
            </a:pPr>
            <a:r>
              <a:rPr lang="en-US"/>
              <a:t>receive &lt;</a:t>
            </a:r>
            <a:r>
              <a:rPr lang="en-US" b="1"/>
              <a:t>tok</a:t>
            </a:r>
            <a:r>
              <a:rPr lang="en-US"/>
              <a:t>, z&gt; from q;</a:t>
            </a:r>
          </a:p>
          <a:p>
            <a:pPr>
              <a:buFont typeface="Wingdings" charset="0"/>
              <a:buNone/>
            </a:pPr>
            <a:r>
              <a:rPr lang="en-US"/>
              <a:t>print z+y</a:t>
            </a:r>
          </a:p>
        </p:txBody>
      </p:sp>
      <p:sp>
        <p:nvSpPr>
          <p:cNvPr id="344069" name="AutoShape 5"/>
          <p:cNvSpPr>
            <a:spLocks/>
          </p:cNvSpPr>
          <p:nvPr/>
        </p:nvSpPr>
        <p:spPr bwMode="auto">
          <a:xfrm>
            <a:off x="4716463" y="1525588"/>
            <a:ext cx="179387" cy="468312"/>
          </a:xfrm>
          <a:prstGeom prst="rightBrace">
            <a:avLst>
              <a:gd name="adj1" fmla="val 21755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v-SE" sz="2000">
              <a:latin typeface="Trebuchet MS" charset="0"/>
            </a:endParaRP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4824413" y="1639888"/>
            <a:ext cx="3060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aseline="0">
                <a:latin typeface="Trebuchet MS" charset="0"/>
              </a:rPr>
              <a:t>Receipt event </a:t>
            </a:r>
            <a:r>
              <a:rPr lang="en-US" sz="1800" i="1" baseline="0">
                <a:latin typeface="Trebuchet MS" charset="0"/>
              </a:rPr>
              <a:t>e</a:t>
            </a:r>
          </a:p>
        </p:txBody>
      </p:sp>
      <p:sp>
        <p:nvSpPr>
          <p:cNvPr id="344072" name="AutoShape 8"/>
          <p:cNvSpPr>
            <a:spLocks/>
          </p:cNvSpPr>
          <p:nvPr/>
        </p:nvSpPr>
        <p:spPr bwMode="auto">
          <a:xfrm>
            <a:off x="6880225" y="1268413"/>
            <a:ext cx="2155825" cy="401637"/>
          </a:xfrm>
          <a:prstGeom prst="borderCallout1">
            <a:avLst>
              <a:gd name="adj1" fmla="val 28458"/>
              <a:gd name="adj2" fmla="val -3532"/>
              <a:gd name="adj3" fmla="val 28458"/>
              <a:gd name="adj4" fmla="val -294111"/>
            </a:avLst>
          </a:prstGeom>
          <a:solidFill>
            <a:srgbClr val="C0C0C0">
              <a:alpha val="89999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aseline="0">
                <a:latin typeface="Trebuchet MS" charset="0"/>
              </a:rPr>
              <a:t>Initial state of </a:t>
            </a:r>
            <a:r>
              <a:rPr lang="en-US" sz="1800" i="1" baseline="0">
                <a:latin typeface="Trebuchet MS" charset="0"/>
              </a:rPr>
              <a:t>p</a:t>
            </a:r>
          </a:p>
        </p:txBody>
      </p:sp>
      <p:sp>
        <p:nvSpPr>
          <p:cNvPr id="344073" name="AutoShape 9"/>
          <p:cNvSpPr>
            <a:spLocks/>
          </p:cNvSpPr>
          <p:nvPr/>
        </p:nvSpPr>
        <p:spPr bwMode="auto">
          <a:xfrm>
            <a:off x="6119813" y="4467225"/>
            <a:ext cx="2913062" cy="401638"/>
          </a:xfrm>
          <a:prstGeom prst="borderCallout1">
            <a:avLst>
              <a:gd name="adj1" fmla="val 28458"/>
              <a:gd name="adj2" fmla="val -2616"/>
              <a:gd name="adj3" fmla="val 28458"/>
              <a:gd name="adj4" fmla="val -191662"/>
            </a:avLst>
          </a:prstGeom>
          <a:solidFill>
            <a:srgbClr val="C0C0C0">
              <a:alpha val="89999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aseline="0">
                <a:latin typeface="Trebuchet MS" charset="0"/>
              </a:rPr>
              <a:t>State of </a:t>
            </a:r>
            <a:r>
              <a:rPr lang="en-US" sz="1800" i="1" baseline="0">
                <a:latin typeface="Trebuchet MS" charset="0"/>
              </a:rPr>
              <a:t>p</a:t>
            </a:r>
            <a:r>
              <a:rPr lang="en-US" sz="1600" baseline="0">
                <a:latin typeface="Trebuchet MS" charset="0"/>
              </a:rPr>
              <a:t> after receipt of </a:t>
            </a:r>
            <a:r>
              <a:rPr lang="en-US" sz="1800" i="1" baseline="0">
                <a:latin typeface="Trebuchet MS" charset="0"/>
              </a:rPr>
              <a:t>e</a:t>
            </a:r>
          </a:p>
        </p:txBody>
      </p:sp>
      <p:sp>
        <p:nvSpPr>
          <p:cNvPr id="344074" name="AutoShape 10"/>
          <p:cNvSpPr>
            <a:spLocks/>
          </p:cNvSpPr>
          <p:nvPr/>
        </p:nvSpPr>
        <p:spPr bwMode="auto">
          <a:xfrm>
            <a:off x="4716463" y="2030413"/>
            <a:ext cx="179387" cy="2484437"/>
          </a:xfrm>
          <a:prstGeom prst="rightBrace">
            <a:avLst>
              <a:gd name="adj1" fmla="val 115413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v-SE" sz="2000">
              <a:latin typeface="Trebuchet MS" charset="0"/>
            </a:endParaRPr>
          </a:p>
        </p:txBody>
      </p:sp>
      <p:sp>
        <p:nvSpPr>
          <p:cNvPr id="344075" name="Text Box 11"/>
          <p:cNvSpPr txBox="1">
            <a:spLocks noChangeArrowheads="1"/>
          </p:cNvSpPr>
          <p:nvPr/>
        </p:nvSpPr>
        <p:spPr bwMode="auto">
          <a:xfrm>
            <a:off x="4895850" y="3006725"/>
            <a:ext cx="3455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aseline="0">
                <a:latin typeface="Trebuchet MS" charset="0"/>
              </a:rPr>
              <a:t>Deterministic transition: update state, send messages</a:t>
            </a:r>
          </a:p>
        </p:txBody>
      </p:sp>
      <p:sp>
        <p:nvSpPr>
          <p:cNvPr id="344076" name="AutoShape 12"/>
          <p:cNvSpPr>
            <a:spLocks/>
          </p:cNvSpPr>
          <p:nvPr/>
        </p:nvSpPr>
        <p:spPr bwMode="auto">
          <a:xfrm>
            <a:off x="4716463" y="4714875"/>
            <a:ext cx="179387" cy="468313"/>
          </a:xfrm>
          <a:prstGeom prst="rightBrace">
            <a:avLst>
              <a:gd name="adj1" fmla="val 21755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v-SE" sz="2000">
              <a:latin typeface="Trebuchet MS" charset="0"/>
            </a:endParaRPr>
          </a:p>
        </p:txBody>
      </p:sp>
      <p:sp>
        <p:nvSpPr>
          <p:cNvPr id="344077" name="Text Box 13"/>
          <p:cNvSpPr txBox="1">
            <a:spLocks noChangeArrowheads="1"/>
          </p:cNvSpPr>
          <p:nvPr/>
        </p:nvSpPr>
        <p:spPr bwMode="auto">
          <a:xfrm>
            <a:off x="4895850" y="4838700"/>
            <a:ext cx="306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aseline="0">
                <a:latin typeface="Trebuchet MS" charset="0"/>
              </a:rPr>
              <a:t>Receipt event </a:t>
            </a:r>
            <a:r>
              <a:rPr lang="en-US" sz="1800" i="1" baseline="0">
                <a:latin typeface="Trebuchet MS" charset="0"/>
              </a:rPr>
              <a:t>f</a:t>
            </a:r>
          </a:p>
        </p:txBody>
      </p:sp>
      <p:sp>
        <p:nvSpPr>
          <p:cNvPr id="344078" name="AutoShape 14"/>
          <p:cNvSpPr>
            <a:spLocks/>
          </p:cNvSpPr>
          <p:nvPr/>
        </p:nvSpPr>
        <p:spPr bwMode="auto">
          <a:xfrm>
            <a:off x="4752975" y="5307013"/>
            <a:ext cx="106363" cy="323850"/>
          </a:xfrm>
          <a:prstGeom prst="rightBrace">
            <a:avLst>
              <a:gd name="adj1" fmla="val 25373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v-SE" sz="2000">
              <a:latin typeface="Trebuchet MS" charset="0"/>
            </a:endParaRPr>
          </a:p>
        </p:txBody>
      </p:sp>
      <p:sp>
        <p:nvSpPr>
          <p:cNvPr id="344079" name="Text Box 15"/>
          <p:cNvSpPr txBox="1">
            <a:spLocks noChangeArrowheads="1"/>
          </p:cNvSpPr>
          <p:nvPr/>
        </p:nvSpPr>
        <p:spPr bwMode="auto">
          <a:xfrm>
            <a:off x="4895850" y="5270500"/>
            <a:ext cx="3240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aseline="0">
                <a:latin typeface="Trebuchet MS" charset="0"/>
              </a:rPr>
              <a:t>Deterministic transition</a:t>
            </a:r>
          </a:p>
        </p:txBody>
      </p:sp>
      <p:sp>
        <p:nvSpPr>
          <p:cNvPr id="344080" name="AutoShape 16"/>
          <p:cNvSpPr>
            <a:spLocks/>
          </p:cNvSpPr>
          <p:nvPr/>
        </p:nvSpPr>
        <p:spPr bwMode="auto">
          <a:xfrm>
            <a:off x="6119813" y="5589588"/>
            <a:ext cx="2913062" cy="401637"/>
          </a:xfrm>
          <a:prstGeom prst="borderCallout1">
            <a:avLst>
              <a:gd name="adj1" fmla="val 28458"/>
              <a:gd name="adj2" fmla="val -2616"/>
              <a:gd name="adj3" fmla="val 28458"/>
              <a:gd name="adj4" fmla="val -191662"/>
            </a:avLst>
          </a:prstGeom>
          <a:solidFill>
            <a:srgbClr val="C0C0C0">
              <a:alpha val="89999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aseline="0">
                <a:latin typeface="Trebuchet MS" charset="0"/>
              </a:rPr>
              <a:t>State of </a:t>
            </a:r>
            <a:r>
              <a:rPr lang="en-US" sz="1800" i="1" baseline="0">
                <a:latin typeface="Trebuchet MS" charset="0"/>
              </a:rPr>
              <a:t>p</a:t>
            </a:r>
            <a:r>
              <a:rPr lang="en-US" sz="1600" baseline="0">
                <a:latin typeface="Trebuchet MS" charset="0"/>
              </a:rPr>
              <a:t> after receipt of </a:t>
            </a:r>
            <a:r>
              <a:rPr lang="en-US" sz="1800" i="1" baseline="0">
                <a:latin typeface="Trebuchet MS" charset="0"/>
              </a:rPr>
              <a:t>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8326-1CAD-5A45-B159-A87EB90F6F18}" type="slidenum">
              <a:rPr lang="en-US"/>
              <a:pPr/>
              <a:t>50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Neighbors lead to contradiction 3(3)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11890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/>
              <a:t>We know there exist two configs </a:t>
            </a:r>
            <a:r>
              <a:rPr lang="en-US" sz="1700" i="1"/>
              <a:t>c</a:t>
            </a:r>
            <a:r>
              <a:rPr lang="en-US" sz="1700" i="1" baseline="-25000"/>
              <a:t>0</a:t>
            </a:r>
            <a:r>
              <a:rPr lang="en-US" sz="1700"/>
              <a:t> and </a:t>
            </a:r>
            <a:r>
              <a:rPr lang="en-US" sz="1700" i="1"/>
              <a:t>c</a:t>
            </a:r>
            <a:r>
              <a:rPr lang="en-US" sz="1700" i="1" baseline="-25000"/>
              <a:t>1</a:t>
            </a:r>
            <a:r>
              <a:rPr lang="en-US" sz="1700"/>
              <a:t> in </a:t>
            </a:r>
            <a:r>
              <a:rPr lang="en-US" sz="1700" i="1"/>
              <a:t>C</a:t>
            </a:r>
            <a:r>
              <a:rPr lang="en-US" sz="1700"/>
              <a:t> s.t. </a:t>
            </a:r>
            <a:r>
              <a:rPr lang="en-US" sz="1700" i="1"/>
              <a:t>c</a:t>
            </a:r>
            <a:r>
              <a:rPr lang="en-US" sz="1700" i="1" baseline="-25000"/>
              <a:t>1</a:t>
            </a:r>
            <a:r>
              <a:rPr lang="en-US" sz="1700"/>
              <a:t>=</a:t>
            </a:r>
            <a:r>
              <a:rPr lang="en-US" sz="1700" i="1"/>
              <a:t>f</a:t>
            </a:r>
            <a:r>
              <a:rPr lang="en-US" sz="1700"/>
              <a:t>(</a:t>
            </a:r>
            <a:r>
              <a:rPr lang="en-US" sz="1700" i="1"/>
              <a:t>c</a:t>
            </a:r>
            <a:r>
              <a:rPr lang="en-US" sz="1700" i="1" baseline="-25000"/>
              <a:t>0</a:t>
            </a:r>
            <a:r>
              <a:rPr lang="en-US" sz="1700"/>
              <a:t>), and </a:t>
            </a:r>
            <a:r>
              <a:rPr lang="en-US" sz="1700" i="1"/>
              <a:t>d</a:t>
            </a:r>
            <a:r>
              <a:rPr lang="en-US" sz="1700" i="1" baseline="-25000"/>
              <a:t>0</a:t>
            </a:r>
            <a:r>
              <a:rPr lang="en-US" sz="1700"/>
              <a:t>=</a:t>
            </a:r>
            <a:r>
              <a:rPr lang="en-US" sz="1700" i="1"/>
              <a:t>e</a:t>
            </a:r>
            <a:r>
              <a:rPr lang="en-US" sz="1700"/>
              <a:t>(</a:t>
            </a:r>
            <a:r>
              <a:rPr lang="en-US" sz="1700" i="1"/>
              <a:t>c</a:t>
            </a:r>
            <a:r>
              <a:rPr lang="en-US" sz="1700" i="1" baseline="-25000"/>
              <a:t>0</a:t>
            </a:r>
            <a:r>
              <a:rPr lang="en-US" sz="1700"/>
              <a:t>) and </a:t>
            </a:r>
            <a:r>
              <a:rPr lang="en-US" sz="1700" i="1"/>
              <a:t>d</a:t>
            </a:r>
            <a:r>
              <a:rPr lang="en-US" sz="1700" i="1" baseline="-25000"/>
              <a:t>1</a:t>
            </a:r>
            <a:r>
              <a:rPr lang="en-US" sz="1700"/>
              <a:t>=</a:t>
            </a:r>
            <a:r>
              <a:rPr lang="en-US" sz="1700" i="1"/>
              <a:t>e</a:t>
            </a:r>
            <a:r>
              <a:rPr lang="en-US" sz="1700"/>
              <a:t>(</a:t>
            </a:r>
            <a:r>
              <a:rPr lang="en-US" sz="1700" i="1"/>
              <a:t>c</a:t>
            </a:r>
            <a:r>
              <a:rPr lang="en-US" sz="1700" i="1" baseline="-25000"/>
              <a:t>1</a:t>
            </a:r>
            <a:r>
              <a:rPr lang="en-US" sz="1700"/>
              <a:t>)</a:t>
            </a:r>
          </a:p>
          <a:p>
            <a:pPr>
              <a:lnSpc>
                <a:spcPct val="80000"/>
              </a:lnSpc>
            </a:pPr>
            <a:endParaRPr lang="en-US" sz="1000"/>
          </a:p>
          <a:p>
            <a:pPr>
              <a:lnSpc>
                <a:spcPct val="80000"/>
              </a:lnSpc>
            </a:pPr>
            <a:r>
              <a:rPr lang="en-US" sz="1700"/>
              <a:t>Assume </a:t>
            </a:r>
            <a:r>
              <a:rPr lang="en-US" sz="1700" i="1"/>
              <a:t>e</a:t>
            </a:r>
            <a:r>
              <a:rPr lang="en-US" sz="1700"/>
              <a:t> and </a:t>
            </a:r>
            <a:r>
              <a:rPr lang="en-US" sz="1700" i="1"/>
              <a:t>f</a:t>
            </a:r>
            <a:r>
              <a:rPr lang="en-US" sz="1700"/>
              <a:t> happen on the </a:t>
            </a:r>
            <a:r>
              <a:rPr lang="en-US" sz="1700">
                <a:solidFill>
                  <a:srgbClr val="0033CC"/>
                </a:solidFill>
              </a:rPr>
              <a:t>same node </a:t>
            </a:r>
            <a:r>
              <a:rPr lang="en-US" sz="1700" i="1">
                <a:solidFill>
                  <a:srgbClr val="0033CC"/>
                </a:solidFill>
              </a:rPr>
              <a:t>p</a:t>
            </a:r>
            <a:r>
              <a:rPr lang="en-US" sz="1700" i="1"/>
              <a:t>. </a:t>
            </a:r>
            <a:r>
              <a:rPr lang="en-US" sz="1700"/>
              <a:t>If </a:t>
            </a:r>
            <a:r>
              <a:rPr lang="en-US" sz="1700" i="1"/>
              <a:t>p </a:t>
            </a:r>
            <a:r>
              <a:rPr lang="en-US" sz="1700"/>
              <a:t>is </a:t>
            </a:r>
            <a:r>
              <a:rPr lang="en-US" sz="1700">
                <a:solidFill>
                  <a:srgbClr val="0033CC"/>
                </a:solidFill>
              </a:rPr>
              <a:t>silent</a:t>
            </a:r>
            <a:r>
              <a:rPr lang="en-US" sz="1700"/>
              <a:t>, then algo must still terminate correctly</a:t>
            </a:r>
            <a:endParaRPr lang="en-US" sz="1900"/>
          </a:p>
          <a:p>
            <a:pPr>
              <a:lnSpc>
                <a:spcPct val="80000"/>
              </a:lnSpc>
            </a:pPr>
            <a:endParaRPr lang="en-US" sz="1700"/>
          </a:p>
        </p:txBody>
      </p:sp>
      <p:sp>
        <p:nvSpPr>
          <p:cNvPr id="342021" name="Freeform 5"/>
          <p:cNvSpPr>
            <a:spLocks/>
          </p:cNvSpPr>
          <p:nvPr/>
        </p:nvSpPr>
        <p:spPr bwMode="auto">
          <a:xfrm>
            <a:off x="2589213" y="2786063"/>
            <a:ext cx="2916237" cy="977900"/>
          </a:xfrm>
          <a:custGeom>
            <a:avLst/>
            <a:gdLst>
              <a:gd name="T0" fmla="*/ 1837 w 1837"/>
              <a:gd name="T1" fmla="*/ 314 h 616"/>
              <a:gd name="T2" fmla="*/ 1803 w 1837"/>
              <a:gd name="T3" fmla="*/ 428 h 616"/>
              <a:gd name="T4" fmla="*/ 1697 w 1837"/>
              <a:gd name="T5" fmla="*/ 500 h 616"/>
              <a:gd name="T6" fmla="*/ 1534 w 1837"/>
              <a:gd name="T7" fmla="*/ 554 h 616"/>
              <a:gd name="T8" fmla="*/ 1289 w 1837"/>
              <a:gd name="T9" fmla="*/ 608 h 616"/>
              <a:gd name="T10" fmla="*/ 921 w 1837"/>
              <a:gd name="T11" fmla="*/ 602 h 616"/>
              <a:gd name="T12" fmla="*/ 479 w 1837"/>
              <a:gd name="T13" fmla="*/ 572 h 616"/>
              <a:gd name="T14" fmla="*/ 203 w 1837"/>
              <a:gd name="T15" fmla="*/ 566 h 616"/>
              <a:gd name="T16" fmla="*/ 62 w 1837"/>
              <a:gd name="T17" fmla="*/ 488 h 616"/>
              <a:gd name="T18" fmla="*/ 13 w 1837"/>
              <a:gd name="T19" fmla="*/ 374 h 616"/>
              <a:gd name="T20" fmla="*/ 27 w 1837"/>
              <a:gd name="T21" fmla="*/ 236 h 616"/>
              <a:gd name="T22" fmla="*/ 295 w 1837"/>
              <a:gd name="T23" fmla="*/ 68 h 616"/>
              <a:gd name="T24" fmla="*/ 796 w 1837"/>
              <a:gd name="T25" fmla="*/ 8 h 616"/>
              <a:gd name="T26" fmla="*/ 1232 w 1837"/>
              <a:gd name="T27" fmla="*/ 8 h 616"/>
              <a:gd name="T28" fmla="*/ 1613 w 1837"/>
              <a:gd name="T29" fmla="*/ 56 h 616"/>
              <a:gd name="T30" fmla="*/ 1760 w 1837"/>
              <a:gd name="T31" fmla="*/ 152 h 616"/>
              <a:gd name="T32" fmla="*/ 1832 w 1837"/>
              <a:gd name="T33" fmla="*/ 31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37" h="616">
                <a:moveTo>
                  <a:pt x="1837" y="314"/>
                </a:moveTo>
                <a:cubicBezTo>
                  <a:pt x="1825" y="331"/>
                  <a:pt x="1826" y="397"/>
                  <a:pt x="1803" y="428"/>
                </a:cubicBezTo>
                <a:cubicBezTo>
                  <a:pt x="1779" y="459"/>
                  <a:pt x="1742" y="479"/>
                  <a:pt x="1697" y="500"/>
                </a:cubicBezTo>
                <a:cubicBezTo>
                  <a:pt x="1653" y="521"/>
                  <a:pt x="1602" y="536"/>
                  <a:pt x="1534" y="554"/>
                </a:cubicBezTo>
                <a:cubicBezTo>
                  <a:pt x="1464" y="569"/>
                  <a:pt x="1391" y="600"/>
                  <a:pt x="1289" y="608"/>
                </a:cubicBezTo>
                <a:cubicBezTo>
                  <a:pt x="1187" y="616"/>
                  <a:pt x="1056" y="608"/>
                  <a:pt x="921" y="602"/>
                </a:cubicBezTo>
                <a:cubicBezTo>
                  <a:pt x="745" y="605"/>
                  <a:pt x="599" y="578"/>
                  <a:pt x="479" y="572"/>
                </a:cubicBezTo>
                <a:cubicBezTo>
                  <a:pt x="379" y="567"/>
                  <a:pt x="316" y="581"/>
                  <a:pt x="203" y="566"/>
                </a:cubicBezTo>
                <a:cubicBezTo>
                  <a:pt x="133" y="550"/>
                  <a:pt x="94" y="520"/>
                  <a:pt x="62" y="488"/>
                </a:cubicBezTo>
                <a:cubicBezTo>
                  <a:pt x="35" y="453"/>
                  <a:pt x="28" y="413"/>
                  <a:pt x="13" y="374"/>
                </a:cubicBezTo>
                <a:cubicBezTo>
                  <a:pt x="15" y="328"/>
                  <a:pt x="0" y="276"/>
                  <a:pt x="27" y="236"/>
                </a:cubicBezTo>
                <a:cubicBezTo>
                  <a:pt x="70" y="171"/>
                  <a:pt x="214" y="91"/>
                  <a:pt x="295" y="68"/>
                </a:cubicBezTo>
                <a:cubicBezTo>
                  <a:pt x="372" y="46"/>
                  <a:pt x="714" y="9"/>
                  <a:pt x="796" y="8"/>
                </a:cubicBezTo>
                <a:cubicBezTo>
                  <a:pt x="928" y="6"/>
                  <a:pt x="1096" y="0"/>
                  <a:pt x="1232" y="8"/>
                </a:cubicBezTo>
                <a:cubicBezTo>
                  <a:pt x="1369" y="16"/>
                  <a:pt x="1525" y="32"/>
                  <a:pt x="1613" y="56"/>
                </a:cubicBezTo>
                <a:cubicBezTo>
                  <a:pt x="1701" y="80"/>
                  <a:pt x="1724" y="109"/>
                  <a:pt x="1760" y="152"/>
                </a:cubicBezTo>
                <a:cubicBezTo>
                  <a:pt x="1796" y="195"/>
                  <a:pt x="1817" y="280"/>
                  <a:pt x="1832" y="314"/>
                </a:cubicBezTo>
              </a:path>
            </a:pathLst>
          </a:custGeom>
          <a:solidFill>
            <a:srgbClr val="3366FF">
              <a:alpha val="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3921125" y="2932113"/>
            <a:ext cx="6477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f</a:t>
            </a:r>
          </a:p>
        </p:txBody>
      </p:sp>
      <p:sp>
        <p:nvSpPr>
          <p:cNvPr id="342023" name="Text Box 7"/>
          <p:cNvSpPr txBox="1">
            <a:spLocks noChangeArrowheads="1"/>
          </p:cNvSpPr>
          <p:nvPr/>
        </p:nvSpPr>
        <p:spPr bwMode="auto">
          <a:xfrm>
            <a:off x="3309938" y="3111500"/>
            <a:ext cx="623887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 baseline="0"/>
              <a:t>c</a:t>
            </a:r>
            <a:r>
              <a:rPr lang="en-US" i="1"/>
              <a:t>0</a:t>
            </a:r>
            <a:endParaRPr lang="sv-SE" i="1"/>
          </a:p>
        </p:txBody>
      </p:sp>
      <p:sp>
        <p:nvSpPr>
          <p:cNvPr id="342024" name="Line 8"/>
          <p:cNvSpPr>
            <a:spLocks noChangeShapeType="1"/>
          </p:cNvSpPr>
          <p:nvPr/>
        </p:nvSpPr>
        <p:spPr bwMode="auto">
          <a:xfrm>
            <a:off x="3921125" y="33274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4568825" y="3116263"/>
            <a:ext cx="623888" cy="427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 baseline="0"/>
              <a:t>c</a:t>
            </a:r>
            <a:r>
              <a:rPr lang="en-US" i="1"/>
              <a:t>1</a:t>
            </a:r>
            <a:endParaRPr lang="sv-SE" i="1"/>
          </a:p>
        </p:txBody>
      </p:sp>
      <p:sp>
        <p:nvSpPr>
          <p:cNvPr id="342026" name="Line 10"/>
          <p:cNvSpPr>
            <a:spLocks noChangeShapeType="1"/>
          </p:cNvSpPr>
          <p:nvPr/>
        </p:nvSpPr>
        <p:spPr bwMode="auto">
          <a:xfrm>
            <a:off x="5184775" y="3357563"/>
            <a:ext cx="827088" cy="179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27" name="Text Box 11"/>
          <p:cNvSpPr txBox="1">
            <a:spLocks noChangeArrowheads="1"/>
          </p:cNvSpPr>
          <p:nvPr/>
        </p:nvSpPr>
        <p:spPr bwMode="auto">
          <a:xfrm>
            <a:off x="6011863" y="3284538"/>
            <a:ext cx="623887" cy="427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 baseline="0"/>
              <a:t>d</a:t>
            </a:r>
            <a:r>
              <a:rPr lang="en-US" i="1"/>
              <a:t>1</a:t>
            </a:r>
            <a:endParaRPr lang="sv-SE" i="1"/>
          </a:p>
        </p:txBody>
      </p:sp>
      <p:sp>
        <p:nvSpPr>
          <p:cNvPr id="342028" name="Text Box 12"/>
          <p:cNvSpPr txBox="1">
            <a:spLocks noChangeArrowheads="1"/>
          </p:cNvSpPr>
          <p:nvPr/>
        </p:nvSpPr>
        <p:spPr bwMode="auto">
          <a:xfrm>
            <a:off x="2627313" y="307340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42029" name="Text Box 13"/>
          <p:cNvSpPr txBox="1">
            <a:spLocks noChangeArrowheads="1"/>
          </p:cNvSpPr>
          <p:nvPr/>
        </p:nvSpPr>
        <p:spPr bwMode="auto">
          <a:xfrm>
            <a:off x="5292725" y="310515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e</a:t>
            </a:r>
          </a:p>
        </p:txBody>
      </p:sp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3814763" y="2673350"/>
            <a:ext cx="7572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latin typeface="Times New Roman" charset="0"/>
              </a:rPr>
              <a:t>C</a:t>
            </a:r>
          </a:p>
        </p:txBody>
      </p:sp>
      <p:sp>
        <p:nvSpPr>
          <p:cNvPr id="342032" name="Line 16"/>
          <p:cNvSpPr>
            <a:spLocks noChangeShapeType="1"/>
          </p:cNvSpPr>
          <p:nvPr/>
        </p:nvSpPr>
        <p:spPr bwMode="auto">
          <a:xfrm flipH="1">
            <a:off x="2484438" y="3357563"/>
            <a:ext cx="827087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2081" name="Group 65"/>
          <p:cNvGrpSpPr>
            <a:grpSpLocks/>
          </p:cNvGrpSpPr>
          <p:nvPr/>
        </p:nvGrpSpPr>
        <p:grpSpPr bwMode="auto">
          <a:xfrm>
            <a:off x="107950" y="3314700"/>
            <a:ext cx="1692275" cy="366713"/>
            <a:chOff x="68" y="3022"/>
            <a:chExt cx="1066" cy="231"/>
          </a:xfrm>
        </p:grpSpPr>
        <p:sp>
          <p:nvSpPr>
            <p:cNvPr id="342033" name="Line 17"/>
            <p:cNvSpPr>
              <a:spLocks noChangeShapeType="1"/>
            </p:cNvSpPr>
            <p:nvPr/>
          </p:nvSpPr>
          <p:spPr bwMode="auto">
            <a:xfrm>
              <a:off x="748" y="3140"/>
              <a:ext cx="386" cy="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034" name="Text Box 18"/>
            <p:cNvSpPr txBox="1">
              <a:spLocks noChangeArrowheads="1"/>
            </p:cNvSpPr>
            <p:nvPr/>
          </p:nvSpPr>
          <p:spPr bwMode="auto">
            <a:xfrm>
              <a:off x="68" y="3022"/>
              <a:ext cx="7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aseline="0"/>
                <a:t>0-valent</a:t>
              </a:r>
            </a:p>
          </p:txBody>
        </p:sp>
      </p:grpSp>
      <p:grpSp>
        <p:nvGrpSpPr>
          <p:cNvPr id="342083" name="Group 67"/>
          <p:cNvGrpSpPr>
            <a:grpSpLocks/>
          </p:cNvGrpSpPr>
          <p:nvPr/>
        </p:nvGrpSpPr>
        <p:grpSpPr bwMode="auto">
          <a:xfrm>
            <a:off x="6661150" y="3314700"/>
            <a:ext cx="1728788" cy="366713"/>
            <a:chOff x="4196" y="3022"/>
            <a:chExt cx="1089" cy="231"/>
          </a:xfrm>
        </p:grpSpPr>
        <p:sp>
          <p:nvSpPr>
            <p:cNvPr id="342035" name="Line 19"/>
            <p:cNvSpPr>
              <a:spLocks noChangeShapeType="1"/>
            </p:cNvSpPr>
            <p:nvPr/>
          </p:nvSpPr>
          <p:spPr bwMode="auto">
            <a:xfrm flipH="1">
              <a:off x="4196" y="3140"/>
              <a:ext cx="408" cy="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036" name="Text Box 20"/>
            <p:cNvSpPr txBox="1">
              <a:spLocks noChangeArrowheads="1"/>
            </p:cNvSpPr>
            <p:nvPr/>
          </p:nvSpPr>
          <p:spPr bwMode="auto">
            <a:xfrm>
              <a:off x="4536" y="3022"/>
              <a:ext cx="7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aseline="0"/>
                <a:t>1-valent</a:t>
              </a:r>
            </a:p>
          </p:txBody>
        </p:sp>
      </p:grpSp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1835150" y="3284538"/>
            <a:ext cx="623888" cy="427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 baseline="0"/>
              <a:t>d</a:t>
            </a:r>
            <a:r>
              <a:rPr lang="en-US" i="1"/>
              <a:t>0</a:t>
            </a:r>
            <a:endParaRPr lang="sv-SE" i="1"/>
          </a:p>
        </p:txBody>
      </p:sp>
      <p:sp>
        <p:nvSpPr>
          <p:cNvPr id="342041" name="Text Box 25"/>
          <p:cNvSpPr txBox="1">
            <a:spLocks noChangeArrowheads="1"/>
          </p:cNvSpPr>
          <p:nvPr/>
        </p:nvSpPr>
        <p:spPr bwMode="auto">
          <a:xfrm>
            <a:off x="574675" y="5624513"/>
            <a:ext cx="7885113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baseline="0"/>
              <a:t>Contradiction as </a:t>
            </a:r>
            <a:r>
              <a:rPr lang="en-US" sz="2400" i="1" baseline="0">
                <a:latin typeface="Times New Roman" charset="0"/>
              </a:rPr>
              <a:t>all nodes in A decided, A cannot be bivalent</a:t>
            </a:r>
            <a:endParaRPr lang="sv-SE" sz="3200" i="1">
              <a:latin typeface="Times New Roman" charset="0"/>
            </a:endParaRPr>
          </a:p>
        </p:txBody>
      </p:sp>
      <p:grpSp>
        <p:nvGrpSpPr>
          <p:cNvPr id="342088" name="Group 72"/>
          <p:cNvGrpSpPr>
            <a:grpSpLocks/>
          </p:cNvGrpSpPr>
          <p:nvPr/>
        </p:nvGrpSpPr>
        <p:grpSpPr bwMode="auto">
          <a:xfrm>
            <a:off x="3921125" y="4400550"/>
            <a:ext cx="1271588" cy="611188"/>
            <a:chOff x="2470" y="2772"/>
            <a:chExt cx="801" cy="385"/>
          </a:xfrm>
        </p:grpSpPr>
        <p:sp>
          <p:nvSpPr>
            <p:cNvPr id="342053" name="Text Box 37"/>
            <p:cNvSpPr txBox="1">
              <a:spLocks noChangeArrowheads="1"/>
            </p:cNvSpPr>
            <p:nvPr/>
          </p:nvSpPr>
          <p:spPr bwMode="auto">
            <a:xfrm>
              <a:off x="2470" y="2772"/>
              <a:ext cx="40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baseline="0">
                  <a:latin typeface="Times New Roman" charset="0"/>
                </a:rPr>
                <a:t>f</a:t>
              </a:r>
            </a:p>
          </p:txBody>
        </p:sp>
        <p:sp>
          <p:nvSpPr>
            <p:cNvPr id="342055" name="Line 39"/>
            <p:cNvSpPr>
              <a:spLocks noChangeShapeType="1"/>
            </p:cNvSpPr>
            <p:nvPr/>
          </p:nvSpPr>
          <p:spPr bwMode="auto">
            <a:xfrm>
              <a:off x="2470" y="3021"/>
              <a:ext cx="40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056" name="Text Box 40"/>
            <p:cNvSpPr txBox="1">
              <a:spLocks noChangeArrowheads="1"/>
            </p:cNvSpPr>
            <p:nvPr/>
          </p:nvSpPr>
          <p:spPr bwMode="auto">
            <a:xfrm>
              <a:off x="2878" y="2888"/>
              <a:ext cx="393" cy="26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09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aseline="0" dirty="0" smtClean="0">
                  <a:sym typeface="Symbol" charset="0"/>
                </a:rPr>
                <a:t></a:t>
              </a:r>
              <a:r>
                <a:rPr lang="en-US" i="1" dirty="0" smtClean="0"/>
                <a:t>x</a:t>
              </a:r>
              <a:endParaRPr lang="sv-SE" i="1" dirty="0"/>
            </a:p>
          </p:txBody>
        </p:sp>
      </p:grpSp>
      <p:grpSp>
        <p:nvGrpSpPr>
          <p:cNvPr id="342087" name="Group 71"/>
          <p:cNvGrpSpPr>
            <a:grpSpLocks/>
          </p:cNvGrpSpPr>
          <p:nvPr/>
        </p:nvGrpSpPr>
        <p:grpSpPr bwMode="auto">
          <a:xfrm>
            <a:off x="5184775" y="4573588"/>
            <a:ext cx="827088" cy="431800"/>
            <a:chOff x="3266" y="2881"/>
            <a:chExt cx="521" cy="272"/>
          </a:xfrm>
        </p:grpSpPr>
        <p:sp>
          <p:nvSpPr>
            <p:cNvPr id="342057" name="Line 41"/>
            <p:cNvSpPr>
              <a:spLocks noChangeShapeType="1"/>
            </p:cNvSpPr>
            <p:nvPr/>
          </p:nvSpPr>
          <p:spPr bwMode="auto">
            <a:xfrm>
              <a:off x="3266" y="3040"/>
              <a:ext cx="521" cy="11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060" name="Text Box 44"/>
            <p:cNvSpPr txBox="1">
              <a:spLocks noChangeArrowheads="1"/>
            </p:cNvSpPr>
            <p:nvPr/>
          </p:nvSpPr>
          <p:spPr bwMode="auto">
            <a:xfrm>
              <a:off x="3334" y="2881"/>
              <a:ext cx="40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baseline="0">
                  <a:latin typeface="Times New Roman" charset="0"/>
                </a:rPr>
                <a:t>e</a:t>
              </a:r>
            </a:p>
          </p:txBody>
        </p:sp>
      </p:grpSp>
      <p:grpSp>
        <p:nvGrpSpPr>
          <p:cNvPr id="342085" name="Group 69"/>
          <p:cNvGrpSpPr>
            <a:grpSpLocks/>
          </p:cNvGrpSpPr>
          <p:nvPr/>
        </p:nvGrpSpPr>
        <p:grpSpPr bwMode="auto">
          <a:xfrm>
            <a:off x="2484438" y="4541838"/>
            <a:ext cx="827087" cy="500062"/>
            <a:chOff x="1565" y="2861"/>
            <a:chExt cx="521" cy="315"/>
          </a:xfrm>
        </p:grpSpPr>
        <p:sp>
          <p:nvSpPr>
            <p:cNvPr id="342059" name="Text Box 43"/>
            <p:cNvSpPr txBox="1">
              <a:spLocks noChangeArrowheads="1"/>
            </p:cNvSpPr>
            <p:nvPr/>
          </p:nvSpPr>
          <p:spPr bwMode="auto">
            <a:xfrm>
              <a:off x="1655" y="2861"/>
              <a:ext cx="40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baseline="0">
                  <a:latin typeface="Times New Roman" charset="0"/>
                </a:rPr>
                <a:t>e</a:t>
              </a:r>
            </a:p>
          </p:txBody>
        </p:sp>
        <p:sp>
          <p:nvSpPr>
            <p:cNvPr id="342061" name="Line 45"/>
            <p:cNvSpPr>
              <a:spLocks noChangeShapeType="1"/>
            </p:cNvSpPr>
            <p:nvPr/>
          </p:nvSpPr>
          <p:spPr bwMode="auto">
            <a:xfrm flipH="1">
              <a:off x="1565" y="3040"/>
              <a:ext cx="521" cy="1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2054" name="Text Box 38"/>
          <p:cNvSpPr txBox="1">
            <a:spLocks noChangeArrowheads="1"/>
          </p:cNvSpPr>
          <p:nvPr/>
        </p:nvSpPr>
        <p:spPr bwMode="auto">
          <a:xfrm>
            <a:off x="3309938" y="4579938"/>
            <a:ext cx="623887" cy="427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 baseline="0"/>
              <a:t>A</a:t>
            </a:r>
            <a:endParaRPr lang="sv-SE" i="1"/>
          </a:p>
        </p:txBody>
      </p:sp>
      <p:sp>
        <p:nvSpPr>
          <p:cNvPr id="342073" name="Freeform 57"/>
          <p:cNvSpPr>
            <a:spLocks/>
          </p:cNvSpPr>
          <p:nvPr/>
        </p:nvSpPr>
        <p:spPr bwMode="auto">
          <a:xfrm>
            <a:off x="3492500" y="3573463"/>
            <a:ext cx="215900" cy="971550"/>
          </a:xfrm>
          <a:custGeom>
            <a:avLst/>
            <a:gdLst>
              <a:gd name="T0" fmla="*/ 67 w 147"/>
              <a:gd name="T1" fmla="*/ 0 h 882"/>
              <a:gd name="T2" fmla="*/ 25 w 147"/>
              <a:gd name="T3" fmla="*/ 64 h 882"/>
              <a:gd name="T4" fmla="*/ 13 w 147"/>
              <a:gd name="T5" fmla="*/ 92 h 882"/>
              <a:gd name="T6" fmla="*/ 1 w 147"/>
              <a:gd name="T7" fmla="*/ 150 h 882"/>
              <a:gd name="T8" fmla="*/ 5 w 147"/>
              <a:gd name="T9" fmla="*/ 216 h 882"/>
              <a:gd name="T10" fmla="*/ 83 w 147"/>
              <a:gd name="T11" fmla="*/ 380 h 882"/>
              <a:gd name="T12" fmla="*/ 121 w 147"/>
              <a:gd name="T13" fmla="*/ 448 h 882"/>
              <a:gd name="T14" fmla="*/ 141 w 147"/>
              <a:gd name="T15" fmla="*/ 504 h 882"/>
              <a:gd name="T16" fmla="*/ 145 w 147"/>
              <a:gd name="T17" fmla="*/ 524 h 882"/>
              <a:gd name="T18" fmla="*/ 147 w 147"/>
              <a:gd name="T19" fmla="*/ 534 h 882"/>
              <a:gd name="T20" fmla="*/ 139 w 147"/>
              <a:gd name="T21" fmla="*/ 594 h 882"/>
              <a:gd name="T22" fmla="*/ 87 w 147"/>
              <a:gd name="T23" fmla="*/ 732 h 882"/>
              <a:gd name="T24" fmla="*/ 90 w 147"/>
              <a:gd name="T25" fmla="*/ 814 h 882"/>
              <a:gd name="T26" fmla="*/ 111 w 147"/>
              <a:gd name="T27" fmla="*/ 882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882">
                <a:moveTo>
                  <a:pt x="67" y="0"/>
                </a:moveTo>
                <a:cubicBezTo>
                  <a:pt x="48" y="19"/>
                  <a:pt x="41" y="43"/>
                  <a:pt x="25" y="64"/>
                </a:cubicBezTo>
                <a:cubicBezTo>
                  <a:pt x="23" y="73"/>
                  <a:pt x="18" y="84"/>
                  <a:pt x="13" y="92"/>
                </a:cubicBezTo>
                <a:cubicBezTo>
                  <a:pt x="10" y="112"/>
                  <a:pt x="4" y="130"/>
                  <a:pt x="1" y="150"/>
                </a:cubicBezTo>
                <a:cubicBezTo>
                  <a:pt x="1" y="156"/>
                  <a:pt x="0" y="198"/>
                  <a:pt x="5" y="216"/>
                </a:cubicBezTo>
                <a:cubicBezTo>
                  <a:pt x="20" y="275"/>
                  <a:pt x="52" y="329"/>
                  <a:pt x="83" y="380"/>
                </a:cubicBezTo>
                <a:cubicBezTo>
                  <a:pt x="96" y="401"/>
                  <a:pt x="104" y="431"/>
                  <a:pt x="121" y="448"/>
                </a:cubicBezTo>
                <a:cubicBezTo>
                  <a:pt x="129" y="467"/>
                  <a:pt x="136" y="484"/>
                  <a:pt x="141" y="504"/>
                </a:cubicBezTo>
                <a:cubicBezTo>
                  <a:pt x="143" y="511"/>
                  <a:pt x="144" y="517"/>
                  <a:pt x="145" y="524"/>
                </a:cubicBezTo>
                <a:cubicBezTo>
                  <a:pt x="146" y="527"/>
                  <a:pt x="147" y="534"/>
                  <a:pt x="147" y="534"/>
                </a:cubicBezTo>
                <a:cubicBezTo>
                  <a:pt x="146" y="554"/>
                  <a:pt x="145" y="575"/>
                  <a:pt x="139" y="594"/>
                </a:cubicBezTo>
                <a:cubicBezTo>
                  <a:pt x="123" y="641"/>
                  <a:pt x="97" y="682"/>
                  <a:pt x="87" y="732"/>
                </a:cubicBezTo>
                <a:cubicBezTo>
                  <a:pt x="87" y="740"/>
                  <a:pt x="74" y="809"/>
                  <a:pt x="90" y="814"/>
                </a:cubicBezTo>
                <a:cubicBezTo>
                  <a:pt x="93" y="840"/>
                  <a:pt x="111" y="851"/>
                  <a:pt x="111" y="882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76" name="Text Box 60"/>
          <p:cNvSpPr txBox="1">
            <a:spLocks noChangeArrowheads="1"/>
          </p:cNvSpPr>
          <p:nvPr/>
        </p:nvSpPr>
        <p:spPr bwMode="auto">
          <a:xfrm>
            <a:off x="3671888" y="3716338"/>
            <a:ext cx="2413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aseline="0">
                <a:latin typeface="Trebuchet MS" charset="0"/>
              </a:rPr>
              <a:t>If </a:t>
            </a:r>
            <a:r>
              <a:rPr lang="en-US" sz="1600" i="1" baseline="0">
                <a:latin typeface="Trebuchet MS" charset="0"/>
              </a:rPr>
              <a:t>p</a:t>
            </a:r>
            <a:r>
              <a:rPr lang="en-US" sz="1600" baseline="0">
                <a:latin typeface="Trebuchet MS" charset="0"/>
              </a:rPr>
              <a:t> is silent, algo should  terminate with everyone  deciding in a config A</a:t>
            </a:r>
          </a:p>
        </p:txBody>
      </p:sp>
      <p:sp>
        <p:nvSpPr>
          <p:cNvPr id="342062" name="Text Box 46"/>
          <p:cNvSpPr txBox="1">
            <a:spLocks noChangeArrowheads="1"/>
          </p:cNvSpPr>
          <p:nvPr/>
        </p:nvSpPr>
        <p:spPr bwMode="auto">
          <a:xfrm>
            <a:off x="1835150" y="4752975"/>
            <a:ext cx="623888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</a:t>
            </a:r>
            <a:r>
              <a:rPr lang="en-US" i="1"/>
              <a:t>0</a:t>
            </a:r>
            <a:endParaRPr lang="sv-SE" i="1"/>
          </a:p>
        </p:txBody>
      </p:sp>
      <p:sp>
        <p:nvSpPr>
          <p:cNvPr id="342074" name="Freeform 58"/>
          <p:cNvSpPr>
            <a:spLocks/>
          </p:cNvSpPr>
          <p:nvPr/>
        </p:nvSpPr>
        <p:spPr bwMode="auto">
          <a:xfrm>
            <a:off x="2052638" y="3716338"/>
            <a:ext cx="215900" cy="971550"/>
          </a:xfrm>
          <a:custGeom>
            <a:avLst/>
            <a:gdLst>
              <a:gd name="T0" fmla="*/ 67 w 147"/>
              <a:gd name="T1" fmla="*/ 0 h 882"/>
              <a:gd name="T2" fmla="*/ 25 w 147"/>
              <a:gd name="T3" fmla="*/ 64 h 882"/>
              <a:gd name="T4" fmla="*/ 13 w 147"/>
              <a:gd name="T5" fmla="*/ 92 h 882"/>
              <a:gd name="T6" fmla="*/ 1 w 147"/>
              <a:gd name="T7" fmla="*/ 150 h 882"/>
              <a:gd name="T8" fmla="*/ 5 w 147"/>
              <a:gd name="T9" fmla="*/ 216 h 882"/>
              <a:gd name="T10" fmla="*/ 83 w 147"/>
              <a:gd name="T11" fmla="*/ 380 h 882"/>
              <a:gd name="T12" fmla="*/ 121 w 147"/>
              <a:gd name="T13" fmla="*/ 448 h 882"/>
              <a:gd name="T14" fmla="*/ 141 w 147"/>
              <a:gd name="T15" fmla="*/ 504 h 882"/>
              <a:gd name="T16" fmla="*/ 145 w 147"/>
              <a:gd name="T17" fmla="*/ 524 h 882"/>
              <a:gd name="T18" fmla="*/ 147 w 147"/>
              <a:gd name="T19" fmla="*/ 534 h 882"/>
              <a:gd name="T20" fmla="*/ 139 w 147"/>
              <a:gd name="T21" fmla="*/ 594 h 882"/>
              <a:gd name="T22" fmla="*/ 87 w 147"/>
              <a:gd name="T23" fmla="*/ 732 h 882"/>
              <a:gd name="T24" fmla="*/ 90 w 147"/>
              <a:gd name="T25" fmla="*/ 814 h 882"/>
              <a:gd name="T26" fmla="*/ 111 w 147"/>
              <a:gd name="T27" fmla="*/ 882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882">
                <a:moveTo>
                  <a:pt x="67" y="0"/>
                </a:moveTo>
                <a:cubicBezTo>
                  <a:pt x="48" y="19"/>
                  <a:pt x="41" y="43"/>
                  <a:pt x="25" y="64"/>
                </a:cubicBezTo>
                <a:cubicBezTo>
                  <a:pt x="23" y="73"/>
                  <a:pt x="18" y="84"/>
                  <a:pt x="13" y="92"/>
                </a:cubicBezTo>
                <a:cubicBezTo>
                  <a:pt x="10" y="112"/>
                  <a:pt x="4" y="130"/>
                  <a:pt x="1" y="150"/>
                </a:cubicBezTo>
                <a:cubicBezTo>
                  <a:pt x="1" y="156"/>
                  <a:pt x="0" y="198"/>
                  <a:pt x="5" y="216"/>
                </a:cubicBezTo>
                <a:cubicBezTo>
                  <a:pt x="20" y="275"/>
                  <a:pt x="52" y="329"/>
                  <a:pt x="83" y="380"/>
                </a:cubicBezTo>
                <a:cubicBezTo>
                  <a:pt x="96" y="401"/>
                  <a:pt x="104" y="431"/>
                  <a:pt x="121" y="448"/>
                </a:cubicBezTo>
                <a:cubicBezTo>
                  <a:pt x="129" y="467"/>
                  <a:pt x="136" y="484"/>
                  <a:pt x="141" y="504"/>
                </a:cubicBezTo>
                <a:cubicBezTo>
                  <a:pt x="143" y="511"/>
                  <a:pt x="144" y="517"/>
                  <a:pt x="145" y="524"/>
                </a:cubicBezTo>
                <a:cubicBezTo>
                  <a:pt x="146" y="527"/>
                  <a:pt x="147" y="534"/>
                  <a:pt x="147" y="534"/>
                </a:cubicBezTo>
                <a:cubicBezTo>
                  <a:pt x="146" y="554"/>
                  <a:pt x="145" y="575"/>
                  <a:pt x="139" y="594"/>
                </a:cubicBezTo>
                <a:cubicBezTo>
                  <a:pt x="123" y="641"/>
                  <a:pt x="97" y="682"/>
                  <a:pt x="87" y="732"/>
                </a:cubicBezTo>
                <a:cubicBezTo>
                  <a:pt x="87" y="740"/>
                  <a:pt x="74" y="809"/>
                  <a:pt x="90" y="814"/>
                </a:cubicBezTo>
                <a:cubicBezTo>
                  <a:pt x="93" y="840"/>
                  <a:pt x="111" y="851"/>
                  <a:pt x="111" y="882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77" name="Text Box 61"/>
          <p:cNvSpPr txBox="1">
            <a:spLocks noChangeArrowheads="1"/>
          </p:cNvSpPr>
          <p:nvPr/>
        </p:nvSpPr>
        <p:spPr bwMode="auto">
          <a:xfrm>
            <a:off x="431800" y="4257675"/>
            <a:ext cx="180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baseline="0">
                <a:latin typeface="Trebuchet MS" charset="0"/>
              </a:rPr>
              <a:t>by diamond thm</a:t>
            </a:r>
          </a:p>
        </p:txBody>
      </p:sp>
      <p:sp>
        <p:nvSpPr>
          <p:cNvPr id="342058" name="Text Box 42"/>
          <p:cNvSpPr txBox="1">
            <a:spLocks noChangeArrowheads="1"/>
          </p:cNvSpPr>
          <p:nvPr/>
        </p:nvSpPr>
        <p:spPr bwMode="auto">
          <a:xfrm>
            <a:off x="6011863" y="4752975"/>
            <a:ext cx="623887" cy="427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aseline="0">
                <a:sym typeface="Symbol" charset="0"/>
              </a:rPr>
              <a:t></a:t>
            </a:r>
            <a:r>
              <a:rPr lang="en-US" i="1"/>
              <a:t>1</a:t>
            </a:r>
            <a:endParaRPr lang="sv-SE" i="1"/>
          </a:p>
        </p:txBody>
      </p:sp>
      <p:sp>
        <p:nvSpPr>
          <p:cNvPr id="342075" name="Freeform 59"/>
          <p:cNvSpPr>
            <a:spLocks/>
          </p:cNvSpPr>
          <p:nvPr/>
        </p:nvSpPr>
        <p:spPr bwMode="auto">
          <a:xfrm>
            <a:off x="6192838" y="3716338"/>
            <a:ext cx="215900" cy="971550"/>
          </a:xfrm>
          <a:custGeom>
            <a:avLst/>
            <a:gdLst>
              <a:gd name="T0" fmla="*/ 67 w 147"/>
              <a:gd name="T1" fmla="*/ 0 h 882"/>
              <a:gd name="T2" fmla="*/ 25 w 147"/>
              <a:gd name="T3" fmla="*/ 64 h 882"/>
              <a:gd name="T4" fmla="*/ 13 w 147"/>
              <a:gd name="T5" fmla="*/ 92 h 882"/>
              <a:gd name="T6" fmla="*/ 1 w 147"/>
              <a:gd name="T7" fmla="*/ 150 h 882"/>
              <a:gd name="T8" fmla="*/ 5 w 147"/>
              <a:gd name="T9" fmla="*/ 216 h 882"/>
              <a:gd name="T10" fmla="*/ 83 w 147"/>
              <a:gd name="T11" fmla="*/ 380 h 882"/>
              <a:gd name="T12" fmla="*/ 121 w 147"/>
              <a:gd name="T13" fmla="*/ 448 h 882"/>
              <a:gd name="T14" fmla="*/ 141 w 147"/>
              <a:gd name="T15" fmla="*/ 504 h 882"/>
              <a:gd name="T16" fmla="*/ 145 w 147"/>
              <a:gd name="T17" fmla="*/ 524 h 882"/>
              <a:gd name="T18" fmla="*/ 147 w 147"/>
              <a:gd name="T19" fmla="*/ 534 h 882"/>
              <a:gd name="T20" fmla="*/ 139 w 147"/>
              <a:gd name="T21" fmla="*/ 594 h 882"/>
              <a:gd name="T22" fmla="*/ 87 w 147"/>
              <a:gd name="T23" fmla="*/ 732 h 882"/>
              <a:gd name="T24" fmla="*/ 90 w 147"/>
              <a:gd name="T25" fmla="*/ 814 h 882"/>
              <a:gd name="T26" fmla="*/ 111 w 147"/>
              <a:gd name="T27" fmla="*/ 882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882">
                <a:moveTo>
                  <a:pt x="67" y="0"/>
                </a:moveTo>
                <a:cubicBezTo>
                  <a:pt x="48" y="19"/>
                  <a:pt x="41" y="43"/>
                  <a:pt x="25" y="64"/>
                </a:cubicBezTo>
                <a:cubicBezTo>
                  <a:pt x="23" y="73"/>
                  <a:pt x="18" y="84"/>
                  <a:pt x="13" y="92"/>
                </a:cubicBezTo>
                <a:cubicBezTo>
                  <a:pt x="10" y="112"/>
                  <a:pt x="4" y="130"/>
                  <a:pt x="1" y="150"/>
                </a:cubicBezTo>
                <a:cubicBezTo>
                  <a:pt x="1" y="156"/>
                  <a:pt x="0" y="198"/>
                  <a:pt x="5" y="216"/>
                </a:cubicBezTo>
                <a:cubicBezTo>
                  <a:pt x="20" y="275"/>
                  <a:pt x="52" y="329"/>
                  <a:pt x="83" y="380"/>
                </a:cubicBezTo>
                <a:cubicBezTo>
                  <a:pt x="96" y="401"/>
                  <a:pt x="104" y="431"/>
                  <a:pt x="121" y="448"/>
                </a:cubicBezTo>
                <a:cubicBezTo>
                  <a:pt x="129" y="467"/>
                  <a:pt x="136" y="484"/>
                  <a:pt x="141" y="504"/>
                </a:cubicBezTo>
                <a:cubicBezTo>
                  <a:pt x="143" y="511"/>
                  <a:pt x="144" y="517"/>
                  <a:pt x="145" y="524"/>
                </a:cubicBezTo>
                <a:cubicBezTo>
                  <a:pt x="146" y="527"/>
                  <a:pt x="147" y="534"/>
                  <a:pt x="147" y="534"/>
                </a:cubicBezTo>
                <a:cubicBezTo>
                  <a:pt x="146" y="554"/>
                  <a:pt x="145" y="575"/>
                  <a:pt x="139" y="594"/>
                </a:cubicBezTo>
                <a:cubicBezTo>
                  <a:pt x="123" y="641"/>
                  <a:pt x="97" y="682"/>
                  <a:pt x="87" y="732"/>
                </a:cubicBezTo>
                <a:cubicBezTo>
                  <a:pt x="87" y="740"/>
                  <a:pt x="74" y="809"/>
                  <a:pt x="90" y="814"/>
                </a:cubicBezTo>
                <a:cubicBezTo>
                  <a:pt x="93" y="840"/>
                  <a:pt x="111" y="851"/>
                  <a:pt x="111" y="882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90" name="Text Box 74"/>
          <p:cNvSpPr txBox="1">
            <a:spLocks noChangeArrowheads="1"/>
          </p:cNvSpPr>
          <p:nvPr/>
        </p:nvSpPr>
        <p:spPr bwMode="auto">
          <a:xfrm>
            <a:off x="6588125" y="4257675"/>
            <a:ext cx="180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baseline="0">
                <a:latin typeface="Trebuchet MS" charset="0"/>
              </a:rPr>
              <a:t>by diamond thm</a:t>
            </a:r>
          </a:p>
        </p:txBody>
      </p:sp>
      <p:grpSp>
        <p:nvGrpSpPr>
          <p:cNvPr id="342091" name="Group 75"/>
          <p:cNvGrpSpPr>
            <a:grpSpLocks/>
          </p:cNvGrpSpPr>
          <p:nvPr/>
        </p:nvGrpSpPr>
        <p:grpSpPr bwMode="auto">
          <a:xfrm>
            <a:off x="107950" y="4797425"/>
            <a:ext cx="1692275" cy="366713"/>
            <a:chOff x="68" y="3022"/>
            <a:chExt cx="1066" cy="231"/>
          </a:xfrm>
        </p:grpSpPr>
        <p:sp>
          <p:nvSpPr>
            <p:cNvPr id="342092" name="Line 76"/>
            <p:cNvSpPr>
              <a:spLocks noChangeShapeType="1"/>
            </p:cNvSpPr>
            <p:nvPr/>
          </p:nvSpPr>
          <p:spPr bwMode="auto">
            <a:xfrm>
              <a:off x="748" y="3140"/>
              <a:ext cx="386" cy="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093" name="Text Box 77"/>
            <p:cNvSpPr txBox="1">
              <a:spLocks noChangeArrowheads="1"/>
            </p:cNvSpPr>
            <p:nvPr/>
          </p:nvSpPr>
          <p:spPr bwMode="auto">
            <a:xfrm>
              <a:off x="68" y="3022"/>
              <a:ext cx="7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aseline="0"/>
                <a:t>0-valent</a:t>
              </a:r>
            </a:p>
          </p:txBody>
        </p:sp>
      </p:grpSp>
      <p:grpSp>
        <p:nvGrpSpPr>
          <p:cNvPr id="342097" name="Group 81"/>
          <p:cNvGrpSpPr>
            <a:grpSpLocks/>
          </p:cNvGrpSpPr>
          <p:nvPr/>
        </p:nvGrpSpPr>
        <p:grpSpPr bwMode="auto">
          <a:xfrm>
            <a:off x="6659563" y="4797425"/>
            <a:ext cx="1728787" cy="366713"/>
            <a:chOff x="4196" y="3022"/>
            <a:chExt cx="1089" cy="231"/>
          </a:xfrm>
        </p:grpSpPr>
        <p:sp>
          <p:nvSpPr>
            <p:cNvPr id="342098" name="Line 82"/>
            <p:cNvSpPr>
              <a:spLocks noChangeShapeType="1"/>
            </p:cNvSpPr>
            <p:nvPr/>
          </p:nvSpPr>
          <p:spPr bwMode="auto">
            <a:xfrm flipH="1">
              <a:off x="4196" y="3140"/>
              <a:ext cx="408" cy="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099" name="Text Box 83"/>
            <p:cNvSpPr txBox="1">
              <a:spLocks noChangeArrowheads="1"/>
            </p:cNvSpPr>
            <p:nvPr/>
          </p:nvSpPr>
          <p:spPr bwMode="auto">
            <a:xfrm>
              <a:off x="4536" y="3022"/>
              <a:ext cx="7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aseline="0"/>
                <a:t>1-valent</a:t>
              </a:r>
            </a:p>
          </p:txBody>
        </p:sp>
      </p:grpSp>
      <p:sp>
        <p:nvSpPr>
          <p:cNvPr id="342100" name="Text Box 84"/>
          <p:cNvSpPr txBox="1">
            <a:spLocks noChangeArrowheads="1"/>
          </p:cNvSpPr>
          <p:nvPr/>
        </p:nvSpPr>
        <p:spPr bwMode="auto">
          <a:xfrm>
            <a:off x="2197100" y="3968750"/>
            <a:ext cx="1042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sym typeface="Symbol" charset="0"/>
              </a:rPr>
              <a:t></a:t>
            </a:r>
          </a:p>
        </p:txBody>
      </p:sp>
      <p:sp>
        <p:nvSpPr>
          <p:cNvPr id="342101" name="Text Box 85"/>
          <p:cNvSpPr txBox="1">
            <a:spLocks noChangeArrowheads="1"/>
          </p:cNvSpPr>
          <p:nvPr/>
        </p:nvSpPr>
        <p:spPr bwMode="auto">
          <a:xfrm>
            <a:off x="3384550" y="3897313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sym typeface="Symbol" charset="0"/>
              </a:rPr>
              <a:t></a:t>
            </a:r>
          </a:p>
        </p:txBody>
      </p:sp>
      <p:sp>
        <p:nvSpPr>
          <p:cNvPr id="342102" name="Text Box 86"/>
          <p:cNvSpPr txBox="1">
            <a:spLocks noChangeArrowheads="1"/>
          </p:cNvSpPr>
          <p:nvPr/>
        </p:nvSpPr>
        <p:spPr bwMode="auto">
          <a:xfrm>
            <a:off x="6337300" y="3932238"/>
            <a:ext cx="1042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sym typeface="Symbol" charset="0"/>
              </a:rPr>
              <a:t>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4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4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4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4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4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4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4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4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34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4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34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41" grpId="0" animBg="1"/>
      <p:bldP spid="342054" grpId="0" animBg="1"/>
      <p:bldP spid="342073" grpId="0" animBg="1"/>
      <p:bldP spid="342076" grpId="0"/>
      <p:bldP spid="342062" grpId="0" animBg="1"/>
      <p:bldP spid="342074" grpId="0" animBg="1"/>
      <p:bldP spid="342077" grpId="0"/>
      <p:bldP spid="342058" grpId="0" animBg="1"/>
      <p:bldP spid="342075" grpId="0" animBg="1"/>
      <p:bldP spid="342090" grpId="0"/>
      <p:bldP spid="342100" grpId="0"/>
      <p:bldP spid="342101" grpId="0"/>
      <p:bldP spid="34210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E1455-2DFC-9D43-89F6-C3865F577BF4}" type="slidenum">
              <a:rPr lang="en-US"/>
              <a:pPr/>
              <a:t>51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FLP Impossibility Theorem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/>
            <a:r>
              <a:rPr lang="en-US" sz="2600"/>
              <a:t>No deterministic 1-crash-robust consensus algorithm exists for the asynchronous model</a:t>
            </a:r>
          </a:p>
          <a:p>
            <a:pPr marL="495300" indent="-495300"/>
            <a:endParaRPr lang="en-US" sz="2600"/>
          </a:p>
          <a:p>
            <a:pPr marL="495300" indent="-495300"/>
            <a:r>
              <a:rPr lang="en-US" sz="2600" b="1"/>
              <a:t>Proof</a:t>
            </a:r>
          </a:p>
          <a:p>
            <a:pPr marL="763588" lvl="1" indent="-419100">
              <a:buSzTx/>
              <a:buFont typeface="Wingdings" charset="0"/>
              <a:buAutoNum type="arabicPeriod"/>
            </a:pPr>
            <a:r>
              <a:rPr lang="en-US" sz="2200"/>
              <a:t>Start in a initial bivalent config (Lemma 1)</a:t>
            </a:r>
          </a:p>
          <a:p>
            <a:pPr marL="763588" lvl="1" indent="-419100">
              <a:buSzTx/>
              <a:buFont typeface="Wingdings" charset="0"/>
              <a:buAutoNum type="arabicPeriod"/>
            </a:pPr>
            <a:r>
              <a:rPr lang="en-US" sz="2200"/>
              <a:t>Given the bivalent config, pick the event </a:t>
            </a:r>
            <a:r>
              <a:rPr lang="en-US" i="1"/>
              <a:t>e</a:t>
            </a:r>
            <a:r>
              <a:rPr lang="en-US" sz="2200"/>
              <a:t> that has been applicable longest</a:t>
            </a:r>
          </a:p>
          <a:p>
            <a:pPr marL="1052513" lvl="2" indent="-381000"/>
            <a:r>
              <a:rPr lang="en-US"/>
              <a:t>Pick the execution taking us to another config where </a:t>
            </a:r>
            <a:r>
              <a:rPr lang="en-US" sz="2500" i="1"/>
              <a:t>e</a:t>
            </a:r>
            <a:r>
              <a:rPr lang="en-US"/>
              <a:t> is applicable</a:t>
            </a:r>
          </a:p>
          <a:p>
            <a:pPr marL="1052513" lvl="2" indent="-381000"/>
            <a:r>
              <a:rPr lang="en-US"/>
              <a:t>Apply </a:t>
            </a:r>
            <a:r>
              <a:rPr lang="en-US" sz="2500" i="1"/>
              <a:t>e</a:t>
            </a:r>
            <a:r>
              <a:rPr lang="en-US"/>
              <a:t>, and get a bivalent config (Lemma 2)</a:t>
            </a:r>
          </a:p>
          <a:p>
            <a:pPr marL="763588" lvl="1" indent="-419100">
              <a:buSzTx/>
              <a:buFont typeface="Wingdings" charset="0"/>
              <a:buAutoNum type="arabicPeriod"/>
            </a:pPr>
            <a:r>
              <a:rPr lang="en-US" sz="2200"/>
              <a:t>Repeat </a:t>
            </a:r>
            <a:r>
              <a:rPr lang="en-US" sz="2200">
                <a:solidFill>
                  <a:schemeClr val="accent2"/>
                </a:solidFill>
              </a:rPr>
              <a:t>2.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92D4-7034-0E45-83CC-4D32AF37ACDE}" type="slidenum">
              <a:rPr lang="en-US"/>
              <a:pPr/>
              <a:t>52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We have proved that a 1-crash resilient deterministic consensus algorithm does not exist</a:t>
            </a:r>
          </a:p>
          <a:p>
            <a:pPr lvl="1">
              <a:lnSpc>
                <a:spcPct val="80000"/>
              </a:lnSpc>
            </a:pPr>
            <a:endParaRPr lang="en-US" sz="2200"/>
          </a:p>
          <a:p>
            <a:pPr lvl="1">
              <a:lnSpc>
                <a:spcPct val="80000"/>
              </a:lnSpc>
            </a:pPr>
            <a:r>
              <a:rPr lang="en-US" sz="2200"/>
              <a:t>Hence, there exists always an execution which stays in bivalent configs and still keeps applying all applicable events in a fair order!</a:t>
            </a:r>
          </a:p>
          <a:p>
            <a:pPr lvl="1">
              <a:lnSpc>
                <a:spcPct val="80000"/>
              </a:lnSpc>
            </a:pPr>
            <a:endParaRPr lang="en-US" sz="2200"/>
          </a:p>
          <a:p>
            <a:pPr lvl="1">
              <a:lnSpc>
                <a:spcPct val="80000"/>
              </a:lnSpc>
            </a:pPr>
            <a:r>
              <a:rPr lang="en-US" sz="2200"/>
              <a:t>All correct nodes execute infinite number of events, messages delivered, and still leads to no decision!</a:t>
            </a:r>
          </a:p>
          <a:p>
            <a:pPr lvl="1"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600"/>
              <a:t>Circumventing FLP impossibility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Probabilistically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Randomization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Partial Synchrony (e.g. failure detectors)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0AB-C7F9-664C-AE54-0605C08E1780}" type="slidenum">
              <a:rPr lang="en-US"/>
              <a:pPr/>
              <a:t>6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Consensus Correctness (weak)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r>
              <a:rPr lang="en-US" sz="2600"/>
              <a:t>A 1-crash-robust consensus satisfies:</a:t>
            </a:r>
          </a:p>
          <a:p>
            <a:pPr lvl="1"/>
            <a:endParaRPr lang="en-US" sz="1000"/>
          </a:p>
          <a:p>
            <a:pPr lvl="1"/>
            <a:r>
              <a:rPr lang="en-US" sz="2000" b="1">
                <a:solidFill>
                  <a:srgbClr val="0033CC"/>
                </a:solidFill>
              </a:rPr>
              <a:t>Termination</a:t>
            </a:r>
          </a:p>
          <a:p>
            <a:pPr lvl="2"/>
            <a:r>
              <a:rPr lang="en-US" sz="1800"/>
              <a:t>All correct nodes </a:t>
            </a:r>
            <a:r>
              <a:rPr lang="en-US" sz="1800">
                <a:solidFill>
                  <a:srgbClr val="FF0000"/>
                </a:solidFill>
              </a:rPr>
              <a:t>eventually</a:t>
            </a:r>
            <a:r>
              <a:rPr lang="en-US" sz="1800" i="1">
                <a:solidFill>
                  <a:srgbClr val="FF0000"/>
                </a:solidFill>
              </a:rPr>
              <a:t> </a:t>
            </a:r>
            <a:r>
              <a:rPr lang="en-US" sz="1800"/>
              <a:t>decide</a:t>
            </a:r>
          </a:p>
          <a:p>
            <a:pPr lvl="2"/>
            <a:endParaRPr lang="en-US" sz="1000"/>
          </a:p>
          <a:p>
            <a:pPr lvl="1"/>
            <a:r>
              <a:rPr lang="en-US" sz="2000" b="1">
                <a:solidFill>
                  <a:srgbClr val="0033CC"/>
                </a:solidFill>
              </a:rPr>
              <a:t>Agreement</a:t>
            </a:r>
          </a:p>
          <a:p>
            <a:pPr lvl="2"/>
            <a:r>
              <a:rPr lang="en-US" sz="1800"/>
              <a:t>In every config, decided nodes have decided </a:t>
            </a:r>
            <a:r>
              <a:rPr lang="en-US" sz="1800">
                <a:solidFill>
                  <a:srgbClr val="FF0000"/>
                </a:solidFill>
              </a:rPr>
              <a:t>same</a:t>
            </a:r>
            <a:r>
              <a:rPr lang="en-US" sz="1800"/>
              <a:t> value (0 or 1)</a:t>
            </a:r>
          </a:p>
          <a:p>
            <a:pPr lvl="2"/>
            <a:endParaRPr lang="en-US" sz="1000"/>
          </a:p>
          <a:p>
            <a:pPr lvl="1"/>
            <a:r>
              <a:rPr lang="en-US" sz="2000" b="1">
                <a:solidFill>
                  <a:srgbClr val="0033CC"/>
                </a:solidFill>
              </a:rPr>
              <a:t>Non-triviality</a:t>
            </a:r>
            <a:r>
              <a:rPr lang="en-US" sz="2000"/>
              <a:t> (weak validity)</a:t>
            </a:r>
          </a:p>
          <a:p>
            <a:pPr lvl="2"/>
            <a:r>
              <a:rPr lang="en-US" sz="1800"/>
              <a:t>There exists one possible input config with outcome decision 0, and</a:t>
            </a:r>
          </a:p>
          <a:p>
            <a:pPr lvl="2"/>
            <a:r>
              <a:rPr lang="en-US" sz="1800"/>
              <a:t>There exists one possible input config with outcome decision 1</a:t>
            </a:r>
          </a:p>
          <a:p>
            <a:pPr lvl="3"/>
            <a:r>
              <a:rPr lang="en-US" sz="1600"/>
              <a:t>Example, maybe input </a:t>
            </a:r>
            <a:r>
              <a:rPr lang="ja-JP" altLang="en-US" sz="1600"/>
              <a:t>“</a:t>
            </a:r>
            <a:r>
              <a:rPr lang="en-US" sz="1600"/>
              <a:t>0,0,1</a:t>
            </a:r>
            <a:r>
              <a:rPr lang="ja-JP" altLang="en-US" sz="1600"/>
              <a:t>”</a:t>
            </a:r>
            <a:r>
              <a:rPr lang="en-US" sz="1600"/>
              <a:t>-&gt;0 while </a:t>
            </a:r>
            <a:r>
              <a:rPr lang="ja-JP" altLang="en-US" sz="1600"/>
              <a:t>“</a:t>
            </a:r>
            <a:r>
              <a:rPr lang="en-US" sz="1600"/>
              <a:t>0,1,1</a:t>
            </a:r>
            <a:r>
              <a:rPr lang="ja-JP" altLang="en-US" sz="1600"/>
              <a:t>”</a:t>
            </a:r>
            <a:r>
              <a:rPr lang="en-US" sz="1600"/>
              <a:t>-&gt;1</a:t>
            </a:r>
          </a:p>
          <a:p>
            <a:pPr lvl="3"/>
            <a:r>
              <a:rPr lang="sv-SE" sz="1600"/>
              <a:t>Validity implies non-triviality (”0,0,0” must be 0 and ”1,1,1” must be 1)</a:t>
            </a: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4E04-66FF-204E-82B7-66B15F4A5FBA}" type="slidenum">
              <a:rPr lang="en-US"/>
              <a:pPr/>
              <a:t>7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900" b="1">
                <a:solidFill>
                  <a:srgbClr val="0033CC"/>
                </a:solidFill>
              </a:rPr>
              <a:t>0-decided configuration</a:t>
            </a:r>
            <a:r>
              <a:rPr lang="en-US" sz="1900">
                <a:solidFill>
                  <a:srgbClr val="0033CC"/>
                </a:solidFill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A configuration with decide </a:t>
            </a:r>
            <a:r>
              <a:rPr lang="ja-JP" altLang="en-US" sz="1700"/>
              <a:t>”</a:t>
            </a:r>
            <a:r>
              <a:rPr lang="en-US" sz="1700"/>
              <a:t>0</a:t>
            </a:r>
            <a:r>
              <a:rPr lang="ja-JP" altLang="en-US" sz="1700"/>
              <a:t>”</a:t>
            </a:r>
            <a:r>
              <a:rPr lang="en-US" sz="1700"/>
              <a:t> on some process</a:t>
            </a:r>
          </a:p>
          <a:p>
            <a:pPr lvl="1">
              <a:lnSpc>
                <a:spcPct val="80000"/>
              </a:lnSpc>
            </a:pPr>
            <a:endParaRPr lang="en-US" sz="1700"/>
          </a:p>
          <a:p>
            <a:pPr>
              <a:lnSpc>
                <a:spcPct val="80000"/>
              </a:lnSpc>
            </a:pPr>
            <a:r>
              <a:rPr lang="en-US" sz="1900" b="1">
                <a:solidFill>
                  <a:srgbClr val="0033CC"/>
                </a:solidFill>
              </a:rPr>
              <a:t>1-decided configuration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A configuration with decide </a:t>
            </a:r>
            <a:r>
              <a:rPr lang="ja-JP" altLang="en-US" sz="1700"/>
              <a:t>”</a:t>
            </a:r>
            <a:r>
              <a:rPr lang="en-US" sz="1700"/>
              <a:t>1</a:t>
            </a:r>
            <a:r>
              <a:rPr lang="ja-JP" altLang="en-US" sz="1700"/>
              <a:t>”</a:t>
            </a:r>
            <a:r>
              <a:rPr lang="en-US" sz="1700"/>
              <a:t> on some process</a:t>
            </a:r>
          </a:p>
          <a:p>
            <a:pPr lvl="1">
              <a:lnSpc>
                <a:spcPct val="80000"/>
              </a:lnSpc>
            </a:pPr>
            <a:endParaRPr lang="en-US" sz="1700"/>
          </a:p>
          <a:p>
            <a:pPr>
              <a:lnSpc>
                <a:spcPct val="80000"/>
              </a:lnSpc>
            </a:pPr>
            <a:r>
              <a:rPr lang="en-US" sz="1900" b="1">
                <a:solidFill>
                  <a:srgbClr val="0033CC"/>
                </a:solidFill>
              </a:rPr>
              <a:t>0-valent configuration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A config in which every reachable decided configuration is a 0-decide</a:t>
            </a:r>
          </a:p>
          <a:p>
            <a:pPr lvl="1">
              <a:lnSpc>
                <a:spcPct val="80000"/>
              </a:lnSpc>
            </a:pPr>
            <a:endParaRPr lang="en-US" sz="1700"/>
          </a:p>
          <a:p>
            <a:pPr>
              <a:lnSpc>
                <a:spcPct val="80000"/>
              </a:lnSpc>
            </a:pPr>
            <a:r>
              <a:rPr lang="en-US" sz="1900" b="1">
                <a:solidFill>
                  <a:srgbClr val="0033CC"/>
                </a:solidFill>
              </a:rPr>
              <a:t>1-valent configuration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A config in which every reachable decided configuration is a 1-decide</a:t>
            </a:r>
          </a:p>
          <a:p>
            <a:pPr lvl="1">
              <a:lnSpc>
                <a:spcPct val="80000"/>
              </a:lnSpc>
            </a:pPr>
            <a:endParaRPr lang="en-US" sz="1700"/>
          </a:p>
          <a:p>
            <a:pPr>
              <a:lnSpc>
                <a:spcPct val="80000"/>
              </a:lnSpc>
            </a:pPr>
            <a:r>
              <a:rPr lang="en-US" sz="1900" b="1">
                <a:solidFill>
                  <a:srgbClr val="0033CC"/>
                </a:solidFill>
              </a:rPr>
              <a:t>Bivalent configuration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A configuration which can reach a 0-decided </a:t>
            </a:r>
            <a:r>
              <a:rPr lang="en-US" sz="1700" i="1">
                <a:solidFill>
                  <a:srgbClr val="FF0000"/>
                </a:solidFill>
              </a:rPr>
              <a:t>and</a:t>
            </a:r>
            <a:r>
              <a:rPr lang="en-US" sz="1700"/>
              <a:t> 1-decided configuration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7D82-C2C1-5744-86D2-2D40E0A2485F}" type="slidenum">
              <a:rPr lang="en-US"/>
              <a:pPr/>
              <a:t>8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Illustrated 1(4)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0033CC"/>
                </a:solidFill>
              </a:rPr>
              <a:t>0-decided configuration</a:t>
            </a:r>
          </a:p>
          <a:p>
            <a:pPr lvl="1"/>
            <a:r>
              <a:rPr lang="en-US"/>
              <a:t>A configuration with decide </a:t>
            </a:r>
            <a:r>
              <a:rPr lang="ja-JP" altLang="en-US"/>
              <a:t>”</a:t>
            </a:r>
            <a:r>
              <a:rPr lang="en-US"/>
              <a:t>0</a:t>
            </a:r>
            <a:r>
              <a:rPr lang="ja-JP" altLang="en-US"/>
              <a:t>”</a:t>
            </a:r>
            <a:r>
              <a:rPr lang="en-US"/>
              <a:t> on some process</a:t>
            </a:r>
          </a:p>
          <a:p>
            <a:pPr lvl="1">
              <a:buFont typeface="Wingdings" charset="0"/>
              <a:buNone/>
            </a:pPr>
            <a:endParaRPr lang="en-US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2159000" y="3068638"/>
            <a:ext cx="2376488" cy="24844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i="1" baseline="0">
                <a:solidFill>
                  <a:schemeClr val="accent2"/>
                </a:solidFill>
                <a:sym typeface="Symbol" charset="0"/>
              </a:rPr>
              <a:t>0-decided configuration</a:t>
            </a:r>
          </a:p>
          <a:p>
            <a:pPr>
              <a:spcBef>
                <a:spcPct val="50000"/>
              </a:spcBef>
            </a:pPr>
            <a:r>
              <a:rPr lang="en-US" sz="1600" baseline="0">
                <a:sym typeface="Symbol" charset="0"/>
              </a:rPr>
              <a:t>{</a:t>
            </a:r>
            <a:r>
              <a:rPr lang="en-US" sz="1600" i="1" baseline="0">
                <a:sym typeface="Symbol" charset="0"/>
              </a:rPr>
              <a:t>	</a:t>
            </a:r>
            <a:r>
              <a:rPr lang="en-US" i="1">
                <a:sym typeface="Symbol" charset="0"/>
              </a:rPr>
              <a:t>STATE2,</a:t>
            </a:r>
          </a:p>
          <a:p>
            <a:pPr>
              <a:spcBef>
                <a:spcPct val="50000"/>
              </a:spcBef>
            </a:pPr>
            <a:r>
              <a:rPr lang="en-US" i="1">
                <a:sym typeface="Symbol" charset="0"/>
              </a:rPr>
              <a:t>	STATE,5</a:t>
            </a:r>
          </a:p>
          <a:p>
            <a:pPr>
              <a:spcBef>
                <a:spcPct val="50000"/>
              </a:spcBef>
            </a:pPr>
            <a:r>
              <a:rPr lang="en-US" i="1">
                <a:sym typeface="Symbol" charset="0"/>
              </a:rPr>
              <a:t>	</a:t>
            </a:r>
            <a:r>
              <a:rPr lang="sv-SE">
                <a:solidFill>
                  <a:srgbClr val="0033CC"/>
                </a:solidFill>
              </a:rPr>
              <a:t>DECIDE-0</a:t>
            </a:r>
            <a:r>
              <a:rPr lang="en-US" i="1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i="1">
                <a:sym typeface="Symbol" charset="0"/>
              </a:rPr>
              <a:t>	STATE7</a:t>
            </a:r>
          </a:p>
          <a:p>
            <a:pPr>
              <a:spcBef>
                <a:spcPct val="50000"/>
              </a:spcBef>
            </a:pPr>
            <a:r>
              <a:rPr lang="en-US" sz="1600" i="1" baseline="0">
                <a:sym typeface="Symbol" charset="0"/>
              </a:rPr>
              <a:t>	</a:t>
            </a:r>
            <a:r>
              <a:rPr lang="en-US" sz="1600" b="1" baseline="0">
                <a:sym typeface="Symbol" charset="0"/>
              </a:rPr>
              <a:t>{</a:t>
            </a:r>
            <a:r>
              <a:rPr lang="en-US" sz="1600" b="1" i="1" baseline="0">
                <a:sym typeface="Symbol" charset="0"/>
              </a:rPr>
              <a:t>msg1, msg2</a:t>
            </a:r>
            <a:r>
              <a:rPr lang="en-US" sz="16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600" baseline="0">
                <a:sym typeface="Symbol" charset="0"/>
              </a:rPr>
              <a:t>}</a:t>
            </a:r>
            <a:endParaRPr lang="sv-SE" sz="1600" baseline="0">
              <a:sym typeface="Symbol" charset="0"/>
            </a:endParaRPr>
          </a:p>
        </p:txBody>
      </p:sp>
      <p:sp>
        <p:nvSpPr>
          <p:cNvPr id="285701" name="Line 5"/>
          <p:cNvSpPr>
            <a:spLocks noChangeShapeType="1"/>
          </p:cNvSpPr>
          <p:nvPr/>
        </p:nvSpPr>
        <p:spPr bwMode="auto">
          <a:xfrm flipH="1">
            <a:off x="1511300" y="3933825"/>
            <a:ext cx="900113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 flipH="1">
            <a:off x="1511300" y="4221163"/>
            <a:ext cx="900113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3" name="Line 7"/>
          <p:cNvSpPr>
            <a:spLocks noChangeShapeType="1"/>
          </p:cNvSpPr>
          <p:nvPr/>
        </p:nvSpPr>
        <p:spPr bwMode="auto">
          <a:xfrm flipH="1" flipV="1">
            <a:off x="1511300" y="4689475"/>
            <a:ext cx="900113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431800" y="4076700"/>
            <a:ext cx="11160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aseline="0">
                <a:latin typeface="Garamond" charset="0"/>
              </a:rPr>
              <a:t>At least of them is in state DECIDE-0</a:t>
            </a:r>
          </a:p>
        </p:txBody>
      </p:sp>
      <p:sp>
        <p:nvSpPr>
          <p:cNvPr id="285705" name="Oval 9"/>
          <p:cNvSpPr>
            <a:spLocks noChangeArrowheads="1"/>
          </p:cNvSpPr>
          <p:nvPr/>
        </p:nvSpPr>
        <p:spPr bwMode="auto">
          <a:xfrm>
            <a:off x="5256213" y="4581525"/>
            <a:ext cx="144462" cy="144463"/>
          </a:xfrm>
          <a:prstGeom prst="ellipse">
            <a:avLst/>
          </a:prstGeom>
          <a:solidFill>
            <a:srgbClr val="80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6" name="Oval 10"/>
          <p:cNvSpPr>
            <a:spLocks noChangeArrowheads="1"/>
          </p:cNvSpPr>
          <p:nvPr/>
        </p:nvSpPr>
        <p:spPr bwMode="auto">
          <a:xfrm>
            <a:off x="5940425" y="3644900"/>
            <a:ext cx="144463" cy="144463"/>
          </a:xfrm>
          <a:prstGeom prst="ellipse">
            <a:avLst/>
          </a:prstGeom>
          <a:solidFill>
            <a:srgbClr val="80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7" name="Oval 11"/>
          <p:cNvSpPr>
            <a:spLocks noChangeArrowheads="1"/>
          </p:cNvSpPr>
          <p:nvPr/>
        </p:nvSpPr>
        <p:spPr bwMode="auto">
          <a:xfrm>
            <a:off x="6192838" y="5192713"/>
            <a:ext cx="144462" cy="144462"/>
          </a:xfrm>
          <a:prstGeom prst="ellipse">
            <a:avLst/>
          </a:prstGeom>
          <a:solidFill>
            <a:srgbClr val="80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08" name="Oval 12"/>
          <p:cNvSpPr>
            <a:spLocks noChangeArrowheads="1"/>
          </p:cNvSpPr>
          <p:nvPr/>
        </p:nvSpPr>
        <p:spPr bwMode="auto">
          <a:xfrm>
            <a:off x="6877050" y="4365625"/>
            <a:ext cx="144463" cy="144463"/>
          </a:xfrm>
          <a:prstGeom prst="ellipse">
            <a:avLst/>
          </a:prstGeom>
          <a:solidFill>
            <a:srgbClr val="80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10" name="Line 14"/>
          <p:cNvSpPr>
            <a:spLocks noChangeShapeType="1"/>
          </p:cNvSpPr>
          <p:nvPr/>
        </p:nvSpPr>
        <p:spPr bwMode="auto">
          <a:xfrm flipV="1">
            <a:off x="5327650" y="4437063"/>
            <a:ext cx="16208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1" name="Line 15"/>
          <p:cNvSpPr>
            <a:spLocks noChangeShapeType="1"/>
          </p:cNvSpPr>
          <p:nvPr/>
        </p:nvSpPr>
        <p:spPr bwMode="auto">
          <a:xfrm flipV="1">
            <a:off x="5292725" y="3716338"/>
            <a:ext cx="7191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2" name="Line 16"/>
          <p:cNvSpPr>
            <a:spLocks noChangeShapeType="1"/>
          </p:cNvSpPr>
          <p:nvPr/>
        </p:nvSpPr>
        <p:spPr bwMode="auto">
          <a:xfrm>
            <a:off x="5976938" y="3716338"/>
            <a:ext cx="93503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3" name="Line 17"/>
          <p:cNvSpPr>
            <a:spLocks noChangeShapeType="1"/>
          </p:cNvSpPr>
          <p:nvPr/>
        </p:nvSpPr>
        <p:spPr bwMode="auto">
          <a:xfrm flipV="1">
            <a:off x="6264275" y="4437063"/>
            <a:ext cx="684213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4" name="Line 18"/>
          <p:cNvSpPr>
            <a:spLocks noChangeShapeType="1"/>
          </p:cNvSpPr>
          <p:nvPr/>
        </p:nvSpPr>
        <p:spPr bwMode="auto">
          <a:xfrm flipH="1" flipV="1">
            <a:off x="1511300" y="4545013"/>
            <a:ext cx="900113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5" name="Text Box 19"/>
          <p:cNvSpPr txBox="1">
            <a:spLocks noChangeArrowheads="1"/>
          </p:cNvSpPr>
          <p:nvPr/>
        </p:nvSpPr>
        <p:spPr bwMode="auto">
          <a:xfrm rot="-452093">
            <a:off x="5832475" y="4306888"/>
            <a:ext cx="755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200" baseline="0"/>
              <a:t>msg1</a:t>
            </a:r>
          </a:p>
        </p:txBody>
      </p:sp>
      <p:sp>
        <p:nvSpPr>
          <p:cNvPr id="285716" name="Text Box 20"/>
          <p:cNvSpPr txBox="1">
            <a:spLocks noChangeArrowheads="1"/>
          </p:cNvSpPr>
          <p:nvPr/>
        </p:nvSpPr>
        <p:spPr bwMode="auto">
          <a:xfrm rot="-3204956">
            <a:off x="5231607" y="3921919"/>
            <a:ext cx="755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200" baseline="0"/>
              <a:t>msg2</a:t>
            </a:r>
          </a:p>
        </p:txBody>
      </p:sp>
      <p:sp>
        <p:nvSpPr>
          <p:cNvPr id="285718" name="Text Box 22"/>
          <p:cNvSpPr txBox="1">
            <a:spLocks noChangeArrowheads="1"/>
          </p:cNvSpPr>
          <p:nvPr/>
        </p:nvSpPr>
        <p:spPr bwMode="auto">
          <a:xfrm>
            <a:off x="5688013" y="3284538"/>
            <a:ext cx="792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/>
              <a:t>P1 state2</a:t>
            </a:r>
          </a:p>
        </p:txBody>
      </p:sp>
      <p:sp>
        <p:nvSpPr>
          <p:cNvPr id="285719" name="Text Box 23"/>
          <p:cNvSpPr txBox="1">
            <a:spLocks noChangeArrowheads="1"/>
          </p:cNvSpPr>
          <p:nvPr/>
        </p:nvSpPr>
        <p:spPr bwMode="auto">
          <a:xfrm>
            <a:off x="6804025" y="4076700"/>
            <a:ext cx="7921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/>
              <a:t>P2 state5</a:t>
            </a:r>
          </a:p>
        </p:txBody>
      </p:sp>
      <p:sp>
        <p:nvSpPr>
          <p:cNvPr id="285720" name="Text Box 24"/>
          <p:cNvSpPr txBox="1">
            <a:spLocks noChangeArrowheads="1"/>
          </p:cNvSpPr>
          <p:nvPr/>
        </p:nvSpPr>
        <p:spPr bwMode="auto">
          <a:xfrm>
            <a:off x="5867400" y="5373688"/>
            <a:ext cx="7921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/>
              <a:t>P4 state7</a:t>
            </a:r>
          </a:p>
        </p:txBody>
      </p:sp>
      <p:sp>
        <p:nvSpPr>
          <p:cNvPr id="285721" name="Text Box 25"/>
          <p:cNvSpPr txBox="1">
            <a:spLocks noChangeArrowheads="1"/>
          </p:cNvSpPr>
          <p:nvPr/>
        </p:nvSpPr>
        <p:spPr bwMode="auto">
          <a:xfrm>
            <a:off x="4716463" y="4652963"/>
            <a:ext cx="13319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/>
              <a:t>P3 decide0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 Ghodsi, alig(at)cs.berkeley.edu</a:t>
            </a: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595B-6873-6C45-AB42-6C65A35757B5}" type="slidenum">
              <a:rPr lang="en-US"/>
              <a:pPr/>
              <a:t>9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Illustrated 2(4)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sz="1800" b="1">
                <a:solidFill>
                  <a:srgbClr val="0033CC"/>
                </a:solidFill>
              </a:rPr>
              <a:t>0-valent configuration</a:t>
            </a:r>
          </a:p>
          <a:p>
            <a:pPr lvl="1"/>
            <a:r>
              <a:rPr lang="en-US" sz="1400"/>
              <a:t>No 1-decided configurations are reachable</a:t>
            </a:r>
          </a:p>
          <a:p>
            <a:pPr lvl="1"/>
            <a:r>
              <a:rPr lang="en-US" sz="1400"/>
              <a:t>Future determined, means </a:t>
            </a:r>
            <a:r>
              <a:rPr lang="ja-JP" altLang="en-US" sz="1400"/>
              <a:t>”</a:t>
            </a:r>
            <a:r>
              <a:rPr lang="en-US" sz="1400"/>
              <a:t>everyone will decide 0</a:t>
            </a:r>
            <a:r>
              <a:rPr lang="ja-JP" altLang="en-US" sz="1400"/>
              <a:t>”</a:t>
            </a:r>
            <a:endParaRPr lang="en-US" sz="1400"/>
          </a:p>
        </p:txBody>
      </p:sp>
      <p:sp>
        <p:nvSpPr>
          <p:cNvPr id="292895" name="Line 31"/>
          <p:cNvSpPr>
            <a:spLocks noChangeShapeType="1"/>
          </p:cNvSpPr>
          <p:nvPr/>
        </p:nvSpPr>
        <p:spPr bwMode="auto">
          <a:xfrm flipV="1">
            <a:off x="1763713" y="3644900"/>
            <a:ext cx="863600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96" name="Line 32"/>
          <p:cNvSpPr>
            <a:spLocks noChangeShapeType="1"/>
          </p:cNvSpPr>
          <p:nvPr/>
        </p:nvSpPr>
        <p:spPr bwMode="auto">
          <a:xfrm>
            <a:off x="1763713" y="4473575"/>
            <a:ext cx="86360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 flipV="1">
            <a:off x="3851275" y="2852738"/>
            <a:ext cx="61277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98" name="Line 34"/>
          <p:cNvSpPr>
            <a:spLocks noChangeShapeType="1"/>
          </p:cNvSpPr>
          <p:nvPr/>
        </p:nvSpPr>
        <p:spPr bwMode="auto">
          <a:xfrm>
            <a:off x="3851275" y="5265738"/>
            <a:ext cx="612775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99" name="Line 35"/>
          <p:cNvSpPr>
            <a:spLocks noChangeShapeType="1"/>
          </p:cNvSpPr>
          <p:nvPr/>
        </p:nvSpPr>
        <p:spPr bwMode="auto">
          <a:xfrm flipV="1">
            <a:off x="5688013" y="2060575"/>
            <a:ext cx="720725" cy="900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0" name="Line 36"/>
          <p:cNvSpPr>
            <a:spLocks noChangeShapeType="1"/>
          </p:cNvSpPr>
          <p:nvPr/>
        </p:nvSpPr>
        <p:spPr bwMode="auto">
          <a:xfrm>
            <a:off x="5688013" y="2960688"/>
            <a:ext cx="720725" cy="684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1" name="Line 37"/>
          <p:cNvSpPr>
            <a:spLocks noChangeShapeType="1"/>
          </p:cNvSpPr>
          <p:nvPr/>
        </p:nvSpPr>
        <p:spPr bwMode="auto">
          <a:xfrm>
            <a:off x="5688013" y="5373688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4" name="Line 40"/>
          <p:cNvSpPr>
            <a:spLocks noChangeShapeType="1"/>
          </p:cNvSpPr>
          <p:nvPr/>
        </p:nvSpPr>
        <p:spPr bwMode="auto">
          <a:xfrm flipV="1">
            <a:off x="7632700" y="1592263"/>
            <a:ext cx="719138" cy="5048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5" name="Line 41"/>
          <p:cNvSpPr>
            <a:spLocks noChangeShapeType="1"/>
          </p:cNvSpPr>
          <p:nvPr/>
        </p:nvSpPr>
        <p:spPr bwMode="auto">
          <a:xfrm>
            <a:off x="7632700" y="2097088"/>
            <a:ext cx="431800" cy="21590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6" name="Line 42"/>
          <p:cNvSpPr>
            <a:spLocks noChangeShapeType="1"/>
          </p:cNvSpPr>
          <p:nvPr/>
        </p:nvSpPr>
        <p:spPr bwMode="auto">
          <a:xfrm flipV="1">
            <a:off x="7632700" y="3249613"/>
            <a:ext cx="323850" cy="32385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7" name="Line 43"/>
          <p:cNvSpPr>
            <a:spLocks noChangeShapeType="1"/>
          </p:cNvSpPr>
          <p:nvPr/>
        </p:nvSpPr>
        <p:spPr bwMode="auto">
          <a:xfrm>
            <a:off x="7632700" y="3573463"/>
            <a:ext cx="431800" cy="21590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8" name="Line 44"/>
          <p:cNvSpPr>
            <a:spLocks noChangeShapeType="1"/>
          </p:cNvSpPr>
          <p:nvPr/>
        </p:nvSpPr>
        <p:spPr bwMode="auto">
          <a:xfrm flipV="1">
            <a:off x="7632700" y="3465513"/>
            <a:ext cx="611188" cy="10795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9" name="Line 45"/>
          <p:cNvSpPr>
            <a:spLocks noChangeShapeType="1"/>
          </p:cNvSpPr>
          <p:nvPr/>
        </p:nvSpPr>
        <p:spPr bwMode="auto">
          <a:xfrm>
            <a:off x="7632700" y="5337175"/>
            <a:ext cx="684213" cy="14446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539750" y="3789363"/>
            <a:ext cx="1317625" cy="1457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="1" baseline="0">
                <a:solidFill>
                  <a:schemeClr val="accent2"/>
                </a:solidFill>
                <a:sym typeface="Symbol" charset="0"/>
              </a:rPr>
              <a:t>0- valent configuration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P1_state,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P2_state,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</a:t>
            </a:r>
            <a:r>
              <a:rPr lang="en-US" sz="900" b="1" i="1" baseline="0">
                <a:sym typeface="Symbol" charset="0"/>
              </a:rPr>
              <a:t>msg1</a:t>
            </a:r>
            <a:r>
              <a:rPr lang="en-US" sz="9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  <p:sp>
        <p:nvSpPr>
          <p:cNvPr id="292888" name="Text Box 24"/>
          <p:cNvSpPr txBox="1">
            <a:spLocks noChangeArrowheads="1"/>
          </p:cNvSpPr>
          <p:nvPr/>
        </p:nvSpPr>
        <p:spPr bwMode="auto">
          <a:xfrm>
            <a:off x="2663825" y="2889250"/>
            <a:ext cx="1285875" cy="1457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="1" baseline="0">
                <a:solidFill>
                  <a:schemeClr val="accent2"/>
                </a:solidFill>
                <a:sym typeface="Symbol" charset="0"/>
              </a:rPr>
              <a:t>0-valent configuration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P1_state,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P2_state2,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</a:t>
            </a:r>
            <a:r>
              <a:rPr lang="en-US" sz="900" b="1" i="1" baseline="0">
                <a:sym typeface="Symbol" charset="0"/>
              </a:rPr>
              <a:t>msg1</a:t>
            </a:r>
            <a:r>
              <a:rPr lang="en-US" sz="9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2663825" y="4473575"/>
            <a:ext cx="1285875" cy="1457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="1" baseline="0">
                <a:solidFill>
                  <a:schemeClr val="accent2"/>
                </a:solidFill>
                <a:sym typeface="Symbol" charset="0"/>
              </a:rPr>
              <a:t>0-valent configuration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P2_state,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</a:t>
            </a:r>
            <a:r>
              <a:rPr lang="en-US" sz="900" b="1" i="1" baseline="0">
                <a:sym typeface="Symbol" charset="0"/>
              </a:rPr>
              <a:t>msg1, msg2</a:t>
            </a:r>
            <a:r>
              <a:rPr lang="en-US" sz="9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  <p:sp>
        <p:nvSpPr>
          <p:cNvPr id="292890" name="Text Box 26"/>
          <p:cNvSpPr txBox="1">
            <a:spLocks noChangeArrowheads="1"/>
          </p:cNvSpPr>
          <p:nvPr/>
        </p:nvSpPr>
        <p:spPr bwMode="auto">
          <a:xfrm>
            <a:off x="4500563" y="2205038"/>
            <a:ext cx="1285875" cy="1457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="1" baseline="0">
                <a:solidFill>
                  <a:schemeClr val="accent2"/>
                </a:solidFill>
                <a:sym typeface="Symbol" charset="0"/>
              </a:rPr>
              <a:t>0-valent configuration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P2_state2,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P3_state2,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</a:t>
            </a:r>
            <a:r>
              <a:rPr lang="en-US" sz="900" b="1" i="1" baseline="0">
                <a:sym typeface="Symbol" charset="0"/>
              </a:rPr>
              <a:t>msg1, msg2</a:t>
            </a:r>
            <a:r>
              <a:rPr lang="en-US" sz="9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  <p:sp>
        <p:nvSpPr>
          <p:cNvPr id="292891" name="Text Box 27"/>
          <p:cNvSpPr txBox="1">
            <a:spLocks noChangeArrowheads="1"/>
          </p:cNvSpPr>
          <p:nvPr/>
        </p:nvSpPr>
        <p:spPr bwMode="auto">
          <a:xfrm>
            <a:off x="4500563" y="4616450"/>
            <a:ext cx="1285875" cy="1457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="1" baseline="0">
                <a:solidFill>
                  <a:schemeClr val="accent2"/>
                </a:solidFill>
                <a:sym typeface="Symbol" charset="0"/>
              </a:rPr>
              <a:t>0-valent configuration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P2_state,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</a:t>
            </a:r>
            <a:r>
              <a:rPr lang="en-US" sz="900" b="1" i="1" baseline="0">
                <a:sym typeface="Symbol" charset="0"/>
              </a:rPr>
              <a:t> msg2</a:t>
            </a:r>
            <a:r>
              <a:rPr lang="en-US" sz="9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  <p:sp>
        <p:nvSpPr>
          <p:cNvPr id="292892" name="Text Box 28"/>
          <p:cNvSpPr txBox="1">
            <a:spLocks noChangeArrowheads="1"/>
          </p:cNvSpPr>
          <p:nvPr/>
        </p:nvSpPr>
        <p:spPr bwMode="auto">
          <a:xfrm>
            <a:off x="6443663" y="1268413"/>
            <a:ext cx="1285875" cy="1457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="1" baseline="0">
                <a:solidFill>
                  <a:schemeClr val="accent2"/>
                </a:solidFill>
                <a:sym typeface="Symbol" charset="0"/>
              </a:rPr>
              <a:t>0-valent configuration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P2_state2,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P3_state2,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</a:t>
            </a:r>
            <a:r>
              <a:rPr lang="en-US" sz="900" b="1" i="1" baseline="0">
                <a:sym typeface="Symbol" charset="0"/>
              </a:rPr>
              <a:t> msg2</a:t>
            </a:r>
            <a:r>
              <a:rPr lang="en-US" sz="9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  <p:sp>
        <p:nvSpPr>
          <p:cNvPr id="292893" name="Text Box 29"/>
          <p:cNvSpPr txBox="1">
            <a:spLocks noChangeArrowheads="1"/>
          </p:cNvSpPr>
          <p:nvPr/>
        </p:nvSpPr>
        <p:spPr bwMode="auto">
          <a:xfrm>
            <a:off x="6443663" y="2871788"/>
            <a:ext cx="1285875" cy="1457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="1" baseline="0">
                <a:solidFill>
                  <a:schemeClr val="accent2"/>
                </a:solidFill>
                <a:sym typeface="Symbol" charset="0"/>
              </a:rPr>
              <a:t>0-valent configuration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P2_state,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P4_state,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</a:t>
            </a:r>
            <a:r>
              <a:rPr lang="en-US" sz="900" b="1" i="1" baseline="0">
                <a:sym typeface="Symbol" charset="0"/>
              </a:rPr>
              <a:t>msg1, msg2</a:t>
            </a:r>
            <a:r>
              <a:rPr lang="en-US" sz="900" b="1" baseline="0">
                <a:sym typeface="Symbol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  <p:sp>
        <p:nvSpPr>
          <p:cNvPr id="292894" name="Text Box 30"/>
          <p:cNvSpPr txBox="1">
            <a:spLocks noChangeArrowheads="1"/>
          </p:cNvSpPr>
          <p:nvPr/>
        </p:nvSpPr>
        <p:spPr bwMode="auto">
          <a:xfrm>
            <a:off x="6443663" y="4600575"/>
            <a:ext cx="1285875" cy="1457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="1" baseline="0">
                <a:solidFill>
                  <a:schemeClr val="accent2"/>
                </a:solidFill>
                <a:sym typeface="Symbol" charset="0"/>
              </a:rPr>
              <a:t>0-valent configuration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{</a:t>
            </a: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P2_state3,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P3_state,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i="1" baseline="0">
                <a:solidFill>
                  <a:srgbClr val="FF0000"/>
                </a:solidFill>
                <a:sym typeface="Symbol" charset="0"/>
              </a:rPr>
              <a:t>decide-0</a:t>
            </a:r>
            <a:r>
              <a:rPr lang="en-US" sz="900" i="1" baseline="0">
                <a:sym typeface="Symbol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sz="900" i="1" baseline="0">
                <a:sym typeface="Symbol" charset="0"/>
              </a:rPr>
              <a:t>	</a:t>
            </a:r>
            <a:r>
              <a:rPr lang="en-US" sz="900" b="1" baseline="0">
                <a:sym typeface="Symbol" charset="0"/>
              </a:rPr>
              <a:t>{}</a:t>
            </a:r>
          </a:p>
          <a:p>
            <a:pPr>
              <a:spcBef>
                <a:spcPct val="50000"/>
              </a:spcBef>
            </a:pPr>
            <a:r>
              <a:rPr lang="en-US" sz="900" baseline="0">
                <a:sym typeface="Symbol" charset="0"/>
              </a:rPr>
              <a:t>}</a:t>
            </a:r>
            <a:endParaRPr lang="sv-SE" sz="900" baseline="0"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ant">
  <a:themeElements>
    <a:clrScheme name="Kan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Kant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Kan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7035</TotalTime>
  <Words>3551</Words>
  <Application>Microsoft Macintosh PowerPoint</Application>
  <PresentationFormat>On-screen Show (4:3)</PresentationFormat>
  <Paragraphs>991</Paragraphs>
  <Slides>52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Kant</vt:lpstr>
      <vt:lpstr>Custom Design</vt:lpstr>
      <vt:lpstr>Impossibility of Consensus in Asynchronous Systems (FLP)</vt:lpstr>
      <vt:lpstr>Modified Model</vt:lpstr>
      <vt:lpstr>Configurations</vt:lpstr>
      <vt:lpstr>Events, Applicable, Executions…</vt:lpstr>
      <vt:lpstr>Intuition behind model</vt:lpstr>
      <vt:lpstr>Consensus Correctness (weak)</vt:lpstr>
      <vt:lpstr>Definitions</vt:lpstr>
      <vt:lpstr>Definitions Illustrated 1(4)</vt:lpstr>
      <vt:lpstr>Definitions Illustrated 2(4)</vt:lpstr>
      <vt:lpstr>Definitions Illustrated 3(4)</vt:lpstr>
      <vt:lpstr>Definitions Illustrated 4(4)</vt:lpstr>
      <vt:lpstr>FLP Impossibility   Without Proofs</vt:lpstr>
      <vt:lpstr>Bivalent Initial Configuration</vt:lpstr>
      <vt:lpstr>Main lemma: Staying Bivalent</vt:lpstr>
      <vt:lpstr>FLP Impossibility Theorem</vt:lpstr>
      <vt:lpstr>FLP Impossibility Proofs</vt:lpstr>
      <vt:lpstr>Bivalent Initial Configuration</vt:lpstr>
      <vt:lpstr>Proof 1/(10)</vt:lpstr>
      <vt:lpstr>Proof 2/(10)</vt:lpstr>
      <vt:lpstr>Proof 3/(10)</vt:lpstr>
      <vt:lpstr>Proof 4/(10)</vt:lpstr>
      <vt:lpstr>Proof 5/(10)</vt:lpstr>
      <vt:lpstr>Proof 6/(10)</vt:lpstr>
      <vt:lpstr>Proof 7/(10)</vt:lpstr>
      <vt:lpstr>Proof 8/(10)</vt:lpstr>
      <vt:lpstr>Proof 9/(10)</vt:lpstr>
      <vt:lpstr>Proof 10/(10)</vt:lpstr>
      <vt:lpstr>Initial Bivalence</vt:lpstr>
      <vt:lpstr>Order of events</vt:lpstr>
      <vt:lpstr>Definitions</vt:lpstr>
      <vt:lpstr>Order of sequences</vt:lpstr>
      <vt:lpstr>Illustration of Diamond Theorem</vt:lpstr>
      <vt:lpstr>Bivalent Configuration</vt:lpstr>
      <vt:lpstr>Bivalent Configurations</vt:lpstr>
      <vt:lpstr>Main lemma: Staying Bivalent</vt:lpstr>
      <vt:lpstr>Proof definitions</vt:lpstr>
      <vt:lpstr>Proof intuition</vt:lpstr>
      <vt:lpstr>Proof Map</vt:lpstr>
      <vt:lpstr>Proof</vt:lpstr>
      <vt:lpstr>Proof</vt:lpstr>
      <vt:lpstr>Reflection</vt:lpstr>
      <vt:lpstr>Deriving the contradiction</vt:lpstr>
      <vt:lpstr>Proofing two neighbors exist 1(4)</vt:lpstr>
      <vt:lpstr>Proofing two neighbors exist 2(4)</vt:lpstr>
      <vt:lpstr>Proofing two neighbors exist 3(4)</vt:lpstr>
      <vt:lpstr>Proofing two neighbors exist 4(4)</vt:lpstr>
      <vt:lpstr>Proofing two neighbors exist 4(4)</vt:lpstr>
      <vt:lpstr>Neighbors lead to contradiction 1(3)</vt:lpstr>
      <vt:lpstr>Neighbors lead to contradiction 2(3)</vt:lpstr>
      <vt:lpstr>Neighbors lead to contradiction 3(3)</vt:lpstr>
      <vt:lpstr>FLP Impossibility Theorem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 – 2g1513</dc:title>
  <dc:creator>nedavaali</dc:creator>
  <cp:lastModifiedBy>Ali</cp:lastModifiedBy>
  <cp:revision>1006</cp:revision>
  <dcterms:created xsi:type="dcterms:W3CDTF">2005-03-29T21:55:49Z</dcterms:created>
  <dcterms:modified xsi:type="dcterms:W3CDTF">2013-04-10T16:49:17Z</dcterms:modified>
</cp:coreProperties>
</file>