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662" r:id="rId2"/>
    <p:sldId id="717" r:id="rId3"/>
    <p:sldId id="718" r:id="rId4"/>
    <p:sldId id="713" r:id="rId5"/>
    <p:sldId id="719" r:id="rId6"/>
    <p:sldId id="700" r:id="rId7"/>
    <p:sldId id="709" r:id="rId8"/>
    <p:sldId id="710" r:id="rId9"/>
    <p:sldId id="701" r:id="rId10"/>
    <p:sldId id="698" r:id="rId11"/>
    <p:sldId id="844" r:id="rId12"/>
    <p:sldId id="721" r:id="rId13"/>
    <p:sldId id="725" r:id="rId14"/>
    <p:sldId id="846" r:id="rId15"/>
    <p:sldId id="761" r:id="rId16"/>
    <p:sldId id="812" r:id="rId17"/>
    <p:sldId id="813" r:id="rId18"/>
    <p:sldId id="814" r:id="rId19"/>
    <p:sldId id="764" r:id="rId20"/>
    <p:sldId id="765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10" r:id="rId32"/>
    <p:sldId id="876" r:id="rId3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Maximum Entropy Models and Discriminative Estimation" id="{4F138930-6F7F-B44E-AF40-93E18FA63609}">
          <p14:sldIdLst/>
        </p14:section>
        <p14:section name="IE and NER" id="{EDEAD107-956F-654B-AB3F-4F3C1E6D4CB1}">
          <p14:sldIdLst>
            <p14:sldId id="662"/>
            <p14:sldId id="717"/>
            <p14:sldId id="718"/>
            <p14:sldId id="713"/>
            <p14:sldId id="719"/>
            <p14:sldId id="700"/>
            <p14:sldId id="709"/>
            <p14:sldId id="710"/>
            <p14:sldId id="701"/>
            <p14:sldId id="698"/>
            <p14:sldId id="844"/>
            <p14:sldId id="721"/>
            <p14:sldId id="725"/>
            <p14:sldId id="846"/>
            <p14:sldId id="761"/>
            <p14:sldId id="812"/>
            <p14:sldId id="813"/>
            <p14:sldId id="814"/>
            <p14:sldId id="764"/>
            <p14:sldId id="765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10"/>
            <p14:sldId id="876"/>
          </p14:sldIdLst>
        </p14:section>
        <p14:section name="Relation Extraction" id="{96F6A97B-7C86-FC4C-B9EA-AD149EB2B4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8" autoAdjust="0"/>
    <p:restoredTop sz="74766" autoAdjust="0"/>
  </p:normalViewPr>
  <p:slideViewPr>
    <p:cSldViewPr>
      <p:cViewPr varScale="1">
        <p:scale>
          <a:sx n="70" d="100"/>
          <a:sy n="70" d="100"/>
        </p:scale>
        <p:origin x="758" y="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Karim" userId="e3215334eae53787" providerId="LiveId" clId="{E285C9FE-FC06-42E4-B7C8-05BB6E58D380}"/>
    <pc:docChg chg="custSel modSld">
      <pc:chgData name="Asim Karim" userId="e3215334eae53787" providerId="LiveId" clId="{E285C9FE-FC06-42E4-B7C8-05BB6E58D380}" dt="2019-01-09T07:24:19.460" v="152" actId="20577"/>
      <pc:docMkLst>
        <pc:docMk/>
      </pc:docMkLst>
      <pc:sldChg chg="modSp">
        <pc:chgData name="Asim Karim" userId="e3215334eae53787" providerId="LiveId" clId="{E285C9FE-FC06-42E4-B7C8-05BB6E58D380}" dt="2018-12-31T09:42:12.368" v="3" actId="20577"/>
        <pc:sldMkLst>
          <pc:docMk/>
          <pc:sldMk cId="2687726782" sldId="713"/>
        </pc:sldMkLst>
        <pc:spChg chg="mod">
          <ac:chgData name="Asim Karim" userId="e3215334eae53787" providerId="LiveId" clId="{E285C9FE-FC06-42E4-B7C8-05BB6E58D380}" dt="2018-12-31T09:42:12.368" v="3" actId="20577"/>
          <ac:spMkLst>
            <pc:docMk/>
            <pc:sldMk cId="2687726782" sldId="713"/>
            <ac:spMk id="43009" creationId="{00000000-0000-0000-0000-000000000000}"/>
          </ac:spMkLst>
        </pc:spChg>
      </pc:sldChg>
      <pc:sldChg chg="modSp">
        <pc:chgData name="Asim Karim" userId="e3215334eae53787" providerId="LiveId" clId="{E285C9FE-FC06-42E4-B7C8-05BB6E58D380}" dt="2018-12-31T09:42:23.962" v="7" actId="20577"/>
        <pc:sldMkLst>
          <pc:docMk/>
          <pc:sldMk cId="1039224385" sldId="719"/>
        </pc:sldMkLst>
        <pc:spChg chg="mod">
          <ac:chgData name="Asim Karim" userId="e3215334eae53787" providerId="LiveId" clId="{E285C9FE-FC06-42E4-B7C8-05BB6E58D380}" dt="2018-12-31T09:42:23.962" v="7" actId="20577"/>
          <ac:spMkLst>
            <pc:docMk/>
            <pc:sldMk cId="1039224385" sldId="719"/>
            <ac:spMk id="43009" creationId="{00000000-0000-0000-0000-000000000000}"/>
          </ac:spMkLst>
        </pc:spChg>
      </pc:sldChg>
      <pc:sldChg chg="modSp">
        <pc:chgData name="Asim Karim" userId="e3215334eae53787" providerId="LiveId" clId="{E285C9FE-FC06-42E4-B7C8-05BB6E58D380}" dt="2019-01-07T10:17:47.536" v="8" actId="15"/>
        <pc:sldMkLst>
          <pc:docMk/>
          <pc:sldMk cId="1859391327" sldId="765"/>
        </pc:sldMkLst>
        <pc:spChg chg="mod">
          <ac:chgData name="Asim Karim" userId="e3215334eae53787" providerId="LiveId" clId="{E285C9FE-FC06-42E4-B7C8-05BB6E58D380}" dt="2019-01-07T10:17:47.536" v="8" actId="15"/>
          <ac:spMkLst>
            <pc:docMk/>
            <pc:sldMk cId="1859391327" sldId="765"/>
            <ac:spMk id="75779" creationId="{00000000-0000-0000-0000-000000000000}"/>
          </ac:spMkLst>
        </pc:spChg>
      </pc:sldChg>
      <pc:sldChg chg="modNotesTx">
        <pc:chgData name="Asim Karim" userId="e3215334eae53787" providerId="LiveId" clId="{E285C9FE-FC06-42E4-B7C8-05BB6E58D380}" dt="2019-01-09T07:24:19.460" v="152" actId="20577"/>
        <pc:sldMkLst>
          <pc:docMk/>
          <pc:sldMk cId="1538499110" sldId="810"/>
        </pc:sldMkLst>
      </pc:sldChg>
    </pc:docChg>
  </pc:docChgLst>
  <pc:docChgLst>
    <pc:chgData name="Asim Karim" userId="e3215334eae53787" providerId="LiveId" clId="{50AC3FC7-82D1-4DE2-B173-054B6775A4A5}"/>
    <pc:docChg chg="addSld modSld">
      <pc:chgData name="Asim Karim" userId="e3215334eae53787" providerId="LiveId" clId="{50AC3FC7-82D1-4DE2-B173-054B6775A4A5}" dt="2018-12-08T14:59:10.078" v="0"/>
      <pc:docMkLst>
        <pc:docMk/>
      </pc:docMkLst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A22D606-CF3D-F04D-B2F8-D72DEE13B199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Now let's define information extraction!  a more general task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Goal: get semantic information out of documents, esp. web pages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Defined as a dumbing-down of more lofty goal of Natural Language Understanding -- more technologically manageable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we're often interested in learning about particular relations (in DB sense)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scouring financial news for movements of executives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[person] [assumes/loses] [role] at [company]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 want to scour through text, find relation instances, suck out, put in DB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you're allowed to do domain- and problem-specific customization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lots of potential applications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business/financial context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biomedical context, clinical medicine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there's all this unstructured text data about research and patients -- you'd like to be able to get structured information out of it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could lead to other automated information finding: trends, correlations, drug interactions, impact of some protein on expression of a gene, ...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26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F99C0CFA-50CC-6D4E-82A0-11165126AA9F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you're familiar with P &amp; R from IR, it actually works differently &amp; weirdly for IE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IR, there's only one unit of scale: documents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here we're dealing with subsequences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NER/IE, most common mistake is getting boundaries wrong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"First [Bank of Chicago] ..." -- this is an easy mistake to make, because "First" is also regular word, and many banks are "Bank of X"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this mistake counts as BOTH FP and FN!  two demerits!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would have been better to guess nothing -- would have been just FN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have been attempts to devise systems for partial credit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1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88FD605-9B7E-1649-9A34-F26A8A2A45E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 classes: c + 1 labels vs. 2c + 1 labels.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Stanford NER uses IO encoding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one way to think of task: sequence labeling, label each token with ORG/PER/.../O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one way you could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 per-token, but that's not satisfactory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any user wants complete entity names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also, it's possible (though rare) to have adjacent entities "showed Sue Bill 's book"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is, you have subsequences of tokens and assess whether those are right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also, usually most tokens are O (other) -- this example not typical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it doesn't seem like you should get points for getting O right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we use the same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metrics that are typical in IR: precision and recall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34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34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C7F6B6-E150-074D-A81E-6809C746DE86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34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P(c |d, lambda) = exp \sum </a:t>
            </a:r>
            <a:r>
              <a:rPr lang="en-US" dirty="0" err="1"/>
              <a:t>lambda_i</a:t>
            </a:r>
            <a:r>
              <a:rPr lang="en-US" dirty="0"/>
              <a:t> </a:t>
            </a:r>
            <a:r>
              <a:rPr lang="en-US" dirty="0" err="1"/>
              <a:t>f_i</a:t>
            </a:r>
            <a:r>
              <a:rPr lang="en-US" dirty="0"/>
              <a:t>(c, d) / \</a:t>
            </a:r>
            <a:r>
              <a:rPr lang="en-US" dirty="0" err="1"/>
              <a:t>sum_c</a:t>
            </a:r>
            <a:r>
              <a:rPr lang="en-US" dirty="0"/>
              <a:t> exp \sum </a:t>
            </a:r>
            <a:r>
              <a:rPr lang="en-US" dirty="0" err="1"/>
              <a:t>lambda_i</a:t>
            </a:r>
            <a:r>
              <a:rPr lang="en-US" dirty="0"/>
              <a:t> </a:t>
            </a:r>
            <a:r>
              <a:rPr lang="en-US" dirty="0" err="1"/>
              <a:t>f_i</a:t>
            </a:r>
            <a:r>
              <a:rPr lang="en-US" dirty="0"/>
              <a:t>(c, 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8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A22D606-CF3D-F04D-B2F8-D72DEE13B199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Now let's define information extraction!  a more general task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Goal: get semantic information out of documents, esp. web pages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Defined as a dumbing-down of more lofty goal of Natural Language Understanding -- more technologically manageable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we're often interested in learning about particular relations (in DB sense)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scouring financial news for movements of executives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[person] [assumes/loses] [role] at [company]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 want to scour through text, find relation instances, suck out, put in DB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you're allowed to do domain- and problem-specific customization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lots of potential applications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business/financial context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biomedical context, clinical medicine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there's all this unstructured text data about research and patients -- you'd like to be able to get structured information out of it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could lead to other automated information finding: trends, correlations, drug interactions, impact of some protein on expression of a gene, ...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9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low-level information extraction: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mail programs extracting times, dates, phone numbers, events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these are specialized kinds of relations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done using regular expressions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BDFA6D4-36EC-8F4A-863E-C450DF321629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526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low-level information extraction: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mail programs extracting times, dates, phone numbers, events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these are specialized kinds of relations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done using regular expressions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BDFA6D4-36EC-8F4A-863E-C450DF321629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432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let's talk a bit more about NER and how it's evaluated, and then we'll talk about two approaches for doing it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I already defined NER.  you have a piece of text, and you want to: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1. find things that are names: European Commission, John Lloyd Jones, etc.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2. give them labels: ORG, PERS, etc.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in this particular example "Thursday" was not labeled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6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dirty="0">
                <a:latin typeface="Lucida Sans" charset="0"/>
                <a:ea typeface="ＭＳ Ｐゴシック" charset="0"/>
              </a:rPr>
              <a:t>An entity is a discrete thing like </a:t>
            </a:r>
            <a:r>
              <a:rPr lang="en-US" altLang="ja-JP" dirty="0">
                <a:latin typeface="Lucida Sans" charset="0"/>
                <a:ea typeface="ＭＳ Ｐゴシック" charset="0"/>
              </a:rPr>
              <a:t>“IBM Corporation”</a:t>
            </a:r>
          </a:p>
          <a:p>
            <a:pPr lvl="3"/>
            <a:r>
              <a:rPr lang="en-US" dirty="0">
                <a:latin typeface="Lucida Sans" charset="0"/>
                <a:ea typeface="ＭＳ Ｐゴシック" charset="0"/>
              </a:rPr>
              <a:t>But often extended in practice to things like dates, instances of products and chemical/biological substances that aren</a:t>
            </a:r>
            <a:r>
              <a:rPr lang="en-US" altLang="ja-JP" dirty="0">
                <a:latin typeface="Lucida Sans" charset="0"/>
                <a:ea typeface="ＭＳ Ｐゴシック" charset="0"/>
              </a:rPr>
              <a:t>’t really entities…</a:t>
            </a:r>
          </a:p>
          <a:p>
            <a:pPr lvl="2"/>
            <a:r>
              <a:rPr lang="en-US" altLang="ja-JP" dirty="0">
                <a:latin typeface="Lucida Sans" charset="0"/>
                <a:ea typeface="ＭＳ Ｐゴシック" charset="0"/>
              </a:rPr>
              <a:t>“Named” means called “IBM” or “Big Blue” not </a:t>
            </a:r>
            <a:r>
              <a:rPr lang="ja-JP" altLang="en-US" dirty="0">
                <a:latin typeface="Lucida Sans" charset="0"/>
                <a:ea typeface="ＭＳ Ｐゴシック" charset="0"/>
              </a:rPr>
              <a:t>“</a:t>
            </a:r>
            <a:r>
              <a:rPr lang="en-US" altLang="ja-JP" dirty="0">
                <a:latin typeface="Lucida Sans" charset="0"/>
                <a:ea typeface="ＭＳ Ｐゴシック" charset="0"/>
              </a:rPr>
              <a:t>it</a:t>
            </a:r>
            <a:r>
              <a:rPr lang="ja-JP" altLang="en-US" dirty="0">
                <a:latin typeface="Lucida Sans" charset="0"/>
                <a:ea typeface="ＭＳ Ｐゴシック" charset="0"/>
              </a:rPr>
              <a:t>”</a:t>
            </a:r>
            <a:r>
              <a:rPr lang="en-US" altLang="ja-JP" dirty="0">
                <a:latin typeface="Lucida Sans" charset="0"/>
                <a:ea typeface="ＭＳ Ｐゴシック" charset="0"/>
              </a:rPr>
              <a:t> or “the company”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But also used for times,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dates, proteins, etc., which aren’t entities – easy to recognize semantic classes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let's talk a bit more about NER and how it's evaluated, and then we'll talk about two approaches for doing it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 already defined NER.  you have a piece of text, and you want to: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1. find things that are names: European Commission, John Lloyd Jones,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2. give them labels: ORG, PERS,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in this particular example "Thursday" was not labeled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20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Say how this is often a very large part of IE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– knowing entity types takes you a long way in IE.  Biomedical example.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let's talk a bit more about NER and how it's evaluated, and then we'll talk about two approaches for doing it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 already defined NER.  you have a piece of text, and you want to: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1. find things that are names: European Commission, John Lloyd Jones,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2. give them labels: ORG, PERS,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in this particular example "Thursday" was not labeled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96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70875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88FD605-9B7E-1649-9A34-F26A8A2A45E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one way to think of task: sequence labeling, label each token with ORG/PER/.../O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one way you could eval is per-token, but that's not satisfactory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any user wants complete entity names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also, it's possible (though rare) to have adjacent entities "showed Sue Bill 's book"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standard eval is, you have subsequences of tokens and assess whether those are right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also, usually most tokens are O (other) -- this example not typical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it doesn't seem like you should get points for getting O right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we use the same eval metrics that are typical in IR: precision and recall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3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1445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fld id="{C85ED7E3-8B3C-C24B-85CC-234A3A02AD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Christopher Manning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4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5800" y="438150"/>
            <a:ext cx="3967164" cy="1371600"/>
          </a:xfrm>
        </p:spPr>
        <p:txBody>
          <a:bodyPr/>
          <a:lstStyle/>
          <a:p>
            <a:r>
              <a:rPr lang="en-US" dirty="0"/>
              <a:t>Information Extraction and Named Entity Recognition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Introducing the tasks:</a:t>
            </a:r>
          </a:p>
          <a:p>
            <a:r>
              <a:rPr lang="en-US" dirty="0"/>
              <a:t>Getting simple structured information out of text</a:t>
            </a:r>
          </a:p>
        </p:txBody>
      </p:sp>
    </p:spTree>
    <p:extLst>
      <p:ext uri="{BB962C8B-B14F-4D97-AF65-F5344CB8AC3E}">
        <p14:creationId xmlns:p14="http://schemas.microsoft.com/office/powerpoint/2010/main" val="127675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5800" y="438150"/>
            <a:ext cx="3967164" cy="1371600"/>
          </a:xfrm>
        </p:spPr>
        <p:txBody>
          <a:bodyPr/>
          <a:lstStyle/>
          <a:p>
            <a:r>
              <a:rPr lang="en-US" dirty="0"/>
              <a:t>Information Extraction and Named Entity Recognition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Introducing the tasks:</a:t>
            </a:r>
          </a:p>
          <a:p>
            <a:r>
              <a:rPr lang="en-US" dirty="0"/>
              <a:t>Getting simple structured information out of text</a:t>
            </a:r>
          </a:p>
        </p:txBody>
      </p:sp>
    </p:spTree>
    <p:extLst>
      <p:ext uri="{BB962C8B-B14F-4D97-AF65-F5344CB8AC3E}">
        <p14:creationId xmlns:p14="http://schemas.microsoft.com/office/powerpoint/2010/main" val="338596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of Named Entity Recognition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extension of Precision, Recall, and the </a:t>
            </a:r>
            <a:r>
              <a:rPr lang="en-US" altLang="ja-JP" dirty="0">
                <a:ea typeface="ＭＳ 明朝"/>
              </a:rPr>
              <a:t>F measure </a:t>
            </a:r>
            <a:r>
              <a:rPr lang="en-US" dirty="0">
                <a:ea typeface="ＭＳ 明朝"/>
              </a:rPr>
              <a:t>to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5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Named Entity Recognition Task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2200" dirty="0">
                <a:ea typeface="ＭＳ Ｐゴシック" charset="0"/>
                <a:cs typeface="ＭＳ Ｐゴシック" charset="0"/>
              </a:rPr>
              <a:t>Task: Predict entities in a text</a:t>
            </a:r>
          </a:p>
          <a:p>
            <a:pPr eaLnBrk="1" hangingPunct="1">
              <a:buFont typeface="Time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Foreign 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Ministry 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spokesman 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Shen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	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Guofang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told 	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Reuters 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: 	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2895600" y="2927687"/>
            <a:ext cx="4266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 dirty="0">
                <a:solidFill>
                  <a:srgbClr val="00A000"/>
                </a:solidFill>
                <a:latin typeface="+mn-lt"/>
              </a:rPr>
              <a:t>}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3352800" y="2800350"/>
            <a:ext cx="16494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A000"/>
                </a:solidFill>
                <a:latin typeface="+mn-lt"/>
              </a:rPr>
              <a:t>Standard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>
                <a:solidFill>
                  <a:srgbClr val="00A000"/>
                </a:solidFill>
                <a:latin typeface="+mn-lt"/>
              </a:rPr>
              <a:t>evaluation</a:t>
            </a:r>
          </a:p>
          <a:p>
            <a:pPr eaLnBrk="1" hangingPunct="1"/>
            <a:r>
              <a:rPr lang="en-US" sz="2000" dirty="0">
                <a:solidFill>
                  <a:srgbClr val="00A000"/>
                </a:solidFill>
                <a:latin typeface="+mn-lt"/>
              </a:rPr>
              <a:t>is per entity, </a:t>
            </a:r>
            <a:r>
              <a:rPr lang="en-US" sz="2000" i="1" dirty="0">
                <a:solidFill>
                  <a:srgbClr val="00A000"/>
                </a:solidFill>
                <a:latin typeface="+mn-lt"/>
              </a:rPr>
              <a:t>not</a:t>
            </a:r>
            <a:r>
              <a:rPr lang="en-US" sz="2000" dirty="0">
                <a:solidFill>
                  <a:srgbClr val="00A000"/>
                </a:solidFill>
                <a:latin typeface="+mn-lt"/>
              </a:rPr>
              <a:t> per token</a:t>
            </a:r>
          </a:p>
        </p:txBody>
      </p:sp>
    </p:spTree>
    <p:extLst>
      <p:ext uri="{BB962C8B-B14F-4D97-AF65-F5344CB8AC3E}">
        <p14:creationId xmlns:p14="http://schemas.microsoft.com/office/powerpoint/2010/main" val="36754430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Precision/Recall/F1 for IE/NER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Recall and precision are straightforward for tasks like IR and text categorization, where there is only one grain size (documents)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measure behaves a bit funnily for IE/NER when there are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boundary errors </a:t>
            </a:r>
            <a:r>
              <a:rPr lang="en-US" dirty="0">
                <a:ea typeface="ＭＳ Ｐゴシック" charset="0"/>
                <a:cs typeface="ＭＳ Ｐゴシック" charset="0"/>
              </a:rPr>
              <a:t>(which are </a:t>
            </a:r>
            <a:r>
              <a:rPr lang="en-US" i="1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common</a:t>
            </a:r>
            <a:r>
              <a:rPr lang="en-US" dirty="0">
                <a:ea typeface="ＭＳ Ｐゴシック" charset="0"/>
                <a:cs typeface="ＭＳ Ｐゴシック" charset="0"/>
              </a:rPr>
              <a:t>):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First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Bank of Chicago </a:t>
            </a:r>
            <a:r>
              <a:rPr lang="en-US" dirty="0">
                <a:ea typeface="ＭＳ Ｐゴシック" charset="0"/>
              </a:rPr>
              <a:t>announced earnings …</a:t>
            </a:r>
            <a:endParaRPr lang="en-US" dirty="0">
              <a:solidFill>
                <a:schemeClr val="hlink"/>
              </a:solidFill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This counts as both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fp</a:t>
            </a:r>
            <a:r>
              <a:rPr lang="en-US" dirty="0">
                <a:ea typeface="ＭＳ Ｐゴシック" charset="0"/>
                <a:cs typeface="ＭＳ Ｐゴシック" charset="0"/>
              </a:rPr>
              <a:t> and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fn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Selecting </a:t>
            </a:r>
            <a:r>
              <a:rPr lang="en-US" i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nothing</a:t>
            </a:r>
            <a:r>
              <a:rPr lang="en-US" dirty="0">
                <a:ea typeface="ＭＳ Ｐゴシック" charset="0"/>
                <a:cs typeface="ＭＳ Ｐゴシック" charset="0"/>
              </a:rPr>
              <a:t> would have been better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Some other metrics (e.g., MUC scorer) give partial credit (according to complex rules)</a:t>
            </a:r>
          </a:p>
        </p:txBody>
      </p:sp>
    </p:spTree>
    <p:extLst>
      <p:ext uri="{BB962C8B-B14F-4D97-AF65-F5344CB8AC3E}">
        <p14:creationId xmlns:p14="http://schemas.microsoft.com/office/powerpoint/2010/main" val="7942199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of Named Entity Recognition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extension of Precision, Recall, and the </a:t>
            </a:r>
            <a:r>
              <a:rPr lang="en-US" altLang="ja-JP" dirty="0">
                <a:ea typeface="ＭＳ 明朝"/>
              </a:rPr>
              <a:t>F measure </a:t>
            </a:r>
            <a:r>
              <a:rPr lang="en-US" dirty="0">
                <a:ea typeface="ＭＳ 明朝"/>
              </a:rPr>
              <a:t>to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2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Models for Named Entity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ML sequence model approach to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Collect a set of representative training 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Label each token for its entity class or other (O)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Design feature extractors appropriate to the text and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Train a sequence classifier to predict the labels from the data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000" dirty="0">
                <a:solidFill>
                  <a:srgbClr val="2584BB"/>
                </a:solidFill>
              </a:rPr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Receive a set of testing 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Run sequence model inference to label each token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Appropriately output the recognized entities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8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Encoding classes for sequence labeling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		IO encoding	IOB encoding</a:t>
            </a:r>
          </a:p>
          <a:p>
            <a:pPr eaLnBrk="1" hangingPunct="1">
              <a:buFont typeface="Time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Fred	 	</a:t>
            </a:r>
            <a:r>
              <a:rPr lang="en-US" sz="20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PER		B-PER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showed 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Sue	 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B-PER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Mengqiu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B-PER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Huang 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I-PER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‘s 	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new 	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painting	</a:t>
            </a:r>
            <a:r>
              <a:rPr lang="en-US" sz="2000" dirty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</a:p>
        </p:txBody>
      </p:sp>
    </p:spTree>
    <p:extLst>
      <p:ext uri="{BB962C8B-B14F-4D97-AF65-F5344CB8AC3E}">
        <p14:creationId xmlns:p14="http://schemas.microsoft.com/office/powerpoint/2010/main" val="37073536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for sequence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</a:t>
            </a:r>
          </a:p>
          <a:p>
            <a:pPr lvl="1"/>
            <a:r>
              <a:rPr lang="en-US" dirty="0"/>
              <a:t>Current word (essentially like a learned dictionary)</a:t>
            </a:r>
          </a:p>
          <a:p>
            <a:pPr lvl="1"/>
            <a:r>
              <a:rPr lang="en-US" dirty="0"/>
              <a:t>Previous/next word (context)</a:t>
            </a:r>
          </a:p>
          <a:p>
            <a:r>
              <a:rPr lang="en-US" dirty="0"/>
              <a:t>Other kinds of inferred linguistic classification</a:t>
            </a:r>
          </a:p>
          <a:p>
            <a:pPr lvl="1"/>
            <a:r>
              <a:rPr lang="en-US" dirty="0"/>
              <a:t>Part-of-speech tags</a:t>
            </a:r>
          </a:p>
          <a:p>
            <a:r>
              <a:rPr lang="en-US" dirty="0"/>
              <a:t>Label context</a:t>
            </a:r>
          </a:p>
          <a:p>
            <a:pPr lvl="1"/>
            <a:r>
              <a:rPr lang="en-US" dirty="0"/>
              <a:t>Previous (and perhaps next)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Features: Word substrings</a:t>
            </a: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990600" y="1123950"/>
            <a:ext cx="1828800" cy="2973388"/>
            <a:chOff x="96" y="864"/>
            <a:chExt cx="1152" cy="1873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96" y="1079"/>
            <a:ext cx="1152" cy="1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Chart" r:id="rId4" imgW="3282120" imgH="3291120" progId="Excel.Chart.8">
                    <p:embed/>
                  </p:oleObj>
                </mc:Choice>
                <mc:Fallback>
                  <p:oleObj name="Chart" r:id="rId4" imgW="3282120" imgH="3291120" progId="Excel.Chart.8">
                    <p:embed/>
                    <p:pic>
                      <p:nvPicPr>
                        <p:cNvPr id="1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0209" r="20209"/>
                        <a:stretch>
                          <a:fillRect/>
                        </a:stretch>
                      </p:blipFill>
                      <p:spPr bwMode="auto">
                        <a:xfrm>
                          <a:off x="96" y="1079"/>
                          <a:ext cx="1152" cy="1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24" y="864"/>
              <a:ext cx="45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 err="1"/>
                <a:t>oxa</a:t>
              </a:r>
              <a:endParaRPr lang="en-US" sz="1800" dirty="0"/>
            </a:p>
          </p:txBody>
        </p:sp>
      </p:grp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3810000" y="1123950"/>
            <a:ext cx="1828800" cy="3048000"/>
            <a:chOff x="2304" y="864"/>
            <a:chExt cx="1152" cy="1920"/>
          </a:xfrm>
        </p:grpSpPr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2304" y="1079"/>
            <a:ext cx="1152" cy="1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Chart" r:id="rId6" imgW="3282120" imgH="3291120" progId="Excel.Chart.8">
                    <p:embed/>
                  </p:oleObj>
                </mc:Choice>
                <mc:Fallback>
                  <p:oleObj name="Chart" r:id="rId6" imgW="3282120" imgH="3291120" progId="Excel.Chart.8">
                    <p:embed/>
                    <p:pic>
                      <p:nvPicPr>
                        <p:cNvPr id="2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1051" r="21051"/>
                        <a:stretch>
                          <a:fillRect/>
                        </a:stretch>
                      </p:blipFill>
                      <p:spPr bwMode="auto">
                        <a:xfrm>
                          <a:off x="2304" y="1079"/>
                          <a:ext cx="1152" cy="1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2781" y="864"/>
              <a:ext cx="18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:</a:t>
              </a:r>
            </a:p>
          </p:txBody>
        </p:sp>
      </p:grp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6705600" y="1123950"/>
            <a:ext cx="1828800" cy="2970213"/>
            <a:chOff x="3456" y="2352"/>
            <a:chExt cx="1152" cy="1871"/>
          </a:xfrm>
        </p:grpSpPr>
        <p:graphicFrame>
          <p:nvGraphicFramePr>
            <p:cNvPr id="24" name="Object 3"/>
            <p:cNvGraphicFramePr>
              <a:graphicFrameLocks noChangeAspect="1"/>
            </p:cNvGraphicFramePr>
            <p:nvPr/>
          </p:nvGraphicFramePr>
          <p:xfrm>
            <a:off x="3456" y="2518"/>
            <a:ext cx="1152" cy="1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Chart" r:id="rId8" imgW="3282120" imgH="3291120" progId="Excel.Chart.8">
                    <p:embed/>
                  </p:oleObj>
                </mc:Choice>
                <mc:Fallback>
                  <p:oleObj name="Chart" r:id="rId8" imgW="3282120" imgH="3291120" progId="Excel.Chart.8">
                    <p:embed/>
                    <p:pic>
                      <p:nvPicPr>
                        <p:cNvPr id="2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1051" r="21051"/>
                        <a:stretch>
                          <a:fillRect/>
                        </a:stretch>
                      </p:blipFill>
                      <p:spPr bwMode="auto">
                        <a:xfrm>
                          <a:off x="3456" y="2518"/>
                          <a:ext cx="1152" cy="1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27" y="2352"/>
              <a:ext cx="51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field</a:t>
              </a:r>
            </a:p>
          </p:txBody>
        </p:sp>
      </p:grpSp>
      <p:graphicFrame>
        <p:nvGraphicFramePr>
          <p:cNvPr id="3584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344082"/>
              </p:ext>
            </p:extLst>
          </p:nvPr>
        </p:nvGraphicFramePr>
        <p:xfrm>
          <a:off x="338139" y="3168253"/>
          <a:ext cx="1690687" cy="168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hart" r:id="rId10" imgW="84223800" imgH="61165440" progId="Excel.Chart.8">
                  <p:embed/>
                </p:oleObj>
              </mc:Choice>
              <mc:Fallback>
                <p:oleObj name="Chart" r:id="rId10" imgW="84223800" imgH="61165440" progId="Excel.Chart.8">
                  <p:embed/>
                  <p:pic>
                    <p:nvPicPr>
                      <p:cNvPr id="3584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1676" t="35597" r="842" b="35597"/>
                      <a:stretch>
                        <a:fillRect/>
                      </a:stretch>
                    </p:blipFill>
                    <p:spPr bwMode="auto">
                      <a:xfrm>
                        <a:off x="338139" y="3168253"/>
                        <a:ext cx="1690687" cy="1689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3" name="Rectangle 13"/>
          <p:cNvSpPr>
            <a:spLocks noChangeArrowheads="1"/>
          </p:cNvSpPr>
          <p:nvPr/>
        </p:nvSpPr>
        <p:spPr bwMode="auto">
          <a:xfrm>
            <a:off x="2619376" y="3657601"/>
            <a:ext cx="2267919" cy="5232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 err="1">
                <a:latin typeface="+mn-lt"/>
              </a:rPr>
              <a:t>Cotrimoxazole</a:t>
            </a:r>
            <a:endParaRPr lang="en-US" sz="3200" dirty="0">
              <a:latin typeface="+mn-lt"/>
            </a:endParaRPr>
          </a:p>
        </p:txBody>
      </p:sp>
      <p:sp>
        <p:nvSpPr>
          <p:cNvPr id="358414" name="Rectangle 14"/>
          <p:cNvSpPr>
            <a:spLocks noChangeArrowheads="1"/>
          </p:cNvSpPr>
          <p:nvPr/>
        </p:nvSpPr>
        <p:spPr bwMode="auto">
          <a:xfrm>
            <a:off x="5715000" y="3657601"/>
            <a:ext cx="2051213" cy="5232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  <a:cs typeface="+mn-cs"/>
              </a:rPr>
              <a:t>Wethersfield</a:t>
            </a:r>
          </a:p>
        </p:txBody>
      </p:sp>
      <p:sp>
        <p:nvSpPr>
          <p:cNvPr id="358415" name="Rectangle 15"/>
          <p:cNvSpPr>
            <a:spLocks noChangeArrowheads="1"/>
          </p:cNvSpPr>
          <p:nvPr/>
        </p:nvSpPr>
        <p:spPr bwMode="auto">
          <a:xfrm>
            <a:off x="2590800" y="4244579"/>
            <a:ext cx="5190468" cy="52322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  <a:cs typeface="+mn-cs"/>
              </a:rPr>
              <a:t>Alien Fury: Countdown to Invasion</a:t>
            </a:r>
          </a:p>
        </p:txBody>
      </p:sp>
    </p:spTree>
    <p:extLst>
      <p:ext uri="{BB962C8B-B14F-4D97-AF65-F5344CB8AC3E}">
        <p14:creationId xmlns:p14="http://schemas.microsoft.com/office/powerpoint/2010/main" val="338718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Information Extraction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Information extraction (IE)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Find and understand limited relevant parts of texts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Gather information from many pieces of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Produce a structured representation of relevant information: 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ea typeface="ＭＳ Ｐゴシック" charset="0"/>
              </a:rPr>
              <a:t>relations</a:t>
            </a:r>
            <a:r>
              <a:rPr lang="en-US" dirty="0">
                <a:ea typeface="ＭＳ Ｐゴシック" charset="0"/>
              </a:rPr>
              <a:t> (in the database sense), a.k.a.,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a </a:t>
            </a:r>
            <a:r>
              <a:rPr lang="en-US" i="1" dirty="0">
                <a:ea typeface="ＭＳ Ｐゴシック" charset="0"/>
              </a:rPr>
              <a:t>knowledge base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Goals:</a:t>
            </a:r>
          </a:p>
          <a:p>
            <a:pPr marL="12573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ea typeface="ＭＳ Ｐゴシック" charset="0"/>
              </a:rPr>
              <a:t>Organize information so that it is useful to people</a:t>
            </a:r>
          </a:p>
          <a:p>
            <a:pPr marL="12573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ea typeface="ＭＳ Ｐゴシック" charset="0"/>
              </a:rPr>
              <a:t>Put information in a semantically precise form that allows further inferences to be made by computer algorithms</a:t>
            </a:r>
          </a:p>
        </p:txBody>
      </p:sp>
    </p:spTree>
    <p:extLst>
      <p:ext uri="{BB962C8B-B14F-4D97-AF65-F5344CB8AC3E}">
        <p14:creationId xmlns:p14="http://schemas.microsoft.com/office/powerpoint/2010/main" val="25408412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Features: Word shapes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1" y="1314450"/>
            <a:ext cx="7980363" cy="3657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Word Shapes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Map words to simplified representation that encodes attributes such as length, capitalization, numerals, Greek letters, internal punctuation, etc.</a:t>
            </a:r>
          </a:p>
          <a:p>
            <a:pPr lvl="1">
              <a:buClr>
                <a:srgbClr val="CC0000"/>
              </a:buCl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1">
              <a:buClr>
                <a:srgbClr val="CC0000"/>
              </a:buClr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457200" lvl="1" indent="0">
              <a:buClr>
                <a:srgbClr val="CC0000"/>
              </a:buClr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2"/>
            <a:endParaRPr lang="en-US" sz="2400" dirty="0">
              <a:latin typeface="Arial" charset="0"/>
              <a:ea typeface="ＭＳ Ｐゴシック" charset="0"/>
            </a:endParaRPr>
          </a:p>
          <a:p>
            <a:pPr lvl="2"/>
            <a:endParaRPr lang="en-US" sz="1800" dirty="0">
              <a:latin typeface="Arial" charset="0"/>
              <a:ea typeface="ＭＳ Ｐゴシック" charset="0"/>
            </a:endParaRPr>
          </a:p>
          <a:p>
            <a:pPr lvl="3"/>
            <a:endParaRPr lang="en-US" sz="16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56008" name="Group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7837761"/>
              </p:ext>
            </p:extLst>
          </p:nvPr>
        </p:nvGraphicFramePr>
        <p:xfrm>
          <a:off x="2740026" y="3145629"/>
          <a:ext cx="3440113" cy="1120140"/>
        </p:xfrm>
        <a:graphic>
          <a:graphicData uri="http://schemas.openxmlformats.org/drawingml/2006/table">
            <a:tbl>
              <a:tblPr/>
              <a:tblGrid>
                <a:gridCol w="219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Varicella-zoster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Xx-xxx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mRNA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xXXX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CPA1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XXXd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39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Models for Named Entity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3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entropy sequence models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Maximum entropy Markov models (MEMMs) or Conditional Markov models</a:t>
            </a:r>
          </a:p>
        </p:txBody>
      </p:sp>
    </p:spTree>
    <p:extLst>
      <p:ext uri="{BB962C8B-B14F-4D97-AF65-F5344CB8AC3E}">
        <p14:creationId xmlns:p14="http://schemas.microsoft.com/office/powerpoint/2010/main" val="1657146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problems in NLP have data which is a sequence of characters, words, phrases, lines, or sentences …</a:t>
            </a:r>
          </a:p>
          <a:p>
            <a:r>
              <a:rPr lang="en-US" dirty="0"/>
              <a:t>We can think of our task as one of labeling each item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92466"/>
              </p:ext>
            </p:extLst>
          </p:nvPr>
        </p:nvGraphicFramePr>
        <p:xfrm>
          <a:off x="533400" y="2647950"/>
          <a:ext cx="4343401" cy="69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7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r>
                        <a:rPr lang="en-US" dirty="0"/>
                        <a:t>VBG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39">
                <a:tc>
                  <a:txBody>
                    <a:bodyPr/>
                    <a:lstStyle/>
                    <a:p>
                      <a:r>
                        <a:rPr lang="en-US" sz="1100" dirty="0"/>
                        <a:t>Chasing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upheaval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3333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n-lt"/>
              </a:rPr>
              <a:t>POS tagging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57429"/>
              </p:ext>
            </p:extLst>
          </p:nvPr>
        </p:nvGraphicFramePr>
        <p:xfrm>
          <a:off x="5486400" y="2647950"/>
          <a:ext cx="3200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Hant" altLang="en-US">
                          <a:latin typeface="新細明體"/>
                          <a:ea typeface="新細明體"/>
                          <a:cs typeface="新細明體"/>
                        </a:rPr>
                        <a:t>而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新細明體"/>
                          <a:ea typeface="新細明體"/>
                          <a:cs typeface="新細明體"/>
                        </a:rPr>
                        <a:t>相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新細明體"/>
                          <a:ea typeface="新細明體"/>
                          <a:cs typeface="新細明體"/>
                        </a:rPr>
                        <a:t>对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新細明體"/>
                          <a:ea typeface="新細明體"/>
                          <a:cs typeface="新細明體"/>
                        </a:rPr>
                        <a:t>于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新細明體"/>
                          <a:ea typeface="新細明體"/>
                          <a:cs typeface="新細明體"/>
                        </a:rPr>
                        <a:t>这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新細明體"/>
                          <a:ea typeface="新細明體"/>
                          <a:cs typeface="新細明體"/>
                        </a:rPr>
                        <a:t>些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新細明體"/>
                          <a:ea typeface="新細明體"/>
                          <a:cs typeface="新細明體"/>
                        </a:rPr>
                        <a:t>品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新細明體"/>
                          <a:ea typeface="新細明體"/>
                          <a:cs typeface="新細明體"/>
                        </a:rPr>
                        <a:t>牌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新細明體"/>
                          <a:ea typeface="新細明體"/>
                          <a:cs typeface="新細明體"/>
                        </a:rPr>
                        <a:t>的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新細明體"/>
                          <a:ea typeface="新細明體"/>
                          <a:cs typeface="新細明體"/>
                        </a:rPr>
                        <a:t>价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00" y="3409950"/>
            <a:ext cx="208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n-lt"/>
              </a:rPr>
              <a:t>Word segmentation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00457"/>
              </p:ext>
            </p:extLst>
          </p:nvPr>
        </p:nvGraphicFramePr>
        <p:xfrm>
          <a:off x="533400" y="3867150"/>
          <a:ext cx="4343400" cy="69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r>
                        <a:rPr lang="en-US" dirty="0"/>
                        <a:t>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39">
                <a:tc>
                  <a:txBody>
                    <a:bodyPr/>
                    <a:lstStyle/>
                    <a:p>
                      <a:r>
                        <a:rPr lang="en-US" sz="1400" dirty="0"/>
                        <a:t>Murdoch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discusses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552950"/>
            <a:ext cx="26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n-lt"/>
              </a:rPr>
              <a:t>Named entity recognition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96200" y="386715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Text </a:t>
            </a:r>
            <a:r>
              <a:rPr lang="en-US" sz="1800" b="1" dirty="0" err="1">
                <a:latin typeface="+mn-lt"/>
              </a:rPr>
              <a:t>segmen-tation</a:t>
            </a:r>
            <a:endParaRPr lang="en-US" sz="1800" b="1" dirty="0"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562600" y="38671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562600" y="40195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562600" y="41719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562600" y="43243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44767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562600" y="46291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562600" y="47815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315200" y="371475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Q</a:t>
            </a:r>
          </a:p>
          <a:p>
            <a:r>
              <a:rPr lang="en-US" sz="1000" dirty="0">
                <a:latin typeface="+mn-lt"/>
              </a:rPr>
              <a:t>A</a:t>
            </a:r>
          </a:p>
          <a:p>
            <a:r>
              <a:rPr lang="en-US" sz="1000" dirty="0">
                <a:latin typeface="+mn-lt"/>
              </a:rPr>
              <a:t>Q</a:t>
            </a:r>
          </a:p>
          <a:p>
            <a:r>
              <a:rPr lang="en-US" sz="1000" dirty="0">
                <a:latin typeface="+mn-lt"/>
              </a:rPr>
              <a:t>A</a:t>
            </a:r>
          </a:p>
          <a:p>
            <a:r>
              <a:rPr lang="en-US" sz="1000" dirty="0">
                <a:latin typeface="+mn-lt"/>
              </a:rPr>
              <a:t>A</a:t>
            </a:r>
          </a:p>
          <a:p>
            <a:r>
              <a:rPr lang="en-US" sz="1000" dirty="0">
                <a:latin typeface="+mn-lt"/>
              </a:rPr>
              <a:t>A</a:t>
            </a:r>
          </a:p>
          <a:p>
            <a:r>
              <a:rPr lang="en-US" sz="1000" dirty="0">
                <a:latin typeface="+mn-lt"/>
              </a:rPr>
              <a:t>Q</a:t>
            </a:r>
          </a:p>
          <a:p>
            <a:r>
              <a:rPr lang="en-US" sz="1000" dirty="0">
                <a:latin typeface="+mn-lt"/>
              </a:rPr>
              <a:t>A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562600" y="49339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51424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MEMM inference in systems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001000" cy="3333750"/>
          </a:xfrm>
        </p:spPr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For a Conditional Markov Model (CMM) a.k.a. a Maximum Entropy Markov Model (MEMM), the classifier makes a single decision at a time, conditioned on evidence from observations </a:t>
            </a:r>
            <a:r>
              <a:rPr lang="en-US" sz="2000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and previous decisions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A larger space of sequences is usually explored via search</a:t>
            </a:r>
            <a:endParaRPr lang="en-US" sz="2000" dirty="0">
              <a:ea typeface="ＭＳ Ｐゴシック" charset="0"/>
            </a:endParaRPr>
          </a:p>
        </p:txBody>
      </p:sp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533400" y="3486150"/>
          <a:ext cx="3810000" cy="84576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-3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-2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+1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DT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The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Dow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fell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22.6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%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066800" y="302895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Local Context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477000" y="268605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Features</a:t>
            </a:r>
          </a:p>
        </p:txBody>
      </p:sp>
      <p:graphicFrame>
        <p:nvGraphicFramePr>
          <p:cNvPr id="2191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62314"/>
              </p:ext>
            </p:extLst>
          </p:nvPr>
        </p:nvGraphicFramePr>
        <p:xfrm>
          <a:off x="5867400" y="3124199"/>
          <a:ext cx="2514600" cy="1885951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22.6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+1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NNP-VBD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hasDigit?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152400" y="462915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CC000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CC0000"/>
                </a:solidFill>
                <a:latin typeface="+mn-lt"/>
              </a:rPr>
              <a:t>Ratnaparkhi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 1996; Toutanova et al. 2003, etc.)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9000" y="2872085"/>
            <a:ext cx="2209800" cy="956965"/>
            <a:chOff x="3429000" y="2872085"/>
            <a:chExt cx="2209800" cy="956965"/>
          </a:xfrm>
        </p:grpSpPr>
        <p:sp>
          <p:nvSpPr>
            <p:cNvPr id="12" name="Line 58"/>
            <p:cNvSpPr>
              <a:spLocks noChangeShapeType="1"/>
            </p:cNvSpPr>
            <p:nvPr/>
          </p:nvSpPr>
          <p:spPr bwMode="auto">
            <a:xfrm flipH="1">
              <a:off x="3429000" y="3333750"/>
              <a:ext cx="114300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3581400" y="2872085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+mn-lt"/>
                </a:rPr>
                <a:t>Decision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4515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POS Tagging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001000" cy="3333750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Scoring individual labeling decisions is no more complex than standard classification decisions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We have some assumed labels to use for prior positions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We use features of those and the observed data (which can include current, previous, and next words) to predict the current label</a:t>
            </a: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533400" y="3486150"/>
          <a:ext cx="3810000" cy="84576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-3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-2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+1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DT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The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Dow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fell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22.6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%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066800" y="302895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Local Context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477000" y="268605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Features</a:t>
            </a:r>
          </a:p>
        </p:txBody>
      </p:sp>
      <p:graphicFrame>
        <p:nvGraphicFramePr>
          <p:cNvPr id="2191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13821"/>
              </p:ext>
            </p:extLst>
          </p:nvPr>
        </p:nvGraphicFramePr>
        <p:xfrm>
          <a:off x="5867400" y="3124199"/>
          <a:ext cx="2514600" cy="1885951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22.6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+1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NNP-VBD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hasDigit?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429000" y="2872085"/>
            <a:ext cx="2209800" cy="956965"/>
            <a:chOff x="3429000" y="2872085"/>
            <a:chExt cx="2209800" cy="956965"/>
          </a:xfrm>
        </p:grpSpPr>
        <p:sp>
          <p:nvSpPr>
            <p:cNvPr id="26682" name="Line 58"/>
            <p:cNvSpPr>
              <a:spLocks noChangeShapeType="1"/>
            </p:cNvSpPr>
            <p:nvPr/>
          </p:nvSpPr>
          <p:spPr bwMode="auto">
            <a:xfrm flipH="1">
              <a:off x="3429000" y="3333750"/>
              <a:ext cx="114300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3" name="Text Box 59"/>
            <p:cNvSpPr txBox="1">
              <a:spLocks noChangeArrowheads="1"/>
            </p:cNvSpPr>
            <p:nvPr/>
          </p:nvSpPr>
          <p:spPr bwMode="auto">
            <a:xfrm>
              <a:off x="3581400" y="2872085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+mn-lt"/>
                </a:rPr>
                <a:t>Decision Point</a:t>
              </a:r>
            </a:p>
          </p:txBody>
        </p:sp>
      </p:grpSp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152400" y="462915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CC000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CC0000"/>
                </a:solidFill>
                <a:latin typeface="+mn-lt"/>
              </a:rPr>
              <a:t>Ratnaparkhi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 1996; Toutanova et al. 2003, etc.)</a:t>
            </a:r>
          </a:p>
        </p:txBody>
      </p:sp>
    </p:spTree>
    <p:extLst>
      <p:ext uri="{BB962C8B-B14F-4D97-AF65-F5344CB8AC3E}">
        <p14:creationId xmlns:p14="http://schemas.microsoft.com/office/powerpoint/2010/main" val="1145587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POS Tagging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001000" cy="3333750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POS tagging Features can include:</a:t>
            </a:r>
          </a:p>
          <a:p>
            <a:pPr lvl="1"/>
            <a:r>
              <a:rPr lang="en-US" dirty="0">
                <a:ea typeface="ＭＳ Ｐゴシック" charset="0"/>
              </a:rPr>
              <a:t>Current, previous, next words in isolation or together.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Previous one, two, three tags.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Word-internal features: word types, suffixes, dashes, etc.</a:t>
            </a:r>
          </a:p>
        </p:txBody>
      </p:sp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533400" y="3486150"/>
          <a:ext cx="3810000" cy="84576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-3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-2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+1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DT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The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Dow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fell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22.6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%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066800" y="302895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Local Context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477000" y="268605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Features</a:t>
            </a:r>
          </a:p>
        </p:txBody>
      </p:sp>
      <p:graphicFrame>
        <p:nvGraphicFramePr>
          <p:cNvPr id="2191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9790"/>
              </p:ext>
            </p:extLst>
          </p:nvPr>
        </p:nvGraphicFramePr>
        <p:xfrm>
          <a:off x="5867400" y="3124199"/>
          <a:ext cx="2514600" cy="1885951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22.6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+1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NNP-VBD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hasDigit?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152400" y="462915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CC000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CC0000"/>
                </a:solidFill>
                <a:latin typeface="+mn-lt"/>
              </a:rPr>
              <a:t>Ratnaparkhi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 1996; Toutanova et al. 2003, etc.)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9000" y="2872085"/>
            <a:ext cx="2209800" cy="956965"/>
            <a:chOff x="3429000" y="2872085"/>
            <a:chExt cx="2209800" cy="956965"/>
          </a:xfrm>
        </p:grpSpPr>
        <p:sp>
          <p:nvSpPr>
            <p:cNvPr id="12" name="Line 58"/>
            <p:cNvSpPr>
              <a:spLocks noChangeShapeType="1"/>
            </p:cNvSpPr>
            <p:nvPr/>
          </p:nvSpPr>
          <p:spPr bwMode="auto">
            <a:xfrm flipH="1">
              <a:off x="3429000" y="3333750"/>
              <a:ext cx="114300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3581400" y="2872085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+mn-lt"/>
                </a:rPr>
                <a:t>Decision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319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Inference in Systems</a:t>
            </a:r>
          </a:p>
        </p:txBody>
      </p:sp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304800" y="2571750"/>
            <a:ext cx="8458200" cy="0"/>
          </a:xfrm>
          <a:prstGeom prst="line">
            <a:avLst/>
          </a:prstGeom>
          <a:noFill/>
          <a:ln w="38100" cmpd="sng">
            <a:solidFill>
              <a:srgbClr val="BB57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971800" y="1200150"/>
            <a:ext cx="28194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Sequence Level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352800" y="2686050"/>
            <a:ext cx="1981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Local Level</a:t>
            </a: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 rot="-5400000">
            <a:off x="288925" y="3252788"/>
            <a:ext cx="685800" cy="7620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Local</a:t>
            </a:r>
          </a:p>
          <a:p>
            <a:r>
              <a:rPr lang="en-US" sz="1400"/>
              <a:t>Data</a:t>
            </a:r>
          </a:p>
        </p:txBody>
      </p:sp>
      <p:sp>
        <p:nvSpPr>
          <p:cNvPr id="84999" name="AutoShape 7"/>
          <p:cNvSpPr>
            <a:spLocks noChangeArrowheads="1"/>
          </p:cNvSpPr>
          <p:nvPr/>
        </p:nvSpPr>
        <p:spPr bwMode="auto">
          <a:xfrm>
            <a:off x="1143000" y="342900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600200" y="3257550"/>
            <a:ext cx="1066800" cy="628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200"/>
              <a:t>Feature</a:t>
            </a:r>
          </a:p>
          <a:p>
            <a:r>
              <a:rPr lang="en-US" sz="1200"/>
              <a:t>Extraction</a:t>
            </a:r>
          </a:p>
        </p:txBody>
      </p:sp>
      <p:sp>
        <p:nvSpPr>
          <p:cNvPr id="85001" name="AutoShape 9"/>
          <p:cNvSpPr>
            <a:spLocks noChangeArrowheads="1"/>
          </p:cNvSpPr>
          <p:nvPr/>
        </p:nvSpPr>
        <p:spPr bwMode="auto">
          <a:xfrm>
            <a:off x="3200400" y="3657600"/>
            <a:ext cx="990600" cy="457200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200"/>
              <a:t>Features</a:t>
            </a:r>
          </a:p>
        </p:txBody>
      </p:sp>
      <p:sp>
        <p:nvSpPr>
          <p:cNvPr id="85002" name="AutoShape 10"/>
          <p:cNvSpPr>
            <a:spLocks noChangeArrowheads="1"/>
          </p:cNvSpPr>
          <p:nvPr/>
        </p:nvSpPr>
        <p:spPr bwMode="auto">
          <a:xfrm>
            <a:off x="3200400" y="3086100"/>
            <a:ext cx="990600" cy="457200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200"/>
              <a:t>Label</a:t>
            </a:r>
          </a:p>
        </p:txBody>
      </p:sp>
      <p:sp>
        <p:nvSpPr>
          <p:cNvPr id="85003" name="Freeform 11"/>
          <p:cNvSpPr>
            <a:spLocks/>
          </p:cNvSpPr>
          <p:nvPr/>
        </p:nvSpPr>
        <p:spPr bwMode="auto">
          <a:xfrm>
            <a:off x="4724400" y="3086101"/>
            <a:ext cx="2286000" cy="965597"/>
          </a:xfrm>
          <a:custGeom>
            <a:avLst/>
            <a:gdLst>
              <a:gd name="T0" fmla="*/ 0 w 1392"/>
              <a:gd name="T1" fmla="*/ 2147483647 h 811"/>
              <a:gd name="T2" fmla="*/ 2147483647 w 1392"/>
              <a:gd name="T3" fmla="*/ 2147483647 h 811"/>
              <a:gd name="T4" fmla="*/ 2147483647 w 1392"/>
              <a:gd name="T5" fmla="*/ 2147483647 h 811"/>
              <a:gd name="T6" fmla="*/ 2147483647 w 1392"/>
              <a:gd name="T7" fmla="*/ 2147483647 h 811"/>
              <a:gd name="T8" fmla="*/ 2147483647 w 1392"/>
              <a:gd name="T9" fmla="*/ 2147483647 h 811"/>
              <a:gd name="T10" fmla="*/ 2147483647 w 1392"/>
              <a:gd name="T11" fmla="*/ 2147483647 h 811"/>
              <a:gd name="T12" fmla="*/ 2147483647 w 1392"/>
              <a:gd name="T13" fmla="*/ 0 h 811"/>
              <a:gd name="T14" fmla="*/ 0 w 1392"/>
              <a:gd name="T15" fmla="*/ 0 h 811"/>
              <a:gd name="T16" fmla="*/ 0 w 1392"/>
              <a:gd name="T17" fmla="*/ 2147483647 h 8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92"/>
              <a:gd name="T28" fmla="*/ 0 h 811"/>
              <a:gd name="T29" fmla="*/ 1392 w 1392"/>
              <a:gd name="T30" fmla="*/ 811 h 8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92" h="811">
                <a:moveTo>
                  <a:pt x="0" y="811"/>
                </a:moveTo>
                <a:lnTo>
                  <a:pt x="150" y="810"/>
                </a:lnTo>
                <a:lnTo>
                  <a:pt x="150" y="227"/>
                </a:lnTo>
                <a:lnTo>
                  <a:pt x="1239" y="227"/>
                </a:lnTo>
                <a:lnTo>
                  <a:pt x="1239" y="810"/>
                </a:lnTo>
                <a:lnTo>
                  <a:pt x="1392" y="811"/>
                </a:lnTo>
                <a:lnTo>
                  <a:pt x="1392" y="0"/>
                </a:lnTo>
                <a:lnTo>
                  <a:pt x="0" y="0"/>
                </a:lnTo>
                <a:lnTo>
                  <a:pt x="0" y="811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5105400" y="3429000"/>
            <a:ext cx="15240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/>
              <a:t>Optimization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5105400" y="3771900"/>
            <a:ext cx="15240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/>
              <a:t>Smoothing</a:t>
            </a:r>
          </a:p>
        </p:txBody>
      </p:sp>
      <p:sp>
        <p:nvSpPr>
          <p:cNvPr id="85006" name="AutoShape 14"/>
          <p:cNvSpPr>
            <a:spLocks noChangeArrowheads="1"/>
          </p:cNvSpPr>
          <p:nvPr/>
        </p:nvSpPr>
        <p:spPr bwMode="auto">
          <a:xfrm>
            <a:off x="2743200" y="342900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7" name="AutoShape 15"/>
          <p:cNvSpPr>
            <a:spLocks noChangeArrowheads="1"/>
          </p:cNvSpPr>
          <p:nvPr/>
        </p:nvSpPr>
        <p:spPr bwMode="auto">
          <a:xfrm>
            <a:off x="4267200" y="342900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4848225" y="3086101"/>
            <a:ext cx="2124075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Classifier Type</a:t>
            </a:r>
          </a:p>
        </p:txBody>
      </p:sp>
      <p:grpSp>
        <p:nvGrpSpPr>
          <p:cNvPr id="85009" name="Group 17"/>
          <p:cNvGrpSpPr>
            <a:grpSpLocks/>
          </p:cNvGrpSpPr>
          <p:nvPr/>
        </p:nvGrpSpPr>
        <p:grpSpPr bwMode="auto">
          <a:xfrm>
            <a:off x="7772400" y="3086100"/>
            <a:ext cx="685800" cy="1028700"/>
            <a:chOff x="4848" y="2160"/>
            <a:chExt cx="624" cy="1248"/>
          </a:xfrm>
        </p:grpSpPr>
        <p:sp>
          <p:nvSpPr>
            <p:cNvPr id="85049" name="Oval 18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5050" name="AutoShape 19"/>
            <p:cNvCxnSpPr>
              <a:cxnSpLocks noChangeShapeType="1"/>
              <a:endCxn id="85049" idx="3"/>
            </p:cNvCxnSpPr>
            <p:nvPr/>
          </p:nvCxnSpPr>
          <p:spPr bwMode="auto">
            <a:xfrm flipV="1">
              <a:off x="4903" y="2886"/>
              <a:ext cx="131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51" name="AutoShape 20"/>
            <p:cNvCxnSpPr>
              <a:cxnSpLocks noChangeShapeType="1"/>
              <a:endCxn id="85049" idx="4"/>
            </p:cNvCxnSpPr>
            <p:nvPr/>
          </p:nvCxnSpPr>
          <p:spPr bwMode="auto">
            <a:xfrm flipV="1">
              <a:off x="5112" y="2928"/>
              <a:ext cx="2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52" name="AutoShape 21"/>
            <p:cNvCxnSpPr>
              <a:cxnSpLocks noChangeShapeType="1"/>
              <a:endCxn id="85049" idx="5"/>
            </p:cNvCxnSpPr>
            <p:nvPr/>
          </p:nvCxnSpPr>
          <p:spPr bwMode="auto">
            <a:xfrm flipH="1" flipV="1">
              <a:off x="5238" y="2886"/>
              <a:ext cx="83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53" name="AutoShape 22"/>
            <p:cNvCxnSpPr>
              <a:cxnSpLocks noChangeShapeType="1"/>
              <a:stCxn id="85049" idx="0"/>
            </p:cNvCxnSpPr>
            <p:nvPr/>
          </p:nvCxnSpPr>
          <p:spPr bwMode="auto">
            <a:xfrm flipV="1">
              <a:off x="5136" y="2496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54" name="AutoShape 23"/>
            <p:cNvSpPr>
              <a:spLocks noChangeArrowheads="1"/>
            </p:cNvSpPr>
            <p:nvPr/>
          </p:nvSpPr>
          <p:spPr bwMode="auto">
            <a:xfrm>
              <a:off x="4848" y="3024"/>
              <a:ext cx="624" cy="384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900"/>
                <a:t>Features</a:t>
              </a:r>
            </a:p>
          </p:txBody>
        </p:sp>
        <p:sp>
          <p:nvSpPr>
            <p:cNvPr id="85055" name="AutoShape 24"/>
            <p:cNvSpPr>
              <a:spLocks noChangeArrowheads="1"/>
            </p:cNvSpPr>
            <p:nvPr/>
          </p:nvSpPr>
          <p:spPr bwMode="auto">
            <a:xfrm>
              <a:off x="4848" y="2160"/>
              <a:ext cx="624" cy="384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900"/>
                <a:t>Label</a:t>
              </a:r>
            </a:p>
          </p:txBody>
        </p:sp>
      </p:grpSp>
      <p:sp>
        <p:nvSpPr>
          <p:cNvPr id="85010" name="AutoShape 25"/>
          <p:cNvSpPr>
            <a:spLocks noChangeArrowheads="1"/>
          </p:cNvSpPr>
          <p:nvPr/>
        </p:nvSpPr>
        <p:spPr bwMode="auto">
          <a:xfrm>
            <a:off x="7162800" y="337185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11" name="AutoShape 26"/>
          <p:cNvSpPr>
            <a:spLocks noChangeArrowheads="1"/>
          </p:cNvSpPr>
          <p:nvPr/>
        </p:nvSpPr>
        <p:spPr bwMode="auto">
          <a:xfrm rot="-5400000">
            <a:off x="1028700" y="914401"/>
            <a:ext cx="685800" cy="18288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Sequence</a:t>
            </a:r>
          </a:p>
          <a:p>
            <a:r>
              <a:rPr lang="en-US" sz="1400"/>
              <a:t>Data</a:t>
            </a:r>
          </a:p>
        </p:txBody>
      </p:sp>
      <p:sp>
        <p:nvSpPr>
          <p:cNvPr id="85012" name="AutoShape 27"/>
          <p:cNvSpPr>
            <a:spLocks noChangeArrowheads="1"/>
          </p:cNvSpPr>
          <p:nvPr/>
        </p:nvSpPr>
        <p:spPr bwMode="auto">
          <a:xfrm rot="7200000">
            <a:off x="671513" y="2452687"/>
            <a:ext cx="714375" cy="381000"/>
          </a:xfrm>
          <a:prstGeom prst="rightArrow">
            <a:avLst>
              <a:gd name="adj1" fmla="val 33000"/>
              <a:gd name="adj2" fmla="val 66065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13" name="AutoShape 28"/>
          <p:cNvSpPr>
            <a:spLocks noChangeArrowheads="1"/>
          </p:cNvSpPr>
          <p:nvPr/>
        </p:nvSpPr>
        <p:spPr bwMode="auto">
          <a:xfrm rot="14400000" flipV="1">
            <a:off x="7658100" y="2438400"/>
            <a:ext cx="457200" cy="381000"/>
          </a:xfrm>
          <a:prstGeom prst="rightArrow">
            <a:avLst>
              <a:gd name="adj1" fmla="val 44167"/>
              <a:gd name="adj2" fmla="val 6333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5014" name="Group 29"/>
          <p:cNvGrpSpPr>
            <a:grpSpLocks/>
          </p:cNvGrpSpPr>
          <p:nvPr/>
        </p:nvGrpSpPr>
        <p:grpSpPr bwMode="auto">
          <a:xfrm>
            <a:off x="5867400" y="1543051"/>
            <a:ext cx="1752600" cy="879872"/>
            <a:chOff x="4080" y="864"/>
            <a:chExt cx="1296" cy="868"/>
          </a:xfrm>
        </p:grpSpPr>
        <p:sp>
          <p:nvSpPr>
            <p:cNvPr id="85026" name="Oval 30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7" name="Oval 31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8" name="Oval 32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9" name="Oval 33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5030" name="AutoShape 34"/>
            <p:cNvCxnSpPr>
              <a:cxnSpLocks noChangeShapeType="1"/>
              <a:stCxn id="85029" idx="6"/>
              <a:endCxn id="85026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31" name="AutoShape 35"/>
            <p:cNvCxnSpPr>
              <a:cxnSpLocks noChangeShapeType="1"/>
              <a:stCxn id="85026" idx="6"/>
              <a:endCxn id="85027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32" name="AutoShape 36"/>
            <p:cNvCxnSpPr>
              <a:cxnSpLocks noChangeShapeType="1"/>
              <a:stCxn id="85027" idx="6"/>
              <a:endCxn id="85028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33" name="AutoShape 37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34" name="AutoShape 38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35" name="AutoShape 39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36" name="AutoShape 40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5037" name="AutoShape 41"/>
            <p:cNvCxnSpPr>
              <a:cxnSpLocks noChangeShapeType="1"/>
              <a:stCxn id="85033" idx="0"/>
              <a:endCxn id="85029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38" name="AutoShape 42"/>
            <p:cNvCxnSpPr>
              <a:cxnSpLocks noChangeShapeType="1"/>
              <a:stCxn id="85034" idx="0"/>
              <a:endCxn id="85026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39" name="AutoShape 43"/>
            <p:cNvCxnSpPr>
              <a:cxnSpLocks noChangeShapeType="1"/>
              <a:stCxn id="85035" idx="0"/>
              <a:endCxn id="85027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40" name="AutoShape 44"/>
            <p:cNvCxnSpPr>
              <a:cxnSpLocks noChangeShapeType="1"/>
              <a:stCxn id="85036" idx="0"/>
              <a:endCxn id="85028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41" name="AutoShape 45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42" name="AutoShape 46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43" name="AutoShape 47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44" name="AutoShape 48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5045" name="AutoShape 49"/>
            <p:cNvCxnSpPr>
              <a:cxnSpLocks noChangeShapeType="1"/>
              <a:stCxn id="85029" idx="0"/>
              <a:endCxn id="85041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46" name="AutoShape 50"/>
            <p:cNvCxnSpPr>
              <a:cxnSpLocks noChangeShapeType="1"/>
              <a:stCxn id="85026" idx="0"/>
              <a:endCxn id="85042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47" name="AutoShape 51"/>
            <p:cNvCxnSpPr>
              <a:cxnSpLocks noChangeShapeType="1"/>
              <a:stCxn id="85027" idx="0"/>
              <a:endCxn id="85043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48" name="AutoShape 52"/>
            <p:cNvCxnSpPr>
              <a:cxnSpLocks noChangeShapeType="1"/>
              <a:stCxn id="85028" idx="0"/>
              <a:endCxn id="85044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5015" name="AutoShape 53"/>
          <p:cNvSpPr>
            <a:spLocks/>
          </p:cNvSpPr>
          <p:nvPr/>
        </p:nvSpPr>
        <p:spPr bwMode="auto">
          <a:xfrm>
            <a:off x="609600" y="4400550"/>
            <a:ext cx="2133600" cy="514350"/>
          </a:xfrm>
          <a:prstGeom prst="borderCallout2">
            <a:avLst>
              <a:gd name="adj1" fmla="val 16667"/>
              <a:gd name="adj2" fmla="val 103569"/>
              <a:gd name="adj3" fmla="val 16667"/>
              <a:gd name="adj4" fmla="val 103569"/>
              <a:gd name="adj5" fmla="val -84722"/>
              <a:gd name="adj6" fmla="val 195389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9" tIns="34295" rIns="68589" bIns="34295" anchor="ctr"/>
          <a:lstStyle/>
          <a:p>
            <a:r>
              <a:rPr lang="en-US" sz="1400"/>
              <a:t>Maximum Entropy Models</a:t>
            </a:r>
          </a:p>
        </p:txBody>
      </p:sp>
      <p:sp>
        <p:nvSpPr>
          <p:cNvPr id="85016" name="AutoShape 54"/>
          <p:cNvSpPr>
            <a:spLocks/>
          </p:cNvSpPr>
          <p:nvPr/>
        </p:nvSpPr>
        <p:spPr bwMode="auto">
          <a:xfrm>
            <a:off x="5029200" y="4457700"/>
            <a:ext cx="1295400" cy="457200"/>
          </a:xfrm>
          <a:prstGeom prst="borderCallout2">
            <a:avLst>
              <a:gd name="adj1" fmla="val 18750"/>
              <a:gd name="adj2" fmla="val 105884"/>
              <a:gd name="adj3" fmla="val 18750"/>
              <a:gd name="adj4" fmla="val 105884"/>
              <a:gd name="adj5" fmla="val -92190"/>
              <a:gd name="adj6" fmla="val 117523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9" tIns="34295" rIns="68589" bIns="34295" anchor="ctr"/>
          <a:lstStyle/>
          <a:p>
            <a:r>
              <a:rPr lang="en-US" sz="1400"/>
              <a:t>Quadratic</a:t>
            </a:r>
          </a:p>
          <a:p>
            <a:r>
              <a:rPr lang="en-US" sz="1400"/>
              <a:t>Penalties</a:t>
            </a:r>
          </a:p>
        </p:txBody>
      </p:sp>
      <p:sp>
        <p:nvSpPr>
          <p:cNvPr id="85017" name="Rectangle 55"/>
          <p:cNvSpPr>
            <a:spLocks noChangeArrowheads="1"/>
          </p:cNvSpPr>
          <p:nvPr/>
        </p:nvSpPr>
        <p:spPr bwMode="auto">
          <a:xfrm>
            <a:off x="3505200" y="4457700"/>
            <a:ext cx="14478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/>
              <a:t>Conjugate</a:t>
            </a:r>
          </a:p>
          <a:p>
            <a:r>
              <a:rPr lang="en-US" sz="1400"/>
              <a:t>Gradient</a:t>
            </a:r>
          </a:p>
        </p:txBody>
      </p:sp>
      <p:sp>
        <p:nvSpPr>
          <p:cNvPr id="85018" name="Line 56"/>
          <p:cNvSpPr>
            <a:spLocks noChangeShapeType="1"/>
          </p:cNvSpPr>
          <p:nvPr/>
        </p:nvSpPr>
        <p:spPr bwMode="auto">
          <a:xfrm flipH="1">
            <a:off x="4876800" y="3657600"/>
            <a:ext cx="304800" cy="742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19" name="AutoShape 57"/>
          <p:cNvSpPr>
            <a:spLocks noChangeArrowheads="1"/>
          </p:cNvSpPr>
          <p:nvPr/>
        </p:nvSpPr>
        <p:spPr bwMode="auto">
          <a:xfrm>
            <a:off x="2514600" y="1714500"/>
            <a:ext cx="2971800" cy="285750"/>
          </a:xfrm>
          <a:prstGeom prst="rightArrow">
            <a:avLst>
              <a:gd name="adj1" fmla="val 50000"/>
              <a:gd name="adj2" fmla="val 92083"/>
            </a:avLst>
          </a:prstGeom>
          <a:solidFill>
            <a:srgbClr val="80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20" name="Text Box 58"/>
          <p:cNvSpPr txBox="1">
            <a:spLocks noChangeArrowheads="1"/>
          </p:cNvSpPr>
          <p:nvPr/>
        </p:nvSpPr>
        <p:spPr bwMode="auto">
          <a:xfrm>
            <a:off x="5791200" y="125730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5023" name="Rectangle 61"/>
          <p:cNvSpPr>
            <a:spLocks noChangeArrowheads="1"/>
          </p:cNvSpPr>
          <p:nvPr/>
        </p:nvSpPr>
        <p:spPr bwMode="auto">
          <a:xfrm>
            <a:off x="7773989" y="1272779"/>
            <a:ext cx="1101725" cy="36075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 dirty="0"/>
              <a:t>Inference</a:t>
            </a:r>
          </a:p>
        </p:txBody>
      </p:sp>
      <p:sp>
        <p:nvSpPr>
          <p:cNvPr id="85024" name="AutoShape 62"/>
          <p:cNvSpPr>
            <a:spLocks noChangeArrowheads="1"/>
          </p:cNvSpPr>
          <p:nvPr/>
        </p:nvSpPr>
        <p:spPr bwMode="auto">
          <a:xfrm rot="-5400000">
            <a:off x="230188" y="3293270"/>
            <a:ext cx="685800" cy="7620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Local</a:t>
            </a:r>
          </a:p>
          <a:p>
            <a:r>
              <a:rPr lang="en-US" sz="1400"/>
              <a:t>Data</a:t>
            </a:r>
          </a:p>
        </p:txBody>
      </p:sp>
      <p:sp>
        <p:nvSpPr>
          <p:cNvPr id="85025" name="AutoShape 63"/>
          <p:cNvSpPr>
            <a:spLocks noChangeArrowheads="1"/>
          </p:cNvSpPr>
          <p:nvPr/>
        </p:nvSpPr>
        <p:spPr bwMode="auto">
          <a:xfrm rot="-5400000">
            <a:off x="171450" y="3325417"/>
            <a:ext cx="685800" cy="7620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Local</a:t>
            </a:r>
          </a:p>
          <a:p>
            <a:r>
              <a:rPr lang="en-US" sz="1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35460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Greedy Inference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2400300"/>
            <a:ext cx="8534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Greedy inference: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We just start at the left, and use our classifier at each position to assign a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The classifier can depend on previous labeling decisions as well as observed data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Fast, no extra memory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Very easy to 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With rich features including observations to the right, it may perform quite well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Disadvantage: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Greedy. We make commit errors we cannot recover from</a:t>
            </a:r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657600" y="1885950"/>
            <a:ext cx="1981200" cy="285750"/>
          </a:xfrm>
          <a:prstGeom prst="rightArrow">
            <a:avLst>
              <a:gd name="adj1" fmla="val 50000"/>
              <a:gd name="adj2" fmla="val 61389"/>
            </a:avLst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7045" name="Group 5"/>
          <p:cNvGrpSpPr>
            <a:grpSpLocks/>
          </p:cNvGrpSpPr>
          <p:nvPr/>
        </p:nvGrpSpPr>
        <p:grpSpPr bwMode="auto">
          <a:xfrm>
            <a:off x="1524000" y="1485901"/>
            <a:ext cx="1752600" cy="879872"/>
            <a:chOff x="4080" y="864"/>
            <a:chExt cx="1296" cy="868"/>
          </a:xfrm>
        </p:grpSpPr>
        <p:sp>
          <p:nvSpPr>
            <p:cNvPr id="87072" name="Oval 6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3" name="Oval 7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4" name="Oval 8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5" name="Oval 9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076" name="AutoShape 10"/>
            <p:cNvCxnSpPr>
              <a:cxnSpLocks noChangeShapeType="1"/>
              <a:stCxn id="87075" idx="6"/>
              <a:endCxn id="87072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77" name="AutoShape 11"/>
            <p:cNvCxnSpPr>
              <a:cxnSpLocks noChangeShapeType="1"/>
              <a:stCxn id="87072" idx="6"/>
              <a:endCxn id="87073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78" name="AutoShape 12"/>
            <p:cNvCxnSpPr>
              <a:cxnSpLocks noChangeShapeType="1"/>
              <a:stCxn id="87073" idx="6"/>
              <a:endCxn id="87074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79" name="AutoShape 13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0" name="AutoShape 14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1" name="AutoShape 15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2" name="AutoShape 16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83" name="AutoShape 17"/>
            <p:cNvCxnSpPr>
              <a:cxnSpLocks noChangeShapeType="1"/>
              <a:stCxn id="87079" idx="0"/>
              <a:endCxn id="87075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4" name="AutoShape 18"/>
            <p:cNvCxnSpPr>
              <a:cxnSpLocks noChangeShapeType="1"/>
              <a:stCxn id="87080" idx="0"/>
              <a:endCxn id="87072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5" name="AutoShape 19"/>
            <p:cNvCxnSpPr>
              <a:cxnSpLocks noChangeShapeType="1"/>
              <a:stCxn id="87081" idx="0"/>
              <a:endCxn id="87073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6" name="AutoShape 20"/>
            <p:cNvCxnSpPr>
              <a:cxnSpLocks noChangeShapeType="1"/>
              <a:stCxn id="87082" idx="0"/>
              <a:endCxn id="87074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87" name="AutoShape 21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8" name="AutoShape 22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9" name="AutoShape 23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90" name="AutoShape 24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91" name="AutoShape 25"/>
            <p:cNvCxnSpPr>
              <a:cxnSpLocks noChangeShapeType="1"/>
              <a:stCxn id="87075" idx="0"/>
              <a:endCxn id="87087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2" name="AutoShape 26"/>
            <p:cNvCxnSpPr>
              <a:cxnSpLocks noChangeShapeType="1"/>
              <a:stCxn id="87072" idx="0"/>
              <a:endCxn id="87088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3" name="AutoShape 27"/>
            <p:cNvCxnSpPr>
              <a:cxnSpLocks noChangeShapeType="1"/>
              <a:stCxn id="87073" idx="0"/>
              <a:endCxn id="87089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4" name="AutoShape 28"/>
            <p:cNvCxnSpPr>
              <a:cxnSpLocks noChangeShapeType="1"/>
              <a:stCxn id="87074" idx="0"/>
              <a:endCxn id="87090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7046" name="Text Box 29"/>
          <p:cNvSpPr txBox="1">
            <a:spLocks noChangeArrowheads="1"/>
          </p:cNvSpPr>
          <p:nvPr/>
        </p:nvSpPr>
        <p:spPr bwMode="auto">
          <a:xfrm>
            <a:off x="1447800" y="120015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7047" name="Text Box 30"/>
          <p:cNvSpPr txBox="1">
            <a:spLocks noChangeArrowheads="1"/>
          </p:cNvSpPr>
          <p:nvPr/>
        </p:nvSpPr>
        <p:spPr bwMode="auto">
          <a:xfrm>
            <a:off x="4038600" y="1600201"/>
            <a:ext cx="1295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Inference</a:t>
            </a:r>
          </a:p>
        </p:txBody>
      </p:sp>
      <p:sp>
        <p:nvSpPr>
          <p:cNvPr id="87048" name="Oval 31"/>
          <p:cNvSpPr>
            <a:spLocks noChangeArrowheads="1"/>
          </p:cNvSpPr>
          <p:nvPr/>
        </p:nvSpPr>
        <p:spPr bwMode="auto">
          <a:xfrm>
            <a:off x="6462714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49" name="Oval 32"/>
          <p:cNvSpPr>
            <a:spLocks noChangeArrowheads="1"/>
          </p:cNvSpPr>
          <p:nvPr/>
        </p:nvSpPr>
        <p:spPr bwMode="auto">
          <a:xfrm>
            <a:off x="6916739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0" name="Oval 33"/>
          <p:cNvSpPr>
            <a:spLocks noChangeArrowheads="1"/>
          </p:cNvSpPr>
          <p:nvPr/>
        </p:nvSpPr>
        <p:spPr bwMode="auto">
          <a:xfrm>
            <a:off x="7372351" y="1826419"/>
            <a:ext cx="258763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1" name="Oval 34"/>
          <p:cNvSpPr>
            <a:spLocks noChangeArrowheads="1"/>
          </p:cNvSpPr>
          <p:nvPr/>
        </p:nvSpPr>
        <p:spPr bwMode="auto">
          <a:xfrm>
            <a:off x="6008688" y="1826419"/>
            <a:ext cx="258762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cxnSp>
        <p:nvCxnSpPr>
          <p:cNvPr id="87052" name="AutoShape 35"/>
          <p:cNvCxnSpPr>
            <a:cxnSpLocks noChangeShapeType="1"/>
            <a:stCxn id="87051" idx="6"/>
            <a:endCxn id="87048" idx="2"/>
          </p:cNvCxnSpPr>
          <p:nvPr/>
        </p:nvCxnSpPr>
        <p:spPr bwMode="auto">
          <a:xfrm>
            <a:off x="6267451" y="1924050"/>
            <a:ext cx="195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53" name="AutoShape 36"/>
          <p:cNvCxnSpPr>
            <a:cxnSpLocks noChangeShapeType="1"/>
            <a:stCxn id="87048" idx="6"/>
            <a:endCxn id="87049" idx="2"/>
          </p:cNvCxnSpPr>
          <p:nvPr/>
        </p:nvCxnSpPr>
        <p:spPr bwMode="auto">
          <a:xfrm>
            <a:off x="6723063" y="1924050"/>
            <a:ext cx="19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54" name="AutoShape 37"/>
          <p:cNvCxnSpPr>
            <a:cxnSpLocks noChangeShapeType="1"/>
            <a:stCxn id="87049" idx="6"/>
            <a:endCxn id="87050" idx="2"/>
          </p:cNvCxnSpPr>
          <p:nvPr/>
        </p:nvCxnSpPr>
        <p:spPr bwMode="auto">
          <a:xfrm>
            <a:off x="7177088" y="1924050"/>
            <a:ext cx="195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055" name="AutoShape 38"/>
          <p:cNvSpPr>
            <a:spLocks noChangeArrowheads="1"/>
          </p:cNvSpPr>
          <p:nvPr/>
        </p:nvSpPr>
        <p:spPr bwMode="auto">
          <a:xfrm>
            <a:off x="5943600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6" name="AutoShape 39"/>
          <p:cNvSpPr>
            <a:spLocks noChangeArrowheads="1"/>
          </p:cNvSpPr>
          <p:nvPr/>
        </p:nvSpPr>
        <p:spPr bwMode="auto">
          <a:xfrm>
            <a:off x="6397625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7" name="AutoShape 40"/>
          <p:cNvSpPr>
            <a:spLocks noChangeArrowheads="1"/>
          </p:cNvSpPr>
          <p:nvPr/>
        </p:nvSpPr>
        <p:spPr bwMode="auto">
          <a:xfrm>
            <a:off x="6851650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8" name="AutoShape 41"/>
          <p:cNvSpPr>
            <a:spLocks noChangeArrowheads="1"/>
          </p:cNvSpPr>
          <p:nvPr/>
        </p:nvSpPr>
        <p:spPr bwMode="auto">
          <a:xfrm>
            <a:off x="7307263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cxnSp>
        <p:nvCxnSpPr>
          <p:cNvPr id="87059" name="AutoShape 42"/>
          <p:cNvCxnSpPr>
            <a:cxnSpLocks noChangeShapeType="1"/>
            <a:stCxn id="87055" idx="0"/>
            <a:endCxn id="87051" idx="4"/>
          </p:cNvCxnSpPr>
          <p:nvPr/>
        </p:nvCxnSpPr>
        <p:spPr bwMode="auto">
          <a:xfrm flipV="1">
            <a:off x="6105525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0" name="AutoShape 43"/>
          <p:cNvCxnSpPr>
            <a:cxnSpLocks noChangeShapeType="1"/>
            <a:stCxn id="87056" idx="0"/>
            <a:endCxn id="87048" idx="4"/>
          </p:cNvCxnSpPr>
          <p:nvPr/>
        </p:nvCxnSpPr>
        <p:spPr bwMode="auto">
          <a:xfrm flipV="1">
            <a:off x="6559550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1" name="AutoShape 44"/>
          <p:cNvCxnSpPr>
            <a:cxnSpLocks noChangeShapeType="1"/>
            <a:stCxn id="87057" idx="0"/>
            <a:endCxn id="87049" idx="4"/>
          </p:cNvCxnSpPr>
          <p:nvPr/>
        </p:nvCxnSpPr>
        <p:spPr bwMode="auto">
          <a:xfrm flipV="1">
            <a:off x="7015163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2" name="AutoShape 45"/>
          <p:cNvCxnSpPr>
            <a:cxnSpLocks noChangeShapeType="1"/>
            <a:stCxn id="87058" idx="0"/>
            <a:endCxn id="87050" idx="4"/>
          </p:cNvCxnSpPr>
          <p:nvPr/>
        </p:nvCxnSpPr>
        <p:spPr bwMode="auto">
          <a:xfrm flipV="1">
            <a:off x="7469188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063" name="AutoShape 46"/>
          <p:cNvSpPr>
            <a:spLocks noChangeArrowheads="1"/>
          </p:cNvSpPr>
          <p:nvPr/>
        </p:nvSpPr>
        <p:spPr bwMode="auto">
          <a:xfrm>
            <a:off x="6008688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4" name="AutoShape 47"/>
          <p:cNvSpPr>
            <a:spLocks noChangeArrowheads="1"/>
          </p:cNvSpPr>
          <p:nvPr/>
        </p:nvSpPr>
        <p:spPr bwMode="auto">
          <a:xfrm>
            <a:off x="6462714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5" name="AutoShape 48"/>
          <p:cNvSpPr>
            <a:spLocks noChangeArrowheads="1"/>
          </p:cNvSpPr>
          <p:nvPr/>
        </p:nvSpPr>
        <p:spPr bwMode="auto">
          <a:xfrm>
            <a:off x="6916739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6" name="AutoShape 49"/>
          <p:cNvSpPr>
            <a:spLocks noChangeArrowheads="1"/>
          </p:cNvSpPr>
          <p:nvPr/>
        </p:nvSpPr>
        <p:spPr bwMode="auto">
          <a:xfrm>
            <a:off x="7372350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7067" name="AutoShape 50"/>
          <p:cNvCxnSpPr>
            <a:cxnSpLocks noChangeShapeType="1"/>
            <a:stCxn id="87051" idx="0"/>
            <a:endCxn id="87063" idx="2"/>
          </p:cNvCxnSpPr>
          <p:nvPr/>
        </p:nvCxnSpPr>
        <p:spPr bwMode="auto">
          <a:xfrm flipV="1">
            <a:off x="6138863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8" name="AutoShape 51"/>
          <p:cNvCxnSpPr>
            <a:cxnSpLocks noChangeShapeType="1"/>
            <a:stCxn id="87048" idx="0"/>
            <a:endCxn id="87064" idx="2"/>
          </p:cNvCxnSpPr>
          <p:nvPr/>
        </p:nvCxnSpPr>
        <p:spPr bwMode="auto">
          <a:xfrm flipV="1">
            <a:off x="6592888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9" name="AutoShape 52"/>
          <p:cNvCxnSpPr>
            <a:cxnSpLocks noChangeShapeType="1"/>
            <a:stCxn id="87049" idx="0"/>
            <a:endCxn id="87065" idx="2"/>
          </p:cNvCxnSpPr>
          <p:nvPr/>
        </p:nvCxnSpPr>
        <p:spPr bwMode="auto">
          <a:xfrm flipV="1">
            <a:off x="7046914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70" name="AutoShape 53"/>
          <p:cNvCxnSpPr>
            <a:cxnSpLocks noChangeShapeType="1"/>
            <a:stCxn id="87050" idx="0"/>
            <a:endCxn id="87066" idx="2"/>
          </p:cNvCxnSpPr>
          <p:nvPr/>
        </p:nvCxnSpPr>
        <p:spPr bwMode="auto">
          <a:xfrm flipV="1">
            <a:off x="7500939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071" name="Text Box 54"/>
          <p:cNvSpPr txBox="1">
            <a:spLocks noChangeArrowheads="1"/>
          </p:cNvSpPr>
          <p:nvPr/>
        </p:nvSpPr>
        <p:spPr bwMode="auto">
          <a:xfrm>
            <a:off x="5943600" y="1200151"/>
            <a:ext cx="1905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Best Sequence</a:t>
            </a:r>
          </a:p>
        </p:txBody>
      </p:sp>
    </p:spTree>
    <p:extLst>
      <p:ext uri="{BB962C8B-B14F-4D97-AF65-F5344CB8AC3E}">
        <p14:creationId xmlns:p14="http://schemas.microsoft.com/office/powerpoint/2010/main" val="3283780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Beam Inference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2400300"/>
            <a:ext cx="8534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Beam inference: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At each position keep the top </a:t>
            </a:r>
            <a:r>
              <a:rPr lang="en-US" i="1" dirty="0">
                <a:latin typeface="Times New Roman" charset="0"/>
                <a:ea typeface="ＭＳ Ｐゴシック" charset="0"/>
              </a:rPr>
              <a:t>k</a:t>
            </a:r>
            <a:r>
              <a:rPr lang="en-US" sz="1500" dirty="0">
                <a:latin typeface="Lucida Sans" charset="0"/>
                <a:ea typeface="ＭＳ Ｐゴシック" charset="0"/>
              </a:rPr>
              <a:t> complete sequences.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Extend each sequence in each local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The extensions compete for the </a:t>
            </a:r>
            <a:r>
              <a:rPr lang="en-US" i="1" dirty="0">
                <a:latin typeface="Times New Roman" charset="0"/>
                <a:ea typeface="ＭＳ Ｐゴシック" charset="0"/>
              </a:rPr>
              <a:t>k</a:t>
            </a:r>
            <a:r>
              <a:rPr lang="en-US" sz="1500" dirty="0">
                <a:latin typeface="Lucida Sans" charset="0"/>
                <a:ea typeface="ＭＳ Ｐゴシック" charset="0"/>
              </a:rPr>
              <a:t> slots at the next position.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Fast; beam sizes of 3–5 are almost as good as exact inference in many cases.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Easy to implement (no dynamic programming required).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Disadvantage: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Inexact: the globally best sequence can fall off the beam.</a:t>
            </a:r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657600" y="1885950"/>
            <a:ext cx="1981200" cy="285750"/>
          </a:xfrm>
          <a:prstGeom prst="rightArrow">
            <a:avLst>
              <a:gd name="adj1" fmla="val 50000"/>
              <a:gd name="adj2" fmla="val 61389"/>
            </a:avLst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7045" name="Group 5"/>
          <p:cNvGrpSpPr>
            <a:grpSpLocks/>
          </p:cNvGrpSpPr>
          <p:nvPr/>
        </p:nvGrpSpPr>
        <p:grpSpPr bwMode="auto">
          <a:xfrm>
            <a:off x="1524000" y="1485901"/>
            <a:ext cx="1752600" cy="879872"/>
            <a:chOff x="4080" y="864"/>
            <a:chExt cx="1296" cy="868"/>
          </a:xfrm>
        </p:grpSpPr>
        <p:sp>
          <p:nvSpPr>
            <p:cNvPr id="87072" name="Oval 6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3" name="Oval 7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4" name="Oval 8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5" name="Oval 9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076" name="AutoShape 10"/>
            <p:cNvCxnSpPr>
              <a:cxnSpLocks noChangeShapeType="1"/>
              <a:stCxn id="87075" idx="6"/>
              <a:endCxn id="87072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77" name="AutoShape 11"/>
            <p:cNvCxnSpPr>
              <a:cxnSpLocks noChangeShapeType="1"/>
              <a:stCxn id="87072" idx="6"/>
              <a:endCxn id="87073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78" name="AutoShape 12"/>
            <p:cNvCxnSpPr>
              <a:cxnSpLocks noChangeShapeType="1"/>
              <a:stCxn id="87073" idx="6"/>
              <a:endCxn id="87074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79" name="AutoShape 13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0" name="AutoShape 14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1" name="AutoShape 15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2" name="AutoShape 16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83" name="AutoShape 17"/>
            <p:cNvCxnSpPr>
              <a:cxnSpLocks noChangeShapeType="1"/>
              <a:stCxn id="87079" idx="0"/>
              <a:endCxn id="87075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4" name="AutoShape 18"/>
            <p:cNvCxnSpPr>
              <a:cxnSpLocks noChangeShapeType="1"/>
              <a:stCxn id="87080" idx="0"/>
              <a:endCxn id="87072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5" name="AutoShape 19"/>
            <p:cNvCxnSpPr>
              <a:cxnSpLocks noChangeShapeType="1"/>
              <a:stCxn id="87081" idx="0"/>
              <a:endCxn id="87073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6" name="AutoShape 20"/>
            <p:cNvCxnSpPr>
              <a:cxnSpLocks noChangeShapeType="1"/>
              <a:stCxn id="87082" idx="0"/>
              <a:endCxn id="87074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87" name="AutoShape 21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8" name="AutoShape 22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9" name="AutoShape 23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90" name="AutoShape 24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91" name="AutoShape 25"/>
            <p:cNvCxnSpPr>
              <a:cxnSpLocks noChangeShapeType="1"/>
              <a:stCxn id="87075" idx="0"/>
              <a:endCxn id="87087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2" name="AutoShape 26"/>
            <p:cNvCxnSpPr>
              <a:cxnSpLocks noChangeShapeType="1"/>
              <a:stCxn id="87072" idx="0"/>
              <a:endCxn id="87088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3" name="AutoShape 27"/>
            <p:cNvCxnSpPr>
              <a:cxnSpLocks noChangeShapeType="1"/>
              <a:stCxn id="87073" idx="0"/>
              <a:endCxn id="87089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4" name="AutoShape 28"/>
            <p:cNvCxnSpPr>
              <a:cxnSpLocks noChangeShapeType="1"/>
              <a:stCxn id="87074" idx="0"/>
              <a:endCxn id="87090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7046" name="Text Box 29"/>
          <p:cNvSpPr txBox="1">
            <a:spLocks noChangeArrowheads="1"/>
          </p:cNvSpPr>
          <p:nvPr/>
        </p:nvSpPr>
        <p:spPr bwMode="auto">
          <a:xfrm>
            <a:off x="1447800" y="120015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7047" name="Text Box 30"/>
          <p:cNvSpPr txBox="1">
            <a:spLocks noChangeArrowheads="1"/>
          </p:cNvSpPr>
          <p:nvPr/>
        </p:nvSpPr>
        <p:spPr bwMode="auto">
          <a:xfrm>
            <a:off x="4038600" y="1600201"/>
            <a:ext cx="1295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Inference</a:t>
            </a:r>
          </a:p>
        </p:txBody>
      </p:sp>
      <p:sp>
        <p:nvSpPr>
          <p:cNvPr id="87048" name="Oval 31"/>
          <p:cNvSpPr>
            <a:spLocks noChangeArrowheads="1"/>
          </p:cNvSpPr>
          <p:nvPr/>
        </p:nvSpPr>
        <p:spPr bwMode="auto">
          <a:xfrm>
            <a:off x="6462714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49" name="Oval 32"/>
          <p:cNvSpPr>
            <a:spLocks noChangeArrowheads="1"/>
          </p:cNvSpPr>
          <p:nvPr/>
        </p:nvSpPr>
        <p:spPr bwMode="auto">
          <a:xfrm>
            <a:off x="6916739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0" name="Oval 33"/>
          <p:cNvSpPr>
            <a:spLocks noChangeArrowheads="1"/>
          </p:cNvSpPr>
          <p:nvPr/>
        </p:nvSpPr>
        <p:spPr bwMode="auto">
          <a:xfrm>
            <a:off x="7372351" y="1826419"/>
            <a:ext cx="258763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1" name="Oval 34"/>
          <p:cNvSpPr>
            <a:spLocks noChangeArrowheads="1"/>
          </p:cNvSpPr>
          <p:nvPr/>
        </p:nvSpPr>
        <p:spPr bwMode="auto">
          <a:xfrm>
            <a:off x="6008688" y="1826419"/>
            <a:ext cx="258762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cxnSp>
        <p:nvCxnSpPr>
          <p:cNvPr id="87052" name="AutoShape 35"/>
          <p:cNvCxnSpPr>
            <a:cxnSpLocks noChangeShapeType="1"/>
            <a:stCxn id="87051" idx="6"/>
            <a:endCxn id="87048" idx="2"/>
          </p:cNvCxnSpPr>
          <p:nvPr/>
        </p:nvCxnSpPr>
        <p:spPr bwMode="auto">
          <a:xfrm>
            <a:off x="6267451" y="1924050"/>
            <a:ext cx="195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53" name="AutoShape 36"/>
          <p:cNvCxnSpPr>
            <a:cxnSpLocks noChangeShapeType="1"/>
            <a:stCxn id="87048" idx="6"/>
            <a:endCxn id="87049" idx="2"/>
          </p:cNvCxnSpPr>
          <p:nvPr/>
        </p:nvCxnSpPr>
        <p:spPr bwMode="auto">
          <a:xfrm>
            <a:off x="6723063" y="1924050"/>
            <a:ext cx="19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54" name="AutoShape 37"/>
          <p:cNvCxnSpPr>
            <a:cxnSpLocks noChangeShapeType="1"/>
            <a:stCxn id="87049" idx="6"/>
            <a:endCxn id="87050" idx="2"/>
          </p:cNvCxnSpPr>
          <p:nvPr/>
        </p:nvCxnSpPr>
        <p:spPr bwMode="auto">
          <a:xfrm>
            <a:off x="7177088" y="1924050"/>
            <a:ext cx="195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055" name="AutoShape 38"/>
          <p:cNvSpPr>
            <a:spLocks noChangeArrowheads="1"/>
          </p:cNvSpPr>
          <p:nvPr/>
        </p:nvSpPr>
        <p:spPr bwMode="auto">
          <a:xfrm>
            <a:off x="5943600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6" name="AutoShape 39"/>
          <p:cNvSpPr>
            <a:spLocks noChangeArrowheads="1"/>
          </p:cNvSpPr>
          <p:nvPr/>
        </p:nvSpPr>
        <p:spPr bwMode="auto">
          <a:xfrm>
            <a:off x="6397625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7" name="AutoShape 40"/>
          <p:cNvSpPr>
            <a:spLocks noChangeArrowheads="1"/>
          </p:cNvSpPr>
          <p:nvPr/>
        </p:nvSpPr>
        <p:spPr bwMode="auto">
          <a:xfrm>
            <a:off x="6851650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8" name="AutoShape 41"/>
          <p:cNvSpPr>
            <a:spLocks noChangeArrowheads="1"/>
          </p:cNvSpPr>
          <p:nvPr/>
        </p:nvSpPr>
        <p:spPr bwMode="auto">
          <a:xfrm>
            <a:off x="7307263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cxnSp>
        <p:nvCxnSpPr>
          <p:cNvPr id="87059" name="AutoShape 42"/>
          <p:cNvCxnSpPr>
            <a:cxnSpLocks noChangeShapeType="1"/>
            <a:stCxn id="87055" idx="0"/>
            <a:endCxn id="87051" idx="4"/>
          </p:cNvCxnSpPr>
          <p:nvPr/>
        </p:nvCxnSpPr>
        <p:spPr bwMode="auto">
          <a:xfrm flipV="1">
            <a:off x="6105525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0" name="AutoShape 43"/>
          <p:cNvCxnSpPr>
            <a:cxnSpLocks noChangeShapeType="1"/>
            <a:stCxn id="87056" idx="0"/>
            <a:endCxn id="87048" idx="4"/>
          </p:cNvCxnSpPr>
          <p:nvPr/>
        </p:nvCxnSpPr>
        <p:spPr bwMode="auto">
          <a:xfrm flipV="1">
            <a:off x="6559550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1" name="AutoShape 44"/>
          <p:cNvCxnSpPr>
            <a:cxnSpLocks noChangeShapeType="1"/>
            <a:stCxn id="87057" idx="0"/>
            <a:endCxn id="87049" idx="4"/>
          </p:cNvCxnSpPr>
          <p:nvPr/>
        </p:nvCxnSpPr>
        <p:spPr bwMode="auto">
          <a:xfrm flipV="1">
            <a:off x="7015163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2" name="AutoShape 45"/>
          <p:cNvCxnSpPr>
            <a:cxnSpLocks noChangeShapeType="1"/>
            <a:stCxn id="87058" idx="0"/>
            <a:endCxn id="87050" idx="4"/>
          </p:cNvCxnSpPr>
          <p:nvPr/>
        </p:nvCxnSpPr>
        <p:spPr bwMode="auto">
          <a:xfrm flipV="1">
            <a:off x="7469188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063" name="AutoShape 46"/>
          <p:cNvSpPr>
            <a:spLocks noChangeArrowheads="1"/>
          </p:cNvSpPr>
          <p:nvPr/>
        </p:nvSpPr>
        <p:spPr bwMode="auto">
          <a:xfrm>
            <a:off x="6008688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4" name="AutoShape 47"/>
          <p:cNvSpPr>
            <a:spLocks noChangeArrowheads="1"/>
          </p:cNvSpPr>
          <p:nvPr/>
        </p:nvSpPr>
        <p:spPr bwMode="auto">
          <a:xfrm>
            <a:off x="6462714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5" name="AutoShape 48"/>
          <p:cNvSpPr>
            <a:spLocks noChangeArrowheads="1"/>
          </p:cNvSpPr>
          <p:nvPr/>
        </p:nvSpPr>
        <p:spPr bwMode="auto">
          <a:xfrm>
            <a:off x="6916739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6" name="AutoShape 49"/>
          <p:cNvSpPr>
            <a:spLocks noChangeArrowheads="1"/>
          </p:cNvSpPr>
          <p:nvPr/>
        </p:nvSpPr>
        <p:spPr bwMode="auto">
          <a:xfrm>
            <a:off x="7372350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7067" name="AutoShape 50"/>
          <p:cNvCxnSpPr>
            <a:cxnSpLocks noChangeShapeType="1"/>
            <a:stCxn id="87051" idx="0"/>
            <a:endCxn id="87063" idx="2"/>
          </p:cNvCxnSpPr>
          <p:nvPr/>
        </p:nvCxnSpPr>
        <p:spPr bwMode="auto">
          <a:xfrm flipV="1">
            <a:off x="6138863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8" name="AutoShape 51"/>
          <p:cNvCxnSpPr>
            <a:cxnSpLocks noChangeShapeType="1"/>
            <a:stCxn id="87048" idx="0"/>
            <a:endCxn id="87064" idx="2"/>
          </p:cNvCxnSpPr>
          <p:nvPr/>
        </p:nvCxnSpPr>
        <p:spPr bwMode="auto">
          <a:xfrm flipV="1">
            <a:off x="6592888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9" name="AutoShape 52"/>
          <p:cNvCxnSpPr>
            <a:cxnSpLocks noChangeShapeType="1"/>
            <a:stCxn id="87049" idx="0"/>
            <a:endCxn id="87065" idx="2"/>
          </p:cNvCxnSpPr>
          <p:nvPr/>
        </p:nvCxnSpPr>
        <p:spPr bwMode="auto">
          <a:xfrm flipV="1">
            <a:off x="7046914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70" name="AutoShape 53"/>
          <p:cNvCxnSpPr>
            <a:cxnSpLocks noChangeShapeType="1"/>
            <a:stCxn id="87050" idx="0"/>
            <a:endCxn id="87066" idx="2"/>
          </p:cNvCxnSpPr>
          <p:nvPr/>
        </p:nvCxnSpPr>
        <p:spPr bwMode="auto">
          <a:xfrm flipV="1">
            <a:off x="7500939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071" name="Text Box 54"/>
          <p:cNvSpPr txBox="1">
            <a:spLocks noChangeArrowheads="1"/>
          </p:cNvSpPr>
          <p:nvPr/>
        </p:nvSpPr>
        <p:spPr bwMode="auto">
          <a:xfrm>
            <a:off x="5943600" y="1200151"/>
            <a:ext cx="1905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Best Sequence</a:t>
            </a:r>
          </a:p>
        </p:txBody>
      </p:sp>
    </p:spTree>
    <p:extLst>
      <p:ext uri="{BB962C8B-B14F-4D97-AF65-F5344CB8AC3E}">
        <p14:creationId xmlns:p14="http://schemas.microsoft.com/office/powerpoint/2010/main" val="34181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Information Extraction (IE)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IE systems extract clear, factual information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Roughly: </a:t>
            </a:r>
            <a:r>
              <a:rPr lang="en-US" i="1" dirty="0">
                <a:ea typeface="ＭＳ Ｐゴシック" charset="0"/>
                <a:cs typeface="ＭＳ Ｐゴシック" charset="0"/>
              </a:rPr>
              <a:t>Who did what to whom when?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E.g.,</a:t>
            </a:r>
            <a:endParaRPr lang="en-US" sz="1800" dirty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AU" dirty="0">
                <a:ea typeface="ＭＳ Ｐゴシック" charset="0"/>
              </a:rPr>
              <a:t>Gathering earnings, profits, board members, headquarters, etc. from company reports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The headquarters of BHP Billiton Limited, and the global headquarters of the combined BHP Billiton Group, are located in Melbourne, Australia.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  <a:ea typeface="ＭＳ Ｐゴシック" charset="0"/>
              </a:rPr>
              <a:t>headquarters(“BHP </a:t>
            </a:r>
            <a:r>
              <a:rPr lang="en-US" dirty="0" err="1">
                <a:solidFill>
                  <a:schemeClr val="accent3"/>
                </a:solidFill>
                <a:ea typeface="ＭＳ Ｐゴシック" charset="0"/>
              </a:rPr>
              <a:t>Biliton</a:t>
            </a:r>
            <a:r>
              <a:rPr lang="en-US" dirty="0">
                <a:solidFill>
                  <a:schemeClr val="accent3"/>
                </a:solidFill>
                <a:ea typeface="ＭＳ Ｐゴシック" charset="0"/>
              </a:rPr>
              <a:t> Limited”, “Melbourne, Australia”)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Learn drug-gene product interactions from medical research literature</a:t>
            </a:r>
          </a:p>
        </p:txBody>
      </p:sp>
    </p:spTree>
    <p:extLst>
      <p:ext uri="{BB962C8B-B14F-4D97-AF65-F5344CB8AC3E}">
        <p14:creationId xmlns:p14="http://schemas.microsoft.com/office/powerpoint/2010/main" val="334465287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Viterbi Inference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2457450"/>
            <a:ext cx="8534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Viterbi inference: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Dynamic programming or memoization.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Requires small window of state influence (e.g., past two states are relevant).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Exact: the global best sequence is returned.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Disadvantage: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Harder to implement long-distance state-state interactions (but beam inference tends not to allow long-distance resurrection of sequences anyway).</a:t>
            </a: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3657600" y="1885950"/>
            <a:ext cx="1981200" cy="285750"/>
          </a:xfrm>
          <a:prstGeom prst="rightArrow">
            <a:avLst>
              <a:gd name="adj1" fmla="val 50000"/>
              <a:gd name="adj2" fmla="val 61389"/>
            </a:avLst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1524000" y="1485901"/>
            <a:ext cx="1752600" cy="879872"/>
            <a:chOff x="4080" y="864"/>
            <a:chExt cx="1296" cy="868"/>
          </a:xfrm>
        </p:grpSpPr>
        <p:sp>
          <p:nvSpPr>
            <p:cNvPr id="88096" name="Oval 6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7" name="Oval 7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8" name="Oval 8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9" name="Oval 9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8100" name="AutoShape 10"/>
            <p:cNvCxnSpPr>
              <a:cxnSpLocks noChangeShapeType="1"/>
              <a:stCxn id="88099" idx="6"/>
              <a:endCxn id="88096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101" name="AutoShape 11"/>
            <p:cNvCxnSpPr>
              <a:cxnSpLocks noChangeShapeType="1"/>
              <a:stCxn id="88096" idx="6"/>
              <a:endCxn id="88097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102" name="AutoShape 12"/>
            <p:cNvCxnSpPr>
              <a:cxnSpLocks noChangeShapeType="1"/>
              <a:stCxn id="88097" idx="6"/>
              <a:endCxn id="88098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103" name="AutoShape 13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04" name="AutoShape 14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05" name="AutoShape 15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06" name="AutoShape 16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8107" name="AutoShape 17"/>
            <p:cNvCxnSpPr>
              <a:cxnSpLocks noChangeShapeType="1"/>
              <a:stCxn id="88103" idx="0"/>
              <a:endCxn id="88099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108" name="AutoShape 18"/>
            <p:cNvCxnSpPr>
              <a:cxnSpLocks noChangeShapeType="1"/>
              <a:stCxn id="88104" idx="0"/>
              <a:endCxn id="88096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109" name="AutoShape 19"/>
            <p:cNvCxnSpPr>
              <a:cxnSpLocks noChangeShapeType="1"/>
              <a:stCxn id="88105" idx="0"/>
              <a:endCxn id="88097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110" name="AutoShape 20"/>
            <p:cNvCxnSpPr>
              <a:cxnSpLocks noChangeShapeType="1"/>
              <a:stCxn id="88106" idx="0"/>
              <a:endCxn id="88098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111" name="AutoShape 21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12" name="AutoShape 22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13" name="AutoShape 23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14" name="AutoShape 24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8115" name="AutoShape 25"/>
            <p:cNvCxnSpPr>
              <a:cxnSpLocks noChangeShapeType="1"/>
              <a:stCxn id="88099" idx="0"/>
              <a:endCxn id="88111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116" name="AutoShape 26"/>
            <p:cNvCxnSpPr>
              <a:cxnSpLocks noChangeShapeType="1"/>
              <a:stCxn id="88096" idx="0"/>
              <a:endCxn id="88112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117" name="AutoShape 27"/>
            <p:cNvCxnSpPr>
              <a:cxnSpLocks noChangeShapeType="1"/>
              <a:stCxn id="88097" idx="0"/>
              <a:endCxn id="88113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118" name="AutoShape 28"/>
            <p:cNvCxnSpPr>
              <a:cxnSpLocks noChangeShapeType="1"/>
              <a:stCxn id="88098" idx="0"/>
              <a:endCxn id="88114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8070" name="Text Box 29"/>
          <p:cNvSpPr txBox="1">
            <a:spLocks noChangeArrowheads="1"/>
          </p:cNvSpPr>
          <p:nvPr/>
        </p:nvSpPr>
        <p:spPr bwMode="auto">
          <a:xfrm>
            <a:off x="1447800" y="120015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8071" name="Text Box 30"/>
          <p:cNvSpPr txBox="1">
            <a:spLocks noChangeArrowheads="1"/>
          </p:cNvSpPr>
          <p:nvPr/>
        </p:nvSpPr>
        <p:spPr bwMode="auto">
          <a:xfrm>
            <a:off x="4038600" y="1600201"/>
            <a:ext cx="1295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Inference</a:t>
            </a:r>
          </a:p>
        </p:txBody>
      </p:sp>
      <p:sp>
        <p:nvSpPr>
          <p:cNvPr id="88072" name="Oval 31"/>
          <p:cNvSpPr>
            <a:spLocks noChangeArrowheads="1"/>
          </p:cNvSpPr>
          <p:nvPr/>
        </p:nvSpPr>
        <p:spPr bwMode="auto">
          <a:xfrm>
            <a:off x="6462714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8073" name="Oval 32"/>
          <p:cNvSpPr>
            <a:spLocks noChangeArrowheads="1"/>
          </p:cNvSpPr>
          <p:nvPr/>
        </p:nvSpPr>
        <p:spPr bwMode="auto">
          <a:xfrm>
            <a:off x="6916739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8074" name="Oval 33"/>
          <p:cNvSpPr>
            <a:spLocks noChangeArrowheads="1"/>
          </p:cNvSpPr>
          <p:nvPr/>
        </p:nvSpPr>
        <p:spPr bwMode="auto">
          <a:xfrm>
            <a:off x="7372351" y="1826419"/>
            <a:ext cx="258763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8075" name="Oval 34"/>
          <p:cNvSpPr>
            <a:spLocks noChangeArrowheads="1"/>
          </p:cNvSpPr>
          <p:nvPr/>
        </p:nvSpPr>
        <p:spPr bwMode="auto">
          <a:xfrm>
            <a:off x="6008688" y="1826419"/>
            <a:ext cx="258762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cxnSp>
        <p:nvCxnSpPr>
          <p:cNvPr id="88076" name="AutoShape 35"/>
          <p:cNvCxnSpPr>
            <a:cxnSpLocks noChangeShapeType="1"/>
            <a:stCxn id="88075" idx="6"/>
            <a:endCxn id="88072" idx="2"/>
          </p:cNvCxnSpPr>
          <p:nvPr/>
        </p:nvCxnSpPr>
        <p:spPr bwMode="auto">
          <a:xfrm>
            <a:off x="6267451" y="1924050"/>
            <a:ext cx="195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8077" name="AutoShape 36"/>
          <p:cNvCxnSpPr>
            <a:cxnSpLocks noChangeShapeType="1"/>
            <a:stCxn id="88072" idx="6"/>
            <a:endCxn id="88073" idx="2"/>
          </p:cNvCxnSpPr>
          <p:nvPr/>
        </p:nvCxnSpPr>
        <p:spPr bwMode="auto">
          <a:xfrm>
            <a:off x="6723063" y="1924050"/>
            <a:ext cx="19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8078" name="AutoShape 37"/>
          <p:cNvCxnSpPr>
            <a:cxnSpLocks noChangeShapeType="1"/>
            <a:stCxn id="88073" idx="6"/>
            <a:endCxn id="88074" idx="2"/>
          </p:cNvCxnSpPr>
          <p:nvPr/>
        </p:nvCxnSpPr>
        <p:spPr bwMode="auto">
          <a:xfrm>
            <a:off x="7177088" y="1924050"/>
            <a:ext cx="195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8079" name="AutoShape 38"/>
          <p:cNvSpPr>
            <a:spLocks noChangeArrowheads="1"/>
          </p:cNvSpPr>
          <p:nvPr/>
        </p:nvSpPr>
        <p:spPr bwMode="auto">
          <a:xfrm>
            <a:off x="5943600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8080" name="AutoShape 39"/>
          <p:cNvSpPr>
            <a:spLocks noChangeArrowheads="1"/>
          </p:cNvSpPr>
          <p:nvPr/>
        </p:nvSpPr>
        <p:spPr bwMode="auto">
          <a:xfrm>
            <a:off x="6397625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8081" name="AutoShape 40"/>
          <p:cNvSpPr>
            <a:spLocks noChangeArrowheads="1"/>
          </p:cNvSpPr>
          <p:nvPr/>
        </p:nvSpPr>
        <p:spPr bwMode="auto">
          <a:xfrm>
            <a:off x="6851650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8082" name="AutoShape 41"/>
          <p:cNvSpPr>
            <a:spLocks noChangeArrowheads="1"/>
          </p:cNvSpPr>
          <p:nvPr/>
        </p:nvSpPr>
        <p:spPr bwMode="auto">
          <a:xfrm>
            <a:off x="7307263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cxnSp>
        <p:nvCxnSpPr>
          <p:cNvPr id="88083" name="AutoShape 42"/>
          <p:cNvCxnSpPr>
            <a:cxnSpLocks noChangeShapeType="1"/>
            <a:stCxn id="88079" idx="0"/>
            <a:endCxn id="88075" idx="4"/>
          </p:cNvCxnSpPr>
          <p:nvPr/>
        </p:nvCxnSpPr>
        <p:spPr bwMode="auto">
          <a:xfrm flipV="1">
            <a:off x="6105525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8084" name="AutoShape 43"/>
          <p:cNvCxnSpPr>
            <a:cxnSpLocks noChangeShapeType="1"/>
            <a:stCxn id="88080" idx="0"/>
            <a:endCxn id="88072" idx="4"/>
          </p:cNvCxnSpPr>
          <p:nvPr/>
        </p:nvCxnSpPr>
        <p:spPr bwMode="auto">
          <a:xfrm flipV="1">
            <a:off x="6559550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8085" name="AutoShape 44"/>
          <p:cNvCxnSpPr>
            <a:cxnSpLocks noChangeShapeType="1"/>
            <a:stCxn id="88081" idx="0"/>
            <a:endCxn id="88073" idx="4"/>
          </p:cNvCxnSpPr>
          <p:nvPr/>
        </p:nvCxnSpPr>
        <p:spPr bwMode="auto">
          <a:xfrm flipV="1">
            <a:off x="7015163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8086" name="AutoShape 45"/>
          <p:cNvCxnSpPr>
            <a:cxnSpLocks noChangeShapeType="1"/>
            <a:stCxn id="88082" idx="0"/>
            <a:endCxn id="88074" idx="4"/>
          </p:cNvCxnSpPr>
          <p:nvPr/>
        </p:nvCxnSpPr>
        <p:spPr bwMode="auto">
          <a:xfrm flipV="1">
            <a:off x="7469188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8087" name="AutoShape 46"/>
          <p:cNvSpPr>
            <a:spLocks noChangeArrowheads="1"/>
          </p:cNvSpPr>
          <p:nvPr/>
        </p:nvSpPr>
        <p:spPr bwMode="auto">
          <a:xfrm>
            <a:off x="6008688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8088" name="AutoShape 47"/>
          <p:cNvSpPr>
            <a:spLocks noChangeArrowheads="1"/>
          </p:cNvSpPr>
          <p:nvPr/>
        </p:nvSpPr>
        <p:spPr bwMode="auto">
          <a:xfrm>
            <a:off x="6462714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8089" name="AutoShape 48"/>
          <p:cNvSpPr>
            <a:spLocks noChangeArrowheads="1"/>
          </p:cNvSpPr>
          <p:nvPr/>
        </p:nvSpPr>
        <p:spPr bwMode="auto">
          <a:xfrm>
            <a:off x="6916739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8090" name="AutoShape 49"/>
          <p:cNvSpPr>
            <a:spLocks noChangeArrowheads="1"/>
          </p:cNvSpPr>
          <p:nvPr/>
        </p:nvSpPr>
        <p:spPr bwMode="auto">
          <a:xfrm>
            <a:off x="7372350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8091" name="AutoShape 50"/>
          <p:cNvCxnSpPr>
            <a:cxnSpLocks noChangeShapeType="1"/>
            <a:stCxn id="88075" idx="0"/>
            <a:endCxn id="88087" idx="2"/>
          </p:cNvCxnSpPr>
          <p:nvPr/>
        </p:nvCxnSpPr>
        <p:spPr bwMode="auto">
          <a:xfrm flipV="1">
            <a:off x="6138863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8092" name="AutoShape 51"/>
          <p:cNvCxnSpPr>
            <a:cxnSpLocks noChangeShapeType="1"/>
            <a:stCxn id="88072" idx="0"/>
            <a:endCxn id="88088" idx="2"/>
          </p:cNvCxnSpPr>
          <p:nvPr/>
        </p:nvCxnSpPr>
        <p:spPr bwMode="auto">
          <a:xfrm flipV="1">
            <a:off x="6592888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8093" name="AutoShape 52"/>
          <p:cNvCxnSpPr>
            <a:cxnSpLocks noChangeShapeType="1"/>
            <a:stCxn id="88073" idx="0"/>
            <a:endCxn id="88089" idx="2"/>
          </p:cNvCxnSpPr>
          <p:nvPr/>
        </p:nvCxnSpPr>
        <p:spPr bwMode="auto">
          <a:xfrm flipV="1">
            <a:off x="7046914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8094" name="AutoShape 53"/>
          <p:cNvCxnSpPr>
            <a:cxnSpLocks noChangeShapeType="1"/>
            <a:stCxn id="88074" idx="0"/>
            <a:endCxn id="88090" idx="2"/>
          </p:cNvCxnSpPr>
          <p:nvPr/>
        </p:nvCxnSpPr>
        <p:spPr bwMode="auto">
          <a:xfrm flipV="1">
            <a:off x="7500939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8095" name="Text Box 54"/>
          <p:cNvSpPr txBox="1">
            <a:spLocks noChangeArrowheads="1"/>
          </p:cNvSpPr>
          <p:nvPr/>
        </p:nvSpPr>
        <p:spPr bwMode="auto">
          <a:xfrm>
            <a:off x="5943600" y="1200151"/>
            <a:ext cx="1905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Best Sequence</a:t>
            </a:r>
          </a:p>
        </p:txBody>
      </p:sp>
    </p:spTree>
    <p:extLst>
      <p:ext uri="{BB962C8B-B14F-4D97-AF65-F5344CB8AC3E}">
        <p14:creationId xmlns:p14="http://schemas.microsoft.com/office/powerpoint/2010/main" val="4126651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CRFs</a:t>
            </a:r>
            <a:r>
              <a:rPr lang="en-US" sz="1800">
                <a:solidFill>
                  <a:srgbClr val="0000FF"/>
                </a:solidFill>
                <a:latin typeface="Lucida Sans" charset="0"/>
                <a:ea typeface="ＭＳ Ｐゴシック" charset="0"/>
                <a:cs typeface="ＭＳ Ｐゴシック" charset="0"/>
              </a:rPr>
              <a:t> [Lafferty, Pereira, and McCallum 2001]</a:t>
            </a:r>
            <a:endParaRPr lang="en-US">
              <a:solidFill>
                <a:srgbClr val="0000FF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389460"/>
            <a:ext cx="8686800" cy="3657600"/>
          </a:xfrm>
        </p:spPr>
        <p:txBody>
          <a:bodyPr/>
          <a:lstStyle/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Another sequence model: Conditional Random Fields (CRFs)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 whole-sequence conditional model rather than a chaining of local models.</a:t>
            </a: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The space of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ja-JP" altLang="en-US" sz="1700" dirty="0">
                <a:latin typeface="Lucida Sans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s is now the space of sequences</a:t>
            </a:r>
          </a:p>
          <a:p>
            <a:pPr lvl="1" eaLnBrk="1" hangingPunct="1"/>
            <a:r>
              <a:rPr lang="en-US" sz="1400" dirty="0">
                <a:latin typeface="Lucida Sans" charset="0"/>
                <a:ea typeface="ＭＳ Ｐゴシック" charset="0"/>
              </a:rPr>
              <a:t>But if the features </a:t>
            </a:r>
            <a:r>
              <a:rPr lang="en-US" sz="1400" i="1" dirty="0">
                <a:latin typeface="Lucida Sans" charset="0"/>
                <a:ea typeface="ＭＳ Ｐゴシック" charset="0"/>
              </a:rPr>
              <a:t>f</a:t>
            </a:r>
            <a:r>
              <a:rPr lang="en-US" sz="1400" i="1" baseline="-25000" dirty="0">
                <a:latin typeface="Lucida Sans" charset="0"/>
                <a:ea typeface="ＭＳ Ｐゴシック" charset="0"/>
              </a:rPr>
              <a:t>i</a:t>
            </a:r>
            <a:r>
              <a:rPr lang="en-US" sz="1400" i="1" dirty="0">
                <a:latin typeface="Lucida Sans" charset="0"/>
                <a:ea typeface="ＭＳ Ｐゴシック" charset="0"/>
              </a:rPr>
              <a:t> </a:t>
            </a:r>
            <a:r>
              <a:rPr lang="en-US" sz="1400" dirty="0">
                <a:latin typeface="Lucida Sans" charset="0"/>
                <a:ea typeface="ＭＳ Ｐゴシック" charset="0"/>
              </a:rPr>
              <a:t>remain local, the conditional sequence likelihood can be calculated exactly using dynamic programming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Training is slower, but CRFs avoid causal-competition biases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These (or a variant using a max margin criterion) are seen as the state-of-the-art these days … but in practice usually work much the same as MEMMs.</a:t>
            </a:r>
          </a:p>
        </p:txBody>
      </p:sp>
      <p:grpSp>
        <p:nvGrpSpPr>
          <p:cNvPr id="91143" name="Group 4"/>
          <p:cNvGrpSpPr>
            <a:grpSpLocks/>
          </p:cNvGrpSpPr>
          <p:nvPr/>
        </p:nvGrpSpPr>
        <p:grpSpPr bwMode="auto">
          <a:xfrm>
            <a:off x="1727200" y="2084786"/>
            <a:ext cx="4876800" cy="1082278"/>
            <a:chOff x="1453" y="3024"/>
            <a:chExt cx="2227" cy="659"/>
          </a:xfrm>
        </p:grpSpPr>
        <p:graphicFrame>
          <p:nvGraphicFramePr>
            <p:cNvPr id="91138" name="Object 2"/>
            <p:cNvGraphicFramePr>
              <a:graphicFrameLocks noChangeAspect="1"/>
            </p:cNvGraphicFramePr>
            <p:nvPr/>
          </p:nvGraphicFramePr>
          <p:xfrm>
            <a:off x="2303" y="3312"/>
            <a:ext cx="1347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4" imgW="1234080" imgH="329040" progId="Equation.3">
                    <p:embed/>
                  </p:oleObj>
                </mc:Choice>
                <mc:Fallback>
                  <p:oleObj name="Equation" r:id="rId4" imgW="1234080" imgH="329040" progId="Equation.3">
                    <p:embed/>
                    <p:pic>
                      <p:nvPicPr>
                        <p:cNvPr id="9113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3" y="3312"/>
                          <a:ext cx="1347" cy="37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39" name="Object 3"/>
            <p:cNvGraphicFramePr>
              <a:graphicFrameLocks noChangeAspect="1"/>
            </p:cNvGraphicFramePr>
            <p:nvPr/>
          </p:nvGraphicFramePr>
          <p:xfrm>
            <a:off x="1453" y="3072"/>
            <a:ext cx="2227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6" imgW="2047680" imgH="420480" progId="Equation.3">
                    <p:embed/>
                  </p:oleObj>
                </mc:Choice>
                <mc:Fallback>
                  <p:oleObj name="Equation" r:id="rId6" imgW="2047680" imgH="420480" progId="Equation.3">
                    <p:embed/>
                    <p:pic>
                      <p:nvPicPr>
                        <p:cNvPr id="9113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3072"/>
                          <a:ext cx="2227" cy="46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0" name="Object 4"/>
            <p:cNvGraphicFramePr>
              <a:graphicFrameLocks noChangeAspect="1"/>
            </p:cNvGraphicFramePr>
            <p:nvPr/>
          </p:nvGraphicFramePr>
          <p:xfrm>
            <a:off x="2516" y="3024"/>
            <a:ext cx="1099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8" imgW="1005480" imgH="329040" progId="Equation.3">
                    <p:embed/>
                  </p:oleObj>
                </mc:Choice>
                <mc:Fallback>
                  <p:oleObj name="Equation" r:id="rId8" imgW="1005480" imgH="329040" progId="Equation.3">
                    <p:embed/>
                    <p:pic>
                      <p:nvPicPr>
                        <p:cNvPr id="911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3024"/>
                          <a:ext cx="1099" cy="37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38499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entropy sequence models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Maximum entropy Markov models (MEMMs) or Conditional Markov models</a:t>
            </a:r>
          </a:p>
        </p:txBody>
      </p:sp>
    </p:spTree>
    <p:extLst>
      <p:ext uri="{BB962C8B-B14F-4D97-AF65-F5344CB8AC3E}">
        <p14:creationId xmlns:p14="http://schemas.microsoft.com/office/powerpoint/2010/main" val="104253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2902"/>
          <a:stretch/>
        </p:blipFill>
        <p:spPr>
          <a:xfrm>
            <a:off x="533400" y="2266950"/>
            <a:ext cx="8268551" cy="1732570"/>
          </a:xfrm>
          <a:prstGeom prst="rect">
            <a:avLst/>
          </a:prstGeom>
        </p:spPr>
      </p:pic>
      <p:sp>
        <p:nvSpPr>
          <p:cNvPr id="4301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Is now available – and I think popular – in applications like Apple or Google mail, and web indexing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sz="3200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Often seems to be based on regular expressions and name lists</a:t>
            </a:r>
          </a:p>
        </p:txBody>
      </p:sp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Low-level information extraction (1)</a:t>
            </a:r>
          </a:p>
        </p:txBody>
      </p:sp>
    </p:spTree>
    <p:extLst>
      <p:ext uri="{BB962C8B-B14F-4D97-AF65-F5344CB8AC3E}">
        <p14:creationId xmlns:p14="http://schemas.microsoft.com/office/powerpoint/2010/main" val="268772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Low-level </a:t>
            </a:r>
            <a:r>
              <a:rPr lang="en-US">
                <a:ea typeface="ＭＳ Ｐゴシック" charset="0"/>
                <a:cs typeface="ＭＳ Ｐゴシック" charset="0"/>
              </a:rPr>
              <a:t>information extraction (2)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6937117" cy="340995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 bwMode="auto">
          <a:xfrm>
            <a:off x="7467600" y="2876550"/>
            <a:ext cx="1295400" cy="609600"/>
          </a:xfrm>
          <a:prstGeom prst="left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2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Named Entity Recognition (NER)</a:t>
            </a: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7162800" cy="33337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very important sub-task: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Andrew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 to withdraw his support for the minority Labor government sounded dramatic but it should not further threaten its stability. When, after the 2010 election,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Rob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Tony Windsor and the Greens agreed to support Labor, they gave just two guarantees: confidence and supply.</a:t>
            </a:r>
          </a:p>
        </p:txBody>
      </p:sp>
    </p:spTree>
    <p:extLst>
      <p:ext uri="{BB962C8B-B14F-4D97-AF65-F5344CB8AC3E}">
        <p14:creationId xmlns:p14="http://schemas.microsoft.com/office/powerpoint/2010/main" val="348710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Named Entity Recognition (NER)</a:t>
            </a: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7162800" cy="33337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 very important sub-task: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Andrew </a:t>
            </a:r>
            <a:r>
              <a:rPr lang="en-US" dirty="0" err="1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to withdraw his support for the minority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 government sounded dramatic but it should not further threaten its stability. When, after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2010</a:t>
            </a:r>
            <a:r>
              <a:rPr lang="en-US" dirty="0">
                <a:ea typeface="ＭＳ Ｐゴシック" charset="0"/>
                <a:cs typeface="ＭＳ Ｐゴシック" charset="0"/>
              </a:rPr>
              <a:t> election, </a:t>
            </a:r>
            <a:r>
              <a:rPr lang="en-US" dirty="0" err="1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Rob </a:t>
            </a:r>
            <a:r>
              <a:rPr lang="en-US" dirty="0" err="1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Tony Windsor </a:t>
            </a:r>
            <a:r>
              <a:rPr lang="en-US" dirty="0">
                <a:ea typeface="ＭＳ Ｐゴシック" charset="0"/>
                <a:cs typeface="ＭＳ Ｐゴシック" charset="0"/>
              </a:rPr>
              <a:t>and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Greens</a:t>
            </a:r>
            <a:r>
              <a:rPr lang="en-US" dirty="0">
                <a:ea typeface="ＭＳ Ｐゴシック" charset="0"/>
                <a:cs typeface="ＭＳ Ｐゴシック" charset="0"/>
              </a:rPr>
              <a:t> agreed to support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, they gave just two guarantees: confidence and supply.</a:t>
            </a:r>
          </a:p>
        </p:txBody>
      </p:sp>
    </p:spTree>
    <p:extLst>
      <p:ext uri="{BB962C8B-B14F-4D97-AF65-F5344CB8AC3E}">
        <p14:creationId xmlns:p14="http://schemas.microsoft.com/office/powerpoint/2010/main" val="44220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Named Entity Recognition (NER)</a:t>
            </a: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7162800" cy="3333750"/>
          </a:xfrm>
          <a:ln>
            <a:noFill/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 very important sub-task: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Andrew 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to withdraw his support for the minority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 government sounded dramatic but it should not further threaten its stability. When, after the </a:t>
            </a:r>
            <a:r>
              <a:rPr lang="en-US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2010</a:t>
            </a:r>
            <a:r>
              <a:rPr lang="en-US" dirty="0">
                <a:ea typeface="ＭＳ Ｐゴシック" charset="0"/>
                <a:cs typeface="ＭＳ Ｐゴシック" charset="0"/>
              </a:rPr>
              <a:t> election, </a:t>
            </a:r>
            <a:r>
              <a:rPr lang="en-US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Rob </a:t>
            </a:r>
            <a:r>
              <a:rPr lang="en-US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Tony Windsor </a:t>
            </a:r>
            <a:r>
              <a:rPr lang="en-US" dirty="0">
                <a:ea typeface="ＭＳ Ｐゴシック" charset="0"/>
                <a:cs typeface="ＭＳ Ｐゴシック" charset="0"/>
              </a:rPr>
              <a:t>and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Greens</a:t>
            </a:r>
            <a:r>
              <a:rPr lang="en-US" dirty="0">
                <a:ea typeface="ＭＳ Ｐゴシック" charset="0"/>
                <a:cs typeface="ＭＳ Ｐゴシック" charset="0"/>
              </a:rPr>
              <a:t> agreed to support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, they gave just two guarantees: confidence and supply.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96200" y="2495550"/>
            <a:ext cx="1219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200" y="2495550"/>
            <a:ext cx="1219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2584BB"/>
                </a:solidFill>
                <a:latin typeface="+mn-lt"/>
              </a:rPr>
              <a:t>Person</a:t>
            </a:r>
          </a:p>
          <a:p>
            <a:r>
              <a:rPr lang="en-US" sz="2200" dirty="0">
                <a:solidFill>
                  <a:schemeClr val="accent3"/>
                </a:solidFill>
                <a:latin typeface="+mn-lt"/>
              </a:rPr>
              <a:t>Date</a:t>
            </a:r>
          </a:p>
          <a:p>
            <a:r>
              <a:rPr lang="en-US" sz="2200" dirty="0">
                <a:solidFill>
                  <a:schemeClr val="accent6"/>
                </a:solidFill>
                <a:latin typeface="+mn-lt"/>
              </a:rPr>
              <a:t>Location</a:t>
            </a:r>
          </a:p>
          <a:p>
            <a:pPr indent="-457200"/>
            <a:r>
              <a:rPr lang="en-US" sz="2200" dirty="0" err="1">
                <a:solidFill>
                  <a:schemeClr val="accent1"/>
                </a:solidFill>
                <a:latin typeface="+mn-lt"/>
              </a:rPr>
              <a:t>Organi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-</a:t>
            </a:r>
          </a:p>
          <a:p>
            <a:pPr indent="-457200"/>
            <a:r>
              <a:rPr lang="en-US" sz="2200" dirty="0">
                <a:solidFill>
                  <a:schemeClr val="accent1"/>
                </a:solidFill>
                <a:latin typeface="+mn-lt"/>
              </a:rPr>
              <a:t>    </a:t>
            </a:r>
            <a:r>
              <a:rPr lang="en-US" sz="2200" dirty="0" err="1">
                <a:solidFill>
                  <a:schemeClr val="accent1"/>
                </a:solidFill>
                <a:latin typeface="+mn-lt"/>
              </a:rPr>
              <a:t>zation</a:t>
            </a:r>
            <a:endParaRPr lang="en-US" sz="2200" dirty="0">
              <a:solidFill>
                <a:schemeClr val="accent1"/>
              </a:solidFill>
              <a:latin typeface="+mn-lt"/>
            </a:endParaRPr>
          </a:p>
          <a:p>
            <a:endParaRPr lang="en-US" sz="1800" dirty="0">
              <a:solidFill>
                <a:srgbClr val="2584BB"/>
              </a:solidFill>
              <a:latin typeface="+mn-lt"/>
            </a:endParaRPr>
          </a:p>
          <a:p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105400" y="1352550"/>
            <a:ext cx="9906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1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uses:</a:t>
            </a:r>
          </a:p>
          <a:p>
            <a:pPr lvl="1"/>
            <a:r>
              <a:rPr lang="en-US" dirty="0"/>
              <a:t>Named entities can be indexed, linked off, etc.</a:t>
            </a:r>
          </a:p>
          <a:p>
            <a:pPr lvl="1"/>
            <a:r>
              <a:rPr lang="en-US" dirty="0"/>
              <a:t>Sentiment can be attributed to companies or products</a:t>
            </a:r>
          </a:p>
          <a:p>
            <a:pPr lvl="1"/>
            <a:r>
              <a:rPr lang="en-US" dirty="0"/>
              <a:t>A lot of IE relations are associations between named entities</a:t>
            </a:r>
          </a:p>
          <a:p>
            <a:pPr lvl="1"/>
            <a:r>
              <a:rPr lang="en-US" dirty="0"/>
              <a:t>For question answering, answers are often named entities.</a:t>
            </a:r>
          </a:p>
          <a:p>
            <a:pPr lvl="1"/>
            <a:endParaRPr lang="en-US" sz="1050" dirty="0"/>
          </a:p>
          <a:p>
            <a:r>
              <a:rPr lang="en-US" dirty="0"/>
              <a:t>Concretely:</a:t>
            </a:r>
          </a:p>
          <a:p>
            <a:pPr lvl="1"/>
            <a:r>
              <a:rPr lang="en-US" dirty="0"/>
              <a:t>Many web pages tag various entities, with links to bio or topic pages, etc.</a:t>
            </a:r>
          </a:p>
          <a:p>
            <a:pPr lvl="2"/>
            <a:r>
              <a:rPr lang="en-US" dirty="0"/>
              <a:t>Reuters</a:t>
            </a:r>
            <a:r>
              <a:rPr lang="en-US" altLang="ja-JP" dirty="0"/>
              <a:t>’ </a:t>
            </a:r>
            <a:r>
              <a:rPr lang="en-US" altLang="ja-JP" dirty="0" err="1"/>
              <a:t>OpenCalais</a:t>
            </a:r>
            <a:r>
              <a:rPr lang="en-US" altLang="ja-JP" dirty="0"/>
              <a:t>, </a:t>
            </a:r>
            <a:r>
              <a:rPr lang="en-US" altLang="ja-JP" dirty="0" err="1"/>
              <a:t>Evri</a:t>
            </a:r>
            <a:r>
              <a:rPr lang="en-US" altLang="ja-JP" dirty="0"/>
              <a:t>, </a:t>
            </a:r>
            <a:r>
              <a:rPr lang="en-US" altLang="ja-JP" dirty="0" err="1"/>
              <a:t>AlchemyAPI</a:t>
            </a:r>
            <a:r>
              <a:rPr lang="en-US" altLang="ja-JP" dirty="0"/>
              <a:t>, Yahoo’s Term Extraction, …</a:t>
            </a:r>
            <a:endParaRPr lang="en-US" dirty="0"/>
          </a:p>
          <a:p>
            <a:pPr lvl="1"/>
            <a:r>
              <a:rPr lang="en-US" altLang="ja-JP" dirty="0"/>
              <a:t>Apple/Google/Microsoft/… smart recognizers for document content</a:t>
            </a:r>
          </a:p>
        </p:txBody>
      </p:sp>
    </p:spTree>
    <p:extLst>
      <p:ext uri="{BB962C8B-B14F-4D97-AF65-F5344CB8AC3E}">
        <p14:creationId xmlns:p14="http://schemas.microsoft.com/office/powerpoint/2010/main" val="4056959649"/>
      </p:ext>
    </p:extLst>
  </p:cSld>
  <p:clrMapOvr>
    <a:masterClrMapping/>
  </p:clrMapOvr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48439</TotalTime>
  <Words>3115</Words>
  <Application>Microsoft Office PowerPoint</Application>
  <PresentationFormat>On-screen Show (16:9)</PresentationFormat>
  <Paragraphs>501</Paragraphs>
  <Slides>32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新細明體</vt:lpstr>
      <vt:lpstr>Arial</vt:lpstr>
      <vt:lpstr>Calibri</vt:lpstr>
      <vt:lpstr>Lucida Sans</vt:lpstr>
      <vt:lpstr>Palatino</vt:lpstr>
      <vt:lpstr>Tahoma</vt:lpstr>
      <vt:lpstr>Times</vt:lpstr>
      <vt:lpstr>Times New Roman</vt:lpstr>
      <vt:lpstr>Wingdings</vt:lpstr>
      <vt:lpstr>NLP-class</vt:lpstr>
      <vt:lpstr>Chart</vt:lpstr>
      <vt:lpstr>Equation</vt:lpstr>
      <vt:lpstr>Information Extraction and Named Entity Recognition</vt:lpstr>
      <vt:lpstr>Information Extraction</vt:lpstr>
      <vt:lpstr>Information Extraction (IE)</vt:lpstr>
      <vt:lpstr>Low-level information extraction (1)</vt:lpstr>
      <vt:lpstr>Low-level information extraction (2)</vt:lpstr>
      <vt:lpstr>Named Entity Recognition (NER)</vt:lpstr>
      <vt:lpstr>Named Entity Recognition (NER)</vt:lpstr>
      <vt:lpstr>Named Entity Recognition (NER)</vt:lpstr>
      <vt:lpstr>Named Entity Recognition (NER)</vt:lpstr>
      <vt:lpstr>Information Extraction and Named Entity Recognition</vt:lpstr>
      <vt:lpstr>Evaluation of Named Entity Recognition</vt:lpstr>
      <vt:lpstr>The Named Entity Recognition Task</vt:lpstr>
      <vt:lpstr>Precision/Recall/F1 for IE/NER</vt:lpstr>
      <vt:lpstr>Evaluation of Named Entity Recognition</vt:lpstr>
      <vt:lpstr>Sequence Models for Named Entity Recognition</vt:lpstr>
      <vt:lpstr>The ML sequence model approach to NER</vt:lpstr>
      <vt:lpstr>Encoding classes for sequence labeling</vt:lpstr>
      <vt:lpstr>Features for sequence labeling</vt:lpstr>
      <vt:lpstr>Features: Word substrings</vt:lpstr>
      <vt:lpstr>Features: Word shapes</vt:lpstr>
      <vt:lpstr>Sequence Models for Named Entity Recognition</vt:lpstr>
      <vt:lpstr>Maximum entropy sequence models</vt:lpstr>
      <vt:lpstr>Sequence problems</vt:lpstr>
      <vt:lpstr>MEMM inference in systems</vt:lpstr>
      <vt:lpstr>Example: POS Tagging</vt:lpstr>
      <vt:lpstr>Example: POS Tagging</vt:lpstr>
      <vt:lpstr>Inference in Systems</vt:lpstr>
      <vt:lpstr>Greedy Inference</vt:lpstr>
      <vt:lpstr>Beam Inference</vt:lpstr>
      <vt:lpstr>Viterbi Inference</vt:lpstr>
      <vt:lpstr>CRFs [Lafferty, Pereira, and McCallum 2001]</vt:lpstr>
      <vt:lpstr>Maximum entropy sequence models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Asim Karim</cp:lastModifiedBy>
  <cp:revision>245</cp:revision>
  <cp:lastPrinted>2012-03-06T20:53:56Z</cp:lastPrinted>
  <dcterms:created xsi:type="dcterms:W3CDTF">2010-04-19T15:31:24Z</dcterms:created>
  <dcterms:modified xsi:type="dcterms:W3CDTF">2019-01-09T07:24:28Z</dcterms:modified>
</cp:coreProperties>
</file>