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5BC43-D65B-4637-9F1A-DD4276E23588}" v="478" dt="2019-02-27T05:17:0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FAF0460E-603D-4370-A346-A724A23CFB0F}"/>
    <pc:docChg chg="modSld">
      <pc:chgData name="Asim Karim" userId="e3215334eae53787" providerId="LiveId" clId="{FAF0460E-603D-4370-A346-A724A23CFB0F}" dt="2019-01-18T06:14:40.929" v="3" actId="20577"/>
      <pc:docMkLst>
        <pc:docMk/>
      </pc:docMkLst>
      <pc:sldChg chg="modSp">
        <pc:chgData name="Asim Karim" userId="e3215334eae53787" providerId="LiveId" clId="{FAF0460E-603D-4370-A346-A724A23CFB0F}" dt="2019-01-18T06:14:40.929" v="3" actId="20577"/>
        <pc:sldMkLst>
          <pc:docMk/>
          <pc:sldMk cId="280829294" sldId="267"/>
        </pc:sldMkLst>
        <pc:spChg chg="mod">
          <ac:chgData name="Asim Karim" userId="e3215334eae53787" providerId="LiveId" clId="{FAF0460E-603D-4370-A346-A724A23CFB0F}" dt="2019-01-18T06:14:40.929" v="3" actId="20577"/>
          <ac:spMkLst>
            <pc:docMk/>
            <pc:sldMk cId="280829294" sldId="267"/>
            <ac:spMk id="3" creationId="{A6A60B3A-1F6E-4A01-BD79-26B34CDA5947}"/>
          </ac:spMkLst>
        </pc:spChg>
      </pc:sldChg>
    </pc:docChg>
  </pc:docChgLst>
  <pc:docChgLst>
    <pc:chgData name="Asim Karim" userId="e3215334eae53787" providerId="LiveId" clId="{11DC677F-0C9B-4264-BD45-79DE1993279C}"/>
  </pc:docChgLst>
  <pc:docChgLst>
    <pc:chgData name="Asim Karim" userId="e3215334eae53787" providerId="LiveId" clId="{6285BC43-D65B-4637-9F1A-DD4276E23588}"/>
    <pc:docChg chg="custSel addSld modSld">
      <pc:chgData name="Asim Karim" userId="e3215334eae53787" providerId="LiveId" clId="{6285BC43-D65B-4637-9F1A-DD4276E23588}" dt="2019-02-27T12:57:05.471" v="1117" actId="20577"/>
      <pc:docMkLst>
        <pc:docMk/>
      </pc:docMkLst>
      <pc:sldChg chg="modSp">
        <pc:chgData name="Asim Karim" userId="e3215334eae53787" providerId="LiveId" clId="{6285BC43-D65B-4637-9F1A-DD4276E23588}" dt="2019-02-25T04:43:29.643" v="38" actId="1036"/>
        <pc:sldMkLst>
          <pc:docMk/>
          <pc:sldMk cId="1021379833" sldId="262"/>
        </pc:sldMkLst>
        <pc:spChg chg="mod">
          <ac:chgData name="Asim Karim" userId="e3215334eae53787" providerId="LiveId" clId="{6285BC43-D65B-4637-9F1A-DD4276E23588}" dt="2019-02-25T04:43:29.643" v="38" actId="1036"/>
          <ac:spMkLst>
            <pc:docMk/>
            <pc:sldMk cId="1021379833" sldId="262"/>
            <ac:spMk id="3" creationId="{F0B3E1F8-1C8B-479B-8530-0B1CB5298E4D}"/>
          </ac:spMkLst>
        </pc:spChg>
      </pc:sldChg>
      <pc:sldChg chg="modSp">
        <pc:chgData name="Asim Karim" userId="e3215334eae53787" providerId="LiveId" clId="{6285BC43-D65B-4637-9F1A-DD4276E23588}" dt="2019-02-25T04:28:58.920" v="0" actId="20577"/>
        <pc:sldMkLst>
          <pc:docMk/>
          <pc:sldMk cId="4232612642" sldId="263"/>
        </pc:sldMkLst>
        <pc:spChg chg="mod">
          <ac:chgData name="Asim Karim" userId="e3215334eae53787" providerId="LiveId" clId="{6285BC43-D65B-4637-9F1A-DD4276E23588}" dt="2019-02-25T04:28:58.920" v="0" actId="20577"/>
          <ac:spMkLst>
            <pc:docMk/>
            <pc:sldMk cId="4232612642" sldId="263"/>
            <ac:spMk id="3" creationId="{A9F577E8-DDEF-445C-9069-A25AD740BB06}"/>
          </ac:spMkLst>
        </pc:spChg>
      </pc:sldChg>
      <pc:sldChg chg="modSp">
        <pc:chgData name="Asim Karim" userId="e3215334eae53787" providerId="LiveId" clId="{6285BC43-D65B-4637-9F1A-DD4276E23588}" dt="2019-02-25T05:09:53.535" v="41" actId="6549"/>
        <pc:sldMkLst>
          <pc:docMk/>
          <pc:sldMk cId="280829294" sldId="267"/>
        </pc:sldMkLst>
        <pc:spChg chg="mod">
          <ac:chgData name="Asim Karim" userId="e3215334eae53787" providerId="LiveId" clId="{6285BC43-D65B-4637-9F1A-DD4276E23588}" dt="2019-02-25T05:09:53.535" v="41" actId="6549"/>
          <ac:spMkLst>
            <pc:docMk/>
            <pc:sldMk cId="280829294" sldId="267"/>
            <ac:spMk id="3" creationId="{A6A60B3A-1F6E-4A01-BD79-26B34CDA5947}"/>
          </ac:spMkLst>
        </pc:spChg>
      </pc:sldChg>
      <pc:sldChg chg="modSp">
        <pc:chgData name="Asim Karim" userId="e3215334eae53787" providerId="LiveId" clId="{6285BC43-D65B-4637-9F1A-DD4276E23588}" dt="2019-02-26T16:32:05.062" v="891" actId="1036"/>
        <pc:sldMkLst>
          <pc:docMk/>
          <pc:sldMk cId="3037320524" sldId="270"/>
        </pc:sldMkLst>
        <pc:spChg chg="mod">
          <ac:chgData name="Asim Karim" userId="e3215334eae53787" providerId="LiveId" clId="{6285BC43-D65B-4637-9F1A-DD4276E23588}" dt="2019-02-26T16:32:05.062" v="891" actId="1036"/>
          <ac:spMkLst>
            <pc:docMk/>
            <pc:sldMk cId="3037320524" sldId="270"/>
            <ac:spMk id="2" creationId="{F531A4B0-888F-4B0C-9F74-4AB2C6E02E9E}"/>
          </ac:spMkLst>
        </pc:spChg>
      </pc:sldChg>
      <pc:sldChg chg="modSp add">
        <pc:chgData name="Asim Karim" userId="e3215334eae53787" providerId="LiveId" clId="{6285BC43-D65B-4637-9F1A-DD4276E23588}" dt="2019-02-26T15:27:37.409" v="306" actId="20577"/>
        <pc:sldMkLst>
          <pc:docMk/>
          <pc:sldMk cId="3246874586" sldId="273"/>
        </pc:sldMkLst>
        <pc:spChg chg="mod">
          <ac:chgData name="Asim Karim" userId="e3215334eae53787" providerId="LiveId" clId="{6285BC43-D65B-4637-9F1A-DD4276E23588}" dt="2019-02-26T15:27:37.409" v="306" actId="20577"/>
          <ac:spMkLst>
            <pc:docMk/>
            <pc:sldMk cId="3246874586" sldId="273"/>
            <ac:spMk id="2" creationId="{BC50C980-D532-45CD-8175-2BCE853B8AFD}"/>
          </ac:spMkLst>
        </pc:spChg>
        <pc:spChg chg="mod">
          <ac:chgData name="Asim Karim" userId="e3215334eae53787" providerId="LiveId" clId="{6285BC43-D65B-4637-9F1A-DD4276E23588}" dt="2019-02-26T15:27:14.262" v="302" actId="6549"/>
          <ac:spMkLst>
            <pc:docMk/>
            <pc:sldMk cId="3246874586" sldId="273"/>
            <ac:spMk id="3" creationId="{05107992-0AD9-4389-ADCE-BBD01B110344}"/>
          </ac:spMkLst>
        </pc:spChg>
      </pc:sldChg>
      <pc:sldChg chg="modSp add">
        <pc:chgData name="Asim Karim" userId="e3215334eae53787" providerId="LiveId" clId="{6285BC43-D65B-4637-9F1A-DD4276E23588}" dt="2019-02-26T15:39:13.552" v="543" actId="20577"/>
        <pc:sldMkLst>
          <pc:docMk/>
          <pc:sldMk cId="2567827176" sldId="274"/>
        </pc:sldMkLst>
        <pc:spChg chg="mod">
          <ac:chgData name="Asim Karim" userId="e3215334eae53787" providerId="LiveId" clId="{6285BC43-D65B-4637-9F1A-DD4276E23588}" dt="2019-02-26T15:27:47.044" v="320" actId="20577"/>
          <ac:spMkLst>
            <pc:docMk/>
            <pc:sldMk cId="2567827176" sldId="274"/>
            <ac:spMk id="2" creationId="{18ABB90C-C01E-4348-9521-179309805923}"/>
          </ac:spMkLst>
        </pc:spChg>
        <pc:spChg chg="mod">
          <ac:chgData name="Asim Karim" userId="e3215334eae53787" providerId="LiveId" clId="{6285BC43-D65B-4637-9F1A-DD4276E23588}" dt="2019-02-26T15:39:13.552" v="543" actId="20577"/>
          <ac:spMkLst>
            <pc:docMk/>
            <pc:sldMk cId="2567827176" sldId="274"/>
            <ac:spMk id="3" creationId="{7792F540-F486-4DF0-9BAB-53A55D0B06FB}"/>
          </ac:spMkLst>
        </pc:spChg>
      </pc:sldChg>
      <pc:sldChg chg="addSp modSp add">
        <pc:chgData name="Asim Karim" userId="e3215334eae53787" providerId="LiveId" clId="{6285BC43-D65B-4637-9F1A-DD4276E23588}" dt="2019-02-26T15:46:46.952" v="890" actId="20577"/>
        <pc:sldMkLst>
          <pc:docMk/>
          <pc:sldMk cId="819020841" sldId="275"/>
        </pc:sldMkLst>
        <pc:spChg chg="mod">
          <ac:chgData name="Asim Karim" userId="e3215334eae53787" providerId="LiveId" clId="{6285BC43-D65B-4637-9F1A-DD4276E23588}" dt="2019-02-26T15:40:23.991" v="578" actId="20577"/>
          <ac:spMkLst>
            <pc:docMk/>
            <pc:sldMk cId="819020841" sldId="275"/>
            <ac:spMk id="2" creationId="{ADB4F993-9B09-40AD-A289-05FB6654D012}"/>
          </ac:spMkLst>
        </pc:spChg>
        <pc:spChg chg="mod">
          <ac:chgData name="Asim Karim" userId="e3215334eae53787" providerId="LiveId" clId="{6285BC43-D65B-4637-9F1A-DD4276E23588}" dt="2019-02-26T15:46:46.952" v="890" actId="20577"/>
          <ac:spMkLst>
            <pc:docMk/>
            <pc:sldMk cId="819020841" sldId="275"/>
            <ac:spMk id="3" creationId="{D8467AF3-1E5D-4CBF-9AC2-36ADBD28D9D8}"/>
          </ac:spMkLst>
        </pc:spChg>
        <pc:graphicFrameChg chg="add mod">
          <ac:chgData name="Asim Karim" userId="e3215334eae53787" providerId="LiveId" clId="{6285BC43-D65B-4637-9F1A-DD4276E23588}" dt="2019-02-26T15:43:46.848" v="661"/>
          <ac:graphicFrameMkLst>
            <pc:docMk/>
            <pc:sldMk cId="819020841" sldId="275"/>
            <ac:graphicFrameMk id="4" creationId="{3B022876-E644-4EF7-9ED7-4421EF4DF183}"/>
          </ac:graphicFrameMkLst>
        </pc:graphicFrameChg>
      </pc:sldChg>
      <pc:sldChg chg="modSp add">
        <pc:chgData name="Asim Karim" userId="e3215334eae53787" providerId="LiveId" clId="{6285BC43-D65B-4637-9F1A-DD4276E23588}" dt="2019-02-27T12:57:05.471" v="1117" actId="20577"/>
        <pc:sldMkLst>
          <pc:docMk/>
          <pc:sldMk cId="3174535014" sldId="276"/>
        </pc:sldMkLst>
        <pc:spChg chg="mod">
          <ac:chgData name="Asim Karim" userId="e3215334eae53787" providerId="LiveId" clId="{6285BC43-D65B-4637-9F1A-DD4276E23588}" dt="2019-02-27T12:57:05.471" v="1117" actId="20577"/>
          <ac:spMkLst>
            <pc:docMk/>
            <pc:sldMk cId="3174535014" sldId="276"/>
            <ac:spMk id="2" creationId="{056F520F-7293-49E2-8FB1-4D02FA3A2082}"/>
          </ac:spMkLst>
        </pc:spChg>
        <pc:spChg chg="mod">
          <ac:chgData name="Asim Karim" userId="e3215334eae53787" providerId="LiveId" clId="{6285BC43-D65B-4637-9F1A-DD4276E23588}" dt="2019-02-27T05:17:41.407" v="1103" actId="20577"/>
          <ac:spMkLst>
            <pc:docMk/>
            <pc:sldMk cId="3174535014" sldId="276"/>
            <ac:spMk id="3" creationId="{F0F735D8-B547-4FF0-B3FE-C5E1F952B41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5DB5-2E98-4D4F-BFDF-FA89D189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11C5A-D89A-4D13-9F9A-94962936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1445-DF9D-4D2A-B8F0-C42FF38B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8AF-44C2-4E76-AC8C-FF875B6E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5346-562C-4565-A989-75ADFCE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66B-71E2-4E5E-A70E-8EA6DE8F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B951-87F4-4619-A3ED-A3A735FB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6F65-A582-44DC-A124-4B49E9CD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1C99-CD3F-4851-BE0B-EBABD9B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A4FA-ECF9-46A7-ADD4-8B51C13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59E0A-56B5-49DE-AF74-71F38E1A7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AAFA-5523-4074-A111-13D48CDC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2BC9-12C7-4F50-87ED-9EDB3576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9E79-BF84-4279-87D2-D6586191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8ACE-6C69-47B5-8301-F3144782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10D-B8D2-4752-AE0E-088C6D24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F707-4A13-4799-8BE0-0C501297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845-A7D3-4F32-92AC-6A0398E6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1794-B355-4BBD-8A00-44649265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0FEF-DFD0-4F8E-9332-389AA028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BD65-33A0-46B9-A730-3C753C50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9033-CCEF-40B7-8F57-3292DDBC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A85D-7BEC-4429-AE1E-35DA83B1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B735-CF1C-48E5-9A3B-9C50813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ED71-DF7D-4578-A958-A8B8CA2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949C-45A5-4D2D-AB4C-CEFC9E1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2B9-6290-4E73-BE45-DA77E075F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9D48-52BA-4FED-8AC5-3D39278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64C4A-CCDA-42AD-8AC5-4979F39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FD1A-09CE-4306-9109-8D6E3AB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DA44-8F93-4E05-A735-51ADF8A0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149F-A8F7-44D7-A599-730B2028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737F8-043F-47CD-A206-DB45030C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7FEF2-EC55-490A-90F5-E6F56E7E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29164-0768-4B63-A487-6C1F05295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8E7A1-7920-485A-AE4A-6F8BFF5F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7E648-43D7-420D-880C-977B147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2AA4E-938A-43A6-91AB-086ABE81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36620-C848-4A58-A8CB-1731B16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DEF1-136E-44F7-BB52-943501DA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99490-A674-4844-A20C-E49F0A56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BF52-ED08-472B-BA28-948F1B3F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B42C7-9003-4B50-941E-CBD6A35D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96503-CCB3-4625-81FF-C1BFC114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6A800-F798-4913-9305-B95C5F01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EA31-F145-4140-8C81-B43330BC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4908-E775-4578-A540-0711BC10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1C32-D0EC-46F4-9125-4DE1CADD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8646-225C-403B-9AD9-8F87EB605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CE86-15A9-478C-887D-0764F32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2DE7-7ED9-4AF9-A58E-B118D7EB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34DE-0A60-4C0B-B327-D5D03D17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812F-15FC-4D15-A0F2-72F2F19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9AE01-B92B-4AB6-BCAC-2E5D89EDD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0789-6C71-49ED-91AB-B0477137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FF9E-FEA9-44B7-83E9-BE540A11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0CE81-2281-4569-978C-95CEAAF5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2A479-CAF7-426E-BC9A-832436A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6175C-0B48-4590-9017-8BFB936E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B3FB-34BD-4E05-891D-96C28CD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0556-7F25-418F-AC7C-2C43E0101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EB6E-B35C-40BB-8CAD-4E50C75440D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6528-733A-4F51-B3F6-CFE59CE6B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18E8-C9A0-4D69-841C-CA5E7E8A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EE20-EF7C-4998-9897-D5A9F49D0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Labeling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BC6DC-728F-43ED-8AF4-85CF7EC90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Asim Karim @ LUMS</a:t>
            </a:r>
          </a:p>
        </p:txBody>
      </p:sp>
    </p:spTree>
    <p:extLst>
      <p:ext uri="{BB962C8B-B14F-4D97-AF65-F5344CB8AC3E}">
        <p14:creationId xmlns:p14="http://schemas.microsoft.com/office/powerpoint/2010/main" val="159850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7C15-BCEF-4DF3-99DD-92793F9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Markov Model (HMM)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022CC-119D-4136-8223-8ED9CAEB8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HMM is a probabilistic generative model for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the following assumptions/simplifications: </a:t>
                </a:r>
              </a:p>
              <a:p>
                <a:pPr lvl="1"/>
                <a:r>
                  <a:rPr lang="en-US" dirty="0"/>
                  <a:t>Markovian assumption </a:t>
                </a:r>
              </a:p>
              <a:p>
                <a:pPr lvl="1"/>
                <a:r>
                  <a:rPr lang="en-US" dirty="0"/>
                  <a:t>Conditional independence assumption </a:t>
                </a:r>
              </a:p>
              <a:p>
                <a:r>
                  <a:rPr lang="en-US" dirty="0"/>
                  <a:t>HMM is completely specified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state transition probability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emission probability matrix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022CC-119D-4136-8223-8ED9CAEB8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4525F-9B35-4AD9-86F3-8EC97B8366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HMM,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4525F-9B35-4AD9-86F3-8EC97B836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6B4A-A755-40B4-BBCF-191F5F3E8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322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)size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included)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represented by a weighted directed graph</a:t>
                </a:r>
              </a:p>
              <a:p>
                <a:r>
                  <a:rPr lang="en-US" dirty="0"/>
                  <a:t>Emission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6B4A-A755-40B4-BBCF-191F5F3E8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22" y="1825625"/>
                <a:ext cx="10515600" cy="4351338"/>
              </a:xfrm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C3B6-0A34-42CA-83AD-698CF85F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60B3A-1F6E-4A01-BD79-26B34CDA5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Decoding: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lim>
                                </m:limLow>
                              </m:e>
                              <m:sub/>
                            </m:sSub>
                          </m:fName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 naïve approach to solving these problems is computationally 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r>
                  <a:rPr lang="en-US"/>
                  <a:t>complexity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60B3A-1F6E-4A01-BD79-26B34CDA5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49C-CD55-45C5-83EE-D01350A1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D5012-C082-4E55-A978-B0EA463F0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Fortunately, the computations can be structured such that larger subproblems can be solved using solutions to smaller subproblems</a:t>
                </a:r>
              </a:p>
              <a:p>
                <a:pPr lvl="1"/>
                <a:r>
                  <a:rPr lang="en-US" dirty="0"/>
                  <a:t>Dynamic programming </a:t>
                </a:r>
              </a:p>
              <a:p>
                <a:pPr lvl="1"/>
                <a:r>
                  <a:rPr lang="en-US" dirty="0"/>
                  <a:t>Compute solutions for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from solutions for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 1: Forward algorithm </a:t>
                </a:r>
              </a:p>
              <a:p>
                <a:r>
                  <a:rPr lang="en-US" dirty="0"/>
                  <a:t>Problem 2: </a:t>
                </a:r>
                <a:r>
                  <a:rPr lang="en-US" dirty="0" err="1"/>
                  <a:t>Vitterbi</a:t>
                </a:r>
                <a:r>
                  <a:rPr lang="en-US" dirty="0"/>
                  <a:t> algorithm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D5012-C082-4E55-A978-B0EA463F0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22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E239-5270-42E4-BAFD-31FFFF1F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Vitterbi</a:t>
            </a:r>
            <a:r>
              <a:rPr lang="en-US" dirty="0"/>
              <a:t> Algorithm: Idea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7FA32-7FD9-4AFF-862E-F928C26CF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712" y="181274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Sequence of length 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Sequence of length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Sequence of </a:t>
                </a:r>
                <a:r>
                  <a:rPr lang="en-US" dirty="0" err="1"/>
                  <a:t>lenth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Instead of searching for max in entire sequence, search for max iteratively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7FA32-7FD9-4AFF-862E-F928C26C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712" y="1812747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A4B0-888F-4B0C-9F74-4AB2C6E0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 err="1"/>
              <a:t>Vitterbi</a:t>
            </a:r>
            <a:r>
              <a:rPr lang="en-US" dirty="0"/>
              <a:t>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45A58-2E68-4FEE-B867-665FFB95E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store results for subproblems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stores the result (max) for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ending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Termination: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Back pointers and </a:t>
                </a:r>
                <a:r>
                  <a:rPr lang="en-US" dirty="0" err="1"/>
                  <a:t>backtrace</a:t>
                </a:r>
                <a:r>
                  <a:rPr lang="en-US" dirty="0"/>
                  <a:t>: see next slide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45A58-2E68-4FEE-B867-665FFB95E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2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A6E-42C7-421B-8440-2A085975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53F9-2846-4993-952C-8006911C5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Back pointer: for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, record the pointer to the state in the preceding length that produced the max, i.e.,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Backtrace</a:t>
                </a:r>
                <a:r>
                  <a:rPr lang="en-US" dirty="0"/>
                  <a:t>: trace the pointers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These are the best labels (states) for the observed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53F9-2846-4993-952C-8006911C5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8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520F-7293-49E2-8FB1-4D02FA3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Complexity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35D8-B547-4FF0-B3FE-C5E1F952B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Space complexity: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US" dirty="0"/>
                  <a:t>), plus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 </a:t>
                </a:r>
              </a:p>
              <a:p>
                <a:endParaRPr lang="en-US" dirty="0"/>
              </a:p>
              <a:p>
                <a:r>
                  <a:rPr lang="en-US" dirty="0"/>
                  <a:t>Time complexity is much better (not exponential) with </a:t>
                </a:r>
                <a:r>
                  <a:rPr lang="en-US"/>
                  <a:t>dynamic programming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35D8-B547-4FF0-B3FE-C5E1F952B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B02C-60C5-40C0-AA48-2707448D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3778-9D17-4823-B1AE-157BEBB1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Solves the likelihood problem (Problem 1)</a:t>
                </a:r>
              </a:p>
              <a:p>
                <a:r>
                  <a:rPr lang="en-US" dirty="0"/>
                  <a:t>Identical to </a:t>
                </a:r>
                <a:r>
                  <a:rPr lang="en-US" dirty="0" err="1"/>
                  <a:t>Vitterbi</a:t>
                </a:r>
                <a:r>
                  <a:rPr lang="en-US" dirty="0"/>
                  <a:t> algorithm except </a:t>
                </a:r>
              </a:p>
              <a:p>
                <a:pPr lvl="1"/>
                <a:r>
                  <a:rPr lang="en-US" dirty="0"/>
                  <a:t>Sum used instead of max in the recursion</a:t>
                </a:r>
              </a:p>
              <a:p>
                <a:endParaRPr lang="en-US" dirty="0"/>
              </a:p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3778-9D17-4823-B1AE-157BEBB1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C980-D532-45CD-8175-2BCE853B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07992-0AD9-4389-ADCE-BBD01B110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3a: labeled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MLE or any other smoothed estimate </a:t>
                </a:r>
              </a:p>
              <a:p>
                <a:r>
                  <a:rPr lang="en-US" dirty="0"/>
                  <a:t>MLE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07992-0AD9-4389-ADCE-BBD01B11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7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B177-8680-47B8-B74C-05BFC6E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1B2B-DFE8-4E99-B8C8-BDD4AB40A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078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Sequence of events observed): 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(vocabulary of events, e.g., unique words in POS tagging task)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Sequence of labels (hidden):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(states or set of labels, e.g., POS tags)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Oftentimes, a 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a 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also defined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1B2B-DFE8-4E99-B8C8-BDD4AB40A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78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1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90C-C01E-4348-9521-1793098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(2)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2F540-F486-4DF0-9BAB-53A55D0B0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3b: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(set of possible states) available </a:t>
                </a:r>
              </a:p>
              <a:p>
                <a:pPr lvl="1"/>
                <a:r>
                  <a:rPr lang="en-US" dirty="0"/>
                  <a:t>Expectation-Maximization algorithm (EM)</a:t>
                </a:r>
              </a:p>
              <a:p>
                <a:pPr lvl="1"/>
                <a:r>
                  <a:rPr lang="en-US" dirty="0"/>
                  <a:t>Start with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;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;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re-estimate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; repeat until no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2F540-F486-4DF0-9BAB-53A55D0B0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27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F993-9B09-40AD-A289-05FB6654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67AF3-1E5D-4CBF-9AC2-36ADBD28D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Sequencemodeling can be generalized to many NLP tasks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any input and output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of different lengths </a:t>
                </a:r>
              </a:p>
              <a:p>
                <a:r>
                  <a:rPr lang="en-US" dirty="0"/>
                  <a:t>Applications </a:t>
                </a:r>
              </a:p>
              <a:p>
                <a:pPr lvl="1"/>
                <a:r>
                  <a:rPr lang="en-US" dirty="0"/>
                  <a:t>POS tagging </a:t>
                </a:r>
              </a:p>
              <a:p>
                <a:pPr lvl="1"/>
                <a:r>
                  <a:rPr lang="en-US" dirty="0"/>
                  <a:t>Named entity recognition </a:t>
                </a:r>
              </a:p>
              <a:p>
                <a:pPr lvl="1"/>
                <a:r>
                  <a:rPr lang="en-US" dirty="0"/>
                  <a:t>Machine translation </a:t>
                </a:r>
              </a:p>
              <a:p>
                <a:pPr lvl="1"/>
                <a:r>
                  <a:rPr lang="en-US" dirty="0"/>
                  <a:t>Paraphrase generation </a:t>
                </a:r>
              </a:p>
              <a:p>
                <a:pPr lvl="1"/>
                <a:r>
                  <a:rPr lang="en-US" dirty="0"/>
                  <a:t>Summarization </a:t>
                </a:r>
              </a:p>
              <a:p>
                <a:pPr lvl="1"/>
                <a:r>
                  <a:rPr lang="en-US" dirty="0"/>
                  <a:t>Question answering </a:t>
                </a:r>
              </a:p>
              <a:p>
                <a:pPr lvl="1"/>
                <a:r>
                  <a:rPr lang="en-US" dirty="0" err="1"/>
                  <a:t>Etc</a:t>
                </a:r>
                <a:r>
                  <a:rPr lang="en-US" dirty="0"/>
                  <a:t> 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67AF3-1E5D-4CBF-9AC2-36ADBD28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022876-E644-4EF7-9ED7-4421EF4DF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881"/>
              </p:ext>
            </p:extLst>
          </p:nvPr>
        </p:nvGraphicFramePr>
        <p:xfrm>
          <a:off x="98425" y="98425"/>
          <a:ext cx="39751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2845" imgH="8116568" progId="Word.Document.12">
                  <p:embed/>
                </p:oleObj>
              </mc:Choice>
              <mc:Fallback>
                <p:oleObj name="Document" r:id="rId4" imgW="5942845" imgH="8116568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022876-E644-4EF7-9ED7-4421EF4DF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397510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02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144A-5238-4E2F-A02E-1C03B59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6376-DCF6-4EFA-818C-8D4EF7A2E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joint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completely defines the model</a:t>
                </a:r>
              </a:p>
              <a:p>
                <a:pPr lvl="1"/>
                <a:r>
                  <a:rPr lang="en-US" dirty="0"/>
                  <a:t>Generative model, </a:t>
                </a:r>
                <a:r>
                  <a:rPr lang="en-US" dirty="0" err="1"/>
                  <a:t>i.i.d</a:t>
                </a:r>
                <a:r>
                  <a:rPr lang="en-US" dirty="0"/>
                  <a:t>. samples from it will generate data </a:t>
                </a:r>
                <a:r>
                  <a:rPr lang="en-US" dirty="0" err="1"/>
                  <a:t>comprsing</a:t>
                </a:r>
                <a:r>
                  <a:rPr lang="en-US" dirty="0"/>
                  <a:t> of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with corresponding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known then various problems/tasks can be solved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6376-DCF6-4EFA-818C-8D4EF7A2E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5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B232-9DC8-4867-80DA-909EE721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984-03A7-4B9A-A510-B69C83DB4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likely/probable is a particular sequence of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given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Marginalize the joint: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which sentence is more likely in English grammar: (I study at LUMS) or (study LUMS at I)?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984-03A7-4B9A-A510-B69C83DB4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9D6-9AAC-4AF8-BCD6-BC3649F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D2B-F10D-43D4-AB78-2E9AA92DA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what is the best sequence of labels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it?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is the sequence labeling or classification problem </a:t>
                </a:r>
              </a:p>
              <a:p>
                <a:r>
                  <a:rPr lang="en-US" dirty="0"/>
                  <a:t>E.g., find the POS tags for the sentence (I study at LUMS)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D2B-F10D-43D4-AB78-2E9AA92DA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FE68-6531-46D6-89DF-FD79BD5D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EC3-E127-44DD-B5A1-1E65B8884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data, estimate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 3a: Given a data comprising of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corresponding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estimate the model </a:t>
                </a:r>
              </a:p>
              <a:p>
                <a:pPr lvl="1"/>
                <a:r>
                  <a:rPr lang="en-US" dirty="0"/>
                  <a:t>Supervised learning </a:t>
                </a:r>
              </a:p>
              <a:p>
                <a:r>
                  <a:rPr lang="en-US" dirty="0"/>
                  <a:t>Problem 3b: Given data comprising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potential labels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), estimate the model </a:t>
                </a:r>
              </a:p>
              <a:p>
                <a:pPr lvl="1"/>
                <a:r>
                  <a:rPr lang="en-US" dirty="0"/>
                  <a:t>Unsupervised learning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EC3-E127-44DD-B5A1-1E65B8884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69F-2308-4FE4-A2C4-D0B15C57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E1F8-1C8B-479B-8530-0B1CB5298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085" y="1830107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/>
                  <a:t>Applying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Also, from product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data</a:t>
                </a:r>
              </a:p>
              <a:p>
                <a:pPr lvl="2"/>
                <a:r>
                  <a:rPr lang="en-US" dirty="0"/>
                  <a:t>But, this is tough as there are too many parameters,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parameters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Need simplifying but realistic assumptions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E1F8-1C8B-479B-8530-0B1CB5298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085" y="183010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73C-B658-4C7F-AAA3-232A2DDC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Assumption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577E8-DDEF-445C-9069-A25AD740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current label (state) depends only the immediately preceding label </a:t>
                </a:r>
              </a:p>
              <a:p>
                <a:r>
                  <a:rPr lang="en-US" dirty="0"/>
                  <a:t>Reasonable assumption in many applications, e.g., POS tag of current word depends only on the POS tag of the preceding word</a:t>
                </a:r>
              </a:p>
              <a:p>
                <a:r>
                  <a:rPr lang="en-US" dirty="0"/>
                  <a:t>Simplifies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parameters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577E8-DDEF-445C-9069-A25AD740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D40F-88E4-4D40-902F-0C15A5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Assumption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7A8F1-FF41-4D03-B93C-8E0D9C05C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observed event is completely defined by the knowledge of its label; previous/following events/labels do not influence it </a:t>
                </a:r>
              </a:p>
              <a:p>
                <a:r>
                  <a:rPr lang="en-US" dirty="0"/>
                  <a:t>Realistic in many applications, e.g., the distribution of words depend on the word’s POS tag (noun, verb,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Simpler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parameters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7A8F1-FF41-4D03-B93C-8E0D9C05C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1146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Document</vt:lpstr>
      <vt:lpstr>Sequence Labeling </vt:lpstr>
      <vt:lpstr>Problem Setting </vt:lpstr>
      <vt:lpstr>Probabilistic Model </vt:lpstr>
      <vt:lpstr>Problem 1: Likelihood </vt:lpstr>
      <vt:lpstr>Problem 2: Decoding </vt:lpstr>
      <vt:lpstr>Problem 3: Learning </vt:lpstr>
      <vt:lpstr>Generative Models </vt:lpstr>
      <vt:lpstr>Markovian Assumption </vt:lpstr>
      <vt:lpstr>Conditional Independence Assumption </vt:lpstr>
      <vt:lpstr>The Hidden Markov Model (HMM)</vt:lpstr>
      <vt:lpstr>HMM, λ</vt:lpstr>
      <vt:lpstr>Problems 1 and 2</vt:lpstr>
      <vt:lpstr>Dynamic Programming </vt:lpstr>
      <vt:lpstr>Vitterbi Algorithm: Idea </vt:lpstr>
      <vt:lpstr>Vitterbi Algorithm </vt:lpstr>
      <vt:lpstr>Backtrace </vt:lpstr>
      <vt:lpstr>Computational Complexity </vt:lpstr>
      <vt:lpstr>Forward Algorithm </vt:lpstr>
      <vt:lpstr>Learning  (1)</vt:lpstr>
      <vt:lpstr>Learning (2) </vt:lpstr>
      <vt:lpstr>Sequence Modeling Generalization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Labeling</dc:title>
  <dc:creator>Asim Karim</dc:creator>
  <cp:lastModifiedBy>Asim Karim</cp:lastModifiedBy>
  <cp:revision>13</cp:revision>
  <dcterms:created xsi:type="dcterms:W3CDTF">2018-03-27T09:17:57Z</dcterms:created>
  <dcterms:modified xsi:type="dcterms:W3CDTF">2019-02-27T12:57:14Z</dcterms:modified>
</cp:coreProperties>
</file>