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384" r:id="rId2"/>
    <p:sldId id="417" r:id="rId3"/>
    <p:sldId id="388" r:id="rId4"/>
    <p:sldId id="410" r:id="rId5"/>
    <p:sldId id="407" r:id="rId6"/>
    <p:sldId id="408" r:id="rId7"/>
    <p:sldId id="419" r:id="rId8"/>
    <p:sldId id="394" r:id="rId9"/>
    <p:sldId id="413" r:id="rId10"/>
    <p:sldId id="399" r:id="rId11"/>
    <p:sldId id="402" r:id="rId12"/>
    <p:sldId id="403" r:id="rId13"/>
    <p:sldId id="418" r:id="rId14"/>
    <p:sldId id="411" r:id="rId15"/>
    <p:sldId id="415" r:id="rId16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EF1DE"/>
    <a:srgbClr val="000099"/>
    <a:srgbClr val="0000CC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63DD24-3D22-4BE3-92E5-546CE7B289DE}" v="4" dt="2019-01-21T06:36:12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7" autoAdjust="0"/>
    <p:restoredTop sz="78276" autoAdjust="0"/>
  </p:normalViewPr>
  <p:slideViewPr>
    <p:cSldViewPr>
      <p:cViewPr varScale="1">
        <p:scale>
          <a:sx n="74" d="100"/>
          <a:sy n="74" d="100"/>
        </p:scale>
        <p:origin x="958" y="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m Karim" userId="e3215334eae53787" providerId="LiveId" clId="{3452D6C9-6975-4C5A-AA93-521DE1ECB97D}"/>
    <pc:docChg chg="custSel modSld">
      <pc:chgData name="Asim Karim" userId="e3215334eae53787" providerId="LiveId" clId="{3452D6C9-6975-4C5A-AA93-521DE1ECB97D}" dt="2018-11-07T09:40:05.256" v="807" actId="6549"/>
      <pc:docMkLst>
        <pc:docMk/>
      </pc:docMkLst>
      <pc:sldChg chg="modSp modNotesTx">
        <pc:chgData name="Asim Karim" userId="e3215334eae53787" providerId="LiveId" clId="{3452D6C9-6975-4C5A-AA93-521DE1ECB97D}" dt="2018-11-07T09:01:36.527" v="109" actId="20577"/>
        <pc:sldMkLst>
          <pc:docMk/>
          <pc:sldMk cId="364790712" sldId="388"/>
        </pc:sldMkLst>
        <pc:spChg chg="mod">
          <ac:chgData name="Asim Karim" userId="e3215334eae53787" providerId="LiveId" clId="{3452D6C9-6975-4C5A-AA93-521DE1ECB97D}" dt="2018-11-07T08:59:22.894" v="26" actId="20577"/>
          <ac:spMkLst>
            <pc:docMk/>
            <pc:sldMk cId="364790712" sldId="388"/>
            <ac:spMk id="3" creationId="{00000000-0000-0000-0000-000000000000}"/>
          </ac:spMkLst>
        </pc:spChg>
        <pc:spChg chg="mod">
          <ac:chgData name="Asim Karim" userId="e3215334eae53787" providerId="LiveId" clId="{3452D6C9-6975-4C5A-AA93-521DE1ECB97D}" dt="2018-11-07T09:00:03.317" v="33" actId="20577"/>
          <ac:spMkLst>
            <pc:docMk/>
            <pc:sldMk cId="364790712" sldId="388"/>
            <ac:spMk id="7" creationId="{00000000-0000-0000-0000-000000000000}"/>
          </ac:spMkLst>
        </pc:spChg>
      </pc:sldChg>
      <pc:sldChg chg="modSp modNotesTx">
        <pc:chgData name="Asim Karim" userId="e3215334eae53787" providerId="LiveId" clId="{3452D6C9-6975-4C5A-AA93-521DE1ECB97D}" dt="2018-11-07T09:30:32.961" v="554" actId="1037"/>
        <pc:sldMkLst>
          <pc:docMk/>
          <pc:sldMk cId="3961142851" sldId="394"/>
        </pc:sldMkLst>
        <pc:spChg chg="mod">
          <ac:chgData name="Asim Karim" userId="e3215334eae53787" providerId="LiveId" clId="{3452D6C9-6975-4C5A-AA93-521DE1ECB97D}" dt="2018-11-07T09:30:32.961" v="554" actId="1037"/>
          <ac:spMkLst>
            <pc:docMk/>
            <pc:sldMk cId="3961142851" sldId="394"/>
            <ac:spMk id="6" creationId="{00000000-0000-0000-0000-000000000000}"/>
          </ac:spMkLst>
        </pc:spChg>
      </pc:sldChg>
      <pc:sldChg chg="modNotesTx">
        <pc:chgData name="Asim Karim" userId="e3215334eae53787" providerId="LiveId" clId="{3452D6C9-6975-4C5A-AA93-521DE1ECB97D}" dt="2018-11-07T09:35:56.166" v="580" actId="20577"/>
        <pc:sldMkLst>
          <pc:docMk/>
          <pc:sldMk cId="2861003921" sldId="399"/>
        </pc:sldMkLst>
      </pc:sldChg>
      <pc:sldChg chg="modNotesTx">
        <pc:chgData name="Asim Karim" userId="e3215334eae53787" providerId="LiveId" clId="{3452D6C9-6975-4C5A-AA93-521DE1ECB97D}" dt="2018-11-07T09:40:05.256" v="807" actId="6549"/>
        <pc:sldMkLst>
          <pc:docMk/>
          <pc:sldMk cId="4011737760" sldId="402"/>
        </pc:sldMkLst>
      </pc:sldChg>
      <pc:sldChg chg="modNotesTx">
        <pc:chgData name="Asim Karim" userId="e3215334eae53787" providerId="LiveId" clId="{3452D6C9-6975-4C5A-AA93-521DE1ECB97D}" dt="2018-11-07T09:20:41.709" v="262" actId="5793"/>
        <pc:sldMkLst>
          <pc:docMk/>
          <pc:sldMk cId="1872279720" sldId="407"/>
        </pc:sldMkLst>
      </pc:sldChg>
      <pc:sldChg chg="modNotesTx">
        <pc:chgData name="Asim Karim" userId="e3215334eae53787" providerId="LiveId" clId="{3452D6C9-6975-4C5A-AA93-521DE1ECB97D}" dt="2018-11-07T09:24:06.773" v="336" actId="20577"/>
        <pc:sldMkLst>
          <pc:docMk/>
          <pc:sldMk cId="1463135800" sldId="408"/>
        </pc:sldMkLst>
      </pc:sldChg>
      <pc:sldChg chg="modSp">
        <pc:chgData name="Asim Karim" userId="e3215334eae53787" providerId="LiveId" clId="{3452D6C9-6975-4C5A-AA93-521DE1ECB97D}" dt="2018-11-07T08:44:47.416" v="6" actId="1038"/>
        <pc:sldMkLst>
          <pc:docMk/>
          <pc:sldMk cId="2097681275" sldId="411"/>
        </pc:sldMkLst>
        <pc:spChg chg="mod">
          <ac:chgData name="Asim Karim" userId="e3215334eae53787" providerId="LiveId" clId="{3452D6C9-6975-4C5A-AA93-521DE1ECB97D}" dt="2018-11-07T08:44:47.416" v="6" actId="1038"/>
          <ac:spMkLst>
            <pc:docMk/>
            <pc:sldMk cId="2097681275" sldId="411"/>
            <ac:spMk id="58369" creationId="{00000000-0000-0000-0000-000000000000}"/>
          </ac:spMkLst>
        </pc:spChg>
      </pc:sldChg>
      <pc:sldChg chg="modSp">
        <pc:chgData name="Asim Karim" userId="e3215334eae53787" providerId="LiveId" clId="{3452D6C9-6975-4C5A-AA93-521DE1ECB97D}" dt="2018-11-07T08:54:50.828" v="19" actId="1038"/>
        <pc:sldMkLst>
          <pc:docMk/>
          <pc:sldMk cId="1463016677" sldId="417"/>
        </pc:sldMkLst>
        <pc:spChg chg="mod">
          <ac:chgData name="Asim Karim" userId="e3215334eae53787" providerId="LiveId" clId="{3452D6C9-6975-4C5A-AA93-521DE1ECB97D}" dt="2018-11-07T08:54:50.828" v="19" actId="1038"/>
          <ac:spMkLst>
            <pc:docMk/>
            <pc:sldMk cId="1463016677" sldId="417"/>
            <ac:spMk id="3" creationId="{D3C0CF30-FEF4-42A5-B5C5-469D24D215AA}"/>
          </ac:spMkLst>
        </pc:spChg>
      </pc:sldChg>
      <pc:sldChg chg="modSp">
        <pc:chgData name="Asim Karim" userId="e3215334eae53787" providerId="LiveId" clId="{3452D6C9-6975-4C5A-AA93-521DE1ECB97D}" dt="2018-11-07T08:45:52.944" v="8" actId="20577"/>
        <pc:sldMkLst>
          <pc:docMk/>
          <pc:sldMk cId="235579592" sldId="418"/>
        </pc:sldMkLst>
        <pc:spChg chg="mod">
          <ac:chgData name="Asim Karim" userId="e3215334eae53787" providerId="LiveId" clId="{3452D6C9-6975-4C5A-AA93-521DE1ECB97D}" dt="2018-11-07T08:45:52.944" v="8" actId="20577"/>
          <ac:spMkLst>
            <pc:docMk/>
            <pc:sldMk cId="235579592" sldId="418"/>
            <ac:spMk id="3" creationId="{48747CCA-7F9A-4CF7-AEF7-659CA6FEA14E}"/>
          </ac:spMkLst>
        </pc:spChg>
      </pc:sldChg>
    </pc:docChg>
  </pc:docChgLst>
  <pc:docChgLst>
    <pc:chgData name="Asim Karim" userId="e3215334eae53787" providerId="LiveId" clId="{CB3C4ADA-B00C-4268-B3AD-B0C88ADDB03F}"/>
  </pc:docChgLst>
  <pc:docChgLst>
    <pc:chgData name="Asim Karim" userId="e3215334eae53787" providerId="LiveId" clId="{A70467BD-AB42-4F3A-B0A3-9FBCB1CF03C3}"/>
  </pc:docChgLst>
  <pc:docChgLst>
    <pc:chgData name="Asim Karim" userId="e3215334eae53787" providerId="LiveId" clId="{BF63DD24-3D22-4BE3-92E5-546CE7B289DE}"/>
    <pc:docChg chg="custSel addSld modSld sldOrd">
      <pc:chgData name="Asim Karim" userId="e3215334eae53787" providerId="LiveId" clId="{BF63DD24-3D22-4BE3-92E5-546CE7B289DE}" dt="2019-01-21T06:36:12.928" v="355"/>
      <pc:docMkLst>
        <pc:docMk/>
      </pc:docMkLst>
      <pc:sldChg chg="ord">
        <pc:chgData name="Asim Karim" userId="e3215334eae53787" providerId="LiveId" clId="{BF63DD24-3D22-4BE3-92E5-546CE7B289DE}" dt="2019-01-21T06:36:12.928" v="355"/>
        <pc:sldMkLst>
          <pc:docMk/>
          <pc:sldMk cId="2861003921" sldId="399"/>
        </pc:sldMkLst>
      </pc:sldChg>
      <pc:sldChg chg="modSp">
        <pc:chgData name="Asim Karim" userId="e3215334eae53787" providerId="LiveId" clId="{BF63DD24-3D22-4BE3-92E5-546CE7B289DE}" dt="2019-01-18T10:57:58.495" v="187" actId="20577"/>
        <pc:sldMkLst>
          <pc:docMk/>
          <pc:sldMk cId="235579592" sldId="418"/>
        </pc:sldMkLst>
        <pc:spChg chg="mod">
          <ac:chgData name="Asim Karim" userId="e3215334eae53787" providerId="LiveId" clId="{BF63DD24-3D22-4BE3-92E5-546CE7B289DE}" dt="2019-01-18T10:57:58.495" v="187" actId="20577"/>
          <ac:spMkLst>
            <pc:docMk/>
            <pc:sldMk cId="235579592" sldId="418"/>
            <ac:spMk id="4" creationId="{681F3533-24B0-497E-A5D2-B255ADAD8670}"/>
          </ac:spMkLst>
        </pc:spChg>
      </pc:sldChg>
      <pc:sldChg chg="modSp add">
        <pc:chgData name="Asim Karim" userId="e3215334eae53787" providerId="LiveId" clId="{BF63DD24-3D22-4BE3-92E5-546CE7B289DE}" dt="2019-01-19T09:31:04.999" v="354" actId="20577"/>
        <pc:sldMkLst>
          <pc:docMk/>
          <pc:sldMk cId="2120746069" sldId="419"/>
        </pc:sldMkLst>
        <pc:spChg chg="mod">
          <ac:chgData name="Asim Karim" userId="e3215334eae53787" providerId="LiveId" clId="{BF63DD24-3D22-4BE3-92E5-546CE7B289DE}" dt="2019-01-18T10:53:41.607" v="9" actId="20577"/>
          <ac:spMkLst>
            <pc:docMk/>
            <pc:sldMk cId="2120746069" sldId="419"/>
            <ac:spMk id="2" creationId="{DE805BB7-474D-425E-8186-4753DCE31277}"/>
          </ac:spMkLst>
        </pc:spChg>
        <pc:spChg chg="mod">
          <ac:chgData name="Asim Karim" userId="e3215334eae53787" providerId="LiveId" clId="{BF63DD24-3D22-4BE3-92E5-546CE7B289DE}" dt="2019-01-19T09:31:04.999" v="354" actId="20577"/>
          <ac:spMkLst>
            <pc:docMk/>
            <pc:sldMk cId="2120746069" sldId="419"/>
            <ac:spMk id="3" creationId="{BB306F7A-909F-4602-82E8-E9CEEA5F7B28}"/>
          </ac:spMkLst>
        </pc:spChg>
      </pc:sldChg>
    </pc:docChg>
  </pc:docChgLst>
  <pc:docChgLst>
    <pc:chgData name="Asim Karim" userId="e3215334eae53787" providerId="LiveId" clId="{1CDAB16B-DD75-4AB9-BF9E-31529523ECD5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731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Non standard English 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Segmentation issues 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Idioms (dark horse, get cold feet)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Neologism (unfriend, retweet, bromance)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World knowledge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Tricky entity names (Where is a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Bugs life 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playing) 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3142E8C-B3F4-CE44-AB38-F03AE219B10F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01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BB3285A8-A1B7-5A42-9EFD-7ACD5E0D5765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87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426E6E50-DDC5-7B4F-9BB5-DFF9A02FA597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4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4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6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Q/A example given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8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Camera review example </a:t>
            </a:r>
          </a:p>
          <a:p>
            <a:r>
              <a:rPr lang="en-US" dirty="0"/>
              <a:t>Attributes: size and weight, zoom, flash, ease of use affordability </a:t>
            </a:r>
          </a:p>
          <a:p>
            <a:r>
              <a:rPr lang="en-US" dirty="0"/>
              <a:t>Positive and negative comments for each attribute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66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Fully automatic (it is only a matter of time) </a:t>
            </a:r>
          </a:p>
          <a:p>
            <a:r>
              <a:rPr lang="en-US" dirty="0"/>
              <a:t>Helping human translators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1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Mostly solved: spam detection, POS, NE recognition</a:t>
            </a:r>
          </a:p>
          <a:p>
            <a:pPr>
              <a:defRPr/>
            </a:pPr>
            <a:r>
              <a:rPr lang="en-US" dirty="0"/>
              <a:t>Making good progress: sentiment analysis, parsing, WSD, MT, coreference resolution, IE</a:t>
            </a:r>
          </a:p>
          <a:p>
            <a:pPr>
              <a:defRPr/>
            </a:pPr>
            <a:r>
              <a:rPr lang="en-US" dirty="0"/>
              <a:t>Still really hard: QA, paraphrase, summarization, dialogue 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8EF387A-3E9B-974F-BE09-FF3123AB2DEB}" type="slidenum">
              <a:rPr lang="en-US" sz="1200">
                <a:solidFill>
                  <a:srgbClr val="000000"/>
                </a:solidFill>
              </a:rPr>
              <a:pPr eaLnBrk="1" hangingPunct="1"/>
              <a:t>8</a:t>
            </a:fld>
            <a:endParaRPr 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7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F7344F-82A5-1A4C-9ACB-C5F81039E319}" type="slidenum">
              <a:rPr lang="en-US">
                <a:ea typeface="ＭＳ Ｐゴシック" pitchFamily="-106" charset="-128"/>
                <a:cs typeface="ＭＳ Ｐゴシック" pitchFamily="-106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750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Fed raises interest rates 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F64D5B08-EA47-AC41-86A6-A2DCE0593D68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2277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okingbug.com/blog/three-examples-of-leading-brands-innovating-with-chatbot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Introduction to NLP			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7201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Ambiguity is pervasive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3563" y="1236133"/>
            <a:ext cx="36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1400" i="1" dirty="0"/>
              <a:t>New York Times </a:t>
            </a:r>
            <a:r>
              <a:rPr lang="en-US" sz="1400" dirty="0"/>
              <a:t>headline (17 May 2000) 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1143000" y="2876550"/>
            <a:ext cx="3124200" cy="381000"/>
          </a:xfrm>
        </p:spPr>
        <p:txBody>
          <a:bodyPr/>
          <a:lstStyle/>
          <a:p>
            <a:pPr marL="0" indent="0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Fed raises interest rates</a:t>
            </a:r>
            <a:endParaRPr lang="en-US" sz="28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181600" y="2952750"/>
            <a:ext cx="2667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Fed raises interest rates</a:t>
            </a:r>
            <a:endParaRPr lang="en-US" sz="28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0" y="475615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Fed raises interest rates 0.5%</a:t>
            </a:r>
            <a:endParaRPr lang="en-US" sz="28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0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Why else is natural language understanding difficult?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1270978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043" y="1200150"/>
            <a:ext cx="2657974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alibri"/>
                <a:cs typeface="Calibri"/>
              </a:rPr>
              <a:t>non-standard English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570" y="1633160"/>
            <a:ext cx="2895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latin typeface="Calibri"/>
                <a:cs typeface="Calibri"/>
              </a:rPr>
              <a:t>Great job @</a:t>
            </a:r>
            <a:r>
              <a:rPr lang="en-US" sz="1500" dirty="0" err="1">
                <a:latin typeface="Calibri"/>
                <a:cs typeface="Calibri"/>
              </a:rPr>
              <a:t>justinbieber</a:t>
            </a:r>
            <a:r>
              <a:rPr lang="en-US" sz="1500" dirty="0">
                <a:latin typeface="Calibri"/>
                <a:cs typeface="Calibri"/>
              </a:rPr>
              <a:t>! Were SOO PROUD of what </a:t>
            </a:r>
            <a:r>
              <a:rPr lang="en-US" sz="1500" dirty="0" err="1">
                <a:latin typeface="Calibri"/>
                <a:cs typeface="Calibri"/>
              </a:rPr>
              <a:t>youve</a:t>
            </a:r>
            <a:r>
              <a:rPr lang="en-US" sz="1500" dirty="0">
                <a:latin typeface="Calibri"/>
                <a:cs typeface="Calibri"/>
              </a:rPr>
              <a:t> accomplished! U taught us 2 #</a:t>
            </a:r>
            <a:r>
              <a:rPr lang="en-US" sz="1500" dirty="0" err="1">
                <a:latin typeface="Calibri"/>
                <a:cs typeface="Calibri"/>
              </a:rPr>
              <a:t>neversaynever</a:t>
            </a:r>
            <a:r>
              <a:rPr lang="en-US" sz="1500" dirty="0">
                <a:latin typeface="Calibri"/>
                <a:cs typeface="Calibri"/>
              </a:rPr>
              <a:t> &amp; you yourself should never give up either♥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93428" y="1270978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1195685"/>
            <a:ext cx="27818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segmentation issues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9340" y="1270978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61382" y="1200150"/>
            <a:ext cx="103961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idioms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9340" y="1759744"/>
            <a:ext cx="276606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dark horse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get cold feet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lose face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throw in the towel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1000" y="3025899"/>
            <a:ext cx="2766060" cy="160325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5879" y="2948285"/>
            <a:ext cx="16287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neologisms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3420158"/>
            <a:ext cx="276606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unfriend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Retweet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bromance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149340" y="3011044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48400" y="2897535"/>
            <a:ext cx="2396144" cy="4196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tricky entity names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48400" y="3462121"/>
            <a:ext cx="280543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Where is </a:t>
            </a:r>
            <a:r>
              <a:rPr lang="en-US" sz="1600" i="1" dirty="0">
                <a:latin typeface="Calibri"/>
                <a:cs typeface="Calibri"/>
              </a:rPr>
              <a:t>A Bug’s Life</a:t>
            </a:r>
            <a:r>
              <a:rPr lang="en-US" sz="1600" dirty="0">
                <a:latin typeface="Calibri"/>
                <a:cs typeface="Calibri"/>
              </a:rPr>
              <a:t> playing …</a:t>
            </a:r>
            <a:endParaRPr lang="en-US" sz="1600" i="1" dirty="0">
              <a:latin typeface="Calibri"/>
              <a:cs typeface="Calibri"/>
            </a:endParaRPr>
          </a:p>
          <a:p>
            <a:pPr>
              <a:spcBef>
                <a:spcPts val="300"/>
              </a:spcBef>
              <a:defRPr/>
            </a:pPr>
            <a:r>
              <a:rPr lang="en-US" sz="1600" i="1" dirty="0">
                <a:latin typeface="Calibri"/>
                <a:cs typeface="Calibri"/>
              </a:rPr>
              <a:t>Let It Be</a:t>
            </a:r>
            <a:r>
              <a:rPr lang="en-US" sz="1600" dirty="0">
                <a:latin typeface="Calibri"/>
                <a:cs typeface="Calibri"/>
              </a:rPr>
              <a:t> was recorded …</a:t>
            </a:r>
          </a:p>
          <a:p>
            <a:pPr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… a mutation on the </a:t>
            </a:r>
            <a:r>
              <a:rPr lang="en-US" sz="1600" i="1" dirty="0">
                <a:latin typeface="Calibri"/>
                <a:cs typeface="Calibri"/>
              </a:rPr>
              <a:t>for</a:t>
            </a:r>
            <a:r>
              <a:rPr lang="en-US" sz="1600" dirty="0">
                <a:latin typeface="Calibri"/>
                <a:cs typeface="Calibri"/>
              </a:rPr>
              <a:t> gene …</a:t>
            </a:r>
            <a:endParaRPr lang="en-US" sz="1600" i="1" dirty="0">
              <a:latin typeface="Calibri"/>
              <a:cs typeface="Calibri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29940" y="2997323"/>
            <a:ext cx="2766060" cy="160325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81400" y="2900740"/>
            <a:ext cx="24034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world knowledge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29940" y="3474927"/>
            <a:ext cx="2766060" cy="6232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Mary and Sue are sisters.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Mary and Sue are mothers.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600" y="4674880"/>
            <a:ext cx="38075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But that’s what makes it fun!</a:t>
            </a:r>
          </a:p>
        </p:txBody>
      </p:sp>
      <p:grpSp>
        <p:nvGrpSpPr>
          <p:cNvPr id="83999" name="Group 80"/>
          <p:cNvGrpSpPr>
            <a:grpSpLocks/>
          </p:cNvGrpSpPr>
          <p:nvPr/>
        </p:nvGrpSpPr>
        <p:grpSpPr bwMode="auto">
          <a:xfrm>
            <a:off x="3288695" y="1937960"/>
            <a:ext cx="2755295" cy="533400"/>
            <a:chOff x="3686175" y="2535809"/>
            <a:chExt cx="1774825" cy="337261"/>
          </a:xfrm>
        </p:grpSpPr>
        <p:sp>
          <p:nvSpPr>
            <p:cNvPr id="69" name="Rectangle 68"/>
            <p:cNvSpPr/>
            <p:nvPr/>
          </p:nvSpPr>
          <p:spPr>
            <a:xfrm>
              <a:off x="3686175" y="2535809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97307" y="2535809"/>
              <a:ext cx="23752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59901" y="2535809"/>
              <a:ext cx="49352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78494" y="2535809"/>
              <a:ext cx="32857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29500" y="2535809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86175" y="2727808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897307" y="2727808"/>
              <a:ext cx="48428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413259" y="2727808"/>
              <a:ext cx="593808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029500" y="2727808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12495" y="1885950"/>
            <a:ext cx="2895600" cy="60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sz="1500" dirty="0">
                <a:latin typeface="Calibri"/>
                <a:cs typeface="Calibri"/>
              </a:rPr>
              <a:t>the New York-New Haven Railroad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1500" dirty="0">
                <a:latin typeface="Calibri"/>
                <a:cs typeface="Calibri"/>
              </a:rPr>
              <a:t>the New York-New Haven Railroad</a:t>
            </a:r>
          </a:p>
        </p:txBody>
      </p:sp>
    </p:spTree>
    <p:extLst>
      <p:ext uri="{BB962C8B-B14F-4D97-AF65-F5344CB8AC3E}">
        <p14:creationId xmlns:p14="http://schemas.microsoft.com/office/powerpoint/2010/main" val="401173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progress on this problem…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task is difficult!  What tools do we need?</a:t>
            </a:r>
          </a:p>
          <a:p>
            <a:pPr lvl="1"/>
            <a:r>
              <a:rPr lang="en-US" dirty="0"/>
              <a:t>Knowledge about language</a:t>
            </a:r>
          </a:p>
          <a:p>
            <a:pPr lvl="1"/>
            <a:r>
              <a:rPr lang="en-US" dirty="0"/>
              <a:t>Knowledge about the world</a:t>
            </a:r>
          </a:p>
          <a:p>
            <a:pPr lvl="1"/>
            <a:r>
              <a:rPr lang="en-US" dirty="0"/>
              <a:t>A way to combine knowledge sources</a:t>
            </a:r>
          </a:p>
          <a:p>
            <a:r>
              <a:rPr lang="en-US" dirty="0"/>
              <a:t>How we generally do this:</a:t>
            </a:r>
            <a:endParaRPr lang="en-US" altLang="ja-JP" dirty="0"/>
          </a:p>
          <a:p>
            <a:pPr lvl="1"/>
            <a:r>
              <a:rPr lang="en-US" dirty="0"/>
              <a:t>probabilistic models built from language data</a:t>
            </a:r>
          </a:p>
          <a:p>
            <a:pPr lvl="2"/>
            <a:r>
              <a:rPr lang="en-US" dirty="0"/>
              <a:t>P(“</a:t>
            </a:r>
            <a:r>
              <a:rPr lang="en-US" altLang="ja-JP" dirty="0" err="1"/>
              <a:t>maison</a:t>
            </a:r>
            <a:r>
              <a:rPr lang="en-US" altLang="ja-JP" dirty="0"/>
              <a:t>” </a:t>
            </a:r>
            <a:r>
              <a:rPr lang="en-US" altLang="ja-JP" dirty="0">
                <a:sym typeface="Symbol" charset="0"/>
              </a:rPr>
              <a:t> “house”)   </a:t>
            </a:r>
            <a:r>
              <a:rPr lang="en-US" altLang="ja-JP" dirty="0">
                <a:solidFill>
                  <a:srgbClr val="008000"/>
                </a:solidFill>
                <a:sym typeface="Symbol" charset="0"/>
              </a:rPr>
              <a:t>high</a:t>
            </a:r>
          </a:p>
          <a:p>
            <a:pPr lvl="2"/>
            <a:r>
              <a:rPr lang="en-US" dirty="0">
                <a:sym typeface="Symbol" charset="0"/>
              </a:rPr>
              <a:t>P(“</a:t>
            </a:r>
            <a:r>
              <a:rPr lang="en-US" altLang="ja-JP" dirty="0" err="1">
                <a:sym typeface="Symbol" charset="0"/>
              </a:rPr>
              <a:t>L’avocat</a:t>
            </a:r>
            <a:r>
              <a:rPr lang="en-US" altLang="ja-JP" dirty="0">
                <a:sym typeface="Symbol" charset="0"/>
              </a:rPr>
              <a:t> </a:t>
            </a:r>
            <a:r>
              <a:rPr lang="en-US" altLang="ja-JP" dirty="0" err="1">
                <a:sym typeface="Symbol" charset="0"/>
              </a:rPr>
              <a:t>général</a:t>
            </a:r>
            <a:r>
              <a:rPr lang="en-US" altLang="ja-JP" dirty="0">
                <a:sym typeface="Symbol" charset="0"/>
              </a:rPr>
              <a:t>”  “the general avocado”)   </a:t>
            </a:r>
            <a:r>
              <a:rPr lang="en-US" altLang="ja-JP" dirty="0">
                <a:solidFill>
                  <a:srgbClr val="008000"/>
                </a:solidFill>
                <a:sym typeface="Symbol" charset="0"/>
              </a:rPr>
              <a:t>low</a:t>
            </a:r>
            <a:endParaRPr lang="en-US" altLang="ja-JP" dirty="0">
              <a:solidFill>
                <a:srgbClr val="008000"/>
              </a:solidFill>
            </a:endParaRPr>
          </a:p>
          <a:p>
            <a:pPr lvl="1"/>
            <a:r>
              <a:rPr lang="en-US" dirty="0"/>
              <a:t>Luckily, rough text features can often do half the job</a:t>
            </a:r>
            <a:r>
              <a:rPr lang="en-US" altLang="ja-JP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9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8BF7-4FCB-476B-A220-5C551ABE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Confluence of Fields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47CCA-7F9A-4CF7-AEF7-659CA6FEA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and probability </a:t>
            </a:r>
          </a:p>
          <a:p>
            <a:r>
              <a:rPr lang="en-US" dirty="0"/>
              <a:t>Data structures and algorithms </a:t>
            </a:r>
          </a:p>
          <a:p>
            <a:r>
              <a:rPr lang="en-US" dirty="0"/>
              <a:t>Artificial intelligence / machine learning </a:t>
            </a:r>
          </a:p>
          <a:p>
            <a:r>
              <a:rPr lang="en-US" dirty="0"/>
              <a:t>Linguistics </a:t>
            </a:r>
          </a:p>
          <a:p>
            <a:r>
              <a:rPr lang="en-US" dirty="0"/>
              <a:t>Psychology 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F3533-24B0-497E-A5D2-B255ADAD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3557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467600" cy="742950"/>
          </a:xfrm>
        </p:spPr>
        <p:txBody>
          <a:bodyPr/>
          <a:lstStyle/>
          <a:p>
            <a:r>
              <a:rPr lang="en-US" dirty="0"/>
              <a:t>Skills you’ll need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Simple linear algebra (vectors, matrices)</a:t>
            </a:r>
          </a:p>
          <a:p>
            <a:r>
              <a:rPr lang="en-US" sz="2800" dirty="0"/>
              <a:t>Basic probability theory</a:t>
            </a:r>
          </a:p>
          <a:p>
            <a:r>
              <a:rPr lang="en-US" sz="2800" dirty="0"/>
              <a:t>Java or Python programming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7681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Introduction to NLP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What is Natural </a:t>
            </a:r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Language Processing?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141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75CF-2BD2-4191-BDB1-577910A5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NLP?	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0CF30-FEF4-42A5-B5C5-469D24D2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r>
              <a:rPr lang="en-US" dirty="0"/>
              <a:t>Study of computational approaches for processing natural languages</a:t>
            </a:r>
          </a:p>
          <a:p>
            <a:pPr lvl="1"/>
            <a:r>
              <a:rPr lang="en-US" dirty="0"/>
              <a:t>Process </a:t>
            </a:r>
            <a:r>
              <a:rPr lang="en-US" dirty="0">
                <a:sym typeface="Wingdings" panose="05000000000000000000" pitchFamily="2" charset="2"/>
              </a:rPr>
              <a:t> acquire, represent, store, understand, characterize, generate,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pPr lvl="1"/>
            <a:r>
              <a:rPr lang="en-US" dirty="0"/>
              <a:t>Natural languages </a:t>
            </a:r>
            <a:r>
              <a:rPr lang="en-US" dirty="0">
                <a:sym typeface="Wingdings" panose="05000000000000000000" pitchFamily="2" charset="2"/>
              </a:rPr>
              <a:t> human languages </a:t>
            </a:r>
          </a:p>
          <a:p>
            <a:r>
              <a:rPr lang="en-US" dirty="0">
                <a:sym typeface="Wingdings" panose="05000000000000000000" pitchFamily="2" charset="2"/>
              </a:rPr>
              <a:t>Other names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Computational linguistics  (CL)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Human language technologies (HLT)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329E0-15A1-423B-B35C-F308B056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1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Answering: IBM’s Watson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534400" cy="3333750"/>
          </a:xfrm>
        </p:spPr>
        <p:txBody>
          <a:bodyPr/>
          <a:lstStyle/>
          <a:p>
            <a:r>
              <a:rPr lang="en-US" dirty="0"/>
              <a:t>Won Jeopardy on February 16, 2011!							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81000" y="2038350"/>
            <a:ext cx="5257800" cy="2008598"/>
          </a:xfrm>
          <a:prstGeom prst="rect">
            <a:avLst/>
          </a:prstGeom>
          <a:solidFill>
            <a:srgbClr val="000099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WILLIAM WILKINSON’S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“AN ACCOUNT OF THE PRINCIPALITIES OF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WALLACHIA AND MOLDOVIA”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INSPIRED THIS AUTHOR’S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MOST FAMOUS NOVEL			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943600" y="2800350"/>
            <a:ext cx="11430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0" y="2795885"/>
            <a:ext cx="1729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Bram Stoker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809-17FD-2840-9239-CDF5B11C5F8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467600" cy="742950"/>
          </a:xfrm>
        </p:spPr>
        <p:txBody>
          <a:bodyPr/>
          <a:lstStyle/>
          <a:p>
            <a:r>
              <a:rPr lang="en-US" dirty="0"/>
              <a:t>Information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38150"/>
            <a:ext cx="8534400" cy="33337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Subject: </a:t>
            </a:r>
            <a:r>
              <a:rPr lang="en-US" b="1" dirty="0"/>
              <a:t>curriculum meeting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Date: </a:t>
            </a:r>
            <a:r>
              <a:rPr lang="en-US" dirty="0"/>
              <a:t>January 15, 2012</a:t>
            </a:r>
          </a:p>
          <a:p>
            <a:pPr marL="0" indent="0" algn="ctr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To: </a:t>
            </a:r>
            <a:r>
              <a:rPr lang="en-US" dirty="0"/>
              <a:t>Dan Jurafsky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 Dan, we’ve now scheduled the curriculum meeting.</a:t>
            </a:r>
          </a:p>
          <a:p>
            <a:pPr marL="0" indent="0">
              <a:buNone/>
            </a:pPr>
            <a:r>
              <a:rPr lang="en-US" dirty="0"/>
              <a:t>It will be in Gates 159 tomorrow from 10:00-11:30.</a:t>
            </a:r>
          </a:p>
          <a:p>
            <a:pPr marL="0" indent="0">
              <a:buNone/>
            </a:pPr>
            <a:r>
              <a:rPr lang="en-US" dirty="0"/>
              <a:t>-Chris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276600" y="4019550"/>
            <a:ext cx="4495800" cy="533400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00400" y="4095750"/>
            <a:ext cx="4495800" cy="381000"/>
          </a:xfrm>
          <a:prstGeom prst="rect">
            <a:avLst/>
          </a:prstGeom>
          <a:solidFill>
            <a:srgbClr val="0000CC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Lucida Sans" pitchFamily="-65" charset="0"/>
              </a:rPr>
              <a:t> Create new Calendar entry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334000" y="590550"/>
            <a:ext cx="3733800" cy="22098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Event:  </a:t>
            </a:r>
            <a:r>
              <a:rPr lang="en-US" dirty="0">
                <a:latin typeface="Lucida Sans" pitchFamily="-65" charset="0"/>
              </a:rPr>
              <a:t>Curriculum </a:t>
            </a:r>
            <a:r>
              <a:rPr lang="en-US" dirty="0" err="1">
                <a:latin typeface="Lucida Sans" pitchFamily="-65" charset="0"/>
              </a:rPr>
              <a:t>mtg</a:t>
            </a:r>
            <a:endParaRPr lang="en-US" dirty="0">
              <a:latin typeface="Lucida Sans" pitchFamily="-65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Lucida Sans" pitchFamily="-65" charset="0"/>
              </a:rPr>
              <a:t>Date: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Lucida Sans" pitchFamily="-65" charset="0"/>
              </a:rPr>
              <a:t>Jan-16-2012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Start</a:t>
            </a:r>
            <a:r>
              <a:rPr lang="en-US" dirty="0">
                <a:solidFill>
                  <a:srgbClr val="7F7F7F"/>
                </a:solidFill>
                <a:latin typeface="Lucida Sans" pitchFamily="-65" charset="0"/>
              </a:rPr>
              <a:t>:</a:t>
            </a:r>
            <a:r>
              <a:rPr lang="en-US" dirty="0">
                <a:latin typeface="Lucida Sans" pitchFamily="-65" charset="0"/>
              </a:rPr>
              <a:t>   10:00am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Lucida Sans" pitchFamily="-65" charset="0"/>
              </a:rPr>
              <a:t>End: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Lucida Sans" pitchFamily="-65" charset="0"/>
              </a:rPr>
              <a:t>    </a:t>
            </a:r>
            <a:r>
              <a:rPr kumimoji="0" lang="en-US" sz="2400" b="0" i="0" u="none" strike="noStrike" cap="none" normalizeH="0" dirty="0">
                <a:ln>
                  <a:noFill/>
                </a:ln>
                <a:effectLst/>
                <a:latin typeface="Lucida Sans" pitchFamily="-65" charset="0"/>
              </a:rPr>
              <a:t>11:30am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Where</a:t>
            </a:r>
            <a:r>
              <a:rPr lang="en-US" baseline="0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 </a:t>
            </a:r>
            <a:r>
              <a:rPr lang="en-US" dirty="0">
                <a:latin typeface="Lucida Sans" pitchFamily="-65" charset="0"/>
              </a:rPr>
              <a:t>Gates 159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Lucida Sans" pitchFamily="-65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0" y="2724150"/>
            <a:ext cx="8534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0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772400" cy="742950"/>
          </a:xfrm>
        </p:spPr>
        <p:txBody>
          <a:bodyPr/>
          <a:lstStyle/>
          <a:p>
            <a:r>
              <a:rPr lang="en-US" dirty="0"/>
              <a:t>Information Extraction &amp; Sentiment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71550"/>
            <a:ext cx="1515220" cy="14727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6200" y="895350"/>
            <a:ext cx="1808646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dirty="0">
                <a:solidFill>
                  <a:srgbClr val="000000"/>
                </a:solidFill>
                <a:latin typeface="+mn-lt"/>
              </a:rPr>
              <a:t>Attributes</a:t>
            </a:r>
            <a:r>
              <a:rPr lang="en-US" sz="1950" dirty="0">
                <a:solidFill>
                  <a:srgbClr val="800000"/>
                </a:solidFill>
                <a:latin typeface="+mn-lt"/>
              </a:rPr>
              <a:t>:</a:t>
            </a:r>
          </a:p>
          <a:p>
            <a:r>
              <a:rPr lang="en-US" sz="1950" dirty="0">
                <a:solidFill>
                  <a:srgbClr val="800000"/>
                </a:solidFill>
                <a:latin typeface="+mn-lt"/>
              </a:rPr>
              <a:t> zoom</a:t>
            </a:r>
          </a:p>
          <a:p>
            <a:r>
              <a:rPr lang="en-US" sz="1950" dirty="0">
                <a:solidFill>
                  <a:srgbClr val="800000"/>
                </a:solidFill>
                <a:latin typeface="+mn-lt"/>
              </a:rPr>
              <a:t> affordability</a:t>
            </a:r>
          </a:p>
          <a:p>
            <a:r>
              <a:rPr lang="en-US" sz="1950" dirty="0">
                <a:solidFill>
                  <a:srgbClr val="800000"/>
                </a:solidFill>
                <a:latin typeface="+mn-lt"/>
              </a:rPr>
              <a:t> size and weight</a:t>
            </a:r>
          </a:p>
          <a:p>
            <a:r>
              <a:rPr lang="en-US" sz="1950" dirty="0">
                <a:solidFill>
                  <a:srgbClr val="800000"/>
                </a:solidFill>
                <a:latin typeface="+mn-lt"/>
              </a:rPr>
              <a:t> flash </a:t>
            </a:r>
          </a:p>
          <a:p>
            <a:r>
              <a:rPr lang="en-US" sz="1950" dirty="0">
                <a:solidFill>
                  <a:srgbClr val="800000"/>
                </a:solidFill>
                <a:latin typeface="+mn-lt"/>
              </a:rPr>
              <a:t> ease of use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94846" y="1163025"/>
            <a:ext cx="2362200" cy="1447800"/>
            <a:chOff x="3886200" y="1123950"/>
            <a:chExt cx="2362200" cy="14478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886200" y="1123950"/>
              <a:ext cx="18288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886200" y="11239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886200" y="14287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886200" y="1428750"/>
              <a:ext cx="21336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886200" y="1733550"/>
              <a:ext cx="16002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886200" y="17335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886200" y="20383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2038349"/>
              <a:ext cx="2362200" cy="22860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886200" y="23431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886200" y="2343150"/>
              <a:ext cx="12954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</p:grpSp>
      <p:pic>
        <p:nvPicPr>
          <p:cNvPr id="7" name="Picture 6" descr="camera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03" y="895350"/>
            <a:ext cx="2451100" cy="3594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571750"/>
            <a:ext cx="213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Size and weight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90600" y="2973751"/>
            <a:ext cx="8153400" cy="2152650"/>
          </a:xfrm>
        </p:spPr>
        <p:txBody>
          <a:bodyPr/>
          <a:lstStyle/>
          <a:p>
            <a:r>
              <a:rPr lang="en-US" dirty="0"/>
              <a:t>nice and compact to carry! </a:t>
            </a:r>
          </a:p>
          <a:p>
            <a:r>
              <a:rPr lang="en-US" dirty="0"/>
              <a:t>since the camera is small and light, I won't need to carry around those heavy, bulky professional cameras either! </a:t>
            </a:r>
          </a:p>
          <a:p>
            <a:r>
              <a:rPr lang="en-US" dirty="0"/>
              <a:t>the camera feels flimsy, is plastic and very light in weight you have to be very delicate in the handling of this camera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2278" y="4248150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" y="3638550"/>
            <a:ext cx="494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2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028950"/>
            <a:ext cx="494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2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8B6F6-83F4-A34F-830E-A516F91731F8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7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7150"/>
            <a:ext cx="7467600" cy="742950"/>
          </a:xfrm>
        </p:spPr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4419600" cy="3333750"/>
          </a:xfrm>
        </p:spPr>
        <p:txBody>
          <a:bodyPr/>
          <a:lstStyle/>
          <a:p>
            <a:r>
              <a:rPr lang="en-US" sz="2800" dirty="0"/>
              <a:t>Fully automatic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038350"/>
            <a:ext cx="190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Enter Source Text: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" y="2495550"/>
            <a:ext cx="4267200" cy="533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altLang="zh-TW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3269218"/>
            <a:ext cx="361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Translation from Stanford’s </a:t>
            </a:r>
            <a:r>
              <a:rPr lang="en-US" sz="1800" i="1" dirty="0">
                <a:latin typeface="+mn-lt"/>
              </a:rPr>
              <a:t>Phrasal</a:t>
            </a:r>
            <a:r>
              <a:rPr lang="en-US" sz="1800" dirty="0">
                <a:latin typeface="+mn-lt"/>
              </a:rPr>
              <a:t>: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81000" y="3867150"/>
            <a:ext cx="4191000" cy="533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>
              <a:latin typeface="Calibri"/>
              <a:ea typeface="华文仿宋"/>
              <a:cs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19600" y="1047750"/>
            <a:ext cx="46482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800" dirty="0"/>
              <a:t>Helping human translators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743" y="1657350"/>
            <a:ext cx="4369071" cy="3562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" y="2558241"/>
            <a:ext cx="4330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华文仿宋"/>
                <a:ea typeface="华文仿宋"/>
                <a:cs typeface="华文仿宋"/>
              </a:rPr>
              <a:t> 这 不过 是 一 个 时间 的 问题 </a:t>
            </a:r>
            <a:r>
              <a:rPr lang="en-US" altLang="zh-TW" dirty="0">
                <a:latin typeface="华文仿宋"/>
                <a:ea typeface="华文仿宋"/>
                <a:cs typeface="华文仿宋"/>
              </a:rPr>
              <a:t>.</a:t>
            </a:r>
          </a:p>
          <a:p>
            <a:endParaRPr lang="en-US" sz="18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3929841"/>
            <a:ext cx="3730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ea typeface="华文仿宋"/>
                <a:cs typeface="Calibri"/>
              </a:rPr>
              <a:t>This is only a matter of time.</a:t>
            </a:r>
          </a:p>
          <a:p>
            <a:endParaRPr lang="en-US" sz="18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3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5BB7-474D-425E-8186-4753DCE3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6F7A-909F-4602-82E8-E9CEEA5F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Chatbots or conversational agents becoming mainstream for business, entertainment, and social applications </a:t>
            </a:r>
          </a:p>
          <a:p>
            <a:r>
              <a:rPr lang="en-US" dirty="0"/>
              <a:t> Text-based examples</a:t>
            </a:r>
          </a:p>
          <a:p>
            <a:pPr lvl="1"/>
            <a:r>
              <a:rPr lang="en-US" dirty="0"/>
              <a:t>Pizza Hut, Uber, Nordstrom, </a:t>
            </a:r>
            <a:r>
              <a:rPr lang="en-US" dirty="0" err="1"/>
              <a:t>etc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https://www.bookingbug.com/blog/three-examples-of-leading-brands-innovating-with-chatbots/</a:t>
            </a:r>
            <a:r>
              <a:rPr lang="en-US" dirty="0"/>
              <a:t>)</a:t>
            </a:r>
          </a:p>
          <a:p>
            <a:r>
              <a:rPr lang="en-US" dirty="0"/>
              <a:t>Speech-based examples 			 </a:t>
            </a:r>
          </a:p>
          <a:p>
            <a:pPr lvl="1"/>
            <a:r>
              <a:rPr lang="en-US" dirty="0"/>
              <a:t>Alexa, Google Assistant, Siri,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Chatbot is the UI of </a:t>
            </a:r>
            <a:r>
              <a:rPr lang="en-US"/>
              <a:t>the future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196AB-B888-4E90-9DA7-3F88FEA4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4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5334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Language Technology</a:t>
            </a:r>
          </a:p>
        </p:txBody>
      </p:sp>
      <p:sp>
        <p:nvSpPr>
          <p:cNvPr id="67615" name="TextBox 38"/>
          <p:cNvSpPr txBox="1">
            <a:spLocks noChangeArrowheads="1"/>
          </p:cNvSpPr>
          <p:nvPr/>
        </p:nvSpPr>
        <p:spPr bwMode="auto">
          <a:xfrm>
            <a:off x="304800" y="1364218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mostly solved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1" y="1936481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1" y="2800350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1" y="3638551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616" name="TextBox 39"/>
          <p:cNvSpPr txBox="1">
            <a:spLocks noChangeArrowheads="1"/>
          </p:cNvSpPr>
          <p:nvPr/>
        </p:nvSpPr>
        <p:spPr bwMode="auto">
          <a:xfrm>
            <a:off x="3276600" y="742950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making good progress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1047750"/>
            <a:ext cx="3047999" cy="715836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1911746"/>
            <a:ext cx="3047999" cy="609600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52445" y="2556529"/>
            <a:ext cx="3043360" cy="548621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3164417"/>
            <a:ext cx="3047999" cy="533399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3751594"/>
            <a:ext cx="3047999" cy="671843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4477807"/>
            <a:ext cx="3048000" cy="638176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617" name="TextBox 40"/>
          <p:cNvSpPr txBox="1">
            <a:spLocks noChangeArrowheads="1"/>
          </p:cNvSpPr>
          <p:nvPr/>
        </p:nvSpPr>
        <p:spPr bwMode="auto">
          <a:xfrm>
            <a:off x="6324600" y="1123950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still really hard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6297437" y="1530351"/>
            <a:ext cx="2781299" cy="714375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1670" y="2327446"/>
            <a:ext cx="2781299" cy="71583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1673" y="3100912"/>
            <a:ext cx="2781299" cy="71583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01673" y="3990974"/>
            <a:ext cx="2781299" cy="71437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602" name="TextBox 24"/>
          <p:cNvSpPr txBox="1">
            <a:spLocks noChangeArrowheads="1"/>
          </p:cNvSpPr>
          <p:nvPr/>
        </p:nvSpPr>
        <p:spPr bwMode="auto">
          <a:xfrm>
            <a:off x="3124201" y="1885950"/>
            <a:ext cx="1864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Coreference resolution</a:t>
            </a:r>
          </a:p>
        </p:txBody>
      </p:sp>
      <p:sp>
        <p:nvSpPr>
          <p:cNvPr id="67603" name="TextBox 25"/>
          <p:cNvSpPr txBox="1">
            <a:spLocks noChangeArrowheads="1"/>
          </p:cNvSpPr>
          <p:nvPr/>
        </p:nvSpPr>
        <p:spPr bwMode="auto">
          <a:xfrm>
            <a:off x="6267804" y="1504950"/>
            <a:ext cx="20139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Question answering (QA)</a:t>
            </a:r>
          </a:p>
        </p:txBody>
      </p:sp>
      <p:sp>
        <p:nvSpPr>
          <p:cNvPr id="67604" name="TextBox 26"/>
          <p:cNvSpPr txBox="1">
            <a:spLocks noChangeArrowheads="1"/>
          </p:cNvSpPr>
          <p:nvPr/>
        </p:nvSpPr>
        <p:spPr bwMode="auto">
          <a:xfrm>
            <a:off x="266701" y="2800350"/>
            <a:ext cx="22783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Part-of-speech (POS) tagging</a:t>
            </a:r>
          </a:p>
        </p:txBody>
      </p:sp>
      <p:sp>
        <p:nvSpPr>
          <p:cNvPr id="67605" name="TextBox 27"/>
          <p:cNvSpPr txBox="1">
            <a:spLocks noChangeArrowheads="1"/>
          </p:cNvSpPr>
          <p:nvPr/>
        </p:nvSpPr>
        <p:spPr bwMode="auto">
          <a:xfrm>
            <a:off x="3048000" y="2495550"/>
            <a:ext cx="251460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300" dirty="0">
                <a:solidFill>
                  <a:srgbClr val="000000"/>
                </a:solidFill>
                <a:latin typeface="Calibri" charset="0"/>
              </a:rPr>
              <a:t>Word sense disambiguation (WSD)</a:t>
            </a:r>
          </a:p>
        </p:txBody>
      </p:sp>
      <p:sp>
        <p:nvSpPr>
          <p:cNvPr id="67606" name="TextBox 28"/>
          <p:cNvSpPr txBox="1">
            <a:spLocks noChangeArrowheads="1"/>
          </p:cNvSpPr>
          <p:nvPr/>
        </p:nvSpPr>
        <p:spPr bwMode="auto">
          <a:xfrm>
            <a:off x="6267805" y="2266950"/>
            <a:ext cx="10087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Paraphrase</a:t>
            </a:r>
          </a:p>
        </p:txBody>
      </p:sp>
      <p:sp>
        <p:nvSpPr>
          <p:cNvPr id="67607" name="TextBox 29"/>
          <p:cNvSpPr txBox="1">
            <a:spLocks noChangeArrowheads="1"/>
          </p:cNvSpPr>
          <p:nvPr/>
        </p:nvSpPr>
        <p:spPr bwMode="auto">
          <a:xfrm>
            <a:off x="342901" y="3638550"/>
            <a:ext cx="2501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Named entity recognition (NER)</a:t>
            </a:r>
          </a:p>
        </p:txBody>
      </p:sp>
      <p:sp>
        <p:nvSpPr>
          <p:cNvPr id="67608" name="TextBox 30"/>
          <p:cNvSpPr txBox="1">
            <a:spLocks noChangeArrowheads="1"/>
          </p:cNvSpPr>
          <p:nvPr/>
        </p:nvSpPr>
        <p:spPr bwMode="auto">
          <a:xfrm>
            <a:off x="3124200" y="3181350"/>
            <a:ext cx="7162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Parsing</a:t>
            </a:r>
          </a:p>
        </p:txBody>
      </p:sp>
      <p:sp>
        <p:nvSpPr>
          <p:cNvPr id="67609" name="TextBox 31"/>
          <p:cNvSpPr txBox="1">
            <a:spLocks noChangeArrowheads="1"/>
          </p:cNvSpPr>
          <p:nvPr/>
        </p:nvSpPr>
        <p:spPr bwMode="auto">
          <a:xfrm>
            <a:off x="6259338" y="3058576"/>
            <a:ext cx="1284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Summarization</a:t>
            </a:r>
          </a:p>
        </p:txBody>
      </p:sp>
      <p:sp>
        <p:nvSpPr>
          <p:cNvPr id="67610" name="TextBox 32"/>
          <p:cNvSpPr txBox="1">
            <a:spLocks noChangeArrowheads="1"/>
          </p:cNvSpPr>
          <p:nvPr/>
        </p:nvSpPr>
        <p:spPr bwMode="auto">
          <a:xfrm>
            <a:off x="3153962" y="4427206"/>
            <a:ext cx="22135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Information extraction (IE)</a:t>
            </a:r>
          </a:p>
        </p:txBody>
      </p:sp>
      <p:sp>
        <p:nvSpPr>
          <p:cNvPr id="67611" name="TextBox 33"/>
          <p:cNvSpPr txBox="1">
            <a:spLocks noChangeArrowheads="1"/>
          </p:cNvSpPr>
          <p:nvPr/>
        </p:nvSpPr>
        <p:spPr bwMode="auto">
          <a:xfrm>
            <a:off x="3124201" y="3714750"/>
            <a:ext cx="2039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Machine translation (MT)</a:t>
            </a:r>
          </a:p>
        </p:txBody>
      </p:sp>
      <p:sp>
        <p:nvSpPr>
          <p:cNvPr id="67612" name="TextBox 34"/>
          <p:cNvSpPr txBox="1">
            <a:spLocks noChangeArrowheads="1"/>
          </p:cNvSpPr>
          <p:nvPr/>
        </p:nvSpPr>
        <p:spPr bwMode="auto">
          <a:xfrm>
            <a:off x="6259338" y="3920068"/>
            <a:ext cx="6427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Dialog</a:t>
            </a:r>
          </a:p>
        </p:txBody>
      </p:sp>
      <p:sp>
        <p:nvSpPr>
          <p:cNvPr id="67613" name="TextBox 36"/>
          <p:cNvSpPr txBox="1">
            <a:spLocks noChangeArrowheads="1"/>
          </p:cNvSpPr>
          <p:nvPr/>
        </p:nvSpPr>
        <p:spPr bwMode="auto">
          <a:xfrm>
            <a:off x="3124201" y="1123950"/>
            <a:ext cx="15490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Sentiment analysis</a:t>
            </a:r>
          </a:p>
        </p:txBody>
      </p:sp>
      <p:sp>
        <p:nvSpPr>
          <p:cNvPr id="67614" name="TextBox 37"/>
          <p:cNvSpPr txBox="1">
            <a:spLocks noChangeArrowheads="1"/>
          </p:cNvSpPr>
          <p:nvPr/>
        </p:nvSpPr>
        <p:spPr bwMode="auto">
          <a:xfrm>
            <a:off x="6259337" y="3886200"/>
            <a:ext cx="1846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000000"/>
                </a:solidFill>
                <a:latin typeface="Calibri" charset="0"/>
              </a:rPr>
              <a:t>  </a:t>
            </a:r>
          </a:p>
        </p:txBody>
      </p:sp>
      <p:sp>
        <p:nvSpPr>
          <p:cNvPr id="67618" name="TextBox 41"/>
          <p:cNvSpPr txBox="1">
            <a:spLocks noChangeArrowheads="1"/>
          </p:cNvSpPr>
          <p:nvPr/>
        </p:nvSpPr>
        <p:spPr bwMode="auto">
          <a:xfrm>
            <a:off x="342901" y="1911348"/>
            <a:ext cx="1333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Spam detection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88432" y="2205730"/>
            <a:ext cx="1689102" cy="1790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Let’s go to Agra!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02325" y="2418456"/>
            <a:ext cx="1662508" cy="1702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Buy V1AGRA …</a:t>
            </a:r>
          </a:p>
        </p:txBody>
      </p:sp>
      <p:sp>
        <p:nvSpPr>
          <p:cNvPr id="67678" name="Rectangle 45"/>
          <p:cNvSpPr>
            <a:spLocks noChangeArrowheads="1"/>
          </p:cNvSpPr>
          <p:nvPr/>
        </p:nvSpPr>
        <p:spPr bwMode="auto">
          <a:xfrm>
            <a:off x="2374903" y="2048200"/>
            <a:ext cx="304515" cy="30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defTabSz="457200"/>
            <a:r>
              <a:rPr lang="en-US" sz="1800" dirty="0">
                <a:solidFill>
                  <a:srgbClr val="008000"/>
                </a:solidFill>
                <a:latin typeface="Zapf Dingbats" charset="0"/>
                <a:cs typeface="Zapf Dingbats" charset="0"/>
              </a:rPr>
              <a:t>✓</a:t>
            </a:r>
            <a:endParaRPr lang="en-US" sz="18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67679" name="Rectangle 46"/>
          <p:cNvSpPr>
            <a:spLocks noChangeArrowheads="1"/>
          </p:cNvSpPr>
          <p:nvPr/>
        </p:nvSpPr>
        <p:spPr bwMode="auto">
          <a:xfrm>
            <a:off x="2382881" y="2312621"/>
            <a:ext cx="3306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defTabSz="457200"/>
            <a:r>
              <a:rPr lang="en-US" sz="1800" dirty="0">
                <a:solidFill>
                  <a:srgbClr val="FF0000"/>
                </a:solidFill>
                <a:latin typeface="Zapf Dingbats" charset="0"/>
                <a:cs typeface="Zapf Dingbats" charset="0"/>
              </a:rPr>
              <a:t>✗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2902" y="3259264"/>
            <a:ext cx="2590800" cy="1523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100" dirty="0">
                <a:solidFill>
                  <a:prstClr val="black"/>
                </a:solidFill>
                <a:latin typeface="Calibri"/>
                <a:cs typeface="Times New Roman"/>
              </a:rPr>
              <a:t>Colorless   green   ideas   sleep   furiously.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5082" y="3106864"/>
            <a:ext cx="2154873" cy="125016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     ADJ         ADJ    NOUN  VERB      ADV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04800" y="4081679"/>
            <a:ext cx="2590800" cy="1965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100" dirty="0">
                <a:solidFill>
                  <a:prstClr val="black"/>
                </a:solidFill>
                <a:latin typeface="Calibri"/>
                <a:cs typeface="Times New Roman"/>
              </a:rPr>
              <a:t>Einstein met with UN officials in Princeton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21623" y="3957114"/>
            <a:ext cx="2156618" cy="125015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PERSON              ORG                      LOC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246589" y="4734984"/>
            <a:ext cx="1831293" cy="3047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l" defTabSz="457200">
              <a:lnSpc>
                <a:spcPct val="90000"/>
              </a:lnSpc>
              <a:defRPr/>
            </a:pPr>
            <a:r>
              <a:rPr lang="en-US" sz="1050" dirty="0">
                <a:solidFill>
                  <a:prstClr val="black"/>
                </a:solidFill>
                <a:latin typeface="Calibri"/>
                <a:cs typeface="Times New Roman"/>
              </a:rPr>
              <a:t>You’re invited to our dinner party, Friday May 27 at 8:30</a:t>
            </a:r>
          </a:p>
        </p:txBody>
      </p:sp>
      <p:pic>
        <p:nvPicPr>
          <p:cNvPr id="67673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556" y="4692118"/>
            <a:ext cx="289026" cy="19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5"/>
          <p:cNvSpPr/>
          <p:nvPr/>
        </p:nvSpPr>
        <p:spPr bwMode="auto">
          <a:xfrm>
            <a:off x="5385965" y="4658783"/>
            <a:ext cx="563985" cy="34647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Party</a:t>
            </a:r>
            <a:b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May 27</a:t>
            </a:r>
            <a:b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900" dirty="0">
                <a:solidFill>
                  <a:srgbClr val="0000FF"/>
                </a:solidFill>
                <a:latin typeface="Calibri"/>
                <a:cs typeface="Times New Roman"/>
              </a:rPr>
              <a:t>add</a:t>
            </a:r>
          </a:p>
        </p:txBody>
      </p:sp>
      <p:cxnSp>
        <p:nvCxnSpPr>
          <p:cNvPr id="69" name="Straight Connector 68"/>
          <p:cNvCxnSpPr/>
          <p:nvPr/>
        </p:nvCxnSpPr>
        <p:spPr bwMode="auto">
          <a:xfrm flipV="1">
            <a:off x="5507988" y="5115983"/>
            <a:ext cx="162560" cy="1294"/>
          </a:xfrm>
          <a:prstGeom prst="line">
            <a:avLst/>
          </a:prstGeom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378409" y="1425920"/>
            <a:ext cx="2137410" cy="15523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Best roast chicken in San Francisco!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378409" y="1657350"/>
            <a:ext cx="2137410" cy="152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waiter ignored us for 20 minutes.</a:t>
            </a:r>
          </a:p>
        </p:txBody>
      </p:sp>
      <p:pic>
        <p:nvPicPr>
          <p:cNvPr id="67630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69" y="1352550"/>
            <a:ext cx="275928" cy="191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31" name="Picture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21868" y="1657350"/>
            <a:ext cx="27516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3352800" y="2321643"/>
            <a:ext cx="2640330" cy="1471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Carter told Mubarak he shouldn’t run again.</a:t>
            </a:r>
          </a:p>
        </p:txBody>
      </p:sp>
      <p:sp>
        <p:nvSpPr>
          <p:cNvPr id="100" name="Arc 99"/>
          <p:cNvSpPr/>
          <p:nvPr/>
        </p:nvSpPr>
        <p:spPr>
          <a:xfrm>
            <a:off x="3581400" y="2216545"/>
            <a:ext cx="1066800" cy="228600"/>
          </a:xfrm>
          <a:prstGeom prst="arc">
            <a:avLst>
              <a:gd name="adj1" fmla="val 10822610"/>
              <a:gd name="adj2" fmla="val 0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Arc 100"/>
          <p:cNvSpPr/>
          <p:nvPr/>
        </p:nvSpPr>
        <p:spPr>
          <a:xfrm>
            <a:off x="4267200" y="2233479"/>
            <a:ext cx="376237" cy="287866"/>
          </a:xfrm>
          <a:prstGeom prst="arc">
            <a:avLst>
              <a:gd name="adj1" fmla="val 10830349"/>
              <a:gd name="adj2" fmla="val 10"/>
            </a:avLst>
          </a:prstGeom>
          <a:ln w="12700" cap="flat" cmpd="sng" algn="ctr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7635" name="Picture 10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2876550"/>
            <a:ext cx="381000" cy="19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3124200" y="2802063"/>
            <a:ext cx="2286000" cy="2286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  <a:cs typeface="Times New Roman"/>
              </a:rPr>
              <a:t>I need new batteries for my </a:t>
            </a:r>
            <a:r>
              <a:rPr lang="en-US" sz="1200" b="1" i="1" dirty="0">
                <a:solidFill>
                  <a:srgbClr val="FF0000"/>
                </a:solidFill>
                <a:latin typeface="Calibri"/>
                <a:cs typeface="Times New Roman"/>
              </a:rPr>
              <a:t>mouse</a:t>
            </a:r>
            <a:r>
              <a:rPr lang="en-US" sz="1200" dirty="0">
                <a:solidFill>
                  <a:prstClr val="black"/>
                </a:solidFill>
                <a:latin typeface="Calibri"/>
                <a:cs typeface="Times New Roman"/>
              </a:rPr>
              <a:t>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107351" y="4181710"/>
            <a:ext cx="2607649" cy="16552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13</a:t>
            </a:r>
            <a:r>
              <a:rPr lang="en-US" sz="1000" baseline="30000" dirty="0">
                <a:solidFill>
                  <a:prstClr val="black"/>
                </a:solidFill>
                <a:latin typeface="Calibri"/>
                <a:cs typeface="Times New Roman"/>
              </a:rPr>
              <a:t>th</a:t>
            </a: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 Shanghai International Film Festival…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124200" y="3982708"/>
            <a:ext cx="2065864" cy="1443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zh-TW" altLang="en-US" sz="1000" dirty="0">
                <a:solidFill>
                  <a:srgbClr val="000000"/>
                </a:solidFill>
                <a:cs typeface="Times New Roman"/>
              </a:rPr>
              <a:t>第</a:t>
            </a:r>
            <a:r>
              <a:rPr lang="en-US" altLang="zh-TW" sz="1000" dirty="0">
                <a:solidFill>
                  <a:srgbClr val="000000"/>
                </a:solidFill>
                <a:cs typeface="Times New Roman"/>
              </a:rPr>
              <a:t>13</a:t>
            </a:r>
            <a:r>
              <a:rPr lang="zh-TW" altLang="en-US" sz="1000" dirty="0">
                <a:solidFill>
                  <a:srgbClr val="000000"/>
                </a:solidFill>
                <a:cs typeface="Times New Roman"/>
              </a:rPr>
              <a:t>届上海国际电影节开幕</a:t>
            </a:r>
            <a:r>
              <a:rPr lang="en-US" altLang="zh-TW" sz="1000" dirty="0">
                <a:solidFill>
                  <a:srgbClr val="000000"/>
                </a:solidFill>
                <a:cs typeface="Times New Roman"/>
              </a:rPr>
              <a:t>…</a:t>
            </a:r>
            <a:endParaRPr lang="zh-TW" altLang="en-US" sz="1000" dirty="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5384799" y="3983172"/>
            <a:ext cx="217060" cy="1375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477000" y="3342282"/>
            <a:ext cx="1319212" cy="1188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Dow Jones is up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705600" y="3638550"/>
            <a:ext cx="1192037" cy="1561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Housing prices rose</a:t>
            </a:r>
          </a:p>
        </p:txBody>
      </p:sp>
      <p:sp>
        <p:nvSpPr>
          <p:cNvPr id="114" name="Right Arrow 113"/>
          <p:cNvSpPr/>
          <p:nvPr/>
        </p:nvSpPr>
        <p:spPr>
          <a:xfrm>
            <a:off x="7946850" y="3461146"/>
            <a:ext cx="179387" cy="12501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248474" y="3379577"/>
            <a:ext cx="766762" cy="31016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Economy is good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388644" y="1810146"/>
            <a:ext cx="2374356" cy="3044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Q. How effective is ibuprofen in reducing fever in patients with acute febrile illness?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810000" y="3530600"/>
            <a:ext cx="2209800" cy="152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50" dirty="0">
                <a:solidFill>
                  <a:prstClr val="black"/>
                </a:solidFill>
                <a:latin typeface="Calibri"/>
                <a:cs typeface="Times New Roman"/>
              </a:rPr>
              <a:t>I can see Alcatraz from the window!</a:t>
            </a:r>
          </a:p>
        </p:txBody>
      </p:sp>
      <p:cxnSp>
        <p:nvCxnSpPr>
          <p:cNvPr id="121" name="Straight Connector 120"/>
          <p:cNvCxnSpPr/>
          <p:nvPr/>
        </p:nvCxnSpPr>
        <p:spPr>
          <a:xfrm rot="10800000">
            <a:off x="5257801" y="3459291"/>
            <a:ext cx="93663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165725" y="3459291"/>
            <a:ext cx="95250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0800000">
            <a:off x="5111751" y="3399759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 flipH="1" flipV="1">
            <a:off x="4987132" y="3394203"/>
            <a:ext cx="119063" cy="1301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0800000">
            <a:off x="4962526" y="3341418"/>
            <a:ext cx="149225" cy="5834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4719638" y="3341418"/>
            <a:ext cx="242887" cy="17740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4476751" y="3341418"/>
            <a:ext cx="485775" cy="17740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4810126" y="3281887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0800000">
            <a:off x="4660901" y="3222356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4325939" y="3284268"/>
            <a:ext cx="484187" cy="23455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114800" y="3227118"/>
            <a:ext cx="542925" cy="33523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405785" y="2620708"/>
            <a:ext cx="2121693" cy="15271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XYZ acquired ABC yesterday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405785" y="2789989"/>
            <a:ext cx="2121693" cy="1558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ABC has been taken over by XYZ</a:t>
            </a:r>
          </a:p>
        </p:txBody>
      </p:sp>
      <p:sp>
        <p:nvSpPr>
          <p:cNvPr id="151" name="Rectangular Callout 150"/>
          <p:cNvSpPr/>
          <p:nvPr/>
        </p:nvSpPr>
        <p:spPr>
          <a:xfrm>
            <a:off x="6985982" y="4019550"/>
            <a:ext cx="2054655" cy="208183"/>
          </a:xfrm>
          <a:prstGeom prst="wedgeRectCallout">
            <a:avLst>
              <a:gd name="adj1" fmla="val -67569"/>
              <a:gd name="adj2" fmla="val 9666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Where is Citizen Kane playing in SF? </a:t>
            </a:r>
          </a:p>
        </p:txBody>
      </p:sp>
      <p:sp>
        <p:nvSpPr>
          <p:cNvPr id="152" name="Rectangular Callout 151"/>
          <p:cNvSpPr/>
          <p:nvPr/>
        </p:nvSpPr>
        <p:spPr>
          <a:xfrm>
            <a:off x="6936349" y="4324350"/>
            <a:ext cx="1714818" cy="327295"/>
          </a:xfrm>
          <a:prstGeom prst="wedgeRectCallout">
            <a:avLst>
              <a:gd name="adj1" fmla="val 63386"/>
              <a:gd name="adj2" fmla="val -39734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Castro Theatre at 7:30. Do you want a ticket?</a:t>
            </a:r>
          </a:p>
        </p:txBody>
      </p:sp>
      <p:pic>
        <p:nvPicPr>
          <p:cNvPr id="67666" name="Picture 1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298773" y="4340605"/>
            <a:ext cx="379664" cy="28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111"/>
          <p:cNvSpPr/>
          <p:nvPr/>
        </p:nvSpPr>
        <p:spPr>
          <a:xfrm>
            <a:off x="6553200" y="3486150"/>
            <a:ext cx="1295400" cy="152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S&amp;P500 jumped</a:t>
            </a:r>
          </a:p>
        </p:txBody>
      </p:sp>
      <p:pic>
        <p:nvPicPr>
          <p:cNvPr id="2" name="Picture 1" descr="BU00951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23" y="2571750"/>
            <a:ext cx="440577" cy="438150"/>
          </a:xfrm>
          <a:prstGeom prst="rect">
            <a:avLst/>
          </a:prstGeom>
        </p:spPr>
      </p:pic>
      <p:pic>
        <p:nvPicPr>
          <p:cNvPr id="3" name="Picture 2" descr="skd186802sdc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037" y="4070746"/>
            <a:ext cx="408163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4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467600" cy="742950"/>
          </a:xfrm>
        </p:spPr>
        <p:txBody>
          <a:bodyPr/>
          <a:lstStyle/>
          <a:p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Ambiguity makes NLP hard:</a:t>
            </a:r>
            <a:b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“Crash blossoms”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33550"/>
            <a:ext cx="6329363" cy="2819400"/>
          </a:xfrm>
        </p:spPr>
        <p:txBody>
          <a:bodyPr/>
          <a:lstStyle/>
          <a:p>
            <a:pPr>
              <a:spcBef>
                <a:spcPts val="400"/>
              </a:spcBef>
              <a:buNone/>
            </a:pPr>
            <a:r>
              <a:rPr lang="en-US" dirty="0">
                <a:cs typeface="Calibri"/>
              </a:rPr>
              <a:t>Violinist Linked to JAL Crash Blossoms</a:t>
            </a:r>
          </a:p>
          <a:p>
            <a:pPr>
              <a:spcBef>
                <a:spcPts val="400"/>
              </a:spcBef>
              <a:buNone/>
            </a:pPr>
            <a:r>
              <a:rPr lang="en-US" dirty="0">
                <a:ea typeface="Arial" pitchFamily="-106" charset="0"/>
                <a:cs typeface="Calibri"/>
              </a:rPr>
              <a:t>Teacher Strikes Idle Kids</a:t>
            </a:r>
            <a:endParaRPr lang="en-US" dirty="0">
              <a:latin typeface="Calibri"/>
              <a:ea typeface="Arial" pitchFamily="-106" charset="0"/>
              <a:cs typeface="Calibri"/>
            </a:endParaRPr>
          </a:p>
          <a:p>
            <a:pPr>
              <a:spcBef>
                <a:spcPts val="400"/>
              </a:spcBef>
              <a:buFont typeface="Arial" pitchFamily="-106" charset="0"/>
              <a:buNone/>
            </a:pPr>
            <a:r>
              <a:rPr lang="en-US" dirty="0">
                <a:latin typeface="Calibri"/>
                <a:ea typeface="Times New Roman" pitchFamily="-106" charset="0"/>
                <a:cs typeface="Calibri"/>
              </a:rPr>
              <a:t>Red Tape Holds Up New Bridges</a:t>
            </a:r>
          </a:p>
          <a:p>
            <a:pPr>
              <a:spcBef>
                <a:spcPts val="400"/>
              </a:spcBef>
              <a:buFont typeface="Arial" pitchFamily="-106" charset="0"/>
              <a:buNone/>
            </a:pPr>
            <a:r>
              <a:rPr lang="en-US" dirty="0">
                <a:latin typeface="Calibri"/>
                <a:ea typeface="Times New Roman" pitchFamily="-106" charset="0"/>
                <a:cs typeface="Calibri"/>
              </a:rPr>
              <a:t>Hospitals Are Sued by 7 Foot Doctors</a:t>
            </a:r>
          </a:p>
          <a:p>
            <a:pPr>
              <a:spcBef>
                <a:spcPts val="400"/>
              </a:spcBef>
              <a:buFont typeface="Arial" pitchFamily="-106" charset="0"/>
              <a:buNone/>
            </a:pPr>
            <a:r>
              <a:rPr lang="en-US" dirty="0">
                <a:latin typeface="Calibri"/>
                <a:ea typeface="Arial" pitchFamily="-106" charset="0"/>
                <a:cs typeface="Calibri"/>
              </a:rPr>
              <a:t>Juvenile Court to Try Shooting Defendant</a:t>
            </a:r>
          </a:p>
          <a:p>
            <a:pPr>
              <a:spcBef>
                <a:spcPts val="400"/>
              </a:spcBef>
              <a:buFont typeface="Arial" pitchFamily="-106" charset="0"/>
              <a:buNone/>
            </a:pPr>
            <a:r>
              <a:rPr lang="en-US" dirty="0">
                <a:latin typeface="Calibri"/>
                <a:ea typeface="Arial" pitchFamily="-106" charset="0"/>
                <a:cs typeface="Calibri"/>
              </a:rPr>
              <a:t>Local High School Dropouts Cut in Half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7086600" y="361950"/>
            <a:ext cx="1828800" cy="1371600"/>
            <a:chOff x="6183619" y="2581834"/>
            <a:chExt cx="1828800" cy="1828800"/>
          </a:xfrm>
        </p:grpSpPr>
        <p:sp>
          <p:nvSpPr>
            <p:cNvPr id="7" name="16-Point Star 6"/>
            <p:cNvSpPr/>
            <p:nvPr/>
          </p:nvSpPr>
          <p:spPr>
            <a:xfrm>
              <a:off x="6183619" y="2581834"/>
              <a:ext cx="1828800" cy="1828800"/>
            </a:xfrm>
            <a:prstGeom prst="star16">
              <a:avLst/>
            </a:prstGeom>
            <a:solidFill>
              <a:srgbClr val="FFCC66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7655" name="TextBox 7"/>
            <p:cNvSpPr txBox="1">
              <a:spLocks noChangeArrowheads="1"/>
            </p:cNvSpPr>
            <p:nvPr/>
          </p:nvSpPr>
          <p:spPr bwMode="auto">
            <a:xfrm rot="1200000">
              <a:off x="6512206" y="2690326"/>
              <a:ext cx="1216649" cy="1600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600" dirty="0">
                  <a:solidFill>
                    <a:srgbClr val="984807"/>
                  </a:solidFill>
                  <a:latin typeface="Calibri" pitchFamily="-106" charset="0"/>
                </a:rPr>
                <a:t>100%</a:t>
              </a:r>
              <a:br>
                <a:rPr lang="en-US" sz="3600" dirty="0">
                  <a:solidFill>
                    <a:srgbClr val="984807"/>
                  </a:solidFill>
                  <a:latin typeface="Calibri" pitchFamily="-106" charset="0"/>
                </a:rPr>
              </a:br>
              <a:r>
                <a:rPr lang="en-US" sz="3600" dirty="0">
                  <a:solidFill>
                    <a:srgbClr val="984807"/>
                  </a:solidFill>
                  <a:latin typeface="Calibri" pitchFamily="-106" charset="0"/>
                </a:rPr>
                <a:t>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5588628"/>
      </p:ext>
    </p:extLst>
  </p:cSld>
  <p:clrMapOvr>
    <a:masterClrMapping/>
  </p:clrMapOvr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11373</TotalTime>
  <Words>940</Words>
  <Application>Microsoft Office PowerPoint</Application>
  <PresentationFormat>On-screen Show (16:9)</PresentationFormat>
  <Paragraphs>196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华文仿宋</vt:lpstr>
      <vt:lpstr>Arial</vt:lpstr>
      <vt:lpstr>Calibri</vt:lpstr>
      <vt:lpstr>Lucida Sans</vt:lpstr>
      <vt:lpstr>Tahoma</vt:lpstr>
      <vt:lpstr>Times</vt:lpstr>
      <vt:lpstr>Times New Roman</vt:lpstr>
      <vt:lpstr>Zapf Dingbats</vt:lpstr>
      <vt:lpstr>NLP-jurafsky</vt:lpstr>
      <vt:lpstr>Introduction to NLP   </vt:lpstr>
      <vt:lpstr>What is NLP?     </vt:lpstr>
      <vt:lpstr>Question Answering: IBM’s Watson</vt:lpstr>
      <vt:lpstr>Information Extraction</vt:lpstr>
      <vt:lpstr>Information Extraction &amp; Sentiment Analysis</vt:lpstr>
      <vt:lpstr>Machine Translation</vt:lpstr>
      <vt:lpstr>Chatbots </vt:lpstr>
      <vt:lpstr>Language Technology</vt:lpstr>
      <vt:lpstr>Ambiguity makes NLP hard: “Crash blossoms”</vt:lpstr>
      <vt:lpstr>Ambiguity is pervasive</vt:lpstr>
      <vt:lpstr>Why else is natural language understanding difficult?</vt:lpstr>
      <vt:lpstr>Making progress on this problem…</vt:lpstr>
      <vt:lpstr>Confluence of Fields </vt:lpstr>
      <vt:lpstr>Skills you’ll need</vt:lpstr>
      <vt:lpstr>Introduction to NLP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Asim Karim</cp:lastModifiedBy>
  <cp:revision>167</cp:revision>
  <cp:lastPrinted>2012-03-05T01:42:15Z</cp:lastPrinted>
  <dcterms:created xsi:type="dcterms:W3CDTF">2010-04-19T15:31:24Z</dcterms:created>
  <dcterms:modified xsi:type="dcterms:W3CDTF">2019-01-21T06:36:21Z</dcterms:modified>
</cp:coreProperties>
</file>