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8"/>
  </p:notesMasterIdLst>
  <p:sldIdLst>
    <p:sldId id="549" r:id="rId2"/>
    <p:sldId id="627" r:id="rId3"/>
    <p:sldId id="628" r:id="rId4"/>
    <p:sldId id="629" r:id="rId5"/>
    <p:sldId id="630" r:id="rId6"/>
    <p:sldId id="632" r:id="rId7"/>
    <p:sldId id="631" r:id="rId8"/>
    <p:sldId id="634" r:id="rId9"/>
    <p:sldId id="635" r:id="rId10"/>
    <p:sldId id="633" r:id="rId11"/>
    <p:sldId id="636" r:id="rId12"/>
    <p:sldId id="637" r:id="rId13"/>
    <p:sldId id="638" r:id="rId14"/>
    <p:sldId id="639" r:id="rId15"/>
    <p:sldId id="640" r:id="rId16"/>
    <p:sldId id="64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86453" autoAdjust="0"/>
  </p:normalViewPr>
  <p:slideViewPr>
    <p:cSldViewPr>
      <p:cViewPr varScale="1">
        <p:scale>
          <a:sx n="61" d="100"/>
          <a:sy n="61" d="100"/>
        </p:scale>
        <p:origin x="129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68AADC74-03FA-4CBE-A33E-2C54CDC45707}"/>
    <pc:docChg chg="custSel modSld">
      <pc:chgData name="Asim Karim" userId="e3215334eae53787" providerId="LiveId" clId="{68AADC74-03FA-4CBE-A33E-2C54CDC45707}" dt="2019-02-19T15:10:32.801" v="5" actId="20577"/>
      <pc:docMkLst>
        <pc:docMk/>
      </pc:docMkLst>
      <pc:sldChg chg="modSp">
        <pc:chgData name="Asim Karim" userId="e3215334eae53787" providerId="LiveId" clId="{68AADC74-03FA-4CBE-A33E-2C54CDC45707}" dt="2019-02-19T15:10:32.801" v="5" actId="20577"/>
        <pc:sldMkLst>
          <pc:docMk/>
          <pc:sldMk cId="3193191965" sldId="637"/>
        </pc:sldMkLst>
        <pc:spChg chg="mod">
          <ac:chgData name="Asim Karim" userId="e3215334eae53787" providerId="LiveId" clId="{68AADC74-03FA-4CBE-A33E-2C54CDC45707}" dt="2019-02-19T15:10:32.801" v="5" actId="20577"/>
          <ac:spMkLst>
            <pc:docMk/>
            <pc:sldMk cId="3193191965" sldId="6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C6A4A-B333-4D0D-B820-3BDA40CD1F07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43F22-8371-4088-ADE1-19073A5AF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4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43F22-8371-4088-ADE1-19073A5AF4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1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D47F-B460-40D7-82DE-B55820B4786E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A43-8B5E-4FAD-B749-8A98ECDD463A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57781FF7-A0E1-4CF7-8693-99C2064B8E30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81FF7-A0E1-4CF7-8693-99C2064B8E30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499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FF7-A0E1-4CF7-8693-99C2064B8E30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9112-0479-44E5-A755-B05905F5A67E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91E0-C7B0-4C50-8708-8A137C5F4027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EDBE-2308-498A-BD4B-9935F3AE5E6B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6C20-A114-44B0-8071-5BB5A245D5EE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2469-C8DA-46C3-AD7B-6C2C56AB4548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64B0-B123-4DC0-B0D6-38555B518713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B52F-50AE-4669-9979-F27CFEE8B3D6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1FF7-A0E1-4CF7-8693-99C2064B8E30}" type="datetime1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DE6F-F39B-4650-8057-FE38F23F3B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7" r:id="rId10"/>
    <p:sldLayoutId id="2147483698" r:id="rId11"/>
    <p:sldLayoutId id="2147483699" r:id="rId12"/>
    <p:sldLayoutId id="2147483700" r:id="rId13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and Opinion Mining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6496" y="4114800"/>
            <a:ext cx="5534528" cy="2133600"/>
          </a:xfrm>
        </p:spPr>
        <p:txBody>
          <a:bodyPr>
            <a:normAutofit/>
          </a:bodyPr>
          <a:lstStyle/>
          <a:p>
            <a:r>
              <a:rPr lang="en-US" b="1" dirty="0"/>
              <a:t>Asim Karim</a:t>
            </a:r>
          </a:p>
          <a:p>
            <a:r>
              <a:rPr lang="en-US" dirty="0"/>
              <a:t>Professor of Computer Science</a:t>
            </a:r>
          </a:p>
          <a:p>
            <a:r>
              <a:rPr lang="en-US" dirty="0"/>
              <a:t>SBASSE, LUMS</a:t>
            </a:r>
          </a:p>
        </p:txBody>
      </p:sp>
    </p:spTree>
    <p:extLst>
      <p:ext uri="{BB962C8B-B14F-4D97-AF65-F5344CB8AC3E}">
        <p14:creationId xmlns:p14="http://schemas.microsoft.com/office/powerpoint/2010/main" val="1894050024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Sentiment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labeled documents</a:t>
            </a:r>
          </a:p>
          <a:p>
            <a:r>
              <a:rPr lang="en-US" dirty="0"/>
              <a:t>Build TDM (e.g., using TF-IDF)</a:t>
            </a:r>
          </a:p>
          <a:p>
            <a:r>
              <a:rPr lang="en-US" dirty="0"/>
              <a:t>Train a classifier or regression model (e.g., logistic regression, SVM)</a:t>
            </a:r>
          </a:p>
          <a:p>
            <a:r>
              <a:rPr lang="en-US" dirty="0"/>
              <a:t>Use trained model to predict labels for future documents </a:t>
            </a:r>
          </a:p>
          <a:p>
            <a:r>
              <a:rPr lang="en-US" dirty="0"/>
              <a:t>Aggregate and summarize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6881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Sentiment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lexicon-based methods </a:t>
            </a:r>
          </a:p>
          <a:p>
            <a:pPr lvl="1"/>
            <a:r>
              <a:rPr lang="en-US" dirty="0"/>
              <a:t>No labeled data required</a:t>
            </a:r>
          </a:p>
          <a:p>
            <a:pPr lvl="1"/>
            <a:r>
              <a:rPr lang="en-US" dirty="0"/>
              <a:t>Uses resources like polarity lexicon to assess the polarity of individual words and phrases</a:t>
            </a:r>
          </a:p>
          <a:p>
            <a:pPr lvl="1"/>
            <a:r>
              <a:rPr lang="en-US" dirty="0"/>
              <a:t>Aggregates these polarities to obtain an overall polarity score</a:t>
            </a:r>
          </a:p>
          <a:p>
            <a:pPr lvl="1"/>
            <a:r>
              <a:rPr lang="en-US" dirty="0"/>
              <a:t>Often preprocessing is handled within the tools for lexicon-based methods </a:t>
            </a:r>
          </a:p>
          <a:p>
            <a:pPr lvl="1"/>
            <a:r>
              <a:rPr lang="en-US" dirty="0"/>
              <a:t>Very convenient, and acceptable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68823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Lexicons and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Lexicons construction</a:t>
            </a:r>
          </a:p>
          <a:p>
            <a:pPr lvl="1"/>
            <a:r>
              <a:rPr lang="en-US" dirty="0"/>
              <a:t>Manual – human annotators </a:t>
            </a:r>
          </a:p>
          <a:p>
            <a:pPr lvl="1"/>
            <a:r>
              <a:rPr lang="en-US" dirty="0"/>
              <a:t>Automatic using corpora or knowledge bases </a:t>
            </a:r>
          </a:p>
          <a:p>
            <a:r>
              <a:rPr lang="en-US" dirty="0"/>
              <a:t>Lexicons and knowledge resources</a:t>
            </a:r>
          </a:p>
          <a:p>
            <a:pPr lvl="1"/>
            <a:r>
              <a:rPr lang="en-US" dirty="0"/>
              <a:t>SentiStrength</a:t>
            </a:r>
          </a:p>
          <a:p>
            <a:pPr lvl="1"/>
            <a:r>
              <a:rPr lang="en-US" dirty="0"/>
              <a:t>AFINN</a:t>
            </a:r>
          </a:p>
          <a:p>
            <a:pPr lvl="1"/>
            <a:r>
              <a:rPr lang="en-US" dirty="0" err="1"/>
              <a:t>SentiWordNet</a:t>
            </a:r>
            <a:endParaRPr lang="en-US" dirty="0"/>
          </a:p>
          <a:p>
            <a:pPr lvl="1"/>
            <a:r>
              <a:rPr lang="en-US" dirty="0" err="1"/>
              <a:t>Genral</a:t>
            </a:r>
            <a:r>
              <a:rPr lang="en-US" dirty="0"/>
              <a:t> Inquirer</a:t>
            </a:r>
          </a:p>
          <a:p>
            <a:pPr lvl="1"/>
            <a:r>
              <a:rPr lang="en-US" dirty="0"/>
              <a:t>LIWC</a:t>
            </a:r>
          </a:p>
          <a:p>
            <a:pPr lvl="1"/>
            <a:r>
              <a:rPr lang="en-US" dirty="0"/>
              <a:t>WordNet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9196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lexicon and a method for polarity detection especially for short informal texts </a:t>
            </a:r>
          </a:p>
          <a:p>
            <a:r>
              <a:rPr lang="en-US" dirty="0"/>
              <a:t>Lexicon</a:t>
            </a:r>
          </a:p>
          <a:p>
            <a:pPr lvl="1"/>
            <a:r>
              <a:rPr lang="en-US" dirty="0"/>
              <a:t>English words and their common spelling variations</a:t>
            </a:r>
          </a:p>
          <a:p>
            <a:pPr lvl="1"/>
            <a:r>
              <a:rPr lang="en-US" dirty="0"/>
              <a:t>Emoticons (e.g.,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 lvl="1"/>
            <a:r>
              <a:rPr lang="en-US" dirty="0"/>
              <a:t>Negation words (e.g., not happy)</a:t>
            </a:r>
          </a:p>
          <a:p>
            <a:pPr lvl="1"/>
            <a:r>
              <a:rPr lang="en-US" dirty="0"/>
              <a:t>Booster words (</a:t>
            </a:r>
            <a:r>
              <a:rPr lang="en-US" dirty="0" err="1"/>
              <a:t>e.g</a:t>
            </a:r>
            <a:r>
              <a:rPr lang="en-US" dirty="0"/>
              <a:t>, very happy, !!!!)</a:t>
            </a:r>
          </a:p>
          <a:p>
            <a:pPr lvl="1"/>
            <a:r>
              <a:rPr lang="en-US" dirty="0"/>
              <a:t>Idioms and phrases</a:t>
            </a:r>
          </a:p>
          <a:p>
            <a:pPr lvl="1"/>
            <a:r>
              <a:rPr lang="en-US" dirty="0"/>
              <a:t>Slang words (e.g., LOL)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90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Polarities</a:t>
            </a:r>
          </a:p>
          <a:p>
            <a:pPr lvl="1"/>
            <a:r>
              <a:rPr lang="en-US" dirty="0"/>
              <a:t>Each item in lexicon given two polarity scores, one for negative and one for positive </a:t>
            </a:r>
          </a:p>
          <a:p>
            <a:pPr lvl="1"/>
            <a:r>
              <a:rPr lang="en-US" dirty="0"/>
              <a:t>-1 (not negative) to -5 (strongly negative), and +1 (not positive) to +5 (strongly positive)</a:t>
            </a:r>
          </a:p>
          <a:p>
            <a:pPr lvl="1"/>
            <a:r>
              <a:rPr lang="en-US" dirty="0"/>
              <a:t>These scores can be modified manually or automatically in SentiStrength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Average score for words in a document </a:t>
            </a:r>
          </a:p>
          <a:p>
            <a:pPr lvl="1"/>
            <a:r>
              <a:rPr lang="en-US" dirty="0"/>
              <a:t>Can also output two classes (</a:t>
            </a:r>
            <a:r>
              <a:rPr lang="en-US" dirty="0" err="1"/>
              <a:t>pos</a:t>
            </a:r>
            <a:r>
              <a:rPr lang="en-US" dirty="0"/>
              <a:t>, neg) or 3 classes (</a:t>
            </a:r>
            <a:r>
              <a:rPr lang="en-US" dirty="0" err="1"/>
              <a:t>pos</a:t>
            </a:r>
            <a:r>
              <a:rPr lang="en-US" dirty="0"/>
              <a:t>, neg, </a:t>
            </a:r>
            <a:r>
              <a:rPr lang="en-US" dirty="0" err="1"/>
              <a:t>nutral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76431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Grained Sentiment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Opinions on entities, aspects, holders, </a:t>
            </a:r>
            <a:r>
              <a:rPr lang="en-US" dirty="0" err="1"/>
              <a:t>etc</a:t>
            </a:r>
            <a:r>
              <a:rPr lang="en-US" dirty="0"/>
              <a:t> require specialized NLP</a:t>
            </a:r>
          </a:p>
          <a:p>
            <a:r>
              <a:rPr lang="en-US" dirty="0"/>
              <a:t>Some useful NLP tasks</a:t>
            </a:r>
          </a:p>
          <a:p>
            <a:pPr lvl="1"/>
            <a:r>
              <a:rPr lang="en-US" dirty="0"/>
              <a:t>Parsing, phrase extraction, shallow parsing (chunking)</a:t>
            </a:r>
          </a:p>
          <a:p>
            <a:pPr lvl="1"/>
            <a:r>
              <a:rPr lang="en-US" dirty="0"/>
              <a:t>Part-of-speech tagging (nouns, adjectives, adverbs)</a:t>
            </a:r>
          </a:p>
          <a:p>
            <a:pPr lvl="1"/>
            <a:r>
              <a:rPr lang="en-US" dirty="0"/>
              <a:t>Named entity detection (e.g., people’s names)</a:t>
            </a:r>
          </a:p>
          <a:p>
            <a:r>
              <a:rPr lang="en-US" dirty="0"/>
              <a:t>Taxonomies – relationships between products, </a:t>
            </a:r>
            <a:r>
              <a:rPr lang="en-US" dirty="0" err="1"/>
              <a:t>comonents</a:t>
            </a:r>
            <a:r>
              <a:rPr lang="en-US" dirty="0"/>
              <a:t>, features,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39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Sentiment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for specific entities and aspects</a:t>
            </a:r>
          </a:p>
          <a:p>
            <a:r>
              <a:rPr lang="en-US" dirty="0"/>
              <a:t>Comparison charts for related products / services </a:t>
            </a:r>
          </a:p>
          <a:p>
            <a:r>
              <a:rPr lang="en-US" dirty="0"/>
              <a:t>Color maps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3580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Analysis/Opinion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Computational study of opinions, sentiments, subjectivity, evaluations, attitudes, appraisal, affects, views, emotions, etc., expressed in text</a:t>
            </a:r>
          </a:p>
          <a:p>
            <a:r>
              <a:rPr lang="en-US" dirty="0"/>
              <a:t>Reviews, blogs, discussions, news, comments,   feedback, tweets, or any other documents </a:t>
            </a:r>
          </a:p>
          <a:p>
            <a:r>
              <a:rPr lang="en-US" dirty="0"/>
              <a:t>Terminology: Sentiment analysis is more widely used, but both can be used interchangeably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4305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Opinions express and shape our behaviors</a:t>
            </a:r>
          </a:p>
          <a:p>
            <a:pPr lvl="1"/>
            <a:r>
              <a:rPr lang="en-US" dirty="0"/>
              <a:t>Decisions, plans, strategies, actions, behaviors depend on opinions </a:t>
            </a:r>
          </a:p>
          <a:p>
            <a:r>
              <a:rPr lang="en-US" dirty="0"/>
              <a:t>Proliferation of user-generated content – </a:t>
            </a:r>
            <a:r>
              <a:rPr lang="en-US" dirty="0" err="1"/>
              <a:t>opiniating</a:t>
            </a:r>
            <a:r>
              <a:rPr lang="en-US" dirty="0"/>
              <a:t> is easy</a:t>
            </a:r>
          </a:p>
          <a:p>
            <a:pPr lvl="1"/>
            <a:r>
              <a:rPr lang="en-US" dirty="0"/>
              <a:t>Blogs, tweets, </a:t>
            </a:r>
            <a:r>
              <a:rPr lang="en-US" dirty="0" err="1"/>
              <a:t>facebook</a:t>
            </a:r>
            <a:r>
              <a:rPr lang="en-US" dirty="0"/>
              <a:t> posts, reviews,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Organizations</a:t>
            </a:r>
          </a:p>
          <a:p>
            <a:pPr lvl="1"/>
            <a:r>
              <a:rPr lang="en-US" dirty="0"/>
              <a:t>Customer feedback, product design, service optimization, political trends,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Individuals</a:t>
            </a:r>
          </a:p>
          <a:p>
            <a:pPr lvl="1"/>
            <a:r>
              <a:rPr lang="en-US" dirty="0"/>
              <a:t>Buying decisions, quality assessment,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270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detection</a:t>
            </a:r>
          </a:p>
          <a:p>
            <a:pPr lvl="1"/>
            <a:r>
              <a:rPr lang="en-US" dirty="0"/>
              <a:t>Identify opinions or views in text </a:t>
            </a:r>
          </a:p>
          <a:p>
            <a:r>
              <a:rPr lang="en-US" dirty="0"/>
              <a:t>Opinion summarization </a:t>
            </a:r>
          </a:p>
          <a:p>
            <a:pPr lvl="1"/>
            <a:r>
              <a:rPr lang="en-US" dirty="0"/>
              <a:t>Aggregate opinions about something</a:t>
            </a:r>
          </a:p>
          <a:p>
            <a:pPr lvl="1"/>
            <a:r>
              <a:rPr lang="en-US" dirty="0"/>
              <a:t>Avoids noisy conclusion, considers multiple opinion sources (e.g., different reviewers)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710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Opinions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User123, 01/01/2008: “I bought an iPhone a few days ago. It is such a nice phone. The touch screen is really cool. The voice quality is clear too. It is much better than my old Blackberry, which was a terrible phone and so difficult to type with its tiny keys. However, my mother was mad with me as I did not tell her before I bought the phone. She also thought the phone was too expensive, …”  </a:t>
            </a:r>
          </a:p>
          <a:p>
            <a:r>
              <a:rPr lang="en-US" dirty="0"/>
              <a:t>Opinion targets: entities and their features/aspects </a:t>
            </a:r>
          </a:p>
          <a:p>
            <a:r>
              <a:rPr lang="en-US" dirty="0"/>
              <a:t>Sentiments: positive and negative</a:t>
            </a:r>
          </a:p>
          <a:p>
            <a:r>
              <a:rPr lang="en-US" dirty="0"/>
              <a:t>Opinion holders: persons who hold the opinions </a:t>
            </a:r>
          </a:p>
          <a:p>
            <a:r>
              <a:rPr lang="en-US" dirty="0"/>
              <a:t>Time: when opinions are expressed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379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 Quintuple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opinion is a quintuple, (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baseline="-25000" dirty="0" err="1"/>
              <a:t>jk</a:t>
            </a:r>
            <a:r>
              <a:rPr lang="en-US" dirty="0"/>
              <a:t>, </a:t>
            </a:r>
            <a:r>
              <a:rPr lang="en-US" dirty="0" err="1"/>
              <a:t>so</a:t>
            </a:r>
            <a:r>
              <a:rPr lang="en-US" baseline="-25000" dirty="0" err="1"/>
              <a:t>ijkl</a:t>
            </a:r>
            <a:r>
              <a:rPr lang="en-US" dirty="0"/>
              <a:t>, h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/>
              <a:t>)</a:t>
            </a:r>
          </a:p>
          <a:p>
            <a:r>
              <a:rPr lang="en-US" dirty="0"/>
              <a:t> where</a:t>
            </a:r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is a target entity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jk</a:t>
            </a:r>
            <a:r>
              <a:rPr lang="en-US" dirty="0"/>
              <a:t> is an aspect/feature of the entity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so</a:t>
            </a:r>
            <a:r>
              <a:rPr lang="en-US" baseline="-25000" dirty="0" err="1"/>
              <a:t>ijkl</a:t>
            </a:r>
            <a:r>
              <a:rPr lang="en-US" dirty="0"/>
              <a:t> is the sentiment value of the opinion from the opinion holder h</a:t>
            </a:r>
            <a:r>
              <a:rPr lang="en-US" baseline="-25000" dirty="0"/>
              <a:t>i</a:t>
            </a:r>
            <a:r>
              <a:rPr lang="en-US" dirty="0"/>
              <a:t> on feature </a:t>
            </a:r>
            <a:r>
              <a:rPr lang="en-US" dirty="0" err="1"/>
              <a:t>a</a:t>
            </a:r>
            <a:r>
              <a:rPr lang="en-US" baseline="-25000" dirty="0" err="1"/>
              <a:t>jk</a:t>
            </a:r>
            <a:r>
              <a:rPr lang="en-US" dirty="0"/>
              <a:t> of entity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at time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/>
              <a:t>. </a:t>
            </a:r>
            <a:r>
              <a:rPr lang="en-US" dirty="0" err="1"/>
              <a:t>so</a:t>
            </a:r>
            <a:r>
              <a:rPr lang="en-US" baseline="-25000" dirty="0" err="1"/>
              <a:t>ijkl</a:t>
            </a:r>
            <a:r>
              <a:rPr lang="en-US" dirty="0"/>
              <a:t> is +</a:t>
            </a:r>
            <a:r>
              <a:rPr lang="en-US" dirty="0" err="1"/>
              <a:t>ve</a:t>
            </a:r>
            <a:r>
              <a:rPr lang="en-US" dirty="0"/>
              <a:t>, -</a:t>
            </a:r>
            <a:r>
              <a:rPr lang="en-US" dirty="0" err="1"/>
              <a:t>ve</a:t>
            </a:r>
            <a:r>
              <a:rPr lang="en-US" dirty="0"/>
              <a:t>, or </a:t>
            </a:r>
            <a:r>
              <a:rPr lang="en-US" dirty="0" err="1"/>
              <a:t>neu</a:t>
            </a:r>
            <a:r>
              <a:rPr lang="en-US" dirty="0"/>
              <a:t>, or more granular ratings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i</a:t>
            </a:r>
            <a:r>
              <a:rPr lang="en-US" dirty="0"/>
              <a:t> is an opinion holder 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/>
              <a:t> is the time when the opinion is expressed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4056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Opinions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opinions</a:t>
            </a:r>
          </a:p>
          <a:p>
            <a:pPr lvl="1"/>
            <a:r>
              <a:rPr lang="en-US" dirty="0"/>
              <a:t>Views on entities and their aspects</a:t>
            </a:r>
          </a:p>
          <a:p>
            <a:r>
              <a:rPr lang="en-US" dirty="0"/>
              <a:t>Comparative opinions</a:t>
            </a:r>
          </a:p>
          <a:p>
            <a:pPr lvl="1"/>
            <a:r>
              <a:rPr lang="en-US" dirty="0"/>
              <a:t>Views on similar entities </a:t>
            </a:r>
          </a:p>
          <a:p>
            <a:r>
              <a:rPr lang="en-US" dirty="0"/>
              <a:t>Both are often present in single reviews, blogs,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271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Detection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or identify the polarity of documents</a:t>
            </a:r>
          </a:p>
          <a:p>
            <a:pPr lvl="1"/>
            <a:r>
              <a:rPr lang="en-US" dirty="0"/>
              <a:t>Documents can be tweets, reviews, sentences, phrases</a:t>
            </a:r>
          </a:p>
          <a:p>
            <a:pPr lvl="1"/>
            <a:r>
              <a:rPr lang="en-US" dirty="0"/>
              <a:t>No specification of entities and aspects</a:t>
            </a:r>
          </a:p>
          <a:p>
            <a:pPr lvl="1"/>
            <a:r>
              <a:rPr lang="en-US" dirty="0"/>
              <a:t>Assumes that documents are from the same domain, e.g., restaurant reviews, movie reviews, mobile phone reviews,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888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Detection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broad categories of approaches</a:t>
            </a:r>
          </a:p>
          <a:p>
            <a:r>
              <a:rPr lang="en-US" dirty="0"/>
              <a:t>Supervised </a:t>
            </a:r>
          </a:p>
          <a:p>
            <a:pPr lvl="1"/>
            <a:r>
              <a:rPr lang="en-US" dirty="0"/>
              <a:t>Given some labeled documents, learn a model to predict the label in future</a:t>
            </a:r>
          </a:p>
          <a:p>
            <a:pPr lvl="1"/>
            <a:r>
              <a:rPr lang="en-US" dirty="0"/>
              <a:t>Classification (2-class or multiple class)</a:t>
            </a:r>
          </a:p>
          <a:p>
            <a:pPr lvl="1"/>
            <a:r>
              <a:rPr lang="en-US" dirty="0"/>
              <a:t>Regression (e.g., ratings)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Use external resources to label documents</a:t>
            </a:r>
          </a:p>
          <a:p>
            <a:pPr lvl="1"/>
            <a:r>
              <a:rPr lang="en-US" dirty="0"/>
              <a:t>Resources typically are sentiment lexicons</a:t>
            </a:r>
          </a:p>
          <a:p>
            <a:r>
              <a:rPr lang="en-US" dirty="0"/>
              <a:t>Hybrid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72614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46993</TotalTime>
  <Words>883</Words>
  <Application>Microsoft Office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Theme1</vt:lpstr>
      <vt:lpstr>Sentiment Analysis and Opinion Mining </vt:lpstr>
      <vt:lpstr>Sentiment Analysis/Opinion Mining</vt:lpstr>
      <vt:lpstr>Importance </vt:lpstr>
      <vt:lpstr>Two Levels of Analysis</vt:lpstr>
      <vt:lpstr>Elements of Opinions </vt:lpstr>
      <vt:lpstr>Opinion Quintuple</vt:lpstr>
      <vt:lpstr>Two Types of Opinions </vt:lpstr>
      <vt:lpstr>Sentiment Detection (1)</vt:lpstr>
      <vt:lpstr>Sentiment Detection (2)</vt:lpstr>
      <vt:lpstr>Supervised Sentiment Detection</vt:lpstr>
      <vt:lpstr>Unsupervised Sentiment Detection</vt:lpstr>
      <vt:lpstr>Sentiment Lexicons and Methods </vt:lpstr>
      <vt:lpstr>SentiStrength (1)</vt:lpstr>
      <vt:lpstr>SentiStrength (2)</vt:lpstr>
      <vt:lpstr>Finer Grained Sentiment Analysis </vt:lpstr>
      <vt:lpstr>Visualizing Sentiment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Understanding Documents via Discrimination Information Maximization</dc:title>
  <dc:creator>Tahir</dc:creator>
  <cp:lastModifiedBy>Asim Karim</cp:lastModifiedBy>
  <cp:revision>1137</cp:revision>
  <dcterms:created xsi:type="dcterms:W3CDTF">2012-04-30T10:13:16Z</dcterms:created>
  <dcterms:modified xsi:type="dcterms:W3CDTF">2019-02-19T15:10:38Z</dcterms:modified>
</cp:coreProperties>
</file>