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268" r:id="rId2"/>
    <p:sldId id="383" r:id="rId3"/>
    <p:sldId id="391" r:id="rId4"/>
    <p:sldId id="424" r:id="rId5"/>
    <p:sldId id="422" r:id="rId6"/>
    <p:sldId id="423" r:id="rId7"/>
    <p:sldId id="421" r:id="rId8"/>
    <p:sldId id="419" r:id="rId9"/>
    <p:sldId id="394" r:id="rId10"/>
    <p:sldId id="396" r:id="rId11"/>
    <p:sldId id="397" r:id="rId12"/>
    <p:sldId id="398" r:id="rId13"/>
    <p:sldId id="435" r:id="rId14"/>
    <p:sldId id="384" r:id="rId15"/>
    <p:sldId id="432" r:id="rId16"/>
    <p:sldId id="386" r:id="rId17"/>
    <p:sldId id="427" r:id="rId18"/>
    <p:sldId id="438" r:id="rId19"/>
    <p:sldId id="440" r:id="rId20"/>
    <p:sldId id="441" r:id="rId21"/>
    <p:sldId id="439" r:id="rId22"/>
    <p:sldId id="401" r:id="rId23"/>
    <p:sldId id="442" r:id="rId24"/>
    <p:sldId id="443" r:id="rId25"/>
    <p:sldId id="445" r:id="rId26"/>
    <p:sldId id="444" r:id="rId27"/>
    <p:sldId id="403" r:id="rId28"/>
    <p:sldId id="447" r:id="rId29"/>
    <p:sldId id="404" r:id="rId30"/>
    <p:sldId id="436" r:id="rId31"/>
    <p:sldId id="405" r:id="rId32"/>
    <p:sldId id="411" r:id="rId33"/>
    <p:sldId id="412" r:id="rId34"/>
    <p:sldId id="413" r:id="rId35"/>
    <p:sldId id="448" r:id="rId36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6" autoAdjust="0"/>
    <p:restoredTop sz="86867" autoAdjust="0"/>
  </p:normalViewPr>
  <p:slideViewPr>
    <p:cSldViewPr>
      <p:cViewPr varScale="1">
        <p:scale>
          <a:sx n="61" d="100"/>
          <a:sy n="61" d="100"/>
        </p:scale>
        <p:origin x="9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93AE3C8F-CE35-4A5E-9432-FC66BF4282E5}"/>
    <pc:docChg chg="modSld">
      <pc:chgData name="Asim Karim" userId="e3215334eae53787" providerId="LiveId" clId="{93AE3C8F-CE35-4A5E-9432-FC66BF4282E5}" dt="2019-04-14T14:50:29.717" v="273" actId="20577"/>
      <pc:docMkLst>
        <pc:docMk/>
      </pc:docMkLst>
      <pc:sldChg chg="modSp">
        <pc:chgData name="Asim Karim" userId="e3215334eae53787" providerId="LiveId" clId="{93AE3C8F-CE35-4A5E-9432-FC66BF4282E5}" dt="2019-04-14T14:44:09.783" v="84" actId="20577"/>
        <pc:sldMkLst>
          <pc:docMk/>
          <pc:sldMk cId="1451193862" sldId="394"/>
        </pc:sldMkLst>
        <pc:spChg chg="mod">
          <ac:chgData name="Asim Karim" userId="e3215334eae53787" providerId="LiveId" clId="{93AE3C8F-CE35-4A5E-9432-FC66BF4282E5}" dt="2019-04-14T14:44:09.783" v="84" actId="20577"/>
          <ac:spMkLst>
            <pc:docMk/>
            <pc:sldMk cId="1451193862" sldId="394"/>
            <ac:spMk id="16386" creationId="{00000000-0000-0000-0000-000000000000}"/>
          </ac:spMkLst>
        </pc:spChg>
      </pc:sldChg>
      <pc:sldChg chg="modSp">
        <pc:chgData name="Asim Karim" userId="e3215334eae53787" providerId="LiveId" clId="{93AE3C8F-CE35-4A5E-9432-FC66BF4282E5}" dt="2019-04-14T14:43:17.833" v="56" actId="20577"/>
        <pc:sldMkLst>
          <pc:docMk/>
          <pc:sldMk cId="3864857713" sldId="396"/>
        </pc:sldMkLst>
        <pc:spChg chg="mod">
          <ac:chgData name="Asim Karim" userId="e3215334eae53787" providerId="LiveId" clId="{93AE3C8F-CE35-4A5E-9432-FC66BF4282E5}" dt="2019-04-14T14:43:17.833" v="56" actId="20577"/>
          <ac:spMkLst>
            <pc:docMk/>
            <pc:sldMk cId="3864857713" sldId="396"/>
            <ac:spMk id="16386" creationId="{00000000-0000-0000-0000-000000000000}"/>
          </ac:spMkLst>
        </pc:spChg>
      </pc:sldChg>
      <pc:sldChg chg="modSp">
        <pc:chgData name="Asim Karim" userId="e3215334eae53787" providerId="LiveId" clId="{93AE3C8F-CE35-4A5E-9432-FC66BF4282E5}" dt="2019-04-14T14:48:41.532" v="205" actId="20577"/>
        <pc:sldMkLst>
          <pc:docMk/>
          <pc:sldMk cId="1940734188" sldId="401"/>
        </pc:sldMkLst>
        <pc:spChg chg="mod">
          <ac:chgData name="Asim Karim" userId="e3215334eae53787" providerId="LiveId" clId="{93AE3C8F-CE35-4A5E-9432-FC66BF4282E5}" dt="2019-04-14T14:48:41.532" v="205" actId="20577"/>
          <ac:spMkLst>
            <pc:docMk/>
            <pc:sldMk cId="1940734188" sldId="401"/>
            <ac:spMk id="16386" creationId="{00000000-0000-0000-0000-000000000000}"/>
          </ac:spMkLst>
        </pc:spChg>
      </pc:sldChg>
      <pc:sldChg chg="modSp">
        <pc:chgData name="Asim Karim" userId="e3215334eae53787" providerId="LiveId" clId="{93AE3C8F-CE35-4A5E-9432-FC66BF4282E5}" dt="2019-04-14T14:44:52.128" v="113" actId="20577"/>
        <pc:sldMkLst>
          <pc:docMk/>
          <pc:sldMk cId="2684648040" sldId="427"/>
        </pc:sldMkLst>
        <pc:spChg chg="mod">
          <ac:chgData name="Asim Karim" userId="e3215334eae53787" providerId="LiveId" clId="{93AE3C8F-CE35-4A5E-9432-FC66BF4282E5}" dt="2019-04-14T14:44:52.128" v="113" actId="20577"/>
          <ac:spMkLst>
            <pc:docMk/>
            <pc:sldMk cId="2684648040" sldId="427"/>
            <ac:spMk id="16386" creationId="{00000000-0000-0000-0000-000000000000}"/>
          </ac:spMkLst>
        </pc:spChg>
      </pc:sldChg>
      <pc:sldChg chg="modSp">
        <pc:chgData name="Asim Karim" userId="e3215334eae53787" providerId="LiveId" clId="{93AE3C8F-CE35-4A5E-9432-FC66BF4282E5}" dt="2019-04-14T14:45:38.291" v="156" actId="20577"/>
        <pc:sldMkLst>
          <pc:docMk/>
          <pc:sldMk cId="358473838" sldId="438"/>
        </pc:sldMkLst>
        <pc:spChg chg="mod">
          <ac:chgData name="Asim Karim" userId="e3215334eae53787" providerId="LiveId" clId="{93AE3C8F-CE35-4A5E-9432-FC66BF4282E5}" dt="2019-04-14T14:45:38.291" v="156" actId="20577"/>
          <ac:spMkLst>
            <pc:docMk/>
            <pc:sldMk cId="358473838" sldId="438"/>
            <ac:spMk id="16386" creationId="{00000000-0000-0000-0000-000000000000}"/>
          </ac:spMkLst>
        </pc:spChg>
      </pc:sldChg>
      <pc:sldChg chg="modSp">
        <pc:chgData name="Asim Karim" userId="e3215334eae53787" providerId="LiveId" clId="{93AE3C8F-CE35-4A5E-9432-FC66BF4282E5}" dt="2019-04-14T14:49:27.693" v="246" actId="20577"/>
        <pc:sldMkLst>
          <pc:docMk/>
          <pc:sldMk cId="80960569" sldId="439"/>
        </pc:sldMkLst>
        <pc:spChg chg="mod">
          <ac:chgData name="Asim Karim" userId="e3215334eae53787" providerId="LiveId" clId="{93AE3C8F-CE35-4A5E-9432-FC66BF4282E5}" dt="2019-04-14T14:49:27.693" v="246" actId="20577"/>
          <ac:spMkLst>
            <pc:docMk/>
            <pc:sldMk cId="80960569" sldId="439"/>
            <ac:spMk id="16386" creationId="{00000000-0000-0000-0000-000000000000}"/>
          </ac:spMkLst>
        </pc:spChg>
      </pc:sldChg>
      <pc:sldChg chg="modSp">
        <pc:chgData name="Asim Karim" userId="e3215334eae53787" providerId="LiveId" clId="{93AE3C8F-CE35-4A5E-9432-FC66BF4282E5}" dt="2019-04-14T14:50:29.717" v="273" actId="20577"/>
        <pc:sldMkLst>
          <pc:docMk/>
          <pc:sldMk cId="1189966418" sldId="448"/>
        </pc:sldMkLst>
        <pc:spChg chg="mod">
          <ac:chgData name="Asim Karim" userId="e3215334eae53787" providerId="LiveId" clId="{93AE3C8F-CE35-4A5E-9432-FC66BF4282E5}" dt="2019-04-14T14:50:29.717" v="273" actId="20577"/>
          <ac:spMkLst>
            <pc:docMk/>
            <pc:sldMk cId="1189966418" sldId="448"/>
            <ac:spMk id="1638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4316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4572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6135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6135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Answering: Start of generating snippets 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648577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google search for was cast-metal movable type inventedin korea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01382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Snippets: query-focused summaries</a:t>
            </a:r>
          </a:p>
        </p:txBody>
      </p:sp>
    </p:spTree>
    <p:extLst>
      <p:ext uri="{BB962C8B-B14F-4D97-AF65-F5344CB8AC3E}">
        <p14:creationId xmlns:p14="http://schemas.microsoft.com/office/powerpoint/2010/main" val="217116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input docs -&gt;sentence segmentation -&gt; all sentences from docs -&gt; sentence extraction -&gt; extracted sentences -&gt; information ordering --------- sentence realzation -&gt; summ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content selection</a:t>
            </a:r>
            <a:r>
              <a:rPr lang="en-US" sz="2800" dirty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information ordering</a:t>
            </a:r>
            <a:r>
              <a:rPr lang="en-US" sz="2800" dirty="0"/>
              <a:t>: choose an order to place them in the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sentence realization</a:t>
            </a:r>
            <a:r>
              <a:rPr lang="en-US" sz="2800" dirty="0"/>
              <a:t>: clean up the sentences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Summarization: Three Stages</a:t>
            </a:r>
          </a:p>
        </p:txBody>
      </p:sp>
    </p:spTree>
    <p:extLst>
      <p:ext uri="{BB962C8B-B14F-4D97-AF65-F5344CB8AC3E}">
        <p14:creationId xmlns:p14="http://schemas.microsoft.com/office/powerpoint/2010/main" val="91958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input docs -&gt;sentence segmentation -&gt; all sentences from docs -&gt; sentence extraction -&gt; extracted sentences -&gt; information ordering --------- sentence realzation -&gt; summ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content selection</a:t>
            </a:r>
            <a:r>
              <a:rPr lang="en-US" sz="2800" dirty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information ordering: just use document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sentence realization: keep original sentences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Summarization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22964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86584"/>
              </p:ext>
            </p:extLst>
          </p:nvPr>
        </p:nvGraphicFramePr>
        <p:xfrm>
          <a:off x="2286000" y="5638800"/>
          <a:ext cx="4724400" cy="102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440800" imgH="520920" progId="Equation.3">
                  <p:embed/>
                </p:oleObj>
              </mc:Choice>
              <mc:Fallback>
                <p:oleObj name="Equation" r:id="rId3" imgW="2440800" imgH="5209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4724400" cy="102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44958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r>
              <a:rPr lang="en-US" sz="1600" dirty="0">
                <a:solidFill>
                  <a:srgbClr val="0000FF"/>
                </a:solidFill>
              </a:rPr>
              <a:t>2. topic signature</a:t>
            </a:r>
            <a:r>
              <a:rPr lang="en-US" sz="1600" dirty="0"/>
              <a:t>: choose a smaller set of salient words</a:t>
            </a:r>
          </a:p>
          <a:p>
            <a:pPr lvl="2"/>
            <a:r>
              <a:rPr lang="en-US" sz="1600" dirty="0"/>
              <a:t>mutual information</a:t>
            </a:r>
          </a:p>
          <a:p>
            <a:pPr lvl="2"/>
            <a:r>
              <a:rPr lang="en-US" sz="1600" dirty="0"/>
              <a:t>log-likelihood ratio (LLR)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Dunning (1993), Lin and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Hovy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(2000)</a:t>
            </a:r>
          </a:p>
          <a:p>
            <a:endParaRPr lang="en-US" sz="18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1641"/>
              </p:ext>
            </p:extLst>
          </p:nvPr>
        </p:nvGraphicFramePr>
        <p:xfrm>
          <a:off x="2237317" y="3733800"/>
          <a:ext cx="294428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343880" imgH="219240" progId="Equation.3">
                  <p:embed/>
                </p:oleObj>
              </mc:Choice>
              <mc:Fallback>
                <p:oleObj name="Equation" r:id="rId5" imgW="1343880" imgH="219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317" y="3733800"/>
                        <a:ext cx="294428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1930400"/>
          </a:xfrm>
        </p:spPr>
        <p:txBody>
          <a:bodyPr/>
          <a:lstStyle/>
          <a:p>
            <a:r>
              <a:rPr lang="en-US" sz="2800" dirty="0"/>
              <a:t>Intuition dating back to </a:t>
            </a:r>
            <a:r>
              <a:rPr lang="en-US" sz="2800" dirty="0" err="1"/>
              <a:t>Luhn</a:t>
            </a:r>
            <a:r>
              <a:rPr lang="en-US" sz="2800" dirty="0"/>
              <a:t> (1958):</a:t>
            </a:r>
          </a:p>
          <a:p>
            <a:pPr lvl="1"/>
            <a:r>
              <a:rPr lang="en-US" sz="2400" dirty="0"/>
              <a:t>Choose sentences that have </a:t>
            </a:r>
            <a:r>
              <a:rPr lang="en-US" sz="2400" dirty="0">
                <a:solidFill>
                  <a:srgbClr val="0000FF"/>
                </a:solidFill>
              </a:rPr>
              <a:t>salient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FF"/>
                </a:solidFill>
              </a:rPr>
              <a:t>informative</a:t>
            </a:r>
            <a:r>
              <a:rPr lang="en-US" sz="2400" dirty="0"/>
              <a:t> words</a:t>
            </a:r>
            <a:endParaRPr lang="en-US" sz="2800" dirty="0"/>
          </a:p>
          <a:p>
            <a:r>
              <a:rPr lang="en-US" sz="2800" dirty="0"/>
              <a:t>Two approaches to defining salient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tf-idf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/>
              <a:t>weigh each word </a:t>
            </a:r>
            <a:r>
              <a:rPr lang="en-US" sz="2400" dirty="0" err="1">
                <a:latin typeface="Times New Roman"/>
                <a:cs typeface="Times New Roman"/>
              </a:rPr>
              <a:t>w</a:t>
            </a:r>
            <a:r>
              <a:rPr lang="en-US" sz="2400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in document </a:t>
            </a:r>
            <a:r>
              <a:rPr lang="en-US" sz="2400" i="1" dirty="0">
                <a:latin typeface="Times New Roman"/>
                <a:cs typeface="Times New Roman"/>
              </a:rPr>
              <a:t>j</a:t>
            </a:r>
            <a:r>
              <a:rPr lang="en-US" sz="2400" dirty="0"/>
              <a:t> by </a:t>
            </a:r>
            <a:r>
              <a:rPr lang="en-US" sz="2400" dirty="0" err="1"/>
              <a:t>tf-idf</a:t>
            </a:r>
            <a:endParaRPr lang="en-US" sz="2400" dirty="0"/>
          </a:p>
          <a:p>
            <a:pPr lvl="2"/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1143000"/>
            <a:ext cx="55848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H. P.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Luhn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1958. The Automatic Creation of Literature Abstracts.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IBM Journal of Research and Development. 2:2, 159-165.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/>
              <a:t>Unsupervised content selection</a:t>
            </a:r>
          </a:p>
        </p:txBody>
      </p:sp>
    </p:spTree>
    <p:extLst>
      <p:ext uri="{BB962C8B-B14F-4D97-AF65-F5344CB8AC3E}">
        <p14:creationId xmlns:p14="http://schemas.microsoft.com/office/powerpoint/2010/main" val="203162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17590"/>
              </p:ext>
            </p:extLst>
          </p:nvPr>
        </p:nvGraphicFramePr>
        <p:xfrm>
          <a:off x="1905000" y="5715000"/>
          <a:ext cx="3397250" cy="86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37000" imgH="429480" progId="Equation.3">
                  <p:embed/>
                </p:oleObj>
              </mc:Choice>
              <mc:Fallback>
                <p:oleObj name="Equation" r:id="rId3" imgW="1737000" imgH="429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3397250" cy="861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87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/>
              <a:t> Weigh a sentence (or window) by weight of its words: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937" y="3733800"/>
            <a:ext cx="200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(could learn more complex weights)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45418"/>
              </p:ext>
            </p:extLst>
          </p:nvPr>
        </p:nvGraphicFramePr>
        <p:xfrm>
          <a:off x="1676400" y="3352800"/>
          <a:ext cx="47244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440800" imgH="804240" progId="Equation.3">
                  <p:embed/>
                </p:oleObj>
              </mc:Choice>
              <mc:Fallback>
                <p:oleObj name="Equation" r:id="rId5" imgW="2440800" imgH="80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4724400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686800" cy="1397000"/>
          </a:xfrm>
        </p:spPr>
        <p:txBody>
          <a:bodyPr/>
          <a:lstStyle/>
          <a:p>
            <a:r>
              <a:rPr lang="en-US" sz="2800" dirty="0"/>
              <a:t>choose words that are informative either </a:t>
            </a:r>
          </a:p>
          <a:p>
            <a:pPr lvl="1"/>
            <a:r>
              <a:rPr lang="en-US" sz="2400" dirty="0"/>
              <a:t>by log-likelihood ratio (LLR)</a:t>
            </a:r>
          </a:p>
          <a:p>
            <a:pPr lvl="1"/>
            <a:r>
              <a:rPr lang="en-US" sz="2400" dirty="0"/>
              <a:t>or by appearing in the query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143000"/>
            <a:ext cx="378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Conroy, Schlesinger, and O’Leary 2006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signature-based content selection with queries</a:t>
            </a:r>
          </a:p>
        </p:txBody>
      </p:sp>
    </p:spTree>
    <p:extLst>
      <p:ext uri="{BB962C8B-B14F-4D97-AF65-F5344CB8AC3E}">
        <p14:creationId xmlns:p14="http://schemas.microsoft.com/office/powerpoint/2010/main" val="132520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248400"/>
            <a:ext cx="66470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2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 binary classifier (put sentence in summary? yes or no)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752600"/>
            <a:ext cx="4114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hard to get labeled training data</a:t>
            </a:r>
          </a:p>
          <a:p>
            <a:pPr lvl="1"/>
            <a:r>
              <a:rPr lang="en-US" dirty="0"/>
              <a:t>alignment difficult</a:t>
            </a:r>
          </a:p>
          <a:p>
            <a:pPr lvl="1"/>
            <a:r>
              <a:rPr lang="en-US" dirty="0"/>
              <a:t>performance not better than unsupervised algorithms</a:t>
            </a:r>
          </a:p>
          <a:p>
            <a:r>
              <a:rPr lang="en-US" dirty="0"/>
              <a:t>So in practice: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Unsupervised content selection is more 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572000" cy="4445000"/>
          </a:xfrm>
        </p:spPr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a labeled training set of good summaries for each document</a:t>
            </a:r>
          </a:p>
          <a:p>
            <a:r>
              <a:rPr lang="en-US" dirty="0"/>
              <a:t>Align:</a:t>
            </a:r>
          </a:p>
          <a:p>
            <a:pPr lvl="1"/>
            <a:r>
              <a:rPr lang="en-US" dirty="0"/>
              <a:t>the sentences in the document with sentences in the summary</a:t>
            </a:r>
          </a:p>
          <a:p>
            <a:r>
              <a:rPr lang="en-US" dirty="0"/>
              <a:t>Extract features</a:t>
            </a:r>
          </a:p>
          <a:p>
            <a:pPr lvl="1"/>
            <a:r>
              <a:rPr lang="en-US" dirty="0"/>
              <a:t>position (first sentence?) </a:t>
            </a:r>
          </a:p>
          <a:p>
            <a:pPr lvl="1"/>
            <a:r>
              <a:rPr lang="en-US" dirty="0"/>
              <a:t>length of sentence</a:t>
            </a:r>
          </a:p>
          <a:p>
            <a:pPr lvl="1"/>
            <a:r>
              <a:rPr lang="en-US" dirty="0"/>
              <a:t>word </a:t>
            </a:r>
            <a:r>
              <a:rPr lang="en-US" dirty="0" err="1"/>
              <a:t>informativeness</a:t>
            </a:r>
            <a:r>
              <a:rPr lang="en-US" dirty="0"/>
              <a:t>, cue phrases</a:t>
            </a:r>
          </a:p>
          <a:p>
            <a:pPr lvl="1"/>
            <a:r>
              <a:rPr lang="en-US" dirty="0"/>
              <a:t>cohesion</a:t>
            </a:r>
          </a:p>
          <a:p>
            <a:r>
              <a:rPr lang="en-US" dirty="0"/>
              <a:t>Train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990600"/>
          </a:xfrm>
        </p:spPr>
        <p:txBody>
          <a:bodyPr/>
          <a:lstStyle/>
          <a:p>
            <a:r>
              <a:rPr lang="en-US" dirty="0"/>
              <a:t>Supervised content selection</a:t>
            </a:r>
          </a:p>
        </p:txBody>
      </p:sp>
    </p:spTree>
    <p:extLst>
      <p:ext uri="{BB962C8B-B14F-4D97-AF65-F5344CB8AC3E}">
        <p14:creationId xmlns:p14="http://schemas.microsoft.com/office/powerpoint/2010/main" val="331185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Answering: End of generating snippets 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480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Answering: Start of evaluating summaries, ROUGE 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84738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72371"/>
              </p:ext>
            </p:extLst>
          </p:nvPr>
        </p:nvGraphicFramePr>
        <p:xfrm>
          <a:off x="990600" y="5410200"/>
          <a:ext cx="716021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903840" imgH="740520" progId="Equation.3">
                  <p:embed/>
                </p:oleObj>
              </mc:Choice>
              <mc:Fallback>
                <p:oleObj name="Equation" r:id="rId3" imgW="3903840" imgH="7405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7160217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metric for automatically evaluating summaries</a:t>
            </a:r>
          </a:p>
          <a:p>
            <a:pPr lvl="1"/>
            <a:r>
              <a:rPr lang="en-US" dirty="0"/>
              <a:t>Based on BLEU (a metric used for machine translation)</a:t>
            </a:r>
          </a:p>
          <a:p>
            <a:pPr lvl="1"/>
            <a:r>
              <a:rPr lang="en-US" dirty="0"/>
              <a:t>Not as good as human evaluation (“Did this answer the user’s question?”)</a:t>
            </a:r>
          </a:p>
          <a:p>
            <a:pPr lvl="1"/>
            <a:r>
              <a:rPr lang="en-US" dirty="0"/>
              <a:t>But much more convenient</a:t>
            </a:r>
          </a:p>
          <a:p>
            <a:r>
              <a:rPr lang="en-US" dirty="0"/>
              <a:t>Given a document D, and an automatic summary 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Have N humans produce a set of reference summaries  of 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Run system, giving automatic summary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What percentage of the bigrams from the reference summaries appear in X?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066800"/>
            <a:ext cx="228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Lin and </a:t>
            </a:r>
            <a:r>
              <a:rPr lang="en-US" sz="1800" dirty="0" err="1"/>
              <a:t>Hovy</a:t>
            </a:r>
            <a:r>
              <a:rPr lang="en-US" sz="1800" dirty="0"/>
              <a:t> 2003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 (Recall Oriented Understudy for </a:t>
            </a:r>
            <a:r>
              <a:rPr lang="en-US" dirty="0" err="1"/>
              <a:t>Gisting</a:t>
            </a:r>
            <a:r>
              <a:rPr lang="en-US" dirty="0"/>
              <a:t> Evaluation) </a:t>
            </a:r>
          </a:p>
        </p:txBody>
      </p:sp>
    </p:spTree>
    <p:extLst>
      <p:ext uri="{BB962C8B-B14F-4D97-AF65-F5344CB8AC3E}">
        <p14:creationId xmlns:p14="http://schemas.microsoft.com/office/powerpoint/2010/main" val="291497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200"/>
            <a:ext cx="8458200" cy="4597400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produce an abridged version of a text that contains information that is important or relevant to a user.</a:t>
            </a:r>
          </a:p>
          <a:p>
            <a:pPr marL="0" indent="0">
              <a:buNone/>
            </a:pPr>
            <a:r>
              <a:rPr lang="en-US" dirty="0"/>
              <a:t>				</a:t>
            </a:r>
            <a:endParaRPr lang="en-US" b="1" dirty="0"/>
          </a:p>
          <a:p>
            <a:r>
              <a:rPr lang="en-US" sz="2800" b="1" dirty="0"/>
              <a:t>Summarization Applications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outlines or abstracts </a:t>
            </a:r>
            <a:r>
              <a:rPr lang="en-US" sz="2400" dirty="0"/>
              <a:t>of any document, article,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summaries</a:t>
            </a:r>
            <a:r>
              <a:rPr lang="en-US" sz="2400" b="1" dirty="0"/>
              <a:t> </a:t>
            </a:r>
            <a:r>
              <a:rPr lang="en-US" sz="2400" dirty="0"/>
              <a:t>of email threads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action items </a:t>
            </a:r>
            <a:r>
              <a:rPr lang="en-US" sz="2400" dirty="0"/>
              <a:t>from a meeting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simplifying</a:t>
            </a:r>
            <a:r>
              <a:rPr lang="en-US" sz="2400" dirty="0"/>
              <a:t> text by compressing sentences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03609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4400" y="5928381"/>
            <a:ext cx="21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= 12/28 = .43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9314" y="6106180"/>
            <a:ext cx="159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10 + 9 + 9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6156981"/>
            <a:ext cx="1524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971800" y="5699781"/>
            <a:ext cx="141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3 + 3 + 6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505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429000"/>
            <a:ext cx="17526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38600" y="3429000"/>
            <a:ext cx="20574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35052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9400" y="3505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52600" y="35052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57600" y="26670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667000" y="2743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00200" y="27432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19050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1905000"/>
            <a:ext cx="12954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19050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839200" cy="398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Human 1: Water spinach is a green leafy vegetable grown in the tropics.</a:t>
            </a:r>
          </a:p>
          <a:p>
            <a:pPr marL="0" indent="0">
              <a:buNone/>
            </a:pPr>
            <a:r>
              <a:rPr lang="en-US" dirty="0"/>
              <a:t>Human 2:  Water spinach is a semi-aquatic tropical plant grown as a vegetable.</a:t>
            </a:r>
          </a:p>
          <a:p>
            <a:pPr marL="0" indent="0">
              <a:buNone/>
            </a:pPr>
            <a:r>
              <a:rPr lang="en-US" dirty="0"/>
              <a:t>Human 3: Water spinach is a commonly eaten leaf vegetable of Asia.</a:t>
            </a:r>
          </a:p>
          <a:p>
            <a:endParaRPr lang="en-US" dirty="0"/>
          </a:p>
          <a:p>
            <a:r>
              <a:rPr lang="en-US" dirty="0"/>
              <a:t>System answer: Water spinach is a leaf vegetable commonly eaten in tropical areas of Asia.</a:t>
            </a:r>
          </a:p>
          <a:p>
            <a:endParaRPr lang="en-US" dirty="0"/>
          </a:p>
          <a:p>
            <a:r>
              <a:rPr lang="en-US" dirty="0"/>
              <a:t>ROUGE-2  =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ROUGE example:</a:t>
            </a:r>
            <a:br>
              <a:rPr lang="en-US" dirty="0"/>
            </a:br>
            <a:r>
              <a:rPr lang="en-US" dirty="0"/>
              <a:t>Q: “What is water spinach?”</a:t>
            </a:r>
          </a:p>
        </p:txBody>
      </p:sp>
    </p:spTree>
    <p:extLst>
      <p:ext uri="{BB962C8B-B14F-4D97-AF65-F5344CB8AC3E}">
        <p14:creationId xmlns:p14="http://schemas.microsoft.com/office/powerpoint/2010/main" val="1411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0" grpId="0" animBg="1"/>
      <p:bldP spid="19" grpId="0" animBg="1"/>
      <p:bldP spid="18" grpId="0" animBg="1"/>
      <p:bldP spid="16" grpId="0" animBg="1"/>
      <p:bldP spid="15" grpId="0" animBg="1"/>
      <p:bldP spid="13" grpId="0" animBg="1"/>
      <p:bldP spid="17" grpId="0" animBg="1"/>
      <p:bldP spid="14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Answering: End of evaluating summaries, ROUGE 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09605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Complex Questions:  Summarizing Multiple Documents</a:t>
            </a: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Answering: Start of complex questions: multiple documents 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341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272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Q:</a:t>
            </a:r>
            <a:r>
              <a:rPr lang="en-US" dirty="0"/>
              <a:t> What is </a:t>
            </a:r>
            <a:r>
              <a:rPr lang="en-US" i="1" dirty="0"/>
              <a:t>water spinach?</a:t>
            </a:r>
          </a:p>
          <a:p>
            <a:pPr marL="0" indent="0">
              <a:buNone/>
            </a:pPr>
            <a:r>
              <a:rPr lang="en-US" b="1" i="1" dirty="0"/>
              <a:t>A: </a:t>
            </a:r>
            <a:r>
              <a:rPr lang="en-US" dirty="0"/>
              <a:t>Water spinach (ipomoea </a:t>
            </a:r>
            <a:r>
              <a:rPr lang="en-US" dirty="0" err="1"/>
              <a:t>aquatica</a:t>
            </a:r>
            <a:r>
              <a:rPr lang="en-US" dirty="0"/>
              <a:t>) is a semi-aquatic leafy green plant with long hollow stems and spear- or heart-shaped leaves, widely grown throughout Asia as a leaf vegetable. The leaves and stems are often eaten stir-fried flavored with salt or in soups. Other common names include </a:t>
            </a:r>
            <a:r>
              <a:rPr lang="en-US" i="1" dirty="0"/>
              <a:t>morning glory vegetable, </a:t>
            </a:r>
            <a:r>
              <a:rPr lang="en-US" i="1" dirty="0" err="1"/>
              <a:t>kangkong</a:t>
            </a:r>
            <a:r>
              <a:rPr lang="en-US" i="1" dirty="0"/>
              <a:t> </a:t>
            </a:r>
            <a:r>
              <a:rPr lang="en-US" dirty="0"/>
              <a:t>(Malay), </a:t>
            </a:r>
            <a:r>
              <a:rPr lang="en-US" i="1" dirty="0" err="1"/>
              <a:t>rau</a:t>
            </a:r>
            <a:r>
              <a:rPr lang="en-US" i="1" dirty="0"/>
              <a:t> </a:t>
            </a:r>
            <a:r>
              <a:rPr lang="en-US" i="1" dirty="0" err="1"/>
              <a:t>muong</a:t>
            </a:r>
            <a:r>
              <a:rPr lang="en-US" i="1" dirty="0"/>
              <a:t> (Viet.), </a:t>
            </a:r>
            <a:r>
              <a:rPr lang="en-US" i="1" dirty="0" err="1"/>
              <a:t>ong</a:t>
            </a:r>
            <a:r>
              <a:rPr lang="en-US" i="1" dirty="0"/>
              <a:t> </a:t>
            </a:r>
            <a:r>
              <a:rPr lang="en-US" i="1" dirty="0" err="1"/>
              <a:t>choi</a:t>
            </a:r>
            <a:r>
              <a:rPr lang="en-US" i="1" dirty="0"/>
              <a:t> (Cant.), and </a:t>
            </a:r>
            <a:r>
              <a:rPr lang="en-US" i="1" dirty="0" err="1"/>
              <a:t>kong</a:t>
            </a:r>
            <a:r>
              <a:rPr lang="en-US" i="1" dirty="0"/>
              <a:t> </a:t>
            </a:r>
            <a:r>
              <a:rPr lang="en-US" i="1" dirty="0" err="1"/>
              <a:t>xin</a:t>
            </a:r>
            <a:r>
              <a:rPr lang="en-US" i="1" dirty="0"/>
              <a:t> </a:t>
            </a:r>
            <a:r>
              <a:rPr lang="en-US" i="1" dirty="0" err="1"/>
              <a:t>cai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Mand</a:t>
            </a:r>
            <a:r>
              <a:rPr lang="en-US" dirty="0"/>
              <a:t>.). It is not related to spinach, but is closely related to sweet potato and convolvulus</a:t>
            </a:r>
            <a:r>
              <a:rPr lang="en-US" sz="2800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questions</a:t>
            </a:r>
          </a:p>
        </p:txBody>
      </p:sp>
    </p:spTree>
    <p:extLst>
      <p:ext uri="{BB962C8B-B14F-4D97-AF65-F5344CB8AC3E}">
        <p14:creationId xmlns:p14="http://schemas.microsoft.com/office/powerpoint/2010/main" val="8517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018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Q: </a:t>
            </a:r>
            <a:r>
              <a:rPr lang="en-US" sz="2800" dirty="0"/>
              <a:t>In children with an acute febrile illness, what is the efficacy of single medication therapy with acetaminophen or ibuprofen in reducing fever?</a:t>
            </a:r>
          </a:p>
          <a:p>
            <a:pPr marL="0" indent="0">
              <a:buNone/>
            </a:pPr>
            <a:r>
              <a:rPr lang="en-US" sz="2800" b="1" dirty="0"/>
              <a:t>A: </a:t>
            </a:r>
            <a:r>
              <a:rPr lang="en-US" sz="2800" dirty="0"/>
              <a:t>Ibuprofen provided greater temperature decrement and longer duration of </a:t>
            </a:r>
            <a:r>
              <a:rPr lang="en-US" sz="2800" dirty="0" err="1"/>
              <a:t>antipyresis</a:t>
            </a:r>
            <a:r>
              <a:rPr lang="en-US" sz="2800" dirty="0"/>
              <a:t> than acetaminophen when the two drugs were administered in approximately equal doses. (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PubMedID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: 1621668, Evidence Strength: A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295400"/>
            <a:ext cx="3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Demner-Fushman</a:t>
            </a:r>
            <a:r>
              <a:rPr lang="en-US" sz="1800" dirty="0">
                <a:latin typeface="+mn-lt"/>
              </a:rPr>
              <a:t> and Lin (2007)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questions</a:t>
            </a:r>
          </a:p>
        </p:txBody>
      </p:sp>
    </p:spTree>
    <p:extLst>
      <p:ext uri="{BB962C8B-B14F-4D97-AF65-F5344CB8AC3E}">
        <p14:creationId xmlns:p14="http://schemas.microsoft.com/office/powerpoint/2010/main" val="18993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compost made and used for gardening (including different types of compost, their uses, origins and beneﬁts)?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causes train wrecks and what can be done to prevent them?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have poachers endangered wildlife, what wildlife has been endangered and what steps have been taken to prevent poaching?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has been the human toll in death or injury of tropical storms in recent years?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6228" y="1552150"/>
            <a:ext cx="63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Modified from the DUC 2005 competition (</a:t>
            </a:r>
            <a:r>
              <a:rPr lang="en-US" sz="1800" dirty="0" err="1">
                <a:latin typeface="+mn-lt"/>
              </a:rPr>
              <a:t>Hoa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Trang</a:t>
            </a:r>
            <a:r>
              <a:rPr lang="en-US" sz="1800" dirty="0">
                <a:latin typeface="+mn-lt"/>
              </a:rPr>
              <a:t> Dang 2005)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complex questions</a:t>
            </a:r>
          </a:p>
        </p:txBody>
      </p:sp>
    </p:spTree>
    <p:extLst>
      <p:ext uri="{BB962C8B-B14F-4D97-AF65-F5344CB8AC3E}">
        <p14:creationId xmlns:p14="http://schemas.microsoft.com/office/powerpoint/2010/main" val="366363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The (bottom-up) snippet method</a:t>
            </a:r>
          </a:p>
          <a:p>
            <a:pPr lvl="1"/>
            <a:r>
              <a:rPr lang="en-US" sz="2400" dirty="0"/>
              <a:t>Find a set of relevant documents</a:t>
            </a:r>
          </a:p>
          <a:p>
            <a:pPr lvl="1"/>
            <a:r>
              <a:rPr lang="en-US" sz="2400" dirty="0"/>
              <a:t>Extract informative sentences from the documents</a:t>
            </a:r>
          </a:p>
          <a:p>
            <a:pPr lvl="1"/>
            <a:r>
              <a:rPr lang="en-US" sz="2400" dirty="0"/>
              <a:t>Order and modify the sentences into an answer</a:t>
            </a:r>
          </a:p>
          <a:p>
            <a:r>
              <a:rPr lang="en-US" sz="2800" dirty="0"/>
              <a:t>The (top-down) information extraction method</a:t>
            </a:r>
          </a:p>
          <a:p>
            <a:pPr lvl="1"/>
            <a:r>
              <a:rPr lang="en-US" sz="2400" dirty="0"/>
              <a:t>build specific answerers for different question types:</a:t>
            </a:r>
          </a:p>
          <a:p>
            <a:pPr lvl="2"/>
            <a:r>
              <a:rPr lang="en-US" sz="2400" dirty="0"/>
              <a:t>definition questions</a:t>
            </a:r>
          </a:p>
          <a:p>
            <a:pPr lvl="2"/>
            <a:r>
              <a:rPr lang="en-US" sz="2400" dirty="0"/>
              <a:t>biography questions </a:t>
            </a:r>
          </a:p>
          <a:p>
            <a:pPr lvl="2"/>
            <a:r>
              <a:rPr lang="en-US" sz="2400" dirty="0"/>
              <a:t>certain medical questions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696200" cy="990600"/>
          </a:xfrm>
        </p:spPr>
        <p:txBody>
          <a:bodyPr/>
          <a:lstStyle/>
          <a:p>
            <a:r>
              <a:rPr lang="en-US" sz="3000" dirty="0"/>
              <a:t>Answering harder questions:</a:t>
            </a:r>
            <a:br>
              <a:rPr lang="en-US" sz="3000" dirty="0"/>
            </a:br>
            <a:r>
              <a:rPr lang="en-US" sz="3000" dirty="0"/>
              <a:t>Query-focused multi-document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1810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input docs -&gt;sentence segmentation -&gt; all sentences from docs -&gt; sentence simplification -&gt; all sentences plus simplified sentences -&gt; sentence extraction using query -&gt; extracted sentences -&gt; information ordering --------- sentence realzation -&gt; summ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74774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Query-Focused Multi-Document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86319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78215"/>
              </p:ext>
            </p:extLst>
          </p:nvPr>
        </p:nvGraphicFramePr>
        <p:xfrm>
          <a:off x="457200" y="2758440"/>
          <a:ext cx="8534400" cy="3413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appositives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Rajam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 an artist who was living at the time in Philadelphia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found the inspiration in the back of city magazines.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attribution</a:t>
                      </a:r>
                      <a:r>
                        <a:rPr lang="en-US" sz="2400" b="1" baseline="0" dirty="0"/>
                        <a:t> clauses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Rebels agreed to talks with government officials, 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observers said Tuesday.</a:t>
                      </a:r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PPs </a:t>
                      </a:r>
                    </a:p>
                    <a:p>
                      <a:r>
                        <a:rPr lang="en-US" sz="2400" b="1" dirty="0"/>
                        <a:t>without named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commercial fishing restrictions in Washington will not be lifted unless the salmon population increases [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 to a sustainable numbe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r]]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initial adverbials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other hand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matter of fact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this point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714" y="1832429"/>
            <a:ext cx="8525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Simplest method: parse sentences, use rules to decide which modifiers to prune</a:t>
            </a:r>
          </a:p>
          <a:p>
            <a:r>
              <a:rPr lang="en-US" sz="2000" dirty="0">
                <a:latin typeface="+mn-lt"/>
              </a:rPr>
              <a:t>	(more recently a wide variety of machine-learning methods)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2115" y="1143000"/>
            <a:ext cx="63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Zajic</a:t>
            </a:r>
            <a:r>
              <a:rPr lang="en-US" sz="1800" dirty="0">
                <a:latin typeface="+mn-lt"/>
              </a:rPr>
              <a:t> et al. (2007), Conroy et al. (2006), </a:t>
            </a:r>
            <a:r>
              <a:rPr lang="en-US" sz="1800" dirty="0" err="1">
                <a:latin typeface="+mn-lt"/>
              </a:rPr>
              <a:t>Vanderwende</a:t>
            </a:r>
            <a:r>
              <a:rPr lang="en-US" sz="1800" dirty="0">
                <a:latin typeface="+mn-lt"/>
              </a:rPr>
              <a:t> et al. (2007)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91400" cy="990600"/>
          </a:xfrm>
        </p:spPr>
        <p:txBody>
          <a:bodyPr/>
          <a:lstStyle/>
          <a:p>
            <a:r>
              <a:rPr lang="en-US" dirty="0"/>
              <a:t>Simplifying sentences</a:t>
            </a:r>
          </a:p>
        </p:txBody>
      </p:sp>
    </p:spTree>
    <p:extLst>
      <p:ext uri="{BB962C8B-B14F-4D97-AF65-F5344CB8AC3E}">
        <p14:creationId xmlns:p14="http://schemas.microsoft.com/office/powerpoint/2010/main" val="403825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2605"/>
              </p:ext>
            </p:extLst>
          </p:nvPr>
        </p:nvGraphicFramePr>
        <p:xfrm>
          <a:off x="1371600" y="5334000"/>
          <a:ext cx="6481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044520" imgH="200880" progId="Equation.3">
                  <p:embed/>
                </p:oleObj>
              </mc:Choice>
              <mc:Fallback>
                <p:oleObj name="Equation" r:id="rId3" imgW="3044520" imgH="200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64817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749800"/>
          </a:xfrm>
        </p:spPr>
        <p:txBody>
          <a:bodyPr/>
          <a:lstStyle/>
          <a:p>
            <a:r>
              <a:rPr lang="en-US" dirty="0"/>
              <a:t>An iterative method for content selection from multiple documents</a:t>
            </a:r>
          </a:p>
          <a:p>
            <a:r>
              <a:rPr lang="en-US" dirty="0"/>
              <a:t>Iteratively (greedily) choose the best sentence to insert in the summary/answer so far: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Relevant</a:t>
            </a:r>
            <a:r>
              <a:rPr lang="en-US" sz="2400" dirty="0"/>
              <a:t>:  Maximally relevant to the user’s query</a:t>
            </a:r>
          </a:p>
          <a:p>
            <a:pPr lvl="2"/>
            <a:r>
              <a:rPr lang="en-US" sz="2400" dirty="0"/>
              <a:t>high cosine similarity to the query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Novel</a:t>
            </a:r>
            <a:r>
              <a:rPr lang="en-US" sz="2400" dirty="0"/>
              <a:t>:  Minimally redundant with the summary/answer so far</a:t>
            </a:r>
          </a:p>
          <a:p>
            <a:pPr lvl="2"/>
            <a:r>
              <a:rPr lang="en-US" sz="2400" dirty="0"/>
              <a:t>low cosine similarity to the summary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Stop when desired length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1066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Jaime </a:t>
            </a:r>
            <a:r>
              <a:rPr lang="en-US" sz="1400" dirty="0" err="1">
                <a:latin typeface="+mn-lt"/>
              </a:rPr>
              <a:t>Carbonell</a:t>
            </a:r>
            <a:r>
              <a:rPr lang="en-US" sz="1400" dirty="0">
                <a:latin typeface="+mn-lt"/>
              </a:rPr>
              <a:t> and Jade Goldstein, The Use of MMR, Diversity-based </a:t>
            </a:r>
            <a:r>
              <a:rPr lang="en-US" sz="1400" dirty="0" err="1">
                <a:latin typeface="+mn-lt"/>
              </a:rPr>
              <a:t>Reranking</a:t>
            </a:r>
            <a:r>
              <a:rPr lang="en-US" sz="1400" dirty="0">
                <a:latin typeface="+mn-lt"/>
              </a:rPr>
              <a:t> for Reordering Documents and Producing Summaries, SIGIR-98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990600"/>
          </a:xfrm>
        </p:spPr>
        <p:txBody>
          <a:bodyPr/>
          <a:lstStyle/>
          <a:p>
            <a:r>
              <a:rPr lang="en-US" dirty="0"/>
              <a:t>Maximal Marginal Relevance (MMR)</a:t>
            </a:r>
          </a:p>
        </p:txBody>
      </p:sp>
    </p:spTree>
    <p:extLst>
      <p:ext uri="{BB962C8B-B14F-4D97-AF65-F5344CB8AC3E}">
        <p14:creationId xmlns:p14="http://schemas.microsoft.com/office/powerpoint/2010/main" val="157104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</a:rPr>
              <a:t>Single-document summarization</a:t>
            </a:r>
          </a:p>
          <a:p>
            <a:pPr lvl="1"/>
            <a:r>
              <a:rPr lang="en-US" sz="2400" dirty="0"/>
              <a:t>Given a single document, produce</a:t>
            </a:r>
          </a:p>
          <a:p>
            <a:pPr lvl="2"/>
            <a:r>
              <a:rPr lang="en-US" sz="2400" dirty="0"/>
              <a:t>abstract</a:t>
            </a:r>
          </a:p>
          <a:p>
            <a:pPr lvl="2"/>
            <a:r>
              <a:rPr lang="en-US" sz="2400" dirty="0"/>
              <a:t>outline</a:t>
            </a:r>
          </a:p>
          <a:p>
            <a:pPr lvl="2"/>
            <a:r>
              <a:rPr lang="en-US" sz="2400" dirty="0"/>
              <a:t>headline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M</a:t>
            </a:r>
            <a:r>
              <a:rPr lang="en-US" sz="2800" b="1" dirty="0">
                <a:solidFill>
                  <a:srgbClr val="0000FF"/>
                </a:solidFill>
              </a:rPr>
              <a:t>ultiple-document summarization</a:t>
            </a:r>
            <a:endParaRPr lang="en-US" sz="2800" dirty="0">
              <a:solidFill>
                <a:srgbClr val="0000FF"/>
              </a:solidFill>
            </a:endParaRPr>
          </a:p>
          <a:p>
            <a:pPr lvl="1"/>
            <a:r>
              <a:rPr lang="en-US" sz="2400" dirty="0"/>
              <a:t>Given a group of documents, produce a gist of the content:</a:t>
            </a:r>
          </a:p>
          <a:p>
            <a:pPr lvl="2"/>
            <a:r>
              <a:rPr lang="en-US" sz="2400" dirty="0"/>
              <a:t>a series of news stories on the same event</a:t>
            </a:r>
          </a:p>
          <a:p>
            <a:pPr lvl="2"/>
            <a:r>
              <a:rPr lang="en-US" sz="2400" dirty="0"/>
              <a:t>a set of web pages about some topic or question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summarize? </a:t>
            </a:r>
            <a:br>
              <a:rPr lang="en-US" dirty="0"/>
            </a:br>
            <a:r>
              <a:rPr lang="en-US" dirty="0"/>
              <a:t>Single vs. multiple documents</a:t>
            </a:r>
          </a:p>
        </p:txBody>
      </p:sp>
    </p:spTree>
    <p:extLst>
      <p:ext uri="{BB962C8B-B14F-4D97-AF65-F5344CB8AC3E}">
        <p14:creationId xmlns:p14="http://schemas.microsoft.com/office/powerpoint/2010/main" val="407104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of many ways to combine the intuitions of LLR and MMR:</a:t>
            </a:r>
            <a:br>
              <a:rPr lang="en-US" sz="2800" dirty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Score each sentence based on LLR (including query words)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Include the sentence with highest score in the summary.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Iteratively add into the summary high-scoring sentences that are not redundant with summary so far.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77000" cy="990600"/>
          </a:xfrm>
        </p:spPr>
        <p:txBody>
          <a:bodyPr/>
          <a:lstStyle/>
          <a:p>
            <a:r>
              <a:rPr lang="en-US" dirty="0"/>
              <a:t>LLR+MMR:  Choosing informative yet non-redundant sentences</a:t>
            </a:r>
          </a:p>
        </p:txBody>
      </p:sp>
    </p:spTree>
    <p:extLst>
      <p:ext uri="{BB962C8B-B14F-4D97-AF65-F5344CB8AC3E}">
        <p14:creationId xmlns:p14="http://schemas.microsoft.com/office/powerpoint/2010/main" val="310619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Chronological ordering:</a:t>
            </a:r>
          </a:p>
          <a:p>
            <a:pPr lvl="1"/>
            <a:r>
              <a:rPr lang="en-US" dirty="0"/>
              <a:t>Order sentences by the date of the document (for summarizing news)..   </a:t>
            </a:r>
          </a:p>
          <a:p>
            <a:pPr marL="457200" lvl="1" indent="0">
              <a:buNone/>
            </a:pPr>
            <a:r>
              <a:rPr lang="en-US" dirty="0"/>
              <a:t> (</a:t>
            </a:r>
            <a:r>
              <a:rPr lang="en-US" dirty="0" err="1"/>
              <a:t>Barzilay</a:t>
            </a:r>
            <a:r>
              <a:rPr lang="en-US" dirty="0"/>
              <a:t>, </a:t>
            </a:r>
            <a:r>
              <a:rPr lang="en-US" dirty="0" err="1"/>
              <a:t>Elhadad</a:t>
            </a:r>
            <a:r>
              <a:rPr lang="en-US" dirty="0"/>
              <a:t>, and </a:t>
            </a:r>
            <a:r>
              <a:rPr lang="en-US" dirty="0" err="1"/>
              <a:t>McKeown</a:t>
            </a:r>
            <a:r>
              <a:rPr lang="en-US" dirty="0"/>
              <a:t> 2002)</a:t>
            </a:r>
          </a:p>
          <a:p>
            <a:r>
              <a:rPr lang="en-US" dirty="0">
                <a:solidFill>
                  <a:srgbClr val="0000FF"/>
                </a:solidFill>
              </a:rPr>
              <a:t>Coherence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Choose orderings that make neighboring sentences similar (by cosine).</a:t>
            </a:r>
          </a:p>
          <a:p>
            <a:pPr lvl="1"/>
            <a:r>
              <a:rPr lang="en-US" dirty="0"/>
              <a:t>Choose orderings in which neighboring sentences discuss the same entity (</a:t>
            </a:r>
            <a:r>
              <a:rPr lang="en-US" dirty="0" err="1"/>
              <a:t>Barzilay</a:t>
            </a:r>
            <a:r>
              <a:rPr lang="en-US" dirty="0"/>
              <a:t> and </a:t>
            </a:r>
            <a:r>
              <a:rPr lang="en-US" dirty="0" err="1"/>
              <a:t>Lapata</a:t>
            </a:r>
            <a:r>
              <a:rPr lang="en-US" dirty="0"/>
              <a:t> 2007) </a:t>
            </a:r>
          </a:p>
          <a:p>
            <a:r>
              <a:rPr lang="en-US" dirty="0">
                <a:solidFill>
                  <a:srgbClr val="0000FF"/>
                </a:solidFill>
              </a:rPr>
              <a:t>Topical ordering</a:t>
            </a:r>
          </a:p>
          <a:p>
            <a:pPr lvl="1"/>
            <a:r>
              <a:rPr lang="en-US" dirty="0"/>
              <a:t>Learn the ordering of topics in the source documents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</p:spTree>
    <p:extLst>
      <p:ext uri="{BB962C8B-B14F-4D97-AF65-F5344CB8AC3E}">
        <p14:creationId xmlns:p14="http://schemas.microsoft.com/office/powerpoint/2010/main" val="1084782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r>
              <a:rPr lang="en-US" dirty="0"/>
              <a:t>a good </a:t>
            </a:r>
            <a:r>
              <a:rPr lang="en-US" b="1" dirty="0"/>
              <a:t>biography </a:t>
            </a:r>
            <a:r>
              <a:rPr lang="en-US" dirty="0"/>
              <a:t>of a person contains:</a:t>
            </a:r>
          </a:p>
          <a:p>
            <a:pPr lvl="1"/>
            <a:r>
              <a:rPr lang="en-US" dirty="0"/>
              <a:t>a person’s </a:t>
            </a:r>
            <a:r>
              <a:rPr lang="en-US" b="1" dirty="0">
                <a:solidFill>
                  <a:srgbClr val="3366FF"/>
                </a:solidFill>
              </a:rPr>
              <a:t>birth/death, fame factor, education, nationality </a:t>
            </a:r>
            <a:r>
              <a:rPr lang="en-US" dirty="0"/>
              <a:t>and so on</a:t>
            </a:r>
          </a:p>
          <a:p>
            <a:r>
              <a:rPr lang="en-US" dirty="0"/>
              <a:t>a good </a:t>
            </a:r>
            <a:r>
              <a:rPr lang="en-US" b="1" dirty="0"/>
              <a:t>definition </a:t>
            </a:r>
            <a:r>
              <a:rPr lang="en-US" dirty="0"/>
              <a:t>contains: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genus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3366FF"/>
                </a:solidFill>
              </a:rPr>
              <a:t>hypernym</a:t>
            </a:r>
            <a:endParaRPr lang="en-US" b="1" dirty="0">
              <a:solidFill>
                <a:srgbClr val="3366FF"/>
              </a:solidFill>
            </a:endParaRPr>
          </a:p>
          <a:p>
            <a:pPr lvl="2"/>
            <a:r>
              <a:rPr lang="en-US" i="1" dirty="0"/>
              <a:t>The Hajj is a type of ritual</a:t>
            </a:r>
          </a:p>
          <a:p>
            <a:r>
              <a:rPr lang="en-US" dirty="0"/>
              <a:t>a </a:t>
            </a:r>
            <a:r>
              <a:rPr lang="en-US" b="1" dirty="0"/>
              <a:t>medical answer about a drug’s use </a:t>
            </a:r>
            <a:r>
              <a:rPr lang="en-US" dirty="0"/>
              <a:t>contains</a:t>
            </a:r>
            <a:r>
              <a:rPr lang="en-US" b="1" i="1" dirty="0"/>
              <a:t>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the problem </a:t>
            </a:r>
            <a:r>
              <a:rPr lang="en-US" dirty="0"/>
              <a:t>(the medical condition), 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the intervention </a:t>
            </a:r>
            <a:r>
              <a:rPr lang="en-US" dirty="0"/>
              <a:t>(the drug or procedure), 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3366FF"/>
                </a:solidFill>
              </a:rPr>
              <a:t>outcome</a:t>
            </a:r>
            <a:r>
              <a:rPr lang="en-US" b="1" dirty="0"/>
              <a:t> </a:t>
            </a:r>
            <a:r>
              <a:rPr lang="en-US" dirty="0"/>
              <a:t>(the result of the study)</a:t>
            </a:r>
            <a:r>
              <a:rPr lang="en-US" b="1" dirty="0"/>
              <a:t>.</a:t>
            </a:r>
            <a:endParaRPr lang="en-US" b="1" i="1" dirty="0"/>
          </a:p>
          <a:p>
            <a:pPr lvl="1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answering:</a:t>
            </a:r>
            <a:br>
              <a:rPr lang="en-US" dirty="0"/>
            </a:br>
            <a:r>
              <a:rPr lang="en-US" dirty="0"/>
              <a:t>The Information Extraction method</a:t>
            </a:r>
          </a:p>
        </p:txBody>
      </p:sp>
    </p:spTree>
    <p:extLst>
      <p:ext uri="{BB962C8B-B14F-4D97-AF65-F5344CB8AC3E}">
        <p14:creationId xmlns:p14="http://schemas.microsoft.com/office/powerpoint/2010/main" val="220626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006601"/>
            <a:ext cx="8877442" cy="40893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that should be in the answer for 3 kinds of questions</a:t>
            </a:r>
          </a:p>
        </p:txBody>
      </p:sp>
    </p:spTree>
    <p:extLst>
      <p:ext uri="{BB962C8B-B14F-4D97-AF65-F5344CB8AC3E}">
        <p14:creationId xmlns:p14="http://schemas.microsoft.com/office/powerpoint/2010/main" val="2715733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-&gt; document retrieval -&gt; predicate identification -&gt; definiton creation and data driven analysi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" y="2574798"/>
            <a:ext cx="9044178" cy="3140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1143000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S. Blair-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Goldensohn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K.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McKeown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A.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Schlaikjer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2004. Answering Definition Questions: A Hybrid Approach</a:t>
            </a:r>
            <a:r>
              <a:rPr lang="en-US" sz="1400" dirty="0">
                <a:latin typeface="+mn-lt"/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96200" cy="1143000"/>
          </a:xfrm>
        </p:spPr>
        <p:txBody>
          <a:bodyPr/>
          <a:lstStyle/>
          <a:p>
            <a:r>
              <a:rPr lang="en-US" sz="3000" dirty="0"/>
              <a:t>Architecture for complex question answering: definition questions</a:t>
            </a:r>
          </a:p>
        </p:txBody>
      </p:sp>
    </p:spTree>
    <p:extLst>
      <p:ext uri="{BB962C8B-B14F-4D97-AF65-F5344CB8AC3E}">
        <p14:creationId xmlns:p14="http://schemas.microsoft.com/office/powerpoint/2010/main" val="4284649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Answering Questions by Summarizing Multiple Documents</a:t>
            </a: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Answering: End of complex questions 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664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Generic summarization:</a:t>
            </a:r>
          </a:p>
          <a:p>
            <a:pPr lvl="1"/>
            <a:r>
              <a:rPr lang="en-US" sz="2800" dirty="0"/>
              <a:t> Summarize the content of a document</a:t>
            </a:r>
          </a:p>
          <a:p>
            <a:r>
              <a:rPr lang="en-US" sz="3200" dirty="0">
                <a:solidFill>
                  <a:srgbClr val="0000FF"/>
                </a:solidFill>
              </a:rPr>
              <a:t>Query-focused summarization:</a:t>
            </a:r>
          </a:p>
          <a:p>
            <a:pPr lvl="1"/>
            <a:r>
              <a:rPr lang="en-US" sz="2800" dirty="0"/>
              <a:t> summarize a document with respect to an information need expressed in a user query.</a:t>
            </a:r>
          </a:p>
          <a:p>
            <a:pPr lvl="1"/>
            <a:r>
              <a:rPr lang="en-US" sz="2800" dirty="0"/>
              <a:t>a kind of complex question answering:</a:t>
            </a:r>
          </a:p>
          <a:p>
            <a:pPr lvl="2"/>
            <a:r>
              <a:rPr lang="en-US" sz="2800" dirty="0"/>
              <a:t>Answer a question by summarizing a document that has the information to construct the answer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Query-focused Summarization</a:t>
            </a:r>
            <a:br>
              <a:rPr lang="en-US" sz="3600" dirty="0"/>
            </a:br>
            <a:r>
              <a:rPr lang="en-US" sz="3600" dirty="0"/>
              <a:t>&amp;  Generic Summarization</a:t>
            </a:r>
          </a:p>
        </p:txBody>
      </p:sp>
    </p:spTree>
    <p:extLst>
      <p:ext uri="{BB962C8B-B14F-4D97-AF65-F5344CB8AC3E}">
        <p14:creationId xmlns:p14="http://schemas.microsoft.com/office/powerpoint/2010/main" val="422020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google search for what is die brucke?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1" y="2590800"/>
            <a:ext cx="6529683" cy="40862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8600"/>
            <a:ext cx="8839200" cy="5054600"/>
          </a:xfrm>
        </p:spPr>
        <p:txBody>
          <a:bodyPr/>
          <a:lstStyle/>
          <a:p>
            <a:r>
              <a:rPr lang="en-US" sz="2800" b="1" dirty="0"/>
              <a:t>Create</a:t>
            </a:r>
            <a:r>
              <a:rPr lang="en-US" sz="2800" b="1" dirty="0">
                <a:solidFill>
                  <a:srgbClr val="0000FF"/>
                </a:solidFill>
              </a:rPr>
              <a:t> snippets</a:t>
            </a:r>
            <a:r>
              <a:rPr lang="en-US" sz="2800" b="1" dirty="0"/>
              <a:t> </a:t>
            </a:r>
            <a:r>
              <a:rPr lang="en-US" sz="2800" dirty="0"/>
              <a:t>summarizing a web page for a query</a:t>
            </a:r>
          </a:p>
          <a:p>
            <a:pPr lvl="1"/>
            <a:r>
              <a:rPr lang="en-US" dirty="0"/>
              <a:t>Google: 156 characters (about 26 words) plus title and link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Answering: Snippets</a:t>
            </a:r>
          </a:p>
        </p:txBody>
      </p:sp>
    </p:spTree>
    <p:extLst>
      <p:ext uri="{BB962C8B-B14F-4D97-AF65-F5344CB8AC3E}">
        <p14:creationId xmlns:p14="http://schemas.microsoft.com/office/powerpoint/2010/main" val="188867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3400"/>
            <a:ext cx="8458200" cy="4749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Create</a:t>
            </a:r>
            <a:r>
              <a:rPr lang="en-US" sz="3200" b="1" dirty="0">
                <a:solidFill>
                  <a:srgbClr val="0000FF"/>
                </a:solidFill>
              </a:rPr>
              <a:t> answers</a:t>
            </a:r>
            <a:r>
              <a:rPr lang="en-US" sz="3200" b="1" dirty="0"/>
              <a:t> </a:t>
            </a:r>
            <a:r>
              <a:rPr lang="en-US" sz="3200" dirty="0"/>
              <a:t>to complex questions summarizing multiple documents.</a:t>
            </a:r>
          </a:p>
          <a:p>
            <a:pPr lvl="1"/>
            <a:r>
              <a:rPr lang="en-US" sz="2800" dirty="0"/>
              <a:t>Instead of giving a snippet for each document</a:t>
            </a:r>
          </a:p>
          <a:p>
            <a:pPr lvl="1"/>
            <a:r>
              <a:rPr lang="en-US" sz="2800" dirty="0"/>
              <a:t>Create a cohesive answer that combines information from each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Answering: Multiple documents</a:t>
            </a:r>
          </a:p>
        </p:txBody>
      </p:sp>
    </p:spTree>
    <p:extLst>
      <p:ext uri="{BB962C8B-B14F-4D97-AF65-F5344CB8AC3E}">
        <p14:creationId xmlns:p14="http://schemas.microsoft.com/office/powerpoint/2010/main" val="273158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Extractive summarization:</a:t>
            </a:r>
          </a:p>
          <a:p>
            <a:pPr lvl="1"/>
            <a:r>
              <a:rPr lang="en-US" sz="2400" dirty="0"/>
              <a:t>create the summary from phrases or sentences in the source document(s)</a:t>
            </a:r>
          </a:p>
          <a:p>
            <a:r>
              <a:rPr lang="en-US" sz="2800" dirty="0">
                <a:solidFill>
                  <a:srgbClr val="0000FF"/>
                </a:solidFill>
              </a:rPr>
              <a:t>Abstractive summarization:</a:t>
            </a:r>
          </a:p>
          <a:p>
            <a:pPr lvl="1"/>
            <a:r>
              <a:rPr lang="en-US" sz="2400" dirty="0"/>
              <a:t>express the ideas in the source documents using (at least in part) different words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summarization &amp; </a:t>
            </a:r>
            <a:br>
              <a:rPr lang="en-US" dirty="0"/>
            </a:br>
            <a:r>
              <a:rPr lang="en-US" dirty="0"/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2509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wikipedia page for die bruc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7391400" cy="2678182"/>
          </a:xfrm>
          <a:prstGeom prst="rect">
            <a:avLst/>
          </a:prstGeom>
        </p:spPr>
      </p:pic>
      <p:pic>
        <p:nvPicPr>
          <p:cNvPr id="5" name="Picture 4" descr="google search for what is die brucke?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7390"/>
          <a:stretch/>
        </p:blipFill>
        <p:spPr>
          <a:xfrm>
            <a:off x="1524000" y="1600200"/>
            <a:ext cx="5943600" cy="1956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/>
              <a:t>Simple baseline: take the first sentence</a:t>
            </a:r>
          </a:p>
        </p:txBody>
      </p:sp>
    </p:spTree>
    <p:extLst>
      <p:ext uri="{BB962C8B-B14F-4D97-AF65-F5344CB8AC3E}">
        <p14:creationId xmlns:p14="http://schemas.microsoft.com/office/powerpoint/2010/main" val="29540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Answering: End of summarization in QA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938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LP3x4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NLP3x4-jurafsky.potx</Template>
  <TotalTime>9020</TotalTime>
  <Words>1563</Words>
  <Application>Microsoft Office PowerPoint</Application>
  <PresentationFormat>On-screen Show (4:3)</PresentationFormat>
  <Paragraphs>228</Paragraphs>
  <Slides>35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(Headings)</vt:lpstr>
      <vt:lpstr>Lucida Sans</vt:lpstr>
      <vt:lpstr>Tahoma</vt:lpstr>
      <vt:lpstr>Times</vt:lpstr>
      <vt:lpstr>Times New Roman</vt:lpstr>
      <vt:lpstr>NLP3x4-jurafsky</vt:lpstr>
      <vt:lpstr>Equation</vt:lpstr>
      <vt:lpstr>Question Answering</vt:lpstr>
      <vt:lpstr>Text Summarization</vt:lpstr>
      <vt:lpstr>What to summarize?  Single vs. multiple documents</vt:lpstr>
      <vt:lpstr>Query-focused Summarization &amp;  Generic Summarization</vt:lpstr>
      <vt:lpstr>Summarization for Question Answering: Snippets</vt:lpstr>
      <vt:lpstr>Summarization for Question Answering: Multiple documents</vt:lpstr>
      <vt:lpstr>Extractive summarization &amp;  Abstractive summarization</vt:lpstr>
      <vt:lpstr>Simple baseline: take the first sentence</vt:lpstr>
      <vt:lpstr>Question Answering: End of summarization in QA</vt:lpstr>
      <vt:lpstr>Question Answering: Start of generating snippets </vt:lpstr>
      <vt:lpstr>Snippets: query-focused summaries</vt:lpstr>
      <vt:lpstr>Summarization: Three Stages</vt:lpstr>
      <vt:lpstr>Basic Summarization Algorithm</vt:lpstr>
      <vt:lpstr>Unsupervised content selection</vt:lpstr>
      <vt:lpstr>Topic signature-based content selection with queries</vt:lpstr>
      <vt:lpstr>Supervised content selection</vt:lpstr>
      <vt:lpstr>Question Answering: End of generating snippets </vt:lpstr>
      <vt:lpstr>Question Answering: Start of evaluating summaries, ROUGE </vt:lpstr>
      <vt:lpstr>ROUGE (Recall Oriented Understudy for Gisting Evaluation) </vt:lpstr>
      <vt:lpstr>A ROUGE example: Q: “What is water spinach?”</vt:lpstr>
      <vt:lpstr>Question Answering: End of evaluating summaries, ROUGE </vt:lpstr>
      <vt:lpstr>Question Answering: Start of complex questions: multiple documents </vt:lpstr>
      <vt:lpstr>Definition questions</vt:lpstr>
      <vt:lpstr>Medical questions</vt:lpstr>
      <vt:lpstr>Other complex questions</vt:lpstr>
      <vt:lpstr>Answering harder questions: Query-focused multi-document summarization</vt:lpstr>
      <vt:lpstr>Query-Focused Multi-Document Summarization</vt:lpstr>
      <vt:lpstr>Simplifying sentences</vt:lpstr>
      <vt:lpstr>Maximal Marginal Relevance (MMR)</vt:lpstr>
      <vt:lpstr>LLR+MMR:  Choosing informative yet non-redundant sentences</vt:lpstr>
      <vt:lpstr>Information Ordering</vt:lpstr>
      <vt:lpstr>Domain-specific answering: The Information Extraction method</vt:lpstr>
      <vt:lpstr>Information that should be in the answer for 3 kinds of questions</vt:lpstr>
      <vt:lpstr>Architecture for complex question answering: definition questions</vt:lpstr>
      <vt:lpstr>Question Answering: End of complex questions 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Asim Karim</cp:lastModifiedBy>
  <cp:revision>189</cp:revision>
  <cp:lastPrinted>2009-04-20T16:46:08Z</cp:lastPrinted>
  <dcterms:created xsi:type="dcterms:W3CDTF">2010-04-19T15:31:24Z</dcterms:created>
  <dcterms:modified xsi:type="dcterms:W3CDTF">2019-04-14T14:50:31Z</dcterms:modified>
</cp:coreProperties>
</file>