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7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m Karim" userId="e3215334eae53787" providerId="LiveId" clId="{544C6610-0CBD-40D1-9DA2-6ED6338BA43B}"/>
  </pc:docChgLst>
  <pc:docChgLst>
    <pc:chgData name="Asim Karim" userId="e3215334eae53787" providerId="LiveId" clId="{F6B27033-D747-4616-9A09-287BE4756E2A}"/>
    <pc:docChg chg="custSel modSld">
      <pc:chgData name="Asim Karim" userId="e3215334eae53787" providerId="LiveId" clId="{F6B27033-D747-4616-9A09-287BE4756E2A}" dt="2020-02-04T06:02:52.548" v="287" actId="6549"/>
      <pc:docMkLst>
        <pc:docMk/>
      </pc:docMkLst>
      <pc:sldChg chg="modSp">
        <pc:chgData name="Asim Karim" userId="e3215334eae53787" providerId="LiveId" clId="{F6B27033-D747-4616-9A09-287BE4756E2A}" dt="2020-01-17T15:47:32.273" v="5" actId="20577"/>
        <pc:sldMkLst>
          <pc:docMk/>
          <pc:sldMk cId="2677835234" sldId="256"/>
        </pc:sldMkLst>
        <pc:spChg chg="mod">
          <ac:chgData name="Asim Karim" userId="e3215334eae53787" providerId="LiveId" clId="{F6B27033-D747-4616-9A09-287BE4756E2A}" dt="2020-01-17T15:47:32.273" v="5" actId="20577"/>
          <ac:spMkLst>
            <pc:docMk/>
            <pc:sldMk cId="2677835234" sldId="256"/>
            <ac:spMk id="3" creationId="{8D4D792D-F237-4D28-AEC0-80877081510B}"/>
          </ac:spMkLst>
        </pc:spChg>
      </pc:sldChg>
      <pc:sldChg chg="modSp">
        <pc:chgData name="Asim Karim" userId="e3215334eae53787" providerId="LiveId" clId="{F6B27033-D747-4616-9A09-287BE4756E2A}" dt="2020-01-17T15:49:28.438" v="70" actId="6549"/>
        <pc:sldMkLst>
          <pc:docMk/>
          <pc:sldMk cId="3065309827" sldId="259"/>
        </pc:sldMkLst>
        <pc:spChg chg="mod">
          <ac:chgData name="Asim Karim" userId="e3215334eae53787" providerId="LiveId" clId="{F6B27033-D747-4616-9A09-287BE4756E2A}" dt="2020-01-17T15:49:28.438" v="70" actId="6549"/>
          <ac:spMkLst>
            <pc:docMk/>
            <pc:sldMk cId="3065309827" sldId="259"/>
            <ac:spMk id="3" creationId="{787FFE27-3F0F-462C-B2A4-195294CF70AB}"/>
          </ac:spMkLst>
        </pc:spChg>
      </pc:sldChg>
      <pc:sldChg chg="modSp">
        <pc:chgData name="Asim Karim" userId="e3215334eae53787" providerId="LiveId" clId="{F6B27033-D747-4616-9A09-287BE4756E2A}" dt="2020-01-17T15:53:50.673" v="74" actId="20577"/>
        <pc:sldMkLst>
          <pc:docMk/>
          <pc:sldMk cId="2998580332" sldId="261"/>
        </pc:sldMkLst>
        <pc:spChg chg="mod">
          <ac:chgData name="Asim Karim" userId="e3215334eae53787" providerId="LiveId" clId="{F6B27033-D747-4616-9A09-287BE4756E2A}" dt="2020-01-17T15:53:50.673" v="74" actId="20577"/>
          <ac:spMkLst>
            <pc:docMk/>
            <pc:sldMk cId="2998580332" sldId="261"/>
            <ac:spMk id="15363" creationId="{00000000-0000-0000-0000-000000000000}"/>
          </ac:spMkLst>
        </pc:spChg>
      </pc:sldChg>
      <pc:sldChg chg="modSp">
        <pc:chgData name="Asim Karim" userId="e3215334eae53787" providerId="LiveId" clId="{F6B27033-D747-4616-9A09-287BE4756E2A}" dt="2020-01-17T15:57:42.374" v="248" actId="27636"/>
        <pc:sldMkLst>
          <pc:docMk/>
          <pc:sldMk cId="419566746" sldId="265"/>
        </pc:sldMkLst>
        <pc:spChg chg="mod">
          <ac:chgData name="Asim Karim" userId="e3215334eae53787" providerId="LiveId" clId="{F6B27033-D747-4616-9A09-287BE4756E2A}" dt="2020-01-17T15:57:42.374" v="248" actId="27636"/>
          <ac:spMkLst>
            <pc:docMk/>
            <pc:sldMk cId="419566746" sldId="265"/>
            <ac:spMk id="23555" creationId="{00000000-0000-0000-0000-000000000000}"/>
          </ac:spMkLst>
        </pc:spChg>
      </pc:sldChg>
      <pc:sldChg chg="modSp">
        <pc:chgData name="Asim Karim" userId="e3215334eae53787" providerId="LiveId" clId="{F6B27033-D747-4616-9A09-287BE4756E2A}" dt="2020-01-17T15:58:31.869" v="252" actId="20577"/>
        <pc:sldMkLst>
          <pc:docMk/>
          <pc:sldMk cId="3381060103" sldId="266"/>
        </pc:sldMkLst>
        <pc:spChg chg="mod">
          <ac:chgData name="Asim Karim" userId="e3215334eae53787" providerId="LiveId" clId="{F6B27033-D747-4616-9A09-287BE4756E2A}" dt="2020-01-17T15:58:31.869" v="252" actId="20577"/>
          <ac:spMkLst>
            <pc:docMk/>
            <pc:sldMk cId="3381060103" sldId="266"/>
            <ac:spMk id="25603" creationId="{00000000-0000-0000-0000-000000000000}"/>
          </ac:spMkLst>
        </pc:spChg>
      </pc:sldChg>
      <pc:sldChg chg="modSp">
        <pc:chgData name="Asim Karim" userId="e3215334eae53787" providerId="LiveId" clId="{F6B27033-D747-4616-9A09-287BE4756E2A}" dt="2020-02-04T06:02:52.548" v="287" actId="6549"/>
        <pc:sldMkLst>
          <pc:docMk/>
          <pc:sldMk cId="211858154" sldId="268"/>
        </pc:sldMkLst>
        <pc:spChg chg="mod">
          <ac:chgData name="Asim Karim" userId="e3215334eae53787" providerId="LiveId" clId="{F6B27033-D747-4616-9A09-287BE4756E2A}" dt="2020-02-04T06:02:52.548" v="287" actId="6549"/>
          <ac:spMkLst>
            <pc:docMk/>
            <pc:sldMk cId="211858154" sldId="268"/>
            <ac:spMk id="29699" creationId="{00000000-0000-0000-0000-000000000000}"/>
          </ac:spMkLst>
        </pc:spChg>
      </pc:sldChg>
      <pc:sldChg chg="modSp">
        <pc:chgData name="Asim Karim" userId="e3215334eae53787" providerId="LiveId" clId="{F6B27033-D747-4616-9A09-287BE4756E2A}" dt="2020-01-17T15:52:45.600" v="71" actId="6549"/>
        <pc:sldMkLst>
          <pc:docMk/>
          <pc:sldMk cId="2995873185" sldId="269"/>
        </pc:sldMkLst>
        <pc:spChg chg="mod">
          <ac:chgData name="Asim Karim" userId="e3215334eae53787" providerId="LiveId" clId="{F6B27033-D747-4616-9A09-287BE4756E2A}" dt="2020-01-17T15:52:45.600" v="71" actId="6549"/>
          <ac:spMkLst>
            <pc:docMk/>
            <pc:sldMk cId="2995873185" sldId="269"/>
            <ac:spMk id="3" creationId="{CB4D7FD5-9B22-4C2F-AB33-7F94DA30D174}"/>
          </ac:spMkLst>
        </pc:spChg>
      </pc:sldChg>
    </pc:docChg>
  </pc:docChgLst>
  <pc:docChgLst>
    <pc:chgData name="Asim Karim" userId="e3215334eae53787" providerId="LiveId" clId="{ED2C97C6-C494-4482-BAFA-A381804CC8C5}"/>
    <pc:docChg chg="custSel modSld">
      <pc:chgData name="Asim Karim" userId="e3215334eae53787" providerId="LiveId" clId="{ED2C97C6-C494-4482-BAFA-A381804CC8C5}" dt="2019-01-24T08:18:08.646" v="288" actId="20577"/>
      <pc:docMkLst>
        <pc:docMk/>
      </pc:docMkLst>
      <pc:sldChg chg="modSp">
        <pc:chgData name="Asim Karim" userId="e3215334eae53787" providerId="LiveId" clId="{ED2C97C6-C494-4482-BAFA-A381804CC8C5}" dt="2019-01-18T10:01:34.005" v="18" actId="20577"/>
        <pc:sldMkLst>
          <pc:docMk/>
          <pc:sldMk cId="3065309827" sldId="259"/>
        </pc:sldMkLst>
        <pc:spChg chg="mod">
          <ac:chgData name="Asim Karim" userId="e3215334eae53787" providerId="LiveId" clId="{ED2C97C6-C494-4482-BAFA-A381804CC8C5}" dt="2019-01-18T10:01:34.005" v="18" actId="20577"/>
          <ac:spMkLst>
            <pc:docMk/>
            <pc:sldMk cId="3065309827" sldId="259"/>
            <ac:spMk id="3" creationId="{787FFE27-3F0F-462C-B2A4-195294CF70AB}"/>
          </ac:spMkLst>
        </pc:spChg>
      </pc:sldChg>
      <pc:sldChg chg="modSp">
        <pc:chgData name="Asim Karim" userId="e3215334eae53787" providerId="LiveId" clId="{ED2C97C6-C494-4482-BAFA-A381804CC8C5}" dt="2019-01-24T08:18:08.646" v="288" actId="20577"/>
        <pc:sldMkLst>
          <pc:docMk/>
          <pc:sldMk cId="2998580332" sldId="261"/>
        </pc:sldMkLst>
        <pc:spChg chg="mod">
          <ac:chgData name="Asim Karim" userId="e3215334eae53787" providerId="LiveId" clId="{ED2C97C6-C494-4482-BAFA-A381804CC8C5}" dt="2019-01-24T08:18:08.646" v="288" actId="20577"/>
          <ac:spMkLst>
            <pc:docMk/>
            <pc:sldMk cId="2998580332" sldId="261"/>
            <ac:spMk id="15363" creationId="{00000000-0000-0000-0000-000000000000}"/>
          </ac:spMkLst>
        </pc:spChg>
      </pc:sldChg>
      <pc:sldChg chg="modSp">
        <pc:chgData name="Asim Karim" userId="e3215334eae53787" providerId="LiveId" clId="{ED2C97C6-C494-4482-BAFA-A381804CC8C5}" dt="2019-01-18T10:08:18.865" v="215" actId="20577"/>
        <pc:sldMkLst>
          <pc:docMk/>
          <pc:sldMk cId="419566746" sldId="265"/>
        </pc:sldMkLst>
        <pc:spChg chg="mod">
          <ac:chgData name="Asim Karim" userId="e3215334eae53787" providerId="LiveId" clId="{ED2C97C6-C494-4482-BAFA-A381804CC8C5}" dt="2019-01-18T10:08:18.865" v="215" actId="20577"/>
          <ac:spMkLst>
            <pc:docMk/>
            <pc:sldMk cId="419566746" sldId="265"/>
            <ac:spMk id="23555" creationId="{00000000-0000-0000-0000-000000000000}"/>
          </ac:spMkLst>
        </pc:spChg>
      </pc:sldChg>
      <pc:sldChg chg="modSp">
        <pc:chgData name="Asim Karim" userId="e3215334eae53787" providerId="LiveId" clId="{ED2C97C6-C494-4482-BAFA-A381804CC8C5}" dt="2019-01-21T03:23:03.617" v="254" actId="20577"/>
        <pc:sldMkLst>
          <pc:docMk/>
          <pc:sldMk cId="211858154" sldId="268"/>
        </pc:sldMkLst>
        <pc:spChg chg="mod">
          <ac:chgData name="Asim Karim" userId="e3215334eae53787" providerId="LiveId" clId="{ED2C97C6-C494-4482-BAFA-A381804CC8C5}" dt="2019-01-21T03:23:03.617" v="254" actId="20577"/>
          <ac:spMkLst>
            <pc:docMk/>
            <pc:sldMk cId="211858154" sldId="268"/>
            <ac:spMk id="29699" creationId="{00000000-0000-0000-0000-000000000000}"/>
          </ac:spMkLst>
        </pc:spChg>
      </pc:sldChg>
      <pc:sldChg chg="modSp">
        <pc:chgData name="Asim Karim" userId="e3215334eae53787" providerId="LiveId" clId="{ED2C97C6-C494-4482-BAFA-A381804CC8C5}" dt="2019-01-18T10:07:07.909" v="190" actId="20577"/>
        <pc:sldMkLst>
          <pc:docMk/>
          <pc:sldMk cId="2995873185" sldId="269"/>
        </pc:sldMkLst>
        <pc:spChg chg="mod">
          <ac:chgData name="Asim Karim" userId="e3215334eae53787" providerId="LiveId" clId="{ED2C97C6-C494-4482-BAFA-A381804CC8C5}" dt="2019-01-18T10:07:07.909" v="190" actId="20577"/>
          <ac:spMkLst>
            <pc:docMk/>
            <pc:sldMk cId="2995873185" sldId="269"/>
            <ac:spMk id="3" creationId="{CB4D7FD5-9B22-4C2F-AB33-7F94DA30D174}"/>
          </ac:spMkLst>
        </pc:spChg>
      </pc:sldChg>
      <pc:sldChg chg="modSp">
        <pc:chgData name="Asim Karim" userId="e3215334eae53787" providerId="LiveId" clId="{ED2C97C6-C494-4482-BAFA-A381804CC8C5}" dt="2019-01-21T03:28:13.783" v="257" actId="6549"/>
        <pc:sldMkLst>
          <pc:docMk/>
          <pc:sldMk cId="1938630650" sldId="270"/>
        </pc:sldMkLst>
        <pc:spChg chg="mod">
          <ac:chgData name="Asim Karim" userId="e3215334eae53787" providerId="LiveId" clId="{ED2C97C6-C494-4482-BAFA-A381804CC8C5}" dt="2019-01-21T03:28:13.783" v="257" actId="6549"/>
          <ac:spMkLst>
            <pc:docMk/>
            <pc:sldMk cId="1938630650" sldId="270"/>
            <ac:spMk id="3" creationId="{69D35270-8FD4-4897-A028-7EAF119AD737}"/>
          </ac:spMkLst>
        </pc:spChg>
      </pc:sldChg>
    </pc:docChg>
  </pc:docChgLst>
  <pc:docChgLst>
    <pc:chgData name="Asim Karim" userId="e3215334eae53787" providerId="LiveId" clId="{6D25AE50-DF1D-4F5A-AC96-EB6B9564C02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BF1EA-BD96-4B75-904E-0C56DB574871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FA854-0CCB-46F8-AE6C-E8F91F0E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FA854-0CCB-46F8-AE6C-E8F91F0E07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 535 - Machine Learning (Fall 2010-2011) - Asim Karim @ LUMS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F96AC7-B141-4F2B-A75D-FA42D3FFDBF3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7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 535 - Machine Learning (Fall 2010-2011) - Asim Karim @ LUMS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4EDFD-717D-4AC9-B186-FFFF7514889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79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 535 - Machine Learning (Fall 2010-2011) - Asim Karim @ LUMS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553846-0F5C-435F-9674-D0284D30952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56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 535 - Machine Learning (Fall 2010-2011) - Asim Karim @ LUMS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37B86A-D1EF-4C0B-9FE8-15D978AC768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2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 535 - Machine Learning (Fall 2010-2011) - Asim Karim @ LUMS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FCC752-83F1-4343-9DB0-5529513674D6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27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 535 - Machine Learning (Fall 2010-2011) - Asim Karim @ LUMS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FB13AC-2B83-4A95-8D91-B15BC1C0097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48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 535 - Machine Learning (Fall 2010-2011) - Asim Karim @ LUMS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70817D-3B75-4AE0-9CB5-D36D28CF00C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820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 535 - Machine Learning (Fall 2010-2011) - Asim Karim @ LUMS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680033-0775-440B-8FF2-DBC4BEC31068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8565-4400-48CC-95C2-87757D8F6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42667-C904-44B8-BCAC-4755695CC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2272-CD36-4747-8DC6-1A0D2CF7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7040-2B7B-4B3A-ABF5-62604359444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6F65-DB76-4F75-9AC6-697F47B0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C3DE9-E3DE-41FF-AF12-0228DACE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3913-424F-4CBE-8DCC-E8428473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5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AFE4-B081-498F-B45A-1BBC74AD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814A0-3EF9-47D9-A6C3-5C58D021E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76E79-446A-45FA-86AC-338BF0C5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7040-2B7B-4B3A-ABF5-62604359444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1AB25-213B-4C20-ACA6-754C4077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D631-682D-4C7C-86A1-2F7D671E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3913-424F-4CBE-8DCC-E8428473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5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3FA3D-DFD9-4391-A841-3E20E473F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5041E-125D-4F4B-B90F-5F56D8446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D0AA1-F003-4BF7-86D7-35DEB2D6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7040-2B7B-4B3A-ABF5-62604359444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495A1-3EC1-4A89-AC46-ED37FB17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C57B1-6F4D-4AF2-84ED-36882645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3913-424F-4CBE-8DCC-E8428473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5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2EF9-40E2-489B-A333-A4EFA6A0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3818-DB0C-4E9D-B324-AC5FC701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8398-F995-48A0-859A-E7841413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7040-2B7B-4B3A-ABF5-62604359444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A17C4-66B2-44FC-8E2F-61E86443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E4D67-1F7A-423E-8E6B-D5594CC6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3913-424F-4CBE-8DCC-E8428473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5BD-46FE-49D2-A15B-0DC8A967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C546B-7B9E-44D8-963E-AEEEF046E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0F4FC-87A0-4762-B92E-7A69632C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7040-2B7B-4B3A-ABF5-62604359444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C542-0697-43ED-802E-3A693A0E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4D3F6-14FF-4A90-ACA4-70A78350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3913-424F-4CBE-8DCC-E8428473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4A39-5E11-4F08-8247-EF926A85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6246-0122-4D34-B0A7-C7DDF6F73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2B2C9-28A4-4158-9E73-EF63DBE80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111C5-E02C-43F6-95F4-ACB95FA0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7040-2B7B-4B3A-ABF5-62604359444C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8E031-771B-4688-9C2B-BE018129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51D00-E03E-4173-A463-A2D5D306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3913-424F-4CBE-8DCC-E8428473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D22C-F77D-401E-A58F-0E5C2F50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AF5B2-E0FD-4014-B873-AF53D4A91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AAFC8-922B-4DE9-B89C-B476B17A9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24803-A9FD-4FC1-9184-1F4B1238D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B4AD5-940C-479C-8F65-0488A6493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0E4B2-BA9C-4AD1-B22B-4EFB31C3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7040-2B7B-4B3A-ABF5-62604359444C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D0C7B-A39F-434A-B6C4-CD2604AD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1D418-1451-462C-860A-F7B32C43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3913-424F-4CBE-8DCC-E8428473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7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6932-223E-4ACF-92FC-9CE23079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76DB7-D202-4679-BA34-368A386C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7040-2B7B-4B3A-ABF5-62604359444C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27F5B-370A-44BA-9F2A-F4364E29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BD997-5A1C-4C3E-85C8-4A2815F5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3913-424F-4CBE-8DCC-E8428473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9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6E1E4-050C-4C19-BE4A-6853EF0B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7040-2B7B-4B3A-ABF5-62604359444C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19DDF-EDEB-4BAC-B054-1E298C08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B7D63-5D3E-42B1-B4BA-55527DA8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3913-424F-4CBE-8DCC-E8428473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0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285A-B8B9-4B96-A0CD-A19E1688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29B9-35DC-4EE7-86E5-91A39DF4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6AC00-17AF-4755-8BB7-E89B73DCB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2899-AE8E-453D-8CDD-14EFE840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7040-2B7B-4B3A-ABF5-62604359444C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1D0E2-6B14-4911-AD13-03A8AD0D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9EE2-6A86-443B-A232-32E3319F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3913-424F-4CBE-8DCC-E8428473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5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9675-37A7-40A5-9E57-1107DBCA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7B274-A7A7-4530-8ADF-EF03196A6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AA8A8-B3EB-4843-97C5-81FA48FEA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37191-2631-434C-8441-3E15DF6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7040-2B7B-4B3A-ABF5-62604359444C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65D81-CE51-4595-A099-F58D1D94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322DC-6C41-422A-8D1C-B0B42427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3913-424F-4CBE-8DCC-E8428473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94FCE-AD38-40C0-9654-C735DD26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6A552-13BB-4F19-9C49-FE2FE9343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65DDE-B9B4-4959-8A7F-53B265FE6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7040-2B7B-4B3A-ABF5-62604359444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A8870-2629-4EDB-B1D8-B2AC2681E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1996-E5EA-4641-8783-4DAFA78E9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3913-424F-4CBE-8DCC-E8428473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karim@lums.edu.p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8D86-9B66-41EA-AF54-F960D5290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5316 – Natural Language Processing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D792D-F237-4D28-AEC0-808770815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2019-2020</a:t>
            </a:r>
          </a:p>
          <a:p>
            <a:r>
              <a:rPr lang="en-US" dirty="0"/>
              <a:t>Asim Karim @ LUMS</a:t>
            </a:r>
          </a:p>
        </p:txBody>
      </p:sp>
    </p:spTree>
    <p:extLst>
      <p:ext uri="{BB962C8B-B14F-4D97-AF65-F5344CB8AC3E}">
        <p14:creationId xmlns:p14="http://schemas.microsoft.com/office/powerpoint/2010/main" val="267783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Summarized Course Contents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Introduction and motivation </a:t>
            </a:r>
          </a:p>
          <a:p>
            <a:pPr eaLnBrk="1" hangingPunct="1"/>
            <a:r>
              <a:rPr lang="en-US" altLang="en-US" dirty="0"/>
              <a:t>Text processing, regular expressions, edit distance</a:t>
            </a:r>
          </a:p>
          <a:p>
            <a:pPr eaLnBrk="1" hangingPunct="1"/>
            <a:r>
              <a:rPr lang="en-US" altLang="en-US" dirty="0"/>
              <a:t>Language modeling with n-grams  </a:t>
            </a:r>
          </a:p>
          <a:p>
            <a:pPr eaLnBrk="1" hangingPunct="1"/>
            <a:r>
              <a:rPr lang="en-US" altLang="en-US" dirty="0"/>
              <a:t>Text classification and sentiment analysis</a:t>
            </a:r>
          </a:p>
          <a:p>
            <a:pPr eaLnBrk="1" hangingPunct="1"/>
            <a:r>
              <a:rPr lang="en-US" altLang="en-US" dirty="0"/>
              <a:t>Vector representations and word embeddings </a:t>
            </a:r>
          </a:p>
          <a:p>
            <a:pPr eaLnBrk="1" hangingPunct="1"/>
            <a:r>
              <a:rPr lang="en-US" altLang="en-US" dirty="0"/>
              <a:t>Neural networks and neuro language modeling </a:t>
            </a:r>
          </a:p>
          <a:p>
            <a:pPr eaLnBrk="1" hangingPunct="1"/>
            <a:r>
              <a:rPr lang="en-US" altLang="en-US" dirty="0"/>
              <a:t>POS tagging and named entity extraction </a:t>
            </a:r>
          </a:p>
          <a:p>
            <a:pPr eaLnBrk="1" hangingPunct="1"/>
            <a:r>
              <a:rPr lang="en-US" altLang="en-US" dirty="0"/>
              <a:t>Semantics and text resources</a:t>
            </a:r>
          </a:p>
          <a:p>
            <a:pPr eaLnBrk="1" hangingPunct="1"/>
            <a:r>
              <a:rPr lang="en-US" altLang="en-US" dirty="0"/>
              <a:t>Machine translation and language generation </a:t>
            </a:r>
          </a:p>
          <a:p>
            <a:pPr eaLnBrk="1" hangingPunct="1"/>
            <a:r>
              <a:rPr lang="en-US" altLang="en-US" dirty="0"/>
              <a:t>Question answering and chatbots </a:t>
            </a:r>
          </a:p>
        </p:txBody>
      </p:sp>
    </p:spTree>
    <p:extLst>
      <p:ext uri="{BB962C8B-B14F-4D97-AF65-F5344CB8AC3E}">
        <p14:creationId xmlns:p14="http://schemas.microsoft.com/office/powerpoint/2010/main" val="41956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Material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/>
            <a:r>
              <a:rPr lang="en-US" altLang="en-US" dirty="0"/>
              <a:t>Required textbook</a:t>
            </a:r>
          </a:p>
          <a:p>
            <a:pPr marL="914400" lvl="1" indent="-457200"/>
            <a:r>
              <a:rPr lang="en-US" altLang="en-US" dirty="0"/>
              <a:t>Speech and Language Processing, 3</a:t>
            </a:r>
            <a:r>
              <a:rPr lang="en-US" altLang="en-US" baseline="30000" dirty="0"/>
              <a:t>rd</a:t>
            </a:r>
            <a:r>
              <a:rPr lang="en-US" altLang="en-US" dirty="0"/>
              <a:t> Editions, </a:t>
            </a:r>
            <a:r>
              <a:rPr lang="en-US" altLang="en-US" dirty="0" err="1"/>
              <a:t>Jurafsky</a:t>
            </a:r>
            <a:r>
              <a:rPr lang="en-US" altLang="en-US" dirty="0"/>
              <a:t> and Martin, 2019 (available on the Web). </a:t>
            </a:r>
          </a:p>
          <a:p>
            <a:pPr marL="533400" indent="-533400"/>
            <a:r>
              <a:rPr lang="en-US" altLang="en-US" dirty="0"/>
              <a:t>Recommended supplementary text</a:t>
            </a:r>
          </a:p>
          <a:p>
            <a:pPr marL="933450" lvl="1" indent="-533400"/>
            <a:r>
              <a:rPr lang="en-US" altLang="en-US" dirty="0"/>
              <a:t>Natural Language Processing with Python, Bird and Klein, O’Reilly Media, 2009. </a:t>
            </a:r>
          </a:p>
          <a:p>
            <a:pPr marL="533400" indent="-533400"/>
            <a:r>
              <a:rPr lang="en-US" altLang="en-US" dirty="0"/>
              <a:t>Other material</a:t>
            </a:r>
          </a:p>
          <a:p>
            <a:pPr marL="914400" lvl="1" indent="-457200"/>
            <a:r>
              <a:rPr lang="en-US" altLang="en-US" dirty="0"/>
              <a:t>Slides and handouts</a:t>
            </a:r>
          </a:p>
          <a:p>
            <a:pPr marL="533400" indent="-533400"/>
            <a:r>
              <a:rPr lang="en-US" altLang="en-US" dirty="0"/>
              <a:t>Other resources</a:t>
            </a:r>
          </a:p>
          <a:p>
            <a:pPr marL="914400" lvl="1" indent="-457200"/>
            <a:r>
              <a:rPr lang="en-US" altLang="en-US" dirty="0"/>
              <a:t>Books in library</a:t>
            </a:r>
          </a:p>
          <a:p>
            <a:pPr marL="914400" lvl="1" indent="-457200"/>
            <a:r>
              <a:rPr lang="en-US" altLang="en-US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38106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Web Site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 LMS</a:t>
            </a:r>
          </a:p>
          <a:p>
            <a:pPr eaLnBrk="1" hangingPunct="1"/>
            <a:r>
              <a:rPr lang="en-US" altLang="en-US" dirty="0"/>
              <a:t>For announcements, lecture slides, handouts, assignments, quiz solutions, web resources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817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Stuff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How to contact me?</a:t>
            </a:r>
          </a:p>
          <a:p>
            <a:pPr lvl="1" eaLnBrk="1" hangingPunct="1"/>
            <a:r>
              <a:rPr lang="en-US" altLang="en-US" dirty="0"/>
              <a:t>Office hours:14.30 to 16.00 Tue</a:t>
            </a:r>
            <a:r>
              <a:rPr lang="en-US" altLang="en-US"/>
              <a:t>, Thu (</a:t>
            </a:r>
            <a:r>
              <a:rPr lang="en-US" altLang="en-US" dirty="0"/>
              <a:t>office: 9-G18A)</a:t>
            </a:r>
          </a:p>
          <a:p>
            <a:pPr lvl="1" eaLnBrk="1" hangingPunct="1"/>
            <a:r>
              <a:rPr lang="en-US" altLang="en-US" dirty="0"/>
              <a:t>E-mail: </a:t>
            </a:r>
            <a:r>
              <a:rPr lang="en-US" altLang="en-US" dirty="0">
                <a:hlinkClick r:id="rId3"/>
              </a:rPr>
              <a:t>akarim@lums.edu.pk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By appointment: to see me outside the office hours e-mail me for an appointment before coming</a:t>
            </a:r>
          </a:p>
          <a:p>
            <a:pPr eaLnBrk="1" hangingPunct="1"/>
            <a:r>
              <a:rPr lang="en-US" altLang="en-US" dirty="0"/>
              <a:t>Philosophy</a:t>
            </a:r>
          </a:p>
          <a:p>
            <a:pPr lvl="1" eaLnBrk="1" hangingPunct="1"/>
            <a:r>
              <a:rPr lang="en-US" altLang="en-US" dirty="0"/>
              <a:t>Knowledge cannot be taught; it is learned.</a:t>
            </a:r>
          </a:p>
          <a:p>
            <a:pPr lvl="1" eaLnBrk="1" hangingPunct="1"/>
            <a:r>
              <a:rPr lang="en-US" altLang="en-US" dirty="0"/>
              <a:t>Be excited. That is the best way to learn. I cannot teach everything in class. Develop an inquisitive mind, ask questions, and go beyond what is required. </a:t>
            </a:r>
          </a:p>
          <a:p>
            <a:pPr lvl="1" eaLnBrk="1" hangingPunct="1"/>
            <a:r>
              <a:rPr lang="en-US" altLang="en-US" dirty="0"/>
              <a:t>I don’t believe in strict grading. But… there has to be a way of rewarding performance.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85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A9E4-291C-45EB-962D-6DEECC1F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6BFEB-E4D1-41B7-81DC-41E32C2B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91B-A706-497D-A868-7A61AD7B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FE27-3F0F-462C-B2A4-195294CF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Foundations of natural language processing </a:t>
            </a:r>
          </a:p>
          <a:p>
            <a:pPr lvl="1"/>
            <a:r>
              <a:rPr lang="en-US" dirty="0"/>
              <a:t>Concepts and techniques for processing, understanding, and characterizing textual content in natural languages</a:t>
            </a:r>
          </a:p>
          <a:p>
            <a:pPr lvl="1"/>
            <a:r>
              <a:rPr lang="en-US" dirty="0"/>
              <a:t>Topics include regular expressions and string matching, language modeling, text classification and sentiment analysis, vector representation and embeddings, neuro sequence modeling, POS tagging, information extraction, and chatbots </a:t>
            </a:r>
          </a:p>
          <a:p>
            <a:pPr lvl="1"/>
            <a:r>
              <a:rPr lang="en-US" dirty="0"/>
              <a:t>Programming in Python</a:t>
            </a:r>
          </a:p>
          <a:p>
            <a:pPr lvl="1"/>
            <a:r>
              <a:rPr lang="en-US" dirty="0"/>
              <a:t>No coverage of speech processing </a:t>
            </a:r>
          </a:p>
          <a:p>
            <a:r>
              <a:rPr lang="en-US" dirty="0"/>
              <a:t>An introductory course, but most appropriate for senior and graduate students of CS</a:t>
            </a:r>
          </a:p>
        </p:txBody>
      </p:sp>
    </p:spTree>
    <p:extLst>
      <p:ext uri="{BB962C8B-B14F-4D97-AF65-F5344CB8AC3E}">
        <p14:creationId xmlns:p14="http://schemas.microsoft.com/office/powerpoint/2010/main" val="306530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A685-784E-4ED0-AF1F-1B0454ED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Objectives	 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6310-44FC-4505-B997-25B305B0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 introduce the fundamental concepts and techniques in textual natural language processing </a:t>
            </a:r>
          </a:p>
          <a:p>
            <a:r>
              <a:rPr lang="en-US" dirty="0"/>
              <a:t>To provide experience in the implementation and evaluation of NLP algorithms</a:t>
            </a:r>
          </a:p>
          <a:p>
            <a:r>
              <a:rPr lang="en-US" dirty="0"/>
              <a:t>To introduce NLP resources and application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8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E46B-F74E-4EAD-9C13-F3A17786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35270-8FD4-4897-A028-7EAF119A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and segment textual content for natural language processing </a:t>
            </a:r>
          </a:p>
          <a:p>
            <a:r>
              <a:rPr lang="en-US" dirty="0"/>
              <a:t>Extract syntactic and semantic structure from text </a:t>
            </a:r>
          </a:p>
          <a:p>
            <a:r>
              <a:rPr lang="en-US" dirty="0" err="1"/>
              <a:t>nderstand</a:t>
            </a:r>
            <a:r>
              <a:rPr lang="en-US" dirty="0"/>
              <a:t> and apply probabilistic and neural network sequence modeling techniques for text analytics </a:t>
            </a:r>
          </a:p>
          <a:p>
            <a:r>
              <a:rPr lang="en-US" dirty="0"/>
              <a:t> Use language resources and corpora to implement NLP solutions </a:t>
            </a:r>
          </a:p>
          <a:p>
            <a:r>
              <a:rPr lang="en-US" dirty="0"/>
              <a:t>Process multi-lingual and informal-language text in NLP solutions </a:t>
            </a:r>
          </a:p>
          <a:p>
            <a:r>
              <a:rPr lang="en-US" dirty="0"/>
              <a:t>Implement and evaluate NLP solutions using libraries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3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434B-3995-4D92-9482-F3294F1D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Reqs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7FD5-9B22-4C2F-AB33-7F94DA30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Undergrads: CS 300 – Advanced Programming </a:t>
            </a:r>
          </a:p>
          <a:p>
            <a:r>
              <a:rPr lang="en-US" dirty="0"/>
              <a:t>Grads: None </a:t>
            </a:r>
          </a:p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Statistics and probability </a:t>
            </a:r>
          </a:p>
          <a:p>
            <a:pPr lvl="1"/>
            <a:r>
              <a:rPr lang="en-US" dirty="0"/>
              <a:t>Data structures and algorithms 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Machine learning is not required but will help  </a:t>
            </a:r>
          </a:p>
          <a:p>
            <a:pPr lvl="1"/>
            <a:r>
              <a:rPr lang="en-US" dirty="0"/>
              <a:t>Programming in Python</a:t>
            </a:r>
          </a:p>
        </p:txBody>
      </p:sp>
    </p:spTree>
    <p:extLst>
      <p:ext uri="{BB962C8B-B14F-4D97-AF65-F5344CB8AC3E}">
        <p14:creationId xmlns:p14="http://schemas.microsoft.com/office/powerpoint/2010/main" val="299587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Grading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Points distribution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Quizzes (~8)				12%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Assignments (~4)			15%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Project 			10%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Midterm exam				30%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Final exam					33%</a:t>
            </a:r>
          </a:p>
        </p:txBody>
      </p:sp>
    </p:spTree>
    <p:extLst>
      <p:ext uri="{BB962C8B-B14F-4D97-AF65-F5344CB8AC3E}">
        <p14:creationId xmlns:p14="http://schemas.microsoft.com/office/powerpoint/2010/main" val="299858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Policies (1)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Quizzes</a:t>
            </a:r>
          </a:p>
          <a:p>
            <a:pPr lvl="1" eaLnBrk="1" hangingPunct="1"/>
            <a:r>
              <a:rPr lang="en-US" altLang="en-US" u="sng" dirty="0"/>
              <a:t>Most</a:t>
            </a:r>
            <a:r>
              <a:rPr lang="en-US" altLang="en-US" dirty="0"/>
              <a:t> quizzes will be announced a day or two in advance</a:t>
            </a:r>
          </a:p>
          <a:p>
            <a:pPr lvl="1" eaLnBrk="1" hangingPunct="1"/>
            <a:r>
              <a:rPr lang="en-US" altLang="en-US" dirty="0"/>
              <a:t>Unannounced quizzes are also possible</a:t>
            </a:r>
          </a:p>
          <a:p>
            <a:pPr eaLnBrk="1" hangingPunct="1"/>
            <a:r>
              <a:rPr lang="en-US" altLang="en-US" dirty="0"/>
              <a:t>Sharing</a:t>
            </a:r>
          </a:p>
          <a:p>
            <a:pPr lvl="1" eaLnBrk="1" hangingPunct="1"/>
            <a:r>
              <a:rPr lang="en-US" altLang="en-US" dirty="0"/>
              <a:t>No copying is allowed for assignments. Discussions are encouraged; however, you </a:t>
            </a:r>
            <a:r>
              <a:rPr lang="en-US" altLang="en-US" u="sng" dirty="0"/>
              <a:t>must</a:t>
            </a:r>
            <a:r>
              <a:rPr lang="en-US" altLang="en-US" dirty="0"/>
              <a:t> submit your own work</a:t>
            </a:r>
          </a:p>
          <a:p>
            <a:pPr lvl="1" eaLnBrk="1" hangingPunct="1"/>
            <a:r>
              <a:rPr lang="en-US" altLang="en-US" b="1" dirty="0"/>
              <a:t>Violators can face mark reduction and/or reported to Disciplinary Committee</a:t>
            </a:r>
          </a:p>
          <a:p>
            <a:pPr eaLnBrk="1" hangingPunct="1"/>
            <a:r>
              <a:rPr lang="en-US" altLang="en-US" dirty="0"/>
              <a:t>Plagiarism</a:t>
            </a:r>
          </a:p>
          <a:p>
            <a:pPr lvl="1" eaLnBrk="1" hangingPunct="1"/>
            <a:r>
              <a:rPr lang="en-US" altLang="en-US" dirty="0"/>
              <a:t>Do NOT pass someone else’s work as yours! Write in your words and cite the reference. This applies to code as well.</a:t>
            </a:r>
          </a:p>
        </p:txBody>
      </p:sp>
    </p:spTree>
    <p:extLst>
      <p:ext uri="{BB962C8B-B14F-4D97-AF65-F5344CB8AC3E}">
        <p14:creationId xmlns:p14="http://schemas.microsoft.com/office/powerpoint/2010/main" val="29115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Policies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Submission policy</a:t>
            </a:r>
          </a:p>
          <a:p>
            <a:pPr lvl="1" eaLnBrk="1" hangingPunct="1"/>
            <a:r>
              <a:rPr lang="en-US" altLang="en-US" dirty="0"/>
              <a:t>Submissions are due at the day and time specified</a:t>
            </a:r>
          </a:p>
          <a:p>
            <a:pPr lvl="1" eaLnBrk="1" hangingPunct="1"/>
            <a:r>
              <a:rPr lang="en-US" altLang="en-US" dirty="0"/>
              <a:t>Late penalties: 1 day = 10%; 2 day late = 20%; not accepted after 2 days</a:t>
            </a:r>
          </a:p>
          <a:p>
            <a:pPr lvl="1" eaLnBrk="1" hangingPunct="1"/>
            <a:r>
              <a:rPr lang="en-US" altLang="en-US" dirty="0"/>
              <a:t>An extension will be granted only if there is a </a:t>
            </a:r>
            <a:r>
              <a:rPr lang="en-US" altLang="en-US" u="sng" dirty="0"/>
              <a:t>need</a:t>
            </a:r>
            <a:r>
              <a:rPr lang="en-US" altLang="en-US" dirty="0"/>
              <a:t> and when requested </a:t>
            </a:r>
            <a:r>
              <a:rPr lang="en-US" altLang="en-US" u="sng" dirty="0"/>
              <a:t>several days</a:t>
            </a:r>
            <a:r>
              <a:rPr lang="en-US" altLang="en-US" dirty="0"/>
              <a:t> in advance.</a:t>
            </a:r>
          </a:p>
          <a:p>
            <a:pPr eaLnBrk="1" hangingPunct="1"/>
            <a:r>
              <a:rPr lang="en-US" altLang="en-US" dirty="0"/>
              <a:t>Classroom behavior</a:t>
            </a:r>
          </a:p>
          <a:p>
            <a:pPr lvl="1" eaLnBrk="1" hangingPunct="1"/>
            <a:r>
              <a:rPr lang="en-US" altLang="en-US" dirty="0"/>
              <a:t>Maintain classroom sanctity by remaining quiet and attentive</a:t>
            </a:r>
          </a:p>
          <a:p>
            <a:pPr lvl="1" eaLnBrk="1" hangingPunct="1"/>
            <a:r>
              <a:rPr lang="en-US" altLang="en-US" dirty="0"/>
              <a:t>If you have a need to talk and gossip, please leave the classroom so as not to disturb others</a:t>
            </a:r>
          </a:p>
          <a:p>
            <a:pPr lvl="1" eaLnBrk="1" hangingPunct="1"/>
            <a:r>
              <a:rPr lang="en-US" altLang="en-US" dirty="0"/>
              <a:t>Dozing is allowed provided you do not snore loud </a:t>
            </a:r>
            <a:r>
              <a:rPr lang="en-US" altLang="en-US" dirty="0">
                <a:sym typeface="Wingdings" panose="05000000000000000000" pitchFamily="2" charset="2"/>
              </a:rPr>
              <a:t>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75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Policies (3)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Attendance</a:t>
            </a:r>
          </a:p>
          <a:p>
            <a:pPr lvl="1" eaLnBrk="1" hangingPunct="1"/>
            <a:r>
              <a:rPr lang="en-US" altLang="en-US" dirty="0"/>
              <a:t>Although attendance is not recorded and graded (in general) it is strongly recommended. Otherwise, you will miss out on key understandings not explicitly covered in the textbooks</a:t>
            </a:r>
          </a:p>
          <a:p>
            <a:pPr lvl="1" eaLnBrk="1" hangingPunct="1"/>
            <a:r>
              <a:rPr lang="en-US" altLang="en-US" dirty="0"/>
              <a:t>This recommendation is based on experience of previous sessions</a:t>
            </a:r>
          </a:p>
        </p:txBody>
      </p:sp>
    </p:spTree>
    <p:extLst>
      <p:ext uri="{BB962C8B-B14F-4D97-AF65-F5344CB8AC3E}">
        <p14:creationId xmlns:p14="http://schemas.microsoft.com/office/powerpoint/2010/main" val="38894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838</Words>
  <Application>Microsoft Office PowerPoint</Application>
  <PresentationFormat>Widescreen</PresentationFormat>
  <Paragraphs>111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CS 5316 – Natural Language Processing </vt:lpstr>
      <vt:lpstr>Description </vt:lpstr>
      <vt:lpstr>Objectives    </vt:lpstr>
      <vt:lpstr>Learning Outcomes </vt:lpstr>
      <vt:lpstr>Pre-Reqs </vt:lpstr>
      <vt:lpstr>Grading</vt:lpstr>
      <vt:lpstr>Policies (1)</vt:lpstr>
      <vt:lpstr>Policies (2)</vt:lpstr>
      <vt:lpstr>Policies (3)</vt:lpstr>
      <vt:lpstr>Summarized Course Contents</vt:lpstr>
      <vt:lpstr>Course Material</vt:lpstr>
      <vt:lpstr>Course Web Site</vt:lpstr>
      <vt:lpstr>Other Stuff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5316 – Natural Language Processing</dc:title>
  <dc:creator>Asim Karim</dc:creator>
  <cp:lastModifiedBy>Asim Karim</cp:lastModifiedBy>
  <cp:revision>2</cp:revision>
  <dcterms:created xsi:type="dcterms:W3CDTF">2018-01-08T05:38:31Z</dcterms:created>
  <dcterms:modified xsi:type="dcterms:W3CDTF">2020-02-04T06:03:01Z</dcterms:modified>
</cp:coreProperties>
</file>